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2.xml" ContentType="application/vnd.openxmlformats-officedocument.presentationml.tags+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20.xml" ContentType="application/vnd.openxmlformats-officedocument.presentationml.tags+xml"/>
  <Override PartName="/ppt/notesSlides/notesSlide11.xml" ContentType="application/vnd.openxmlformats-officedocument.presentationml.notesSlide+xml"/>
  <Override PartName="/ppt/tags/tag21.xml" ContentType="application/vnd.openxmlformats-officedocument.presentationml.tags+xml"/>
  <Override PartName="/ppt/notesSlides/notesSlide12.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13.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notesSlides/notesSlide14.xml" ContentType="application/vnd.openxmlformats-officedocument.presentationml.notesSlide+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notesSlides/notesSlide15.xml" ContentType="application/vnd.openxmlformats-officedocument.presentationml.notesSlide+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notesSlides/notesSlide21.xml" ContentType="application/vnd.openxmlformats-officedocument.presentationml.notesSlide+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7b8273dd61f5437a" Type="http://schemas.microsoft.com/office/2007/relationships/ui/extensibility" Target="customUI/customUI14.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764" r:id="rId1"/>
    <p:sldMasterId id="2147483768" r:id="rId2"/>
  </p:sldMasterIdLst>
  <p:notesMasterIdLst>
    <p:notesMasterId r:id="rId85"/>
  </p:notesMasterIdLst>
  <p:handoutMasterIdLst>
    <p:handoutMasterId r:id="rId86"/>
  </p:handoutMasterIdLst>
  <p:sldIdLst>
    <p:sldId id="684" r:id="rId3"/>
    <p:sldId id="997" r:id="rId4"/>
    <p:sldId id="998" r:id="rId5"/>
    <p:sldId id="566" r:id="rId6"/>
    <p:sldId id="531" r:id="rId7"/>
    <p:sldId id="567" r:id="rId8"/>
    <p:sldId id="568" r:id="rId9"/>
    <p:sldId id="969" r:id="rId10"/>
    <p:sldId id="970" r:id="rId11"/>
    <p:sldId id="558" r:id="rId12"/>
    <p:sldId id="972" r:id="rId13"/>
    <p:sldId id="540" r:id="rId14"/>
    <p:sldId id="1102" r:id="rId15"/>
    <p:sldId id="1101" r:id="rId16"/>
    <p:sldId id="1000" r:id="rId17"/>
    <p:sldId id="1001" r:id="rId18"/>
    <p:sldId id="1123" r:id="rId19"/>
    <p:sldId id="1004" r:id="rId20"/>
    <p:sldId id="922" r:id="rId21"/>
    <p:sldId id="1006" r:id="rId22"/>
    <p:sldId id="977" r:id="rId23"/>
    <p:sldId id="854" r:id="rId24"/>
    <p:sldId id="1033" r:id="rId25"/>
    <p:sldId id="984" r:id="rId26"/>
    <p:sldId id="1103" r:id="rId27"/>
    <p:sldId id="1036" r:id="rId28"/>
    <p:sldId id="774" r:id="rId29"/>
    <p:sldId id="990" r:id="rId30"/>
    <p:sldId id="775" r:id="rId31"/>
    <p:sldId id="992" r:id="rId32"/>
    <p:sldId id="991" r:id="rId33"/>
    <p:sldId id="1118" r:id="rId34"/>
    <p:sldId id="993" r:id="rId35"/>
    <p:sldId id="842" r:id="rId36"/>
    <p:sldId id="995" r:id="rId37"/>
    <p:sldId id="996" r:id="rId38"/>
    <p:sldId id="821" r:id="rId39"/>
    <p:sldId id="795" r:id="rId40"/>
    <p:sldId id="1104" r:id="rId41"/>
    <p:sldId id="845" r:id="rId42"/>
    <p:sldId id="796" r:id="rId43"/>
    <p:sldId id="847" r:id="rId44"/>
    <p:sldId id="810" r:id="rId45"/>
    <p:sldId id="798" r:id="rId46"/>
    <p:sldId id="846" r:id="rId47"/>
    <p:sldId id="801" r:id="rId48"/>
    <p:sldId id="1038" r:id="rId49"/>
    <p:sldId id="1122" r:id="rId50"/>
    <p:sldId id="808" r:id="rId51"/>
    <p:sldId id="1085" r:id="rId52"/>
    <p:sldId id="1039" r:id="rId53"/>
    <p:sldId id="1083" r:id="rId54"/>
    <p:sldId id="1105" r:id="rId55"/>
    <p:sldId id="1110" r:id="rId56"/>
    <p:sldId id="1111" r:id="rId57"/>
    <p:sldId id="1109" r:id="rId58"/>
    <p:sldId id="1086" r:id="rId59"/>
    <p:sldId id="1087" r:id="rId60"/>
    <p:sldId id="1088" r:id="rId61"/>
    <p:sldId id="1106" r:id="rId62"/>
    <p:sldId id="1107" r:id="rId63"/>
    <p:sldId id="1108" r:id="rId64"/>
    <p:sldId id="1093" r:id="rId65"/>
    <p:sldId id="1125" r:id="rId66"/>
    <p:sldId id="1062" r:id="rId67"/>
    <p:sldId id="1063" r:id="rId68"/>
    <p:sldId id="1094" r:id="rId69"/>
    <p:sldId id="705" r:id="rId70"/>
    <p:sldId id="1129" r:id="rId71"/>
    <p:sldId id="1117" r:id="rId72"/>
    <p:sldId id="1126" r:id="rId73"/>
    <p:sldId id="1127" r:id="rId74"/>
    <p:sldId id="1128" r:id="rId75"/>
    <p:sldId id="1100" r:id="rId76"/>
    <p:sldId id="1095" r:id="rId77"/>
    <p:sldId id="1096" r:id="rId78"/>
    <p:sldId id="717" r:id="rId79"/>
    <p:sldId id="1081" r:id="rId80"/>
    <p:sldId id="1112" r:id="rId81"/>
    <p:sldId id="1113" r:id="rId82"/>
    <p:sldId id="1114" r:id="rId83"/>
    <p:sldId id="1115" r:id="rId84"/>
  </p:sldIdLst>
  <p:sldSz cx="9602788" cy="6858000"/>
  <p:notesSz cx="7010400" cy="9296400"/>
  <p:custDataLst>
    <p:tags r:id="rId87"/>
  </p:custDataLst>
  <p:defaultTextStyle>
    <a:defPPr>
      <a:defRPr lang="en-GB"/>
    </a:defPPr>
    <a:lvl1pPr algn="ctr" rtl="0" fontAlgn="base">
      <a:lnSpc>
        <a:spcPct val="86000"/>
      </a:lnSpc>
      <a:spcBef>
        <a:spcPct val="0"/>
      </a:spcBef>
      <a:spcAft>
        <a:spcPct val="0"/>
      </a:spcAft>
      <a:defRPr sz="1000" kern="1200">
        <a:solidFill>
          <a:schemeClr val="tx1"/>
        </a:solidFill>
        <a:latin typeface="Arial" charset="0"/>
        <a:ea typeface="+mn-ea"/>
        <a:cs typeface="+mn-cs"/>
      </a:defRPr>
    </a:lvl1pPr>
    <a:lvl2pPr marL="457200" algn="ctr" rtl="0" fontAlgn="base">
      <a:lnSpc>
        <a:spcPct val="86000"/>
      </a:lnSpc>
      <a:spcBef>
        <a:spcPct val="0"/>
      </a:spcBef>
      <a:spcAft>
        <a:spcPct val="0"/>
      </a:spcAft>
      <a:defRPr sz="1000" kern="1200">
        <a:solidFill>
          <a:schemeClr val="tx1"/>
        </a:solidFill>
        <a:latin typeface="Arial" charset="0"/>
        <a:ea typeface="+mn-ea"/>
        <a:cs typeface="+mn-cs"/>
      </a:defRPr>
    </a:lvl2pPr>
    <a:lvl3pPr marL="914400" algn="ctr" rtl="0" fontAlgn="base">
      <a:lnSpc>
        <a:spcPct val="86000"/>
      </a:lnSpc>
      <a:spcBef>
        <a:spcPct val="0"/>
      </a:spcBef>
      <a:spcAft>
        <a:spcPct val="0"/>
      </a:spcAft>
      <a:defRPr sz="1000" kern="1200">
        <a:solidFill>
          <a:schemeClr val="tx1"/>
        </a:solidFill>
        <a:latin typeface="Arial" charset="0"/>
        <a:ea typeface="+mn-ea"/>
        <a:cs typeface="+mn-cs"/>
      </a:defRPr>
    </a:lvl3pPr>
    <a:lvl4pPr marL="1371600" algn="ctr" rtl="0" fontAlgn="base">
      <a:lnSpc>
        <a:spcPct val="86000"/>
      </a:lnSpc>
      <a:spcBef>
        <a:spcPct val="0"/>
      </a:spcBef>
      <a:spcAft>
        <a:spcPct val="0"/>
      </a:spcAft>
      <a:defRPr sz="1000" kern="1200">
        <a:solidFill>
          <a:schemeClr val="tx1"/>
        </a:solidFill>
        <a:latin typeface="Arial" charset="0"/>
        <a:ea typeface="+mn-ea"/>
        <a:cs typeface="+mn-cs"/>
      </a:defRPr>
    </a:lvl4pPr>
    <a:lvl5pPr marL="1828800" algn="ctr" rtl="0" fontAlgn="base">
      <a:lnSpc>
        <a:spcPct val="86000"/>
      </a:lnSpc>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3F6F1A25-2C0F-43F7-BE93-3722D4D373E3}">
          <p14:sldIdLst>
            <p14:sldId id="684"/>
            <p14:sldId id="997"/>
            <p14:sldId id="998"/>
            <p14:sldId id="566"/>
            <p14:sldId id="531"/>
            <p14:sldId id="567"/>
            <p14:sldId id="568"/>
            <p14:sldId id="969"/>
            <p14:sldId id="970"/>
            <p14:sldId id="558"/>
            <p14:sldId id="972"/>
            <p14:sldId id="540"/>
            <p14:sldId id="1102"/>
            <p14:sldId id="1101"/>
            <p14:sldId id="1000"/>
            <p14:sldId id="1001"/>
            <p14:sldId id="1123"/>
            <p14:sldId id="1004"/>
            <p14:sldId id="922"/>
            <p14:sldId id="1006"/>
            <p14:sldId id="977"/>
            <p14:sldId id="854"/>
            <p14:sldId id="1033"/>
            <p14:sldId id="984"/>
            <p14:sldId id="1103"/>
            <p14:sldId id="1036"/>
            <p14:sldId id="774"/>
            <p14:sldId id="990"/>
            <p14:sldId id="775"/>
            <p14:sldId id="992"/>
            <p14:sldId id="991"/>
            <p14:sldId id="1118"/>
            <p14:sldId id="993"/>
            <p14:sldId id="842"/>
            <p14:sldId id="995"/>
            <p14:sldId id="996"/>
            <p14:sldId id="821"/>
            <p14:sldId id="795"/>
            <p14:sldId id="1104"/>
            <p14:sldId id="845"/>
            <p14:sldId id="796"/>
            <p14:sldId id="847"/>
            <p14:sldId id="810"/>
            <p14:sldId id="798"/>
            <p14:sldId id="846"/>
            <p14:sldId id="801"/>
            <p14:sldId id="1038"/>
            <p14:sldId id="1122"/>
            <p14:sldId id="808"/>
            <p14:sldId id="1085"/>
            <p14:sldId id="1039"/>
            <p14:sldId id="1083"/>
            <p14:sldId id="1105"/>
            <p14:sldId id="1110"/>
            <p14:sldId id="1111"/>
            <p14:sldId id="1109"/>
            <p14:sldId id="1086"/>
            <p14:sldId id="1087"/>
            <p14:sldId id="1088"/>
            <p14:sldId id="1106"/>
            <p14:sldId id="1107"/>
            <p14:sldId id="1108"/>
            <p14:sldId id="1093"/>
            <p14:sldId id="1125"/>
            <p14:sldId id="1062"/>
            <p14:sldId id="1063"/>
            <p14:sldId id="1094"/>
          </p14:sldIdLst>
        </p14:section>
        <p14:section name="Appendix" id="{A9654C76-1241-4991-9B7E-2CF19F411F93}">
          <p14:sldIdLst>
            <p14:sldId id="705"/>
            <p14:sldId id="1129"/>
            <p14:sldId id="1117"/>
            <p14:sldId id="1126"/>
            <p14:sldId id="1127"/>
            <p14:sldId id="1128"/>
            <p14:sldId id="1100"/>
            <p14:sldId id="1095"/>
            <p14:sldId id="1096"/>
            <p14:sldId id="717"/>
            <p14:sldId id="1081"/>
            <p14:sldId id="1112"/>
            <p14:sldId id="1113"/>
            <p14:sldId id="1114"/>
            <p14:sldId id="1115"/>
          </p14:sldIdLst>
        </p14:section>
      </p14:sectionLst>
    </p:ext>
    <p:ext uri="{EFAFB233-063F-42B5-8137-9DF3F51BA10A}">
      <p15:sldGuideLst xmlns="" xmlns:p15="http://schemas.microsoft.com/office/powerpoint/2012/main">
        <p15:guide id="1" orient="horz" pos="236" userDrawn="1">
          <p15:clr>
            <a:srgbClr val="A4A3A4"/>
          </p15:clr>
        </p15:guide>
        <p15:guide id="2" orient="horz" pos="881" userDrawn="1">
          <p15:clr>
            <a:srgbClr val="A4A3A4"/>
          </p15:clr>
        </p15:guide>
        <p15:guide id="3" orient="horz" pos="3992" userDrawn="1">
          <p15:clr>
            <a:srgbClr val="A4A3A4"/>
          </p15:clr>
        </p15:guide>
        <p15:guide id="4" orient="horz" pos="4319">
          <p15:clr>
            <a:srgbClr val="A4A3A4"/>
          </p15:clr>
        </p15:guide>
        <p15:guide id="5" pos="288">
          <p15:clr>
            <a:srgbClr val="A4A3A4"/>
          </p15:clr>
        </p15:guide>
        <p15:guide id="6" pos="5765" userDrawn="1">
          <p15:clr>
            <a:srgbClr val="A4A3A4"/>
          </p15:clr>
        </p15:guide>
        <p15:guide id="7" orient="horz" pos="2024"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F6E6"/>
    <a:srgbClr val="FFFFCC"/>
    <a:srgbClr val="A6E2EF"/>
    <a:srgbClr val="FCE0E2"/>
    <a:srgbClr val="FFCCCC"/>
    <a:srgbClr val="008AB3"/>
    <a:srgbClr val="BFBFBF"/>
    <a:srgbClr val="CCFFCC"/>
    <a:srgbClr val="00A8C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839DD9DD-9E6C-4910-8AC0-68ADFF6A6AFC}">
  <a:tblStyle styleId="{839DD9DD-9E6C-4910-8AC0-68ADFF6A6AFC}" styleName="Oliver Wyman - default">
    <a:wholeTbl>
      <a:tcTxStyle>
        <a:fontRef idx="minor">
          <a:scrgbClr r="0" g="0" b="0"/>
        </a:fontRef>
        <a:schemeClr val="tx1"/>
      </a:tcTxStyle>
      <a:tcStyle>
        <a:tcBdr>
          <a:left>
            <a:ln>
              <a:noFill/>
            </a:ln>
          </a:left>
          <a:right>
            <a:ln>
              <a:noFill/>
            </a:ln>
          </a:right>
          <a:top>
            <a:ln>
              <a:noFill/>
            </a:ln>
          </a:top>
          <a:bottom>
            <a:ln w="9525" cap="flat" cmpd="sng" algn="ctr">
              <a:solidFill>
                <a:schemeClr val="accent4"/>
              </a:solidFill>
            </a:ln>
          </a:bottom>
          <a:insideH>
            <a:ln w="9525" cap="flat" cmpd="sng" algn="ctr">
              <a:solidFill>
                <a:schemeClr val="accent4"/>
              </a:solidFill>
            </a:ln>
          </a:insideH>
          <a:insideV>
            <a:ln>
              <a:noFill/>
            </a:ln>
          </a:insideV>
        </a:tcBdr>
        <a:fill>
          <a:noFill/>
        </a:fill>
      </a:tcStyle>
    </a:wholeTbl>
    <a:band1H>
      <a:tcStyle>
        <a:tcBdr/>
        <a:fill>
          <a:noFill/>
        </a:fill>
      </a:tcStyle>
    </a:band1H>
    <a:band2H>
      <a:tcStyle>
        <a:tcBdr/>
      </a:tcStyle>
    </a:band2H>
    <a:band1V>
      <a:tcStyle>
        <a:tcBdr/>
        <a:fill>
          <a:noFill/>
        </a:fill>
      </a:tcStyle>
    </a:band1V>
    <a:lastCol>
      <a:tcTxStyle b="on"/>
      <a:tcStyle>
        <a:tcBdr/>
      </a:tcStyle>
    </a:lastCol>
    <a:firstCol>
      <a:tcTxStyle b="on"/>
      <a:tcStyle>
        <a:tcBdr/>
      </a:tcStyle>
    </a:firstCol>
    <a:lastRow>
      <a:tcTxStyle b="on"/>
      <a:tcStyle>
        <a:tcBdr/>
        <a:fill>
          <a:noFill/>
        </a:fill>
      </a:tcStyle>
    </a:lastRow>
    <a:firstRow>
      <a:tcTxStyle b="on"/>
      <a:tcStyle>
        <a:tcBdr>
          <a:bottom>
            <a:ln w="9525" cap="flat" cmpd="sng" algn="ctr">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35" autoAdjust="0"/>
    <p:restoredTop sz="99858" autoAdjust="0"/>
  </p:normalViewPr>
  <p:slideViewPr>
    <p:cSldViewPr snapToGrid="0" showGuides="1">
      <p:cViewPr varScale="1">
        <p:scale>
          <a:sx n="90" d="100"/>
          <a:sy n="90" d="100"/>
        </p:scale>
        <p:origin x="-954" y="-96"/>
      </p:cViewPr>
      <p:guideLst>
        <p:guide orient="horz" pos="242"/>
        <p:guide orient="horz" pos="3989"/>
        <p:guide orient="horz" pos="241"/>
        <p:guide orient="horz"/>
        <p:guide orient="horz" pos="913"/>
        <p:guide orient="horz" pos="3770"/>
        <p:guide orient="horz" pos="301"/>
        <p:guide orient="horz" pos="1188"/>
        <p:guide pos="238"/>
        <p:guide pos="5825"/>
        <p:guide pos="3021"/>
        <p:guide pos="3487"/>
        <p:guide pos="1391"/>
        <p:guide pos="38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0" d="100"/>
        <a:sy n="120" d="100"/>
      </p:scale>
      <p:origin x="0" y="3222"/>
    </p:cViewPr>
  </p:sorterViewPr>
  <p:notesViewPr>
    <p:cSldViewPr snapToGrid="0" showGuides="1">
      <p:cViewPr>
        <p:scale>
          <a:sx n="75" d="100"/>
          <a:sy n="75" d="100"/>
        </p:scale>
        <p:origin x="-2802" y="-72"/>
      </p:cViewPr>
      <p:guideLst>
        <p:guide orient="horz" pos="2928"/>
        <p:guide pos="220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tags" Target="tags/tag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4272185376375341E-2"/>
          <c:y val="0"/>
          <c:w val="0.91130203132425058"/>
          <c:h val="0.82749620901817933"/>
        </c:manualLayout>
      </c:layout>
      <c:barChart>
        <c:barDir val="col"/>
        <c:grouping val="stacked"/>
        <c:varyColors val="0"/>
        <c:ser>
          <c:idx val="0"/>
          <c:order val="0"/>
          <c:tx>
            <c:strRef>
              <c:f>Sheet1!$B$1</c:f>
              <c:strCache>
                <c:ptCount val="1"/>
                <c:pt idx="0">
                  <c:v>Actuals / target</c:v>
                </c:pt>
              </c:strCache>
            </c:strRef>
          </c:tx>
          <c:spPr>
            <a:solidFill>
              <a:srgbClr val="FF0000"/>
            </a:solidFill>
            <a:ln w="25400">
              <a:noFill/>
              <a:prstDash val="dash"/>
            </a:ln>
          </c:spPr>
          <c:invertIfNegative val="0"/>
          <c:dPt>
            <c:idx val="0"/>
            <c:invertIfNegative val="0"/>
            <c:bubble3D val="0"/>
            <c:spPr>
              <a:solidFill>
                <a:srgbClr val="FF0000"/>
              </a:solidFill>
              <a:ln w="25400">
                <a:noFill/>
                <a:prstDash val="solid"/>
              </a:ln>
            </c:spPr>
          </c:dPt>
          <c:dPt>
            <c:idx val="1"/>
            <c:invertIfNegative val="0"/>
            <c:bubble3D val="0"/>
            <c:spPr>
              <a:solidFill>
                <a:srgbClr val="FF0000"/>
              </a:solidFill>
              <a:ln w="38100">
                <a:noFill/>
                <a:prstDash val="dash"/>
              </a:ln>
            </c:spPr>
          </c:dPt>
          <c:dPt>
            <c:idx val="2"/>
            <c:invertIfNegative val="0"/>
            <c:bubble3D val="0"/>
          </c:dPt>
          <c:dPt>
            <c:idx val="3"/>
            <c:invertIfNegative val="0"/>
            <c:bubble3D val="0"/>
          </c:dPt>
          <c:dPt>
            <c:idx val="4"/>
            <c:invertIfNegative val="0"/>
            <c:bubble3D val="0"/>
          </c:dPt>
          <c:dPt>
            <c:idx val="5"/>
            <c:invertIfNegative val="0"/>
            <c:bubble3D val="0"/>
          </c:dPt>
          <c:dPt>
            <c:idx val="6"/>
            <c:invertIfNegative val="0"/>
            <c:bubble3D val="0"/>
          </c:dPt>
          <c:dLbls>
            <c:dLbl>
              <c:idx val="5"/>
              <c:layout>
                <c:manualLayout>
                  <c:x val="0"/>
                  <c:y val="-4.8698865319924005E-2"/>
                </c:manualLayout>
              </c:layout>
              <c:spPr/>
              <c:txPr>
                <a:bodyPr/>
                <a:lstStyle/>
                <a:p>
                  <a:pPr>
                    <a:defRPr sz="1200" b="0">
                      <a:solidFill>
                        <a:schemeClr val="tx1"/>
                      </a:solidFill>
                    </a:defRPr>
                  </a:pPr>
                  <a:endParaRPr lang="en-US"/>
                </a:p>
              </c:txPr>
              <c:showLegendKey val="0"/>
              <c:showVal val="1"/>
              <c:showCatName val="0"/>
              <c:showSerName val="0"/>
              <c:showPercent val="0"/>
              <c:showBubbleSize val="0"/>
            </c:dLbl>
            <c:txPr>
              <a:bodyPr/>
              <a:lstStyle/>
              <a:p>
                <a:pPr>
                  <a:defRPr sz="1200" b="0">
                    <a:solidFill>
                      <a:schemeClr val="bg1"/>
                    </a:solidFill>
                  </a:defRPr>
                </a:pPr>
                <a:endParaRPr lang="en-US"/>
              </a:p>
            </c:txPr>
            <c:showLegendKey val="0"/>
            <c:showVal val="1"/>
            <c:showCatName val="0"/>
            <c:showSerName val="0"/>
            <c:showPercent val="0"/>
            <c:showBubbleSize val="0"/>
            <c:showLeaderLines val="0"/>
          </c:dLbls>
          <c:cat>
            <c:strRef>
              <c:f>Sheet1!$A$2:$A$3</c:f>
              <c:strCache>
                <c:ptCount val="2"/>
                <c:pt idx="0">
                  <c:v>End of  2016</c:v>
                </c:pt>
                <c:pt idx="1">
                  <c:v>End of 2017</c:v>
                </c:pt>
              </c:strCache>
            </c:strRef>
          </c:cat>
          <c:val>
            <c:numRef>
              <c:f>Sheet1!$B$2:$B$3</c:f>
              <c:numCache>
                <c:formatCode>General</c:formatCode>
                <c:ptCount val="2"/>
                <c:pt idx="0">
                  <c:v>3</c:v>
                </c:pt>
                <c:pt idx="1">
                  <c:v>0</c:v>
                </c:pt>
              </c:numCache>
            </c:numRef>
          </c:val>
        </c:ser>
        <c:dLbls>
          <c:showLegendKey val="0"/>
          <c:showVal val="0"/>
          <c:showCatName val="0"/>
          <c:showSerName val="0"/>
          <c:showPercent val="0"/>
          <c:showBubbleSize val="0"/>
        </c:dLbls>
        <c:gapWidth val="99"/>
        <c:overlap val="100"/>
        <c:axId val="451816832"/>
        <c:axId val="452531328"/>
      </c:barChart>
      <c:catAx>
        <c:axId val="451816832"/>
        <c:scaling>
          <c:orientation val="minMax"/>
        </c:scaling>
        <c:delete val="0"/>
        <c:axPos val="b"/>
        <c:majorTickMark val="none"/>
        <c:minorTickMark val="none"/>
        <c:tickLblPos val="nextTo"/>
        <c:txPr>
          <a:bodyPr/>
          <a:lstStyle/>
          <a:p>
            <a:pPr>
              <a:defRPr sz="1100"/>
            </a:pPr>
            <a:endParaRPr lang="en-US"/>
          </a:p>
        </c:txPr>
        <c:crossAx val="452531328"/>
        <c:crosses val="autoZero"/>
        <c:auto val="1"/>
        <c:lblAlgn val="ctr"/>
        <c:lblOffset val="100"/>
        <c:noMultiLvlLbl val="0"/>
      </c:catAx>
      <c:valAx>
        <c:axId val="452531328"/>
        <c:scaling>
          <c:orientation val="minMax"/>
          <c:min val="0"/>
        </c:scaling>
        <c:delete val="1"/>
        <c:axPos val="l"/>
        <c:numFmt formatCode="General" sourceLinked="1"/>
        <c:majorTickMark val="out"/>
        <c:minorTickMark val="none"/>
        <c:tickLblPos val="nextTo"/>
        <c:crossAx val="451816832"/>
        <c:crosses val="autoZero"/>
        <c:crossBetween val="between"/>
      </c:valAx>
    </c:plotArea>
    <c:plotVisOnly val="1"/>
    <c:dispBlanksAs val="gap"/>
    <c:showDLblsOverMax val="0"/>
  </c:chart>
  <c:txPr>
    <a:bodyPr/>
    <a:lstStyle/>
    <a:p>
      <a:pPr>
        <a:defRPr sz="1100"/>
      </a:pPr>
      <a:endParaRPr lang="en-US"/>
    </a:p>
  </c:txPr>
  <c:externalData r:id="rId2">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4.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4.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5.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image" Target="../media/image1.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3" y="2"/>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62" tIns="47232" rIns="94462" bIns="47232" numCol="1" anchor="t" anchorCtr="0" compatLnSpc="1">
            <a:prstTxWarp prst="textNoShape">
              <a:avLst/>
            </a:prstTxWarp>
          </a:bodyPr>
          <a:lstStyle>
            <a:lvl1pPr algn="l" defTabSz="944839">
              <a:lnSpc>
                <a:spcPct val="100000"/>
              </a:lnSpc>
              <a:defRPr sz="1200"/>
            </a:lvl1pPr>
          </a:lstStyle>
          <a:p>
            <a:endParaRPr lang="en-GB" dirty="0">
              <a:latin typeface="+mn-lt"/>
              <a:ea typeface="+mn-lt"/>
              <a:sym typeface="Arial"/>
            </a:endParaRPr>
          </a:p>
        </p:txBody>
      </p:sp>
      <p:sp>
        <p:nvSpPr>
          <p:cNvPr id="19459" name="Rectangle 3"/>
          <p:cNvSpPr>
            <a:spLocks noGrp="1" noChangeArrowheads="1"/>
          </p:cNvSpPr>
          <p:nvPr>
            <p:ph type="dt" sz="quarter" idx="1"/>
          </p:nvPr>
        </p:nvSpPr>
        <p:spPr bwMode="auto">
          <a:xfrm>
            <a:off x="3971084" y="2"/>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62" tIns="47232" rIns="94462" bIns="47232" numCol="1" anchor="t" anchorCtr="0" compatLnSpc="1">
            <a:prstTxWarp prst="textNoShape">
              <a:avLst/>
            </a:prstTxWarp>
          </a:bodyPr>
          <a:lstStyle>
            <a:lvl1pPr algn="r" defTabSz="944839">
              <a:lnSpc>
                <a:spcPct val="100000"/>
              </a:lnSpc>
              <a:defRPr sz="1200"/>
            </a:lvl1pPr>
          </a:lstStyle>
          <a:p>
            <a:endParaRPr lang="en-GB" dirty="0">
              <a:latin typeface="+mn-lt"/>
              <a:ea typeface="+mn-lt"/>
              <a:sym typeface="Arial"/>
            </a:endParaRPr>
          </a:p>
        </p:txBody>
      </p:sp>
      <p:sp>
        <p:nvSpPr>
          <p:cNvPr id="19460" name="Rectangle 4"/>
          <p:cNvSpPr>
            <a:spLocks noGrp="1" noChangeArrowheads="1"/>
          </p:cNvSpPr>
          <p:nvPr>
            <p:ph type="ftr" sz="quarter" idx="2"/>
          </p:nvPr>
        </p:nvSpPr>
        <p:spPr bwMode="auto">
          <a:xfrm>
            <a:off x="3" y="8830314"/>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62" tIns="47232" rIns="94462" bIns="47232" numCol="1" anchor="b" anchorCtr="0" compatLnSpc="1">
            <a:prstTxWarp prst="textNoShape">
              <a:avLst/>
            </a:prstTxWarp>
          </a:bodyPr>
          <a:lstStyle>
            <a:lvl1pPr algn="l" defTabSz="944839">
              <a:lnSpc>
                <a:spcPct val="100000"/>
              </a:lnSpc>
              <a:defRPr sz="1200"/>
            </a:lvl1pPr>
          </a:lstStyle>
          <a:p>
            <a:endParaRPr lang="en-GB" dirty="0">
              <a:solidFill>
                <a:schemeClr val="accent3"/>
              </a:solidFill>
              <a:latin typeface="+mn-lt"/>
              <a:ea typeface="+mn-lt"/>
              <a:sym typeface="Arial"/>
            </a:endParaRPr>
          </a:p>
        </p:txBody>
      </p:sp>
      <p:sp>
        <p:nvSpPr>
          <p:cNvPr id="19461" name="Rectangle 5"/>
          <p:cNvSpPr>
            <a:spLocks noGrp="1" noChangeArrowheads="1"/>
          </p:cNvSpPr>
          <p:nvPr>
            <p:ph type="sldNum" sz="quarter" idx="3"/>
          </p:nvPr>
        </p:nvSpPr>
        <p:spPr bwMode="auto">
          <a:xfrm>
            <a:off x="3971084" y="8830314"/>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62" tIns="47232" rIns="94462" bIns="47232" numCol="1" anchor="b" anchorCtr="0" compatLnSpc="1">
            <a:prstTxWarp prst="textNoShape">
              <a:avLst/>
            </a:prstTxWarp>
          </a:bodyPr>
          <a:lstStyle>
            <a:lvl1pPr algn="r" defTabSz="944839">
              <a:lnSpc>
                <a:spcPct val="100000"/>
              </a:lnSpc>
              <a:defRPr sz="1200"/>
            </a:lvl1pPr>
          </a:lstStyle>
          <a:p>
            <a:fld id="{9BBE641A-A38A-4199-A515-2A762F6E34D5}" type="slidenum">
              <a:rPr lang="en-GB" smtClean="0">
                <a:solidFill>
                  <a:schemeClr val="accent3"/>
                </a:solidFill>
                <a:latin typeface="+mn-lt"/>
                <a:ea typeface="+mn-lt"/>
                <a:sym typeface="Arial"/>
              </a:rPr>
              <a:pPr/>
              <a:t>‹#›</a:t>
            </a:fld>
            <a:endParaRPr lang="en-GB" dirty="0">
              <a:solidFill>
                <a:schemeClr val="accent3"/>
              </a:solidFill>
              <a:latin typeface="+mn-lt"/>
              <a:ea typeface="+mn-lt"/>
              <a:sym typeface="Arial"/>
            </a:endParaRPr>
          </a:p>
        </p:txBody>
      </p:sp>
    </p:spTree>
    <p:extLst>
      <p:ext uri="{BB962C8B-B14F-4D97-AF65-F5344CB8AC3E}">
        <p14:creationId xmlns:p14="http://schemas.microsoft.com/office/powerpoint/2010/main" val="2783503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3" y="2"/>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62" tIns="47232" rIns="94462" bIns="47232" numCol="1" anchor="t" anchorCtr="0" compatLnSpc="1">
            <a:prstTxWarp prst="textNoShape">
              <a:avLst/>
            </a:prstTxWarp>
          </a:bodyPr>
          <a:lstStyle>
            <a:lvl1pPr algn="l" defTabSz="944839">
              <a:lnSpc>
                <a:spcPct val="100000"/>
              </a:lnSpc>
              <a:defRPr sz="1200">
                <a:latin typeface="+mn-lt"/>
                <a:ea typeface="+mn-ea"/>
                <a:sym typeface="+mn-lt"/>
              </a:defRPr>
            </a:lvl1pPr>
          </a:lstStyle>
          <a:p>
            <a:endParaRPr lang="en-GB" dirty="0"/>
          </a:p>
        </p:txBody>
      </p:sp>
      <p:sp>
        <p:nvSpPr>
          <p:cNvPr id="3075" name="Rectangle 3"/>
          <p:cNvSpPr>
            <a:spLocks noGrp="1" noChangeArrowheads="1"/>
          </p:cNvSpPr>
          <p:nvPr>
            <p:ph type="dt" idx="1"/>
          </p:nvPr>
        </p:nvSpPr>
        <p:spPr bwMode="auto">
          <a:xfrm>
            <a:off x="3971084" y="2"/>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62" tIns="47232" rIns="94462" bIns="47232" numCol="1" anchor="t" anchorCtr="0" compatLnSpc="1">
            <a:prstTxWarp prst="textNoShape">
              <a:avLst/>
            </a:prstTxWarp>
          </a:bodyPr>
          <a:lstStyle>
            <a:lvl1pPr algn="r" defTabSz="944839">
              <a:lnSpc>
                <a:spcPct val="100000"/>
              </a:lnSpc>
              <a:defRPr sz="1200">
                <a:latin typeface="+mn-lt"/>
                <a:ea typeface="+mn-ea"/>
                <a:sym typeface="+mn-lt"/>
              </a:defRPr>
            </a:lvl1pPr>
          </a:lstStyle>
          <a:p>
            <a:endParaRPr lang="en-GB" dirty="0"/>
          </a:p>
        </p:txBody>
      </p:sp>
      <p:sp>
        <p:nvSpPr>
          <p:cNvPr id="3076" name="Rectangle 4"/>
          <p:cNvSpPr>
            <a:spLocks noGrp="1" noRot="1" noChangeAspect="1" noChangeArrowheads="1" noTextEdit="1"/>
          </p:cNvSpPr>
          <p:nvPr>
            <p:ph type="sldImg" idx="2"/>
          </p:nvPr>
        </p:nvSpPr>
        <p:spPr bwMode="auto">
          <a:xfrm>
            <a:off x="1066800" y="696913"/>
            <a:ext cx="4881563" cy="348773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700411" y="4415157"/>
            <a:ext cx="5609587" cy="4183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marL="229918" lvl="0" indent="-229918" eaLnBrk="1" hangingPunct="1">
              <a:spcBef>
                <a:spcPct val="60000"/>
              </a:spcBef>
              <a:spcAft>
                <a:spcPts val="604"/>
              </a:spcAft>
              <a:buChar char="•"/>
            </a:pPr>
            <a:r>
              <a:rPr lang="en-GB" dirty="0" smtClean="0"/>
              <a:t>Click to edit Master text styles</a:t>
            </a:r>
          </a:p>
          <a:p>
            <a:pPr lvl="1" indent="-229918" eaLnBrk="1" hangingPunct="1">
              <a:spcBef>
                <a:spcPts val="0"/>
              </a:spcBef>
              <a:spcAft>
                <a:spcPts val="604"/>
              </a:spcAft>
              <a:buFont typeface="Arial" charset="0"/>
              <a:buChar char="–"/>
            </a:pPr>
            <a:r>
              <a:rPr lang="en-GB" dirty="0" smtClean="0"/>
              <a:t>2nd level</a:t>
            </a:r>
          </a:p>
          <a:p>
            <a:pPr marL="689753" lvl="2" indent="-229918" eaLnBrk="1" hangingPunct="1">
              <a:spcBef>
                <a:spcPts val="0"/>
              </a:spcBef>
              <a:spcAft>
                <a:spcPts val="604"/>
              </a:spcAft>
              <a:buFont typeface="Arial" charset="0"/>
              <a:buChar char="-"/>
            </a:pPr>
            <a:r>
              <a:rPr lang="en-GB" dirty="0" smtClean="0"/>
              <a:t>3rd level</a:t>
            </a:r>
          </a:p>
          <a:p>
            <a:pPr marL="919670" lvl="3" indent="-229918" eaLnBrk="1" hangingPunct="1">
              <a:spcBef>
                <a:spcPts val="0"/>
              </a:spcBef>
              <a:spcAft>
                <a:spcPts val="604"/>
              </a:spcAft>
              <a:buFont typeface="Arial" charset="0"/>
              <a:buChar char="-"/>
            </a:pPr>
            <a:r>
              <a:rPr lang="en-GB" dirty="0" smtClean="0"/>
              <a:t>4th level</a:t>
            </a:r>
          </a:p>
          <a:p>
            <a:pPr marL="1149589" lvl="4" indent="-229918" eaLnBrk="1" hangingPunct="1">
              <a:spcBef>
                <a:spcPts val="0"/>
              </a:spcBef>
              <a:spcAft>
                <a:spcPts val="604"/>
              </a:spcAft>
              <a:buFont typeface="Arial" panose="020B0604020202020204" pitchFamily="34" charset="0"/>
              <a:buChar char="-"/>
            </a:pPr>
            <a:r>
              <a:rPr lang="en-GB" dirty="0" smtClean="0"/>
              <a:t>5th level</a:t>
            </a:r>
          </a:p>
          <a:p>
            <a:pPr marL="1379505" lvl="5" indent="-229918" fontAlgn="base">
              <a:spcBef>
                <a:spcPts val="0"/>
              </a:spcBef>
              <a:spcAft>
                <a:spcPts val="604"/>
              </a:spcAft>
              <a:buFont typeface="Arial" charset="0"/>
              <a:buChar char="-"/>
            </a:pPr>
            <a:r>
              <a:rPr lang="en-GB" dirty="0" smtClean="0"/>
              <a:t>6th level</a:t>
            </a:r>
          </a:p>
          <a:p>
            <a:pPr marL="1609423" lvl="6" indent="-229918" fontAlgn="base">
              <a:spcBef>
                <a:spcPts val="0"/>
              </a:spcBef>
              <a:spcAft>
                <a:spcPts val="604"/>
              </a:spcAft>
              <a:buFont typeface="Arial" charset="0"/>
              <a:buChar char="-"/>
            </a:pPr>
            <a:r>
              <a:rPr lang="en-GB" dirty="0" smtClean="0"/>
              <a:t>7th level</a:t>
            </a:r>
          </a:p>
          <a:p>
            <a:pPr marL="1839340" lvl="7" indent="-229918" fontAlgn="base">
              <a:spcBef>
                <a:spcPts val="0"/>
              </a:spcBef>
              <a:spcAft>
                <a:spcPts val="604"/>
              </a:spcAft>
              <a:buFont typeface="Arial" charset="0"/>
              <a:buChar char="-"/>
            </a:pPr>
            <a:r>
              <a:rPr lang="en-GB" dirty="0" smtClean="0"/>
              <a:t>8th level</a:t>
            </a:r>
          </a:p>
          <a:p>
            <a:pPr marL="2069259" lvl="8" indent="-229918" fontAlgn="base">
              <a:spcBef>
                <a:spcPts val="0"/>
              </a:spcBef>
              <a:spcAft>
                <a:spcPts val="604"/>
              </a:spcAft>
              <a:buFont typeface="Arial" charset="0"/>
              <a:buChar char="-"/>
            </a:pPr>
            <a:r>
              <a:rPr lang="en-GB" dirty="0" smtClean="0"/>
              <a:t>9th level</a:t>
            </a:r>
          </a:p>
        </p:txBody>
      </p:sp>
      <p:sp>
        <p:nvSpPr>
          <p:cNvPr id="3078" name="Rectangle 6"/>
          <p:cNvSpPr>
            <a:spLocks noGrp="1" noChangeArrowheads="1"/>
          </p:cNvSpPr>
          <p:nvPr>
            <p:ph type="ftr" sz="quarter" idx="4"/>
          </p:nvPr>
        </p:nvSpPr>
        <p:spPr bwMode="auto">
          <a:xfrm>
            <a:off x="3" y="8830314"/>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62" tIns="47232" rIns="94462" bIns="47232" numCol="1" anchor="b" anchorCtr="0" compatLnSpc="1">
            <a:prstTxWarp prst="textNoShape">
              <a:avLst/>
            </a:prstTxWarp>
          </a:bodyPr>
          <a:lstStyle>
            <a:lvl1pPr algn="l" defTabSz="944839">
              <a:lnSpc>
                <a:spcPct val="100000"/>
              </a:lnSpc>
              <a:defRPr sz="1200">
                <a:solidFill>
                  <a:schemeClr val="accent3"/>
                </a:solidFill>
                <a:latin typeface="+mn-lt"/>
                <a:ea typeface="+mn-ea"/>
                <a:sym typeface="+mn-lt"/>
              </a:defRPr>
            </a:lvl1pPr>
          </a:lstStyle>
          <a:p>
            <a:endParaRPr lang="en-GB" dirty="0"/>
          </a:p>
        </p:txBody>
      </p:sp>
      <p:sp>
        <p:nvSpPr>
          <p:cNvPr id="3079" name="Rectangle 7"/>
          <p:cNvSpPr>
            <a:spLocks noGrp="1" noChangeArrowheads="1"/>
          </p:cNvSpPr>
          <p:nvPr>
            <p:ph type="sldNum" sz="quarter" idx="5"/>
          </p:nvPr>
        </p:nvSpPr>
        <p:spPr bwMode="auto">
          <a:xfrm>
            <a:off x="3971084" y="8830314"/>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62" tIns="47232" rIns="94462" bIns="47232" numCol="1" anchor="b" anchorCtr="0" compatLnSpc="1">
            <a:prstTxWarp prst="textNoShape">
              <a:avLst/>
            </a:prstTxWarp>
          </a:bodyPr>
          <a:lstStyle>
            <a:lvl1pPr algn="r" defTabSz="944839">
              <a:lnSpc>
                <a:spcPct val="100000"/>
              </a:lnSpc>
              <a:defRPr sz="1200">
                <a:solidFill>
                  <a:schemeClr val="accent3"/>
                </a:solidFill>
                <a:latin typeface="+mn-lt"/>
                <a:ea typeface="+mn-ea"/>
                <a:sym typeface="+mn-lt"/>
              </a:defRPr>
            </a:lvl1pPr>
          </a:lstStyle>
          <a:p>
            <a:fld id="{26BEA98B-8E54-4CD0-82BB-B61F2ACC55F5}" type="slidenum">
              <a:rPr lang="en-GB" smtClean="0"/>
              <a:pPr/>
              <a:t>‹#›</a:t>
            </a:fld>
            <a:endParaRPr lang="en-GB" dirty="0"/>
          </a:p>
        </p:txBody>
      </p:sp>
    </p:spTree>
    <p:extLst>
      <p:ext uri="{BB962C8B-B14F-4D97-AF65-F5344CB8AC3E}">
        <p14:creationId xmlns:p14="http://schemas.microsoft.com/office/powerpoint/2010/main" val="117126975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lang="en-GB" sz="1400" kern="1200" dirty="0" smtClean="0">
        <a:solidFill>
          <a:schemeClr val="tx1"/>
        </a:solidFill>
        <a:latin typeface="+mn-lt"/>
        <a:ea typeface="+mn-ea"/>
        <a:cs typeface="+mn-cs"/>
        <a:sym typeface="+mn-lt"/>
      </a:defRPr>
    </a:lvl1pPr>
    <a:lvl2pPr marL="457200" algn="l" rtl="0" fontAlgn="base">
      <a:spcBef>
        <a:spcPct val="30000"/>
      </a:spcBef>
      <a:spcAft>
        <a:spcPct val="0"/>
      </a:spcAft>
      <a:defRPr lang="en-GB" sz="1400" kern="1200" dirty="0" smtClean="0">
        <a:solidFill>
          <a:schemeClr val="tx1"/>
        </a:solidFill>
        <a:latin typeface="+mn-lt"/>
        <a:ea typeface="+mn-ea"/>
        <a:cs typeface="+mn-cs"/>
        <a:sym typeface="+mn-lt"/>
      </a:defRPr>
    </a:lvl2pPr>
    <a:lvl3pPr marL="914400" algn="l" rtl="0" fontAlgn="base">
      <a:spcBef>
        <a:spcPct val="30000"/>
      </a:spcBef>
      <a:spcAft>
        <a:spcPct val="0"/>
      </a:spcAft>
      <a:defRPr lang="en-GB" sz="1400" kern="1200" dirty="0" smtClean="0">
        <a:solidFill>
          <a:schemeClr val="tx1"/>
        </a:solidFill>
        <a:latin typeface="+mn-lt"/>
        <a:ea typeface="+mn-ea"/>
        <a:cs typeface="+mn-cs"/>
        <a:sym typeface="+mn-lt"/>
      </a:defRPr>
    </a:lvl3pPr>
    <a:lvl4pPr marL="1371600" algn="l" rtl="0" fontAlgn="base">
      <a:spcBef>
        <a:spcPct val="30000"/>
      </a:spcBef>
      <a:spcAft>
        <a:spcPct val="0"/>
      </a:spcAft>
      <a:defRPr lang="en-GB" sz="1400" kern="1200" dirty="0" smtClean="0">
        <a:solidFill>
          <a:schemeClr val="tx1"/>
        </a:solidFill>
        <a:latin typeface="+mn-lt"/>
        <a:ea typeface="+mn-ea"/>
        <a:cs typeface="+mn-cs"/>
        <a:sym typeface="+mn-lt"/>
      </a:defRPr>
    </a:lvl4pPr>
    <a:lvl5pPr marL="1828800" algn="l" rtl="0" fontAlgn="base">
      <a:spcBef>
        <a:spcPct val="30000"/>
      </a:spcBef>
      <a:spcAft>
        <a:spcPct val="0"/>
      </a:spcAft>
      <a:defRPr lang="en-GB" sz="1400" kern="1200" dirty="0" smtClean="0">
        <a:solidFill>
          <a:schemeClr val="tx1"/>
        </a:solidFill>
        <a:latin typeface="+mn-lt"/>
        <a:ea typeface="+mn-ea"/>
        <a:cs typeface="+mn-cs"/>
        <a:sym typeface="+mn-lt"/>
      </a:defRPr>
    </a:lvl5pPr>
    <a:lvl6pPr marL="2286000" algn="l" defTabSz="914400" rtl="0" eaLnBrk="1" latinLnBrk="0" hangingPunct="1">
      <a:defRPr lang="en-GB" sz="1400" kern="1200" baseline="0" dirty="0" smtClean="0">
        <a:solidFill>
          <a:schemeClr val="tx1"/>
        </a:solidFill>
        <a:latin typeface="+mn-lt"/>
        <a:ea typeface="+mn-ea"/>
        <a:cs typeface="+mn-cs"/>
        <a:sym typeface="+mn-lt"/>
      </a:defRPr>
    </a:lvl6pPr>
    <a:lvl7pPr marL="2743200" algn="l" defTabSz="914400" rtl="0" eaLnBrk="1" latinLnBrk="0" hangingPunct="1">
      <a:defRPr lang="en-GB" sz="1400" kern="1200" dirty="0" smtClean="0">
        <a:solidFill>
          <a:schemeClr val="tx1"/>
        </a:solidFill>
        <a:latin typeface="+mn-lt"/>
        <a:ea typeface="+mn-ea"/>
        <a:cs typeface="+mn-cs"/>
        <a:sym typeface="+mn-lt"/>
      </a:defRPr>
    </a:lvl7pPr>
    <a:lvl8pPr marL="3200400" algn="l" defTabSz="914400" rtl="0" eaLnBrk="1" latinLnBrk="0" hangingPunct="1">
      <a:defRPr lang="en-GB" sz="1400" kern="1200" dirty="0" smtClean="0">
        <a:solidFill>
          <a:schemeClr val="tx1"/>
        </a:solidFill>
        <a:latin typeface="+mn-lt"/>
        <a:ea typeface="+mn-ea"/>
        <a:cs typeface="+mn-cs"/>
        <a:sym typeface="+mn-lt"/>
      </a:defRPr>
    </a:lvl8pPr>
    <a:lvl9pPr marL="3657600" algn="l" defTabSz="914400" rtl="0" eaLnBrk="1" latinLnBrk="0" hangingPunct="1">
      <a:defRPr lang="en-GB" sz="1400" kern="1200" baseline="0" dirty="0" smtClean="0">
        <a:solidFill>
          <a:schemeClr val="tx1"/>
        </a:solidFill>
        <a:latin typeface="+mn-lt"/>
        <a:ea typeface="+mn-ea"/>
        <a:cs typeface="+mn-cs"/>
        <a:sym typeface="+mn-lt"/>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6BEA98B-8E54-4CD0-82BB-B61F2ACC55F5}" type="slidenum">
              <a:rPr lang="en-GB" smtClean="0">
                <a:solidFill>
                  <a:prstClr val="black"/>
                </a:solidFill>
              </a:rPr>
              <a:pPr/>
              <a:t>3</a:t>
            </a:fld>
            <a:endParaRPr lang="en-GB" dirty="0">
              <a:solidFill>
                <a:prstClr val="black"/>
              </a:solidFill>
            </a:endParaRPr>
          </a:p>
        </p:txBody>
      </p:sp>
    </p:spTree>
    <p:extLst>
      <p:ext uri="{BB962C8B-B14F-4D97-AF65-F5344CB8AC3E}">
        <p14:creationId xmlns:p14="http://schemas.microsoft.com/office/powerpoint/2010/main" val="22636688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17</a:t>
            </a:fld>
            <a:endParaRPr lang="en-GB" dirty="0"/>
          </a:p>
        </p:txBody>
      </p:sp>
    </p:spTree>
    <p:extLst>
      <p:ext uri="{BB962C8B-B14F-4D97-AF65-F5344CB8AC3E}">
        <p14:creationId xmlns:p14="http://schemas.microsoft.com/office/powerpoint/2010/main" val="26582802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18</a:t>
            </a:fld>
            <a:endParaRPr lang="en-GB" dirty="0"/>
          </a:p>
        </p:txBody>
      </p:sp>
    </p:spTree>
    <p:extLst>
      <p:ext uri="{BB962C8B-B14F-4D97-AF65-F5344CB8AC3E}">
        <p14:creationId xmlns:p14="http://schemas.microsoft.com/office/powerpoint/2010/main" val="2658280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6BEA98B-8E54-4CD0-82BB-B61F2ACC55F5}" type="slidenum">
              <a:rPr lang="en-GB" smtClean="0"/>
              <a:pPr/>
              <a:t>22</a:t>
            </a:fld>
            <a:endParaRPr lang="en-GB" dirty="0"/>
          </a:p>
        </p:txBody>
      </p:sp>
    </p:spTree>
    <p:extLst>
      <p:ext uri="{BB962C8B-B14F-4D97-AF65-F5344CB8AC3E}">
        <p14:creationId xmlns:p14="http://schemas.microsoft.com/office/powerpoint/2010/main" val="15689673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28</a:t>
            </a:fld>
            <a:endParaRPr lang="en-GB" dirty="0"/>
          </a:p>
        </p:txBody>
      </p:sp>
    </p:spTree>
    <p:extLst>
      <p:ext uri="{BB962C8B-B14F-4D97-AF65-F5344CB8AC3E}">
        <p14:creationId xmlns:p14="http://schemas.microsoft.com/office/powerpoint/2010/main" val="15689673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34</a:t>
            </a:fld>
            <a:endParaRPr lang="en-GB" dirty="0"/>
          </a:p>
        </p:txBody>
      </p:sp>
    </p:spTree>
    <p:extLst>
      <p:ext uri="{BB962C8B-B14F-4D97-AF65-F5344CB8AC3E}">
        <p14:creationId xmlns:p14="http://schemas.microsoft.com/office/powerpoint/2010/main" val="15689673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EC77B0-5CA3-41C2-929D-21D4F7B19F40}" type="slidenum">
              <a:rPr lang="en-US"/>
              <a:pPr/>
              <a:t>38</a:t>
            </a:fld>
            <a:endParaRPr lang="en-US" dirty="0"/>
          </a:p>
        </p:txBody>
      </p:sp>
      <p:sp>
        <p:nvSpPr>
          <p:cNvPr id="296962" name="Rectangle 2"/>
          <p:cNvSpPr>
            <a:spLocks noGrp="1" noRot="1" noChangeAspect="1" noChangeArrowheads="1" noTextEdit="1"/>
          </p:cNvSpPr>
          <p:nvPr>
            <p:ph type="sldImg"/>
          </p:nvPr>
        </p:nvSpPr>
        <p:spPr>
          <a:ln/>
        </p:spPr>
      </p:sp>
      <p:sp>
        <p:nvSpPr>
          <p:cNvPr id="29696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EC77B0-5CA3-41C2-929D-21D4F7B19F40}" type="slidenum">
              <a:rPr lang="en-US"/>
              <a:pPr/>
              <a:t>39</a:t>
            </a:fld>
            <a:endParaRPr lang="en-US" dirty="0"/>
          </a:p>
        </p:txBody>
      </p:sp>
      <p:sp>
        <p:nvSpPr>
          <p:cNvPr id="296962" name="Rectangle 2"/>
          <p:cNvSpPr>
            <a:spLocks noGrp="1" noRot="1" noChangeAspect="1" noChangeArrowheads="1" noTextEdit="1"/>
          </p:cNvSpPr>
          <p:nvPr>
            <p:ph type="sldImg"/>
          </p:nvPr>
        </p:nvSpPr>
        <p:spPr>
          <a:ln/>
        </p:spPr>
      </p:sp>
      <p:sp>
        <p:nvSpPr>
          <p:cNvPr id="29696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42</a:t>
            </a:fld>
            <a:endParaRPr lang="en-GB" dirty="0"/>
          </a:p>
        </p:txBody>
      </p:sp>
    </p:spTree>
    <p:extLst>
      <p:ext uri="{BB962C8B-B14F-4D97-AF65-F5344CB8AC3E}">
        <p14:creationId xmlns:p14="http://schemas.microsoft.com/office/powerpoint/2010/main" val="15689673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EA98B-8E54-4CD0-82BB-B61F2ACC55F5}" type="slidenum">
              <a:rPr lang="en-US" smtClean="0"/>
              <a:pPr/>
              <a:t>43</a:t>
            </a:fld>
            <a:endParaRPr lang="en-US" dirty="0"/>
          </a:p>
        </p:txBody>
      </p:sp>
    </p:spTree>
    <p:extLst>
      <p:ext uri="{BB962C8B-B14F-4D97-AF65-F5344CB8AC3E}">
        <p14:creationId xmlns:p14="http://schemas.microsoft.com/office/powerpoint/2010/main" val="8942177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47</a:t>
            </a:fld>
            <a:endParaRPr lang="en-GB" dirty="0"/>
          </a:p>
        </p:txBody>
      </p:sp>
    </p:spTree>
    <p:extLst>
      <p:ext uri="{BB962C8B-B14F-4D97-AF65-F5344CB8AC3E}">
        <p14:creationId xmlns:p14="http://schemas.microsoft.com/office/powerpoint/2010/main" val="1568967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4</a:t>
            </a:fld>
            <a:endParaRPr lang="en-GB" dirty="0"/>
          </a:p>
        </p:txBody>
      </p:sp>
    </p:spTree>
    <p:extLst>
      <p:ext uri="{BB962C8B-B14F-4D97-AF65-F5344CB8AC3E}">
        <p14:creationId xmlns:p14="http://schemas.microsoft.com/office/powerpoint/2010/main" val="15689673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48</a:t>
            </a:fld>
            <a:endParaRPr lang="en-GB" dirty="0"/>
          </a:p>
        </p:txBody>
      </p:sp>
    </p:spTree>
    <p:extLst>
      <p:ext uri="{BB962C8B-B14F-4D97-AF65-F5344CB8AC3E}">
        <p14:creationId xmlns:p14="http://schemas.microsoft.com/office/powerpoint/2010/main" val="15689673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58</a:t>
            </a:fld>
            <a:endParaRPr lang="en-GB" dirty="0"/>
          </a:p>
        </p:txBody>
      </p:sp>
    </p:spTree>
    <p:extLst>
      <p:ext uri="{BB962C8B-B14F-4D97-AF65-F5344CB8AC3E}">
        <p14:creationId xmlns:p14="http://schemas.microsoft.com/office/powerpoint/2010/main" val="1568967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7</a:t>
            </a:fld>
            <a:endParaRPr lang="en-GB" dirty="0"/>
          </a:p>
        </p:txBody>
      </p:sp>
    </p:spTree>
    <p:extLst>
      <p:ext uri="{BB962C8B-B14F-4D97-AF65-F5344CB8AC3E}">
        <p14:creationId xmlns:p14="http://schemas.microsoft.com/office/powerpoint/2010/main" val="1568967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8</a:t>
            </a:fld>
            <a:endParaRPr lang="en-GB" dirty="0"/>
          </a:p>
        </p:txBody>
      </p:sp>
    </p:spTree>
    <p:extLst>
      <p:ext uri="{BB962C8B-B14F-4D97-AF65-F5344CB8AC3E}">
        <p14:creationId xmlns:p14="http://schemas.microsoft.com/office/powerpoint/2010/main" val="15689673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11</a:t>
            </a:fld>
            <a:endParaRPr lang="en-GB" dirty="0"/>
          </a:p>
        </p:txBody>
      </p:sp>
    </p:spTree>
    <p:extLst>
      <p:ext uri="{BB962C8B-B14F-4D97-AF65-F5344CB8AC3E}">
        <p14:creationId xmlns:p14="http://schemas.microsoft.com/office/powerpoint/2010/main" val="15689673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12</a:t>
            </a:fld>
            <a:endParaRPr lang="en-GB" dirty="0"/>
          </a:p>
        </p:txBody>
      </p:sp>
    </p:spTree>
    <p:extLst>
      <p:ext uri="{BB962C8B-B14F-4D97-AF65-F5344CB8AC3E}">
        <p14:creationId xmlns:p14="http://schemas.microsoft.com/office/powerpoint/2010/main" val="1568967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13</a:t>
            </a:fld>
            <a:endParaRPr lang="en-GB" dirty="0"/>
          </a:p>
        </p:txBody>
      </p:sp>
    </p:spTree>
    <p:extLst>
      <p:ext uri="{BB962C8B-B14F-4D97-AF65-F5344CB8AC3E}">
        <p14:creationId xmlns:p14="http://schemas.microsoft.com/office/powerpoint/2010/main" val="1568967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14</a:t>
            </a:fld>
            <a:endParaRPr lang="en-GB" dirty="0"/>
          </a:p>
        </p:txBody>
      </p:sp>
    </p:spTree>
    <p:extLst>
      <p:ext uri="{BB962C8B-B14F-4D97-AF65-F5344CB8AC3E}">
        <p14:creationId xmlns:p14="http://schemas.microsoft.com/office/powerpoint/2010/main" val="36196534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16</a:t>
            </a:fld>
            <a:endParaRPr lang="en-GB" dirty="0"/>
          </a:p>
        </p:txBody>
      </p:sp>
    </p:spTree>
    <p:extLst>
      <p:ext uri="{BB962C8B-B14F-4D97-AF65-F5344CB8AC3E}">
        <p14:creationId xmlns:p14="http://schemas.microsoft.com/office/powerpoint/2010/main" val="38602021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Basic Body Slide">
    <p:spTree>
      <p:nvGrpSpPr>
        <p:cNvPr id="1" name=""/>
        <p:cNvGrpSpPr/>
        <p:nvPr/>
      </p:nvGrpSpPr>
      <p:grpSpPr>
        <a:xfrm>
          <a:off x="0" y="0"/>
          <a:ext cx="0" cy="0"/>
          <a:chOff x="0" y="0"/>
          <a:chExt cx="0" cy="0"/>
        </a:xfrm>
      </p:grpSpPr>
      <p:cxnSp>
        <p:nvCxnSpPr>
          <p:cNvPr id="8" name="Straight Connector 7"/>
          <p:cNvCxnSpPr/>
          <p:nvPr userDrawn="1"/>
        </p:nvCxnSpPr>
        <p:spPr>
          <a:xfrm>
            <a:off x="348435" y="-2514783"/>
            <a:ext cx="8894248" cy="0"/>
          </a:xfrm>
          <a:prstGeom prst="line">
            <a:avLst/>
          </a:prstGeom>
          <a:ln w="12700"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Slide Number Placeholder 3"/>
          <p:cNvSpPr txBox="1">
            <a:spLocks/>
          </p:cNvSpPr>
          <p:nvPr userDrawn="1"/>
        </p:nvSpPr>
        <p:spPr>
          <a:xfrm>
            <a:off x="8557881" y="99784"/>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sp>
        <p:nvSpPr>
          <p:cNvPr id="10" name="Rectangle 9"/>
          <p:cNvSpPr/>
          <p:nvPr userDrawn="1"/>
        </p:nvSpPr>
        <p:spPr>
          <a:xfrm>
            <a:off x="7454130" y="6632624"/>
            <a:ext cx="1992086" cy="323165"/>
          </a:xfrm>
          <a:prstGeom prst="rect">
            <a:avLst/>
          </a:prstGeom>
        </p:spPr>
        <p:txBody>
          <a:bodyPr wrap="square">
            <a:spAutoFit/>
          </a:bodyPr>
          <a:lstStyle/>
          <a:p>
            <a:r>
              <a:rPr lang="en-US" sz="1500" b="1" baseline="30000" dirty="0">
                <a:solidFill>
                  <a:schemeClr val="tx1"/>
                </a:solidFill>
              </a:rPr>
              <a:t>Proprietary &amp; Confidential</a:t>
            </a:r>
            <a:endParaRPr lang="en-US" sz="1500" b="1" dirty="0">
              <a:solidFill>
                <a:schemeClr val="tx1"/>
              </a:solidFill>
            </a:endParaRPr>
          </a:p>
        </p:txBody>
      </p:sp>
      <p:pic>
        <p:nvPicPr>
          <p:cNvPr id="11" name="Picture 2" descr="C:\Users\n610821\Desktop\sant-MReg_positivo_RGB.30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06469" y="6166951"/>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userDrawn="1"/>
        </p:nvSpPr>
        <p:spPr>
          <a:xfrm>
            <a:off x="235909" y="6321262"/>
            <a:ext cx="1747658" cy="323165"/>
          </a:xfrm>
          <a:prstGeom prst="rect">
            <a:avLst/>
          </a:prstGeom>
        </p:spPr>
        <p:txBody>
          <a:bodyPr wrap="none">
            <a:spAutoFit/>
          </a:bodyPr>
          <a:lstStyle/>
          <a:p>
            <a:r>
              <a:rPr lang="en-US" sz="1500" b="1" baseline="30000" dirty="0" smtClean="0">
                <a:solidFill>
                  <a:schemeClr val="tx1"/>
                </a:solidFill>
              </a:rPr>
              <a:t>Santander Holdings USA</a:t>
            </a:r>
            <a:r>
              <a:rPr lang="en-US" sz="1500" b="1" baseline="0" dirty="0" smtClean="0">
                <a:solidFill>
                  <a:schemeClr val="tx1"/>
                </a:solidFill>
              </a:rPr>
              <a:t> </a:t>
            </a:r>
            <a:endParaRPr lang="en-US" sz="1500" b="1" dirty="0">
              <a:solidFill>
                <a:schemeClr val="tx1"/>
              </a:solidFill>
            </a:endParaRPr>
          </a:p>
        </p:txBody>
      </p:sp>
      <p:pic>
        <p:nvPicPr>
          <p:cNvPr id="13"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spTree>
    <p:extLst>
      <p:ext uri="{BB962C8B-B14F-4D97-AF65-F5344CB8AC3E}">
        <p14:creationId xmlns:p14="http://schemas.microsoft.com/office/powerpoint/2010/main" val="171572970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4" name="Content Placeholder 2"/>
          <p:cNvSpPr>
            <a:spLocks noGrp="1"/>
          </p:cNvSpPr>
          <p:nvPr>
            <p:ph sz="quarter" idx="10" hasCustomPrompt="1"/>
          </p:nvPr>
        </p:nvSpPr>
        <p:spPr>
          <a:xfrm>
            <a:off x="348435" y="2163204"/>
            <a:ext cx="4091188" cy="3921683"/>
          </a:xfrm>
          <a:prstGeom prst="rect">
            <a:avLst/>
          </a:prstGeom>
        </p:spPr>
        <p:txBody>
          <a:bodyPr lIns="19431"/>
          <a:lstStyle>
            <a:lvl1pPr marL="0" indent="0">
              <a:buNone/>
              <a:defRPr sz="12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
        <p:nvSpPr>
          <p:cNvPr id="7" name="Content Placeholder 2"/>
          <p:cNvSpPr>
            <a:spLocks noGrp="1"/>
          </p:cNvSpPr>
          <p:nvPr>
            <p:ph sz="quarter" idx="13" hasCustomPrompt="1"/>
          </p:nvPr>
        </p:nvSpPr>
        <p:spPr>
          <a:xfrm>
            <a:off x="348435" y="1470025"/>
            <a:ext cx="4091188" cy="487361"/>
          </a:xfrm>
          <a:prstGeom prst="rect">
            <a:avLst/>
          </a:prstGeom>
        </p:spPr>
        <p:txBody>
          <a:bodyPr lIns="19431" tIns="0" bIns="153733"/>
          <a:lstStyle>
            <a:lvl1pPr marL="0" indent="0">
              <a:buNone/>
              <a:defRPr sz="1400" b="1">
                <a:solidFill>
                  <a:srgbClr val="FF0000"/>
                </a:solidFill>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
        <p:nvSpPr>
          <p:cNvPr id="8" name="Content Placeholder 2"/>
          <p:cNvSpPr>
            <a:spLocks noGrp="1"/>
          </p:cNvSpPr>
          <p:nvPr>
            <p:ph sz="quarter" idx="14" hasCustomPrompt="1"/>
          </p:nvPr>
        </p:nvSpPr>
        <p:spPr>
          <a:xfrm>
            <a:off x="5168378" y="1470025"/>
            <a:ext cx="4091188" cy="487361"/>
          </a:xfrm>
          <a:prstGeom prst="rect">
            <a:avLst/>
          </a:prstGeom>
        </p:spPr>
        <p:txBody>
          <a:bodyPr lIns="19431" tIns="0" bIns="153733"/>
          <a:lstStyle>
            <a:lvl1pPr marL="0" indent="0">
              <a:buNone/>
              <a:defRPr sz="1400" b="1">
                <a:solidFill>
                  <a:srgbClr val="FF0000"/>
                </a:solidFill>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pic>
        <p:nvPicPr>
          <p:cNvPr id="11"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sp>
        <p:nvSpPr>
          <p:cNvPr id="14" name="Content Placeholder 2"/>
          <p:cNvSpPr>
            <a:spLocks noGrp="1"/>
          </p:cNvSpPr>
          <p:nvPr>
            <p:ph sz="quarter" idx="15" hasCustomPrompt="1"/>
          </p:nvPr>
        </p:nvSpPr>
        <p:spPr>
          <a:xfrm>
            <a:off x="5162550" y="2163204"/>
            <a:ext cx="4091188" cy="3921683"/>
          </a:xfrm>
          <a:prstGeom prst="rect">
            <a:avLst/>
          </a:prstGeom>
        </p:spPr>
        <p:txBody>
          <a:bodyPr lIns="19431"/>
          <a:lstStyle>
            <a:lvl1pPr marL="0" indent="0">
              <a:buNone/>
              <a:defRPr sz="12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Tree>
    <p:extLst>
      <p:ext uri="{BB962C8B-B14F-4D97-AF65-F5344CB8AC3E}">
        <p14:creationId xmlns:p14="http://schemas.microsoft.com/office/powerpoint/2010/main" val="315776858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Content Placeholder 2"/>
          <p:cNvSpPr>
            <a:spLocks noGrp="1"/>
          </p:cNvSpPr>
          <p:nvPr>
            <p:ph sz="quarter" idx="10" hasCustomPrompt="1"/>
          </p:nvPr>
        </p:nvSpPr>
        <p:spPr>
          <a:xfrm>
            <a:off x="6785970" y="1457159"/>
            <a:ext cx="2391695" cy="4614865"/>
          </a:xfrm>
          <a:prstGeom prst="rect">
            <a:avLst/>
          </a:prstGeom>
        </p:spPr>
        <p:txBody>
          <a:bodyPr lIns="19431"/>
          <a:lstStyle>
            <a:lvl1pPr marL="0" indent="0">
              <a:buNone/>
              <a:defRPr sz="14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 </a:t>
            </a:r>
          </a:p>
        </p:txBody>
      </p:sp>
      <p:sp>
        <p:nvSpPr>
          <p:cNvPr id="6" name="Content Placeholder 2"/>
          <p:cNvSpPr>
            <a:spLocks noGrp="1"/>
          </p:cNvSpPr>
          <p:nvPr>
            <p:ph sz="quarter" idx="12" hasCustomPrompt="1"/>
          </p:nvPr>
        </p:nvSpPr>
        <p:spPr>
          <a:xfrm>
            <a:off x="348435" y="1457159"/>
            <a:ext cx="5837361" cy="4614865"/>
          </a:xfrm>
          <a:prstGeom prst="rect">
            <a:avLst/>
          </a:prstGeom>
        </p:spPr>
        <p:txBody>
          <a:bodyPr lIns="19431"/>
          <a:lstStyle>
            <a:lvl1pPr marL="0" indent="0">
              <a:buNone/>
              <a:defRPr sz="14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 </a:t>
            </a:r>
          </a:p>
        </p:txBody>
      </p:sp>
      <p:sp>
        <p:nvSpPr>
          <p:cNvPr id="7"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spTree>
    <p:extLst>
      <p:ext uri="{BB962C8B-B14F-4D97-AF65-F5344CB8AC3E}">
        <p14:creationId xmlns:p14="http://schemas.microsoft.com/office/powerpoint/2010/main" val="136005970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Line 19"/>
          <p:cNvSpPr>
            <a:spLocks noChangeShapeType="1"/>
          </p:cNvSpPr>
          <p:nvPr userDrawn="1"/>
        </p:nvSpPr>
        <p:spPr bwMode="auto">
          <a:xfrm>
            <a:off x="348435" y="3804460"/>
            <a:ext cx="1791588" cy="0"/>
          </a:xfrm>
          <a:prstGeom prst="line">
            <a:avLst/>
          </a:prstGeom>
          <a:noFill/>
          <a:ln w="12700" cmpd="sng">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fontAlgn="auto" hangingPunct="0">
              <a:lnSpc>
                <a:spcPct val="100000"/>
              </a:lnSpc>
              <a:spcBef>
                <a:spcPts val="0"/>
              </a:spcBef>
              <a:spcAft>
                <a:spcPts val="0"/>
              </a:spcAft>
              <a:defRPr/>
            </a:pPr>
            <a:endParaRPr lang="es-ES" sz="2400" dirty="0">
              <a:ln w="9525" cmpd="sng">
                <a:solidFill>
                  <a:srgbClr val="000000"/>
                </a:solidFill>
              </a:ln>
              <a:solidFill>
                <a:srgbClr val="DB0B11"/>
              </a:solidFill>
              <a:effectLst>
                <a:outerShdw blurRad="38100" dist="38100" dir="2700000" algn="tl">
                  <a:srgbClr val="000000">
                    <a:alpha val="43137"/>
                  </a:srgbClr>
                </a:outerShdw>
              </a:effectLst>
              <a:latin typeface="Calibri" panose="020F0502020204030204" pitchFamily="34" charset="0"/>
              <a:ea typeface="MS PGothic" pitchFamily="34" charset="-128"/>
            </a:endParaRPr>
          </a:p>
        </p:txBody>
      </p:sp>
      <p:sp>
        <p:nvSpPr>
          <p:cNvPr id="5" name="Text Placeholder 9"/>
          <p:cNvSpPr>
            <a:spLocks noGrp="1"/>
          </p:cNvSpPr>
          <p:nvPr>
            <p:ph type="body" sz="quarter" idx="10" hasCustomPrompt="1"/>
          </p:nvPr>
        </p:nvSpPr>
        <p:spPr>
          <a:xfrm>
            <a:off x="348437" y="2897188"/>
            <a:ext cx="8549149" cy="907272"/>
          </a:xfrm>
          <a:prstGeom prst="rect">
            <a:avLst/>
          </a:prstGeom>
        </p:spPr>
        <p:txBody>
          <a:bodyPr lIns="0" rIns="163449"/>
          <a:lstStyle>
            <a:lvl1pPr marL="0" marR="0" indent="0" algn="l" defTabSz="457200" rtl="0" eaLnBrk="1" fontAlgn="auto" latinLnBrk="0" hangingPunct="1">
              <a:lnSpc>
                <a:spcPct val="100000"/>
              </a:lnSpc>
              <a:spcBef>
                <a:spcPct val="20000"/>
              </a:spcBef>
              <a:spcAft>
                <a:spcPts val="0"/>
              </a:spcAft>
              <a:buClrTx/>
              <a:buSzTx/>
              <a:buFont typeface="Arial"/>
              <a:buNone/>
              <a:tabLst/>
              <a:defRPr sz="2400" b="0">
                <a:solidFill>
                  <a:schemeClr val="tx1"/>
                </a:solidFill>
                <a:latin typeface="Arial" panose="020B0604020202020204" pitchFamily="34" charset="0"/>
                <a:cs typeface="Arial" panose="020B0604020202020204" pitchFamily="34" charset="0"/>
              </a:defRPr>
            </a:lvl1pPr>
          </a:lstStyle>
          <a:p>
            <a:pPr lvl="0"/>
            <a:r>
              <a:rPr lang="en-GB" dirty="0" smtClean="0"/>
              <a:t>Appendix #</a:t>
            </a:r>
          </a:p>
        </p:txBody>
      </p:sp>
    </p:spTree>
    <p:extLst>
      <p:ext uri="{BB962C8B-B14F-4D97-AF65-F5344CB8AC3E}">
        <p14:creationId xmlns:p14="http://schemas.microsoft.com/office/powerpoint/2010/main" val="392265713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Basic Body Slide">
    <p:spTree>
      <p:nvGrpSpPr>
        <p:cNvPr id="1" name=""/>
        <p:cNvGrpSpPr/>
        <p:nvPr/>
      </p:nvGrpSpPr>
      <p:grpSpPr>
        <a:xfrm>
          <a:off x="0" y="0"/>
          <a:ext cx="0" cy="0"/>
          <a:chOff x="0" y="0"/>
          <a:chExt cx="0" cy="0"/>
        </a:xfrm>
      </p:grpSpPr>
      <p:cxnSp>
        <p:nvCxnSpPr>
          <p:cNvPr id="8" name="Straight Connector 7"/>
          <p:cNvCxnSpPr/>
          <p:nvPr userDrawn="1"/>
        </p:nvCxnSpPr>
        <p:spPr>
          <a:xfrm>
            <a:off x="348435" y="-2514783"/>
            <a:ext cx="8894248" cy="0"/>
          </a:xfrm>
          <a:prstGeom prst="line">
            <a:avLst/>
          </a:prstGeom>
          <a:ln w="12700"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Slide Number Placeholder 3"/>
          <p:cNvSpPr txBox="1">
            <a:spLocks/>
          </p:cNvSpPr>
          <p:nvPr userDrawn="1"/>
        </p:nvSpPr>
        <p:spPr>
          <a:xfrm>
            <a:off x="8557881" y="99784"/>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5" y="646792"/>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707288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Basic Body Slide">
    <p:spTree>
      <p:nvGrpSpPr>
        <p:cNvPr id="1" name=""/>
        <p:cNvGrpSpPr/>
        <p:nvPr/>
      </p:nvGrpSpPr>
      <p:grpSpPr>
        <a:xfrm>
          <a:off x="0" y="0"/>
          <a:ext cx="0" cy="0"/>
          <a:chOff x="0" y="0"/>
          <a:chExt cx="0" cy="0"/>
        </a:xfrm>
      </p:grpSpPr>
      <p:cxnSp>
        <p:nvCxnSpPr>
          <p:cNvPr id="8" name="Straight Connector 7"/>
          <p:cNvCxnSpPr/>
          <p:nvPr userDrawn="1"/>
        </p:nvCxnSpPr>
        <p:spPr>
          <a:xfrm>
            <a:off x="348435" y="-2514783"/>
            <a:ext cx="8894248" cy="0"/>
          </a:xfrm>
          <a:prstGeom prst="line">
            <a:avLst/>
          </a:prstGeom>
          <a:ln w="12700"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Slide Number Placeholder 3"/>
          <p:cNvSpPr txBox="1">
            <a:spLocks/>
          </p:cNvSpPr>
          <p:nvPr userDrawn="1"/>
        </p:nvSpPr>
        <p:spPr>
          <a:xfrm>
            <a:off x="8557881" y="99784"/>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5" y="646792"/>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557106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6_Basic Body Slide">
    <p:spTree>
      <p:nvGrpSpPr>
        <p:cNvPr id="1" name=""/>
        <p:cNvGrpSpPr/>
        <p:nvPr/>
      </p:nvGrpSpPr>
      <p:grpSpPr>
        <a:xfrm>
          <a:off x="0" y="0"/>
          <a:ext cx="0" cy="0"/>
          <a:chOff x="0" y="0"/>
          <a:chExt cx="0" cy="0"/>
        </a:xfrm>
      </p:grpSpPr>
      <p:cxnSp>
        <p:nvCxnSpPr>
          <p:cNvPr id="8" name="Straight Connector 7"/>
          <p:cNvCxnSpPr/>
          <p:nvPr userDrawn="1"/>
        </p:nvCxnSpPr>
        <p:spPr>
          <a:xfrm>
            <a:off x="348435" y="-2514783"/>
            <a:ext cx="8894248" cy="0"/>
          </a:xfrm>
          <a:prstGeom prst="line">
            <a:avLst/>
          </a:prstGeom>
          <a:ln w="12700"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Slide Number Placeholder 3"/>
          <p:cNvSpPr txBox="1">
            <a:spLocks/>
          </p:cNvSpPr>
          <p:nvPr userDrawn="1"/>
        </p:nvSpPr>
        <p:spPr>
          <a:xfrm>
            <a:off x="8557881" y="99784"/>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5" y="646792"/>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00932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7_Basic Body Slide">
    <p:spTree>
      <p:nvGrpSpPr>
        <p:cNvPr id="1" name=""/>
        <p:cNvGrpSpPr/>
        <p:nvPr/>
      </p:nvGrpSpPr>
      <p:grpSpPr>
        <a:xfrm>
          <a:off x="0" y="0"/>
          <a:ext cx="0" cy="0"/>
          <a:chOff x="0" y="0"/>
          <a:chExt cx="0" cy="0"/>
        </a:xfrm>
      </p:grpSpPr>
      <p:cxnSp>
        <p:nvCxnSpPr>
          <p:cNvPr id="8" name="Straight Connector 7"/>
          <p:cNvCxnSpPr/>
          <p:nvPr userDrawn="1"/>
        </p:nvCxnSpPr>
        <p:spPr>
          <a:xfrm>
            <a:off x="348435" y="-2514783"/>
            <a:ext cx="8894248" cy="0"/>
          </a:xfrm>
          <a:prstGeom prst="line">
            <a:avLst/>
          </a:prstGeom>
          <a:ln w="12700"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Slide Number Placeholder 3"/>
          <p:cNvSpPr txBox="1">
            <a:spLocks/>
          </p:cNvSpPr>
          <p:nvPr userDrawn="1"/>
        </p:nvSpPr>
        <p:spPr>
          <a:xfrm>
            <a:off x="8557881" y="99784"/>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5" y="646792"/>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00932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8_Basic Body Slide">
    <p:spTree>
      <p:nvGrpSpPr>
        <p:cNvPr id="1" name=""/>
        <p:cNvGrpSpPr/>
        <p:nvPr/>
      </p:nvGrpSpPr>
      <p:grpSpPr>
        <a:xfrm>
          <a:off x="0" y="0"/>
          <a:ext cx="0" cy="0"/>
          <a:chOff x="0" y="0"/>
          <a:chExt cx="0" cy="0"/>
        </a:xfrm>
      </p:grpSpPr>
      <p:cxnSp>
        <p:nvCxnSpPr>
          <p:cNvPr id="8" name="Straight Connector 7"/>
          <p:cNvCxnSpPr/>
          <p:nvPr userDrawn="1"/>
        </p:nvCxnSpPr>
        <p:spPr>
          <a:xfrm>
            <a:off x="348435" y="-2514783"/>
            <a:ext cx="8894248" cy="0"/>
          </a:xfrm>
          <a:prstGeom prst="line">
            <a:avLst/>
          </a:prstGeom>
          <a:ln w="12700"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Slide Number Placeholder 3"/>
          <p:cNvSpPr txBox="1">
            <a:spLocks/>
          </p:cNvSpPr>
          <p:nvPr userDrawn="1"/>
        </p:nvSpPr>
        <p:spPr>
          <a:xfrm>
            <a:off x="8557881" y="99784"/>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5" y="646792"/>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00932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9_Basic Body Slide">
    <p:spTree>
      <p:nvGrpSpPr>
        <p:cNvPr id="1" name=""/>
        <p:cNvGrpSpPr/>
        <p:nvPr/>
      </p:nvGrpSpPr>
      <p:grpSpPr>
        <a:xfrm>
          <a:off x="0" y="0"/>
          <a:ext cx="0" cy="0"/>
          <a:chOff x="0" y="0"/>
          <a:chExt cx="0" cy="0"/>
        </a:xfrm>
      </p:grpSpPr>
      <p:cxnSp>
        <p:nvCxnSpPr>
          <p:cNvPr id="8" name="Straight Connector 7"/>
          <p:cNvCxnSpPr/>
          <p:nvPr userDrawn="1"/>
        </p:nvCxnSpPr>
        <p:spPr>
          <a:xfrm>
            <a:off x="348435" y="-2514783"/>
            <a:ext cx="8894248" cy="0"/>
          </a:xfrm>
          <a:prstGeom prst="line">
            <a:avLst/>
          </a:prstGeom>
          <a:ln w="12700"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Slide Number Placeholder 3"/>
          <p:cNvSpPr txBox="1">
            <a:spLocks/>
          </p:cNvSpPr>
          <p:nvPr userDrawn="1"/>
        </p:nvSpPr>
        <p:spPr>
          <a:xfrm>
            <a:off x="8557881" y="99784"/>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5" y="646792"/>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00932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5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sp>
        <p:nvSpPr>
          <p:cNvPr id="5"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334578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48435" y="2802939"/>
            <a:ext cx="1791588"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fontAlgn="auto" hangingPunct="0">
              <a:lnSpc>
                <a:spcPct val="100000"/>
              </a:lnSpc>
              <a:spcBef>
                <a:spcPts val="0"/>
              </a:spcBef>
              <a:spcAft>
                <a:spcPts val="0"/>
              </a:spcAft>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latin typeface="Calibri" panose="020F0502020204030204" pitchFamily="34" charset="0"/>
              <a:ea typeface="MS PGothic" pitchFamily="34" charset="-128"/>
            </a:endParaRPr>
          </a:p>
        </p:txBody>
      </p:sp>
    </p:spTree>
    <p:extLst>
      <p:ext uri="{BB962C8B-B14F-4D97-AF65-F5344CB8AC3E}">
        <p14:creationId xmlns:p14="http://schemas.microsoft.com/office/powerpoint/2010/main" val="118927905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2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sp>
        <p:nvSpPr>
          <p:cNvPr id="5"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181793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sp>
        <p:nvSpPr>
          <p:cNvPr id="5"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648485"/>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6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sp>
        <p:nvSpPr>
          <p:cNvPr id="5"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0250309"/>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8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sp>
        <p:nvSpPr>
          <p:cNvPr id="5"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025030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4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sp>
        <p:nvSpPr>
          <p:cNvPr id="5"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9538697"/>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0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sp>
        <p:nvSpPr>
          <p:cNvPr id="5"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9538697"/>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1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sp>
        <p:nvSpPr>
          <p:cNvPr id="5"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9538697"/>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3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sp>
        <p:nvSpPr>
          <p:cNvPr id="5"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9538697"/>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0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sp>
        <p:nvSpPr>
          <p:cNvPr id="5"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4332200"/>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1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sp>
        <p:nvSpPr>
          <p:cNvPr id="5"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433220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cxnSp>
        <p:nvCxnSpPr>
          <p:cNvPr id="8" name="Straight Connector 7"/>
          <p:cNvCxnSpPr/>
          <p:nvPr userDrawn="1"/>
        </p:nvCxnSpPr>
        <p:spPr>
          <a:xfrm>
            <a:off x="348435" y="-2514783"/>
            <a:ext cx="8894248" cy="0"/>
          </a:xfrm>
          <a:prstGeom prst="line">
            <a:avLst/>
          </a:prstGeom>
          <a:ln w="12700"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Slide Number Placeholder 3"/>
          <p:cNvSpPr txBox="1">
            <a:spLocks/>
          </p:cNvSpPr>
          <p:nvPr userDrawn="1"/>
        </p:nvSpPr>
        <p:spPr>
          <a:xfrm>
            <a:off x="8557881" y="99784"/>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spTree>
    <p:extLst>
      <p:ext uri="{BB962C8B-B14F-4D97-AF65-F5344CB8AC3E}">
        <p14:creationId xmlns:p14="http://schemas.microsoft.com/office/powerpoint/2010/main" val="2436585846"/>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2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sp>
        <p:nvSpPr>
          <p:cNvPr id="5"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4332200"/>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4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sp>
        <p:nvSpPr>
          <p:cNvPr id="5"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711121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3" name="Text Placeholder 9"/>
          <p:cNvSpPr>
            <a:spLocks noGrp="1"/>
          </p:cNvSpPr>
          <p:nvPr>
            <p:ph type="body" sz="quarter" idx="11" hasCustomPrompt="1"/>
          </p:nvPr>
        </p:nvSpPr>
        <p:spPr>
          <a:xfrm>
            <a:off x="355938" y="3327400"/>
            <a:ext cx="8541647" cy="349250"/>
          </a:xfrm>
          <a:prstGeom prst="rect">
            <a:avLst/>
          </a:prstGeom>
        </p:spPr>
        <p:txBody>
          <a:bodyPr lIns="0" rIns="199453" anchor="ctr"/>
          <a:lstStyle>
            <a:lvl1pPr marL="0" indent="0">
              <a:buNone/>
              <a:defRPr sz="3200" b="1" baseline="0">
                <a:solidFill>
                  <a:schemeClr val="bg1">
                    <a:lumMod val="50000"/>
                  </a:schemeClr>
                </a:solidFill>
                <a:latin typeface="Arial" panose="020B0604020202020204" pitchFamily="34" charset="0"/>
                <a:cs typeface="Arial" panose="020B0604020202020204" pitchFamily="34" charset="0"/>
              </a:defRPr>
            </a:lvl1pPr>
          </a:lstStyle>
          <a:p>
            <a:pPr lvl="0"/>
            <a:r>
              <a:rPr lang="en-GB" dirty="0" smtClean="0"/>
              <a:t>Section #</a:t>
            </a:r>
            <a:endParaRPr lang="en-GB" dirty="0"/>
          </a:p>
        </p:txBody>
      </p:sp>
    </p:spTree>
    <p:extLst>
      <p:ext uri="{BB962C8B-B14F-4D97-AF65-F5344CB8AC3E}">
        <p14:creationId xmlns:p14="http://schemas.microsoft.com/office/powerpoint/2010/main" val="232211242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Basic Body Slide">
    <p:spTree>
      <p:nvGrpSpPr>
        <p:cNvPr id="1" name=""/>
        <p:cNvGrpSpPr/>
        <p:nvPr/>
      </p:nvGrpSpPr>
      <p:grpSpPr>
        <a:xfrm>
          <a:off x="0" y="0"/>
          <a:ext cx="0" cy="0"/>
          <a:chOff x="0" y="0"/>
          <a:chExt cx="0" cy="0"/>
        </a:xfrm>
      </p:grpSpPr>
      <p:cxnSp>
        <p:nvCxnSpPr>
          <p:cNvPr id="8" name="Straight Connector 7"/>
          <p:cNvCxnSpPr/>
          <p:nvPr userDrawn="1"/>
        </p:nvCxnSpPr>
        <p:spPr>
          <a:xfrm>
            <a:off x="348435" y="-2514783"/>
            <a:ext cx="8894248" cy="0"/>
          </a:xfrm>
          <a:prstGeom prst="line">
            <a:avLst/>
          </a:prstGeom>
          <a:ln w="12700"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Slide Number Placeholder 3"/>
          <p:cNvSpPr txBox="1">
            <a:spLocks/>
          </p:cNvSpPr>
          <p:nvPr userDrawn="1"/>
        </p:nvSpPr>
        <p:spPr>
          <a:xfrm>
            <a:off x="8557881" y="99784"/>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5" y="646792"/>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8966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Text Placeholder 9"/>
          <p:cNvSpPr>
            <a:spLocks noGrp="1"/>
          </p:cNvSpPr>
          <p:nvPr>
            <p:ph type="body" sz="quarter" idx="11" hasCustomPrompt="1"/>
          </p:nvPr>
        </p:nvSpPr>
        <p:spPr>
          <a:xfrm>
            <a:off x="355938" y="3327400"/>
            <a:ext cx="8541647" cy="349250"/>
          </a:xfrm>
          <a:prstGeom prst="rect">
            <a:avLst/>
          </a:prstGeom>
        </p:spPr>
        <p:txBody>
          <a:bodyPr lIns="0" rIns="199453" anchor="ctr"/>
          <a:lstStyle>
            <a:lvl1pPr marL="0" indent="0">
              <a:buNone/>
              <a:defRPr sz="3200" b="1" baseline="0">
                <a:solidFill>
                  <a:schemeClr val="bg1">
                    <a:lumMod val="50000"/>
                  </a:schemeClr>
                </a:solidFill>
                <a:latin typeface="Arial" panose="020B0604020202020204" pitchFamily="34" charset="0"/>
                <a:cs typeface="Arial" panose="020B0604020202020204" pitchFamily="34" charset="0"/>
              </a:defRPr>
            </a:lvl1pPr>
          </a:lstStyle>
          <a:p>
            <a:pPr lvl="0"/>
            <a:r>
              <a:rPr lang="en-GB" dirty="0" smtClean="0"/>
              <a:t>Section #</a:t>
            </a:r>
            <a:endParaRPr lang="en-GB" dirty="0"/>
          </a:p>
        </p:txBody>
      </p:sp>
    </p:spTree>
    <p:extLst>
      <p:ext uri="{BB962C8B-B14F-4D97-AF65-F5344CB8AC3E}">
        <p14:creationId xmlns:p14="http://schemas.microsoft.com/office/powerpoint/2010/main" val="214162548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48435" y="2802939"/>
            <a:ext cx="1791588"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fontAlgn="auto" hangingPunct="0">
              <a:lnSpc>
                <a:spcPct val="100000"/>
              </a:lnSpc>
              <a:spcBef>
                <a:spcPts val="0"/>
              </a:spcBef>
              <a:spcAft>
                <a:spcPts val="0"/>
              </a:spcAft>
              <a:defRPr/>
            </a:pPr>
            <a:endParaRPr lang="es-ES" sz="2400" dirty="0">
              <a:ln w="9525" cmpd="sng">
                <a:solidFill>
                  <a:srgbClr val="000000"/>
                </a:solidFill>
              </a:ln>
              <a:solidFill>
                <a:srgbClr val="DB0B11"/>
              </a:solidFill>
              <a:effectLst>
                <a:outerShdw blurRad="38100" dist="38100" dir="2700000" algn="tl">
                  <a:srgbClr val="000000">
                    <a:alpha val="43137"/>
                  </a:srgbClr>
                </a:outerShdw>
              </a:effectLst>
              <a:latin typeface="Calibri" panose="020F0502020204030204" pitchFamily="34" charset="0"/>
              <a:ea typeface="MS PGothic" pitchFamily="34" charset="-128"/>
            </a:endParaRPr>
          </a:p>
        </p:txBody>
      </p:sp>
      <p:sp>
        <p:nvSpPr>
          <p:cNvPr id="10" name="Text Placeholder 9"/>
          <p:cNvSpPr>
            <a:spLocks noGrp="1"/>
          </p:cNvSpPr>
          <p:nvPr>
            <p:ph type="body" sz="quarter" idx="10" hasCustomPrompt="1"/>
          </p:nvPr>
        </p:nvSpPr>
        <p:spPr>
          <a:xfrm>
            <a:off x="348437" y="2897188"/>
            <a:ext cx="8549149" cy="349250"/>
          </a:xfrm>
          <a:prstGeom prst="rect">
            <a:avLst/>
          </a:prstGeom>
        </p:spPr>
        <p:txBody>
          <a:bodyPr lIns="0" rIns="163449"/>
          <a:lstStyle>
            <a:lvl1pPr marL="0" indent="0">
              <a:buNone/>
              <a:defRPr sz="2400" b="1">
                <a:solidFill>
                  <a:srgbClr val="FF0000"/>
                </a:solidFill>
                <a:latin typeface="Arial" panose="020B0604020202020204" pitchFamily="34" charset="0"/>
                <a:cs typeface="Arial" panose="020B0604020202020204" pitchFamily="34" charset="0"/>
              </a:defRPr>
            </a:lvl1pPr>
          </a:lstStyle>
          <a:p>
            <a:pPr lvl="0"/>
            <a:r>
              <a:rPr lang="en-US" b="1" dirty="0" smtClean="0">
                <a:solidFill>
                  <a:srgbClr val="FF0000"/>
                </a:solidFill>
                <a:latin typeface="Arial"/>
                <a:cs typeface="Arial"/>
              </a:rPr>
              <a:t>SHUSA COMMITTEE/BOARD (Arial 24pt Bold/Red)</a:t>
            </a:r>
            <a:endParaRPr lang="en-GB" dirty="0"/>
          </a:p>
        </p:txBody>
      </p:sp>
      <p:sp>
        <p:nvSpPr>
          <p:cNvPr id="11" name="Text Placeholder 9"/>
          <p:cNvSpPr>
            <a:spLocks noGrp="1"/>
          </p:cNvSpPr>
          <p:nvPr>
            <p:ph type="body" sz="quarter" idx="11" hasCustomPrompt="1"/>
          </p:nvPr>
        </p:nvSpPr>
        <p:spPr>
          <a:xfrm>
            <a:off x="355938" y="3275665"/>
            <a:ext cx="8541647" cy="349250"/>
          </a:xfrm>
          <a:prstGeom prst="rect">
            <a:avLst/>
          </a:prstGeom>
        </p:spPr>
        <p:txBody>
          <a:bodyPr lIns="0" rIns="199453"/>
          <a:lstStyle>
            <a:lvl1pPr marL="0" marR="0" indent="0" algn="l" defTabSz="457200" rtl="0" eaLnBrk="1" fontAlgn="auto" latinLnBrk="0" hangingPunct="1">
              <a:lnSpc>
                <a:spcPct val="100000"/>
              </a:lnSpc>
              <a:spcBef>
                <a:spcPct val="20000"/>
              </a:spcBef>
              <a:spcAft>
                <a:spcPts val="0"/>
              </a:spcAft>
              <a:buClrTx/>
              <a:buSzTx/>
              <a:buFont typeface="Arial"/>
              <a:buNone/>
              <a:tabLst/>
              <a:defRPr sz="2000" b="1">
                <a:solidFill>
                  <a:schemeClr val="tx1"/>
                </a:solidFill>
                <a:latin typeface="Arial" panose="020B0604020202020204" pitchFamily="34" charset="0"/>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GB" dirty="0" smtClean="0"/>
              <a:t>Title of Presentation </a:t>
            </a:r>
            <a:r>
              <a:rPr lang="en-US" sz="2000" b="1" dirty="0" smtClean="0">
                <a:solidFill>
                  <a:prstClr val="black"/>
                </a:solidFill>
                <a:latin typeface="Arial" panose="020B0604020202020204" pitchFamily="34" charset="0"/>
                <a:cs typeface="Arial" panose="020B0604020202020204" pitchFamily="34" charset="0"/>
              </a:rPr>
              <a:t>(Must match Agenda, Arial 20pt Bold/Black)</a:t>
            </a:r>
          </a:p>
        </p:txBody>
      </p:sp>
      <p:sp>
        <p:nvSpPr>
          <p:cNvPr id="13" name="Text Placeholder 12"/>
          <p:cNvSpPr>
            <a:spLocks noGrp="1"/>
          </p:cNvSpPr>
          <p:nvPr>
            <p:ph type="body" sz="quarter" idx="12" hasCustomPrompt="1"/>
          </p:nvPr>
        </p:nvSpPr>
        <p:spPr>
          <a:xfrm>
            <a:off x="355938" y="3706427"/>
            <a:ext cx="4547155" cy="430213"/>
          </a:xfrm>
          <a:prstGeom prst="rect">
            <a:avLst/>
          </a:prstGeom>
        </p:spPr>
        <p:txBody>
          <a:bodyPr lIns="0"/>
          <a:lstStyle>
            <a:lvl1pPr marL="0" indent="0">
              <a:buNone/>
              <a:defRPr sz="1800">
                <a:latin typeface="Arial" panose="020B0604020202020204" pitchFamily="34" charset="0"/>
                <a:cs typeface="Arial" panose="020B0604020202020204" pitchFamily="34" charset="0"/>
              </a:defRPr>
            </a:lvl1pPr>
          </a:lstStyle>
          <a:p>
            <a:pPr lvl="0"/>
            <a:r>
              <a:rPr lang="en-US" dirty="0" smtClean="0"/>
              <a:t>Date (Arial 18pt Black)</a:t>
            </a:r>
            <a:endParaRPr lang="en-GB" dirty="0"/>
          </a:p>
        </p:txBody>
      </p:sp>
      <p:sp>
        <p:nvSpPr>
          <p:cNvPr id="14" name="Text Placeholder 12"/>
          <p:cNvSpPr>
            <a:spLocks noGrp="1"/>
          </p:cNvSpPr>
          <p:nvPr>
            <p:ph type="body" sz="quarter" idx="13" hasCustomPrompt="1"/>
          </p:nvPr>
        </p:nvSpPr>
        <p:spPr>
          <a:xfrm>
            <a:off x="355935" y="4339840"/>
            <a:ext cx="8541648" cy="430213"/>
          </a:xfrm>
          <a:prstGeom prst="rect">
            <a:avLst/>
          </a:prstGeom>
        </p:spPr>
        <p:txBody>
          <a:bodyPr lIns="0"/>
          <a:lstStyle>
            <a:lvl1pPr marL="0" indent="0">
              <a:buNone/>
              <a:defRPr sz="1800" baseline="0">
                <a:solidFill>
                  <a:schemeClr val="bg1">
                    <a:lumMod val="50000"/>
                  </a:schemeClr>
                </a:solidFill>
                <a:latin typeface="Arial" panose="020B0604020202020204" pitchFamily="34" charset="0"/>
                <a:cs typeface="Arial" panose="020B0604020202020204" pitchFamily="34" charset="0"/>
              </a:defRPr>
            </a:lvl1pPr>
          </a:lstStyle>
          <a:p>
            <a:pPr lvl="0"/>
            <a:r>
              <a:rPr lang="en-US" dirty="0" smtClean="0"/>
              <a:t>Presenter: Name and Title (Arial 18pt Gray)</a:t>
            </a:r>
            <a:endParaRPr lang="en-GB" dirty="0"/>
          </a:p>
        </p:txBody>
      </p:sp>
    </p:spTree>
    <p:extLst>
      <p:ext uri="{BB962C8B-B14F-4D97-AF65-F5344CB8AC3E}">
        <p14:creationId xmlns:p14="http://schemas.microsoft.com/office/powerpoint/2010/main" val="282479584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sz="quarter" idx="10" hasCustomPrompt="1"/>
          </p:nvPr>
        </p:nvSpPr>
        <p:spPr>
          <a:xfrm>
            <a:off x="348435" y="1460500"/>
            <a:ext cx="8829230" cy="4992687"/>
          </a:xfrm>
          <a:prstGeom prst="rect">
            <a:avLst/>
          </a:prstGeom>
        </p:spPr>
        <p:txBody>
          <a:bodyPr lIns="19431"/>
          <a:lstStyle>
            <a:lvl1pPr marL="0" indent="0">
              <a:buNone/>
              <a:defRPr sz="14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 </a:t>
            </a:r>
          </a:p>
        </p:txBody>
      </p:sp>
      <p:sp>
        <p:nvSpPr>
          <p:cNvPr id="7"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spTree>
    <p:extLst>
      <p:ext uri="{BB962C8B-B14F-4D97-AF65-F5344CB8AC3E}">
        <p14:creationId xmlns:p14="http://schemas.microsoft.com/office/powerpoint/2010/main" val="117157715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sp>
        <p:nvSpPr>
          <p:cNvPr id="5"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65003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vmlDrawing" Target="../drawings/vmlDrawing1.v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slideLayout" Target="../slideLayouts/slideLayout23.xml"/><Relationship Id="rId26" Type="http://schemas.openxmlformats.org/officeDocument/2006/relationships/slideLayout" Target="../slideLayouts/slideLayout31.xml"/><Relationship Id="rId3" Type="http://schemas.openxmlformats.org/officeDocument/2006/relationships/slideLayout" Target="../slideLayouts/slideLayout8.xml"/><Relationship Id="rId21" Type="http://schemas.openxmlformats.org/officeDocument/2006/relationships/slideLayout" Target="../slideLayouts/slideLayout26.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5" Type="http://schemas.openxmlformats.org/officeDocument/2006/relationships/slideLayout" Target="../slideLayouts/slideLayout30.xml"/><Relationship Id="rId2" Type="http://schemas.openxmlformats.org/officeDocument/2006/relationships/slideLayout" Target="../slideLayouts/slideLayout7.xml"/><Relationship Id="rId16" Type="http://schemas.openxmlformats.org/officeDocument/2006/relationships/slideLayout" Target="../slideLayouts/slideLayout21.xml"/><Relationship Id="rId20" Type="http://schemas.openxmlformats.org/officeDocument/2006/relationships/slideLayout" Target="../slideLayouts/slideLayout25.xml"/><Relationship Id="rId29" Type="http://schemas.openxmlformats.org/officeDocument/2006/relationships/tags" Target="../tags/tag3.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24" Type="http://schemas.openxmlformats.org/officeDocument/2006/relationships/slideLayout" Target="../slideLayouts/slideLayout29.xml"/><Relationship Id="rId32" Type="http://schemas.openxmlformats.org/officeDocument/2006/relationships/image" Target="../media/image2.jpeg"/><Relationship Id="rId5" Type="http://schemas.openxmlformats.org/officeDocument/2006/relationships/slideLayout" Target="../slideLayouts/slideLayout10.xml"/><Relationship Id="rId15" Type="http://schemas.openxmlformats.org/officeDocument/2006/relationships/slideLayout" Target="../slideLayouts/slideLayout20.xml"/><Relationship Id="rId23" Type="http://schemas.openxmlformats.org/officeDocument/2006/relationships/slideLayout" Target="../slideLayouts/slideLayout28.xml"/><Relationship Id="rId28" Type="http://schemas.openxmlformats.org/officeDocument/2006/relationships/vmlDrawing" Target="../drawings/vmlDrawing2.vml"/><Relationship Id="rId10" Type="http://schemas.openxmlformats.org/officeDocument/2006/relationships/slideLayout" Target="../slideLayouts/slideLayout15.xml"/><Relationship Id="rId19" Type="http://schemas.openxmlformats.org/officeDocument/2006/relationships/slideLayout" Target="../slideLayouts/slideLayout24.xml"/><Relationship Id="rId31" Type="http://schemas.openxmlformats.org/officeDocument/2006/relationships/image" Target="../media/image4.emf"/><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 Id="rId22" Type="http://schemas.openxmlformats.org/officeDocument/2006/relationships/slideLayout" Target="../slideLayouts/slideLayout27.xml"/><Relationship Id="rId27" Type="http://schemas.openxmlformats.org/officeDocument/2006/relationships/theme" Target="../theme/theme2.xml"/><Relationship Id="rId30" Type="http://schemas.openxmlformats.org/officeDocument/2006/relationships/oleObject" Target="../embeddings/oleObject2.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8"/>
            </p:custDataLst>
            <p:extLst>
              <p:ext uri="{D42A27DB-BD31-4B8C-83A1-F6EECF244321}">
                <p14:modId xmlns:p14="http://schemas.microsoft.com/office/powerpoint/2010/main" val="2960143213"/>
              </p:ext>
            </p:extLst>
          </p:nvPr>
        </p:nvGraphicFramePr>
        <p:xfrm>
          <a:off x="1668" y="1589"/>
          <a:ext cx="1667" cy="1587"/>
        </p:xfrm>
        <a:graphic>
          <a:graphicData uri="http://schemas.openxmlformats.org/presentationml/2006/ole">
            <mc:AlternateContent xmlns:mc="http://schemas.openxmlformats.org/markup-compatibility/2006">
              <mc:Choice xmlns:v="urn:schemas-microsoft-com:vml" Requires="v">
                <p:oleObj spid="_x0000_s23385" name="think-cell Slide" r:id="rId9" imgW="270" imgH="270" progId="TCLayout.ActiveDocument.1">
                  <p:embed/>
                </p:oleObj>
              </mc:Choice>
              <mc:Fallback>
                <p:oleObj name="think-cell Slide" r:id="rId9" imgW="270" imgH="270" progId="TCLayout.ActiveDocument.1">
                  <p:embed/>
                  <p:pic>
                    <p:nvPicPr>
                      <p:cNvPr id="0" name=""/>
                      <p:cNvPicPr/>
                      <p:nvPr/>
                    </p:nvPicPr>
                    <p:blipFill>
                      <a:blip r:embed="rId10"/>
                      <a:stretch>
                        <a:fillRect/>
                      </a:stretch>
                    </p:blipFill>
                    <p:spPr>
                      <a:xfrm>
                        <a:off x="1668" y="1589"/>
                        <a:ext cx="1667" cy="1587"/>
                      </a:xfrm>
                      <a:prstGeom prst="rect">
                        <a:avLst/>
                      </a:prstGeom>
                    </p:spPr>
                  </p:pic>
                </p:oleObj>
              </mc:Fallback>
            </mc:AlternateContent>
          </a:graphicData>
        </a:graphic>
      </p:graphicFrame>
      <p:sp>
        <p:nvSpPr>
          <p:cNvPr id="9" name="Rectangle 8"/>
          <p:cNvSpPr/>
          <p:nvPr/>
        </p:nvSpPr>
        <p:spPr>
          <a:xfrm>
            <a:off x="7454130" y="6632624"/>
            <a:ext cx="1992086" cy="323165"/>
          </a:xfrm>
          <a:prstGeom prst="rect">
            <a:avLst/>
          </a:prstGeom>
        </p:spPr>
        <p:txBody>
          <a:bodyPr wrap="square">
            <a:spAutoFit/>
          </a:bodyPr>
          <a:lstStyle/>
          <a:p>
            <a:r>
              <a:rPr lang="en-US" sz="1500" b="1" baseline="30000" dirty="0">
                <a:solidFill>
                  <a:schemeClr val="tx1"/>
                </a:solidFill>
              </a:rPr>
              <a:t>Proprietary &amp; Confidential</a:t>
            </a:r>
            <a:endParaRPr lang="en-US" sz="1500" b="1" dirty="0">
              <a:solidFill>
                <a:schemeClr val="tx1"/>
              </a:solidFill>
            </a:endParaRPr>
          </a:p>
        </p:txBody>
      </p:sp>
      <p:pic>
        <p:nvPicPr>
          <p:cNvPr id="10" name="Picture 2" descr="C:\Users\n610821\Desktop\sant-MReg_positivo_RGB.300.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06469" y="6166951"/>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235909" y="6321262"/>
            <a:ext cx="1747658" cy="323165"/>
          </a:xfrm>
          <a:prstGeom prst="rect">
            <a:avLst/>
          </a:prstGeom>
        </p:spPr>
        <p:txBody>
          <a:bodyPr wrap="none">
            <a:spAutoFit/>
          </a:bodyPr>
          <a:lstStyle/>
          <a:p>
            <a:r>
              <a:rPr lang="en-US" sz="1500" b="1" baseline="30000" dirty="0" smtClean="0">
                <a:solidFill>
                  <a:schemeClr val="tx1"/>
                </a:solidFill>
              </a:rPr>
              <a:t>Santander Holdings USA</a:t>
            </a:r>
            <a:r>
              <a:rPr lang="en-US" sz="1500" b="1" baseline="0" dirty="0" smtClean="0">
                <a:solidFill>
                  <a:schemeClr val="tx1"/>
                </a:solidFill>
              </a:rPr>
              <a:t> </a:t>
            </a:r>
            <a:endParaRPr lang="en-US" sz="1500" b="1" dirty="0">
              <a:solidFill>
                <a:schemeClr val="tx1"/>
              </a:solidFill>
            </a:endParaRPr>
          </a:p>
        </p:txBody>
      </p:sp>
    </p:spTree>
    <p:extLst>
      <p:ext uri="{BB962C8B-B14F-4D97-AF65-F5344CB8AC3E}">
        <p14:creationId xmlns:p14="http://schemas.microsoft.com/office/powerpoint/2010/main" val="251963105"/>
      </p:ext>
    </p:extLst>
  </p:cSld>
  <p:clrMap bg1="lt1" tx1="dk1" bg2="lt2" tx2="dk2" accent1="accent1" accent2="accent2" accent3="accent3" accent4="accent4" accent5="accent5" accent6="accent6" hlink="hlink" folHlink="folHlink"/>
  <p:sldLayoutIdLst>
    <p:sldLayoutId id="2147483718" r:id="rId1"/>
    <p:sldLayoutId id="2147483765" r:id="rId2"/>
    <p:sldLayoutId id="2147483766" r:id="rId3"/>
    <p:sldLayoutId id="2147483777" r:id="rId4"/>
    <p:sldLayoutId id="2147483780" r:id="rId5"/>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9"/>
            </p:custDataLst>
            <p:extLst>
              <p:ext uri="{D42A27DB-BD31-4B8C-83A1-F6EECF244321}">
                <p14:modId xmlns:p14="http://schemas.microsoft.com/office/powerpoint/2010/main" val="206515737"/>
              </p:ext>
            </p:extLst>
          </p:nvPr>
        </p:nvGraphicFramePr>
        <p:xfrm>
          <a:off x="1670" y="1592"/>
          <a:ext cx="1667" cy="1587"/>
        </p:xfrm>
        <a:graphic>
          <a:graphicData uri="http://schemas.openxmlformats.org/presentationml/2006/ole">
            <mc:AlternateContent xmlns:mc="http://schemas.openxmlformats.org/markup-compatibility/2006">
              <mc:Choice xmlns:v="urn:schemas-microsoft-com:vml" Requires="v">
                <p:oleObj spid="_x0000_s145913" name="think-cell Slide" r:id="rId30" imgW="270" imgH="270" progId="TCLayout.ActiveDocument.1">
                  <p:embed/>
                </p:oleObj>
              </mc:Choice>
              <mc:Fallback>
                <p:oleObj name="think-cell Slide" r:id="rId30" imgW="270" imgH="270" progId="TCLayout.ActiveDocument.1">
                  <p:embed/>
                  <p:pic>
                    <p:nvPicPr>
                      <p:cNvPr id="0" name=""/>
                      <p:cNvPicPr/>
                      <p:nvPr/>
                    </p:nvPicPr>
                    <p:blipFill>
                      <a:blip r:embed="rId31"/>
                      <a:stretch>
                        <a:fillRect/>
                      </a:stretch>
                    </p:blipFill>
                    <p:spPr>
                      <a:xfrm>
                        <a:off x="1670" y="1592"/>
                        <a:ext cx="1667" cy="1587"/>
                      </a:xfrm>
                      <a:prstGeom prst="rect">
                        <a:avLst/>
                      </a:prstGeom>
                    </p:spPr>
                  </p:pic>
                </p:oleObj>
              </mc:Fallback>
            </mc:AlternateContent>
          </a:graphicData>
        </a:graphic>
      </p:graphicFrame>
      <p:sp>
        <p:nvSpPr>
          <p:cNvPr id="7" name="Rectangle 6"/>
          <p:cNvSpPr/>
          <p:nvPr userDrawn="1"/>
        </p:nvSpPr>
        <p:spPr>
          <a:xfrm>
            <a:off x="7454130" y="6632624"/>
            <a:ext cx="1992086" cy="323165"/>
          </a:xfrm>
          <a:prstGeom prst="rect">
            <a:avLst/>
          </a:prstGeom>
        </p:spPr>
        <p:txBody>
          <a:bodyPr wrap="square">
            <a:spAutoFit/>
          </a:bodyPr>
          <a:lstStyle/>
          <a:p>
            <a:r>
              <a:rPr lang="en-US" sz="1500" b="1" baseline="30000" dirty="0">
                <a:solidFill>
                  <a:schemeClr val="tx1"/>
                </a:solidFill>
              </a:rPr>
              <a:t>Proprietary &amp; Confidential</a:t>
            </a:r>
            <a:endParaRPr lang="en-US" sz="1500" b="1" dirty="0">
              <a:solidFill>
                <a:schemeClr val="tx1"/>
              </a:solidFill>
            </a:endParaRPr>
          </a:p>
        </p:txBody>
      </p:sp>
      <p:pic>
        <p:nvPicPr>
          <p:cNvPr id="8" name="Picture 2" descr="C:\Users\n610821\Desktop\sant-MReg_positivo_RGB.300.jpg"/>
          <p:cNvPicPr>
            <a:picLocks noChangeAspect="1" noChangeArrowheads="1"/>
          </p:cNvPicPr>
          <p:nvPr userDrawn="1"/>
        </p:nvPicPr>
        <p:blipFill>
          <a:blip r:embed="rId32">
            <a:extLst>
              <a:ext uri="{28A0092B-C50C-407E-A947-70E740481C1C}">
                <a14:useLocalDpi xmlns:a14="http://schemas.microsoft.com/office/drawing/2010/main" val="0"/>
              </a:ext>
            </a:extLst>
          </a:blip>
          <a:srcRect/>
          <a:stretch>
            <a:fillRect/>
          </a:stretch>
        </p:blipFill>
        <p:spPr bwMode="auto">
          <a:xfrm>
            <a:off x="7606469" y="6166951"/>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userDrawn="1"/>
        </p:nvSpPr>
        <p:spPr>
          <a:xfrm>
            <a:off x="235909" y="6321262"/>
            <a:ext cx="1747658" cy="323165"/>
          </a:xfrm>
          <a:prstGeom prst="rect">
            <a:avLst/>
          </a:prstGeom>
        </p:spPr>
        <p:txBody>
          <a:bodyPr wrap="none">
            <a:spAutoFit/>
          </a:bodyPr>
          <a:lstStyle/>
          <a:p>
            <a:r>
              <a:rPr lang="en-US" sz="1500" b="1" baseline="30000" dirty="0" smtClean="0">
                <a:solidFill>
                  <a:schemeClr val="tx1"/>
                </a:solidFill>
              </a:rPr>
              <a:t>Santander Holdings USA</a:t>
            </a:r>
            <a:r>
              <a:rPr lang="en-US" sz="1500" b="1" baseline="0" dirty="0" smtClean="0">
                <a:solidFill>
                  <a:schemeClr val="tx1"/>
                </a:solidFill>
              </a:rPr>
              <a:t> </a:t>
            </a:r>
            <a:endParaRPr lang="en-US" sz="1500" b="1" dirty="0">
              <a:solidFill>
                <a:schemeClr val="tx1"/>
              </a:solidFill>
            </a:endParaRPr>
          </a:p>
        </p:txBody>
      </p:sp>
    </p:spTree>
    <p:extLst>
      <p:ext uri="{BB962C8B-B14F-4D97-AF65-F5344CB8AC3E}">
        <p14:creationId xmlns:p14="http://schemas.microsoft.com/office/powerpoint/2010/main" val="531575078"/>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4" r:id="rId5"/>
    <p:sldLayoutId id="2147483775" r:id="rId6"/>
    <p:sldLayoutId id="2147483776" r:id="rId7"/>
    <p:sldLayoutId id="2147483779" r:id="rId8"/>
    <p:sldLayoutId id="2147483812" r:id="rId9"/>
    <p:sldLayoutId id="2147483813" r:id="rId10"/>
    <p:sldLayoutId id="2147483814" r:id="rId11"/>
    <p:sldLayoutId id="2147483815" r:id="rId12"/>
    <p:sldLayoutId id="2147483816" r:id="rId13"/>
    <p:sldLayoutId id="2147483817" r:id="rId14"/>
    <p:sldLayoutId id="2147483833" r:id="rId15"/>
    <p:sldLayoutId id="2147483834" r:id="rId16"/>
    <p:sldLayoutId id="2147483835" r:id="rId17"/>
    <p:sldLayoutId id="2147483836" r:id="rId18"/>
    <p:sldLayoutId id="2147483840" r:id="rId19"/>
    <p:sldLayoutId id="2147483841" r:id="rId20"/>
    <p:sldLayoutId id="2147483842" r:id="rId21"/>
    <p:sldLayoutId id="2147483843" r:id="rId22"/>
    <p:sldLayoutId id="2147483847" r:id="rId23"/>
    <p:sldLayoutId id="2147483848" r:id="rId24"/>
    <p:sldLayoutId id="2147483849" r:id="rId25"/>
    <p:sldLayoutId id="2147483850" r:id="rId26"/>
  </p:sldLayoutIdLst>
  <p:timing>
    <p:tnLst>
      <p:par>
        <p:cTn id="1" dur="indefinite" restart="never" nodeType="tmRoot"/>
      </p:par>
    </p:tnLst>
  </p:timing>
  <p:hf sldNum="0"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7.xml"/><Relationship Id="rId1" Type="http://schemas.openxmlformats.org/officeDocument/2006/relationships/vmlDrawing" Target="../drawings/vmlDrawing5.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8.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8" Type="http://schemas.openxmlformats.org/officeDocument/2006/relationships/tags" Target="../tags/tag15.xml"/><Relationship Id="rId13" Type="http://schemas.openxmlformats.org/officeDocument/2006/relationships/slideLayout" Target="../slideLayouts/slideLayout9.xml"/><Relationship Id="rId18" Type="http://schemas.openxmlformats.org/officeDocument/2006/relationships/image" Target="../media/image6.emf"/><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tags" Target="../tags/tag19.xml"/><Relationship Id="rId17" Type="http://schemas.openxmlformats.org/officeDocument/2006/relationships/oleObject" Target="../embeddings/oleObject8.bin"/><Relationship Id="rId2" Type="http://schemas.openxmlformats.org/officeDocument/2006/relationships/tags" Target="../tags/tag9.xml"/><Relationship Id="rId16" Type="http://schemas.openxmlformats.org/officeDocument/2006/relationships/image" Target="../media/image1.emf"/><Relationship Id="rId1" Type="http://schemas.openxmlformats.org/officeDocument/2006/relationships/vmlDrawing" Target="../drawings/vmlDrawing7.vml"/><Relationship Id="rId6" Type="http://schemas.openxmlformats.org/officeDocument/2006/relationships/tags" Target="../tags/tag13.xml"/><Relationship Id="rId11" Type="http://schemas.openxmlformats.org/officeDocument/2006/relationships/tags" Target="../tags/tag18.xml"/><Relationship Id="rId5" Type="http://schemas.openxmlformats.org/officeDocument/2006/relationships/tags" Target="../tags/tag12.xml"/><Relationship Id="rId15" Type="http://schemas.openxmlformats.org/officeDocument/2006/relationships/oleObject" Target="../embeddings/oleObject7.bin"/><Relationship Id="rId10" Type="http://schemas.openxmlformats.org/officeDocument/2006/relationships/tags" Target="../tags/tag17.xml"/><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20.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21.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10.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8" Type="http://schemas.openxmlformats.org/officeDocument/2006/relationships/tags" Target="../tags/tag28.xml"/><Relationship Id="rId13" Type="http://schemas.openxmlformats.org/officeDocument/2006/relationships/tags" Target="../tags/tag33.xml"/><Relationship Id="rId18" Type="http://schemas.openxmlformats.org/officeDocument/2006/relationships/slideLayout" Target="../slideLayouts/slideLayout9.xml"/><Relationship Id="rId3" Type="http://schemas.openxmlformats.org/officeDocument/2006/relationships/tags" Target="../tags/tag23.xml"/><Relationship Id="rId21" Type="http://schemas.openxmlformats.org/officeDocument/2006/relationships/oleObject" Target="../embeddings/oleObject12.bin"/><Relationship Id="rId7" Type="http://schemas.openxmlformats.org/officeDocument/2006/relationships/tags" Target="../tags/tag27.xml"/><Relationship Id="rId12" Type="http://schemas.openxmlformats.org/officeDocument/2006/relationships/tags" Target="../tags/tag32.xml"/><Relationship Id="rId17" Type="http://schemas.openxmlformats.org/officeDocument/2006/relationships/tags" Target="../tags/tag37.xml"/><Relationship Id="rId2" Type="http://schemas.openxmlformats.org/officeDocument/2006/relationships/tags" Target="../tags/tag22.xml"/><Relationship Id="rId16" Type="http://schemas.openxmlformats.org/officeDocument/2006/relationships/tags" Target="../tags/tag36.xml"/><Relationship Id="rId20" Type="http://schemas.openxmlformats.org/officeDocument/2006/relationships/image" Target="../media/image1.emf"/><Relationship Id="rId1" Type="http://schemas.openxmlformats.org/officeDocument/2006/relationships/vmlDrawing" Target="../drawings/vmlDrawing10.vml"/><Relationship Id="rId6" Type="http://schemas.openxmlformats.org/officeDocument/2006/relationships/tags" Target="../tags/tag26.xml"/><Relationship Id="rId11" Type="http://schemas.openxmlformats.org/officeDocument/2006/relationships/tags" Target="../tags/tag31.xml"/><Relationship Id="rId5" Type="http://schemas.openxmlformats.org/officeDocument/2006/relationships/tags" Target="../tags/tag25.xml"/><Relationship Id="rId15" Type="http://schemas.openxmlformats.org/officeDocument/2006/relationships/tags" Target="../tags/tag35.xml"/><Relationship Id="rId10" Type="http://schemas.openxmlformats.org/officeDocument/2006/relationships/tags" Target="../tags/tag30.xml"/><Relationship Id="rId19" Type="http://schemas.openxmlformats.org/officeDocument/2006/relationships/oleObject" Target="../embeddings/oleObject11.bin"/><Relationship Id="rId4" Type="http://schemas.openxmlformats.org/officeDocument/2006/relationships/tags" Target="../tags/tag24.xml"/><Relationship Id="rId9" Type="http://schemas.openxmlformats.org/officeDocument/2006/relationships/tags" Target="../tags/tag29.xml"/><Relationship Id="rId14" Type="http://schemas.openxmlformats.org/officeDocument/2006/relationships/tags" Target="../tags/tag34.xml"/><Relationship Id="rId22" Type="http://schemas.openxmlformats.org/officeDocument/2006/relationships/image" Target="../media/image7.emf"/></Relationships>
</file>

<file path=ppt/slides/_rels/slide25.xml.rels><?xml version="1.0" encoding="UTF-8" standalone="yes"?>
<Relationships xmlns="http://schemas.openxmlformats.org/package/2006/relationships"><Relationship Id="rId8" Type="http://schemas.openxmlformats.org/officeDocument/2006/relationships/tags" Target="../tags/tag44.xml"/><Relationship Id="rId13" Type="http://schemas.openxmlformats.org/officeDocument/2006/relationships/tags" Target="../tags/tag49.xml"/><Relationship Id="rId18" Type="http://schemas.openxmlformats.org/officeDocument/2006/relationships/image" Target="../media/image8.emf"/><Relationship Id="rId3" Type="http://schemas.openxmlformats.org/officeDocument/2006/relationships/tags" Target="../tags/tag39.xml"/><Relationship Id="rId7" Type="http://schemas.openxmlformats.org/officeDocument/2006/relationships/tags" Target="../tags/tag43.xml"/><Relationship Id="rId12" Type="http://schemas.openxmlformats.org/officeDocument/2006/relationships/tags" Target="../tags/tag48.xml"/><Relationship Id="rId17" Type="http://schemas.openxmlformats.org/officeDocument/2006/relationships/oleObject" Target="../embeddings/oleObject14.bin"/><Relationship Id="rId2" Type="http://schemas.openxmlformats.org/officeDocument/2006/relationships/tags" Target="../tags/tag38.xml"/><Relationship Id="rId16" Type="http://schemas.openxmlformats.org/officeDocument/2006/relationships/image" Target="../media/image1.emf"/><Relationship Id="rId1" Type="http://schemas.openxmlformats.org/officeDocument/2006/relationships/vmlDrawing" Target="../drawings/vmlDrawing11.vml"/><Relationship Id="rId6" Type="http://schemas.openxmlformats.org/officeDocument/2006/relationships/tags" Target="../tags/tag42.xml"/><Relationship Id="rId11" Type="http://schemas.openxmlformats.org/officeDocument/2006/relationships/tags" Target="../tags/tag47.xml"/><Relationship Id="rId5" Type="http://schemas.openxmlformats.org/officeDocument/2006/relationships/tags" Target="../tags/tag41.xml"/><Relationship Id="rId15" Type="http://schemas.openxmlformats.org/officeDocument/2006/relationships/oleObject" Target="../embeddings/oleObject13.bin"/><Relationship Id="rId10" Type="http://schemas.openxmlformats.org/officeDocument/2006/relationships/tags" Target="../tags/tag46.xml"/><Relationship Id="rId4" Type="http://schemas.openxmlformats.org/officeDocument/2006/relationships/tags" Target="../tags/tag40.xml"/><Relationship Id="rId9" Type="http://schemas.openxmlformats.org/officeDocument/2006/relationships/tags" Target="../tags/tag45.xml"/><Relationship Id="rId14"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8" Type="http://schemas.openxmlformats.org/officeDocument/2006/relationships/tags" Target="../tags/tag56.xml"/><Relationship Id="rId13" Type="http://schemas.openxmlformats.org/officeDocument/2006/relationships/tags" Target="../tags/tag61.xml"/><Relationship Id="rId18" Type="http://schemas.openxmlformats.org/officeDocument/2006/relationships/image" Target="../media/image9.emf"/><Relationship Id="rId3" Type="http://schemas.openxmlformats.org/officeDocument/2006/relationships/tags" Target="../tags/tag51.xml"/><Relationship Id="rId7" Type="http://schemas.openxmlformats.org/officeDocument/2006/relationships/tags" Target="../tags/tag55.xml"/><Relationship Id="rId12" Type="http://schemas.openxmlformats.org/officeDocument/2006/relationships/tags" Target="../tags/tag60.xml"/><Relationship Id="rId17" Type="http://schemas.openxmlformats.org/officeDocument/2006/relationships/oleObject" Target="../embeddings/oleObject16.bin"/><Relationship Id="rId2" Type="http://schemas.openxmlformats.org/officeDocument/2006/relationships/tags" Target="../tags/tag50.xml"/><Relationship Id="rId16" Type="http://schemas.openxmlformats.org/officeDocument/2006/relationships/image" Target="../media/image1.emf"/><Relationship Id="rId1" Type="http://schemas.openxmlformats.org/officeDocument/2006/relationships/vmlDrawing" Target="../drawings/vmlDrawing12.vml"/><Relationship Id="rId6" Type="http://schemas.openxmlformats.org/officeDocument/2006/relationships/tags" Target="../tags/tag54.xml"/><Relationship Id="rId11" Type="http://schemas.openxmlformats.org/officeDocument/2006/relationships/tags" Target="../tags/tag59.xml"/><Relationship Id="rId5" Type="http://schemas.openxmlformats.org/officeDocument/2006/relationships/tags" Target="../tags/tag53.xml"/><Relationship Id="rId15" Type="http://schemas.openxmlformats.org/officeDocument/2006/relationships/oleObject" Target="../embeddings/oleObject15.bin"/><Relationship Id="rId10" Type="http://schemas.openxmlformats.org/officeDocument/2006/relationships/tags" Target="../tags/tag58.xml"/><Relationship Id="rId4" Type="http://schemas.openxmlformats.org/officeDocument/2006/relationships/tags" Target="../tags/tag52.xml"/><Relationship Id="rId9" Type="http://schemas.openxmlformats.org/officeDocument/2006/relationships/tags" Target="../tags/tag57.xml"/><Relationship Id="rId14"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s/_rels/slide30.xml.rels><?xml version="1.0" encoding="UTF-8" standalone="yes"?>
<Relationships xmlns="http://schemas.openxmlformats.org/package/2006/relationships"><Relationship Id="rId8" Type="http://schemas.openxmlformats.org/officeDocument/2006/relationships/tags" Target="../tags/tag68.xml"/><Relationship Id="rId13" Type="http://schemas.openxmlformats.org/officeDocument/2006/relationships/tags" Target="../tags/tag73.xml"/><Relationship Id="rId18" Type="http://schemas.openxmlformats.org/officeDocument/2006/relationships/tags" Target="../tags/tag78.xml"/><Relationship Id="rId26" Type="http://schemas.openxmlformats.org/officeDocument/2006/relationships/image" Target="../media/image10.emf"/><Relationship Id="rId3" Type="http://schemas.openxmlformats.org/officeDocument/2006/relationships/tags" Target="../tags/tag63.xml"/><Relationship Id="rId21" Type="http://schemas.openxmlformats.org/officeDocument/2006/relationships/tags" Target="../tags/tag81.xml"/><Relationship Id="rId7" Type="http://schemas.openxmlformats.org/officeDocument/2006/relationships/tags" Target="../tags/tag67.xml"/><Relationship Id="rId12" Type="http://schemas.openxmlformats.org/officeDocument/2006/relationships/tags" Target="../tags/tag72.xml"/><Relationship Id="rId17" Type="http://schemas.openxmlformats.org/officeDocument/2006/relationships/tags" Target="../tags/tag77.xml"/><Relationship Id="rId25" Type="http://schemas.openxmlformats.org/officeDocument/2006/relationships/oleObject" Target="../embeddings/oleObject18.bin"/><Relationship Id="rId2" Type="http://schemas.openxmlformats.org/officeDocument/2006/relationships/tags" Target="../tags/tag62.xml"/><Relationship Id="rId16" Type="http://schemas.openxmlformats.org/officeDocument/2006/relationships/tags" Target="../tags/tag76.xml"/><Relationship Id="rId20" Type="http://schemas.openxmlformats.org/officeDocument/2006/relationships/tags" Target="../tags/tag80.xml"/><Relationship Id="rId1" Type="http://schemas.openxmlformats.org/officeDocument/2006/relationships/vmlDrawing" Target="../drawings/vmlDrawing13.vml"/><Relationship Id="rId6" Type="http://schemas.openxmlformats.org/officeDocument/2006/relationships/tags" Target="../tags/tag66.xml"/><Relationship Id="rId11" Type="http://schemas.openxmlformats.org/officeDocument/2006/relationships/tags" Target="../tags/tag71.xml"/><Relationship Id="rId24" Type="http://schemas.openxmlformats.org/officeDocument/2006/relationships/image" Target="../media/image1.emf"/><Relationship Id="rId5" Type="http://schemas.openxmlformats.org/officeDocument/2006/relationships/tags" Target="../tags/tag65.xml"/><Relationship Id="rId15" Type="http://schemas.openxmlformats.org/officeDocument/2006/relationships/tags" Target="../tags/tag75.xml"/><Relationship Id="rId23" Type="http://schemas.openxmlformats.org/officeDocument/2006/relationships/oleObject" Target="../embeddings/oleObject17.bin"/><Relationship Id="rId10" Type="http://schemas.openxmlformats.org/officeDocument/2006/relationships/tags" Target="../tags/tag70.xml"/><Relationship Id="rId19" Type="http://schemas.openxmlformats.org/officeDocument/2006/relationships/tags" Target="../tags/tag79.xml"/><Relationship Id="rId4" Type="http://schemas.openxmlformats.org/officeDocument/2006/relationships/tags" Target="../tags/tag64.xml"/><Relationship Id="rId9" Type="http://schemas.openxmlformats.org/officeDocument/2006/relationships/tags" Target="../tags/tag69.xml"/><Relationship Id="rId14" Type="http://schemas.openxmlformats.org/officeDocument/2006/relationships/tags" Target="../tags/tag74.xml"/><Relationship Id="rId22"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8" Type="http://schemas.openxmlformats.org/officeDocument/2006/relationships/tags" Target="../tags/tag88.xml"/><Relationship Id="rId13" Type="http://schemas.openxmlformats.org/officeDocument/2006/relationships/slideLayout" Target="../slideLayouts/slideLayout9.xml"/><Relationship Id="rId3" Type="http://schemas.openxmlformats.org/officeDocument/2006/relationships/tags" Target="../tags/tag83.xml"/><Relationship Id="rId7" Type="http://schemas.openxmlformats.org/officeDocument/2006/relationships/tags" Target="../tags/tag87.xml"/><Relationship Id="rId12" Type="http://schemas.openxmlformats.org/officeDocument/2006/relationships/tags" Target="../tags/tag92.xml"/><Relationship Id="rId17" Type="http://schemas.openxmlformats.org/officeDocument/2006/relationships/image" Target="../media/image11.emf"/><Relationship Id="rId2" Type="http://schemas.openxmlformats.org/officeDocument/2006/relationships/tags" Target="../tags/tag82.xml"/><Relationship Id="rId16" Type="http://schemas.openxmlformats.org/officeDocument/2006/relationships/oleObject" Target="../embeddings/oleObject20.bin"/><Relationship Id="rId1" Type="http://schemas.openxmlformats.org/officeDocument/2006/relationships/vmlDrawing" Target="../drawings/vmlDrawing14.vml"/><Relationship Id="rId6" Type="http://schemas.openxmlformats.org/officeDocument/2006/relationships/tags" Target="../tags/tag86.xml"/><Relationship Id="rId11" Type="http://schemas.openxmlformats.org/officeDocument/2006/relationships/tags" Target="../tags/tag91.xml"/><Relationship Id="rId5" Type="http://schemas.openxmlformats.org/officeDocument/2006/relationships/tags" Target="../tags/tag85.xml"/><Relationship Id="rId15" Type="http://schemas.openxmlformats.org/officeDocument/2006/relationships/image" Target="../media/image4.emf"/><Relationship Id="rId10" Type="http://schemas.openxmlformats.org/officeDocument/2006/relationships/tags" Target="../tags/tag90.xml"/><Relationship Id="rId4" Type="http://schemas.openxmlformats.org/officeDocument/2006/relationships/tags" Target="../tags/tag84.xml"/><Relationship Id="rId9" Type="http://schemas.openxmlformats.org/officeDocument/2006/relationships/tags" Target="../tags/tag89.xml"/><Relationship Id="rId14" Type="http://schemas.openxmlformats.org/officeDocument/2006/relationships/oleObject" Target="../embeddings/oleObject19.bin"/></Relationships>
</file>

<file path=ppt/slides/_rels/slide32.xml.rels><?xml version="1.0" encoding="UTF-8" standalone="yes"?>
<Relationships xmlns="http://schemas.openxmlformats.org/package/2006/relationships"><Relationship Id="rId8" Type="http://schemas.openxmlformats.org/officeDocument/2006/relationships/tags" Target="../tags/tag99.xml"/><Relationship Id="rId13" Type="http://schemas.openxmlformats.org/officeDocument/2006/relationships/tags" Target="../tags/tag104.xml"/><Relationship Id="rId18" Type="http://schemas.openxmlformats.org/officeDocument/2006/relationships/tags" Target="../tags/tag109.xml"/><Relationship Id="rId26" Type="http://schemas.openxmlformats.org/officeDocument/2006/relationships/oleObject" Target="../embeddings/oleObject21.bin"/><Relationship Id="rId3" Type="http://schemas.openxmlformats.org/officeDocument/2006/relationships/tags" Target="../tags/tag94.xml"/><Relationship Id="rId21" Type="http://schemas.openxmlformats.org/officeDocument/2006/relationships/tags" Target="../tags/tag112.xml"/><Relationship Id="rId7" Type="http://schemas.openxmlformats.org/officeDocument/2006/relationships/tags" Target="../tags/tag98.xml"/><Relationship Id="rId12" Type="http://schemas.openxmlformats.org/officeDocument/2006/relationships/tags" Target="../tags/tag103.xml"/><Relationship Id="rId17" Type="http://schemas.openxmlformats.org/officeDocument/2006/relationships/tags" Target="../tags/tag108.xml"/><Relationship Id="rId25" Type="http://schemas.openxmlformats.org/officeDocument/2006/relationships/slideLayout" Target="../slideLayouts/slideLayout9.xml"/><Relationship Id="rId2" Type="http://schemas.openxmlformats.org/officeDocument/2006/relationships/tags" Target="../tags/tag93.xml"/><Relationship Id="rId16" Type="http://schemas.openxmlformats.org/officeDocument/2006/relationships/tags" Target="../tags/tag107.xml"/><Relationship Id="rId20" Type="http://schemas.openxmlformats.org/officeDocument/2006/relationships/tags" Target="../tags/tag111.xml"/><Relationship Id="rId29" Type="http://schemas.openxmlformats.org/officeDocument/2006/relationships/image" Target="../media/image12.emf"/><Relationship Id="rId1" Type="http://schemas.openxmlformats.org/officeDocument/2006/relationships/vmlDrawing" Target="../drawings/vmlDrawing15.vml"/><Relationship Id="rId6" Type="http://schemas.openxmlformats.org/officeDocument/2006/relationships/tags" Target="../tags/tag97.xml"/><Relationship Id="rId11" Type="http://schemas.openxmlformats.org/officeDocument/2006/relationships/tags" Target="../tags/tag102.xml"/><Relationship Id="rId24" Type="http://schemas.openxmlformats.org/officeDocument/2006/relationships/tags" Target="../tags/tag115.xml"/><Relationship Id="rId5" Type="http://schemas.openxmlformats.org/officeDocument/2006/relationships/tags" Target="../tags/tag96.xml"/><Relationship Id="rId15" Type="http://schemas.openxmlformats.org/officeDocument/2006/relationships/tags" Target="../tags/tag106.xml"/><Relationship Id="rId23" Type="http://schemas.openxmlformats.org/officeDocument/2006/relationships/tags" Target="../tags/tag114.xml"/><Relationship Id="rId28" Type="http://schemas.openxmlformats.org/officeDocument/2006/relationships/oleObject" Target="../embeddings/oleObject22.bin"/><Relationship Id="rId10" Type="http://schemas.openxmlformats.org/officeDocument/2006/relationships/tags" Target="../tags/tag101.xml"/><Relationship Id="rId19" Type="http://schemas.openxmlformats.org/officeDocument/2006/relationships/tags" Target="../tags/tag110.xml"/><Relationship Id="rId4" Type="http://schemas.openxmlformats.org/officeDocument/2006/relationships/tags" Target="../tags/tag95.xml"/><Relationship Id="rId9" Type="http://schemas.openxmlformats.org/officeDocument/2006/relationships/tags" Target="../tags/tag100.xml"/><Relationship Id="rId14" Type="http://schemas.openxmlformats.org/officeDocument/2006/relationships/tags" Target="../tags/tag105.xml"/><Relationship Id="rId22" Type="http://schemas.openxmlformats.org/officeDocument/2006/relationships/tags" Target="../tags/tag113.xml"/><Relationship Id="rId27" Type="http://schemas.openxmlformats.org/officeDocument/2006/relationships/image" Target="../media/image4.emf"/><Relationship Id="rId30"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8" Type="http://schemas.openxmlformats.org/officeDocument/2006/relationships/tags" Target="../tags/tag122.xml"/><Relationship Id="rId13" Type="http://schemas.openxmlformats.org/officeDocument/2006/relationships/tags" Target="../tags/tag127.xml"/><Relationship Id="rId18" Type="http://schemas.openxmlformats.org/officeDocument/2006/relationships/tags" Target="../tags/tag132.xml"/><Relationship Id="rId26" Type="http://schemas.openxmlformats.org/officeDocument/2006/relationships/image" Target="../media/image13.emf"/><Relationship Id="rId3" Type="http://schemas.openxmlformats.org/officeDocument/2006/relationships/tags" Target="../tags/tag117.xml"/><Relationship Id="rId21" Type="http://schemas.openxmlformats.org/officeDocument/2006/relationships/tags" Target="../tags/tag135.xml"/><Relationship Id="rId7" Type="http://schemas.openxmlformats.org/officeDocument/2006/relationships/tags" Target="../tags/tag121.xml"/><Relationship Id="rId12" Type="http://schemas.openxmlformats.org/officeDocument/2006/relationships/tags" Target="../tags/tag126.xml"/><Relationship Id="rId17" Type="http://schemas.openxmlformats.org/officeDocument/2006/relationships/tags" Target="../tags/tag131.xml"/><Relationship Id="rId25" Type="http://schemas.openxmlformats.org/officeDocument/2006/relationships/oleObject" Target="../embeddings/oleObject24.bin"/><Relationship Id="rId2" Type="http://schemas.openxmlformats.org/officeDocument/2006/relationships/tags" Target="../tags/tag116.xml"/><Relationship Id="rId16" Type="http://schemas.openxmlformats.org/officeDocument/2006/relationships/tags" Target="../tags/tag130.xml"/><Relationship Id="rId20" Type="http://schemas.openxmlformats.org/officeDocument/2006/relationships/tags" Target="../tags/tag134.xml"/><Relationship Id="rId1" Type="http://schemas.openxmlformats.org/officeDocument/2006/relationships/vmlDrawing" Target="../drawings/vmlDrawing16.vml"/><Relationship Id="rId6" Type="http://schemas.openxmlformats.org/officeDocument/2006/relationships/tags" Target="../tags/tag120.xml"/><Relationship Id="rId11" Type="http://schemas.openxmlformats.org/officeDocument/2006/relationships/tags" Target="../tags/tag125.xml"/><Relationship Id="rId24" Type="http://schemas.openxmlformats.org/officeDocument/2006/relationships/image" Target="../media/image1.emf"/><Relationship Id="rId5" Type="http://schemas.openxmlformats.org/officeDocument/2006/relationships/tags" Target="../tags/tag119.xml"/><Relationship Id="rId15" Type="http://schemas.openxmlformats.org/officeDocument/2006/relationships/tags" Target="../tags/tag129.xml"/><Relationship Id="rId23" Type="http://schemas.openxmlformats.org/officeDocument/2006/relationships/oleObject" Target="../embeddings/oleObject23.bin"/><Relationship Id="rId28" Type="http://schemas.openxmlformats.org/officeDocument/2006/relationships/image" Target="../media/image14.emf"/><Relationship Id="rId10" Type="http://schemas.openxmlformats.org/officeDocument/2006/relationships/tags" Target="../tags/tag124.xml"/><Relationship Id="rId19" Type="http://schemas.openxmlformats.org/officeDocument/2006/relationships/tags" Target="../tags/tag133.xml"/><Relationship Id="rId4" Type="http://schemas.openxmlformats.org/officeDocument/2006/relationships/tags" Target="../tags/tag118.xml"/><Relationship Id="rId9" Type="http://schemas.openxmlformats.org/officeDocument/2006/relationships/tags" Target="../tags/tag123.xml"/><Relationship Id="rId14" Type="http://schemas.openxmlformats.org/officeDocument/2006/relationships/tags" Target="../tags/tag128.xml"/><Relationship Id="rId22" Type="http://schemas.openxmlformats.org/officeDocument/2006/relationships/slideLayout" Target="../slideLayouts/slideLayout9.xml"/><Relationship Id="rId27" Type="http://schemas.openxmlformats.org/officeDocument/2006/relationships/oleObject" Target="../embeddings/oleObject25.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8" Type="http://schemas.openxmlformats.org/officeDocument/2006/relationships/tags" Target="../tags/tag142.xml"/><Relationship Id="rId13" Type="http://schemas.openxmlformats.org/officeDocument/2006/relationships/tags" Target="../tags/tag147.xml"/><Relationship Id="rId18" Type="http://schemas.openxmlformats.org/officeDocument/2006/relationships/tags" Target="../tags/tag152.xml"/><Relationship Id="rId26" Type="http://schemas.openxmlformats.org/officeDocument/2006/relationships/tags" Target="../tags/tag160.xml"/><Relationship Id="rId3" Type="http://schemas.openxmlformats.org/officeDocument/2006/relationships/tags" Target="../tags/tag137.xml"/><Relationship Id="rId21" Type="http://schemas.openxmlformats.org/officeDocument/2006/relationships/tags" Target="../tags/tag155.xml"/><Relationship Id="rId34" Type="http://schemas.openxmlformats.org/officeDocument/2006/relationships/image" Target="../media/image15.emf"/><Relationship Id="rId7" Type="http://schemas.openxmlformats.org/officeDocument/2006/relationships/tags" Target="../tags/tag141.xml"/><Relationship Id="rId12" Type="http://schemas.openxmlformats.org/officeDocument/2006/relationships/tags" Target="../tags/tag146.xml"/><Relationship Id="rId17" Type="http://schemas.openxmlformats.org/officeDocument/2006/relationships/tags" Target="../tags/tag151.xml"/><Relationship Id="rId25" Type="http://schemas.openxmlformats.org/officeDocument/2006/relationships/tags" Target="../tags/tag159.xml"/><Relationship Id="rId33" Type="http://schemas.openxmlformats.org/officeDocument/2006/relationships/oleObject" Target="../embeddings/oleObject26.bin"/><Relationship Id="rId2" Type="http://schemas.openxmlformats.org/officeDocument/2006/relationships/tags" Target="../tags/tag136.xml"/><Relationship Id="rId16" Type="http://schemas.openxmlformats.org/officeDocument/2006/relationships/tags" Target="../tags/tag150.xml"/><Relationship Id="rId20" Type="http://schemas.openxmlformats.org/officeDocument/2006/relationships/tags" Target="../tags/tag154.xml"/><Relationship Id="rId29" Type="http://schemas.openxmlformats.org/officeDocument/2006/relationships/tags" Target="../tags/tag163.xml"/><Relationship Id="rId1" Type="http://schemas.openxmlformats.org/officeDocument/2006/relationships/vmlDrawing" Target="../drawings/vmlDrawing17.vml"/><Relationship Id="rId6" Type="http://schemas.openxmlformats.org/officeDocument/2006/relationships/tags" Target="../tags/tag140.xml"/><Relationship Id="rId11" Type="http://schemas.openxmlformats.org/officeDocument/2006/relationships/tags" Target="../tags/tag145.xml"/><Relationship Id="rId24" Type="http://schemas.openxmlformats.org/officeDocument/2006/relationships/tags" Target="../tags/tag158.xml"/><Relationship Id="rId32" Type="http://schemas.openxmlformats.org/officeDocument/2006/relationships/notesSlide" Target="../notesSlides/notesSlide15.xml"/><Relationship Id="rId5" Type="http://schemas.openxmlformats.org/officeDocument/2006/relationships/tags" Target="../tags/tag139.xml"/><Relationship Id="rId15" Type="http://schemas.openxmlformats.org/officeDocument/2006/relationships/tags" Target="../tags/tag149.xml"/><Relationship Id="rId23" Type="http://schemas.openxmlformats.org/officeDocument/2006/relationships/tags" Target="../tags/tag157.xml"/><Relationship Id="rId28" Type="http://schemas.openxmlformats.org/officeDocument/2006/relationships/tags" Target="../tags/tag162.xml"/><Relationship Id="rId36" Type="http://schemas.openxmlformats.org/officeDocument/2006/relationships/image" Target="../media/image16.emf"/><Relationship Id="rId10" Type="http://schemas.openxmlformats.org/officeDocument/2006/relationships/tags" Target="../tags/tag144.xml"/><Relationship Id="rId19" Type="http://schemas.openxmlformats.org/officeDocument/2006/relationships/tags" Target="../tags/tag153.xml"/><Relationship Id="rId31" Type="http://schemas.openxmlformats.org/officeDocument/2006/relationships/slideLayout" Target="../slideLayouts/slideLayout9.xml"/><Relationship Id="rId4" Type="http://schemas.openxmlformats.org/officeDocument/2006/relationships/tags" Target="../tags/tag138.xml"/><Relationship Id="rId9" Type="http://schemas.openxmlformats.org/officeDocument/2006/relationships/tags" Target="../tags/tag143.xml"/><Relationship Id="rId14" Type="http://schemas.openxmlformats.org/officeDocument/2006/relationships/tags" Target="../tags/tag148.xml"/><Relationship Id="rId22" Type="http://schemas.openxmlformats.org/officeDocument/2006/relationships/tags" Target="../tags/tag156.xml"/><Relationship Id="rId27" Type="http://schemas.openxmlformats.org/officeDocument/2006/relationships/tags" Target="../tags/tag161.xml"/><Relationship Id="rId30" Type="http://schemas.openxmlformats.org/officeDocument/2006/relationships/tags" Target="../tags/tag164.xml"/><Relationship Id="rId35" Type="http://schemas.openxmlformats.org/officeDocument/2006/relationships/oleObject" Target="../embeddings/oleObject27.bin"/></Relationships>
</file>

<file path=ppt/slides/_rels/slide4.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5.emf"/><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notesSlide" Target="../notesSlides/notesSlide1.xml"/><Relationship Id="rId4"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8" Type="http://schemas.openxmlformats.org/officeDocument/2006/relationships/tags" Target="../tags/tag171.xml"/><Relationship Id="rId13" Type="http://schemas.openxmlformats.org/officeDocument/2006/relationships/tags" Target="../tags/tag176.xml"/><Relationship Id="rId18" Type="http://schemas.openxmlformats.org/officeDocument/2006/relationships/notesSlide" Target="../notesSlides/notesSlide16.xml"/><Relationship Id="rId3" Type="http://schemas.openxmlformats.org/officeDocument/2006/relationships/tags" Target="../tags/tag166.xml"/><Relationship Id="rId21" Type="http://schemas.openxmlformats.org/officeDocument/2006/relationships/oleObject" Target="../embeddings/oleObject29.bin"/><Relationship Id="rId7" Type="http://schemas.openxmlformats.org/officeDocument/2006/relationships/tags" Target="../tags/tag170.xml"/><Relationship Id="rId12" Type="http://schemas.openxmlformats.org/officeDocument/2006/relationships/tags" Target="../tags/tag175.xml"/><Relationship Id="rId17" Type="http://schemas.openxmlformats.org/officeDocument/2006/relationships/slideLayout" Target="../slideLayouts/slideLayout10.xml"/><Relationship Id="rId2" Type="http://schemas.openxmlformats.org/officeDocument/2006/relationships/tags" Target="../tags/tag165.xml"/><Relationship Id="rId16" Type="http://schemas.openxmlformats.org/officeDocument/2006/relationships/tags" Target="../tags/tag179.xml"/><Relationship Id="rId20" Type="http://schemas.openxmlformats.org/officeDocument/2006/relationships/image" Target="../media/image15.emf"/><Relationship Id="rId1" Type="http://schemas.openxmlformats.org/officeDocument/2006/relationships/vmlDrawing" Target="../drawings/vmlDrawing18.vml"/><Relationship Id="rId6" Type="http://schemas.openxmlformats.org/officeDocument/2006/relationships/tags" Target="../tags/tag169.xml"/><Relationship Id="rId11" Type="http://schemas.openxmlformats.org/officeDocument/2006/relationships/tags" Target="../tags/tag174.xml"/><Relationship Id="rId5" Type="http://schemas.openxmlformats.org/officeDocument/2006/relationships/tags" Target="../tags/tag168.xml"/><Relationship Id="rId15" Type="http://schemas.openxmlformats.org/officeDocument/2006/relationships/tags" Target="../tags/tag178.xml"/><Relationship Id="rId10" Type="http://schemas.openxmlformats.org/officeDocument/2006/relationships/tags" Target="../tags/tag173.xml"/><Relationship Id="rId19" Type="http://schemas.openxmlformats.org/officeDocument/2006/relationships/oleObject" Target="../embeddings/oleObject28.bin"/><Relationship Id="rId4" Type="http://schemas.openxmlformats.org/officeDocument/2006/relationships/tags" Target="../tags/tag167.xml"/><Relationship Id="rId9" Type="http://schemas.openxmlformats.org/officeDocument/2006/relationships/tags" Target="../tags/tag172.xml"/><Relationship Id="rId14" Type="http://schemas.openxmlformats.org/officeDocument/2006/relationships/tags" Target="../tags/tag177.xml"/><Relationship Id="rId22" Type="http://schemas.openxmlformats.org/officeDocument/2006/relationships/image" Target="../media/image17.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8" Type="http://schemas.openxmlformats.org/officeDocument/2006/relationships/tags" Target="../tags/tag186.xml"/><Relationship Id="rId13" Type="http://schemas.openxmlformats.org/officeDocument/2006/relationships/slideLayout" Target="../slideLayouts/slideLayout11.xml"/><Relationship Id="rId3" Type="http://schemas.openxmlformats.org/officeDocument/2006/relationships/tags" Target="../tags/tag181.xml"/><Relationship Id="rId7" Type="http://schemas.openxmlformats.org/officeDocument/2006/relationships/tags" Target="../tags/tag185.xml"/><Relationship Id="rId12" Type="http://schemas.openxmlformats.org/officeDocument/2006/relationships/tags" Target="../tags/tag190.xml"/><Relationship Id="rId17" Type="http://schemas.openxmlformats.org/officeDocument/2006/relationships/image" Target="../media/image18.emf"/><Relationship Id="rId2" Type="http://schemas.openxmlformats.org/officeDocument/2006/relationships/tags" Target="../tags/tag180.xml"/><Relationship Id="rId16" Type="http://schemas.openxmlformats.org/officeDocument/2006/relationships/oleObject" Target="../embeddings/oleObject31.bin"/><Relationship Id="rId1" Type="http://schemas.openxmlformats.org/officeDocument/2006/relationships/vmlDrawing" Target="../drawings/vmlDrawing19.vml"/><Relationship Id="rId6" Type="http://schemas.openxmlformats.org/officeDocument/2006/relationships/tags" Target="../tags/tag184.xml"/><Relationship Id="rId11" Type="http://schemas.openxmlformats.org/officeDocument/2006/relationships/tags" Target="../tags/tag189.xml"/><Relationship Id="rId5" Type="http://schemas.openxmlformats.org/officeDocument/2006/relationships/tags" Target="../tags/tag183.xml"/><Relationship Id="rId15" Type="http://schemas.openxmlformats.org/officeDocument/2006/relationships/image" Target="../media/image1.emf"/><Relationship Id="rId10" Type="http://schemas.openxmlformats.org/officeDocument/2006/relationships/tags" Target="../tags/tag188.xml"/><Relationship Id="rId4" Type="http://schemas.openxmlformats.org/officeDocument/2006/relationships/tags" Target="../tags/tag182.xml"/><Relationship Id="rId9" Type="http://schemas.openxmlformats.org/officeDocument/2006/relationships/tags" Target="../tags/tag187.xml"/><Relationship Id="rId14" Type="http://schemas.openxmlformats.org/officeDocument/2006/relationships/oleObject" Target="../embeddings/oleObject30.bin"/></Relationships>
</file>

<file path=ppt/slides/_rels/slide51.xml.rels><?xml version="1.0" encoding="UTF-8" standalone="yes"?>
<Relationships xmlns="http://schemas.openxmlformats.org/package/2006/relationships"><Relationship Id="rId8" Type="http://schemas.openxmlformats.org/officeDocument/2006/relationships/tags" Target="../tags/tag197.xml"/><Relationship Id="rId13" Type="http://schemas.openxmlformats.org/officeDocument/2006/relationships/tags" Target="../tags/tag202.xml"/><Relationship Id="rId18" Type="http://schemas.openxmlformats.org/officeDocument/2006/relationships/tags" Target="../tags/tag207.xml"/><Relationship Id="rId3" Type="http://schemas.openxmlformats.org/officeDocument/2006/relationships/tags" Target="../tags/tag192.xml"/><Relationship Id="rId21" Type="http://schemas.openxmlformats.org/officeDocument/2006/relationships/image" Target="../media/image1.emf"/><Relationship Id="rId7" Type="http://schemas.openxmlformats.org/officeDocument/2006/relationships/tags" Target="../tags/tag196.xml"/><Relationship Id="rId12" Type="http://schemas.openxmlformats.org/officeDocument/2006/relationships/tags" Target="../tags/tag201.xml"/><Relationship Id="rId17" Type="http://schemas.openxmlformats.org/officeDocument/2006/relationships/tags" Target="../tags/tag206.xml"/><Relationship Id="rId2" Type="http://schemas.openxmlformats.org/officeDocument/2006/relationships/tags" Target="../tags/tag191.xml"/><Relationship Id="rId16" Type="http://schemas.openxmlformats.org/officeDocument/2006/relationships/tags" Target="../tags/tag205.xml"/><Relationship Id="rId20" Type="http://schemas.openxmlformats.org/officeDocument/2006/relationships/oleObject" Target="../embeddings/oleObject32.bin"/><Relationship Id="rId1" Type="http://schemas.openxmlformats.org/officeDocument/2006/relationships/vmlDrawing" Target="../drawings/vmlDrawing20.vml"/><Relationship Id="rId6" Type="http://schemas.openxmlformats.org/officeDocument/2006/relationships/tags" Target="../tags/tag195.xml"/><Relationship Id="rId11" Type="http://schemas.openxmlformats.org/officeDocument/2006/relationships/tags" Target="../tags/tag200.xml"/><Relationship Id="rId5" Type="http://schemas.openxmlformats.org/officeDocument/2006/relationships/tags" Target="../tags/tag194.xml"/><Relationship Id="rId15" Type="http://schemas.openxmlformats.org/officeDocument/2006/relationships/tags" Target="../tags/tag204.xml"/><Relationship Id="rId23" Type="http://schemas.openxmlformats.org/officeDocument/2006/relationships/image" Target="../media/image19.emf"/><Relationship Id="rId10" Type="http://schemas.openxmlformats.org/officeDocument/2006/relationships/tags" Target="../tags/tag199.xml"/><Relationship Id="rId19" Type="http://schemas.openxmlformats.org/officeDocument/2006/relationships/slideLayout" Target="../slideLayouts/slideLayout11.xml"/><Relationship Id="rId4" Type="http://schemas.openxmlformats.org/officeDocument/2006/relationships/tags" Target="../tags/tag193.xml"/><Relationship Id="rId9" Type="http://schemas.openxmlformats.org/officeDocument/2006/relationships/tags" Target="../tags/tag198.xml"/><Relationship Id="rId14" Type="http://schemas.openxmlformats.org/officeDocument/2006/relationships/tags" Target="../tags/tag203.xml"/><Relationship Id="rId22" Type="http://schemas.openxmlformats.org/officeDocument/2006/relationships/oleObject" Target="../embeddings/oleObject33.bin"/></Relationships>
</file>

<file path=ppt/slides/_rels/slide52.xml.rels><?xml version="1.0" encoding="UTF-8" standalone="yes"?>
<Relationships xmlns="http://schemas.openxmlformats.org/package/2006/relationships"><Relationship Id="rId8" Type="http://schemas.openxmlformats.org/officeDocument/2006/relationships/tags" Target="../tags/tag214.xml"/><Relationship Id="rId13" Type="http://schemas.openxmlformats.org/officeDocument/2006/relationships/tags" Target="../tags/tag219.xml"/><Relationship Id="rId18" Type="http://schemas.openxmlformats.org/officeDocument/2006/relationships/image" Target="../media/image1.emf"/><Relationship Id="rId3" Type="http://schemas.openxmlformats.org/officeDocument/2006/relationships/tags" Target="../tags/tag209.xml"/><Relationship Id="rId7" Type="http://schemas.openxmlformats.org/officeDocument/2006/relationships/tags" Target="../tags/tag213.xml"/><Relationship Id="rId12" Type="http://schemas.openxmlformats.org/officeDocument/2006/relationships/tags" Target="../tags/tag218.xml"/><Relationship Id="rId17" Type="http://schemas.openxmlformats.org/officeDocument/2006/relationships/oleObject" Target="../embeddings/oleObject34.bin"/><Relationship Id="rId2" Type="http://schemas.openxmlformats.org/officeDocument/2006/relationships/tags" Target="../tags/tag208.xml"/><Relationship Id="rId16" Type="http://schemas.openxmlformats.org/officeDocument/2006/relationships/slideLayout" Target="../slideLayouts/slideLayout11.xml"/><Relationship Id="rId20" Type="http://schemas.openxmlformats.org/officeDocument/2006/relationships/image" Target="../media/image20.emf"/><Relationship Id="rId1" Type="http://schemas.openxmlformats.org/officeDocument/2006/relationships/vmlDrawing" Target="../drawings/vmlDrawing21.vml"/><Relationship Id="rId6" Type="http://schemas.openxmlformats.org/officeDocument/2006/relationships/tags" Target="../tags/tag212.xml"/><Relationship Id="rId11" Type="http://schemas.openxmlformats.org/officeDocument/2006/relationships/tags" Target="../tags/tag217.xml"/><Relationship Id="rId5" Type="http://schemas.openxmlformats.org/officeDocument/2006/relationships/tags" Target="../tags/tag211.xml"/><Relationship Id="rId15" Type="http://schemas.openxmlformats.org/officeDocument/2006/relationships/tags" Target="../tags/tag221.xml"/><Relationship Id="rId10" Type="http://schemas.openxmlformats.org/officeDocument/2006/relationships/tags" Target="../tags/tag216.xml"/><Relationship Id="rId19" Type="http://schemas.openxmlformats.org/officeDocument/2006/relationships/oleObject" Target="../embeddings/oleObject35.bin"/><Relationship Id="rId4" Type="http://schemas.openxmlformats.org/officeDocument/2006/relationships/tags" Target="../tags/tag210.xml"/><Relationship Id="rId9" Type="http://schemas.openxmlformats.org/officeDocument/2006/relationships/tags" Target="../tags/tag215.xml"/><Relationship Id="rId14" Type="http://schemas.openxmlformats.org/officeDocument/2006/relationships/tags" Target="../tags/tag220.xml"/></Relationships>
</file>

<file path=ppt/slides/_rels/slide53.xml.rels><?xml version="1.0" encoding="UTF-8" standalone="yes"?>
<Relationships xmlns="http://schemas.openxmlformats.org/package/2006/relationships"><Relationship Id="rId8" Type="http://schemas.openxmlformats.org/officeDocument/2006/relationships/tags" Target="../tags/tag228.xml"/><Relationship Id="rId13" Type="http://schemas.openxmlformats.org/officeDocument/2006/relationships/oleObject" Target="../embeddings/oleObject36.bin"/><Relationship Id="rId3" Type="http://schemas.openxmlformats.org/officeDocument/2006/relationships/tags" Target="../tags/tag223.xml"/><Relationship Id="rId7" Type="http://schemas.openxmlformats.org/officeDocument/2006/relationships/tags" Target="../tags/tag227.xml"/><Relationship Id="rId12" Type="http://schemas.openxmlformats.org/officeDocument/2006/relationships/slideLayout" Target="../slideLayouts/slideLayout11.xml"/><Relationship Id="rId2" Type="http://schemas.openxmlformats.org/officeDocument/2006/relationships/tags" Target="../tags/tag222.xml"/><Relationship Id="rId16" Type="http://schemas.openxmlformats.org/officeDocument/2006/relationships/image" Target="../media/image21.emf"/><Relationship Id="rId1" Type="http://schemas.openxmlformats.org/officeDocument/2006/relationships/vmlDrawing" Target="../drawings/vmlDrawing22.vml"/><Relationship Id="rId6" Type="http://schemas.openxmlformats.org/officeDocument/2006/relationships/tags" Target="../tags/tag226.xml"/><Relationship Id="rId11" Type="http://schemas.openxmlformats.org/officeDocument/2006/relationships/tags" Target="../tags/tag231.xml"/><Relationship Id="rId5" Type="http://schemas.openxmlformats.org/officeDocument/2006/relationships/tags" Target="../tags/tag225.xml"/><Relationship Id="rId15" Type="http://schemas.openxmlformats.org/officeDocument/2006/relationships/oleObject" Target="../embeddings/oleObject37.bin"/><Relationship Id="rId10" Type="http://schemas.openxmlformats.org/officeDocument/2006/relationships/tags" Target="../tags/tag230.xml"/><Relationship Id="rId4" Type="http://schemas.openxmlformats.org/officeDocument/2006/relationships/tags" Target="../tags/tag224.xml"/><Relationship Id="rId9" Type="http://schemas.openxmlformats.org/officeDocument/2006/relationships/tags" Target="../tags/tag229.xml"/><Relationship Id="rId14" Type="http://schemas.openxmlformats.org/officeDocument/2006/relationships/image" Target="../media/image1.emf"/></Relationships>
</file>

<file path=ppt/slides/_rels/slide54.xml.rels><?xml version="1.0" encoding="UTF-8" standalone="yes"?>
<Relationships xmlns="http://schemas.openxmlformats.org/package/2006/relationships"><Relationship Id="rId8" Type="http://schemas.openxmlformats.org/officeDocument/2006/relationships/tags" Target="../tags/tag238.xml"/><Relationship Id="rId13" Type="http://schemas.openxmlformats.org/officeDocument/2006/relationships/slideLayout" Target="../slideLayouts/slideLayout11.xml"/><Relationship Id="rId3" Type="http://schemas.openxmlformats.org/officeDocument/2006/relationships/tags" Target="../tags/tag233.xml"/><Relationship Id="rId7" Type="http://schemas.openxmlformats.org/officeDocument/2006/relationships/tags" Target="../tags/tag237.xml"/><Relationship Id="rId12" Type="http://schemas.openxmlformats.org/officeDocument/2006/relationships/tags" Target="../tags/tag242.xml"/><Relationship Id="rId17" Type="http://schemas.openxmlformats.org/officeDocument/2006/relationships/image" Target="../media/image22.emf"/><Relationship Id="rId2" Type="http://schemas.openxmlformats.org/officeDocument/2006/relationships/tags" Target="../tags/tag232.xml"/><Relationship Id="rId16" Type="http://schemas.openxmlformats.org/officeDocument/2006/relationships/oleObject" Target="../embeddings/oleObject39.bin"/><Relationship Id="rId1" Type="http://schemas.openxmlformats.org/officeDocument/2006/relationships/vmlDrawing" Target="../drawings/vmlDrawing23.vml"/><Relationship Id="rId6" Type="http://schemas.openxmlformats.org/officeDocument/2006/relationships/tags" Target="../tags/tag236.xml"/><Relationship Id="rId11" Type="http://schemas.openxmlformats.org/officeDocument/2006/relationships/tags" Target="../tags/tag241.xml"/><Relationship Id="rId5" Type="http://schemas.openxmlformats.org/officeDocument/2006/relationships/tags" Target="../tags/tag235.xml"/><Relationship Id="rId15" Type="http://schemas.openxmlformats.org/officeDocument/2006/relationships/image" Target="../media/image1.emf"/><Relationship Id="rId10" Type="http://schemas.openxmlformats.org/officeDocument/2006/relationships/tags" Target="../tags/tag240.xml"/><Relationship Id="rId4" Type="http://schemas.openxmlformats.org/officeDocument/2006/relationships/tags" Target="../tags/tag234.xml"/><Relationship Id="rId9" Type="http://schemas.openxmlformats.org/officeDocument/2006/relationships/tags" Target="../tags/tag239.xml"/><Relationship Id="rId14" Type="http://schemas.openxmlformats.org/officeDocument/2006/relationships/oleObject" Target="../embeddings/oleObject38.bin"/></Relationships>
</file>

<file path=ppt/slides/_rels/slide55.xml.rels><?xml version="1.0" encoding="UTF-8" standalone="yes"?>
<Relationships xmlns="http://schemas.openxmlformats.org/package/2006/relationships"><Relationship Id="rId8" Type="http://schemas.openxmlformats.org/officeDocument/2006/relationships/tags" Target="../tags/tag249.xml"/><Relationship Id="rId13" Type="http://schemas.openxmlformats.org/officeDocument/2006/relationships/tags" Target="../tags/tag254.xml"/><Relationship Id="rId18" Type="http://schemas.openxmlformats.org/officeDocument/2006/relationships/slideLayout" Target="../slideLayouts/slideLayout11.xml"/><Relationship Id="rId3" Type="http://schemas.openxmlformats.org/officeDocument/2006/relationships/tags" Target="../tags/tag244.xml"/><Relationship Id="rId21" Type="http://schemas.openxmlformats.org/officeDocument/2006/relationships/oleObject" Target="../embeddings/oleObject41.bin"/><Relationship Id="rId7" Type="http://schemas.openxmlformats.org/officeDocument/2006/relationships/tags" Target="../tags/tag248.xml"/><Relationship Id="rId12" Type="http://schemas.openxmlformats.org/officeDocument/2006/relationships/tags" Target="../tags/tag253.xml"/><Relationship Id="rId17" Type="http://schemas.openxmlformats.org/officeDocument/2006/relationships/tags" Target="../tags/tag258.xml"/><Relationship Id="rId2" Type="http://schemas.openxmlformats.org/officeDocument/2006/relationships/tags" Target="../tags/tag243.xml"/><Relationship Id="rId16" Type="http://schemas.openxmlformats.org/officeDocument/2006/relationships/tags" Target="../tags/tag257.xml"/><Relationship Id="rId20" Type="http://schemas.openxmlformats.org/officeDocument/2006/relationships/image" Target="../media/image1.emf"/><Relationship Id="rId1" Type="http://schemas.openxmlformats.org/officeDocument/2006/relationships/vmlDrawing" Target="../drawings/vmlDrawing24.vml"/><Relationship Id="rId6" Type="http://schemas.openxmlformats.org/officeDocument/2006/relationships/tags" Target="../tags/tag247.xml"/><Relationship Id="rId11" Type="http://schemas.openxmlformats.org/officeDocument/2006/relationships/tags" Target="../tags/tag252.xml"/><Relationship Id="rId5" Type="http://schemas.openxmlformats.org/officeDocument/2006/relationships/tags" Target="../tags/tag246.xml"/><Relationship Id="rId15" Type="http://schemas.openxmlformats.org/officeDocument/2006/relationships/tags" Target="../tags/tag256.xml"/><Relationship Id="rId10" Type="http://schemas.openxmlformats.org/officeDocument/2006/relationships/tags" Target="../tags/tag251.xml"/><Relationship Id="rId19" Type="http://schemas.openxmlformats.org/officeDocument/2006/relationships/oleObject" Target="../embeddings/oleObject40.bin"/><Relationship Id="rId4" Type="http://schemas.openxmlformats.org/officeDocument/2006/relationships/tags" Target="../tags/tag245.xml"/><Relationship Id="rId9" Type="http://schemas.openxmlformats.org/officeDocument/2006/relationships/tags" Target="../tags/tag250.xml"/><Relationship Id="rId14" Type="http://schemas.openxmlformats.org/officeDocument/2006/relationships/tags" Target="../tags/tag255.xml"/><Relationship Id="rId22" Type="http://schemas.openxmlformats.org/officeDocument/2006/relationships/image" Target="../media/image23.emf"/></Relationships>
</file>

<file path=ppt/slides/_rels/slide56.xml.rels><?xml version="1.0" encoding="UTF-8" standalone="yes"?>
<Relationships xmlns="http://schemas.openxmlformats.org/package/2006/relationships"><Relationship Id="rId8" Type="http://schemas.openxmlformats.org/officeDocument/2006/relationships/tags" Target="../tags/tag265.xml"/><Relationship Id="rId13" Type="http://schemas.openxmlformats.org/officeDocument/2006/relationships/image" Target="../media/image1.emf"/><Relationship Id="rId3" Type="http://schemas.openxmlformats.org/officeDocument/2006/relationships/tags" Target="../tags/tag260.xml"/><Relationship Id="rId7" Type="http://schemas.openxmlformats.org/officeDocument/2006/relationships/tags" Target="../tags/tag264.xml"/><Relationship Id="rId12" Type="http://schemas.openxmlformats.org/officeDocument/2006/relationships/oleObject" Target="../embeddings/oleObject42.bin"/><Relationship Id="rId2" Type="http://schemas.openxmlformats.org/officeDocument/2006/relationships/tags" Target="../tags/tag259.xml"/><Relationship Id="rId1" Type="http://schemas.openxmlformats.org/officeDocument/2006/relationships/vmlDrawing" Target="../drawings/vmlDrawing25.vml"/><Relationship Id="rId6" Type="http://schemas.openxmlformats.org/officeDocument/2006/relationships/tags" Target="../tags/tag263.xml"/><Relationship Id="rId11" Type="http://schemas.openxmlformats.org/officeDocument/2006/relationships/slideLayout" Target="../slideLayouts/slideLayout11.xml"/><Relationship Id="rId5" Type="http://schemas.openxmlformats.org/officeDocument/2006/relationships/tags" Target="../tags/tag262.xml"/><Relationship Id="rId15" Type="http://schemas.openxmlformats.org/officeDocument/2006/relationships/image" Target="../media/image24.emf"/><Relationship Id="rId10" Type="http://schemas.openxmlformats.org/officeDocument/2006/relationships/tags" Target="../tags/tag267.xml"/><Relationship Id="rId4" Type="http://schemas.openxmlformats.org/officeDocument/2006/relationships/tags" Target="../tags/tag261.xml"/><Relationship Id="rId9" Type="http://schemas.openxmlformats.org/officeDocument/2006/relationships/tags" Target="../tags/tag266.xml"/><Relationship Id="rId14" Type="http://schemas.openxmlformats.org/officeDocument/2006/relationships/oleObject" Target="../embeddings/oleObject43.bin"/></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image" Target="../media/image25.emf"/><Relationship Id="rId3" Type="http://schemas.openxmlformats.org/officeDocument/2006/relationships/tags" Target="../tags/tag269.xml"/><Relationship Id="rId7" Type="http://schemas.openxmlformats.org/officeDocument/2006/relationships/tags" Target="../tags/tag273.xml"/><Relationship Id="rId12" Type="http://schemas.openxmlformats.org/officeDocument/2006/relationships/oleObject" Target="../embeddings/oleObject45.bin"/><Relationship Id="rId2" Type="http://schemas.openxmlformats.org/officeDocument/2006/relationships/tags" Target="../tags/tag268.xml"/><Relationship Id="rId1" Type="http://schemas.openxmlformats.org/officeDocument/2006/relationships/vmlDrawing" Target="../drawings/vmlDrawing26.vml"/><Relationship Id="rId6" Type="http://schemas.openxmlformats.org/officeDocument/2006/relationships/tags" Target="../tags/tag272.xml"/><Relationship Id="rId11" Type="http://schemas.openxmlformats.org/officeDocument/2006/relationships/image" Target="../media/image24.png"/><Relationship Id="rId5" Type="http://schemas.openxmlformats.org/officeDocument/2006/relationships/tags" Target="../tags/tag271.xml"/><Relationship Id="rId10" Type="http://schemas.openxmlformats.org/officeDocument/2006/relationships/image" Target="../media/image1.emf"/><Relationship Id="rId4" Type="http://schemas.openxmlformats.org/officeDocument/2006/relationships/tags" Target="../tags/tag270.xml"/><Relationship Id="rId9" Type="http://schemas.openxmlformats.org/officeDocument/2006/relationships/oleObject" Target="../embeddings/oleObject44.bin"/></Relationships>
</file>

<file path=ppt/slides/_rels/slide61.xml.rels><?xml version="1.0" encoding="UTF-8" standalone="yes"?>
<Relationships xmlns="http://schemas.openxmlformats.org/package/2006/relationships"><Relationship Id="rId8" Type="http://schemas.openxmlformats.org/officeDocument/2006/relationships/tags" Target="../tags/tag280.xml"/><Relationship Id="rId13" Type="http://schemas.openxmlformats.org/officeDocument/2006/relationships/tags" Target="../tags/tag285.xml"/><Relationship Id="rId18" Type="http://schemas.openxmlformats.org/officeDocument/2006/relationships/oleObject" Target="../embeddings/oleObject46.bin"/><Relationship Id="rId3" Type="http://schemas.openxmlformats.org/officeDocument/2006/relationships/tags" Target="../tags/tag275.xml"/><Relationship Id="rId21" Type="http://schemas.openxmlformats.org/officeDocument/2006/relationships/image" Target="../media/image26.emf"/><Relationship Id="rId7" Type="http://schemas.openxmlformats.org/officeDocument/2006/relationships/tags" Target="../tags/tag279.xml"/><Relationship Id="rId12" Type="http://schemas.openxmlformats.org/officeDocument/2006/relationships/tags" Target="../tags/tag284.xml"/><Relationship Id="rId17" Type="http://schemas.openxmlformats.org/officeDocument/2006/relationships/slideLayout" Target="../slideLayouts/slideLayout11.xml"/><Relationship Id="rId2" Type="http://schemas.openxmlformats.org/officeDocument/2006/relationships/tags" Target="../tags/tag274.xml"/><Relationship Id="rId16" Type="http://schemas.openxmlformats.org/officeDocument/2006/relationships/tags" Target="../tags/tag288.xml"/><Relationship Id="rId20" Type="http://schemas.openxmlformats.org/officeDocument/2006/relationships/oleObject" Target="../embeddings/oleObject47.bin"/><Relationship Id="rId1" Type="http://schemas.openxmlformats.org/officeDocument/2006/relationships/vmlDrawing" Target="../drawings/vmlDrawing27.vml"/><Relationship Id="rId6" Type="http://schemas.openxmlformats.org/officeDocument/2006/relationships/tags" Target="../tags/tag278.xml"/><Relationship Id="rId11" Type="http://schemas.openxmlformats.org/officeDocument/2006/relationships/tags" Target="../tags/tag283.xml"/><Relationship Id="rId5" Type="http://schemas.openxmlformats.org/officeDocument/2006/relationships/tags" Target="../tags/tag277.xml"/><Relationship Id="rId15" Type="http://schemas.openxmlformats.org/officeDocument/2006/relationships/tags" Target="../tags/tag287.xml"/><Relationship Id="rId10" Type="http://schemas.openxmlformats.org/officeDocument/2006/relationships/tags" Target="../tags/tag282.xml"/><Relationship Id="rId19" Type="http://schemas.openxmlformats.org/officeDocument/2006/relationships/image" Target="../media/image1.emf"/><Relationship Id="rId4" Type="http://schemas.openxmlformats.org/officeDocument/2006/relationships/tags" Target="../tags/tag276.xml"/><Relationship Id="rId9" Type="http://schemas.openxmlformats.org/officeDocument/2006/relationships/tags" Target="../tags/tag281.xml"/><Relationship Id="rId14" Type="http://schemas.openxmlformats.org/officeDocument/2006/relationships/tags" Target="../tags/tag286.xml"/></Relationships>
</file>

<file path=ppt/slides/_rels/slide62.xml.rels><?xml version="1.0" encoding="UTF-8" standalone="yes"?>
<Relationships xmlns="http://schemas.openxmlformats.org/package/2006/relationships"><Relationship Id="rId8" Type="http://schemas.openxmlformats.org/officeDocument/2006/relationships/tags" Target="../tags/tag295.xml"/><Relationship Id="rId13" Type="http://schemas.openxmlformats.org/officeDocument/2006/relationships/image" Target="../media/image27.emf"/><Relationship Id="rId3" Type="http://schemas.openxmlformats.org/officeDocument/2006/relationships/tags" Target="../tags/tag290.xml"/><Relationship Id="rId7" Type="http://schemas.openxmlformats.org/officeDocument/2006/relationships/tags" Target="../tags/tag294.xml"/><Relationship Id="rId12" Type="http://schemas.openxmlformats.org/officeDocument/2006/relationships/oleObject" Target="../embeddings/oleObject49.bin"/><Relationship Id="rId2" Type="http://schemas.openxmlformats.org/officeDocument/2006/relationships/tags" Target="../tags/tag289.xml"/><Relationship Id="rId1" Type="http://schemas.openxmlformats.org/officeDocument/2006/relationships/vmlDrawing" Target="../drawings/vmlDrawing28.vml"/><Relationship Id="rId6" Type="http://schemas.openxmlformats.org/officeDocument/2006/relationships/tags" Target="../tags/tag293.xml"/><Relationship Id="rId11" Type="http://schemas.openxmlformats.org/officeDocument/2006/relationships/image" Target="../media/image1.emf"/><Relationship Id="rId5" Type="http://schemas.openxmlformats.org/officeDocument/2006/relationships/tags" Target="../tags/tag292.xml"/><Relationship Id="rId10" Type="http://schemas.openxmlformats.org/officeDocument/2006/relationships/oleObject" Target="../embeddings/oleObject48.bin"/><Relationship Id="rId4" Type="http://schemas.openxmlformats.org/officeDocument/2006/relationships/tags" Target="../tags/tag291.xml"/><Relationship Id="rId9"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3" Type="http://schemas.openxmlformats.org/officeDocument/2006/relationships/tags" Target="../tags/tag297.xml"/><Relationship Id="rId2" Type="http://schemas.openxmlformats.org/officeDocument/2006/relationships/tags" Target="../tags/tag296.xml"/><Relationship Id="rId1" Type="http://schemas.openxmlformats.org/officeDocument/2006/relationships/vmlDrawing" Target="../drawings/vmlDrawing29.vml"/><Relationship Id="rId6" Type="http://schemas.openxmlformats.org/officeDocument/2006/relationships/image" Target="../media/image1.emf"/><Relationship Id="rId5" Type="http://schemas.openxmlformats.org/officeDocument/2006/relationships/oleObject" Target="../embeddings/oleObject50.bin"/><Relationship Id="rId4" Type="http://schemas.openxmlformats.org/officeDocument/2006/relationships/slideLayout" Target="../slideLayouts/slideLayout11.xml"/></Relationships>
</file>

<file path=ppt/slides/_rels/slide64.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tags" Target="../tags/tag299.xml"/><Relationship Id="rId7" Type="http://schemas.openxmlformats.org/officeDocument/2006/relationships/tags" Target="../tags/tag303.xml"/><Relationship Id="rId12" Type="http://schemas.openxmlformats.org/officeDocument/2006/relationships/image" Target="../media/image28.emf"/><Relationship Id="rId2" Type="http://schemas.openxmlformats.org/officeDocument/2006/relationships/tags" Target="../tags/tag298.xml"/><Relationship Id="rId1" Type="http://schemas.openxmlformats.org/officeDocument/2006/relationships/vmlDrawing" Target="../drawings/vmlDrawing30.vml"/><Relationship Id="rId6" Type="http://schemas.openxmlformats.org/officeDocument/2006/relationships/tags" Target="../tags/tag302.xml"/><Relationship Id="rId11" Type="http://schemas.openxmlformats.org/officeDocument/2006/relationships/oleObject" Target="../embeddings/oleObject52.bin"/><Relationship Id="rId5" Type="http://schemas.openxmlformats.org/officeDocument/2006/relationships/tags" Target="../tags/tag301.xml"/><Relationship Id="rId10" Type="http://schemas.openxmlformats.org/officeDocument/2006/relationships/image" Target="../media/image1.emf"/><Relationship Id="rId4" Type="http://schemas.openxmlformats.org/officeDocument/2006/relationships/tags" Target="../tags/tag300.xml"/><Relationship Id="rId9" Type="http://schemas.openxmlformats.org/officeDocument/2006/relationships/oleObject" Target="../embeddings/oleObject51.bin"/></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304.xml"/><Relationship Id="rId1" Type="http://schemas.openxmlformats.org/officeDocument/2006/relationships/vmlDrawing" Target="../drawings/vmlDrawing31.vml"/><Relationship Id="rId5" Type="http://schemas.openxmlformats.org/officeDocument/2006/relationships/image" Target="../media/image4.emf"/><Relationship Id="rId4" Type="http://schemas.openxmlformats.org/officeDocument/2006/relationships/oleObject" Target="../embeddings/oleObject53.bin"/></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latin typeface="Arial"/>
                <a:cs typeface="Arial"/>
              </a:rPr>
              <a:t>BSI Risk Appetite Statement </a:t>
            </a:r>
            <a:endParaRPr lang="en-US" dirty="0">
              <a:latin typeface="Arial"/>
              <a:cs typeface="Arial"/>
            </a:endParaRPr>
          </a:p>
        </p:txBody>
      </p:sp>
      <p:sp>
        <p:nvSpPr>
          <p:cNvPr id="3" name="Text Placeholder 2"/>
          <p:cNvSpPr>
            <a:spLocks noGrp="1"/>
          </p:cNvSpPr>
          <p:nvPr>
            <p:ph type="body" sz="quarter" idx="11"/>
          </p:nvPr>
        </p:nvSpPr>
        <p:spPr/>
        <p:txBody>
          <a:bodyPr/>
          <a:lstStyle/>
          <a:p>
            <a:pPr eaLnBrk="0" hangingPunct="0">
              <a:lnSpc>
                <a:spcPts val="2700"/>
              </a:lnSpc>
              <a:spcAft>
                <a:spcPts val="600"/>
              </a:spcAft>
            </a:pPr>
            <a:r>
              <a:rPr lang="en-US" dirty="0">
                <a:solidFill>
                  <a:prstClr val="black"/>
                </a:solidFill>
              </a:rPr>
              <a:t>Supporting materials on metrics and limits</a:t>
            </a:r>
          </a:p>
          <a:p>
            <a:pPr eaLnBrk="0" hangingPunct="0">
              <a:lnSpc>
                <a:spcPts val="2700"/>
              </a:lnSpc>
              <a:spcAft>
                <a:spcPts val="600"/>
              </a:spcAft>
            </a:pPr>
            <a:r>
              <a:rPr lang="en-US" dirty="0">
                <a:solidFill>
                  <a:prstClr val="black"/>
                </a:solidFill>
              </a:rPr>
              <a:t>2016 </a:t>
            </a:r>
            <a:r>
              <a:rPr lang="en-US" dirty="0" smtClean="0">
                <a:solidFill>
                  <a:prstClr val="black"/>
                </a:solidFill>
              </a:rPr>
              <a:t>RAS development</a:t>
            </a:r>
            <a:endParaRPr lang="en-US" dirty="0">
              <a:solidFill>
                <a:prstClr val="black"/>
              </a:solidFill>
            </a:endParaRPr>
          </a:p>
          <a:p>
            <a:endParaRPr lang="en-GB" dirty="0"/>
          </a:p>
        </p:txBody>
      </p:sp>
      <p:sp>
        <p:nvSpPr>
          <p:cNvPr id="4" name="Text Placeholder 3"/>
          <p:cNvSpPr>
            <a:spLocks noGrp="1"/>
          </p:cNvSpPr>
          <p:nvPr>
            <p:ph type="body" sz="quarter" idx="12"/>
          </p:nvPr>
        </p:nvSpPr>
        <p:spPr>
          <a:xfrm>
            <a:off x="355938" y="4773227"/>
            <a:ext cx="4547155" cy="430213"/>
          </a:xfrm>
        </p:spPr>
        <p:txBody>
          <a:bodyPr/>
          <a:lstStyle/>
          <a:p>
            <a:r>
              <a:rPr lang="en-GB" dirty="0" smtClean="0"/>
              <a:t>June 2016</a:t>
            </a:r>
            <a:endParaRPr lang="en-GB" dirty="0"/>
          </a:p>
        </p:txBody>
      </p:sp>
      <p:sp>
        <p:nvSpPr>
          <p:cNvPr id="5" name="Text Placeholder 4"/>
          <p:cNvSpPr>
            <a:spLocks noGrp="1"/>
          </p:cNvSpPr>
          <p:nvPr>
            <p:ph type="body" sz="quarter" idx="13"/>
          </p:nvPr>
        </p:nvSpPr>
        <p:spPr>
          <a:xfrm>
            <a:off x="355935" y="5406640"/>
            <a:ext cx="8541648" cy="430213"/>
          </a:xfrm>
        </p:spPr>
        <p:txBody>
          <a:bodyPr/>
          <a:lstStyle/>
          <a:p>
            <a:endParaRPr lang="en-GB" dirty="0"/>
          </a:p>
        </p:txBody>
      </p:sp>
    </p:spTree>
    <p:extLst>
      <p:ext uri="{BB962C8B-B14F-4D97-AF65-F5344CB8AC3E}">
        <p14:creationId xmlns:p14="http://schemas.microsoft.com/office/powerpoint/2010/main" val="12780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GB" dirty="0">
                <a:solidFill>
                  <a:srgbClr val="FF0000"/>
                </a:solidFill>
              </a:rPr>
              <a:t>1</a:t>
            </a:r>
            <a:r>
              <a:rPr lang="en-GB" dirty="0" smtClean="0">
                <a:solidFill>
                  <a:srgbClr val="FF0000"/>
                </a:solidFill>
              </a:rPr>
              <a:t>.</a:t>
            </a:r>
            <a:r>
              <a:rPr lang="en-GB" dirty="0" smtClean="0"/>
              <a:t> Capital adequacy risk</a:t>
            </a:r>
            <a:endParaRPr lang="en-GB" dirty="0"/>
          </a:p>
        </p:txBody>
      </p:sp>
    </p:spTree>
    <p:extLst>
      <p:ext uri="{BB962C8B-B14F-4D97-AF65-F5344CB8AC3E}">
        <p14:creationId xmlns:p14="http://schemas.microsoft.com/office/powerpoint/2010/main" val="12925793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2"/>
          <p:cNvSpPr>
            <a:spLocks noGrp="1"/>
          </p:cNvSpPr>
          <p:nvPr>
            <p:ph sz="quarter" idx="11"/>
          </p:nvPr>
        </p:nvSpPr>
        <p:spPr>
          <a:prstGeom prst="rect">
            <a:avLst/>
          </a:prstGeom>
        </p:spPr>
        <p:txBody>
          <a:bodyPr/>
          <a:lstStyle/>
          <a:p>
            <a:r>
              <a:rPr lang="en-US" sz="2000" dirty="0" smtClean="0">
                <a:ea typeface="ＭＳ Ｐゴシック" pitchFamily="-112" charset="-128"/>
                <a:cs typeface="ＭＳ Ｐゴシック" pitchFamily="-112" charset="-128"/>
              </a:rPr>
              <a:t>Limit overview: </a:t>
            </a:r>
            <a:r>
              <a:rPr lang="en-US" sz="2000" b="0" dirty="0">
                <a:ea typeface="ＭＳ Ｐゴシック" pitchFamily="-112" charset="-128"/>
                <a:cs typeface="ＭＳ Ｐゴシック" pitchFamily="-112" charset="-128"/>
              </a:rPr>
              <a:t>Capital Adequacy </a:t>
            </a:r>
            <a:r>
              <a:rPr lang="en-US" sz="2000" b="0" dirty="0" smtClean="0">
                <a:ea typeface="ＭＳ Ｐゴシック" pitchFamily="-112" charset="-128"/>
                <a:cs typeface="ＭＳ Ｐゴシック" pitchFamily="-112" charset="-128"/>
              </a:rPr>
              <a:t>risk</a:t>
            </a:r>
            <a:endParaRPr lang="en-US" sz="2000" b="0" dirty="0">
              <a:ea typeface="ＭＳ Ｐゴシック" pitchFamily="-112" charset="-128"/>
              <a:cs typeface="ＭＳ Ｐゴシック" pitchFamily="-112" charset="-128"/>
            </a:endParaRPr>
          </a:p>
        </p:txBody>
      </p:sp>
      <p:graphicFrame>
        <p:nvGraphicFramePr>
          <p:cNvPr id="30" name="Table 29"/>
          <p:cNvGraphicFramePr>
            <a:graphicFrameLocks noGrp="1"/>
          </p:cNvGraphicFramePr>
          <p:nvPr>
            <p:extLst>
              <p:ext uri="{D42A27DB-BD31-4B8C-83A1-F6EECF244321}">
                <p14:modId xmlns:p14="http://schemas.microsoft.com/office/powerpoint/2010/main" val="4150022251"/>
              </p:ext>
            </p:extLst>
          </p:nvPr>
        </p:nvGraphicFramePr>
        <p:xfrm>
          <a:off x="366713" y="1463040"/>
          <a:ext cx="8880477" cy="2938145"/>
        </p:xfrm>
        <a:graphic>
          <a:graphicData uri="http://schemas.openxmlformats.org/drawingml/2006/table">
            <a:tbl>
              <a:tblPr firstRow="1" bandRow="1"/>
              <a:tblGrid>
                <a:gridCol w="1180762"/>
                <a:gridCol w="2308821"/>
                <a:gridCol w="939224"/>
                <a:gridCol w="890334"/>
                <a:gridCol w="890334"/>
                <a:gridCol w="890334"/>
                <a:gridCol w="890334"/>
                <a:gridCol w="890334"/>
              </a:tblGrid>
              <a:tr h="297815">
                <a:tc>
                  <a:txBody>
                    <a:bodyPr/>
                    <a:lstStyle/>
                    <a:p>
                      <a:endParaRPr lang="en-US" sz="1100" b="1" dirty="0">
                        <a:solidFill>
                          <a:schemeClr val="tx1"/>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1" dirty="0">
                        <a:solidFill>
                          <a:schemeClr val="tx1"/>
                        </a:solidFill>
                        <a:latin typeface="Arial" panose="020B0604020202020204" pitchFamily="34" charset="0"/>
                        <a:cs typeface="Arial" panose="020B0604020202020204" pitchFamily="34" charset="0"/>
                      </a:endParaRPr>
                    </a:p>
                  </a:txBody>
                  <a:tcPr marL="45720" marR="45720" anchor="ctr">
                    <a:lnL>
                      <a:noFill/>
                    </a:lnL>
                    <a:lnR>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1" dirty="0">
                        <a:solidFill>
                          <a:schemeClr val="tx1"/>
                        </a:solidFill>
                        <a:latin typeface="Arial" panose="020B0604020202020204" pitchFamily="34" charset="0"/>
                        <a:cs typeface="Arial" panose="020B0604020202020204" pitchFamily="34" charset="0"/>
                      </a:endParaRPr>
                    </a:p>
                  </a:txBody>
                  <a:tcPr marL="45720" marR="45720" anchor="ctr">
                    <a:lnL>
                      <a:noFill/>
                    </a:lnL>
                    <a:lnR>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marL="0" algn="ctr" defTabSz="457200" rtl="0" eaLnBrk="1" latinLnBrk="0" hangingPunct="1"/>
                      <a:r>
                        <a:rPr lang="en-US" sz="1100" b="1" kern="1200" dirty="0" smtClean="0">
                          <a:solidFill>
                            <a:srgbClr val="FF0000"/>
                          </a:solidFill>
                          <a:latin typeface="Arial" panose="020B0604020202020204" pitchFamily="34" charset="0"/>
                          <a:ea typeface="+mn-ea"/>
                          <a:cs typeface="Arial" panose="020B0604020202020204" pitchFamily="34" charset="0"/>
                        </a:rPr>
                        <a:t>Baseline scenario</a:t>
                      </a:r>
                      <a:endParaRPr lang="en-US" sz="1100" b="1" kern="1200" dirty="0">
                        <a:solidFill>
                          <a:srgbClr val="FF0000"/>
                        </a:solidFill>
                        <a:latin typeface="Arial" panose="020B0604020202020204" pitchFamily="34" charset="0"/>
                        <a:ea typeface="+mn-ea"/>
                        <a:cs typeface="Arial" panose="020B0604020202020204" pitchFamily="34" charset="0"/>
                      </a:endParaRPr>
                    </a:p>
                  </a:txBody>
                  <a:tcPr marL="45720" marR="45720" anchor="ctr">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ctr" defTabSz="457200" rtl="0" eaLnBrk="1" latinLnBrk="0" hangingPunct="1"/>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mpd="sng">
                      <a:noFill/>
                      <a:prstDash val="solid"/>
                    </a:lnL>
                    <a:lnR w="12700" cmpd="sng">
                      <a:noFill/>
                      <a:prstDash val="soli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defTabSz="457200" rtl="0" eaLnBrk="1" latinLnBrk="0" hangingPunct="1">
                        <a:buFont typeface="Arial" panose="020B0604020202020204" pitchFamily="34" charset="0"/>
                        <a:buNone/>
                      </a:pPr>
                      <a:endParaRPr lang="en-US" sz="1100" b="1" kern="1200" dirty="0">
                        <a:solidFill>
                          <a:schemeClr val="bg1"/>
                        </a:solidFill>
                        <a:latin typeface="Arial" panose="020B0604020202020204" pitchFamily="34" charset="0"/>
                        <a:ea typeface="+mn-ea"/>
                        <a:cs typeface="Arial" panose="020B0604020202020204" pitchFamily="34" charset="0"/>
                      </a:endParaRPr>
                    </a:p>
                  </a:txBody>
                  <a:tcPr marL="45720" marR="45720">
                    <a:lnL w="12700" cmpd="sng">
                      <a:noFill/>
                      <a:prstDash val="solid"/>
                    </a:lnL>
                    <a:lnR w="12700" cmpd="sng">
                      <a:noFill/>
                      <a:prstDash val="soli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grid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kern="1200" dirty="0" smtClean="0">
                          <a:solidFill>
                            <a:srgbClr val="FF0000"/>
                          </a:solidFill>
                          <a:latin typeface="Arial" panose="020B0604020202020204" pitchFamily="34" charset="0"/>
                          <a:ea typeface="+mn-ea"/>
                          <a:cs typeface="Arial" panose="020B0604020202020204" pitchFamily="34" charset="0"/>
                        </a:rPr>
                        <a:t>Stress scenario</a:t>
                      </a:r>
                    </a:p>
                  </a:txBody>
                  <a:tcPr marL="45720" marR="45720" anchor="ctr">
                    <a:lnL w="12700" cmpd="sng">
                      <a:noFill/>
                      <a:prstDash val="solid"/>
                    </a:lnL>
                    <a:lnR w="12700" cmpd="sng">
                      <a:noFill/>
                      <a:prstDash val="soli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indent="0" algn="ctr" defTabSz="457200" rtl="0" eaLnBrk="1" latinLnBrk="0" hangingPunct="1">
                        <a:buFont typeface="Arial" panose="020B0604020202020204" pitchFamily="34" charset="0"/>
                        <a:buNone/>
                      </a:pPr>
                      <a:endParaRPr lang="en-US" sz="1100" b="1" kern="1200" dirty="0">
                        <a:solidFill>
                          <a:schemeClr val="bg1"/>
                        </a:solidFill>
                        <a:latin typeface="Arial" panose="020B0604020202020204" pitchFamily="34" charset="0"/>
                        <a:ea typeface="+mn-ea"/>
                        <a:cs typeface="Arial" panose="020B0604020202020204" pitchFamily="34" charset="0"/>
                      </a:endParaRPr>
                    </a:p>
                  </a:txBody>
                  <a:tcPr marL="45720" marR="45720">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9718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1" dirty="0" smtClean="0">
                          <a:solidFill>
                            <a:srgbClr val="FF0000"/>
                          </a:solidFill>
                          <a:latin typeface="Arial" panose="020B0604020202020204" pitchFamily="34" charset="0"/>
                          <a:cs typeface="Arial" panose="020B0604020202020204" pitchFamily="34" charset="0"/>
                        </a:rPr>
                        <a:t>Risk type</a:t>
                      </a:r>
                      <a:endParaRPr lang="en-US" sz="1100" b="1" dirty="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1" dirty="0" smtClean="0">
                          <a:solidFill>
                            <a:srgbClr val="FF0000"/>
                          </a:solidFill>
                          <a:latin typeface="Arial" panose="020B0604020202020204" pitchFamily="34" charset="0"/>
                          <a:cs typeface="Arial" panose="020B0604020202020204" pitchFamily="34" charset="0"/>
                        </a:rPr>
                        <a:t>Ratio</a:t>
                      </a:r>
                      <a:endParaRPr lang="en-US" sz="1100" b="1" dirty="0">
                        <a:solidFill>
                          <a:srgbClr val="FF0000"/>
                        </a:solidFill>
                        <a:latin typeface="Arial" panose="020B0604020202020204" pitchFamily="34" charset="0"/>
                        <a:cs typeface="Arial" panose="020B0604020202020204" pitchFamily="34" charset="0"/>
                      </a:endParaRPr>
                    </a:p>
                  </a:txBody>
                  <a:tcPr marL="45720" marR="45720" anchor="ctr">
                    <a:lnL>
                      <a:noFill/>
                    </a:lnL>
                    <a:lnR>
                      <a:noFill/>
                    </a:lnR>
                    <a:lnT w="1905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1" smtClean="0">
                          <a:solidFill>
                            <a:srgbClr val="FF0000"/>
                          </a:solidFill>
                          <a:latin typeface="Arial" panose="020B0604020202020204" pitchFamily="34" charset="0"/>
                          <a:cs typeface="Arial" panose="020B0604020202020204" pitchFamily="34" charset="0"/>
                        </a:rPr>
                        <a:t>Entity</a:t>
                      </a:r>
                      <a:endParaRPr lang="en-US" sz="1100" b="1" dirty="0">
                        <a:solidFill>
                          <a:srgbClr val="FF0000"/>
                        </a:solidFill>
                        <a:latin typeface="Arial" panose="020B0604020202020204" pitchFamily="34" charset="0"/>
                        <a:cs typeface="Arial" panose="020B0604020202020204" pitchFamily="34" charset="0"/>
                      </a:endParaRPr>
                    </a:p>
                  </a:txBody>
                  <a:tcPr marL="45720" marR="45720" anchor="ctr">
                    <a:lnL>
                      <a:noFill/>
                    </a:lnL>
                    <a:lnR>
                      <a:noFill/>
                    </a:lnR>
                    <a:lnT w="1905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Mar 16</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Amber trigger</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mpd="sng">
                      <a:noFill/>
                      <a:prstDash val="solid"/>
                    </a:lnL>
                    <a:lnR w="12700" cmpd="sng">
                      <a:noFill/>
                      <a:prstDash val="solid"/>
                    </a:lnR>
                    <a:lnT w="1905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buFont typeface="Arial" panose="020B0604020202020204" pitchFamily="34" charset="0"/>
                        <a:buNone/>
                      </a:pPr>
                      <a:r>
                        <a:rPr lang="en-US" sz="1100" b="1" kern="1200" dirty="0" smtClean="0">
                          <a:solidFill>
                            <a:schemeClr val="bg1"/>
                          </a:solidFill>
                          <a:latin typeface="Arial" panose="020B0604020202020204" pitchFamily="34" charset="0"/>
                          <a:ea typeface="+mn-ea"/>
                          <a:cs typeface="Arial" panose="020B0604020202020204" pitchFamily="34" charset="0"/>
                        </a:rPr>
                        <a:t>Red limit</a:t>
                      </a:r>
                      <a:endParaRPr lang="en-US" sz="11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mpd="sng">
                      <a:noFill/>
                      <a:prstDash val="solid"/>
                    </a:lnL>
                    <a:lnR w="12700" cmpd="sng">
                      <a:noFill/>
                      <a:prstDash val="solid"/>
                    </a:lnR>
                    <a:lnT w="1905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Amber trigger</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mpd="sng">
                      <a:noFill/>
                      <a:prstDash val="solid"/>
                    </a:lnL>
                    <a:lnR w="12700" cmpd="sng">
                      <a:noFill/>
                      <a:prstDash val="solid"/>
                    </a:lnR>
                    <a:lnT w="1905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buFont typeface="Arial" panose="020B0604020202020204" pitchFamily="34" charset="0"/>
                        <a:buNone/>
                      </a:pPr>
                      <a:r>
                        <a:rPr lang="en-US" sz="1100" b="1" kern="1200" dirty="0" smtClean="0">
                          <a:solidFill>
                            <a:schemeClr val="bg1"/>
                          </a:solidFill>
                          <a:latin typeface="Arial" panose="020B0604020202020204" pitchFamily="34" charset="0"/>
                          <a:ea typeface="+mn-ea"/>
                          <a:cs typeface="Arial" panose="020B0604020202020204" pitchFamily="34" charset="0"/>
                        </a:rPr>
                        <a:t>Red limit</a:t>
                      </a:r>
                      <a:endParaRPr lang="en-US" sz="11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404198">
                <a:tc rowSpan="4">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Capital</a:t>
                      </a:r>
                      <a:r>
                        <a:rPr lang="en-US" sz="1100" b="1" baseline="0" dirty="0" smtClean="0">
                          <a:solidFill>
                            <a:schemeClr val="tx1"/>
                          </a:solidFill>
                          <a:latin typeface="Arial" panose="020B0604020202020204" pitchFamily="34" charset="0"/>
                          <a:cs typeface="Arial" panose="020B0604020202020204" pitchFamily="34" charset="0"/>
                        </a:rPr>
                        <a:t> adequacy (ratios)</a:t>
                      </a:r>
                      <a:endParaRPr lang="en-US" sz="1100" b="1" dirty="0" smtClean="0">
                        <a:solidFill>
                          <a:schemeClr val="tx1"/>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solidFill>
                            <a:schemeClr val="tx1"/>
                          </a:solidFill>
                          <a:latin typeface="Arial" panose="020B0604020202020204" pitchFamily="34" charset="0"/>
                          <a:cs typeface="Arial" panose="020B0604020202020204" pitchFamily="34" charset="0"/>
                        </a:rPr>
                        <a:t>*Common Equity</a:t>
                      </a:r>
                      <a:r>
                        <a:rPr lang="en-US" sz="1100" b="0" baseline="0" dirty="0" smtClean="0">
                          <a:solidFill>
                            <a:schemeClr val="tx1"/>
                          </a:solidFill>
                          <a:latin typeface="Arial" panose="020B0604020202020204" pitchFamily="34" charset="0"/>
                          <a:cs typeface="Arial" panose="020B0604020202020204" pitchFamily="34" charset="0"/>
                        </a:rPr>
                        <a:t> Tier 1</a:t>
                      </a:r>
                      <a:endParaRPr lang="en-US" sz="1100" b="0" dirty="0" smtClean="0">
                        <a:solidFill>
                          <a:schemeClr val="tx1"/>
                        </a:solidFill>
                        <a:latin typeface="Arial" panose="020B0604020202020204" pitchFamily="34" charset="0"/>
                        <a:cs typeface="Arial" panose="020B0604020202020204" pitchFamily="34" charset="0"/>
                      </a:endParaRPr>
                    </a:p>
                  </a:txBody>
                  <a:tcPr marL="48014" marR="48014"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rowSpan="5">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i="0" dirty="0" smtClean="0">
                          <a:solidFill>
                            <a:schemeClr val="tx1"/>
                          </a:solidFill>
                          <a:latin typeface="Arial" panose="020B0604020202020204" pitchFamily="34" charset="0"/>
                          <a:cs typeface="Arial" panose="020B0604020202020204" pitchFamily="34" charset="0"/>
                        </a:rPr>
                        <a:t>BSI</a:t>
                      </a:r>
                    </a:p>
                  </a:txBody>
                  <a:tcPr marL="45720" marR="4572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91.65%</a:t>
                      </a:r>
                      <a:endParaRPr lang="en-US" sz="1100" b="0" dirty="0">
                        <a:latin typeface="Arial" panose="020B0604020202020204" pitchFamily="34" charset="0"/>
                        <a:cs typeface="Arial" panose="020B0604020202020204" pitchFamily="34" charset="0"/>
                      </a:endParaRPr>
                    </a:p>
                  </a:txBody>
                  <a:tcPr marL="48014" marR="48014" anchor="ctr">
                    <a:lnL w="1905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r>
                        <a:rPr lang="en-US" sz="1100" b="0" i="0" u="none" strike="noStrike" dirty="0" smtClean="0">
                          <a:solidFill>
                            <a:srgbClr val="000000"/>
                          </a:solidFill>
                          <a:effectLst/>
                          <a:latin typeface="Arial" panose="020B0604020202020204" pitchFamily="34" charset="0"/>
                          <a:cs typeface="Arial" panose="020B0604020202020204" pitchFamily="34" charset="0"/>
                        </a:rPr>
                        <a:t>&lt;=18.60%</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8014" marR="48014"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1100" b="0" i="0" u="none" strike="noStrike" dirty="0" smtClean="0">
                          <a:solidFill>
                            <a:srgbClr val="000000"/>
                          </a:solidFill>
                          <a:effectLst/>
                          <a:latin typeface="Arial" panose="020B0604020202020204" pitchFamily="34" charset="0"/>
                          <a:cs typeface="Arial" panose="020B0604020202020204" pitchFamily="34" charset="0"/>
                        </a:rPr>
                        <a:t>&lt;=16.60%</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8014" marR="48014"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fontAlgn="ctr"/>
                      <a:r>
                        <a:rPr lang="en-US" sz="1100" b="0" i="0" u="none" strike="noStrike" dirty="0" smtClean="0">
                          <a:solidFill>
                            <a:srgbClr val="000000"/>
                          </a:solidFill>
                          <a:effectLst/>
                          <a:latin typeface="Arial" panose="020B0604020202020204" pitchFamily="34" charset="0"/>
                          <a:cs typeface="Arial" panose="020B0604020202020204" pitchFamily="34" charset="0"/>
                        </a:rPr>
                        <a:t>&lt;=13.60%</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8014" marR="48014"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1100" b="0" i="0" u="none" strike="noStrike" dirty="0" smtClean="0">
                          <a:solidFill>
                            <a:srgbClr val="000000"/>
                          </a:solidFill>
                          <a:effectLst/>
                          <a:latin typeface="Arial" panose="020B0604020202020204" pitchFamily="34" charset="0"/>
                          <a:cs typeface="Arial" panose="020B0604020202020204" pitchFamily="34" charset="0"/>
                        </a:rPr>
                        <a:t>&lt;=11.60%</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8014" marR="48014" anchor="ctr">
                    <a:lnL>
                      <a:noFill/>
                    </a:lnL>
                    <a:lnR w="190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rgbClr val="FFCCCC"/>
                    </a:solidFill>
                  </a:tcPr>
                </a:tc>
              </a:tr>
              <a:tr h="404198">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latin typeface="Arial" panose="020B0604020202020204" pitchFamily="34" charset="0"/>
                          <a:cs typeface="Arial" panose="020B0604020202020204" pitchFamily="34" charset="0"/>
                        </a:rPr>
                        <a:t>*Total Risk-based Capital</a:t>
                      </a:r>
                    </a:p>
                  </a:txBody>
                  <a:tcPr marL="48014" marR="48014"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dirty="0" smtClean="0">
                        <a:solidFill>
                          <a:schemeClr val="tx1"/>
                        </a:solidFill>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95.83%</a:t>
                      </a:r>
                      <a:endParaRPr lang="en-US" sz="1100" b="0" dirty="0">
                        <a:latin typeface="Arial" panose="020B0604020202020204" pitchFamily="34" charset="0"/>
                        <a:cs typeface="Arial" panose="020B0604020202020204" pitchFamily="34" charset="0"/>
                      </a:endParaRPr>
                    </a:p>
                  </a:txBody>
                  <a:tcPr marL="48014" marR="48014" anchor="ctr">
                    <a:lnL w="19050" cap="flat" cmpd="sng" algn="ctr">
                      <a:noFill/>
                      <a:prstDash val="solid"/>
                      <a:round/>
                      <a:headEnd type="none" w="med" len="med"/>
                      <a:tailEnd type="none" w="med" len="med"/>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r>
                        <a:rPr lang="en-US" sz="1100" b="0" i="0" u="none" strike="noStrike" dirty="0" smtClean="0">
                          <a:solidFill>
                            <a:srgbClr val="000000"/>
                          </a:solidFill>
                          <a:effectLst/>
                          <a:latin typeface="Arial" panose="020B0604020202020204" pitchFamily="34" charset="0"/>
                          <a:cs typeface="Arial" panose="020B0604020202020204" pitchFamily="34" charset="0"/>
                        </a:rPr>
                        <a:t>&lt;=20.10%</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8014" marR="48014"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1100" b="0" i="0" u="none" strike="noStrike" dirty="0" smtClean="0">
                          <a:solidFill>
                            <a:srgbClr val="000000"/>
                          </a:solidFill>
                          <a:effectLst/>
                          <a:latin typeface="Arial" panose="020B0604020202020204" pitchFamily="34" charset="0"/>
                          <a:cs typeface="Arial" panose="020B0604020202020204" pitchFamily="34" charset="0"/>
                        </a:rPr>
                        <a:t>&lt;=18.10%</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8014" marR="48014"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fontAlgn="ctr"/>
                      <a:r>
                        <a:rPr lang="en-US" sz="1100" b="0" i="0" u="none" strike="noStrike" dirty="0" smtClean="0">
                          <a:solidFill>
                            <a:srgbClr val="000000"/>
                          </a:solidFill>
                          <a:effectLst/>
                          <a:latin typeface="Arial" panose="020B0604020202020204" pitchFamily="34" charset="0"/>
                          <a:cs typeface="Arial" panose="020B0604020202020204" pitchFamily="34" charset="0"/>
                        </a:rPr>
                        <a:t>&lt;=19.35%</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8014" marR="48014"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1100" b="0" i="0" u="none" strike="noStrike" dirty="0" smtClean="0">
                          <a:solidFill>
                            <a:srgbClr val="000000"/>
                          </a:solidFill>
                          <a:effectLst/>
                          <a:latin typeface="Arial" panose="020B0604020202020204" pitchFamily="34" charset="0"/>
                          <a:cs typeface="Arial" panose="020B0604020202020204" pitchFamily="34" charset="0"/>
                        </a:rPr>
                        <a:t>&lt;=17.35%</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8014" marR="48014" anchor="ctr">
                    <a:lnL>
                      <a:noFill/>
                    </a:lnL>
                    <a:lnR w="1905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rgbClr val="FFCCCC"/>
                    </a:solidFill>
                  </a:tcPr>
                </a:tc>
              </a:tr>
              <a:tr h="406656">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latin typeface="Arial" panose="020B0604020202020204" pitchFamily="34" charset="0"/>
                          <a:cs typeface="Arial" panose="020B0604020202020204" pitchFamily="34" charset="0"/>
                        </a:rPr>
                        <a:t>*Tier</a:t>
                      </a:r>
                      <a:r>
                        <a:rPr lang="en-US" sz="1100" b="0" baseline="0" dirty="0" smtClean="0">
                          <a:latin typeface="Arial" panose="020B0604020202020204" pitchFamily="34" charset="0"/>
                          <a:cs typeface="Arial" panose="020B0604020202020204" pitchFamily="34" charset="0"/>
                        </a:rPr>
                        <a:t> 1 Leverage</a:t>
                      </a:r>
                      <a:endParaRPr lang="en-US" sz="1100" b="0" dirty="0" smtClean="0">
                        <a:latin typeface="Arial" panose="020B0604020202020204" pitchFamily="34" charset="0"/>
                        <a:cs typeface="Arial" panose="020B0604020202020204" pitchFamily="34" charset="0"/>
                      </a:endParaRPr>
                    </a:p>
                  </a:txBody>
                  <a:tcPr marL="48014" marR="48014"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dirty="0" smtClean="0">
                        <a:solidFill>
                          <a:schemeClr val="tx1"/>
                        </a:solidFill>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13.21%</a:t>
                      </a:r>
                      <a:endParaRPr lang="en-US" sz="1100" b="0" dirty="0">
                        <a:latin typeface="Arial" panose="020B0604020202020204" pitchFamily="34" charset="0"/>
                        <a:cs typeface="Arial" panose="020B0604020202020204" pitchFamily="34" charset="0"/>
                      </a:endParaRPr>
                    </a:p>
                  </a:txBody>
                  <a:tcPr marL="48014" marR="48014" anchor="ctr">
                    <a:lnL w="19050" cap="flat" cmpd="sng" algn="ctr">
                      <a:noFill/>
                      <a:prstDash val="solid"/>
                      <a:round/>
                      <a:headEnd type="none" w="med" len="med"/>
                      <a:tailEnd type="none" w="med" len="med"/>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r>
                        <a:rPr lang="en-US" sz="1100" b="0" i="0" u="none" strike="noStrike" dirty="0" smtClean="0">
                          <a:solidFill>
                            <a:srgbClr val="000000"/>
                          </a:solidFill>
                          <a:effectLst/>
                          <a:latin typeface="Arial" panose="020B0604020202020204" pitchFamily="34" charset="0"/>
                          <a:cs typeface="Arial" panose="020B0604020202020204" pitchFamily="34" charset="0"/>
                        </a:rPr>
                        <a:t>&lt;=10.75%</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8014" marR="48014"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1100" b="0" i="0" u="none" strike="noStrike" dirty="0" smtClean="0">
                          <a:solidFill>
                            <a:srgbClr val="000000"/>
                          </a:solidFill>
                          <a:effectLst/>
                          <a:latin typeface="Arial" panose="020B0604020202020204" pitchFamily="34" charset="0"/>
                          <a:cs typeface="Arial" panose="020B0604020202020204" pitchFamily="34" charset="0"/>
                        </a:rPr>
                        <a:t>&lt;=8.75%</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8014" marR="48014"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fontAlgn="ctr"/>
                      <a:r>
                        <a:rPr lang="en-US" sz="1100" b="0" i="0" u="none" strike="noStrike" dirty="0" smtClean="0">
                          <a:solidFill>
                            <a:srgbClr val="000000"/>
                          </a:solidFill>
                          <a:effectLst/>
                          <a:latin typeface="Arial" panose="020B0604020202020204" pitchFamily="34" charset="0"/>
                          <a:cs typeface="Arial" panose="020B0604020202020204" pitchFamily="34" charset="0"/>
                        </a:rPr>
                        <a:t>&lt;=9.75%</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8014" marR="48014"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1100" b="0" i="0" u="none" strike="noStrike" dirty="0" smtClean="0">
                          <a:solidFill>
                            <a:srgbClr val="000000"/>
                          </a:solidFill>
                          <a:effectLst/>
                          <a:latin typeface="Arial" panose="020B0604020202020204" pitchFamily="34" charset="0"/>
                          <a:cs typeface="Arial" panose="020B0604020202020204" pitchFamily="34" charset="0"/>
                        </a:rPr>
                        <a:t>&lt;=7.75%</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8014" marR="48014" anchor="ctr">
                    <a:lnL>
                      <a:noFill/>
                    </a:lnL>
                    <a:lnR w="1905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rgbClr val="FFCCCC"/>
                    </a:solidFill>
                  </a:tcPr>
                </a:tc>
              </a:tr>
              <a:tr h="404198">
                <a:tc vMerge="1">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latin typeface="Arial" panose="020B0604020202020204" pitchFamily="34" charset="0"/>
                          <a:cs typeface="Arial" panose="020B0604020202020204" pitchFamily="34" charset="0"/>
                        </a:rPr>
                        <a:t>*Tier 1 Risk-based Capital</a:t>
                      </a:r>
                    </a:p>
                  </a:txBody>
                  <a:tcPr marL="48014" marR="48014"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dirty="0" smtClean="0">
                          <a:latin typeface="Arial" panose="020B0604020202020204" pitchFamily="34" charset="0"/>
                          <a:cs typeface="Arial" panose="020B0604020202020204" pitchFamily="34" charset="0"/>
                        </a:rPr>
                        <a:t>93.07%</a:t>
                      </a:r>
                    </a:p>
                  </a:txBody>
                  <a:tcPr marL="48014" marR="48014" anchor="ctr">
                    <a:lnL w="19050" cap="flat" cmpd="sng" algn="ctr">
                      <a:noFill/>
                      <a:prstDash val="solid"/>
                      <a:round/>
                      <a:headEnd type="none" w="med" len="med"/>
                      <a:tailEnd type="none" w="med" len="med"/>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r>
                        <a:rPr lang="en-US" sz="1100" b="0" i="0" u="none" strike="noStrike" dirty="0" smtClean="0">
                          <a:solidFill>
                            <a:srgbClr val="000000"/>
                          </a:solidFill>
                          <a:effectLst/>
                          <a:latin typeface="Arial" panose="020B0604020202020204" pitchFamily="34" charset="0"/>
                          <a:cs typeface="Arial" panose="020B0604020202020204" pitchFamily="34" charset="0"/>
                        </a:rPr>
                        <a:t>&lt;=24.35%</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8014" marR="48014"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1100" b="0" i="0" u="none" strike="noStrike" dirty="0" smtClean="0">
                          <a:solidFill>
                            <a:srgbClr val="000000"/>
                          </a:solidFill>
                          <a:effectLst/>
                          <a:latin typeface="Arial" panose="020B0604020202020204" pitchFamily="34" charset="0"/>
                          <a:cs typeface="Arial" panose="020B0604020202020204" pitchFamily="34" charset="0"/>
                        </a:rPr>
                        <a:t>&lt;=22.35%</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8014" marR="48014"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fontAlgn="ctr"/>
                      <a:r>
                        <a:rPr lang="en-US" sz="1100" b="0" i="0" u="none" strike="noStrike" dirty="0" smtClean="0">
                          <a:solidFill>
                            <a:srgbClr val="000000"/>
                          </a:solidFill>
                          <a:effectLst/>
                          <a:latin typeface="Arial" panose="020B0604020202020204" pitchFamily="34" charset="0"/>
                          <a:cs typeface="Arial" panose="020B0604020202020204" pitchFamily="34" charset="0"/>
                        </a:rPr>
                        <a:t>&lt;=15.10%</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8014" marR="48014"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1100" b="0" i="0" u="none" strike="noStrike" dirty="0" smtClean="0">
                          <a:solidFill>
                            <a:srgbClr val="000000"/>
                          </a:solidFill>
                          <a:effectLst/>
                          <a:latin typeface="Arial" panose="020B0604020202020204" pitchFamily="34" charset="0"/>
                          <a:cs typeface="Arial" panose="020B0604020202020204" pitchFamily="34" charset="0"/>
                        </a:rPr>
                        <a:t>&lt;=13.10%</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8014" marR="48014" anchor="ctr">
                    <a:lnL>
                      <a:noFill/>
                    </a:lnL>
                    <a:lnR w="1905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404198">
                <a:tc>
                  <a:txBody>
                    <a:bodyPr/>
                    <a:lstStyle/>
                    <a:p>
                      <a:r>
                        <a:rPr lang="en-GB" sz="1100" b="1" dirty="0" smtClean="0">
                          <a:latin typeface="Arial" panose="020B0604020202020204" pitchFamily="34" charset="0"/>
                          <a:cs typeface="Arial" panose="020B0604020202020204" pitchFamily="34" charset="0"/>
                        </a:rPr>
                        <a:t>Capital adequacy (other)</a:t>
                      </a:r>
                    </a:p>
                  </a:txBody>
                  <a:tcPr marL="45720" marR="45720" anchor="ctr">
                    <a:lnL w="1905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100" u="none" strike="noStrike" dirty="0" smtClean="0">
                          <a:effectLst/>
                          <a:latin typeface="Arial" panose="020B0604020202020204" pitchFamily="34" charset="0"/>
                          <a:cs typeface="Arial" panose="020B0604020202020204" pitchFamily="34" charset="0"/>
                        </a:rPr>
                        <a:t>Impairment to Pre-Provision </a:t>
                      </a:r>
                      <a:br>
                        <a:rPr lang="en-US" sz="1100" u="none" strike="noStrike" dirty="0" smtClean="0">
                          <a:effectLst/>
                          <a:latin typeface="Arial" panose="020B0604020202020204" pitchFamily="34" charset="0"/>
                          <a:cs typeface="Arial" panose="020B0604020202020204" pitchFamily="34" charset="0"/>
                        </a:rPr>
                      </a:br>
                      <a:r>
                        <a:rPr lang="en-US" sz="1100" u="none" strike="noStrike" dirty="0" smtClean="0">
                          <a:effectLst/>
                          <a:latin typeface="Arial" panose="020B0604020202020204" pitchFamily="34" charset="0"/>
                          <a:cs typeface="Arial" panose="020B0604020202020204" pitchFamily="34" charset="0"/>
                        </a:rPr>
                        <a:t>Net Revenue (PPNR) </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0" marR="0" marT="73152"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dirty="0" smtClean="0">
                        <a:solidFill>
                          <a:schemeClr val="tx1"/>
                        </a:solidFill>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Arial" panose="020B0604020202020204" pitchFamily="34" charset="0"/>
                          <a:cs typeface="Arial" panose="020B0604020202020204" pitchFamily="34" charset="0"/>
                        </a:rPr>
                        <a:t>$42M</a:t>
                      </a:r>
                    </a:p>
                  </a:txBody>
                  <a:tcPr marL="48014" marR="48014" anchor="ctr">
                    <a:lnL w="1905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Arial" panose="020B0604020202020204" pitchFamily="34" charset="0"/>
                          <a:cs typeface="Arial" panose="020B0604020202020204" pitchFamily="34" charset="0"/>
                        </a:rPr>
                        <a:t>&gt;=$52M</a:t>
                      </a:r>
                    </a:p>
                  </a:txBody>
                  <a:tcPr marL="48014" marR="48014"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Arial" panose="020B0604020202020204" pitchFamily="34" charset="0"/>
                          <a:cs typeface="Arial" panose="020B0604020202020204" pitchFamily="34" charset="0"/>
                        </a:rPr>
                        <a:t>&gt;=$58M</a:t>
                      </a:r>
                    </a:p>
                  </a:txBody>
                  <a:tcPr marL="48014" marR="48014"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endParaRPr lang="en-US" sz="1100" b="0" i="0" u="none" strike="noStrike" dirty="0" smtClean="0">
                        <a:solidFill>
                          <a:srgbClr val="000000"/>
                        </a:solidFill>
                        <a:effectLst/>
                        <a:latin typeface="Arial" panose="020B0604020202020204" pitchFamily="34" charset="0"/>
                        <a:cs typeface="Arial" panose="020B0604020202020204" pitchFamily="34" charset="0"/>
                      </a:endParaRPr>
                    </a:p>
                  </a:txBody>
                  <a:tcPr marL="0" marR="0" marT="73152"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rtl="0" fontAlgn="ctr">
                        <a:lnSpc>
                          <a:spcPct val="100000"/>
                        </a:lnSpc>
                      </a:pP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0" marR="0" marT="73152" marB="0" anchor="ctr">
                    <a:lnL>
                      <a:noFill/>
                    </a:lnL>
                    <a:lnR w="190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r>
            </a:tbl>
          </a:graphicData>
        </a:graphic>
      </p:graphicFrame>
      <p:sp>
        <p:nvSpPr>
          <p:cNvPr id="18" name="TextBox 17"/>
          <p:cNvSpPr txBox="1"/>
          <p:nvPr/>
        </p:nvSpPr>
        <p:spPr>
          <a:xfrm>
            <a:off x="5930273" y="1223947"/>
            <a:ext cx="3313728" cy="211468"/>
          </a:xfrm>
          <a:prstGeom prst="rect">
            <a:avLst/>
          </a:prstGeom>
          <a:noFill/>
        </p:spPr>
        <p:txBody>
          <a:bodyPr wrap="none" rtlCol="0">
            <a:spAutoFit/>
          </a:bodyPr>
          <a:lstStyle/>
          <a:p>
            <a:pPr eaLnBrk="1" hangingPunct="1">
              <a:lnSpc>
                <a:spcPct val="86000"/>
              </a:lnSpc>
            </a:pPr>
            <a:r>
              <a:rPr lang="en-US" sz="900" dirty="0" smtClean="0">
                <a:solidFill>
                  <a:srgbClr val="000000"/>
                </a:solidFill>
                <a:ea typeface="ＭＳ Ｐゴシック"/>
              </a:rPr>
              <a:t>* Equivalent SHUSA metric reported in Santander Group RAS</a:t>
            </a:r>
            <a:endParaRPr lang="en-US" sz="900" dirty="0">
              <a:solidFill>
                <a:srgbClr val="000000"/>
              </a:solidFill>
              <a:ea typeface="ＭＳ Ｐゴシック"/>
            </a:endParaRPr>
          </a:p>
        </p:txBody>
      </p:sp>
      <p:grpSp>
        <p:nvGrpSpPr>
          <p:cNvPr id="8" name="Group 7"/>
          <p:cNvGrpSpPr/>
          <p:nvPr/>
        </p:nvGrpSpPr>
        <p:grpSpPr>
          <a:xfrm>
            <a:off x="443921" y="72184"/>
            <a:ext cx="2755994" cy="189008"/>
            <a:chOff x="403281" y="164517"/>
            <a:chExt cx="2755994" cy="189008"/>
          </a:xfrm>
        </p:grpSpPr>
        <p:sp>
          <p:nvSpPr>
            <p:cNvPr id="9" name="Text Box 75"/>
            <p:cNvSpPr txBox="1">
              <a:spLocks noChangeArrowheads="1"/>
            </p:cNvSpPr>
            <p:nvPr/>
          </p:nvSpPr>
          <p:spPr bwMode="gray">
            <a:xfrm>
              <a:off x="636148" y="166688"/>
              <a:ext cx="2523127"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accent1"/>
                  </a:solidFill>
                </a:rPr>
                <a:t>Capital adequacy risk: Limit overview</a:t>
              </a:r>
              <a:endParaRPr lang="en-US" sz="1200" dirty="0">
                <a:solidFill>
                  <a:schemeClr val="accent1"/>
                </a:solidFill>
              </a:endParaRPr>
            </a:p>
          </p:txBody>
        </p:sp>
        <p:sp>
          <p:nvSpPr>
            <p:cNvPr id="10" name="Oval 9"/>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1</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Tree>
    <p:extLst>
      <p:ext uri="{BB962C8B-B14F-4D97-AF65-F5344CB8AC3E}">
        <p14:creationId xmlns:p14="http://schemas.microsoft.com/office/powerpoint/2010/main" val="41536993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12"/>
          <p:cNvGraphicFramePr>
            <a:graphicFrameLocks/>
          </p:cNvGraphicFramePr>
          <p:nvPr>
            <p:extLst>
              <p:ext uri="{D42A27DB-BD31-4B8C-83A1-F6EECF244321}">
                <p14:modId xmlns:p14="http://schemas.microsoft.com/office/powerpoint/2010/main" val="3944162173"/>
              </p:ext>
            </p:extLst>
          </p:nvPr>
        </p:nvGraphicFramePr>
        <p:xfrm>
          <a:off x="360998" y="1463040"/>
          <a:ext cx="8821737" cy="1852212"/>
        </p:xfrm>
        <a:graphic>
          <a:graphicData uri="http://schemas.openxmlformats.org/drawingml/2006/table">
            <a:tbl>
              <a:tblPr firstRow="1" bandRow="1">
                <a:tableStyleId>{839DD9DD-9E6C-4910-8AC0-68ADFF6A6AFC}</a:tableStyleId>
              </a:tblPr>
              <a:tblGrid>
                <a:gridCol w="3190276"/>
                <a:gridCol w="871870"/>
                <a:gridCol w="4759591"/>
              </a:tblGrid>
              <a:tr h="159448">
                <a:tc>
                  <a:txBody>
                    <a:bodyPr/>
                    <a:lstStyle/>
                    <a:p>
                      <a:pPr algn="l"/>
                      <a:r>
                        <a:rPr lang="en-US" sz="1100" b="1" dirty="0" smtClean="0">
                          <a:solidFill>
                            <a:srgbClr val="FF0000"/>
                          </a:solidFill>
                          <a:latin typeface="Arial" panose="020B0604020202020204" pitchFamily="34" charset="0"/>
                          <a:cs typeface="Arial" panose="020B0604020202020204" pitchFamily="34" charset="0"/>
                        </a:rPr>
                        <a:t>Metrics included in RAS</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100" b="1" dirty="0" smtClean="0">
                          <a:solidFill>
                            <a:srgbClr val="FF0000"/>
                          </a:solidFill>
                          <a:latin typeface="Arial" panose="020B0604020202020204" pitchFamily="34" charset="0"/>
                          <a:cs typeface="Arial" panose="020B0604020202020204" pitchFamily="34" charset="0"/>
                        </a:rPr>
                        <a:t>Entity</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rgbClr val="FF0000"/>
                          </a:solidFill>
                          <a:latin typeface="Arial" panose="020B0604020202020204" pitchFamily="34" charset="0"/>
                          <a:cs typeface="Arial" panose="020B0604020202020204" pitchFamily="34" charset="0"/>
                        </a:rPr>
                        <a:t>Rationale/commentary</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398283">
                <a:tc>
                  <a:txBody>
                    <a:bodyPr/>
                    <a:lstStyle/>
                    <a:p>
                      <a:pPr marL="0" marR="0" lvl="1" indent="0" algn="l" defTabSz="457200" rtl="0" eaLnBrk="1" fontAlgn="auto" latinLnBrk="0" hangingPunct="1">
                        <a:lnSpc>
                          <a:spcPct val="100000"/>
                        </a:lnSpc>
                        <a:spcBef>
                          <a:spcPts val="0"/>
                        </a:spcBef>
                        <a:spcAft>
                          <a:spcPts val="0"/>
                        </a:spcAft>
                        <a:buClr>
                          <a:schemeClr val="tx1"/>
                        </a:buClr>
                        <a:buSzTx/>
                        <a:buFontTx/>
                        <a:buNone/>
                        <a:tabLst/>
                        <a:defRPr/>
                      </a:pPr>
                      <a:fld id="{9A72D60F-23DE-4F38-A3A0-FEC337097D8E}" type="datetime'''Co''mm''o''n'' ''Equit''y'' ''T''''''i''er ''1 Ratio'">
                        <a:rPr lang="en-US" sz="1100" smtClean="0">
                          <a:solidFill>
                            <a:schemeClr val="tx1"/>
                          </a:solidFill>
                          <a:latin typeface="Arial" panose="020B0604020202020204" pitchFamily="34" charset="0"/>
                          <a:cs typeface="Arial" panose="020B0604020202020204" pitchFamily="34" charset="0"/>
                        </a:rPr>
                        <a:pPr marL="0" marR="0" lvl="1" indent="0" algn="l" defTabSz="457200" rtl="0" eaLnBrk="1" fontAlgn="auto" latinLnBrk="0" hangingPunct="1">
                          <a:lnSpc>
                            <a:spcPct val="100000"/>
                          </a:lnSpc>
                          <a:spcBef>
                            <a:spcPts val="0"/>
                          </a:spcBef>
                          <a:spcAft>
                            <a:spcPts val="0"/>
                          </a:spcAft>
                          <a:buClr>
                            <a:schemeClr val="tx1"/>
                          </a:buClr>
                          <a:buSzTx/>
                          <a:buFontTx/>
                          <a:buNone/>
                          <a:tabLst/>
                          <a:defRPr/>
                        </a:pPr>
                        <a:t>Common Equity Tier 1 Ratio</a:t>
                      </a:fld>
                      <a:r>
                        <a:rPr lang="en-US" sz="1100" dirty="0" smtClean="0">
                          <a:solidFill>
                            <a:schemeClr val="tx1"/>
                          </a:solidFill>
                          <a:latin typeface="Arial" panose="020B0604020202020204" pitchFamily="34" charset="0"/>
                          <a:cs typeface="Arial" panose="020B0604020202020204" pitchFamily="34" charset="0"/>
                        </a:rPr>
                        <a:t>  </a:t>
                      </a:r>
                      <a:r>
                        <a:rPr lang="en-US" sz="1100" kern="1200" baseline="0" dirty="0" smtClean="0">
                          <a:solidFill>
                            <a:schemeClr val="tx1"/>
                          </a:solidFill>
                          <a:latin typeface="Arial" panose="020B0604020202020204" pitchFamily="34" charset="0"/>
                          <a:ea typeface="+mn-ea"/>
                          <a:cs typeface="Arial" panose="020B0604020202020204" pitchFamily="34" charset="0"/>
                        </a:rPr>
                        <a:t>(base &amp; stress)</a:t>
                      </a:r>
                      <a:endParaRPr lang="en-US" sz="1100" dirty="0" smtClean="0">
                        <a:solidFill>
                          <a:schemeClr val="tx1"/>
                        </a:solidFill>
                        <a:latin typeface="Arial" panose="020B0604020202020204" pitchFamily="34" charset="0"/>
                        <a:cs typeface="Arial" panose="020B0604020202020204" pitchFamily="34" charset="0"/>
                      </a:endParaRP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Tx/>
                        <a:buNone/>
                        <a:tabLst/>
                        <a:defRPr/>
                      </a:pPr>
                      <a:r>
                        <a:rPr lang="en-US" sz="1100" i="0" kern="1200" dirty="0" smtClean="0">
                          <a:solidFill>
                            <a:schemeClr val="tx1"/>
                          </a:solidFill>
                          <a:latin typeface="Arial" panose="020B0604020202020204" pitchFamily="34" charset="0"/>
                          <a:ea typeface="+mn-ea"/>
                          <a:cs typeface="Arial" panose="020B0604020202020204" pitchFamily="34" charset="0"/>
                        </a:rPr>
                        <a:t>BSI</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4">
                  <a:txBody>
                    <a:bodyPr/>
                    <a:lstStyle/>
                    <a:p>
                      <a:pPr marL="119063" marR="0" lvl="1" indent="-11906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All of these metrics are outlined in BSI’s Capital Policy standards</a:t>
                      </a:r>
                    </a:p>
                    <a:p>
                      <a:pPr marL="119063" marR="0" lvl="1" indent="-11906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The RAS capital adequacy metrics are intended to reflect metrics that are important to external stakeholders when making decisions regarding BSI and SHUSA in either normal or stressful economic environments</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8283">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Arial" panose="020B0604020202020204" pitchFamily="34" charset="0"/>
                          <a:ea typeface="+mn-ea"/>
                          <a:cs typeface="Arial" panose="020B0604020202020204" pitchFamily="34" charset="0"/>
                        </a:rPr>
                        <a:t>Tier 1 Risk-Based Capital Ratio</a:t>
                      </a:r>
                      <a:r>
                        <a:rPr lang="en-US" sz="1100" kern="1200" baseline="0" dirty="0" smtClean="0">
                          <a:solidFill>
                            <a:schemeClr val="tx1"/>
                          </a:solidFill>
                          <a:latin typeface="Arial" panose="020B0604020202020204" pitchFamily="34" charset="0"/>
                          <a:ea typeface="+mn-ea"/>
                          <a:cs typeface="Arial" panose="020B0604020202020204" pitchFamily="34" charset="0"/>
                        </a:rPr>
                        <a:t> (base &amp; stress)</a:t>
                      </a:r>
                      <a:endParaRPr lang="en-US" sz="1100" kern="1200" dirty="0" smtClean="0">
                        <a:solidFill>
                          <a:schemeClr val="tx1"/>
                        </a:solidFill>
                        <a:latin typeface="Arial" panose="020B0604020202020204" pitchFamily="34" charset="0"/>
                        <a:ea typeface="+mn-ea"/>
                        <a:cs typeface="Arial" panose="020B0604020202020204" pitchFamily="34" charset="0"/>
                      </a:endParaRP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dirty="0" smtClean="0">
                          <a:solidFill>
                            <a:schemeClr val="tx1"/>
                          </a:solidFill>
                          <a:latin typeface="Arial" panose="020B0604020202020204" pitchFamily="34" charset="0"/>
                          <a:ea typeface="+mn-ea"/>
                          <a:cs typeface="Arial" panose="020B0604020202020204" pitchFamily="34" charset="0"/>
                        </a:rPr>
                        <a:t>BSI</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l" rtl="0" fontAlgn="ctr">
                        <a:lnSpc>
                          <a:spcPct val="100000"/>
                        </a:lnSpc>
                        <a:spcBef>
                          <a:spcPts val="200"/>
                        </a:spcBef>
                        <a:spcAft>
                          <a:spcPts val="200"/>
                        </a:spcAft>
                        <a:buFont typeface="Arial" panose="020B0604020202020204" pitchFamily="34" charset="0"/>
                        <a:buNone/>
                      </a:pP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8283">
                <a:tc>
                  <a:txBody>
                    <a:bodyPr/>
                    <a:lstStyle/>
                    <a:p>
                      <a:pPr marL="0" marR="0" lvl="1" indent="0" algn="l" defTabSz="457200" rtl="0" eaLnBrk="1" fontAlgn="auto" latinLnBrk="0" hangingPunct="1">
                        <a:lnSpc>
                          <a:spcPct val="100000"/>
                        </a:lnSpc>
                        <a:spcBef>
                          <a:spcPts val="0"/>
                        </a:spcBef>
                        <a:spcAft>
                          <a:spcPts val="0"/>
                        </a:spcAft>
                        <a:buClr>
                          <a:schemeClr val="tx1"/>
                        </a:buClr>
                        <a:buSzTx/>
                        <a:buFontTx/>
                        <a:buNone/>
                        <a:tabLst/>
                        <a:defRPr/>
                      </a:pPr>
                      <a:r>
                        <a:rPr lang="en-US" sz="1100" b="0" dirty="0" smtClean="0">
                          <a:latin typeface="Arial" panose="020B0604020202020204" pitchFamily="34" charset="0"/>
                          <a:cs typeface="Arial" panose="020B0604020202020204" pitchFamily="34" charset="0"/>
                        </a:rPr>
                        <a:t>Total Risk-based Capital Ratio </a:t>
                      </a:r>
                      <a:r>
                        <a:rPr lang="en-US" sz="1100" b="0" i="0" kern="1200" baseline="0" dirty="0" smtClean="0">
                          <a:solidFill>
                            <a:schemeClr val="tx1"/>
                          </a:solidFill>
                          <a:latin typeface="Arial" panose="020B0604020202020204" pitchFamily="34" charset="0"/>
                          <a:ea typeface="+mn-ea"/>
                          <a:cs typeface="Arial" panose="020B0604020202020204" pitchFamily="34" charset="0"/>
                        </a:rPr>
                        <a:t>(base &amp; stress)</a:t>
                      </a: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Tx/>
                        <a:buNone/>
                        <a:tabLst/>
                        <a:defRPr/>
                      </a:pPr>
                      <a:r>
                        <a:rPr lang="en-US" sz="1100" i="0" kern="1200" dirty="0" smtClean="0">
                          <a:solidFill>
                            <a:schemeClr val="tx1"/>
                          </a:solidFill>
                          <a:latin typeface="Arial" panose="020B0604020202020204" pitchFamily="34" charset="0"/>
                          <a:ea typeface="+mn-ea"/>
                          <a:cs typeface="Arial" panose="020B0604020202020204" pitchFamily="34" charset="0"/>
                        </a:rPr>
                        <a:t>BSI</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US" dirty="0"/>
                    </a:p>
                  </a:txBody>
                  <a:tcPr>
                    <a:lnT w="9525" cap="flat" cmpd="sng" algn="ctr">
                      <a:solidFill>
                        <a:schemeClr val="bg2"/>
                      </a:solidFill>
                      <a:prstDash val="solid"/>
                      <a:round/>
                      <a:headEnd type="none" w="med" len="med"/>
                      <a:tailEnd type="none" w="med" len="med"/>
                    </a:lnT>
                  </a:tcPr>
                </a:tc>
              </a:tr>
              <a:tr h="398283">
                <a:tc>
                  <a:txBody>
                    <a:bodyPr/>
                    <a:lstStyle/>
                    <a:p>
                      <a:pPr marL="0" marR="0" lvl="1" indent="0" algn="l" defTabSz="457200" rtl="0" eaLnBrk="1" fontAlgn="auto" latinLnBrk="0" hangingPunct="1">
                        <a:lnSpc>
                          <a:spcPct val="100000"/>
                        </a:lnSpc>
                        <a:spcBef>
                          <a:spcPts val="0"/>
                        </a:spcBef>
                        <a:spcAft>
                          <a:spcPts val="0"/>
                        </a:spcAft>
                        <a:buClr>
                          <a:schemeClr val="tx1"/>
                        </a:buClr>
                        <a:buSzTx/>
                        <a:buFontTx/>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Tier 1 Leverage</a:t>
                      </a:r>
                      <a:r>
                        <a:rPr lang="en-US" sz="1100" b="0" i="0" kern="1200" baseline="0" dirty="0" smtClean="0">
                          <a:solidFill>
                            <a:schemeClr val="tx1"/>
                          </a:solidFill>
                          <a:latin typeface="Arial" panose="020B0604020202020204" pitchFamily="34" charset="0"/>
                          <a:ea typeface="+mn-ea"/>
                          <a:cs typeface="Arial" panose="020B0604020202020204" pitchFamily="34" charset="0"/>
                        </a:rPr>
                        <a:t> Ratio (base &amp; stress)</a:t>
                      </a: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Tx/>
                        <a:buNone/>
                        <a:tabLst/>
                        <a:defRPr/>
                      </a:pPr>
                      <a:r>
                        <a:rPr lang="en-US" sz="1100" i="0" kern="1200" dirty="0" smtClean="0">
                          <a:solidFill>
                            <a:schemeClr val="tx1"/>
                          </a:solidFill>
                          <a:latin typeface="Arial" panose="020B0604020202020204" pitchFamily="34" charset="0"/>
                          <a:ea typeface="+mn-ea"/>
                          <a:cs typeface="Arial" panose="020B0604020202020204" pitchFamily="34" charset="0"/>
                        </a:rPr>
                        <a:t>BSI</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endParaRPr lang="en-US" sz="1000" i="0" kern="1200" baseline="0" dirty="0" smtClean="0">
                        <a:solidFill>
                          <a:schemeClr val="tx1"/>
                        </a:solidFill>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8" name="Content Placeholder 43"/>
          <p:cNvSpPr>
            <a:spLocks noGrp="1"/>
          </p:cNvSpPr>
          <p:nvPr>
            <p:ph sz="quarter" idx="11"/>
          </p:nvPr>
        </p:nvSpPr>
        <p:spPr>
          <a:xfrm>
            <a:off x="348437" y="452510"/>
            <a:ext cx="8666245" cy="435610"/>
          </a:xfrm>
          <a:prstGeom prst="rect">
            <a:avLst/>
          </a:prstGeom>
        </p:spPr>
        <p:txBody>
          <a:bodyPr/>
          <a:lstStyle/>
          <a:p>
            <a:r>
              <a:rPr lang="en-US" dirty="0"/>
              <a:t>Metric selection: </a:t>
            </a:r>
            <a:r>
              <a:rPr lang="en-US" b="0" dirty="0" smtClean="0"/>
              <a:t>Capital </a:t>
            </a:r>
            <a:r>
              <a:rPr lang="en-US" b="0" dirty="0"/>
              <a:t>adequacy </a:t>
            </a:r>
            <a:r>
              <a:rPr lang="en-US" b="0" dirty="0" smtClean="0"/>
              <a:t>metrics - ratios</a:t>
            </a:r>
            <a:endParaRPr lang="en-US" b="0" dirty="0"/>
          </a:p>
        </p:txBody>
      </p:sp>
      <p:grpSp>
        <p:nvGrpSpPr>
          <p:cNvPr id="7" name="Group 6"/>
          <p:cNvGrpSpPr/>
          <p:nvPr/>
        </p:nvGrpSpPr>
        <p:grpSpPr>
          <a:xfrm>
            <a:off x="443921" y="72184"/>
            <a:ext cx="2850571" cy="189008"/>
            <a:chOff x="403281" y="164517"/>
            <a:chExt cx="2850571" cy="189008"/>
          </a:xfrm>
        </p:grpSpPr>
        <p:sp>
          <p:nvSpPr>
            <p:cNvPr id="12" name="Text Box 75"/>
            <p:cNvSpPr txBox="1">
              <a:spLocks noChangeArrowheads="1"/>
            </p:cNvSpPr>
            <p:nvPr/>
          </p:nvSpPr>
          <p:spPr bwMode="gray">
            <a:xfrm>
              <a:off x="636148" y="166688"/>
              <a:ext cx="2617704"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accent1"/>
                  </a:solidFill>
                </a:rPr>
                <a:t>Capital adequacy risk: Metric selection</a:t>
              </a:r>
              <a:endParaRPr lang="en-US" sz="1200" dirty="0">
                <a:solidFill>
                  <a:schemeClr val="accent1"/>
                </a:solidFill>
              </a:endParaRPr>
            </a:p>
          </p:txBody>
        </p:sp>
        <p:sp>
          <p:nvSpPr>
            <p:cNvPr id="13" name="Oval 12"/>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1</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Tree>
    <p:extLst>
      <p:ext uri="{BB962C8B-B14F-4D97-AF65-F5344CB8AC3E}">
        <p14:creationId xmlns:p14="http://schemas.microsoft.com/office/powerpoint/2010/main" val="22511334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12"/>
          <p:cNvGraphicFramePr>
            <a:graphicFrameLocks/>
          </p:cNvGraphicFramePr>
          <p:nvPr>
            <p:extLst>
              <p:ext uri="{D42A27DB-BD31-4B8C-83A1-F6EECF244321}">
                <p14:modId xmlns:p14="http://schemas.microsoft.com/office/powerpoint/2010/main" val="3055444478"/>
              </p:ext>
            </p:extLst>
          </p:nvPr>
        </p:nvGraphicFramePr>
        <p:xfrm>
          <a:off x="360998" y="1463040"/>
          <a:ext cx="8821737" cy="1188720"/>
        </p:xfrm>
        <a:graphic>
          <a:graphicData uri="http://schemas.openxmlformats.org/drawingml/2006/table">
            <a:tbl>
              <a:tblPr firstRow="1" bandRow="1">
                <a:tableStyleId>{839DD9DD-9E6C-4910-8AC0-68ADFF6A6AFC}</a:tableStyleId>
              </a:tblPr>
              <a:tblGrid>
                <a:gridCol w="3190276"/>
                <a:gridCol w="871870"/>
                <a:gridCol w="4759591"/>
              </a:tblGrid>
              <a:tr h="159448">
                <a:tc>
                  <a:txBody>
                    <a:bodyPr/>
                    <a:lstStyle/>
                    <a:p>
                      <a:pPr algn="l"/>
                      <a:r>
                        <a:rPr lang="en-US" sz="1100" b="1" dirty="0" smtClean="0">
                          <a:solidFill>
                            <a:srgbClr val="FF0000"/>
                          </a:solidFill>
                          <a:latin typeface="Arial" panose="020B0604020202020204" pitchFamily="34" charset="0"/>
                          <a:cs typeface="Arial" panose="020B0604020202020204" pitchFamily="34" charset="0"/>
                        </a:rPr>
                        <a:t>Metrics included in RAS</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100" b="1" dirty="0" smtClean="0">
                          <a:solidFill>
                            <a:srgbClr val="FF0000"/>
                          </a:solidFill>
                          <a:latin typeface="Arial" panose="020B0604020202020204" pitchFamily="34" charset="0"/>
                          <a:cs typeface="Arial" panose="020B0604020202020204" pitchFamily="34" charset="0"/>
                        </a:rPr>
                        <a:t>Entity</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rgbClr val="FF0000"/>
                          </a:solidFill>
                          <a:latin typeface="Arial" panose="020B0604020202020204" pitchFamily="34" charset="0"/>
                          <a:cs typeface="Arial" panose="020B0604020202020204" pitchFamily="34" charset="0"/>
                        </a:rPr>
                        <a:t>Rationale/commentary</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398283">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u="none" strike="noStrike" dirty="0" smtClean="0">
                          <a:effectLst/>
                          <a:latin typeface="Arial" panose="020B0604020202020204" pitchFamily="34" charset="0"/>
                          <a:cs typeface="Arial" panose="020B0604020202020204" pitchFamily="34" charset="0"/>
                        </a:rPr>
                        <a:t>Impairment to Pre-Provision Net Revenue (PPNR) </a:t>
                      </a:r>
                      <a:endParaRPr lang="en-US" sz="1100" b="0" i="0" u="none" strike="noStrike" dirty="0" smtClean="0">
                        <a:solidFill>
                          <a:srgbClr val="000000"/>
                        </a:solidFill>
                        <a:effectLst/>
                        <a:latin typeface="Arial" panose="020B0604020202020204" pitchFamily="34" charset="0"/>
                        <a:cs typeface="Arial" panose="020B0604020202020204" pitchFamily="34" charset="0"/>
                      </a:endParaRP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dirty="0" smtClean="0">
                          <a:solidFill>
                            <a:schemeClr val="tx1"/>
                          </a:solidFill>
                          <a:latin typeface="Arial" panose="020B0604020202020204" pitchFamily="34" charset="0"/>
                          <a:ea typeface="+mn-ea"/>
                          <a:cs typeface="Arial" panose="020B0604020202020204" pitchFamily="34" charset="0"/>
                        </a:rPr>
                        <a:t>BSI</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19063" marR="0" lvl="1" indent="-11906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This metric ensures the objective of quantitatively passing CCAR</a:t>
                      </a:r>
                    </a:p>
                    <a:p>
                      <a:pPr marL="119063" marR="0" lvl="1" indent="-11906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The PPNR impairment metric allows BSI’s Board to compare projected PPNR impairment under stress against the maximum impairment the bank can afford (and still pass CCAR based on internal capital ratio minimums)</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TlToBr w="12700" cmpd="sng">
                      <a:noFill/>
                      <a:prstDash val="solid"/>
                    </a:lnTlToBr>
                    <a:lnBlToTr w="12700" cmpd="sng">
                      <a:noFill/>
                      <a:prstDash val="solid"/>
                    </a:lnBlToTr>
                    <a:solidFill>
                      <a:schemeClr val="bg1"/>
                    </a:solidFill>
                  </a:tcPr>
                </a:tc>
              </a:tr>
            </a:tbl>
          </a:graphicData>
        </a:graphic>
      </p:graphicFrame>
      <p:sp>
        <p:nvSpPr>
          <p:cNvPr id="8" name="Content Placeholder 43"/>
          <p:cNvSpPr>
            <a:spLocks noGrp="1"/>
          </p:cNvSpPr>
          <p:nvPr>
            <p:ph sz="quarter" idx="11"/>
          </p:nvPr>
        </p:nvSpPr>
        <p:spPr>
          <a:xfrm>
            <a:off x="348437" y="452510"/>
            <a:ext cx="8666245" cy="435610"/>
          </a:xfrm>
          <a:prstGeom prst="rect">
            <a:avLst/>
          </a:prstGeom>
        </p:spPr>
        <p:txBody>
          <a:bodyPr/>
          <a:lstStyle/>
          <a:p>
            <a:r>
              <a:rPr lang="en-US" dirty="0"/>
              <a:t>Metric selection: </a:t>
            </a:r>
            <a:r>
              <a:rPr lang="en-US" b="0" dirty="0" smtClean="0"/>
              <a:t>Capital </a:t>
            </a:r>
            <a:r>
              <a:rPr lang="en-US" b="0" dirty="0"/>
              <a:t>adequacy </a:t>
            </a:r>
            <a:r>
              <a:rPr lang="en-US" b="0" dirty="0" smtClean="0"/>
              <a:t>metrics - other</a:t>
            </a:r>
            <a:endParaRPr lang="en-US" b="0" dirty="0"/>
          </a:p>
        </p:txBody>
      </p:sp>
      <p:grpSp>
        <p:nvGrpSpPr>
          <p:cNvPr id="7" name="Group 6"/>
          <p:cNvGrpSpPr/>
          <p:nvPr/>
        </p:nvGrpSpPr>
        <p:grpSpPr>
          <a:xfrm>
            <a:off x="443921" y="72184"/>
            <a:ext cx="2850571" cy="189008"/>
            <a:chOff x="403281" y="164517"/>
            <a:chExt cx="2850571" cy="189008"/>
          </a:xfrm>
        </p:grpSpPr>
        <p:sp>
          <p:nvSpPr>
            <p:cNvPr id="12" name="Text Box 75"/>
            <p:cNvSpPr txBox="1">
              <a:spLocks noChangeArrowheads="1"/>
            </p:cNvSpPr>
            <p:nvPr/>
          </p:nvSpPr>
          <p:spPr bwMode="gray">
            <a:xfrm>
              <a:off x="636148" y="166688"/>
              <a:ext cx="2617704"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accent1"/>
                  </a:solidFill>
                </a:rPr>
                <a:t>Capital adequacy risk: Metric selection</a:t>
              </a:r>
              <a:endParaRPr lang="en-US" sz="1200" dirty="0">
                <a:solidFill>
                  <a:schemeClr val="accent1"/>
                </a:solidFill>
              </a:endParaRPr>
            </a:p>
          </p:txBody>
        </p:sp>
        <p:sp>
          <p:nvSpPr>
            <p:cNvPr id="13" name="Oval 12"/>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1</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Tree>
    <p:extLst>
      <p:ext uri="{BB962C8B-B14F-4D97-AF65-F5344CB8AC3E}">
        <p14:creationId xmlns:p14="http://schemas.microsoft.com/office/powerpoint/2010/main" val="41130070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 name="Object 44" hidden="1"/>
          <p:cNvGraphicFramePr>
            <a:graphicFrameLocks noChangeAspect="1"/>
          </p:cNvGraphicFramePr>
          <p:nvPr>
            <p:custDataLst>
              <p:tags r:id="rId2"/>
            </p:custDataLst>
            <p:extLst>
              <p:ext uri="{D42A27DB-BD31-4B8C-83A1-F6EECF244321}">
                <p14:modId xmlns:p14="http://schemas.microsoft.com/office/powerpoint/2010/main" val="178543286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64622"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9" name="Text Placeholder 6"/>
          <p:cNvSpPr txBox="1">
            <a:spLocks/>
          </p:cNvSpPr>
          <p:nvPr/>
        </p:nvSpPr>
        <p:spPr>
          <a:xfrm>
            <a:off x="3548781" y="1463040"/>
            <a:ext cx="567459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GB"/>
            </a:defPPr>
            <a:lvl1pPr marL="0" marR="0" lvl="0" indent="0" algn="l" defTabSz="914400" eaLnBrk="1" latinLnBrk="0" hangingPunct="1">
              <a:lnSpc>
                <a:spcPct val="100000"/>
              </a:lnSpc>
              <a:spcBef>
                <a:spcPts val="0"/>
              </a:spcBef>
              <a:buClrTx/>
              <a:buSzTx/>
              <a:buFontTx/>
              <a:buNone/>
              <a:tabLst/>
              <a:defRPr kumimoji="0" sz="1200" b="1" i="0" u="none" strike="noStrike" kern="0" cap="none" spc="0" normalizeH="0" baseline="0">
                <a:ln>
                  <a:noFill/>
                </a:ln>
                <a:solidFill>
                  <a:srgbClr val="FF0000"/>
                </a:solidFill>
                <a:effectLst/>
                <a:uLnTx/>
                <a:uFillTx/>
                <a:latin typeface="Arial"/>
              </a:defRPr>
            </a:lvl1pPr>
            <a:lvl2pPr marL="0" indent="0" algn="l" eaLnBrk="1" hangingPunct="1">
              <a:lnSpc>
                <a:spcPct val="100000"/>
              </a:lnSpc>
              <a:spcBef>
                <a:spcPts val="0"/>
              </a:spcBef>
              <a:buFont typeface="Arial" charset="0"/>
              <a:buNone/>
              <a:defRPr sz="1200" baseline="0">
                <a:solidFill>
                  <a:schemeClr val="accent1"/>
                </a:solidFill>
                <a:latin typeface="+mn-lt"/>
              </a:defRPr>
            </a:lvl2pPr>
            <a:lvl3pPr marL="540000" indent="-179388" algn="l" eaLnBrk="1" hangingPunct="1">
              <a:spcBef>
                <a:spcPts val="300"/>
              </a:spcBef>
              <a:spcAft>
                <a:spcPts val="0"/>
              </a:spcAft>
              <a:buFont typeface="Arial" charset="0"/>
              <a:buChar char="-"/>
              <a:defRPr>
                <a:solidFill>
                  <a:schemeClr val="accent2"/>
                </a:solidFill>
                <a:latin typeface="+mn-lt"/>
              </a:defRPr>
            </a:lvl3pPr>
            <a:lvl4pPr marL="720000" indent="-179388" algn="l" eaLnBrk="1" hangingPunct="1">
              <a:spcBef>
                <a:spcPts val="300"/>
              </a:spcBef>
              <a:spcAft>
                <a:spcPts val="0"/>
              </a:spcAft>
              <a:buFont typeface="Arial" charset="0"/>
              <a:buChar char="-"/>
              <a:defRPr>
                <a:solidFill>
                  <a:schemeClr val="accent2"/>
                </a:solidFill>
                <a:latin typeface="+mn-lt"/>
              </a:defRPr>
            </a:lvl4pPr>
            <a:lvl5pPr marL="900000" indent="-180000" algn="l" eaLnBrk="1" hangingPunct="1">
              <a:spcBef>
                <a:spcPts val="300"/>
              </a:spcBef>
              <a:spcAft>
                <a:spcPts val="0"/>
              </a:spcAft>
              <a:buFont typeface="Arial" panose="020B0604020202020204" pitchFamily="34" charset="0"/>
              <a:buChar char="-"/>
              <a:defRPr>
                <a:solidFill>
                  <a:schemeClr val="accent2"/>
                </a:solidFill>
                <a:latin typeface="+mn-lt"/>
              </a:defRPr>
            </a:lvl5pPr>
            <a:lvl6pPr marL="1080000" indent="-180000" fontAlgn="base">
              <a:spcBef>
                <a:spcPts val="300"/>
              </a:spcBef>
              <a:spcAft>
                <a:spcPts val="0"/>
              </a:spcAft>
              <a:buFont typeface="Arial" charset="0"/>
              <a:buChar char="-"/>
              <a:defRPr sz="1400" baseline="0">
                <a:latin typeface="+mn-lt"/>
              </a:defRPr>
            </a:lvl6pPr>
            <a:lvl7pPr marL="1260000" indent="-180000" fontAlgn="base">
              <a:spcBef>
                <a:spcPts val="300"/>
              </a:spcBef>
              <a:spcAft>
                <a:spcPts val="0"/>
              </a:spcAft>
              <a:buFont typeface="Arial" charset="0"/>
              <a:buChar char="-"/>
              <a:defRPr sz="1400">
                <a:latin typeface="+mn-lt"/>
              </a:defRPr>
            </a:lvl7pPr>
            <a:lvl8pPr marL="1440000" indent="-180000" fontAlgn="base">
              <a:spcBef>
                <a:spcPts val="300"/>
              </a:spcBef>
              <a:spcAft>
                <a:spcPts val="0"/>
              </a:spcAft>
              <a:buFont typeface="Arial" charset="0"/>
              <a:buChar char="-"/>
              <a:defRPr sz="1400">
                <a:latin typeface="+mn-lt"/>
              </a:defRPr>
            </a:lvl8pPr>
            <a:lvl9pPr marL="1620000" indent="-180000" fontAlgn="base">
              <a:spcBef>
                <a:spcPts val="300"/>
              </a:spcBef>
              <a:spcAft>
                <a:spcPts val="0"/>
              </a:spcAft>
              <a:buFont typeface="Arial" charset="0"/>
              <a:buChar char="-"/>
              <a:defRPr sz="1400" baseline="0">
                <a:latin typeface="+mn-lt"/>
              </a:defRPr>
            </a:lvl9pPr>
          </a:lstStyle>
          <a:p>
            <a:r>
              <a:rPr lang="en-US" sz="1400" dirty="0" smtClean="0"/>
              <a:t>Metric calibration</a:t>
            </a:r>
            <a:endParaRPr lang="en-US" sz="1400" b="0" dirty="0"/>
          </a:p>
          <a:p>
            <a:r>
              <a:rPr lang="en-US" sz="1400" b="0" dirty="0" smtClean="0"/>
              <a:t>Example based on Tier 1 Leverage</a:t>
            </a:r>
            <a:endParaRPr lang="en-US" sz="1400" b="0" dirty="0"/>
          </a:p>
        </p:txBody>
      </p:sp>
      <p:sp>
        <p:nvSpPr>
          <p:cNvPr id="11" name="TextBox 10"/>
          <p:cNvSpPr txBox="1"/>
          <p:nvPr/>
        </p:nvSpPr>
        <p:spPr>
          <a:xfrm>
            <a:off x="363595" y="5461016"/>
            <a:ext cx="2557406" cy="646331"/>
          </a:xfrm>
          <a:prstGeom prst="rect">
            <a:avLst/>
          </a:prstGeom>
          <a:noFill/>
        </p:spPr>
        <p:txBody>
          <a:bodyPr wrap="square" rtlCol="0">
            <a:spAutoFit/>
          </a:bodyPr>
          <a:lstStyle/>
          <a:p>
            <a:pPr indent="-285750" defTabSz="881063">
              <a:lnSpc>
                <a:spcPct val="100000"/>
              </a:lnSpc>
              <a:spcBef>
                <a:spcPct val="30000"/>
              </a:spcBef>
              <a:buFont typeface="Arial"/>
            </a:pPr>
            <a:r>
              <a:rPr lang="en-US" sz="1200" dirty="0" smtClean="0">
                <a:solidFill>
                  <a:srgbClr val="FF0000"/>
                </a:solidFill>
                <a:ea typeface="Arial Unicode MS" pitchFamily="34" charset="-128"/>
                <a:cs typeface="Arial" charset="0"/>
              </a:rPr>
              <a:t>We have selected the </a:t>
            </a:r>
            <a:r>
              <a:rPr lang="en-US" sz="1200" b="1" dirty="0" smtClean="0">
                <a:solidFill>
                  <a:srgbClr val="FF0000"/>
                </a:solidFill>
                <a:ea typeface="Arial Unicode MS" pitchFamily="34" charset="-128"/>
                <a:cs typeface="Arial" charset="0"/>
              </a:rPr>
              <a:t>BHC Stress </a:t>
            </a:r>
            <a:r>
              <a:rPr lang="en-US" sz="1200" dirty="0" smtClean="0">
                <a:solidFill>
                  <a:srgbClr val="FF0000"/>
                </a:solidFill>
                <a:ea typeface="Arial Unicode MS" pitchFamily="34" charset="-128"/>
                <a:cs typeface="Arial" charset="0"/>
              </a:rPr>
              <a:t>scenario as it is appropriately severe and tailored to BSI</a:t>
            </a:r>
          </a:p>
        </p:txBody>
      </p:sp>
      <p:sp>
        <p:nvSpPr>
          <p:cNvPr id="14" name="Rectangle 13"/>
          <p:cNvSpPr/>
          <p:nvPr/>
        </p:nvSpPr>
        <p:spPr bwMode="auto">
          <a:xfrm>
            <a:off x="4608777" y="3679162"/>
            <a:ext cx="685800" cy="490377"/>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anose="020B0604020202020204" pitchFamily="34" charset="0"/>
                <a:ea typeface="ＭＳ Ｐゴシック" pitchFamily="-112" charset="-128"/>
                <a:cs typeface="Arial" panose="020B0604020202020204" pitchFamily="34" charset="0"/>
              </a:rPr>
              <a:t>2.00%</a:t>
            </a:r>
            <a:endParaRPr kumimoji="0" lang="en-US" b="0" i="0" u="none" strike="noStrike" cap="none" normalizeH="0" baseline="0" dirty="0">
              <a:ln>
                <a:noFill/>
              </a:ln>
              <a:solidFill>
                <a:schemeClr val="tx1"/>
              </a:solidFill>
              <a:effectLst/>
              <a:latin typeface="Arial" panose="020B0604020202020204" pitchFamily="34" charset="0"/>
              <a:ea typeface="ＭＳ Ｐゴシック" pitchFamily="-112" charset="-128"/>
              <a:cs typeface="Arial" panose="020B0604020202020204" pitchFamily="34" charset="0"/>
            </a:endParaRPr>
          </a:p>
        </p:txBody>
      </p:sp>
      <p:sp>
        <p:nvSpPr>
          <p:cNvPr id="19" name="TextBox 18"/>
          <p:cNvSpPr txBox="1"/>
          <p:nvPr/>
        </p:nvSpPr>
        <p:spPr>
          <a:xfrm>
            <a:off x="3396258" y="3771787"/>
            <a:ext cx="1150621" cy="276999"/>
          </a:xfrm>
          <a:prstGeom prst="rect">
            <a:avLst/>
          </a:prstGeom>
          <a:noFill/>
        </p:spPr>
        <p:txBody>
          <a:bodyPr wrap="square" lIns="0" tIns="0" rIns="0" bIns="0" rtlCol="0">
            <a:spAutoFit/>
          </a:bodyPr>
          <a:lstStyle/>
          <a:p>
            <a:pPr algn="r">
              <a:lnSpc>
                <a:spcPct val="100000"/>
              </a:lnSpc>
            </a:pPr>
            <a:r>
              <a:rPr lang="en-US" sz="900" dirty="0" smtClean="0">
                <a:latin typeface="Arial" panose="020B0604020202020204" pitchFamily="34" charset="0"/>
                <a:cs typeface="Arial" panose="020B0604020202020204" pitchFamily="34" charset="0"/>
              </a:rPr>
              <a:t>Management adjustment </a:t>
            </a:r>
            <a:endParaRPr lang="en-US" sz="900" dirty="0">
              <a:latin typeface="Arial" panose="020B0604020202020204" pitchFamily="34" charset="0"/>
              <a:cs typeface="Arial" panose="020B0604020202020204" pitchFamily="34" charset="0"/>
            </a:endParaRPr>
          </a:p>
        </p:txBody>
      </p:sp>
      <p:cxnSp>
        <p:nvCxnSpPr>
          <p:cNvPr id="20" name="Straight Connector 19"/>
          <p:cNvCxnSpPr/>
          <p:nvPr/>
        </p:nvCxnSpPr>
        <p:spPr bwMode="auto">
          <a:xfrm>
            <a:off x="4611794" y="3644532"/>
            <a:ext cx="898063" cy="0"/>
          </a:xfrm>
          <a:prstGeom prst="line">
            <a:avLst/>
          </a:prstGeom>
          <a:solidFill>
            <a:schemeClr val="accent1"/>
          </a:solidFill>
          <a:ln w="19050" cap="flat" cmpd="sng" algn="ctr">
            <a:solidFill>
              <a:srgbClr val="FFC000"/>
            </a:solidFill>
            <a:prstDash val="dash"/>
            <a:round/>
            <a:headEnd type="none" w="med" len="med"/>
            <a:tailEnd type="triangle" w="med" len="med"/>
          </a:ln>
          <a:effectLst/>
        </p:spPr>
      </p:cxnSp>
      <p:cxnSp>
        <p:nvCxnSpPr>
          <p:cNvPr id="21" name="Straight Connector 20"/>
          <p:cNvCxnSpPr/>
          <p:nvPr/>
        </p:nvCxnSpPr>
        <p:spPr bwMode="auto">
          <a:xfrm>
            <a:off x="4611794" y="4192977"/>
            <a:ext cx="898063" cy="0"/>
          </a:xfrm>
          <a:prstGeom prst="line">
            <a:avLst/>
          </a:prstGeom>
          <a:solidFill>
            <a:schemeClr val="accent1"/>
          </a:solidFill>
          <a:ln w="19050" cap="flat" cmpd="sng" algn="ctr">
            <a:solidFill>
              <a:schemeClr val="accent1"/>
            </a:solidFill>
            <a:prstDash val="dash"/>
            <a:round/>
            <a:headEnd type="none" w="med" len="med"/>
            <a:tailEnd type="triangle" w="med" len="med"/>
          </a:ln>
          <a:effectLst/>
        </p:spPr>
      </p:cxnSp>
      <p:sp>
        <p:nvSpPr>
          <p:cNvPr id="24" name="TextBox 23"/>
          <p:cNvSpPr txBox="1"/>
          <p:nvPr/>
        </p:nvSpPr>
        <p:spPr>
          <a:xfrm>
            <a:off x="5162710" y="4129430"/>
            <a:ext cx="1585629" cy="415498"/>
          </a:xfrm>
          <a:prstGeom prst="rect">
            <a:avLst/>
          </a:prstGeom>
          <a:noFill/>
        </p:spPr>
        <p:txBody>
          <a:bodyPr wrap="square" lIns="0" tIns="0" rIns="0" bIns="0" rtlCol="0">
            <a:spAutoFit/>
          </a:bodyPr>
          <a:lstStyle/>
          <a:p>
            <a:pPr>
              <a:lnSpc>
                <a:spcPct val="100000"/>
              </a:lnSpc>
            </a:pPr>
            <a:r>
              <a:rPr lang="en-US" sz="900" b="1" dirty="0" smtClean="0">
                <a:solidFill>
                  <a:schemeClr val="accent1"/>
                </a:solidFill>
                <a:latin typeface="Arial" panose="020B0604020202020204" pitchFamily="34" charset="0"/>
                <a:cs typeface="Arial" panose="020B0604020202020204" pitchFamily="34" charset="0"/>
              </a:rPr>
              <a:t>Red: 7.75%</a:t>
            </a:r>
          </a:p>
          <a:p>
            <a:pPr>
              <a:lnSpc>
                <a:spcPct val="100000"/>
              </a:lnSpc>
            </a:pPr>
            <a:r>
              <a:rPr lang="en-US" sz="900" b="1" dirty="0" smtClean="0">
                <a:latin typeface="Arial" panose="020B0604020202020204" pitchFamily="34" charset="0"/>
                <a:cs typeface="Arial" panose="020B0604020202020204" pitchFamily="34" charset="0"/>
              </a:rPr>
              <a:t>Internal post-stress minimum</a:t>
            </a:r>
            <a:endParaRPr lang="en-US" sz="900" b="1" dirty="0">
              <a:latin typeface="Arial" panose="020B0604020202020204" pitchFamily="34" charset="0"/>
              <a:cs typeface="Arial" panose="020B0604020202020204" pitchFamily="34" charset="0"/>
            </a:endParaRPr>
          </a:p>
        </p:txBody>
      </p:sp>
      <p:sp>
        <p:nvSpPr>
          <p:cNvPr id="25" name="TextBox 24"/>
          <p:cNvSpPr txBox="1"/>
          <p:nvPr/>
        </p:nvSpPr>
        <p:spPr>
          <a:xfrm>
            <a:off x="5162710" y="3560624"/>
            <a:ext cx="1585629" cy="276999"/>
          </a:xfrm>
          <a:prstGeom prst="rect">
            <a:avLst/>
          </a:prstGeom>
          <a:noFill/>
        </p:spPr>
        <p:txBody>
          <a:bodyPr wrap="square" lIns="0" tIns="0" rIns="0" bIns="0" rtlCol="0">
            <a:spAutoFit/>
          </a:bodyPr>
          <a:lstStyle/>
          <a:p>
            <a:pPr>
              <a:lnSpc>
                <a:spcPct val="100000"/>
              </a:lnSpc>
            </a:pPr>
            <a:r>
              <a:rPr lang="en-US" sz="900" b="1" dirty="0" smtClean="0">
                <a:solidFill>
                  <a:srgbClr val="FFC000"/>
                </a:solidFill>
                <a:latin typeface="Arial" panose="020B0604020202020204" pitchFamily="34" charset="0"/>
                <a:cs typeface="Arial" panose="020B0604020202020204" pitchFamily="34" charset="0"/>
              </a:rPr>
              <a:t>Amber: </a:t>
            </a:r>
            <a:r>
              <a:rPr lang="en-US" sz="900" b="1" dirty="0">
                <a:solidFill>
                  <a:srgbClr val="FFC000"/>
                </a:solidFill>
                <a:latin typeface="Arial" panose="020B0604020202020204" pitchFamily="34" charset="0"/>
                <a:cs typeface="Arial" panose="020B0604020202020204" pitchFamily="34" charset="0"/>
              </a:rPr>
              <a:t>9</a:t>
            </a:r>
            <a:r>
              <a:rPr lang="en-US" sz="900" b="1" dirty="0" smtClean="0">
                <a:solidFill>
                  <a:srgbClr val="FFC000"/>
                </a:solidFill>
                <a:latin typeface="Arial" panose="020B0604020202020204" pitchFamily="34" charset="0"/>
                <a:cs typeface="Arial" panose="020B0604020202020204" pitchFamily="34" charset="0"/>
              </a:rPr>
              <a:t>.75%</a:t>
            </a:r>
          </a:p>
          <a:p>
            <a:pPr>
              <a:lnSpc>
                <a:spcPct val="100000"/>
              </a:lnSpc>
            </a:pPr>
            <a:r>
              <a:rPr lang="en-US" sz="900" b="1" dirty="0" smtClean="0">
                <a:latin typeface="Arial" panose="020B0604020202020204" pitchFamily="34" charset="0"/>
                <a:cs typeface="Arial" panose="020B0604020202020204" pitchFamily="34" charset="0"/>
              </a:rPr>
              <a:t>Management adjusted</a:t>
            </a:r>
            <a:endParaRPr lang="en-US" sz="900" b="1" dirty="0">
              <a:latin typeface="Arial" panose="020B0604020202020204" pitchFamily="34" charset="0"/>
              <a:cs typeface="Arial" panose="020B0604020202020204" pitchFamily="34" charset="0"/>
            </a:endParaRPr>
          </a:p>
        </p:txBody>
      </p:sp>
      <p:sp>
        <p:nvSpPr>
          <p:cNvPr id="28" name="Right Bracket 27"/>
          <p:cNvSpPr/>
          <p:nvPr/>
        </p:nvSpPr>
        <p:spPr bwMode="auto">
          <a:xfrm flipH="1">
            <a:off x="3758428" y="2914587"/>
            <a:ext cx="175892" cy="3011544"/>
          </a:xfrm>
          <a:prstGeom prst="rightBracket">
            <a:avLst>
              <a:gd name="adj" fmla="val 0"/>
            </a:avLst>
          </a:prstGeom>
          <a:noFill/>
          <a:ln w="12700"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dirty="0">
              <a:ln>
                <a:noFill/>
              </a:ln>
              <a:solidFill>
                <a:schemeClr val="tx1"/>
              </a:solidFill>
              <a:effectLst/>
              <a:latin typeface="Arial" panose="020B0604020202020204" pitchFamily="34" charset="0"/>
              <a:ea typeface="ＭＳ Ｐゴシック" pitchFamily="-112" charset="-128"/>
              <a:cs typeface="Arial" panose="020B0604020202020204" pitchFamily="34" charset="0"/>
            </a:endParaRPr>
          </a:p>
        </p:txBody>
      </p:sp>
      <p:sp>
        <p:nvSpPr>
          <p:cNvPr id="29" name="TextBox 28"/>
          <p:cNvSpPr txBox="1"/>
          <p:nvPr/>
        </p:nvSpPr>
        <p:spPr>
          <a:xfrm rot="16200000">
            <a:off x="2164862" y="4336072"/>
            <a:ext cx="3011544" cy="261610"/>
          </a:xfrm>
          <a:prstGeom prst="rect">
            <a:avLst/>
          </a:prstGeom>
          <a:noFill/>
        </p:spPr>
        <p:txBody>
          <a:bodyPr wrap="square" rtlCol="0">
            <a:spAutoFit/>
          </a:bodyPr>
          <a:lstStyle/>
          <a:p>
            <a:pPr>
              <a:lnSpc>
                <a:spcPct val="100000"/>
              </a:lnSpc>
            </a:pPr>
            <a:r>
              <a:rPr lang="en-US" sz="1100" b="1" dirty="0" smtClean="0">
                <a:latin typeface="Arial" panose="020B0604020202020204" pitchFamily="34" charset="0"/>
                <a:cs typeface="Arial" panose="020B0604020202020204" pitchFamily="34" charset="0"/>
              </a:rPr>
              <a:t>Tier 1 Leverage</a:t>
            </a:r>
            <a:r>
              <a:rPr lang="en-US" sz="1100" b="1" baseline="30000" dirty="0" smtClean="0">
                <a:latin typeface="Arial" panose="020B0604020202020204" pitchFamily="34" charset="0"/>
                <a:cs typeface="Arial" panose="020B0604020202020204" pitchFamily="34" charset="0"/>
              </a:rPr>
              <a:t>1</a:t>
            </a:r>
            <a:endParaRPr lang="en-US" sz="1100" b="1" dirty="0">
              <a:latin typeface="Arial" panose="020B0604020202020204" pitchFamily="34" charset="0"/>
              <a:cs typeface="Arial" panose="020B0604020202020204" pitchFamily="34" charset="0"/>
            </a:endParaRPr>
          </a:p>
        </p:txBody>
      </p:sp>
      <p:cxnSp>
        <p:nvCxnSpPr>
          <p:cNvPr id="36" name="Straight Connector 35"/>
          <p:cNvCxnSpPr/>
          <p:nvPr/>
        </p:nvCxnSpPr>
        <p:spPr bwMode="auto">
          <a:xfrm>
            <a:off x="4054415" y="5926131"/>
            <a:ext cx="5168960" cy="0"/>
          </a:xfrm>
          <a:prstGeom prst="line">
            <a:avLst/>
          </a:prstGeom>
          <a:solidFill>
            <a:schemeClr val="accent1"/>
          </a:solidFill>
          <a:ln w="9525" cap="flat" cmpd="sng" algn="ctr">
            <a:solidFill>
              <a:schemeClr val="bg2"/>
            </a:solidFill>
            <a:prstDash val="solid"/>
            <a:round/>
            <a:headEnd type="none" w="med" len="med"/>
            <a:tailEnd type="none" w="med" len="med"/>
          </a:ln>
          <a:effectLst/>
        </p:spPr>
      </p:cxnSp>
      <p:sp>
        <p:nvSpPr>
          <p:cNvPr id="44" name="Content Placeholder 43"/>
          <p:cNvSpPr>
            <a:spLocks noGrp="1"/>
          </p:cNvSpPr>
          <p:nvPr>
            <p:ph sz="quarter" idx="11"/>
          </p:nvPr>
        </p:nvSpPr>
        <p:spPr>
          <a:prstGeom prst="rect">
            <a:avLst/>
          </a:prstGeom>
        </p:spPr>
        <p:txBody>
          <a:bodyPr/>
          <a:lstStyle/>
          <a:p>
            <a:r>
              <a:rPr lang="en-US" sz="2000" dirty="0"/>
              <a:t>Calibration: </a:t>
            </a:r>
            <a:r>
              <a:rPr lang="en-US" sz="2000" b="0" dirty="0"/>
              <a:t>Use of the </a:t>
            </a:r>
            <a:r>
              <a:rPr lang="en-US" sz="2000" b="0" dirty="0" smtClean="0"/>
              <a:t>2016 </a:t>
            </a:r>
            <a:r>
              <a:rPr lang="en-US" sz="2000" b="0" dirty="0"/>
              <a:t>Capital Policy to derive capital adequacy limits</a:t>
            </a:r>
            <a:endParaRPr lang="en-GB" sz="2000" dirty="0"/>
          </a:p>
        </p:txBody>
      </p:sp>
      <p:sp>
        <p:nvSpPr>
          <p:cNvPr id="47" name="Content Placeholder 2"/>
          <p:cNvSpPr txBox="1">
            <a:spLocks/>
          </p:cNvSpPr>
          <p:nvPr/>
        </p:nvSpPr>
        <p:spPr bwMode="gray">
          <a:xfrm>
            <a:off x="363594" y="1886556"/>
            <a:ext cx="2514600" cy="3305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marR="0" lvl="0" indent="-285750" algn="l" defTabSz="881063" rtl="0" eaLnBrk="1" fontAlgn="base" latinLnBrk="0" hangingPunct="1">
              <a:lnSpc>
                <a:spcPct val="100000"/>
              </a:lnSpc>
              <a:spcBef>
                <a:spcPct val="3000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Arial" charset="0"/>
                <a:ea typeface="Arial Unicode MS" pitchFamily="34" charset="-128"/>
                <a:cs typeface="Arial" charset="0"/>
                <a:sym typeface="+mn-lt"/>
              </a:rPr>
              <a:t>Following scenario characteristics must be considered</a:t>
            </a:r>
          </a:p>
          <a:p>
            <a:pPr marL="180000" marR="0" lvl="0" indent="-180000" algn="l" defTabSz="881063" rtl="0" eaLnBrk="1" fontAlgn="base" latinLnBrk="0" hangingPunct="1">
              <a:lnSpc>
                <a:spcPct val="100000"/>
              </a:lnSpc>
              <a:spcBef>
                <a:spcPct val="30000"/>
              </a:spcBef>
              <a:spcAft>
                <a:spcPts val="0"/>
              </a:spcAft>
              <a:buClrTx/>
              <a:buSzTx/>
              <a:buFontTx/>
              <a:buChar char="•"/>
              <a:tabLst/>
              <a:defRPr/>
            </a:pPr>
            <a:r>
              <a:rPr kumimoji="0" lang="en-US" sz="1200" b="1" i="0" u="none" strike="noStrike" kern="1200" cap="none" spc="0" normalizeH="0" baseline="0" noProof="0" dirty="0" smtClean="0">
                <a:ln>
                  <a:noFill/>
                </a:ln>
                <a:solidFill>
                  <a:srgbClr val="000000"/>
                </a:solidFill>
                <a:effectLst/>
                <a:uLnTx/>
                <a:uFillTx/>
                <a:latin typeface="Arial" charset="0"/>
                <a:ea typeface="Arial Unicode MS" pitchFamily="34" charset="-128"/>
                <a:cs typeface="Arial" charset="0"/>
                <a:sym typeface="+mn-lt"/>
              </a:rPr>
              <a:t>Appropriately severe:</a:t>
            </a:r>
            <a:r>
              <a:rPr kumimoji="0" lang="en-US" sz="1200" b="0" i="0" u="none" strike="noStrike" kern="1200" cap="none" spc="0" normalizeH="0" baseline="0" noProof="0" dirty="0" smtClean="0">
                <a:ln>
                  <a:noFill/>
                </a:ln>
                <a:solidFill>
                  <a:srgbClr val="000000"/>
                </a:solidFill>
                <a:effectLst/>
                <a:uLnTx/>
                <a:uFillTx/>
                <a:latin typeface="Arial" charset="0"/>
                <a:ea typeface="Arial Unicode MS" pitchFamily="34" charset="-128"/>
                <a:cs typeface="Arial" charset="0"/>
                <a:sym typeface="+mn-lt"/>
              </a:rPr>
              <a:t> BSI should use an appropriately severe stress scenario in order to understand “how much they can lose” in an economic downturn </a:t>
            </a:r>
          </a:p>
          <a:p>
            <a:pPr marL="180000" marR="0" lvl="0" indent="-180000" algn="l" defTabSz="881063" rtl="0" eaLnBrk="1" fontAlgn="base" latinLnBrk="0" hangingPunct="1">
              <a:lnSpc>
                <a:spcPct val="100000"/>
              </a:lnSpc>
              <a:spcBef>
                <a:spcPct val="30000"/>
              </a:spcBef>
              <a:spcAft>
                <a:spcPts val="0"/>
              </a:spcAft>
              <a:buClrTx/>
              <a:buSzTx/>
              <a:buFontTx/>
              <a:buChar char="•"/>
              <a:tabLst/>
              <a:defRPr/>
            </a:pPr>
            <a:r>
              <a:rPr kumimoji="0" lang="en-US" sz="1200" b="1" i="0" u="none" strike="noStrike" kern="1200" cap="none" spc="0" normalizeH="0" baseline="0" noProof="0" dirty="0" smtClean="0">
                <a:ln>
                  <a:noFill/>
                </a:ln>
                <a:solidFill>
                  <a:srgbClr val="000000"/>
                </a:solidFill>
                <a:effectLst/>
                <a:uLnTx/>
                <a:uFillTx/>
                <a:latin typeface="Arial" charset="0"/>
                <a:ea typeface="Arial Unicode MS" pitchFamily="34" charset="-128"/>
                <a:cs typeface="Arial" charset="0"/>
                <a:sym typeface="+mn-lt"/>
              </a:rPr>
              <a:t>Tailored to BSI</a:t>
            </a:r>
            <a:r>
              <a:rPr kumimoji="0" lang="en-US" sz="1200" b="0" i="0" u="none" strike="noStrike" kern="1200" cap="none" spc="0" normalizeH="0" baseline="0" noProof="0" dirty="0" smtClean="0">
                <a:ln>
                  <a:noFill/>
                </a:ln>
                <a:solidFill>
                  <a:srgbClr val="000000"/>
                </a:solidFill>
                <a:effectLst/>
                <a:uLnTx/>
                <a:uFillTx/>
                <a:latin typeface="Arial" charset="0"/>
                <a:ea typeface="Arial Unicode MS" pitchFamily="34" charset="-128"/>
                <a:cs typeface="Arial" charset="0"/>
                <a:sym typeface="+mn-lt"/>
              </a:rPr>
              <a:t>: BSI should use a scenario that has been </a:t>
            </a:r>
            <a:r>
              <a:rPr kumimoji="0" lang="en-US" sz="1200" b="0" i="0" u="none" strike="noStrike" kern="1200" cap="none" spc="0" normalizeH="0" baseline="0" noProof="0" dirty="0" smtClean="0">
                <a:ln>
                  <a:noFill/>
                </a:ln>
                <a:solidFill>
                  <a:srgbClr val="000000"/>
                </a:solidFill>
                <a:effectLst/>
                <a:uLnTx/>
                <a:uFillTx/>
                <a:latin typeface="Arial" charset="0"/>
                <a:ea typeface="+mn-ea"/>
                <a:cs typeface="+mn-cs"/>
                <a:sym typeface="+mn-lt"/>
              </a:rPr>
              <a:t>tailored to BSI’ business and risks and corresponding vulnerabilities </a:t>
            </a:r>
            <a:r>
              <a:rPr kumimoji="0" lang="en-US" sz="1200" b="0" i="0" u="none" strike="noStrike" kern="1200" cap="none" spc="0" normalizeH="0" baseline="0" noProof="0" dirty="0" smtClean="0">
                <a:ln>
                  <a:noFill/>
                </a:ln>
                <a:solidFill>
                  <a:srgbClr val="000000"/>
                </a:solidFill>
                <a:effectLst/>
                <a:uLnTx/>
                <a:uFillTx/>
                <a:latin typeface="Arial" charset="0"/>
                <a:ea typeface="Arial Unicode MS" pitchFamily="34" charset="-128"/>
                <a:cs typeface="Arial" charset="0"/>
                <a:sym typeface="+mn-lt"/>
              </a:rPr>
              <a:t>(e.g., BHC Stress)</a:t>
            </a:r>
          </a:p>
          <a:p>
            <a:pPr marL="180000" marR="0" lvl="0" indent="-180000" algn="l" defTabSz="881063" rtl="0" eaLnBrk="1" fontAlgn="base" latinLnBrk="0" hangingPunct="1">
              <a:lnSpc>
                <a:spcPct val="100000"/>
              </a:lnSpc>
              <a:spcBef>
                <a:spcPct val="30000"/>
              </a:spcBef>
              <a:spcAft>
                <a:spcPts val="0"/>
              </a:spcAft>
              <a:buClrTx/>
              <a:buSzTx/>
              <a:buFontTx/>
              <a:buChar char="•"/>
              <a:tabLst/>
              <a:defRPr/>
            </a:pPr>
            <a:r>
              <a:rPr kumimoji="0" lang="en-US" sz="1200" b="1" i="0" u="none" strike="noStrike" kern="1200" cap="none" spc="0" normalizeH="0" baseline="0" noProof="0" dirty="0" smtClean="0">
                <a:ln>
                  <a:noFill/>
                </a:ln>
                <a:solidFill>
                  <a:srgbClr val="000000"/>
                </a:solidFill>
                <a:effectLst/>
                <a:uLnTx/>
                <a:uFillTx/>
                <a:latin typeface="Arial" charset="0"/>
                <a:ea typeface="Arial Unicode MS" pitchFamily="34" charset="-128"/>
                <a:cs typeface="Arial" charset="0"/>
                <a:sym typeface="+mn-lt"/>
              </a:rPr>
              <a:t>Consistent over time: </a:t>
            </a:r>
            <a:r>
              <a:rPr kumimoji="0" lang="en-US" sz="1200" b="0" i="0" u="none" strike="noStrike" kern="1200" cap="none" spc="0" normalizeH="0" baseline="0" noProof="0" dirty="0" smtClean="0">
                <a:ln>
                  <a:noFill/>
                </a:ln>
                <a:solidFill>
                  <a:srgbClr val="000000"/>
                </a:solidFill>
                <a:effectLst/>
                <a:uLnTx/>
                <a:uFillTx/>
                <a:latin typeface="Arial" charset="0"/>
                <a:ea typeface="Arial Unicode MS" pitchFamily="34" charset="-128"/>
                <a:cs typeface="Arial" charset="0"/>
                <a:sym typeface="+mn-lt"/>
              </a:rPr>
              <a:t>FRB SA scenario remains relatively consistent over time, in terms of magnitude of stress and which portfolios are stressed</a:t>
            </a:r>
            <a:endParaRPr kumimoji="0" lang="en-GB" sz="1200" b="0" i="0" u="none" strike="noStrike" kern="0" cap="none" spc="0" normalizeH="0" baseline="0" noProof="0" dirty="0">
              <a:ln>
                <a:noFill/>
              </a:ln>
              <a:solidFill>
                <a:srgbClr val="000000"/>
              </a:solidFill>
              <a:effectLst/>
              <a:uLnTx/>
              <a:uFillTx/>
              <a:latin typeface="Arial"/>
              <a:ea typeface="+mn-ea"/>
              <a:cs typeface="+mn-cs"/>
              <a:sym typeface="+mn-lt"/>
            </a:endParaRPr>
          </a:p>
        </p:txBody>
      </p:sp>
      <p:sp>
        <p:nvSpPr>
          <p:cNvPr id="49" name="Text Placeholder 4"/>
          <p:cNvSpPr txBox="1">
            <a:spLocks/>
          </p:cNvSpPr>
          <p:nvPr/>
        </p:nvSpPr>
        <p:spPr bwMode="gray">
          <a:xfrm>
            <a:off x="365759" y="1463040"/>
            <a:ext cx="2764817"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indent="0" algn="l" rtl="0" eaLnBrk="1" fontAlgn="base" hangingPunct="1">
              <a:lnSpc>
                <a:spcPct val="100000"/>
              </a:lnSpc>
              <a:spcBef>
                <a:spcPts val="0"/>
              </a:spcBef>
              <a:spcAft>
                <a:spcPct val="0"/>
              </a:spcAft>
              <a:buNone/>
              <a:defRPr sz="1200" b="1">
                <a:solidFill>
                  <a:schemeClr val="accent1"/>
                </a:solidFill>
                <a:latin typeface="+mn-lt"/>
                <a:ea typeface="+mn-ea"/>
                <a:cs typeface="+mn-cs"/>
                <a:sym typeface="+mn-lt"/>
              </a:defRPr>
            </a:lvl1pPr>
            <a:lvl2pPr marL="0" indent="0" algn="l" rtl="0" eaLnBrk="1" fontAlgn="base" hangingPunct="1">
              <a:lnSpc>
                <a:spcPct val="100000"/>
              </a:lnSpc>
              <a:spcBef>
                <a:spcPts val="0"/>
              </a:spcBef>
              <a:spcAft>
                <a:spcPct val="0"/>
              </a:spcAft>
              <a:buFont typeface="Arial" charset="0"/>
              <a:buNone/>
              <a:defRPr sz="1200" baseline="0">
                <a:solidFill>
                  <a:schemeClr val="accent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000">
                <a:solidFill>
                  <a:schemeClr val="accent2"/>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000">
                <a:solidFill>
                  <a:schemeClr val="accent2"/>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000">
                <a:solidFill>
                  <a:schemeClr val="accent2"/>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US" sz="1400" b="1" i="0" u="none" strike="noStrike" kern="0" cap="none" spc="0" normalizeH="0" baseline="0" noProof="0" dirty="0" smtClean="0">
                <a:ln>
                  <a:noFill/>
                </a:ln>
                <a:solidFill>
                  <a:srgbClr val="FF0000"/>
                </a:solidFill>
                <a:effectLst/>
                <a:uLnTx/>
                <a:uFillTx/>
                <a:latin typeface="Arial"/>
                <a:ea typeface="+mn-ea"/>
                <a:cs typeface="+mn-cs"/>
                <a:sym typeface="+mn-lt"/>
              </a:rPr>
              <a:t>Metric definition</a:t>
            </a:r>
          </a:p>
          <a:p>
            <a:pPr marL="0" marR="0" lvl="0" indent="0" algn="l" defTabSz="914400" rtl="0" eaLnBrk="1" fontAlgn="base" latinLnBrk="0" hangingPunct="1">
              <a:lnSpc>
                <a:spcPct val="100000"/>
              </a:lnSpc>
              <a:spcBef>
                <a:spcPts val="0"/>
              </a:spcBef>
              <a:spcAft>
                <a:spcPct val="0"/>
              </a:spcAft>
              <a:buClrTx/>
              <a:buSzTx/>
              <a:buFontTx/>
              <a:buNone/>
              <a:tabLst/>
              <a:defRPr/>
            </a:pPr>
            <a:r>
              <a:rPr lang="en-US" sz="1400" b="0" kern="0" dirty="0" smtClean="0">
                <a:solidFill>
                  <a:srgbClr val="FF0000"/>
                </a:solidFill>
                <a:latin typeface="Arial"/>
              </a:rPr>
              <a:t>CCAR scenario selection</a:t>
            </a:r>
            <a:endParaRPr kumimoji="0" lang="en-US" sz="1400" b="0" i="0" u="none" strike="noStrike" kern="0" cap="none" spc="0" normalizeH="0" baseline="0" noProof="0" dirty="0">
              <a:ln>
                <a:noFill/>
              </a:ln>
              <a:solidFill>
                <a:srgbClr val="FF0000"/>
              </a:solidFill>
              <a:effectLst/>
              <a:uLnTx/>
              <a:uFillTx/>
              <a:latin typeface="Arial"/>
              <a:ea typeface="+mn-ea"/>
              <a:cs typeface="+mn-cs"/>
              <a:sym typeface="+mn-lt"/>
            </a:endParaRPr>
          </a:p>
        </p:txBody>
      </p:sp>
      <p:sp>
        <p:nvSpPr>
          <p:cNvPr id="52" name="Freeform 51"/>
          <p:cNvSpPr/>
          <p:nvPr/>
        </p:nvSpPr>
        <p:spPr bwMode="auto">
          <a:xfrm rot="5400000">
            <a:off x="1493713" y="5129957"/>
            <a:ext cx="206690" cy="411230"/>
          </a:xfrm>
          <a:custGeom>
            <a:avLst/>
            <a:gdLst/>
            <a:ahLst/>
            <a:cxnLst/>
            <a:rect l="0" t="0" r="0" b="0"/>
            <a:pathLst>
              <a:path w="284164" h="539751">
                <a:moveTo>
                  <a:pt x="0" y="0"/>
                </a:moveTo>
                <a:lnTo>
                  <a:pt x="0" y="133350"/>
                </a:lnTo>
                <a:lnTo>
                  <a:pt x="138113" y="269875"/>
                </a:lnTo>
                <a:lnTo>
                  <a:pt x="0" y="412750"/>
                </a:lnTo>
                <a:lnTo>
                  <a:pt x="0" y="539750"/>
                </a:lnTo>
                <a:lnTo>
                  <a:pt x="284163" y="269875"/>
                </a:lnTo>
                <a:close/>
              </a:path>
            </a:pathLst>
          </a:cu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100" b="0" i="0" u="none" strike="noStrike" cap="none" normalizeH="0" baseline="0" dirty="0">
              <a:ln>
                <a:noFill/>
              </a:ln>
              <a:solidFill>
                <a:schemeClr val="tx1"/>
              </a:solidFill>
              <a:effectLst/>
              <a:latin typeface="Arial" charset="0"/>
              <a:ea typeface="ＭＳ Ｐゴシック" pitchFamily="-112" charset="-128"/>
              <a:cs typeface="ＭＳ Ｐゴシック" pitchFamily="-112" charset="-128"/>
            </a:endParaRPr>
          </a:p>
        </p:txBody>
      </p:sp>
      <p:cxnSp>
        <p:nvCxnSpPr>
          <p:cNvPr id="53" name="Straight Connector 52"/>
          <p:cNvCxnSpPr/>
          <p:nvPr/>
        </p:nvCxnSpPr>
        <p:spPr>
          <a:xfrm>
            <a:off x="3171217" y="1449330"/>
            <a:ext cx="0" cy="4883208"/>
          </a:xfrm>
          <a:prstGeom prst="line">
            <a:avLst/>
          </a:prstGeom>
          <a:ln>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56" name="Content Placeholder 5"/>
          <p:cNvSpPr txBox="1">
            <a:spLocks/>
          </p:cNvSpPr>
          <p:nvPr/>
        </p:nvSpPr>
        <p:spPr bwMode="gray">
          <a:xfrm>
            <a:off x="3548781" y="1886556"/>
            <a:ext cx="5699994"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180000" marR="0" lvl="0" indent="-180000" algn="l" defTabSz="914400" rtl="0" eaLnBrk="1" fontAlgn="base" latinLnBrk="0" hangingPunct="1">
              <a:lnSpc>
                <a:spcPct val="100000"/>
              </a:lnSpc>
              <a:spcBef>
                <a:spcPts val="700"/>
              </a:spcBef>
              <a:spcAft>
                <a:spcPts val="0"/>
              </a:spcAft>
              <a:buClrTx/>
              <a:buSzTx/>
              <a:buFontTx/>
              <a:buChar char="•"/>
              <a:tabLst/>
              <a:defRPr/>
            </a:pPr>
            <a:r>
              <a:rPr kumimoji="0" lang="en-US" sz="1200" b="0"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sym typeface="+mn-lt"/>
              </a:rPr>
              <a:t>Limits were anchored</a:t>
            </a:r>
            <a:r>
              <a:rPr kumimoji="0" lang="en-US" sz="1200" b="0" i="0" u="none" strike="noStrike" kern="0" cap="none" spc="0" normalizeH="0" noProof="0" dirty="0" smtClean="0">
                <a:ln>
                  <a:noFill/>
                </a:ln>
                <a:solidFill>
                  <a:srgbClr val="000000"/>
                </a:solidFill>
                <a:effectLst/>
                <a:uLnTx/>
                <a:uFillTx/>
                <a:latin typeface="Arial" panose="020B0604020202020204" pitchFamily="34" charset="0"/>
                <a:cs typeface="Arial" panose="020B0604020202020204" pitchFamily="34" charset="0"/>
                <a:sym typeface="+mn-lt"/>
              </a:rPr>
              <a:t> </a:t>
            </a:r>
            <a:r>
              <a:rPr kumimoji="0" lang="en-US" sz="1200" b="0"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sym typeface="+mn-lt"/>
              </a:rPr>
              <a:t>on Capital Expectations, outlined in the 2016 Capital Policy</a:t>
            </a:r>
            <a:endParaRPr lang="en-US" sz="1200" dirty="0">
              <a:latin typeface="Arial" panose="020B0604020202020204" pitchFamily="34" charset="0"/>
              <a:cs typeface="Arial" panose="020B0604020202020204" pitchFamily="34" charset="0"/>
            </a:endParaRPr>
          </a:p>
          <a:p>
            <a:pPr lvl="0">
              <a:lnSpc>
                <a:spcPct val="100000"/>
              </a:lnSpc>
              <a:defRPr/>
            </a:pPr>
            <a:r>
              <a:rPr lang="en-US" sz="1200" kern="0" dirty="0">
                <a:solidFill>
                  <a:srgbClr val="000000"/>
                </a:solidFill>
                <a:latin typeface="Arial"/>
              </a:rPr>
              <a:t>The 2016 Capital Policy includes an updated post-stress minimum used for the red limit and a corresponding amber trigger using the management adjustment</a:t>
            </a:r>
          </a:p>
        </p:txBody>
      </p:sp>
      <p:sp>
        <p:nvSpPr>
          <p:cNvPr id="38" name="Footnote"/>
          <p:cNvSpPr/>
          <p:nvPr/>
        </p:nvSpPr>
        <p:spPr bwMode="auto">
          <a:xfrm>
            <a:off x="2212842" y="6339898"/>
            <a:ext cx="5539843"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lnSpc>
                <a:spcPct val="100000"/>
              </a:lnSpc>
            </a:pPr>
            <a:r>
              <a:rPr lang="en-US" sz="800" dirty="0" smtClean="0">
                <a:latin typeface="Arial"/>
                <a:sym typeface="Arial"/>
              </a:rPr>
              <a:t>Source: 2016 BSI Capital Policy</a:t>
            </a:r>
          </a:p>
          <a:p>
            <a:pPr marL="228600" indent="-228600" algn="l">
              <a:lnSpc>
                <a:spcPct val="100000"/>
              </a:lnSpc>
              <a:buFont typeface="+mj-lt"/>
              <a:buAutoNum type="arabicPeriod"/>
            </a:pPr>
            <a:r>
              <a:rPr lang="en-US" sz="800" dirty="0">
                <a:latin typeface="Arial"/>
                <a:sym typeface="Arial"/>
              </a:rPr>
              <a:t> Strategic capital not included (0% for BSI ratios</a:t>
            </a:r>
            <a:r>
              <a:rPr lang="en-US" sz="800" dirty="0" smtClean="0">
                <a:latin typeface="Arial"/>
                <a:sym typeface="Arial"/>
              </a:rPr>
              <a:t>)</a:t>
            </a:r>
          </a:p>
        </p:txBody>
      </p:sp>
      <p:sp>
        <p:nvSpPr>
          <p:cNvPr id="37" name="Rectangle 36"/>
          <p:cNvSpPr/>
          <p:nvPr/>
        </p:nvSpPr>
        <p:spPr bwMode="auto">
          <a:xfrm>
            <a:off x="4608779" y="4764198"/>
            <a:ext cx="685800" cy="1161288"/>
          </a:xfrm>
          <a:prstGeom prst="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bg1"/>
                </a:solidFill>
                <a:effectLst/>
                <a:latin typeface="Arial" panose="020B0604020202020204" pitchFamily="34" charset="0"/>
                <a:ea typeface="ＭＳ Ｐゴシック" pitchFamily="-112" charset="-128"/>
                <a:cs typeface="Arial" panose="020B0604020202020204" pitchFamily="34" charset="0"/>
              </a:rPr>
              <a:t>4.00%</a:t>
            </a:r>
            <a:endParaRPr kumimoji="0" lang="en-US" b="0" i="0" u="none" strike="noStrike" cap="none" normalizeH="0" baseline="0" dirty="0">
              <a:ln>
                <a:noFill/>
              </a:ln>
              <a:solidFill>
                <a:schemeClr val="bg1"/>
              </a:solidFill>
              <a:effectLst/>
              <a:latin typeface="Arial" panose="020B0604020202020204" pitchFamily="34" charset="0"/>
              <a:ea typeface="ＭＳ Ｐゴシック" pitchFamily="-112" charset="-128"/>
              <a:cs typeface="Arial" panose="020B0604020202020204" pitchFamily="34" charset="0"/>
            </a:endParaRPr>
          </a:p>
        </p:txBody>
      </p:sp>
      <p:sp>
        <p:nvSpPr>
          <p:cNvPr id="50" name="Rectangle 49"/>
          <p:cNvSpPr/>
          <p:nvPr/>
        </p:nvSpPr>
        <p:spPr bwMode="auto">
          <a:xfrm>
            <a:off x="7558248" y="3912200"/>
            <a:ext cx="685800" cy="302043"/>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dirty="0" smtClean="0">
                <a:solidFill>
                  <a:schemeClr val="bg1"/>
                </a:solidFill>
                <a:latin typeface="Arial" panose="020B0604020202020204" pitchFamily="34" charset="0"/>
                <a:ea typeface="ＭＳ Ｐゴシック" pitchFamily="-112" charset="-128"/>
                <a:cs typeface="Arial" panose="020B0604020202020204" pitchFamily="34" charset="0"/>
              </a:rPr>
              <a:t>1</a:t>
            </a:r>
            <a:r>
              <a:rPr kumimoji="0" lang="en-US" b="0" i="0" u="none" strike="noStrike" cap="none" normalizeH="0" baseline="0" dirty="0" smtClean="0">
                <a:ln>
                  <a:noFill/>
                </a:ln>
                <a:solidFill>
                  <a:schemeClr val="bg1"/>
                </a:solidFill>
                <a:effectLst/>
                <a:latin typeface="Arial" panose="020B0604020202020204" pitchFamily="34" charset="0"/>
                <a:ea typeface="ＭＳ Ｐゴシック" pitchFamily="-112" charset="-128"/>
                <a:cs typeface="Arial" panose="020B0604020202020204" pitchFamily="34" charset="0"/>
              </a:rPr>
              <a:t>.00%</a:t>
            </a:r>
            <a:endParaRPr kumimoji="0" lang="en-US" b="0" i="0" u="none" strike="noStrike" cap="none" normalizeH="0" baseline="0" dirty="0">
              <a:ln>
                <a:noFill/>
              </a:ln>
              <a:solidFill>
                <a:schemeClr val="bg1"/>
              </a:solidFill>
              <a:effectLst/>
              <a:latin typeface="Arial" panose="020B0604020202020204" pitchFamily="34" charset="0"/>
              <a:ea typeface="ＭＳ Ｐゴシック" pitchFamily="-112" charset="-128"/>
              <a:cs typeface="Arial" panose="020B0604020202020204" pitchFamily="34" charset="0"/>
            </a:endParaRPr>
          </a:p>
        </p:txBody>
      </p:sp>
      <p:sp>
        <p:nvSpPr>
          <p:cNvPr id="54" name="TextBox 53"/>
          <p:cNvSpPr txBox="1"/>
          <p:nvPr/>
        </p:nvSpPr>
        <p:spPr>
          <a:xfrm>
            <a:off x="6794701" y="3867563"/>
            <a:ext cx="714445" cy="276999"/>
          </a:xfrm>
          <a:prstGeom prst="rect">
            <a:avLst/>
          </a:prstGeom>
          <a:noFill/>
        </p:spPr>
        <p:txBody>
          <a:bodyPr wrap="square" lIns="0" tIns="0" rIns="0" bIns="0" rtlCol="0">
            <a:spAutoFit/>
          </a:bodyPr>
          <a:lstStyle/>
          <a:p>
            <a:pPr algn="r">
              <a:lnSpc>
                <a:spcPct val="100000"/>
              </a:lnSpc>
            </a:pPr>
            <a:r>
              <a:rPr lang="en-US" sz="900" dirty="0" smtClean="0">
                <a:latin typeface="Arial" panose="020B0604020202020204" pitchFamily="34" charset="0"/>
                <a:cs typeface="Arial" panose="020B0604020202020204" pitchFamily="34" charset="0"/>
              </a:rPr>
              <a:t>Stress</a:t>
            </a:r>
          </a:p>
          <a:p>
            <a:pPr algn="r">
              <a:lnSpc>
                <a:spcPct val="100000"/>
              </a:lnSpc>
            </a:pPr>
            <a:r>
              <a:rPr lang="en-US" sz="900" dirty="0" smtClean="0">
                <a:latin typeface="Arial" panose="020B0604020202020204" pitchFamily="34" charset="0"/>
                <a:cs typeface="Arial" panose="020B0604020202020204" pitchFamily="34" charset="0"/>
              </a:rPr>
              <a:t> absorption</a:t>
            </a:r>
            <a:endParaRPr lang="en-US" sz="900" dirty="0">
              <a:latin typeface="Arial" panose="020B0604020202020204" pitchFamily="34" charset="0"/>
              <a:cs typeface="Arial" panose="020B0604020202020204" pitchFamily="34" charset="0"/>
            </a:endParaRPr>
          </a:p>
        </p:txBody>
      </p:sp>
      <p:cxnSp>
        <p:nvCxnSpPr>
          <p:cNvPr id="55" name="Straight Connector 54"/>
          <p:cNvCxnSpPr/>
          <p:nvPr/>
        </p:nvCxnSpPr>
        <p:spPr bwMode="auto">
          <a:xfrm>
            <a:off x="7551482" y="3866106"/>
            <a:ext cx="898063" cy="0"/>
          </a:xfrm>
          <a:prstGeom prst="line">
            <a:avLst/>
          </a:prstGeom>
          <a:solidFill>
            <a:schemeClr val="accent1"/>
          </a:solidFill>
          <a:ln w="19050" cap="flat" cmpd="sng" algn="ctr">
            <a:solidFill>
              <a:schemeClr val="accent1"/>
            </a:solidFill>
            <a:prstDash val="dash"/>
            <a:round/>
            <a:headEnd type="none" w="med" len="med"/>
            <a:tailEnd type="triangle" w="med" len="med"/>
          </a:ln>
          <a:effectLst/>
        </p:spPr>
      </p:cxnSp>
      <p:sp>
        <p:nvSpPr>
          <p:cNvPr id="57" name="TextBox 56"/>
          <p:cNvSpPr txBox="1"/>
          <p:nvPr/>
        </p:nvSpPr>
        <p:spPr>
          <a:xfrm>
            <a:off x="8335926" y="3802559"/>
            <a:ext cx="1169582" cy="415498"/>
          </a:xfrm>
          <a:prstGeom prst="rect">
            <a:avLst/>
          </a:prstGeom>
          <a:noFill/>
        </p:spPr>
        <p:txBody>
          <a:bodyPr wrap="square" lIns="0" tIns="0" rIns="0" bIns="0" rtlCol="0">
            <a:spAutoFit/>
          </a:bodyPr>
          <a:lstStyle/>
          <a:p>
            <a:pPr>
              <a:lnSpc>
                <a:spcPct val="100000"/>
              </a:lnSpc>
            </a:pPr>
            <a:r>
              <a:rPr lang="en-US" sz="900" b="1" dirty="0" smtClean="0">
                <a:solidFill>
                  <a:schemeClr val="accent1"/>
                </a:solidFill>
                <a:latin typeface="Arial" panose="020B0604020202020204" pitchFamily="34" charset="0"/>
                <a:cs typeface="Arial" panose="020B0604020202020204" pitchFamily="34" charset="0"/>
              </a:rPr>
              <a:t>Red: 8.75%</a:t>
            </a:r>
          </a:p>
          <a:p>
            <a:pPr>
              <a:lnSpc>
                <a:spcPct val="100000"/>
              </a:lnSpc>
            </a:pPr>
            <a:r>
              <a:rPr lang="en-US" sz="900" b="1" dirty="0" smtClean="0">
                <a:latin typeface="Arial" panose="020B0604020202020204" pitchFamily="34" charset="0"/>
                <a:cs typeface="Arial" panose="020B0604020202020204" pitchFamily="34" charset="0"/>
              </a:rPr>
              <a:t>Business-as-usual minimum</a:t>
            </a:r>
            <a:endParaRPr lang="en-US" sz="900" b="1" dirty="0">
              <a:latin typeface="Arial" panose="020B0604020202020204" pitchFamily="34" charset="0"/>
              <a:cs typeface="Arial" panose="020B0604020202020204" pitchFamily="34" charset="0"/>
            </a:endParaRPr>
          </a:p>
        </p:txBody>
      </p:sp>
      <p:sp>
        <p:nvSpPr>
          <p:cNvPr id="58" name="Rectangle 57"/>
          <p:cNvSpPr/>
          <p:nvPr/>
        </p:nvSpPr>
        <p:spPr bwMode="auto">
          <a:xfrm>
            <a:off x="7558247" y="3335472"/>
            <a:ext cx="685800" cy="490377"/>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anose="020B0604020202020204" pitchFamily="34" charset="0"/>
                <a:ea typeface="ＭＳ Ｐゴシック" pitchFamily="-112" charset="-128"/>
                <a:cs typeface="Arial" panose="020B0604020202020204" pitchFamily="34" charset="0"/>
              </a:rPr>
              <a:t>2.00%</a:t>
            </a:r>
            <a:endParaRPr kumimoji="0" lang="en-US" b="0" i="0" u="none" strike="noStrike" cap="none" normalizeH="0" baseline="0" dirty="0">
              <a:ln>
                <a:noFill/>
              </a:ln>
              <a:solidFill>
                <a:schemeClr val="tx1"/>
              </a:solidFill>
              <a:effectLst/>
              <a:latin typeface="Arial" panose="020B0604020202020204" pitchFamily="34" charset="0"/>
              <a:ea typeface="ＭＳ Ｐゴシック" pitchFamily="-112" charset="-128"/>
              <a:cs typeface="Arial" panose="020B0604020202020204" pitchFamily="34" charset="0"/>
            </a:endParaRPr>
          </a:p>
        </p:txBody>
      </p:sp>
      <p:sp>
        <p:nvSpPr>
          <p:cNvPr id="59" name="TextBox 58"/>
          <p:cNvSpPr txBox="1"/>
          <p:nvPr/>
        </p:nvSpPr>
        <p:spPr>
          <a:xfrm>
            <a:off x="8154259" y="3238200"/>
            <a:ext cx="1585629" cy="415498"/>
          </a:xfrm>
          <a:prstGeom prst="rect">
            <a:avLst/>
          </a:prstGeom>
          <a:noFill/>
        </p:spPr>
        <p:txBody>
          <a:bodyPr wrap="square" lIns="0" tIns="0" rIns="0" bIns="0" rtlCol="0">
            <a:spAutoFit/>
          </a:bodyPr>
          <a:lstStyle/>
          <a:p>
            <a:pPr>
              <a:lnSpc>
                <a:spcPct val="100000"/>
              </a:lnSpc>
            </a:pPr>
            <a:r>
              <a:rPr lang="en-US" sz="900" b="1" dirty="0" smtClean="0">
                <a:solidFill>
                  <a:srgbClr val="FFC000"/>
                </a:solidFill>
                <a:latin typeface="Arial" panose="020B0604020202020204" pitchFamily="34" charset="0"/>
                <a:cs typeface="Arial" panose="020B0604020202020204" pitchFamily="34" charset="0"/>
              </a:rPr>
              <a:t>Amber: 10.75%</a:t>
            </a:r>
          </a:p>
          <a:p>
            <a:pPr>
              <a:lnSpc>
                <a:spcPct val="100000"/>
              </a:lnSpc>
            </a:pPr>
            <a:r>
              <a:rPr lang="en-US" sz="900" b="1" dirty="0" smtClean="0">
                <a:latin typeface="Arial" panose="020B0604020202020204" pitchFamily="34" charset="0"/>
                <a:cs typeface="Arial" panose="020B0604020202020204" pitchFamily="34" charset="0"/>
              </a:rPr>
              <a:t>Planned capital</a:t>
            </a:r>
          </a:p>
          <a:p>
            <a:pPr>
              <a:lnSpc>
                <a:spcPct val="100000"/>
              </a:lnSpc>
            </a:pPr>
            <a:r>
              <a:rPr lang="en-US" sz="900" b="1" dirty="0" smtClean="0">
                <a:latin typeface="Arial" panose="020B0604020202020204" pitchFamily="34" charset="0"/>
                <a:cs typeface="Arial" panose="020B0604020202020204" pitchFamily="34" charset="0"/>
              </a:rPr>
              <a:t>hold</a:t>
            </a:r>
            <a:endParaRPr lang="en-US" sz="900" b="1" dirty="0">
              <a:latin typeface="Arial" panose="020B0604020202020204" pitchFamily="34" charset="0"/>
              <a:cs typeface="Arial" panose="020B0604020202020204" pitchFamily="34" charset="0"/>
            </a:endParaRPr>
          </a:p>
        </p:txBody>
      </p:sp>
      <p:cxnSp>
        <p:nvCxnSpPr>
          <p:cNvPr id="60" name="Straight Connector 59"/>
          <p:cNvCxnSpPr/>
          <p:nvPr/>
        </p:nvCxnSpPr>
        <p:spPr bwMode="auto">
          <a:xfrm>
            <a:off x="7549525" y="3301333"/>
            <a:ext cx="898063" cy="0"/>
          </a:xfrm>
          <a:prstGeom prst="line">
            <a:avLst/>
          </a:prstGeom>
          <a:solidFill>
            <a:schemeClr val="accent1"/>
          </a:solidFill>
          <a:ln w="19050" cap="flat" cmpd="sng" algn="ctr">
            <a:solidFill>
              <a:srgbClr val="FFC000"/>
            </a:solidFill>
            <a:prstDash val="dash"/>
            <a:round/>
            <a:headEnd type="none" w="med" len="med"/>
            <a:tailEnd type="triangle" w="med" len="med"/>
          </a:ln>
          <a:effectLst/>
        </p:spPr>
      </p:cxnSp>
      <p:sp>
        <p:nvSpPr>
          <p:cNvPr id="61" name="TextBox 60"/>
          <p:cNvSpPr txBox="1"/>
          <p:nvPr/>
        </p:nvSpPr>
        <p:spPr>
          <a:xfrm>
            <a:off x="6358525" y="3421848"/>
            <a:ext cx="1150621" cy="276999"/>
          </a:xfrm>
          <a:prstGeom prst="rect">
            <a:avLst/>
          </a:prstGeom>
          <a:noFill/>
        </p:spPr>
        <p:txBody>
          <a:bodyPr wrap="square" lIns="0" tIns="0" rIns="0" bIns="0" rtlCol="0">
            <a:spAutoFit/>
          </a:bodyPr>
          <a:lstStyle/>
          <a:p>
            <a:pPr algn="r">
              <a:lnSpc>
                <a:spcPct val="100000"/>
              </a:lnSpc>
            </a:pPr>
            <a:r>
              <a:rPr lang="en-US" sz="900" dirty="0" smtClean="0">
                <a:latin typeface="Arial" panose="020B0604020202020204" pitchFamily="34" charset="0"/>
                <a:cs typeface="Arial" panose="020B0604020202020204" pitchFamily="34" charset="0"/>
              </a:rPr>
              <a:t>Management adjustment</a:t>
            </a:r>
            <a:endParaRPr lang="en-US" sz="900" dirty="0">
              <a:latin typeface="Arial" panose="020B0604020202020204" pitchFamily="34" charset="0"/>
              <a:cs typeface="Arial" panose="020B0604020202020204" pitchFamily="34" charset="0"/>
            </a:endParaRPr>
          </a:p>
        </p:txBody>
      </p:sp>
      <p:sp>
        <p:nvSpPr>
          <p:cNvPr id="62" name="TextBox 61"/>
          <p:cNvSpPr txBox="1"/>
          <p:nvPr/>
        </p:nvSpPr>
        <p:spPr>
          <a:xfrm>
            <a:off x="4342707" y="5972648"/>
            <a:ext cx="1150621" cy="153888"/>
          </a:xfrm>
          <a:prstGeom prst="rect">
            <a:avLst/>
          </a:prstGeom>
          <a:noFill/>
        </p:spPr>
        <p:txBody>
          <a:bodyPr wrap="square" lIns="0" tIns="0" rIns="0" bIns="0" rtlCol="0">
            <a:spAutoFit/>
          </a:bodyPr>
          <a:lstStyle/>
          <a:p>
            <a:pPr>
              <a:lnSpc>
                <a:spcPct val="100000"/>
              </a:lnSpc>
            </a:pPr>
            <a:r>
              <a:rPr lang="en-US" b="1" i="1" dirty="0" smtClean="0">
                <a:latin typeface="Arial" panose="020B0604020202020204" pitchFamily="34" charset="0"/>
                <a:cs typeface="Arial" panose="020B0604020202020204" pitchFamily="34" charset="0"/>
              </a:rPr>
              <a:t>Stress scenario</a:t>
            </a:r>
            <a:endParaRPr lang="en-US" b="1" i="1" dirty="0">
              <a:latin typeface="Arial" panose="020B0604020202020204" pitchFamily="34" charset="0"/>
              <a:cs typeface="Arial" panose="020B0604020202020204" pitchFamily="34" charset="0"/>
            </a:endParaRPr>
          </a:p>
        </p:txBody>
      </p:sp>
      <p:sp>
        <p:nvSpPr>
          <p:cNvPr id="63" name="TextBox 62"/>
          <p:cNvSpPr txBox="1"/>
          <p:nvPr/>
        </p:nvSpPr>
        <p:spPr>
          <a:xfrm>
            <a:off x="7298924" y="5972648"/>
            <a:ext cx="1150621" cy="153888"/>
          </a:xfrm>
          <a:prstGeom prst="rect">
            <a:avLst/>
          </a:prstGeom>
          <a:noFill/>
        </p:spPr>
        <p:txBody>
          <a:bodyPr wrap="square" lIns="0" tIns="0" rIns="0" bIns="0" rtlCol="0">
            <a:spAutoFit/>
          </a:bodyPr>
          <a:lstStyle/>
          <a:p>
            <a:pPr>
              <a:lnSpc>
                <a:spcPct val="100000"/>
              </a:lnSpc>
            </a:pPr>
            <a:r>
              <a:rPr lang="en-US" b="1" i="1" dirty="0" smtClean="0">
                <a:latin typeface="Arial" panose="020B0604020202020204" pitchFamily="34" charset="0"/>
                <a:cs typeface="Arial" panose="020B0604020202020204" pitchFamily="34" charset="0"/>
              </a:rPr>
              <a:t>Business-as-usual</a:t>
            </a:r>
            <a:endParaRPr lang="en-US" b="1" i="1" dirty="0">
              <a:latin typeface="Arial" panose="020B0604020202020204" pitchFamily="34" charset="0"/>
              <a:cs typeface="Arial" panose="020B0604020202020204" pitchFamily="34" charset="0"/>
            </a:endParaRPr>
          </a:p>
        </p:txBody>
      </p:sp>
      <p:sp>
        <p:nvSpPr>
          <p:cNvPr id="42" name="Rectangle 41"/>
          <p:cNvSpPr/>
          <p:nvPr/>
        </p:nvSpPr>
        <p:spPr bwMode="auto">
          <a:xfrm>
            <a:off x="4613250" y="4231892"/>
            <a:ext cx="685800" cy="235159"/>
          </a:xfrm>
          <a:prstGeom prst="rect">
            <a:avLst/>
          </a:prstGeom>
          <a:solidFill>
            <a:srgbClr val="FCE0E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dirty="0" smtClean="0">
                <a:latin typeface="Arial" panose="020B0604020202020204" pitchFamily="34" charset="0"/>
                <a:ea typeface="ＭＳ Ｐゴシック" pitchFamily="-112" charset="-128"/>
                <a:cs typeface="Arial" panose="020B0604020202020204" pitchFamily="34" charset="0"/>
              </a:rPr>
              <a:t>1.00%</a:t>
            </a:r>
            <a:endParaRPr kumimoji="0" lang="en-US" b="0" i="0" u="none" strike="noStrike" cap="none" normalizeH="0" baseline="0" dirty="0">
              <a:ln>
                <a:noFill/>
              </a:ln>
              <a:effectLst/>
              <a:latin typeface="Arial" panose="020B0604020202020204" pitchFamily="34" charset="0"/>
              <a:ea typeface="ＭＳ Ｐゴシック" pitchFamily="-112" charset="-128"/>
              <a:cs typeface="Arial" panose="020B0604020202020204" pitchFamily="34" charset="0"/>
            </a:endParaRPr>
          </a:p>
        </p:txBody>
      </p:sp>
      <p:sp>
        <p:nvSpPr>
          <p:cNvPr id="43" name="Rectangle 42"/>
          <p:cNvSpPr/>
          <p:nvPr/>
        </p:nvSpPr>
        <p:spPr bwMode="auto">
          <a:xfrm>
            <a:off x="4613250" y="4497140"/>
            <a:ext cx="685800" cy="235159"/>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dirty="0" smtClean="0">
                <a:latin typeface="Arial" panose="020B0604020202020204" pitchFamily="34" charset="0"/>
                <a:ea typeface="ＭＳ Ｐゴシック" pitchFamily="-112" charset="-128"/>
                <a:cs typeface="Arial" panose="020B0604020202020204" pitchFamily="34" charset="0"/>
              </a:rPr>
              <a:t>2.75%</a:t>
            </a:r>
            <a:endParaRPr kumimoji="0" lang="en-US" b="0" i="0" u="none" strike="noStrike" cap="none" normalizeH="0" baseline="0" dirty="0">
              <a:ln>
                <a:noFill/>
              </a:ln>
              <a:effectLst/>
              <a:latin typeface="Arial" panose="020B0604020202020204" pitchFamily="34" charset="0"/>
              <a:ea typeface="ＭＳ Ｐゴシック" pitchFamily="-112" charset="-128"/>
              <a:cs typeface="Arial" panose="020B0604020202020204" pitchFamily="34" charset="0"/>
            </a:endParaRPr>
          </a:p>
        </p:txBody>
      </p:sp>
      <p:sp>
        <p:nvSpPr>
          <p:cNvPr id="46" name="TextBox 45"/>
          <p:cNvSpPr txBox="1"/>
          <p:nvPr/>
        </p:nvSpPr>
        <p:spPr>
          <a:xfrm>
            <a:off x="3788060" y="5139513"/>
            <a:ext cx="739954" cy="276999"/>
          </a:xfrm>
          <a:prstGeom prst="rect">
            <a:avLst/>
          </a:prstGeom>
          <a:noFill/>
        </p:spPr>
        <p:txBody>
          <a:bodyPr wrap="square" lIns="0" tIns="0" rIns="0" bIns="0" rtlCol="0">
            <a:spAutoFit/>
          </a:bodyPr>
          <a:lstStyle/>
          <a:p>
            <a:pPr algn="r">
              <a:lnSpc>
                <a:spcPct val="100000"/>
              </a:lnSpc>
            </a:pPr>
            <a:r>
              <a:rPr lang="en-US" sz="900" dirty="0" smtClean="0">
                <a:latin typeface="Arial" panose="020B0604020202020204" pitchFamily="34" charset="0"/>
                <a:cs typeface="Arial" panose="020B0604020202020204" pitchFamily="34" charset="0"/>
              </a:rPr>
              <a:t>Adequately </a:t>
            </a:r>
          </a:p>
          <a:p>
            <a:pPr algn="r">
              <a:lnSpc>
                <a:spcPct val="100000"/>
              </a:lnSpc>
            </a:pPr>
            <a:r>
              <a:rPr lang="en-US" sz="900" dirty="0" smtClean="0">
                <a:latin typeface="Arial" panose="020B0604020202020204" pitchFamily="34" charset="0"/>
                <a:cs typeface="Arial" panose="020B0604020202020204" pitchFamily="34" charset="0"/>
              </a:rPr>
              <a:t>capitalized</a:t>
            </a:r>
          </a:p>
        </p:txBody>
      </p:sp>
      <p:sp>
        <p:nvSpPr>
          <p:cNvPr id="64" name="TextBox 63"/>
          <p:cNvSpPr txBox="1"/>
          <p:nvPr/>
        </p:nvSpPr>
        <p:spPr>
          <a:xfrm>
            <a:off x="3786051" y="4203925"/>
            <a:ext cx="741963" cy="276999"/>
          </a:xfrm>
          <a:prstGeom prst="rect">
            <a:avLst/>
          </a:prstGeom>
          <a:noFill/>
        </p:spPr>
        <p:txBody>
          <a:bodyPr wrap="square" lIns="0" tIns="0" rIns="0" bIns="0" rtlCol="0">
            <a:spAutoFit/>
          </a:bodyPr>
          <a:lstStyle/>
          <a:p>
            <a:pPr algn="r">
              <a:lnSpc>
                <a:spcPct val="100000"/>
              </a:lnSpc>
            </a:pPr>
            <a:r>
              <a:rPr lang="en-US" sz="900" dirty="0">
                <a:latin typeface="Arial" panose="020B0604020202020204" pitchFamily="34" charset="0"/>
                <a:cs typeface="Arial" panose="020B0604020202020204" pitchFamily="34" charset="0"/>
              </a:rPr>
              <a:t>Operating volatility</a:t>
            </a:r>
          </a:p>
        </p:txBody>
      </p:sp>
      <p:sp>
        <p:nvSpPr>
          <p:cNvPr id="65" name="TextBox 64"/>
          <p:cNvSpPr txBox="1"/>
          <p:nvPr/>
        </p:nvSpPr>
        <p:spPr>
          <a:xfrm>
            <a:off x="3786051" y="4505871"/>
            <a:ext cx="741963" cy="276999"/>
          </a:xfrm>
          <a:prstGeom prst="rect">
            <a:avLst/>
          </a:prstGeom>
          <a:noFill/>
        </p:spPr>
        <p:txBody>
          <a:bodyPr wrap="square" lIns="0" tIns="0" rIns="0" bIns="0" rtlCol="0">
            <a:spAutoFit/>
          </a:bodyPr>
          <a:lstStyle/>
          <a:p>
            <a:pPr algn="r">
              <a:lnSpc>
                <a:spcPct val="100000"/>
              </a:lnSpc>
            </a:pPr>
            <a:r>
              <a:rPr lang="en-US" sz="900" dirty="0" smtClean="0">
                <a:latin typeface="Arial" panose="020B0604020202020204" pitchFamily="34" charset="0"/>
                <a:cs typeface="Arial" panose="020B0604020202020204" pitchFamily="34" charset="0"/>
              </a:rPr>
              <a:t>Market funding</a:t>
            </a:r>
            <a:endParaRPr lang="en-US" sz="900" dirty="0">
              <a:latin typeface="Arial" panose="020B0604020202020204" pitchFamily="34" charset="0"/>
              <a:cs typeface="Arial" panose="020B0604020202020204" pitchFamily="34" charset="0"/>
            </a:endParaRPr>
          </a:p>
        </p:txBody>
      </p:sp>
      <p:sp>
        <p:nvSpPr>
          <p:cNvPr id="66" name="Rectangle 65"/>
          <p:cNvSpPr/>
          <p:nvPr/>
        </p:nvSpPr>
        <p:spPr bwMode="auto">
          <a:xfrm>
            <a:off x="7558248" y="4764198"/>
            <a:ext cx="685800" cy="1161288"/>
          </a:xfrm>
          <a:prstGeom prst="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bg1"/>
                </a:solidFill>
                <a:effectLst/>
                <a:latin typeface="Arial" panose="020B0604020202020204" pitchFamily="34" charset="0"/>
                <a:ea typeface="ＭＳ Ｐゴシック" pitchFamily="-112" charset="-128"/>
                <a:cs typeface="Arial" panose="020B0604020202020204" pitchFamily="34" charset="0"/>
              </a:rPr>
              <a:t>4.00%</a:t>
            </a:r>
            <a:endParaRPr kumimoji="0" lang="en-US" b="0" i="0" u="none" strike="noStrike" cap="none" normalizeH="0" baseline="0" dirty="0">
              <a:ln>
                <a:noFill/>
              </a:ln>
              <a:solidFill>
                <a:schemeClr val="bg1"/>
              </a:solidFill>
              <a:effectLst/>
              <a:latin typeface="Arial" panose="020B0604020202020204" pitchFamily="34" charset="0"/>
              <a:ea typeface="ＭＳ Ｐゴシック" pitchFamily="-112" charset="-128"/>
              <a:cs typeface="Arial" panose="020B0604020202020204" pitchFamily="34" charset="0"/>
            </a:endParaRPr>
          </a:p>
        </p:txBody>
      </p:sp>
      <p:sp>
        <p:nvSpPr>
          <p:cNvPr id="67" name="Rectangle 66"/>
          <p:cNvSpPr/>
          <p:nvPr/>
        </p:nvSpPr>
        <p:spPr bwMode="auto">
          <a:xfrm>
            <a:off x="7558527" y="4231892"/>
            <a:ext cx="685800" cy="235159"/>
          </a:xfrm>
          <a:prstGeom prst="rect">
            <a:avLst/>
          </a:prstGeom>
          <a:solidFill>
            <a:srgbClr val="FCE0E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dirty="0" smtClean="0">
                <a:latin typeface="Arial" panose="020B0604020202020204" pitchFamily="34" charset="0"/>
                <a:ea typeface="ＭＳ Ｐゴシック" pitchFamily="-112" charset="-128"/>
                <a:cs typeface="Arial" panose="020B0604020202020204" pitchFamily="34" charset="0"/>
              </a:rPr>
              <a:t>1.00%</a:t>
            </a:r>
            <a:endParaRPr kumimoji="0" lang="en-US" b="0" i="0" u="none" strike="noStrike" cap="none" normalizeH="0" baseline="0" dirty="0">
              <a:ln>
                <a:noFill/>
              </a:ln>
              <a:effectLst/>
              <a:latin typeface="Arial" panose="020B0604020202020204" pitchFamily="34" charset="0"/>
              <a:ea typeface="ＭＳ Ｐゴシック" pitchFamily="-112" charset="-128"/>
              <a:cs typeface="Arial" panose="020B0604020202020204" pitchFamily="34" charset="0"/>
            </a:endParaRPr>
          </a:p>
        </p:txBody>
      </p:sp>
      <p:sp>
        <p:nvSpPr>
          <p:cNvPr id="68" name="Rectangle 67"/>
          <p:cNvSpPr/>
          <p:nvPr/>
        </p:nvSpPr>
        <p:spPr bwMode="auto">
          <a:xfrm>
            <a:off x="7558527" y="4497140"/>
            <a:ext cx="685800" cy="235159"/>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dirty="0" smtClean="0">
                <a:latin typeface="Arial" panose="020B0604020202020204" pitchFamily="34" charset="0"/>
                <a:ea typeface="ＭＳ Ｐゴシック" pitchFamily="-112" charset="-128"/>
                <a:cs typeface="Arial" panose="020B0604020202020204" pitchFamily="34" charset="0"/>
              </a:rPr>
              <a:t>2.75%</a:t>
            </a:r>
            <a:endParaRPr kumimoji="0" lang="en-US" b="0" i="0" u="none" strike="noStrike" cap="none" normalizeH="0" baseline="0" dirty="0">
              <a:ln>
                <a:noFill/>
              </a:ln>
              <a:effectLst/>
              <a:latin typeface="Arial" panose="020B0604020202020204" pitchFamily="34" charset="0"/>
              <a:ea typeface="ＭＳ Ｐゴシック" pitchFamily="-112" charset="-128"/>
              <a:cs typeface="Arial" panose="020B0604020202020204" pitchFamily="34" charset="0"/>
            </a:endParaRPr>
          </a:p>
        </p:txBody>
      </p:sp>
      <p:sp>
        <p:nvSpPr>
          <p:cNvPr id="69" name="TextBox 68"/>
          <p:cNvSpPr txBox="1"/>
          <p:nvPr/>
        </p:nvSpPr>
        <p:spPr>
          <a:xfrm>
            <a:off x="6742340" y="5139513"/>
            <a:ext cx="739954" cy="276999"/>
          </a:xfrm>
          <a:prstGeom prst="rect">
            <a:avLst/>
          </a:prstGeom>
          <a:noFill/>
        </p:spPr>
        <p:txBody>
          <a:bodyPr wrap="square" lIns="0" tIns="0" rIns="0" bIns="0" rtlCol="0">
            <a:spAutoFit/>
          </a:bodyPr>
          <a:lstStyle/>
          <a:p>
            <a:pPr algn="r">
              <a:lnSpc>
                <a:spcPct val="100000"/>
              </a:lnSpc>
            </a:pPr>
            <a:r>
              <a:rPr lang="en-US" sz="900" dirty="0" smtClean="0">
                <a:latin typeface="Arial" panose="020B0604020202020204" pitchFamily="34" charset="0"/>
                <a:cs typeface="Arial" panose="020B0604020202020204" pitchFamily="34" charset="0"/>
              </a:rPr>
              <a:t>Adequately </a:t>
            </a:r>
          </a:p>
          <a:p>
            <a:pPr algn="r">
              <a:lnSpc>
                <a:spcPct val="100000"/>
              </a:lnSpc>
            </a:pPr>
            <a:r>
              <a:rPr lang="en-US" sz="900" dirty="0" smtClean="0">
                <a:latin typeface="Arial" panose="020B0604020202020204" pitchFamily="34" charset="0"/>
                <a:cs typeface="Arial" panose="020B0604020202020204" pitchFamily="34" charset="0"/>
              </a:rPr>
              <a:t>capitalized</a:t>
            </a:r>
          </a:p>
        </p:txBody>
      </p:sp>
      <p:sp>
        <p:nvSpPr>
          <p:cNvPr id="70" name="TextBox 69"/>
          <p:cNvSpPr txBox="1"/>
          <p:nvPr/>
        </p:nvSpPr>
        <p:spPr>
          <a:xfrm>
            <a:off x="6740331" y="4203925"/>
            <a:ext cx="741963" cy="276999"/>
          </a:xfrm>
          <a:prstGeom prst="rect">
            <a:avLst/>
          </a:prstGeom>
          <a:noFill/>
        </p:spPr>
        <p:txBody>
          <a:bodyPr wrap="square" lIns="0" tIns="0" rIns="0" bIns="0" rtlCol="0">
            <a:spAutoFit/>
          </a:bodyPr>
          <a:lstStyle/>
          <a:p>
            <a:pPr algn="r">
              <a:lnSpc>
                <a:spcPct val="100000"/>
              </a:lnSpc>
            </a:pPr>
            <a:r>
              <a:rPr lang="en-US" sz="900" dirty="0">
                <a:latin typeface="Arial" panose="020B0604020202020204" pitchFamily="34" charset="0"/>
                <a:cs typeface="Arial" panose="020B0604020202020204" pitchFamily="34" charset="0"/>
              </a:rPr>
              <a:t>Operating volatility</a:t>
            </a:r>
          </a:p>
        </p:txBody>
      </p:sp>
      <p:sp>
        <p:nvSpPr>
          <p:cNvPr id="71" name="TextBox 70"/>
          <p:cNvSpPr txBox="1"/>
          <p:nvPr/>
        </p:nvSpPr>
        <p:spPr>
          <a:xfrm>
            <a:off x="6740331" y="4505871"/>
            <a:ext cx="741963" cy="276999"/>
          </a:xfrm>
          <a:prstGeom prst="rect">
            <a:avLst/>
          </a:prstGeom>
          <a:noFill/>
        </p:spPr>
        <p:txBody>
          <a:bodyPr wrap="square" lIns="0" tIns="0" rIns="0" bIns="0" rtlCol="0">
            <a:spAutoFit/>
          </a:bodyPr>
          <a:lstStyle/>
          <a:p>
            <a:pPr algn="r">
              <a:lnSpc>
                <a:spcPct val="100000"/>
              </a:lnSpc>
            </a:pPr>
            <a:r>
              <a:rPr lang="en-US" sz="900" dirty="0" smtClean="0">
                <a:latin typeface="Arial" panose="020B0604020202020204" pitchFamily="34" charset="0"/>
                <a:cs typeface="Arial" panose="020B0604020202020204" pitchFamily="34" charset="0"/>
              </a:rPr>
              <a:t>Market funding</a:t>
            </a:r>
            <a:endParaRPr lang="en-US" sz="900" dirty="0">
              <a:latin typeface="Arial" panose="020B0604020202020204" pitchFamily="34" charset="0"/>
              <a:cs typeface="Arial" panose="020B0604020202020204" pitchFamily="34" charset="0"/>
            </a:endParaRPr>
          </a:p>
        </p:txBody>
      </p:sp>
      <p:grpSp>
        <p:nvGrpSpPr>
          <p:cNvPr id="48" name="Group 47"/>
          <p:cNvGrpSpPr/>
          <p:nvPr/>
        </p:nvGrpSpPr>
        <p:grpSpPr>
          <a:xfrm>
            <a:off x="443921" y="72184"/>
            <a:ext cx="3581541" cy="189008"/>
            <a:chOff x="403281" y="164517"/>
            <a:chExt cx="3581541" cy="189008"/>
          </a:xfrm>
        </p:grpSpPr>
        <p:sp>
          <p:nvSpPr>
            <p:cNvPr id="51" name="Text Box 75"/>
            <p:cNvSpPr txBox="1">
              <a:spLocks noChangeArrowheads="1"/>
            </p:cNvSpPr>
            <p:nvPr/>
          </p:nvSpPr>
          <p:spPr bwMode="gray">
            <a:xfrm>
              <a:off x="636148" y="166688"/>
              <a:ext cx="3348674"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accent1"/>
                  </a:solidFill>
                </a:rPr>
                <a:t>Capital adequacy risk: Calibration – Capital ratios</a:t>
              </a:r>
              <a:endParaRPr lang="en-US" sz="1200" dirty="0">
                <a:solidFill>
                  <a:schemeClr val="accent1"/>
                </a:solidFill>
              </a:endParaRPr>
            </a:p>
          </p:txBody>
        </p:sp>
        <p:sp>
          <p:nvSpPr>
            <p:cNvPr id="72" name="Oval 71"/>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1</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Tree>
    <p:extLst>
      <p:ext uri="{BB962C8B-B14F-4D97-AF65-F5344CB8AC3E}">
        <p14:creationId xmlns:p14="http://schemas.microsoft.com/office/powerpoint/2010/main" val="15521217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extLst>
              <p:ext uri="{D42A27DB-BD31-4B8C-83A1-F6EECF244321}">
                <p14:modId xmlns:p14="http://schemas.microsoft.com/office/powerpoint/2010/main" val="379565140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0145"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9" name="TextBox 58"/>
          <p:cNvSpPr txBox="1"/>
          <p:nvPr/>
        </p:nvSpPr>
        <p:spPr>
          <a:xfrm>
            <a:off x="365759" y="1463040"/>
            <a:ext cx="4147457" cy="215444"/>
          </a:xfrm>
          <a:prstGeom prst="rect">
            <a:avLst/>
          </a:prstGeom>
          <a:noFill/>
        </p:spPr>
        <p:txBody>
          <a:bodyPr wrap="square" lIns="0" tIns="0" rIns="0" bIns="0" rtlCol="0">
            <a:spAutoFit/>
          </a:bodyPr>
          <a:lstStyle/>
          <a:p>
            <a:pPr algn="l">
              <a:lnSpc>
                <a:spcPct val="100000"/>
              </a:lnSpc>
            </a:pPr>
            <a:r>
              <a:rPr lang="en-GB" sz="1400" b="1" dirty="0" smtClean="0">
                <a:solidFill>
                  <a:srgbClr val="FF0000"/>
                </a:solidFill>
              </a:rPr>
              <a:t>BSI Capital Policy and Risk Appetite limits</a:t>
            </a:r>
            <a:endParaRPr lang="en-GB" sz="1400" baseline="30000" dirty="0" smtClean="0">
              <a:solidFill>
                <a:srgbClr val="FF0000"/>
              </a:solidFill>
            </a:endParaRPr>
          </a:p>
        </p:txBody>
      </p:sp>
      <p:sp>
        <p:nvSpPr>
          <p:cNvPr id="25" name="Freeform 24"/>
          <p:cNvSpPr>
            <a:spLocks noChangeAspect="1"/>
          </p:cNvSpPr>
          <p:nvPr/>
        </p:nvSpPr>
        <p:spPr>
          <a:xfrm rot="5400000">
            <a:off x="4748767" y="5629353"/>
            <a:ext cx="192562" cy="365760"/>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rgbClr val="FF0000"/>
          </a:solidFill>
          <a:ln w="9525" cap="flat" cmpd="sng" algn="ctr">
            <a:solidFill>
              <a:srgbClr val="FF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latin typeface="Arial" panose="020B0604020202020204" pitchFamily="34" charset="0"/>
              <a:cs typeface="Arial" panose="020B0604020202020204" pitchFamily="34" charset="0"/>
            </a:endParaRPr>
          </a:p>
        </p:txBody>
      </p:sp>
      <p:graphicFrame>
        <p:nvGraphicFramePr>
          <p:cNvPr id="22" name="Table 21"/>
          <p:cNvGraphicFramePr>
            <a:graphicFrameLocks noGrp="1"/>
          </p:cNvGraphicFramePr>
          <p:nvPr>
            <p:extLst>
              <p:ext uri="{D42A27DB-BD31-4B8C-83A1-F6EECF244321}">
                <p14:modId xmlns:p14="http://schemas.microsoft.com/office/powerpoint/2010/main" val="98615876"/>
              </p:ext>
            </p:extLst>
          </p:nvPr>
        </p:nvGraphicFramePr>
        <p:xfrm>
          <a:off x="445525" y="1848306"/>
          <a:ext cx="7712954" cy="3695304"/>
        </p:xfrm>
        <a:graphic>
          <a:graphicData uri="http://schemas.openxmlformats.org/drawingml/2006/table">
            <a:tbl>
              <a:tblPr/>
              <a:tblGrid>
                <a:gridCol w="2747938"/>
                <a:gridCol w="1241254"/>
                <a:gridCol w="1241254"/>
                <a:gridCol w="1241254"/>
                <a:gridCol w="1241254"/>
              </a:tblGrid>
              <a:tr h="381541">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200" b="1" i="0" u="none" strike="noStrike" kern="1200" dirty="0" smtClean="0">
                          <a:solidFill>
                            <a:srgbClr val="FF0000"/>
                          </a:solidFill>
                          <a:effectLst/>
                          <a:latin typeface="Arial" panose="020B0604020202020204" pitchFamily="34" charset="0"/>
                          <a:ea typeface="+mn-ea"/>
                          <a:cs typeface="Arial" panose="020B0604020202020204" pitchFamily="34" charset="0"/>
                        </a:rPr>
                        <a:t>Capital component</a:t>
                      </a:r>
                    </a:p>
                  </a:txBody>
                  <a:tcPr marL="8595" marR="8595" marT="859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b="1" i="0" u="none" strike="noStrike" dirty="0" smtClean="0">
                          <a:solidFill>
                            <a:srgbClr val="000000"/>
                          </a:solidFill>
                          <a:effectLst/>
                          <a:latin typeface="Arial" panose="020B0604020202020204" pitchFamily="34" charset="0"/>
                          <a:cs typeface="Arial" panose="020B0604020202020204" pitchFamily="34" charset="0"/>
                        </a:rPr>
                        <a:t>Common Equity</a:t>
                      </a:r>
                      <a:r>
                        <a:rPr lang="en-US" sz="1200" b="1" i="0" u="none" strike="noStrike" baseline="0" dirty="0" smtClean="0">
                          <a:solidFill>
                            <a:srgbClr val="000000"/>
                          </a:solidFill>
                          <a:effectLst/>
                          <a:latin typeface="Arial" panose="020B0604020202020204" pitchFamily="34" charset="0"/>
                          <a:cs typeface="Arial" panose="020B0604020202020204" pitchFamily="34" charset="0"/>
                        </a:rPr>
                        <a:t> Tier 1</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b="1" i="0" u="none" strike="noStrike" dirty="0" smtClean="0">
                          <a:solidFill>
                            <a:srgbClr val="000000"/>
                          </a:solidFill>
                          <a:effectLst/>
                          <a:latin typeface="Arial" panose="020B0604020202020204" pitchFamily="34" charset="0"/>
                          <a:cs typeface="Arial" panose="020B0604020202020204" pitchFamily="34" charset="0"/>
                        </a:rPr>
                        <a:t>Tier</a:t>
                      </a:r>
                      <a:r>
                        <a:rPr lang="en-US" sz="1200" b="1" i="0" u="none" strike="noStrike" baseline="0" dirty="0" smtClean="0">
                          <a:solidFill>
                            <a:srgbClr val="000000"/>
                          </a:solidFill>
                          <a:effectLst/>
                          <a:latin typeface="Arial" panose="020B0604020202020204" pitchFamily="34" charset="0"/>
                          <a:cs typeface="Arial" panose="020B0604020202020204" pitchFamily="34" charset="0"/>
                        </a:rPr>
                        <a:t> 1  Risk-based Capital</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b="1" i="0" u="none" strike="noStrike" dirty="0">
                          <a:solidFill>
                            <a:srgbClr val="000000"/>
                          </a:solidFill>
                          <a:effectLst/>
                          <a:latin typeface="Arial" panose="020B0604020202020204" pitchFamily="34" charset="0"/>
                          <a:cs typeface="Arial" panose="020B0604020202020204" pitchFamily="34" charset="0"/>
                        </a:rPr>
                        <a:t>Total </a:t>
                      </a:r>
                      <a:r>
                        <a:rPr lang="en-US" sz="1200" b="1" i="0" u="none" strike="noStrike" baseline="0" dirty="0" smtClean="0">
                          <a:solidFill>
                            <a:srgbClr val="000000"/>
                          </a:solidFill>
                          <a:effectLst/>
                          <a:latin typeface="Arial" panose="020B0604020202020204" pitchFamily="34" charset="0"/>
                          <a:cs typeface="Arial" panose="020B0604020202020204" pitchFamily="34" charset="0"/>
                        </a:rPr>
                        <a:t>Risk-based </a:t>
                      </a:r>
                      <a:r>
                        <a:rPr lang="en-US" sz="1200" b="1" i="0" u="none" strike="noStrike" dirty="0" smtClean="0">
                          <a:solidFill>
                            <a:srgbClr val="000000"/>
                          </a:solidFill>
                          <a:effectLst/>
                          <a:latin typeface="Arial" panose="020B0604020202020204" pitchFamily="34" charset="0"/>
                          <a:cs typeface="Arial" panose="020B0604020202020204" pitchFamily="34" charset="0"/>
                        </a:rPr>
                        <a:t>Capital</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b="1" i="0" u="none" strike="noStrike" dirty="0">
                          <a:solidFill>
                            <a:srgbClr val="000000"/>
                          </a:solidFill>
                          <a:effectLst/>
                          <a:latin typeface="Arial" panose="020B0604020202020204" pitchFamily="34" charset="0"/>
                          <a:cs typeface="Arial" panose="020B0604020202020204" pitchFamily="34" charset="0"/>
                        </a:rPr>
                        <a:t>Tier 1 </a:t>
                      </a:r>
                      <a:r>
                        <a:rPr lang="en-US" sz="1200" b="1" i="0" u="none" strike="noStrike" dirty="0" smtClean="0">
                          <a:solidFill>
                            <a:srgbClr val="000000"/>
                          </a:solidFill>
                          <a:effectLst/>
                          <a:latin typeface="Arial" panose="020B0604020202020204" pitchFamily="34" charset="0"/>
                          <a:cs typeface="Arial" panose="020B0604020202020204" pitchFamily="34" charset="0"/>
                        </a:rPr>
                        <a:t>Leverage</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3250">
                <a:tc>
                  <a:txBody>
                    <a:bodyPr/>
                    <a:lstStyle/>
                    <a:p>
                      <a:pPr algn="l" fontAlgn="b"/>
                      <a:r>
                        <a:rPr lang="en-US" sz="1200" b="0" i="0" u="none" strike="noStrike" dirty="0">
                          <a:solidFill>
                            <a:schemeClr val="tx1"/>
                          </a:solidFill>
                          <a:effectLst/>
                          <a:latin typeface="Arial" panose="020B0604020202020204" pitchFamily="34" charset="0"/>
                          <a:cs typeface="Arial" panose="020B0604020202020204" pitchFamily="34" charset="0"/>
                        </a:rPr>
                        <a:t>Adequately </a:t>
                      </a:r>
                      <a:r>
                        <a:rPr lang="en-US" sz="1200" b="0" i="0" u="none" strike="noStrike" dirty="0" smtClean="0">
                          <a:solidFill>
                            <a:schemeClr val="tx1"/>
                          </a:solidFill>
                          <a:effectLst/>
                          <a:latin typeface="Arial" panose="020B0604020202020204" pitchFamily="34" charset="0"/>
                          <a:cs typeface="Arial" panose="020B0604020202020204" pitchFamily="34" charset="0"/>
                        </a:rPr>
                        <a:t>capitalized</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effectLst/>
                          <a:latin typeface="Arial" panose="020B0604020202020204" pitchFamily="34" charset="0"/>
                          <a:cs typeface="Arial" panose="020B0604020202020204" pitchFamily="34" charset="0"/>
                        </a:rPr>
                        <a:t>4.50%</a:t>
                      </a:r>
                    </a:p>
                  </a:txBody>
                  <a:tcPr marL="9525" marR="9525" marT="952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smtClean="0">
                          <a:solidFill>
                            <a:srgbClr val="000000"/>
                          </a:solidFill>
                          <a:effectLst/>
                          <a:latin typeface="Arial" panose="020B0604020202020204" pitchFamily="34" charset="0"/>
                          <a:cs typeface="Arial" panose="020B0604020202020204" pitchFamily="34" charset="0"/>
                        </a:rPr>
                        <a:t>6.00%</a:t>
                      </a:r>
                    </a:p>
                  </a:txBody>
                  <a:tcPr marL="9525" marR="9525" marT="952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smtClean="0">
                          <a:solidFill>
                            <a:srgbClr val="000000"/>
                          </a:solidFill>
                          <a:effectLst/>
                          <a:latin typeface="Arial" panose="020B0604020202020204" pitchFamily="34" charset="0"/>
                          <a:cs typeface="Arial" panose="020B0604020202020204" pitchFamily="34" charset="0"/>
                        </a:rPr>
                        <a:t>10.00%</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smtClean="0">
                          <a:solidFill>
                            <a:srgbClr val="000000"/>
                          </a:solidFill>
                          <a:effectLst/>
                          <a:latin typeface="Arial" panose="020B0604020202020204" pitchFamily="34" charset="0"/>
                          <a:cs typeface="Arial" panose="020B0604020202020204" pitchFamily="34" charset="0"/>
                        </a:rPr>
                        <a:t>4.00%</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283250">
                <a:tc>
                  <a:txBody>
                    <a:bodyPr/>
                    <a:lstStyle/>
                    <a:p>
                      <a:pPr algn="l" fontAlgn="b"/>
                      <a:r>
                        <a:rPr lang="en-US" sz="1200" b="0" i="0" u="none" strike="noStrike" dirty="0">
                          <a:solidFill>
                            <a:schemeClr val="tx1"/>
                          </a:solidFill>
                          <a:effectLst/>
                          <a:latin typeface="Arial" panose="020B0604020202020204" pitchFamily="34" charset="0"/>
                          <a:cs typeface="Arial" panose="020B0604020202020204" pitchFamily="34" charset="0"/>
                        </a:rPr>
                        <a:t>Market </a:t>
                      </a:r>
                      <a:r>
                        <a:rPr lang="en-US" sz="1200" b="0" i="0" u="none" strike="noStrike" dirty="0" smtClean="0">
                          <a:solidFill>
                            <a:schemeClr val="tx1"/>
                          </a:solidFill>
                          <a:effectLst/>
                          <a:latin typeface="Arial" panose="020B0604020202020204" pitchFamily="34" charset="0"/>
                          <a:cs typeface="Arial" panose="020B0604020202020204" pitchFamily="34" charset="0"/>
                        </a:rPr>
                        <a:t>funding</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effectLst/>
                          <a:latin typeface="Arial" panose="020B0604020202020204" pitchFamily="34" charset="0"/>
                          <a:cs typeface="Arial" panose="020B0604020202020204" pitchFamily="34" charset="0"/>
                        </a:rPr>
                        <a:t>2.75%</a:t>
                      </a:r>
                    </a:p>
                  </a:txBody>
                  <a:tcPr marL="9525" marR="9525" marT="952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smtClean="0">
                          <a:solidFill>
                            <a:srgbClr val="000000"/>
                          </a:solidFill>
                          <a:effectLst/>
                          <a:latin typeface="Arial" panose="020B0604020202020204" pitchFamily="34" charset="0"/>
                          <a:cs typeface="Arial" panose="020B0604020202020204" pitchFamily="34" charset="0"/>
                        </a:rPr>
                        <a:t>2.75%</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smtClean="0">
                          <a:solidFill>
                            <a:srgbClr val="000000"/>
                          </a:solidFill>
                          <a:effectLst/>
                          <a:latin typeface="Arial" panose="020B0604020202020204" pitchFamily="34" charset="0"/>
                          <a:cs typeface="Arial" panose="020B0604020202020204" pitchFamily="34" charset="0"/>
                        </a:rPr>
                        <a:t>2.75%</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smtClean="0">
                          <a:solidFill>
                            <a:srgbClr val="000000"/>
                          </a:solidFill>
                          <a:effectLst/>
                          <a:latin typeface="Arial" panose="020B0604020202020204" pitchFamily="34" charset="0"/>
                          <a:cs typeface="Arial" panose="020B0604020202020204" pitchFamily="34" charset="0"/>
                        </a:rPr>
                        <a:t>2.75%</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283250">
                <a:tc>
                  <a:txBody>
                    <a:bodyPr/>
                    <a:lstStyle/>
                    <a:p>
                      <a:pPr algn="l" fontAlgn="b"/>
                      <a:r>
                        <a:rPr lang="en-US" sz="1200" b="0" i="0" u="none" strike="noStrike" dirty="0" smtClean="0">
                          <a:solidFill>
                            <a:schemeClr val="tx1"/>
                          </a:solidFill>
                          <a:effectLst/>
                          <a:latin typeface="Arial" panose="020B0604020202020204" pitchFamily="34" charset="0"/>
                          <a:cs typeface="Arial" panose="020B0604020202020204" pitchFamily="34" charset="0"/>
                        </a:rPr>
                        <a:t>Operating </a:t>
                      </a:r>
                      <a:r>
                        <a:rPr lang="en-US" sz="1200" b="0" i="0" u="none" strike="noStrike" dirty="0">
                          <a:solidFill>
                            <a:schemeClr val="tx1"/>
                          </a:solidFill>
                          <a:effectLst/>
                          <a:latin typeface="Arial" panose="020B0604020202020204" pitchFamily="34" charset="0"/>
                          <a:cs typeface="Arial" panose="020B0604020202020204" pitchFamily="34" charset="0"/>
                        </a:rPr>
                        <a:t>v</a:t>
                      </a:r>
                      <a:r>
                        <a:rPr lang="en-US" sz="1200" b="0" i="0" u="none" strike="noStrike" dirty="0" smtClean="0">
                          <a:solidFill>
                            <a:schemeClr val="tx1"/>
                          </a:solidFill>
                          <a:effectLst/>
                          <a:latin typeface="Arial" panose="020B0604020202020204" pitchFamily="34" charset="0"/>
                          <a:cs typeface="Arial" panose="020B0604020202020204" pitchFamily="34" charset="0"/>
                        </a:rPr>
                        <a:t>olatility</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effectLst/>
                          <a:latin typeface="Arial" panose="020B0604020202020204" pitchFamily="34" charset="0"/>
                          <a:cs typeface="Arial" panose="020B0604020202020204" pitchFamily="34" charset="0"/>
                        </a:rPr>
                        <a:t>4.35%</a:t>
                      </a:r>
                    </a:p>
                  </a:txBody>
                  <a:tcPr marL="9525" marR="9525" marT="952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200" b="0" i="0" u="none" strike="noStrike" dirty="0" smtClean="0">
                          <a:solidFill>
                            <a:srgbClr val="000000"/>
                          </a:solidFill>
                          <a:effectLst/>
                          <a:latin typeface="Arial" panose="020B0604020202020204" pitchFamily="34" charset="0"/>
                          <a:cs typeface="Arial" panose="020B0604020202020204" pitchFamily="34" charset="0"/>
                        </a:rPr>
                        <a:t>4.35%</a:t>
                      </a:r>
                    </a:p>
                  </a:txBody>
                  <a:tcPr marL="9525" marR="9525" marT="952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smtClean="0">
                          <a:solidFill>
                            <a:srgbClr val="000000"/>
                          </a:solidFill>
                          <a:effectLst/>
                          <a:latin typeface="Arial" panose="020B0604020202020204" pitchFamily="34" charset="0"/>
                          <a:cs typeface="Arial" panose="020B0604020202020204" pitchFamily="34" charset="0"/>
                        </a:rPr>
                        <a:t>4.60%</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smtClean="0">
                          <a:solidFill>
                            <a:srgbClr val="000000"/>
                          </a:solidFill>
                          <a:effectLst/>
                          <a:latin typeface="Arial" panose="020B0604020202020204" pitchFamily="34" charset="0"/>
                          <a:cs typeface="Arial" panose="020B0604020202020204" pitchFamily="34" charset="0"/>
                        </a:rPr>
                        <a:t>1.00%</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283250">
                <a:tc>
                  <a:txBody>
                    <a:bodyPr/>
                    <a:lstStyle/>
                    <a:p>
                      <a:pPr algn="l" fontAlgn="b"/>
                      <a:r>
                        <a:rPr lang="en-US" sz="1200" b="1" i="0" u="none" strike="noStrike" dirty="0" smtClean="0">
                          <a:solidFill>
                            <a:srgbClr val="FF0000"/>
                          </a:solidFill>
                          <a:effectLst/>
                          <a:latin typeface="Arial" panose="020B0604020202020204" pitchFamily="34" charset="0"/>
                          <a:cs typeface="Arial" panose="020B0604020202020204" pitchFamily="34" charset="0"/>
                        </a:rPr>
                        <a:t>Internal post-stress minimum</a:t>
                      </a:r>
                      <a:endParaRPr lang="en-US" sz="1200" b="1" i="0" u="none" strike="noStrike" dirty="0">
                        <a:solidFill>
                          <a:srgbClr val="FF0000"/>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200" b="1" i="0" u="none" strike="noStrike" dirty="0">
                          <a:solidFill>
                            <a:srgbClr val="FF0000"/>
                          </a:solidFill>
                          <a:effectLst/>
                          <a:latin typeface="Arial" panose="020B0604020202020204" pitchFamily="34" charset="0"/>
                          <a:cs typeface="Arial" panose="020B0604020202020204" pitchFamily="34" charset="0"/>
                        </a:rPr>
                        <a:t>11.60%</a:t>
                      </a:r>
                    </a:p>
                  </a:txBody>
                  <a:tcPr marL="9525" marR="9525" marT="952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fontAlgn="b" latinLnBrk="0" hangingPunct="1"/>
                      <a:r>
                        <a:rPr lang="en-US" sz="1200" b="1" i="0" u="none" strike="noStrike" kern="1200" dirty="0">
                          <a:solidFill>
                            <a:srgbClr val="FF0000"/>
                          </a:solidFill>
                          <a:effectLst/>
                          <a:latin typeface="Arial" panose="020B0604020202020204" pitchFamily="34" charset="0"/>
                          <a:ea typeface="+mn-ea"/>
                          <a:cs typeface="Arial" panose="020B0604020202020204" pitchFamily="34" charset="0"/>
                        </a:rPr>
                        <a:t>13.10%</a:t>
                      </a:r>
                    </a:p>
                  </a:txBody>
                  <a:tcPr marL="9525" marR="9525" marT="952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fontAlgn="b" latinLnBrk="0" hangingPunct="1"/>
                      <a:r>
                        <a:rPr lang="en-US" sz="1200" b="1" i="0" u="none" strike="noStrike" kern="1200" dirty="0">
                          <a:solidFill>
                            <a:srgbClr val="FF0000"/>
                          </a:solidFill>
                          <a:effectLst/>
                          <a:latin typeface="Arial" panose="020B0604020202020204" pitchFamily="34" charset="0"/>
                          <a:ea typeface="+mn-ea"/>
                          <a:cs typeface="Arial" panose="020B0604020202020204" pitchFamily="34" charset="0"/>
                        </a:rPr>
                        <a:t>17.35%</a:t>
                      </a:r>
                    </a:p>
                  </a:txBody>
                  <a:tcPr marL="9525" marR="9525" marT="952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fontAlgn="b" latinLnBrk="0" hangingPunct="1"/>
                      <a:r>
                        <a:rPr lang="en-US" sz="1200" b="1" i="0" u="none" strike="noStrike" kern="1200" dirty="0">
                          <a:solidFill>
                            <a:srgbClr val="FF0000"/>
                          </a:solidFill>
                          <a:effectLst/>
                          <a:latin typeface="Arial" panose="020B0604020202020204" pitchFamily="34" charset="0"/>
                          <a:ea typeface="+mn-ea"/>
                          <a:cs typeface="Arial" panose="020B0604020202020204" pitchFamily="34" charset="0"/>
                        </a:rPr>
                        <a:t>7.75%</a:t>
                      </a:r>
                    </a:p>
                  </a:txBody>
                  <a:tcPr marL="9525" marR="9525" marT="952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567931">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200" b="1" i="0" u="none" strike="noStrike" kern="1200" dirty="0" smtClean="0">
                          <a:solidFill>
                            <a:srgbClr val="FFC000"/>
                          </a:solidFill>
                          <a:effectLst/>
                          <a:latin typeface="Arial" panose="020B0604020202020204" pitchFamily="34" charset="0"/>
                          <a:ea typeface="+mn-ea"/>
                          <a:cs typeface="Arial" panose="020B0604020202020204" pitchFamily="34" charset="0"/>
                        </a:rPr>
                        <a:t>Internal</a:t>
                      </a:r>
                      <a:r>
                        <a:rPr lang="en-US" sz="1200" b="1" i="0" u="none" strike="noStrike" kern="1200" baseline="0" dirty="0" smtClean="0">
                          <a:solidFill>
                            <a:srgbClr val="FFC000"/>
                          </a:solidFill>
                          <a:effectLst/>
                          <a:latin typeface="Arial" panose="020B0604020202020204" pitchFamily="34" charset="0"/>
                          <a:ea typeface="+mn-ea"/>
                          <a:cs typeface="Arial" panose="020B0604020202020204" pitchFamily="34" charset="0"/>
                        </a:rPr>
                        <a:t> p</a:t>
                      </a:r>
                      <a:r>
                        <a:rPr lang="en-US" sz="1200" b="1" i="0" u="none" strike="noStrike" kern="1200" dirty="0" smtClean="0">
                          <a:solidFill>
                            <a:srgbClr val="FFC000"/>
                          </a:solidFill>
                          <a:effectLst/>
                          <a:latin typeface="Arial" panose="020B0604020202020204" pitchFamily="34" charset="0"/>
                          <a:ea typeface="+mn-ea"/>
                          <a:cs typeface="Arial" panose="020B0604020202020204" pitchFamily="34" charset="0"/>
                        </a:rPr>
                        <a:t>ost-stress minimum + Management </a:t>
                      </a:r>
                      <a:r>
                        <a:rPr lang="en-US" sz="1200" b="1" i="0" u="none" strike="noStrike" kern="1200" baseline="0" dirty="0" smtClean="0">
                          <a:solidFill>
                            <a:srgbClr val="FFC000"/>
                          </a:solidFill>
                          <a:effectLst/>
                          <a:latin typeface="Arial" panose="020B0604020202020204" pitchFamily="34" charset="0"/>
                          <a:ea typeface="+mn-ea"/>
                          <a:cs typeface="Arial" panose="020B0604020202020204" pitchFamily="34" charset="0"/>
                        </a:rPr>
                        <a:t>adjustment</a:t>
                      </a:r>
                      <a:endParaRPr lang="en-US" sz="1200" b="1" i="0" u="none" strike="noStrike" kern="1200" dirty="0" smtClean="0">
                        <a:solidFill>
                          <a:srgbClr val="FFC000"/>
                        </a:solidFill>
                        <a:effectLst/>
                        <a:latin typeface="Arial" panose="020B0604020202020204" pitchFamily="34" charset="0"/>
                        <a:ea typeface="+mn-ea"/>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200" b="1" i="0" u="none" strike="noStrike" dirty="0" smtClean="0">
                          <a:solidFill>
                            <a:srgbClr val="FFC000"/>
                          </a:solidFill>
                          <a:effectLst/>
                          <a:latin typeface="Arial" panose="020B0604020202020204" pitchFamily="34" charset="0"/>
                          <a:cs typeface="Arial" panose="020B0604020202020204" pitchFamily="34" charset="0"/>
                        </a:rPr>
                        <a:t>13.60%</a:t>
                      </a:r>
                      <a:endParaRPr lang="en-US" sz="1200" b="1" i="0" u="none" strike="noStrike" dirty="0">
                        <a:solidFill>
                          <a:srgbClr val="FFC000"/>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200" b="1" i="0" u="none" strike="noStrike" dirty="0" smtClean="0">
                          <a:solidFill>
                            <a:srgbClr val="FFC000"/>
                          </a:solidFill>
                          <a:effectLst/>
                          <a:latin typeface="Arial" panose="020B0604020202020204" pitchFamily="34" charset="0"/>
                          <a:cs typeface="Arial" panose="020B0604020202020204" pitchFamily="34" charset="0"/>
                        </a:rPr>
                        <a:t>15.10%</a:t>
                      </a:r>
                      <a:endParaRPr lang="en-US" sz="1200" b="1" i="0" u="none" strike="noStrike" dirty="0">
                        <a:solidFill>
                          <a:srgbClr val="FFC000"/>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200" b="1" i="0" u="none" strike="noStrike" dirty="0" smtClean="0">
                          <a:solidFill>
                            <a:srgbClr val="FFC000"/>
                          </a:solidFill>
                          <a:effectLst/>
                          <a:latin typeface="Arial" panose="020B0604020202020204" pitchFamily="34" charset="0"/>
                          <a:cs typeface="Arial" panose="020B0604020202020204" pitchFamily="34" charset="0"/>
                        </a:rPr>
                        <a:t>19.35%</a:t>
                      </a:r>
                      <a:endParaRPr lang="en-US" sz="1200" b="1" i="0" u="none" strike="noStrike" dirty="0">
                        <a:solidFill>
                          <a:srgbClr val="FFC000"/>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200" b="1" i="0" u="none" strike="noStrike" dirty="0" smtClean="0">
                          <a:solidFill>
                            <a:srgbClr val="FFC000"/>
                          </a:solidFill>
                          <a:effectLst/>
                          <a:latin typeface="Arial" panose="020B0604020202020204" pitchFamily="34" charset="0"/>
                          <a:cs typeface="Arial" panose="020B0604020202020204" pitchFamily="34" charset="0"/>
                        </a:rPr>
                        <a:t>9.75%</a:t>
                      </a:r>
                      <a:endParaRPr lang="en-US" sz="1200" b="1" i="0" u="none" strike="noStrike" dirty="0">
                        <a:solidFill>
                          <a:srgbClr val="FFC000"/>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8325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Arial" panose="020B0604020202020204" pitchFamily="34" charset="0"/>
                          <a:ea typeface="+mn-ea"/>
                          <a:cs typeface="Arial" panose="020B0604020202020204" pitchFamily="34" charset="0"/>
                        </a:rPr>
                        <a:t>Stress absorption</a:t>
                      </a:r>
                    </a:p>
                  </a:txBody>
                  <a:tcPr marL="8595" marR="8595" marT="859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smtClean="0">
                          <a:solidFill>
                            <a:srgbClr val="000000"/>
                          </a:solidFill>
                          <a:effectLst/>
                          <a:latin typeface="Arial" panose="020B0604020202020204" pitchFamily="34" charset="0"/>
                          <a:cs typeface="Arial" panose="020B0604020202020204" pitchFamily="34" charset="0"/>
                        </a:rPr>
                        <a:t>5.00%</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smtClean="0">
                          <a:solidFill>
                            <a:srgbClr val="000000"/>
                          </a:solidFill>
                          <a:effectLst/>
                          <a:latin typeface="Arial" panose="020B0604020202020204" pitchFamily="34" charset="0"/>
                          <a:cs typeface="Arial" panose="020B0604020202020204" pitchFamily="34" charset="0"/>
                        </a:rPr>
                        <a:t>5.00%</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smtClean="0">
                          <a:solidFill>
                            <a:srgbClr val="000000"/>
                          </a:solidFill>
                          <a:effectLst/>
                          <a:latin typeface="Arial" panose="020B0604020202020204" pitchFamily="34" charset="0"/>
                          <a:cs typeface="Arial" panose="020B0604020202020204" pitchFamily="34" charset="0"/>
                        </a:rPr>
                        <a:t>5.00%</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smtClean="0">
                          <a:solidFill>
                            <a:srgbClr val="000000"/>
                          </a:solidFill>
                          <a:effectLst/>
                          <a:latin typeface="Arial" panose="020B0604020202020204" pitchFamily="34" charset="0"/>
                          <a:cs typeface="Arial" panose="020B0604020202020204" pitchFamily="34" charset="0"/>
                        </a:rPr>
                        <a:t>5.00%</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381541">
                <a:tc>
                  <a:txBody>
                    <a:bodyPr/>
                    <a:lstStyle/>
                    <a:p>
                      <a:pPr algn="l" fontAlgn="b"/>
                      <a:r>
                        <a:rPr lang="en-US" sz="1200" b="1" i="0" u="none" strike="noStrike" dirty="0">
                          <a:solidFill>
                            <a:srgbClr val="FF0000"/>
                          </a:solidFill>
                          <a:effectLst/>
                          <a:latin typeface="Arial" panose="020B0604020202020204" pitchFamily="34" charset="0"/>
                          <a:cs typeface="Arial" panose="020B0604020202020204" pitchFamily="34" charset="0"/>
                        </a:rPr>
                        <a:t>Business-as-usual </a:t>
                      </a:r>
                      <a:r>
                        <a:rPr lang="en-US" sz="1200" b="1" i="0" u="none" strike="noStrike" dirty="0" smtClean="0">
                          <a:solidFill>
                            <a:srgbClr val="FF0000"/>
                          </a:solidFill>
                          <a:effectLst/>
                          <a:latin typeface="Arial" panose="020B0604020202020204" pitchFamily="34" charset="0"/>
                          <a:cs typeface="Arial" panose="020B0604020202020204" pitchFamily="34" charset="0"/>
                        </a:rPr>
                        <a:t>minimum</a:t>
                      </a:r>
                      <a:endParaRPr lang="en-US" sz="1200" b="1" i="0" u="none" strike="noStrike" dirty="0">
                        <a:solidFill>
                          <a:srgbClr val="FF0000"/>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i="0" u="none" strike="noStrike" dirty="0" smtClean="0">
                          <a:solidFill>
                            <a:srgbClr val="FF0000"/>
                          </a:solidFill>
                          <a:effectLst/>
                          <a:latin typeface="Arial" panose="020B0604020202020204" pitchFamily="34" charset="0"/>
                          <a:cs typeface="Arial" panose="020B0604020202020204" pitchFamily="34" charset="0"/>
                        </a:rPr>
                        <a:t>16.60%</a:t>
                      </a:r>
                      <a:endParaRPr lang="en-US" sz="1200" b="1" i="0" u="none" strike="noStrike" dirty="0">
                        <a:solidFill>
                          <a:srgbClr val="FF0000"/>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i="0" u="none" strike="noStrike" dirty="0" smtClean="0">
                          <a:solidFill>
                            <a:srgbClr val="FF0000"/>
                          </a:solidFill>
                          <a:effectLst/>
                          <a:latin typeface="Arial" panose="020B0604020202020204" pitchFamily="34" charset="0"/>
                          <a:cs typeface="Arial" panose="020B0604020202020204" pitchFamily="34" charset="0"/>
                        </a:rPr>
                        <a:t>18.10%</a:t>
                      </a:r>
                      <a:endParaRPr lang="en-US" sz="1200" b="1" i="0" u="none" strike="noStrike" dirty="0">
                        <a:solidFill>
                          <a:srgbClr val="FF0000"/>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i="0" u="none" strike="noStrike" dirty="0" smtClean="0">
                          <a:solidFill>
                            <a:srgbClr val="FF0000"/>
                          </a:solidFill>
                          <a:effectLst/>
                          <a:latin typeface="Arial" panose="020B0604020202020204" pitchFamily="34" charset="0"/>
                          <a:cs typeface="Arial" panose="020B0604020202020204" pitchFamily="34" charset="0"/>
                        </a:rPr>
                        <a:t>22.35%</a:t>
                      </a:r>
                      <a:endParaRPr lang="en-US" sz="1200" b="1" i="0" u="none" strike="noStrike" dirty="0">
                        <a:solidFill>
                          <a:srgbClr val="FF0000"/>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i="0" u="none" strike="noStrike" dirty="0" smtClean="0">
                          <a:solidFill>
                            <a:srgbClr val="FF0000"/>
                          </a:solidFill>
                          <a:effectLst/>
                          <a:latin typeface="Arial" panose="020B0604020202020204" pitchFamily="34" charset="0"/>
                          <a:cs typeface="Arial" panose="020B0604020202020204" pitchFamily="34" charset="0"/>
                        </a:rPr>
                        <a:t>8.75%</a:t>
                      </a:r>
                      <a:endParaRPr lang="en-US" sz="1200" b="1" i="0" u="none" strike="noStrike" dirty="0">
                        <a:solidFill>
                          <a:srgbClr val="FF0000"/>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283250">
                <a:tc>
                  <a:txBody>
                    <a:bodyPr/>
                    <a:lstStyle/>
                    <a:p>
                      <a:pPr algn="l" fontAlgn="b"/>
                      <a:r>
                        <a:rPr lang="en-US" sz="1200" b="0" i="0" u="none" strike="noStrike" dirty="0" smtClean="0">
                          <a:solidFill>
                            <a:schemeClr val="tx1"/>
                          </a:solidFill>
                          <a:effectLst/>
                          <a:latin typeface="Arial" panose="020B0604020202020204" pitchFamily="34" charset="0"/>
                          <a:cs typeface="Arial" panose="020B0604020202020204" pitchFamily="34" charset="0"/>
                        </a:rPr>
                        <a:t>Strategic capital</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smtClean="0">
                          <a:solidFill>
                            <a:schemeClr val="tx1"/>
                          </a:solidFill>
                          <a:effectLst/>
                          <a:latin typeface="Arial" panose="020B0604020202020204" pitchFamily="34" charset="0"/>
                          <a:cs typeface="Arial" panose="020B0604020202020204" pitchFamily="34" charset="0"/>
                        </a:rPr>
                        <a:t>-</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smtClean="0">
                          <a:solidFill>
                            <a:schemeClr val="tx1"/>
                          </a:solidFill>
                          <a:effectLst/>
                          <a:latin typeface="Arial" panose="020B0604020202020204" pitchFamily="34" charset="0"/>
                          <a:cs typeface="Arial" panose="020B0604020202020204" pitchFamily="34" charset="0"/>
                        </a:rPr>
                        <a:t>-</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smtClean="0">
                          <a:solidFill>
                            <a:schemeClr val="tx1"/>
                          </a:solidFill>
                          <a:effectLst/>
                          <a:latin typeface="Arial" panose="020B0604020202020204" pitchFamily="34" charset="0"/>
                          <a:cs typeface="Arial" panose="020B0604020202020204" pitchFamily="34" charset="0"/>
                        </a:rPr>
                        <a:t>-</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smtClean="0">
                          <a:solidFill>
                            <a:schemeClr val="tx1"/>
                          </a:solidFill>
                          <a:effectLst/>
                          <a:latin typeface="Arial" panose="020B0604020202020204" pitchFamily="34" charset="0"/>
                          <a:cs typeface="Arial" panose="020B0604020202020204" pitchFamily="34" charset="0"/>
                        </a:rPr>
                        <a:t>-</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381541">
                <a:tc>
                  <a:txBody>
                    <a:bodyPr/>
                    <a:lstStyle/>
                    <a:p>
                      <a:pPr algn="l" fontAlgn="b"/>
                      <a:r>
                        <a:rPr lang="en-US" sz="1200" b="0" i="0" u="none" strike="noStrike" dirty="0" smtClean="0">
                          <a:solidFill>
                            <a:schemeClr val="tx1"/>
                          </a:solidFill>
                          <a:effectLst/>
                          <a:latin typeface="Arial" panose="020B0604020202020204" pitchFamily="34" charset="0"/>
                          <a:cs typeface="Arial" panose="020B0604020202020204" pitchFamily="34" charset="0"/>
                        </a:rPr>
                        <a:t>Management</a:t>
                      </a:r>
                      <a:r>
                        <a:rPr lang="en-US" sz="1200" b="0" i="0" u="none" strike="noStrike" baseline="0" dirty="0" smtClean="0">
                          <a:solidFill>
                            <a:schemeClr val="tx1"/>
                          </a:solidFill>
                          <a:effectLst/>
                          <a:latin typeface="Arial" panose="020B0604020202020204" pitchFamily="34" charset="0"/>
                          <a:cs typeface="Arial" panose="020B0604020202020204" pitchFamily="34" charset="0"/>
                        </a:rPr>
                        <a:t> </a:t>
                      </a:r>
                      <a:r>
                        <a:rPr lang="en-US" sz="1200" b="0" i="0" u="none" strike="noStrike" dirty="0" smtClean="0">
                          <a:solidFill>
                            <a:schemeClr val="tx1"/>
                          </a:solidFill>
                          <a:effectLst/>
                          <a:latin typeface="Arial" panose="020B0604020202020204" pitchFamily="34" charset="0"/>
                          <a:cs typeface="Arial" panose="020B0604020202020204" pitchFamily="34" charset="0"/>
                        </a:rPr>
                        <a:t>adjustment</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smtClean="0">
                          <a:solidFill>
                            <a:schemeClr val="tx1"/>
                          </a:solidFill>
                          <a:effectLst/>
                          <a:latin typeface="Arial" panose="020B0604020202020204" pitchFamily="34" charset="0"/>
                          <a:cs typeface="Arial" panose="020B0604020202020204" pitchFamily="34" charset="0"/>
                        </a:rPr>
                        <a:t>2.00%</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smtClean="0">
                          <a:solidFill>
                            <a:schemeClr val="tx1"/>
                          </a:solidFill>
                          <a:effectLst/>
                          <a:latin typeface="Arial" panose="020B0604020202020204" pitchFamily="34" charset="0"/>
                          <a:cs typeface="Arial" panose="020B0604020202020204" pitchFamily="34" charset="0"/>
                        </a:rPr>
                        <a:t>2.00%</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kern="1200" dirty="0" smtClean="0">
                          <a:solidFill>
                            <a:schemeClr val="tx1"/>
                          </a:solidFill>
                          <a:effectLst/>
                          <a:latin typeface="Arial" panose="020B0604020202020204" pitchFamily="34" charset="0"/>
                          <a:ea typeface="+mn-ea"/>
                          <a:cs typeface="Arial" panose="020B0604020202020204" pitchFamily="34" charset="0"/>
                        </a:rPr>
                        <a:t>2.00%</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kern="1200" dirty="0" smtClean="0">
                          <a:solidFill>
                            <a:schemeClr val="tx1"/>
                          </a:solidFill>
                          <a:effectLst/>
                          <a:latin typeface="Arial" panose="020B0604020202020204" pitchFamily="34" charset="0"/>
                          <a:ea typeface="+mn-ea"/>
                          <a:cs typeface="Arial" panose="020B0604020202020204" pitchFamily="34" charset="0"/>
                        </a:rPr>
                        <a:t>2.00%</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283250">
                <a:tc>
                  <a:txBody>
                    <a:bodyPr/>
                    <a:lstStyle/>
                    <a:p>
                      <a:pPr algn="l" fontAlgn="b"/>
                      <a:r>
                        <a:rPr lang="en-US" sz="1200" b="1" i="0" u="none" strike="noStrike" dirty="0">
                          <a:solidFill>
                            <a:srgbClr val="FFC000"/>
                          </a:solidFill>
                          <a:effectLst/>
                          <a:latin typeface="Arial" panose="020B0604020202020204" pitchFamily="34" charset="0"/>
                          <a:cs typeface="Arial" panose="020B0604020202020204" pitchFamily="34" charset="0"/>
                        </a:rPr>
                        <a:t>Planned capital hold</a:t>
                      </a:r>
                    </a:p>
                  </a:txBody>
                  <a:tcPr marL="8595" marR="8595" marT="859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i="0" u="none" strike="noStrike" dirty="0" smtClean="0">
                          <a:solidFill>
                            <a:srgbClr val="FFC000"/>
                          </a:solidFill>
                          <a:effectLst/>
                          <a:latin typeface="Arial" panose="020B0604020202020204" pitchFamily="34" charset="0"/>
                          <a:cs typeface="Arial" panose="020B0604020202020204" pitchFamily="34" charset="0"/>
                        </a:rPr>
                        <a:t>18.60%</a:t>
                      </a:r>
                      <a:endParaRPr lang="en-US" sz="1200" b="1" i="0" u="none" strike="noStrike" dirty="0">
                        <a:solidFill>
                          <a:srgbClr val="FFC000"/>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i="0" u="none" strike="noStrike" dirty="0" smtClean="0">
                          <a:solidFill>
                            <a:srgbClr val="FFC000"/>
                          </a:solidFill>
                          <a:effectLst/>
                          <a:latin typeface="Arial" panose="020B0604020202020204" pitchFamily="34" charset="0"/>
                          <a:cs typeface="Arial" panose="020B0604020202020204" pitchFamily="34" charset="0"/>
                        </a:rPr>
                        <a:t>20.10%</a:t>
                      </a:r>
                      <a:endParaRPr lang="en-US" sz="1200" b="1" i="0" u="none" strike="noStrike" dirty="0">
                        <a:solidFill>
                          <a:srgbClr val="FFC000"/>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i="0" u="none" strike="noStrike" dirty="0" smtClean="0">
                          <a:solidFill>
                            <a:srgbClr val="FFC000"/>
                          </a:solidFill>
                          <a:effectLst/>
                          <a:latin typeface="Arial" panose="020B0604020202020204" pitchFamily="34" charset="0"/>
                          <a:cs typeface="Arial" panose="020B0604020202020204" pitchFamily="34" charset="0"/>
                        </a:rPr>
                        <a:t>24.35%</a:t>
                      </a:r>
                      <a:endParaRPr lang="en-US" sz="1200" b="1" i="0" u="none" strike="noStrike" dirty="0">
                        <a:solidFill>
                          <a:srgbClr val="FFC000"/>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i="0" u="none" strike="noStrike" dirty="0" smtClean="0">
                          <a:solidFill>
                            <a:srgbClr val="FFC000"/>
                          </a:solidFill>
                          <a:effectLst/>
                          <a:latin typeface="Arial" panose="020B0604020202020204" pitchFamily="34" charset="0"/>
                          <a:cs typeface="Arial" panose="020B0604020202020204" pitchFamily="34" charset="0"/>
                        </a:rPr>
                        <a:t>10.75%</a:t>
                      </a:r>
                      <a:endParaRPr lang="en-US" sz="1200" b="1" i="0" u="none" strike="noStrike" dirty="0">
                        <a:solidFill>
                          <a:srgbClr val="FFC000"/>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3" name="Right Brace 22"/>
          <p:cNvSpPr/>
          <p:nvPr/>
        </p:nvSpPr>
        <p:spPr>
          <a:xfrm>
            <a:off x="8297716" y="3040912"/>
            <a:ext cx="101600" cy="899148"/>
          </a:xfrm>
          <a:prstGeom prst="rightBrace">
            <a:avLst>
              <a:gd name="adj1" fmla="val 0"/>
              <a:gd name="adj2" fmla="val 50000"/>
            </a:avLst>
          </a:prstGeom>
          <a:ln w="9525">
            <a:solidFill>
              <a:schemeClr val="accent2"/>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4" name="Right Brace 23"/>
          <p:cNvSpPr/>
          <p:nvPr/>
        </p:nvSpPr>
        <p:spPr>
          <a:xfrm>
            <a:off x="8297716" y="4167402"/>
            <a:ext cx="101600" cy="1397475"/>
          </a:xfrm>
          <a:prstGeom prst="rightBrace">
            <a:avLst>
              <a:gd name="adj1" fmla="val 0"/>
              <a:gd name="adj2" fmla="val 50000"/>
            </a:avLst>
          </a:prstGeom>
          <a:ln w="9525">
            <a:solidFill>
              <a:schemeClr val="accent2"/>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7" name="Rectangle 26"/>
          <p:cNvSpPr/>
          <p:nvPr/>
        </p:nvSpPr>
        <p:spPr>
          <a:xfrm>
            <a:off x="8414682" y="3244762"/>
            <a:ext cx="822960" cy="45368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r>
              <a:rPr lang="en-GB" sz="1200" b="1" dirty="0" smtClean="0">
                <a:solidFill>
                  <a:schemeClr val="bg1">
                    <a:lumMod val="50000"/>
                  </a:schemeClr>
                </a:solidFill>
                <a:latin typeface="Arial" panose="020B0604020202020204" pitchFamily="34" charset="0"/>
                <a:cs typeface="Arial" panose="020B0604020202020204" pitchFamily="34" charset="0"/>
              </a:rPr>
              <a:t>Stress </a:t>
            </a:r>
            <a:r>
              <a:rPr lang="en-GB" sz="1200" b="1" dirty="0">
                <a:solidFill>
                  <a:schemeClr val="bg1">
                    <a:lumMod val="50000"/>
                  </a:schemeClr>
                </a:solidFill>
                <a:latin typeface="Arial" panose="020B0604020202020204" pitchFamily="34" charset="0"/>
                <a:cs typeface="Arial" panose="020B0604020202020204" pitchFamily="34" charset="0"/>
              </a:rPr>
              <a:t>s</a:t>
            </a:r>
            <a:r>
              <a:rPr lang="en-GB" sz="1200" b="1" dirty="0" smtClean="0">
                <a:solidFill>
                  <a:schemeClr val="bg1">
                    <a:lumMod val="50000"/>
                  </a:schemeClr>
                </a:solidFill>
                <a:latin typeface="Arial" panose="020B0604020202020204" pitchFamily="34" charset="0"/>
                <a:cs typeface="Arial" panose="020B0604020202020204" pitchFamily="34" charset="0"/>
              </a:rPr>
              <a:t>cenario</a:t>
            </a:r>
          </a:p>
        </p:txBody>
      </p:sp>
      <p:sp>
        <p:nvSpPr>
          <p:cNvPr id="28" name="Rectangle 27"/>
          <p:cNvSpPr/>
          <p:nvPr/>
        </p:nvSpPr>
        <p:spPr>
          <a:xfrm>
            <a:off x="8414682" y="4623092"/>
            <a:ext cx="822960" cy="45368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r>
              <a:rPr lang="en-GB" sz="1200" b="1" dirty="0" smtClean="0">
                <a:solidFill>
                  <a:schemeClr val="bg1">
                    <a:lumMod val="50000"/>
                  </a:schemeClr>
                </a:solidFill>
                <a:latin typeface="Arial" panose="020B0604020202020204" pitchFamily="34" charset="0"/>
                <a:cs typeface="Arial" panose="020B0604020202020204" pitchFamily="34" charset="0"/>
              </a:rPr>
              <a:t>Business-as-usual</a:t>
            </a:r>
          </a:p>
        </p:txBody>
      </p:sp>
      <p:sp>
        <p:nvSpPr>
          <p:cNvPr id="29" name="Content Placeholder 43"/>
          <p:cNvSpPr txBox="1">
            <a:spLocks/>
          </p:cNvSpPr>
          <p:nvPr/>
        </p:nvSpPr>
        <p:spPr>
          <a:xfrm>
            <a:off x="348437" y="472830"/>
            <a:ext cx="8666245" cy="435610"/>
          </a:xfrm>
          <a:prstGeom prst="rect">
            <a:avLst/>
          </a:prstGeom>
        </p:spPr>
        <p:txBody>
          <a:bodyPr lIns="0" tIns="0" rIns="0" bIns="0" anchor="ctr"/>
          <a:lstStyle>
            <a:lvl1pPr marL="0" indent="0" algn="l" defTabSz="457200" rtl="0" eaLnBrk="1" latinLnBrk="0" hangingPunct="1">
              <a:spcBef>
                <a:spcPts val="0"/>
              </a:spcBef>
              <a:buFont typeface="Arial"/>
              <a:buNone/>
              <a:defRPr sz="2000" b="1" kern="1200">
                <a:solidFill>
                  <a:schemeClr val="tx1"/>
                </a:solidFill>
                <a:latin typeface="Arial" panose="020B0604020202020204" pitchFamily="34" charset="0"/>
                <a:ea typeface="+mn-ea"/>
                <a:cs typeface="Arial" panose="020B0604020202020204" pitchFamily="34" charset="0"/>
              </a:defRPr>
            </a:lvl1pPr>
            <a:lvl2pPr marL="457200" indent="0" algn="l" defTabSz="457200" rtl="0" eaLnBrk="1" latinLnBrk="0" hangingPunct="1">
              <a:spcBef>
                <a:spcPct val="20000"/>
              </a:spcBef>
              <a:buFont typeface="Arial"/>
              <a:buNone/>
              <a:defRPr sz="28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Calibration: </a:t>
            </a:r>
            <a:r>
              <a:rPr lang="en-US" b="0" dirty="0" smtClean="0"/>
              <a:t>Detailed</a:t>
            </a:r>
            <a:r>
              <a:rPr lang="en-US" dirty="0" smtClean="0"/>
              <a:t> </a:t>
            </a:r>
            <a:r>
              <a:rPr lang="en-US" b="0" dirty="0" smtClean="0"/>
              <a:t>capital </a:t>
            </a:r>
            <a:r>
              <a:rPr lang="en-US" b="0" dirty="0"/>
              <a:t>adequacy </a:t>
            </a:r>
            <a:r>
              <a:rPr lang="en-US" b="0" dirty="0" smtClean="0"/>
              <a:t>ratio limits from 2016 Capital Policy </a:t>
            </a:r>
            <a:endParaRPr lang="en-GB" dirty="0"/>
          </a:p>
        </p:txBody>
      </p:sp>
      <p:sp>
        <p:nvSpPr>
          <p:cNvPr id="16" name="Content Placeholder 3"/>
          <p:cNvSpPr txBox="1">
            <a:spLocks/>
          </p:cNvSpPr>
          <p:nvPr/>
        </p:nvSpPr>
        <p:spPr>
          <a:xfrm>
            <a:off x="457198" y="5982492"/>
            <a:ext cx="8775701" cy="215444"/>
          </a:xfrm>
          <a:prstGeom prst="rect">
            <a:avLst/>
          </a:prstGeom>
        </p:spPr>
        <p:txBody>
          <a:bodyPr wrap="square" lIns="0" tIns="0" rIns="0" bIns="0">
            <a:spAutoFit/>
          </a:bodyPr>
          <a:lstStyle>
            <a:lvl1pPr marL="174625" indent="-174625" algn="l" rtl="0" eaLnBrk="1" fontAlgn="base" hangingPunct="1">
              <a:spcBef>
                <a:spcPct val="60000"/>
              </a:spcBef>
              <a:spcAft>
                <a:spcPct val="0"/>
              </a:spcAft>
              <a:buChar char="•"/>
              <a:defRPr sz="1600">
                <a:solidFill>
                  <a:schemeClr val="tx1"/>
                </a:solidFill>
                <a:latin typeface="+mn-lt"/>
                <a:ea typeface="+mn-ea"/>
                <a:cs typeface="+mn-cs"/>
                <a:sym typeface="Arial"/>
              </a:defRPr>
            </a:lvl1pPr>
            <a:lvl2pPr marL="342900"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2pPr>
            <a:lvl3pPr marL="515938" indent="-171450" algn="l" rtl="0" eaLnBrk="1" fontAlgn="base" hangingPunct="1">
              <a:spcBef>
                <a:spcPct val="20000"/>
              </a:spcBef>
              <a:spcAft>
                <a:spcPct val="0"/>
              </a:spcAft>
              <a:buFont typeface="Arial" charset="0"/>
              <a:buChar char="-"/>
              <a:defRPr sz="1600">
                <a:solidFill>
                  <a:schemeClr val="tx1"/>
                </a:solidFill>
                <a:latin typeface="+mn-lt"/>
                <a:cs typeface="+mn-cs"/>
                <a:sym typeface="Arial"/>
              </a:defRPr>
            </a:lvl3pPr>
            <a:lvl4pPr marL="684213"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4pPr>
            <a:lvl5pPr marL="858838" indent="-173038" algn="l" rtl="0" eaLnBrk="1" fontAlgn="base" hangingPunct="1">
              <a:spcBef>
                <a:spcPct val="20000"/>
              </a:spcBef>
              <a:spcAft>
                <a:spcPct val="0"/>
              </a:spcAft>
              <a:buFont typeface="Arial" charset="0"/>
              <a:buChar char="-"/>
              <a:defRPr sz="1600">
                <a:solidFill>
                  <a:schemeClr val="tx1"/>
                </a:solidFill>
                <a:latin typeface="+mn-lt"/>
                <a:cs typeface="+mn-cs"/>
                <a:sym typeface="Arial"/>
              </a:defRPr>
            </a:lvl5pPr>
            <a:lvl6pPr marL="1316038" indent="-173038" algn="l" rtl="0" eaLnBrk="1" fontAlgn="base" hangingPunct="1">
              <a:spcBef>
                <a:spcPct val="20000"/>
              </a:spcBef>
              <a:spcAft>
                <a:spcPct val="0"/>
              </a:spcAft>
              <a:buFont typeface="Arial" charset="0"/>
              <a:buChar char="-"/>
              <a:defRPr sz="1600">
                <a:solidFill>
                  <a:schemeClr val="tx1"/>
                </a:solidFill>
                <a:latin typeface="+mn-lt"/>
                <a:cs typeface="+mn-cs"/>
              </a:defRPr>
            </a:lvl6pPr>
            <a:lvl7pPr marL="1773238" indent="-173038" algn="l" rtl="0" eaLnBrk="1" fontAlgn="base" hangingPunct="1">
              <a:spcBef>
                <a:spcPct val="20000"/>
              </a:spcBef>
              <a:spcAft>
                <a:spcPct val="0"/>
              </a:spcAft>
              <a:buFont typeface="Arial" charset="0"/>
              <a:buChar char="-"/>
              <a:defRPr sz="1600">
                <a:solidFill>
                  <a:schemeClr val="tx1"/>
                </a:solidFill>
                <a:latin typeface="+mn-lt"/>
                <a:cs typeface="+mn-cs"/>
              </a:defRPr>
            </a:lvl7pPr>
            <a:lvl8pPr marL="2230438" indent="-173038" algn="l" rtl="0" eaLnBrk="1" fontAlgn="base" hangingPunct="1">
              <a:spcBef>
                <a:spcPct val="20000"/>
              </a:spcBef>
              <a:spcAft>
                <a:spcPct val="0"/>
              </a:spcAft>
              <a:buFont typeface="Arial" charset="0"/>
              <a:buChar char="-"/>
              <a:defRPr sz="1600">
                <a:solidFill>
                  <a:schemeClr val="tx1"/>
                </a:solidFill>
                <a:latin typeface="+mn-lt"/>
                <a:cs typeface="+mn-cs"/>
              </a:defRPr>
            </a:lvl8pPr>
            <a:lvl9pPr marL="2687638" indent="-173038" algn="l" rtl="0" eaLnBrk="1" fontAlgn="base" hangingPunct="1">
              <a:spcBef>
                <a:spcPct val="20000"/>
              </a:spcBef>
              <a:spcAft>
                <a:spcPct val="0"/>
              </a:spcAft>
              <a:buFont typeface="Arial" charset="0"/>
              <a:buChar char="-"/>
              <a:defRPr sz="1600">
                <a:solidFill>
                  <a:schemeClr val="tx1"/>
                </a:solidFill>
                <a:latin typeface="+mn-lt"/>
                <a:cs typeface="+mn-cs"/>
              </a:defRPr>
            </a:lvl9pPr>
          </a:lstStyle>
          <a:p>
            <a:pPr marL="0" indent="0" algn="ctr" defTabSz="979488">
              <a:lnSpc>
                <a:spcPct val="100000"/>
              </a:lnSpc>
              <a:buNone/>
            </a:pPr>
            <a:r>
              <a:rPr lang="en-US" sz="1400" b="1" dirty="0" smtClean="0">
                <a:solidFill>
                  <a:srgbClr val="FF0000"/>
                </a:solidFill>
                <a:latin typeface="Arial" panose="020B0604020202020204" pitchFamily="34" charset="0"/>
                <a:ea typeface="Arial Unicode MS" pitchFamily="34" charset="-128"/>
                <a:cs typeface="Arial" panose="020B0604020202020204" pitchFamily="34" charset="0"/>
              </a:rPr>
              <a:t>Methodology mirrored to set SHUSA-level and other entity capital adequacy ratio limits</a:t>
            </a:r>
            <a:endParaRPr lang="en-US" sz="1400" b="1" dirty="0">
              <a:solidFill>
                <a:srgbClr val="FF0000"/>
              </a:solidFill>
              <a:latin typeface="Arial" panose="020B0604020202020204" pitchFamily="34" charset="0"/>
              <a:ea typeface="Arial Unicode MS" pitchFamily="34" charset="-128"/>
              <a:cs typeface="Arial" panose="020B0604020202020204" pitchFamily="34" charset="0"/>
            </a:endParaRPr>
          </a:p>
        </p:txBody>
      </p:sp>
      <p:grpSp>
        <p:nvGrpSpPr>
          <p:cNvPr id="15" name="Group 14"/>
          <p:cNvGrpSpPr/>
          <p:nvPr/>
        </p:nvGrpSpPr>
        <p:grpSpPr>
          <a:xfrm>
            <a:off x="443921" y="72184"/>
            <a:ext cx="3581541" cy="189008"/>
            <a:chOff x="403281" y="164517"/>
            <a:chExt cx="3581541" cy="189008"/>
          </a:xfrm>
        </p:grpSpPr>
        <p:sp>
          <p:nvSpPr>
            <p:cNvPr id="17" name="Text Box 75"/>
            <p:cNvSpPr txBox="1">
              <a:spLocks noChangeArrowheads="1"/>
            </p:cNvSpPr>
            <p:nvPr/>
          </p:nvSpPr>
          <p:spPr bwMode="gray">
            <a:xfrm>
              <a:off x="636148" y="166688"/>
              <a:ext cx="3348674"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accent1"/>
                  </a:solidFill>
                </a:rPr>
                <a:t>Capital adequacy risk: Calibration – Capital ratios</a:t>
              </a:r>
              <a:endParaRPr lang="en-US" sz="1200" dirty="0">
                <a:solidFill>
                  <a:schemeClr val="accent1"/>
                </a:solidFill>
              </a:endParaRPr>
            </a:p>
          </p:txBody>
        </p:sp>
        <p:sp>
          <p:nvSpPr>
            <p:cNvPr id="18" name="Oval 17"/>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1</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Tree>
    <p:extLst>
      <p:ext uri="{BB962C8B-B14F-4D97-AF65-F5344CB8AC3E}">
        <p14:creationId xmlns:p14="http://schemas.microsoft.com/office/powerpoint/2010/main" val="13051987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p:txBody>
          <a:bodyPr/>
          <a:lstStyle/>
          <a:p>
            <a:r>
              <a:rPr lang="en-US" dirty="0"/>
              <a:t>Calibration: </a:t>
            </a:r>
            <a:r>
              <a:rPr lang="en-US" b="0" dirty="0"/>
              <a:t>Pre-IHC </a:t>
            </a:r>
            <a:r>
              <a:rPr lang="en-US" b="0" dirty="0" smtClean="0"/>
              <a:t>vs. Post-IHC for SHUSA</a:t>
            </a:r>
            <a:endParaRPr lang="en-US" b="0" dirty="0"/>
          </a:p>
        </p:txBody>
      </p:sp>
      <p:graphicFrame>
        <p:nvGraphicFramePr>
          <p:cNvPr id="9" name="Table 8"/>
          <p:cNvGraphicFramePr>
            <a:graphicFrameLocks noGrp="1"/>
          </p:cNvGraphicFramePr>
          <p:nvPr>
            <p:extLst>
              <p:ext uri="{D42A27DB-BD31-4B8C-83A1-F6EECF244321}">
                <p14:modId xmlns:p14="http://schemas.microsoft.com/office/powerpoint/2010/main" val="3634531563"/>
              </p:ext>
            </p:extLst>
          </p:nvPr>
        </p:nvGraphicFramePr>
        <p:xfrm>
          <a:off x="4513215" y="2096497"/>
          <a:ext cx="4577622" cy="3318747"/>
        </p:xfrm>
        <a:graphic>
          <a:graphicData uri="http://schemas.openxmlformats.org/drawingml/2006/table">
            <a:tbl>
              <a:tblPr/>
              <a:tblGrid>
                <a:gridCol w="1630894"/>
                <a:gridCol w="736682"/>
                <a:gridCol w="736682"/>
                <a:gridCol w="736682"/>
                <a:gridCol w="736682"/>
              </a:tblGrid>
              <a:tr h="0">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1200" b="1" i="0" u="none" strike="noStrike" kern="1200" dirty="0" smtClean="0">
                        <a:solidFill>
                          <a:srgbClr val="FF0000"/>
                        </a:solidFill>
                        <a:effectLst/>
                        <a:latin typeface="Arial" panose="020B0604020202020204" pitchFamily="34" charset="0"/>
                        <a:ea typeface="+mn-ea"/>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4">
                  <a:txBody>
                    <a:bodyPr/>
                    <a:lstStyle/>
                    <a:p>
                      <a:pPr algn="ctr" fontAlgn="b"/>
                      <a:r>
                        <a:rPr lang="en-US" sz="1200" b="1" i="0" u="none" strike="noStrike" dirty="0" smtClean="0">
                          <a:solidFill>
                            <a:schemeClr val="accent1"/>
                          </a:solidFill>
                          <a:effectLst/>
                          <a:latin typeface="Arial" panose="020B0604020202020204" pitchFamily="34" charset="0"/>
                          <a:cs typeface="Arial" panose="020B0604020202020204" pitchFamily="34" charset="0"/>
                        </a:rPr>
                        <a:t>SHUSA</a:t>
                      </a:r>
                      <a:endParaRPr lang="en-US" sz="1200" b="1" i="0" u="none" strike="noStrike" dirty="0">
                        <a:solidFill>
                          <a:schemeClr val="accent1"/>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fontAlgn="b"/>
                      <a:endParaRPr lang="en-US" sz="1200" b="1" i="0" u="none" strike="noStrike" dirty="0">
                        <a:solidFill>
                          <a:schemeClr val="accent1"/>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fontAlgn="b"/>
                      <a:endParaRPr lang="en-US" sz="1200" b="1" i="0" u="none" strike="noStrike" dirty="0">
                        <a:solidFill>
                          <a:schemeClr val="accent1"/>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fontAlgn="b"/>
                      <a:endParaRPr lang="en-US" sz="1200" b="1" i="0" u="none" strike="noStrike" dirty="0">
                        <a:solidFill>
                          <a:schemeClr val="accent1"/>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75387">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200" b="1" i="0" u="none" strike="noStrike" kern="1200" dirty="0" smtClean="0">
                          <a:solidFill>
                            <a:srgbClr val="FF0000"/>
                          </a:solidFill>
                          <a:effectLst/>
                          <a:latin typeface="Arial" panose="020B0604020202020204" pitchFamily="34" charset="0"/>
                          <a:ea typeface="+mn-ea"/>
                          <a:cs typeface="Arial" panose="020B0604020202020204" pitchFamily="34" charset="0"/>
                        </a:rPr>
                        <a:t>Scenario</a:t>
                      </a:r>
                    </a:p>
                  </a:txBody>
                  <a:tcPr marL="8595" marR="8595" marT="859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b="1" i="0" u="none" strike="noStrike" dirty="0" smtClean="0">
                          <a:solidFill>
                            <a:schemeClr val="accent1"/>
                          </a:solidFill>
                          <a:effectLst/>
                          <a:latin typeface="Arial" panose="020B0604020202020204" pitchFamily="34" charset="0"/>
                          <a:cs typeface="Arial" panose="020B0604020202020204" pitchFamily="34" charset="0"/>
                        </a:rPr>
                        <a:t>Common Equity</a:t>
                      </a:r>
                      <a:r>
                        <a:rPr lang="en-US" sz="1200" b="1" i="0" u="none" strike="noStrike" baseline="0" dirty="0" smtClean="0">
                          <a:solidFill>
                            <a:schemeClr val="accent1"/>
                          </a:solidFill>
                          <a:effectLst/>
                          <a:latin typeface="Arial" panose="020B0604020202020204" pitchFamily="34" charset="0"/>
                          <a:cs typeface="Arial" panose="020B0604020202020204" pitchFamily="34" charset="0"/>
                        </a:rPr>
                        <a:t> Tier 1</a:t>
                      </a:r>
                      <a:endParaRPr lang="en-US" sz="1200" b="1" i="0" u="none" strike="noStrike" dirty="0">
                        <a:solidFill>
                          <a:schemeClr val="accent1"/>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b="1" i="0" u="none" strike="noStrike" dirty="0">
                          <a:solidFill>
                            <a:schemeClr val="accent1"/>
                          </a:solidFill>
                          <a:effectLst/>
                          <a:latin typeface="Arial" panose="020B0604020202020204" pitchFamily="34" charset="0"/>
                          <a:cs typeface="Arial" panose="020B0604020202020204" pitchFamily="34" charset="0"/>
                        </a:rPr>
                        <a:t>Tier </a:t>
                      </a:r>
                      <a:r>
                        <a:rPr lang="en-US" sz="1200" b="1" i="0" u="none" strike="noStrike" dirty="0" smtClean="0">
                          <a:solidFill>
                            <a:schemeClr val="accent1"/>
                          </a:solidFill>
                          <a:effectLst/>
                          <a:latin typeface="Arial" panose="020B0604020202020204" pitchFamily="34" charset="0"/>
                          <a:cs typeface="Arial" panose="020B0604020202020204" pitchFamily="34" charset="0"/>
                        </a:rPr>
                        <a:t>1 Risk-based Capital</a:t>
                      </a:r>
                      <a:endParaRPr lang="en-US" sz="1200" b="1" i="0" u="none" strike="noStrike" dirty="0">
                        <a:solidFill>
                          <a:schemeClr val="accent1"/>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b="1" i="0" u="none" strike="noStrike" dirty="0" smtClean="0">
                          <a:solidFill>
                            <a:schemeClr val="accent1"/>
                          </a:solidFill>
                          <a:effectLst/>
                          <a:latin typeface="Arial" panose="020B0604020202020204" pitchFamily="34" charset="0"/>
                          <a:cs typeface="Arial" panose="020B0604020202020204" pitchFamily="34" charset="0"/>
                        </a:rPr>
                        <a:t>Total Risk-based </a:t>
                      </a:r>
                      <a:r>
                        <a:rPr lang="en-US" sz="1200" b="1" i="0" u="none" strike="noStrike" dirty="0">
                          <a:solidFill>
                            <a:schemeClr val="accent1"/>
                          </a:solidFill>
                          <a:effectLst/>
                          <a:latin typeface="Arial" panose="020B0604020202020204" pitchFamily="34" charset="0"/>
                          <a:cs typeface="Arial" panose="020B0604020202020204" pitchFamily="34" charset="0"/>
                        </a:rPr>
                        <a:t>Capital</a:t>
                      </a:r>
                    </a:p>
                  </a:txBody>
                  <a:tcPr marL="8595" marR="8595" marT="859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b="1" i="0" u="none" strike="noStrike" dirty="0">
                          <a:solidFill>
                            <a:schemeClr val="accent1"/>
                          </a:solidFill>
                          <a:effectLst/>
                          <a:latin typeface="Arial" panose="020B0604020202020204" pitchFamily="34" charset="0"/>
                          <a:cs typeface="Arial" panose="020B0604020202020204" pitchFamily="34" charset="0"/>
                        </a:rPr>
                        <a:t>Tier 1 </a:t>
                      </a:r>
                      <a:r>
                        <a:rPr lang="en-US" sz="1200" b="1" i="0" u="none" strike="noStrike" dirty="0" smtClean="0">
                          <a:solidFill>
                            <a:schemeClr val="accent1"/>
                          </a:solidFill>
                          <a:effectLst/>
                          <a:latin typeface="Arial" panose="020B0604020202020204" pitchFamily="34" charset="0"/>
                          <a:cs typeface="Arial" panose="020B0604020202020204" pitchFamily="34" charset="0"/>
                        </a:rPr>
                        <a:t>Leverage</a:t>
                      </a:r>
                      <a:endParaRPr lang="en-US" sz="1200" b="1" i="0" u="none" strike="noStrike" dirty="0">
                        <a:solidFill>
                          <a:schemeClr val="accent1"/>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67467">
                <a:tc>
                  <a:txBody>
                    <a:bodyPr/>
                    <a:lstStyle/>
                    <a:p>
                      <a:pPr algn="l" fontAlgn="b"/>
                      <a:r>
                        <a:rPr lang="en-US" sz="1200" b="0" i="0" u="none" strike="noStrike" dirty="0" smtClean="0">
                          <a:solidFill>
                            <a:schemeClr val="tx1"/>
                          </a:solidFill>
                          <a:effectLst/>
                          <a:latin typeface="Arial" panose="020B0604020202020204" pitchFamily="34" charset="0"/>
                          <a:cs typeface="Arial" panose="020B0604020202020204" pitchFamily="34" charset="0"/>
                        </a:rPr>
                        <a:t>BHC</a:t>
                      </a:r>
                      <a:r>
                        <a:rPr lang="en-US" sz="1200" b="0" i="0" u="none" strike="noStrike" baseline="0" dirty="0" smtClean="0">
                          <a:solidFill>
                            <a:schemeClr val="tx1"/>
                          </a:solidFill>
                          <a:effectLst/>
                          <a:latin typeface="Arial" panose="020B0604020202020204" pitchFamily="34" charset="0"/>
                          <a:cs typeface="Arial" panose="020B0604020202020204" pitchFamily="34" charset="0"/>
                        </a:rPr>
                        <a:t> Stress: </a:t>
                      </a:r>
                      <a:r>
                        <a:rPr lang="en-US" sz="1200" b="0" i="0" u="none" strike="noStrike" dirty="0" smtClean="0">
                          <a:solidFill>
                            <a:schemeClr val="tx1"/>
                          </a:solidFill>
                          <a:effectLst/>
                          <a:latin typeface="Arial" panose="020B0604020202020204" pitchFamily="34" charset="0"/>
                          <a:cs typeface="Arial" panose="020B0604020202020204" pitchFamily="34" charset="0"/>
                        </a:rPr>
                        <a:t>Initial</a:t>
                      </a:r>
                      <a:r>
                        <a:rPr lang="en-US" sz="1200" b="0" i="0" u="none" strike="noStrike" baseline="0" dirty="0" smtClean="0">
                          <a:solidFill>
                            <a:schemeClr val="tx1"/>
                          </a:solidFill>
                          <a:effectLst/>
                          <a:latin typeface="Arial" panose="020B0604020202020204" pitchFamily="34" charset="0"/>
                          <a:cs typeface="Arial" panose="020B0604020202020204" pitchFamily="34" charset="0"/>
                        </a:rPr>
                        <a:t> planned capital actions</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smtClean="0">
                          <a:solidFill>
                            <a:schemeClr val="tx1"/>
                          </a:solidFill>
                          <a:effectLst/>
                          <a:latin typeface="Arial" panose="020B0604020202020204" pitchFamily="34" charset="0"/>
                          <a:cs typeface="Arial" panose="020B0604020202020204" pitchFamily="34" charset="0"/>
                        </a:rPr>
                        <a:t>8.21%</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smtClean="0">
                          <a:solidFill>
                            <a:schemeClr val="tx1"/>
                          </a:solidFill>
                          <a:effectLst/>
                          <a:latin typeface="Arial" panose="020B0604020202020204" pitchFamily="34" charset="0"/>
                          <a:cs typeface="Arial" panose="020B0604020202020204" pitchFamily="34" charset="0"/>
                        </a:rPr>
                        <a:t>9.74%</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smtClean="0">
                          <a:solidFill>
                            <a:schemeClr val="tx1"/>
                          </a:solidFill>
                          <a:effectLst/>
                          <a:latin typeface="Arial" panose="020B0604020202020204" pitchFamily="34" charset="0"/>
                          <a:cs typeface="Arial" panose="020B0604020202020204" pitchFamily="34" charset="0"/>
                        </a:rPr>
                        <a:t>13.85%</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smtClean="0">
                          <a:solidFill>
                            <a:schemeClr val="tx1"/>
                          </a:solidFill>
                          <a:effectLst/>
                          <a:latin typeface="Arial" panose="020B0604020202020204" pitchFamily="34" charset="0"/>
                          <a:cs typeface="Arial" panose="020B0604020202020204" pitchFamily="34" charset="0"/>
                        </a:rPr>
                        <a:t>7.76%</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859845">
                <a:tc>
                  <a:txBody>
                    <a:bodyPr/>
                    <a:lstStyle/>
                    <a:p>
                      <a:pPr algn="l" fontAlgn="b"/>
                      <a:r>
                        <a:rPr lang="en-US" sz="1200" b="1" i="0" u="none" strike="noStrike" dirty="0" smtClean="0">
                          <a:solidFill>
                            <a:schemeClr val="tx1"/>
                          </a:solidFill>
                          <a:effectLst/>
                          <a:latin typeface="Arial" panose="020B0604020202020204" pitchFamily="34" charset="0"/>
                          <a:cs typeface="Arial" panose="020B0604020202020204" pitchFamily="34" charset="0"/>
                        </a:rPr>
                        <a:t>BHC</a:t>
                      </a:r>
                      <a:r>
                        <a:rPr lang="en-US" sz="1200" b="1" i="0" u="none" strike="noStrike" baseline="0" dirty="0" smtClean="0">
                          <a:solidFill>
                            <a:schemeClr val="tx1"/>
                          </a:solidFill>
                          <a:effectLst/>
                          <a:latin typeface="Arial" panose="020B0604020202020204" pitchFamily="34" charset="0"/>
                          <a:cs typeface="Arial" panose="020B0604020202020204" pitchFamily="34" charset="0"/>
                        </a:rPr>
                        <a:t> Stress: </a:t>
                      </a:r>
                      <a:r>
                        <a:rPr lang="en-US" sz="1200" b="1" i="0" u="none" strike="noStrike" dirty="0" smtClean="0">
                          <a:solidFill>
                            <a:schemeClr val="tx1"/>
                          </a:solidFill>
                          <a:effectLst/>
                          <a:latin typeface="Arial" panose="020B0604020202020204" pitchFamily="34" charset="0"/>
                          <a:cs typeface="Arial" panose="020B0604020202020204" pitchFamily="34" charset="0"/>
                        </a:rPr>
                        <a:t>Alternative capital</a:t>
                      </a:r>
                      <a:r>
                        <a:rPr lang="en-US" sz="1200" b="1" i="0" u="none" strike="noStrike" baseline="0" dirty="0" smtClean="0">
                          <a:solidFill>
                            <a:schemeClr val="tx1"/>
                          </a:solidFill>
                          <a:effectLst/>
                          <a:latin typeface="Arial" panose="020B0604020202020204" pitchFamily="34" charset="0"/>
                          <a:cs typeface="Arial" panose="020B0604020202020204" pitchFamily="34" charset="0"/>
                        </a:rPr>
                        <a:t> actions </a:t>
                      </a:r>
                      <a:endParaRPr lang="en-US" sz="1200" b="1" i="0" u="none" strike="noStrike" dirty="0">
                        <a:solidFill>
                          <a:schemeClr val="tx1"/>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i="0" u="none" strike="noStrike" dirty="0" smtClean="0">
                          <a:solidFill>
                            <a:schemeClr val="tx1"/>
                          </a:solidFill>
                          <a:effectLst/>
                          <a:latin typeface="Arial" panose="020B0604020202020204" pitchFamily="34" charset="0"/>
                          <a:cs typeface="Arial" panose="020B0604020202020204" pitchFamily="34" charset="0"/>
                        </a:rPr>
                        <a:t>10.41%</a:t>
                      </a:r>
                      <a:endParaRPr lang="en-US" sz="1200" b="1" i="0" u="none" strike="noStrike" dirty="0">
                        <a:solidFill>
                          <a:schemeClr val="tx1"/>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i="0" u="none" strike="noStrike" dirty="0" smtClean="0">
                          <a:solidFill>
                            <a:schemeClr val="tx1"/>
                          </a:solidFill>
                          <a:effectLst/>
                          <a:latin typeface="Arial" panose="020B0604020202020204" pitchFamily="34" charset="0"/>
                          <a:cs typeface="Arial" panose="020B0604020202020204" pitchFamily="34" charset="0"/>
                        </a:rPr>
                        <a:t>11.30%</a:t>
                      </a:r>
                      <a:endParaRPr lang="en-US" sz="1200" b="1" i="0" u="none" strike="noStrike" dirty="0">
                        <a:solidFill>
                          <a:schemeClr val="tx1"/>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i="0" u="none" strike="noStrike" dirty="0" smtClean="0">
                          <a:solidFill>
                            <a:schemeClr val="tx1"/>
                          </a:solidFill>
                          <a:effectLst/>
                          <a:latin typeface="Arial" panose="020B0604020202020204" pitchFamily="34" charset="0"/>
                          <a:cs typeface="Arial" panose="020B0604020202020204" pitchFamily="34" charset="0"/>
                        </a:rPr>
                        <a:t>14.37%</a:t>
                      </a:r>
                      <a:endParaRPr lang="en-US" sz="1200" b="1" i="0" u="none" strike="noStrike" dirty="0">
                        <a:solidFill>
                          <a:schemeClr val="tx1"/>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i="0" u="none" strike="noStrike" dirty="0" smtClean="0">
                          <a:solidFill>
                            <a:schemeClr val="tx1"/>
                          </a:solidFill>
                          <a:effectLst/>
                          <a:latin typeface="Arial" panose="020B0604020202020204" pitchFamily="34" charset="0"/>
                          <a:cs typeface="Arial" panose="020B0604020202020204" pitchFamily="34" charset="0"/>
                        </a:rPr>
                        <a:t>9.03%</a:t>
                      </a:r>
                      <a:endParaRPr lang="en-US" sz="1200" b="1" i="0" u="none" strike="noStrike" dirty="0">
                        <a:solidFill>
                          <a:schemeClr val="tx1"/>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859845">
                <a:tc>
                  <a:txBody>
                    <a:bodyPr/>
                    <a:lstStyle/>
                    <a:p>
                      <a:pPr algn="l" fontAlgn="b"/>
                      <a:r>
                        <a:rPr lang="en-US" sz="1200" b="1" i="0" u="none" strike="noStrike" dirty="0" smtClean="0">
                          <a:solidFill>
                            <a:srgbClr val="00B050"/>
                          </a:solidFill>
                          <a:effectLst/>
                          <a:latin typeface="Arial" panose="020B0604020202020204" pitchFamily="34" charset="0"/>
                          <a:cs typeface="Arial" panose="020B0604020202020204" pitchFamily="34" charset="0"/>
                        </a:rPr>
                        <a:t>Increase</a:t>
                      </a:r>
                      <a:r>
                        <a:rPr lang="en-US" sz="1200" b="1" i="0" u="none" strike="noStrike" baseline="0" dirty="0" smtClean="0">
                          <a:solidFill>
                            <a:srgbClr val="00B050"/>
                          </a:solidFill>
                          <a:effectLst/>
                          <a:latin typeface="Arial" panose="020B0604020202020204" pitchFamily="34" charset="0"/>
                          <a:cs typeface="Arial" panose="020B0604020202020204" pitchFamily="34" charset="0"/>
                        </a:rPr>
                        <a:t> from capital change</a:t>
                      </a:r>
                      <a:endParaRPr lang="en-US" sz="1200" b="1" i="0" u="none" strike="noStrike" dirty="0">
                        <a:solidFill>
                          <a:srgbClr val="00B050"/>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i="0" u="none" strike="noStrike" dirty="0" smtClean="0">
                          <a:solidFill>
                            <a:srgbClr val="00B050"/>
                          </a:solidFill>
                          <a:effectLst/>
                          <a:latin typeface="Arial" panose="020B0604020202020204" pitchFamily="34" charset="0"/>
                          <a:cs typeface="Arial" panose="020B0604020202020204" pitchFamily="34" charset="0"/>
                        </a:rPr>
                        <a:t>+2.20%</a:t>
                      </a:r>
                      <a:endParaRPr lang="en-US" sz="1200" b="1" i="0" u="none" strike="noStrike" dirty="0">
                        <a:solidFill>
                          <a:srgbClr val="00B050"/>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i="0" u="none" strike="noStrike" dirty="0" smtClean="0">
                          <a:solidFill>
                            <a:srgbClr val="00B050"/>
                          </a:solidFill>
                          <a:effectLst/>
                          <a:latin typeface="Arial" panose="020B0604020202020204" pitchFamily="34" charset="0"/>
                          <a:cs typeface="Arial" panose="020B0604020202020204" pitchFamily="34" charset="0"/>
                        </a:rPr>
                        <a:t>+1.56%</a:t>
                      </a:r>
                      <a:endParaRPr lang="en-US" sz="1200" b="1" i="0" u="none" strike="noStrike" dirty="0">
                        <a:solidFill>
                          <a:srgbClr val="00B050"/>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i="0" u="none" strike="noStrike" dirty="0" smtClean="0">
                          <a:solidFill>
                            <a:srgbClr val="00B050"/>
                          </a:solidFill>
                          <a:effectLst/>
                          <a:latin typeface="Arial" panose="020B0604020202020204" pitchFamily="34" charset="0"/>
                          <a:cs typeface="Arial" panose="020B0604020202020204" pitchFamily="34" charset="0"/>
                        </a:rPr>
                        <a:t>+0.58%</a:t>
                      </a:r>
                      <a:endParaRPr lang="en-US" sz="1200" b="1" i="0" u="none" strike="noStrike" dirty="0">
                        <a:solidFill>
                          <a:srgbClr val="00B050"/>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i="0" u="none" strike="noStrike" dirty="0" smtClean="0">
                          <a:solidFill>
                            <a:srgbClr val="00B050"/>
                          </a:solidFill>
                          <a:effectLst/>
                          <a:latin typeface="Arial" panose="020B0604020202020204" pitchFamily="34" charset="0"/>
                          <a:cs typeface="Arial" panose="020B0604020202020204" pitchFamily="34" charset="0"/>
                        </a:rPr>
                        <a:t>+1.27%</a:t>
                      </a:r>
                      <a:endParaRPr lang="en-US" sz="1200" b="1" i="0" u="none" strike="noStrike" dirty="0">
                        <a:solidFill>
                          <a:srgbClr val="00B050"/>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0" name="TextBox 9"/>
          <p:cNvSpPr txBox="1"/>
          <p:nvPr/>
        </p:nvSpPr>
        <p:spPr>
          <a:xfrm>
            <a:off x="4513215" y="1461588"/>
            <a:ext cx="4733973" cy="430887"/>
          </a:xfrm>
          <a:prstGeom prst="rect">
            <a:avLst/>
          </a:prstGeom>
          <a:noFill/>
        </p:spPr>
        <p:txBody>
          <a:bodyPr wrap="square" lIns="0" tIns="0" rIns="0" bIns="0" rtlCol="0">
            <a:spAutoFit/>
          </a:bodyPr>
          <a:lstStyle/>
          <a:p>
            <a:pPr algn="l">
              <a:lnSpc>
                <a:spcPct val="100000"/>
              </a:lnSpc>
            </a:pPr>
            <a:r>
              <a:rPr lang="en-GB" sz="1400" b="1" dirty="0" smtClean="0">
                <a:solidFill>
                  <a:srgbClr val="FF0000"/>
                </a:solidFill>
              </a:rPr>
              <a:t>SHUSA CCAR </a:t>
            </a:r>
            <a:r>
              <a:rPr lang="en-GB" sz="1400" b="1" dirty="0">
                <a:solidFill>
                  <a:srgbClr val="FF0000"/>
                </a:solidFill>
              </a:rPr>
              <a:t>capital ratios </a:t>
            </a:r>
            <a:r>
              <a:rPr lang="en-GB" sz="1400" b="1" dirty="0" smtClean="0">
                <a:solidFill>
                  <a:srgbClr val="FF0000"/>
                </a:solidFill>
              </a:rPr>
              <a:t>pre vs post change in IHC treatment</a:t>
            </a:r>
            <a:endParaRPr lang="en-GB" sz="1400" baseline="30000" dirty="0" smtClean="0">
              <a:solidFill>
                <a:srgbClr val="FF0000"/>
              </a:solidFill>
            </a:endParaRPr>
          </a:p>
        </p:txBody>
      </p:sp>
      <p:sp>
        <p:nvSpPr>
          <p:cNvPr id="11" name="TextBox 10"/>
          <p:cNvSpPr txBox="1"/>
          <p:nvPr/>
        </p:nvSpPr>
        <p:spPr>
          <a:xfrm>
            <a:off x="366714" y="1461588"/>
            <a:ext cx="3684292" cy="430887"/>
          </a:xfrm>
          <a:prstGeom prst="rect">
            <a:avLst/>
          </a:prstGeom>
          <a:noFill/>
        </p:spPr>
        <p:txBody>
          <a:bodyPr wrap="square" lIns="0" tIns="0" rIns="0" bIns="0" rtlCol="0">
            <a:spAutoFit/>
          </a:bodyPr>
          <a:lstStyle/>
          <a:p>
            <a:pPr algn="l">
              <a:lnSpc>
                <a:spcPct val="100000"/>
              </a:lnSpc>
            </a:pPr>
            <a:r>
              <a:rPr lang="en-GB" sz="1400" b="1" dirty="0" smtClean="0">
                <a:solidFill>
                  <a:srgbClr val="FF0000"/>
                </a:solidFill>
              </a:rPr>
              <a:t>Change in planned capital actions under BHC Stress</a:t>
            </a:r>
            <a:endParaRPr lang="en-GB" sz="1400" baseline="30000" dirty="0" smtClean="0">
              <a:solidFill>
                <a:srgbClr val="FF0000"/>
              </a:solidFill>
            </a:endParaRPr>
          </a:p>
        </p:txBody>
      </p:sp>
      <p:sp>
        <p:nvSpPr>
          <p:cNvPr id="12" name="Content Placeholder 2"/>
          <p:cNvSpPr txBox="1">
            <a:spLocks/>
          </p:cNvSpPr>
          <p:nvPr/>
        </p:nvSpPr>
        <p:spPr bwMode="gray">
          <a:xfrm>
            <a:off x="363592" y="2301231"/>
            <a:ext cx="3496025" cy="2622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285750" indent="-285750" defTabSz="881063">
              <a:lnSpc>
                <a:spcPct val="100000"/>
              </a:lnSpc>
              <a:spcBef>
                <a:spcPct val="30000"/>
              </a:spcBef>
              <a:defRPr/>
            </a:pPr>
            <a:r>
              <a:rPr lang="en-US" sz="1200" kern="0" dirty="0" smtClean="0">
                <a:solidFill>
                  <a:srgbClr val="000000"/>
                </a:solidFill>
                <a:latin typeface="Arial" charset="0"/>
                <a:ea typeface="Arial Unicode MS" pitchFamily="34" charset="-128"/>
                <a:cs typeface="Arial" charset="0"/>
              </a:rPr>
              <a:t>Initial planned capital actions were based on the contribution of IHCs using preferred shares</a:t>
            </a:r>
          </a:p>
          <a:p>
            <a:pPr marL="285750" indent="-285750" defTabSz="881063">
              <a:lnSpc>
                <a:spcPct val="100000"/>
              </a:lnSpc>
              <a:spcBef>
                <a:spcPct val="30000"/>
              </a:spcBef>
              <a:defRPr/>
            </a:pPr>
            <a:r>
              <a:rPr lang="en-US" sz="1200" kern="0" noProof="0" dirty="0" smtClean="0">
                <a:solidFill>
                  <a:srgbClr val="000000"/>
                </a:solidFill>
                <a:latin typeface="Arial" charset="0"/>
                <a:ea typeface="Arial Unicode MS" pitchFamily="34" charset="-128"/>
                <a:cs typeface="Arial" charset="0"/>
              </a:rPr>
              <a:t>Feedback suggested this may not be a valid treatment of the integration of IHCs</a:t>
            </a:r>
          </a:p>
          <a:p>
            <a:pPr marL="285750" indent="-285750" defTabSz="881063">
              <a:lnSpc>
                <a:spcPct val="100000"/>
              </a:lnSpc>
              <a:spcBef>
                <a:spcPct val="30000"/>
              </a:spcBef>
              <a:defRPr/>
            </a:pPr>
            <a:r>
              <a:rPr lang="en-US" sz="1200" kern="0" dirty="0" smtClean="0">
                <a:solidFill>
                  <a:srgbClr val="000000"/>
                </a:solidFill>
                <a:latin typeface="Arial" charset="0"/>
                <a:ea typeface="Arial Unicode MS" pitchFamily="34" charset="-128"/>
                <a:cs typeface="Arial" charset="0"/>
              </a:rPr>
              <a:t>As a result, the majority of planned capital actions were adjusted and the treatment of the IHC integration was changed to a direct contribution</a:t>
            </a:r>
          </a:p>
          <a:p>
            <a:pPr marL="285750" indent="-285750" defTabSz="881063">
              <a:lnSpc>
                <a:spcPct val="100000"/>
              </a:lnSpc>
              <a:spcBef>
                <a:spcPct val="30000"/>
              </a:spcBef>
              <a:defRPr/>
            </a:pPr>
            <a:r>
              <a:rPr lang="en-US" sz="1200" kern="0" noProof="0" dirty="0" smtClean="0">
                <a:solidFill>
                  <a:srgbClr val="000000"/>
                </a:solidFill>
                <a:latin typeface="Arial" charset="0"/>
                <a:ea typeface="Arial Unicode MS" pitchFamily="34" charset="-128"/>
                <a:cs typeface="Arial" charset="0"/>
              </a:rPr>
              <a:t>The resulting BHC Stress capital levels are much higher than originally planned</a:t>
            </a:r>
          </a:p>
          <a:p>
            <a:pPr marL="285750" indent="-285750" defTabSz="881063">
              <a:lnSpc>
                <a:spcPct val="100000"/>
              </a:lnSpc>
              <a:spcBef>
                <a:spcPct val="30000"/>
              </a:spcBef>
              <a:defRPr/>
            </a:pPr>
            <a:r>
              <a:rPr lang="en-US" sz="1200" kern="0" noProof="0" dirty="0" smtClean="0">
                <a:solidFill>
                  <a:srgbClr val="000000"/>
                </a:solidFill>
                <a:latin typeface="Arial" charset="0"/>
                <a:ea typeface="Arial Unicode MS" pitchFamily="34" charset="-128"/>
                <a:cs typeface="Arial" charset="0"/>
              </a:rPr>
              <a:t>Post-IHC capital ratios are compared to the Base and BHC Stress scenario limits for RAS purposes</a:t>
            </a:r>
            <a:endParaRPr lang="en-GB" sz="1200" kern="0" dirty="0">
              <a:solidFill>
                <a:srgbClr val="000000"/>
              </a:solidFill>
              <a:latin typeface="Arial"/>
            </a:endParaRPr>
          </a:p>
        </p:txBody>
      </p:sp>
      <p:grpSp>
        <p:nvGrpSpPr>
          <p:cNvPr id="13" name="Group 12"/>
          <p:cNvGrpSpPr/>
          <p:nvPr/>
        </p:nvGrpSpPr>
        <p:grpSpPr>
          <a:xfrm>
            <a:off x="443921" y="72184"/>
            <a:ext cx="3581541" cy="189008"/>
            <a:chOff x="403281" y="164517"/>
            <a:chExt cx="3581541" cy="189008"/>
          </a:xfrm>
        </p:grpSpPr>
        <p:sp>
          <p:nvSpPr>
            <p:cNvPr id="14" name="Text Box 75"/>
            <p:cNvSpPr txBox="1">
              <a:spLocks noChangeArrowheads="1"/>
            </p:cNvSpPr>
            <p:nvPr/>
          </p:nvSpPr>
          <p:spPr bwMode="gray">
            <a:xfrm>
              <a:off x="636148" y="166688"/>
              <a:ext cx="3348674"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accent1"/>
                  </a:solidFill>
                </a:rPr>
                <a:t>Capital adequacy risk: Calibration – Capital ratios</a:t>
              </a:r>
              <a:endParaRPr lang="en-US" sz="1200" dirty="0">
                <a:solidFill>
                  <a:schemeClr val="accent1"/>
                </a:solidFill>
              </a:endParaRPr>
            </a:p>
          </p:txBody>
        </p:sp>
        <p:sp>
          <p:nvSpPr>
            <p:cNvPr id="15" name="Oval 14"/>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1</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Tree>
    <p:extLst>
      <p:ext uri="{BB962C8B-B14F-4D97-AF65-F5344CB8AC3E}">
        <p14:creationId xmlns:p14="http://schemas.microsoft.com/office/powerpoint/2010/main" val="19427516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 name="Object 34" hidden="1"/>
          <p:cNvGraphicFramePr>
            <a:graphicFrameLocks noChangeAspect="1"/>
          </p:cNvGraphicFramePr>
          <p:nvPr>
            <p:custDataLst>
              <p:tags r:id="rId2"/>
            </p:custDataLst>
            <p:extLst>
              <p:ext uri="{D42A27DB-BD31-4B8C-83A1-F6EECF244321}">
                <p14:modId xmlns:p14="http://schemas.microsoft.com/office/powerpoint/2010/main" val="41759199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76878" name="think-cell Slide" r:id="rId15" imgW="270" imgH="270" progId="TCLayout.ActiveDocument.1">
                  <p:embed/>
                </p:oleObj>
              </mc:Choice>
              <mc:Fallback>
                <p:oleObj name="think-cell Slide" r:id="rId15" imgW="270" imgH="270" progId="TCLayout.ActiveDocument.1">
                  <p:embed/>
                  <p:pic>
                    <p:nvPicPr>
                      <p:cNvPr id="0" name=""/>
                      <p:cNvPicPr/>
                      <p:nvPr/>
                    </p:nvPicPr>
                    <p:blipFill>
                      <a:blip r:embed="rId16"/>
                      <a:stretch>
                        <a:fillRect/>
                      </a:stretch>
                    </p:blipFill>
                    <p:spPr>
                      <a:xfrm>
                        <a:off x="1588" y="1588"/>
                        <a:ext cx="1587" cy="1587"/>
                      </a:xfrm>
                      <a:prstGeom prst="rect">
                        <a:avLst/>
                      </a:prstGeom>
                    </p:spPr>
                  </p:pic>
                </p:oleObj>
              </mc:Fallback>
            </mc:AlternateContent>
          </a:graphicData>
        </a:graphic>
      </p:graphicFrame>
      <p:sp>
        <p:nvSpPr>
          <p:cNvPr id="34" name="Rectangle 33" hidden="1"/>
          <p:cNvSpPr/>
          <p:nvPr>
            <p:custDataLst>
              <p:tags r:id="rId3"/>
            </p:custDataLst>
          </p:nvPr>
        </p:nvSpPr>
        <p:spPr bwMode="auto">
          <a:xfrm>
            <a:off x="0" y="0"/>
            <a:ext cx="158750" cy="158750"/>
          </a:xfrm>
          <a:prstGeom prst="rect">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nSpc>
                <a:spcPct val="100000"/>
              </a:lnSpc>
            </a:pPr>
            <a:endParaRPr lang="en-GB" dirty="0" smtClean="0">
              <a:solidFill>
                <a:schemeClr val="tx1"/>
              </a:solidFill>
              <a:latin typeface="Arial"/>
              <a:cs typeface="Arial"/>
              <a:sym typeface="Arial"/>
            </a:endParaRPr>
          </a:p>
        </p:txBody>
      </p:sp>
      <p:sp>
        <p:nvSpPr>
          <p:cNvPr id="37" name="Content Placeholder 1"/>
          <p:cNvSpPr>
            <a:spLocks noGrp="1"/>
          </p:cNvSpPr>
          <p:nvPr>
            <p:ph sz="quarter" idx="11"/>
          </p:nvPr>
        </p:nvSpPr>
        <p:spPr>
          <a:xfrm>
            <a:off x="348437" y="452037"/>
            <a:ext cx="8666245" cy="435610"/>
          </a:xfrm>
        </p:spPr>
        <p:txBody>
          <a:bodyPr/>
          <a:lstStyle/>
          <a:p>
            <a:r>
              <a:rPr lang="en-GB" altLang="zh-CN" kern="0" dirty="0">
                <a:solidFill>
                  <a:srgbClr val="000000"/>
                </a:solidFill>
                <a:ea typeface="SimSun" pitchFamily="2" charset="-122"/>
              </a:rPr>
              <a:t>Calibration</a:t>
            </a:r>
            <a:r>
              <a:rPr lang="en-US" altLang="zh-CN" dirty="0"/>
              <a:t>: </a:t>
            </a:r>
            <a:r>
              <a:rPr lang="en-US" altLang="zh-CN" b="0" dirty="0" smtClean="0"/>
              <a:t>SHUSA </a:t>
            </a:r>
            <a:r>
              <a:rPr lang="en-US" b="0" dirty="0" smtClean="0"/>
              <a:t>loss budgets anchored on CCAR 2016 capital ratios</a:t>
            </a:r>
            <a:endParaRPr lang="en-GB" dirty="0"/>
          </a:p>
        </p:txBody>
      </p:sp>
      <p:grpSp>
        <p:nvGrpSpPr>
          <p:cNvPr id="60" name="Group 59"/>
          <p:cNvGrpSpPr/>
          <p:nvPr/>
        </p:nvGrpSpPr>
        <p:grpSpPr>
          <a:xfrm>
            <a:off x="443921" y="72184"/>
            <a:ext cx="3924583" cy="189008"/>
            <a:chOff x="403281" y="164517"/>
            <a:chExt cx="3924583" cy="189008"/>
          </a:xfrm>
        </p:grpSpPr>
        <p:sp>
          <p:nvSpPr>
            <p:cNvPr id="61" name="Text Box 75"/>
            <p:cNvSpPr txBox="1">
              <a:spLocks noChangeArrowheads="1"/>
            </p:cNvSpPr>
            <p:nvPr/>
          </p:nvSpPr>
          <p:spPr bwMode="gray">
            <a:xfrm>
              <a:off x="636148" y="166688"/>
              <a:ext cx="3691716"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rgbClr val="FF0000"/>
                  </a:solidFill>
                </a:rPr>
                <a:t>Capital adequacy risk: </a:t>
              </a:r>
              <a:r>
                <a:rPr lang="en-US" sz="1200" dirty="0">
                  <a:solidFill>
                    <a:schemeClr val="accent1"/>
                  </a:solidFill>
                </a:rPr>
                <a:t>Calibration – </a:t>
              </a:r>
              <a:r>
                <a:rPr lang="en-US" sz="1200" dirty="0" smtClean="0">
                  <a:solidFill>
                    <a:srgbClr val="FF0000"/>
                  </a:solidFill>
                </a:rPr>
                <a:t>PPNR Impairment</a:t>
              </a:r>
              <a:endParaRPr lang="en-US" sz="1200" dirty="0">
                <a:solidFill>
                  <a:srgbClr val="FF0000"/>
                </a:solidFill>
              </a:endParaRPr>
            </a:p>
          </p:txBody>
        </p:sp>
        <p:sp>
          <p:nvSpPr>
            <p:cNvPr id="62" name="Oval 61"/>
            <p:cNvSpPr/>
            <p:nvPr/>
          </p:nvSpPr>
          <p:spPr bwMode="auto">
            <a:xfrm>
              <a:off x="403281" y="164517"/>
              <a:ext cx="189008" cy="189008"/>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1</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
        <p:nvSpPr>
          <p:cNvPr id="46" name="Rectangle 45"/>
          <p:cNvSpPr/>
          <p:nvPr/>
        </p:nvSpPr>
        <p:spPr>
          <a:xfrm>
            <a:off x="365760" y="1463040"/>
            <a:ext cx="5748461" cy="370614"/>
          </a:xfrm>
          <a:prstGeom prst="rect">
            <a:avLst/>
          </a:prstGeom>
        </p:spPr>
        <p:txBody>
          <a:bodyPr wrap="square" lIns="0" tIns="0" rIns="0" bIns="0">
            <a:spAutoFit/>
          </a:bodyPr>
          <a:lstStyle/>
          <a:p>
            <a:pPr algn="l"/>
            <a:r>
              <a:rPr lang="en-GB" sz="1400" b="1" dirty="0">
                <a:solidFill>
                  <a:srgbClr val="FF0000"/>
                </a:solidFill>
                <a:latin typeface="Arial" panose="020B0604020202020204" pitchFamily="34" charset="0"/>
                <a:cs typeface="Arial" panose="020B0604020202020204" pitchFamily="34" charset="0"/>
              </a:rPr>
              <a:t>T</a:t>
            </a:r>
            <a:r>
              <a:rPr lang="en-GB" sz="1400" b="1" dirty="0" smtClean="0">
                <a:solidFill>
                  <a:srgbClr val="FF0000"/>
                </a:solidFill>
                <a:latin typeface="Arial" panose="020B0604020202020204" pitchFamily="34" charset="0"/>
                <a:cs typeface="Arial" panose="020B0604020202020204" pitchFamily="34" charset="0"/>
              </a:rPr>
              <a:t>otal SHUSA loss budgets for amber trigger and red limit</a:t>
            </a:r>
          </a:p>
          <a:p>
            <a:pPr algn="l"/>
            <a:r>
              <a:rPr lang="en-GB" sz="1400" dirty="0" smtClean="0">
                <a:solidFill>
                  <a:srgbClr val="FF0000"/>
                </a:solidFill>
                <a:latin typeface="Arial" panose="020B0604020202020204" pitchFamily="34" charset="0"/>
                <a:cs typeface="Arial" panose="020B0604020202020204" pitchFamily="34" charset="0"/>
              </a:rPr>
              <a:t>Based on Tier 1 Risk-based Capital binding constraint</a:t>
            </a:r>
            <a:endParaRPr lang="en-GB" sz="1400" i="1" dirty="0">
              <a:solidFill>
                <a:srgbClr val="FF0000"/>
              </a:solidFill>
              <a:latin typeface="Arial" panose="020B0604020202020204" pitchFamily="34" charset="0"/>
              <a:cs typeface="Arial" panose="020B0604020202020204" pitchFamily="34" charset="0"/>
            </a:endParaRPr>
          </a:p>
        </p:txBody>
      </p:sp>
      <p:sp>
        <p:nvSpPr>
          <p:cNvPr id="63" name="TextBox 62"/>
          <p:cNvSpPr txBox="1"/>
          <p:nvPr/>
        </p:nvSpPr>
        <p:spPr>
          <a:xfrm>
            <a:off x="2226122" y="6333976"/>
            <a:ext cx="2140009" cy="123111"/>
          </a:xfrm>
          <a:prstGeom prst="rect">
            <a:avLst/>
          </a:prstGeom>
          <a:noFill/>
        </p:spPr>
        <p:txBody>
          <a:bodyPr wrap="none" lIns="0" tIns="0" rIns="0" bIns="0" rtlCol="0">
            <a:spAutoFit/>
          </a:bodyPr>
          <a:lstStyle/>
          <a:p>
            <a:pPr algn="l">
              <a:lnSpc>
                <a:spcPct val="100000"/>
              </a:lnSpc>
            </a:pPr>
            <a:r>
              <a:rPr lang="en-GB" sz="800" dirty="0" smtClean="0"/>
              <a:t>Source: 2016 Capital Plan; 2016 CCAR results</a:t>
            </a:r>
          </a:p>
        </p:txBody>
      </p:sp>
      <p:cxnSp>
        <p:nvCxnSpPr>
          <p:cNvPr id="64" name="Straight Connector 63"/>
          <p:cNvCxnSpPr/>
          <p:nvPr>
            <p:custDataLst>
              <p:tags r:id="rId4"/>
            </p:custDataLst>
          </p:nvPr>
        </p:nvCxnSpPr>
        <p:spPr bwMode="gray">
          <a:xfrm>
            <a:off x="1638300" y="2762250"/>
            <a:ext cx="638175" cy="0"/>
          </a:xfrm>
          <a:prstGeom prst="line">
            <a:avLst/>
          </a:prstGeom>
          <a:ln w="3175">
            <a:solidFill>
              <a:srgbClr val="606060"/>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custDataLst>
              <p:tags r:id="rId5"/>
            </p:custDataLst>
          </p:nvPr>
        </p:nvCxnSpPr>
        <p:spPr bwMode="gray">
          <a:xfrm>
            <a:off x="3076575" y="3371850"/>
            <a:ext cx="638175" cy="0"/>
          </a:xfrm>
          <a:prstGeom prst="line">
            <a:avLst/>
          </a:prstGeom>
          <a:ln w="3175">
            <a:solidFill>
              <a:srgbClr val="606060"/>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custDataLst>
              <p:tags r:id="rId6"/>
            </p:custDataLst>
          </p:nvPr>
        </p:nvCxnSpPr>
        <p:spPr bwMode="grayWhite">
          <a:xfrm>
            <a:off x="4505325" y="3514725"/>
            <a:ext cx="638175" cy="0"/>
          </a:xfrm>
          <a:prstGeom prst="line">
            <a:avLst/>
          </a:prstGeom>
          <a:ln w="3175">
            <a:solidFill>
              <a:srgbClr val="FFFFFF"/>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custDataLst>
              <p:tags r:id="rId7"/>
            </p:custDataLst>
          </p:nvPr>
        </p:nvCxnSpPr>
        <p:spPr bwMode="grayWhite">
          <a:xfrm>
            <a:off x="5943600" y="3638550"/>
            <a:ext cx="638175" cy="0"/>
          </a:xfrm>
          <a:prstGeom prst="line">
            <a:avLst/>
          </a:prstGeom>
          <a:ln w="3175">
            <a:solidFill>
              <a:srgbClr val="FFFFFF"/>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graphicFrame>
        <p:nvGraphicFramePr>
          <p:cNvPr id="71" name="Object 70"/>
          <p:cNvGraphicFramePr>
            <a:graphicFrameLocks/>
          </p:cNvGraphicFramePr>
          <p:nvPr>
            <p:custDataLst>
              <p:tags r:id="rId8"/>
            </p:custDataLst>
            <p:extLst>
              <p:ext uri="{D42A27DB-BD31-4B8C-83A1-F6EECF244321}">
                <p14:modId xmlns:p14="http://schemas.microsoft.com/office/powerpoint/2010/main" val="3664794747"/>
              </p:ext>
            </p:extLst>
          </p:nvPr>
        </p:nvGraphicFramePr>
        <p:xfrm>
          <a:off x="419100" y="2667000"/>
          <a:ext cx="7372350" cy="2390865"/>
        </p:xfrm>
        <a:graphic>
          <a:graphicData uri="http://schemas.openxmlformats.org/presentationml/2006/ole">
            <mc:AlternateContent xmlns:mc="http://schemas.openxmlformats.org/markup-compatibility/2006">
              <mc:Choice xmlns:v="urn:schemas-microsoft-com:vml" Requires="v">
                <p:oleObj spid="_x0000_s376879" name="Chart" r:id="rId17" imgW="7372350" imgH="2390865" progId="MSGraph.Chart.8">
                  <p:embed followColorScheme="full"/>
                </p:oleObj>
              </mc:Choice>
              <mc:Fallback>
                <p:oleObj name="Chart" r:id="rId17" imgW="7372350" imgH="2390865" progId="MSGraph.Chart.8">
                  <p:embed followColorScheme="full"/>
                  <p:pic>
                    <p:nvPicPr>
                      <p:cNvPr id="0" name=""/>
                      <p:cNvPicPr/>
                      <p:nvPr/>
                    </p:nvPicPr>
                    <p:blipFill>
                      <a:blip r:embed="rId18"/>
                      <a:stretch>
                        <a:fillRect/>
                      </a:stretch>
                    </p:blipFill>
                    <p:spPr>
                      <a:xfrm>
                        <a:off x="419100" y="2667000"/>
                        <a:ext cx="7372350" cy="2390865"/>
                      </a:xfrm>
                      <a:prstGeom prst="rect">
                        <a:avLst/>
                      </a:prstGeom>
                    </p:spPr>
                  </p:pic>
                </p:oleObj>
              </mc:Fallback>
            </mc:AlternateContent>
          </a:graphicData>
        </a:graphic>
      </p:graphicFrame>
      <p:sp>
        <p:nvSpPr>
          <p:cNvPr id="72" name="Text Placeholder 7"/>
          <p:cNvSpPr>
            <a:spLocks noGrp="1"/>
          </p:cNvSpPr>
          <p:nvPr>
            <p:custDataLst>
              <p:tags r:id="rId9"/>
            </p:custDataLst>
          </p:nvPr>
        </p:nvSpPr>
        <p:spPr bwMode="gray">
          <a:xfrm>
            <a:off x="2473325" y="2990850"/>
            <a:ext cx="407988" cy="152400"/>
          </a:xfrm>
          <a:prstGeom prst="rect">
            <a:avLst/>
          </a:prstGeom>
          <a:noFill/>
          <a:extLst>
            <a:ext uri="{909E8E84-426E-40DD-AFC4-6F175D3DCCD1}">
              <a14:hiddenFill xmlns:a14="http://schemas.microsoft.com/office/drawing/2010/main">
                <a:solidFill>
                  <a:scrgbClr r="0" g="0" b="0"/>
                </a:solidFill>
              </a14:hiddenFill>
            </a:ext>
          </a:extLst>
        </p:spPr>
        <p:txBody>
          <a:bodyPr wrap="none" lIns="25400" tIns="0" rIns="2540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FEB33C12-6EB3-4E19-AE15-A6473B9B68CB}" type="datetime'''''''''''''''''''''''''3''''''''''.7''''''7''%'''''''''''''">
              <a:rPr lang="en-US" sz="1000">
                <a:solidFill>
                  <a:schemeClr val="bg1"/>
                </a:solidFill>
                <a:latin typeface="Arial"/>
                <a:cs typeface="Arial"/>
                <a:sym typeface="Arial"/>
              </a:rPr>
              <a:pPr/>
              <a:t>3.77%</a:t>
            </a:fld>
            <a:endParaRPr lang="en-GB" sz="1000" dirty="0">
              <a:solidFill>
                <a:schemeClr val="bg1"/>
              </a:solidFill>
              <a:latin typeface="Arial"/>
              <a:cs typeface="Arial"/>
              <a:sym typeface="Arial"/>
            </a:endParaRPr>
          </a:p>
        </p:txBody>
      </p:sp>
      <p:sp>
        <p:nvSpPr>
          <p:cNvPr id="73" name="Text Placeholder 1"/>
          <p:cNvSpPr>
            <a:spLocks noGrp="1"/>
          </p:cNvSpPr>
          <p:nvPr>
            <p:custDataLst>
              <p:tags r:id="rId10"/>
            </p:custDataLst>
          </p:nvPr>
        </p:nvSpPr>
        <p:spPr bwMode="gray">
          <a:xfrm>
            <a:off x="5340350" y="3500438"/>
            <a:ext cx="407988" cy="152400"/>
          </a:xfrm>
          <a:prstGeom prst="rect">
            <a:avLst/>
          </a:prstGeom>
          <a:noFill/>
          <a:extLst>
            <a:ext uri="{909E8E84-426E-40DD-AFC4-6F175D3DCCD1}">
              <a14:hiddenFill xmlns:a14="http://schemas.microsoft.com/office/drawing/2010/main">
                <a:solidFill>
                  <a:srgbClr val="EB0326"/>
                </a:solidFill>
              </a14:hiddenFill>
            </a:ext>
          </a:extLst>
        </p:spPr>
        <p:txBody>
          <a:bodyPr wrap="none" lIns="25400" tIns="0" rIns="2540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FAE6723B-42D8-43EF-8438-807315528CFF}" type="datetime'''0''''''''.''7''''''''''''5''''''''''''''%'''''''''''''''''''">
              <a:rPr lang="en-US" sz="1000">
                <a:solidFill>
                  <a:schemeClr val="bg1"/>
                </a:solidFill>
                <a:latin typeface="Arial"/>
                <a:cs typeface="Arial"/>
                <a:sym typeface="Arial"/>
              </a:rPr>
              <a:pPr/>
              <a:t>0.75%</a:t>
            </a:fld>
            <a:endParaRPr lang="en-GB" sz="1000" dirty="0">
              <a:solidFill>
                <a:schemeClr val="bg1"/>
              </a:solidFill>
              <a:latin typeface="Arial"/>
              <a:cs typeface="Arial"/>
              <a:sym typeface="Arial"/>
            </a:endParaRPr>
          </a:p>
        </p:txBody>
      </p:sp>
      <p:sp>
        <p:nvSpPr>
          <p:cNvPr id="74" name="Text Placeholder 10"/>
          <p:cNvSpPr>
            <a:spLocks noGrp="1"/>
          </p:cNvSpPr>
          <p:nvPr>
            <p:custDataLst>
              <p:tags r:id="rId11"/>
            </p:custDataLst>
          </p:nvPr>
        </p:nvSpPr>
        <p:spPr bwMode="gray">
          <a:xfrm>
            <a:off x="6773863" y="4214813"/>
            <a:ext cx="407988" cy="152400"/>
          </a:xfrm>
          <a:prstGeom prst="rect">
            <a:avLst/>
          </a:prstGeom>
          <a:noFill/>
          <a:extLst>
            <a:ext uri="{909E8E84-426E-40DD-AFC4-6F175D3DCCD1}">
              <a14:hiddenFill xmlns:a14="http://schemas.microsoft.com/office/drawing/2010/main">
                <a:solidFill>
                  <a:scrgbClr r="0" g="0" b="0"/>
                </a:solidFill>
              </a14:hiddenFill>
            </a:ext>
          </a:extLst>
        </p:spPr>
        <p:txBody>
          <a:bodyPr wrap="none" lIns="25400" tIns="0" rIns="2540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B287D26E-502A-49FA-BF11-D7AF7C198D97}" type="datetime'''''''''''''''8''.''''''''''''1''''''''''''0''''''''%'''">
              <a:rPr lang="en-US" sz="1000">
                <a:latin typeface="Arial"/>
                <a:cs typeface="Arial"/>
                <a:sym typeface="Arial"/>
              </a:rPr>
              <a:pPr/>
              <a:t>8.10%</a:t>
            </a:fld>
            <a:endParaRPr lang="en-GB" sz="1000" dirty="0">
              <a:latin typeface="Arial"/>
              <a:cs typeface="Arial"/>
              <a:sym typeface="Arial"/>
            </a:endParaRPr>
          </a:p>
        </p:txBody>
      </p:sp>
      <p:sp>
        <p:nvSpPr>
          <p:cNvPr id="75" name="Text Placeholder 9"/>
          <p:cNvSpPr>
            <a:spLocks noGrp="1"/>
          </p:cNvSpPr>
          <p:nvPr>
            <p:custDataLst>
              <p:tags r:id="rId12"/>
            </p:custDataLst>
          </p:nvPr>
        </p:nvSpPr>
        <p:spPr bwMode="gray">
          <a:xfrm>
            <a:off x="3906838" y="3367088"/>
            <a:ext cx="407988" cy="152400"/>
          </a:xfrm>
          <a:prstGeom prst="rect">
            <a:avLst/>
          </a:prstGeom>
          <a:noFill/>
          <a:extLst>
            <a:ext uri="{909E8E84-426E-40DD-AFC4-6F175D3DCCD1}">
              <a14:hiddenFill xmlns:a14="http://schemas.microsoft.com/office/drawing/2010/main">
                <a:solidFill>
                  <a:srgbClr val="FFBF27"/>
                </a:solidFill>
              </a14:hiddenFill>
            </a:ext>
          </a:extLst>
        </p:spPr>
        <p:txBody>
          <a:bodyPr wrap="none" lIns="25400" tIns="0" rIns="2540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F158E98D-E15A-43BB-9E34-C829470204D5}" type="datetime'''''''''''''''''''0''''''.''''''''''''8''''''9''''%'''''''">
              <a:rPr lang="en-US" sz="1000">
                <a:latin typeface="Arial"/>
                <a:cs typeface="Arial"/>
                <a:sym typeface="Arial"/>
              </a:rPr>
              <a:pPr/>
              <a:t>0.89%</a:t>
            </a:fld>
            <a:endParaRPr lang="en-GB" sz="1000" dirty="0">
              <a:latin typeface="Arial"/>
              <a:cs typeface="Arial"/>
              <a:sym typeface="Arial"/>
            </a:endParaRPr>
          </a:p>
        </p:txBody>
      </p:sp>
      <p:sp>
        <p:nvSpPr>
          <p:cNvPr id="76" name="TextBox 75"/>
          <p:cNvSpPr txBox="1"/>
          <p:nvPr/>
        </p:nvSpPr>
        <p:spPr>
          <a:xfrm>
            <a:off x="3660775" y="3033713"/>
            <a:ext cx="894618" cy="307777"/>
          </a:xfrm>
          <a:prstGeom prst="rect">
            <a:avLst/>
          </a:prstGeom>
          <a:noFill/>
        </p:spPr>
        <p:txBody>
          <a:bodyPr wrap="square" lIns="0" tIns="0" rIns="0" bIns="0" rtlCol="0">
            <a:spAutoFit/>
          </a:bodyPr>
          <a:lstStyle/>
          <a:p>
            <a:pPr>
              <a:lnSpc>
                <a:spcPct val="100000"/>
              </a:lnSpc>
            </a:pPr>
            <a:r>
              <a:rPr lang="en-US" b="1" dirty="0" smtClean="0">
                <a:solidFill>
                  <a:srgbClr val="FFC000"/>
                </a:solidFill>
                <a:latin typeface="Arial" panose="020B0604020202020204" pitchFamily="34" charset="0"/>
                <a:ea typeface="ＭＳ Ｐゴシック"/>
                <a:cs typeface="Arial" panose="020B0604020202020204" pitchFamily="34" charset="0"/>
              </a:rPr>
              <a:t>Capital surplus</a:t>
            </a:r>
            <a:endParaRPr lang="en-US" dirty="0" smtClean="0">
              <a:solidFill>
                <a:srgbClr val="FFC000"/>
              </a:solidFill>
              <a:latin typeface="Arial" panose="020B0604020202020204" pitchFamily="34" charset="0"/>
              <a:ea typeface="ＭＳ Ｐゴシック"/>
              <a:cs typeface="Arial" panose="020B0604020202020204" pitchFamily="34" charset="0"/>
            </a:endParaRPr>
          </a:p>
        </p:txBody>
      </p:sp>
      <p:sp>
        <p:nvSpPr>
          <p:cNvPr id="77" name="TextBox 76"/>
          <p:cNvSpPr txBox="1"/>
          <p:nvPr/>
        </p:nvSpPr>
        <p:spPr>
          <a:xfrm>
            <a:off x="6226175" y="4960938"/>
            <a:ext cx="1519386" cy="307777"/>
          </a:xfrm>
          <a:prstGeom prst="rect">
            <a:avLst/>
          </a:prstGeom>
          <a:solidFill>
            <a:schemeClr val="bg1"/>
          </a:solidFill>
        </p:spPr>
        <p:txBody>
          <a:bodyPr wrap="square" lIns="0" tIns="0" rIns="0" bIns="0" rtlCol="0">
            <a:spAutoFit/>
          </a:bodyPr>
          <a:lstStyle/>
          <a:p>
            <a:pPr>
              <a:lnSpc>
                <a:spcPct val="100000"/>
              </a:lnSpc>
            </a:pPr>
            <a:r>
              <a:rPr lang="en-US" b="1" dirty="0" smtClean="0">
                <a:solidFill>
                  <a:srgbClr val="FF0000"/>
                </a:solidFill>
                <a:latin typeface="Arial" panose="020B0604020202020204" pitchFamily="34" charset="0"/>
                <a:ea typeface="ＭＳ Ｐゴシック"/>
                <a:cs typeface="Arial" panose="020B0604020202020204" pitchFamily="34" charset="0"/>
              </a:rPr>
              <a:t>Internal post-stress minimum</a:t>
            </a:r>
          </a:p>
        </p:txBody>
      </p:sp>
      <p:sp>
        <p:nvSpPr>
          <p:cNvPr id="78" name="Right Bracket 77"/>
          <p:cNvSpPr/>
          <p:nvPr/>
        </p:nvSpPr>
        <p:spPr>
          <a:xfrm rot="16200000">
            <a:off x="4800600" y="1570038"/>
            <a:ext cx="91440" cy="2251344"/>
          </a:xfrm>
          <a:prstGeom prst="rightBracket">
            <a:avLst>
              <a:gd name="adj" fmla="val 0"/>
            </a:avLst>
          </a:prstGeom>
          <a:ln w="19050">
            <a:solidFill>
              <a:schemeClr val="accent2"/>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solidFill>
                <a:schemeClr val="bg2"/>
              </a:solidFill>
              <a:latin typeface="Arial" panose="020B0604020202020204" pitchFamily="34" charset="0"/>
              <a:cs typeface="Arial" panose="020B0604020202020204" pitchFamily="34" charset="0"/>
            </a:endParaRPr>
          </a:p>
        </p:txBody>
      </p:sp>
      <p:sp>
        <p:nvSpPr>
          <p:cNvPr id="79" name="TextBox 78"/>
          <p:cNvSpPr txBox="1"/>
          <p:nvPr/>
        </p:nvSpPr>
        <p:spPr>
          <a:xfrm>
            <a:off x="2101850" y="2168525"/>
            <a:ext cx="1222754" cy="338554"/>
          </a:xfrm>
          <a:prstGeom prst="rect">
            <a:avLst/>
          </a:prstGeom>
          <a:noFill/>
          <a:ln>
            <a:noFill/>
          </a:ln>
        </p:spPr>
        <p:txBody>
          <a:bodyPr wrap="square" lIns="0" tIns="0" rIns="0" bIns="0" rtlCol="0">
            <a:spAutoFit/>
          </a:bodyPr>
          <a:lstStyle/>
          <a:p>
            <a:pPr>
              <a:lnSpc>
                <a:spcPct val="100000"/>
              </a:lnSpc>
            </a:pPr>
            <a:r>
              <a:rPr lang="en-US" sz="1100" b="1" dirty="0" smtClean="0">
                <a:solidFill>
                  <a:schemeClr val="bg2"/>
                </a:solidFill>
                <a:latin typeface="Arial" panose="020B0604020202020204" pitchFamily="34" charset="0"/>
                <a:ea typeface="ＭＳ Ｐゴシック"/>
                <a:cs typeface="Arial" panose="020B0604020202020204" pitchFamily="34" charset="0"/>
              </a:rPr>
              <a:t>Worst CCAR capital losses</a:t>
            </a:r>
            <a:endParaRPr lang="en-US" sz="1100" dirty="0">
              <a:solidFill>
                <a:schemeClr val="bg2"/>
              </a:solidFill>
              <a:latin typeface="Arial" panose="020B0604020202020204" pitchFamily="34" charset="0"/>
              <a:ea typeface="ＭＳ Ｐゴシック"/>
              <a:cs typeface="Arial" panose="020B0604020202020204" pitchFamily="34" charset="0"/>
            </a:endParaRPr>
          </a:p>
        </p:txBody>
      </p:sp>
      <p:sp>
        <p:nvSpPr>
          <p:cNvPr id="80" name="TextBox 79"/>
          <p:cNvSpPr txBox="1"/>
          <p:nvPr/>
        </p:nvSpPr>
        <p:spPr>
          <a:xfrm>
            <a:off x="3795713" y="2251075"/>
            <a:ext cx="2214874" cy="169277"/>
          </a:xfrm>
          <a:prstGeom prst="rect">
            <a:avLst/>
          </a:prstGeom>
          <a:noFill/>
          <a:ln>
            <a:noFill/>
          </a:ln>
        </p:spPr>
        <p:txBody>
          <a:bodyPr wrap="square" lIns="0" tIns="0" rIns="0" bIns="0" rtlCol="0">
            <a:spAutoFit/>
          </a:bodyPr>
          <a:lstStyle/>
          <a:p>
            <a:pPr>
              <a:lnSpc>
                <a:spcPct val="100000"/>
              </a:lnSpc>
            </a:pPr>
            <a:r>
              <a:rPr lang="en-US" sz="1100" b="1" dirty="0" smtClean="0">
                <a:solidFill>
                  <a:schemeClr val="bg2"/>
                </a:solidFill>
                <a:latin typeface="Arial" panose="020B0604020202020204" pitchFamily="34" charset="0"/>
                <a:ea typeface="ＭＳ Ｐゴシック"/>
                <a:cs typeface="Arial" panose="020B0604020202020204" pitchFamily="34" charset="0"/>
              </a:rPr>
              <a:t>Capital buffers to be allocated</a:t>
            </a:r>
          </a:p>
        </p:txBody>
      </p:sp>
      <p:sp>
        <p:nvSpPr>
          <p:cNvPr id="81" name="TextBox 80"/>
          <p:cNvSpPr txBox="1"/>
          <p:nvPr/>
        </p:nvSpPr>
        <p:spPr>
          <a:xfrm>
            <a:off x="3494088" y="2208213"/>
            <a:ext cx="120226" cy="246221"/>
          </a:xfrm>
          <a:prstGeom prst="rect">
            <a:avLst/>
          </a:prstGeom>
          <a:noFill/>
          <a:ln>
            <a:noFill/>
          </a:ln>
        </p:spPr>
        <p:txBody>
          <a:bodyPr wrap="none" lIns="0" tIns="0" rIns="0" bIns="0" rtlCol="0">
            <a:spAutoFit/>
          </a:bodyPr>
          <a:lstStyle/>
          <a:p>
            <a:pPr algn="l">
              <a:lnSpc>
                <a:spcPct val="100000"/>
              </a:lnSpc>
            </a:pPr>
            <a:r>
              <a:rPr lang="en-GB" sz="1600" b="1" dirty="0" smtClean="0">
                <a:solidFill>
                  <a:schemeClr val="bg2"/>
                </a:solidFill>
                <a:latin typeface="Arial" panose="020B0604020202020204" pitchFamily="34" charset="0"/>
                <a:cs typeface="Arial" panose="020B0604020202020204" pitchFamily="34" charset="0"/>
              </a:rPr>
              <a:t>+</a:t>
            </a:r>
            <a:endParaRPr lang="en-GB" sz="1800" b="1" dirty="0" smtClean="0">
              <a:solidFill>
                <a:schemeClr val="bg2"/>
              </a:solidFill>
              <a:latin typeface="Arial" panose="020B0604020202020204" pitchFamily="34" charset="0"/>
              <a:cs typeface="Arial" panose="020B0604020202020204" pitchFamily="34" charset="0"/>
            </a:endParaRPr>
          </a:p>
        </p:txBody>
      </p:sp>
      <p:sp>
        <p:nvSpPr>
          <p:cNvPr id="82" name="TextBox 81"/>
          <p:cNvSpPr txBox="1"/>
          <p:nvPr/>
        </p:nvSpPr>
        <p:spPr>
          <a:xfrm>
            <a:off x="6237288" y="2251075"/>
            <a:ext cx="1665107" cy="169277"/>
          </a:xfrm>
          <a:prstGeom prst="rect">
            <a:avLst/>
          </a:prstGeom>
          <a:noFill/>
          <a:ln>
            <a:noFill/>
          </a:ln>
        </p:spPr>
        <p:txBody>
          <a:bodyPr wrap="square" lIns="0" tIns="0" rIns="0" bIns="0" rtlCol="0">
            <a:spAutoFit/>
          </a:bodyPr>
          <a:lstStyle/>
          <a:p>
            <a:pPr>
              <a:lnSpc>
                <a:spcPct val="100000"/>
              </a:lnSpc>
            </a:pPr>
            <a:r>
              <a:rPr lang="en-US" sz="1100" b="1" dirty="0" smtClean="0">
                <a:solidFill>
                  <a:schemeClr val="bg2"/>
                </a:solidFill>
                <a:latin typeface="Arial" panose="020B0604020202020204" pitchFamily="34" charset="0"/>
                <a:ea typeface="ＭＳ Ｐゴシック"/>
                <a:cs typeface="Arial" panose="020B0604020202020204" pitchFamily="34" charset="0"/>
              </a:rPr>
              <a:t>Total loss budgets</a:t>
            </a:r>
          </a:p>
        </p:txBody>
      </p:sp>
      <p:sp>
        <p:nvSpPr>
          <p:cNvPr id="83" name="TextBox 82"/>
          <p:cNvSpPr txBox="1"/>
          <p:nvPr/>
        </p:nvSpPr>
        <p:spPr>
          <a:xfrm>
            <a:off x="6180138" y="2208213"/>
            <a:ext cx="120226" cy="246221"/>
          </a:xfrm>
          <a:prstGeom prst="rect">
            <a:avLst/>
          </a:prstGeom>
          <a:noFill/>
          <a:ln>
            <a:noFill/>
          </a:ln>
        </p:spPr>
        <p:txBody>
          <a:bodyPr wrap="none" lIns="0" tIns="0" rIns="0" bIns="0" rtlCol="0">
            <a:spAutoFit/>
          </a:bodyPr>
          <a:lstStyle/>
          <a:p>
            <a:pPr algn="l">
              <a:lnSpc>
                <a:spcPct val="100000"/>
              </a:lnSpc>
            </a:pPr>
            <a:r>
              <a:rPr lang="en-GB" sz="1600" b="1" dirty="0" smtClean="0">
                <a:solidFill>
                  <a:schemeClr val="bg2"/>
                </a:solidFill>
                <a:latin typeface="Arial" panose="020B0604020202020204" pitchFamily="34" charset="0"/>
                <a:cs typeface="Arial" panose="020B0604020202020204" pitchFamily="34" charset="0"/>
              </a:rPr>
              <a:t>=</a:t>
            </a:r>
            <a:endParaRPr lang="en-GB" sz="1800" b="1" dirty="0" smtClean="0">
              <a:solidFill>
                <a:schemeClr val="bg2"/>
              </a:solidFill>
              <a:latin typeface="Arial" panose="020B0604020202020204" pitchFamily="34" charset="0"/>
              <a:cs typeface="Arial" panose="020B0604020202020204" pitchFamily="34" charset="0"/>
            </a:endParaRPr>
          </a:p>
        </p:txBody>
      </p:sp>
      <p:sp>
        <p:nvSpPr>
          <p:cNvPr id="84" name="Rectangle 83"/>
          <p:cNvSpPr/>
          <p:nvPr/>
        </p:nvSpPr>
        <p:spPr>
          <a:xfrm>
            <a:off x="2130425" y="2106613"/>
            <a:ext cx="5727623" cy="457200"/>
          </a:xfrm>
          <a:prstGeom prst="rect">
            <a:avLst/>
          </a:prstGeom>
          <a:noFill/>
          <a:ln w="1905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sz="1050" dirty="0" smtClean="0">
              <a:solidFill>
                <a:schemeClr val="bg2"/>
              </a:solidFill>
              <a:latin typeface="Arial" panose="020B0604020202020204" pitchFamily="34" charset="0"/>
              <a:cs typeface="Arial" panose="020B0604020202020204" pitchFamily="34" charset="0"/>
            </a:endParaRPr>
          </a:p>
        </p:txBody>
      </p:sp>
      <p:sp>
        <p:nvSpPr>
          <p:cNvPr id="85" name="Right Bracket 84"/>
          <p:cNvSpPr/>
          <p:nvPr/>
        </p:nvSpPr>
        <p:spPr>
          <a:xfrm rot="16200000">
            <a:off x="2632075" y="2284413"/>
            <a:ext cx="91440" cy="822960"/>
          </a:xfrm>
          <a:prstGeom prst="rightBracket">
            <a:avLst>
              <a:gd name="adj" fmla="val 0"/>
            </a:avLst>
          </a:prstGeom>
          <a:ln w="19050">
            <a:solidFill>
              <a:schemeClr val="accent2"/>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solidFill>
                <a:schemeClr val="bg2"/>
              </a:solidFill>
              <a:latin typeface="Arial" panose="020B0604020202020204" pitchFamily="34" charset="0"/>
              <a:cs typeface="Arial" panose="020B0604020202020204" pitchFamily="34" charset="0"/>
            </a:endParaRPr>
          </a:p>
        </p:txBody>
      </p:sp>
      <p:sp>
        <p:nvSpPr>
          <p:cNvPr id="86" name="Rectangular Callout 85"/>
          <p:cNvSpPr/>
          <p:nvPr/>
        </p:nvSpPr>
        <p:spPr>
          <a:xfrm>
            <a:off x="6938963" y="1138238"/>
            <a:ext cx="1365397" cy="766001"/>
          </a:xfrm>
          <a:prstGeom prst="wedgeRectCallout">
            <a:avLst>
              <a:gd name="adj1" fmla="val -35139"/>
              <a:gd name="adj2" fmla="val 88873"/>
            </a:avLst>
          </a:prstGeom>
          <a:solidFill>
            <a:schemeClr val="bg2">
              <a:lumMod val="20000"/>
              <a:lumOff val="80000"/>
            </a:schemeClr>
          </a:solidFill>
          <a:ln w="9525">
            <a:solidFill>
              <a:schemeClr val="tx1"/>
            </a:solidFill>
          </a:ln>
          <a:effectLst/>
        </p:spPr>
        <p:style>
          <a:lnRef idx="1">
            <a:schemeClr val="accent1"/>
          </a:lnRef>
          <a:fillRef idx="3">
            <a:schemeClr val="accent1"/>
          </a:fillRef>
          <a:effectRef idx="2">
            <a:schemeClr val="accent1"/>
          </a:effectRef>
          <a:fontRef idx="minor">
            <a:schemeClr val="lt1"/>
          </a:fontRef>
        </p:style>
        <p:txBody>
          <a:bodyPr lIns="72009" tIns="72009" rIns="72009" bIns="72009" rtlCol="0" anchor="ctr"/>
          <a:lstStyle/>
          <a:p>
            <a:pPr algn="ctr"/>
            <a:r>
              <a:rPr lang="en-GB" dirty="0" smtClean="0">
                <a:solidFill>
                  <a:schemeClr val="tx1"/>
                </a:solidFill>
                <a:latin typeface="Arial"/>
                <a:cs typeface="Arial" panose="020B0604020202020204" pitchFamily="34" charset="0"/>
                <a:sym typeface="Arial"/>
              </a:rPr>
              <a:t>Allocated proportionally between entities’ PPNR impairment and credit loss levels</a:t>
            </a:r>
          </a:p>
        </p:txBody>
      </p:sp>
      <p:sp>
        <p:nvSpPr>
          <p:cNvPr id="87" name="TextBox 86"/>
          <p:cNvSpPr txBox="1"/>
          <p:nvPr/>
        </p:nvSpPr>
        <p:spPr>
          <a:xfrm>
            <a:off x="441325" y="4957763"/>
            <a:ext cx="1519386" cy="307777"/>
          </a:xfrm>
          <a:prstGeom prst="rect">
            <a:avLst/>
          </a:prstGeom>
          <a:solidFill>
            <a:schemeClr val="bg1"/>
          </a:solidFill>
        </p:spPr>
        <p:txBody>
          <a:bodyPr wrap="square" lIns="0" tIns="0" rIns="0" bIns="0" rtlCol="0">
            <a:spAutoFit/>
          </a:bodyPr>
          <a:lstStyle/>
          <a:p>
            <a:pPr>
              <a:lnSpc>
                <a:spcPct val="100000"/>
              </a:lnSpc>
            </a:pPr>
            <a:r>
              <a:rPr lang="en-US" b="1" dirty="0" smtClean="0">
                <a:solidFill>
                  <a:schemeClr val="bg1">
                    <a:lumMod val="50000"/>
                  </a:schemeClr>
                </a:solidFill>
                <a:latin typeface="Arial" panose="020B0604020202020204" pitchFamily="34" charset="0"/>
                <a:ea typeface="ＭＳ Ｐゴシック"/>
                <a:cs typeface="Arial" panose="020B0604020202020204" pitchFamily="34" charset="0"/>
              </a:rPr>
              <a:t>Tier 1 Risk-based Capital</a:t>
            </a:r>
          </a:p>
          <a:p>
            <a:pPr>
              <a:lnSpc>
                <a:spcPct val="100000"/>
              </a:lnSpc>
            </a:pPr>
            <a:r>
              <a:rPr lang="en-US" b="1" dirty="0" smtClean="0">
                <a:solidFill>
                  <a:schemeClr val="bg1">
                    <a:lumMod val="50000"/>
                  </a:schemeClr>
                </a:solidFill>
                <a:latin typeface="Arial" panose="020B0604020202020204" pitchFamily="34" charset="0"/>
                <a:ea typeface="ＭＳ Ｐゴシック"/>
                <a:cs typeface="Arial" panose="020B0604020202020204" pitchFamily="34" charset="0"/>
              </a:rPr>
              <a:t>(Dec’ 15 – pre-CCAR)</a:t>
            </a:r>
          </a:p>
        </p:txBody>
      </p:sp>
      <p:sp>
        <p:nvSpPr>
          <p:cNvPr id="88" name="TextBox 87"/>
          <p:cNvSpPr txBox="1"/>
          <p:nvPr/>
        </p:nvSpPr>
        <p:spPr>
          <a:xfrm>
            <a:off x="931475" y="3752850"/>
            <a:ext cx="615874" cy="224677"/>
          </a:xfrm>
          <a:prstGeom prst="rect">
            <a:avLst/>
          </a:prstGeom>
          <a:noFill/>
        </p:spPr>
        <p:txBody>
          <a:bodyPr wrap="none" rtlCol="0">
            <a:spAutoFit/>
          </a:bodyPr>
          <a:lstStyle/>
          <a:p>
            <a:r>
              <a:rPr lang="en-GB" dirty="0" smtClean="0"/>
              <a:t>13.51%</a:t>
            </a:r>
            <a:endParaRPr lang="en-GB" dirty="0"/>
          </a:p>
        </p:txBody>
      </p:sp>
      <p:sp>
        <p:nvSpPr>
          <p:cNvPr id="89" name="Rectangle 88"/>
          <p:cNvSpPr/>
          <p:nvPr/>
        </p:nvSpPr>
        <p:spPr>
          <a:xfrm>
            <a:off x="336550" y="5349875"/>
            <a:ext cx="8866187" cy="964367"/>
          </a:xfrm>
          <a:prstGeom prst="rect">
            <a:avLst/>
          </a:prstGeom>
          <a:noFill/>
        </p:spPr>
        <p:txBody>
          <a:bodyPr wrap="square">
            <a:spAutoFit/>
          </a:bodyPr>
          <a:lstStyle/>
          <a:p>
            <a:pPr marL="0" lvl="1" algn="l" fontAlgn="b">
              <a:lnSpc>
                <a:spcPct val="100000"/>
              </a:lnSpc>
              <a:spcBef>
                <a:spcPts val="400"/>
              </a:spcBef>
              <a:spcAft>
                <a:spcPts val="0"/>
              </a:spcAft>
              <a:defRPr/>
            </a:pPr>
            <a:r>
              <a:rPr lang="en-US" sz="1400" dirty="0">
                <a:solidFill>
                  <a:srgbClr val="000000"/>
                </a:solidFill>
              </a:rPr>
              <a:t> </a:t>
            </a:r>
            <a:r>
              <a:rPr lang="en-US" sz="1400" b="1" dirty="0">
                <a:solidFill>
                  <a:srgbClr val="FF0000"/>
                </a:solidFill>
              </a:rPr>
              <a:t>Methodology</a:t>
            </a:r>
          </a:p>
          <a:p>
            <a:pPr marL="400050" lvl="1" indent="-285750" algn="l" fontAlgn="b">
              <a:lnSpc>
                <a:spcPct val="100000"/>
              </a:lnSpc>
              <a:spcBef>
                <a:spcPts val="400"/>
              </a:spcBef>
              <a:spcAft>
                <a:spcPts val="0"/>
              </a:spcAft>
              <a:buFont typeface="Arial" panose="020B0604020202020204" pitchFamily="34" charset="0"/>
              <a:buChar char="•"/>
              <a:defRPr/>
            </a:pPr>
            <a:r>
              <a:rPr lang="en-US" sz="1200" dirty="0">
                <a:solidFill>
                  <a:srgbClr val="000000"/>
                </a:solidFill>
              </a:rPr>
              <a:t>SHUSA capital buffer allocated proportionally to each entity/portfolio based on total 9Q CCAR BHC Stress losses</a:t>
            </a:r>
          </a:p>
          <a:p>
            <a:pPr marL="400050" lvl="1" indent="-285750" algn="l" fontAlgn="b">
              <a:lnSpc>
                <a:spcPct val="100000"/>
              </a:lnSpc>
              <a:spcBef>
                <a:spcPts val="400"/>
              </a:spcBef>
              <a:spcAft>
                <a:spcPts val="0"/>
              </a:spcAft>
              <a:buFont typeface="Arial" panose="020B0604020202020204" pitchFamily="34" charset="0"/>
              <a:buChar char="•"/>
              <a:defRPr/>
            </a:pPr>
            <a:r>
              <a:rPr lang="en-US" sz="1200" dirty="0">
                <a:solidFill>
                  <a:srgbClr val="000000"/>
                </a:solidFill>
              </a:rPr>
              <a:t>Allocation compared to entity-level buffers to identify additional constraints, reducing buffer allocation to capital constrained entities and redistributing this portion of the budget to the other entities</a:t>
            </a:r>
          </a:p>
        </p:txBody>
      </p:sp>
      <p:sp>
        <p:nvSpPr>
          <p:cNvPr id="90" name="Rectangle 89"/>
          <p:cNvSpPr/>
          <p:nvPr/>
        </p:nvSpPr>
        <p:spPr>
          <a:xfrm>
            <a:off x="3068638" y="3308350"/>
            <a:ext cx="617537" cy="15388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200" dirty="0" smtClean="0">
              <a:solidFill>
                <a:schemeClr val="tx1"/>
              </a:solidFill>
              <a:latin typeface="Arial" panose="020B0604020202020204" pitchFamily="34" charset="0"/>
              <a:cs typeface="Arial" panose="020B0604020202020204" pitchFamily="34" charset="0"/>
            </a:endParaRPr>
          </a:p>
        </p:txBody>
      </p:sp>
      <p:cxnSp>
        <p:nvCxnSpPr>
          <p:cNvPr id="91" name="Straight Connector 90"/>
          <p:cNvCxnSpPr/>
          <p:nvPr/>
        </p:nvCxnSpPr>
        <p:spPr>
          <a:xfrm>
            <a:off x="1619250" y="3498850"/>
            <a:ext cx="6092263" cy="0"/>
          </a:xfrm>
          <a:prstGeom prst="line">
            <a:avLst/>
          </a:prstGeom>
          <a:ln w="19050">
            <a:solidFill>
              <a:srgbClr val="FF0000"/>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619250" y="3384550"/>
            <a:ext cx="6074410" cy="0"/>
          </a:xfrm>
          <a:prstGeom prst="line">
            <a:avLst/>
          </a:prstGeom>
          <a:ln w="19050">
            <a:solidFill>
              <a:srgbClr val="FFC000"/>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764463" y="3408363"/>
            <a:ext cx="1079500" cy="153888"/>
          </a:xfrm>
          <a:prstGeom prst="rect">
            <a:avLst/>
          </a:prstGeom>
          <a:noFill/>
        </p:spPr>
        <p:txBody>
          <a:bodyPr wrap="square" lIns="0" tIns="0" rIns="0" bIns="0" rtlCol="0">
            <a:spAutoFit/>
          </a:bodyPr>
          <a:lstStyle/>
          <a:p>
            <a:pPr algn="l">
              <a:lnSpc>
                <a:spcPct val="100000"/>
              </a:lnSpc>
            </a:pPr>
            <a:r>
              <a:rPr lang="en-US" b="1" dirty="0" smtClean="0">
                <a:solidFill>
                  <a:srgbClr val="FF0000"/>
                </a:solidFill>
                <a:latin typeface="Arial" panose="020B0604020202020204" pitchFamily="34" charset="0"/>
                <a:ea typeface="ＭＳ Ｐゴシック"/>
                <a:cs typeface="Arial" panose="020B0604020202020204" pitchFamily="34" charset="0"/>
              </a:rPr>
              <a:t>Red limit </a:t>
            </a:r>
          </a:p>
        </p:txBody>
      </p:sp>
      <p:sp>
        <p:nvSpPr>
          <p:cNvPr id="94" name="TextBox 93"/>
          <p:cNvSpPr txBox="1"/>
          <p:nvPr/>
        </p:nvSpPr>
        <p:spPr>
          <a:xfrm>
            <a:off x="7764463" y="3279775"/>
            <a:ext cx="1449388" cy="153888"/>
          </a:xfrm>
          <a:prstGeom prst="rect">
            <a:avLst/>
          </a:prstGeom>
          <a:noFill/>
        </p:spPr>
        <p:txBody>
          <a:bodyPr wrap="square" lIns="0" tIns="0" rIns="0" bIns="0" rtlCol="0">
            <a:spAutoFit/>
          </a:bodyPr>
          <a:lstStyle/>
          <a:p>
            <a:pPr algn="l">
              <a:lnSpc>
                <a:spcPct val="100000"/>
              </a:lnSpc>
            </a:pPr>
            <a:r>
              <a:rPr lang="en-US" b="1" dirty="0" smtClean="0">
                <a:solidFill>
                  <a:srgbClr val="FFC000"/>
                </a:solidFill>
                <a:latin typeface="Arial" panose="020B0604020202020204" pitchFamily="34" charset="0"/>
                <a:ea typeface="ＭＳ Ｐゴシック"/>
                <a:cs typeface="Arial" panose="020B0604020202020204" pitchFamily="34" charset="0"/>
              </a:rPr>
              <a:t>Amber trigger</a:t>
            </a:r>
          </a:p>
        </p:txBody>
      </p:sp>
      <p:sp>
        <p:nvSpPr>
          <p:cNvPr id="95" name="TextBox 94"/>
          <p:cNvSpPr txBox="1"/>
          <p:nvPr/>
        </p:nvSpPr>
        <p:spPr>
          <a:xfrm>
            <a:off x="5218113" y="3154363"/>
            <a:ext cx="651024" cy="307777"/>
          </a:xfrm>
          <a:prstGeom prst="rect">
            <a:avLst/>
          </a:prstGeom>
          <a:solidFill>
            <a:schemeClr val="bg1"/>
          </a:solidFill>
        </p:spPr>
        <p:txBody>
          <a:bodyPr wrap="square" lIns="0" tIns="0" rIns="0" bIns="0" rtlCol="0">
            <a:spAutoFit/>
          </a:bodyPr>
          <a:lstStyle/>
          <a:p>
            <a:pPr>
              <a:lnSpc>
                <a:spcPct val="100000"/>
              </a:lnSpc>
            </a:pPr>
            <a:r>
              <a:rPr lang="en-US" b="1" dirty="0" smtClean="0">
                <a:solidFill>
                  <a:srgbClr val="FF0000"/>
                </a:solidFill>
                <a:latin typeface="Arial" panose="020B0604020202020204" pitchFamily="34" charset="0"/>
                <a:ea typeface="ＭＳ Ｐゴシック"/>
                <a:cs typeface="Arial" panose="020B0604020202020204" pitchFamily="34" charset="0"/>
              </a:rPr>
              <a:t>Capital surplus</a:t>
            </a:r>
          </a:p>
        </p:txBody>
      </p:sp>
    </p:spTree>
    <p:extLst>
      <p:ext uri="{BB962C8B-B14F-4D97-AF65-F5344CB8AC3E}">
        <p14:creationId xmlns:p14="http://schemas.microsoft.com/office/powerpoint/2010/main" val="14578541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944214850"/>
              </p:ext>
            </p:extLst>
          </p:nvPr>
        </p:nvGraphicFramePr>
        <p:xfrm>
          <a:off x="3457574" y="2066941"/>
          <a:ext cx="5791201" cy="2917262"/>
        </p:xfrm>
        <a:graphic>
          <a:graphicData uri="http://schemas.openxmlformats.org/drawingml/2006/table">
            <a:tbl>
              <a:tblPr/>
              <a:tblGrid>
                <a:gridCol w="1100470"/>
                <a:gridCol w="609543"/>
                <a:gridCol w="754657"/>
                <a:gridCol w="695389"/>
                <a:gridCol w="696521"/>
                <a:gridCol w="637253"/>
                <a:gridCol w="648684"/>
                <a:gridCol w="648684"/>
              </a:tblGrid>
              <a:tr h="344460">
                <a:tc rowSpan="2">
                  <a:txBody>
                    <a:bodyPr/>
                    <a:lstStyle/>
                    <a:p>
                      <a:pPr algn="ctr" fontAlgn="ctr"/>
                      <a:r>
                        <a:rPr lang="en-US" sz="1100" b="1" i="0" u="none" strike="noStrike" dirty="0">
                          <a:solidFill>
                            <a:schemeClr val="tx1"/>
                          </a:solidFill>
                          <a:effectLst/>
                          <a:latin typeface="Arial" panose="020B0604020202020204" pitchFamily="34" charset="0"/>
                          <a:cs typeface="Arial" panose="020B0604020202020204" pitchFamily="34" charset="0"/>
                        </a:rPr>
                        <a:t>Capital Ratio</a:t>
                      </a:r>
                    </a:p>
                  </a:txBody>
                  <a:tcPr marL="45720" marR="45720" marT="0"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fontAlgn="ctr"/>
                      <a:r>
                        <a:rPr lang="en-US" sz="1100" b="1" i="0" u="none" strike="noStrike" dirty="0" smtClean="0">
                          <a:solidFill>
                            <a:schemeClr val="tx1"/>
                          </a:solidFill>
                          <a:effectLst/>
                          <a:latin typeface="Arial" panose="020B0604020202020204" pitchFamily="34" charset="0"/>
                          <a:cs typeface="Arial" panose="020B0604020202020204" pitchFamily="34" charset="0"/>
                        </a:rPr>
                        <a:t>CCAR</a:t>
                      </a:r>
                      <a:r>
                        <a:rPr lang="en-US" sz="1100" b="1" i="0" u="none" strike="noStrike" baseline="0" dirty="0" smtClean="0">
                          <a:solidFill>
                            <a:schemeClr val="tx1"/>
                          </a:solidFill>
                          <a:effectLst/>
                          <a:latin typeface="Arial" panose="020B0604020202020204" pitchFamily="34" charset="0"/>
                          <a:cs typeface="Arial" panose="020B0604020202020204" pitchFamily="34" charset="0"/>
                        </a:rPr>
                        <a:t> Ratio</a:t>
                      </a:r>
                    </a:p>
                    <a:p>
                      <a:pPr algn="ctr" fontAlgn="ctr"/>
                      <a:r>
                        <a:rPr lang="en-US" sz="1100" b="1" i="0" u="none" strike="noStrike" baseline="0" dirty="0" smtClean="0">
                          <a:solidFill>
                            <a:schemeClr val="tx1"/>
                          </a:solidFill>
                          <a:effectLst/>
                          <a:latin typeface="Arial" panose="020B0604020202020204" pitchFamily="34" charset="0"/>
                          <a:cs typeface="Arial" panose="020B0604020202020204" pitchFamily="34" charset="0"/>
                        </a:rPr>
                        <a:t>(Min)</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45720" marR="4572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fontAlgn="ctr"/>
                      <a:r>
                        <a:rPr lang="en-US" sz="1100" b="1" i="0" u="none" strike="noStrike" dirty="0" smtClean="0">
                          <a:solidFill>
                            <a:schemeClr val="tx1"/>
                          </a:solidFill>
                          <a:effectLst/>
                          <a:latin typeface="Arial" panose="020B0604020202020204" pitchFamily="34" charset="0"/>
                          <a:cs typeface="Arial" panose="020B0604020202020204" pitchFamily="34" charset="0"/>
                        </a:rPr>
                        <a:t>Amber trigger</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45720" marR="4572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fontAlgn="ctr"/>
                      <a:r>
                        <a:rPr lang="en-US" sz="1100" b="1" i="0" u="none" strike="noStrike" dirty="0" smtClean="0">
                          <a:solidFill>
                            <a:schemeClr val="tx1"/>
                          </a:solidFill>
                          <a:effectLst/>
                          <a:latin typeface="Arial" panose="020B0604020202020204" pitchFamily="34" charset="0"/>
                          <a:cs typeface="Arial" panose="020B0604020202020204" pitchFamily="34" charset="0"/>
                        </a:rPr>
                        <a:t>Red limit</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45720" marR="4572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fontAlgn="ctr"/>
                      <a:r>
                        <a:rPr lang="en-US" sz="1100" b="1" i="0" u="none" strike="noStrike" kern="1200" dirty="0" smtClean="0">
                          <a:solidFill>
                            <a:schemeClr val="tx1"/>
                          </a:solidFill>
                          <a:effectLst/>
                          <a:latin typeface="Arial" panose="020B0604020202020204" pitchFamily="34" charset="0"/>
                          <a:ea typeface="+mn-ea"/>
                          <a:cs typeface="Arial" panose="020B0604020202020204" pitchFamily="34" charset="0"/>
                        </a:rPr>
                        <a:t>Capital buffer </a:t>
                      </a:r>
                      <a:r>
                        <a:rPr lang="en-US" sz="1100" b="0" i="0" u="none" strike="noStrike" kern="1200" dirty="0" smtClean="0">
                          <a:solidFill>
                            <a:schemeClr val="tx1"/>
                          </a:solidFill>
                          <a:effectLst/>
                          <a:latin typeface="Arial" panose="020B0604020202020204" pitchFamily="34" charset="0"/>
                          <a:ea typeface="+mn-ea"/>
                          <a:cs typeface="Arial" panose="020B0604020202020204" pitchFamily="34" charset="0"/>
                        </a:rPr>
                        <a:t>(%)</a:t>
                      </a:r>
                      <a:endParaRPr lang="en-US" sz="11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fontAlgn="ctr"/>
                      <a:endParaRPr lang="en-US" sz="1200" b="0" i="0" u="none" strike="noStrike" dirty="0">
                        <a:solidFill>
                          <a:schemeClr val="bg1"/>
                        </a:solidFill>
                        <a:effectLst/>
                        <a:latin typeface="+mj-lt"/>
                      </a:endParaRPr>
                    </a:p>
                  </a:txBody>
                  <a:tcPr marL="45720" marR="4572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gridSpan="2">
                  <a:txBody>
                    <a:bodyPr/>
                    <a:lstStyle/>
                    <a:p>
                      <a:pPr algn="ctr" fontAlgn="ctr"/>
                      <a:r>
                        <a:rPr lang="en-US" sz="1100" b="1" i="0" u="none" strike="noStrike" dirty="0" smtClean="0">
                          <a:solidFill>
                            <a:schemeClr val="tx1"/>
                          </a:solidFill>
                          <a:effectLst/>
                          <a:latin typeface="Arial" panose="020B0604020202020204" pitchFamily="34" charset="0"/>
                          <a:cs typeface="Arial" panose="020B0604020202020204" pitchFamily="34" charset="0"/>
                        </a:rPr>
                        <a:t>Capital buffer </a:t>
                      </a:r>
                      <a:r>
                        <a:rPr lang="en-US" sz="1100" b="0" i="0" u="none" strike="noStrike" dirty="0" smtClean="0">
                          <a:solidFill>
                            <a:schemeClr val="tx1"/>
                          </a:solidFill>
                          <a:effectLst/>
                          <a:latin typeface="Arial" panose="020B0604020202020204" pitchFamily="34" charset="0"/>
                          <a:cs typeface="Arial" panose="020B0604020202020204" pitchFamily="34" charset="0"/>
                        </a:rPr>
                        <a:t>($M)</a:t>
                      </a:r>
                      <a:r>
                        <a:rPr lang="en-US" sz="1100" b="0" i="0" u="none" strike="noStrike" baseline="30000" dirty="0" smtClean="0">
                          <a:solidFill>
                            <a:schemeClr val="tx1"/>
                          </a:solidFill>
                          <a:effectLst/>
                          <a:latin typeface="Arial" panose="020B0604020202020204" pitchFamily="34" charset="0"/>
                          <a:cs typeface="Arial" panose="020B0604020202020204" pitchFamily="34" charset="0"/>
                        </a:rPr>
                        <a:t>1</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45720" marR="45720" marT="0"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fontAlgn="ctr"/>
                      <a:endParaRPr lang="en-US" sz="1200" b="0" i="0" u="none" strike="noStrike" dirty="0">
                        <a:solidFill>
                          <a:schemeClr val="bg1"/>
                        </a:solidFill>
                        <a:effectLst/>
                        <a:latin typeface="+mj-lt"/>
                      </a:endParaRPr>
                    </a:p>
                  </a:txBody>
                  <a:tcPr marL="45720" marR="45720" marT="0" marB="0" anchor="ctr">
                    <a:lnL w="6350" cap="flat" cmpd="sng" algn="ctr">
                      <a:no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60390">
                <a:tc vMerge="1">
                  <a:txBody>
                    <a:bodyPr/>
                    <a:lstStyle/>
                    <a:p>
                      <a:pPr algn="ctr" fontAlgn="ctr"/>
                      <a:endParaRPr lang="en-US" sz="1200" b="1" i="0" u="none" strike="noStrike" dirty="0">
                        <a:solidFill>
                          <a:schemeClr val="bg1"/>
                        </a:solidFill>
                        <a:effectLst/>
                        <a:latin typeface="+mj-lt"/>
                      </a:endParaRPr>
                    </a:p>
                  </a:txBody>
                  <a:tcPr marL="45720" marR="45720" marT="0" marB="0" anchor="ctr">
                    <a:lnL w="1270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vMerge="1">
                  <a:txBody>
                    <a:bodyPr/>
                    <a:lstStyle/>
                    <a:p>
                      <a:pPr algn="ctr" fontAlgn="ctr"/>
                      <a:endParaRPr lang="en-US" sz="1200" b="1" i="0" u="none" strike="noStrike" dirty="0">
                        <a:solidFill>
                          <a:schemeClr val="bg1"/>
                        </a:solidFill>
                        <a:effectLst/>
                        <a:latin typeface="+mj-lt"/>
                      </a:endParaRPr>
                    </a:p>
                  </a:txBody>
                  <a:tcPr marL="45720" marR="4572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vMerge="1">
                  <a:txBody>
                    <a:bodyPr/>
                    <a:lstStyle/>
                    <a:p>
                      <a:pPr algn="ctr" fontAlgn="ctr"/>
                      <a:endParaRPr lang="en-US" sz="1200" b="0" i="0" u="none" strike="noStrike" dirty="0">
                        <a:solidFill>
                          <a:schemeClr val="bg1"/>
                        </a:solidFill>
                        <a:effectLst/>
                        <a:latin typeface="+mj-lt"/>
                      </a:endParaRPr>
                    </a:p>
                  </a:txBody>
                  <a:tcPr marL="45720" marR="4572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vMerge="1">
                  <a:txBody>
                    <a:bodyPr/>
                    <a:lstStyle/>
                    <a:p>
                      <a:pPr algn="ctr" fontAlgn="ctr"/>
                      <a:endParaRPr lang="en-US" sz="1200" b="0" i="0" u="none" strike="noStrike" dirty="0">
                        <a:solidFill>
                          <a:schemeClr val="bg1"/>
                        </a:solidFill>
                        <a:effectLst/>
                        <a:latin typeface="+mj-lt"/>
                      </a:endParaRPr>
                    </a:p>
                  </a:txBody>
                  <a:tcPr marL="45720" marR="4572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fontAlgn="ctr"/>
                      <a:r>
                        <a:rPr lang="en-US" sz="1100" b="1" i="0" u="none" strike="noStrike" dirty="0" smtClean="0">
                          <a:solidFill>
                            <a:srgbClr val="FFC000"/>
                          </a:solidFill>
                          <a:effectLst/>
                          <a:latin typeface="Arial" panose="020B0604020202020204" pitchFamily="34" charset="0"/>
                          <a:cs typeface="Arial" panose="020B0604020202020204" pitchFamily="34" charset="0"/>
                        </a:rPr>
                        <a:t>Amber</a:t>
                      </a:r>
                      <a:endParaRPr lang="en-US" sz="1100" b="1" i="0" u="none" strike="noStrike" dirty="0">
                        <a:solidFill>
                          <a:srgbClr val="FFC000"/>
                        </a:solidFill>
                        <a:effectLst/>
                        <a:latin typeface="Arial" panose="020B0604020202020204" pitchFamily="34" charset="0"/>
                        <a:cs typeface="Arial" panose="020B0604020202020204" pitchFamily="34" charset="0"/>
                      </a:endParaRPr>
                    </a:p>
                  </a:txBody>
                  <a:tcPr marL="45720" marR="4572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1" i="0" u="none" strike="noStrike" dirty="0" smtClean="0">
                          <a:solidFill>
                            <a:srgbClr val="FF0000"/>
                          </a:solidFill>
                          <a:effectLst/>
                          <a:latin typeface="Arial" panose="020B0604020202020204" pitchFamily="34" charset="0"/>
                          <a:cs typeface="Arial" panose="020B0604020202020204" pitchFamily="34" charset="0"/>
                        </a:rPr>
                        <a:t>Red</a:t>
                      </a:r>
                      <a:endParaRPr lang="en-US" sz="1100" b="1" i="0" u="none" strike="noStrike" dirty="0">
                        <a:solidFill>
                          <a:srgbClr val="FF0000"/>
                        </a:solidFill>
                        <a:effectLst/>
                        <a:latin typeface="Arial" panose="020B0604020202020204" pitchFamily="34" charset="0"/>
                        <a:cs typeface="Arial" panose="020B0604020202020204" pitchFamily="34" charset="0"/>
                      </a:endParaRPr>
                    </a:p>
                  </a:txBody>
                  <a:tcPr marL="45720" marR="4572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1" i="0" u="none" strike="noStrike" dirty="0" smtClean="0">
                          <a:solidFill>
                            <a:srgbClr val="FFC000"/>
                          </a:solidFill>
                          <a:effectLst/>
                          <a:latin typeface="Arial" panose="020B0604020202020204" pitchFamily="34" charset="0"/>
                          <a:cs typeface="Arial" panose="020B0604020202020204" pitchFamily="34" charset="0"/>
                        </a:rPr>
                        <a:t>Amber</a:t>
                      </a:r>
                      <a:endParaRPr lang="en-US" sz="1100" b="1" i="0" u="none" strike="noStrike" dirty="0">
                        <a:solidFill>
                          <a:srgbClr val="FFC000"/>
                        </a:solidFill>
                        <a:effectLst/>
                        <a:latin typeface="Arial" panose="020B0604020202020204" pitchFamily="34" charset="0"/>
                        <a:cs typeface="Arial" panose="020B0604020202020204" pitchFamily="34" charset="0"/>
                      </a:endParaRPr>
                    </a:p>
                  </a:txBody>
                  <a:tcPr marL="45720" marR="45720" marT="0"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1" i="0" u="none" strike="noStrike" dirty="0" smtClean="0">
                          <a:solidFill>
                            <a:srgbClr val="FF0000"/>
                          </a:solidFill>
                          <a:effectLst/>
                          <a:latin typeface="Arial" panose="020B0604020202020204" pitchFamily="34" charset="0"/>
                          <a:cs typeface="Arial" panose="020B0604020202020204" pitchFamily="34" charset="0"/>
                        </a:rPr>
                        <a:t>Red</a:t>
                      </a:r>
                      <a:endParaRPr lang="en-US" sz="1100" b="1" i="0" u="none" strike="noStrike" dirty="0">
                        <a:solidFill>
                          <a:srgbClr val="FF0000"/>
                        </a:solidFill>
                        <a:effectLst/>
                        <a:latin typeface="Arial" panose="020B0604020202020204" pitchFamily="34" charset="0"/>
                        <a:cs typeface="Arial" panose="020B0604020202020204" pitchFamily="34" charset="0"/>
                      </a:endParaRPr>
                    </a:p>
                  </a:txBody>
                  <a:tcPr marL="45720" marR="45720" marT="0"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78103">
                <a:tc>
                  <a:txBody>
                    <a:bodyPr/>
                    <a:lstStyle/>
                    <a:p>
                      <a:pPr algn="l" fontAlgn="b"/>
                      <a:r>
                        <a:rPr lang="en-US" sz="1100" b="0" i="0" u="none" strike="noStrike" dirty="0" smtClean="0">
                          <a:solidFill>
                            <a:srgbClr val="000000"/>
                          </a:solidFill>
                          <a:effectLst/>
                          <a:latin typeface="Arial" panose="020B0604020202020204" pitchFamily="34" charset="0"/>
                          <a:cs typeface="Arial" panose="020B0604020202020204" pitchFamily="34" charset="0"/>
                        </a:rPr>
                        <a:t>Common Equity Tier 1</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45720" marT="0"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i="0" u="none" strike="noStrike" dirty="0">
                          <a:solidFill>
                            <a:srgbClr val="000000"/>
                          </a:solidFill>
                          <a:effectLst/>
                          <a:latin typeface="Arial"/>
                        </a:rPr>
                        <a:t>80.17%</a:t>
                      </a:r>
                    </a:p>
                  </a:txBody>
                  <a:tcPr marL="0" marR="0" marT="0" marB="0" anchor="ctr">
                    <a:lnL w="635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1000" b="0" i="0" u="none" strike="noStrike" dirty="0">
                          <a:solidFill>
                            <a:srgbClr val="000000"/>
                          </a:solidFill>
                          <a:effectLst/>
                          <a:latin typeface="Arial"/>
                        </a:rPr>
                        <a:t>13.60%</a:t>
                      </a:r>
                    </a:p>
                  </a:txBody>
                  <a:tcPr marL="0" marR="0" marT="0" marB="0" anchor="ctr">
                    <a:lnL w="635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1000" b="0" i="0" u="none" strike="noStrike" dirty="0">
                          <a:solidFill>
                            <a:srgbClr val="000000"/>
                          </a:solidFill>
                          <a:effectLst/>
                          <a:latin typeface="Arial"/>
                        </a:rPr>
                        <a:t>11.60%</a:t>
                      </a:r>
                    </a:p>
                  </a:txBody>
                  <a:tcPr marL="0" marR="0" marT="0" marB="0" anchor="ctr">
                    <a:lnL w="635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i="0" u="none" strike="noStrike" dirty="0">
                          <a:solidFill>
                            <a:srgbClr val="000000"/>
                          </a:solidFill>
                          <a:effectLst/>
                          <a:latin typeface="Arial"/>
                        </a:rPr>
                        <a:t>66.57%</a:t>
                      </a:r>
                    </a:p>
                  </a:txBody>
                  <a:tcPr marL="0" marR="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000" b="0" i="0" u="none" strike="noStrike" dirty="0">
                          <a:solidFill>
                            <a:srgbClr val="000000"/>
                          </a:solidFill>
                          <a:effectLst/>
                          <a:latin typeface="Arial"/>
                        </a:rPr>
                        <a:t>68.57%</a:t>
                      </a:r>
                    </a:p>
                  </a:txBody>
                  <a:tcPr marL="0" marR="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000" b="0" i="0" u="none" strike="noStrike" dirty="0">
                          <a:effectLst/>
                          <a:latin typeface="Arial"/>
                        </a:rPr>
                        <a:t>$802</a:t>
                      </a:r>
                    </a:p>
                  </a:txBody>
                  <a:tcPr marL="0" marR="0" marT="0" marB="0" anchor="ctr">
                    <a:lnL>
                      <a:noFill/>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000" b="0" i="0" u="none" strike="noStrike" dirty="0">
                          <a:effectLst/>
                          <a:latin typeface="Arial"/>
                        </a:rPr>
                        <a:t>$826</a:t>
                      </a:r>
                    </a:p>
                  </a:txBody>
                  <a:tcPr marL="0" marR="0" marT="0" marB="0" anchor="ctr">
                    <a:lnL>
                      <a:noFill/>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78103">
                <a:tc>
                  <a:txBody>
                    <a:bodyPr/>
                    <a:lstStyle/>
                    <a:p>
                      <a:pPr algn="l" fontAlgn="b"/>
                      <a:r>
                        <a:rPr lang="en-US" sz="1100" b="0" i="0" u="none" strike="noStrike" dirty="0" smtClean="0">
                          <a:solidFill>
                            <a:srgbClr val="000000"/>
                          </a:solidFill>
                          <a:effectLst/>
                          <a:latin typeface="Arial" panose="020B0604020202020204" pitchFamily="34" charset="0"/>
                          <a:cs typeface="Arial" panose="020B0604020202020204" pitchFamily="34" charset="0"/>
                        </a:rPr>
                        <a:t>Tier 1 Risk-based Capital</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45720" marT="0"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000" b="0" i="0" u="none" strike="noStrike">
                          <a:effectLst/>
                          <a:latin typeface="Arial"/>
                        </a:rPr>
                        <a:t>80.17%</a:t>
                      </a:r>
                    </a:p>
                  </a:txBody>
                  <a:tcPr marL="0" marR="0" marT="0" marB="0" anchor="ctr">
                    <a:lnL w="635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000" b="0" i="0" u="none" strike="noStrike">
                          <a:solidFill>
                            <a:srgbClr val="000000"/>
                          </a:solidFill>
                          <a:effectLst/>
                          <a:latin typeface="Arial"/>
                        </a:rPr>
                        <a:t>15.10%</a:t>
                      </a:r>
                    </a:p>
                  </a:txBody>
                  <a:tcPr marL="0" marR="0" marT="0" marB="0" anchor="ctr">
                    <a:lnL w="635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000" b="0" i="0" u="none" strike="noStrike">
                          <a:solidFill>
                            <a:srgbClr val="000000"/>
                          </a:solidFill>
                          <a:effectLst/>
                          <a:latin typeface="Arial"/>
                        </a:rPr>
                        <a:t>13.10%</a:t>
                      </a:r>
                    </a:p>
                  </a:txBody>
                  <a:tcPr marL="0" marR="0" marT="0" marB="0" anchor="ctr">
                    <a:lnL w="635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000" b="0" i="0" u="none" strike="noStrike" dirty="0">
                          <a:effectLst/>
                          <a:latin typeface="Arial"/>
                        </a:rPr>
                        <a:t>65.07%</a:t>
                      </a:r>
                    </a:p>
                  </a:txBody>
                  <a:tcPr marL="0" marR="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000" b="0" i="0" u="none" strike="noStrike" dirty="0">
                          <a:effectLst/>
                          <a:latin typeface="Arial"/>
                        </a:rPr>
                        <a:t>67.07%</a:t>
                      </a:r>
                    </a:p>
                  </a:txBody>
                  <a:tcPr marL="0" marR="0" marT="0" marB="0" anchor="ctr">
                    <a:lnL>
                      <a:noFill/>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000" b="0" i="0" u="none" strike="noStrike">
                          <a:effectLst/>
                          <a:latin typeface="Arial"/>
                        </a:rPr>
                        <a:t>$783</a:t>
                      </a:r>
                    </a:p>
                  </a:txBody>
                  <a:tcPr marL="0" marR="0" marT="0" marB="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000" b="0" i="0" u="none" strike="noStrike">
                          <a:effectLst/>
                          <a:latin typeface="Arial"/>
                        </a:rPr>
                        <a:t>$808</a:t>
                      </a:r>
                    </a:p>
                  </a:txBody>
                  <a:tcPr marL="0" marR="0" marT="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78103">
                <a:tc>
                  <a:txBody>
                    <a:bodyPr/>
                    <a:lstStyle/>
                    <a:p>
                      <a:pPr algn="l" fontAlgn="b"/>
                      <a:r>
                        <a:rPr lang="en-US" sz="1100" b="0" i="0" u="none" strike="noStrike" dirty="0">
                          <a:solidFill>
                            <a:srgbClr val="000000"/>
                          </a:solidFill>
                          <a:effectLst/>
                          <a:latin typeface="Arial" panose="020B0604020202020204" pitchFamily="34" charset="0"/>
                          <a:cs typeface="Arial" panose="020B0604020202020204" pitchFamily="34" charset="0"/>
                        </a:rPr>
                        <a:t>Total </a:t>
                      </a:r>
                      <a:r>
                        <a:rPr lang="en-US" sz="1100" b="0" i="0" u="none" strike="noStrike" dirty="0" smtClean="0">
                          <a:solidFill>
                            <a:srgbClr val="000000"/>
                          </a:solidFill>
                          <a:effectLst/>
                          <a:latin typeface="Arial" panose="020B0604020202020204" pitchFamily="34" charset="0"/>
                          <a:cs typeface="Arial" panose="020B0604020202020204" pitchFamily="34" charset="0"/>
                        </a:rPr>
                        <a:t>Risk-based Capital</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45720" marT="0"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000" b="0" i="0" u="none" strike="noStrike" dirty="0">
                          <a:effectLst/>
                          <a:latin typeface="Arial"/>
                        </a:rPr>
                        <a:t>83.74%</a:t>
                      </a:r>
                    </a:p>
                  </a:txBody>
                  <a:tcPr marL="0" marR="0" marT="0" marB="0" anchor="ctr">
                    <a:lnL w="635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000" b="0" i="0" u="none" strike="noStrike" dirty="0">
                          <a:effectLst/>
                          <a:latin typeface="Arial"/>
                        </a:rPr>
                        <a:t>19.35%</a:t>
                      </a:r>
                    </a:p>
                  </a:txBody>
                  <a:tcPr marL="0" marR="0" marT="0" marB="0" anchor="ctr">
                    <a:lnL w="635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000" b="0" i="0" u="none" strike="noStrike">
                          <a:effectLst/>
                          <a:latin typeface="Arial"/>
                        </a:rPr>
                        <a:t>17.35%</a:t>
                      </a:r>
                    </a:p>
                  </a:txBody>
                  <a:tcPr marL="0" marR="0" marT="0" marB="0" anchor="ctr">
                    <a:lnL w="635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000" b="0" i="0" u="none" strike="noStrike" dirty="0">
                          <a:effectLst/>
                          <a:latin typeface="Arial"/>
                        </a:rPr>
                        <a:t>64.39%</a:t>
                      </a:r>
                    </a:p>
                  </a:txBody>
                  <a:tcPr marL="0" marR="0" marT="0" marB="0" anchor="ctr">
                    <a:lnL>
                      <a:noFill/>
                    </a:lnL>
                    <a:lnR>
                      <a:noFill/>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000" b="0" i="0" u="none" strike="noStrike" dirty="0">
                          <a:effectLst/>
                          <a:latin typeface="Arial"/>
                        </a:rPr>
                        <a:t>66.39%</a:t>
                      </a:r>
                    </a:p>
                  </a:txBody>
                  <a:tcPr marL="0" marR="0" marT="0" marB="0" anchor="ctr">
                    <a:lnL>
                      <a:noFill/>
                    </a:lnL>
                    <a:lnR>
                      <a:noFill/>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000" b="0" i="0" u="none" strike="noStrike" dirty="0">
                          <a:effectLst/>
                          <a:latin typeface="Arial"/>
                        </a:rPr>
                        <a:t>$775</a:t>
                      </a:r>
                    </a:p>
                  </a:txBody>
                  <a:tcPr marL="0" marR="0" marT="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000" b="0" i="0" u="none" strike="noStrike" dirty="0">
                          <a:effectLst/>
                          <a:latin typeface="Arial"/>
                        </a:rPr>
                        <a:t>$799</a:t>
                      </a:r>
                    </a:p>
                  </a:txBody>
                  <a:tcPr marL="0" marR="0" marT="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78103">
                <a:tc>
                  <a:txBody>
                    <a:bodyPr/>
                    <a:lstStyle/>
                    <a:p>
                      <a:pPr algn="l" fontAlgn="b"/>
                      <a:r>
                        <a:rPr lang="en-US" sz="1100" b="1" i="0" u="none" strike="noStrike" dirty="0" smtClean="0">
                          <a:solidFill>
                            <a:srgbClr val="000000"/>
                          </a:solidFill>
                          <a:effectLst/>
                          <a:latin typeface="Arial" panose="020B0604020202020204" pitchFamily="34" charset="0"/>
                          <a:cs typeface="Arial" panose="020B0604020202020204" pitchFamily="34" charset="0"/>
                        </a:rPr>
                        <a:t>Tier 1 </a:t>
                      </a:r>
                      <a:r>
                        <a:rPr lang="en-US" sz="1100" b="1" i="0" u="none" strike="noStrike" dirty="0">
                          <a:solidFill>
                            <a:srgbClr val="000000"/>
                          </a:solidFill>
                          <a:effectLst/>
                          <a:latin typeface="Arial" panose="020B0604020202020204" pitchFamily="34" charset="0"/>
                          <a:cs typeface="Arial" panose="020B0604020202020204" pitchFamily="34" charset="0"/>
                        </a:rPr>
                        <a:t>L</a:t>
                      </a:r>
                      <a:r>
                        <a:rPr lang="en-US" sz="1100" b="1" i="0" u="none" strike="noStrike" dirty="0" smtClean="0">
                          <a:solidFill>
                            <a:srgbClr val="000000"/>
                          </a:solidFill>
                          <a:effectLst/>
                          <a:latin typeface="Arial" panose="020B0604020202020204" pitchFamily="34" charset="0"/>
                          <a:cs typeface="Arial" panose="020B0604020202020204" pitchFamily="34" charset="0"/>
                        </a:rPr>
                        <a:t>everage</a:t>
                      </a:r>
                      <a:endParaRPr lang="en-US" sz="1100" b="1" i="0" u="none" strike="noStrike" dirty="0">
                        <a:solidFill>
                          <a:srgbClr val="000000"/>
                        </a:solidFill>
                        <a:effectLst/>
                        <a:latin typeface="Arial" panose="020B0604020202020204" pitchFamily="34" charset="0"/>
                        <a:cs typeface="Arial" panose="020B0604020202020204" pitchFamily="34" charset="0"/>
                      </a:endParaRPr>
                    </a:p>
                  </a:txBody>
                  <a:tcPr marL="45720" marR="45720" marT="0" marB="0" anchor="ctr">
                    <a:lnL w="12700" cap="flat" cmpd="sng" algn="ctr">
                      <a:solidFill>
                        <a:srgbClr val="FF0000"/>
                      </a:solid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000" b="1" i="0" u="none" strike="noStrike" dirty="0">
                          <a:solidFill>
                            <a:schemeClr val="tx1"/>
                          </a:solidFill>
                          <a:effectLst/>
                          <a:latin typeface="Arial"/>
                        </a:rPr>
                        <a:t>13.67%</a:t>
                      </a:r>
                    </a:p>
                  </a:txBody>
                  <a:tcPr marL="0" marR="0" marT="0" marB="0" anchor="ctr">
                    <a:lnL w="6350" cap="flat" cmpd="sng" algn="ctr">
                      <a:no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rtl="0" fontAlgn="ctr"/>
                      <a:r>
                        <a:rPr lang="en-US" sz="1000" b="1" i="0" u="none" strike="noStrike" dirty="0">
                          <a:solidFill>
                            <a:schemeClr val="tx1"/>
                          </a:solidFill>
                          <a:effectLst/>
                          <a:latin typeface="Arial"/>
                        </a:rPr>
                        <a:t>9.75%</a:t>
                      </a:r>
                    </a:p>
                  </a:txBody>
                  <a:tcPr marL="0" marR="0" marT="0" marB="0" anchor="ctr">
                    <a:lnL w="6350" cap="flat" cmpd="sng" algn="ctr">
                      <a:no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rtl="0" fontAlgn="ctr"/>
                      <a:r>
                        <a:rPr lang="en-US" sz="1000" b="1" i="0" u="none" strike="noStrike" dirty="0">
                          <a:solidFill>
                            <a:schemeClr val="tx1"/>
                          </a:solidFill>
                          <a:effectLst/>
                          <a:latin typeface="Arial"/>
                        </a:rPr>
                        <a:t>7.75%</a:t>
                      </a:r>
                    </a:p>
                  </a:txBody>
                  <a:tcPr marL="0" marR="0" marT="0" marB="0" anchor="ctr">
                    <a:lnL w="6350" cap="flat" cmpd="sng" algn="ctr">
                      <a:no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000" b="1" i="0" u="none" strike="noStrike" dirty="0">
                          <a:solidFill>
                            <a:schemeClr val="tx1"/>
                          </a:solidFill>
                          <a:effectLst/>
                          <a:latin typeface="Arial"/>
                        </a:rPr>
                        <a:t>3.92%</a:t>
                      </a:r>
                    </a:p>
                  </a:txBody>
                  <a:tcPr marL="0" marR="0" marT="0"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000" b="1" i="0" u="none" strike="noStrike" dirty="0">
                          <a:solidFill>
                            <a:schemeClr val="tx1"/>
                          </a:solidFill>
                          <a:effectLst/>
                          <a:latin typeface="Arial"/>
                        </a:rPr>
                        <a:t>5.92%</a:t>
                      </a:r>
                    </a:p>
                  </a:txBody>
                  <a:tcPr marL="0" marR="0" marT="0"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000" b="1" i="0" u="none" strike="noStrike" dirty="0">
                          <a:solidFill>
                            <a:schemeClr val="tx1"/>
                          </a:solidFill>
                          <a:effectLst/>
                          <a:latin typeface="Arial"/>
                        </a:rPr>
                        <a:t>$277</a:t>
                      </a:r>
                    </a:p>
                  </a:txBody>
                  <a:tcPr marL="0" marR="0" marT="0" marB="0" anchor="ctr">
                    <a:lnL>
                      <a:noFill/>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000" b="1" i="0" u="none" strike="noStrike" dirty="0">
                          <a:solidFill>
                            <a:schemeClr val="tx1"/>
                          </a:solidFill>
                          <a:effectLst/>
                          <a:latin typeface="Arial"/>
                        </a:rPr>
                        <a:t>$418</a:t>
                      </a:r>
                    </a:p>
                  </a:txBody>
                  <a:tcPr marL="0" marR="0" marT="0" marB="0" anchor="ctr">
                    <a:lnL>
                      <a:noFill/>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r>
            </a:tbl>
          </a:graphicData>
        </a:graphic>
      </p:graphicFrame>
      <p:sp>
        <p:nvSpPr>
          <p:cNvPr id="7" name="Freeform 6"/>
          <p:cNvSpPr>
            <a:spLocks noChangeAspect="1"/>
          </p:cNvSpPr>
          <p:nvPr/>
        </p:nvSpPr>
        <p:spPr>
          <a:xfrm rot="5400000">
            <a:off x="6292147" y="4982154"/>
            <a:ext cx="192562" cy="365760"/>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rgbClr val="FF0000"/>
          </a:solidFill>
          <a:ln w="9525" cap="flat" cmpd="sng" algn="ctr">
            <a:solidFill>
              <a:srgbClr val="FF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latin typeface="Arial "/>
            </a:endParaRPr>
          </a:p>
        </p:txBody>
      </p:sp>
      <p:sp>
        <p:nvSpPr>
          <p:cNvPr id="8" name="Content Placeholder 3"/>
          <p:cNvSpPr txBox="1">
            <a:spLocks/>
          </p:cNvSpPr>
          <p:nvPr/>
        </p:nvSpPr>
        <p:spPr>
          <a:xfrm>
            <a:off x="3546473" y="5429209"/>
            <a:ext cx="5702300" cy="646331"/>
          </a:xfrm>
          <a:prstGeom prst="rect">
            <a:avLst/>
          </a:prstGeom>
        </p:spPr>
        <p:txBody>
          <a:bodyPr wrap="square" lIns="0" tIns="0" rIns="0" bIns="0">
            <a:spAutoFit/>
          </a:bodyPr>
          <a:lstStyle>
            <a:lvl1pPr marL="174625" indent="-174625" algn="l" rtl="0" eaLnBrk="1" fontAlgn="base" hangingPunct="1">
              <a:spcBef>
                <a:spcPct val="60000"/>
              </a:spcBef>
              <a:spcAft>
                <a:spcPct val="0"/>
              </a:spcAft>
              <a:buChar char="•"/>
              <a:defRPr sz="1600">
                <a:solidFill>
                  <a:schemeClr val="tx1"/>
                </a:solidFill>
                <a:latin typeface="+mn-lt"/>
                <a:ea typeface="+mn-ea"/>
                <a:cs typeface="+mn-cs"/>
                <a:sym typeface="Arial"/>
              </a:defRPr>
            </a:lvl1pPr>
            <a:lvl2pPr marL="342900"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2pPr>
            <a:lvl3pPr marL="515938" indent="-171450" algn="l" rtl="0" eaLnBrk="1" fontAlgn="base" hangingPunct="1">
              <a:spcBef>
                <a:spcPct val="20000"/>
              </a:spcBef>
              <a:spcAft>
                <a:spcPct val="0"/>
              </a:spcAft>
              <a:buFont typeface="Arial" charset="0"/>
              <a:buChar char="-"/>
              <a:defRPr sz="1600">
                <a:solidFill>
                  <a:schemeClr val="tx1"/>
                </a:solidFill>
                <a:latin typeface="+mn-lt"/>
                <a:cs typeface="+mn-cs"/>
                <a:sym typeface="Arial"/>
              </a:defRPr>
            </a:lvl3pPr>
            <a:lvl4pPr marL="684213"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4pPr>
            <a:lvl5pPr marL="858838" indent="-173038" algn="l" rtl="0" eaLnBrk="1" fontAlgn="base" hangingPunct="1">
              <a:spcBef>
                <a:spcPct val="20000"/>
              </a:spcBef>
              <a:spcAft>
                <a:spcPct val="0"/>
              </a:spcAft>
              <a:buFont typeface="Arial" charset="0"/>
              <a:buChar char="-"/>
              <a:defRPr sz="1600">
                <a:solidFill>
                  <a:schemeClr val="tx1"/>
                </a:solidFill>
                <a:latin typeface="+mn-lt"/>
                <a:cs typeface="+mn-cs"/>
                <a:sym typeface="Arial"/>
              </a:defRPr>
            </a:lvl5pPr>
            <a:lvl6pPr marL="1316038" indent="-173038" algn="l" rtl="0" eaLnBrk="1" fontAlgn="base" hangingPunct="1">
              <a:spcBef>
                <a:spcPct val="20000"/>
              </a:spcBef>
              <a:spcAft>
                <a:spcPct val="0"/>
              </a:spcAft>
              <a:buFont typeface="Arial" charset="0"/>
              <a:buChar char="-"/>
              <a:defRPr sz="1600">
                <a:solidFill>
                  <a:schemeClr val="tx1"/>
                </a:solidFill>
                <a:latin typeface="+mn-lt"/>
                <a:cs typeface="+mn-cs"/>
              </a:defRPr>
            </a:lvl6pPr>
            <a:lvl7pPr marL="1773238" indent="-173038" algn="l" rtl="0" eaLnBrk="1" fontAlgn="base" hangingPunct="1">
              <a:spcBef>
                <a:spcPct val="20000"/>
              </a:spcBef>
              <a:spcAft>
                <a:spcPct val="0"/>
              </a:spcAft>
              <a:buFont typeface="Arial" charset="0"/>
              <a:buChar char="-"/>
              <a:defRPr sz="1600">
                <a:solidFill>
                  <a:schemeClr val="tx1"/>
                </a:solidFill>
                <a:latin typeface="+mn-lt"/>
                <a:cs typeface="+mn-cs"/>
              </a:defRPr>
            </a:lvl7pPr>
            <a:lvl8pPr marL="2230438" indent="-173038" algn="l" rtl="0" eaLnBrk="1" fontAlgn="base" hangingPunct="1">
              <a:spcBef>
                <a:spcPct val="20000"/>
              </a:spcBef>
              <a:spcAft>
                <a:spcPct val="0"/>
              </a:spcAft>
              <a:buFont typeface="Arial" charset="0"/>
              <a:buChar char="-"/>
              <a:defRPr sz="1600">
                <a:solidFill>
                  <a:schemeClr val="tx1"/>
                </a:solidFill>
                <a:latin typeface="+mn-lt"/>
                <a:cs typeface="+mn-cs"/>
              </a:defRPr>
            </a:lvl8pPr>
            <a:lvl9pPr marL="2687638" indent="-173038" algn="l" rtl="0" eaLnBrk="1" fontAlgn="base" hangingPunct="1">
              <a:spcBef>
                <a:spcPct val="20000"/>
              </a:spcBef>
              <a:spcAft>
                <a:spcPct val="0"/>
              </a:spcAft>
              <a:buFont typeface="Arial" charset="0"/>
              <a:buChar char="-"/>
              <a:defRPr sz="1600">
                <a:solidFill>
                  <a:schemeClr val="tx1"/>
                </a:solidFill>
                <a:latin typeface="+mn-lt"/>
                <a:cs typeface="+mn-cs"/>
              </a:defRPr>
            </a:lvl9pPr>
          </a:lstStyle>
          <a:p>
            <a:pPr marL="0" indent="0" algn="ctr" defTabSz="979488">
              <a:lnSpc>
                <a:spcPct val="100000"/>
              </a:lnSpc>
              <a:buNone/>
            </a:pPr>
            <a:r>
              <a:rPr lang="en-US" sz="1400" b="1" dirty="0" smtClean="0">
                <a:solidFill>
                  <a:srgbClr val="FF0000"/>
                </a:solidFill>
                <a:latin typeface="Arial "/>
                <a:ea typeface="Arial Unicode MS" pitchFamily="34" charset="-128"/>
                <a:cs typeface="Arial" charset="0"/>
              </a:rPr>
              <a:t>Tier 1 Leverage Capital </a:t>
            </a:r>
            <a:r>
              <a:rPr lang="en-US" sz="1400" dirty="0" smtClean="0">
                <a:solidFill>
                  <a:srgbClr val="FF0000"/>
                </a:solidFill>
                <a:latin typeface="Arial "/>
                <a:ea typeface="Arial Unicode MS" pitchFamily="34" charset="-128"/>
                <a:cs typeface="Arial" charset="0"/>
              </a:rPr>
              <a:t>has been identified as the amber trigger and red limit binding constraint for BSI based on 2016 CCAR outputs vs internal minimums</a:t>
            </a:r>
            <a:endParaRPr lang="en-US" sz="1400" dirty="0">
              <a:solidFill>
                <a:srgbClr val="FF0000"/>
              </a:solidFill>
              <a:latin typeface="Arial "/>
              <a:ea typeface="Arial Unicode MS" pitchFamily="34" charset="-128"/>
              <a:cs typeface="Arial" charset="0"/>
            </a:endParaRPr>
          </a:p>
        </p:txBody>
      </p:sp>
      <p:sp>
        <p:nvSpPr>
          <p:cNvPr id="12" name="Rectangle 11"/>
          <p:cNvSpPr/>
          <p:nvPr/>
        </p:nvSpPr>
        <p:spPr>
          <a:xfrm>
            <a:off x="3457574" y="1466646"/>
            <a:ext cx="5257802" cy="185307"/>
          </a:xfrm>
          <a:prstGeom prst="rect">
            <a:avLst/>
          </a:prstGeom>
        </p:spPr>
        <p:txBody>
          <a:bodyPr wrap="square" lIns="0" tIns="0" rIns="0" bIns="0">
            <a:spAutoFit/>
          </a:bodyPr>
          <a:lstStyle/>
          <a:p>
            <a:pPr algn="l"/>
            <a:r>
              <a:rPr lang="en-GB" sz="1400" b="1" dirty="0" smtClean="0">
                <a:solidFill>
                  <a:srgbClr val="FF0000"/>
                </a:solidFill>
                <a:latin typeface="Arial "/>
                <a:cs typeface="Arial" panose="020B0604020202020204" pitchFamily="34" charset="0"/>
              </a:rPr>
              <a:t>2016 SHUSA binding constraint</a:t>
            </a:r>
          </a:p>
        </p:txBody>
      </p:sp>
      <p:sp>
        <p:nvSpPr>
          <p:cNvPr id="3" name="TextBox 2"/>
          <p:cNvSpPr txBox="1"/>
          <p:nvPr/>
        </p:nvSpPr>
        <p:spPr>
          <a:xfrm>
            <a:off x="2215253" y="6341321"/>
            <a:ext cx="4326505" cy="246221"/>
          </a:xfrm>
          <a:prstGeom prst="rect">
            <a:avLst/>
          </a:prstGeom>
          <a:noFill/>
        </p:spPr>
        <p:txBody>
          <a:bodyPr wrap="none" lIns="0" tIns="0" rIns="0" bIns="0" rtlCol="0">
            <a:spAutoFit/>
          </a:bodyPr>
          <a:lstStyle/>
          <a:p>
            <a:pPr algn="l">
              <a:lnSpc>
                <a:spcPct val="100000"/>
              </a:lnSpc>
            </a:pPr>
            <a:r>
              <a:rPr lang="en-GB" sz="800" dirty="0" smtClean="0">
                <a:latin typeface="Arial "/>
              </a:rPr>
              <a:t>Source: 2016 Capital Plan</a:t>
            </a:r>
          </a:p>
          <a:p>
            <a:pPr algn="l">
              <a:lnSpc>
                <a:spcPct val="100000"/>
              </a:lnSpc>
            </a:pPr>
            <a:r>
              <a:rPr lang="en-GB" sz="800" dirty="0" smtClean="0">
                <a:latin typeface="Arial "/>
              </a:rPr>
              <a:t>1. Capital buffer % multiplied by ratio denominator for PQ in which minimum ratio was observed</a:t>
            </a:r>
          </a:p>
        </p:txBody>
      </p:sp>
      <p:sp>
        <p:nvSpPr>
          <p:cNvPr id="15" name="Text Placeholder 9"/>
          <p:cNvSpPr txBox="1">
            <a:spLocks/>
          </p:cNvSpPr>
          <p:nvPr/>
        </p:nvSpPr>
        <p:spPr>
          <a:xfrm>
            <a:off x="365760" y="1466646"/>
            <a:ext cx="2837329" cy="336550"/>
          </a:xfrm>
          <a:prstGeom prst="rect">
            <a:avLst/>
          </a:prstGeom>
        </p:spPr>
        <p:txBody>
          <a:bodyPr lIns="0" tIns="0" rIns="0" bIns="0"/>
          <a:lstStyle>
            <a:lvl1pPr marL="0" indent="0" algn="l" rtl="0" eaLnBrk="1" fontAlgn="base" hangingPunct="1">
              <a:lnSpc>
                <a:spcPct val="100000"/>
              </a:lnSpc>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0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000">
                <a:solidFill>
                  <a:schemeClr val="accent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GB" sz="1400" b="1" i="0" u="none" strike="noStrike" kern="0" cap="none" spc="0" normalizeH="0" baseline="0" noProof="0" dirty="0" smtClean="0">
                <a:ln>
                  <a:noFill/>
                </a:ln>
                <a:solidFill>
                  <a:srgbClr val="FF0000"/>
                </a:solidFill>
                <a:effectLst/>
                <a:uLnTx/>
                <a:uFillTx/>
                <a:latin typeface="Arial "/>
                <a:ea typeface="ＭＳ Ｐゴシック"/>
              </a:rPr>
              <a:t>Binding constraint definition</a:t>
            </a:r>
          </a:p>
        </p:txBody>
      </p:sp>
      <p:graphicFrame>
        <p:nvGraphicFramePr>
          <p:cNvPr id="6" name="Table 5"/>
          <p:cNvGraphicFramePr>
            <a:graphicFrameLocks noGrp="1"/>
          </p:cNvGraphicFramePr>
          <p:nvPr>
            <p:extLst>
              <p:ext uri="{D42A27DB-BD31-4B8C-83A1-F6EECF244321}">
                <p14:modId xmlns:p14="http://schemas.microsoft.com/office/powerpoint/2010/main" val="2724068952"/>
              </p:ext>
            </p:extLst>
          </p:nvPr>
        </p:nvGraphicFramePr>
        <p:xfrm>
          <a:off x="353816" y="1996056"/>
          <a:ext cx="2485904" cy="3281709"/>
        </p:xfrm>
        <a:graphic>
          <a:graphicData uri="http://schemas.openxmlformats.org/drawingml/2006/table">
            <a:tbl>
              <a:tblPr firstRow="1" bandRow="1">
                <a:tableStyleId>{839DD9DD-9E6C-4910-8AC0-68ADFF6A6AFC}</a:tableStyleId>
              </a:tblPr>
              <a:tblGrid>
                <a:gridCol w="2485904"/>
              </a:tblGrid>
              <a:tr h="1093903">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dirty="0" smtClean="0">
                          <a:solidFill>
                            <a:schemeClr val="tx1"/>
                          </a:solidFill>
                          <a:latin typeface="Arial" panose="020B0604020202020204" pitchFamily="34" charset="0"/>
                          <a:cs typeface="Arial" panose="020B0604020202020204" pitchFamily="34" charset="0"/>
                        </a:rPr>
                        <a:t>Calculate </a:t>
                      </a:r>
                      <a:r>
                        <a:rPr lang="en-US" sz="1200" b="1" dirty="0" smtClean="0">
                          <a:solidFill>
                            <a:schemeClr val="tx1"/>
                          </a:solidFill>
                          <a:latin typeface="Arial" panose="020B0604020202020204" pitchFamily="34" charset="0"/>
                          <a:cs typeface="Arial" panose="020B0604020202020204" pitchFamily="34" charset="0"/>
                        </a:rPr>
                        <a:t>differences between capital adequacy ratios</a:t>
                      </a:r>
                      <a:r>
                        <a:rPr lang="en-US" sz="1200" b="0" dirty="0" smtClean="0">
                          <a:solidFill>
                            <a:schemeClr val="tx1"/>
                          </a:solidFill>
                          <a:latin typeface="Arial" panose="020B0604020202020204" pitchFamily="34" charset="0"/>
                          <a:cs typeface="Arial" panose="020B0604020202020204" pitchFamily="34" charset="0"/>
                        </a:rPr>
                        <a:t> in PQ9 and corresponding limits</a:t>
                      </a:r>
                    </a:p>
                  </a:txBody>
                  <a:tcPr anchor="ctr">
                    <a:lnL>
                      <a:noFill/>
                    </a:lnL>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r h="1093903">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kern="1200" dirty="0" smtClean="0">
                          <a:solidFill>
                            <a:schemeClr val="tx1"/>
                          </a:solidFill>
                          <a:latin typeface="Arial" panose="020B0604020202020204" pitchFamily="34" charset="0"/>
                          <a:ea typeface="+mn-ea"/>
                          <a:cs typeface="Arial" panose="020B0604020202020204" pitchFamily="34" charset="0"/>
                        </a:rPr>
                        <a:t>Apply </a:t>
                      </a:r>
                      <a:r>
                        <a:rPr lang="en-US" sz="1200" b="1" kern="1200" dirty="0" smtClean="0">
                          <a:solidFill>
                            <a:schemeClr val="tx1"/>
                          </a:solidFill>
                          <a:latin typeface="Arial" panose="020B0604020202020204" pitchFamily="34" charset="0"/>
                          <a:ea typeface="+mn-ea"/>
                          <a:cs typeface="Arial" panose="020B0604020202020204" pitchFamily="34" charset="0"/>
                        </a:rPr>
                        <a:t>buffer % to each ratio’s denominator</a:t>
                      </a:r>
                      <a:r>
                        <a:rPr lang="en-US" sz="1200" b="0" kern="1200" dirty="0" smtClean="0">
                          <a:solidFill>
                            <a:schemeClr val="tx1"/>
                          </a:solidFill>
                          <a:latin typeface="Arial" panose="020B0604020202020204" pitchFamily="34" charset="0"/>
                          <a:ea typeface="+mn-ea"/>
                          <a:cs typeface="Arial" panose="020B0604020202020204" pitchFamily="34" charset="0"/>
                        </a:rPr>
                        <a:t> (e.g., RWA) </a:t>
                      </a:r>
                    </a:p>
                  </a:txBody>
                  <a:tcPr anchor="ctr">
                    <a:lnL>
                      <a:noFill/>
                    </a:lnL>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r h="1093903">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dirty="0" smtClean="0">
                          <a:solidFill>
                            <a:schemeClr val="tx1"/>
                          </a:solidFill>
                          <a:latin typeface="Arial" panose="020B0604020202020204" pitchFamily="34" charset="0"/>
                          <a:cs typeface="Arial" panose="020B0604020202020204" pitchFamily="34" charset="0"/>
                        </a:rPr>
                        <a:t>Identify the </a:t>
                      </a:r>
                      <a:r>
                        <a:rPr lang="en-US" sz="1200" b="1" dirty="0" smtClean="0">
                          <a:solidFill>
                            <a:schemeClr val="tx1"/>
                          </a:solidFill>
                          <a:latin typeface="Arial" panose="020B0604020202020204" pitchFamily="34" charset="0"/>
                          <a:cs typeface="Arial" panose="020B0604020202020204" pitchFamily="34" charset="0"/>
                        </a:rPr>
                        <a:t>minimum capital buffer ($) and the ratio </a:t>
                      </a:r>
                      <a:r>
                        <a:rPr lang="en-US" sz="1200" b="0" dirty="0" smtClean="0">
                          <a:solidFill>
                            <a:schemeClr val="tx1"/>
                          </a:solidFill>
                          <a:latin typeface="Arial" panose="020B0604020202020204" pitchFamily="34" charset="0"/>
                          <a:cs typeface="Arial" panose="020B0604020202020204" pitchFamily="34" charset="0"/>
                        </a:rPr>
                        <a:t>to be used as the binding constraint</a:t>
                      </a:r>
                    </a:p>
                  </a:txBody>
                  <a:tcPr anchor="ctr">
                    <a:lnL>
                      <a:noFill/>
                    </a:lnL>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bl>
          </a:graphicData>
        </a:graphic>
      </p:graphicFrame>
      <p:sp>
        <p:nvSpPr>
          <p:cNvPr id="10" name="Freeform 9"/>
          <p:cNvSpPr/>
          <p:nvPr/>
        </p:nvSpPr>
        <p:spPr>
          <a:xfrm rot="5400000">
            <a:off x="1521907" y="2975265"/>
            <a:ext cx="142082" cy="269876"/>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rgbClr val="FF0000"/>
          </a:solidFill>
          <a:ln w="9525" cap="flat" cmpd="sng" algn="ctr">
            <a:solidFill>
              <a:srgbClr val="FF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latin typeface="Arial "/>
            </a:endParaRPr>
          </a:p>
        </p:txBody>
      </p:sp>
      <p:sp>
        <p:nvSpPr>
          <p:cNvPr id="18" name="Freeform 17"/>
          <p:cNvSpPr/>
          <p:nvPr/>
        </p:nvSpPr>
        <p:spPr>
          <a:xfrm rot="5400000">
            <a:off x="1521907" y="4065373"/>
            <a:ext cx="142082" cy="269876"/>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rgbClr val="FF0000"/>
          </a:solidFill>
          <a:ln w="9525" cap="flat" cmpd="sng" algn="ctr">
            <a:solidFill>
              <a:srgbClr val="FF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latin typeface="Arial "/>
            </a:endParaRPr>
          </a:p>
        </p:txBody>
      </p:sp>
      <p:cxnSp>
        <p:nvCxnSpPr>
          <p:cNvPr id="22" name="Straight Connector 21"/>
          <p:cNvCxnSpPr/>
          <p:nvPr/>
        </p:nvCxnSpPr>
        <p:spPr>
          <a:xfrm flipH="1">
            <a:off x="3160059" y="1250950"/>
            <a:ext cx="1" cy="5098302"/>
          </a:xfrm>
          <a:prstGeom prst="line">
            <a:avLst/>
          </a:prstGeom>
          <a:ln>
            <a:solidFill>
              <a:schemeClr val="accent3"/>
            </a:solidFill>
            <a:tailEnd type="non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999547" y="3637562"/>
            <a:ext cx="192024" cy="365760"/>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rgbClr val="FF0000"/>
          </a:solidFill>
          <a:ln w="9525" cap="flat" cmpd="sng" algn="ctr">
            <a:solidFill>
              <a:srgbClr val="FF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latin typeface="Arial "/>
            </a:endParaRPr>
          </a:p>
        </p:txBody>
      </p:sp>
      <p:sp>
        <p:nvSpPr>
          <p:cNvPr id="33" name="Content Placeholder 1"/>
          <p:cNvSpPr>
            <a:spLocks noGrp="1"/>
          </p:cNvSpPr>
          <p:nvPr>
            <p:ph sz="quarter" idx="11"/>
          </p:nvPr>
        </p:nvSpPr>
        <p:spPr>
          <a:xfrm>
            <a:off x="348437" y="452510"/>
            <a:ext cx="8666245" cy="435610"/>
          </a:xfrm>
        </p:spPr>
        <p:txBody>
          <a:bodyPr/>
          <a:lstStyle/>
          <a:p>
            <a:r>
              <a:rPr lang="en-US" dirty="0" smtClean="0">
                <a:latin typeface="Arial "/>
              </a:rPr>
              <a:t>Calibration: </a:t>
            </a:r>
            <a:r>
              <a:rPr lang="en-US" b="0" dirty="0" smtClean="0">
                <a:latin typeface="Arial "/>
              </a:rPr>
              <a:t>Identify </a:t>
            </a:r>
            <a:r>
              <a:rPr lang="en-US" b="0" dirty="0">
                <a:latin typeface="Arial "/>
              </a:rPr>
              <a:t>the </a:t>
            </a:r>
            <a:r>
              <a:rPr lang="en-US" b="0" dirty="0" smtClean="0">
                <a:latin typeface="Arial "/>
              </a:rPr>
              <a:t>BSI binding </a:t>
            </a:r>
            <a:r>
              <a:rPr lang="en-US" b="0" dirty="0">
                <a:latin typeface="Arial "/>
              </a:rPr>
              <a:t>constraint in BHC </a:t>
            </a:r>
            <a:r>
              <a:rPr lang="en-US" b="0" dirty="0" smtClean="0">
                <a:latin typeface="Arial "/>
              </a:rPr>
              <a:t>Stress</a:t>
            </a:r>
            <a:endParaRPr lang="en-US" b="0" dirty="0">
              <a:latin typeface="Arial "/>
            </a:endParaRPr>
          </a:p>
        </p:txBody>
      </p:sp>
      <p:grpSp>
        <p:nvGrpSpPr>
          <p:cNvPr id="21" name="Group 20"/>
          <p:cNvGrpSpPr/>
          <p:nvPr/>
        </p:nvGrpSpPr>
        <p:grpSpPr>
          <a:xfrm>
            <a:off x="443921" y="72184"/>
            <a:ext cx="3914965" cy="189008"/>
            <a:chOff x="403281" y="164517"/>
            <a:chExt cx="3914965" cy="189008"/>
          </a:xfrm>
        </p:grpSpPr>
        <p:sp>
          <p:nvSpPr>
            <p:cNvPr id="23" name="Text Box 75"/>
            <p:cNvSpPr txBox="1">
              <a:spLocks noChangeArrowheads="1"/>
            </p:cNvSpPr>
            <p:nvPr/>
          </p:nvSpPr>
          <p:spPr bwMode="gray">
            <a:xfrm>
              <a:off x="636148" y="166688"/>
              <a:ext cx="3682098"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accent1"/>
                  </a:solidFill>
                </a:rPr>
                <a:t>Capital adequacy risk: Calibration – </a:t>
              </a:r>
              <a:r>
                <a:rPr lang="en-US" sz="1200" smtClean="0">
                  <a:solidFill>
                    <a:schemeClr val="accent1"/>
                  </a:solidFill>
                </a:rPr>
                <a:t>PPNR impairment</a:t>
              </a:r>
              <a:endParaRPr lang="en-US" sz="1200" dirty="0">
                <a:solidFill>
                  <a:schemeClr val="accent1"/>
                </a:solidFill>
              </a:endParaRPr>
            </a:p>
          </p:txBody>
        </p:sp>
        <p:sp>
          <p:nvSpPr>
            <p:cNvPr id="25" name="Oval 24"/>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1</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Tree>
    <p:extLst>
      <p:ext uri="{BB962C8B-B14F-4D97-AF65-F5344CB8AC3E}">
        <p14:creationId xmlns:p14="http://schemas.microsoft.com/office/powerpoint/2010/main" val="25132692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1218726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80724"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3" name="TextBox 2"/>
          <p:cNvSpPr txBox="1"/>
          <p:nvPr/>
        </p:nvSpPr>
        <p:spPr>
          <a:xfrm>
            <a:off x="2215253" y="6341321"/>
            <a:ext cx="5482270" cy="369332"/>
          </a:xfrm>
          <a:prstGeom prst="rect">
            <a:avLst/>
          </a:prstGeom>
          <a:noFill/>
        </p:spPr>
        <p:txBody>
          <a:bodyPr wrap="none" lIns="0" tIns="0" rIns="0" bIns="0" rtlCol="0">
            <a:spAutoFit/>
          </a:bodyPr>
          <a:lstStyle/>
          <a:p>
            <a:pPr marL="228600" indent="-228600" algn="l">
              <a:lnSpc>
                <a:spcPct val="100000"/>
              </a:lnSpc>
              <a:buAutoNum type="arabicPeriod"/>
            </a:pPr>
            <a:r>
              <a:rPr lang="en-GB" sz="800" dirty="0" smtClean="0"/>
              <a:t>Tier 1 leverage denominator is Total Consolidated Assets</a:t>
            </a:r>
          </a:p>
          <a:p>
            <a:pPr marL="228600" indent="-228600" algn="l">
              <a:lnSpc>
                <a:spcPct val="100000"/>
              </a:lnSpc>
              <a:buAutoNum type="arabicPeriod"/>
            </a:pPr>
            <a:r>
              <a:rPr lang="en-GB" sz="800" dirty="0" smtClean="0"/>
              <a:t>After excluding SC and BSPR from total buffer and allocation percentages (total remaining buffer of $593 and $903)</a:t>
            </a:r>
          </a:p>
          <a:p>
            <a:pPr algn="l">
              <a:lnSpc>
                <a:spcPct val="100000"/>
              </a:lnSpc>
            </a:pPr>
            <a:r>
              <a:rPr lang="en-GB" sz="800" dirty="0" smtClean="0"/>
              <a:t>Source: 2016 Capital Plan</a:t>
            </a:r>
            <a:endParaRPr lang="en-GB" sz="800" dirty="0"/>
          </a:p>
        </p:txBody>
      </p:sp>
      <p:cxnSp>
        <p:nvCxnSpPr>
          <p:cNvPr id="22" name="Straight Connector 21"/>
          <p:cNvCxnSpPr/>
          <p:nvPr/>
        </p:nvCxnSpPr>
        <p:spPr>
          <a:xfrm flipH="1">
            <a:off x="3160059" y="1250950"/>
            <a:ext cx="1" cy="5098302"/>
          </a:xfrm>
          <a:prstGeom prst="line">
            <a:avLst/>
          </a:prstGeom>
          <a:ln>
            <a:solidFill>
              <a:schemeClr val="accent3"/>
            </a:solidFill>
            <a:tailEnd type="none"/>
          </a:ln>
        </p:spPr>
        <p:style>
          <a:lnRef idx="1">
            <a:schemeClr val="accent1"/>
          </a:lnRef>
          <a:fillRef idx="0">
            <a:schemeClr val="accent1"/>
          </a:fillRef>
          <a:effectRef idx="0">
            <a:schemeClr val="accent1"/>
          </a:effectRef>
          <a:fontRef idx="minor">
            <a:schemeClr val="tx1"/>
          </a:fontRef>
        </p:style>
      </p:cxnSp>
      <p:sp>
        <p:nvSpPr>
          <p:cNvPr id="33" name="Content Placeholder 1"/>
          <p:cNvSpPr>
            <a:spLocks noGrp="1"/>
          </p:cNvSpPr>
          <p:nvPr>
            <p:ph sz="quarter" idx="11"/>
          </p:nvPr>
        </p:nvSpPr>
        <p:spPr>
          <a:xfrm>
            <a:off x="348437" y="452510"/>
            <a:ext cx="8666245" cy="435610"/>
          </a:xfrm>
        </p:spPr>
        <p:txBody>
          <a:bodyPr/>
          <a:lstStyle/>
          <a:p>
            <a:r>
              <a:rPr lang="en-US" dirty="0" smtClean="0"/>
              <a:t>Calibration: </a:t>
            </a:r>
            <a:r>
              <a:rPr lang="en-US" b="0" dirty="0" smtClean="0"/>
              <a:t>Identify </a:t>
            </a:r>
            <a:r>
              <a:rPr lang="en-US" b="0" dirty="0"/>
              <a:t>the </a:t>
            </a:r>
            <a:r>
              <a:rPr lang="en-US" b="0" dirty="0" smtClean="0"/>
              <a:t>binding </a:t>
            </a:r>
            <a:r>
              <a:rPr lang="en-US" b="0" dirty="0"/>
              <a:t>constraint in BHC </a:t>
            </a:r>
            <a:r>
              <a:rPr lang="en-US" b="0" dirty="0" smtClean="0"/>
              <a:t>Stress</a:t>
            </a:r>
            <a:endParaRPr lang="en-US" b="0" dirty="0"/>
          </a:p>
        </p:txBody>
      </p:sp>
      <p:sp>
        <p:nvSpPr>
          <p:cNvPr id="21" name="Freeform 20"/>
          <p:cNvSpPr>
            <a:spLocks noChangeAspect="1"/>
          </p:cNvSpPr>
          <p:nvPr/>
        </p:nvSpPr>
        <p:spPr>
          <a:xfrm>
            <a:off x="3840872" y="5524017"/>
            <a:ext cx="144422" cy="274320"/>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rgbClr val="FF0000"/>
          </a:solidFill>
          <a:ln w="9525" cap="flat" cmpd="sng" algn="ctr">
            <a:solidFill>
              <a:srgbClr val="FF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latin typeface="Arial" panose="020B0604020202020204" pitchFamily="34" charset="0"/>
              <a:cs typeface="Arial" panose="020B0604020202020204" pitchFamily="34" charset="0"/>
            </a:endParaRPr>
          </a:p>
        </p:txBody>
      </p:sp>
      <p:sp>
        <p:nvSpPr>
          <p:cNvPr id="23" name="Content Placeholder 3"/>
          <p:cNvSpPr txBox="1">
            <a:spLocks/>
          </p:cNvSpPr>
          <p:nvPr/>
        </p:nvSpPr>
        <p:spPr>
          <a:xfrm>
            <a:off x="4114392" y="5445734"/>
            <a:ext cx="5132796" cy="646331"/>
          </a:xfrm>
          <a:prstGeom prst="rect">
            <a:avLst/>
          </a:prstGeom>
        </p:spPr>
        <p:txBody>
          <a:bodyPr wrap="square" lIns="0" tIns="0" rIns="0" bIns="0">
            <a:spAutoFit/>
          </a:bodyPr>
          <a:lstStyle>
            <a:lvl1pPr marL="174625" indent="-174625" algn="l" rtl="0" eaLnBrk="1" fontAlgn="base" hangingPunct="1">
              <a:spcBef>
                <a:spcPct val="60000"/>
              </a:spcBef>
              <a:spcAft>
                <a:spcPct val="0"/>
              </a:spcAft>
              <a:buChar char="•"/>
              <a:defRPr sz="1600">
                <a:solidFill>
                  <a:schemeClr val="tx1"/>
                </a:solidFill>
                <a:latin typeface="+mn-lt"/>
                <a:ea typeface="+mn-ea"/>
                <a:cs typeface="+mn-cs"/>
                <a:sym typeface="Arial"/>
              </a:defRPr>
            </a:lvl1pPr>
            <a:lvl2pPr marL="342900"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2pPr>
            <a:lvl3pPr marL="515938" indent="-171450" algn="l" rtl="0" eaLnBrk="1" fontAlgn="base" hangingPunct="1">
              <a:spcBef>
                <a:spcPct val="20000"/>
              </a:spcBef>
              <a:spcAft>
                <a:spcPct val="0"/>
              </a:spcAft>
              <a:buFont typeface="Arial" charset="0"/>
              <a:buChar char="-"/>
              <a:defRPr sz="1600">
                <a:solidFill>
                  <a:schemeClr val="tx1"/>
                </a:solidFill>
                <a:latin typeface="+mn-lt"/>
                <a:cs typeface="+mn-cs"/>
                <a:sym typeface="Arial"/>
              </a:defRPr>
            </a:lvl3pPr>
            <a:lvl4pPr marL="684213"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4pPr>
            <a:lvl5pPr marL="858838" indent="-173038" algn="l" rtl="0" eaLnBrk="1" fontAlgn="base" hangingPunct="1">
              <a:spcBef>
                <a:spcPct val="20000"/>
              </a:spcBef>
              <a:spcAft>
                <a:spcPct val="0"/>
              </a:spcAft>
              <a:buFont typeface="Arial" charset="0"/>
              <a:buChar char="-"/>
              <a:defRPr sz="1600">
                <a:solidFill>
                  <a:schemeClr val="tx1"/>
                </a:solidFill>
                <a:latin typeface="+mn-lt"/>
                <a:cs typeface="+mn-cs"/>
                <a:sym typeface="Arial"/>
              </a:defRPr>
            </a:lvl5pPr>
            <a:lvl6pPr marL="1316038" indent="-173038" algn="l" rtl="0" eaLnBrk="1" fontAlgn="base" hangingPunct="1">
              <a:spcBef>
                <a:spcPct val="20000"/>
              </a:spcBef>
              <a:spcAft>
                <a:spcPct val="0"/>
              </a:spcAft>
              <a:buFont typeface="Arial" charset="0"/>
              <a:buChar char="-"/>
              <a:defRPr sz="1600">
                <a:solidFill>
                  <a:schemeClr val="tx1"/>
                </a:solidFill>
                <a:latin typeface="+mn-lt"/>
                <a:cs typeface="+mn-cs"/>
              </a:defRPr>
            </a:lvl6pPr>
            <a:lvl7pPr marL="1773238" indent="-173038" algn="l" rtl="0" eaLnBrk="1" fontAlgn="base" hangingPunct="1">
              <a:spcBef>
                <a:spcPct val="20000"/>
              </a:spcBef>
              <a:spcAft>
                <a:spcPct val="0"/>
              </a:spcAft>
              <a:buFont typeface="Arial" charset="0"/>
              <a:buChar char="-"/>
              <a:defRPr sz="1600">
                <a:solidFill>
                  <a:schemeClr val="tx1"/>
                </a:solidFill>
                <a:latin typeface="+mn-lt"/>
                <a:cs typeface="+mn-cs"/>
              </a:defRPr>
            </a:lvl7pPr>
            <a:lvl8pPr marL="2230438" indent="-173038" algn="l" rtl="0" eaLnBrk="1" fontAlgn="base" hangingPunct="1">
              <a:spcBef>
                <a:spcPct val="20000"/>
              </a:spcBef>
              <a:spcAft>
                <a:spcPct val="0"/>
              </a:spcAft>
              <a:buFont typeface="Arial" charset="0"/>
              <a:buChar char="-"/>
              <a:defRPr sz="1600">
                <a:solidFill>
                  <a:schemeClr val="tx1"/>
                </a:solidFill>
                <a:latin typeface="+mn-lt"/>
                <a:cs typeface="+mn-cs"/>
              </a:defRPr>
            </a:lvl8pPr>
            <a:lvl9pPr marL="2687638" indent="-173038" algn="l" rtl="0" eaLnBrk="1" fontAlgn="base" hangingPunct="1">
              <a:spcBef>
                <a:spcPct val="20000"/>
              </a:spcBef>
              <a:spcAft>
                <a:spcPct val="0"/>
              </a:spcAft>
              <a:buFont typeface="Arial" charset="0"/>
              <a:buChar char="-"/>
              <a:defRPr sz="1600">
                <a:solidFill>
                  <a:schemeClr val="tx1"/>
                </a:solidFill>
                <a:latin typeface="+mn-lt"/>
                <a:cs typeface="+mn-cs"/>
              </a:defRPr>
            </a:lvl9pPr>
          </a:lstStyle>
          <a:p>
            <a:pPr marL="0" indent="0" defTabSz="979488">
              <a:lnSpc>
                <a:spcPct val="100000"/>
              </a:lnSpc>
              <a:buNone/>
            </a:pPr>
            <a:r>
              <a:rPr lang="en-US" sz="1400" dirty="0" smtClean="0">
                <a:solidFill>
                  <a:srgbClr val="FF0000"/>
                </a:solidFill>
                <a:latin typeface="Arial" panose="020B0604020202020204" pitchFamily="34" charset="0"/>
                <a:ea typeface="Arial Unicode MS" pitchFamily="34" charset="-128"/>
                <a:cs typeface="Arial" panose="020B0604020202020204" pitchFamily="34" charset="0"/>
              </a:rPr>
              <a:t>BSI’s </a:t>
            </a:r>
            <a:r>
              <a:rPr lang="en-US" sz="1400" dirty="0">
                <a:solidFill>
                  <a:srgbClr val="FF0000"/>
                </a:solidFill>
                <a:latin typeface="Arial" panose="020B0604020202020204" pitchFamily="34" charset="0"/>
                <a:ea typeface="Arial Unicode MS" pitchFamily="34" charset="-128"/>
                <a:cs typeface="Arial" panose="020B0604020202020204" pitchFamily="34" charset="0"/>
              </a:rPr>
              <a:t>capital buffer is </a:t>
            </a:r>
            <a:r>
              <a:rPr lang="en-US" sz="1400" dirty="0" smtClean="0">
                <a:solidFill>
                  <a:srgbClr val="FF0000"/>
                </a:solidFill>
                <a:latin typeface="Arial" panose="020B0604020202020204" pitchFamily="34" charset="0"/>
                <a:ea typeface="Arial Unicode MS" pitchFamily="34" charset="-128"/>
                <a:cs typeface="Arial" panose="020B0604020202020204" pitchFamily="34" charset="0"/>
              </a:rPr>
              <a:t>larger than </a:t>
            </a:r>
            <a:r>
              <a:rPr lang="en-US" sz="1400" dirty="0">
                <a:solidFill>
                  <a:srgbClr val="FF0000"/>
                </a:solidFill>
                <a:latin typeface="Arial" panose="020B0604020202020204" pitchFamily="34" charset="0"/>
                <a:ea typeface="Arial Unicode MS" pitchFamily="34" charset="-128"/>
                <a:cs typeface="Arial" panose="020B0604020202020204" pitchFamily="34" charset="0"/>
              </a:rPr>
              <a:t>its proportional allocation from SHUSA, therefore the </a:t>
            </a:r>
            <a:r>
              <a:rPr lang="en-US" sz="1400" dirty="0" smtClean="0">
                <a:solidFill>
                  <a:srgbClr val="FF0000"/>
                </a:solidFill>
                <a:latin typeface="Arial" panose="020B0604020202020204" pitchFamily="34" charset="0"/>
                <a:ea typeface="Arial Unicode MS" pitchFamily="34" charset="-128"/>
                <a:cs typeface="Arial" panose="020B0604020202020204" pitchFamily="34" charset="0"/>
              </a:rPr>
              <a:t>SHUSA-level </a:t>
            </a:r>
            <a:r>
              <a:rPr lang="en-US" sz="1400" dirty="0">
                <a:solidFill>
                  <a:srgbClr val="FF0000"/>
                </a:solidFill>
                <a:latin typeface="Arial" panose="020B0604020202020204" pitchFamily="34" charset="0"/>
                <a:ea typeface="Arial Unicode MS" pitchFamily="34" charset="-128"/>
                <a:cs typeface="Arial" panose="020B0604020202020204" pitchFamily="34" charset="0"/>
              </a:rPr>
              <a:t>capital constraint is used to determine the total </a:t>
            </a:r>
            <a:r>
              <a:rPr lang="en-US" sz="1400" dirty="0" smtClean="0">
                <a:solidFill>
                  <a:srgbClr val="FF0000"/>
                </a:solidFill>
                <a:latin typeface="Arial" panose="020B0604020202020204" pitchFamily="34" charset="0"/>
                <a:ea typeface="Arial Unicode MS" pitchFamily="34" charset="-128"/>
                <a:cs typeface="Arial" panose="020B0604020202020204" pitchFamily="34" charset="0"/>
              </a:rPr>
              <a:t>BSI loss </a:t>
            </a:r>
            <a:r>
              <a:rPr lang="en-US" sz="1400" dirty="0">
                <a:solidFill>
                  <a:srgbClr val="FF0000"/>
                </a:solidFill>
                <a:latin typeface="Arial" panose="020B0604020202020204" pitchFamily="34" charset="0"/>
                <a:ea typeface="Arial Unicode MS" pitchFamily="34" charset="-128"/>
                <a:cs typeface="Arial" panose="020B0604020202020204" pitchFamily="34" charset="0"/>
              </a:rPr>
              <a:t>budgets</a:t>
            </a:r>
          </a:p>
        </p:txBody>
      </p:sp>
      <p:sp>
        <p:nvSpPr>
          <p:cNvPr id="25" name="Rectangle 24"/>
          <p:cNvSpPr/>
          <p:nvPr/>
        </p:nvSpPr>
        <p:spPr>
          <a:xfrm>
            <a:off x="365760" y="1463040"/>
            <a:ext cx="5257802" cy="185307"/>
          </a:xfrm>
          <a:prstGeom prst="rect">
            <a:avLst/>
          </a:prstGeom>
        </p:spPr>
        <p:txBody>
          <a:bodyPr wrap="square" lIns="0" tIns="0" rIns="0" bIns="0">
            <a:spAutoFit/>
          </a:bodyPr>
          <a:lstStyle/>
          <a:p>
            <a:pPr algn="l"/>
            <a:r>
              <a:rPr lang="en-GB" sz="1400" b="1" dirty="0" smtClean="0">
                <a:solidFill>
                  <a:srgbClr val="FF0000"/>
                </a:solidFill>
                <a:latin typeface="Arial" panose="020B0604020202020204" pitchFamily="34" charset="0"/>
                <a:cs typeface="Arial" panose="020B0604020202020204" pitchFamily="34" charset="0"/>
              </a:rPr>
              <a:t>2016 binding capital constraint</a:t>
            </a:r>
          </a:p>
        </p:txBody>
      </p:sp>
      <p:sp>
        <p:nvSpPr>
          <p:cNvPr id="26" name="Flowchart: Process 25"/>
          <p:cNvSpPr/>
          <p:nvPr/>
        </p:nvSpPr>
        <p:spPr>
          <a:xfrm>
            <a:off x="1212111" y="1640542"/>
            <a:ext cx="7978258" cy="443753"/>
          </a:xfrm>
          <a:prstGeom prst="flowChartProcess">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l" fontAlgn="ctr"/>
            <a:r>
              <a:rPr lang="en-US" sz="1200" b="1" dirty="0" smtClean="0">
                <a:solidFill>
                  <a:schemeClr val="tx1"/>
                </a:solidFill>
                <a:latin typeface="Arial" panose="020B0604020202020204" pitchFamily="34" charset="0"/>
                <a:cs typeface="Arial" panose="020B0604020202020204" pitchFamily="34" charset="0"/>
              </a:rPr>
              <a:t>        CCAR Ratio              Capital policy trigger          Capital buffer (%)          RWA</a:t>
            </a:r>
            <a:r>
              <a:rPr lang="en-US" sz="1200" b="1" baseline="30000" dirty="0">
                <a:solidFill>
                  <a:schemeClr val="tx1"/>
                </a:solidFill>
                <a:latin typeface="Arial" panose="020B0604020202020204" pitchFamily="34" charset="0"/>
                <a:cs typeface="Arial" panose="020B0604020202020204" pitchFamily="34" charset="0"/>
              </a:rPr>
              <a:t>1</a:t>
            </a:r>
            <a:r>
              <a:rPr lang="en-US" sz="1200" b="1" dirty="0" smtClean="0">
                <a:solidFill>
                  <a:schemeClr val="tx1"/>
                </a:solidFill>
                <a:latin typeface="Arial" panose="020B0604020202020204" pitchFamily="34" charset="0"/>
                <a:cs typeface="Arial" panose="020B0604020202020204" pitchFamily="34" charset="0"/>
              </a:rPr>
              <a:t>          Capital buffer ($M)</a:t>
            </a:r>
            <a:endParaRPr lang="en-US" sz="1200" b="1" dirty="0">
              <a:solidFill>
                <a:schemeClr val="tx1"/>
              </a:solidFill>
              <a:latin typeface="Arial" panose="020B0604020202020204" pitchFamily="34" charset="0"/>
              <a:cs typeface="Arial" panose="020B0604020202020204" pitchFamily="34" charset="0"/>
            </a:endParaRPr>
          </a:p>
        </p:txBody>
      </p:sp>
      <p:sp>
        <p:nvSpPr>
          <p:cNvPr id="27" name="Oval 26"/>
          <p:cNvSpPr/>
          <p:nvPr/>
        </p:nvSpPr>
        <p:spPr>
          <a:xfrm>
            <a:off x="6346905" y="1748067"/>
            <a:ext cx="228600" cy="228600"/>
          </a:xfrm>
          <a:prstGeom prst="ellipse">
            <a:avLst/>
          </a:prstGeom>
          <a:solidFill>
            <a:schemeClr val="bg1"/>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lnSpc>
                <a:spcPct val="100000"/>
              </a:lnSpc>
            </a:pPr>
            <a:r>
              <a:rPr lang="en-GB" sz="1400" b="1" dirty="0" smtClean="0">
                <a:solidFill>
                  <a:srgbClr val="FF0000"/>
                </a:solidFill>
                <a:latin typeface="Arial" panose="020B0604020202020204" pitchFamily="34" charset="0"/>
                <a:cs typeface="Arial" panose="020B0604020202020204" pitchFamily="34" charset="0"/>
              </a:rPr>
              <a:t>x</a:t>
            </a:r>
          </a:p>
        </p:txBody>
      </p:sp>
      <p:cxnSp>
        <p:nvCxnSpPr>
          <p:cNvPr id="28" name="Straight Connector 27"/>
          <p:cNvCxnSpPr/>
          <p:nvPr/>
        </p:nvCxnSpPr>
        <p:spPr>
          <a:xfrm flipV="1">
            <a:off x="1425067" y="2011818"/>
            <a:ext cx="1277471" cy="1"/>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2" name="Elbow Connector 31"/>
          <p:cNvCxnSpPr/>
          <p:nvPr/>
        </p:nvCxnSpPr>
        <p:spPr>
          <a:xfrm rot="16200000" flipH="1">
            <a:off x="2135106" y="2068110"/>
            <a:ext cx="377319" cy="264736"/>
          </a:xfrm>
          <a:prstGeom prst="bentConnector3">
            <a:avLst/>
          </a:prstGeom>
          <a:ln>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3090579" y="2008200"/>
            <a:ext cx="1555852" cy="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5" name="Elbow Connector 34"/>
          <p:cNvCxnSpPr/>
          <p:nvPr/>
        </p:nvCxnSpPr>
        <p:spPr>
          <a:xfrm rot="5400000">
            <a:off x="3696613" y="2022912"/>
            <a:ext cx="274320" cy="252132"/>
          </a:xfrm>
          <a:prstGeom prst="bentConnector3">
            <a:avLst/>
          </a:prstGeom>
          <a:ln>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2763995" y="1734180"/>
            <a:ext cx="284052" cy="277640"/>
            <a:chOff x="2732096" y="1731298"/>
            <a:chExt cx="284052" cy="277640"/>
          </a:xfrm>
        </p:grpSpPr>
        <p:sp>
          <p:nvSpPr>
            <p:cNvPr id="37" name="Oval 36"/>
            <p:cNvSpPr/>
            <p:nvPr/>
          </p:nvSpPr>
          <p:spPr>
            <a:xfrm>
              <a:off x="2754798" y="1738705"/>
              <a:ext cx="228600" cy="228600"/>
            </a:xfrm>
            <a:prstGeom prst="ellipse">
              <a:avLst/>
            </a:prstGeom>
            <a:solidFill>
              <a:schemeClr val="bg1"/>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lnSpc>
                  <a:spcPct val="100000"/>
                </a:lnSpc>
              </a:pPr>
              <a:endParaRPr lang="en-GB" sz="2400" dirty="0" smtClean="0">
                <a:solidFill>
                  <a:srgbClr val="FF0000"/>
                </a:solidFill>
                <a:latin typeface="Arial" panose="020B0604020202020204" pitchFamily="34" charset="0"/>
                <a:cs typeface="Arial" panose="020B0604020202020204" pitchFamily="34" charset="0"/>
              </a:endParaRPr>
            </a:p>
          </p:txBody>
        </p:sp>
        <p:sp>
          <p:nvSpPr>
            <p:cNvPr id="38" name="Rectangle 37"/>
            <p:cNvSpPr/>
            <p:nvPr/>
          </p:nvSpPr>
          <p:spPr>
            <a:xfrm>
              <a:off x="2732096" y="1731298"/>
              <a:ext cx="284052" cy="277640"/>
            </a:xfrm>
            <a:prstGeom prst="rect">
              <a:avLst/>
            </a:prstGeom>
          </p:spPr>
          <p:txBody>
            <a:bodyPr wrap="none">
              <a:spAutoFit/>
            </a:bodyPr>
            <a:lstStyle/>
            <a:p>
              <a:r>
                <a:rPr lang="en-US" sz="1400" b="1" dirty="0">
                  <a:solidFill>
                    <a:srgbClr val="FF0000"/>
                  </a:solidFill>
                  <a:latin typeface="Arial" panose="020B0604020202020204" pitchFamily="34" charset="0"/>
                  <a:cs typeface="Arial" panose="020B0604020202020204" pitchFamily="34" charset="0"/>
                </a:rPr>
                <a:t>–</a:t>
              </a:r>
              <a:endParaRPr lang="en-GB" sz="1400" b="1" dirty="0">
                <a:latin typeface="Arial" panose="020B0604020202020204" pitchFamily="34" charset="0"/>
                <a:cs typeface="Arial" panose="020B0604020202020204" pitchFamily="34" charset="0"/>
              </a:endParaRPr>
            </a:p>
          </p:txBody>
        </p:sp>
      </p:grpSp>
      <p:grpSp>
        <p:nvGrpSpPr>
          <p:cNvPr id="39" name="Group 38"/>
          <p:cNvGrpSpPr/>
          <p:nvPr/>
        </p:nvGrpSpPr>
        <p:grpSpPr>
          <a:xfrm>
            <a:off x="4690375" y="1743200"/>
            <a:ext cx="288862" cy="280866"/>
            <a:chOff x="2729691" y="1728072"/>
            <a:chExt cx="288862" cy="280866"/>
          </a:xfrm>
        </p:grpSpPr>
        <p:sp>
          <p:nvSpPr>
            <p:cNvPr id="40" name="Oval 39"/>
            <p:cNvSpPr/>
            <p:nvPr/>
          </p:nvSpPr>
          <p:spPr>
            <a:xfrm>
              <a:off x="2754798" y="1728072"/>
              <a:ext cx="228600" cy="228600"/>
            </a:xfrm>
            <a:prstGeom prst="ellipse">
              <a:avLst/>
            </a:prstGeom>
            <a:solidFill>
              <a:schemeClr val="bg1"/>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lnSpc>
                  <a:spcPct val="100000"/>
                </a:lnSpc>
              </a:pPr>
              <a:endParaRPr lang="en-GB" sz="2400" dirty="0" smtClean="0">
                <a:solidFill>
                  <a:srgbClr val="FF0000"/>
                </a:solidFill>
                <a:latin typeface="Arial" panose="020B0604020202020204" pitchFamily="34" charset="0"/>
                <a:cs typeface="Arial" panose="020B0604020202020204" pitchFamily="34" charset="0"/>
              </a:endParaRPr>
            </a:p>
          </p:txBody>
        </p:sp>
        <p:sp>
          <p:nvSpPr>
            <p:cNvPr id="41" name="Rectangle 40"/>
            <p:cNvSpPr/>
            <p:nvPr/>
          </p:nvSpPr>
          <p:spPr>
            <a:xfrm>
              <a:off x="2729691" y="1731298"/>
              <a:ext cx="288862" cy="277640"/>
            </a:xfrm>
            <a:prstGeom prst="rect">
              <a:avLst/>
            </a:prstGeom>
          </p:spPr>
          <p:txBody>
            <a:bodyPr wrap="none">
              <a:spAutoFit/>
            </a:bodyPr>
            <a:lstStyle/>
            <a:p>
              <a:r>
                <a:rPr lang="en-US" sz="1400" b="1" dirty="0" smtClean="0">
                  <a:solidFill>
                    <a:srgbClr val="FF0000"/>
                  </a:solidFill>
                  <a:latin typeface="Arial" panose="020B0604020202020204" pitchFamily="34" charset="0"/>
                  <a:cs typeface="Arial" panose="020B0604020202020204" pitchFamily="34" charset="0"/>
                </a:rPr>
                <a:t>=</a:t>
              </a:r>
              <a:endParaRPr lang="en-GB" sz="1400" b="1" dirty="0">
                <a:latin typeface="Arial" panose="020B0604020202020204" pitchFamily="34" charset="0"/>
                <a:cs typeface="Arial" panose="020B0604020202020204" pitchFamily="34" charset="0"/>
              </a:endParaRPr>
            </a:p>
          </p:txBody>
        </p:sp>
      </p:grpSp>
      <p:grpSp>
        <p:nvGrpSpPr>
          <p:cNvPr id="42" name="Group 41"/>
          <p:cNvGrpSpPr/>
          <p:nvPr/>
        </p:nvGrpSpPr>
        <p:grpSpPr>
          <a:xfrm>
            <a:off x="7118614" y="1743200"/>
            <a:ext cx="288862" cy="280866"/>
            <a:chOff x="2729691" y="1728072"/>
            <a:chExt cx="288862" cy="280866"/>
          </a:xfrm>
        </p:grpSpPr>
        <p:sp>
          <p:nvSpPr>
            <p:cNvPr id="43" name="Oval 42"/>
            <p:cNvSpPr/>
            <p:nvPr/>
          </p:nvSpPr>
          <p:spPr>
            <a:xfrm>
              <a:off x="2754798" y="1728072"/>
              <a:ext cx="228600" cy="228600"/>
            </a:xfrm>
            <a:prstGeom prst="ellipse">
              <a:avLst/>
            </a:prstGeom>
            <a:solidFill>
              <a:schemeClr val="bg1"/>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lnSpc>
                  <a:spcPct val="100000"/>
                </a:lnSpc>
              </a:pPr>
              <a:endParaRPr lang="en-GB" sz="2400" dirty="0" smtClean="0">
                <a:solidFill>
                  <a:srgbClr val="FF0000"/>
                </a:solidFill>
                <a:latin typeface="Arial" panose="020B0604020202020204" pitchFamily="34" charset="0"/>
                <a:cs typeface="Arial" panose="020B0604020202020204" pitchFamily="34" charset="0"/>
              </a:endParaRPr>
            </a:p>
          </p:txBody>
        </p:sp>
        <p:sp>
          <p:nvSpPr>
            <p:cNvPr id="44" name="Rectangle 43"/>
            <p:cNvSpPr/>
            <p:nvPr/>
          </p:nvSpPr>
          <p:spPr>
            <a:xfrm>
              <a:off x="2729691" y="1731298"/>
              <a:ext cx="288862" cy="277640"/>
            </a:xfrm>
            <a:prstGeom prst="rect">
              <a:avLst/>
            </a:prstGeom>
          </p:spPr>
          <p:txBody>
            <a:bodyPr wrap="none">
              <a:spAutoFit/>
            </a:bodyPr>
            <a:lstStyle/>
            <a:p>
              <a:r>
                <a:rPr lang="en-US" sz="1400" b="1" dirty="0" smtClean="0">
                  <a:solidFill>
                    <a:srgbClr val="FF0000"/>
                  </a:solidFill>
                  <a:latin typeface="Arial" panose="020B0604020202020204" pitchFamily="34" charset="0"/>
                  <a:cs typeface="Arial" panose="020B0604020202020204" pitchFamily="34" charset="0"/>
                </a:rPr>
                <a:t>=</a:t>
              </a:r>
              <a:endParaRPr lang="en-GB" sz="1400" b="1" dirty="0">
                <a:latin typeface="Arial" panose="020B0604020202020204" pitchFamily="34" charset="0"/>
                <a:cs typeface="Arial" panose="020B0604020202020204" pitchFamily="34" charset="0"/>
              </a:endParaRPr>
            </a:p>
          </p:txBody>
        </p:sp>
      </p:grpSp>
      <p:cxnSp>
        <p:nvCxnSpPr>
          <p:cNvPr id="45" name="Straight Connector 44"/>
          <p:cNvCxnSpPr/>
          <p:nvPr/>
        </p:nvCxnSpPr>
        <p:spPr>
          <a:xfrm flipV="1">
            <a:off x="5000310" y="2008200"/>
            <a:ext cx="1314696" cy="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46" name="Elbow Connector 45"/>
          <p:cNvCxnSpPr/>
          <p:nvPr/>
        </p:nvCxnSpPr>
        <p:spPr>
          <a:xfrm rot="5400000">
            <a:off x="5499674" y="2092069"/>
            <a:ext cx="262071" cy="126066"/>
          </a:xfrm>
          <a:prstGeom prst="bentConnector3">
            <a:avLst/>
          </a:prstGeom>
          <a:ln>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6588000" y="2011818"/>
            <a:ext cx="519981" cy="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48" name="Elbow Connector 47"/>
          <p:cNvCxnSpPr/>
          <p:nvPr/>
        </p:nvCxnSpPr>
        <p:spPr>
          <a:xfrm rot="16200000" flipH="1">
            <a:off x="6733423" y="2138635"/>
            <a:ext cx="366274" cy="137140"/>
          </a:xfrm>
          <a:prstGeom prst="bentConnector3">
            <a:avLst/>
          </a:prstGeom>
          <a:ln>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492540" y="2008201"/>
            <a:ext cx="1396104" cy="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0" name="Elbow Connector 49"/>
          <p:cNvCxnSpPr/>
          <p:nvPr/>
        </p:nvCxnSpPr>
        <p:spPr>
          <a:xfrm rot="16200000" flipH="1">
            <a:off x="8010767" y="2014802"/>
            <a:ext cx="277939" cy="264736"/>
          </a:xfrm>
          <a:prstGeom prst="bentConnector3">
            <a:avLst/>
          </a:prstGeom>
          <a:ln>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graphicFrame>
        <p:nvGraphicFramePr>
          <p:cNvPr id="51" name="Table 50"/>
          <p:cNvGraphicFramePr>
            <a:graphicFrameLocks noGrp="1"/>
          </p:cNvGraphicFramePr>
          <p:nvPr>
            <p:extLst>
              <p:ext uri="{D42A27DB-BD31-4B8C-83A1-F6EECF244321}">
                <p14:modId xmlns:p14="http://schemas.microsoft.com/office/powerpoint/2010/main" val="3802149609"/>
              </p:ext>
            </p:extLst>
          </p:nvPr>
        </p:nvGraphicFramePr>
        <p:xfrm>
          <a:off x="377825" y="5320002"/>
          <a:ext cx="3317720" cy="682351"/>
        </p:xfrm>
        <a:graphic>
          <a:graphicData uri="http://schemas.openxmlformats.org/drawingml/2006/table">
            <a:tbl>
              <a:tblPr/>
              <a:tblGrid>
                <a:gridCol w="1334017"/>
                <a:gridCol w="776177"/>
                <a:gridCol w="603763"/>
                <a:gridCol w="603763"/>
              </a:tblGrid>
              <a:tr h="224430">
                <a:tc>
                  <a:txBody>
                    <a:bodyPr/>
                    <a:lstStyle/>
                    <a:p>
                      <a:pPr algn="l" fontAlgn="ctr"/>
                      <a:r>
                        <a:rPr lang="en-US" sz="1100" b="1" i="0" u="none" strike="noStrike" dirty="0" smtClean="0">
                          <a:solidFill>
                            <a:schemeClr val="tx1"/>
                          </a:solidFill>
                          <a:effectLst/>
                          <a:latin typeface="Arial" panose="020B0604020202020204" pitchFamily="34" charset="0"/>
                          <a:cs typeface="Arial" panose="020B0604020202020204" pitchFamily="34" charset="0"/>
                        </a:rPr>
                        <a:t>Capital buffer ($M)</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45720" marR="45720" marT="0" marB="0" anchor="b">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1" i="0" u="none" strike="noStrike" dirty="0" smtClean="0">
                          <a:solidFill>
                            <a:schemeClr val="tx1"/>
                          </a:solidFill>
                          <a:effectLst/>
                          <a:latin typeface="Arial" panose="020B0604020202020204" pitchFamily="34" charset="0"/>
                          <a:cs typeface="Arial" panose="020B0604020202020204" pitchFamily="34" charset="0"/>
                        </a:rPr>
                        <a:t>Allocation</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45720" marR="45720" marT="0" marB="0" anchor="b">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1" i="0" u="none" strike="noStrike" dirty="0" smtClean="0">
                          <a:solidFill>
                            <a:srgbClr val="FFC000"/>
                          </a:solidFill>
                          <a:effectLst/>
                          <a:latin typeface="Arial" panose="020B0604020202020204" pitchFamily="34" charset="0"/>
                          <a:cs typeface="Arial" panose="020B0604020202020204" pitchFamily="34" charset="0"/>
                        </a:rPr>
                        <a:t>Amber</a:t>
                      </a:r>
                      <a:endParaRPr lang="en-US" sz="1100" b="1" i="0" u="none" strike="noStrike" dirty="0">
                        <a:solidFill>
                          <a:srgbClr val="FFC000"/>
                        </a:solidFill>
                        <a:effectLst/>
                        <a:latin typeface="Arial" panose="020B0604020202020204" pitchFamily="34" charset="0"/>
                        <a:cs typeface="Arial" panose="020B0604020202020204" pitchFamily="34" charset="0"/>
                      </a:endParaRPr>
                    </a:p>
                  </a:txBody>
                  <a:tcPr marL="45720" marR="45720" marT="0" marB="0" anchor="b">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1" i="0" u="none" strike="noStrike" dirty="0" smtClean="0">
                          <a:solidFill>
                            <a:srgbClr val="FF0000"/>
                          </a:solidFill>
                          <a:effectLst/>
                          <a:latin typeface="Arial" panose="020B0604020202020204" pitchFamily="34" charset="0"/>
                          <a:cs typeface="Arial" panose="020B0604020202020204" pitchFamily="34" charset="0"/>
                        </a:rPr>
                        <a:t>Red</a:t>
                      </a:r>
                      <a:endParaRPr lang="en-US" sz="1100" b="1" i="0" u="none" strike="noStrike" dirty="0">
                        <a:solidFill>
                          <a:srgbClr val="FF0000"/>
                        </a:solidFill>
                        <a:effectLst/>
                        <a:latin typeface="Arial" panose="020B0604020202020204" pitchFamily="34" charset="0"/>
                        <a:cs typeface="Arial" panose="020B0604020202020204" pitchFamily="34" charset="0"/>
                      </a:endParaRPr>
                    </a:p>
                  </a:txBody>
                  <a:tcPr marL="45720" marR="45720" marT="0" marB="0" anchor="b">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1609">
                <a:tc>
                  <a:txBody>
                    <a:bodyPr/>
                    <a:lstStyle/>
                    <a:p>
                      <a:pPr algn="l" fontAlgn="b"/>
                      <a:r>
                        <a:rPr lang="en-US" sz="1100" b="1" i="0" u="none" strike="noStrike" dirty="0" smtClean="0">
                          <a:effectLst/>
                          <a:latin typeface="Arial" panose="020B0604020202020204" pitchFamily="34" charset="0"/>
                          <a:cs typeface="Arial" panose="020B0604020202020204" pitchFamily="34" charset="0"/>
                        </a:rPr>
                        <a:t>SHUSA allocation</a:t>
                      </a:r>
                      <a:endParaRPr lang="en-US" sz="1100" b="1" i="0" u="none" strike="noStrike" dirty="0">
                        <a:effectLst/>
                        <a:latin typeface="Arial" panose="020B0604020202020204" pitchFamily="34" charset="0"/>
                        <a:cs typeface="Arial" panose="020B0604020202020204" pitchFamily="34" charset="0"/>
                      </a:endParaRPr>
                    </a:p>
                  </a:txBody>
                  <a:tcPr marL="45720" marR="45720" marT="0" marB="0" anchor="ctr">
                    <a:lnL w="12700"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dirty="0" smtClean="0">
                          <a:solidFill>
                            <a:schemeClr val="tx1"/>
                          </a:solidFill>
                          <a:effectLst/>
                          <a:latin typeface="Arial" panose="020B0604020202020204" pitchFamily="34" charset="0"/>
                          <a:cs typeface="Arial" panose="020B0604020202020204" pitchFamily="34" charset="0"/>
                        </a:rPr>
                        <a:t>1.7%</a:t>
                      </a:r>
                      <a:r>
                        <a:rPr lang="en-US" sz="1100" b="1" i="0" u="none" strike="noStrike" baseline="30000" dirty="0" smtClean="0">
                          <a:solidFill>
                            <a:schemeClr val="tx1"/>
                          </a:solidFill>
                          <a:effectLst/>
                          <a:latin typeface="Arial" panose="020B0604020202020204" pitchFamily="34" charset="0"/>
                          <a:cs typeface="Arial" panose="020B0604020202020204" pitchFamily="34" charset="0"/>
                        </a:rPr>
                        <a:t>2</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a:noFill/>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dirty="0" smtClean="0">
                          <a:solidFill>
                            <a:schemeClr val="tx1"/>
                          </a:solidFill>
                          <a:effectLst/>
                          <a:latin typeface="Arial" panose="020B0604020202020204" pitchFamily="34" charset="0"/>
                          <a:cs typeface="Arial" panose="020B0604020202020204" pitchFamily="34" charset="0"/>
                        </a:rPr>
                        <a:t>$10</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a:noFill/>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dirty="0" smtClean="0">
                          <a:solidFill>
                            <a:schemeClr val="tx1"/>
                          </a:solidFill>
                          <a:effectLst/>
                          <a:latin typeface="Arial" panose="020B0604020202020204" pitchFamily="34" charset="0"/>
                          <a:cs typeface="Arial" panose="020B0604020202020204" pitchFamily="34" charset="0"/>
                        </a:rPr>
                        <a:t>$16</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r>
              <a:tr h="226312">
                <a:tc>
                  <a:txBody>
                    <a:bodyPr/>
                    <a:lstStyle/>
                    <a:p>
                      <a:pPr algn="l" fontAlgn="b"/>
                      <a:r>
                        <a:rPr lang="en-US" sz="1100" b="0" i="0" u="none" strike="noStrike" dirty="0" smtClean="0">
                          <a:solidFill>
                            <a:schemeClr val="tx1"/>
                          </a:solidFill>
                          <a:effectLst/>
                          <a:latin typeface="Arial" panose="020B0604020202020204" pitchFamily="34" charset="0"/>
                          <a:cs typeface="Arial" panose="020B0604020202020204" pitchFamily="34" charset="0"/>
                        </a:rPr>
                        <a:t>BSI</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45720" marR="4572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smtClean="0">
                          <a:solidFill>
                            <a:schemeClr val="tx1"/>
                          </a:solidFill>
                          <a:effectLst/>
                          <a:latin typeface="Arial"/>
                        </a:rPr>
                        <a:t>100%</a:t>
                      </a:r>
                      <a:endParaRPr lang="en-US" sz="1100" b="0" i="0" u="none" strike="noStrike" dirty="0">
                        <a:solidFill>
                          <a:schemeClr val="tx1"/>
                        </a:solidFill>
                        <a:effectLst/>
                        <a:latin typeface="Aria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a:solidFill>
                            <a:schemeClr val="tx1"/>
                          </a:solidFill>
                          <a:effectLst/>
                          <a:latin typeface="Arial"/>
                        </a:rPr>
                        <a:t>$277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a:solidFill>
                            <a:schemeClr val="tx1"/>
                          </a:solidFill>
                          <a:effectLst/>
                          <a:latin typeface="Arial"/>
                        </a:rPr>
                        <a:t>$418</a:t>
                      </a:r>
                    </a:p>
                  </a:txBody>
                  <a:tcPr marL="0" marR="0" marT="0" marB="0" anchor="ctr">
                    <a:lnL>
                      <a:noFill/>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53" name="Rectangular Callout 52"/>
          <p:cNvSpPr/>
          <p:nvPr/>
        </p:nvSpPr>
        <p:spPr>
          <a:xfrm>
            <a:off x="1853069" y="4920222"/>
            <a:ext cx="1371600" cy="274320"/>
          </a:xfrm>
          <a:prstGeom prst="wedgeRectCallout">
            <a:avLst>
              <a:gd name="adj1" fmla="val -39377"/>
              <a:gd name="adj2" fmla="val 97831"/>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9" tIns="72009" rIns="72009" bIns="72009" rtlCol="0" anchor="ctr">
            <a:noAutofit/>
          </a:bodyPr>
          <a:lstStyle/>
          <a:p>
            <a:pPr algn="ctr">
              <a:lnSpc>
                <a:spcPct val="100000"/>
              </a:lnSpc>
            </a:pPr>
            <a:r>
              <a:rPr lang="en-GB" sz="900" dirty="0" smtClean="0">
                <a:solidFill>
                  <a:schemeClr val="tx1"/>
                </a:solidFill>
                <a:latin typeface="Arial" panose="020B0604020202020204" pitchFamily="34" charset="0"/>
                <a:cs typeface="Arial" panose="020B0604020202020204" pitchFamily="34" charset="0"/>
                <a:sym typeface="Arial"/>
              </a:rPr>
              <a:t>Allocated proportionally by CCAR losses</a:t>
            </a:r>
          </a:p>
        </p:txBody>
      </p:sp>
      <p:graphicFrame>
        <p:nvGraphicFramePr>
          <p:cNvPr id="55" name="Table 54"/>
          <p:cNvGraphicFramePr>
            <a:graphicFrameLocks noGrp="1"/>
          </p:cNvGraphicFramePr>
          <p:nvPr>
            <p:extLst>
              <p:ext uri="{D42A27DB-BD31-4B8C-83A1-F6EECF244321}">
                <p14:modId xmlns:p14="http://schemas.microsoft.com/office/powerpoint/2010/main" val="3279976427"/>
              </p:ext>
            </p:extLst>
          </p:nvPr>
        </p:nvGraphicFramePr>
        <p:xfrm>
          <a:off x="365456" y="2333186"/>
          <a:ext cx="8867447" cy="2469993"/>
        </p:xfrm>
        <a:graphic>
          <a:graphicData uri="http://schemas.openxmlformats.org/drawingml/2006/table">
            <a:tbl>
              <a:tblPr/>
              <a:tblGrid>
                <a:gridCol w="1739791"/>
                <a:gridCol w="890957"/>
                <a:gridCol w="890957"/>
                <a:gridCol w="890957"/>
                <a:gridCol w="890957"/>
                <a:gridCol w="890957"/>
                <a:gridCol w="890957"/>
                <a:gridCol w="890957"/>
                <a:gridCol w="890957"/>
              </a:tblGrid>
              <a:tr h="149110">
                <a:tc rowSpan="2">
                  <a:txBody>
                    <a:bodyPr/>
                    <a:lstStyle/>
                    <a:p>
                      <a:pPr algn="ctr" fontAlgn="ctr"/>
                      <a:r>
                        <a:rPr lang="en-US" sz="1100" b="1" i="0" u="none" strike="noStrike" dirty="0">
                          <a:solidFill>
                            <a:schemeClr val="tx1"/>
                          </a:solidFill>
                          <a:effectLst/>
                          <a:latin typeface="Arial" panose="020B0604020202020204" pitchFamily="34" charset="0"/>
                          <a:cs typeface="Arial" panose="020B0604020202020204" pitchFamily="34" charset="0"/>
                        </a:rPr>
                        <a:t>Capital Ratio</a:t>
                      </a:r>
                    </a:p>
                  </a:txBody>
                  <a:tcPr marL="45720" marR="45720" marT="0" marB="0" anchor="b">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fontAlgn="ctr"/>
                      <a:r>
                        <a:rPr lang="en-US" sz="1100" b="1" i="0" u="none" strike="noStrike" dirty="0" smtClean="0">
                          <a:solidFill>
                            <a:schemeClr val="tx1"/>
                          </a:solidFill>
                          <a:effectLst/>
                          <a:latin typeface="Arial" panose="020B0604020202020204" pitchFamily="34" charset="0"/>
                          <a:cs typeface="Arial" panose="020B0604020202020204" pitchFamily="34" charset="0"/>
                        </a:rPr>
                        <a:t>CCAR</a:t>
                      </a:r>
                      <a:r>
                        <a:rPr lang="en-US" sz="1100" b="1" i="0" u="none" strike="noStrike" baseline="0" dirty="0" smtClean="0">
                          <a:solidFill>
                            <a:schemeClr val="tx1"/>
                          </a:solidFill>
                          <a:effectLst/>
                          <a:latin typeface="Arial" panose="020B0604020202020204" pitchFamily="34" charset="0"/>
                          <a:cs typeface="Arial" panose="020B0604020202020204" pitchFamily="34" charset="0"/>
                        </a:rPr>
                        <a:t> Ratio</a:t>
                      </a:r>
                    </a:p>
                    <a:p>
                      <a:pPr algn="ctr" fontAlgn="ctr"/>
                      <a:r>
                        <a:rPr lang="en-US" sz="1100" b="1" i="0" u="none" strike="noStrike" baseline="0" dirty="0" smtClean="0">
                          <a:solidFill>
                            <a:schemeClr val="tx1"/>
                          </a:solidFill>
                          <a:effectLst/>
                          <a:latin typeface="Arial" panose="020B0604020202020204" pitchFamily="34" charset="0"/>
                          <a:cs typeface="Arial" panose="020B0604020202020204" pitchFamily="34" charset="0"/>
                        </a:rPr>
                        <a:t>(Min Q)</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45720" marR="45720" marT="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fontAlgn="ctr"/>
                      <a:r>
                        <a:rPr lang="en-US" sz="1100" b="1" i="0" u="none" strike="noStrike" dirty="0" smtClean="0">
                          <a:solidFill>
                            <a:schemeClr val="tx1"/>
                          </a:solidFill>
                          <a:effectLst/>
                          <a:latin typeface="Arial" panose="020B0604020202020204" pitchFamily="34" charset="0"/>
                          <a:cs typeface="Arial" panose="020B0604020202020204" pitchFamily="34" charset="0"/>
                        </a:rPr>
                        <a:t>Capital policy trigger</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45720" marR="45720" marT="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fontAlgn="ctr"/>
                      <a:endParaRPr lang="en-US" sz="1100" b="0" i="0" u="none" strike="noStrike" dirty="0">
                        <a:solidFill>
                          <a:schemeClr val="tx1"/>
                        </a:solidFill>
                        <a:effectLst/>
                        <a:latin typeface="+mj-lt"/>
                      </a:endParaRPr>
                    </a:p>
                  </a:txBody>
                  <a:tcPr marL="45720" marR="45720" marT="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fontAlgn="ctr"/>
                      <a:r>
                        <a:rPr lang="en-US" sz="1100" b="1" i="0" u="none" strike="noStrike" kern="1200" dirty="0" smtClean="0">
                          <a:solidFill>
                            <a:schemeClr val="tx1"/>
                          </a:solidFill>
                          <a:effectLst/>
                          <a:latin typeface="Arial" panose="020B0604020202020204" pitchFamily="34" charset="0"/>
                          <a:ea typeface="+mn-ea"/>
                          <a:cs typeface="Arial" panose="020B0604020202020204" pitchFamily="34" charset="0"/>
                        </a:rPr>
                        <a:t>Capital buffer </a:t>
                      </a:r>
                      <a:r>
                        <a:rPr lang="en-US" sz="1100" b="0" i="0" u="none" strike="noStrike" kern="1200" dirty="0" smtClean="0">
                          <a:solidFill>
                            <a:schemeClr val="tx1"/>
                          </a:solidFill>
                          <a:effectLst/>
                          <a:latin typeface="Arial" panose="020B0604020202020204" pitchFamily="34" charset="0"/>
                          <a:ea typeface="+mn-ea"/>
                          <a:cs typeface="Arial" panose="020B0604020202020204" pitchFamily="34" charset="0"/>
                        </a:rPr>
                        <a:t>(%)</a:t>
                      </a:r>
                      <a:endParaRPr lang="en-US" sz="11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marT="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fontAlgn="ctr"/>
                      <a:endParaRPr lang="en-US" sz="1200" b="0" i="0" u="none" strike="noStrike" dirty="0">
                        <a:solidFill>
                          <a:schemeClr val="bg1"/>
                        </a:solidFill>
                        <a:effectLst/>
                        <a:latin typeface="+mj-lt"/>
                      </a:endParaRPr>
                    </a:p>
                  </a:txBody>
                  <a:tcPr marL="45720" marR="4572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fontAlgn="ct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45720" marR="45720" marT="0" marB="0" anchor="b">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fontAlgn="ctr"/>
                      <a:r>
                        <a:rPr lang="en-US" sz="1100" b="1" i="0" u="none" strike="noStrike" dirty="0" smtClean="0">
                          <a:solidFill>
                            <a:schemeClr val="tx1"/>
                          </a:solidFill>
                          <a:effectLst/>
                          <a:latin typeface="Arial" panose="020B0604020202020204" pitchFamily="34" charset="0"/>
                          <a:cs typeface="Arial" panose="020B0604020202020204" pitchFamily="34" charset="0"/>
                        </a:rPr>
                        <a:t>Capital buffer </a:t>
                      </a:r>
                      <a:r>
                        <a:rPr lang="en-US" sz="1100" b="0" i="0" u="none" strike="noStrike" dirty="0" smtClean="0">
                          <a:solidFill>
                            <a:schemeClr val="tx1"/>
                          </a:solidFill>
                          <a:effectLst/>
                          <a:latin typeface="Arial" panose="020B0604020202020204" pitchFamily="34" charset="0"/>
                          <a:cs typeface="Arial" panose="020B0604020202020204" pitchFamily="34" charset="0"/>
                        </a:rPr>
                        <a:t>($M)</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45720" marR="45720" marT="0" marB="0" anchor="b">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fontAlgn="ctr"/>
                      <a:endParaRPr lang="en-US" sz="1200" b="0" i="0" u="none" strike="noStrike" dirty="0">
                        <a:solidFill>
                          <a:schemeClr val="bg1"/>
                        </a:solidFill>
                        <a:effectLst/>
                        <a:latin typeface="+mj-lt"/>
                      </a:endParaRPr>
                    </a:p>
                  </a:txBody>
                  <a:tcPr marL="45720" marR="45720" marT="0" marB="0" anchor="ctr">
                    <a:lnL w="6350" cap="flat" cmpd="sng" algn="ctr">
                      <a:no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07723">
                <a:tc vMerge="1">
                  <a:txBody>
                    <a:bodyPr/>
                    <a:lstStyle/>
                    <a:p>
                      <a:pPr algn="ctr" fontAlgn="ctr"/>
                      <a:endParaRPr lang="en-US" sz="1200" b="1" i="0" u="none" strike="noStrike" dirty="0">
                        <a:solidFill>
                          <a:schemeClr val="bg1"/>
                        </a:solidFill>
                        <a:effectLst/>
                        <a:latin typeface="+mj-lt"/>
                      </a:endParaRPr>
                    </a:p>
                  </a:txBody>
                  <a:tcPr marL="45720" marR="45720" marT="0" marB="0" anchor="ctr">
                    <a:lnL w="1270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vMerge="1">
                  <a:txBody>
                    <a:bodyPr/>
                    <a:lstStyle/>
                    <a:p>
                      <a:endParaRPr lang="en-GB"/>
                    </a:p>
                  </a:txBody>
                  <a:tcPr/>
                </a:tc>
                <a:tc>
                  <a:txBody>
                    <a:bodyPr/>
                    <a:lstStyle/>
                    <a:p>
                      <a:pPr algn="ctr" fontAlgn="ctr"/>
                      <a:r>
                        <a:rPr lang="en-US" sz="1100" b="1" i="0" u="none" strike="noStrike" kern="1200" dirty="0" smtClean="0">
                          <a:solidFill>
                            <a:srgbClr val="FFC000"/>
                          </a:solidFill>
                          <a:effectLst/>
                          <a:latin typeface="Arial" panose="020B0604020202020204" pitchFamily="34" charset="0"/>
                          <a:ea typeface="+mn-ea"/>
                          <a:cs typeface="Arial" panose="020B0604020202020204" pitchFamily="34" charset="0"/>
                        </a:rPr>
                        <a:t>Amber</a:t>
                      </a:r>
                      <a:endParaRPr lang="en-US" sz="1100" b="0" i="0" u="none" strike="noStrike" dirty="0">
                        <a:solidFill>
                          <a:srgbClr val="FFC000"/>
                        </a:solidFill>
                        <a:effectLst/>
                        <a:latin typeface="Arial" panose="020B0604020202020204" pitchFamily="34" charset="0"/>
                        <a:cs typeface="Arial" panose="020B0604020202020204" pitchFamily="34" charset="0"/>
                      </a:endParaRPr>
                    </a:p>
                  </a:txBody>
                  <a:tcPr marL="45720" marR="45720" marT="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1" i="0" u="none" strike="noStrike" dirty="0" smtClean="0">
                          <a:solidFill>
                            <a:srgbClr val="FF0000"/>
                          </a:solidFill>
                          <a:effectLst/>
                          <a:latin typeface="Arial" panose="020B0604020202020204" pitchFamily="34" charset="0"/>
                          <a:cs typeface="Arial" panose="020B0604020202020204" pitchFamily="34" charset="0"/>
                        </a:rPr>
                        <a:t>Red</a:t>
                      </a:r>
                      <a:endParaRPr lang="en-US" sz="1100" b="0" i="0" u="none" strike="noStrike" dirty="0">
                        <a:solidFill>
                          <a:srgbClr val="FF0000"/>
                        </a:solidFill>
                        <a:effectLst/>
                        <a:latin typeface="Arial" panose="020B0604020202020204" pitchFamily="34" charset="0"/>
                        <a:cs typeface="Arial" panose="020B0604020202020204" pitchFamily="34" charset="0"/>
                      </a:endParaRPr>
                    </a:p>
                  </a:txBody>
                  <a:tcPr marL="45720" marR="45720" marT="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1" i="0" u="none" strike="noStrike" dirty="0" smtClean="0">
                          <a:solidFill>
                            <a:srgbClr val="FFC000"/>
                          </a:solidFill>
                          <a:effectLst/>
                          <a:latin typeface="Arial" panose="020B0604020202020204" pitchFamily="34" charset="0"/>
                          <a:cs typeface="Arial" panose="020B0604020202020204" pitchFamily="34" charset="0"/>
                        </a:rPr>
                        <a:t>Amber</a:t>
                      </a:r>
                      <a:endParaRPr lang="en-US" sz="1100" b="1" i="0" u="none" strike="noStrike" dirty="0">
                        <a:solidFill>
                          <a:srgbClr val="FFC000"/>
                        </a:solidFill>
                        <a:effectLst/>
                        <a:latin typeface="Arial" panose="020B0604020202020204" pitchFamily="34" charset="0"/>
                        <a:cs typeface="Arial" panose="020B0604020202020204" pitchFamily="34" charset="0"/>
                      </a:endParaRPr>
                    </a:p>
                  </a:txBody>
                  <a:tcPr marL="45720" marR="45720" marT="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1" i="0" u="none" strike="noStrike" dirty="0" smtClean="0">
                          <a:solidFill>
                            <a:srgbClr val="FF0000"/>
                          </a:solidFill>
                          <a:effectLst/>
                          <a:latin typeface="Arial" panose="020B0604020202020204" pitchFamily="34" charset="0"/>
                          <a:cs typeface="Arial" panose="020B0604020202020204" pitchFamily="34" charset="0"/>
                        </a:rPr>
                        <a:t>Red</a:t>
                      </a:r>
                      <a:endParaRPr lang="en-US" sz="1100" b="1" i="0" u="none" strike="noStrike" dirty="0">
                        <a:solidFill>
                          <a:srgbClr val="FF0000"/>
                        </a:solidFill>
                        <a:effectLst/>
                        <a:latin typeface="Arial" panose="020B0604020202020204" pitchFamily="34" charset="0"/>
                        <a:cs typeface="Arial" panose="020B0604020202020204" pitchFamily="34" charset="0"/>
                      </a:endParaRPr>
                    </a:p>
                  </a:txBody>
                  <a:tcPr marL="45720" marR="45720" marT="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1" i="0" u="none" strike="noStrike" dirty="0" smtClean="0">
                          <a:solidFill>
                            <a:schemeClr val="tx1"/>
                          </a:solidFill>
                          <a:effectLst/>
                          <a:latin typeface="Arial" panose="020B0604020202020204" pitchFamily="34" charset="0"/>
                          <a:cs typeface="Arial" panose="020B0604020202020204" pitchFamily="34" charset="0"/>
                        </a:rPr>
                        <a:t>RWA</a:t>
                      </a:r>
                      <a:r>
                        <a:rPr lang="en-US" sz="1100" b="1" i="0" u="none" strike="noStrike" baseline="30000" dirty="0" smtClean="0">
                          <a:solidFill>
                            <a:schemeClr val="tx1"/>
                          </a:solidFill>
                          <a:effectLst/>
                          <a:latin typeface="Arial" panose="020B0604020202020204" pitchFamily="34" charset="0"/>
                          <a:cs typeface="Arial" panose="020B0604020202020204" pitchFamily="34" charset="0"/>
                        </a:rPr>
                        <a:t>1</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45720" marR="45720" marT="0" marB="0" anchor="b">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1" i="0" u="none" strike="noStrike" dirty="0" smtClean="0">
                          <a:solidFill>
                            <a:srgbClr val="FFC000"/>
                          </a:solidFill>
                          <a:effectLst/>
                          <a:latin typeface="Arial" panose="020B0604020202020204" pitchFamily="34" charset="0"/>
                          <a:cs typeface="Arial" panose="020B0604020202020204" pitchFamily="34" charset="0"/>
                        </a:rPr>
                        <a:t>Amber</a:t>
                      </a:r>
                      <a:endParaRPr lang="en-US" sz="1100" b="1" i="0" u="none" strike="noStrike" dirty="0">
                        <a:solidFill>
                          <a:srgbClr val="FFC000"/>
                        </a:solidFill>
                        <a:effectLst/>
                        <a:latin typeface="Arial" panose="020B0604020202020204" pitchFamily="34" charset="0"/>
                        <a:cs typeface="Arial" panose="020B0604020202020204" pitchFamily="34" charset="0"/>
                      </a:endParaRPr>
                    </a:p>
                  </a:txBody>
                  <a:tcPr marL="45720" marR="45720" marT="0" marB="0" anchor="b">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1" i="0" u="none" strike="noStrike" dirty="0" smtClean="0">
                          <a:solidFill>
                            <a:srgbClr val="FF0000"/>
                          </a:solidFill>
                          <a:effectLst/>
                          <a:latin typeface="Arial" panose="020B0604020202020204" pitchFamily="34" charset="0"/>
                          <a:cs typeface="Arial" panose="020B0604020202020204" pitchFamily="34" charset="0"/>
                        </a:rPr>
                        <a:t>Red</a:t>
                      </a:r>
                      <a:endParaRPr lang="en-US" sz="1100" b="1" i="0" u="none" strike="noStrike" dirty="0">
                        <a:solidFill>
                          <a:srgbClr val="FF0000"/>
                        </a:solidFill>
                        <a:effectLst/>
                        <a:latin typeface="Arial" panose="020B0604020202020204" pitchFamily="34" charset="0"/>
                        <a:cs typeface="Arial" panose="020B0604020202020204" pitchFamily="34" charset="0"/>
                      </a:endParaRPr>
                    </a:p>
                  </a:txBody>
                  <a:tcPr marL="45720" marR="45720" marT="0" marB="0" anchor="b">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09463">
                <a:tc gridSpan="9">
                  <a:txBody>
                    <a:bodyPr/>
                    <a:lstStyle/>
                    <a:p>
                      <a:pPr algn="l" fontAlgn="b"/>
                      <a:r>
                        <a:rPr lang="en-US" sz="1100" b="1" i="0" u="none" strike="noStrike" dirty="0" smtClean="0">
                          <a:solidFill>
                            <a:schemeClr val="bg1"/>
                          </a:solidFill>
                          <a:effectLst/>
                          <a:latin typeface="Arial" panose="020B0604020202020204" pitchFamily="34" charset="0"/>
                          <a:cs typeface="Arial" panose="020B0604020202020204" pitchFamily="34" charset="0"/>
                        </a:rPr>
                        <a:t>SHUSA (pre-IHC</a:t>
                      </a:r>
                      <a:r>
                        <a:rPr lang="en-US" sz="1100" b="1" i="0" u="none" strike="noStrike" baseline="0" dirty="0" smtClean="0">
                          <a:solidFill>
                            <a:schemeClr val="bg1"/>
                          </a:solidFill>
                          <a:effectLst/>
                          <a:latin typeface="Arial" panose="020B0604020202020204" pitchFamily="34" charset="0"/>
                          <a:cs typeface="Arial" panose="020B0604020202020204" pitchFamily="34" charset="0"/>
                        </a:rPr>
                        <a:t> capital contribution changes)</a:t>
                      </a:r>
                      <a:endParaRPr lang="en-US" sz="1100" b="1" i="0" u="none" strike="noStrike" dirty="0">
                        <a:solidFill>
                          <a:schemeClr val="bg1"/>
                        </a:solidFill>
                        <a:effectLst/>
                        <a:latin typeface="Arial" panose="020B0604020202020204" pitchFamily="34" charset="0"/>
                        <a:cs typeface="Arial" panose="020B0604020202020204" pitchFamily="34" charset="0"/>
                      </a:endParaRPr>
                    </a:p>
                  </a:txBody>
                  <a:tcPr marL="45720" marR="45720" marT="0" marB="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hMerge="1">
                  <a:txBody>
                    <a:bodyPr/>
                    <a:lstStyle/>
                    <a:p>
                      <a:endParaRPr lang="en-GB"/>
                    </a:p>
                  </a:txBody>
                  <a:tcPr/>
                </a:tc>
                <a:tc hMerge="1">
                  <a:txBody>
                    <a:bodyPr/>
                    <a:lstStyle/>
                    <a:p>
                      <a:endParaRPr lang="en-GB"/>
                    </a:p>
                  </a:txBody>
                  <a:tcPr/>
                </a:tc>
                <a:tc hMerge="1">
                  <a:txBody>
                    <a:bodyPr/>
                    <a:lstStyle/>
                    <a:p>
                      <a:pPr algn="ctr" fontAlgn="b"/>
                      <a:endParaRPr lang="en-US" sz="1100" b="1" i="0" u="none" strike="noStrike" dirty="0">
                        <a:solidFill>
                          <a:schemeClr val="bg1"/>
                        </a:solidFill>
                        <a:effectLst/>
                        <a:latin typeface="Arial" panose="020B0604020202020204" pitchFamily="34" charset="0"/>
                        <a:cs typeface="Arial" panose="020B0604020202020204" pitchFamily="34" charset="0"/>
                      </a:endParaRPr>
                    </a:p>
                  </a:txBody>
                  <a:tcPr marL="45720" marR="45720" marT="0" marB="0" anchor="ctr">
                    <a:lnL w="635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hMerge="1">
                  <a:txBody>
                    <a:bodyPr/>
                    <a:lstStyle/>
                    <a:p>
                      <a:pPr algn="ctr" fontAlgn="b"/>
                      <a:endParaRPr lang="en-US" sz="1100" b="1" i="0" u="none" strike="noStrike" dirty="0">
                        <a:solidFill>
                          <a:schemeClr val="bg1"/>
                        </a:solidFill>
                        <a:effectLst/>
                        <a:latin typeface="Arial" panose="020B0604020202020204" pitchFamily="34" charset="0"/>
                        <a:cs typeface="Arial" panose="020B0604020202020204" pitchFamily="34" charset="0"/>
                      </a:endParaRPr>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hMerge="1">
                  <a:txBody>
                    <a:bodyPr/>
                    <a:lstStyle/>
                    <a:p>
                      <a:pPr algn="ctr" fontAlgn="b"/>
                      <a:endParaRPr lang="en-US" sz="1100" b="1" i="0" u="none" strike="noStrike" dirty="0">
                        <a:solidFill>
                          <a:schemeClr val="bg1"/>
                        </a:solidFill>
                        <a:effectLst/>
                        <a:latin typeface="Arial" panose="020B0604020202020204" pitchFamily="34" charset="0"/>
                        <a:cs typeface="Arial" panose="020B0604020202020204" pitchFamily="34" charset="0"/>
                      </a:endParaRPr>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hMerge="1">
                  <a:txBody>
                    <a:bodyPr/>
                    <a:lstStyle/>
                    <a:p>
                      <a:pPr algn="ctr" fontAlgn="b"/>
                      <a:endParaRPr lang="en-US" sz="1100" b="1" i="0" u="none" strike="noStrike" dirty="0">
                        <a:solidFill>
                          <a:schemeClr val="bg1"/>
                        </a:solidFill>
                        <a:effectLst/>
                        <a:latin typeface="Arial" panose="020B0604020202020204" pitchFamily="34" charset="0"/>
                        <a:cs typeface="Arial" panose="020B0604020202020204" pitchFamily="34" charset="0"/>
                      </a:endParaRPr>
                    </a:p>
                  </a:txBody>
                  <a:tcPr marL="45720" marR="45720" marT="0" marB="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hMerge="1">
                  <a:txBody>
                    <a:bodyPr/>
                    <a:lstStyle/>
                    <a:p>
                      <a:pPr algn="ctr" fontAlgn="b"/>
                      <a:endParaRPr lang="en-US" sz="1100" b="1" i="0" u="none" strike="noStrike" dirty="0">
                        <a:solidFill>
                          <a:schemeClr val="bg1"/>
                        </a:solidFill>
                        <a:effectLst/>
                        <a:latin typeface="Arial" panose="020B0604020202020204" pitchFamily="34" charset="0"/>
                        <a:cs typeface="Arial" panose="020B0604020202020204" pitchFamily="34" charset="0"/>
                      </a:endParaRPr>
                    </a:p>
                  </a:txBody>
                  <a:tcPr marL="45720" marR="45720" marT="0" marB="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hMerge="1">
                  <a:txBody>
                    <a:bodyPr/>
                    <a:lstStyle/>
                    <a:p>
                      <a:pPr algn="ctr" fontAlgn="b"/>
                      <a:endParaRPr lang="en-US" sz="1100" b="1" i="0" u="none" strike="noStrike" dirty="0">
                        <a:solidFill>
                          <a:schemeClr val="bg1"/>
                        </a:solidFill>
                        <a:effectLst/>
                        <a:latin typeface="Arial" panose="020B0604020202020204" pitchFamily="34" charset="0"/>
                        <a:cs typeface="Arial" panose="020B0604020202020204" pitchFamily="34" charset="0"/>
                      </a:endParaRPr>
                    </a:p>
                  </a:txBody>
                  <a:tcPr marL="45720" marR="45720" marT="0" marB="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r>
              <a:tr h="209463">
                <a:tc>
                  <a:txBody>
                    <a:bodyPr/>
                    <a:lstStyle/>
                    <a:p>
                      <a:pPr algn="l" fontAlgn="b"/>
                      <a:r>
                        <a:rPr lang="en-US" sz="1100" b="0" i="0" u="none" strike="noStrike">
                          <a:solidFill>
                            <a:srgbClr val="000000"/>
                          </a:solidFill>
                          <a:effectLst/>
                          <a:latin typeface="Arial" panose="020B0604020202020204" pitchFamily="34" charset="0"/>
                          <a:cs typeface="Arial" panose="020B0604020202020204" pitchFamily="34" charset="0"/>
                        </a:rPr>
                        <a:t>Common </a:t>
                      </a:r>
                      <a:r>
                        <a:rPr lang="en-US" sz="1100" b="0" i="0" u="none" strike="noStrike" smtClean="0">
                          <a:solidFill>
                            <a:srgbClr val="000000"/>
                          </a:solidFill>
                          <a:effectLst/>
                          <a:latin typeface="Arial" panose="020B0604020202020204" pitchFamily="34" charset="0"/>
                          <a:cs typeface="Arial" panose="020B0604020202020204" pitchFamily="34" charset="0"/>
                        </a:rPr>
                        <a:t>Equity Tier 1</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45720" marT="0" marB="0" anchor="ctr">
                    <a:lnL w="12700" cap="flat" cmpd="sng" algn="ctr">
                      <a:no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Arial"/>
                        </a:rPr>
                        <a:t>8.21%</a:t>
                      </a:r>
                    </a:p>
                  </a:txBody>
                  <a:tcPr marL="0" marR="0" marT="0" marB="0" anchor="ctr">
                    <a:lnL w="6350" cap="flat" cmpd="sng" algn="ctr">
                      <a:no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chemeClr val="tx1"/>
                          </a:solidFill>
                          <a:effectLst/>
                          <a:latin typeface="Arial" panose="020B0604020202020204" pitchFamily="34" charset="0"/>
                          <a:cs typeface="Arial" panose="020B0604020202020204" pitchFamily="34" charset="0"/>
                        </a:rPr>
                        <a:t>7.30%</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45720" marR="45720" marT="0" marB="0" anchor="ctr">
                    <a:lnL w="6350" cap="flat" cmpd="sng" algn="ctr">
                      <a:no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chemeClr val="tx1"/>
                          </a:solidFill>
                          <a:effectLst/>
                          <a:latin typeface="Arial" panose="020B0604020202020204" pitchFamily="34" charset="0"/>
                          <a:cs typeface="Arial" panose="020B0604020202020204" pitchFamily="34" charset="0"/>
                        </a:rPr>
                        <a:t>6.55%</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45720" marR="45720" marT="0" marB="0" anchor="ctr">
                    <a:lnL w="6350" cap="flat" cmpd="sng" algn="ctr">
                      <a:no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Arial"/>
                        </a:rPr>
                        <a:t>0.91%</a:t>
                      </a:r>
                    </a:p>
                  </a:txBody>
                  <a:tcPr marL="0" marR="0" marT="0" marB="0" anchor="ctr">
                    <a:lnL>
                      <a:noFill/>
                    </a:lnL>
                    <a:lnR>
                      <a:noFill/>
                    </a:lnR>
                    <a:lnT w="12700" cap="flat" cmpd="sng" algn="ctr">
                      <a:solidFill>
                        <a:schemeClr val="bg2"/>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a:solidFill>
                            <a:schemeClr val="tx1"/>
                          </a:solidFill>
                          <a:effectLst/>
                          <a:latin typeface="Arial"/>
                        </a:rPr>
                        <a:t>1.66%</a:t>
                      </a:r>
                    </a:p>
                  </a:txBody>
                  <a:tcPr marL="0" marR="0" marT="0" marB="0" anchor="ctr">
                    <a:lnL>
                      <a:noFill/>
                    </a:lnL>
                    <a:lnR>
                      <a:noFill/>
                    </a:lnR>
                    <a:lnT w="12700" cap="flat" cmpd="sng" algn="ctr">
                      <a:solidFill>
                        <a:schemeClr val="bg2"/>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smtClean="0">
                          <a:solidFill>
                            <a:schemeClr val="tx1"/>
                          </a:solidFill>
                          <a:effectLst/>
                          <a:latin typeface="Arial"/>
                        </a:rPr>
                        <a:t>$98,173 </a:t>
                      </a:r>
                      <a:endParaRPr lang="en-US" sz="1100" b="0" i="0" u="none" strike="noStrike" dirty="0">
                        <a:solidFill>
                          <a:schemeClr val="tx1"/>
                        </a:solidFill>
                        <a:effectLst/>
                        <a:latin typeface="Arial"/>
                      </a:endParaRPr>
                    </a:p>
                  </a:txBody>
                  <a:tcPr marL="0" marR="0" marT="0" marB="0" anchor="ctr">
                    <a:lnL>
                      <a:noFill/>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a:solidFill>
                            <a:schemeClr val="tx1"/>
                          </a:solidFill>
                          <a:effectLst/>
                          <a:latin typeface="Arial"/>
                        </a:rPr>
                        <a:t>$</a:t>
                      </a:r>
                      <a:r>
                        <a:rPr lang="en-US" sz="1100" b="0" i="0" u="none" strike="noStrike" dirty="0" smtClean="0">
                          <a:solidFill>
                            <a:schemeClr val="tx1"/>
                          </a:solidFill>
                          <a:effectLst/>
                          <a:latin typeface="Arial"/>
                        </a:rPr>
                        <a:t>893</a:t>
                      </a:r>
                      <a:endParaRPr lang="en-US" sz="1100" b="0" i="0" u="none" strike="noStrike" dirty="0">
                        <a:solidFill>
                          <a:schemeClr val="tx1"/>
                        </a:solidFill>
                        <a:effectLst/>
                        <a:latin typeface="Arial"/>
                      </a:endParaRPr>
                    </a:p>
                  </a:txBody>
                  <a:tcPr marL="0" marR="0" marT="0" marB="0" anchor="ctr">
                    <a:lnL>
                      <a:noFill/>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a:solidFill>
                            <a:schemeClr val="tx1"/>
                          </a:solidFill>
                          <a:effectLst/>
                          <a:latin typeface="Arial"/>
                        </a:rPr>
                        <a:t>$</a:t>
                      </a:r>
                      <a:r>
                        <a:rPr lang="en-US" sz="1100" b="0" i="0" u="none" strike="noStrike" dirty="0" smtClean="0">
                          <a:solidFill>
                            <a:schemeClr val="tx1"/>
                          </a:solidFill>
                          <a:effectLst/>
                          <a:latin typeface="Arial"/>
                        </a:rPr>
                        <a:t>1,629</a:t>
                      </a:r>
                      <a:endParaRPr lang="en-US" sz="1100" b="0" i="0" u="none" strike="noStrike" dirty="0">
                        <a:solidFill>
                          <a:schemeClr val="tx1"/>
                        </a:solidFill>
                        <a:effectLst/>
                        <a:latin typeface="Arial"/>
                      </a:endParaRPr>
                    </a:p>
                  </a:txBody>
                  <a:tcPr marL="0" marR="0" marT="0" marB="0" anchor="ctr">
                    <a:lnL>
                      <a:noFill/>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09463">
                <a:tc>
                  <a:txBody>
                    <a:bodyPr/>
                    <a:lstStyle/>
                    <a:p>
                      <a:pPr algn="l" fontAlgn="b"/>
                      <a:r>
                        <a:rPr lang="en-US" sz="1100" b="1" i="0" u="none" strike="noStrike" dirty="0" smtClean="0">
                          <a:solidFill>
                            <a:srgbClr val="000000"/>
                          </a:solidFill>
                          <a:effectLst/>
                          <a:latin typeface="Arial" panose="020B0604020202020204" pitchFamily="34" charset="0"/>
                          <a:cs typeface="Arial" panose="020B0604020202020204" pitchFamily="34" charset="0"/>
                        </a:rPr>
                        <a:t>T1 Risk-based Capital</a:t>
                      </a:r>
                      <a:endParaRPr lang="en-US" sz="1100" b="1" i="0" u="none" strike="noStrike" dirty="0">
                        <a:solidFill>
                          <a:srgbClr val="000000"/>
                        </a:solidFill>
                        <a:effectLst/>
                        <a:latin typeface="Arial" panose="020B0604020202020204" pitchFamily="34" charset="0"/>
                        <a:cs typeface="Arial" panose="020B0604020202020204" pitchFamily="34" charset="0"/>
                      </a:endParaRPr>
                    </a:p>
                  </a:txBody>
                  <a:tcPr marL="45720" marR="45720" marT="0" marB="0" anchor="ctr">
                    <a:lnL w="12700" cap="flat" cmpd="sng" algn="ctr">
                      <a:solidFill>
                        <a:srgbClr val="FF0000"/>
                      </a:solid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dirty="0">
                          <a:solidFill>
                            <a:schemeClr val="tx1"/>
                          </a:solidFill>
                          <a:effectLst/>
                          <a:latin typeface="Arial"/>
                        </a:rPr>
                        <a:t>9.74%</a:t>
                      </a:r>
                    </a:p>
                  </a:txBody>
                  <a:tcPr marL="0" marR="0" marT="0" marB="0" anchor="ctr">
                    <a:lnL w="6350" cap="flat" cmpd="sng" algn="ctr">
                      <a:no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dirty="0" smtClean="0">
                          <a:solidFill>
                            <a:schemeClr val="tx1"/>
                          </a:solidFill>
                          <a:effectLst/>
                          <a:latin typeface="Arial" panose="020B0604020202020204" pitchFamily="34" charset="0"/>
                          <a:cs typeface="Arial" panose="020B0604020202020204" pitchFamily="34" charset="0"/>
                        </a:rPr>
                        <a:t>8.85%</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45720" marR="45720" marT="0" marB="0" anchor="ctr">
                    <a:lnL w="6350" cap="flat" cmpd="sng" algn="ctr">
                      <a:no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dirty="0" smtClean="0">
                          <a:solidFill>
                            <a:schemeClr val="tx1"/>
                          </a:solidFill>
                          <a:effectLst/>
                          <a:latin typeface="Arial" panose="020B0604020202020204" pitchFamily="34" charset="0"/>
                          <a:cs typeface="Arial" panose="020B0604020202020204" pitchFamily="34" charset="0"/>
                        </a:rPr>
                        <a:t>8.10%</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45720" marR="45720" marT="0" marB="0" anchor="ctr">
                    <a:lnL w="6350" cap="flat" cmpd="sng" algn="ctr">
                      <a:no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a:solidFill>
                            <a:schemeClr val="tx1"/>
                          </a:solidFill>
                          <a:effectLst/>
                          <a:latin typeface="Arial"/>
                        </a:rPr>
                        <a:t>0.89%</a:t>
                      </a:r>
                    </a:p>
                  </a:txBody>
                  <a:tcPr marL="0" marR="0" marT="0"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dirty="0">
                          <a:solidFill>
                            <a:schemeClr val="tx1"/>
                          </a:solidFill>
                          <a:effectLst/>
                          <a:latin typeface="Arial"/>
                        </a:rPr>
                        <a:t>1.64%</a:t>
                      </a:r>
                    </a:p>
                  </a:txBody>
                  <a:tcPr marL="0" marR="0" marT="0"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dirty="0" smtClean="0">
                          <a:solidFill>
                            <a:schemeClr val="tx1"/>
                          </a:solidFill>
                          <a:effectLst/>
                          <a:latin typeface="Arial"/>
                        </a:rPr>
                        <a:t>$98,173 </a:t>
                      </a:r>
                      <a:endParaRPr lang="en-US" sz="1100" b="1" i="0" u="none" strike="noStrike" dirty="0">
                        <a:solidFill>
                          <a:schemeClr val="tx1"/>
                        </a:solidFill>
                        <a:effectLst/>
                        <a:latin typeface="Arial"/>
                      </a:endParaRPr>
                    </a:p>
                  </a:txBody>
                  <a:tcPr marL="0" marR="0" marT="0" marB="0" anchor="ctr">
                    <a:lnL>
                      <a:noFill/>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dirty="0">
                          <a:solidFill>
                            <a:schemeClr val="tx1"/>
                          </a:solidFill>
                          <a:effectLst/>
                          <a:latin typeface="Arial"/>
                        </a:rPr>
                        <a:t>$</a:t>
                      </a:r>
                      <a:r>
                        <a:rPr lang="en-US" sz="1100" b="1" i="0" u="none" strike="noStrike" dirty="0" smtClean="0">
                          <a:solidFill>
                            <a:schemeClr val="tx1"/>
                          </a:solidFill>
                          <a:effectLst/>
                          <a:latin typeface="Arial"/>
                        </a:rPr>
                        <a:t>873</a:t>
                      </a:r>
                      <a:endParaRPr lang="en-US" sz="1100" b="1" i="0" u="none" strike="noStrike" dirty="0">
                        <a:solidFill>
                          <a:schemeClr val="tx1"/>
                        </a:solidFill>
                        <a:effectLst/>
                        <a:latin typeface="Arial"/>
                      </a:endParaRPr>
                    </a:p>
                  </a:txBody>
                  <a:tcPr marL="0" marR="0" marT="0" marB="0" anchor="ctr">
                    <a:lnL>
                      <a:noFill/>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dirty="0">
                          <a:solidFill>
                            <a:schemeClr val="tx1"/>
                          </a:solidFill>
                          <a:effectLst/>
                          <a:latin typeface="Arial"/>
                        </a:rPr>
                        <a:t>$</a:t>
                      </a:r>
                      <a:r>
                        <a:rPr lang="en-US" sz="1100" b="1" i="0" u="none" strike="noStrike" dirty="0" smtClean="0">
                          <a:solidFill>
                            <a:schemeClr val="tx1"/>
                          </a:solidFill>
                          <a:effectLst/>
                          <a:latin typeface="Arial"/>
                        </a:rPr>
                        <a:t>1,610</a:t>
                      </a:r>
                      <a:endParaRPr lang="en-US" sz="1100" b="1" i="0" u="none" strike="noStrike" dirty="0">
                        <a:solidFill>
                          <a:schemeClr val="tx1"/>
                        </a:solidFill>
                        <a:effectLst/>
                        <a:latin typeface="Arial"/>
                      </a:endParaRPr>
                    </a:p>
                  </a:txBody>
                  <a:tcPr marL="0" marR="0" marT="0" marB="0" anchor="ctr">
                    <a:lnL>
                      <a:noFill/>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r>
              <a:tr h="209463">
                <a:tc>
                  <a:txBody>
                    <a:bodyPr/>
                    <a:lstStyle/>
                    <a:p>
                      <a:pPr algn="l" fontAlgn="b"/>
                      <a:r>
                        <a:rPr lang="en-US" sz="1100" b="0" i="0" u="none" strike="noStrike" dirty="0">
                          <a:solidFill>
                            <a:srgbClr val="000000"/>
                          </a:solidFill>
                          <a:effectLst/>
                          <a:latin typeface="Arial" panose="020B0604020202020204" pitchFamily="34" charset="0"/>
                          <a:cs typeface="Arial" panose="020B0604020202020204" pitchFamily="34" charset="0"/>
                        </a:rPr>
                        <a:t>Total </a:t>
                      </a:r>
                      <a:r>
                        <a:rPr lang="en-US" sz="1100" b="0" i="0" u="none" strike="noStrike" dirty="0" smtClean="0">
                          <a:solidFill>
                            <a:srgbClr val="000000"/>
                          </a:solidFill>
                          <a:effectLst/>
                          <a:latin typeface="Arial" panose="020B0604020202020204" pitchFamily="34" charset="0"/>
                          <a:cs typeface="Arial" panose="020B0604020202020204" pitchFamily="34" charset="0"/>
                        </a:rPr>
                        <a:t>Risk-based Capital</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45720" marT="0" marB="0" anchor="ctr">
                    <a:lnL w="12700" cap="flat" cmpd="sng" algn="ctr">
                      <a:no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chemeClr val="accent6"/>
                      </a:solidFill>
                      <a:prstDash val="dash"/>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chemeClr val="tx1"/>
                          </a:solidFill>
                          <a:effectLst/>
                          <a:latin typeface="Arial"/>
                        </a:rPr>
                        <a:t>13.85%</a:t>
                      </a:r>
                    </a:p>
                  </a:txBody>
                  <a:tcPr marL="0" marR="0" marT="0" marB="0" anchor="ctr">
                    <a:lnL w="6350" cap="flat" cmpd="sng" algn="ctr">
                      <a:no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chemeClr val="accent6"/>
                      </a:solidFill>
                      <a:prstDash val="dash"/>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chemeClr val="tx1"/>
                          </a:solidFill>
                          <a:effectLst/>
                          <a:latin typeface="Arial" panose="020B0604020202020204" pitchFamily="34" charset="0"/>
                          <a:cs typeface="Arial" panose="020B0604020202020204" pitchFamily="34" charset="0"/>
                        </a:rPr>
                        <a:t>10.80%</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45720" marR="45720" marT="0" marB="0" anchor="ctr">
                    <a:lnL w="6350" cap="flat" cmpd="sng" algn="ctr">
                      <a:no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chemeClr val="accent6"/>
                      </a:solidFill>
                      <a:prstDash val="dash"/>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chemeClr val="tx1"/>
                          </a:solidFill>
                          <a:effectLst/>
                          <a:latin typeface="Arial" panose="020B0604020202020204" pitchFamily="34" charset="0"/>
                          <a:cs typeface="Arial" panose="020B0604020202020204" pitchFamily="34" charset="0"/>
                        </a:rPr>
                        <a:t>10.05%</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45720" marR="45720" marT="0" marB="0" anchor="ctr">
                    <a:lnL w="6350" cap="flat" cmpd="sng" algn="ctr">
                      <a:no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chemeClr val="accent6"/>
                      </a:solidFill>
                      <a:prstDash val="dash"/>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Arial"/>
                        </a:rPr>
                        <a:t>3.05%</a:t>
                      </a:r>
                    </a:p>
                  </a:txBody>
                  <a:tcPr marL="0" marR="0" marT="0" marB="0" anchor="ctr">
                    <a:lnL>
                      <a:noFill/>
                    </a:lnL>
                    <a:lnR>
                      <a:noFill/>
                    </a:lnR>
                    <a:lnT w="12700" cap="flat" cmpd="sng" algn="ctr">
                      <a:solidFill>
                        <a:srgbClr val="FF0000"/>
                      </a:solidFill>
                      <a:prstDash val="solid"/>
                      <a:round/>
                      <a:headEnd type="none" w="med" len="med"/>
                      <a:tailEnd type="none" w="med" len="med"/>
                    </a:lnT>
                    <a:lnB w="12700" cap="flat" cmpd="sng" algn="ctr">
                      <a:solidFill>
                        <a:schemeClr val="accent6"/>
                      </a:solidFill>
                      <a:prstDash val="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a:solidFill>
                            <a:schemeClr val="tx1"/>
                          </a:solidFill>
                          <a:effectLst/>
                          <a:latin typeface="Arial"/>
                        </a:rPr>
                        <a:t>3.80%</a:t>
                      </a:r>
                    </a:p>
                  </a:txBody>
                  <a:tcPr marL="0" marR="0" marT="0" marB="0" anchor="ctr">
                    <a:lnL>
                      <a:noFill/>
                    </a:lnL>
                    <a:lnR>
                      <a:noFill/>
                    </a:lnR>
                    <a:lnT w="12700" cap="flat" cmpd="sng" algn="ctr">
                      <a:solidFill>
                        <a:srgbClr val="FF0000"/>
                      </a:solidFill>
                      <a:prstDash val="solid"/>
                      <a:round/>
                      <a:headEnd type="none" w="med" len="med"/>
                      <a:tailEnd type="none" w="med" len="med"/>
                    </a:lnT>
                    <a:lnB w="12700" cap="flat" cmpd="sng" algn="ctr">
                      <a:solidFill>
                        <a:schemeClr val="accent6"/>
                      </a:solidFill>
                      <a:prstDash val="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smtClean="0">
                          <a:solidFill>
                            <a:schemeClr val="tx1"/>
                          </a:solidFill>
                          <a:effectLst/>
                          <a:latin typeface="Arial"/>
                        </a:rPr>
                        <a:t>$98,173 </a:t>
                      </a:r>
                      <a:endParaRPr lang="en-US" sz="1100" b="0" i="0" u="none" strike="noStrike" dirty="0">
                        <a:solidFill>
                          <a:schemeClr val="tx1"/>
                        </a:solidFill>
                        <a:effectLst/>
                        <a:latin typeface="Arial"/>
                      </a:endParaRPr>
                    </a:p>
                  </a:txBody>
                  <a:tcPr marL="0" marR="0" marT="0" marB="0" anchor="ctr">
                    <a:lnL>
                      <a:noFill/>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accent6"/>
                      </a:solidFill>
                      <a:prstDash val="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a:solidFill>
                            <a:schemeClr val="tx1"/>
                          </a:solidFill>
                          <a:effectLst/>
                          <a:latin typeface="Arial"/>
                        </a:rPr>
                        <a:t>$</a:t>
                      </a:r>
                      <a:r>
                        <a:rPr lang="en-US" sz="1100" b="0" i="0" u="none" strike="noStrike" dirty="0" smtClean="0">
                          <a:solidFill>
                            <a:schemeClr val="tx1"/>
                          </a:solidFill>
                          <a:effectLst/>
                          <a:latin typeface="Arial"/>
                        </a:rPr>
                        <a:t>2,994</a:t>
                      </a:r>
                      <a:endParaRPr lang="en-US" sz="1100" b="0" i="0" u="none" strike="noStrike" dirty="0">
                        <a:solidFill>
                          <a:schemeClr val="tx1"/>
                        </a:solidFill>
                        <a:effectLst/>
                        <a:latin typeface="Arial"/>
                      </a:endParaRPr>
                    </a:p>
                  </a:txBody>
                  <a:tcPr marL="0" marR="0" marT="0" marB="0" anchor="ctr">
                    <a:lnL>
                      <a:noFill/>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accent6"/>
                      </a:solidFill>
                      <a:prstDash val="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a:solidFill>
                            <a:schemeClr val="tx1"/>
                          </a:solidFill>
                          <a:effectLst/>
                          <a:latin typeface="Arial"/>
                        </a:rPr>
                        <a:t>$</a:t>
                      </a:r>
                      <a:r>
                        <a:rPr lang="en-US" sz="1100" b="0" i="0" u="none" strike="noStrike" dirty="0" smtClean="0">
                          <a:solidFill>
                            <a:schemeClr val="tx1"/>
                          </a:solidFill>
                          <a:effectLst/>
                          <a:latin typeface="Arial"/>
                        </a:rPr>
                        <a:t>3,730</a:t>
                      </a:r>
                      <a:endParaRPr lang="en-US" sz="1100" b="0" i="0" u="none" strike="noStrike" dirty="0">
                        <a:solidFill>
                          <a:schemeClr val="tx1"/>
                        </a:solidFill>
                        <a:effectLst/>
                        <a:latin typeface="Arial"/>
                      </a:endParaRPr>
                    </a:p>
                  </a:txBody>
                  <a:tcPr marL="0" marR="0" marT="0" marB="0" anchor="ctr">
                    <a:lnL>
                      <a:noFill/>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accent6"/>
                      </a:solidFill>
                      <a:prstDash val="dash"/>
                      <a:round/>
                      <a:headEnd type="none" w="med" len="med"/>
                      <a:tailEnd type="none" w="med" len="med"/>
                    </a:lnB>
                    <a:lnTlToBr w="12700" cmpd="sng">
                      <a:noFill/>
                      <a:prstDash val="solid"/>
                    </a:lnTlToBr>
                    <a:lnBlToTr w="12700" cmpd="sng">
                      <a:noFill/>
                      <a:prstDash val="solid"/>
                    </a:lnBlToTr>
                    <a:solidFill>
                      <a:schemeClr val="bg1"/>
                    </a:solidFill>
                  </a:tcPr>
                </a:tc>
              </a:tr>
              <a:tr h="209463">
                <a:tc>
                  <a:txBody>
                    <a:bodyPr/>
                    <a:lstStyle/>
                    <a:p>
                      <a:pPr algn="l" fontAlgn="b"/>
                      <a:r>
                        <a:rPr lang="en-US" sz="1100" b="0" i="0" u="none" strike="noStrike" dirty="0">
                          <a:solidFill>
                            <a:srgbClr val="000000"/>
                          </a:solidFill>
                          <a:effectLst/>
                          <a:latin typeface="Arial" panose="020B0604020202020204" pitchFamily="34" charset="0"/>
                          <a:cs typeface="Arial" panose="020B0604020202020204" pitchFamily="34" charset="0"/>
                        </a:rPr>
                        <a:t>Tier 1 </a:t>
                      </a:r>
                      <a:r>
                        <a:rPr lang="en-US" sz="1100" b="0" i="0" u="none" strike="noStrike" dirty="0" smtClean="0">
                          <a:solidFill>
                            <a:srgbClr val="000000"/>
                          </a:solidFill>
                          <a:effectLst/>
                          <a:latin typeface="Arial" panose="020B0604020202020204" pitchFamily="34" charset="0"/>
                          <a:cs typeface="Arial" panose="020B0604020202020204" pitchFamily="34" charset="0"/>
                        </a:rPr>
                        <a:t>Leverage</a:t>
                      </a:r>
                      <a:r>
                        <a:rPr lang="en-US" sz="1100" b="0" i="0" u="none" strike="noStrike" baseline="30000" dirty="0" smtClean="0">
                          <a:solidFill>
                            <a:srgbClr val="000000"/>
                          </a:solidFill>
                          <a:effectLst/>
                          <a:latin typeface="Arial" panose="020B0604020202020204" pitchFamily="34" charset="0"/>
                          <a:cs typeface="Arial" panose="020B0604020202020204" pitchFamily="34" charset="0"/>
                        </a:rPr>
                        <a:t>1</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45720" marT="0" marB="0" anchor="ctr">
                    <a:lnL w="12700" cap="flat" cmpd="sng" algn="ctr">
                      <a:noFill/>
                      <a:prstDash val="solid"/>
                      <a:round/>
                      <a:headEnd type="none" w="med" len="med"/>
                      <a:tailEnd type="none" w="med" len="med"/>
                    </a:lnL>
                    <a:lnR>
                      <a:noFill/>
                    </a:lnR>
                    <a:lnT w="12700" cap="flat" cmpd="sng" algn="ctr">
                      <a:solidFill>
                        <a:schemeClr val="accent6"/>
                      </a:solidFill>
                      <a:prstDash val="dash"/>
                      <a:round/>
                      <a:headEnd type="none" w="med" len="med"/>
                      <a:tailEnd type="none" w="med" len="med"/>
                    </a:lnT>
                    <a:lnB w="12700" cap="flat" cmpd="sng" algn="ctr">
                      <a:solidFill>
                        <a:schemeClr val="accent6"/>
                      </a:solidFill>
                      <a:prstDash val="dash"/>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Arial"/>
                        </a:rPr>
                        <a:t>7.76%</a:t>
                      </a:r>
                    </a:p>
                  </a:txBody>
                  <a:tcPr marL="0" marR="0" marT="0" marB="0" anchor="ctr">
                    <a:lnL w="6350" cap="flat" cmpd="sng" algn="ctr">
                      <a:noFill/>
                      <a:prstDash val="solid"/>
                      <a:round/>
                      <a:headEnd type="none" w="med" len="med"/>
                      <a:tailEnd type="none" w="med" len="med"/>
                    </a:lnL>
                    <a:lnR>
                      <a:noFill/>
                    </a:lnR>
                    <a:lnT w="12700" cap="flat" cmpd="sng" algn="ctr">
                      <a:solidFill>
                        <a:schemeClr val="accent6"/>
                      </a:solidFill>
                      <a:prstDash val="dash"/>
                      <a:round/>
                      <a:headEnd type="none" w="med" len="med"/>
                      <a:tailEnd type="none" w="med" len="med"/>
                    </a:lnT>
                    <a:lnB w="12700" cap="flat" cmpd="sng" algn="ctr">
                      <a:solidFill>
                        <a:schemeClr val="accent6"/>
                      </a:solidFill>
                      <a:prstDash val="dash"/>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chemeClr val="tx1"/>
                          </a:solidFill>
                          <a:effectLst/>
                          <a:latin typeface="Arial" panose="020B0604020202020204" pitchFamily="34" charset="0"/>
                          <a:cs typeface="Arial" panose="020B0604020202020204" pitchFamily="34" charset="0"/>
                        </a:rPr>
                        <a:t>6.80%</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45720" marR="45720" marT="0" marB="0" anchor="ctr">
                    <a:lnL w="6350" cap="flat" cmpd="sng" algn="ctr">
                      <a:noFill/>
                      <a:prstDash val="solid"/>
                      <a:round/>
                      <a:headEnd type="none" w="med" len="med"/>
                      <a:tailEnd type="none" w="med" len="med"/>
                    </a:lnL>
                    <a:lnR>
                      <a:noFill/>
                    </a:lnR>
                    <a:lnT w="12700" cap="flat" cmpd="sng" algn="ctr">
                      <a:solidFill>
                        <a:schemeClr val="accent6"/>
                      </a:solidFill>
                      <a:prstDash val="dash"/>
                      <a:round/>
                      <a:headEnd type="none" w="med" len="med"/>
                      <a:tailEnd type="none" w="med" len="med"/>
                    </a:lnT>
                    <a:lnB w="12700" cap="flat" cmpd="sng" algn="ctr">
                      <a:solidFill>
                        <a:schemeClr val="accent6"/>
                      </a:solidFill>
                      <a:prstDash val="dash"/>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chemeClr val="tx1"/>
                          </a:solidFill>
                          <a:effectLst/>
                          <a:latin typeface="Arial" panose="020B0604020202020204" pitchFamily="34" charset="0"/>
                          <a:cs typeface="Arial" panose="020B0604020202020204" pitchFamily="34" charset="0"/>
                        </a:rPr>
                        <a:t>6.35%</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45720" marR="45720" marT="0" marB="0" anchor="ctr">
                    <a:lnL w="6350" cap="flat" cmpd="sng" algn="ctr">
                      <a:noFill/>
                      <a:prstDash val="solid"/>
                      <a:round/>
                      <a:headEnd type="none" w="med" len="med"/>
                      <a:tailEnd type="none" w="med" len="med"/>
                    </a:lnL>
                    <a:lnR>
                      <a:noFill/>
                    </a:lnR>
                    <a:lnT w="12700" cap="flat" cmpd="sng" algn="ctr">
                      <a:solidFill>
                        <a:schemeClr val="accent6"/>
                      </a:solidFill>
                      <a:prstDash val="dash"/>
                      <a:round/>
                      <a:headEnd type="none" w="med" len="med"/>
                      <a:tailEnd type="none" w="med" len="med"/>
                    </a:lnT>
                    <a:lnB w="12700" cap="flat" cmpd="sng" algn="ctr">
                      <a:solidFill>
                        <a:schemeClr val="accent6"/>
                      </a:solidFill>
                      <a:prstDash val="dash"/>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Arial"/>
                        </a:rPr>
                        <a:t>0.96%</a:t>
                      </a:r>
                    </a:p>
                  </a:txBody>
                  <a:tcPr marL="0" marR="0" marT="0" marB="0" anchor="ctr">
                    <a:lnL>
                      <a:noFill/>
                    </a:lnL>
                    <a:lnR>
                      <a:noFill/>
                    </a:lnR>
                    <a:lnT w="12700" cap="flat" cmpd="sng" algn="ctr">
                      <a:solidFill>
                        <a:schemeClr val="accent6"/>
                      </a:solidFill>
                      <a:prstDash val="dash"/>
                      <a:round/>
                      <a:headEnd type="none" w="med" len="med"/>
                      <a:tailEnd type="none" w="med" len="med"/>
                    </a:lnT>
                    <a:lnB w="12700" cap="flat" cmpd="sng" algn="ctr">
                      <a:solidFill>
                        <a:schemeClr val="accent6"/>
                      </a:solidFill>
                      <a:prstDash val="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a:solidFill>
                            <a:schemeClr val="tx1"/>
                          </a:solidFill>
                          <a:effectLst/>
                          <a:latin typeface="Arial"/>
                        </a:rPr>
                        <a:t>1.41%</a:t>
                      </a:r>
                    </a:p>
                  </a:txBody>
                  <a:tcPr marL="0" marR="0" marT="0" marB="0" anchor="ctr">
                    <a:lnL>
                      <a:noFill/>
                    </a:lnL>
                    <a:lnR>
                      <a:noFill/>
                    </a:lnR>
                    <a:lnT w="12700" cap="flat" cmpd="sng" algn="ctr">
                      <a:solidFill>
                        <a:schemeClr val="accent6"/>
                      </a:solidFill>
                      <a:prstDash val="dash"/>
                      <a:round/>
                      <a:headEnd type="none" w="med" len="med"/>
                      <a:tailEnd type="none" w="med" len="med"/>
                    </a:lnT>
                    <a:lnB w="12700" cap="flat" cmpd="sng" algn="ctr">
                      <a:solidFill>
                        <a:schemeClr val="accent6"/>
                      </a:solidFill>
                      <a:prstDash val="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smtClean="0">
                          <a:solidFill>
                            <a:schemeClr val="tx1"/>
                          </a:solidFill>
                          <a:effectLst/>
                          <a:latin typeface="Arial"/>
                        </a:rPr>
                        <a:t>$124,840 </a:t>
                      </a:r>
                      <a:endParaRPr lang="en-US" sz="1100" b="0" i="0" u="none" strike="noStrike" dirty="0">
                        <a:solidFill>
                          <a:schemeClr val="tx1"/>
                        </a:solidFill>
                        <a:effectLst/>
                        <a:latin typeface="Arial"/>
                      </a:endParaRPr>
                    </a:p>
                  </a:txBody>
                  <a:tcPr marL="0" marR="0" marT="0" marB="0" anchor="ctr">
                    <a:lnL>
                      <a:noFill/>
                    </a:lnL>
                    <a:lnR w="12700" cap="flat" cmpd="sng" algn="ctr">
                      <a:noFill/>
                      <a:prstDash val="solid"/>
                      <a:round/>
                      <a:headEnd type="none" w="med" len="med"/>
                      <a:tailEnd type="none" w="med" len="med"/>
                    </a:lnR>
                    <a:lnT w="12700" cap="flat" cmpd="sng" algn="ctr">
                      <a:solidFill>
                        <a:schemeClr val="accent6"/>
                      </a:solidFill>
                      <a:prstDash val="dash"/>
                      <a:round/>
                      <a:headEnd type="none" w="med" len="med"/>
                      <a:tailEnd type="none" w="med" len="med"/>
                    </a:lnT>
                    <a:lnB w="12700" cap="flat" cmpd="sng" algn="ctr">
                      <a:solidFill>
                        <a:schemeClr val="accent6"/>
                      </a:solidFill>
                      <a:prstDash val="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a:solidFill>
                            <a:schemeClr val="tx1"/>
                          </a:solidFill>
                          <a:effectLst/>
                          <a:latin typeface="Arial"/>
                        </a:rPr>
                        <a:t>$</a:t>
                      </a:r>
                      <a:r>
                        <a:rPr lang="en-US" sz="1100" b="0" i="0" u="none" strike="noStrike" dirty="0" smtClean="0">
                          <a:solidFill>
                            <a:schemeClr val="tx1"/>
                          </a:solidFill>
                          <a:effectLst/>
                          <a:latin typeface="Arial"/>
                        </a:rPr>
                        <a:t>1,198</a:t>
                      </a:r>
                      <a:endParaRPr lang="en-US" sz="1100" b="0" i="0" u="none" strike="noStrike" dirty="0">
                        <a:solidFill>
                          <a:schemeClr val="tx1"/>
                        </a:solidFill>
                        <a:effectLst/>
                        <a:latin typeface="Arial"/>
                      </a:endParaRPr>
                    </a:p>
                  </a:txBody>
                  <a:tcPr marL="0" marR="0" marT="0" marB="0" anchor="ctr">
                    <a:lnL>
                      <a:noFill/>
                    </a:lnL>
                    <a:lnR w="12700" cap="flat" cmpd="sng" algn="ctr">
                      <a:noFill/>
                      <a:prstDash val="solid"/>
                      <a:round/>
                      <a:headEnd type="none" w="med" len="med"/>
                      <a:tailEnd type="none" w="med" len="med"/>
                    </a:lnR>
                    <a:lnT w="12700" cap="flat" cmpd="sng" algn="ctr">
                      <a:solidFill>
                        <a:schemeClr val="accent6"/>
                      </a:solidFill>
                      <a:prstDash val="dash"/>
                      <a:round/>
                      <a:headEnd type="none" w="med" len="med"/>
                      <a:tailEnd type="none" w="med" len="med"/>
                    </a:lnT>
                    <a:lnB w="12700" cap="flat" cmpd="sng" algn="ctr">
                      <a:solidFill>
                        <a:schemeClr val="accent6"/>
                      </a:solidFill>
                      <a:prstDash val="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a:solidFill>
                            <a:schemeClr val="tx1"/>
                          </a:solidFill>
                          <a:effectLst/>
                          <a:latin typeface="Arial"/>
                        </a:rPr>
                        <a:t>$</a:t>
                      </a:r>
                      <a:r>
                        <a:rPr lang="en-US" sz="1100" b="0" i="0" u="none" strike="noStrike" dirty="0" smtClean="0">
                          <a:solidFill>
                            <a:schemeClr val="tx1"/>
                          </a:solidFill>
                          <a:effectLst/>
                          <a:latin typeface="Arial"/>
                        </a:rPr>
                        <a:t>1,760</a:t>
                      </a:r>
                      <a:endParaRPr lang="en-US" sz="1100" b="0" i="0" u="none" strike="noStrike" dirty="0">
                        <a:solidFill>
                          <a:schemeClr val="tx1"/>
                        </a:solidFill>
                        <a:effectLst/>
                        <a:latin typeface="Arial"/>
                      </a:endParaRPr>
                    </a:p>
                  </a:txBody>
                  <a:tcPr marL="0" marR="0" marT="0" marB="0" anchor="ctr">
                    <a:lnL>
                      <a:noFill/>
                    </a:lnL>
                    <a:lnR w="12700" cap="flat" cmpd="sng" algn="ctr">
                      <a:noFill/>
                      <a:prstDash val="solid"/>
                      <a:round/>
                      <a:headEnd type="none" w="med" len="med"/>
                      <a:tailEnd type="none" w="med" len="med"/>
                    </a:lnR>
                    <a:lnT w="12700" cap="flat" cmpd="sng" algn="ctr">
                      <a:solidFill>
                        <a:schemeClr val="accent6"/>
                      </a:solidFill>
                      <a:prstDash val="dash"/>
                      <a:round/>
                      <a:headEnd type="none" w="med" len="med"/>
                      <a:tailEnd type="none" w="med" len="med"/>
                    </a:lnT>
                    <a:lnB w="12700" cap="flat" cmpd="sng" algn="ctr">
                      <a:solidFill>
                        <a:schemeClr val="accent6"/>
                      </a:solidFill>
                      <a:prstDash val="dash"/>
                      <a:round/>
                      <a:headEnd type="none" w="med" len="med"/>
                      <a:tailEnd type="none" w="med" len="med"/>
                    </a:lnB>
                    <a:lnTlToBr w="12700" cmpd="sng">
                      <a:noFill/>
                      <a:prstDash val="solid"/>
                    </a:lnTlToBr>
                    <a:lnBlToTr w="12700" cmpd="sng">
                      <a:noFill/>
                      <a:prstDash val="solid"/>
                    </a:lnBlToTr>
                    <a:solidFill>
                      <a:schemeClr val="bg1"/>
                    </a:solidFill>
                  </a:tcPr>
                </a:tc>
              </a:tr>
              <a:tr h="209463">
                <a:tc gridSpan="9">
                  <a:txBody>
                    <a:bodyPr/>
                    <a:lstStyle/>
                    <a:p>
                      <a:pPr algn="l" fontAlgn="b"/>
                      <a:r>
                        <a:rPr lang="en-US" sz="1100" b="1" i="0" u="none" strike="noStrike" dirty="0" smtClean="0">
                          <a:solidFill>
                            <a:schemeClr val="bg1"/>
                          </a:solidFill>
                          <a:effectLst/>
                          <a:latin typeface="Arial" panose="020B0604020202020204" pitchFamily="34" charset="0"/>
                          <a:cs typeface="Arial" panose="020B0604020202020204" pitchFamily="34" charset="0"/>
                        </a:rPr>
                        <a:t>BSI</a:t>
                      </a:r>
                      <a:endParaRPr lang="en-US" sz="1100" b="1" i="0" u="none" strike="noStrike" dirty="0">
                        <a:solidFill>
                          <a:schemeClr val="bg1"/>
                        </a:solidFill>
                        <a:effectLst/>
                        <a:latin typeface="Arial" panose="020B0604020202020204" pitchFamily="34" charset="0"/>
                        <a:cs typeface="Arial" panose="020B0604020202020204" pitchFamily="34" charset="0"/>
                      </a:endParaRPr>
                    </a:p>
                  </a:txBody>
                  <a:tcPr marL="45720" marR="45720" marT="0" marB="0" anchor="ctr">
                    <a:lnL w="12700" cap="flat" cmpd="sng" algn="ctr">
                      <a:noFill/>
                      <a:prstDash val="solid"/>
                      <a:round/>
                      <a:headEnd type="none" w="med" len="med"/>
                      <a:tailEnd type="none" w="med" len="med"/>
                    </a:lnL>
                    <a:lnR>
                      <a:noFill/>
                    </a:lnR>
                    <a:lnT w="12700" cap="flat" cmpd="sng" algn="ctr">
                      <a:solidFill>
                        <a:schemeClr val="accent6"/>
                      </a:solidFill>
                      <a:prstDash val="dash"/>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hMerge="1">
                  <a:txBody>
                    <a:bodyPr/>
                    <a:lstStyle/>
                    <a:p>
                      <a:endParaRPr lang="en-GB"/>
                    </a:p>
                  </a:txBody>
                  <a:tcPr/>
                </a:tc>
                <a:tc hMerge="1">
                  <a:txBody>
                    <a:bodyPr/>
                    <a:lstStyle/>
                    <a:p>
                      <a:endParaRPr lang="en-GB"/>
                    </a:p>
                  </a:txBody>
                  <a:tcPr/>
                </a:tc>
                <a:tc hMerge="1">
                  <a:txBody>
                    <a:bodyPr/>
                    <a:lstStyle/>
                    <a:p>
                      <a:pPr algn="ctr" fontAlgn="b"/>
                      <a:endParaRPr lang="en-US" sz="1100" b="0" i="0" u="none" strike="noStrike" dirty="0">
                        <a:solidFill>
                          <a:schemeClr val="bg1"/>
                        </a:solidFill>
                        <a:effectLst/>
                        <a:latin typeface="Arial" panose="020B0604020202020204" pitchFamily="34" charset="0"/>
                        <a:cs typeface="Arial" panose="020B0604020202020204" pitchFamily="34" charset="0"/>
                      </a:endParaRPr>
                    </a:p>
                  </a:txBody>
                  <a:tcPr marL="45720" marR="45720" marT="0" marB="0" anchor="ctr">
                    <a:lnL w="6350" cap="flat" cmpd="sng" algn="ctr">
                      <a:noFill/>
                      <a:prstDash val="solid"/>
                      <a:round/>
                      <a:headEnd type="none" w="med" len="med"/>
                      <a:tailEnd type="none" w="med" len="med"/>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hMerge="1">
                  <a:txBody>
                    <a:bodyPr/>
                    <a:lstStyle/>
                    <a:p>
                      <a:pPr algn="ctr" fontAlgn="b"/>
                      <a:endParaRPr lang="en-US" sz="1100" b="0" i="0" u="none" strike="noStrike" dirty="0">
                        <a:solidFill>
                          <a:schemeClr val="bg1"/>
                        </a:solidFill>
                        <a:effectLst/>
                        <a:latin typeface="Arial" panose="020B0604020202020204" pitchFamily="34" charset="0"/>
                        <a:cs typeface="Arial" panose="020B0604020202020204" pitchFamily="34" charset="0"/>
                      </a:endParaRPr>
                    </a:p>
                  </a:txBody>
                  <a:tcPr marL="0" marR="0" marT="0" marB="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hMerge="1">
                  <a:txBody>
                    <a:bodyPr/>
                    <a:lstStyle/>
                    <a:p>
                      <a:pPr algn="ctr" fontAlgn="b"/>
                      <a:endParaRPr lang="en-US" sz="1100" b="0" i="0" u="none" strike="noStrike" dirty="0">
                        <a:solidFill>
                          <a:schemeClr val="bg1"/>
                        </a:solidFill>
                        <a:effectLst/>
                        <a:latin typeface="Arial" panose="020B0604020202020204" pitchFamily="34" charset="0"/>
                        <a:cs typeface="Arial" panose="020B0604020202020204" pitchFamily="34" charset="0"/>
                      </a:endParaRPr>
                    </a:p>
                  </a:txBody>
                  <a:tcPr marL="0" marR="0" marT="0" marB="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hMerge="1">
                  <a:txBody>
                    <a:bodyPr/>
                    <a:lstStyle/>
                    <a:p>
                      <a:pPr algn="ctr" fontAlgn="b"/>
                      <a:endParaRPr lang="en-US" sz="1100" b="0" i="0" u="none" strike="noStrike" dirty="0">
                        <a:solidFill>
                          <a:schemeClr val="bg1"/>
                        </a:solidFill>
                        <a:effectLst/>
                        <a:latin typeface="Arial" panose="020B0604020202020204" pitchFamily="34" charset="0"/>
                        <a:cs typeface="Arial" panose="020B0604020202020204" pitchFamily="34" charset="0"/>
                      </a:endParaRPr>
                    </a:p>
                  </a:txBody>
                  <a:tcPr marL="45720" marR="45720" marT="0" marB="0" anchor="ctr">
                    <a:lnL>
                      <a:noFill/>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hMerge="1">
                  <a:txBody>
                    <a:bodyPr/>
                    <a:lstStyle/>
                    <a:p>
                      <a:pPr algn="ctr" fontAlgn="b"/>
                      <a:endParaRPr lang="en-US" sz="1100" b="0" i="0" u="none" strike="noStrike" dirty="0">
                        <a:solidFill>
                          <a:schemeClr val="bg1"/>
                        </a:solidFill>
                        <a:effectLst/>
                        <a:latin typeface="Arial" panose="020B0604020202020204" pitchFamily="34" charset="0"/>
                        <a:cs typeface="Arial" panose="020B0604020202020204" pitchFamily="34" charset="0"/>
                      </a:endParaRPr>
                    </a:p>
                  </a:txBody>
                  <a:tcPr marL="45720" marR="45720" marT="0" marB="0" anchor="ctr">
                    <a:lnL>
                      <a:noFill/>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hMerge="1">
                  <a:txBody>
                    <a:bodyPr/>
                    <a:lstStyle/>
                    <a:p>
                      <a:pPr algn="ctr" fontAlgn="b"/>
                      <a:endParaRPr lang="en-US" sz="1100" b="0" i="0" u="none" strike="noStrike" dirty="0">
                        <a:solidFill>
                          <a:schemeClr val="bg1"/>
                        </a:solidFill>
                        <a:effectLst/>
                        <a:latin typeface="Arial" panose="020B0604020202020204" pitchFamily="34" charset="0"/>
                        <a:cs typeface="Arial" panose="020B0604020202020204" pitchFamily="34" charset="0"/>
                      </a:endParaRPr>
                    </a:p>
                  </a:txBody>
                  <a:tcPr marL="45720" marR="45720" marT="0" marB="0" anchor="ctr">
                    <a:lnL>
                      <a:noFill/>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r>
              <a:tr h="209463">
                <a:tc>
                  <a:txBody>
                    <a:bodyPr/>
                    <a:lstStyle/>
                    <a:p>
                      <a:pPr algn="l" fontAlgn="b"/>
                      <a:r>
                        <a:rPr lang="en-US" sz="1100" b="0" i="0" u="none" strike="noStrike" dirty="0" smtClean="0">
                          <a:solidFill>
                            <a:srgbClr val="000000"/>
                          </a:solidFill>
                          <a:effectLst/>
                          <a:latin typeface="Arial" panose="020B0604020202020204" pitchFamily="34" charset="0"/>
                          <a:cs typeface="Arial" panose="020B0604020202020204" pitchFamily="34" charset="0"/>
                        </a:rPr>
                        <a:t>Common Equity Tier 1</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45720" marT="0" marB="0" anchor="ctr">
                    <a:lnL w="12700" cap="flat" cmpd="sng" algn="ctr">
                      <a:no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accent6"/>
                      </a:solidFill>
                      <a:prstDash val="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a:solidFill>
                            <a:schemeClr val="tx1"/>
                          </a:solidFill>
                          <a:effectLst/>
                          <a:latin typeface="Arial"/>
                        </a:rPr>
                        <a:t>80.17%</a:t>
                      </a:r>
                    </a:p>
                  </a:txBody>
                  <a:tcPr marL="0" marR="0" marT="0" marB="0" anchor="ctr">
                    <a:lnL w="6350" cap="flat" cmpd="sng" algn="ctr">
                      <a:no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accent6"/>
                      </a:solidFill>
                      <a:prstDash val="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100" b="0" i="0" u="none" strike="noStrike" dirty="0">
                          <a:solidFill>
                            <a:schemeClr val="tx1"/>
                          </a:solidFill>
                          <a:effectLst/>
                          <a:latin typeface="Arial"/>
                        </a:rPr>
                        <a:t>13.60%</a:t>
                      </a:r>
                    </a:p>
                  </a:txBody>
                  <a:tcPr marL="0" marR="0" marT="0" marB="0" anchor="ctr">
                    <a:lnL w="6350" cap="flat" cmpd="sng" algn="ctr">
                      <a:no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accent6"/>
                      </a:solidFill>
                      <a:prstDash val="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100" b="0" i="0" u="none" strike="noStrike" dirty="0">
                          <a:solidFill>
                            <a:schemeClr val="tx1"/>
                          </a:solidFill>
                          <a:effectLst/>
                          <a:latin typeface="Arial"/>
                        </a:rPr>
                        <a:t>11.60%</a:t>
                      </a:r>
                    </a:p>
                  </a:txBody>
                  <a:tcPr marL="0" marR="0" marT="0" marB="0" anchor="ctr">
                    <a:lnL w="6350" cap="flat" cmpd="sng" algn="ctr">
                      <a:no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accent6"/>
                      </a:solidFill>
                      <a:prstDash val="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a:solidFill>
                            <a:schemeClr val="tx1"/>
                          </a:solidFill>
                          <a:effectLst/>
                          <a:latin typeface="Arial"/>
                        </a:rPr>
                        <a:t>66.57%</a:t>
                      </a:r>
                    </a:p>
                  </a:txBody>
                  <a:tcPr marL="0" marR="0" marT="0" marB="0" anchor="ctr">
                    <a:lnL>
                      <a:noFill/>
                    </a:lnL>
                    <a:lnR>
                      <a:noFill/>
                    </a:lnR>
                    <a:lnT w="12700" cap="flat" cmpd="sng" algn="ctr">
                      <a:solidFill>
                        <a:schemeClr val="bg2"/>
                      </a:solidFill>
                      <a:prstDash val="solid"/>
                      <a:round/>
                      <a:headEnd type="none" w="med" len="med"/>
                      <a:tailEnd type="none" w="med" len="med"/>
                    </a:lnT>
                    <a:lnB w="12700" cap="flat" cmpd="sng" algn="ctr">
                      <a:solidFill>
                        <a:schemeClr val="accent6"/>
                      </a:solidFill>
                      <a:prstDash val="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a:solidFill>
                            <a:schemeClr val="tx1"/>
                          </a:solidFill>
                          <a:effectLst/>
                          <a:latin typeface="Arial"/>
                        </a:rPr>
                        <a:t>68.57%</a:t>
                      </a:r>
                    </a:p>
                  </a:txBody>
                  <a:tcPr marL="0" marR="0" marT="0" marB="0" anchor="ctr">
                    <a:lnL>
                      <a:noFill/>
                    </a:lnL>
                    <a:lnR>
                      <a:noFill/>
                    </a:lnR>
                    <a:lnT w="12700" cap="flat" cmpd="sng" algn="ctr">
                      <a:solidFill>
                        <a:schemeClr val="bg2"/>
                      </a:solidFill>
                      <a:prstDash val="solid"/>
                      <a:round/>
                      <a:headEnd type="none" w="med" len="med"/>
                      <a:tailEnd type="none" w="med" len="med"/>
                    </a:lnT>
                    <a:lnB w="12700" cap="flat" cmpd="sng" algn="ctr">
                      <a:solidFill>
                        <a:schemeClr val="accent6"/>
                      </a:solidFill>
                      <a:prstDash val="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a:solidFill>
                            <a:schemeClr val="tx1"/>
                          </a:solidFill>
                          <a:effectLst/>
                          <a:latin typeface="Arial"/>
                        </a:rPr>
                        <a:t>$1,204</a:t>
                      </a:r>
                    </a:p>
                  </a:txBody>
                  <a:tcPr marL="0" marR="0" marT="0" marB="0" anchor="ctr">
                    <a:lnL>
                      <a:noFill/>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accent6"/>
                      </a:solidFill>
                      <a:prstDash val="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a:solidFill>
                            <a:schemeClr val="tx1"/>
                          </a:solidFill>
                          <a:effectLst/>
                          <a:latin typeface="Arial"/>
                        </a:rPr>
                        <a:t>$802</a:t>
                      </a:r>
                    </a:p>
                  </a:txBody>
                  <a:tcPr marL="0" marR="0" marT="0" marB="0" anchor="ctr">
                    <a:lnL>
                      <a:noFill/>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accent6"/>
                      </a:solidFill>
                      <a:prstDash val="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a:solidFill>
                            <a:schemeClr val="tx1"/>
                          </a:solidFill>
                          <a:effectLst/>
                          <a:latin typeface="Arial"/>
                        </a:rPr>
                        <a:t>$826</a:t>
                      </a:r>
                    </a:p>
                  </a:txBody>
                  <a:tcPr marL="0" marR="0" marT="0" marB="0" anchor="ctr">
                    <a:lnL>
                      <a:noFill/>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accent6"/>
                      </a:solidFill>
                      <a:prstDash val="dash"/>
                      <a:round/>
                      <a:headEnd type="none" w="med" len="med"/>
                      <a:tailEnd type="none" w="med" len="med"/>
                    </a:lnB>
                    <a:lnTlToBr w="12700" cmpd="sng">
                      <a:noFill/>
                      <a:prstDash val="solid"/>
                    </a:lnTlToBr>
                    <a:lnBlToTr w="12700" cmpd="sng">
                      <a:noFill/>
                      <a:prstDash val="solid"/>
                    </a:lnBlToTr>
                    <a:solidFill>
                      <a:schemeClr val="bg1"/>
                    </a:solidFill>
                  </a:tcPr>
                </a:tc>
              </a:tr>
              <a:tr h="209463">
                <a:tc>
                  <a:txBody>
                    <a:bodyPr/>
                    <a:lstStyle/>
                    <a:p>
                      <a:pPr algn="l" fontAlgn="b"/>
                      <a:r>
                        <a:rPr lang="en-US" sz="1100" b="0" i="0" u="none" strike="noStrike" dirty="0" smtClean="0">
                          <a:solidFill>
                            <a:schemeClr val="tx1"/>
                          </a:solidFill>
                          <a:effectLst/>
                          <a:latin typeface="Arial" panose="020B0604020202020204" pitchFamily="34" charset="0"/>
                          <a:cs typeface="Arial" panose="020B0604020202020204" pitchFamily="34" charset="0"/>
                        </a:rPr>
                        <a:t>Tier 1 Risk-based Capital</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45720" marR="45720" marT="0" marB="0" anchor="ctr">
                    <a:lnL w="12700" cap="flat" cmpd="sng" algn="ctr">
                      <a:noFill/>
                      <a:prstDash val="solid"/>
                      <a:round/>
                      <a:headEnd type="none" w="med" len="med"/>
                      <a:tailEnd type="none" w="med" len="med"/>
                    </a:lnL>
                    <a:lnR>
                      <a:noFill/>
                    </a:lnR>
                    <a:lnT w="12700" cap="flat" cmpd="sng" algn="ctr">
                      <a:solidFill>
                        <a:schemeClr val="accent6"/>
                      </a:solidFill>
                      <a:prstDash val="dash"/>
                      <a:round/>
                      <a:headEnd type="none" w="med" len="med"/>
                      <a:tailEnd type="none" w="med" len="med"/>
                    </a:lnT>
                    <a:lnB w="12700" cap="flat" cmpd="sng" algn="ctr">
                      <a:solidFill>
                        <a:schemeClr val="accent6"/>
                      </a:solidFill>
                      <a:prstDash val="dash"/>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chemeClr val="tx1"/>
                          </a:solidFill>
                          <a:effectLst/>
                          <a:latin typeface="Arial"/>
                        </a:rPr>
                        <a:t>80.17%</a:t>
                      </a:r>
                    </a:p>
                  </a:txBody>
                  <a:tcPr marL="0" marR="0" marT="0" marB="0" anchor="ctr">
                    <a:lnL w="6350" cap="flat" cmpd="sng" algn="ctr">
                      <a:noFill/>
                      <a:prstDash val="solid"/>
                      <a:round/>
                      <a:headEnd type="none" w="med" len="med"/>
                      <a:tailEnd type="none" w="med" len="med"/>
                    </a:lnL>
                    <a:lnR>
                      <a:noFill/>
                    </a:lnR>
                    <a:lnT w="12700" cap="flat" cmpd="sng" algn="ctr">
                      <a:solidFill>
                        <a:schemeClr val="accent6"/>
                      </a:solidFill>
                      <a:prstDash val="dash"/>
                      <a:round/>
                      <a:headEnd type="none" w="med" len="med"/>
                      <a:tailEnd type="none" w="med" len="med"/>
                    </a:lnT>
                    <a:lnB w="12700" cap="flat" cmpd="sng" algn="ctr">
                      <a:solidFill>
                        <a:schemeClr val="accent6"/>
                      </a:solidFill>
                      <a:prstDash val="dash"/>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1100" b="0" i="0" u="none" strike="noStrike">
                          <a:solidFill>
                            <a:schemeClr val="tx1"/>
                          </a:solidFill>
                          <a:effectLst/>
                          <a:latin typeface="Arial"/>
                        </a:rPr>
                        <a:t>15.10%</a:t>
                      </a:r>
                    </a:p>
                  </a:txBody>
                  <a:tcPr marL="0" marR="0" marT="0" marB="0" anchor="ctr">
                    <a:lnL w="6350" cap="flat" cmpd="sng" algn="ctr">
                      <a:noFill/>
                      <a:prstDash val="solid"/>
                      <a:round/>
                      <a:headEnd type="none" w="med" len="med"/>
                      <a:tailEnd type="none" w="med" len="med"/>
                    </a:lnL>
                    <a:lnR>
                      <a:noFill/>
                    </a:lnR>
                    <a:lnT w="12700" cap="flat" cmpd="sng" algn="ctr">
                      <a:solidFill>
                        <a:schemeClr val="accent6"/>
                      </a:solidFill>
                      <a:prstDash val="dash"/>
                      <a:round/>
                      <a:headEnd type="none" w="med" len="med"/>
                      <a:tailEnd type="none" w="med" len="med"/>
                    </a:lnT>
                    <a:lnB w="12700" cap="flat" cmpd="sng" algn="ctr">
                      <a:solidFill>
                        <a:schemeClr val="accent6"/>
                      </a:solidFill>
                      <a:prstDash val="dash"/>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1100" b="0" i="0" u="none" strike="noStrike" dirty="0">
                          <a:solidFill>
                            <a:schemeClr val="tx1"/>
                          </a:solidFill>
                          <a:effectLst/>
                          <a:latin typeface="Arial"/>
                        </a:rPr>
                        <a:t>13.10%</a:t>
                      </a:r>
                    </a:p>
                  </a:txBody>
                  <a:tcPr marL="0" marR="0" marT="0" marB="0" anchor="ctr">
                    <a:lnL w="6350" cap="flat" cmpd="sng" algn="ctr">
                      <a:noFill/>
                      <a:prstDash val="solid"/>
                      <a:round/>
                      <a:headEnd type="none" w="med" len="med"/>
                      <a:tailEnd type="none" w="med" len="med"/>
                    </a:lnL>
                    <a:lnR>
                      <a:noFill/>
                    </a:lnR>
                    <a:lnT w="12700" cap="flat" cmpd="sng" algn="ctr">
                      <a:solidFill>
                        <a:schemeClr val="accent6"/>
                      </a:solidFill>
                      <a:prstDash val="dash"/>
                      <a:round/>
                      <a:headEnd type="none" w="med" len="med"/>
                      <a:tailEnd type="none" w="med" len="med"/>
                    </a:lnT>
                    <a:lnB w="12700" cap="flat" cmpd="sng" algn="ctr">
                      <a:solidFill>
                        <a:schemeClr val="accent6"/>
                      </a:solidFill>
                      <a:prstDash val="dash"/>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Arial"/>
                        </a:rPr>
                        <a:t>65.07%</a:t>
                      </a:r>
                    </a:p>
                  </a:txBody>
                  <a:tcPr marL="0" marR="0" marT="0" marB="0" anchor="ctr">
                    <a:lnL>
                      <a:noFill/>
                    </a:lnL>
                    <a:lnR>
                      <a:noFill/>
                    </a:lnR>
                    <a:lnT w="12700" cap="flat" cmpd="sng" algn="ctr">
                      <a:solidFill>
                        <a:schemeClr val="accent6"/>
                      </a:solidFill>
                      <a:prstDash val="dash"/>
                      <a:round/>
                      <a:headEnd type="none" w="med" len="med"/>
                      <a:tailEnd type="none" w="med" len="med"/>
                    </a:lnT>
                    <a:lnB w="12700" cap="flat" cmpd="sng" algn="ctr">
                      <a:solidFill>
                        <a:schemeClr val="accent6"/>
                      </a:solidFill>
                      <a:prstDash val="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a:solidFill>
                            <a:schemeClr val="tx1"/>
                          </a:solidFill>
                          <a:effectLst/>
                          <a:latin typeface="Arial"/>
                        </a:rPr>
                        <a:t>67.07%</a:t>
                      </a:r>
                    </a:p>
                  </a:txBody>
                  <a:tcPr marL="0" marR="0" marT="0" marB="0" anchor="ctr">
                    <a:lnL>
                      <a:noFill/>
                    </a:lnL>
                    <a:lnR>
                      <a:noFill/>
                    </a:lnR>
                    <a:lnT w="12700" cap="flat" cmpd="sng" algn="ctr">
                      <a:solidFill>
                        <a:schemeClr val="accent6"/>
                      </a:solidFill>
                      <a:prstDash val="dash"/>
                      <a:round/>
                      <a:headEnd type="none" w="med" len="med"/>
                      <a:tailEnd type="none" w="med" len="med"/>
                    </a:lnT>
                    <a:lnB w="12700" cap="flat" cmpd="sng" algn="ctr">
                      <a:solidFill>
                        <a:schemeClr val="accent6"/>
                      </a:solidFill>
                      <a:prstDash val="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a:solidFill>
                            <a:schemeClr val="tx1"/>
                          </a:solidFill>
                          <a:effectLst/>
                          <a:latin typeface="Arial"/>
                        </a:rPr>
                        <a:t>$1,204</a:t>
                      </a:r>
                    </a:p>
                  </a:txBody>
                  <a:tcPr marL="0" marR="0" marT="0" marB="0" anchor="ctr">
                    <a:lnL>
                      <a:noFill/>
                    </a:lnL>
                    <a:lnR w="12700" cap="flat" cmpd="sng" algn="ctr">
                      <a:noFill/>
                      <a:prstDash val="solid"/>
                      <a:round/>
                      <a:headEnd type="none" w="med" len="med"/>
                      <a:tailEnd type="none" w="med" len="med"/>
                    </a:lnR>
                    <a:lnT w="12700" cap="flat" cmpd="sng" algn="ctr">
                      <a:solidFill>
                        <a:schemeClr val="accent6"/>
                      </a:solidFill>
                      <a:prstDash val="dash"/>
                      <a:round/>
                      <a:headEnd type="none" w="med" len="med"/>
                      <a:tailEnd type="none" w="med" len="med"/>
                    </a:lnT>
                    <a:lnB w="12700" cap="flat" cmpd="sng" algn="ctr">
                      <a:solidFill>
                        <a:schemeClr val="accent6"/>
                      </a:solidFill>
                      <a:prstDash val="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a:solidFill>
                            <a:schemeClr val="tx1"/>
                          </a:solidFill>
                          <a:effectLst/>
                          <a:latin typeface="Arial"/>
                        </a:rPr>
                        <a:t>$783</a:t>
                      </a:r>
                    </a:p>
                  </a:txBody>
                  <a:tcPr marL="0" marR="0" marT="0" marB="0" anchor="ctr">
                    <a:lnL>
                      <a:noFill/>
                    </a:lnL>
                    <a:lnR w="12700" cap="flat" cmpd="sng" algn="ctr">
                      <a:noFill/>
                      <a:prstDash val="solid"/>
                      <a:round/>
                      <a:headEnd type="none" w="med" len="med"/>
                      <a:tailEnd type="none" w="med" len="med"/>
                    </a:lnR>
                    <a:lnT w="12700" cap="flat" cmpd="sng" algn="ctr">
                      <a:solidFill>
                        <a:schemeClr val="accent6"/>
                      </a:solidFill>
                      <a:prstDash val="dash"/>
                      <a:round/>
                      <a:headEnd type="none" w="med" len="med"/>
                      <a:tailEnd type="none" w="med" len="med"/>
                    </a:lnT>
                    <a:lnB w="12700" cap="flat" cmpd="sng" algn="ctr">
                      <a:solidFill>
                        <a:schemeClr val="accent6"/>
                      </a:solidFill>
                      <a:prstDash val="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a:solidFill>
                            <a:schemeClr val="tx1"/>
                          </a:solidFill>
                          <a:effectLst/>
                          <a:latin typeface="Arial"/>
                        </a:rPr>
                        <a:t>$808</a:t>
                      </a:r>
                    </a:p>
                  </a:txBody>
                  <a:tcPr marL="0" marR="0" marT="0" marB="0" anchor="ctr">
                    <a:lnL>
                      <a:noFill/>
                    </a:lnL>
                    <a:lnR w="12700" cap="flat" cmpd="sng" algn="ctr">
                      <a:noFill/>
                      <a:prstDash val="solid"/>
                      <a:round/>
                      <a:headEnd type="none" w="med" len="med"/>
                      <a:tailEnd type="none" w="med" len="med"/>
                    </a:lnR>
                    <a:lnT w="12700" cap="flat" cmpd="sng" algn="ctr">
                      <a:solidFill>
                        <a:schemeClr val="accent6"/>
                      </a:solidFill>
                      <a:prstDash val="dash"/>
                      <a:round/>
                      <a:headEnd type="none" w="med" len="med"/>
                      <a:tailEnd type="none" w="med" len="med"/>
                    </a:lnT>
                    <a:lnB w="12700" cap="flat" cmpd="sng" algn="ctr">
                      <a:solidFill>
                        <a:schemeClr val="accent6"/>
                      </a:solidFill>
                      <a:prstDash val="dash"/>
                      <a:round/>
                      <a:headEnd type="none" w="med" len="med"/>
                      <a:tailEnd type="none" w="med" len="med"/>
                    </a:lnB>
                    <a:lnTlToBr w="12700" cmpd="sng">
                      <a:noFill/>
                      <a:prstDash val="solid"/>
                    </a:lnTlToBr>
                    <a:lnBlToTr w="12700" cmpd="sng">
                      <a:noFill/>
                      <a:prstDash val="solid"/>
                    </a:lnBlToTr>
                    <a:solidFill>
                      <a:schemeClr val="bg1"/>
                    </a:solidFill>
                  </a:tcPr>
                </a:tc>
              </a:tr>
              <a:tr h="209463">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b="0" i="0" u="none" strike="noStrike" dirty="0">
                          <a:solidFill>
                            <a:schemeClr val="tx1"/>
                          </a:solidFill>
                          <a:effectLst/>
                          <a:latin typeface="Arial" panose="020B0604020202020204" pitchFamily="34" charset="0"/>
                          <a:cs typeface="Arial" panose="020B0604020202020204" pitchFamily="34" charset="0"/>
                        </a:rPr>
                        <a:t>Total </a:t>
                      </a:r>
                      <a:r>
                        <a:rPr lang="en-US" sz="1100" b="0" i="0" u="none" strike="noStrike" dirty="0" smtClean="0">
                          <a:solidFill>
                            <a:schemeClr val="tx1"/>
                          </a:solidFill>
                          <a:effectLst/>
                          <a:latin typeface="Arial" panose="020B0604020202020204" pitchFamily="34" charset="0"/>
                          <a:cs typeface="Arial" panose="020B0604020202020204" pitchFamily="34" charset="0"/>
                        </a:rPr>
                        <a:t>Risk-based Capital</a:t>
                      </a:r>
                    </a:p>
                  </a:txBody>
                  <a:tcPr marL="45720" marR="0" marT="0" marB="0" anchor="ctr">
                    <a:lnL w="12700" cap="flat" cmpd="sng" algn="ctr">
                      <a:noFill/>
                      <a:prstDash val="solid"/>
                      <a:round/>
                      <a:headEnd type="none" w="med" len="med"/>
                      <a:tailEnd type="none" w="med" len="med"/>
                    </a:lnL>
                    <a:lnR>
                      <a:noFill/>
                    </a:lnR>
                    <a:lnT w="12700" cap="flat" cmpd="sng" algn="ctr">
                      <a:solidFill>
                        <a:schemeClr val="accent6"/>
                      </a:solidFill>
                      <a:prstDash val="dash"/>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a:solidFill>
                            <a:schemeClr val="tx1"/>
                          </a:solidFill>
                          <a:effectLst/>
                          <a:latin typeface="Arial"/>
                        </a:rPr>
                        <a:t>83.74%</a:t>
                      </a:r>
                    </a:p>
                  </a:txBody>
                  <a:tcPr marL="0" marR="0" marT="0" marB="0" anchor="ctr">
                    <a:lnL w="6350" cap="flat" cmpd="sng" algn="ctr">
                      <a:noFill/>
                      <a:prstDash val="solid"/>
                      <a:round/>
                      <a:headEnd type="none" w="med" len="med"/>
                      <a:tailEnd type="none" w="med" len="med"/>
                    </a:lnL>
                    <a:lnR>
                      <a:noFill/>
                    </a:lnR>
                    <a:lnT w="12700" cap="flat" cmpd="sng" algn="ctr">
                      <a:solidFill>
                        <a:schemeClr val="accent6"/>
                      </a:solidFill>
                      <a:prstDash val="dash"/>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100" b="0" i="0" u="none" strike="noStrike" dirty="0">
                          <a:solidFill>
                            <a:schemeClr val="tx1"/>
                          </a:solidFill>
                          <a:effectLst/>
                          <a:latin typeface="Arial"/>
                        </a:rPr>
                        <a:t>19.35%</a:t>
                      </a:r>
                    </a:p>
                  </a:txBody>
                  <a:tcPr marL="0" marR="0" marT="0" marB="0" anchor="ctr">
                    <a:lnL w="6350" cap="flat" cmpd="sng" algn="ctr">
                      <a:noFill/>
                      <a:prstDash val="solid"/>
                      <a:round/>
                      <a:headEnd type="none" w="med" len="med"/>
                      <a:tailEnd type="none" w="med" len="med"/>
                    </a:lnL>
                    <a:lnR>
                      <a:noFill/>
                    </a:lnR>
                    <a:lnT w="12700" cap="flat" cmpd="sng" algn="ctr">
                      <a:solidFill>
                        <a:schemeClr val="accent6"/>
                      </a:solidFill>
                      <a:prstDash val="dash"/>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100" b="0" i="0" u="none" strike="noStrike" dirty="0">
                          <a:solidFill>
                            <a:schemeClr val="tx1"/>
                          </a:solidFill>
                          <a:effectLst/>
                          <a:latin typeface="Arial"/>
                        </a:rPr>
                        <a:t>17.35%</a:t>
                      </a:r>
                    </a:p>
                  </a:txBody>
                  <a:tcPr marL="0" marR="0" marT="0" marB="0" anchor="ctr">
                    <a:lnL w="6350" cap="flat" cmpd="sng" algn="ctr">
                      <a:noFill/>
                      <a:prstDash val="solid"/>
                      <a:round/>
                      <a:headEnd type="none" w="med" len="med"/>
                      <a:tailEnd type="none" w="med" len="med"/>
                    </a:lnL>
                    <a:lnR>
                      <a:noFill/>
                    </a:lnR>
                    <a:lnT w="12700" cap="flat" cmpd="sng" algn="ctr">
                      <a:solidFill>
                        <a:schemeClr val="accent6"/>
                      </a:solidFill>
                      <a:prstDash val="dash"/>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a:solidFill>
                            <a:schemeClr val="tx1"/>
                          </a:solidFill>
                          <a:effectLst/>
                          <a:latin typeface="Arial"/>
                        </a:rPr>
                        <a:t>64.39%</a:t>
                      </a:r>
                    </a:p>
                  </a:txBody>
                  <a:tcPr marL="0" marR="0" marT="0" marB="0" anchor="ctr">
                    <a:lnL>
                      <a:noFill/>
                    </a:lnL>
                    <a:lnR>
                      <a:noFill/>
                    </a:lnR>
                    <a:lnT w="12700" cap="flat" cmpd="sng" algn="ctr">
                      <a:solidFill>
                        <a:schemeClr val="accent6"/>
                      </a:solidFill>
                      <a:prstDash val="dash"/>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a:solidFill>
                            <a:schemeClr val="tx1"/>
                          </a:solidFill>
                          <a:effectLst/>
                          <a:latin typeface="Arial"/>
                        </a:rPr>
                        <a:t>66.39%</a:t>
                      </a:r>
                    </a:p>
                  </a:txBody>
                  <a:tcPr marL="0" marR="0" marT="0" marB="0" anchor="ctr">
                    <a:lnL>
                      <a:noFill/>
                    </a:lnL>
                    <a:lnR>
                      <a:noFill/>
                    </a:lnR>
                    <a:lnT w="12700" cap="flat" cmpd="sng" algn="ctr">
                      <a:solidFill>
                        <a:schemeClr val="accent6"/>
                      </a:solidFill>
                      <a:prstDash val="dash"/>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a:solidFill>
                            <a:schemeClr val="tx1"/>
                          </a:solidFill>
                          <a:effectLst/>
                          <a:latin typeface="Arial"/>
                        </a:rPr>
                        <a:t>$1,204</a:t>
                      </a:r>
                    </a:p>
                  </a:txBody>
                  <a:tcPr marL="0" marR="0" marT="0" marB="0" anchor="ctr">
                    <a:lnL>
                      <a:noFill/>
                    </a:lnL>
                    <a:lnR w="12700" cap="flat" cmpd="sng" algn="ctr">
                      <a:noFill/>
                      <a:prstDash val="solid"/>
                      <a:round/>
                      <a:headEnd type="none" w="med" len="med"/>
                      <a:tailEnd type="none" w="med" len="med"/>
                    </a:lnR>
                    <a:lnT w="12700" cap="flat" cmpd="sng" algn="ctr">
                      <a:solidFill>
                        <a:schemeClr val="accent6"/>
                      </a:solidFill>
                      <a:prstDash val="dash"/>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a:solidFill>
                            <a:schemeClr val="tx1"/>
                          </a:solidFill>
                          <a:effectLst/>
                          <a:latin typeface="Arial"/>
                        </a:rPr>
                        <a:t>$775</a:t>
                      </a:r>
                    </a:p>
                  </a:txBody>
                  <a:tcPr marL="0" marR="0" marT="0" marB="0" anchor="ctr">
                    <a:lnL>
                      <a:noFill/>
                    </a:lnL>
                    <a:lnR w="12700" cap="flat" cmpd="sng" algn="ctr">
                      <a:noFill/>
                      <a:prstDash val="solid"/>
                      <a:round/>
                      <a:headEnd type="none" w="med" len="med"/>
                      <a:tailEnd type="none" w="med" len="med"/>
                    </a:lnR>
                    <a:lnT w="12700" cap="flat" cmpd="sng" algn="ctr">
                      <a:solidFill>
                        <a:schemeClr val="accent6"/>
                      </a:solidFill>
                      <a:prstDash val="dash"/>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a:solidFill>
                            <a:schemeClr val="tx1"/>
                          </a:solidFill>
                          <a:effectLst/>
                          <a:latin typeface="Arial"/>
                        </a:rPr>
                        <a:t>$799</a:t>
                      </a:r>
                    </a:p>
                  </a:txBody>
                  <a:tcPr marL="0" marR="0" marT="0" marB="0" anchor="ctr">
                    <a:lnL>
                      <a:noFill/>
                    </a:lnL>
                    <a:lnR w="12700" cap="flat" cmpd="sng" algn="ctr">
                      <a:noFill/>
                      <a:prstDash val="solid"/>
                      <a:round/>
                      <a:headEnd type="none" w="med" len="med"/>
                      <a:tailEnd type="none" w="med" len="med"/>
                    </a:lnR>
                    <a:lnT w="12700" cap="flat" cmpd="sng" algn="ctr">
                      <a:solidFill>
                        <a:schemeClr val="accent6"/>
                      </a:solidFill>
                      <a:prstDash val="dash"/>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09463">
                <a:tc>
                  <a:txBody>
                    <a:bodyPr/>
                    <a:lstStyle/>
                    <a:p>
                      <a:pPr algn="l" fontAlgn="b"/>
                      <a:r>
                        <a:rPr lang="en-US" sz="1100" b="1" i="0" u="none" strike="noStrike" dirty="0">
                          <a:solidFill>
                            <a:srgbClr val="000000"/>
                          </a:solidFill>
                          <a:effectLst/>
                          <a:latin typeface="Arial" panose="020B0604020202020204" pitchFamily="34" charset="0"/>
                          <a:cs typeface="Arial" panose="020B0604020202020204" pitchFamily="34" charset="0"/>
                        </a:rPr>
                        <a:t>Tier 1 </a:t>
                      </a:r>
                      <a:r>
                        <a:rPr lang="en-US" sz="1100" b="1" i="0" u="none" strike="noStrike" dirty="0" smtClean="0">
                          <a:solidFill>
                            <a:srgbClr val="000000"/>
                          </a:solidFill>
                          <a:effectLst/>
                          <a:latin typeface="Arial" panose="020B0604020202020204" pitchFamily="34" charset="0"/>
                          <a:cs typeface="Arial" panose="020B0604020202020204" pitchFamily="34" charset="0"/>
                        </a:rPr>
                        <a:t>Leverage</a:t>
                      </a:r>
                      <a:r>
                        <a:rPr lang="en-US" sz="1100" b="1" i="0" u="none" strike="noStrike" kern="1200" baseline="30000" dirty="0" smtClean="0">
                          <a:solidFill>
                            <a:srgbClr val="000000"/>
                          </a:solidFill>
                          <a:effectLst/>
                          <a:latin typeface="Arial" panose="020B0604020202020204" pitchFamily="34" charset="0"/>
                          <a:ea typeface="+mn-ea"/>
                          <a:cs typeface="Arial" panose="020B0604020202020204" pitchFamily="34" charset="0"/>
                        </a:rPr>
                        <a:t>1</a:t>
                      </a:r>
                      <a:endParaRPr lang="en-US" sz="1100" b="1" i="0" u="none" strike="noStrike" dirty="0">
                        <a:solidFill>
                          <a:srgbClr val="000000"/>
                        </a:solidFill>
                        <a:effectLst/>
                        <a:latin typeface="Arial" panose="020B0604020202020204" pitchFamily="34" charset="0"/>
                        <a:cs typeface="Arial" panose="020B0604020202020204" pitchFamily="34" charset="0"/>
                      </a:endParaRPr>
                    </a:p>
                  </a:txBody>
                  <a:tcPr marL="45720" marR="45720" marT="0" marB="0" anchor="ctr">
                    <a:lnL w="12700" cap="flat" cmpd="sng" algn="ctr">
                      <a:solidFill>
                        <a:srgbClr val="FF0000"/>
                      </a:solid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dirty="0">
                          <a:solidFill>
                            <a:schemeClr val="tx1"/>
                          </a:solidFill>
                          <a:effectLst/>
                          <a:latin typeface="Arial"/>
                        </a:rPr>
                        <a:t>13.67%</a:t>
                      </a:r>
                    </a:p>
                  </a:txBody>
                  <a:tcPr marL="0" marR="0" marT="0" marB="0" anchor="ctr">
                    <a:lnL w="6350" cap="flat" cmpd="sng" algn="ctr">
                      <a:no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rtl="0" fontAlgn="ctr"/>
                      <a:r>
                        <a:rPr lang="en-US" sz="1100" b="1" i="0" u="none" strike="noStrike" dirty="0">
                          <a:solidFill>
                            <a:schemeClr val="tx1"/>
                          </a:solidFill>
                          <a:effectLst/>
                          <a:latin typeface="Arial"/>
                        </a:rPr>
                        <a:t>9.75%</a:t>
                      </a:r>
                    </a:p>
                  </a:txBody>
                  <a:tcPr marL="0" marR="0" marT="0" marB="0" anchor="ctr">
                    <a:lnL w="6350" cap="flat" cmpd="sng" algn="ctr">
                      <a:no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rtl="0" fontAlgn="ctr"/>
                      <a:r>
                        <a:rPr lang="en-US" sz="1100" b="1" i="0" u="none" strike="noStrike" dirty="0">
                          <a:solidFill>
                            <a:schemeClr val="tx1"/>
                          </a:solidFill>
                          <a:effectLst/>
                          <a:latin typeface="Arial"/>
                        </a:rPr>
                        <a:t>7.75%</a:t>
                      </a:r>
                    </a:p>
                  </a:txBody>
                  <a:tcPr marL="0" marR="0" marT="0" marB="0" anchor="ctr">
                    <a:lnL w="6350" cap="flat" cmpd="sng" algn="ctr">
                      <a:no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dirty="0">
                          <a:solidFill>
                            <a:schemeClr val="tx1"/>
                          </a:solidFill>
                          <a:effectLst/>
                          <a:latin typeface="Arial"/>
                        </a:rPr>
                        <a:t>3.92%</a:t>
                      </a:r>
                    </a:p>
                  </a:txBody>
                  <a:tcPr marL="0" marR="0" marT="0"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dirty="0">
                          <a:solidFill>
                            <a:schemeClr val="tx1"/>
                          </a:solidFill>
                          <a:effectLst/>
                          <a:latin typeface="Arial"/>
                        </a:rPr>
                        <a:t>5.92%</a:t>
                      </a:r>
                    </a:p>
                  </a:txBody>
                  <a:tcPr marL="0" marR="0" marT="0"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dirty="0">
                          <a:solidFill>
                            <a:schemeClr val="tx1"/>
                          </a:solidFill>
                          <a:effectLst/>
                          <a:latin typeface="Arial"/>
                        </a:rPr>
                        <a:t>$7,060</a:t>
                      </a:r>
                    </a:p>
                  </a:txBody>
                  <a:tcPr marL="0" marR="0" marT="0" marB="0" anchor="ctr">
                    <a:lnL>
                      <a:noFill/>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dirty="0">
                          <a:solidFill>
                            <a:schemeClr val="tx1"/>
                          </a:solidFill>
                          <a:effectLst/>
                          <a:latin typeface="Arial"/>
                        </a:rPr>
                        <a:t>$277</a:t>
                      </a:r>
                    </a:p>
                  </a:txBody>
                  <a:tcPr marL="0" marR="0" marT="0" marB="0" anchor="ctr">
                    <a:lnL>
                      <a:noFill/>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dirty="0">
                          <a:solidFill>
                            <a:schemeClr val="tx1"/>
                          </a:solidFill>
                          <a:effectLst/>
                          <a:latin typeface="Arial"/>
                        </a:rPr>
                        <a:t>$418</a:t>
                      </a:r>
                    </a:p>
                  </a:txBody>
                  <a:tcPr marL="0" marR="0" marT="0" marB="0" anchor="ctr">
                    <a:lnL>
                      <a:noFill/>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r>
            </a:tbl>
          </a:graphicData>
        </a:graphic>
      </p:graphicFrame>
      <p:sp>
        <p:nvSpPr>
          <p:cNvPr id="56" name="Freeform 55"/>
          <p:cNvSpPr>
            <a:spLocks noChangeAspect="1"/>
          </p:cNvSpPr>
          <p:nvPr/>
        </p:nvSpPr>
        <p:spPr>
          <a:xfrm rot="5400000">
            <a:off x="982625" y="4880993"/>
            <a:ext cx="144422" cy="274320"/>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rgbClr val="FF0000"/>
          </a:solidFill>
          <a:ln w="9525" cap="flat" cmpd="sng" algn="ctr">
            <a:solidFill>
              <a:srgbClr val="FF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latin typeface="Arial" panose="020B0604020202020204" pitchFamily="34" charset="0"/>
              <a:cs typeface="Arial" panose="020B0604020202020204" pitchFamily="34" charset="0"/>
            </a:endParaRPr>
          </a:p>
        </p:txBody>
      </p:sp>
      <p:grpSp>
        <p:nvGrpSpPr>
          <p:cNvPr id="52" name="Group 51"/>
          <p:cNvGrpSpPr/>
          <p:nvPr/>
        </p:nvGrpSpPr>
        <p:grpSpPr>
          <a:xfrm>
            <a:off x="443921" y="72184"/>
            <a:ext cx="3914965" cy="189008"/>
            <a:chOff x="403281" y="164517"/>
            <a:chExt cx="3914965" cy="189008"/>
          </a:xfrm>
        </p:grpSpPr>
        <p:sp>
          <p:nvSpPr>
            <p:cNvPr id="58" name="Text Box 75"/>
            <p:cNvSpPr txBox="1">
              <a:spLocks noChangeArrowheads="1"/>
            </p:cNvSpPr>
            <p:nvPr/>
          </p:nvSpPr>
          <p:spPr bwMode="gray">
            <a:xfrm>
              <a:off x="636148" y="166688"/>
              <a:ext cx="3682098"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accent1"/>
                  </a:solidFill>
                </a:rPr>
                <a:t>Capital adequacy risk: Calibration – </a:t>
              </a:r>
              <a:r>
                <a:rPr lang="en-US" sz="1200" smtClean="0">
                  <a:solidFill>
                    <a:schemeClr val="accent1"/>
                  </a:solidFill>
                </a:rPr>
                <a:t>PPNR impairment</a:t>
              </a:r>
              <a:endParaRPr lang="en-US" sz="1200" dirty="0">
                <a:solidFill>
                  <a:schemeClr val="accent1"/>
                </a:solidFill>
              </a:endParaRPr>
            </a:p>
          </p:txBody>
        </p:sp>
        <p:sp>
          <p:nvSpPr>
            <p:cNvPr id="61" name="Oval 60"/>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1</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Tree>
    <p:extLst>
      <p:ext uri="{BB962C8B-B14F-4D97-AF65-F5344CB8AC3E}">
        <p14:creationId xmlns:p14="http://schemas.microsoft.com/office/powerpoint/2010/main" val="29417289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sz="quarter" idx="11"/>
            <p:extLst>
              <p:ext uri="{D42A27DB-BD31-4B8C-83A1-F6EECF244321}">
                <p14:modId xmlns:p14="http://schemas.microsoft.com/office/powerpoint/2010/main" val="1154131003"/>
              </p:ext>
            </p:extLst>
          </p:nvPr>
        </p:nvGraphicFramePr>
        <p:xfrm>
          <a:off x="410988" y="1430824"/>
          <a:ext cx="4082097" cy="4114800"/>
        </p:xfrm>
        <a:graphic>
          <a:graphicData uri="http://schemas.openxmlformats.org/drawingml/2006/table">
            <a:tbl>
              <a:tblPr firstRow="1" bandRow="1">
                <a:tableStyleId>{839DD9DD-9E6C-4910-8AC0-68ADFF6A6AFC}</a:tableStyleId>
              </a:tblPr>
              <a:tblGrid>
                <a:gridCol w="365191"/>
                <a:gridCol w="1547198"/>
                <a:gridCol w="1525611"/>
                <a:gridCol w="644097"/>
              </a:tblGrid>
              <a:tr h="172759">
                <a:tc gridSpan="2">
                  <a:txBody>
                    <a:bodyPr/>
                    <a:lstStyle/>
                    <a:p>
                      <a:r>
                        <a:rPr lang="en-GB" sz="1200" b="1" dirty="0" smtClean="0">
                          <a:latin typeface="Arial" panose="020B0604020202020204" pitchFamily="34" charset="0"/>
                          <a:cs typeface="Arial" panose="020B0604020202020204" pitchFamily="34" charset="0"/>
                        </a:rPr>
                        <a:t>Overview</a:t>
                      </a:r>
                      <a:endParaRPr lang="en-GB" sz="1200" b="1" dirty="0">
                        <a:latin typeface="Arial" panose="020B0604020202020204" pitchFamily="34" charset="0"/>
                        <a:cs typeface="Arial" panose="020B0604020202020204" pitchFamily="34" charset="0"/>
                      </a:endParaRPr>
                    </a:p>
                  </a:txBody>
                  <a:tcPr marL="96197" marR="96197"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hMerge="1">
                  <a:txBody>
                    <a:bodyPr/>
                    <a:lstStyle/>
                    <a:p>
                      <a:endParaRPr lang="en-GB"/>
                    </a:p>
                  </a:txBody>
                  <a:tcPr/>
                </a:tc>
                <a:tc>
                  <a:txBody>
                    <a:bodyPr/>
                    <a:lstStyle/>
                    <a:p>
                      <a:endParaRPr lang="en-GB" sz="1200" b="1" dirty="0">
                        <a:latin typeface="Arial" panose="020B0604020202020204" pitchFamily="34" charset="0"/>
                        <a:cs typeface="Arial" panose="020B0604020202020204" pitchFamily="34" charset="0"/>
                      </a:endParaRPr>
                    </a:p>
                  </a:txBody>
                  <a:tcPr marL="96197" marR="96197"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algn="r"/>
                      <a:r>
                        <a:rPr lang="en-GB" sz="1200" b="1" dirty="0" smtClean="0">
                          <a:latin typeface="Arial" panose="020B0604020202020204" pitchFamily="34" charset="0"/>
                          <a:cs typeface="Arial" panose="020B0604020202020204" pitchFamily="34" charset="0"/>
                        </a:rPr>
                        <a:t>2</a:t>
                      </a:r>
                      <a:endParaRPr lang="en-GB" sz="1200" b="1" dirty="0">
                        <a:latin typeface="Arial" panose="020B0604020202020204" pitchFamily="34" charset="0"/>
                        <a:cs typeface="Arial" panose="020B0604020202020204" pitchFamily="34" charset="0"/>
                      </a:endParaRPr>
                    </a:p>
                  </a:txBody>
                  <a:tcPr marL="96197" marR="96197"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r h="172759">
                <a:tc gridSpan="2">
                  <a:txBody>
                    <a:bodyPr/>
                    <a:lstStyle/>
                    <a:p>
                      <a:r>
                        <a:rPr lang="en-GB" sz="1200" b="1" dirty="0" smtClean="0">
                          <a:latin typeface="Arial" panose="020B0604020202020204" pitchFamily="34" charset="0"/>
                          <a:cs typeface="Arial" panose="020B0604020202020204" pitchFamily="34" charset="0"/>
                        </a:rPr>
                        <a:t>Objectives</a:t>
                      </a:r>
                      <a:endParaRPr lang="en-GB" sz="1200" b="1" dirty="0">
                        <a:latin typeface="Arial" panose="020B0604020202020204" pitchFamily="34" charset="0"/>
                        <a:cs typeface="Arial" panose="020B0604020202020204" pitchFamily="34" charset="0"/>
                      </a:endParaRPr>
                    </a:p>
                  </a:txBody>
                  <a:tcPr marL="96197" marR="96197"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hMerge="1">
                  <a:txBody>
                    <a:bodyPr/>
                    <a:lstStyle/>
                    <a:p>
                      <a:endParaRPr lang="en-GB"/>
                    </a:p>
                  </a:txBody>
                  <a:tcPr/>
                </a:tc>
                <a:tc>
                  <a:txBody>
                    <a:bodyPr/>
                    <a:lstStyle/>
                    <a:p>
                      <a:endParaRPr lang="en-GB" sz="1200" b="1" dirty="0">
                        <a:latin typeface="Arial" panose="020B0604020202020204" pitchFamily="34" charset="0"/>
                        <a:cs typeface="Arial" panose="020B0604020202020204" pitchFamily="34" charset="0"/>
                      </a:endParaRPr>
                    </a:p>
                  </a:txBody>
                  <a:tcPr marL="96197" marR="96197"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algn="r"/>
                      <a:r>
                        <a:rPr lang="en-GB" sz="1200" b="1" dirty="0" smtClean="0">
                          <a:latin typeface="Arial" panose="020B0604020202020204" pitchFamily="34" charset="0"/>
                          <a:cs typeface="Arial" panose="020B0604020202020204" pitchFamily="34" charset="0"/>
                        </a:rPr>
                        <a:t>3</a:t>
                      </a:r>
                      <a:endParaRPr lang="en-GB" sz="1200" b="1" dirty="0">
                        <a:latin typeface="Arial" panose="020B0604020202020204" pitchFamily="34" charset="0"/>
                        <a:cs typeface="Arial" panose="020B0604020202020204" pitchFamily="34" charset="0"/>
                      </a:endParaRPr>
                    </a:p>
                  </a:txBody>
                  <a:tcPr marL="96197" marR="96197"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r h="172759">
                <a:tc grid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200" b="1" dirty="0" smtClean="0">
                          <a:latin typeface="Arial" panose="020B0604020202020204" pitchFamily="34" charset="0"/>
                          <a:cs typeface="Arial" panose="020B0604020202020204" pitchFamily="34" charset="0"/>
                        </a:rPr>
                        <a:t>Metric selection</a:t>
                      </a:r>
                    </a:p>
                  </a:txBody>
                  <a:tcPr marL="96197" marR="96197"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hMerge="1">
                  <a:txBody>
                    <a:bodyPr/>
                    <a:lstStyle/>
                    <a:p>
                      <a:endParaRPr lang="en-GB"/>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GB" sz="1200" b="1" dirty="0" smtClean="0">
                        <a:latin typeface="Arial" panose="020B0604020202020204" pitchFamily="34" charset="0"/>
                        <a:cs typeface="Arial" panose="020B0604020202020204" pitchFamily="34" charset="0"/>
                      </a:endParaRPr>
                    </a:p>
                  </a:txBody>
                  <a:tcPr marL="96197" marR="96197"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algn="r"/>
                      <a:r>
                        <a:rPr lang="en-GB" sz="1200" b="1" dirty="0" smtClean="0">
                          <a:latin typeface="Arial" panose="020B0604020202020204" pitchFamily="34" charset="0"/>
                          <a:cs typeface="Arial" panose="020B0604020202020204" pitchFamily="34" charset="0"/>
                        </a:rPr>
                        <a:t>4</a:t>
                      </a:r>
                      <a:endParaRPr lang="en-GB" sz="1200" b="1" dirty="0">
                        <a:latin typeface="Arial" panose="020B0604020202020204" pitchFamily="34" charset="0"/>
                        <a:cs typeface="Arial" panose="020B0604020202020204" pitchFamily="34" charset="0"/>
                      </a:endParaRPr>
                    </a:p>
                  </a:txBody>
                  <a:tcPr marL="96197" marR="96197"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r h="172759">
                <a:tc grid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200" b="1" dirty="0" smtClean="0">
                          <a:latin typeface="Arial" panose="020B0604020202020204" pitchFamily="34" charset="0"/>
                          <a:cs typeface="Arial" panose="020B0604020202020204" pitchFamily="34" charset="0"/>
                        </a:rPr>
                        <a:t>Calibration</a:t>
                      </a:r>
                      <a:r>
                        <a:rPr lang="en-GB" sz="1200" b="1" baseline="0" dirty="0" smtClean="0">
                          <a:latin typeface="Arial" panose="020B0604020202020204" pitchFamily="34" charset="0"/>
                          <a:cs typeface="Arial" panose="020B0604020202020204" pitchFamily="34" charset="0"/>
                        </a:rPr>
                        <a:t> approach</a:t>
                      </a:r>
                      <a:endParaRPr lang="en-GB" sz="1200" b="1" dirty="0" smtClean="0">
                        <a:latin typeface="Arial" panose="020B0604020202020204" pitchFamily="34" charset="0"/>
                        <a:cs typeface="Arial" panose="020B0604020202020204" pitchFamily="34" charset="0"/>
                      </a:endParaRPr>
                    </a:p>
                  </a:txBody>
                  <a:tcPr marL="96197" marR="96197"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hMerge="1">
                  <a:txBody>
                    <a:bodyPr/>
                    <a:lstStyle/>
                    <a:p>
                      <a:endParaRPr lang="en-GB"/>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GB" sz="1200" b="1" dirty="0" smtClean="0">
                        <a:latin typeface="Arial" panose="020B0604020202020204" pitchFamily="34" charset="0"/>
                        <a:cs typeface="Arial" panose="020B0604020202020204" pitchFamily="34" charset="0"/>
                      </a:endParaRPr>
                    </a:p>
                  </a:txBody>
                  <a:tcPr marL="96197" marR="96197"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algn="r"/>
                      <a:r>
                        <a:rPr lang="en-GB" sz="1200" b="1" dirty="0" smtClean="0">
                          <a:latin typeface="Arial" panose="020B0604020202020204" pitchFamily="34" charset="0"/>
                          <a:cs typeface="Arial" panose="020B0604020202020204" pitchFamily="34" charset="0"/>
                        </a:rPr>
                        <a:t>6</a:t>
                      </a:r>
                      <a:endParaRPr lang="en-GB" sz="1200" b="1" dirty="0">
                        <a:latin typeface="Arial" panose="020B0604020202020204" pitchFamily="34" charset="0"/>
                        <a:cs typeface="Arial" panose="020B0604020202020204" pitchFamily="34" charset="0"/>
                      </a:endParaRPr>
                    </a:p>
                  </a:txBody>
                  <a:tcPr marL="96197" marR="96197"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r h="172759">
                <a:tc gridSpan="3">
                  <a:txBody>
                    <a:bodyPr/>
                    <a:lstStyle/>
                    <a:p>
                      <a:pPr marL="52388" indent="0"/>
                      <a:r>
                        <a:rPr lang="en-GB" sz="1200" b="1" dirty="0" smtClean="0">
                          <a:latin typeface="Arial" panose="020B0604020202020204" pitchFamily="34" charset="0"/>
                          <a:cs typeface="Arial" panose="020B0604020202020204" pitchFamily="34" charset="0"/>
                        </a:rPr>
                        <a:t>Metrics rationale and limit calibration</a:t>
                      </a:r>
                      <a:endParaRPr lang="en-GB" sz="1200" b="1" dirty="0">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hMerge="1">
                  <a:txBody>
                    <a:bodyPr/>
                    <a:lstStyle/>
                    <a:p>
                      <a:endParaRPr lang="en-GB"/>
                    </a:p>
                  </a:txBody>
                  <a:tcPr/>
                </a:tc>
                <a:tc hMerge="1">
                  <a:txBody>
                    <a:bodyPr/>
                    <a:lstStyle/>
                    <a:p>
                      <a:endParaRPr lang="en-GB" sz="1000" b="1" dirty="0"/>
                    </a:p>
                  </a:txBody>
                  <a:tcPr marL="0">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algn="r"/>
                      <a:r>
                        <a:rPr lang="en-GB" sz="1200" b="1" dirty="0" smtClean="0">
                          <a:latin typeface="Arial" panose="020B0604020202020204" pitchFamily="34" charset="0"/>
                          <a:cs typeface="Arial" panose="020B0604020202020204" pitchFamily="34" charset="0"/>
                        </a:rPr>
                        <a:t>9-63</a:t>
                      </a:r>
                      <a:endParaRPr lang="en-GB" sz="1200" b="1" dirty="0">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r h="172759">
                <a:tc>
                  <a:txBody>
                    <a:bodyPr/>
                    <a:lstStyle/>
                    <a:p>
                      <a:pPr marL="52388" indent="0" algn="ctr"/>
                      <a:r>
                        <a:rPr lang="en-GB" sz="1200" b="1" dirty="0" smtClean="0">
                          <a:solidFill>
                            <a:schemeClr val="accent1"/>
                          </a:solidFill>
                          <a:latin typeface="Arial" panose="020B0604020202020204" pitchFamily="34" charset="0"/>
                          <a:cs typeface="Arial" panose="020B0604020202020204" pitchFamily="34" charset="0"/>
                        </a:rPr>
                        <a:t>1</a:t>
                      </a:r>
                      <a:endParaRPr lang="en-GB" sz="1200" b="1" dirty="0">
                        <a:solidFill>
                          <a:schemeClr val="accent1"/>
                        </a:solidFill>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gridSpan="2">
                  <a:txBody>
                    <a:bodyPr/>
                    <a:lstStyle/>
                    <a:p>
                      <a:r>
                        <a:rPr lang="en-US" sz="1200" b="0" dirty="0" smtClean="0">
                          <a:latin typeface="Arial" panose="020B0604020202020204" pitchFamily="34" charset="0"/>
                          <a:cs typeface="Arial" panose="020B0604020202020204" pitchFamily="34" charset="0"/>
                        </a:rPr>
                        <a:t>Capital adequacy risk</a:t>
                      </a:r>
                      <a:endParaRPr lang="en-GB" sz="1200" b="0" dirty="0">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hMerge="1">
                  <a:txBody>
                    <a:bodyPr/>
                    <a:lstStyle/>
                    <a:p>
                      <a:endParaRPr lang="en-GB" sz="1200" b="0" dirty="0">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algn="r"/>
                      <a:r>
                        <a:rPr lang="en-GB" sz="1200" b="1" dirty="0" smtClean="0">
                          <a:latin typeface="Arial" panose="020B0604020202020204" pitchFamily="34" charset="0"/>
                          <a:cs typeface="Arial" panose="020B0604020202020204" pitchFamily="34" charset="0"/>
                        </a:rPr>
                        <a:t>9</a:t>
                      </a:r>
                      <a:endParaRPr lang="en-GB" sz="1200" b="1" dirty="0">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r h="172759">
                <a:tc>
                  <a:txBody>
                    <a:bodyPr/>
                    <a:lstStyle/>
                    <a:p>
                      <a:pPr marL="52388" indent="0" algn="ctr"/>
                      <a:r>
                        <a:rPr lang="en-GB" sz="1200" b="1" dirty="0" smtClean="0">
                          <a:solidFill>
                            <a:schemeClr val="accent1"/>
                          </a:solidFill>
                          <a:latin typeface="Arial" panose="020B0604020202020204" pitchFamily="34" charset="0"/>
                          <a:cs typeface="Arial" panose="020B0604020202020204" pitchFamily="34" charset="0"/>
                        </a:rPr>
                        <a:t>2</a:t>
                      </a:r>
                      <a:endParaRPr lang="en-GB" sz="1200" b="1" dirty="0">
                        <a:solidFill>
                          <a:schemeClr val="accent1"/>
                        </a:solidFill>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gridSpan="2">
                  <a:txBody>
                    <a:bodyPr/>
                    <a:lstStyle/>
                    <a:p>
                      <a:r>
                        <a:rPr lang="en-GB" sz="1200" b="0" dirty="0" smtClean="0">
                          <a:latin typeface="Arial" panose="020B0604020202020204" pitchFamily="34" charset="0"/>
                          <a:cs typeface="Arial" panose="020B0604020202020204" pitchFamily="34" charset="0"/>
                        </a:rPr>
                        <a:t>Credit risk</a:t>
                      </a:r>
                      <a:endParaRPr lang="en-GB" sz="1200" b="0" dirty="0">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hMerge="1">
                  <a:txBody>
                    <a:bodyPr/>
                    <a:lstStyle/>
                    <a:p>
                      <a:endParaRPr lang="en-GB" sz="1200" b="0" dirty="0">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algn="r"/>
                      <a:r>
                        <a:rPr lang="en-GB" sz="1200" b="1" dirty="0" smtClean="0">
                          <a:latin typeface="Arial" panose="020B0604020202020204" pitchFamily="34" charset="0"/>
                          <a:cs typeface="Arial" panose="020B0604020202020204" pitchFamily="34" charset="0"/>
                        </a:rPr>
                        <a:t>20</a:t>
                      </a:r>
                      <a:endParaRPr lang="en-GB" sz="1200" b="1" dirty="0">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r h="172759">
                <a:tc>
                  <a:txBody>
                    <a:bodyPr/>
                    <a:lstStyle/>
                    <a:p>
                      <a:pPr marL="52388" indent="0" algn="ctr"/>
                      <a:r>
                        <a:rPr lang="en-GB" sz="1200" b="1" dirty="0" smtClean="0">
                          <a:solidFill>
                            <a:schemeClr val="accent1"/>
                          </a:solidFill>
                          <a:latin typeface="Arial" panose="020B0604020202020204" pitchFamily="34" charset="0"/>
                          <a:cs typeface="Arial" panose="020B0604020202020204" pitchFamily="34" charset="0"/>
                        </a:rPr>
                        <a:t>4</a:t>
                      </a:r>
                      <a:endParaRPr lang="en-GB" sz="1200" b="1" dirty="0">
                        <a:solidFill>
                          <a:schemeClr val="accent1"/>
                        </a:solidFill>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gridSpan="2">
                  <a:txBody>
                    <a:bodyPr/>
                    <a:lstStyle/>
                    <a:p>
                      <a:r>
                        <a:rPr lang="en-GB" sz="1200" b="0" dirty="0" smtClean="0">
                          <a:latin typeface="Arial" panose="020B0604020202020204" pitchFamily="34" charset="0"/>
                          <a:cs typeface="Arial" panose="020B0604020202020204" pitchFamily="34" charset="0"/>
                        </a:rPr>
                        <a:t>Liquidity/funding risk</a:t>
                      </a:r>
                      <a:endParaRPr lang="en-GB" sz="1200" b="0" dirty="0">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hMerge="1">
                  <a:txBody>
                    <a:bodyPr/>
                    <a:lstStyle/>
                    <a:p>
                      <a:endParaRPr lang="en-GB" sz="1200" b="0" dirty="0">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algn="r"/>
                      <a:r>
                        <a:rPr lang="en-GB" sz="1200" b="1" dirty="0" smtClean="0">
                          <a:latin typeface="Arial" panose="020B0604020202020204" pitchFamily="34" charset="0"/>
                          <a:cs typeface="Arial" panose="020B0604020202020204" pitchFamily="34" charset="0"/>
                        </a:rPr>
                        <a:t>26</a:t>
                      </a:r>
                      <a:endParaRPr lang="en-GB" sz="1200" b="1" dirty="0">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r h="172759">
                <a:tc>
                  <a:txBody>
                    <a:bodyPr/>
                    <a:lstStyle/>
                    <a:p>
                      <a:pPr marL="52388" indent="0" algn="ctr"/>
                      <a:r>
                        <a:rPr lang="en-GB" sz="1200" b="1" dirty="0" smtClean="0">
                          <a:solidFill>
                            <a:schemeClr val="accent1"/>
                          </a:solidFill>
                          <a:latin typeface="Arial" panose="020B0604020202020204" pitchFamily="34" charset="0"/>
                          <a:cs typeface="Arial" panose="020B0604020202020204" pitchFamily="34" charset="0"/>
                        </a:rPr>
                        <a:t>5</a:t>
                      </a:r>
                      <a:endParaRPr lang="en-GB" sz="1200" b="1" dirty="0">
                        <a:solidFill>
                          <a:schemeClr val="accent1"/>
                        </a:solidFill>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gridSpan="2">
                  <a:txBody>
                    <a:bodyPr/>
                    <a:lstStyle/>
                    <a:p>
                      <a:r>
                        <a:rPr lang="en-GB" sz="1200" b="0" dirty="0" smtClean="0">
                          <a:latin typeface="Arial" panose="020B0604020202020204" pitchFamily="34" charset="0"/>
                          <a:cs typeface="Arial" panose="020B0604020202020204" pitchFamily="34" charset="0"/>
                        </a:rPr>
                        <a:t>Interest rate risk</a:t>
                      </a:r>
                      <a:endParaRPr lang="en-GB" sz="1200" b="0" dirty="0">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hMerge="1">
                  <a:txBody>
                    <a:bodyPr/>
                    <a:lstStyle/>
                    <a:p>
                      <a:endParaRPr lang="en-GB" sz="1200" b="0" dirty="0">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algn="r"/>
                      <a:r>
                        <a:rPr lang="en-GB" sz="1200" b="1" dirty="0" smtClean="0">
                          <a:latin typeface="Arial" panose="020B0604020202020204" pitchFamily="34" charset="0"/>
                          <a:cs typeface="Arial" panose="020B0604020202020204" pitchFamily="34" charset="0"/>
                        </a:rPr>
                        <a:t>32</a:t>
                      </a:r>
                      <a:endParaRPr lang="en-GB" sz="1200" b="1" dirty="0">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r h="172759">
                <a:tc>
                  <a:txBody>
                    <a:bodyPr/>
                    <a:lstStyle/>
                    <a:p>
                      <a:pPr marL="52388" indent="0" algn="ctr"/>
                      <a:r>
                        <a:rPr lang="en-GB" sz="1200" b="1" dirty="0" smtClean="0">
                          <a:solidFill>
                            <a:schemeClr val="accent1"/>
                          </a:solidFill>
                          <a:latin typeface="Arial" panose="020B0604020202020204" pitchFamily="34" charset="0"/>
                          <a:cs typeface="Arial" panose="020B0604020202020204" pitchFamily="34" charset="0"/>
                        </a:rPr>
                        <a:t>8</a:t>
                      </a:r>
                      <a:endParaRPr lang="en-GB" sz="1200" b="1" dirty="0">
                        <a:solidFill>
                          <a:schemeClr val="accent1"/>
                        </a:solidFill>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gridSpan="2">
                  <a:txBody>
                    <a:bodyPr/>
                    <a:lstStyle/>
                    <a:p>
                      <a:r>
                        <a:rPr lang="en-GB" sz="1200" b="0" dirty="0" smtClean="0">
                          <a:latin typeface="Arial" panose="020B0604020202020204" pitchFamily="34" charset="0"/>
                          <a:cs typeface="Arial" panose="020B0604020202020204" pitchFamily="34" charset="0"/>
                        </a:rPr>
                        <a:t>Operational risk</a:t>
                      </a:r>
                      <a:endParaRPr lang="en-GB" sz="1200" b="0" dirty="0">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hMerge="1">
                  <a:txBody>
                    <a:bodyPr/>
                    <a:lstStyle/>
                    <a:p>
                      <a:endParaRPr lang="en-GB" sz="1200" b="0" dirty="0">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algn="r"/>
                      <a:r>
                        <a:rPr lang="en-GB" sz="1200" b="1" dirty="0" smtClean="0">
                          <a:latin typeface="Arial" panose="020B0604020202020204" pitchFamily="34" charset="0"/>
                          <a:cs typeface="Arial" panose="020B0604020202020204" pitchFamily="34" charset="0"/>
                        </a:rPr>
                        <a:t>36</a:t>
                      </a:r>
                      <a:endParaRPr lang="en-GB" sz="1200" b="1" dirty="0">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r h="172759">
                <a:tc>
                  <a:txBody>
                    <a:bodyPr/>
                    <a:lstStyle/>
                    <a:p>
                      <a:pPr marL="52388" indent="0" algn="ctr"/>
                      <a:r>
                        <a:rPr lang="en-GB" sz="1200" b="1" dirty="0" smtClean="0">
                          <a:solidFill>
                            <a:schemeClr val="accent1"/>
                          </a:solidFill>
                          <a:latin typeface="Arial" panose="020B0604020202020204" pitchFamily="34" charset="0"/>
                          <a:cs typeface="Arial" panose="020B0604020202020204" pitchFamily="34" charset="0"/>
                        </a:rPr>
                        <a:t>9</a:t>
                      </a:r>
                      <a:endParaRPr lang="en-GB" sz="1200" b="1" dirty="0">
                        <a:solidFill>
                          <a:schemeClr val="accent1"/>
                        </a:solidFill>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gridSpan="2">
                  <a:txBody>
                    <a:bodyPr/>
                    <a:lstStyle/>
                    <a:p>
                      <a:r>
                        <a:rPr lang="en-GB" sz="1200" b="0" dirty="0" smtClean="0">
                          <a:latin typeface="Arial" panose="020B0604020202020204" pitchFamily="34" charset="0"/>
                          <a:cs typeface="Arial" panose="020B0604020202020204" pitchFamily="34" charset="0"/>
                        </a:rPr>
                        <a:t>Model risk</a:t>
                      </a:r>
                      <a:endParaRPr lang="en-GB" sz="1200" b="0" dirty="0">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hMerge="1">
                  <a:txBody>
                    <a:bodyPr/>
                    <a:lstStyle/>
                    <a:p>
                      <a:endParaRPr lang="en-GB" sz="1200" b="0" dirty="0">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algn="r"/>
                      <a:r>
                        <a:rPr lang="en-GB" sz="1200" b="1" dirty="0" smtClean="0">
                          <a:latin typeface="Arial" panose="020B0604020202020204" pitchFamily="34" charset="0"/>
                          <a:cs typeface="Arial" panose="020B0604020202020204" pitchFamily="34" charset="0"/>
                        </a:rPr>
                        <a:t>40</a:t>
                      </a:r>
                      <a:endParaRPr lang="en-GB" sz="1200" b="1" dirty="0">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r h="172759">
                <a:tc>
                  <a:txBody>
                    <a:bodyPr/>
                    <a:lstStyle/>
                    <a:p>
                      <a:pPr marL="52388" indent="0" algn="ctr"/>
                      <a:r>
                        <a:rPr lang="en-GB" sz="1200" b="1" dirty="0" smtClean="0">
                          <a:solidFill>
                            <a:schemeClr val="accent1"/>
                          </a:solidFill>
                          <a:latin typeface="Arial" panose="020B0604020202020204" pitchFamily="34" charset="0"/>
                          <a:cs typeface="Arial" panose="020B0604020202020204" pitchFamily="34" charset="0"/>
                        </a:rPr>
                        <a:t>10</a:t>
                      </a:r>
                      <a:endParaRPr lang="en-GB" sz="1200" b="1" dirty="0">
                        <a:solidFill>
                          <a:schemeClr val="accent1"/>
                        </a:solidFill>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gridSpan="2">
                  <a:txBody>
                    <a:bodyPr/>
                    <a:lstStyle/>
                    <a:p>
                      <a:r>
                        <a:rPr lang="en-GB" sz="1200" b="0" dirty="0" smtClean="0">
                          <a:latin typeface="Arial" panose="020B0604020202020204" pitchFamily="34" charset="0"/>
                          <a:cs typeface="Arial" panose="020B0604020202020204" pitchFamily="34" charset="0"/>
                        </a:rPr>
                        <a:t>Compliance and reputational risk</a:t>
                      </a:r>
                      <a:endParaRPr lang="en-GB" sz="1200" b="0" dirty="0">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hMerge="1">
                  <a:txBody>
                    <a:bodyPr/>
                    <a:lstStyle/>
                    <a:p>
                      <a:endParaRPr lang="en-GB" sz="1200" b="0" dirty="0">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algn="r"/>
                      <a:r>
                        <a:rPr lang="en-GB" sz="1200" b="1" dirty="0" smtClean="0">
                          <a:latin typeface="Arial" panose="020B0604020202020204" pitchFamily="34" charset="0"/>
                          <a:cs typeface="Arial" panose="020B0604020202020204" pitchFamily="34" charset="0"/>
                        </a:rPr>
                        <a:t>45</a:t>
                      </a:r>
                      <a:endParaRPr lang="en-GB" sz="1200" b="1" dirty="0">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r h="172759">
                <a:tc>
                  <a:txBody>
                    <a:bodyPr/>
                    <a:lstStyle/>
                    <a:p>
                      <a:pPr marL="52388" indent="0" algn="ctr"/>
                      <a:r>
                        <a:rPr lang="en-GB" sz="1200" b="1" dirty="0" smtClean="0">
                          <a:solidFill>
                            <a:schemeClr val="accent1"/>
                          </a:solidFill>
                          <a:latin typeface="Arial" panose="020B0604020202020204" pitchFamily="34" charset="0"/>
                          <a:cs typeface="Arial" panose="020B0604020202020204" pitchFamily="34" charset="0"/>
                        </a:rPr>
                        <a:t>11</a:t>
                      </a:r>
                      <a:endParaRPr lang="en-GB" sz="1200" b="1" dirty="0">
                        <a:solidFill>
                          <a:schemeClr val="accent1"/>
                        </a:solidFill>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gridSpan="2">
                  <a:txBody>
                    <a:bodyPr/>
                    <a:lstStyle/>
                    <a:p>
                      <a:r>
                        <a:rPr lang="en-GB" sz="1200" b="0" dirty="0" smtClean="0">
                          <a:latin typeface="Arial" panose="020B0604020202020204" pitchFamily="34" charset="0"/>
                          <a:cs typeface="Arial" panose="020B0604020202020204" pitchFamily="34" charset="0"/>
                        </a:rPr>
                        <a:t>Fiduciary risk</a:t>
                      </a:r>
                      <a:endParaRPr lang="en-GB" sz="1200" b="0" dirty="0">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hMerge="1">
                  <a:txBody>
                    <a:bodyPr/>
                    <a:lstStyle/>
                    <a:p>
                      <a:endParaRPr lang="en-GB" sz="1200" b="0" dirty="0">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algn="r"/>
                      <a:r>
                        <a:rPr lang="en-GB" sz="1200" b="1" dirty="0" smtClean="0">
                          <a:latin typeface="Arial" panose="020B0604020202020204" pitchFamily="34" charset="0"/>
                          <a:cs typeface="Arial" panose="020B0604020202020204" pitchFamily="34" charset="0"/>
                        </a:rPr>
                        <a:t>56</a:t>
                      </a:r>
                      <a:endParaRPr lang="en-GB" sz="1200" b="1" dirty="0">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r h="172759">
                <a:tc gridSpan="3">
                  <a:txBody>
                    <a:bodyPr/>
                    <a:lstStyle/>
                    <a:p>
                      <a:pPr marL="52388" indent="0" algn="l"/>
                      <a:r>
                        <a:rPr lang="en-GB" sz="1200" b="1" dirty="0" smtClean="0">
                          <a:solidFill>
                            <a:schemeClr val="tx1"/>
                          </a:solidFill>
                          <a:latin typeface="Arial" panose="020B0604020202020204" pitchFamily="34" charset="0"/>
                          <a:cs typeface="Arial" panose="020B0604020202020204" pitchFamily="34" charset="0"/>
                        </a:rPr>
                        <a:t>Additional </a:t>
                      </a:r>
                      <a:r>
                        <a:rPr lang="en-GB" sz="1200" b="1" baseline="0" dirty="0" smtClean="0">
                          <a:solidFill>
                            <a:schemeClr val="tx1"/>
                          </a:solidFill>
                          <a:latin typeface="Arial" panose="020B0604020202020204" pitchFamily="34" charset="0"/>
                          <a:cs typeface="Arial" panose="020B0604020202020204" pitchFamily="34" charset="0"/>
                        </a:rPr>
                        <a:t>metrics</a:t>
                      </a:r>
                      <a:endParaRPr lang="en-GB" sz="1200" b="1" dirty="0">
                        <a:solidFill>
                          <a:schemeClr val="tx1"/>
                        </a:solidFill>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hMerge="1">
                  <a:txBody>
                    <a:bodyPr/>
                    <a:lstStyle/>
                    <a:p>
                      <a:endParaRPr lang="en-GB"/>
                    </a:p>
                  </a:txBody>
                  <a:tcPr/>
                </a:tc>
                <a:tc hMerge="1">
                  <a:txBody>
                    <a:bodyPr/>
                    <a:lstStyle/>
                    <a:p>
                      <a:endParaRPr lang="en-GB" sz="1200" b="0" dirty="0">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algn="r"/>
                      <a:r>
                        <a:rPr lang="en-GB" sz="1200" b="1" dirty="0" smtClean="0">
                          <a:latin typeface="Arial" panose="020B0604020202020204" pitchFamily="34" charset="0"/>
                          <a:cs typeface="Arial" panose="020B0604020202020204" pitchFamily="34" charset="0"/>
                        </a:rPr>
                        <a:t>64</a:t>
                      </a:r>
                      <a:endParaRPr lang="en-GB" sz="1200" b="1" dirty="0">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r h="172759">
                <a:tc gridSpan="3">
                  <a:txBody>
                    <a:bodyPr/>
                    <a:lstStyle/>
                    <a:p>
                      <a:pPr marL="52388" indent="0" algn="l"/>
                      <a:r>
                        <a:rPr lang="en-GB" sz="1200" b="1" dirty="0" smtClean="0">
                          <a:solidFill>
                            <a:schemeClr val="tx1"/>
                          </a:solidFill>
                          <a:latin typeface="Arial" panose="020B0604020202020204" pitchFamily="34" charset="0"/>
                          <a:cs typeface="Arial" panose="020B0604020202020204" pitchFamily="34" charset="0"/>
                        </a:rPr>
                        <a:t>Appendices</a:t>
                      </a:r>
                      <a:endParaRPr lang="en-GB" sz="1200" b="1" dirty="0">
                        <a:solidFill>
                          <a:schemeClr val="tx1"/>
                        </a:solidFill>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hMerge="1">
                  <a:txBody>
                    <a:bodyPr/>
                    <a:lstStyle/>
                    <a:p>
                      <a:endParaRPr lang="en-GB"/>
                    </a:p>
                  </a:txBody>
                  <a:tcPr/>
                </a:tc>
                <a:tc hMerge="1">
                  <a:txBody>
                    <a:bodyPr/>
                    <a:lstStyle/>
                    <a:p>
                      <a:endParaRPr lang="en-GB" sz="1200" b="0" dirty="0">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algn="r"/>
                      <a:r>
                        <a:rPr lang="en-GB" sz="1200" b="1" dirty="0" smtClean="0">
                          <a:latin typeface="Arial" panose="020B0604020202020204" pitchFamily="34" charset="0"/>
                          <a:cs typeface="Arial" panose="020B0604020202020204" pitchFamily="34" charset="0"/>
                        </a:rPr>
                        <a:t>67</a:t>
                      </a:r>
                      <a:endParaRPr lang="en-GB" sz="1200" b="1" dirty="0">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bl>
          </a:graphicData>
        </a:graphic>
      </p:graphicFrame>
      <p:sp>
        <p:nvSpPr>
          <p:cNvPr id="5" name="Content Placeholder 2"/>
          <p:cNvSpPr txBox="1">
            <a:spLocks/>
          </p:cNvSpPr>
          <p:nvPr/>
        </p:nvSpPr>
        <p:spPr>
          <a:xfrm>
            <a:off x="348435" y="450851"/>
            <a:ext cx="8666245" cy="435610"/>
          </a:xfrm>
          <a:prstGeom prst="rect">
            <a:avLst/>
          </a:prstGeom>
        </p:spPr>
        <p:txBody>
          <a:bodyPr lIns="0" tIns="0" rIns="0" bIns="0" anchor="ctr"/>
          <a:lstStyle>
            <a:lvl1pPr marL="0" indent="0" algn="l" defTabSz="457200" rtl="0" eaLnBrk="1" latinLnBrk="0" hangingPunct="1">
              <a:spcBef>
                <a:spcPts val="0"/>
              </a:spcBef>
              <a:buFont typeface="Arial"/>
              <a:buNone/>
              <a:defRPr sz="2400" b="1" kern="1200">
                <a:solidFill>
                  <a:schemeClr val="tx1"/>
                </a:solidFill>
                <a:latin typeface="Arial" panose="020B0604020202020204" pitchFamily="34" charset="0"/>
                <a:ea typeface="+mn-ea"/>
                <a:cs typeface="Arial" panose="020B0604020202020204" pitchFamily="34" charset="0"/>
              </a:defRPr>
            </a:lvl1pPr>
            <a:lvl2pPr marL="457200" indent="0" algn="l" defTabSz="457200" rtl="0" eaLnBrk="1" latinLnBrk="0" hangingPunct="1">
              <a:spcBef>
                <a:spcPct val="20000"/>
              </a:spcBef>
              <a:buFont typeface="Arial"/>
              <a:buNone/>
              <a:defRPr sz="28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lnSpc>
                <a:spcPct val="100000"/>
              </a:lnSpc>
              <a:spcAft>
                <a:spcPts val="0"/>
              </a:spcAft>
            </a:pPr>
            <a:r>
              <a:rPr lang="en-GB" sz="2000" dirty="0" smtClean="0"/>
              <a:t>Table of Contents</a:t>
            </a:r>
            <a:endParaRPr lang="en-GB" sz="2000" dirty="0"/>
          </a:p>
        </p:txBody>
      </p:sp>
    </p:spTree>
    <p:extLst>
      <p:ext uri="{BB962C8B-B14F-4D97-AF65-F5344CB8AC3E}">
        <p14:creationId xmlns:p14="http://schemas.microsoft.com/office/powerpoint/2010/main" val="41822919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3" name="Object 102" hidden="1"/>
          <p:cNvGraphicFramePr>
            <a:graphicFrameLocks noChangeAspect="1"/>
          </p:cNvGraphicFramePr>
          <p:nvPr>
            <p:custDataLst>
              <p:tags r:id="rId2"/>
            </p:custDataLst>
            <p:extLst>
              <p:ext uri="{D42A27DB-BD31-4B8C-83A1-F6EECF244321}">
                <p14:modId xmlns:p14="http://schemas.microsoft.com/office/powerpoint/2010/main" val="46476644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4239"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10" name="TextBox 109"/>
          <p:cNvSpPr txBox="1"/>
          <p:nvPr/>
        </p:nvSpPr>
        <p:spPr>
          <a:xfrm>
            <a:off x="3498079" y="2636195"/>
            <a:ext cx="1047186" cy="430887"/>
          </a:xfrm>
          <a:prstGeom prst="rect">
            <a:avLst/>
          </a:prstGeom>
          <a:solidFill>
            <a:srgbClr val="FCE0E2"/>
          </a:solidFill>
        </p:spPr>
        <p:txBody>
          <a:bodyPr wrap="square" rtlCol="0">
            <a:spAutoFit/>
          </a:bodyPr>
          <a:lstStyle>
            <a:defPPr>
              <a:defRPr lang="en-GB"/>
            </a:defPPr>
            <a:lvl1pPr>
              <a:lnSpc>
                <a:spcPct val="100000"/>
              </a:lnSpc>
              <a:defRPr b="1"/>
            </a:lvl1pPr>
          </a:lstStyle>
          <a:p>
            <a:r>
              <a:rPr lang="en-US" sz="1100" dirty="0"/>
              <a:t>Impairment</a:t>
            </a:r>
          </a:p>
          <a:p>
            <a:r>
              <a:rPr lang="en-US" sz="1100" dirty="0"/>
              <a:t>$</a:t>
            </a:r>
            <a:r>
              <a:rPr lang="en-US" sz="1100" dirty="0" smtClean="0"/>
              <a:t>239M</a:t>
            </a:r>
            <a:endParaRPr lang="en-US" sz="1100" dirty="0"/>
          </a:p>
        </p:txBody>
      </p:sp>
      <p:sp>
        <p:nvSpPr>
          <p:cNvPr id="63" name="TextBox 62"/>
          <p:cNvSpPr txBox="1"/>
          <p:nvPr/>
        </p:nvSpPr>
        <p:spPr>
          <a:xfrm>
            <a:off x="3499882" y="2632874"/>
            <a:ext cx="1045383" cy="2377440"/>
          </a:xfrm>
          <a:prstGeom prst="rect">
            <a:avLst/>
          </a:prstGeom>
          <a:solidFill>
            <a:srgbClr val="FCE0E2"/>
          </a:solidFill>
        </p:spPr>
        <p:txBody>
          <a:bodyPr wrap="square" rtlCol="0">
            <a:spAutoFit/>
          </a:bodyPr>
          <a:lstStyle/>
          <a:p>
            <a:pPr>
              <a:lnSpc>
                <a:spcPct val="100000"/>
              </a:lnSpc>
            </a:pPr>
            <a:r>
              <a:rPr lang="en-US" sz="1100" b="1" dirty="0" smtClean="0"/>
              <a:t>Impairment</a:t>
            </a:r>
          </a:p>
          <a:p>
            <a:pPr>
              <a:lnSpc>
                <a:spcPct val="100000"/>
              </a:lnSpc>
            </a:pPr>
            <a:r>
              <a:rPr lang="en-US" sz="1100" i="1" dirty="0" smtClean="0"/>
              <a:t>$42M</a:t>
            </a:r>
            <a:endParaRPr lang="en-US" sz="1100" i="1" dirty="0"/>
          </a:p>
        </p:txBody>
      </p:sp>
      <p:sp>
        <p:nvSpPr>
          <p:cNvPr id="3" name="Content Placeholder 2"/>
          <p:cNvSpPr>
            <a:spLocks noGrp="1"/>
          </p:cNvSpPr>
          <p:nvPr>
            <p:ph sz="quarter" idx="11"/>
          </p:nvPr>
        </p:nvSpPr>
        <p:spPr>
          <a:xfrm>
            <a:off x="353882" y="458606"/>
            <a:ext cx="8666245" cy="435610"/>
          </a:xfrm>
          <a:prstGeom prst="rect">
            <a:avLst/>
          </a:prstGeom>
        </p:spPr>
        <p:txBody>
          <a:bodyPr/>
          <a:lstStyle/>
          <a:p>
            <a:r>
              <a:rPr lang="en-US" dirty="0"/>
              <a:t>Calibration: </a:t>
            </a:r>
            <a:r>
              <a:rPr lang="en-US" b="0" dirty="0" smtClean="0"/>
              <a:t>PPNR Impairment in CCAR 2016 </a:t>
            </a:r>
            <a:endParaRPr lang="en-GB" dirty="0"/>
          </a:p>
        </p:txBody>
      </p:sp>
      <p:sp>
        <p:nvSpPr>
          <p:cNvPr id="40" name="TextBox 39"/>
          <p:cNvSpPr txBox="1"/>
          <p:nvPr/>
        </p:nvSpPr>
        <p:spPr>
          <a:xfrm>
            <a:off x="366713" y="1458374"/>
            <a:ext cx="5302882" cy="184666"/>
          </a:xfrm>
          <a:prstGeom prst="rect">
            <a:avLst/>
          </a:prstGeom>
          <a:noFill/>
        </p:spPr>
        <p:txBody>
          <a:bodyPr vert="horz" wrap="square" lIns="0" tIns="0" rIns="0" bIns="0" rtlCol="0" anchor="t" anchorCtr="0">
            <a:noAutofit/>
          </a:bodyPr>
          <a:lstStyle/>
          <a:p>
            <a:pPr algn="l">
              <a:lnSpc>
                <a:spcPct val="100000"/>
              </a:lnSpc>
              <a:spcBef>
                <a:spcPts val="0"/>
              </a:spcBef>
              <a:spcAft>
                <a:spcPts val="0"/>
              </a:spcAft>
            </a:pPr>
            <a:r>
              <a:rPr lang="en-US" sz="1400" b="1" dirty="0" smtClean="0">
                <a:solidFill>
                  <a:schemeClr val="accent1"/>
                </a:solidFill>
              </a:rPr>
              <a:t>BSI PPNR impairment </a:t>
            </a:r>
          </a:p>
          <a:p>
            <a:pPr algn="l">
              <a:lnSpc>
                <a:spcPct val="100000"/>
              </a:lnSpc>
              <a:spcBef>
                <a:spcPts val="0"/>
              </a:spcBef>
              <a:spcAft>
                <a:spcPts val="0"/>
              </a:spcAft>
            </a:pPr>
            <a:r>
              <a:rPr lang="en-US" sz="1400" dirty="0" smtClean="0">
                <a:solidFill>
                  <a:schemeClr val="accent1"/>
                </a:solidFill>
              </a:rPr>
              <a:t>9Q Cumulative CCAR 2016</a:t>
            </a:r>
            <a:endParaRPr lang="en-US" sz="1400" dirty="0">
              <a:solidFill>
                <a:schemeClr val="accent1"/>
              </a:solidFill>
            </a:endParaRPr>
          </a:p>
        </p:txBody>
      </p:sp>
      <p:sp>
        <p:nvSpPr>
          <p:cNvPr id="46" name="TextBox 45"/>
          <p:cNvSpPr txBox="1"/>
          <p:nvPr/>
        </p:nvSpPr>
        <p:spPr>
          <a:xfrm>
            <a:off x="1231324" y="2632875"/>
            <a:ext cx="1045383" cy="430887"/>
          </a:xfrm>
          <a:prstGeom prst="rect">
            <a:avLst/>
          </a:prstGeom>
          <a:noFill/>
        </p:spPr>
        <p:txBody>
          <a:bodyPr wrap="square" rtlCol="0">
            <a:spAutoFit/>
          </a:bodyPr>
          <a:lstStyle/>
          <a:p>
            <a:pPr>
              <a:lnSpc>
                <a:spcPct val="100000"/>
              </a:lnSpc>
            </a:pPr>
            <a:r>
              <a:rPr lang="en-US" sz="1100" b="1" dirty="0" smtClean="0"/>
              <a:t>BHC Base</a:t>
            </a:r>
          </a:p>
          <a:p>
            <a:pPr>
              <a:lnSpc>
                <a:spcPct val="100000"/>
              </a:lnSpc>
            </a:pPr>
            <a:r>
              <a:rPr lang="en-US" sz="1100" i="1" dirty="0" smtClean="0"/>
              <a:t>$312M</a:t>
            </a:r>
            <a:endParaRPr lang="en-US" sz="1100" i="1" dirty="0"/>
          </a:p>
        </p:txBody>
      </p:sp>
      <p:sp>
        <p:nvSpPr>
          <p:cNvPr id="47" name="TextBox 46"/>
          <p:cNvSpPr txBox="1"/>
          <p:nvPr/>
        </p:nvSpPr>
        <p:spPr>
          <a:xfrm>
            <a:off x="2312957" y="2632875"/>
            <a:ext cx="1045383" cy="430887"/>
          </a:xfrm>
          <a:prstGeom prst="rect">
            <a:avLst/>
          </a:prstGeom>
          <a:noFill/>
        </p:spPr>
        <p:txBody>
          <a:bodyPr wrap="square" rtlCol="0">
            <a:spAutoFit/>
          </a:bodyPr>
          <a:lstStyle/>
          <a:p>
            <a:pPr>
              <a:lnSpc>
                <a:spcPct val="100000"/>
              </a:lnSpc>
            </a:pPr>
            <a:r>
              <a:rPr lang="en-US" sz="1100" b="1" dirty="0" smtClean="0"/>
              <a:t>BHC Stress </a:t>
            </a:r>
            <a:r>
              <a:rPr lang="en-US" sz="1100" i="1" dirty="0" smtClean="0"/>
              <a:t>$270M</a:t>
            </a:r>
            <a:endParaRPr lang="en-US" sz="1100" i="1" dirty="0"/>
          </a:p>
        </p:txBody>
      </p:sp>
      <p:sp>
        <p:nvSpPr>
          <p:cNvPr id="90" name="Footnote"/>
          <p:cNvSpPr/>
          <p:nvPr/>
        </p:nvSpPr>
        <p:spPr bwMode="auto">
          <a:xfrm>
            <a:off x="2208213" y="6332538"/>
            <a:ext cx="55398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lnSpc>
                <a:spcPct val="100000"/>
              </a:lnSpc>
            </a:pPr>
            <a:r>
              <a:rPr lang="en-US" sz="800" dirty="0">
                <a:latin typeface="Arial"/>
                <a:sym typeface="Arial"/>
              </a:rPr>
              <a:t>Source: CCAR </a:t>
            </a:r>
            <a:r>
              <a:rPr lang="en-US" sz="800" dirty="0" smtClean="0">
                <a:latin typeface="Arial"/>
                <a:sym typeface="Arial"/>
              </a:rPr>
              <a:t>2016 results, SHUSA </a:t>
            </a:r>
            <a:r>
              <a:rPr lang="en-US" sz="800" dirty="0">
                <a:latin typeface="Arial"/>
                <a:sym typeface="Arial"/>
              </a:rPr>
              <a:t>Capital </a:t>
            </a:r>
            <a:r>
              <a:rPr lang="en-US" sz="800" dirty="0" smtClean="0">
                <a:latin typeface="Arial"/>
                <a:sym typeface="Arial"/>
              </a:rPr>
              <a:t>Plan. </a:t>
            </a:r>
            <a:r>
              <a:rPr lang="en-US" sz="800" dirty="0">
                <a:latin typeface="Arial"/>
                <a:sym typeface="Arial"/>
              </a:rPr>
              <a:t>A</a:t>
            </a:r>
            <a:r>
              <a:rPr lang="en-US" sz="800" dirty="0" smtClean="0">
                <a:latin typeface="Arial"/>
                <a:sym typeface="Arial"/>
              </a:rPr>
              <a:t>ll </a:t>
            </a:r>
            <a:r>
              <a:rPr lang="en-US" sz="800" dirty="0">
                <a:latin typeface="Arial"/>
                <a:sym typeface="Arial"/>
              </a:rPr>
              <a:t>numbers are </a:t>
            </a:r>
            <a:r>
              <a:rPr lang="en-US" sz="800" dirty="0" smtClean="0">
                <a:latin typeface="Arial"/>
                <a:sym typeface="Arial"/>
              </a:rPr>
              <a:t>approximations</a:t>
            </a:r>
          </a:p>
          <a:p>
            <a:pPr marL="234950" indent="-234950" algn="l">
              <a:lnSpc>
                <a:spcPct val="100000"/>
              </a:lnSpc>
              <a:buAutoNum type="arabicPeriod"/>
            </a:pPr>
            <a:r>
              <a:rPr lang="en-US" sz="800" dirty="0" smtClean="0">
                <a:latin typeface="Arial"/>
                <a:sym typeface="Arial"/>
              </a:rPr>
              <a:t>Equals Operational Risk Expense</a:t>
            </a:r>
            <a:endParaRPr lang="en-GB" sz="800" dirty="0" smtClean="0"/>
          </a:p>
          <a:p>
            <a:pPr marL="228600" indent="-228600" algn="l">
              <a:lnSpc>
                <a:spcPct val="100000"/>
              </a:lnSpc>
              <a:buAutoNum type="arabicPeriod"/>
            </a:pPr>
            <a:r>
              <a:rPr lang="en-GB" sz="800" dirty="0" smtClean="0"/>
              <a:t>After </a:t>
            </a:r>
            <a:r>
              <a:rPr lang="en-GB" sz="800" dirty="0"/>
              <a:t>excluding SC and BSPR from total buffer and allocation percentages</a:t>
            </a:r>
          </a:p>
        </p:txBody>
      </p:sp>
      <p:grpSp>
        <p:nvGrpSpPr>
          <p:cNvPr id="62" name="Group 61"/>
          <p:cNvGrpSpPr/>
          <p:nvPr/>
        </p:nvGrpSpPr>
        <p:grpSpPr>
          <a:xfrm>
            <a:off x="443921" y="72184"/>
            <a:ext cx="3914965" cy="189008"/>
            <a:chOff x="403281" y="164517"/>
            <a:chExt cx="3914965" cy="189008"/>
          </a:xfrm>
        </p:grpSpPr>
        <p:sp>
          <p:nvSpPr>
            <p:cNvPr id="64" name="Text Box 75"/>
            <p:cNvSpPr txBox="1">
              <a:spLocks noChangeArrowheads="1"/>
            </p:cNvSpPr>
            <p:nvPr/>
          </p:nvSpPr>
          <p:spPr bwMode="gray">
            <a:xfrm>
              <a:off x="636148" y="166688"/>
              <a:ext cx="3682098"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accent1"/>
                  </a:solidFill>
                </a:rPr>
                <a:t>Capital adequacy risk: Calibration – </a:t>
              </a:r>
              <a:r>
                <a:rPr lang="en-US" sz="1200" smtClean="0">
                  <a:solidFill>
                    <a:schemeClr val="accent1"/>
                  </a:solidFill>
                </a:rPr>
                <a:t>PPNR impairment</a:t>
              </a:r>
              <a:endParaRPr lang="en-US" sz="1200" dirty="0">
                <a:solidFill>
                  <a:schemeClr val="accent1"/>
                </a:solidFill>
              </a:endParaRPr>
            </a:p>
          </p:txBody>
        </p:sp>
        <p:sp>
          <p:nvSpPr>
            <p:cNvPr id="65" name="Oval 64"/>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1</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
        <p:nvSpPr>
          <p:cNvPr id="66" name="Rectangle 65"/>
          <p:cNvSpPr/>
          <p:nvPr/>
        </p:nvSpPr>
        <p:spPr>
          <a:xfrm>
            <a:off x="5061098" y="1465754"/>
            <a:ext cx="4084638" cy="370614"/>
          </a:xfrm>
          <a:prstGeom prst="rect">
            <a:avLst/>
          </a:prstGeom>
        </p:spPr>
        <p:txBody>
          <a:bodyPr wrap="square" lIns="0" tIns="0" rIns="0" bIns="0">
            <a:spAutoFit/>
          </a:bodyPr>
          <a:lstStyle/>
          <a:p>
            <a:pPr algn="l"/>
            <a:r>
              <a:rPr lang="en-GB" sz="1400" b="1" dirty="0" smtClean="0">
                <a:solidFill>
                  <a:srgbClr val="FF0000"/>
                </a:solidFill>
                <a:latin typeface="Arial" panose="020B0604020202020204" pitchFamily="34" charset="0"/>
                <a:cs typeface="Arial" panose="020B0604020202020204" pitchFamily="34" charset="0"/>
              </a:rPr>
              <a:t>Entity level capital buffer allocation </a:t>
            </a:r>
            <a:r>
              <a:rPr lang="en-GB" sz="1400" b="1" dirty="0">
                <a:solidFill>
                  <a:srgbClr val="FF0000"/>
                </a:solidFill>
                <a:latin typeface="Arial" panose="020B0604020202020204" pitchFamily="34" charset="0"/>
                <a:cs typeface="Arial" panose="020B0604020202020204" pitchFamily="34" charset="0"/>
              </a:rPr>
              <a:t>to </a:t>
            </a:r>
            <a:r>
              <a:rPr lang="en-GB" sz="1400" b="1" dirty="0" smtClean="0">
                <a:solidFill>
                  <a:srgbClr val="FF0000"/>
                </a:solidFill>
                <a:latin typeface="Arial" panose="020B0604020202020204" pitchFamily="34" charset="0"/>
                <a:cs typeface="Arial" panose="020B0604020202020204" pitchFamily="34" charset="0"/>
              </a:rPr>
              <a:t>PPNR impairment budgets, </a:t>
            </a:r>
            <a:r>
              <a:rPr lang="en-GB" sz="1400" dirty="0" smtClean="0">
                <a:solidFill>
                  <a:srgbClr val="FF0000"/>
                </a:solidFill>
                <a:latin typeface="Arial" panose="020B0604020202020204" pitchFamily="34" charset="0"/>
                <a:cs typeface="Arial" panose="020B0604020202020204" pitchFamily="34" charset="0"/>
              </a:rPr>
              <a:t>$M</a:t>
            </a:r>
            <a:endParaRPr lang="en-GB" sz="1400" dirty="0">
              <a:solidFill>
                <a:srgbClr val="FF0000"/>
              </a:solidFill>
              <a:latin typeface="Arial" panose="020B0604020202020204" pitchFamily="34" charset="0"/>
              <a:cs typeface="Arial" panose="020B0604020202020204" pitchFamily="34" charset="0"/>
            </a:endParaRPr>
          </a:p>
        </p:txBody>
      </p:sp>
      <p:graphicFrame>
        <p:nvGraphicFramePr>
          <p:cNvPr id="67" name="Table 66"/>
          <p:cNvGraphicFramePr>
            <a:graphicFrameLocks noGrp="1"/>
          </p:cNvGraphicFramePr>
          <p:nvPr>
            <p:extLst>
              <p:ext uri="{D42A27DB-BD31-4B8C-83A1-F6EECF244321}">
                <p14:modId xmlns:p14="http://schemas.microsoft.com/office/powerpoint/2010/main" val="1067958187"/>
              </p:ext>
            </p:extLst>
          </p:nvPr>
        </p:nvGraphicFramePr>
        <p:xfrm>
          <a:off x="5061098" y="2150197"/>
          <a:ext cx="4218429" cy="3252528"/>
        </p:xfrm>
        <a:graphic>
          <a:graphicData uri="http://schemas.openxmlformats.org/drawingml/2006/table">
            <a:tbl>
              <a:tblPr firstRow="1" bandRow="1">
                <a:tableStyleId>{5C22544A-7EE6-4342-B048-85BDC9FD1C3A}</a:tableStyleId>
              </a:tblPr>
              <a:tblGrid>
                <a:gridCol w="2328530"/>
                <a:gridCol w="999901"/>
                <a:gridCol w="889998"/>
              </a:tblGrid>
              <a:tr h="0">
                <a:tc rowSpan="2">
                  <a:txBody>
                    <a:bodyPr/>
                    <a:lstStyle/>
                    <a:p>
                      <a:pPr algn="ctr"/>
                      <a:endParaRPr lang="en-US" sz="1100" b="1" i="0" baseline="0" dirty="0" smtClean="0">
                        <a:solidFill>
                          <a:schemeClr val="tx1"/>
                        </a:solidFill>
                        <a:latin typeface="Arial" panose="020B0604020202020204" pitchFamily="34" charset="0"/>
                        <a:cs typeface="Arial" panose="020B0604020202020204" pitchFamily="34" charset="0"/>
                      </a:endParaRPr>
                    </a:p>
                  </a:txBody>
                  <a:tcPr marL="45720" marR="45720"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100" b="1" i="0" dirty="0" smtClean="0">
                          <a:solidFill>
                            <a:schemeClr val="tx1"/>
                          </a:solidFill>
                          <a:latin typeface="Arial" panose="020B0604020202020204" pitchFamily="34" charset="0"/>
                          <a:cs typeface="Arial" panose="020B0604020202020204" pitchFamily="34" charset="0"/>
                        </a:rPr>
                        <a:t>PPNR</a:t>
                      </a: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r>
              <a:tr h="0">
                <a:tc vMerge="1">
                  <a:txBody>
                    <a:bodyPr/>
                    <a:lstStyle/>
                    <a:p>
                      <a:pPr algn="ctr"/>
                      <a:endParaRPr lang="en-US" sz="1100" b="1" i="0" baseline="0" dirty="0" smtClean="0">
                        <a:solidFill>
                          <a:schemeClr val="tx1"/>
                        </a:solidFill>
                        <a:latin typeface="Arial" panose="020B0604020202020204" pitchFamily="34" charset="0"/>
                        <a:cs typeface="Arial" panose="020B0604020202020204" pitchFamily="34" charset="0"/>
                      </a:endParaRPr>
                    </a:p>
                  </a:txBody>
                  <a:tcPr marL="45720" marR="45720"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100" b="1" i="0" dirty="0" smtClean="0">
                          <a:solidFill>
                            <a:schemeClr val="tx1"/>
                          </a:solidFill>
                          <a:latin typeface="Arial" panose="020B0604020202020204" pitchFamily="34" charset="0"/>
                          <a:cs typeface="Arial" panose="020B0604020202020204" pitchFamily="34" charset="0"/>
                        </a:rPr>
                        <a:t>Amber</a:t>
                      </a: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100" b="1" i="0" dirty="0" smtClean="0">
                          <a:solidFill>
                            <a:schemeClr val="bg1"/>
                          </a:solidFill>
                          <a:latin typeface="Arial" panose="020B0604020202020204" pitchFamily="34" charset="0"/>
                          <a:cs typeface="Arial" panose="020B0604020202020204" pitchFamily="34" charset="0"/>
                        </a:rPr>
                        <a:t>Red</a:t>
                      </a: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548640">
                <a:tc>
                  <a:txBody>
                    <a:bodyPr/>
                    <a:lstStyle/>
                    <a:p>
                      <a:pPr algn="ctr"/>
                      <a:r>
                        <a:rPr lang="en-GB" sz="1100" b="1" i="0" dirty="0" smtClean="0">
                          <a:solidFill>
                            <a:schemeClr val="tx1"/>
                          </a:solidFill>
                          <a:latin typeface="Arial" panose="020B0604020202020204" pitchFamily="34" charset="0"/>
                          <a:cs typeface="Arial" panose="020B0604020202020204" pitchFamily="34" charset="0"/>
                        </a:rPr>
                        <a:t>SHUSA capital buffer</a:t>
                      </a:r>
                      <a:r>
                        <a:rPr lang="en-GB" sz="1100" b="1" i="0" baseline="30000" dirty="0" smtClean="0">
                          <a:solidFill>
                            <a:schemeClr val="tx1"/>
                          </a:solidFill>
                          <a:latin typeface="Arial" panose="020B0604020202020204" pitchFamily="34" charset="0"/>
                          <a:cs typeface="Arial" panose="020B0604020202020204" pitchFamily="34" charset="0"/>
                        </a:rPr>
                        <a:t>2</a:t>
                      </a:r>
                      <a:endParaRPr lang="en-GB" sz="1100" b="1" i="0" dirty="0">
                        <a:solidFill>
                          <a:schemeClr val="tx1"/>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100" b="0" i="0" kern="1200" dirty="0" smtClean="0">
                          <a:solidFill>
                            <a:schemeClr val="tx1"/>
                          </a:solidFill>
                          <a:latin typeface="Arial" panose="020B0604020202020204" pitchFamily="34" charset="0"/>
                          <a:ea typeface="+mn-ea"/>
                          <a:cs typeface="Arial" panose="020B0604020202020204" pitchFamily="34" charset="0"/>
                        </a:rPr>
                        <a:t>$593</a:t>
                      </a:r>
                    </a:p>
                  </a:txBody>
                  <a:tcPr marL="45720" marR="4572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100" b="0" i="0" kern="1200" dirty="0" smtClean="0">
                          <a:solidFill>
                            <a:schemeClr val="tx1"/>
                          </a:solidFill>
                          <a:latin typeface="Arial" panose="020B0604020202020204" pitchFamily="34" charset="0"/>
                          <a:ea typeface="+mn-ea"/>
                          <a:cs typeface="Arial" panose="020B0604020202020204" pitchFamily="34" charset="0"/>
                        </a:rPr>
                        <a:t>$903</a:t>
                      </a:r>
                    </a:p>
                  </a:txBody>
                  <a:tcPr marL="45720" marR="4572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r>
              <a:tr h="546432">
                <a:tc>
                  <a:txBody>
                    <a:bodyPr/>
                    <a:lstStyle/>
                    <a:p>
                      <a:pPr algn="ctr"/>
                      <a:r>
                        <a:rPr lang="en-GB" sz="1100" b="1" i="0" dirty="0" smtClean="0">
                          <a:solidFill>
                            <a:schemeClr val="tx1"/>
                          </a:solidFill>
                          <a:latin typeface="Arial" panose="020B0604020202020204" pitchFamily="34" charset="0"/>
                          <a:cs typeface="Arial" panose="020B0604020202020204" pitchFamily="34" charset="0"/>
                        </a:rPr>
                        <a:t>CCAR allocation %</a:t>
                      </a:r>
                      <a:r>
                        <a:rPr lang="en-GB" sz="1100" b="1" i="0" baseline="30000" dirty="0" smtClean="0">
                          <a:solidFill>
                            <a:schemeClr val="tx1"/>
                          </a:solidFill>
                          <a:latin typeface="Arial" panose="020B0604020202020204" pitchFamily="34" charset="0"/>
                          <a:cs typeface="Arial" panose="020B0604020202020204" pitchFamily="34" charset="0"/>
                        </a:rPr>
                        <a:t>2</a:t>
                      </a:r>
                      <a:r>
                        <a:rPr lang="en-GB" sz="1100" b="1" i="0" dirty="0" smtClean="0">
                          <a:solidFill>
                            <a:schemeClr val="tx1"/>
                          </a:solidFill>
                          <a:latin typeface="Arial" panose="020B0604020202020204" pitchFamily="34" charset="0"/>
                          <a:cs typeface="Arial" panose="020B0604020202020204" pitchFamily="34" charset="0"/>
                        </a:rPr>
                        <a:t> </a:t>
                      </a:r>
                    </a:p>
                  </a:txBody>
                  <a:tcPr marL="45720" marR="4572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100" b="0" dirty="0" smtClean="0">
                          <a:solidFill>
                            <a:schemeClr val="tx1"/>
                          </a:solidFill>
                          <a:latin typeface="Arial" panose="020B0604020202020204" pitchFamily="34" charset="0"/>
                          <a:cs typeface="Arial" panose="020B0604020202020204" pitchFamily="34" charset="0"/>
                        </a:rPr>
                        <a:t>1.7%</a:t>
                      </a:r>
                    </a:p>
                  </a:txBody>
                  <a:tcPr marL="45720" marR="4572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r>
              <a:tr h="546432">
                <a:tc>
                  <a:txBody>
                    <a:bodyPr/>
                    <a:lstStyle/>
                    <a:p>
                      <a:pPr algn="ctr"/>
                      <a:r>
                        <a:rPr lang="en-GB" sz="1100" b="1" i="0" dirty="0" smtClean="0">
                          <a:solidFill>
                            <a:schemeClr val="tx1"/>
                          </a:solidFill>
                          <a:latin typeface="Arial" panose="020B0604020202020204" pitchFamily="34" charset="0"/>
                          <a:cs typeface="Arial" panose="020B0604020202020204" pitchFamily="34" charset="0"/>
                        </a:rPr>
                        <a:t>Capital buffer allocated</a:t>
                      </a:r>
                      <a:endParaRPr lang="en-GB" sz="1100" b="1" i="0" dirty="0">
                        <a:solidFill>
                          <a:schemeClr val="tx1"/>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100" b="0" dirty="0" smtClean="0">
                          <a:solidFill>
                            <a:schemeClr val="tx1"/>
                          </a:solidFill>
                          <a:latin typeface="Arial" panose="020B0604020202020204" pitchFamily="34" charset="0"/>
                          <a:cs typeface="Arial" panose="020B0604020202020204" pitchFamily="34" charset="0"/>
                        </a:rPr>
                        <a:t>$10</a:t>
                      </a:r>
                    </a:p>
                  </a:txBody>
                  <a:tcPr marL="45720" marR="4572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100" b="0" dirty="0" smtClean="0">
                          <a:solidFill>
                            <a:schemeClr val="tx1"/>
                          </a:solidFill>
                          <a:latin typeface="Arial" panose="020B0604020202020204" pitchFamily="34" charset="0"/>
                          <a:cs typeface="Arial" panose="020B0604020202020204" pitchFamily="34" charset="0"/>
                        </a:rPr>
                        <a:t>$16</a:t>
                      </a:r>
                    </a:p>
                  </a:txBody>
                  <a:tcPr marL="45720" marR="45720" anchor="ctr">
                    <a:lnL>
                      <a:noFill/>
                    </a:lnL>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r>
              <a:tr h="546432">
                <a:tc>
                  <a:txBody>
                    <a:bodyPr/>
                    <a:lstStyle/>
                    <a:p>
                      <a:pPr algn="ctr"/>
                      <a:r>
                        <a:rPr lang="en-GB" sz="1100" b="1" i="0" dirty="0" smtClean="0">
                          <a:solidFill>
                            <a:schemeClr val="tx1"/>
                          </a:solidFill>
                          <a:latin typeface="Arial" panose="020B0604020202020204" pitchFamily="34" charset="0"/>
                          <a:cs typeface="Arial" panose="020B0604020202020204" pitchFamily="34" charset="0"/>
                        </a:rPr>
                        <a:t>Total CCAR losses</a:t>
                      </a:r>
                      <a:endParaRPr lang="en-GB" sz="1100" b="1" i="0" dirty="0">
                        <a:solidFill>
                          <a:schemeClr val="tx1"/>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100" b="0" dirty="0" smtClean="0">
                          <a:solidFill>
                            <a:schemeClr val="tx1"/>
                          </a:solidFill>
                          <a:latin typeface="Arial" panose="020B0604020202020204" pitchFamily="34" charset="0"/>
                          <a:cs typeface="Arial" panose="020B0604020202020204" pitchFamily="34" charset="0"/>
                        </a:rPr>
                        <a:t>$42</a:t>
                      </a:r>
                    </a:p>
                  </a:txBody>
                  <a:tcPr marL="45720" marR="4572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r>
              <a:tr h="546432">
                <a:tc>
                  <a:txBody>
                    <a:bodyPr/>
                    <a:lstStyle/>
                    <a:p>
                      <a:pPr algn="ctr"/>
                      <a:r>
                        <a:rPr lang="en-GB" sz="1100" b="1" i="0" dirty="0" smtClean="0">
                          <a:solidFill>
                            <a:schemeClr val="tx1"/>
                          </a:solidFill>
                          <a:latin typeface="Arial" panose="020B0604020202020204" pitchFamily="34" charset="0"/>
                          <a:cs typeface="Arial" panose="020B0604020202020204" pitchFamily="34" charset="0"/>
                        </a:rPr>
                        <a:t>Total</a:t>
                      </a:r>
                      <a:r>
                        <a:rPr lang="en-GB" sz="1100" b="1" i="0" baseline="0" dirty="0" smtClean="0">
                          <a:solidFill>
                            <a:schemeClr val="tx1"/>
                          </a:solidFill>
                          <a:latin typeface="Arial" panose="020B0604020202020204" pitchFamily="34" charset="0"/>
                          <a:cs typeface="Arial" panose="020B0604020202020204" pitchFamily="34" charset="0"/>
                        </a:rPr>
                        <a:t> loss budget</a:t>
                      </a:r>
                      <a:endParaRPr lang="en-GB" sz="1100" b="1" i="0" dirty="0">
                        <a:solidFill>
                          <a:schemeClr val="tx1"/>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100" b="0" dirty="0" smtClean="0">
                          <a:solidFill>
                            <a:schemeClr val="tx1"/>
                          </a:solidFill>
                          <a:latin typeface="Arial" panose="020B0604020202020204" pitchFamily="34" charset="0"/>
                          <a:cs typeface="Arial" panose="020B0604020202020204" pitchFamily="34" charset="0"/>
                        </a:rPr>
                        <a:t>$52</a:t>
                      </a:r>
                    </a:p>
                  </a:txBody>
                  <a:tcPr marL="45720" marR="4572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100" b="0" i="0" kern="1200" dirty="0" smtClean="0">
                          <a:solidFill>
                            <a:schemeClr val="tx1"/>
                          </a:solidFill>
                          <a:latin typeface="Arial" panose="020B0604020202020204" pitchFamily="34" charset="0"/>
                          <a:ea typeface="+mn-ea"/>
                          <a:cs typeface="Arial" panose="020B0604020202020204" pitchFamily="34" charset="0"/>
                        </a:rPr>
                        <a:t>$58</a:t>
                      </a:r>
                    </a:p>
                  </a:txBody>
                  <a:tcPr marL="45720" marR="4572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r>
            </a:tbl>
          </a:graphicData>
        </a:graphic>
      </p:graphicFrame>
      <p:sp>
        <p:nvSpPr>
          <p:cNvPr id="2" name="Rectangle 1"/>
          <p:cNvSpPr/>
          <p:nvPr/>
        </p:nvSpPr>
        <p:spPr>
          <a:xfrm>
            <a:off x="7416798" y="4840882"/>
            <a:ext cx="1830389" cy="567885"/>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smtClean="0">
              <a:solidFill>
                <a:schemeClr val="tx1"/>
              </a:solidFill>
              <a:latin typeface="Arial" panose="020B0604020202020204" pitchFamily="34" charset="0"/>
              <a:cs typeface="Arial" panose="020B0604020202020204" pitchFamily="34" charset="0"/>
            </a:endParaRPr>
          </a:p>
        </p:txBody>
      </p:sp>
      <p:grpSp>
        <p:nvGrpSpPr>
          <p:cNvPr id="70" name="Group 69"/>
          <p:cNvGrpSpPr/>
          <p:nvPr/>
        </p:nvGrpSpPr>
        <p:grpSpPr>
          <a:xfrm>
            <a:off x="6098209" y="4171872"/>
            <a:ext cx="274434" cy="251159"/>
            <a:chOff x="2736905" y="1731298"/>
            <a:chExt cx="274434" cy="251159"/>
          </a:xfrm>
        </p:grpSpPr>
        <p:sp>
          <p:nvSpPr>
            <p:cNvPr id="72" name="Oval 71"/>
            <p:cNvSpPr/>
            <p:nvPr/>
          </p:nvSpPr>
          <p:spPr>
            <a:xfrm>
              <a:off x="2754798" y="1738705"/>
              <a:ext cx="228600" cy="228600"/>
            </a:xfrm>
            <a:prstGeom prst="ellipse">
              <a:avLst/>
            </a:prstGeom>
            <a:solidFill>
              <a:schemeClr val="bg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lnSpc>
                  <a:spcPct val="100000"/>
                </a:lnSpc>
              </a:pPr>
              <a:endParaRPr lang="en-GB" sz="2000" dirty="0" smtClean="0">
                <a:solidFill>
                  <a:srgbClr val="FF0000"/>
                </a:solidFill>
                <a:latin typeface="Arial" panose="020B0604020202020204" pitchFamily="34" charset="0"/>
                <a:cs typeface="Arial" panose="020B0604020202020204" pitchFamily="34" charset="0"/>
              </a:endParaRPr>
            </a:p>
          </p:txBody>
        </p:sp>
        <p:sp>
          <p:nvSpPr>
            <p:cNvPr id="73" name="Rectangle 72"/>
            <p:cNvSpPr/>
            <p:nvPr/>
          </p:nvSpPr>
          <p:spPr>
            <a:xfrm>
              <a:off x="2736905" y="1731298"/>
              <a:ext cx="274434" cy="251159"/>
            </a:xfrm>
            <a:prstGeom prst="rect">
              <a:avLst/>
            </a:prstGeom>
          </p:spPr>
          <p:txBody>
            <a:bodyPr wrap="none">
              <a:spAutoFit/>
            </a:bodyPr>
            <a:lstStyle/>
            <a:p>
              <a:r>
                <a:rPr lang="en-US" sz="1200" b="1" dirty="0">
                  <a:solidFill>
                    <a:srgbClr val="FF0000"/>
                  </a:solidFill>
                  <a:latin typeface="Arial" panose="020B0604020202020204" pitchFamily="34" charset="0"/>
                  <a:cs typeface="Arial" panose="020B0604020202020204" pitchFamily="34" charset="0"/>
                </a:rPr>
                <a:t>+</a:t>
              </a:r>
              <a:endParaRPr lang="en-GB" sz="1200" b="1" dirty="0">
                <a:latin typeface="Arial" panose="020B0604020202020204" pitchFamily="34" charset="0"/>
                <a:cs typeface="Arial" panose="020B0604020202020204" pitchFamily="34" charset="0"/>
              </a:endParaRPr>
            </a:p>
          </p:txBody>
        </p:sp>
      </p:grpSp>
      <p:grpSp>
        <p:nvGrpSpPr>
          <p:cNvPr id="74" name="Group 73"/>
          <p:cNvGrpSpPr/>
          <p:nvPr/>
        </p:nvGrpSpPr>
        <p:grpSpPr>
          <a:xfrm>
            <a:off x="6098209" y="4722710"/>
            <a:ext cx="274434" cy="254385"/>
            <a:chOff x="2736905" y="1728072"/>
            <a:chExt cx="274434" cy="254385"/>
          </a:xfrm>
        </p:grpSpPr>
        <p:sp>
          <p:nvSpPr>
            <p:cNvPr id="75" name="Oval 74"/>
            <p:cNvSpPr/>
            <p:nvPr/>
          </p:nvSpPr>
          <p:spPr>
            <a:xfrm>
              <a:off x="2754798" y="1728072"/>
              <a:ext cx="228600" cy="228600"/>
            </a:xfrm>
            <a:prstGeom prst="ellipse">
              <a:avLst/>
            </a:prstGeom>
            <a:solidFill>
              <a:schemeClr val="bg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lnSpc>
                  <a:spcPct val="100000"/>
                </a:lnSpc>
              </a:pPr>
              <a:endParaRPr lang="en-GB" sz="2000" dirty="0" smtClean="0">
                <a:solidFill>
                  <a:srgbClr val="FF0000"/>
                </a:solidFill>
                <a:latin typeface="Arial" panose="020B0604020202020204" pitchFamily="34" charset="0"/>
                <a:cs typeface="Arial" panose="020B0604020202020204" pitchFamily="34" charset="0"/>
              </a:endParaRPr>
            </a:p>
          </p:txBody>
        </p:sp>
        <p:sp>
          <p:nvSpPr>
            <p:cNvPr id="76" name="Rectangle 75"/>
            <p:cNvSpPr/>
            <p:nvPr/>
          </p:nvSpPr>
          <p:spPr>
            <a:xfrm>
              <a:off x="2736905" y="1731298"/>
              <a:ext cx="274434" cy="251159"/>
            </a:xfrm>
            <a:prstGeom prst="rect">
              <a:avLst/>
            </a:prstGeom>
          </p:spPr>
          <p:txBody>
            <a:bodyPr wrap="none">
              <a:spAutoFit/>
            </a:bodyPr>
            <a:lstStyle/>
            <a:p>
              <a:r>
                <a:rPr lang="en-US" sz="1200" b="1" dirty="0" smtClean="0">
                  <a:solidFill>
                    <a:srgbClr val="FF0000"/>
                  </a:solidFill>
                  <a:latin typeface="Arial" panose="020B0604020202020204" pitchFamily="34" charset="0"/>
                  <a:cs typeface="Arial" panose="020B0604020202020204" pitchFamily="34" charset="0"/>
                </a:rPr>
                <a:t>=</a:t>
              </a:r>
              <a:endParaRPr lang="en-GB" sz="1200" b="1" dirty="0">
                <a:latin typeface="Arial" panose="020B0604020202020204" pitchFamily="34" charset="0"/>
                <a:cs typeface="Arial" panose="020B0604020202020204" pitchFamily="34" charset="0"/>
              </a:endParaRPr>
            </a:p>
          </p:txBody>
        </p:sp>
      </p:grpSp>
      <p:grpSp>
        <p:nvGrpSpPr>
          <p:cNvPr id="102" name="Group 101"/>
          <p:cNvGrpSpPr/>
          <p:nvPr/>
        </p:nvGrpSpPr>
        <p:grpSpPr>
          <a:xfrm>
            <a:off x="6100613" y="3086972"/>
            <a:ext cx="269625" cy="251159"/>
            <a:chOff x="2739309" y="1731298"/>
            <a:chExt cx="269625" cy="251159"/>
          </a:xfrm>
        </p:grpSpPr>
        <p:sp>
          <p:nvSpPr>
            <p:cNvPr id="104" name="Oval 103"/>
            <p:cNvSpPr/>
            <p:nvPr/>
          </p:nvSpPr>
          <p:spPr>
            <a:xfrm>
              <a:off x="2754798" y="1738705"/>
              <a:ext cx="228600" cy="228600"/>
            </a:xfrm>
            <a:prstGeom prst="ellipse">
              <a:avLst/>
            </a:prstGeom>
            <a:solidFill>
              <a:schemeClr val="bg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lnSpc>
                  <a:spcPct val="100000"/>
                </a:lnSpc>
              </a:pPr>
              <a:endParaRPr lang="en-GB" sz="2000" dirty="0" smtClean="0">
                <a:solidFill>
                  <a:srgbClr val="FF0000"/>
                </a:solidFill>
                <a:latin typeface="Arial" panose="020B0604020202020204" pitchFamily="34" charset="0"/>
                <a:cs typeface="Arial" panose="020B0604020202020204" pitchFamily="34" charset="0"/>
              </a:endParaRPr>
            </a:p>
          </p:txBody>
        </p:sp>
        <p:sp>
          <p:nvSpPr>
            <p:cNvPr id="105" name="Rectangle 104"/>
            <p:cNvSpPr/>
            <p:nvPr/>
          </p:nvSpPr>
          <p:spPr>
            <a:xfrm>
              <a:off x="2739309" y="1731298"/>
              <a:ext cx="269625" cy="251159"/>
            </a:xfrm>
            <a:prstGeom prst="rect">
              <a:avLst/>
            </a:prstGeom>
          </p:spPr>
          <p:txBody>
            <a:bodyPr wrap="none">
              <a:spAutoFit/>
            </a:bodyPr>
            <a:lstStyle/>
            <a:p>
              <a:r>
                <a:rPr lang="en-US" sz="1200" b="1" dirty="0">
                  <a:solidFill>
                    <a:srgbClr val="FF0000"/>
                  </a:solidFill>
                  <a:latin typeface="Arial" panose="020B0604020202020204" pitchFamily="34" charset="0"/>
                  <a:cs typeface="Arial" panose="020B0604020202020204" pitchFamily="34" charset="0"/>
                </a:rPr>
                <a:t>x</a:t>
              </a:r>
              <a:endParaRPr lang="en-GB" sz="1200" b="1" dirty="0">
                <a:latin typeface="Arial" panose="020B0604020202020204" pitchFamily="34" charset="0"/>
                <a:cs typeface="Arial" panose="020B0604020202020204" pitchFamily="34" charset="0"/>
              </a:endParaRPr>
            </a:p>
          </p:txBody>
        </p:sp>
      </p:grpSp>
      <p:grpSp>
        <p:nvGrpSpPr>
          <p:cNvPr id="106" name="Group 105"/>
          <p:cNvGrpSpPr/>
          <p:nvPr/>
        </p:nvGrpSpPr>
        <p:grpSpPr>
          <a:xfrm>
            <a:off x="6098209" y="3627177"/>
            <a:ext cx="274434" cy="254385"/>
            <a:chOff x="2736905" y="1728072"/>
            <a:chExt cx="274434" cy="254385"/>
          </a:xfrm>
        </p:grpSpPr>
        <p:sp>
          <p:nvSpPr>
            <p:cNvPr id="107" name="Oval 106"/>
            <p:cNvSpPr/>
            <p:nvPr/>
          </p:nvSpPr>
          <p:spPr>
            <a:xfrm>
              <a:off x="2754798" y="1728072"/>
              <a:ext cx="228600" cy="228600"/>
            </a:xfrm>
            <a:prstGeom prst="ellipse">
              <a:avLst/>
            </a:prstGeom>
            <a:solidFill>
              <a:schemeClr val="bg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lnSpc>
                  <a:spcPct val="100000"/>
                </a:lnSpc>
              </a:pPr>
              <a:endParaRPr lang="en-GB" sz="2000" dirty="0" smtClean="0">
                <a:solidFill>
                  <a:srgbClr val="FF0000"/>
                </a:solidFill>
                <a:latin typeface="Arial" panose="020B0604020202020204" pitchFamily="34" charset="0"/>
                <a:cs typeface="Arial" panose="020B0604020202020204" pitchFamily="34" charset="0"/>
              </a:endParaRPr>
            </a:p>
          </p:txBody>
        </p:sp>
        <p:sp>
          <p:nvSpPr>
            <p:cNvPr id="108" name="Rectangle 107"/>
            <p:cNvSpPr/>
            <p:nvPr/>
          </p:nvSpPr>
          <p:spPr>
            <a:xfrm>
              <a:off x="2736905" y="1731298"/>
              <a:ext cx="274434" cy="251159"/>
            </a:xfrm>
            <a:prstGeom prst="rect">
              <a:avLst/>
            </a:prstGeom>
          </p:spPr>
          <p:txBody>
            <a:bodyPr wrap="none">
              <a:spAutoFit/>
            </a:bodyPr>
            <a:lstStyle/>
            <a:p>
              <a:r>
                <a:rPr lang="en-US" sz="1200" b="1" dirty="0" smtClean="0">
                  <a:solidFill>
                    <a:srgbClr val="FF0000"/>
                  </a:solidFill>
                  <a:latin typeface="Arial" panose="020B0604020202020204" pitchFamily="34" charset="0"/>
                  <a:cs typeface="Arial" panose="020B0604020202020204" pitchFamily="34" charset="0"/>
                </a:rPr>
                <a:t>=</a:t>
              </a:r>
              <a:endParaRPr lang="en-GB" sz="1200" b="1" dirty="0">
                <a:latin typeface="Arial" panose="020B0604020202020204" pitchFamily="34" charset="0"/>
                <a:cs typeface="Arial" panose="020B0604020202020204" pitchFamily="34" charset="0"/>
              </a:endParaRPr>
            </a:p>
          </p:txBody>
        </p:sp>
      </p:grpSp>
      <p:sp>
        <p:nvSpPr>
          <p:cNvPr id="57" name="TextBox 56"/>
          <p:cNvSpPr txBox="1"/>
          <p:nvPr/>
        </p:nvSpPr>
        <p:spPr>
          <a:xfrm>
            <a:off x="2200068" y="3832608"/>
            <a:ext cx="196588" cy="356646"/>
          </a:xfrm>
          <a:prstGeom prst="rect">
            <a:avLst/>
          </a:prstGeom>
          <a:noFill/>
        </p:spPr>
        <p:txBody>
          <a:bodyPr wrap="square" rtlCol="0">
            <a:noAutofit/>
          </a:bodyPr>
          <a:lstStyle/>
          <a:p>
            <a:pPr>
              <a:lnSpc>
                <a:spcPct val="100000"/>
              </a:lnSpc>
            </a:pPr>
            <a:r>
              <a:rPr lang="en-US" sz="1400" b="1" dirty="0" smtClean="0">
                <a:solidFill>
                  <a:srgbClr val="000000"/>
                </a:solidFill>
              </a:rPr>
              <a:t>-</a:t>
            </a:r>
            <a:endParaRPr lang="en-US" sz="1400" b="1" dirty="0">
              <a:solidFill>
                <a:srgbClr val="000000"/>
              </a:solidFill>
            </a:endParaRPr>
          </a:p>
        </p:txBody>
      </p:sp>
      <p:sp>
        <p:nvSpPr>
          <p:cNvPr id="71" name="TextBox 70"/>
          <p:cNvSpPr txBox="1"/>
          <p:nvPr/>
        </p:nvSpPr>
        <p:spPr>
          <a:xfrm>
            <a:off x="3250452" y="3850598"/>
            <a:ext cx="312317" cy="320667"/>
          </a:xfrm>
          <a:prstGeom prst="rect">
            <a:avLst/>
          </a:prstGeom>
          <a:noFill/>
        </p:spPr>
        <p:txBody>
          <a:bodyPr wrap="square" rtlCol="0">
            <a:noAutofit/>
          </a:bodyPr>
          <a:lstStyle/>
          <a:p>
            <a:pPr>
              <a:lnSpc>
                <a:spcPct val="100000"/>
              </a:lnSpc>
            </a:pPr>
            <a:r>
              <a:rPr lang="en-US" sz="1400" b="1" dirty="0" smtClean="0">
                <a:solidFill>
                  <a:srgbClr val="000000"/>
                </a:solidFill>
              </a:rPr>
              <a:t>=</a:t>
            </a:r>
            <a:endParaRPr lang="en-US" sz="1400" b="1" dirty="0">
              <a:solidFill>
                <a:srgbClr val="000000"/>
              </a:solidFill>
            </a:endParaRPr>
          </a:p>
        </p:txBody>
      </p:sp>
      <p:grpSp>
        <p:nvGrpSpPr>
          <p:cNvPr id="9" name="Group 8"/>
          <p:cNvGrpSpPr/>
          <p:nvPr/>
        </p:nvGrpSpPr>
        <p:grpSpPr>
          <a:xfrm>
            <a:off x="306392" y="3150870"/>
            <a:ext cx="4149068" cy="457200"/>
            <a:chOff x="487153" y="2725550"/>
            <a:chExt cx="4149068" cy="457200"/>
          </a:xfrm>
        </p:grpSpPr>
        <p:sp>
          <p:nvSpPr>
            <p:cNvPr id="48" name="TextBox 47"/>
            <p:cNvSpPr txBox="1"/>
            <p:nvPr/>
          </p:nvSpPr>
          <p:spPr>
            <a:xfrm>
              <a:off x="487153" y="2738707"/>
              <a:ext cx="1093016" cy="430887"/>
            </a:xfrm>
            <a:prstGeom prst="rect">
              <a:avLst/>
            </a:prstGeom>
            <a:noFill/>
          </p:spPr>
          <p:txBody>
            <a:bodyPr wrap="square" rtlCol="0">
              <a:spAutoFit/>
            </a:bodyPr>
            <a:lstStyle/>
            <a:p>
              <a:pPr algn="l">
                <a:lnSpc>
                  <a:spcPct val="100000"/>
                </a:lnSpc>
              </a:pPr>
              <a:r>
                <a:rPr lang="en-US" sz="1100" b="1" dirty="0" smtClean="0"/>
                <a:t>Total Revenue</a:t>
              </a:r>
              <a:endParaRPr lang="en-US" sz="1100" b="1" dirty="0"/>
            </a:p>
          </p:txBody>
        </p:sp>
        <p:sp>
          <p:nvSpPr>
            <p:cNvPr id="55" name="Rectangle 54"/>
            <p:cNvSpPr/>
            <p:nvPr/>
          </p:nvSpPr>
          <p:spPr bwMode="auto">
            <a:xfrm>
              <a:off x="1509616" y="2725550"/>
              <a:ext cx="868680" cy="457200"/>
            </a:xfrm>
            <a:prstGeom prst="rect">
              <a:avLst/>
            </a:prstGeom>
            <a:noFill/>
            <a:ln w="6350" cap="flat" cmpd="sng" algn="ctr">
              <a:solidFill>
                <a:schemeClr val="accent1"/>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eaLnBrk="0" hangingPunct="0">
                <a:lnSpc>
                  <a:spcPct val="100000"/>
                </a:lnSpc>
              </a:pPr>
              <a:r>
                <a:rPr lang="en-US" sz="1100" dirty="0" smtClean="0">
                  <a:solidFill>
                    <a:schemeClr val="tx2"/>
                  </a:solidFill>
                </a:rPr>
                <a:t>$691M</a:t>
              </a:r>
              <a:endParaRPr lang="en-US" sz="1100" dirty="0">
                <a:solidFill>
                  <a:schemeClr val="tx2"/>
                </a:solidFill>
              </a:endParaRPr>
            </a:p>
          </p:txBody>
        </p:sp>
        <p:sp>
          <p:nvSpPr>
            <p:cNvPr id="56" name="Rectangle 55"/>
            <p:cNvSpPr/>
            <p:nvPr/>
          </p:nvSpPr>
          <p:spPr bwMode="auto">
            <a:xfrm>
              <a:off x="2591249" y="2725550"/>
              <a:ext cx="868680" cy="457200"/>
            </a:xfrm>
            <a:prstGeom prst="rect">
              <a:avLst/>
            </a:prstGeom>
            <a:noFill/>
            <a:ln w="6350" cap="flat" cmpd="sng" algn="ctr">
              <a:solidFill>
                <a:schemeClr val="accent1"/>
              </a:solidFill>
              <a:prstDash val="solid"/>
              <a:round/>
              <a:headEnd type="none" w="med" len="med"/>
              <a:tailEnd type="none" w="med" len="med"/>
            </a:ln>
            <a:effectLst/>
          </p:spPr>
          <p:txBody>
            <a:bodyPr vert="horz" wrap="square" lIns="72000" tIns="45720" rIns="72000" bIns="45720" numCol="1" rtlCol="0" anchor="ctr" anchorCtr="0" compatLnSpc="1">
              <a:prstTxWarp prst="textNoShape">
                <a:avLst/>
              </a:prstTxWarp>
              <a:noAutofit/>
            </a:bodyPr>
            <a:lstStyle/>
            <a:p>
              <a:pPr eaLnBrk="0" hangingPunct="0">
                <a:lnSpc>
                  <a:spcPct val="100000"/>
                </a:lnSpc>
              </a:pPr>
              <a:r>
                <a:rPr lang="en-US" sz="1100" dirty="0" smtClean="0">
                  <a:solidFill>
                    <a:schemeClr val="tx2"/>
                  </a:solidFill>
                </a:rPr>
                <a:t>$617M</a:t>
              </a:r>
              <a:endParaRPr lang="en-US" sz="1100" dirty="0">
                <a:solidFill>
                  <a:schemeClr val="tx2"/>
                </a:solidFill>
              </a:endParaRPr>
            </a:p>
          </p:txBody>
        </p:sp>
        <p:sp>
          <p:nvSpPr>
            <p:cNvPr id="88" name="Rectangle 87"/>
            <p:cNvSpPr/>
            <p:nvPr/>
          </p:nvSpPr>
          <p:spPr bwMode="auto">
            <a:xfrm>
              <a:off x="3767541" y="2725550"/>
              <a:ext cx="868680" cy="457200"/>
            </a:xfrm>
            <a:prstGeom prst="rect">
              <a:avLst/>
            </a:prstGeom>
            <a:solidFill>
              <a:schemeClr val="bg1"/>
            </a:solidFill>
            <a:ln w="635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sz="1100" dirty="0" smtClean="0">
                  <a:solidFill>
                    <a:schemeClr val="tx2"/>
                  </a:solidFill>
                </a:rPr>
                <a:t>$74M</a:t>
              </a:r>
              <a:endParaRPr lang="en-US" sz="1100" dirty="0">
                <a:solidFill>
                  <a:schemeClr val="tx2"/>
                </a:solidFill>
              </a:endParaRPr>
            </a:p>
          </p:txBody>
        </p:sp>
      </p:grpSp>
      <p:grpSp>
        <p:nvGrpSpPr>
          <p:cNvPr id="8" name="Group 7"/>
          <p:cNvGrpSpPr/>
          <p:nvPr/>
        </p:nvGrpSpPr>
        <p:grpSpPr>
          <a:xfrm>
            <a:off x="306392" y="4422640"/>
            <a:ext cx="4149068" cy="459432"/>
            <a:chOff x="487153" y="4762896"/>
            <a:chExt cx="4149068" cy="459432"/>
          </a:xfrm>
        </p:grpSpPr>
        <p:sp>
          <p:nvSpPr>
            <p:cNvPr id="51" name="TextBox 50"/>
            <p:cNvSpPr txBox="1"/>
            <p:nvPr/>
          </p:nvSpPr>
          <p:spPr>
            <a:xfrm>
              <a:off x="487153" y="4791441"/>
              <a:ext cx="1093016" cy="430887"/>
            </a:xfrm>
            <a:prstGeom prst="rect">
              <a:avLst/>
            </a:prstGeom>
            <a:noFill/>
          </p:spPr>
          <p:txBody>
            <a:bodyPr wrap="square" rtlCol="0">
              <a:spAutoFit/>
            </a:bodyPr>
            <a:lstStyle/>
            <a:p>
              <a:pPr algn="l">
                <a:lnSpc>
                  <a:spcPct val="100000"/>
                </a:lnSpc>
              </a:pPr>
              <a:r>
                <a:rPr lang="en-US" sz="1100" b="1" dirty="0" smtClean="0"/>
                <a:t>Non-Interest Expense</a:t>
              </a:r>
              <a:endParaRPr lang="en-US" sz="1100" b="1" dirty="0"/>
            </a:p>
          </p:txBody>
        </p:sp>
        <p:sp>
          <p:nvSpPr>
            <p:cNvPr id="79" name="Rectangle 78"/>
            <p:cNvSpPr/>
            <p:nvPr/>
          </p:nvSpPr>
          <p:spPr bwMode="auto">
            <a:xfrm>
              <a:off x="1509616" y="4762896"/>
              <a:ext cx="868680" cy="457200"/>
            </a:xfrm>
            <a:prstGeom prst="rect">
              <a:avLst/>
            </a:prstGeom>
            <a:noFill/>
            <a:ln w="635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sz="1100" dirty="0" smtClean="0">
                  <a:solidFill>
                    <a:srgbClr val="000000"/>
                  </a:solidFill>
                </a:rPr>
                <a:t>-$370M</a:t>
              </a:r>
              <a:endParaRPr lang="en-US" sz="1100" dirty="0">
                <a:solidFill>
                  <a:srgbClr val="000000"/>
                </a:solidFill>
              </a:endParaRPr>
            </a:p>
          </p:txBody>
        </p:sp>
        <p:sp>
          <p:nvSpPr>
            <p:cNvPr id="80" name="Rectangle 79"/>
            <p:cNvSpPr/>
            <p:nvPr/>
          </p:nvSpPr>
          <p:spPr bwMode="auto">
            <a:xfrm>
              <a:off x="2591249" y="4762896"/>
              <a:ext cx="868680" cy="457200"/>
            </a:xfrm>
            <a:prstGeom prst="rect">
              <a:avLst/>
            </a:prstGeom>
            <a:noFill/>
            <a:ln w="635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sz="1100" dirty="0" smtClean="0">
                  <a:solidFill>
                    <a:srgbClr val="000000"/>
                  </a:solidFill>
                </a:rPr>
                <a:t>-$332M</a:t>
              </a:r>
              <a:endParaRPr lang="en-US" sz="1100" dirty="0">
                <a:solidFill>
                  <a:srgbClr val="000000"/>
                </a:solidFill>
              </a:endParaRPr>
            </a:p>
          </p:txBody>
        </p:sp>
        <p:sp>
          <p:nvSpPr>
            <p:cNvPr id="95" name="Rectangle 94"/>
            <p:cNvSpPr/>
            <p:nvPr/>
          </p:nvSpPr>
          <p:spPr bwMode="auto">
            <a:xfrm>
              <a:off x="3767541" y="4762896"/>
              <a:ext cx="868680" cy="457200"/>
            </a:xfrm>
            <a:prstGeom prst="rect">
              <a:avLst/>
            </a:prstGeom>
            <a:solidFill>
              <a:schemeClr val="bg1"/>
            </a:solidFill>
            <a:ln w="635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sz="1100" dirty="0" smtClean="0">
                  <a:solidFill>
                    <a:srgbClr val="000000"/>
                  </a:solidFill>
                </a:rPr>
                <a:t>-$38M</a:t>
              </a:r>
              <a:endParaRPr lang="en-US" sz="1100" dirty="0">
                <a:solidFill>
                  <a:srgbClr val="000000"/>
                </a:solidFill>
              </a:endParaRPr>
            </a:p>
          </p:txBody>
        </p:sp>
      </p:grpSp>
      <p:grpSp>
        <p:nvGrpSpPr>
          <p:cNvPr id="6" name="Group 5"/>
          <p:cNvGrpSpPr/>
          <p:nvPr/>
        </p:nvGrpSpPr>
        <p:grpSpPr>
          <a:xfrm>
            <a:off x="306392" y="3782331"/>
            <a:ext cx="4149068" cy="457200"/>
            <a:chOff x="487153" y="3413846"/>
            <a:chExt cx="4149068" cy="457200"/>
          </a:xfrm>
        </p:grpSpPr>
        <p:sp>
          <p:nvSpPr>
            <p:cNvPr id="49" name="TextBox 48"/>
            <p:cNvSpPr txBox="1"/>
            <p:nvPr/>
          </p:nvSpPr>
          <p:spPr>
            <a:xfrm>
              <a:off x="487153" y="3427003"/>
              <a:ext cx="1093016" cy="430887"/>
            </a:xfrm>
            <a:prstGeom prst="rect">
              <a:avLst/>
            </a:prstGeom>
            <a:noFill/>
          </p:spPr>
          <p:txBody>
            <a:bodyPr wrap="square" rtlCol="0">
              <a:spAutoFit/>
            </a:bodyPr>
            <a:lstStyle/>
            <a:p>
              <a:pPr algn="l">
                <a:lnSpc>
                  <a:spcPct val="100000"/>
                </a:lnSpc>
              </a:pPr>
              <a:r>
                <a:rPr lang="en-US" sz="1100" b="1" dirty="0" smtClean="0"/>
                <a:t>Op. Risk Expenses</a:t>
              </a:r>
              <a:r>
                <a:rPr lang="en-US" sz="1100" b="1" baseline="30000" dirty="0" smtClean="0"/>
                <a:t>1</a:t>
              </a:r>
              <a:endParaRPr lang="en-US" sz="1100" b="1" dirty="0"/>
            </a:p>
          </p:txBody>
        </p:sp>
        <p:sp>
          <p:nvSpPr>
            <p:cNvPr id="81" name="Rectangle 80"/>
            <p:cNvSpPr/>
            <p:nvPr/>
          </p:nvSpPr>
          <p:spPr bwMode="auto">
            <a:xfrm>
              <a:off x="1509616" y="3413846"/>
              <a:ext cx="868680" cy="457200"/>
            </a:xfrm>
            <a:prstGeom prst="rect">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sz="1100" dirty="0" smtClean="0">
                  <a:solidFill>
                    <a:srgbClr val="000000"/>
                  </a:solidFill>
                </a:rPr>
                <a:t>-$9M</a:t>
              </a:r>
              <a:endParaRPr lang="en-US" sz="1100" dirty="0">
                <a:solidFill>
                  <a:srgbClr val="000000"/>
                </a:solidFill>
              </a:endParaRPr>
            </a:p>
          </p:txBody>
        </p:sp>
        <p:sp>
          <p:nvSpPr>
            <p:cNvPr id="82" name="Rectangle 81"/>
            <p:cNvSpPr/>
            <p:nvPr/>
          </p:nvSpPr>
          <p:spPr bwMode="auto">
            <a:xfrm>
              <a:off x="2591249" y="3413846"/>
              <a:ext cx="868680" cy="457200"/>
            </a:xfrm>
            <a:prstGeom prst="rect">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sz="1100" dirty="0" smtClean="0">
                  <a:solidFill>
                    <a:srgbClr val="000000"/>
                  </a:solidFill>
                </a:rPr>
                <a:t>-$16M</a:t>
              </a:r>
              <a:endParaRPr lang="en-US" sz="1100" dirty="0">
                <a:solidFill>
                  <a:srgbClr val="000000"/>
                </a:solidFill>
              </a:endParaRPr>
            </a:p>
          </p:txBody>
        </p:sp>
        <p:sp>
          <p:nvSpPr>
            <p:cNvPr id="100" name="Rectangle 99"/>
            <p:cNvSpPr/>
            <p:nvPr/>
          </p:nvSpPr>
          <p:spPr bwMode="auto">
            <a:xfrm>
              <a:off x="3767541" y="3413846"/>
              <a:ext cx="868680" cy="457200"/>
            </a:xfrm>
            <a:prstGeom prst="rect">
              <a:avLst/>
            </a:prstGeom>
            <a:solidFill>
              <a:schemeClr val="bg1"/>
            </a:solid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sz="1100" dirty="0" smtClean="0">
                  <a:solidFill>
                    <a:srgbClr val="000000"/>
                  </a:solidFill>
                </a:rPr>
                <a:t>$</a:t>
              </a:r>
              <a:r>
                <a:rPr lang="en-US" sz="1100" dirty="0">
                  <a:solidFill>
                    <a:srgbClr val="000000"/>
                  </a:solidFill>
                </a:rPr>
                <a:t>7</a:t>
              </a:r>
              <a:r>
                <a:rPr lang="en-US" sz="1100" dirty="0" smtClean="0">
                  <a:solidFill>
                    <a:srgbClr val="000000"/>
                  </a:solidFill>
                </a:rPr>
                <a:t>M</a:t>
              </a:r>
              <a:endParaRPr lang="en-US" sz="1100" dirty="0">
                <a:solidFill>
                  <a:srgbClr val="000000"/>
                </a:solidFill>
              </a:endParaRPr>
            </a:p>
          </p:txBody>
        </p:sp>
      </p:grpSp>
    </p:spTree>
    <p:extLst>
      <p:ext uri="{BB962C8B-B14F-4D97-AF65-F5344CB8AC3E}">
        <p14:creationId xmlns:p14="http://schemas.microsoft.com/office/powerpoint/2010/main" val="29990428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GB" dirty="0" smtClean="0">
                <a:solidFill>
                  <a:srgbClr val="FF0000"/>
                </a:solidFill>
              </a:rPr>
              <a:t>2.</a:t>
            </a:r>
            <a:r>
              <a:rPr lang="en-GB" dirty="0" smtClean="0"/>
              <a:t> Credit risk</a:t>
            </a:r>
            <a:endParaRPr lang="en-GB" dirty="0"/>
          </a:p>
        </p:txBody>
      </p:sp>
    </p:spTree>
    <p:extLst>
      <p:ext uri="{BB962C8B-B14F-4D97-AF65-F5344CB8AC3E}">
        <p14:creationId xmlns:p14="http://schemas.microsoft.com/office/powerpoint/2010/main" val="25581863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p:cNvGraphicFramePr>
            <a:graphicFrameLocks noGrp="1"/>
          </p:cNvGraphicFramePr>
          <p:nvPr>
            <p:extLst>
              <p:ext uri="{D42A27DB-BD31-4B8C-83A1-F6EECF244321}">
                <p14:modId xmlns:p14="http://schemas.microsoft.com/office/powerpoint/2010/main" val="4038598485"/>
              </p:ext>
            </p:extLst>
          </p:nvPr>
        </p:nvGraphicFramePr>
        <p:xfrm>
          <a:off x="366713" y="1463040"/>
          <a:ext cx="8882061" cy="2011978"/>
        </p:xfrm>
        <a:graphic>
          <a:graphicData uri="http://schemas.openxmlformats.org/drawingml/2006/table">
            <a:tbl>
              <a:tblPr firstRow="1" bandRow="1"/>
              <a:tblGrid>
                <a:gridCol w="1136266"/>
                <a:gridCol w="2246061"/>
                <a:gridCol w="1412240"/>
                <a:gridCol w="1137920"/>
                <a:gridCol w="1474787"/>
                <a:gridCol w="1474787"/>
              </a:tblGrid>
              <a:tr h="255628">
                <a:tc>
                  <a:txBody>
                    <a:bodyPr/>
                    <a:lstStyle/>
                    <a:p>
                      <a:pPr algn="ctr"/>
                      <a:r>
                        <a:rPr lang="en-US" sz="1100" b="1" dirty="0" smtClean="0">
                          <a:solidFill>
                            <a:schemeClr val="accent1"/>
                          </a:solidFill>
                          <a:latin typeface="Arial" panose="020B0604020202020204" pitchFamily="34" charset="0"/>
                          <a:cs typeface="Arial" panose="020B0604020202020204" pitchFamily="34" charset="0"/>
                        </a:rPr>
                        <a:t>Risk type</a:t>
                      </a:r>
                      <a:endParaRPr lang="en-US" sz="1100" b="1" dirty="0">
                        <a:solidFill>
                          <a:schemeClr val="accent1"/>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1" dirty="0" smtClean="0">
                          <a:solidFill>
                            <a:schemeClr val="accent1"/>
                          </a:solidFill>
                          <a:latin typeface="Arial" panose="020B0604020202020204" pitchFamily="34" charset="0"/>
                          <a:cs typeface="Arial" panose="020B0604020202020204" pitchFamily="34" charset="0"/>
                        </a:rPr>
                        <a:t>Metrics</a:t>
                      </a:r>
                      <a:endParaRPr lang="en-US" sz="1100" b="1" dirty="0">
                        <a:solidFill>
                          <a:schemeClr val="accent1"/>
                        </a:solidFill>
                        <a:latin typeface="Arial" panose="020B0604020202020204" pitchFamily="34" charset="0"/>
                        <a:cs typeface="Arial" panose="020B0604020202020204" pitchFamily="34" charset="0"/>
                      </a:endParaRPr>
                    </a:p>
                  </a:txBody>
                  <a:tcPr marL="45720" marR="45720" anchor="ctr">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1" dirty="0" smtClean="0">
                          <a:solidFill>
                            <a:schemeClr val="accent1"/>
                          </a:solidFill>
                          <a:latin typeface="Arial" panose="020B0604020202020204" pitchFamily="34" charset="0"/>
                          <a:cs typeface="Arial" panose="020B0604020202020204" pitchFamily="34" charset="0"/>
                        </a:rPr>
                        <a:t>Entity</a:t>
                      </a:r>
                      <a:r>
                        <a:rPr lang="en-US" sz="1100" b="1" baseline="0" dirty="0" smtClean="0">
                          <a:solidFill>
                            <a:schemeClr val="accent1"/>
                          </a:solidFill>
                          <a:latin typeface="Arial" panose="020B0604020202020204" pitchFamily="34" charset="0"/>
                          <a:cs typeface="Arial" panose="020B0604020202020204" pitchFamily="34" charset="0"/>
                        </a:rPr>
                        <a:t>/</a:t>
                      </a:r>
                      <a:r>
                        <a:rPr lang="en-US" sz="1100" b="1" dirty="0" smtClean="0">
                          <a:solidFill>
                            <a:schemeClr val="accent1"/>
                          </a:solidFill>
                          <a:latin typeface="Arial" panose="020B0604020202020204" pitchFamily="34" charset="0"/>
                          <a:cs typeface="Arial" panose="020B0604020202020204" pitchFamily="34" charset="0"/>
                        </a:rPr>
                        <a:t>portfolio</a:t>
                      </a:r>
                      <a:endParaRPr lang="en-US" sz="1100" b="1" dirty="0">
                        <a:solidFill>
                          <a:schemeClr val="accent1"/>
                        </a:solidFill>
                        <a:latin typeface="Arial" panose="020B0604020202020204" pitchFamily="34" charset="0"/>
                        <a:cs typeface="Arial" panose="020B0604020202020204" pitchFamily="34" charset="0"/>
                      </a:endParaRPr>
                    </a:p>
                  </a:txBody>
                  <a:tcPr marL="45720" marR="45720" anchor="ctr">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1" dirty="0" smtClean="0">
                          <a:solidFill>
                            <a:schemeClr val="tx1"/>
                          </a:solidFill>
                          <a:latin typeface="Arial" panose="020B0604020202020204" pitchFamily="34" charset="0"/>
                          <a:cs typeface="Arial" panose="020B0604020202020204" pitchFamily="34" charset="0"/>
                        </a:rPr>
                        <a:t>March</a:t>
                      </a:r>
                      <a:r>
                        <a:rPr lang="en-US" sz="1100" b="1" baseline="0" dirty="0" smtClean="0">
                          <a:solidFill>
                            <a:schemeClr val="tx1"/>
                          </a:solidFill>
                          <a:latin typeface="Arial" panose="020B0604020202020204" pitchFamily="34" charset="0"/>
                          <a:cs typeface="Arial" panose="020B0604020202020204" pitchFamily="34" charset="0"/>
                        </a:rPr>
                        <a:t> 16</a:t>
                      </a:r>
                      <a:endParaRPr lang="en-US" sz="1100" b="1" dirty="0">
                        <a:solidFill>
                          <a:schemeClr val="tx1"/>
                        </a:solidFill>
                        <a:latin typeface="Arial" panose="020B0604020202020204" pitchFamily="34" charset="0"/>
                        <a:cs typeface="Arial" panose="020B0604020202020204" pitchFamily="34" charset="0"/>
                      </a:endParaRPr>
                    </a:p>
                  </a:txBody>
                  <a:tcPr marL="45720" marR="45720" anchor="ctr">
                    <a:lnL w="1270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100" b="1" dirty="0" smtClean="0">
                          <a:solidFill>
                            <a:schemeClr val="tx1"/>
                          </a:solidFill>
                          <a:latin typeface="Arial" panose="020B0604020202020204" pitchFamily="34" charset="0"/>
                          <a:cs typeface="Arial" panose="020B0604020202020204" pitchFamily="34" charset="0"/>
                        </a:rPr>
                        <a:t>Amber trigger</a:t>
                      </a:r>
                      <a:endParaRPr lang="en-US" sz="1100" b="1" dirty="0">
                        <a:solidFill>
                          <a:schemeClr val="tx1"/>
                        </a:solidFill>
                        <a:latin typeface="Arial" panose="020B0604020202020204" pitchFamily="34" charset="0"/>
                        <a:cs typeface="Arial" panose="020B0604020202020204" pitchFamily="34" charset="0"/>
                      </a:endParaRPr>
                    </a:p>
                  </a:txBody>
                  <a:tcPr marL="45720" marR="45720" anchor="ctr">
                    <a:lnL w="12700" cmpd="sng">
                      <a:noFill/>
                      <a:prstDash val="solid"/>
                    </a:lnL>
                    <a:lnR w="12700" cmpd="sng">
                      <a:noFill/>
                      <a:prstDash val="solid"/>
                    </a:lnR>
                    <a:lnT w="19050" cap="flat" cmpd="sng" algn="ctr">
                      <a:no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indent="0" algn="ctr">
                        <a:buFont typeface="Arial" panose="020B0604020202020204" pitchFamily="34" charset="0"/>
                        <a:buNone/>
                      </a:pPr>
                      <a:r>
                        <a:rPr lang="en-US" sz="1100" b="1" dirty="0" smtClean="0">
                          <a:solidFill>
                            <a:schemeClr val="bg1"/>
                          </a:solidFill>
                          <a:latin typeface="Arial" panose="020B0604020202020204" pitchFamily="34" charset="0"/>
                          <a:cs typeface="Arial" panose="020B0604020202020204" pitchFamily="34" charset="0"/>
                        </a:rPr>
                        <a:t>Red</a:t>
                      </a:r>
                      <a:r>
                        <a:rPr lang="en-US" sz="1100" b="1" baseline="0" dirty="0" smtClean="0">
                          <a:solidFill>
                            <a:schemeClr val="bg1"/>
                          </a:solidFill>
                          <a:latin typeface="Arial" panose="020B0604020202020204" pitchFamily="34" charset="0"/>
                          <a:cs typeface="Arial" panose="020B0604020202020204" pitchFamily="34" charset="0"/>
                        </a:rPr>
                        <a:t> limit</a:t>
                      </a:r>
                      <a:endParaRPr lang="en-US" sz="1100" b="1" dirty="0">
                        <a:solidFill>
                          <a:schemeClr val="bg1"/>
                        </a:solidFill>
                        <a:latin typeface="Arial" panose="020B0604020202020204" pitchFamily="34" charset="0"/>
                        <a:cs typeface="Arial" panose="020B0604020202020204" pitchFamily="34" charset="0"/>
                      </a:endParaRPr>
                    </a:p>
                  </a:txBody>
                  <a:tcPr marL="45720" marR="45720" anchor="ctr">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583229">
                <a:tc row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i="0" dirty="0" smtClean="0">
                          <a:solidFill>
                            <a:schemeClr val="tx1"/>
                          </a:solidFill>
                          <a:latin typeface="Arial" panose="020B0604020202020204" pitchFamily="34" charset="0"/>
                          <a:cs typeface="Arial" panose="020B0604020202020204" pitchFamily="34" charset="0"/>
                        </a:rPr>
                        <a:t>Credit</a:t>
                      </a:r>
                      <a:r>
                        <a:rPr lang="en-US" sz="1100" b="1" i="0" baseline="0" dirty="0" smtClean="0">
                          <a:solidFill>
                            <a:schemeClr val="tx1"/>
                          </a:solidFill>
                          <a:latin typeface="Arial" panose="020B0604020202020204" pitchFamily="34" charset="0"/>
                          <a:cs typeface="Arial" panose="020B0604020202020204" pitchFamily="34" charset="0"/>
                        </a:rPr>
                        <a:t> risk</a:t>
                      </a:r>
                      <a:endParaRPr lang="en-US" sz="1100" b="1" i="0" dirty="0" smtClean="0">
                        <a:solidFill>
                          <a:schemeClr val="tx1"/>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b" latinLnBrk="0" hangingPunct="1">
                        <a:lnSpc>
                          <a:spcPct val="100000"/>
                        </a:lnSpc>
                        <a:spcBef>
                          <a:spcPts val="0"/>
                        </a:spcBef>
                        <a:spcAft>
                          <a:spcPts val="0"/>
                        </a:spcAft>
                        <a:buClrTx/>
                        <a:buSzTx/>
                        <a:buFontTx/>
                        <a:buNone/>
                        <a:tabLst/>
                        <a:defRPr/>
                      </a:pPr>
                      <a:r>
                        <a:rPr lang="en-US" sz="1100" b="0" i="0" u="none" strike="noStrike" kern="1200" dirty="0" smtClean="0">
                          <a:solidFill>
                            <a:schemeClr val="tx1"/>
                          </a:solidFill>
                          <a:effectLst/>
                          <a:latin typeface="Arial" panose="020B0604020202020204" pitchFamily="34" charset="0"/>
                          <a:ea typeface="+mn-ea"/>
                          <a:cs typeface="Arial" panose="020B0604020202020204" pitchFamily="34" charset="0"/>
                        </a:rPr>
                        <a:t>Secured Lending Model Exceptions (%)</a:t>
                      </a:r>
                    </a:p>
                  </a:txBody>
                  <a:tcPr marL="48014" marR="48014" anchor="ctr">
                    <a:lnL>
                      <a:noFill/>
                    </a:lnL>
                    <a:lnR w="12700" cap="flat" cmpd="sng" algn="ctr">
                      <a:no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BSI</a:t>
                      </a:r>
                      <a:endParaRPr lang="en-US" sz="1100" b="0" dirty="0">
                        <a:latin typeface="Arial" panose="020B0604020202020204" pitchFamily="34" charset="0"/>
                        <a:cs typeface="Arial" panose="020B0604020202020204" pitchFamily="34" charset="0"/>
                      </a:endParaRPr>
                    </a:p>
                  </a:txBody>
                  <a:tcPr marL="48014" marR="48014" anchor="ctr">
                    <a:lnL>
                      <a:noFill/>
                    </a:lnL>
                    <a:lnR w="12700" cap="flat" cmpd="sng" algn="ctr">
                      <a:no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1100" dirty="0" smtClean="0">
                          <a:latin typeface="Arial" panose="020B0604020202020204" pitchFamily="34" charset="0"/>
                          <a:cs typeface="Arial" panose="020B0604020202020204" pitchFamily="34" charset="0"/>
                        </a:rPr>
                        <a:t>1%</a:t>
                      </a:r>
                      <a:endParaRPr lang="en-US" sz="1100" dirty="0">
                        <a:latin typeface="Arial" panose="020B0604020202020204" pitchFamily="34" charset="0"/>
                        <a:cs typeface="Arial" panose="020B0604020202020204" pitchFamily="34" charset="0"/>
                      </a:endParaRPr>
                    </a:p>
                  </a:txBody>
                  <a:tcPr marL="48014" marR="48014" anchor="ctr">
                    <a:lnL w="12700" cap="flat" cmpd="sng" algn="ctr">
                      <a:noFill/>
                      <a:prstDash val="solid"/>
                      <a:round/>
                      <a:headEnd type="none" w="med" len="med"/>
                      <a:tailEnd type="none" w="med" len="med"/>
                    </a:lnL>
                    <a:lnR>
                      <a:noFill/>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u="none" strike="noStrike" dirty="0" smtClean="0">
                          <a:solidFill>
                            <a:srgbClr val="000000"/>
                          </a:solidFill>
                          <a:effectLst/>
                          <a:latin typeface="Arial"/>
                        </a:rPr>
                        <a:t>&gt;=</a:t>
                      </a:r>
                      <a:r>
                        <a:rPr lang="en-US" sz="1100" b="0" i="0" kern="1200" dirty="0" smtClean="0">
                          <a:solidFill>
                            <a:schemeClr val="tx1"/>
                          </a:solidFill>
                          <a:latin typeface="Arial" panose="020B0604020202020204" pitchFamily="34" charset="0"/>
                          <a:ea typeface="+mn-ea"/>
                          <a:cs typeface="Arial" panose="020B0604020202020204" pitchFamily="34" charset="0"/>
                        </a:rPr>
                        <a:t>1.5%</a:t>
                      </a:r>
                    </a:p>
                  </a:txBody>
                  <a:tcPr marL="48014" marR="48014" anchor="ctr">
                    <a:lnL>
                      <a:noFill/>
                    </a:lnL>
                    <a:lnR>
                      <a:noFill/>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u="none" strike="noStrike" dirty="0" smtClean="0">
                          <a:solidFill>
                            <a:srgbClr val="000000"/>
                          </a:solidFill>
                          <a:effectLst/>
                          <a:latin typeface="Arial"/>
                        </a:rPr>
                        <a:t>&gt;=</a:t>
                      </a:r>
                      <a:r>
                        <a:rPr lang="en-US" sz="1100" b="0" i="0" kern="1200" dirty="0" smtClean="0">
                          <a:solidFill>
                            <a:schemeClr val="tx1"/>
                          </a:solidFill>
                          <a:latin typeface="Arial" panose="020B0604020202020204" pitchFamily="34" charset="0"/>
                          <a:ea typeface="+mn-ea"/>
                          <a:cs typeface="Arial" panose="020B0604020202020204" pitchFamily="34" charset="0"/>
                        </a:rPr>
                        <a:t>2%</a:t>
                      </a:r>
                    </a:p>
                  </a:txBody>
                  <a:tcPr marL="48014" marR="48014" anchor="ctr">
                    <a:lnL>
                      <a:noFill/>
                    </a:lnL>
                    <a:lnR w="19050" cap="flat" cmpd="sng" algn="ctr">
                      <a:no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58644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i="0" dirty="0" smtClean="0">
                        <a:solidFill>
                          <a:schemeClr val="tx1"/>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b" latinLnBrk="0" hangingPunct="1">
                        <a:lnSpc>
                          <a:spcPct val="100000"/>
                        </a:lnSpc>
                        <a:spcBef>
                          <a:spcPts val="0"/>
                        </a:spcBef>
                        <a:spcAft>
                          <a:spcPts val="0"/>
                        </a:spcAft>
                        <a:buClrTx/>
                        <a:buSzTx/>
                        <a:buFontTx/>
                        <a:buNone/>
                        <a:tabLst/>
                        <a:defRPr/>
                      </a:pPr>
                      <a:r>
                        <a:rPr lang="en-US" sz="1100" b="0" i="0" u="none" strike="noStrike" kern="1200" dirty="0" smtClean="0">
                          <a:solidFill>
                            <a:schemeClr val="tx1"/>
                          </a:solidFill>
                          <a:effectLst/>
                          <a:latin typeface="Arial" panose="020B0604020202020204" pitchFamily="34" charset="0"/>
                          <a:ea typeface="+mn-ea"/>
                          <a:cs typeface="Arial" panose="020B0604020202020204" pitchFamily="34" charset="0"/>
                        </a:rPr>
                        <a:t>*Individual Obligor Exposure</a:t>
                      </a:r>
                    </a:p>
                  </a:txBody>
                  <a:tcPr marL="48014" marR="48014" anchor="ctr">
                    <a:lnL>
                      <a:noFill/>
                    </a:lnL>
                    <a:lnR w="12700" cap="flat" cmpd="sng" algn="ctr">
                      <a:no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BSI</a:t>
                      </a:r>
                      <a:endParaRPr lang="en-US" sz="1100" b="0" dirty="0">
                        <a:latin typeface="Arial" panose="020B0604020202020204" pitchFamily="34" charset="0"/>
                        <a:cs typeface="Arial" panose="020B0604020202020204" pitchFamily="34" charset="0"/>
                      </a:endParaRPr>
                    </a:p>
                  </a:txBody>
                  <a:tcPr marL="48014" marR="48014" anchor="ctr">
                    <a:lnL>
                      <a:noFill/>
                    </a:lnL>
                    <a:lnR w="12700" cap="flat" cmpd="sng" algn="ctr">
                      <a:no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9.90%</a:t>
                      </a:r>
                      <a:endParaRPr lang="en-US" sz="1100" b="1" dirty="0">
                        <a:solidFill>
                          <a:srgbClr val="FFC000"/>
                        </a:solidFill>
                        <a:latin typeface="Arial" panose="020B0604020202020204" pitchFamily="34" charset="0"/>
                        <a:cs typeface="Arial" panose="020B0604020202020204" pitchFamily="34" charset="0"/>
                      </a:endParaRPr>
                    </a:p>
                  </a:txBody>
                  <a:tcPr marL="48014" marR="48014" anchor="ctr">
                    <a:lnL w="12700" cap="flat" cmpd="sng" algn="ctr">
                      <a:noFill/>
                      <a:prstDash val="solid"/>
                      <a:round/>
                      <a:headEnd type="none" w="med" len="med"/>
                      <a:tailEnd type="none" w="med" len="med"/>
                    </a:lnL>
                    <a:lnR>
                      <a:noFill/>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u="none" strike="noStrike" dirty="0" smtClean="0">
                          <a:solidFill>
                            <a:srgbClr val="000000"/>
                          </a:solidFill>
                          <a:effectLst/>
                          <a:latin typeface="Arial"/>
                        </a:rPr>
                        <a:t>&gt;=</a:t>
                      </a:r>
                      <a:r>
                        <a:rPr lang="en-US" sz="1100" b="0" i="0" kern="1200" dirty="0" smtClean="0">
                          <a:solidFill>
                            <a:schemeClr val="tx1"/>
                          </a:solidFill>
                          <a:latin typeface="Arial" panose="020B0604020202020204" pitchFamily="34" charset="0"/>
                          <a:ea typeface="+mn-ea"/>
                          <a:cs typeface="Arial" panose="020B0604020202020204" pitchFamily="34" charset="0"/>
                        </a:rPr>
                        <a:t>12%</a:t>
                      </a:r>
                    </a:p>
                  </a:txBody>
                  <a:tcPr marL="48014" marR="48014" anchor="ctr">
                    <a:lnL>
                      <a:noFill/>
                    </a:lnL>
                    <a:lnR>
                      <a:noFill/>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u="none" strike="noStrike" dirty="0" smtClean="0">
                          <a:solidFill>
                            <a:srgbClr val="000000"/>
                          </a:solidFill>
                          <a:effectLst/>
                          <a:latin typeface="Arial"/>
                        </a:rPr>
                        <a:t>&gt;=</a:t>
                      </a:r>
                      <a:r>
                        <a:rPr lang="en-US" sz="1100" b="0" i="0" kern="1200" dirty="0" smtClean="0">
                          <a:solidFill>
                            <a:schemeClr val="tx1"/>
                          </a:solidFill>
                          <a:latin typeface="Arial" panose="020B0604020202020204" pitchFamily="34" charset="0"/>
                          <a:ea typeface="+mn-ea"/>
                          <a:cs typeface="Arial" panose="020B0604020202020204" pitchFamily="34" charset="0"/>
                        </a:rPr>
                        <a:t>15%</a:t>
                      </a:r>
                    </a:p>
                  </a:txBody>
                  <a:tcPr marL="48014" marR="48014" anchor="ctr">
                    <a:lnL>
                      <a:noFill/>
                    </a:lnL>
                    <a:lnR w="19050" cap="flat" cmpd="sng" algn="ctr">
                      <a:no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583229">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i="0" dirty="0" smtClean="0">
                        <a:solidFill>
                          <a:schemeClr val="tx1"/>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b" latinLnBrk="0" hangingPunct="1">
                        <a:lnSpc>
                          <a:spcPct val="100000"/>
                        </a:lnSpc>
                        <a:spcBef>
                          <a:spcPts val="0"/>
                        </a:spcBef>
                        <a:spcAft>
                          <a:spcPts val="0"/>
                        </a:spcAft>
                        <a:buClrTx/>
                        <a:buSzTx/>
                        <a:buFontTx/>
                        <a:buNone/>
                        <a:tabLst/>
                        <a:defRPr/>
                      </a:pPr>
                      <a:r>
                        <a:rPr lang="en-US" sz="1100" b="0" i="0" u="none" strike="noStrike" kern="1200" dirty="0" smtClean="0">
                          <a:solidFill>
                            <a:schemeClr val="tx1"/>
                          </a:solidFill>
                          <a:effectLst/>
                          <a:latin typeface="Arial" panose="020B0604020202020204" pitchFamily="34" charset="0"/>
                          <a:ea typeface="+mn-ea"/>
                          <a:cs typeface="Arial" panose="020B0604020202020204" pitchFamily="34" charset="0"/>
                        </a:rPr>
                        <a:t>*Top 10 Obligors Exposure</a:t>
                      </a:r>
                    </a:p>
                  </a:txBody>
                  <a:tcPr marL="48014" marR="48014" anchor="ctr">
                    <a:lnL>
                      <a:noFill/>
                    </a:lnL>
                    <a:lnR w="12700" cap="flat" cmpd="sng" algn="ctr">
                      <a:no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BSI</a:t>
                      </a:r>
                      <a:endParaRPr lang="en-US" sz="1100" b="0" dirty="0">
                        <a:latin typeface="Arial" panose="020B0604020202020204" pitchFamily="34" charset="0"/>
                        <a:cs typeface="Arial" panose="020B0604020202020204" pitchFamily="34" charset="0"/>
                      </a:endParaRPr>
                    </a:p>
                  </a:txBody>
                  <a:tcPr marL="48014" marR="48014" anchor="ctr">
                    <a:lnL>
                      <a:noFill/>
                    </a:lnL>
                    <a:lnR w="12700" cap="flat" cmpd="sng" algn="ctr">
                      <a:no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49%</a:t>
                      </a:r>
                      <a:endParaRPr lang="en-US" sz="1100" b="1" dirty="0" smtClean="0">
                        <a:solidFill>
                          <a:srgbClr val="FFC000"/>
                        </a:solidFill>
                        <a:latin typeface="Arial" panose="020B0604020202020204" pitchFamily="34" charset="0"/>
                        <a:cs typeface="Arial" panose="020B0604020202020204" pitchFamily="34" charset="0"/>
                      </a:endParaRPr>
                    </a:p>
                  </a:txBody>
                  <a:tcPr marL="48014" marR="48014" anchor="ctr">
                    <a:lnL w="12700" cap="flat" cmpd="sng" algn="ctr">
                      <a:noFill/>
                      <a:prstDash val="solid"/>
                      <a:round/>
                      <a:headEnd type="none" w="med" len="med"/>
                      <a:tailEnd type="none" w="med" len="med"/>
                    </a:lnL>
                    <a:lnR>
                      <a:noFill/>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u="none" strike="noStrike" dirty="0" smtClean="0">
                          <a:solidFill>
                            <a:srgbClr val="000000"/>
                          </a:solidFill>
                          <a:effectLst/>
                          <a:latin typeface="Arial"/>
                        </a:rPr>
                        <a:t>&gt;=</a:t>
                      </a:r>
                      <a:r>
                        <a:rPr lang="en-US" sz="1100" b="0" i="0" kern="1200" dirty="0" smtClean="0">
                          <a:solidFill>
                            <a:schemeClr val="tx1"/>
                          </a:solidFill>
                          <a:latin typeface="Arial" panose="020B0604020202020204" pitchFamily="34" charset="0"/>
                          <a:ea typeface="+mn-ea"/>
                          <a:cs typeface="Arial" panose="020B0604020202020204" pitchFamily="34" charset="0"/>
                        </a:rPr>
                        <a:t>75%</a:t>
                      </a:r>
                    </a:p>
                  </a:txBody>
                  <a:tcPr marL="48014" marR="48014" anchor="ctr">
                    <a:lnL>
                      <a:noFill/>
                    </a:lnL>
                    <a:lnR>
                      <a:noFill/>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u="none" strike="noStrike" dirty="0" smtClean="0">
                          <a:solidFill>
                            <a:srgbClr val="000000"/>
                          </a:solidFill>
                          <a:effectLst/>
                          <a:latin typeface="Arial"/>
                        </a:rPr>
                        <a:t>&gt;=</a:t>
                      </a:r>
                      <a:r>
                        <a:rPr lang="en-US" sz="1100" b="0" i="0" kern="1200" dirty="0" smtClean="0">
                          <a:solidFill>
                            <a:schemeClr val="tx1"/>
                          </a:solidFill>
                          <a:latin typeface="Arial" panose="020B0604020202020204" pitchFamily="34" charset="0"/>
                          <a:ea typeface="+mn-ea"/>
                          <a:cs typeface="Arial" panose="020B0604020202020204" pitchFamily="34" charset="0"/>
                        </a:rPr>
                        <a:t>90%</a:t>
                      </a:r>
                    </a:p>
                  </a:txBody>
                  <a:tcPr marL="48014" marR="48014" anchor="ctr">
                    <a:lnL>
                      <a:noFill/>
                    </a:lnL>
                    <a:lnR w="19050" cap="flat" cmpd="sng" algn="ctr">
                      <a:no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19" name="Content Placeholder 1"/>
          <p:cNvSpPr>
            <a:spLocks noGrp="1"/>
          </p:cNvSpPr>
          <p:nvPr>
            <p:ph sz="quarter" idx="11"/>
          </p:nvPr>
        </p:nvSpPr>
        <p:spPr/>
        <p:txBody>
          <a:bodyPr/>
          <a:lstStyle/>
          <a:p>
            <a:r>
              <a:rPr lang="en-US" dirty="0" smtClean="0"/>
              <a:t>Limit overview: </a:t>
            </a:r>
            <a:r>
              <a:rPr lang="en-US" b="0" dirty="0"/>
              <a:t>Credit </a:t>
            </a:r>
            <a:r>
              <a:rPr lang="en-US" b="0" dirty="0" smtClean="0"/>
              <a:t>risk metrics</a:t>
            </a:r>
            <a:endParaRPr lang="en-GB" dirty="0"/>
          </a:p>
        </p:txBody>
      </p:sp>
      <p:sp>
        <p:nvSpPr>
          <p:cNvPr id="23" name="Footnote"/>
          <p:cNvSpPr/>
          <p:nvPr/>
        </p:nvSpPr>
        <p:spPr bwMode="auto">
          <a:xfrm>
            <a:off x="2208213" y="6338685"/>
            <a:ext cx="6814003"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pPr>
            <a:r>
              <a:rPr lang="en-US" sz="800" dirty="0" smtClean="0">
                <a:solidFill>
                  <a:srgbClr val="000000"/>
                </a:solidFill>
                <a:latin typeface="Arial" panose="020B0604020202020204" pitchFamily="34" charset="0"/>
                <a:cs typeface="Arial" panose="020B0604020202020204" pitchFamily="34" charset="0"/>
                <a:sym typeface="+mn-lt"/>
              </a:rPr>
              <a:t>1</a:t>
            </a:r>
            <a:r>
              <a:rPr lang="en-US" sz="800" dirty="0">
                <a:solidFill>
                  <a:srgbClr val="000000"/>
                </a:solidFill>
                <a:latin typeface="Arial" panose="020B0604020202020204" pitchFamily="34" charset="0"/>
                <a:cs typeface="Arial" panose="020B0604020202020204" pitchFamily="34" charset="0"/>
                <a:sym typeface="+mn-lt"/>
              </a:rPr>
              <a:t>. By OCC group </a:t>
            </a:r>
          </a:p>
        </p:txBody>
      </p:sp>
      <p:grpSp>
        <p:nvGrpSpPr>
          <p:cNvPr id="16" name="Group 15"/>
          <p:cNvGrpSpPr/>
          <p:nvPr/>
        </p:nvGrpSpPr>
        <p:grpSpPr>
          <a:xfrm>
            <a:off x="443921" y="72184"/>
            <a:ext cx="1981744" cy="189008"/>
            <a:chOff x="403281" y="164517"/>
            <a:chExt cx="1981744" cy="189008"/>
          </a:xfrm>
        </p:grpSpPr>
        <p:sp>
          <p:nvSpPr>
            <p:cNvPr id="18" name="Text Box 75"/>
            <p:cNvSpPr txBox="1">
              <a:spLocks noChangeArrowheads="1"/>
            </p:cNvSpPr>
            <p:nvPr/>
          </p:nvSpPr>
          <p:spPr bwMode="gray">
            <a:xfrm>
              <a:off x="636148" y="166688"/>
              <a:ext cx="1748877"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a:solidFill>
                    <a:schemeClr val="accent1"/>
                  </a:solidFill>
                </a:rPr>
                <a:t>Credit </a:t>
              </a:r>
              <a:r>
                <a:rPr lang="en-US" sz="1200" dirty="0" smtClean="0">
                  <a:solidFill>
                    <a:schemeClr val="accent1"/>
                  </a:solidFill>
                </a:rPr>
                <a:t>risk: Limit overview</a:t>
              </a:r>
              <a:endParaRPr lang="en-US" sz="1200" dirty="0">
                <a:solidFill>
                  <a:schemeClr val="accent1"/>
                </a:solidFill>
              </a:endParaRPr>
            </a:p>
          </p:txBody>
        </p:sp>
        <p:sp>
          <p:nvSpPr>
            <p:cNvPr id="27" name="Oval 26"/>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2</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
        <p:nvSpPr>
          <p:cNvPr id="13" name="TextBox 12"/>
          <p:cNvSpPr txBox="1"/>
          <p:nvPr/>
        </p:nvSpPr>
        <p:spPr>
          <a:xfrm>
            <a:off x="5930273" y="1223947"/>
            <a:ext cx="3313728" cy="211468"/>
          </a:xfrm>
          <a:prstGeom prst="rect">
            <a:avLst/>
          </a:prstGeom>
          <a:noFill/>
        </p:spPr>
        <p:txBody>
          <a:bodyPr wrap="none" rtlCol="0">
            <a:spAutoFit/>
          </a:bodyPr>
          <a:lstStyle/>
          <a:p>
            <a:pPr eaLnBrk="1" hangingPunct="1">
              <a:lnSpc>
                <a:spcPct val="86000"/>
              </a:lnSpc>
            </a:pPr>
            <a:r>
              <a:rPr lang="en-US" sz="900" dirty="0" smtClean="0">
                <a:solidFill>
                  <a:srgbClr val="000000"/>
                </a:solidFill>
                <a:ea typeface="ＭＳ Ｐゴシック"/>
              </a:rPr>
              <a:t>* Equivalent SHUSA metric reported in Santander Group RAS</a:t>
            </a:r>
            <a:endParaRPr lang="en-US" sz="900" dirty="0">
              <a:solidFill>
                <a:srgbClr val="000000"/>
              </a:solidFill>
              <a:ea typeface="ＭＳ Ｐゴシック"/>
            </a:endParaRPr>
          </a:p>
        </p:txBody>
      </p:sp>
    </p:spTree>
    <p:extLst>
      <p:ext uri="{BB962C8B-B14F-4D97-AF65-F5344CB8AC3E}">
        <p14:creationId xmlns:p14="http://schemas.microsoft.com/office/powerpoint/2010/main" val="40163496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744" y="519316"/>
            <a:ext cx="9336044" cy="357021"/>
          </a:xfrm>
          <a:prstGeom prst="rect">
            <a:avLst/>
          </a:prstGeom>
          <a:noFill/>
        </p:spPr>
        <p:txBody>
          <a:bodyPr wrap="square" rtlCol="0">
            <a:spAutoFit/>
          </a:bodyPr>
          <a:lstStyle/>
          <a:p>
            <a:pPr algn="l"/>
            <a:r>
              <a:rPr lang="en-US" sz="2000" b="1" dirty="0"/>
              <a:t>Metric selection: </a:t>
            </a:r>
            <a:r>
              <a:rPr lang="en-US" sz="2000" dirty="0" smtClean="0"/>
              <a:t>Credit </a:t>
            </a:r>
            <a:r>
              <a:rPr lang="en-US" sz="2000" dirty="0"/>
              <a:t>risk </a:t>
            </a:r>
            <a:r>
              <a:rPr lang="en-US" sz="2000" dirty="0" smtClean="0"/>
              <a:t>metrics</a:t>
            </a:r>
            <a:endParaRPr lang="en-US" sz="2000" dirty="0"/>
          </a:p>
        </p:txBody>
      </p:sp>
      <p:graphicFrame>
        <p:nvGraphicFramePr>
          <p:cNvPr id="3" name="Content Placeholder 12"/>
          <p:cNvGraphicFramePr>
            <a:graphicFrameLocks/>
          </p:cNvGraphicFramePr>
          <p:nvPr>
            <p:extLst>
              <p:ext uri="{D42A27DB-BD31-4B8C-83A1-F6EECF244321}">
                <p14:modId xmlns:p14="http://schemas.microsoft.com/office/powerpoint/2010/main" val="3858601512"/>
              </p:ext>
            </p:extLst>
          </p:nvPr>
        </p:nvGraphicFramePr>
        <p:xfrm>
          <a:off x="360998" y="1464347"/>
          <a:ext cx="8821737" cy="3383280"/>
        </p:xfrm>
        <a:graphic>
          <a:graphicData uri="http://schemas.openxmlformats.org/drawingml/2006/table">
            <a:tbl>
              <a:tblPr firstRow="1" bandRow="1">
                <a:tableStyleId>{839DD9DD-9E6C-4910-8AC0-68ADFF6A6AFC}</a:tableStyleId>
              </a:tblPr>
              <a:tblGrid>
                <a:gridCol w="2077402"/>
                <a:gridCol w="1144772"/>
                <a:gridCol w="5599563"/>
              </a:tblGrid>
              <a:tr h="234506">
                <a:tc>
                  <a:txBody>
                    <a:bodyPr/>
                    <a:lstStyle/>
                    <a:p>
                      <a:pPr algn="l"/>
                      <a:r>
                        <a:rPr lang="en-US" sz="1100" b="1" dirty="0" smtClean="0">
                          <a:solidFill>
                            <a:srgbClr val="FF0000"/>
                          </a:solidFill>
                          <a:latin typeface="Arial" panose="020B0604020202020204" pitchFamily="34" charset="0"/>
                          <a:cs typeface="Arial" panose="020B0604020202020204" pitchFamily="34" charset="0"/>
                        </a:rPr>
                        <a:t>Metrics included in the RAS</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rgbClr val="FF0000"/>
                          </a:solidFill>
                          <a:latin typeface="Arial" panose="020B0604020202020204" pitchFamily="34" charset="0"/>
                          <a:cs typeface="Arial" panose="020B0604020202020204" pitchFamily="34" charset="0"/>
                        </a:rPr>
                        <a:t>Entity</a:t>
                      </a:r>
                      <a:r>
                        <a:rPr lang="en-US" sz="1100" b="1" baseline="0" dirty="0" smtClean="0">
                          <a:solidFill>
                            <a:srgbClr val="FF0000"/>
                          </a:solidFill>
                          <a:latin typeface="Arial" panose="020B0604020202020204" pitchFamily="34" charset="0"/>
                          <a:cs typeface="Arial" panose="020B0604020202020204" pitchFamily="34" charset="0"/>
                        </a:rPr>
                        <a:t>/portfolio</a:t>
                      </a: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100" b="1" dirty="0" smtClean="0">
                          <a:solidFill>
                            <a:srgbClr val="FF0000"/>
                          </a:solidFill>
                          <a:latin typeface="Arial" panose="020B0604020202020204" pitchFamily="34" charset="0"/>
                          <a:cs typeface="Arial" panose="020B0604020202020204" pitchFamily="34" charset="0"/>
                        </a:rPr>
                        <a:t>Rationale/commentary</a:t>
                      </a:r>
                      <a:endParaRPr lang="en-US" sz="11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453942">
                <a:tc>
                  <a:txBody>
                    <a:bodyPr/>
                    <a:lstStyle/>
                    <a:p>
                      <a:pPr marL="0" marR="0" lvl="1" indent="0" algn="l" defTabSz="457200" rtl="0" eaLnBrk="1" fontAlgn="b" latinLnBrk="0" hangingPunct="1">
                        <a:lnSpc>
                          <a:spcPct val="100000"/>
                        </a:lnSpc>
                        <a:spcBef>
                          <a:spcPts val="0"/>
                        </a:spcBef>
                        <a:spcAft>
                          <a:spcPts val="0"/>
                        </a:spcAft>
                        <a:buClrTx/>
                        <a:buSzTx/>
                        <a:buFontTx/>
                        <a:buNone/>
                        <a:tabLst/>
                        <a:defRPr/>
                      </a:pPr>
                      <a:r>
                        <a:rPr lang="en-US" sz="1100" b="0" i="0" u="none" strike="noStrike" kern="1200" dirty="0" smtClean="0">
                          <a:solidFill>
                            <a:schemeClr val="tx1"/>
                          </a:solidFill>
                          <a:effectLst/>
                          <a:latin typeface="Arial" panose="020B0604020202020204" pitchFamily="34" charset="0"/>
                          <a:ea typeface="+mn-ea"/>
                          <a:cs typeface="Arial" panose="020B0604020202020204" pitchFamily="34" charset="0"/>
                        </a:rPr>
                        <a:t>Secured Lending Model Exceptions (%)</a:t>
                      </a:r>
                    </a:p>
                  </a:txBody>
                  <a:tcPr marL="48014" marR="48014">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ts val="1000"/>
                        </a:lnSpc>
                      </a:pPr>
                      <a:r>
                        <a:rPr lang="en-US" sz="1100" b="0" dirty="0" smtClean="0">
                          <a:latin typeface="Arial" panose="020B0604020202020204" pitchFamily="34" charset="0"/>
                          <a:cs typeface="Arial" panose="020B0604020202020204" pitchFamily="34" charset="0"/>
                        </a:rPr>
                        <a:t>BSI</a:t>
                      </a:r>
                      <a:endParaRPr lang="en-US" sz="1100" b="0" dirty="0">
                        <a:latin typeface="Arial" panose="020B0604020202020204" pitchFamily="34" charset="0"/>
                        <a:cs typeface="Arial" panose="020B0604020202020204"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12713" marR="0" lvl="1" indent="-11271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This metric measures the potential loss as a % of CET1 of the exposure guaranteed by collateral with LTV higher than the standard LTV</a:t>
                      </a:r>
                    </a:p>
                    <a:p>
                      <a:pPr marL="112713" marR="0" lvl="1" indent="-11271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This metric limits the total amount of credit exposure that can be approved as an exception, i.e. that has an LTV higher than the approved LTV on the assets pledged as collateral calculated by the Secured Lending Model</a:t>
                      </a:r>
                    </a:p>
                    <a:p>
                      <a:pPr marL="284163" marR="0" lvl="2" indent="-173038"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tab pos="284163" algn="l"/>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The Secured Lending Model allows for certain deviations from the automatically calculated LTV. The total value of these exceptions should not materially put at risk CET1</a:t>
                      </a:r>
                    </a:p>
                    <a:p>
                      <a:pPr marL="112713" marR="0" lvl="1" indent="-11271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The exceptions also must meet a number of parameters related to the underlying asset (e.g. similar volatility and liquidity standards)</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24151">
                <a:tc>
                  <a:txBody>
                    <a:bodyPr/>
                    <a:lstStyle/>
                    <a:p>
                      <a:pPr marL="0" marR="0" lvl="1" indent="0" algn="l" defTabSz="457200" rtl="0" eaLnBrk="1" fontAlgn="b" latinLnBrk="0" hangingPunct="1">
                        <a:lnSpc>
                          <a:spcPct val="100000"/>
                        </a:lnSpc>
                        <a:spcBef>
                          <a:spcPts val="0"/>
                        </a:spcBef>
                        <a:spcAft>
                          <a:spcPts val="0"/>
                        </a:spcAft>
                        <a:buClrTx/>
                        <a:buSzTx/>
                        <a:buFontTx/>
                        <a:buNone/>
                        <a:tabLst/>
                        <a:defRPr/>
                      </a:pPr>
                      <a:r>
                        <a:rPr lang="en-US" sz="1100" b="0" i="0" u="none" strike="noStrike" kern="1200" dirty="0" smtClean="0">
                          <a:solidFill>
                            <a:schemeClr val="tx1"/>
                          </a:solidFill>
                          <a:effectLst/>
                          <a:latin typeface="Arial" panose="020B0604020202020204" pitchFamily="34" charset="0"/>
                          <a:ea typeface="+mn-ea"/>
                          <a:cs typeface="Arial" panose="020B0604020202020204" pitchFamily="34" charset="0"/>
                        </a:rPr>
                        <a:t>Individual Obligor Exposure</a:t>
                      </a:r>
                    </a:p>
                  </a:txBody>
                  <a:tcPr marL="48014" marR="48014">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ts val="1000"/>
                        </a:lnSpc>
                      </a:pPr>
                      <a:r>
                        <a:rPr lang="en-US" sz="1100" b="0" dirty="0" smtClean="0">
                          <a:latin typeface="Arial" panose="020B0604020202020204" pitchFamily="34" charset="0"/>
                          <a:cs typeface="Arial" panose="020B0604020202020204" pitchFamily="34" charset="0"/>
                        </a:rPr>
                        <a:t>BSI</a:t>
                      </a:r>
                      <a:endParaRPr lang="en-US" sz="1100" b="0" dirty="0">
                        <a:latin typeface="Arial" panose="020B0604020202020204" pitchFamily="34" charset="0"/>
                        <a:cs typeface="Arial" panose="020B0604020202020204"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12713" marR="0" lvl="1" indent="-11271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This metric is calculated as Regulatory Exposure over Tier 1 Capital</a:t>
                      </a:r>
                    </a:p>
                    <a:p>
                      <a:pPr marL="112713" marR="0" lvl="1" indent="-11271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The metric measures the aggregate concentration to the largest single obligor on a gross exposure basis in order to limit unexpected borrower events impact over the T1C</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53942">
                <a:tc>
                  <a:txBody>
                    <a:bodyPr/>
                    <a:lstStyle/>
                    <a:p>
                      <a:pPr marL="0" marR="0" lvl="1" indent="0" algn="l" defTabSz="457200" rtl="0" eaLnBrk="1" fontAlgn="b" latinLnBrk="0" hangingPunct="1">
                        <a:lnSpc>
                          <a:spcPct val="100000"/>
                        </a:lnSpc>
                        <a:spcBef>
                          <a:spcPts val="0"/>
                        </a:spcBef>
                        <a:spcAft>
                          <a:spcPts val="0"/>
                        </a:spcAft>
                        <a:buClrTx/>
                        <a:buSzTx/>
                        <a:buFontTx/>
                        <a:buNone/>
                        <a:tabLst/>
                        <a:defRPr/>
                      </a:pPr>
                      <a:r>
                        <a:rPr lang="en-US" sz="1100" b="0" i="0" u="none" strike="noStrike" kern="1200" dirty="0" smtClean="0">
                          <a:solidFill>
                            <a:schemeClr val="tx1"/>
                          </a:solidFill>
                          <a:effectLst/>
                          <a:latin typeface="Arial" panose="020B0604020202020204" pitchFamily="34" charset="0"/>
                          <a:ea typeface="+mn-ea"/>
                          <a:cs typeface="Arial" panose="020B0604020202020204" pitchFamily="34" charset="0"/>
                        </a:rPr>
                        <a:t>Top 10 Obligors Exposure</a:t>
                      </a:r>
                    </a:p>
                  </a:txBody>
                  <a:tcPr marL="48014" marR="48014">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ts val="1000"/>
                        </a:lnSpc>
                      </a:pPr>
                      <a:r>
                        <a:rPr lang="en-US" sz="1100" b="0" dirty="0" smtClean="0">
                          <a:latin typeface="Arial" panose="020B0604020202020204" pitchFamily="34" charset="0"/>
                          <a:cs typeface="Arial" panose="020B0604020202020204" pitchFamily="34" charset="0"/>
                        </a:rPr>
                        <a:t>BSI</a:t>
                      </a:r>
                      <a:endParaRPr lang="en-US" sz="1100" b="0" dirty="0">
                        <a:latin typeface="Arial" panose="020B0604020202020204" pitchFamily="34" charset="0"/>
                        <a:cs typeface="Arial" panose="020B0604020202020204"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This metric is calculated as Regulatory Exposure over Tier 1 Capital</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The metric measures the aggregate concentration to the largest 10 obligors on a gross exposure basis in order to limit unexpected borrower events impact over the T1C</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pSp>
        <p:nvGrpSpPr>
          <p:cNvPr id="8" name="Group 7"/>
          <p:cNvGrpSpPr/>
          <p:nvPr/>
        </p:nvGrpSpPr>
        <p:grpSpPr>
          <a:xfrm>
            <a:off x="443921" y="72184"/>
            <a:ext cx="2076320" cy="189008"/>
            <a:chOff x="403281" y="164517"/>
            <a:chExt cx="2076320" cy="189008"/>
          </a:xfrm>
        </p:grpSpPr>
        <p:sp>
          <p:nvSpPr>
            <p:cNvPr id="9" name="Text Box 75"/>
            <p:cNvSpPr txBox="1">
              <a:spLocks noChangeArrowheads="1"/>
            </p:cNvSpPr>
            <p:nvPr/>
          </p:nvSpPr>
          <p:spPr bwMode="gray">
            <a:xfrm>
              <a:off x="636148" y="166688"/>
              <a:ext cx="1843453"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a:solidFill>
                    <a:schemeClr val="accent1"/>
                  </a:solidFill>
                </a:rPr>
                <a:t>Credit </a:t>
              </a:r>
              <a:r>
                <a:rPr lang="en-US" sz="1200" dirty="0" smtClean="0">
                  <a:solidFill>
                    <a:schemeClr val="accent1"/>
                  </a:solidFill>
                </a:rPr>
                <a:t>risk: Metric selection</a:t>
              </a:r>
              <a:endParaRPr lang="en-US" sz="1200" dirty="0">
                <a:solidFill>
                  <a:schemeClr val="accent1"/>
                </a:solidFill>
              </a:endParaRPr>
            </a:p>
          </p:txBody>
        </p:sp>
        <p:sp>
          <p:nvSpPr>
            <p:cNvPr id="10" name="Oval 9"/>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2</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Tree>
    <p:extLst>
      <p:ext uri="{BB962C8B-B14F-4D97-AF65-F5344CB8AC3E}">
        <p14:creationId xmlns:p14="http://schemas.microsoft.com/office/powerpoint/2010/main" val="24855365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94179485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91019" name="think-cell Slide" r:id="rId19" imgW="270" imgH="270" progId="TCLayout.ActiveDocument.1">
                  <p:embed/>
                </p:oleObj>
              </mc:Choice>
              <mc:Fallback>
                <p:oleObj name="think-cell Slide" r:id="rId19" imgW="270" imgH="270" progId="TCLayout.ActiveDocument.1">
                  <p:embed/>
                  <p:pic>
                    <p:nvPicPr>
                      <p:cNvPr id="0" name=""/>
                      <p:cNvPicPr/>
                      <p:nvPr/>
                    </p:nvPicPr>
                    <p:blipFill>
                      <a:blip r:embed="rId20"/>
                      <a:stretch>
                        <a:fillRect/>
                      </a:stretch>
                    </p:blipFill>
                    <p:spPr>
                      <a:xfrm>
                        <a:off x="1588" y="1588"/>
                        <a:ext cx="1587" cy="1587"/>
                      </a:xfrm>
                      <a:prstGeom prst="rect">
                        <a:avLst/>
                      </a:prstGeom>
                    </p:spPr>
                  </p:pic>
                </p:oleObj>
              </mc:Fallback>
            </mc:AlternateContent>
          </a:graphicData>
        </a:graphic>
      </p:graphicFrame>
      <p:sp>
        <p:nvSpPr>
          <p:cNvPr id="3" name="Rectangle 2" hidden="1"/>
          <p:cNvSpPr/>
          <p:nvPr>
            <p:custDataLst>
              <p:tags r:id="rId3"/>
            </p:custDataLst>
          </p:nvPr>
        </p:nvSpPr>
        <p:spPr bwMode="auto">
          <a:xfrm>
            <a:off x="0" y="0"/>
            <a:ext cx="158750" cy="158750"/>
          </a:xfrm>
          <a:prstGeom prst="rect">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nSpc>
                <a:spcPct val="100000"/>
              </a:lnSpc>
            </a:pPr>
            <a:endParaRPr lang="en-GB" dirty="0" smtClean="0">
              <a:solidFill>
                <a:schemeClr val="tx1"/>
              </a:solidFill>
              <a:latin typeface="Arial"/>
              <a:cs typeface="Arial"/>
              <a:sym typeface="Arial"/>
            </a:endParaRPr>
          </a:p>
        </p:txBody>
      </p:sp>
      <p:sp>
        <p:nvSpPr>
          <p:cNvPr id="39" name="Text Placeholder 6"/>
          <p:cNvSpPr txBox="1">
            <a:spLocks/>
          </p:cNvSpPr>
          <p:nvPr/>
        </p:nvSpPr>
        <p:spPr>
          <a:xfrm>
            <a:off x="365760" y="1463040"/>
            <a:ext cx="3951059" cy="254568"/>
          </a:xfrm>
          <a:prstGeom prst="rect">
            <a:avLst/>
          </a:prstGeom>
        </p:spPr>
        <p:txBody>
          <a:bodyPr wrap="square" lIns="0" tIns="0" rIns="0" bIns="0"/>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0" indent="0" eaLnBrk="0" fontAlgn="auto" hangingPunct="0">
              <a:lnSpc>
                <a:spcPct val="100000"/>
              </a:lnSpc>
              <a:spcBef>
                <a:spcPts val="0"/>
              </a:spcBef>
              <a:spcAft>
                <a:spcPts val="0"/>
              </a:spcAft>
              <a:buNone/>
            </a:pPr>
            <a:r>
              <a:rPr lang="en-US" sz="1400" b="1" dirty="0" smtClean="0">
                <a:solidFill>
                  <a:srgbClr val="FF0000"/>
                </a:solidFill>
                <a:latin typeface="Arial" panose="020B0604020202020204" pitchFamily="34" charset="0"/>
                <a:cs typeface="Arial" panose="020B0604020202020204" pitchFamily="34" charset="0"/>
              </a:rPr>
              <a:t>Secured Lending Model Exception ratio &amp; LGD of Total Value of Exceptions</a:t>
            </a:r>
          </a:p>
          <a:p>
            <a:pPr marL="0" lvl="0" indent="0" eaLnBrk="0" fontAlgn="auto" hangingPunct="0">
              <a:lnSpc>
                <a:spcPct val="100000"/>
              </a:lnSpc>
              <a:spcBef>
                <a:spcPts val="0"/>
              </a:spcBef>
              <a:spcAft>
                <a:spcPts val="0"/>
              </a:spcAft>
              <a:buNone/>
            </a:pPr>
            <a:r>
              <a:rPr lang="en-GB" sz="1400" dirty="0" smtClean="0">
                <a:solidFill>
                  <a:srgbClr val="FF0000"/>
                </a:solidFill>
                <a:latin typeface="Arial" panose="020B0604020202020204" pitchFamily="34" charset="0"/>
                <a:cs typeface="Arial" panose="020B0604020202020204" pitchFamily="34" charset="0"/>
              </a:rPr>
              <a:t>1Q 2014 – 1Q 2016</a:t>
            </a:r>
            <a:endParaRPr lang="en-US" sz="1400" b="1" dirty="0">
              <a:solidFill>
                <a:srgbClr val="FF0000"/>
              </a:solidFill>
              <a:latin typeface="Arial" panose="020B0604020202020204" pitchFamily="34" charset="0"/>
              <a:cs typeface="Arial" panose="020B0604020202020204" pitchFamily="34" charset="0"/>
            </a:endParaRPr>
          </a:p>
        </p:txBody>
      </p:sp>
      <p:sp>
        <p:nvSpPr>
          <p:cNvPr id="2" name="Content Placeholder 1"/>
          <p:cNvSpPr>
            <a:spLocks noGrp="1"/>
          </p:cNvSpPr>
          <p:nvPr>
            <p:ph sz="quarter" idx="11"/>
          </p:nvPr>
        </p:nvSpPr>
        <p:spPr>
          <a:xfrm>
            <a:off x="362781" y="462670"/>
            <a:ext cx="8666245" cy="435610"/>
          </a:xfrm>
        </p:spPr>
        <p:txBody>
          <a:bodyPr/>
          <a:lstStyle/>
          <a:p>
            <a:pPr eaLnBrk="0" hangingPunct="0">
              <a:lnSpc>
                <a:spcPct val="100000"/>
              </a:lnSpc>
            </a:pPr>
            <a:r>
              <a:rPr lang="en-US" dirty="0"/>
              <a:t>Calibration: </a:t>
            </a:r>
            <a:r>
              <a:rPr lang="en-US" b="0" dirty="0"/>
              <a:t>Secured </a:t>
            </a:r>
            <a:r>
              <a:rPr lang="en-US" b="0" dirty="0" smtClean="0"/>
              <a:t>Lending Model Exception (%)</a:t>
            </a:r>
            <a:endParaRPr lang="en-US" b="0" dirty="0">
              <a:solidFill>
                <a:schemeClr val="accent1"/>
              </a:solidFill>
              <a:ea typeface="SimSun" pitchFamily="2" charset="-122"/>
            </a:endParaRPr>
          </a:p>
        </p:txBody>
      </p:sp>
      <p:sp>
        <p:nvSpPr>
          <p:cNvPr id="20" name="Text Placeholder 6"/>
          <p:cNvSpPr txBox="1">
            <a:spLocks/>
          </p:cNvSpPr>
          <p:nvPr/>
        </p:nvSpPr>
        <p:spPr>
          <a:xfrm>
            <a:off x="5162550" y="1463040"/>
            <a:ext cx="3068638" cy="260231"/>
          </a:xfrm>
          <a:prstGeom prst="rect">
            <a:avLst/>
          </a:prstGeom>
        </p:spPr>
        <p:txBody>
          <a:bodyPr lIns="0" tIns="0" rIns="0" bIns="0"/>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lnSpc>
                <a:spcPct val="100000"/>
              </a:lnSpc>
              <a:spcAft>
                <a:spcPts val="0"/>
              </a:spcAft>
              <a:buNone/>
            </a:pPr>
            <a:r>
              <a:rPr lang="en-GB" sz="1400" b="1" dirty="0" smtClean="0">
                <a:solidFill>
                  <a:schemeClr val="accent1"/>
                </a:solidFill>
                <a:latin typeface="Arial" panose="020B0604020202020204" pitchFamily="34" charset="0"/>
                <a:cs typeface="Arial" panose="020B0604020202020204" pitchFamily="34" charset="0"/>
              </a:rPr>
              <a:t>Calibration approach</a:t>
            </a:r>
            <a:endParaRPr lang="en-US" sz="1400" b="1" dirty="0">
              <a:latin typeface="Arial" panose="020B0604020202020204" pitchFamily="34" charset="0"/>
              <a:cs typeface="Arial" panose="020B0604020202020204" pitchFamily="34" charset="0"/>
            </a:endParaRPr>
          </a:p>
        </p:txBody>
      </p:sp>
      <p:sp>
        <p:nvSpPr>
          <p:cNvPr id="21" name="Content Placeholder 16"/>
          <p:cNvSpPr txBox="1">
            <a:spLocks/>
          </p:cNvSpPr>
          <p:nvPr/>
        </p:nvSpPr>
        <p:spPr bwMode="gray">
          <a:xfrm>
            <a:off x="5162550" y="1864360"/>
            <a:ext cx="4084638" cy="3216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112713" lvl="1" indent="-112713" defTabSz="457200" fontAlgn="auto">
              <a:lnSpc>
                <a:spcPct val="100000"/>
              </a:lnSpc>
              <a:spcBef>
                <a:spcPts val="0"/>
              </a:spcBef>
              <a:buClr>
                <a:schemeClr val="tx1"/>
              </a:buClr>
              <a:buSzTx/>
              <a:buFont typeface="Arial" panose="020B0604020202020204" pitchFamily="34" charset="0"/>
              <a:buChar char="•"/>
              <a:defRPr/>
            </a:pPr>
            <a:r>
              <a:rPr lang="en-US" sz="1100" dirty="0" smtClean="0">
                <a:latin typeface="Arial" panose="020B0604020202020204" pitchFamily="34" charset="0"/>
                <a:cs typeface="Arial" panose="020B0604020202020204" pitchFamily="34" charset="0"/>
              </a:rPr>
              <a:t>This </a:t>
            </a:r>
            <a:r>
              <a:rPr lang="en-US" sz="1100" dirty="0">
                <a:latin typeface="Arial" panose="020B0604020202020204" pitchFamily="34" charset="0"/>
                <a:cs typeface="Arial" panose="020B0604020202020204" pitchFamily="34" charset="0"/>
              </a:rPr>
              <a:t>metric is calculated as Loss Given Default (</a:t>
            </a:r>
            <a:r>
              <a:rPr lang="en-US" sz="1100" dirty="0" smtClean="0">
                <a:latin typeface="Arial" panose="020B0604020202020204" pitchFamily="34" charset="0"/>
                <a:cs typeface="Arial" panose="020B0604020202020204" pitchFamily="34" charset="0"/>
              </a:rPr>
              <a:t>LGD) </a:t>
            </a:r>
            <a:r>
              <a:rPr lang="en-US" sz="1100" dirty="0">
                <a:latin typeface="Arial" panose="020B0604020202020204" pitchFamily="34" charset="0"/>
                <a:cs typeface="Arial" panose="020B0604020202020204" pitchFamily="34" charset="0"/>
              </a:rPr>
              <a:t>of Total Value of Exceptions / </a:t>
            </a:r>
            <a:r>
              <a:rPr lang="en-US" sz="1100" dirty="0" smtClean="0">
                <a:latin typeface="Arial" panose="020B0604020202020204" pitchFamily="34" charset="0"/>
                <a:cs typeface="Arial" panose="020B0604020202020204" pitchFamily="34" charset="0"/>
              </a:rPr>
              <a:t>Common Equity Tier 1</a:t>
            </a:r>
            <a:endParaRPr lang="en-US" sz="1100" dirty="0">
              <a:latin typeface="Arial" panose="020B0604020202020204" pitchFamily="34" charset="0"/>
              <a:cs typeface="Arial" panose="020B0604020202020204" pitchFamily="34" charset="0"/>
            </a:endParaRPr>
          </a:p>
          <a:p>
            <a:pPr marL="112713" lvl="1" indent="-112713" defTabSz="457200" fontAlgn="auto">
              <a:lnSpc>
                <a:spcPct val="100000"/>
              </a:lnSpc>
              <a:spcBef>
                <a:spcPts val="0"/>
              </a:spcBef>
              <a:buClr>
                <a:schemeClr val="tx1"/>
              </a:buClr>
              <a:buSzTx/>
              <a:buFont typeface="Arial" panose="020B0604020202020204" pitchFamily="34" charset="0"/>
              <a:buChar char="•"/>
              <a:defRPr/>
            </a:pPr>
            <a:r>
              <a:rPr lang="en-US" sz="1100" dirty="0">
                <a:latin typeface="Arial" panose="020B0604020202020204" pitchFamily="34" charset="0"/>
                <a:cs typeface="Arial" panose="020B0604020202020204" pitchFamily="34" charset="0"/>
              </a:rPr>
              <a:t>The 2% red limit is set to cap the amount </a:t>
            </a:r>
            <a:r>
              <a:rPr lang="en-US" sz="1100" dirty="0" smtClean="0">
                <a:latin typeface="Arial" panose="020B0604020202020204" pitchFamily="34" charset="0"/>
                <a:cs typeface="Arial" panose="020B0604020202020204" pitchFamily="34" charset="0"/>
              </a:rPr>
              <a:t>of </a:t>
            </a:r>
            <a:r>
              <a:rPr lang="en-US" sz="1100" dirty="0">
                <a:latin typeface="Arial" panose="020B0604020202020204" pitchFamily="34" charset="0"/>
                <a:cs typeface="Arial" panose="020B0604020202020204" pitchFamily="34" charset="0"/>
              </a:rPr>
              <a:t>risk which BSI could incur from exceptions in LTV to the Secured Lending Model </a:t>
            </a:r>
            <a:r>
              <a:rPr lang="en-US" sz="1100" dirty="0" smtClean="0">
                <a:latin typeface="Arial" panose="020B0604020202020204" pitchFamily="34" charset="0"/>
                <a:cs typeface="Arial" panose="020B0604020202020204" pitchFamily="34" charset="0"/>
              </a:rPr>
              <a:t>methodology, with two factors considered:</a:t>
            </a:r>
            <a:endParaRPr lang="en-US" sz="1100" dirty="0">
              <a:latin typeface="Arial" panose="020B0604020202020204" pitchFamily="34" charset="0"/>
              <a:cs typeface="Arial" panose="020B0604020202020204" pitchFamily="34" charset="0"/>
            </a:endParaRPr>
          </a:p>
          <a:p>
            <a:pPr marL="351450" lvl="2" indent="-171450" defTabSz="457200" fontAlgn="auto">
              <a:lnSpc>
                <a:spcPct val="100000"/>
              </a:lnSpc>
              <a:spcBef>
                <a:spcPts val="0"/>
              </a:spcBef>
              <a:buClr>
                <a:schemeClr val="tx1"/>
              </a:buClr>
              <a:buFont typeface="Arial" panose="020B0604020202020204" pitchFamily="34" charset="0"/>
              <a:buChar char="-"/>
              <a:defRPr/>
            </a:pPr>
            <a:r>
              <a:rPr lang="en-US" sz="1100" dirty="0" smtClean="0">
                <a:latin typeface="Arial" panose="020B0604020202020204" pitchFamily="34" charset="0"/>
                <a:cs typeface="Arial" panose="020B0604020202020204" pitchFamily="34" charset="0"/>
              </a:rPr>
              <a:t>Exceptions (A): The </a:t>
            </a:r>
            <a:r>
              <a:rPr lang="en-US" sz="1100" dirty="0">
                <a:latin typeface="Arial" panose="020B0604020202020204" pitchFamily="34" charset="0"/>
                <a:cs typeface="Arial" panose="020B0604020202020204" pitchFamily="34" charset="0"/>
              </a:rPr>
              <a:t>LGD of total credit exposure guaranteed by collateral with lending value (LV) higher than the standard LV</a:t>
            </a:r>
          </a:p>
          <a:p>
            <a:pPr marL="351450" lvl="2" indent="-171450" defTabSz="457200" fontAlgn="auto">
              <a:lnSpc>
                <a:spcPct val="100000"/>
              </a:lnSpc>
              <a:spcBef>
                <a:spcPts val="0"/>
              </a:spcBef>
              <a:buClr>
                <a:schemeClr val="tx1"/>
              </a:buClr>
              <a:buFont typeface="Arial" panose="020B0604020202020204" pitchFamily="34" charset="0"/>
              <a:buChar char="-"/>
              <a:defRPr/>
            </a:pPr>
            <a:r>
              <a:rPr lang="en-US" sz="1100" dirty="0" smtClean="0">
                <a:latin typeface="Arial" panose="020B0604020202020204" pitchFamily="34" charset="0"/>
                <a:cs typeface="Arial" panose="020B0604020202020204" pitchFamily="34" charset="0"/>
              </a:rPr>
              <a:t>Collaterals (B): the collaterals should have </a:t>
            </a:r>
            <a:r>
              <a:rPr lang="en-US" sz="1100" dirty="0">
                <a:latin typeface="Arial" panose="020B0604020202020204" pitchFamily="34" charset="0"/>
                <a:cs typeface="Arial" panose="020B0604020202020204" pitchFamily="34" charset="0"/>
              </a:rPr>
              <a:t>an equivalent of B+ </a:t>
            </a:r>
            <a:r>
              <a:rPr lang="en-US" sz="1100" dirty="0" smtClean="0">
                <a:latin typeface="Arial" panose="020B0604020202020204" pitchFamily="34" charset="0"/>
                <a:cs typeface="Arial" panose="020B0604020202020204" pitchFamily="34" charset="0"/>
              </a:rPr>
              <a:t>rating (chosen as the “worst case” scenario)</a:t>
            </a:r>
          </a:p>
          <a:p>
            <a:pPr marL="351450" lvl="2" indent="-171450" defTabSz="457200" fontAlgn="auto">
              <a:lnSpc>
                <a:spcPct val="100000"/>
              </a:lnSpc>
              <a:spcBef>
                <a:spcPts val="0"/>
              </a:spcBef>
              <a:buClr>
                <a:schemeClr val="tx1"/>
              </a:buClr>
              <a:buFont typeface="Arial" panose="020B0604020202020204" pitchFamily="34" charset="0"/>
              <a:buChar char="-"/>
              <a:defRPr/>
            </a:pPr>
            <a:r>
              <a:rPr lang="en-US" sz="1100" dirty="0" smtClean="0">
                <a:latin typeface="Arial" panose="020B0604020202020204" pitchFamily="34" charset="0"/>
                <a:cs typeface="Arial" panose="020B0604020202020204" pitchFamily="34" charset="0"/>
              </a:rPr>
              <a:t>A * LGD of B = 2% of CET1 = ~$20M</a:t>
            </a:r>
            <a:endParaRPr lang="en-US" sz="1100" dirty="0">
              <a:latin typeface="Arial" panose="020B0604020202020204" pitchFamily="34" charset="0"/>
              <a:cs typeface="Arial" panose="020B0604020202020204" pitchFamily="34" charset="0"/>
            </a:endParaRPr>
          </a:p>
          <a:p>
            <a:pPr marL="351450" lvl="2" indent="-171450" defTabSz="457200" fontAlgn="auto">
              <a:lnSpc>
                <a:spcPct val="100000"/>
              </a:lnSpc>
              <a:spcBef>
                <a:spcPts val="0"/>
              </a:spcBef>
              <a:buClr>
                <a:schemeClr val="tx1"/>
              </a:buClr>
              <a:buFont typeface="Arial" panose="020B0604020202020204" pitchFamily="34" charset="0"/>
              <a:buChar char="-"/>
              <a:defRPr/>
            </a:pPr>
            <a:r>
              <a:rPr lang="en-US" sz="1100" dirty="0">
                <a:latin typeface="Arial" panose="020B0604020202020204" pitchFamily="34" charset="0"/>
                <a:cs typeface="Arial" panose="020B0604020202020204" pitchFamily="34" charset="0"/>
              </a:rPr>
              <a:t>The maximum loss that BSI would incur would be 2% of </a:t>
            </a:r>
            <a:r>
              <a:rPr lang="en-US" sz="1100" dirty="0" smtClean="0">
                <a:latin typeface="Arial" panose="020B0604020202020204" pitchFamily="34" charset="0"/>
                <a:cs typeface="Arial" panose="020B0604020202020204" pitchFamily="34" charset="0"/>
              </a:rPr>
              <a:t>CET1 (or ~$20M at current levels)</a:t>
            </a:r>
            <a:endParaRPr lang="en-US" sz="1100" dirty="0">
              <a:latin typeface="Arial" panose="020B0604020202020204" pitchFamily="34" charset="0"/>
              <a:cs typeface="Arial" panose="020B0604020202020204" pitchFamily="34" charset="0"/>
            </a:endParaRPr>
          </a:p>
          <a:p>
            <a:pPr marL="112713" lvl="1" indent="-112713" defTabSz="457200" fontAlgn="auto">
              <a:lnSpc>
                <a:spcPct val="100000"/>
              </a:lnSpc>
              <a:spcBef>
                <a:spcPts val="0"/>
              </a:spcBef>
              <a:buClr>
                <a:srgbClr val="000000"/>
              </a:buClr>
              <a:buFont typeface="Arial" panose="020B0604020202020204" pitchFamily="34" charset="0"/>
              <a:buChar char="•"/>
              <a:defRPr/>
            </a:pPr>
            <a:r>
              <a:rPr lang="en-US" sz="1100" dirty="0" smtClean="0">
                <a:latin typeface="Arial" panose="020B0604020202020204" pitchFamily="34" charset="0"/>
                <a:cs typeface="Arial" panose="020B0604020202020204" pitchFamily="34" charset="0"/>
              </a:rPr>
              <a:t>This event is unlikely to occur, because it means all </a:t>
            </a:r>
            <a:r>
              <a:rPr lang="en-US" sz="1100" dirty="0">
                <a:latin typeface="Arial" panose="020B0604020202020204" pitchFamily="34" charset="0"/>
                <a:cs typeface="Arial" panose="020B0604020202020204" pitchFamily="34" charset="0"/>
              </a:rPr>
              <a:t>the customers and all the securities taken as collateral </a:t>
            </a:r>
            <a:r>
              <a:rPr lang="en-US" sz="1100" dirty="0" smtClean="0">
                <a:latin typeface="Arial" panose="020B0604020202020204" pitchFamily="34" charset="0"/>
                <a:cs typeface="Arial" panose="020B0604020202020204" pitchFamily="34" charset="0"/>
              </a:rPr>
              <a:t>would </a:t>
            </a:r>
            <a:r>
              <a:rPr lang="en-US" sz="1100" dirty="0">
                <a:latin typeface="Arial" panose="020B0604020202020204" pitchFamily="34" charset="0"/>
                <a:cs typeface="Arial" panose="020B0604020202020204" pitchFamily="34" charset="0"/>
              </a:rPr>
              <a:t>have to default, implying a correlation of 1 across all assets (currently over 150 diversified assets</a:t>
            </a:r>
            <a:r>
              <a:rPr lang="en-US" sz="1100" dirty="0" smtClean="0">
                <a:latin typeface="Arial" panose="020B0604020202020204" pitchFamily="34" charset="0"/>
                <a:cs typeface="Arial" panose="020B0604020202020204" pitchFamily="34" charset="0"/>
              </a:rPr>
              <a:t>)</a:t>
            </a:r>
          </a:p>
          <a:p>
            <a:pPr marL="112713" lvl="1" indent="-112713" defTabSz="457200" fontAlgn="auto">
              <a:lnSpc>
                <a:spcPct val="100000"/>
              </a:lnSpc>
              <a:spcBef>
                <a:spcPts val="0"/>
              </a:spcBef>
              <a:buClr>
                <a:srgbClr val="000000"/>
              </a:buClr>
              <a:buFont typeface="Arial" panose="020B0604020202020204" pitchFamily="34" charset="0"/>
              <a:buChar char="•"/>
              <a:defRPr/>
            </a:pPr>
            <a:r>
              <a:rPr lang="en-US" sz="1100" dirty="0" smtClean="0">
                <a:latin typeface="Arial" panose="020B0604020202020204" pitchFamily="34" charset="0"/>
                <a:cs typeface="Arial" panose="020B0604020202020204" pitchFamily="34" charset="0"/>
              </a:rPr>
              <a:t>Amber trigger was adjusted down from the red limit per management discretion</a:t>
            </a:r>
            <a:endParaRPr lang="en-US" sz="1100" dirty="0">
              <a:latin typeface="Arial" panose="020B0604020202020204" pitchFamily="34" charset="0"/>
              <a:cs typeface="Arial" panose="020B0604020202020204" pitchFamily="34" charset="0"/>
            </a:endParaRPr>
          </a:p>
        </p:txBody>
      </p:sp>
      <p:graphicFrame>
        <p:nvGraphicFramePr>
          <p:cNvPr id="10" name="Object 9"/>
          <p:cNvGraphicFramePr>
            <a:graphicFrameLocks/>
          </p:cNvGraphicFramePr>
          <p:nvPr>
            <p:custDataLst>
              <p:tags r:id="rId4"/>
            </p:custDataLst>
            <p:extLst>
              <p:ext uri="{D42A27DB-BD31-4B8C-83A1-F6EECF244321}">
                <p14:modId xmlns:p14="http://schemas.microsoft.com/office/powerpoint/2010/main" val="3405178802"/>
              </p:ext>
            </p:extLst>
          </p:nvPr>
        </p:nvGraphicFramePr>
        <p:xfrm>
          <a:off x="457200" y="2209800"/>
          <a:ext cx="4143443" cy="3438435"/>
        </p:xfrm>
        <a:graphic>
          <a:graphicData uri="http://schemas.openxmlformats.org/presentationml/2006/ole">
            <mc:AlternateContent xmlns:mc="http://schemas.openxmlformats.org/markup-compatibility/2006">
              <mc:Choice xmlns:v="urn:schemas-microsoft-com:vml" Requires="v">
                <p:oleObj spid="_x0000_s291020" name="Chart" r:id="rId21" imgW="4143443" imgH="3438435" progId="MSGraph.Chart.8">
                  <p:embed followColorScheme="full"/>
                </p:oleObj>
              </mc:Choice>
              <mc:Fallback>
                <p:oleObj name="Chart" r:id="rId21" imgW="4143443" imgH="3438435" progId="MSGraph.Chart.8">
                  <p:embed followColorScheme="full"/>
                  <p:pic>
                    <p:nvPicPr>
                      <p:cNvPr id="0" name=""/>
                      <p:cNvPicPr/>
                      <p:nvPr/>
                    </p:nvPicPr>
                    <p:blipFill>
                      <a:blip r:embed="rId22"/>
                      <a:stretch>
                        <a:fillRect/>
                      </a:stretch>
                    </p:blipFill>
                    <p:spPr>
                      <a:xfrm>
                        <a:off x="457200" y="2209800"/>
                        <a:ext cx="4143443" cy="3438435"/>
                      </a:xfrm>
                      <a:prstGeom prst="rect">
                        <a:avLst/>
                      </a:prstGeom>
                    </p:spPr>
                  </p:pic>
                </p:oleObj>
              </mc:Fallback>
            </mc:AlternateContent>
          </a:graphicData>
        </a:graphic>
      </p:graphicFrame>
      <p:sp>
        <p:nvSpPr>
          <p:cNvPr id="29" name="Text Placeholder 279"/>
          <p:cNvSpPr>
            <a:spLocks noGrp="1"/>
          </p:cNvSpPr>
          <p:nvPr>
            <p:custDataLst>
              <p:tags r:id="rId5"/>
            </p:custDataLst>
          </p:nvPr>
        </p:nvSpPr>
        <p:spPr bwMode="auto">
          <a:xfrm>
            <a:off x="2746375" y="5508625"/>
            <a:ext cx="355600" cy="1524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68D0C313-B376-405C-9909-D434621B4D9F}" type="datetime'''''''''''''''''''''''''2''''''Q'' ''15'''''''">
              <a:rPr lang="en-US" sz="1000">
                <a:latin typeface="Arial"/>
                <a:cs typeface="Arial"/>
                <a:sym typeface="Arial"/>
              </a:rPr>
              <a:pPr/>
              <a:t>2Q 15</a:t>
            </a:fld>
            <a:endParaRPr lang="en-US" sz="1000" dirty="0">
              <a:latin typeface="Arial"/>
              <a:cs typeface="Arial"/>
              <a:sym typeface="Arial"/>
            </a:endParaRPr>
          </a:p>
        </p:txBody>
      </p:sp>
      <p:sp>
        <p:nvSpPr>
          <p:cNvPr id="33" name="Text Placeholder 289"/>
          <p:cNvSpPr>
            <a:spLocks noGrp="1"/>
          </p:cNvSpPr>
          <p:nvPr>
            <p:custDataLst>
              <p:tags r:id="rId6"/>
            </p:custDataLst>
          </p:nvPr>
        </p:nvSpPr>
        <p:spPr bwMode="auto">
          <a:xfrm>
            <a:off x="3489325" y="5508625"/>
            <a:ext cx="355600" cy="1524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1AE8E770-DBC9-4007-8118-3A58B21B5761}" type="datetime'4''''''''''''''''Q'''''' ''''1''''5'''''''''''''''''''''">
              <a:rPr lang="en-US" sz="1000">
                <a:latin typeface="Arial"/>
                <a:cs typeface="Arial"/>
                <a:sym typeface="Arial"/>
              </a:rPr>
              <a:pPr/>
              <a:t>4Q 15</a:t>
            </a:fld>
            <a:endParaRPr lang="en-US" sz="1000" dirty="0">
              <a:latin typeface="Arial"/>
              <a:cs typeface="Arial"/>
              <a:sym typeface="Arial"/>
            </a:endParaRPr>
          </a:p>
        </p:txBody>
      </p:sp>
      <p:sp>
        <p:nvSpPr>
          <p:cNvPr id="32" name="Text Placeholder 278"/>
          <p:cNvSpPr>
            <a:spLocks noGrp="1"/>
          </p:cNvSpPr>
          <p:nvPr>
            <p:custDataLst>
              <p:tags r:id="rId7"/>
            </p:custDataLst>
          </p:nvPr>
        </p:nvSpPr>
        <p:spPr bwMode="auto">
          <a:xfrm>
            <a:off x="2370138" y="5508625"/>
            <a:ext cx="355600" cy="1524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16584466-7B86-4954-9A97-96F27AB5A5BA}" type="datetime'''''''''''''''''''1''Q'''' ''''''''1''5'''''''">
              <a:rPr lang="en-US" sz="1000">
                <a:latin typeface="Arial"/>
                <a:cs typeface="Arial"/>
                <a:sym typeface="Arial"/>
              </a:rPr>
              <a:pPr/>
              <a:t>1Q 15</a:t>
            </a:fld>
            <a:endParaRPr lang="en-US" sz="1000" dirty="0">
              <a:latin typeface="Arial"/>
              <a:cs typeface="Arial"/>
              <a:sym typeface="Arial"/>
            </a:endParaRPr>
          </a:p>
        </p:txBody>
      </p:sp>
      <p:sp>
        <p:nvSpPr>
          <p:cNvPr id="31" name="Text Placeholder 280"/>
          <p:cNvSpPr>
            <a:spLocks noGrp="1"/>
          </p:cNvSpPr>
          <p:nvPr>
            <p:custDataLst>
              <p:tags r:id="rId8"/>
            </p:custDataLst>
          </p:nvPr>
        </p:nvSpPr>
        <p:spPr bwMode="auto">
          <a:xfrm>
            <a:off x="3117850" y="5508625"/>
            <a:ext cx="355600" cy="1524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24E87069-7F0F-4D07-A8B6-866E54F927A7}" type="datetime'''''''''''''''''''''''''3''''''''Q'' 1''''''''''''5'''''''">
              <a:rPr lang="en-US" sz="1000">
                <a:latin typeface="Arial"/>
                <a:cs typeface="Arial"/>
                <a:sym typeface="Arial"/>
              </a:rPr>
              <a:pPr/>
              <a:t>3Q 15</a:t>
            </a:fld>
            <a:endParaRPr lang="en-US" sz="1000" dirty="0">
              <a:latin typeface="Arial"/>
              <a:cs typeface="Arial"/>
              <a:sym typeface="Arial"/>
            </a:endParaRPr>
          </a:p>
        </p:txBody>
      </p:sp>
      <p:sp>
        <p:nvSpPr>
          <p:cNvPr id="30" name="Text Placeholder 290"/>
          <p:cNvSpPr>
            <a:spLocks noGrp="1"/>
          </p:cNvSpPr>
          <p:nvPr>
            <p:custDataLst>
              <p:tags r:id="rId9"/>
            </p:custDataLst>
          </p:nvPr>
        </p:nvSpPr>
        <p:spPr bwMode="auto">
          <a:xfrm>
            <a:off x="3860800" y="5508625"/>
            <a:ext cx="355600" cy="1524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8E2B5A20-7EBB-4D07-8548-C1CE9935393F}" type="datetime'''''1Q'' ''''''''''1''''''''''''''''''''''''6'''''''''''''">
              <a:rPr lang="en-US" sz="1000">
                <a:latin typeface="Arial"/>
                <a:cs typeface="Arial"/>
                <a:sym typeface="Arial"/>
              </a:rPr>
              <a:pPr/>
              <a:t>1Q 16</a:t>
            </a:fld>
            <a:endParaRPr lang="en-US" sz="1000" dirty="0">
              <a:latin typeface="Arial"/>
              <a:cs typeface="Arial"/>
              <a:sym typeface="Arial"/>
            </a:endParaRPr>
          </a:p>
        </p:txBody>
      </p:sp>
      <p:sp>
        <p:nvSpPr>
          <p:cNvPr id="27" name="Text Placeholder 275"/>
          <p:cNvSpPr>
            <a:spLocks noGrp="1"/>
          </p:cNvSpPr>
          <p:nvPr>
            <p:custDataLst>
              <p:tags r:id="rId10"/>
            </p:custDataLst>
          </p:nvPr>
        </p:nvSpPr>
        <p:spPr bwMode="auto">
          <a:xfrm>
            <a:off x="1250950" y="5508625"/>
            <a:ext cx="355600" cy="1524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ADE42A7A-369A-40A7-A889-A18E505AFB9F}" type="datetime'''''''2''''Q'''''''''''''''''''''''''' ''''14'''''''''''''">
              <a:rPr lang="en-US" sz="1000">
                <a:latin typeface="Arial"/>
                <a:cs typeface="Arial"/>
                <a:sym typeface="Arial"/>
              </a:rPr>
              <a:pPr/>
              <a:t>2Q 14</a:t>
            </a:fld>
            <a:endParaRPr lang="en-US" sz="1000" dirty="0">
              <a:latin typeface="Arial"/>
              <a:cs typeface="Arial"/>
              <a:sym typeface="Arial"/>
            </a:endParaRPr>
          </a:p>
        </p:txBody>
      </p:sp>
      <p:sp>
        <p:nvSpPr>
          <p:cNvPr id="28" name="Text Placeholder 276"/>
          <p:cNvSpPr>
            <a:spLocks noGrp="1"/>
          </p:cNvSpPr>
          <p:nvPr>
            <p:custDataLst>
              <p:tags r:id="rId11"/>
            </p:custDataLst>
          </p:nvPr>
        </p:nvSpPr>
        <p:spPr bwMode="auto">
          <a:xfrm>
            <a:off x="1622425" y="5508625"/>
            <a:ext cx="355600" cy="1524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4AD10299-86AD-49AF-A4F7-FE904EFCA63B}" type="datetime'3''''Q'' ''''''''''''''1''''''''''''''''''''''''4'''''''''">
              <a:rPr lang="en-US" sz="1000">
                <a:latin typeface="Arial"/>
                <a:cs typeface="Arial"/>
                <a:sym typeface="Arial"/>
              </a:rPr>
              <a:pPr/>
              <a:t>3Q 14</a:t>
            </a:fld>
            <a:endParaRPr lang="en-US" sz="1000" dirty="0">
              <a:latin typeface="Arial"/>
              <a:cs typeface="Arial"/>
              <a:sym typeface="Arial"/>
            </a:endParaRPr>
          </a:p>
        </p:txBody>
      </p:sp>
      <p:sp>
        <p:nvSpPr>
          <p:cNvPr id="26" name="Text Placeholder 277"/>
          <p:cNvSpPr>
            <a:spLocks noGrp="1"/>
          </p:cNvSpPr>
          <p:nvPr>
            <p:custDataLst>
              <p:tags r:id="rId12"/>
            </p:custDataLst>
          </p:nvPr>
        </p:nvSpPr>
        <p:spPr bwMode="auto">
          <a:xfrm>
            <a:off x="1993900" y="5508625"/>
            <a:ext cx="355600" cy="1524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F8CFCFE1-C737-4973-B1E3-04CCAFC33F7D}" type="datetime'4''Q ''''''''''''''''''''''1''''''''''''''''''''4'''''">
              <a:rPr lang="en-US" sz="1000">
                <a:latin typeface="Arial"/>
                <a:cs typeface="Arial"/>
                <a:sym typeface="Arial"/>
              </a:rPr>
              <a:pPr/>
              <a:t>4Q 14</a:t>
            </a:fld>
            <a:endParaRPr lang="en-US" sz="1000" dirty="0">
              <a:latin typeface="Arial"/>
              <a:cs typeface="Arial"/>
              <a:sym typeface="Arial"/>
            </a:endParaRPr>
          </a:p>
        </p:txBody>
      </p:sp>
      <p:sp>
        <p:nvSpPr>
          <p:cNvPr id="25" name="Text Placeholder 274"/>
          <p:cNvSpPr>
            <a:spLocks noGrp="1"/>
          </p:cNvSpPr>
          <p:nvPr>
            <p:custDataLst>
              <p:tags r:id="rId13"/>
            </p:custDataLst>
          </p:nvPr>
        </p:nvSpPr>
        <p:spPr bwMode="auto">
          <a:xfrm>
            <a:off x="879475" y="5508625"/>
            <a:ext cx="355600" cy="1524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75C86164-1752-4525-B68B-DBDC05D001B2}" type="datetime'''''''''1''''''''''''''''''''Q'' ''''''''1''''''''4'''">
              <a:rPr lang="en-US" sz="1000">
                <a:latin typeface="Arial"/>
                <a:cs typeface="Arial"/>
                <a:sym typeface="Arial"/>
              </a:rPr>
              <a:pPr/>
              <a:t>1Q 14</a:t>
            </a:fld>
            <a:endParaRPr lang="en-US" sz="1000" dirty="0">
              <a:latin typeface="Arial"/>
              <a:cs typeface="Arial"/>
              <a:sym typeface="Arial"/>
            </a:endParaRPr>
          </a:p>
        </p:txBody>
      </p:sp>
      <p:cxnSp>
        <p:nvCxnSpPr>
          <p:cNvPr id="36" name="Straight Connector 35"/>
          <p:cNvCxnSpPr/>
          <p:nvPr/>
        </p:nvCxnSpPr>
        <p:spPr bwMode="auto">
          <a:xfrm>
            <a:off x="897602" y="2484217"/>
            <a:ext cx="3283527" cy="0"/>
          </a:xfrm>
          <a:prstGeom prst="line">
            <a:avLst/>
          </a:prstGeom>
          <a:solidFill>
            <a:schemeClr val="accent1"/>
          </a:solidFill>
          <a:ln w="19050" cap="flat" cmpd="sng" algn="ctr">
            <a:solidFill>
              <a:schemeClr val="accent1"/>
            </a:solidFill>
            <a:prstDash val="solid"/>
            <a:round/>
            <a:headEnd type="none" w="med" len="med"/>
            <a:tailEnd type="none" w="med" len="med"/>
          </a:ln>
          <a:effectLst/>
        </p:spPr>
      </p:cxnSp>
      <p:cxnSp>
        <p:nvCxnSpPr>
          <p:cNvPr id="37" name="Straight Connector 36"/>
          <p:cNvCxnSpPr/>
          <p:nvPr/>
        </p:nvCxnSpPr>
        <p:spPr bwMode="auto">
          <a:xfrm flipV="1">
            <a:off x="903952" y="3200666"/>
            <a:ext cx="3283527" cy="13336"/>
          </a:xfrm>
          <a:prstGeom prst="line">
            <a:avLst/>
          </a:prstGeom>
          <a:solidFill>
            <a:schemeClr val="accent1"/>
          </a:solidFill>
          <a:ln w="19050" cap="flat" cmpd="sng" algn="ctr">
            <a:solidFill>
              <a:srgbClr val="FFC000"/>
            </a:solidFill>
            <a:prstDash val="solid"/>
            <a:round/>
            <a:headEnd type="none" w="med" len="med"/>
            <a:tailEnd type="none" w="med" len="med"/>
          </a:ln>
          <a:effectLst/>
        </p:spPr>
      </p:cxnSp>
      <p:cxnSp>
        <p:nvCxnSpPr>
          <p:cNvPr id="40" name="Straight Connector 39"/>
          <p:cNvCxnSpPr/>
          <p:nvPr/>
        </p:nvCxnSpPr>
        <p:spPr>
          <a:xfrm>
            <a:off x="4795838" y="1425474"/>
            <a:ext cx="0" cy="4871286"/>
          </a:xfrm>
          <a:prstGeom prst="line">
            <a:avLst/>
          </a:prstGeom>
          <a:ln>
            <a:solidFill>
              <a:schemeClr val="bg2"/>
            </a:solidFill>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custDataLst>
              <p:tags r:id="rId14"/>
            </p:custDataLst>
          </p:nvPr>
        </p:nvCxnSpPr>
        <p:spPr bwMode="gray">
          <a:xfrm>
            <a:off x="1765300" y="5815013"/>
            <a:ext cx="328613" cy="0"/>
          </a:xfrm>
          <a:prstGeom prst="line">
            <a:avLst/>
          </a:prstGeom>
          <a:ln w="28575">
            <a:solidFill>
              <a:schemeClr val="bg2"/>
            </a:solidFill>
            <a:headEnd type="none"/>
            <a:tailEnd type="none"/>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14" name="Rectangle 13"/>
          <p:cNvSpPr/>
          <p:nvPr>
            <p:custDataLst>
              <p:tags r:id="rId15"/>
            </p:custDataLst>
          </p:nvPr>
        </p:nvSpPr>
        <p:spPr bwMode="auto">
          <a:xfrm>
            <a:off x="2690813" y="5748338"/>
            <a:ext cx="179388" cy="133350"/>
          </a:xfrm>
          <a:prstGeom prst="rect">
            <a:avLst/>
          </a:prstGeom>
          <a:solidFill>
            <a:srgbClr val="C0C0C0"/>
          </a:solidFill>
          <a:ln w="9525">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smtClean="0">
              <a:solidFill>
                <a:schemeClr val="tx1"/>
              </a:solidFill>
              <a:latin typeface="Arial" panose="020B0604020202020204" pitchFamily="34" charset="0"/>
              <a:cs typeface="Arial" panose="020B0604020202020204" pitchFamily="34" charset="0"/>
            </a:endParaRPr>
          </a:p>
        </p:txBody>
      </p:sp>
      <p:sp>
        <p:nvSpPr>
          <p:cNvPr id="42" name="Text Placeholder 291"/>
          <p:cNvSpPr>
            <a:spLocks noGrp="1"/>
          </p:cNvSpPr>
          <p:nvPr>
            <p:custDataLst>
              <p:tags r:id="rId16"/>
            </p:custDataLst>
          </p:nvPr>
        </p:nvSpPr>
        <p:spPr bwMode="auto">
          <a:xfrm>
            <a:off x="2921000" y="5745163"/>
            <a:ext cx="260350"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00000"/>
              </a:lnSpc>
              <a:spcBef>
                <a:spcPct val="0"/>
              </a:spcBef>
              <a:buNone/>
            </a:pPr>
            <a:fld id="{F7065A0C-DD45-4314-AE59-4906505DF9E1}" type="datetime'L''G''''''''''''D'''''''">
              <a:rPr lang="en-US" sz="1000">
                <a:latin typeface="Arial"/>
                <a:cs typeface="Arial"/>
                <a:sym typeface="Arial"/>
              </a:rPr>
              <a:pPr marL="0" indent="0">
                <a:lnSpc>
                  <a:spcPct val="100000"/>
                </a:lnSpc>
                <a:spcBef>
                  <a:spcPct val="0"/>
                </a:spcBef>
                <a:buNone/>
              </a:pPr>
              <a:t>LGD</a:t>
            </a:fld>
            <a:endParaRPr lang="en-US" sz="1000" dirty="0">
              <a:latin typeface="Arial"/>
              <a:cs typeface="Arial"/>
              <a:sym typeface="Arial"/>
            </a:endParaRPr>
          </a:p>
        </p:txBody>
      </p:sp>
      <p:sp>
        <p:nvSpPr>
          <p:cNvPr id="43" name="Text Placeholder 292"/>
          <p:cNvSpPr>
            <a:spLocks noGrp="1"/>
          </p:cNvSpPr>
          <p:nvPr>
            <p:custDataLst>
              <p:tags r:id="rId17"/>
            </p:custDataLst>
          </p:nvPr>
        </p:nvSpPr>
        <p:spPr bwMode="auto">
          <a:xfrm>
            <a:off x="2144714" y="5745163"/>
            <a:ext cx="295275"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00000"/>
              </a:lnSpc>
              <a:spcBef>
                <a:spcPct val="0"/>
              </a:spcBef>
              <a:buNone/>
            </a:pPr>
            <a:fld id="{3DEDB88F-5758-402F-8F52-9AF1B388B65D}" type="datetime'''''''''Ra''''''''t''''i''''''''''''''o'''''''''''''''''">
              <a:rPr lang="en-US" sz="1000">
                <a:latin typeface="Arial"/>
                <a:cs typeface="Arial"/>
                <a:sym typeface="Arial"/>
              </a:rPr>
              <a:pPr/>
              <a:t>Ratio</a:t>
            </a:fld>
            <a:endParaRPr lang="en-US" sz="1000" dirty="0">
              <a:latin typeface="Arial"/>
              <a:cs typeface="Arial"/>
              <a:sym typeface="Arial"/>
            </a:endParaRPr>
          </a:p>
        </p:txBody>
      </p:sp>
      <p:sp>
        <p:nvSpPr>
          <p:cNvPr id="16" name="TextBox 15"/>
          <p:cNvSpPr txBox="1"/>
          <p:nvPr/>
        </p:nvSpPr>
        <p:spPr>
          <a:xfrm rot="16200000">
            <a:off x="-89218" y="3748779"/>
            <a:ext cx="1117600" cy="224677"/>
          </a:xfrm>
          <a:prstGeom prst="rect">
            <a:avLst/>
          </a:prstGeom>
          <a:noFill/>
        </p:spPr>
        <p:txBody>
          <a:bodyPr wrap="square" rtlCol="0">
            <a:spAutoFit/>
          </a:bodyPr>
          <a:lstStyle/>
          <a:p>
            <a:r>
              <a:rPr lang="en-US" b="1" dirty="0" smtClean="0"/>
              <a:t>Ratio %</a:t>
            </a:r>
            <a:endParaRPr lang="en-US" b="1" dirty="0"/>
          </a:p>
        </p:txBody>
      </p:sp>
      <p:sp>
        <p:nvSpPr>
          <p:cNvPr id="49" name="TextBox 48"/>
          <p:cNvSpPr txBox="1"/>
          <p:nvPr/>
        </p:nvSpPr>
        <p:spPr>
          <a:xfrm rot="5400000">
            <a:off x="3999284" y="3748780"/>
            <a:ext cx="1117600" cy="224677"/>
          </a:xfrm>
          <a:prstGeom prst="rect">
            <a:avLst/>
          </a:prstGeom>
          <a:noFill/>
        </p:spPr>
        <p:txBody>
          <a:bodyPr wrap="square" rtlCol="0">
            <a:spAutoFit/>
          </a:bodyPr>
          <a:lstStyle/>
          <a:p>
            <a:r>
              <a:rPr lang="en-US" b="1" dirty="0" smtClean="0"/>
              <a:t>LGD ($M)</a:t>
            </a:r>
            <a:endParaRPr lang="en-US" b="1" dirty="0"/>
          </a:p>
        </p:txBody>
      </p:sp>
      <p:sp>
        <p:nvSpPr>
          <p:cNvPr id="34" name="TextBox 33"/>
          <p:cNvSpPr txBox="1"/>
          <p:nvPr/>
        </p:nvSpPr>
        <p:spPr>
          <a:xfrm>
            <a:off x="879475" y="2322452"/>
            <a:ext cx="1050131" cy="153888"/>
          </a:xfrm>
          <a:prstGeom prst="rect">
            <a:avLst/>
          </a:prstGeom>
          <a:noFill/>
        </p:spPr>
        <p:txBody>
          <a:bodyPr wrap="square" lIns="0" tIns="0" rIns="0" bIns="0" rtlCol="0">
            <a:spAutoFit/>
          </a:bodyPr>
          <a:lstStyle/>
          <a:p>
            <a:pPr algn="l">
              <a:lnSpc>
                <a:spcPct val="100000"/>
              </a:lnSpc>
            </a:pPr>
            <a:r>
              <a:rPr lang="en-US" b="1" dirty="0">
                <a:solidFill>
                  <a:schemeClr val="accent1"/>
                </a:solidFill>
                <a:latin typeface="Arial" panose="020B0604020202020204" pitchFamily="34" charset="0"/>
                <a:cs typeface="Arial" panose="020B0604020202020204" pitchFamily="34" charset="0"/>
              </a:rPr>
              <a:t>Red </a:t>
            </a:r>
            <a:r>
              <a:rPr lang="en-US" b="1" dirty="0" smtClean="0">
                <a:solidFill>
                  <a:schemeClr val="accent1"/>
                </a:solidFill>
                <a:latin typeface="Arial" panose="020B0604020202020204" pitchFamily="34" charset="0"/>
                <a:cs typeface="Arial" panose="020B0604020202020204" pitchFamily="34" charset="0"/>
              </a:rPr>
              <a:t>limit: 2.0%</a:t>
            </a:r>
            <a:endParaRPr lang="en-US" b="1" dirty="0">
              <a:solidFill>
                <a:schemeClr val="accent1"/>
              </a:solidFill>
              <a:latin typeface="Arial" panose="020B0604020202020204" pitchFamily="34" charset="0"/>
              <a:cs typeface="Arial" panose="020B0604020202020204" pitchFamily="34" charset="0"/>
            </a:endParaRPr>
          </a:p>
        </p:txBody>
      </p:sp>
      <p:sp>
        <p:nvSpPr>
          <p:cNvPr id="35" name="TextBox 34"/>
          <p:cNvSpPr txBox="1"/>
          <p:nvPr/>
        </p:nvSpPr>
        <p:spPr>
          <a:xfrm>
            <a:off x="887238" y="3046778"/>
            <a:ext cx="1215076" cy="153888"/>
          </a:xfrm>
          <a:prstGeom prst="rect">
            <a:avLst/>
          </a:prstGeom>
          <a:noFill/>
        </p:spPr>
        <p:txBody>
          <a:bodyPr wrap="none" lIns="0" tIns="0" rIns="0" bIns="0" rtlCol="0">
            <a:spAutoFit/>
          </a:bodyPr>
          <a:lstStyle/>
          <a:p>
            <a:pPr algn="l">
              <a:lnSpc>
                <a:spcPct val="100000"/>
              </a:lnSpc>
            </a:pPr>
            <a:r>
              <a:rPr lang="en-US" b="1" dirty="0" smtClean="0">
                <a:solidFill>
                  <a:srgbClr val="FFC000"/>
                </a:solidFill>
                <a:latin typeface="Arial" panose="020B0604020202020204" pitchFamily="34" charset="0"/>
                <a:cs typeface="Arial" panose="020B0604020202020204" pitchFamily="34" charset="0"/>
              </a:rPr>
              <a:t>Amber trigger: 1.5%</a:t>
            </a:r>
            <a:endParaRPr lang="en-US" b="1" dirty="0">
              <a:solidFill>
                <a:srgbClr val="FFC000"/>
              </a:solidFill>
              <a:latin typeface="Arial" panose="020B0604020202020204" pitchFamily="34" charset="0"/>
              <a:cs typeface="Arial" panose="020B0604020202020204" pitchFamily="34" charset="0"/>
            </a:endParaRPr>
          </a:p>
        </p:txBody>
      </p:sp>
      <p:grpSp>
        <p:nvGrpSpPr>
          <p:cNvPr id="38" name="Group 37"/>
          <p:cNvGrpSpPr/>
          <p:nvPr/>
        </p:nvGrpSpPr>
        <p:grpSpPr>
          <a:xfrm>
            <a:off x="443921" y="72184"/>
            <a:ext cx="4246786" cy="189008"/>
            <a:chOff x="403281" y="164517"/>
            <a:chExt cx="4246786" cy="189008"/>
          </a:xfrm>
        </p:grpSpPr>
        <p:sp>
          <p:nvSpPr>
            <p:cNvPr id="41" name="Text Box 75"/>
            <p:cNvSpPr txBox="1">
              <a:spLocks noChangeArrowheads="1"/>
            </p:cNvSpPr>
            <p:nvPr/>
          </p:nvSpPr>
          <p:spPr bwMode="gray">
            <a:xfrm>
              <a:off x="636148" y="166688"/>
              <a:ext cx="4013919"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a:solidFill>
                    <a:schemeClr val="accent1"/>
                  </a:solidFill>
                </a:rPr>
                <a:t>Credit </a:t>
              </a:r>
              <a:r>
                <a:rPr lang="en-US" sz="1200" dirty="0" smtClean="0">
                  <a:solidFill>
                    <a:schemeClr val="accent1"/>
                  </a:solidFill>
                </a:rPr>
                <a:t>risk: Calibration – Secured Lending Model Exception</a:t>
              </a:r>
              <a:endParaRPr lang="en-US" sz="1200" dirty="0">
                <a:solidFill>
                  <a:schemeClr val="accent1"/>
                </a:solidFill>
              </a:endParaRPr>
            </a:p>
          </p:txBody>
        </p:sp>
        <p:sp>
          <p:nvSpPr>
            <p:cNvPr id="44" name="Oval 43"/>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2</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
        <p:nvSpPr>
          <p:cNvPr id="45" name="Footnote"/>
          <p:cNvSpPr/>
          <p:nvPr/>
        </p:nvSpPr>
        <p:spPr bwMode="auto">
          <a:xfrm>
            <a:off x="2208213" y="6332538"/>
            <a:ext cx="5631407"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spcBef>
                <a:spcPts val="0"/>
              </a:spcBef>
              <a:spcAft>
                <a:spcPts val="0"/>
              </a:spcAft>
            </a:pPr>
            <a:r>
              <a:rPr lang="en-US" sz="800" dirty="0" smtClean="0">
                <a:sym typeface="Arial"/>
              </a:rPr>
              <a:t>Source: “</a:t>
            </a:r>
            <a:r>
              <a:rPr lang="en-US" sz="800" dirty="0" smtClean="0">
                <a:latin typeface="Arial" panose="020B0604020202020204" pitchFamily="34" charset="0"/>
                <a:cs typeface="Arial" panose="020B0604020202020204" pitchFamily="34" charset="0"/>
                <a:sym typeface="Arial"/>
              </a:rPr>
              <a:t>2016 RAS non-CCAR-linked metrics - BSI.xlsx</a:t>
            </a:r>
            <a:r>
              <a:rPr lang="en-US" sz="800" dirty="0" smtClean="0">
                <a:sym typeface="Arial"/>
              </a:rPr>
              <a:t>”</a:t>
            </a:r>
          </a:p>
        </p:txBody>
      </p:sp>
    </p:spTree>
    <p:extLst>
      <p:ext uri="{BB962C8B-B14F-4D97-AF65-F5344CB8AC3E}">
        <p14:creationId xmlns:p14="http://schemas.microsoft.com/office/powerpoint/2010/main" val="11860928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412856265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65708" name="think-cell Slide" r:id="rId15" imgW="270" imgH="270" progId="TCLayout.ActiveDocument.1">
                  <p:embed/>
                </p:oleObj>
              </mc:Choice>
              <mc:Fallback>
                <p:oleObj name="think-cell Slide" r:id="rId15" imgW="270" imgH="270" progId="TCLayout.ActiveDocument.1">
                  <p:embed/>
                  <p:pic>
                    <p:nvPicPr>
                      <p:cNvPr id="0" name=""/>
                      <p:cNvPicPr/>
                      <p:nvPr/>
                    </p:nvPicPr>
                    <p:blipFill>
                      <a:blip r:embed="rId16"/>
                      <a:stretch>
                        <a:fillRect/>
                      </a:stretch>
                    </p:blipFill>
                    <p:spPr>
                      <a:xfrm>
                        <a:off x="1588" y="1588"/>
                        <a:ext cx="1587" cy="1587"/>
                      </a:xfrm>
                      <a:prstGeom prst="rect">
                        <a:avLst/>
                      </a:prstGeom>
                    </p:spPr>
                  </p:pic>
                </p:oleObj>
              </mc:Fallback>
            </mc:AlternateContent>
          </a:graphicData>
        </a:graphic>
      </p:graphicFrame>
      <p:sp>
        <p:nvSpPr>
          <p:cNvPr id="3" name="Rectangle 2" hidden="1"/>
          <p:cNvSpPr/>
          <p:nvPr>
            <p:custDataLst>
              <p:tags r:id="rId3"/>
            </p:custDataLst>
          </p:nvPr>
        </p:nvSpPr>
        <p:spPr bwMode="auto">
          <a:xfrm>
            <a:off x="0" y="0"/>
            <a:ext cx="158750" cy="158750"/>
          </a:xfrm>
          <a:prstGeom prst="rect">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nSpc>
                <a:spcPct val="100000"/>
              </a:lnSpc>
            </a:pPr>
            <a:endParaRPr lang="en-GB" dirty="0" smtClean="0">
              <a:solidFill>
                <a:schemeClr val="tx1"/>
              </a:solidFill>
              <a:latin typeface="Arial"/>
              <a:cs typeface="Arial"/>
              <a:sym typeface="Arial"/>
            </a:endParaRPr>
          </a:p>
        </p:txBody>
      </p:sp>
      <p:sp>
        <p:nvSpPr>
          <p:cNvPr id="2" name="Content Placeholder 1"/>
          <p:cNvSpPr>
            <a:spLocks noGrp="1"/>
          </p:cNvSpPr>
          <p:nvPr>
            <p:ph sz="quarter" idx="11"/>
          </p:nvPr>
        </p:nvSpPr>
        <p:spPr>
          <a:xfrm>
            <a:off x="362781" y="462670"/>
            <a:ext cx="8666245" cy="435610"/>
          </a:xfrm>
        </p:spPr>
        <p:txBody>
          <a:bodyPr/>
          <a:lstStyle/>
          <a:p>
            <a:pPr eaLnBrk="0" hangingPunct="0"/>
            <a:r>
              <a:rPr lang="en-GB" dirty="0"/>
              <a:t>Calibration: </a:t>
            </a:r>
            <a:r>
              <a:rPr lang="en-US" b="0" dirty="0"/>
              <a:t>Maximum Individual Obligor </a:t>
            </a:r>
            <a:r>
              <a:rPr lang="en-US" b="0" dirty="0" smtClean="0"/>
              <a:t>Exposure Ratio</a:t>
            </a:r>
            <a:endParaRPr lang="en-US" b="0" dirty="0"/>
          </a:p>
        </p:txBody>
      </p:sp>
      <p:sp>
        <p:nvSpPr>
          <p:cNvPr id="12" name="Text Placeholder 6"/>
          <p:cNvSpPr txBox="1">
            <a:spLocks/>
          </p:cNvSpPr>
          <p:nvPr/>
        </p:nvSpPr>
        <p:spPr>
          <a:xfrm>
            <a:off x="5162550" y="1463040"/>
            <a:ext cx="3068638" cy="260231"/>
          </a:xfrm>
          <a:prstGeom prst="rect">
            <a:avLst/>
          </a:prstGeom>
        </p:spPr>
        <p:txBody>
          <a:bodyPr lIns="0" tIns="0" rIns="0" bIns="0"/>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lnSpc>
                <a:spcPct val="100000"/>
              </a:lnSpc>
              <a:spcAft>
                <a:spcPts val="0"/>
              </a:spcAft>
              <a:buNone/>
            </a:pPr>
            <a:r>
              <a:rPr lang="en-GB" sz="1400" b="1" dirty="0" smtClean="0">
                <a:solidFill>
                  <a:schemeClr val="accent1"/>
                </a:solidFill>
                <a:latin typeface="Arial" panose="020B0604020202020204" pitchFamily="34" charset="0"/>
                <a:cs typeface="Arial" panose="020B0604020202020204" pitchFamily="34" charset="0"/>
              </a:rPr>
              <a:t>Calibration approach</a:t>
            </a:r>
            <a:endParaRPr lang="en-US" sz="1400" b="1" dirty="0">
              <a:latin typeface="Arial" panose="020B0604020202020204" pitchFamily="34" charset="0"/>
              <a:cs typeface="Arial" panose="020B0604020202020204" pitchFamily="34" charset="0"/>
            </a:endParaRPr>
          </a:p>
        </p:txBody>
      </p:sp>
      <p:cxnSp>
        <p:nvCxnSpPr>
          <p:cNvPr id="75" name="Straight Connector 74"/>
          <p:cNvCxnSpPr/>
          <p:nvPr/>
        </p:nvCxnSpPr>
        <p:spPr>
          <a:xfrm>
            <a:off x="4795838" y="1466114"/>
            <a:ext cx="0" cy="4871286"/>
          </a:xfrm>
          <a:prstGeom prst="line">
            <a:avLst/>
          </a:prstGeom>
          <a:ln>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33" name="Content Placeholder 16"/>
          <p:cNvSpPr txBox="1">
            <a:spLocks/>
          </p:cNvSpPr>
          <p:nvPr/>
        </p:nvSpPr>
        <p:spPr bwMode="gray">
          <a:xfrm>
            <a:off x="5162550" y="2130142"/>
            <a:ext cx="4084638" cy="1472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lvl="0">
              <a:lnSpc>
                <a:spcPct val="100000"/>
              </a:lnSpc>
              <a:buSzPct val="100000"/>
            </a:pPr>
            <a:r>
              <a:rPr lang="en-US" sz="1200" kern="0" dirty="0">
                <a:solidFill>
                  <a:srgbClr val="000000"/>
                </a:solidFill>
                <a:latin typeface="Arial"/>
              </a:rPr>
              <a:t>The metric is calculated as Regulatory Exposure divided by Tier 1 Capital, with the Regulatory Exposure being gross credit exposure less qualified assets</a:t>
            </a:r>
            <a:r>
              <a:rPr lang="en-US" sz="1200" kern="0" baseline="30000" dirty="0">
                <a:solidFill>
                  <a:srgbClr val="000000"/>
                </a:solidFill>
                <a:latin typeface="Arial"/>
              </a:rPr>
              <a:t>1</a:t>
            </a:r>
            <a:endParaRPr lang="en-US" sz="1200" kern="0" dirty="0">
              <a:solidFill>
                <a:srgbClr val="000000"/>
              </a:solidFill>
              <a:latin typeface="Arial"/>
            </a:endParaRPr>
          </a:p>
          <a:p>
            <a:pPr lvl="0">
              <a:lnSpc>
                <a:spcPct val="100000"/>
              </a:lnSpc>
              <a:buSzPct val="100000"/>
            </a:pPr>
            <a:r>
              <a:rPr lang="en-US" sz="1200" kern="0" dirty="0">
                <a:solidFill>
                  <a:srgbClr val="000000"/>
                </a:solidFill>
                <a:latin typeface="Arial"/>
              </a:rPr>
              <a:t>The red limit was set </a:t>
            </a:r>
            <a:r>
              <a:rPr lang="en-US" sz="1200" kern="0" dirty="0" smtClean="0">
                <a:solidFill>
                  <a:srgbClr val="000000"/>
                </a:solidFill>
                <a:latin typeface="Arial"/>
              </a:rPr>
              <a:t>as the compulsory regulatory ratio, equivalent to a large exposure metric</a:t>
            </a:r>
          </a:p>
          <a:p>
            <a:pPr lvl="0">
              <a:lnSpc>
                <a:spcPct val="100000"/>
              </a:lnSpc>
              <a:buSzPct val="100000"/>
            </a:pPr>
            <a:r>
              <a:rPr lang="en-US" sz="1200" kern="0" dirty="0" smtClean="0">
                <a:solidFill>
                  <a:srgbClr val="000000"/>
                </a:solidFill>
                <a:latin typeface="Arial"/>
              </a:rPr>
              <a:t>The </a:t>
            </a:r>
            <a:r>
              <a:rPr lang="en-US" sz="1200" kern="0" dirty="0">
                <a:solidFill>
                  <a:srgbClr val="000000"/>
                </a:solidFill>
                <a:latin typeface="Arial"/>
              </a:rPr>
              <a:t>amber trigger was set by adjusted down per management discretion</a:t>
            </a:r>
          </a:p>
        </p:txBody>
      </p:sp>
      <p:graphicFrame>
        <p:nvGraphicFramePr>
          <p:cNvPr id="83" name="Object 82"/>
          <p:cNvGraphicFramePr>
            <a:graphicFrameLocks/>
          </p:cNvGraphicFramePr>
          <p:nvPr>
            <p:custDataLst>
              <p:tags r:id="rId4"/>
            </p:custDataLst>
            <p:extLst>
              <p:ext uri="{D42A27DB-BD31-4B8C-83A1-F6EECF244321}">
                <p14:modId xmlns:p14="http://schemas.microsoft.com/office/powerpoint/2010/main" val="106883580"/>
              </p:ext>
            </p:extLst>
          </p:nvPr>
        </p:nvGraphicFramePr>
        <p:xfrm>
          <a:off x="381000" y="1866900"/>
          <a:ext cx="4105343" cy="3619590"/>
        </p:xfrm>
        <a:graphic>
          <a:graphicData uri="http://schemas.openxmlformats.org/presentationml/2006/ole">
            <mc:AlternateContent xmlns:mc="http://schemas.openxmlformats.org/markup-compatibility/2006">
              <mc:Choice xmlns:v="urn:schemas-microsoft-com:vml" Requires="v">
                <p:oleObj spid="_x0000_s365709" name="Chart" r:id="rId17" imgW="4105343" imgH="3619590" progId="MSGraph.Chart.8">
                  <p:embed followColorScheme="full"/>
                </p:oleObj>
              </mc:Choice>
              <mc:Fallback>
                <p:oleObj name="Chart" r:id="rId17" imgW="4105343" imgH="3619590" progId="MSGraph.Chart.8">
                  <p:embed followColorScheme="full"/>
                  <p:pic>
                    <p:nvPicPr>
                      <p:cNvPr id="0" name=""/>
                      <p:cNvPicPr/>
                      <p:nvPr/>
                    </p:nvPicPr>
                    <p:blipFill>
                      <a:blip r:embed="rId18"/>
                      <a:stretch>
                        <a:fillRect/>
                      </a:stretch>
                    </p:blipFill>
                    <p:spPr>
                      <a:xfrm>
                        <a:off x="381000" y="1866900"/>
                        <a:ext cx="4105343" cy="3619590"/>
                      </a:xfrm>
                      <a:prstGeom prst="rect">
                        <a:avLst/>
                      </a:prstGeom>
                    </p:spPr>
                  </p:pic>
                </p:oleObj>
              </mc:Fallback>
            </mc:AlternateContent>
          </a:graphicData>
        </a:graphic>
      </p:graphicFrame>
      <p:sp>
        <p:nvSpPr>
          <p:cNvPr id="84" name="Text Placeholder 274"/>
          <p:cNvSpPr>
            <a:spLocks noGrp="1"/>
          </p:cNvSpPr>
          <p:nvPr>
            <p:custDataLst>
              <p:tags r:id="rId5"/>
            </p:custDataLst>
          </p:nvPr>
        </p:nvSpPr>
        <p:spPr bwMode="auto">
          <a:xfrm>
            <a:off x="555625" y="5365750"/>
            <a:ext cx="355600" cy="1524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09545B3C-F2FF-472C-82F6-91E3DF4B95E5}" type="datetime'''''''''''''''1''Q'' ''''1''''''4'''''''''''''''''''''''''''''">
              <a:rPr lang="en-US" sz="1000">
                <a:latin typeface="Arial"/>
                <a:cs typeface="Arial"/>
                <a:sym typeface="Arial"/>
              </a:rPr>
              <a:pPr/>
              <a:t>1Q 14</a:t>
            </a:fld>
            <a:endParaRPr lang="en-US" sz="1000" dirty="0">
              <a:latin typeface="Arial"/>
              <a:cs typeface="Arial"/>
              <a:sym typeface="Arial"/>
            </a:endParaRPr>
          </a:p>
        </p:txBody>
      </p:sp>
      <p:sp>
        <p:nvSpPr>
          <p:cNvPr id="85" name="Text Placeholder 277"/>
          <p:cNvSpPr>
            <a:spLocks noGrp="1"/>
          </p:cNvSpPr>
          <p:nvPr>
            <p:custDataLst>
              <p:tags r:id="rId6"/>
            </p:custDataLst>
          </p:nvPr>
        </p:nvSpPr>
        <p:spPr bwMode="auto">
          <a:xfrm>
            <a:off x="1927225" y="5365750"/>
            <a:ext cx="355600" cy="1524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0442842A-C146-437C-873C-B13D1D71862B}" type="datetime'4''''''''''Q'''''''''' 1''''''''''''''''4'''''''''''">
              <a:rPr lang="en-US" sz="1000">
                <a:latin typeface="Arial"/>
                <a:cs typeface="Arial"/>
                <a:sym typeface="Arial"/>
              </a:rPr>
              <a:pPr/>
              <a:t>4Q 14</a:t>
            </a:fld>
            <a:endParaRPr lang="en-US" sz="1000" dirty="0">
              <a:latin typeface="Arial"/>
              <a:cs typeface="Arial"/>
              <a:sym typeface="Arial"/>
            </a:endParaRPr>
          </a:p>
        </p:txBody>
      </p:sp>
      <p:sp>
        <p:nvSpPr>
          <p:cNvPr id="86" name="Text Placeholder 275"/>
          <p:cNvSpPr>
            <a:spLocks noGrp="1"/>
          </p:cNvSpPr>
          <p:nvPr>
            <p:custDataLst>
              <p:tags r:id="rId7"/>
            </p:custDataLst>
          </p:nvPr>
        </p:nvSpPr>
        <p:spPr bwMode="auto">
          <a:xfrm>
            <a:off x="1012825" y="5365750"/>
            <a:ext cx="355600" cy="1524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1F320E2F-B7BB-4918-B3E6-570D700505EA}" type="datetime'''2''''Q'''''' ''1''''''''''''4'''''''">
              <a:rPr lang="en-US" sz="1000">
                <a:latin typeface="Arial"/>
                <a:cs typeface="Arial"/>
                <a:sym typeface="Arial"/>
              </a:rPr>
              <a:pPr/>
              <a:t>2Q 14</a:t>
            </a:fld>
            <a:endParaRPr lang="en-US" sz="1000" dirty="0">
              <a:latin typeface="Arial"/>
              <a:cs typeface="Arial"/>
              <a:sym typeface="Arial"/>
            </a:endParaRPr>
          </a:p>
        </p:txBody>
      </p:sp>
      <p:sp>
        <p:nvSpPr>
          <p:cNvPr id="87" name="Text Placeholder 276"/>
          <p:cNvSpPr>
            <a:spLocks noGrp="1"/>
          </p:cNvSpPr>
          <p:nvPr>
            <p:custDataLst>
              <p:tags r:id="rId8"/>
            </p:custDataLst>
          </p:nvPr>
        </p:nvSpPr>
        <p:spPr bwMode="auto">
          <a:xfrm>
            <a:off x="1470025" y="5365750"/>
            <a:ext cx="355600" cy="1524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C4413A63-8CFD-4733-BB75-C73E2B51E1C2}" type="datetime'''3''''''Q'''' ''''''''''''''''1''''''''''''''''''4'''''''">
              <a:rPr lang="en-US" sz="1000">
                <a:latin typeface="Arial"/>
                <a:cs typeface="Arial"/>
                <a:sym typeface="Arial"/>
              </a:rPr>
              <a:pPr/>
              <a:t>3Q 14</a:t>
            </a:fld>
            <a:endParaRPr lang="en-US" sz="1000" dirty="0">
              <a:latin typeface="Arial"/>
              <a:cs typeface="Arial"/>
              <a:sym typeface="Arial"/>
            </a:endParaRPr>
          </a:p>
        </p:txBody>
      </p:sp>
      <p:sp>
        <p:nvSpPr>
          <p:cNvPr id="88" name="Text Placeholder 279"/>
          <p:cNvSpPr>
            <a:spLocks noGrp="1"/>
          </p:cNvSpPr>
          <p:nvPr>
            <p:custDataLst>
              <p:tags r:id="rId9"/>
            </p:custDataLst>
          </p:nvPr>
        </p:nvSpPr>
        <p:spPr bwMode="auto">
          <a:xfrm>
            <a:off x="2851150" y="5365750"/>
            <a:ext cx="355600" cy="1524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D86DDBD1-CD51-49E0-826E-6A925EF0C9D4}" type="datetime'''''''''2''Q'''''' ''''''''''''1''''''''5'''''''''''''''''''">
              <a:rPr lang="en-US" sz="1000">
                <a:latin typeface="Arial"/>
                <a:cs typeface="Arial"/>
                <a:sym typeface="Arial"/>
              </a:rPr>
              <a:pPr/>
              <a:t>2Q 15</a:t>
            </a:fld>
            <a:endParaRPr lang="en-US" sz="1000" dirty="0">
              <a:latin typeface="Arial"/>
              <a:cs typeface="Arial"/>
              <a:sym typeface="Arial"/>
            </a:endParaRPr>
          </a:p>
        </p:txBody>
      </p:sp>
      <p:sp>
        <p:nvSpPr>
          <p:cNvPr id="89" name="Text Placeholder 290"/>
          <p:cNvSpPr>
            <a:spLocks noGrp="1"/>
          </p:cNvSpPr>
          <p:nvPr>
            <p:custDataLst>
              <p:tags r:id="rId10"/>
            </p:custDataLst>
          </p:nvPr>
        </p:nvSpPr>
        <p:spPr bwMode="auto">
          <a:xfrm>
            <a:off x="4222750" y="5365750"/>
            <a:ext cx="355600" cy="1524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812BDF96-EA9B-439B-8E82-3ECC9F825D71}" type="datetime'''''''''''''''''''1''''''''''''Q'''''''''''' ''16'''''''">
              <a:rPr lang="en-US" sz="1000">
                <a:latin typeface="Arial"/>
                <a:cs typeface="Arial"/>
                <a:sym typeface="Arial"/>
              </a:rPr>
              <a:pPr/>
              <a:t>1Q 16</a:t>
            </a:fld>
            <a:endParaRPr lang="en-US" sz="1000" dirty="0">
              <a:latin typeface="Arial"/>
              <a:cs typeface="Arial"/>
              <a:sym typeface="Arial"/>
            </a:endParaRPr>
          </a:p>
        </p:txBody>
      </p:sp>
      <p:sp>
        <p:nvSpPr>
          <p:cNvPr id="90" name="Text Placeholder 280"/>
          <p:cNvSpPr>
            <a:spLocks noGrp="1"/>
          </p:cNvSpPr>
          <p:nvPr>
            <p:custDataLst>
              <p:tags r:id="rId11"/>
            </p:custDataLst>
          </p:nvPr>
        </p:nvSpPr>
        <p:spPr bwMode="auto">
          <a:xfrm>
            <a:off x="3308350" y="5365750"/>
            <a:ext cx="355600" cy="1524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319266CF-3EE0-4DAB-87EB-178F25667083}" type="datetime'''''''''3Q'' ''''''''''''''1''''''5'''''''''''''''">
              <a:rPr lang="en-US" sz="1000">
                <a:latin typeface="Arial"/>
                <a:cs typeface="Arial"/>
                <a:sym typeface="Arial"/>
              </a:rPr>
              <a:pPr/>
              <a:t>3Q 15</a:t>
            </a:fld>
            <a:endParaRPr lang="en-US" sz="1000" dirty="0">
              <a:latin typeface="Arial"/>
              <a:cs typeface="Arial"/>
              <a:sym typeface="Arial"/>
            </a:endParaRPr>
          </a:p>
        </p:txBody>
      </p:sp>
      <p:sp>
        <p:nvSpPr>
          <p:cNvPr id="91" name="Text Placeholder 278"/>
          <p:cNvSpPr>
            <a:spLocks noGrp="1"/>
          </p:cNvSpPr>
          <p:nvPr>
            <p:custDataLst>
              <p:tags r:id="rId12"/>
            </p:custDataLst>
          </p:nvPr>
        </p:nvSpPr>
        <p:spPr bwMode="auto">
          <a:xfrm>
            <a:off x="2393950" y="5365750"/>
            <a:ext cx="355600" cy="1524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6DFBADCF-1CF7-42F0-B399-B0B301F3B39B}" type="datetime'''1Q'' ''''''1''5'''''''''''''''''''''''''''''''''''''''''''''">
              <a:rPr lang="en-US" sz="1000">
                <a:latin typeface="Arial"/>
                <a:cs typeface="Arial"/>
                <a:sym typeface="Arial"/>
              </a:rPr>
              <a:pPr/>
              <a:t>1Q 15</a:t>
            </a:fld>
            <a:endParaRPr lang="en-US" sz="1000" dirty="0">
              <a:latin typeface="Arial"/>
              <a:cs typeface="Arial"/>
              <a:sym typeface="Arial"/>
            </a:endParaRPr>
          </a:p>
        </p:txBody>
      </p:sp>
      <p:sp>
        <p:nvSpPr>
          <p:cNvPr id="92" name="Text Placeholder 289"/>
          <p:cNvSpPr>
            <a:spLocks noGrp="1"/>
          </p:cNvSpPr>
          <p:nvPr>
            <p:custDataLst>
              <p:tags r:id="rId13"/>
            </p:custDataLst>
          </p:nvPr>
        </p:nvSpPr>
        <p:spPr bwMode="auto">
          <a:xfrm>
            <a:off x="3765550" y="5365750"/>
            <a:ext cx="355600" cy="1524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0BF3F489-D69C-4CE7-90B4-9E558BB056F2}" type="datetime'''''''''''''''''''''4''''''''''Q'''''' ''''''''1''''''''5'''">
              <a:rPr lang="en-US" sz="1000">
                <a:latin typeface="Arial"/>
                <a:cs typeface="Arial"/>
                <a:sym typeface="Arial"/>
              </a:rPr>
              <a:pPr/>
              <a:t>4Q 15</a:t>
            </a:fld>
            <a:endParaRPr lang="en-US" sz="1000" dirty="0">
              <a:latin typeface="Arial"/>
              <a:cs typeface="Arial"/>
              <a:sym typeface="Arial"/>
            </a:endParaRPr>
          </a:p>
        </p:txBody>
      </p:sp>
      <p:sp>
        <p:nvSpPr>
          <p:cNvPr id="93" name="TextBox 92"/>
          <p:cNvSpPr txBox="1"/>
          <p:nvPr/>
        </p:nvSpPr>
        <p:spPr>
          <a:xfrm>
            <a:off x="3447869" y="1936750"/>
            <a:ext cx="936155" cy="153888"/>
          </a:xfrm>
          <a:prstGeom prst="rect">
            <a:avLst/>
          </a:prstGeom>
          <a:noFill/>
        </p:spPr>
        <p:txBody>
          <a:bodyPr wrap="none" lIns="0" tIns="0" rIns="0" bIns="0" rtlCol="0">
            <a:spAutoFit/>
          </a:bodyPr>
          <a:lstStyle/>
          <a:p>
            <a:pPr>
              <a:lnSpc>
                <a:spcPct val="100000"/>
              </a:lnSpc>
            </a:pPr>
            <a:r>
              <a:rPr lang="en-US" b="1" dirty="0">
                <a:solidFill>
                  <a:schemeClr val="accent1"/>
                </a:solidFill>
                <a:latin typeface="Arial" panose="020B0604020202020204" pitchFamily="34" charset="0"/>
                <a:cs typeface="Arial" panose="020B0604020202020204" pitchFamily="34" charset="0"/>
              </a:rPr>
              <a:t>Red </a:t>
            </a:r>
            <a:r>
              <a:rPr lang="en-US" b="1" dirty="0" smtClean="0">
                <a:solidFill>
                  <a:schemeClr val="accent1"/>
                </a:solidFill>
                <a:latin typeface="Arial" panose="020B0604020202020204" pitchFamily="34" charset="0"/>
                <a:cs typeface="Arial" panose="020B0604020202020204" pitchFamily="34" charset="0"/>
              </a:rPr>
              <a:t>limit – 15%</a:t>
            </a:r>
            <a:endParaRPr lang="en-US" b="1" dirty="0">
              <a:solidFill>
                <a:schemeClr val="accent1"/>
              </a:solidFill>
              <a:latin typeface="Arial" panose="020B0604020202020204" pitchFamily="34" charset="0"/>
              <a:cs typeface="Arial" panose="020B0604020202020204" pitchFamily="34" charset="0"/>
            </a:endParaRPr>
          </a:p>
        </p:txBody>
      </p:sp>
      <p:sp>
        <p:nvSpPr>
          <p:cNvPr id="94" name="TextBox 93"/>
          <p:cNvSpPr txBox="1"/>
          <p:nvPr/>
        </p:nvSpPr>
        <p:spPr>
          <a:xfrm>
            <a:off x="3141698" y="2567623"/>
            <a:ext cx="1242328" cy="153888"/>
          </a:xfrm>
          <a:prstGeom prst="rect">
            <a:avLst/>
          </a:prstGeom>
          <a:noFill/>
        </p:spPr>
        <p:txBody>
          <a:bodyPr wrap="none" lIns="0" tIns="0" rIns="0" bIns="0" rtlCol="0">
            <a:spAutoFit/>
          </a:bodyPr>
          <a:lstStyle/>
          <a:p>
            <a:pPr>
              <a:lnSpc>
                <a:spcPct val="100000"/>
              </a:lnSpc>
            </a:pPr>
            <a:r>
              <a:rPr lang="en-US" b="1" dirty="0" smtClean="0">
                <a:solidFill>
                  <a:srgbClr val="FFC000"/>
                </a:solidFill>
                <a:latin typeface="Arial" panose="020B0604020202020204" pitchFamily="34" charset="0"/>
                <a:cs typeface="Arial" panose="020B0604020202020204" pitchFamily="34" charset="0"/>
              </a:rPr>
              <a:t>Amber trigger – 12%</a:t>
            </a:r>
            <a:endParaRPr lang="en-US" b="1" dirty="0">
              <a:solidFill>
                <a:srgbClr val="FFC000"/>
              </a:solidFill>
              <a:latin typeface="Arial" panose="020B0604020202020204" pitchFamily="34" charset="0"/>
              <a:cs typeface="Arial" panose="020B0604020202020204" pitchFamily="34" charset="0"/>
            </a:endParaRPr>
          </a:p>
        </p:txBody>
      </p:sp>
      <p:cxnSp>
        <p:nvCxnSpPr>
          <p:cNvPr id="95" name="Straight Connector 94"/>
          <p:cNvCxnSpPr/>
          <p:nvPr/>
        </p:nvCxnSpPr>
        <p:spPr bwMode="auto">
          <a:xfrm>
            <a:off x="743585" y="2141855"/>
            <a:ext cx="3718878" cy="0"/>
          </a:xfrm>
          <a:prstGeom prst="line">
            <a:avLst/>
          </a:prstGeom>
          <a:solidFill>
            <a:schemeClr val="accent1"/>
          </a:solidFill>
          <a:ln w="19050" cap="flat" cmpd="sng" algn="ctr">
            <a:solidFill>
              <a:schemeClr val="accent1"/>
            </a:solidFill>
            <a:prstDash val="solid"/>
            <a:round/>
            <a:headEnd type="none" w="med" len="med"/>
            <a:tailEnd type="none" w="med" len="med"/>
          </a:ln>
          <a:effectLst/>
        </p:spPr>
      </p:cxnSp>
      <p:cxnSp>
        <p:nvCxnSpPr>
          <p:cNvPr id="96" name="Straight Connector 95"/>
          <p:cNvCxnSpPr/>
          <p:nvPr/>
        </p:nvCxnSpPr>
        <p:spPr bwMode="auto">
          <a:xfrm flipV="1">
            <a:off x="749935" y="2747010"/>
            <a:ext cx="3712528" cy="13336"/>
          </a:xfrm>
          <a:prstGeom prst="line">
            <a:avLst/>
          </a:prstGeom>
          <a:solidFill>
            <a:schemeClr val="accent1"/>
          </a:solidFill>
          <a:ln w="19050" cap="flat" cmpd="sng" algn="ctr">
            <a:solidFill>
              <a:srgbClr val="FFC000"/>
            </a:solidFill>
            <a:prstDash val="solid"/>
            <a:round/>
            <a:headEnd type="none" w="med" len="med"/>
            <a:tailEnd type="none" w="med" len="med"/>
          </a:ln>
          <a:effectLst/>
        </p:spPr>
      </p:cxnSp>
      <p:sp>
        <p:nvSpPr>
          <p:cNvPr id="98" name="Text Placeholder 6"/>
          <p:cNvSpPr txBox="1">
            <a:spLocks/>
          </p:cNvSpPr>
          <p:nvPr/>
        </p:nvSpPr>
        <p:spPr>
          <a:xfrm>
            <a:off x="365760" y="1463040"/>
            <a:ext cx="4114800" cy="254568"/>
          </a:xfrm>
          <a:prstGeom prst="rect">
            <a:avLst/>
          </a:prstGeom>
        </p:spPr>
        <p:txBody>
          <a:bodyPr lIns="0" tIns="0" rIns="0" bIns="0"/>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0" indent="0" eaLnBrk="0" fontAlgn="auto" hangingPunct="0">
              <a:lnSpc>
                <a:spcPct val="100000"/>
              </a:lnSpc>
              <a:spcBef>
                <a:spcPts val="0"/>
              </a:spcBef>
              <a:spcAft>
                <a:spcPts val="0"/>
              </a:spcAft>
              <a:buNone/>
            </a:pPr>
            <a:r>
              <a:rPr lang="en-US" sz="1400" b="1" dirty="0">
                <a:solidFill>
                  <a:srgbClr val="FF0000"/>
                </a:solidFill>
                <a:latin typeface="Arial" panose="020B0604020202020204" pitchFamily="34" charset="0"/>
                <a:cs typeface="Arial" panose="020B0604020202020204" pitchFamily="34" charset="0"/>
              </a:rPr>
              <a:t>Maximum </a:t>
            </a:r>
            <a:r>
              <a:rPr lang="en-US" sz="1400" b="1" dirty="0" smtClean="0">
                <a:solidFill>
                  <a:srgbClr val="FF0000"/>
                </a:solidFill>
                <a:latin typeface="Arial" panose="020B0604020202020204" pitchFamily="34" charset="0"/>
                <a:cs typeface="Arial" panose="020B0604020202020204" pitchFamily="34" charset="0"/>
              </a:rPr>
              <a:t>Individual Obligor Exposure Ratio</a:t>
            </a:r>
          </a:p>
          <a:p>
            <a:pPr marL="0" lvl="0" indent="0" eaLnBrk="0" fontAlgn="auto" hangingPunct="0">
              <a:lnSpc>
                <a:spcPct val="100000"/>
              </a:lnSpc>
              <a:spcBef>
                <a:spcPts val="0"/>
              </a:spcBef>
              <a:spcAft>
                <a:spcPts val="0"/>
              </a:spcAft>
              <a:buNone/>
            </a:pPr>
            <a:r>
              <a:rPr lang="en-GB" sz="1400" dirty="0">
                <a:solidFill>
                  <a:srgbClr val="FF0000"/>
                </a:solidFill>
                <a:latin typeface="Arial" panose="020B0604020202020204" pitchFamily="34" charset="0"/>
                <a:cs typeface="Arial" panose="020B0604020202020204" pitchFamily="34" charset="0"/>
              </a:rPr>
              <a:t>%</a:t>
            </a:r>
            <a:r>
              <a:rPr lang="en-GB" sz="1400" dirty="0" smtClean="0">
                <a:solidFill>
                  <a:srgbClr val="FF0000"/>
                </a:solidFill>
                <a:latin typeface="Arial" panose="020B0604020202020204" pitchFamily="34" charset="0"/>
                <a:cs typeface="Arial" panose="020B0604020202020204" pitchFamily="34" charset="0"/>
              </a:rPr>
              <a:t>, 1Q 2014 – 1Q 2016</a:t>
            </a:r>
            <a:endParaRPr lang="en-US" sz="1400" b="1" dirty="0">
              <a:solidFill>
                <a:srgbClr val="FF0000"/>
              </a:solidFill>
              <a:latin typeface="Arial" panose="020B0604020202020204" pitchFamily="34" charset="0"/>
              <a:cs typeface="Arial" panose="020B0604020202020204" pitchFamily="34" charset="0"/>
            </a:endParaRPr>
          </a:p>
        </p:txBody>
      </p:sp>
      <p:grpSp>
        <p:nvGrpSpPr>
          <p:cNvPr id="32" name="Group 31"/>
          <p:cNvGrpSpPr/>
          <p:nvPr/>
        </p:nvGrpSpPr>
        <p:grpSpPr>
          <a:xfrm>
            <a:off x="443921" y="72184"/>
            <a:ext cx="3786725" cy="189008"/>
            <a:chOff x="403281" y="164517"/>
            <a:chExt cx="3786725" cy="189008"/>
          </a:xfrm>
        </p:grpSpPr>
        <p:sp>
          <p:nvSpPr>
            <p:cNvPr id="37" name="Text Box 75"/>
            <p:cNvSpPr txBox="1">
              <a:spLocks noChangeArrowheads="1"/>
            </p:cNvSpPr>
            <p:nvPr/>
          </p:nvSpPr>
          <p:spPr bwMode="gray">
            <a:xfrm>
              <a:off x="636148" y="166688"/>
              <a:ext cx="3553858"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a:solidFill>
                    <a:schemeClr val="accent1"/>
                  </a:solidFill>
                </a:rPr>
                <a:t>Credit </a:t>
              </a:r>
              <a:r>
                <a:rPr lang="en-US" sz="1200" dirty="0" smtClean="0">
                  <a:solidFill>
                    <a:schemeClr val="accent1"/>
                  </a:solidFill>
                </a:rPr>
                <a:t>risk: Calibration – Individual Obligor Exposure</a:t>
              </a:r>
              <a:endParaRPr lang="en-US" sz="1200" dirty="0">
                <a:solidFill>
                  <a:schemeClr val="accent1"/>
                </a:solidFill>
              </a:endParaRPr>
            </a:p>
          </p:txBody>
        </p:sp>
        <p:sp>
          <p:nvSpPr>
            <p:cNvPr id="38" name="Oval 37"/>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2</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graphicFrame>
        <p:nvGraphicFramePr>
          <p:cNvPr id="29" name="Table 28"/>
          <p:cNvGraphicFramePr>
            <a:graphicFrameLocks noGrp="1"/>
          </p:cNvGraphicFramePr>
          <p:nvPr>
            <p:extLst>
              <p:ext uri="{D42A27DB-BD31-4B8C-83A1-F6EECF244321}">
                <p14:modId xmlns:p14="http://schemas.microsoft.com/office/powerpoint/2010/main" val="1748750217"/>
              </p:ext>
            </p:extLst>
          </p:nvPr>
        </p:nvGraphicFramePr>
        <p:xfrm>
          <a:off x="5168109" y="3776987"/>
          <a:ext cx="4079079" cy="853440"/>
        </p:xfrm>
        <a:graphic>
          <a:graphicData uri="http://schemas.openxmlformats.org/drawingml/2006/table">
            <a:tbl>
              <a:tblPr firstRow="1" bandRow="1">
                <a:tableStyleId>{839DD9DD-9E6C-4910-8AC0-68ADFF6A6AFC}</a:tableStyleId>
              </a:tblPr>
              <a:tblGrid>
                <a:gridCol w="1455187"/>
                <a:gridCol w="1311946"/>
                <a:gridCol w="1311946"/>
              </a:tblGrid>
              <a:tr h="181313">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1" i="0" kern="1200" dirty="0" smtClean="0">
                        <a:solidFill>
                          <a:schemeClr val="tx1"/>
                        </a:solidFill>
                        <a:latin typeface="Arial" panose="020B0604020202020204" pitchFamily="34" charset="0"/>
                        <a:ea typeface="+mn-ea"/>
                        <a:cs typeface="Arial" panose="020B0604020202020204" pitchFamily="34" charset="0"/>
                      </a:endParaRPr>
                    </a:p>
                  </a:txBody>
                  <a:tcPr anchor="ctr">
                    <a:lnR>
                      <a:noFill/>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1" i="0" kern="1200" dirty="0" smtClean="0">
                          <a:solidFill>
                            <a:schemeClr val="tx1"/>
                          </a:solidFill>
                          <a:latin typeface="Arial" panose="020B0604020202020204" pitchFamily="34" charset="0"/>
                          <a:ea typeface="+mn-ea"/>
                          <a:cs typeface="Arial" panose="020B0604020202020204" pitchFamily="34" charset="0"/>
                        </a:rPr>
                        <a:t>Amber trigger</a:t>
                      </a:r>
                      <a:endParaRPr lang="en-US" sz="1100" b="1" i="0" kern="1200" dirty="0">
                        <a:solidFill>
                          <a:schemeClr val="tx1"/>
                        </a:solidFill>
                        <a:latin typeface="Arial" panose="020B0604020202020204" pitchFamily="34" charset="0"/>
                        <a:ea typeface="+mn-ea"/>
                        <a:cs typeface="Arial" panose="020B0604020202020204" pitchFamily="34" charset="0"/>
                      </a:endParaRPr>
                    </a:p>
                  </a:txBody>
                  <a:tcPr anchor="b">
                    <a:lnL>
                      <a:noFill/>
                    </a:lnL>
                    <a:lnR>
                      <a:noFill/>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1" i="0" kern="1200" dirty="0" smtClean="0">
                          <a:solidFill>
                            <a:schemeClr val="bg1"/>
                          </a:solidFill>
                          <a:latin typeface="Arial" panose="020B0604020202020204" pitchFamily="34" charset="0"/>
                          <a:ea typeface="+mn-ea"/>
                          <a:cs typeface="Arial" panose="020B0604020202020204" pitchFamily="34" charset="0"/>
                        </a:rPr>
                        <a:t>Red limit</a:t>
                      </a:r>
                      <a:endParaRPr lang="en-US" sz="1100" b="1" i="0" kern="1200" dirty="0">
                        <a:solidFill>
                          <a:schemeClr val="bg1"/>
                        </a:solidFill>
                        <a:latin typeface="Arial" panose="020B0604020202020204" pitchFamily="34" charset="0"/>
                        <a:ea typeface="+mn-ea"/>
                        <a:cs typeface="Arial" panose="020B0604020202020204" pitchFamily="34" charset="0"/>
                      </a:endParaRPr>
                    </a:p>
                  </a:txBody>
                  <a:tcPr anchor="b">
                    <a:lnL>
                      <a:noFill/>
                    </a:lnL>
                    <a:lnR>
                      <a:noFill/>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182254">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1" i="0" kern="1200" dirty="0" smtClean="0">
                          <a:solidFill>
                            <a:schemeClr val="tx1"/>
                          </a:solidFill>
                          <a:latin typeface="Arial" panose="020B0604020202020204" pitchFamily="34" charset="0"/>
                          <a:ea typeface="+mn-ea"/>
                          <a:cs typeface="Arial" panose="020B0604020202020204" pitchFamily="34" charset="0"/>
                        </a:rPr>
                        <a:t>Max Individual Obligor Exposure Ratio</a:t>
                      </a:r>
                    </a:p>
                  </a:txBody>
                  <a:tcPr anchor="ctr">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lnSpc>
                          <a:spcPts val="1000"/>
                        </a:lnSpc>
                      </a:pPr>
                      <a:r>
                        <a:rPr lang="en-US" sz="1000" dirty="0" smtClean="0">
                          <a:latin typeface="Arial" panose="020B0604020202020204" pitchFamily="34" charset="0"/>
                          <a:cs typeface="Arial" panose="020B0604020202020204" pitchFamily="34" charset="0"/>
                        </a:rPr>
                        <a:t>12%</a:t>
                      </a:r>
                      <a:endParaRPr lang="en-US" sz="1000" dirty="0">
                        <a:latin typeface="Arial" panose="020B0604020202020204" pitchFamily="34" charset="0"/>
                        <a:cs typeface="Arial" panose="020B0604020202020204" pitchFamily="34" charset="0"/>
                      </a:endParaRPr>
                    </a:p>
                  </a:txBody>
                  <a:tcPr marL="45720" marR="45720" marT="18288" marB="18288"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ts val="1000"/>
                        </a:lnSpc>
                      </a:pPr>
                      <a:r>
                        <a:rPr lang="en-US" sz="1000" dirty="0" smtClean="0">
                          <a:latin typeface="Arial" panose="020B0604020202020204" pitchFamily="34" charset="0"/>
                          <a:cs typeface="Arial" panose="020B0604020202020204" pitchFamily="34" charset="0"/>
                        </a:rPr>
                        <a:t>15%</a:t>
                      </a:r>
                      <a:endParaRPr lang="en-US" sz="1000" dirty="0">
                        <a:latin typeface="Arial" panose="020B0604020202020204" pitchFamily="34" charset="0"/>
                        <a:cs typeface="Arial" panose="020B0604020202020204" pitchFamily="34" charset="0"/>
                      </a:endParaRPr>
                    </a:p>
                  </a:txBody>
                  <a:tcPr marL="45720" marR="45720" marT="18288" marB="18288"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sp>
        <p:nvSpPr>
          <p:cNvPr id="30" name="Footnote"/>
          <p:cNvSpPr/>
          <p:nvPr/>
        </p:nvSpPr>
        <p:spPr bwMode="auto">
          <a:xfrm>
            <a:off x="2208213" y="6332538"/>
            <a:ext cx="5631407"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spcBef>
                <a:spcPts val="0"/>
              </a:spcBef>
              <a:spcAft>
                <a:spcPts val="0"/>
              </a:spcAft>
            </a:pPr>
            <a:r>
              <a:rPr lang="en-US" sz="800" dirty="0" smtClean="0">
                <a:sym typeface="Arial"/>
              </a:rPr>
              <a:t>Source: “</a:t>
            </a:r>
            <a:r>
              <a:rPr lang="en-US" sz="800" dirty="0" smtClean="0">
                <a:latin typeface="Arial" panose="020B0604020202020204" pitchFamily="34" charset="0"/>
                <a:cs typeface="Arial" panose="020B0604020202020204" pitchFamily="34" charset="0"/>
                <a:sym typeface="Arial"/>
              </a:rPr>
              <a:t>2016 RAS non-CCAR-linked metrics - BSI.xlsx</a:t>
            </a:r>
            <a:r>
              <a:rPr lang="en-US" sz="800" dirty="0" smtClean="0">
                <a:sym typeface="Arial"/>
              </a:rPr>
              <a:t>”</a:t>
            </a:r>
          </a:p>
        </p:txBody>
      </p:sp>
    </p:spTree>
    <p:extLst>
      <p:ext uri="{BB962C8B-B14F-4D97-AF65-F5344CB8AC3E}">
        <p14:creationId xmlns:p14="http://schemas.microsoft.com/office/powerpoint/2010/main" val="19659820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16044005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28902" name="think-cell Slide" r:id="rId15" imgW="270" imgH="270" progId="TCLayout.ActiveDocument.1">
                  <p:embed/>
                </p:oleObj>
              </mc:Choice>
              <mc:Fallback>
                <p:oleObj name="think-cell Slide" r:id="rId15" imgW="270" imgH="270" progId="TCLayout.ActiveDocument.1">
                  <p:embed/>
                  <p:pic>
                    <p:nvPicPr>
                      <p:cNvPr id="0" name=""/>
                      <p:cNvPicPr/>
                      <p:nvPr/>
                    </p:nvPicPr>
                    <p:blipFill>
                      <a:blip r:embed="rId16"/>
                      <a:stretch>
                        <a:fillRect/>
                      </a:stretch>
                    </p:blipFill>
                    <p:spPr>
                      <a:xfrm>
                        <a:off x="1588" y="1588"/>
                        <a:ext cx="1587" cy="1587"/>
                      </a:xfrm>
                      <a:prstGeom prst="rect">
                        <a:avLst/>
                      </a:prstGeom>
                    </p:spPr>
                  </p:pic>
                </p:oleObj>
              </mc:Fallback>
            </mc:AlternateContent>
          </a:graphicData>
        </a:graphic>
      </p:graphicFrame>
      <p:sp>
        <p:nvSpPr>
          <p:cNvPr id="3" name="Rectangle 2" hidden="1"/>
          <p:cNvSpPr/>
          <p:nvPr>
            <p:custDataLst>
              <p:tags r:id="rId3"/>
            </p:custDataLst>
          </p:nvPr>
        </p:nvSpPr>
        <p:spPr bwMode="auto">
          <a:xfrm>
            <a:off x="0" y="0"/>
            <a:ext cx="158750" cy="158750"/>
          </a:xfrm>
          <a:prstGeom prst="rect">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nSpc>
                <a:spcPct val="100000"/>
              </a:lnSpc>
            </a:pPr>
            <a:endParaRPr lang="en-GB" dirty="0" smtClean="0">
              <a:solidFill>
                <a:schemeClr val="tx1"/>
              </a:solidFill>
              <a:latin typeface="Arial"/>
              <a:cs typeface="Arial"/>
              <a:sym typeface="Arial"/>
            </a:endParaRPr>
          </a:p>
        </p:txBody>
      </p:sp>
      <p:graphicFrame>
        <p:nvGraphicFramePr>
          <p:cNvPr id="38" name="Object 37"/>
          <p:cNvGraphicFramePr>
            <a:graphicFrameLocks/>
          </p:cNvGraphicFramePr>
          <p:nvPr>
            <p:custDataLst>
              <p:tags r:id="rId4"/>
            </p:custDataLst>
            <p:extLst>
              <p:ext uri="{D42A27DB-BD31-4B8C-83A1-F6EECF244321}">
                <p14:modId xmlns:p14="http://schemas.microsoft.com/office/powerpoint/2010/main" val="1329151208"/>
              </p:ext>
            </p:extLst>
          </p:nvPr>
        </p:nvGraphicFramePr>
        <p:xfrm>
          <a:off x="304800" y="1866900"/>
          <a:ext cx="4181543" cy="3648165"/>
        </p:xfrm>
        <a:graphic>
          <a:graphicData uri="http://schemas.openxmlformats.org/presentationml/2006/ole">
            <mc:AlternateContent xmlns:mc="http://schemas.openxmlformats.org/markup-compatibility/2006">
              <mc:Choice xmlns:v="urn:schemas-microsoft-com:vml" Requires="v">
                <p:oleObj spid="_x0000_s328903" name="Chart" r:id="rId17" imgW="4181543" imgH="3648165" progId="MSGraph.Chart.8">
                  <p:embed followColorScheme="full"/>
                </p:oleObj>
              </mc:Choice>
              <mc:Fallback>
                <p:oleObj name="Chart" r:id="rId17" imgW="4181543" imgH="3648165" progId="MSGraph.Chart.8">
                  <p:embed followColorScheme="full"/>
                  <p:pic>
                    <p:nvPicPr>
                      <p:cNvPr id="0" name=""/>
                      <p:cNvPicPr/>
                      <p:nvPr/>
                    </p:nvPicPr>
                    <p:blipFill>
                      <a:blip r:embed="rId18"/>
                      <a:stretch>
                        <a:fillRect/>
                      </a:stretch>
                    </p:blipFill>
                    <p:spPr>
                      <a:xfrm>
                        <a:off x="304800" y="1866900"/>
                        <a:ext cx="4181543" cy="3648165"/>
                      </a:xfrm>
                      <a:prstGeom prst="rect">
                        <a:avLst/>
                      </a:prstGeom>
                    </p:spPr>
                  </p:pic>
                </p:oleObj>
              </mc:Fallback>
            </mc:AlternateContent>
          </a:graphicData>
        </a:graphic>
      </p:graphicFrame>
      <p:sp>
        <p:nvSpPr>
          <p:cNvPr id="68" name="Text Placeholder 274"/>
          <p:cNvSpPr>
            <a:spLocks noGrp="1"/>
          </p:cNvSpPr>
          <p:nvPr>
            <p:custDataLst>
              <p:tags r:id="rId5"/>
            </p:custDataLst>
          </p:nvPr>
        </p:nvSpPr>
        <p:spPr bwMode="auto">
          <a:xfrm>
            <a:off x="546100" y="5413375"/>
            <a:ext cx="355600" cy="1524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298E8CB5-916E-461D-8F23-C8A69125BF1B}" type="datetime'''1''''''''''Q'''' 1''''''''4'''''''''''''''''''''">
              <a:rPr lang="en-US" sz="1000">
                <a:latin typeface="Arial"/>
                <a:cs typeface="Arial"/>
                <a:sym typeface="Arial"/>
              </a:rPr>
              <a:pPr/>
              <a:t>1Q 14</a:t>
            </a:fld>
            <a:endParaRPr lang="en-US" sz="1000" dirty="0">
              <a:latin typeface="Arial"/>
              <a:cs typeface="Arial"/>
              <a:sym typeface="Arial"/>
            </a:endParaRPr>
          </a:p>
        </p:txBody>
      </p:sp>
      <p:sp>
        <p:nvSpPr>
          <p:cNvPr id="71" name="Text Placeholder 277"/>
          <p:cNvSpPr>
            <a:spLocks noGrp="1"/>
          </p:cNvSpPr>
          <p:nvPr>
            <p:custDataLst>
              <p:tags r:id="rId6"/>
            </p:custDataLst>
          </p:nvPr>
        </p:nvSpPr>
        <p:spPr bwMode="auto">
          <a:xfrm>
            <a:off x="1927225" y="5413375"/>
            <a:ext cx="355600" cy="1524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2BA8EE66-546B-4F33-B496-0E3426E4505E}" type="datetime'''''''''''''''''''''''''4''''''''''Q'''''''' ''''''1''4'''''''">
              <a:rPr lang="en-US" sz="1000">
                <a:latin typeface="Arial"/>
                <a:cs typeface="Arial"/>
                <a:sym typeface="Arial"/>
              </a:rPr>
              <a:pPr/>
              <a:t>4Q 14</a:t>
            </a:fld>
            <a:endParaRPr lang="en-US" sz="1000" dirty="0">
              <a:latin typeface="Arial"/>
              <a:cs typeface="Arial"/>
              <a:sym typeface="Arial"/>
            </a:endParaRPr>
          </a:p>
        </p:txBody>
      </p:sp>
      <p:sp>
        <p:nvSpPr>
          <p:cNvPr id="69" name="Text Placeholder 275"/>
          <p:cNvSpPr>
            <a:spLocks noGrp="1"/>
          </p:cNvSpPr>
          <p:nvPr>
            <p:custDataLst>
              <p:tags r:id="rId7"/>
            </p:custDataLst>
          </p:nvPr>
        </p:nvSpPr>
        <p:spPr bwMode="auto">
          <a:xfrm>
            <a:off x="1003300" y="5413375"/>
            <a:ext cx="355600" cy="1524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9AE261D1-C63D-4979-BCFF-2AB86821CFEE}" type="datetime'''''2''''''''''''''''''''''''''''''''''''''''Q'''' 1''''4'''">
              <a:rPr lang="en-US" sz="1000">
                <a:latin typeface="Arial"/>
                <a:cs typeface="Arial"/>
                <a:sym typeface="Arial"/>
              </a:rPr>
              <a:pPr/>
              <a:t>2Q 14</a:t>
            </a:fld>
            <a:endParaRPr lang="en-US" sz="1000" dirty="0">
              <a:latin typeface="Arial"/>
              <a:cs typeface="Arial"/>
              <a:sym typeface="Arial"/>
            </a:endParaRPr>
          </a:p>
        </p:txBody>
      </p:sp>
      <p:sp>
        <p:nvSpPr>
          <p:cNvPr id="70" name="Text Placeholder 276"/>
          <p:cNvSpPr>
            <a:spLocks noGrp="1"/>
          </p:cNvSpPr>
          <p:nvPr>
            <p:custDataLst>
              <p:tags r:id="rId8"/>
            </p:custDataLst>
          </p:nvPr>
        </p:nvSpPr>
        <p:spPr bwMode="auto">
          <a:xfrm>
            <a:off x="1470025" y="5413375"/>
            <a:ext cx="355600" cy="1524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8CFD5256-BD76-4CAE-B33C-6FF74C9CD744}" type="datetime'''''''''''''''3''''''''''''''''''Q'' ''''''''''1''''4'''">
              <a:rPr lang="en-US" sz="1000">
                <a:latin typeface="Arial"/>
                <a:cs typeface="Arial"/>
                <a:sym typeface="Arial"/>
              </a:rPr>
              <a:pPr/>
              <a:t>3Q 14</a:t>
            </a:fld>
            <a:endParaRPr lang="en-US" sz="1000" dirty="0">
              <a:latin typeface="Arial"/>
              <a:cs typeface="Arial"/>
              <a:sym typeface="Arial"/>
            </a:endParaRPr>
          </a:p>
        </p:txBody>
      </p:sp>
      <p:sp>
        <p:nvSpPr>
          <p:cNvPr id="73" name="Text Placeholder 279"/>
          <p:cNvSpPr>
            <a:spLocks noGrp="1"/>
          </p:cNvSpPr>
          <p:nvPr>
            <p:custDataLst>
              <p:tags r:id="rId9"/>
            </p:custDataLst>
          </p:nvPr>
        </p:nvSpPr>
        <p:spPr bwMode="auto">
          <a:xfrm>
            <a:off x="2841625" y="5413375"/>
            <a:ext cx="355600" cy="1524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3B423589-629D-4907-ACDA-D16823EAAF0A}" type="datetime'''2''''Q'' ''''''''''1''''''''''''''''''''''''''''5'''">
              <a:rPr lang="en-US" sz="1000">
                <a:latin typeface="Arial"/>
                <a:cs typeface="Arial"/>
                <a:sym typeface="Arial"/>
              </a:rPr>
              <a:pPr/>
              <a:t>2Q 15</a:t>
            </a:fld>
            <a:endParaRPr lang="en-US" sz="1000" dirty="0">
              <a:latin typeface="Arial"/>
              <a:cs typeface="Arial"/>
              <a:sym typeface="Arial"/>
            </a:endParaRPr>
          </a:p>
        </p:txBody>
      </p:sp>
      <p:sp>
        <p:nvSpPr>
          <p:cNvPr id="87" name="Text Placeholder 290"/>
          <p:cNvSpPr>
            <a:spLocks noGrp="1"/>
          </p:cNvSpPr>
          <p:nvPr>
            <p:custDataLst>
              <p:tags r:id="rId10"/>
            </p:custDataLst>
          </p:nvPr>
        </p:nvSpPr>
        <p:spPr bwMode="auto">
          <a:xfrm>
            <a:off x="4222750" y="5413375"/>
            <a:ext cx="355600" cy="1524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BCFF79B6-F583-4DC6-A9EE-71CC4F65B68F}" type="datetime'''''''''''''''''''''''''1''''''''Q'''' 1''''''6'''''''">
              <a:rPr lang="en-US" sz="1000">
                <a:latin typeface="Arial"/>
                <a:cs typeface="Arial"/>
                <a:sym typeface="Arial"/>
              </a:rPr>
              <a:pPr/>
              <a:t>1Q 16</a:t>
            </a:fld>
            <a:endParaRPr lang="en-US" sz="1000" dirty="0">
              <a:latin typeface="Arial"/>
              <a:cs typeface="Arial"/>
              <a:sym typeface="Arial"/>
            </a:endParaRPr>
          </a:p>
        </p:txBody>
      </p:sp>
      <p:sp>
        <p:nvSpPr>
          <p:cNvPr id="74" name="Text Placeholder 280"/>
          <p:cNvSpPr>
            <a:spLocks noGrp="1"/>
          </p:cNvSpPr>
          <p:nvPr>
            <p:custDataLst>
              <p:tags r:id="rId11"/>
            </p:custDataLst>
          </p:nvPr>
        </p:nvSpPr>
        <p:spPr bwMode="auto">
          <a:xfrm>
            <a:off x="3308350" y="5413375"/>
            <a:ext cx="355600" cy="1524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21E094B1-449A-43AA-9F90-B810783FACFB}" type="datetime'''''''3''''Q'''''''' ''''''''''15'">
              <a:rPr lang="en-US" sz="1000">
                <a:latin typeface="Arial"/>
                <a:cs typeface="Arial"/>
                <a:sym typeface="Arial"/>
              </a:rPr>
              <a:pPr/>
              <a:t>3Q 15</a:t>
            </a:fld>
            <a:endParaRPr lang="en-US" sz="1000" dirty="0">
              <a:latin typeface="Arial"/>
              <a:cs typeface="Arial"/>
              <a:sym typeface="Arial"/>
            </a:endParaRPr>
          </a:p>
        </p:txBody>
      </p:sp>
      <p:sp>
        <p:nvSpPr>
          <p:cNvPr id="72" name="Text Placeholder 278"/>
          <p:cNvSpPr>
            <a:spLocks noGrp="1"/>
          </p:cNvSpPr>
          <p:nvPr>
            <p:custDataLst>
              <p:tags r:id="rId12"/>
            </p:custDataLst>
          </p:nvPr>
        </p:nvSpPr>
        <p:spPr bwMode="auto">
          <a:xfrm>
            <a:off x="2384425" y="5413375"/>
            <a:ext cx="355600" cy="1524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71B7D559-311F-4BF6-BED3-CF594FB16200}" type="datetime'''''''1''''Q ''''''''1''''''''''''5'''''''''''''">
              <a:rPr lang="en-US" sz="1000">
                <a:latin typeface="Arial"/>
                <a:cs typeface="Arial"/>
                <a:sym typeface="Arial"/>
              </a:rPr>
              <a:pPr/>
              <a:t>1Q 15</a:t>
            </a:fld>
            <a:endParaRPr lang="en-US" sz="1000" dirty="0">
              <a:latin typeface="Arial"/>
              <a:cs typeface="Arial"/>
              <a:sym typeface="Arial"/>
            </a:endParaRPr>
          </a:p>
        </p:txBody>
      </p:sp>
      <p:sp>
        <p:nvSpPr>
          <p:cNvPr id="86" name="Text Placeholder 289"/>
          <p:cNvSpPr>
            <a:spLocks noGrp="1"/>
          </p:cNvSpPr>
          <p:nvPr>
            <p:custDataLst>
              <p:tags r:id="rId13"/>
            </p:custDataLst>
          </p:nvPr>
        </p:nvSpPr>
        <p:spPr bwMode="auto">
          <a:xfrm>
            <a:off x="3765550" y="5413375"/>
            <a:ext cx="355600" cy="1524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50C7DBB8-4D14-4DA5-98C1-698B8E4526E7}" type="datetime'4''''''''Q'''''' ''1''''''''''''''''5'''''''''''''">
              <a:rPr lang="en-US" sz="1000">
                <a:latin typeface="Arial"/>
                <a:cs typeface="Arial"/>
                <a:sym typeface="Arial"/>
              </a:rPr>
              <a:pPr/>
              <a:t>4Q 15</a:t>
            </a:fld>
            <a:endParaRPr lang="en-US" sz="1000" dirty="0">
              <a:latin typeface="Arial"/>
              <a:cs typeface="Arial"/>
              <a:sym typeface="Arial"/>
            </a:endParaRPr>
          </a:p>
        </p:txBody>
      </p:sp>
      <p:sp>
        <p:nvSpPr>
          <p:cNvPr id="2" name="Content Placeholder 1"/>
          <p:cNvSpPr>
            <a:spLocks noGrp="1"/>
          </p:cNvSpPr>
          <p:nvPr>
            <p:ph sz="quarter" idx="11"/>
          </p:nvPr>
        </p:nvSpPr>
        <p:spPr>
          <a:xfrm>
            <a:off x="362781" y="462670"/>
            <a:ext cx="8666245" cy="435610"/>
          </a:xfrm>
        </p:spPr>
        <p:txBody>
          <a:bodyPr/>
          <a:lstStyle/>
          <a:p>
            <a:pPr eaLnBrk="0" hangingPunct="0">
              <a:lnSpc>
                <a:spcPct val="100000"/>
              </a:lnSpc>
            </a:pPr>
            <a:r>
              <a:rPr lang="en-US" dirty="0" smtClean="0"/>
              <a:t>Calibration: </a:t>
            </a:r>
            <a:r>
              <a:rPr lang="en-US" b="0" dirty="0" smtClean="0"/>
              <a:t>Maximum Top 10</a:t>
            </a:r>
            <a:r>
              <a:rPr lang="en-US" b="0" dirty="0"/>
              <a:t> </a:t>
            </a:r>
            <a:r>
              <a:rPr lang="en-US" b="0" dirty="0" smtClean="0"/>
              <a:t>Exposure Ratio</a:t>
            </a:r>
            <a:endParaRPr lang="en-US" b="0" dirty="0"/>
          </a:p>
        </p:txBody>
      </p:sp>
      <p:sp>
        <p:nvSpPr>
          <p:cNvPr id="12" name="Text Placeholder 6"/>
          <p:cNvSpPr txBox="1">
            <a:spLocks/>
          </p:cNvSpPr>
          <p:nvPr/>
        </p:nvSpPr>
        <p:spPr>
          <a:xfrm>
            <a:off x="5162550" y="1463040"/>
            <a:ext cx="3068638" cy="260231"/>
          </a:xfrm>
          <a:prstGeom prst="rect">
            <a:avLst/>
          </a:prstGeom>
        </p:spPr>
        <p:txBody>
          <a:bodyPr lIns="0" tIns="0" rIns="0" bIns="0"/>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lnSpc>
                <a:spcPct val="100000"/>
              </a:lnSpc>
              <a:spcAft>
                <a:spcPts val="0"/>
              </a:spcAft>
              <a:buNone/>
            </a:pPr>
            <a:r>
              <a:rPr lang="en-GB" sz="1400" b="1" dirty="0" smtClean="0">
                <a:solidFill>
                  <a:schemeClr val="accent1"/>
                </a:solidFill>
                <a:latin typeface="Arial" panose="020B0604020202020204" pitchFamily="34" charset="0"/>
                <a:cs typeface="Arial" panose="020B0604020202020204" pitchFamily="34" charset="0"/>
              </a:rPr>
              <a:t>Calibration approach</a:t>
            </a:r>
            <a:endParaRPr lang="en-US" sz="1400" b="1" dirty="0">
              <a:latin typeface="Arial" panose="020B0604020202020204" pitchFamily="34" charset="0"/>
              <a:cs typeface="Arial" panose="020B0604020202020204" pitchFamily="34" charset="0"/>
            </a:endParaRPr>
          </a:p>
        </p:txBody>
      </p:sp>
      <p:cxnSp>
        <p:nvCxnSpPr>
          <p:cNvPr id="75" name="Straight Connector 74"/>
          <p:cNvCxnSpPr/>
          <p:nvPr/>
        </p:nvCxnSpPr>
        <p:spPr>
          <a:xfrm>
            <a:off x="4795838" y="1466114"/>
            <a:ext cx="0" cy="4871286"/>
          </a:xfrm>
          <a:prstGeom prst="line">
            <a:avLst/>
          </a:prstGeom>
          <a:ln>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82" name="Text Placeholder 6"/>
          <p:cNvSpPr txBox="1">
            <a:spLocks/>
          </p:cNvSpPr>
          <p:nvPr/>
        </p:nvSpPr>
        <p:spPr>
          <a:xfrm>
            <a:off x="365760" y="1463040"/>
            <a:ext cx="4114800" cy="254568"/>
          </a:xfrm>
          <a:prstGeom prst="rect">
            <a:avLst/>
          </a:prstGeom>
        </p:spPr>
        <p:txBody>
          <a:bodyPr lIns="0" tIns="0" rIns="0" bIns="0"/>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0" indent="0" eaLnBrk="0" fontAlgn="auto" hangingPunct="0">
              <a:lnSpc>
                <a:spcPct val="100000"/>
              </a:lnSpc>
              <a:spcBef>
                <a:spcPts val="0"/>
              </a:spcBef>
              <a:spcAft>
                <a:spcPts val="0"/>
              </a:spcAft>
              <a:buNone/>
            </a:pPr>
            <a:r>
              <a:rPr lang="en-US" sz="1400" b="1" dirty="0">
                <a:solidFill>
                  <a:srgbClr val="FF0000"/>
                </a:solidFill>
                <a:latin typeface="Arial" panose="020B0604020202020204" pitchFamily="34" charset="0"/>
                <a:cs typeface="Arial" panose="020B0604020202020204" pitchFamily="34" charset="0"/>
              </a:rPr>
              <a:t>Maximum Exposure Top 10 </a:t>
            </a:r>
            <a:r>
              <a:rPr lang="en-US" sz="1400" b="1" dirty="0" smtClean="0">
                <a:solidFill>
                  <a:srgbClr val="FF0000"/>
                </a:solidFill>
                <a:latin typeface="Arial" panose="020B0604020202020204" pitchFamily="34" charset="0"/>
                <a:cs typeface="Arial" panose="020B0604020202020204" pitchFamily="34" charset="0"/>
              </a:rPr>
              <a:t>Ratio</a:t>
            </a:r>
          </a:p>
          <a:p>
            <a:pPr marL="0" lvl="0" indent="0" eaLnBrk="0" fontAlgn="auto" hangingPunct="0">
              <a:lnSpc>
                <a:spcPct val="100000"/>
              </a:lnSpc>
              <a:spcBef>
                <a:spcPts val="0"/>
              </a:spcBef>
              <a:spcAft>
                <a:spcPts val="0"/>
              </a:spcAft>
              <a:buNone/>
            </a:pPr>
            <a:r>
              <a:rPr lang="en-GB" sz="1400" dirty="0">
                <a:solidFill>
                  <a:srgbClr val="FF0000"/>
                </a:solidFill>
                <a:latin typeface="Arial" panose="020B0604020202020204" pitchFamily="34" charset="0"/>
                <a:cs typeface="Arial" panose="020B0604020202020204" pitchFamily="34" charset="0"/>
              </a:rPr>
              <a:t>%</a:t>
            </a:r>
            <a:r>
              <a:rPr lang="en-GB" sz="1400" dirty="0" smtClean="0">
                <a:solidFill>
                  <a:srgbClr val="FF0000"/>
                </a:solidFill>
                <a:latin typeface="Arial" panose="020B0604020202020204" pitchFamily="34" charset="0"/>
                <a:cs typeface="Arial" panose="020B0604020202020204" pitchFamily="34" charset="0"/>
              </a:rPr>
              <a:t>, 1Q 2014 – 1Q 2016</a:t>
            </a:r>
            <a:endParaRPr lang="en-US" sz="1400" b="1" dirty="0">
              <a:solidFill>
                <a:srgbClr val="FF0000"/>
              </a:solidFill>
              <a:latin typeface="Arial" panose="020B0604020202020204" pitchFamily="34" charset="0"/>
              <a:cs typeface="Arial" panose="020B0604020202020204" pitchFamily="34" charset="0"/>
            </a:endParaRPr>
          </a:p>
        </p:txBody>
      </p:sp>
      <p:sp>
        <p:nvSpPr>
          <p:cNvPr id="47" name="TextBox 46"/>
          <p:cNvSpPr txBox="1"/>
          <p:nvPr/>
        </p:nvSpPr>
        <p:spPr>
          <a:xfrm>
            <a:off x="3439854" y="2231390"/>
            <a:ext cx="952185" cy="153888"/>
          </a:xfrm>
          <a:prstGeom prst="rect">
            <a:avLst/>
          </a:prstGeom>
          <a:noFill/>
        </p:spPr>
        <p:txBody>
          <a:bodyPr wrap="none" lIns="0" tIns="0" rIns="0" bIns="0" rtlCol="0">
            <a:spAutoFit/>
          </a:bodyPr>
          <a:lstStyle/>
          <a:p>
            <a:pPr>
              <a:lnSpc>
                <a:spcPct val="100000"/>
              </a:lnSpc>
            </a:pPr>
            <a:r>
              <a:rPr lang="en-US" b="1" dirty="0">
                <a:solidFill>
                  <a:schemeClr val="accent1"/>
                </a:solidFill>
                <a:latin typeface="Arial" panose="020B0604020202020204" pitchFamily="34" charset="0"/>
                <a:cs typeface="Arial" panose="020B0604020202020204" pitchFamily="34" charset="0"/>
              </a:rPr>
              <a:t>Red </a:t>
            </a:r>
            <a:r>
              <a:rPr lang="en-US" b="1" dirty="0" smtClean="0">
                <a:solidFill>
                  <a:schemeClr val="accent1"/>
                </a:solidFill>
                <a:latin typeface="Arial" panose="020B0604020202020204" pitchFamily="34" charset="0"/>
                <a:cs typeface="Arial" panose="020B0604020202020204" pitchFamily="34" charset="0"/>
              </a:rPr>
              <a:t>limit – 90%</a:t>
            </a:r>
            <a:endParaRPr lang="en-US" b="1" dirty="0">
              <a:solidFill>
                <a:schemeClr val="accent1"/>
              </a:solidFill>
              <a:latin typeface="Arial" panose="020B0604020202020204" pitchFamily="34" charset="0"/>
              <a:cs typeface="Arial" panose="020B0604020202020204" pitchFamily="34" charset="0"/>
            </a:endParaRPr>
          </a:p>
        </p:txBody>
      </p:sp>
      <p:sp>
        <p:nvSpPr>
          <p:cNvPr id="48" name="TextBox 47"/>
          <p:cNvSpPr txBox="1"/>
          <p:nvPr/>
        </p:nvSpPr>
        <p:spPr>
          <a:xfrm>
            <a:off x="3141698" y="2709863"/>
            <a:ext cx="1242328" cy="153888"/>
          </a:xfrm>
          <a:prstGeom prst="rect">
            <a:avLst/>
          </a:prstGeom>
          <a:noFill/>
        </p:spPr>
        <p:txBody>
          <a:bodyPr wrap="none" lIns="0" tIns="0" rIns="0" bIns="0" rtlCol="0">
            <a:spAutoFit/>
          </a:bodyPr>
          <a:lstStyle/>
          <a:p>
            <a:pPr>
              <a:lnSpc>
                <a:spcPct val="100000"/>
              </a:lnSpc>
            </a:pPr>
            <a:r>
              <a:rPr lang="en-US" b="1" dirty="0" smtClean="0">
                <a:solidFill>
                  <a:srgbClr val="FFC000"/>
                </a:solidFill>
                <a:latin typeface="Arial" panose="020B0604020202020204" pitchFamily="34" charset="0"/>
                <a:cs typeface="Arial" panose="020B0604020202020204" pitchFamily="34" charset="0"/>
              </a:rPr>
              <a:t>Amber trigger – 75%</a:t>
            </a:r>
            <a:endParaRPr lang="en-US" b="1" dirty="0">
              <a:solidFill>
                <a:srgbClr val="FFC000"/>
              </a:solidFill>
              <a:latin typeface="Arial" panose="020B0604020202020204" pitchFamily="34" charset="0"/>
              <a:cs typeface="Arial" panose="020B0604020202020204" pitchFamily="34" charset="0"/>
            </a:endParaRPr>
          </a:p>
        </p:txBody>
      </p:sp>
      <p:cxnSp>
        <p:nvCxnSpPr>
          <p:cNvPr id="49" name="Straight Connector 48"/>
          <p:cNvCxnSpPr/>
          <p:nvPr/>
        </p:nvCxnSpPr>
        <p:spPr bwMode="auto">
          <a:xfrm>
            <a:off x="743585" y="2436495"/>
            <a:ext cx="3718878" cy="0"/>
          </a:xfrm>
          <a:prstGeom prst="line">
            <a:avLst/>
          </a:prstGeom>
          <a:solidFill>
            <a:schemeClr val="accent1"/>
          </a:solidFill>
          <a:ln w="19050" cap="flat" cmpd="sng" algn="ctr">
            <a:solidFill>
              <a:schemeClr val="accent1"/>
            </a:solidFill>
            <a:prstDash val="solid"/>
            <a:round/>
            <a:headEnd type="none" w="med" len="med"/>
            <a:tailEnd type="none" w="med" len="med"/>
          </a:ln>
          <a:effectLst/>
        </p:spPr>
      </p:cxnSp>
      <p:cxnSp>
        <p:nvCxnSpPr>
          <p:cNvPr id="50" name="Straight Connector 49"/>
          <p:cNvCxnSpPr/>
          <p:nvPr/>
        </p:nvCxnSpPr>
        <p:spPr bwMode="auto">
          <a:xfrm flipV="1">
            <a:off x="749935" y="2889250"/>
            <a:ext cx="3712528" cy="13336"/>
          </a:xfrm>
          <a:prstGeom prst="line">
            <a:avLst/>
          </a:prstGeom>
          <a:solidFill>
            <a:schemeClr val="accent1"/>
          </a:solidFill>
          <a:ln w="19050" cap="flat" cmpd="sng" algn="ctr">
            <a:solidFill>
              <a:srgbClr val="FFC000"/>
            </a:solidFill>
            <a:prstDash val="solid"/>
            <a:round/>
            <a:headEnd type="none" w="med" len="med"/>
            <a:tailEnd type="none" w="med" len="med"/>
          </a:ln>
          <a:effectLst/>
        </p:spPr>
      </p:cxnSp>
      <p:sp>
        <p:nvSpPr>
          <p:cNvPr id="33" name="Content Placeholder 16"/>
          <p:cNvSpPr txBox="1">
            <a:spLocks/>
          </p:cNvSpPr>
          <p:nvPr/>
        </p:nvSpPr>
        <p:spPr bwMode="gray">
          <a:xfrm>
            <a:off x="5162550" y="2130142"/>
            <a:ext cx="4084638"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lvl="0">
              <a:lnSpc>
                <a:spcPct val="100000"/>
              </a:lnSpc>
              <a:spcBef>
                <a:spcPts val="0"/>
              </a:spcBef>
              <a:buSzPct val="100000"/>
            </a:pPr>
            <a:r>
              <a:rPr lang="en-US" sz="1200" kern="0" dirty="0" smtClean="0">
                <a:solidFill>
                  <a:srgbClr val="000000"/>
                </a:solidFill>
                <a:latin typeface="Arial"/>
              </a:rPr>
              <a:t>The metric is calculated </a:t>
            </a:r>
            <a:r>
              <a:rPr lang="en-US" sz="1200" kern="0" dirty="0">
                <a:solidFill>
                  <a:srgbClr val="000000"/>
                </a:solidFill>
                <a:latin typeface="Arial"/>
              </a:rPr>
              <a:t>as the sum of the Top 10 borrowers’ Regulatory Exposure over Tier 1 </a:t>
            </a:r>
            <a:r>
              <a:rPr lang="en-US" sz="1200" kern="0" dirty="0" smtClean="0">
                <a:solidFill>
                  <a:srgbClr val="000000"/>
                </a:solidFill>
                <a:latin typeface="Arial"/>
              </a:rPr>
              <a:t>Capital, with the Regulatory Exposure defined as gross </a:t>
            </a:r>
            <a:r>
              <a:rPr lang="en-US" sz="1200" kern="0" dirty="0">
                <a:solidFill>
                  <a:srgbClr val="000000"/>
                </a:solidFill>
                <a:latin typeface="Arial"/>
              </a:rPr>
              <a:t>credit exposure </a:t>
            </a:r>
            <a:r>
              <a:rPr lang="en-US" sz="1200" kern="0" dirty="0" smtClean="0">
                <a:solidFill>
                  <a:srgbClr val="000000"/>
                </a:solidFill>
                <a:latin typeface="Arial"/>
              </a:rPr>
              <a:t>less </a:t>
            </a:r>
            <a:r>
              <a:rPr lang="en-US" sz="1200" kern="0" dirty="0">
                <a:solidFill>
                  <a:srgbClr val="000000"/>
                </a:solidFill>
                <a:latin typeface="Arial"/>
              </a:rPr>
              <a:t>qualified </a:t>
            </a:r>
            <a:r>
              <a:rPr lang="en-US" sz="1200" kern="0" dirty="0" smtClean="0">
                <a:solidFill>
                  <a:srgbClr val="000000"/>
                </a:solidFill>
                <a:latin typeface="Arial"/>
              </a:rPr>
              <a:t>assets</a:t>
            </a:r>
            <a:r>
              <a:rPr lang="en-US" sz="1200" kern="0" baseline="30000" dirty="0" smtClean="0">
                <a:solidFill>
                  <a:srgbClr val="000000"/>
                </a:solidFill>
                <a:latin typeface="Arial"/>
              </a:rPr>
              <a:t>1</a:t>
            </a:r>
            <a:endParaRPr lang="en-US" sz="1200" kern="0" dirty="0">
              <a:solidFill>
                <a:srgbClr val="000000"/>
              </a:solidFill>
              <a:latin typeface="Arial"/>
            </a:endParaRPr>
          </a:p>
          <a:p>
            <a:pPr lvl="0">
              <a:lnSpc>
                <a:spcPct val="100000"/>
              </a:lnSpc>
              <a:spcBef>
                <a:spcPts val="0"/>
              </a:spcBef>
              <a:buSzPct val="100000"/>
            </a:pPr>
            <a:r>
              <a:rPr lang="en-US" sz="1200" kern="0" dirty="0">
                <a:solidFill>
                  <a:srgbClr val="000000"/>
                </a:solidFill>
                <a:latin typeface="Arial"/>
              </a:rPr>
              <a:t>Top 10 was chosen, as they represent 100% of Tier 1 </a:t>
            </a:r>
            <a:r>
              <a:rPr lang="en-US" sz="1200" kern="0" dirty="0" smtClean="0">
                <a:solidFill>
                  <a:srgbClr val="000000"/>
                </a:solidFill>
                <a:latin typeface="Arial"/>
              </a:rPr>
              <a:t>capital</a:t>
            </a:r>
          </a:p>
          <a:p>
            <a:pPr lvl="0">
              <a:lnSpc>
                <a:spcPct val="100000"/>
              </a:lnSpc>
              <a:spcBef>
                <a:spcPts val="0"/>
              </a:spcBef>
              <a:buSzPct val="100000"/>
            </a:pPr>
            <a:r>
              <a:rPr lang="en-US" sz="1200" kern="0" dirty="0" smtClean="0">
                <a:solidFill>
                  <a:srgbClr val="000000"/>
                </a:solidFill>
                <a:latin typeface="Arial"/>
              </a:rPr>
              <a:t>The amber trigger was set by adjusted down per management discretion</a:t>
            </a:r>
          </a:p>
        </p:txBody>
      </p:sp>
      <p:grpSp>
        <p:nvGrpSpPr>
          <p:cNvPr id="31" name="Group 30"/>
          <p:cNvGrpSpPr/>
          <p:nvPr/>
        </p:nvGrpSpPr>
        <p:grpSpPr>
          <a:xfrm>
            <a:off x="443921" y="72184"/>
            <a:ext cx="3061590" cy="189008"/>
            <a:chOff x="403281" y="164517"/>
            <a:chExt cx="3061590" cy="189008"/>
          </a:xfrm>
        </p:grpSpPr>
        <p:sp>
          <p:nvSpPr>
            <p:cNvPr id="32" name="Text Box 75"/>
            <p:cNvSpPr txBox="1">
              <a:spLocks noChangeArrowheads="1"/>
            </p:cNvSpPr>
            <p:nvPr/>
          </p:nvSpPr>
          <p:spPr bwMode="gray">
            <a:xfrm>
              <a:off x="636148" y="166688"/>
              <a:ext cx="2828723"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a:solidFill>
                    <a:schemeClr val="accent1"/>
                  </a:solidFill>
                </a:rPr>
                <a:t>Credit </a:t>
              </a:r>
              <a:r>
                <a:rPr lang="en-US" sz="1200" dirty="0" smtClean="0">
                  <a:solidFill>
                    <a:schemeClr val="accent1"/>
                  </a:solidFill>
                </a:rPr>
                <a:t>risk: Calibration – Top 10 Exposure</a:t>
              </a:r>
              <a:endParaRPr lang="en-US" sz="1200" dirty="0">
                <a:solidFill>
                  <a:schemeClr val="accent1"/>
                </a:solidFill>
              </a:endParaRPr>
            </a:p>
          </p:txBody>
        </p:sp>
        <p:sp>
          <p:nvSpPr>
            <p:cNvPr id="34" name="Oval 33"/>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2</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graphicFrame>
        <p:nvGraphicFramePr>
          <p:cNvPr id="30" name="Table 29"/>
          <p:cNvGraphicFramePr>
            <a:graphicFrameLocks noGrp="1"/>
          </p:cNvGraphicFramePr>
          <p:nvPr>
            <p:extLst>
              <p:ext uri="{D42A27DB-BD31-4B8C-83A1-F6EECF244321}">
                <p14:modId xmlns:p14="http://schemas.microsoft.com/office/powerpoint/2010/main" val="3366468043"/>
              </p:ext>
            </p:extLst>
          </p:nvPr>
        </p:nvGraphicFramePr>
        <p:xfrm>
          <a:off x="5168109" y="3776987"/>
          <a:ext cx="4079079" cy="853440"/>
        </p:xfrm>
        <a:graphic>
          <a:graphicData uri="http://schemas.openxmlformats.org/drawingml/2006/table">
            <a:tbl>
              <a:tblPr firstRow="1" bandRow="1">
                <a:tableStyleId>{839DD9DD-9E6C-4910-8AC0-68ADFF6A6AFC}</a:tableStyleId>
              </a:tblPr>
              <a:tblGrid>
                <a:gridCol w="1455187"/>
                <a:gridCol w="1311946"/>
                <a:gridCol w="1311946"/>
              </a:tblGrid>
              <a:tr h="181313">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1" i="0" kern="1200" dirty="0" smtClean="0">
                        <a:solidFill>
                          <a:schemeClr val="tx1"/>
                        </a:solidFill>
                        <a:latin typeface="Arial" panose="020B0604020202020204" pitchFamily="34" charset="0"/>
                        <a:ea typeface="+mn-ea"/>
                        <a:cs typeface="Arial" panose="020B0604020202020204" pitchFamily="34" charset="0"/>
                      </a:endParaRPr>
                    </a:p>
                  </a:txBody>
                  <a:tcPr anchor="ctr">
                    <a:lnR>
                      <a:noFill/>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1" i="0" kern="1200" dirty="0" smtClean="0">
                          <a:solidFill>
                            <a:schemeClr val="tx1"/>
                          </a:solidFill>
                          <a:latin typeface="Arial" panose="020B0604020202020204" pitchFamily="34" charset="0"/>
                          <a:ea typeface="+mn-ea"/>
                          <a:cs typeface="Arial" panose="020B0604020202020204" pitchFamily="34" charset="0"/>
                        </a:rPr>
                        <a:t>Amber trigger</a:t>
                      </a:r>
                      <a:endParaRPr lang="en-US" sz="1100" b="1" i="0" kern="1200" dirty="0">
                        <a:solidFill>
                          <a:schemeClr val="tx1"/>
                        </a:solidFill>
                        <a:latin typeface="Arial" panose="020B0604020202020204" pitchFamily="34" charset="0"/>
                        <a:ea typeface="+mn-ea"/>
                        <a:cs typeface="Arial" panose="020B0604020202020204" pitchFamily="34" charset="0"/>
                      </a:endParaRPr>
                    </a:p>
                  </a:txBody>
                  <a:tcPr anchor="b">
                    <a:lnL>
                      <a:noFill/>
                    </a:lnL>
                    <a:lnR>
                      <a:noFill/>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1" i="0" kern="1200" dirty="0" smtClean="0">
                          <a:solidFill>
                            <a:schemeClr val="bg1"/>
                          </a:solidFill>
                          <a:latin typeface="Arial" panose="020B0604020202020204" pitchFamily="34" charset="0"/>
                          <a:ea typeface="+mn-ea"/>
                          <a:cs typeface="Arial" panose="020B0604020202020204" pitchFamily="34" charset="0"/>
                        </a:rPr>
                        <a:t>Red limit</a:t>
                      </a:r>
                      <a:endParaRPr lang="en-US" sz="1100" b="1" i="0" kern="1200" dirty="0">
                        <a:solidFill>
                          <a:schemeClr val="bg1"/>
                        </a:solidFill>
                        <a:latin typeface="Arial" panose="020B0604020202020204" pitchFamily="34" charset="0"/>
                        <a:ea typeface="+mn-ea"/>
                        <a:cs typeface="Arial" panose="020B0604020202020204" pitchFamily="34" charset="0"/>
                      </a:endParaRPr>
                    </a:p>
                  </a:txBody>
                  <a:tcPr anchor="b">
                    <a:lnL>
                      <a:noFill/>
                    </a:lnL>
                    <a:lnR>
                      <a:noFill/>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182254">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1" i="0" kern="1200" dirty="0" smtClean="0">
                          <a:solidFill>
                            <a:schemeClr val="tx1"/>
                          </a:solidFill>
                          <a:latin typeface="Arial" panose="020B0604020202020204" pitchFamily="34" charset="0"/>
                          <a:ea typeface="+mn-ea"/>
                          <a:cs typeface="Arial" panose="020B0604020202020204" pitchFamily="34" charset="0"/>
                        </a:rPr>
                        <a:t>Max Top 10 Obligor Exposure Ratio</a:t>
                      </a:r>
                    </a:p>
                  </a:txBody>
                  <a:tcPr anchor="ctr">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lnSpc>
                          <a:spcPts val="1000"/>
                        </a:lnSpc>
                      </a:pPr>
                      <a:r>
                        <a:rPr lang="en-US" sz="1000" dirty="0" smtClean="0">
                          <a:latin typeface="Arial" panose="020B0604020202020204" pitchFamily="34" charset="0"/>
                          <a:cs typeface="Arial" panose="020B0604020202020204" pitchFamily="34" charset="0"/>
                        </a:rPr>
                        <a:t>75%</a:t>
                      </a:r>
                      <a:endParaRPr lang="en-US" sz="1000" dirty="0">
                        <a:latin typeface="Arial" panose="020B0604020202020204" pitchFamily="34" charset="0"/>
                        <a:cs typeface="Arial" panose="020B0604020202020204" pitchFamily="34" charset="0"/>
                      </a:endParaRPr>
                    </a:p>
                  </a:txBody>
                  <a:tcPr marL="45720" marR="45720" marT="18288" marB="18288"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ts val="1000"/>
                        </a:lnSpc>
                      </a:pPr>
                      <a:r>
                        <a:rPr lang="en-US" sz="1000" dirty="0" smtClean="0">
                          <a:latin typeface="Arial" panose="020B0604020202020204" pitchFamily="34" charset="0"/>
                          <a:cs typeface="Arial" panose="020B0604020202020204" pitchFamily="34" charset="0"/>
                        </a:rPr>
                        <a:t>90%</a:t>
                      </a:r>
                      <a:endParaRPr lang="en-US" sz="1000" dirty="0">
                        <a:latin typeface="Arial" panose="020B0604020202020204" pitchFamily="34" charset="0"/>
                        <a:cs typeface="Arial" panose="020B0604020202020204" pitchFamily="34" charset="0"/>
                      </a:endParaRPr>
                    </a:p>
                  </a:txBody>
                  <a:tcPr marL="45720" marR="45720" marT="18288" marB="18288"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sp>
        <p:nvSpPr>
          <p:cNvPr id="35" name="Footnote"/>
          <p:cNvSpPr/>
          <p:nvPr/>
        </p:nvSpPr>
        <p:spPr bwMode="auto">
          <a:xfrm>
            <a:off x="2208213" y="6332538"/>
            <a:ext cx="5631407"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spcBef>
                <a:spcPts val="0"/>
              </a:spcBef>
              <a:spcAft>
                <a:spcPts val="0"/>
              </a:spcAft>
            </a:pPr>
            <a:r>
              <a:rPr lang="en-US" sz="800" dirty="0" smtClean="0">
                <a:sym typeface="Arial"/>
              </a:rPr>
              <a:t>Source: “</a:t>
            </a:r>
            <a:r>
              <a:rPr lang="en-US" sz="800" dirty="0" smtClean="0">
                <a:latin typeface="Arial" panose="020B0604020202020204" pitchFamily="34" charset="0"/>
                <a:cs typeface="Arial" panose="020B0604020202020204" pitchFamily="34" charset="0"/>
                <a:sym typeface="Arial"/>
              </a:rPr>
              <a:t>2016 RAS non-CCAR-linked metrics - BSI.xlsx</a:t>
            </a:r>
            <a:r>
              <a:rPr lang="en-US" sz="800" dirty="0" smtClean="0">
                <a:sym typeface="Arial"/>
              </a:rPr>
              <a:t>”</a:t>
            </a:r>
          </a:p>
        </p:txBody>
      </p:sp>
    </p:spTree>
    <p:extLst>
      <p:ext uri="{BB962C8B-B14F-4D97-AF65-F5344CB8AC3E}">
        <p14:creationId xmlns:p14="http://schemas.microsoft.com/office/powerpoint/2010/main" val="40545387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GB" dirty="0" smtClean="0">
                <a:solidFill>
                  <a:srgbClr val="FF0000"/>
                </a:solidFill>
              </a:rPr>
              <a:t>4.</a:t>
            </a:r>
            <a:r>
              <a:rPr lang="en-GB" dirty="0" smtClean="0"/>
              <a:t> Liquidity / funding risk</a:t>
            </a:r>
            <a:endParaRPr lang="en-GB" b="0" dirty="0"/>
          </a:p>
        </p:txBody>
      </p:sp>
    </p:spTree>
    <p:extLst>
      <p:ext uri="{BB962C8B-B14F-4D97-AF65-F5344CB8AC3E}">
        <p14:creationId xmlns:p14="http://schemas.microsoft.com/office/powerpoint/2010/main" val="10432506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p:cNvGraphicFramePr>
            <a:graphicFrameLocks noGrp="1"/>
          </p:cNvGraphicFramePr>
          <p:nvPr>
            <p:extLst>
              <p:ext uri="{D42A27DB-BD31-4B8C-83A1-F6EECF244321}">
                <p14:modId xmlns:p14="http://schemas.microsoft.com/office/powerpoint/2010/main" val="1413556405"/>
              </p:ext>
            </p:extLst>
          </p:nvPr>
        </p:nvGraphicFramePr>
        <p:xfrm>
          <a:off x="366713" y="1463040"/>
          <a:ext cx="8882060" cy="1460888"/>
        </p:xfrm>
        <a:graphic>
          <a:graphicData uri="http://schemas.openxmlformats.org/drawingml/2006/table">
            <a:tbl>
              <a:tblPr firstRow="1" bandRow="1"/>
              <a:tblGrid>
                <a:gridCol w="1651273"/>
                <a:gridCol w="2228193"/>
                <a:gridCol w="1781081"/>
                <a:gridCol w="896839"/>
                <a:gridCol w="1162337"/>
                <a:gridCol w="1162337"/>
              </a:tblGrid>
              <a:tr h="207382">
                <a:tc>
                  <a:txBody>
                    <a:bodyPr/>
                    <a:lstStyle/>
                    <a:p>
                      <a:r>
                        <a:rPr lang="en-US" sz="1100" b="1" dirty="0" smtClean="0">
                          <a:solidFill>
                            <a:schemeClr val="accent1"/>
                          </a:solidFill>
                          <a:latin typeface="Arial" panose="020B0604020202020204" pitchFamily="34" charset="0"/>
                          <a:cs typeface="Arial" panose="020B0604020202020204" pitchFamily="34" charset="0"/>
                        </a:rPr>
                        <a:t>Risk type</a:t>
                      </a:r>
                      <a:endParaRPr lang="en-US" sz="1100" b="1" dirty="0">
                        <a:solidFill>
                          <a:schemeClr val="accent1"/>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1" dirty="0" smtClean="0">
                          <a:solidFill>
                            <a:schemeClr val="accent1"/>
                          </a:solidFill>
                          <a:latin typeface="Arial" panose="020B0604020202020204" pitchFamily="34" charset="0"/>
                          <a:cs typeface="Arial" panose="020B0604020202020204" pitchFamily="34" charset="0"/>
                        </a:rPr>
                        <a:t>Metrics</a:t>
                      </a:r>
                      <a:endParaRPr lang="en-US" sz="1100" b="1" dirty="0">
                        <a:solidFill>
                          <a:schemeClr val="accent1"/>
                        </a:solidFill>
                        <a:latin typeface="Arial" panose="020B0604020202020204" pitchFamily="34" charset="0"/>
                        <a:cs typeface="Arial" panose="020B0604020202020204" pitchFamily="34" charset="0"/>
                      </a:endParaRPr>
                    </a:p>
                  </a:txBody>
                  <a:tcPr marL="45720" marR="45720" anchor="ctr">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1" dirty="0" smtClean="0">
                          <a:solidFill>
                            <a:schemeClr val="accent1"/>
                          </a:solidFill>
                          <a:latin typeface="Arial" panose="020B0604020202020204" pitchFamily="34" charset="0"/>
                          <a:cs typeface="Arial" panose="020B0604020202020204" pitchFamily="34" charset="0"/>
                        </a:rPr>
                        <a:t>Entity</a:t>
                      </a:r>
                      <a:r>
                        <a:rPr lang="en-US" sz="1100" b="1" baseline="0" dirty="0" smtClean="0">
                          <a:solidFill>
                            <a:schemeClr val="accent1"/>
                          </a:solidFill>
                          <a:latin typeface="Arial" panose="020B0604020202020204" pitchFamily="34" charset="0"/>
                          <a:cs typeface="Arial" panose="020B0604020202020204" pitchFamily="34" charset="0"/>
                        </a:rPr>
                        <a:t>/</a:t>
                      </a:r>
                      <a:r>
                        <a:rPr lang="en-US" sz="1100" b="1" dirty="0" smtClean="0">
                          <a:solidFill>
                            <a:schemeClr val="accent1"/>
                          </a:solidFill>
                          <a:latin typeface="Arial" panose="020B0604020202020204" pitchFamily="34" charset="0"/>
                          <a:cs typeface="Arial" panose="020B0604020202020204" pitchFamily="34" charset="0"/>
                        </a:rPr>
                        <a:t>portfolio</a:t>
                      </a:r>
                      <a:endParaRPr lang="en-US" sz="1100" b="1" dirty="0">
                        <a:solidFill>
                          <a:schemeClr val="accent1"/>
                        </a:solidFill>
                        <a:latin typeface="Arial" panose="020B0604020202020204" pitchFamily="34" charset="0"/>
                        <a:cs typeface="Arial" panose="020B0604020202020204" pitchFamily="34" charset="0"/>
                      </a:endParaRPr>
                    </a:p>
                  </a:txBody>
                  <a:tcPr marL="45720" marR="45720" anchor="ctr">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1" dirty="0" smtClean="0">
                          <a:solidFill>
                            <a:schemeClr val="tx1"/>
                          </a:solidFill>
                          <a:latin typeface="Arial" panose="020B0604020202020204" pitchFamily="34" charset="0"/>
                          <a:cs typeface="Arial" panose="020B0604020202020204" pitchFamily="34" charset="0"/>
                        </a:rPr>
                        <a:t>March</a:t>
                      </a:r>
                      <a:r>
                        <a:rPr lang="en-US" sz="1100" b="1" baseline="0" dirty="0" smtClean="0">
                          <a:solidFill>
                            <a:schemeClr val="tx1"/>
                          </a:solidFill>
                          <a:latin typeface="Arial" panose="020B0604020202020204" pitchFamily="34" charset="0"/>
                          <a:cs typeface="Arial" panose="020B0604020202020204" pitchFamily="34" charset="0"/>
                        </a:rPr>
                        <a:t> 16</a:t>
                      </a:r>
                      <a:endParaRPr lang="en-US" sz="1100" b="1" dirty="0">
                        <a:solidFill>
                          <a:schemeClr val="tx1"/>
                        </a:solidFill>
                        <a:latin typeface="Arial" panose="020B0604020202020204" pitchFamily="34" charset="0"/>
                        <a:cs typeface="Arial" panose="020B0604020202020204" pitchFamily="34" charset="0"/>
                      </a:endParaRPr>
                    </a:p>
                  </a:txBody>
                  <a:tcPr marL="45720" marR="45720" anchor="ctr">
                    <a:lnL w="1270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100" b="1" dirty="0" smtClean="0">
                          <a:solidFill>
                            <a:schemeClr val="tx1"/>
                          </a:solidFill>
                          <a:latin typeface="Arial" panose="020B0604020202020204" pitchFamily="34" charset="0"/>
                          <a:cs typeface="Arial" panose="020B0604020202020204" pitchFamily="34" charset="0"/>
                        </a:rPr>
                        <a:t>Amber trigger</a:t>
                      </a:r>
                      <a:endParaRPr lang="en-US" sz="1100" b="1" dirty="0">
                        <a:solidFill>
                          <a:schemeClr val="tx1"/>
                        </a:solidFill>
                        <a:latin typeface="Arial" panose="020B0604020202020204" pitchFamily="34" charset="0"/>
                        <a:cs typeface="Arial" panose="020B0604020202020204" pitchFamily="34" charset="0"/>
                      </a:endParaRPr>
                    </a:p>
                  </a:txBody>
                  <a:tcPr marL="45720" marR="45720" anchor="ctr">
                    <a:lnL w="12700" cmpd="sng">
                      <a:noFill/>
                      <a:prstDash val="solid"/>
                    </a:lnL>
                    <a:lnR w="12700" cmpd="sng">
                      <a:noFill/>
                      <a:prstDash val="solid"/>
                    </a:lnR>
                    <a:lnT w="19050" cap="flat" cmpd="sng" algn="ctr">
                      <a:no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indent="0" algn="ctr">
                        <a:buFont typeface="Arial" panose="020B0604020202020204" pitchFamily="34" charset="0"/>
                        <a:buNone/>
                      </a:pPr>
                      <a:r>
                        <a:rPr lang="en-US" sz="1100" b="1" dirty="0" smtClean="0">
                          <a:solidFill>
                            <a:schemeClr val="bg1"/>
                          </a:solidFill>
                          <a:latin typeface="Arial" panose="020B0604020202020204" pitchFamily="34" charset="0"/>
                          <a:cs typeface="Arial" panose="020B0604020202020204" pitchFamily="34" charset="0"/>
                        </a:rPr>
                        <a:t>Red</a:t>
                      </a:r>
                      <a:r>
                        <a:rPr lang="en-US" sz="1100" b="1" baseline="0" dirty="0" smtClean="0">
                          <a:solidFill>
                            <a:schemeClr val="bg1"/>
                          </a:solidFill>
                          <a:latin typeface="Arial" panose="020B0604020202020204" pitchFamily="34" charset="0"/>
                          <a:cs typeface="Arial" panose="020B0604020202020204" pitchFamily="34" charset="0"/>
                        </a:rPr>
                        <a:t> limit</a:t>
                      </a:r>
                      <a:endParaRPr lang="en-US" sz="1100" b="1" dirty="0">
                        <a:solidFill>
                          <a:schemeClr val="bg1"/>
                        </a:solidFill>
                        <a:latin typeface="Arial" panose="020B0604020202020204" pitchFamily="34" charset="0"/>
                        <a:cs typeface="Arial" panose="020B0604020202020204" pitchFamily="34" charset="0"/>
                      </a:endParaRPr>
                    </a:p>
                  </a:txBody>
                  <a:tcPr marL="45720" marR="45720" anchor="ctr">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87544">
                <a:tc rowSpan="3">
                  <a:txBody>
                    <a:bodyPr/>
                    <a:lstStyle/>
                    <a:p>
                      <a:r>
                        <a:rPr lang="en-US" sz="1100" b="1" dirty="0" smtClean="0">
                          <a:latin typeface="Arial" panose="020B0604020202020204" pitchFamily="34" charset="0"/>
                          <a:cs typeface="Arial" panose="020B0604020202020204" pitchFamily="34" charset="0"/>
                        </a:rPr>
                        <a:t>Liquidity</a:t>
                      </a:r>
                      <a:r>
                        <a:rPr lang="en-US" sz="1100" b="1" baseline="0" dirty="0" smtClean="0">
                          <a:latin typeface="Arial" panose="020B0604020202020204" pitchFamily="34" charset="0"/>
                          <a:cs typeface="Arial" panose="020B0604020202020204" pitchFamily="34" charset="0"/>
                        </a:rPr>
                        <a:t>/ funding risk</a:t>
                      </a:r>
                      <a:endParaRPr lang="en-US" sz="1100" b="1"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100" u="none" strike="noStrike" dirty="0" smtClean="0">
                          <a:effectLst/>
                          <a:latin typeface="Arial" panose="020B0604020202020204" pitchFamily="34" charset="0"/>
                          <a:cs typeface="Arial" panose="020B0604020202020204" pitchFamily="34" charset="0"/>
                        </a:rPr>
                        <a:t>*Stressed </a:t>
                      </a:r>
                      <a:r>
                        <a:rPr lang="en-US" sz="1100" u="none" strike="noStrike" dirty="0">
                          <a:effectLst/>
                          <a:latin typeface="Arial" panose="020B0604020202020204" pitchFamily="34" charset="0"/>
                          <a:cs typeface="Arial" panose="020B0604020202020204" pitchFamily="34" charset="0"/>
                        </a:rPr>
                        <a:t>Survival </a:t>
                      </a:r>
                      <a:r>
                        <a:rPr lang="en-US" sz="1100" u="none" strike="noStrike" dirty="0" smtClean="0">
                          <a:effectLst/>
                          <a:latin typeface="Arial" panose="020B0604020202020204" pitchFamily="34" charset="0"/>
                          <a:cs typeface="Arial" panose="020B0604020202020204" pitchFamily="34" charset="0"/>
                        </a:rPr>
                        <a:t>Period</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w="12700" cap="flat" cmpd="sng" algn="ctr">
                      <a:no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100000"/>
                        </a:lnSpc>
                      </a:pPr>
                      <a:r>
                        <a:rPr lang="en-US" sz="1100" b="0" dirty="0" smtClean="0">
                          <a:latin typeface="Arial" panose="020B0604020202020204" pitchFamily="34" charset="0"/>
                          <a:cs typeface="Arial" panose="020B0604020202020204" pitchFamily="34" charset="0"/>
                        </a:rPr>
                        <a:t>BSI</a:t>
                      </a:r>
                      <a:endParaRPr lang="en-US" sz="1100" b="0" dirty="0">
                        <a:latin typeface="Arial" panose="020B0604020202020204" pitchFamily="34" charset="0"/>
                        <a:cs typeface="Arial" panose="020B0604020202020204" pitchFamily="34" charset="0"/>
                      </a:endParaRPr>
                    </a:p>
                  </a:txBody>
                  <a:tcPr marL="45720" marR="45720" anchor="ctr">
                    <a:lnL>
                      <a:noFill/>
                    </a:lnL>
                    <a:lnR w="12700" cap="flat" cmpd="sng" algn="ctr">
                      <a:no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&gt;90</a:t>
                      </a:r>
                    </a:p>
                  </a:txBody>
                  <a:tcPr marL="48014" marR="48014" anchor="ctr">
                    <a:lnL w="12700" cap="flat" cmpd="sng" algn="ctr">
                      <a:noFill/>
                      <a:prstDash val="solid"/>
                      <a:round/>
                      <a:headEnd type="none" w="med" len="med"/>
                      <a:tailEnd type="none" w="med" len="med"/>
                    </a:lnL>
                    <a:lnR>
                      <a:noFill/>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&lt;=75 days</a:t>
                      </a:r>
                      <a:endParaRPr lang="en-US" sz="1100" dirty="0">
                        <a:latin typeface="Arial" panose="020B0604020202020204" pitchFamily="34" charset="0"/>
                        <a:cs typeface="Arial" panose="020B0604020202020204" pitchFamily="34" charset="0"/>
                      </a:endParaRPr>
                    </a:p>
                  </a:txBody>
                  <a:tcPr marL="48014" marR="48014" anchor="ctr">
                    <a:lnL>
                      <a:noFill/>
                    </a:lnL>
                    <a:lnR>
                      <a:noFill/>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&lt;= 45 days</a:t>
                      </a:r>
                      <a:endParaRPr lang="en-US" sz="1100" dirty="0">
                        <a:latin typeface="Arial" panose="020B0604020202020204" pitchFamily="34" charset="0"/>
                        <a:cs typeface="Arial" panose="020B0604020202020204" pitchFamily="34" charset="0"/>
                      </a:endParaRPr>
                    </a:p>
                  </a:txBody>
                  <a:tcPr marL="48014" marR="48014" anchor="ctr">
                    <a:lnL>
                      <a:noFill/>
                    </a:lnL>
                    <a:lnR w="19050" cap="flat" cmpd="sng" algn="ctr">
                      <a:no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387544">
                <a:tc vMerge="1">
                  <a:txBody>
                    <a:bodyPr/>
                    <a:lstStyle/>
                    <a:p>
                      <a:endParaRPr lang="en-US"/>
                    </a:p>
                  </a:txBody>
                  <a:tcPr/>
                </a:tc>
                <a:tc>
                  <a:txBody>
                    <a:bodyPr/>
                    <a:lstStyle/>
                    <a:p>
                      <a:pPr algn="l" fontAlgn="b">
                        <a:lnSpc>
                          <a:spcPct val="100000"/>
                        </a:lnSpc>
                      </a:pPr>
                      <a:r>
                        <a:rPr lang="en-US" sz="1100" b="0" i="0" u="none" strike="noStrike" dirty="0" smtClean="0">
                          <a:solidFill>
                            <a:schemeClr val="tx1"/>
                          </a:solidFill>
                          <a:effectLst/>
                          <a:latin typeface="Arial" panose="020B0604020202020204" pitchFamily="34" charset="0"/>
                          <a:cs typeface="Arial" panose="020B0604020202020204" pitchFamily="34" charset="0"/>
                        </a:rPr>
                        <a:t>*Liquidity Coverage Ratio (US Modified)</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45720" marR="45720" anchor="ctr">
                    <a:lnL>
                      <a:noFill/>
                    </a:lnL>
                    <a:lnR w="12700" cap="flat" cmpd="sng" algn="ctr">
                      <a:no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100000"/>
                        </a:lnSpc>
                      </a:pPr>
                      <a:r>
                        <a:rPr lang="en-US" sz="1100" b="0" dirty="0" smtClean="0">
                          <a:latin typeface="Arial" panose="020B0604020202020204" pitchFamily="34" charset="0"/>
                          <a:cs typeface="Arial" panose="020B0604020202020204" pitchFamily="34" charset="0"/>
                        </a:rPr>
                        <a:t>BSI</a:t>
                      </a:r>
                      <a:endParaRPr lang="en-US" sz="1100" b="0" dirty="0">
                        <a:latin typeface="Arial" panose="020B0604020202020204" pitchFamily="34" charset="0"/>
                        <a:cs typeface="Arial" panose="020B0604020202020204" pitchFamily="34" charset="0"/>
                      </a:endParaRPr>
                    </a:p>
                  </a:txBody>
                  <a:tcPr marL="45720" marR="45720" anchor="ctr">
                    <a:lnL>
                      <a:noFill/>
                    </a:lnL>
                    <a:lnR w="12700" cap="flat" cmpd="sng" algn="ctr">
                      <a:no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TBD</a:t>
                      </a:r>
                    </a:p>
                  </a:txBody>
                  <a:tcPr marL="48014" marR="48014" anchor="ctr">
                    <a:lnL w="12700" cap="flat" cmpd="sng" algn="ctr">
                      <a:noFill/>
                      <a:prstDash val="solid"/>
                      <a:round/>
                      <a:headEnd type="none" w="med" len="med"/>
                      <a:tailEnd type="none" w="med" len="med"/>
                    </a:lnL>
                    <a:lnR>
                      <a:noFill/>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&lt;= 110%</a:t>
                      </a:r>
                      <a:endParaRPr lang="en-US" sz="1100" dirty="0">
                        <a:latin typeface="Arial" panose="020B0604020202020204" pitchFamily="34" charset="0"/>
                        <a:cs typeface="Arial" panose="020B0604020202020204" pitchFamily="34" charset="0"/>
                      </a:endParaRPr>
                    </a:p>
                  </a:txBody>
                  <a:tcPr marL="48014" marR="48014" anchor="ctr">
                    <a:lnL>
                      <a:noFill/>
                    </a:lnL>
                    <a:lnR>
                      <a:noFill/>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&lt;= 100%</a:t>
                      </a:r>
                      <a:endParaRPr lang="en-US" sz="1100" dirty="0">
                        <a:latin typeface="Arial" panose="020B0604020202020204" pitchFamily="34" charset="0"/>
                        <a:cs typeface="Arial" panose="020B0604020202020204" pitchFamily="34" charset="0"/>
                      </a:endParaRPr>
                    </a:p>
                  </a:txBody>
                  <a:tcPr marL="48014" marR="48014" anchor="ctr">
                    <a:lnL>
                      <a:noFill/>
                    </a:lnL>
                    <a:lnR w="19050" cap="flat" cmpd="sng" algn="ctr">
                      <a:no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387544">
                <a:tc vMerge="1">
                  <a:txBody>
                    <a:bodyPr/>
                    <a:lstStyle/>
                    <a:p>
                      <a:endParaRPr lang="en-US"/>
                    </a:p>
                  </a:txBody>
                  <a:tcPr/>
                </a:tc>
                <a:tc>
                  <a:txBody>
                    <a:bodyPr/>
                    <a:lstStyle/>
                    <a:p>
                      <a:pPr algn="l" fontAlgn="b">
                        <a:lnSpc>
                          <a:spcPct val="100000"/>
                        </a:lnSpc>
                      </a:pPr>
                      <a:r>
                        <a:rPr lang="en-US" sz="1100" u="none" strike="noStrike" dirty="0" smtClean="0">
                          <a:effectLst/>
                          <a:latin typeface="Arial" panose="020B0604020202020204" pitchFamily="34" charset="0"/>
                          <a:cs typeface="Arial" panose="020B0604020202020204" pitchFamily="34" charset="0"/>
                        </a:rPr>
                        <a:t>*Structural Funding Ratio</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w="12700" cap="flat" cmpd="sng" algn="ctr">
                      <a:no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100000"/>
                        </a:lnSpc>
                      </a:pPr>
                      <a:r>
                        <a:rPr lang="en-US" sz="1100" b="0" dirty="0" smtClean="0">
                          <a:latin typeface="Arial" panose="020B0604020202020204" pitchFamily="34" charset="0"/>
                          <a:cs typeface="Arial" panose="020B0604020202020204" pitchFamily="34" charset="0"/>
                        </a:rPr>
                        <a:t>BSI</a:t>
                      </a:r>
                      <a:endParaRPr lang="en-US" sz="1100" b="0" dirty="0">
                        <a:latin typeface="Arial" panose="020B0604020202020204" pitchFamily="34" charset="0"/>
                        <a:cs typeface="Arial" panose="020B0604020202020204" pitchFamily="34" charset="0"/>
                      </a:endParaRPr>
                    </a:p>
                  </a:txBody>
                  <a:tcPr marL="45720" marR="45720" anchor="ctr">
                    <a:lnL>
                      <a:noFill/>
                    </a:lnL>
                    <a:lnR w="12700" cap="flat" cmpd="sng" algn="ctr">
                      <a:no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168.35%</a:t>
                      </a:r>
                    </a:p>
                  </a:txBody>
                  <a:tcPr marL="48014" marR="48014" anchor="ctr">
                    <a:lnL w="12700" cap="flat" cmpd="sng" algn="ctr">
                      <a:noFill/>
                      <a:prstDash val="solid"/>
                      <a:round/>
                      <a:headEnd type="none" w="med" len="med"/>
                      <a:tailEnd type="none" w="med" len="med"/>
                    </a:lnL>
                    <a:lnR>
                      <a:noFill/>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b="0" i="0" u="none" strike="noStrike" dirty="0" smtClean="0">
                          <a:solidFill>
                            <a:srgbClr val="000000"/>
                          </a:solidFill>
                          <a:effectLst/>
                          <a:latin typeface="Arial"/>
                        </a:rPr>
                        <a:t>&lt;=</a:t>
                      </a:r>
                      <a:r>
                        <a:rPr lang="en-US" sz="1100" dirty="0" smtClean="0">
                          <a:latin typeface="Arial" panose="020B0604020202020204" pitchFamily="34" charset="0"/>
                          <a:cs typeface="Arial" panose="020B0604020202020204" pitchFamily="34" charset="0"/>
                        </a:rPr>
                        <a:t>121%</a:t>
                      </a:r>
                      <a:endParaRPr lang="en-US" sz="1100" dirty="0">
                        <a:latin typeface="Arial" panose="020B0604020202020204" pitchFamily="34" charset="0"/>
                        <a:cs typeface="Arial" panose="020B0604020202020204" pitchFamily="34" charset="0"/>
                      </a:endParaRPr>
                    </a:p>
                  </a:txBody>
                  <a:tcPr marL="48014" marR="48014" anchor="ctr">
                    <a:lnL>
                      <a:noFill/>
                    </a:lnL>
                    <a:lnR>
                      <a:noFill/>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b="0" i="0" u="none" strike="noStrike" dirty="0" smtClean="0">
                          <a:solidFill>
                            <a:srgbClr val="000000"/>
                          </a:solidFill>
                          <a:effectLst/>
                          <a:latin typeface="Arial"/>
                        </a:rPr>
                        <a:t>&lt;=</a:t>
                      </a:r>
                      <a:r>
                        <a:rPr lang="en-US" sz="1100" dirty="0" smtClean="0">
                          <a:latin typeface="Arial" panose="020B0604020202020204" pitchFamily="34" charset="0"/>
                          <a:cs typeface="Arial" panose="020B0604020202020204" pitchFamily="34" charset="0"/>
                        </a:rPr>
                        <a:t>100%</a:t>
                      </a:r>
                      <a:endParaRPr lang="en-US" sz="1100" dirty="0">
                        <a:latin typeface="Arial" panose="020B0604020202020204" pitchFamily="34" charset="0"/>
                        <a:cs typeface="Arial" panose="020B0604020202020204" pitchFamily="34" charset="0"/>
                      </a:endParaRPr>
                    </a:p>
                  </a:txBody>
                  <a:tcPr marL="48014" marR="48014" anchor="ctr">
                    <a:lnL>
                      <a:noFill/>
                    </a:lnL>
                    <a:lnR w="19050" cap="flat" cmpd="sng" algn="ctr">
                      <a:no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19" name="Content Placeholder 1"/>
          <p:cNvSpPr>
            <a:spLocks noGrp="1"/>
          </p:cNvSpPr>
          <p:nvPr>
            <p:ph sz="quarter" idx="11"/>
          </p:nvPr>
        </p:nvSpPr>
        <p:spPr/>
        <p:txBody>
          <a:bodyPr/>
          <a:lstStyle/>
          <a:p>
            <a:r>
              <a:rPr lang="en-US" dirty="0" smtClean="0"/>
              <a:t>Limit overview: </a:t>
            </a:r>
            <a:r>
              <a:rPr lang="en-US" b="0" dirty="0"/>
              <a:t>Liquidity/funding risk</a:t>
            </a:r>
            <a:endParaRPr lang="en-GB" dirty="0"/>
          </a:p>
        </p:txBody>
      </p:sp>
      <p:sp>
        <p:nvSpPr>
          <p:cNvPr id="17" name="TextBox 16"/>
          <p:cNvSpPr txBox="1"/>
          <p:nvPr/>
        </p:nvSpPr>
        <p:spPr>
          <a:xfrm>
            <a:off x="5930273" y="1223947"/>
            <a:ext cx="3313728" cy="211468"/>
          </a:xfrm>
          <a:prstGeom prst="rect">
            <a:avLst/>
          </a:prstGeom>
          <a:noFill/>
        </p:spPr>
        <p:txBody>
          <a:bodyPr wrap="none" rtlCol="0">
            <a:spAutoFit/>
          </a:bodyPr>
          <a:lstStyle/>
          <a:p>
            <a:pPr eaLnBrk="1" hangingPunct="1">
              <a:lnSpc>
                <a:spcPct val="86000"/>
              </a:lnSpc>
            </a:pPr>
            <a:r>
              <a:rPr lang="en-US" sz="900" dirty="0" smtClean="0">
                <a:solidFill>
                  <a:srgbClr val="000000"/>
                </a:solidFill>
                <a:ea typeface="ＭＳ Ｐゴシック"/>
              </a:rPr>
              <a:t>* Equivalent SHUSA metric reported in Santander Group RAS</a:t>
            </a:r>
            <a:endParaRPr lang="en-US" sz="900" dirty="0">
              <a:solidFill>
                <a:srgbClr val="000000"/>
              </a:solidFill>
              <a:ea typeface="ＭＳ Ｐゴシック"/>
            </a:endParaRPr>
          </a:p>
        </p:txBody>
      </p:sp>
      <p:grpSp>
        <p:nvGrpSpPr>
          <p:cNvPr id="9" name="Group 8"/>
          <p:cNvGrpSpPr/>
          <p:nvPr/>
        </p:nvGrpSpPr>
        <p:grpSpPr>
          <a:xfrm>
            <a:off x="443921" y="72184"/>
            <a:ext cx="2765612" cy="189008"/>
            <a:chOff x="403281" y="164517"/>
            <a:chExt cx="2765612" cy="189008"/>
          </a:xfrm>
        </p:grpSpPr>
        <p:sp>
          <p:nvSpPr>
            <p:cNvPr id="10" name="Text Box 75"/>
            <p:cNvSpPr txBox="1">
              <a:spLocks noChangeArrowheads="1"/>
            </p:cNvSpPr>
            <p:nvPr/>
          </p:nvSpPr>
          <p:spPr bwMode="gray">
            <a:xfrm>
              <a:off x="636148" y="166688"/>
              <a:ext cx="2532745"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accent1"/>
                  </a:solidFill>
                </a:rPr>
                <a:t>Liquidity / funding risk: Limit overview</a:t>
              </a:r>
              <a:endParaRPr lang="en-US" sz="1200" dirty="0">
                <a:solidFill>
                  <a:schemeClr val="accent1"/>
                </a:solidFill>
              </a:endParaRPr>
            </a:p>
          </p:txBody>
        </p:sp>
        <p:sp>
          <p:nvSpPr>
            <p:cNvPr id="11" name="Oval 10"/>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smtClean="0">
                  <a:solidFill>
                    <a:schemeClr val="bg1"/>
                  </a:solidFill>
                  <a:ea typeface="ＭＳ Ｐゴシック" pitchFamily="-112" charset="-128"/>
                  <a:cs typeface="ＭＳ Ｐゴシック" pitchFamily="-112" charset="-128"/>
                </a:rPr>
                <a:t>4</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Tree>
    <p:extLst>
      <p:ext uri="{BB962C8B-B14F-4D97-AF65-F5344CB8AC3E}">
        <p14:creationId xmlns:p14="http://schemas.microsoft.com/office/powerpoint/2010/main" val="20323809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744" y="523407"/>
            <a:ext cx="9336044" cy="357021"/>
          </a:xfrm>
          <a:prstGeom prst="rect">
            <a:avLst/>
          </a:prstGeom>
          <a:noFill/>
        </p:spPr>
        <p:txBody>
          <a:bodyPr wrap="square" rtlCol="0">
            <a:spAutoFit/>
          </a:bodyPr>
          <a:lstStyle/>
          <a:p>
            <a:pPr algn="l"/>
            <a:r>
              <a:rPr lang="en-US" sz="2000" b="1" dirty="0"/>
              <a:t>Metric selection: </a:t>
            </a:r>
            <a:r>
              <a:rPr lang="en-US" sz="2000" dirty="0" smtClean="0"/>
              <a:t>Liquidity/funding </a:t>
            </a:r>
            <a:r>
              <a:rPr lang="en-US" sz="2000" dirty="0"/>
              <a:t>risk metrics</a:t>
            </a:r>
          </a:p>
        </p:txBody>
      </p:sp>
      <p:graphicFrame>
        <p:nvGraphicFramePr>
          <p:cNvPr id="3" name="Content Placeholder 12"/>
          <p:cNvGraphicFramePr>
            <a:graphicFrameLocks/>
          </p:cNvGraphicFramePr>
          <p:nvPr>
            <p:extLst>
              <p:ext uri="{D42A27DB-BD31-4B8C-83A1-F6EECF244321}">
                <p14:modId xmlns:p14="http://schemas.microsoft.com/office/powerpoint/2010/main" val="4064291000"/>
              </p:ext>
            </p:extLst>
          </p:nvPr>
        </p:nvGraphicFramePr>
        <p:xfrm>
          <a:off x="360998" y="1463040"/>
          <a:ext cx="8821737" cy="3048000"/>
        </p:xfrm>
        <a:graphic>
          <a:graphicData uri="http://schemas.openxmlformats.org/drawingml/2006/table">
            <a:tbl>
              <a:tblPr firstRow="1" bandRow="1">
                <a:tableStyleId>{839DD9DD-9E6C-4910-8AC0-68ADFF6A6AFC}</a:tableStyleId>
              </a:tblPr>
              <a:tblGrid>
                <a:gridCol w="2077402"/>
                <a:gridCol w="1270000"/>
                <a:gridCol w="5474335"/>
              </a:tblGrid>
              <a:tr h="159448">
                <a:tc>
                  <a:txBody>
                    <a:bodyPr/>
                    <a:lstStyle/>
                    <a:p>
                      <a:pPr algn="l"/>
                      <a:r>
                        <a:rPr lang="en-US" sz="1100" b="1" dirty="0" smtClean="0">
                          <a:solidFill>
                            <a:srgbClr val="FF0000"/>
                          </a:solidFill>
                          <a:latin typeface="Arial" panose="020B0604020202020204" pitchFamily="34" charset="0"/>
                          <a:cs typeface="Arial" panose="020B0604020202020204" pitchFamily="34" charset="0"/>
                        </a:rPr>
                        <a:t>Metrics included in the RAS</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rgbClr val="FF0000"/>
                          </a:solidFill>
                          <a:latin typeface="Arial" panose="020B0604020202020204" pitchFamily="34" charset="0"/>
                          <a:cs typeface="Arial" panose="020B0604020202020204" pitchFamily="34" charset="0"/>
                        </a:rPr>
                        <a:t>Entity</a:t>
                      </a:r>
                      <a:r>
                        <a:rPr lang="en-US" sz="1100" b="1" baseline="0" dirty="0" smtClean="0">
                          <a:solidFill>
                            <a:srgbClr val="FF0000"/>
                          </a:solidFill>
                          <a:latin typeface="Arial" panose="020B0604020202020204" pitchFamily="34" charset="0"/>
                          <a:cs typeface="Arial" panose="020B0604020202020204" pitchFamily="34" charset="0"/>
                        </a:rPr>
                        <a:t>/portfolio</a:t>
                      </a: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100" b="1" dirty="0" smtClean="0">
                          <a:solidFill>
                            <a:srgbClr val="FF0000"/>
                          </a:solidFill>
                          <a:latin typeface="Arial" panose="020B0604020202020204" pitchFamily="34" charset="0"/>
                          <a:cs typeface="Arial" panose="020B0604020202020204" pitchFamily="34" charset="0"/>
                        </a:rPr>
                        <a:t>Rationale/commentary</a:t>
                      </a:r>
                      <a:endParaRPr lang="en-US" sz="11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159448">
                <a:tc>
                  <a:txBody>
                    <a:bodyPr/>
                    <a:lstStyle/>
                    <a:p>
                      <a:pPr algn="l" fontAlgn="b">
                        <a:lnSpc>
                          <a:spcPct val="100000"/>
                        </a:lnSpc>
                      </a:pPr>
                      <a:r>
                        <a:rPr lang="en-US" sz="1100" u="none" strike="noStrike" dirty="0" smtClean="0">
                          <a:effectLst/>
                          <a:latin typeface="Arial" panose="020B0604020202020204" pitchFamily="34" charset="0"/>
                          <a:cs typeface="Arial" panose="020B0604020202020204" pitchFamily="34" charset="0"/>
                        </a:rPr>
                        <a:t>Stressed </a:t>
                      </a:r>
                      <a:r>
                        <a:rPr lang="en-US" sz="1100" u="none" strike="noStrike" dirty="0">
                          <a:effectLst/>
                          <a:latin typeface="Arial" panose="020B0604020202020204" pitchFamily="34" charset="0"/>
                          <a:cs typeface="Arial" panose="020B0604020202020204" pitchFamily="34" charset="0"/>
                        </a:rPr>
                        <a:t>Survival </a:t>
                      </a:r>
                      <a:r>
                        <a:rPr lang="en-US" sz="1100" u="none" strike="noStrike" dirty="0" smtClean="0">
                          <a:effectLst/>
                          <a:latin typeface="Arial" panose="020B0604020202020204" pitchFamily="34" charset="0"/>
                          <a:cs typeface="Arial" panose="020B0604020202020204" pitchFamily="34" charset="0"/>
                        </a:rPr>
                        <a:t>Period</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3833" marR="3833" marT="36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dirty="0" smtClean="0">
                          <a:solidFill>
                            <a:schemeClr val="tx1"/>
                          </a:solidFill>
                          <a:latin typeface="Arial" panose="020B0604020202020204" pitchFamily="34" charset="0"/>
                          <a:ea typeface="+mn-ea"/>
                          <a:cs typeface="Arial" panose="020B0604020202020204" pitchFamily="34" charset="0"/>
                          <a:sym typeface="Wingdings"/>
                        </a:rPr>
                        <a:t>BSI</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dirty="0" smtClean="0">
                          <a:solidFill>
                            <a:schemeClr val="tx1"/>
                          </a:solidFill>
                          <a:latin typeface="Arial" panose="020B0604020202020204" pitchFamily="34" charset="0"/>
                          <a:ea typeface="+mn-ea"/>
                          <a:cs typeface="Arial" panose="020B0604020202020204" pitchFamily="34" charset="0"/>
                        </a:rPr>
                        <a:t>This</a:t>
                      </a:r>
                      <a:r>
                        <a:rPr lang="en-US" sz="1100" i="0" kern="1200" baseline="0" dirty="0" smtClean="0">
                          <a:solidFill>
                            <a:schemeClr val="tx1"/>
                          </a:solidFill>
                          <a:latin typeface="Arial" panose="020B0604020202020204" pitchFamily="34" charset="0"/>
                          <a:ea typeface="+mn-ea"/>
                          <a:cs typeface="Arial" panose="020B0604020202020204" pitchFamily="34" charset="0"/>
                        </a:rPr>
                        <a:t> metric is cascaded from Santander Group</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Though Santander Group defines the types of scenarios (local, global, idiosyncratic, and wholesale), SHUSA and BSI Market Risk teams develop specific stress scenarios </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59448">
                <a:tc>
                  <a:txBody>
                    <a:bodyPr/>
                    <a:lstStyle/>
                    <a:p>
                      <a:pPr algn="l" fontAlgn="b">
                        <a:lnSpc>
                          <a:spcPct val="100000"/>
                        </a:lnSpc>
                      </a:pPr>
                      <a:r>
                        <a:rPr lang="en-US" sz="1100" u="none" strike="noStrike" dirty="0" smtClean="0">
                          <a:effectLst/>
                          <a:latin typeface="Arial" panose="020B0604020202020204" pitchFamily="34" charset="0"/>
                          <a:cs typeface="Arial" panose="020B0604020202020204" pitchFamily="34" charset="0"/>
                        </a:rPr>
                        <a:t>Structural Funding Ratio</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3833" marR="3833" marT="36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dirty="0" smtClean="0">
                          <a:solidFill>
                            <a:schemeClr val="tx1"/>
                          </a:solidFill>
                          <a:latin typeface="Arial" panose="020B0604020202020204" pitchFamily="34" charset="0"/>
                          <a:ea typeface="+mn-ea"/>
                          <a:cs typeface="Arial" panose="020B0604020202020204" pitchFamily="34" charset="0"/>
                          <a:sym typeface="Wingdings"/>
                        </a:rPr>
                        <a:t>BSI</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dirty="0" smtClean="0">
                          <a:solidFill>
                            <a:schemeClr val="tx1"/>
                          </a:solidFill>
                          <a:latin typeface="Arial" panose="020B0604020202020204" pitchFamily="34" charset="0"/>
                          <a:ea typeface="+mn-ea"/>
                          <a:cs typeface="Arial" panose="020B0604020202020204" pitchFamily="34" charset="0"/>
                        </a:rPr>
                        <a:t>This</a:t>
                      </a:r>
                      <a:r>
                        <a:rPr lang="en-US" sz="1100" i="0" kern="1200" baseline="0" dirty="0" smtClean="0">
                          <a:solidFill>
                            <a:schemeClr val="tx1"/>
                          </a:solidFill>
                          <a:latin typeface="Arial" panose="020B0604020202020204" pitchFamily="34" charset="0"/>
                          <a:ea typeface="+mn-ea"/>
                          <a:cs typeface="Arial" panose="020B0604020202020204" pitchFamily="34" charset="0"/>
                        </a:rPr>
                        <a:t> metric is cascaded from Santander Group</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The net stable funding ratio under Basel III’s international framework for liquidity risk measurement, standards and monitoring (December 2010) mandates that banks will have until 2018 to meet the NSFR standard</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BSI currently monitors the structural funding ratio which is a precursor to NSFR</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59448">
                <a:tc>
                  <a:txBody>
                    <a:bodyPr/>
                    <a:lstStyle/>
                    <a:p>
                      <a:pPr algn="l" fontAlgn="b">
                        <a:lnSpc>
                          <a:spcPct val="100000"/>
                        </a:lnSpc>
                      </a:pPr>
                      <a:r>
                        <a:rPr lang="en-US" sz="1100" b="0" i="0" u="none" strike="noStrike" dirty="0" smtClean="0">
                          <a:solidFill>
                            <a:schemeClr val="tx1"/>
                          </a:solidFill>
                          <a:effectLst/>
                          <a:latin typeface="Arial" panose="020B0604020202020204" pitchFamily="34" charset="0"/>
                          <a:cs typeface="Arial" panose="020B0604020202020204" pitchFamily="34" charset="0"/>
                        </a:rPr>
                        <a:t>Liquidity Coverage Ratio (US Modified)</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3833" marR="3833" marT="36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dirty="0" smtClean="0">
                          <a:solidFill>
                            <a:schemeClr val="tx1"/>
                          </a:solidFill>
                          <a:latin typeface="Arial" panose="020B0604020202020204" pitchFamily="34" charset="0"/>
                          <a:ea typeface="+mn-ea"/>
                          <a:cs typeface="Arial" panose="020B0604020202020204" pitchFamily="34" charset="0"/>
                          <a:sym typeface="Wingdings"/>
                        </a:rPr>
                        <a:t>BSI</a:t>
                      </a:r>
                      <a:endParaRPr lang="en-US" sz="1100" i="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dirty="0" smtClean="0">
                          <a:solidFill>
                            <a:schemeClr val="tx1"/>
                          </a:solidFill>
                          <a:latin typeface="Arial" panose="020B0604020202020204" pitchFamily="34" charset="0"/>
                          <a:ea typeface="+mn-ea"/>
                          <a:cs typeface="Arial" panose="020B0604020202020204" pitchFamily="34" charset="0"/>
                        </a:rPr>
                        <a:t>This</a:t>
                      </a:r>
                      <a:r>
                        <a:rPr lang="en-US" sz="1100" i="0" kern="1200" baseline="0" dirty="0" smtClean="0">
                          <a:solidFill>
                            <a:schemeClr val="tx1"/>
                          </a:solidFill>
                          <a:latin typeface="Arial" panose="020B0604020202020204" pitchFamily="34" charset="0"/>
                          <a:ea typeface="+mn-ea"/>
                          <a:cs typeface="Arial" panose="020B0604020202020204" pitchFamily="34" charset="0"/>
                        </a:rPr>
                        <a:t> metric is cascaded from Santander Group</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This metric is defined by regulators to measure liquidity under short-term stress</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BSI must ensure its cash flow profile keeps </a:t>
                      </a:r>
                      <a:r>
                        <a:rPr lang="en-US" sz="1100" i="0" kern="1200" dirty="0" smtClean="0">
                          <a:solidFill>
                            <a:schemeClr val="tx1"/>
                          </a:solidFill>
                          <a:latin typeface="Arial" panose="020B0604020202020204" pitchFamily="34" charset="0"/>
                          <a:ea typeface="+mn-ea"/>
                          <a:cs typeface="Arial" panose="020B0604020202020204" pitchFamily="34" charset="0"/>
                        </a:rPr>
                        <a:t>Liquidity</a:t>
                      </a:r>
                      <a:r>
                        <a:rPr lang="en-US" sz="1100" i="0" kern="1200" baseline="0" dirty="0" smtClean="0">
                          <a:solidFill>
                            <a:schemeClr val="tx1"/>
                          </a:solidFill>
                          <a:latin typeface="Arial" panose="020B0604020202020204" pitchFamily="34" charset="0"/>
                          <a:ea typeface="+mn-ea"/>
                          <a:cs typeface="Arial" panose="020B0604020202020204" pitchFamily="34" charset="0"/>
                        </a:rPr>
                        <a:t> Coverage Ratio (LCR) at or above limits to remain compliant with Basel III</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For consistency with SHUSA reporting, BSI will move to a US modified version of this metric from the EUR definition currently measured</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pSp>
        <p:nvGrpSpPr>
          <p:cNvPr id="7" name="Group 6"/>
          <p:cNvGrpSpPr/>
          <p:nvPr/>
        </p:nvGrpSpPr>
        <p:grpSpPr>
          <a:xfrm>
            <a:off x="443921" y="72184"/>
            <a:ext cx="2860189" cy="189008"/>
            <a:chOff x="403281" y="164517"/>
            <a:chExt cx="2860189" cy="189008"/>
          </a:xfrm>
        </p:grpSpPr>
        <p:sp>
          <p:nvSpPr>
            <p:cNvPr id="8" name="Text Box 75"/>
            <p:cNvSpPr txBox="1">
              <a:spLocks noChangeArrowheads="1"/>
            </p:cNvSpPr>
            <p:nvPr/>
          </p:nvSpPr>
          <p:spPr bwMode="gray">
            <a:xfrm>
              <a:off x="636148" y="166688"/>
              <a:ext cx="2627322"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accent1"/>
                  </a:solidFill>
                </a:rPr>
                <a:t>Liquidity / funding risk: Metric selection</a:t>
              </a:r>
              <a:endParaRPr lang="en-US" sz="1200" dirty="0">
                <a:solidFill>
                  <a:schemeClr val="accent1"/>
                </a:solidFill>
              </a:endParaRPr>
            </a:p>
          </p:txBody>
        </p:sp>
        <p:sp>
          <p:nvSpPr>
            <p:cNvPr id="12" name="Oval 11"/>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smtClean="0">
                  <a:solidFill>
                    <a:schemeClr val="bg1"/>
                  </a:solidFill>
                  <a:ea typeface="ＭＳ Ｐゴシック" pitchFamily="-112" charset="-128"/>
                  <a:cs typeface="ＭＳ Ｐゴシック" pitchFamily="-112" charset="-128"/>
                </a:rPr>
                <a:t>4</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Tree>
    <p:extLst>
      <p:ext uri="{BB962C8B-B14F-4D97-AF65-F5344CB8AC3E}">
        <p14:creationId xmlns:p14="http://schemas.microsoft.com/office/powerpoint/2010/main" val="671619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extLst>
              <p:ext uri="{D42A27DB-BD31-4B8C-83A1-F6EECF244321}">
                <p14:modId xmlns:p14="http://schemas.microsoft.com/office/powerpoint/2010/main" val="352143726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98093"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066231143"/>
              </p:ext>
            </p:extLst>
          </p:nvPr>
        </p:nvGraphicFramePr>
        <p:xfrm>
          <a:off x="619760" y="1766888"/>
          <a:ext cx="8627427" cy="4003992"/>
        </p:xfrm>
        <a:graphic>
          <a:graphicData uri="http://schemas.openxmlformats.org/drawingml/2006/table">
            <a:tbl>
              <a:tblPr firstRow="1" bandRow="1">
                <a:tableStyleId>{839DD9DD-9E6C-4910-8AC0-68ADFF6A6AFC}</a:tableStyleId>
              </a:tblPr>
              <a:tblGrid>
                <a:gridCol w="1879600"/>
                <a:gridCol w="6747827"/>
              </a:tblGrid>
              <a:tr h="1157065">
                <a:tc>
                  <a:txBody>
                    <a:bodyPr/>
                    <a:lstStyle/>
                    <a:p>
                      <a:endParaRPr lang="en-US" sz="1200" b="0" dirty="0">
                        <a:latin typeface="Arial" panose="020B0604020202020204" pitchFamily="34" charset="0"/>
                        <a:cs typeface="Arial" panose="020B0604020202020204" pitchFamily="34" charset="0"/>
                      </a:endParaRPr>
                    </a:p>
                  </a:txBody>
                  <a:tcP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solidFill>
                  </a:tcPr>
                </a:tc>
                <a:tc>
                  <a:txBody>
                    <a:bodyPr/>
                    <a:lstStyle/>
                    <a:p>
                      <a:pPr marL="285750" indent="-285750">
                        <a:buFont typeface="Arial" panose="020B0604020202020204" pitchFamily="34" charset="0"/>
                        <a:buChar char="•"/>
                      </a:pPr>
                      <a:r>
                        <a:rPr lang="en-US" sz="1200" b="0" dirty="0" smtClean="0">
                          <a:latin typeface="Arial" panose="020B0604020202020204" pitchFamily="34" charset="0"/>
                          <a:cs typeface="Arial" panose="020B0604020202020204" pitchFamily="34" charset="0"/>
                        </a:rPr>
                        <a:t>The SHUSA Risk Appetite Statement is anchored in specific objectives for risk-taking</a:t>
                      </a:r>
                    </a:p>
                    <a:p>
                      <a:pPr marL="742950" lvl="1" indent="-285750">
                        <a:buFont typeface="Arial" panose="020B0604020202020204" pitchFamily="34" charset="0"/>
                        <a:buChar char="-"/>
                      </a:pPr>
                      <a:r>
                        <a:rPr lang="en-US" sz="1200" b="0" dirty="0" smtClean="0">
                          <a:latin typeface="Arial" panose="020B0604020202020204" pitchFamily="34" charset="0"/>
                          <a:cs typeface="Arial" panose="020B0604020202020204" pitchFamily="34" charset="0"/>
                        </a:rPr>
                        <a:t>Meet regulatory constraints as an autonomous subsidiary</a:t>
                      </a:r>
                    </a:p>
                    <a:p>
                      <a:pPr marL="742950" lvl="1" indent="-285750">
                        <a:buFont typeface="Arial" panose="020B0604020202020204" pitchFamily="34" charset="0"/>
                        <a:buChar char="-"/>
                      </a:pPr>
                      <a:r>
                        <a:rPr lang="en-US" sz="1200" b="0" dirty="0" smtClean="0">
                          <a:latin typeface="Arial" panose="020B0604020202020204" pitchFamily="34" charset="0"/>
                          <a:cs typeface="Arial" panose="020B0604020202020204" pitchFamily="34" charset="0"/>
                        </a:rPr>
                        <a:t>Sustain confidence of external stakeholders</a:t>
                      </a:r>
                    </a:p>
                    <a:p>
                      <a:pPr marL="742950" lvl="1" indent="-285750">
                        <a:buFont typeface="Arial" panose="020B0604020202020204" pitchFamily="34" charset="0"/>
                        <a:buChar char="-"/>
                      </a:pPr>
                      <a:r>
                        <a:rPr lang="en-US" sz="1200" b="0" dirty="0" smtClean="0">
                          <a:latin typeface="Arial" panose="020B0604020202020204" pitchFamily="34" charset="0"/>
                          <a:cs typeface="Arial" panose="020B0604020202020204" pitchFamily="34" charset="0"/>
                        </a:rPr>
                        <a:t>Minimize control-related risks</a:t>
                      </a:r>
                    </a:p>
                    <a:p>
                      <a:pPr marL="742950" lvl="1" indent="-285750">
                        <a:buFont typeface="Arial" panose="020B0604020202020204" pitchFamily="34" charset="0"/>
                        <a:buChar char="-"/>
                      </a:pPr>
                      <a:r>
                        <a:rPr lang="en-US" sz="1200" b="0" dirty="0" smtClean="0">
                          <a:latin typeface="Arial" panose="020B0604020202020204" pitchFamily="34" charset="0"/>
                          <a:cs typeface="Arial" panose="020B0604020202020204" pitchFamily="34" charset="0"/>
                        </a:rPr>
                        <a:t>Comply with Santander S.A.’s (or “Group”) consolidated risk appetite</a:t>
                      </a:r>
                    </a:p>
                  </a:txBody>
                  <a:tcPr>
                    <a:lnL w="12700" cap="flat" cmpd="sng" algn="ctr">
                      <a:solidFill>
                        <a:schemeClr val="bg1"/>
                      </a:solidFill>
                      <a:prstDash val="solid"/>
                      <a:round/>
                      <a:headEnd type="none" w="med" len="med"/>
                      <a:tailEnd type="none" w="med" len="med"/>
                    </a:lnL>
                    <a:lnB w="6350" cap="flat" cmpd="sng" algn="ctr">
                      <a:solidFill>
                        <a:schemeClr val="bg2"/>
                      </a:solidFill>
                      <a:prstDash val="solid"/>
                      <a:round/>
                      <a:headEnd type="none" w="med" len="med"/>
                      <a:tailEnd type="none" w="med" len="med"/>
                    </a:lnB>
                    <a:solidFill>
                      <a:schemeClr val="bg1"/>
                    </a:solidFill>
                  </a:tcPr>
                </a:tc>
              </a:tr>
              <a:tr h="978196">
                <a:tc>
                  <a:txBody>
                    <a:bodyPr/>
                    <a:lstStyle/>
                    <a:p>
                      <a:endParaRPr lang="en-US" sz="1200" b="0" dirty="0">
                        <a:latin typeface="Arial" panose="020B0604020202020204" pitchFamily="34" charset="0"/>
                        <a:cs typeface="Arial" panose="020B0604020202020204" pitchFamily="34" charset="0"/>
                      </a:endParaRP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marL="285750" indent="-285750">
                        <a:buFont typeface="Arial" panose="020B0604020202020204" pitchFamily="34" charset="0"/>
                        <a:buChar char="•"/>
                      </a:pPr>
                      <a:r>
                        <a:rPr lang="en-US" sz="1200" b="0" dirty="0" smtClean="0">
                          <a:latin typeface="Arial" panose="020B0604020202020204" pitchFamily="34" charset="0"/>
                          <a:cs typeface="Arial" panose="020B0604020202020204" pitchFamily="34" charset="0"/>
                        </a:rPr>
                        <a:t>Metrics are selected to target the four primary SHUSA/BSI</a:t>
                      </a:r>
                      <a:r>
                        <a:rPr lang="en-US" sz="1200" b="0" baseline="0" dirty="0" smtClean="0">
                          <a:latin typeface="Arial" panose="020B0604020202020204" pitchFamily="34" charset="0"/>
                          <a:cs typeface="Arial" panose="020B0604020202020204" pitchFamily="34" charset="0"/>
                        </a:rPr>
                        <a:t> RAS </a:t>
                      </a:r>
                      <a:r>
                        <a:rPr lang="en-US" sz="1200" b="0" dirty="0" smtClean="0">
                          <a:latin typeface="Arial" panose="020B0604020202020204" pitchFamily="34" charset="0"/>
                          <a:cs typeface="Arial" panose="020B0604020202020204" pitchFamily="34" charset="0"/>
                        </a:rPr>
                        <a:t>objectives</a:t>
                      </a:r>
                      <a:r>
                        <a:rPr lang="en-US" sz="1200" b="0" baseline="0" dirty="0" smtClean="0">
                          <a:latin typeface="Arial" panose="020B0604020202020204" pitchFamily="34" charset="0"/>
                          <a:cs typeface="Arial" panose="020B0604020202020204" pitchFamily="34" charset="0"/>
                        </a:rPr>
                        <a:t> using a</a:t>
                      </a:r>
                      <a:r>
                        <a:rPr lang="en-US" sz="1200" b="0" kern="1200" dirty="0" smtClean="0">
                          <a:solidFill>
                            <a:schemeClr val="tx1"/>
                          </a:solidFill>
                          <a:latin typeface="Arial" panose="020B0604020202020204" pitchFamily="34" charset="0"/>
                          <a:ea typeface="+mn-ea"/>
                          <a:cs typeface="Arial" panose="020B0604020202020204" pitchFamily="34" charset="0"/>
                        </a:rPr>
                        <a:t> common risk taxonomy (tied to ERM</a:t>
                      </a:r>
                      <a:r>
                        <a:rPr lang="en-US" sz="1200" b="0" kern="1200" baseline="0" dirty="0" smtClean="0">
                          <a:solidFill>
                            <a:schemeClr val="tx1"/>
                          </a:solidFill>
                          <a:latin typeface="Arial" panose="020B0604020202020204" pitchFamily="34" charset="0"/>
                          <a:ea typeface="+mn-ea"/>
                          <a:cs typeface="Arial" panose="020B0604020202020204" pitchFamily="34" charset="0"/>
                        </a:rPr>
                        <a:t> Risk Taxonomy) </a:t>
                      </a:r>
                      <a:r>
                        <a:rPr lang="en-US" sz="1200" b="0" kern="1200" dirty="0" smtClean="0">
                          <a:solidFill>
                            <a:schemeClr val="tx1"/>
                          </a:solidFill>
                          <a:latin typeface="Arial" panose="020B0604020202020204" pitchFamily="34" charset="0"/>
                          <a:ea typeface="+mn-ea"/>
                          <a:cs typeface="Arial" panose="020B0604020202020204" pitchFamily="34" charset="0"/>
                        </a:rPr>
                        <a:t>across entities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latin typeface="Arial" panose="020B0604020202020204" pitchFamily="34" charset="0"/>
                          <a:cs typeface="Arial" panose="020B0604020202020204" pitchFamily="34" charset="0"/>
                        </a:rPr>
                        <a:t>Supporting qualitative statements are set for each entity and applicable risk taxonomy category</a:t>
                      </a:r>
                    </a:p>
                  </a:txBody>
                  <a:tcPr>
                    <a:lnL w="12700" cap="flat" cmpd="sng" algn="ctr">
                      <a:solidFill>
                        <a:schemeClr val="bg1"/>
                      </a:solidFill>
                      <a:prstDash val="solid"/>
                      <a:round/>
                      <a:headEnd type="none" w="med" len="med"/>
                      <a:tailEnd type="none" w="med" len="med"/>
                    </a:lnL>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tr>
              <a:tr h="862891">
                <a:tc rowSpan="2">
                  <a:txBody>
                    <a:bodyPr/>
                    <a:lstStyle/>
                    <a:p>
                      <a:endParaRPr lang="en-US" sz="1200" b="0" dirty="0">
                        <a:latin typeface="Arial" panose="020B0604020202020204" pitchFamily="34" charset="0"/>
                        <a:cs typeface="Arial" panose="020B0604020202020204" pitchFamily="34" charset="0"/>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marL="285750" indent="-2857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Development of a set of “anchor points” for calibration to ensure internal consistency using:</a:t>
                      </a:r>
                    </a:p>
                    <a:p>
                      <a:pPr marL="625475" lvl="1" indent="-285750">
                        <a:buFont typeface="Arial" panose="020B0604020202020204" pitchFamily="34" charset="0"/>
                        <a:buChar char="-"/>
                      </a:pPr>
                      <a:r>
                        <a:rPr lang="en-US" sz="1200" b="0" dirty="0" smtClean="0">
                          <a:latin typeface="Arial" panose="020B0604020202020204" pitchFamily="34" charset="0"/>
                          <a:cs typeface="Arial" panose="020B0604020202020204" pitchFamily="34" charset="0"/>
                        </a:rPr>
                        <a:t>I</a:t>
                      </a:r>
                      <a:r>
                        <a:rPr lang="en-US" sz="1200" dirty="0" smtClean="0">
                          <a:latin typeface="Arial" panose="020B0604020202020204" pitchFamily="34" charset="0"/>
                          <a:cs typeface="Arial" panose="020B0604020202020204" pitchFamily="34" charset="0"/>
                        </a:rPr>
                        <a:t>nternal risk policies</a:t>
                      </a:r>
                    </a:p>
                    <a:p>
                      <a:pPr marL="625475" lvl="1" indent="-2857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Model projections (CCAR</a:t>
                      </a:r>
                      <a:r>
                        <a:rPr lang="en-US" sz="1200" baseline="0" dirty="0" smtClean="0">
                          <a:latin typeface="Arial" panose="020B0604020202020204" pitchFamily="34" charset="0"/>
                          <a:cs typeface="Arial" panose="020B0604020202020204" pitchFamily="34" charset="0"/>
                        </a:rPr>
                        <a:t> and non-CCAR)</a:t>
                      </a:r>
                    </a:p>
                    <a:p>
                      <a:pPr marL="625475" lvl="1" indent="-2857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Analysis of internal and external data</a:t>
                      </a:r>
                    </a:p>
                  </a:txBody>
                  <a:tcP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tr>
              <a:tr h="894080">
                <a:tc vMerge="1">
                  <a:txBody>
                    <a:bodyPr/>
                    <a:lstStyle/>
                    <a:p>
                      <a:endParaRPr lang="en-US"/>
                    </a:p>
                  </a:txBody>
                  <a:tcPr/>
                </a:tc>
                <a:tc>
                  <a:txBody>
                    <a:bodyPr/>
                    <a:lstStyle/>
                    <a:p>
                      <a:pPr marL="2857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latin typeface="Arial" panose="020B0604020202020204" pitchFamily="34" charset="0"/>
                          <a:ea typeface="+mn-ea"/>
                          <a:cs typeface="Arial" panose="020B0604020202020204" pitchFamily="34" charset="0"/>
                        </a:rPr>
                        <a:t>Senior leadership refinement to ensure limits are</a:t>
                      </a:r>
                      <a:r>
                        <a:rPr lang="en-US" sz="1200" kern="1200" baseline="0" dirty="0" smtClean="0">
                          <a:solidFill>
                            <a:schemeClr val="tx1"/>
                          </a:solidFill>
                          <a:latin typeface="Arial" panose="020B0604020202020204" pitchFamily="34" charset="0"/>
                          <a:ea typeface="+mn-ea"/>
                          <a:cs typeface="Arial" panose="020B0604020202020204" pitchFamily="34" charset="0"/>
                        </a:rPr>
                        <a:t> consistent with internal management plans and </a:t>
                      </a:r>
                      <a:r>
                        <a:rPr lang="en-US" sz="1200" kern="1200" dirty="0" smtClean="0">
                          <a:solidFill>
                            <a:schemeClr val="tx1"/>
                          </a:solidFill>
                          <a:latin typeface="Arial" panose="020B0604020202020204" pitchFamily="34" charset="0"/>
                          <a:ea typeface="+mn-ea"/>
                          <a:cs typeface="Arial" panose="020B0604020202020204" pitchFamily="34" charset="0"/>
                        </a:rPr>
                        <a:t>reflect forward-looking strategic vision, including:</a:t>
                      </a:r>
                    </a:p>
                    <a:p>
                      <a:pPr marL="625475"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smtClean="0">
                          <a:latin typeface="Arial" panose="020B0604020202020204" pitchFamily="34" charset="0"/>
                          <a:cs typeface="Arial" panose="020B0604020202020204" pitchFamily="34" charset="0"/>
                        </a:rPr>
                        <a:t>BSI ERM</a:t>
                      </a:r>
                      <a:r>
                        <a:rPr lang="en-US" sz="1200" b="0" baseline="0" dirty="0" smtClean="0">
                          <a:latin typeface="Arial" panose="020B0604020202020204" pitchFamily="34" charset="0"/>
                          <a:cs typeface="Arial" panose="020B0604020202020204" pitchFamily="34" charset="0"/>
                        </a:rPr>
                        <a:t> team and CRO</a:t>
                      </a:r>
                    </a:p>
                    <a:p>
                      <a:pPr marL="625475"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smtClean="0">
                          <a:latin typeface="Arial" panose="020B0604020202020204" pitchFamily="34" charset="0"/>
                          <a:cs typeface="Arial" panose="020B0604020202020204" pitchFamily="34" charset="0"/>
                        </a:rPr>
                        <a:t>BSI business leaders</a:t>
                      </a:r>
                      <a:r>
                        <a:rPr lang="en-US" sz="1200" b="0" baseline="0" dirty="0" smtClean="0">
                          <a:latin typeface="Arial" panose="020B0604020202020204" pitchFamily="34" charset="0"/>
                          <a:cs typeface="Arial" panose="020B0604020202020204" pitchFamily="34" charset="0"/>
                        </a:rPr>
                        <a:t> and CEO</a:t>
                      </a:r>
                      <a:endParaRPr lang="en-US" sz="1200" b="0" dirty="0" smtClean="0">
                        <a:latin typeface="Arial" panose="020B0604020202020204" pitchFamily="34" charset="0"/>
                        <a:cs typeface="Arial" panose="020B0604020202020204" pitchFamily="34" charset="0"/>
                      </a:endParaRPr>
                    </a:p>
                    <a:p>
                      <a:pPr marL="625475"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smtClean="0">
                          <a:latin typeface="Arial" panose="020B0604020202020204" pitchFamily="34" charset="0"/>
                          <a:cs typeface="Arial" panose="020B0604020202020204" pitchFamily="34" charset="0"/>
                        </a:rPr>
                        <a:t>SHUSA and </a:t>
                      </a:r>
                      <a:r>
                        <a:rPr lang="en-US" sz="1200" b="0" dirty="0" smtClean="0">
                          <a:latin typeface="Arial" panose="020B0604020202020204" pitchFamily="34" charset="0"/>
                          <a:cs typeface="Arial" panose="020B0604020202020204" pitchFamily="34" charset="0"/>
                        </a:rPr>
                        <a:t>BSI </a:t>
                      </a:r>
                      <a:r>
                        <a:rPr lang="en-US" sz="1200" b="0" baseline="0" dirty="0" smtClean="0">
                          <a:latin typeface="Arial" panose="020B0604020202020204" pitchFamily="34" charset="0"/>
                          <a:cs typeface="Arial" panose="020B0604020202020204" pitchFamily="34" charset="0"/>
                        </a:rPr>
                        <a:t>Risk teams</a:t>
                      </a:r>
                      <a:endParaRPr lang="en-US" sz="1200" b="0" dirty="0" smtClean="0">
                        <a:latin typeface="Arial" panose="020B0604020202020204" pitchFamily="34" charset="0"/>
                        <a:cs typeface="Arial" panose="020B0604020202020204" pitchFamily="34" charset="0"/>
                      </a:endParaRPr>
                    </a:p>
                  </a:txBody>
                  <a:tcP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tr>
            </a:tbl>
          </a:graphicData>
        </a:graphic>
      </p:graphicFrame>
      <p:sp>
        <p:nvSpPr>
          <p:cNvPr id="3" name="Content Placeholder 2"/>
          <p:cNvSpPr>
            <a:spLocks noGrp="1"/>
          </p:cNvSpPr>
          <p:nvPr>
            <p:ph sz="quarter" idx="11"/>
          </p:nvPr>
        </p:nvSpPr>
        <p:spPr>
          <a:xfrm>
            <a:off x="348437" y="455821"/>
            <a:ext cx="8666245" cy="435610"/>
          </a:xfrm>
        </p:spPr>
        <p:txBody>
          <a:bodyPr/>
          <a:lstStyle/>
          <a:p>
            <a:r>
              <a:rPr lang="en-US" dirty="0"/>
              <a:t>Board level Risk Appetite Statements for SHUSA and its entities</a:t>
            </a:r>
          </a:p>
        </p:txBody>
      </p:sp>
      <p:sp>
        <p:nvSpPr>
          <p:cNvPr id="4" name="Text Box 75"/>
          <p:cNvSpPr txBox="1">
            <a:spLocks noChangeArrowheads="1"/>
          </p:cNvSpPr>
          <p:nvPr/>
        </p:nvSpPr>
        <p:spPr bwMode="gray">
          <a:xfrm>
            <a:off x="366713" y="98167"/>
            <a:ext cx="639599"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nSpc>
                <a:spcPct val="100000"/>
              </a:lnSpc>
            </a:pPr>
            <a:r>
              <a:rPr lang="en-US" sz="1200" dirty="0" smtClean="0">
                <a:solidFill>
                  <a:schemeClr val="bg1">
                    <a:lumMod val="50000"/>
                  </a:schemeClr>
                </a:solidFill>
              </a:rPr>
              <a:t>Overview</a:t>
            </a:r>
            <a:endParaRPr lang="en-US" sz="1200" dirty="0">
              <a:solidFill>
                <a:schemeClr val="bg1">
                  <a:lumMod val="50000"/>
                </a:schemeClr>
              </a:solidFill>
            </a:endParaRPr>
          </a:p>
        </p:txBody>
      </p:sp>
      <p:sp>
        <p:nvSpPr>
          <p:cNvPr id="6" name="AutoShape 5"/>
          <p:cNvSpPr>
            <a:spLocks noChangeArrowheads="1"/>
          </p:cNvSpPr>
          <p:nvPr/>
        </p:nvSpPr>
        <p:spPr bwMode="gray">
          <a:xfrm rot="5400000">
            <a:off x="971642" y="1515122"/>
            <a:ext cx="1058400" cy="1782954"/>
          </a:xfrm>
          <a:prstGeom prst="homePlate">
            <a:avLst>
              <a:gd name="adj" fmla="val 15458"/>
            </a:avLst>
          </a:prstGeom>
          <a:solidFill>
            <a:schemeClr val="bg1"/>
          </a:solidFill>
          <a:ln w="12700">
            <a:solidFill>
              <a:schemeClr val="bg2"/>
            </a:solidFill>
            <a:miter lim="800000"/>
            <a:headEnd/>
            <a:tailEnd/>
          </a:ln>
          <a:effectLst/>
          <a:extLst/>
        </p:spPr>
        <p:txBody>
          <a:bodyPr rot="10800000" vert="vert" lIns="72000" tIns="72000" rIns="72000" bIns="72000" anchor="ctr" anchorCtr="1">
            <a:noAutofit/>
          </a:bodyPr>
          <a:lstStyle/>
          <a:p>
            <a:pPr algn="ctr" eaLnBrk="0" hangingPunct="0">
              <a:lnSpc>
                <a:spcPct val="100000"/>
              </a:lnSpc>
            </a:pPr>
            <a:r>
              <a:rPr lang="en-GB" altLang="zh-CN" sz="1100" b="1" dirty="0" smtClean="0">
                <a:latin typeface="Arial" panose="020B0604020202020204" pitchFamily="34" charset="0"/>
                <a:ea typeface="+mj-ea"/>
                <a:cs typeface="Arial" panose="020B0604020202020204" pitchFamily="34" charset="0"/>
              </a:rPr>
              <a:t>Set SHUSA RAS objectives</a:t>
            </a:r>
            <a:endParaRPr lang="en-GB" altLang="zh-CN" sz="1100" b="1" dirty="0">
              <a:latin typeface="Arial" panose="020B0604020202020204" pitchFamily="34" charset="0"/>
              <a:ea typeface="+mj-ea"/>
              <a:cs typeface="Arial" panose="020B0604020202020204" pitchFamily="34" charset="0"/>
            </a:endParaRPr>
          </a:p>
        </p:txBody>
      </p:sp>
      <p:sp>
        <p:nvSpPr>
          <p:cNvPr id="7" name="AutoShape 2"/>
          <p:cNvSpPr>
            <a:spLocks noChangeArrowheads="1"/>
          </p:cNvSpPr>
          <p:nvPr/>
        </p:nvSpPr>
        <p:spPr bwMode="gray">
          <a:xfrm rot="5400000">
            <a:off x="971642" y="4410881"/>
            <a:ext cx="1058400" cy="1782954"/>
          </a:xfrm>
          <a:prstGeom prst="chevron">
            <a:avLst>
              <a:gd name="adj" fmla="val 15458"/>
            </a:avLst>
          </a:prstGeom>
          <a:solidFill>
            <a:schemeClr val="bg1"/>
          </a:solidFill>
          <a:ln w="12700">
            <a:solidFill>
              <a:schemeClr val="bg2"/>
            </a:solidFill>
            <a:miter lim="800000"/>
            <a:headEnd/>
            <a:tailEnd/>
          </a:ln>
          <a:effectLst/>
          <a:extLst/>
        </p:spPr>
        <p:txBody>
          <a:bodyPr rot="10800000" vert="vert" lIns="72000" tIns="72000" rIns="72000" bIns="72000" anchor="ctr" anchorCtr="1">
            <a:noAutofit/>
          </a:bodyPr>
          <a:lstStyle/>
          <a:p>
            <a:pPr marL="3175" algn="ctr" eaLnBrk="0" hangingPunct="0">
              <a:lnSpc>
                <a:spcPct val="100000"/>
              </a:lnSpc>
            </a:pPr>
            <a:r>
              <a:rPr lang="en-GB" altLang="zh-CN" sz="1100" b="1" dirty="0" smtClean="0">
                <a:latin typeface="Arial" panose="020B0604020202020204" pitchFamily="34" charset="0"/>
                <a:ea typeface="+mj-ea"/>
                <a:cs typeface="Arial" panose="020B0604020202020204" pitchFamily="34" charset="0"/>
              </a:rPr>
              <a:t>Review and apply management adjustments</a:t>
            </a:r>
            <a:endParaRPr lang="en-GB" altLang="zh-CN" sz="1100" b="1" dirty="0">
              <a:latin typeface="Arial" panose="020B0604020202020204" pitchFamily="34" charset="0"/>
              <a:ea typeface="+mj-ea"/>
              <a:cs typeface="Arial" panose="020B0604020202020204" pitchFamily="34" charset="0"/>
            </a:endParaRPr>
          </a:p>
        </p:txBody>
      </p:sp>
      <p:sp>
        <p:nvSpPr>
          <p:cNvPr id="8" name="AutoShape 3"/>
          <p:cNvSpPr>
            <a:spLocks noChangeArrowheads="1"/>
          </p:cNvSpPr>
          <p:nvPr/>
        </p:nvSpPr>
        <p:spPr bwMode="gray">
          <a:xfrm rot="5400000">
            <a:off x="971642" y="3445628"/>
            <a:ext cx="1058400" cy="1782954"/>
          </a:xfrm>
          <a:prstGeom prst="chevron">
            <a:avLst>
              <a:gd name="adj" fmla="val 15458"/>
            </a:avLst>
          </a:prstGeom>
          <a:solidFill>
            <a:schemeClr val="bg1"/>
          </a:solidFill>
          <a:ln w="12700">
            <a:solidFill>
              <a:schemeClr val="bg2"/>
            </a:solidFill>
            <a:miter lim="800000"/>
            <a:headEnd/>
            <a:tailEnd/>
          </a:ln>
          <a:effectLst/>
          <a:extLst/>
        </p:spPr>
        <p:txBody>
          <a:bodyPr rot="10800000" vert="vert" lIns="72000" tIns="72000" rIns="72000" bIns="72000" anchor="ctr" anchorCtr="1">
            <a:noAutofit/>
          </a:bodyPr>
          <a:lstStyle/>
          <a:p>
            <a:pPr marL="3175" algn="ctr" eaLnBrk="0" hangingPunct="0">
              <a:lnSpc>
                <a:spcPct val="100000"/>
              </a:lnSpc>
            </a:pPr>
            <a:r>
              <a:rPr lang="en-GB" altLang="zh-CN" sz="1100" b="1" dirty="0" smtClean="0">
                <a:latin typeface="Arial" panose="020B0604020202020204" pitchFamily="34" charset="0"/>
                <a:ea typeface="+mj-ea"/>
                <a:cs typeface="Arial" panose="020B0604020202020204" pitchFamily="34" charset="0"/>
              </a:rPr>
              <a:t>Calibrate anchor points for metric limits</a:t>
            </a:r>
            <a:endParaRPr lang="en-GB" altLang="zh-CN" sz="1100" b="1" dirty="0">
              <a:latin typeface="Arial" panose="020B0604020202020204" pitchFamily="34" charset="0"/>
              <a:ea typeface="+mj-ea"/>
              <a:cs typeface="Arial" panose="020B0604020202020204" pitchFamily="34" charset="0"/>
            </a:endParaRPr>
          </a:p>
        </p:txBody>
      </p:sp>
      <p:sp>
        <p:nvSpPr>
          <p:cNvPr id="9" name="AutoShape 4"/>
          <p:cNvSpPr>
            <a:spLocks noChangeArrowheads="1"/>
          </p:cNvSpPr>
          <p:nvPr/>
        </p:nvSpPr>
        <p:spPr bwMode="gray">
          <a:xfrm rot="5400000">
            <a:off x="971642" y="2480375"/>
            <a:ext cx="1058400" cy="1782954"/>
          </a:xfrm>
          <a:prstGeom prst="chevron">
            <a:avLst>
              <a:gd name="adj" fmla="val 15458"/>
            </a:avLst>
          </a:prstGeom>
          <a:solidFill>
            <a:schemeClr val="bg1"/>
          </a:solidFill>
          <a:ln w="12700">
            <a:solidFill>
              <a:schemeClr val="bg2"/>
            </a:solidFill>
            <a:miter lim="800000"/>
            <a:headEnd/>
            <a:tailEnd/>
          </a:ln>
          <a:effectLst/>
          <a:extLst/>
        </p:spPr>
        <p:txBody>
          <a:bodyPr rot="10800000" vert="vert" lIns="72000" tIns="72000" rIns="72000" bIns="72000" anchor="ctr" anchorCtr="1">
            <a:noAutofit/>
          </a:bodyPr>
          <a:lstStyle/>
          <a:p>
            <a:pPr marL="3175" algn="ctr" eaLnBrk="0" hangingPunct="0">
              <a:lnSpc>
                <a:spcPct val="100000"/>
              </a:lnSpc>
            </a:pPr>
            <a:r>
              <a:rPr lang="en-GB" altLang="zh-CN" sz="1100" b="1" dirty="0" smtClean="0">
                <a:latin typeface="Arial" panose="020B0604020202020204" pitchFamily="34" charset="0"/>
                <a:ea typeface="+mj-ea"/>
                <a:cs typeface="Arial" panose="020B0604020202020204" pitchFamily="34" charset="0"/>
              </a:rPr>
              <a:t>Identify metrics to track objectives at SHUSA and BSI level</a:t>
            </a:r>
            <a:endParaRPr lang="en-GB" altLang="zh-CN" sz="1100" b="1" dirty="0">
              <a:latin typeface="Arial" panose="020B0604020202020204" pitchFamily="34" charset="0"/>
              <a:ea typeface="+mj-ea"/>
              <a:cs typeface="Arial" panose="020B0604020202020204" pitchFamily="34" charset="0"/>
            </a:endParaRPr>
          </a:p>
        </p:txBody>
      </p:sp>
      <p:sp>
        <p:nvSpPr>
          <p:cNvPr id="11" name="Text Placeholder 2"/>
          <p:cNvSpPr txBox="1">
            <a:spLocks/>
          </p:cNvSpPr>
          <p:nvPr/>
        </p:nvSpPr>
        <p:spPr bwMode="auto">
          <a:xfrm>
            <a:off x="365760" y="1466434"/>
            <a:ext cx="2727831" cy="41096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2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accent2"/>
                </a:solidFill>
                <a:latin typeface="Arial" charset="0"/>
                <a:ea typeface="+mn-ea"/>
                <a:cs typeface="+mn-cs"/>
              </a:defRPr>
            </a:lvl4pPr>
            <a:lvl5pPr marL="857250" indent="-115888" algn="l" rtl="0" eaLnBrk="1" fontAlgn="base" hangingPunct="1">
              <a:spcBef>
                <a:spcPct val="20000"/>
              </a:spcBef>
              <a:spcAft>
                <a:spcPct val="0"/>
              </a:spcAft>
              <a:buClr>
                <a:schemeClr val="tx1"/>
              </a:buClr>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400" dirty="0" smtClean="0">
                <a:latin typeface="Arial" charset="0"/>
                <a:ea typeface="ＭＳ Ｐゴシック"/>
              </a:rPr>
              <a:t>RAS </a:t>
            </a:r>
            <a:r>
              <a:rPr kumimoji="0" lang="en-US" sz="1400" b="1" i="0" u="none" strike="noStrike" kern="1200" cap="none" spc="0" normalizeH="0" baseline="0" noProof="0" dirty="0" smtClean="0">
                <a:ln>
                  <a:noFill/>
                </a:ln>
                <a:solidFill>
                  <a:srgbClr val="FF0000"/>
                </a:solidFill>
                <a:effectLst/>
                <a:uLnTx/>
                <a:uFillTx/>
                <a:latin typeface="Arial" charset="0"/>
                <a:ea typeface="ＭＳ Ｐゴシック"/>
              </a:rPr>
              <a:t>development process</a:t>
            </a:r>
            <a:endParaRPr kumimoji="0" lang="en-US" sz="1400" b="1" i="0" u="none" strike="noStrike" kern="1200" cap="none" spc="0" normalizeH="0" baseline="0" noProof="0" dirty="0">
              <a:ln>
                <a:noFill/>
              </a:ln>
              <a:solidFill>
                <a:srgbClr val="FF0000"/>
              </a:solidFill>
              <a:effectLst/>
              <a:uLnTx/>
              <a:uFillTx/>
              <a:latin typeface="Arial" charset="0"/>
              <a:ea typeface="ＭＳ Ｐゴシック"/>
            </a:endParaRPr>
          </a:p>
        </p:txBody>
      </p:sp>
    </p:spTree>
    <p:extLst>
      <p:ext uri="{BB962C8B-B14F-4D97-AF65-F5344CB8AC3E}">
        <p14:creationId xmlns:p14="http://schemas.microsoft.com/office/powerpoint/2010/main" val="26024906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Object 17" hidden="1"/>
          <p:cNvGraphicFramePr>
            <a:graphicFrameLocks noChangeAspect="1"/>
          </p:cNvGraphicFramePr>
          <p:nvPr>
            <p:custDataLst>
              <p:tags r:id="rId2"/>
            </p:custDataLst>
            <p:extLst>
              <p:ext uri="{D42A27DB-BD31-4B8C-83A1-F6EECF244321}">
                <p14:modId xmlns:p14="http://schemas.microsoft.com/office/powerpoint/2010/main" val="251709428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95148" name="think-cell Slide" r:id="rId23" imgW="270" imgH="270" progId="TCLayout.ActiveDocument.1">
                  <p:embed/>
                </p:oleObj>
              </mc:Choice>
              <mc:Fallback>
                <p:oleObj name="think-cell Slide" r:id="rId23" imgW="270" imgH="270" progId="TCLayout.ActiveDocument.1">
                  <p:embed/>
                  <p:pic>
                    <p:nvPicPr>
                      <p:cNvPr id="0" name=""/>
                      <p:cNvPicPr/>
                      <p:nvPr/>
                    </p:nvPicPr>
                    <p:blipFill>
                      <a:blip r:embed="rId24"/>
                      <a:stretch>
                        <a:fillRect/>
                      </a:stretch>
                    </p:blipFill>
                    <p:spPr>
                      <a:xfrm>
                        <a:off x="1588" y="1588"/>
                        <a:ext cx="1587" cy="1587"/>
                      </a:xfrm>
                      <a:prstGeom prst="rect">
                        <a:avLst/>
                      </a:prstGeom>
                    </p:spPr>
                  </p:pic>
                </p:oleObj>
              </mc:Fallback>
            </mc:AlternateContent>
          </a:graphicData>
        </a:graphic>
      </p:graphicFrame>
      <p:sp>
        <p:nvSpPr>
          <p:cNvPr id="17" name="Rectangle 16" hidden="1"/>
          <p:cNvSpPr/>
          <p:nvPr>
            <p:custDataLst>
              <p:tags r:id="rId3"/>
            </p:custDataLst>
          </p:nvPr>
        </p:nvSpPr>
        <p:spPr bwMode="auto">
          <a:xfrm>
            <a:off x="0" y="0"/>
            <a:ext cx="158750" cy="158750"/>
          </a:xfrm>
          <a:prstGeom prst="rect">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nSpc>
                <a:spcPct val="100000"/>
              </a:lnSpc>
            </a:pPr>
            <a:endParaRPr lang="en-GB" dirty="0" smtClean="0">
              <a:solidFill>
                <a:schemeClr val="tx1"/>
              </a:solidFill>
              <a:latin typeface="Arial"/>
              <a:cs typeface="Arial"/>
              <a:sym typeface="Arial"/>
            </a:endParaRPr>
          </a:p>
        </p:txBody>
      </p:sp>
      <p:graphicFrame>
        <p:nvGraphicFramePr>
          <p:cNvPr id="24" name="Object 23"/>
          <p:cNvGraphicFramePr>
            <a:graphicFrameLocks/>
          </p:cNvGraphicFramePr>
          <p:nvPr>
            <p:custDataLst>
              <p:tags r:id="rId4"/>
            </p:custDataLst>
            <p:extLst>
              <p:ext uri="{D42A27DB-BD31-4B8C-83A1-F6EECF244321}">
                <p14:modId xmlns:p14="http://schemas.microsoft.com/office/powerpoint/2010/main" val="4019740582"/>
              </p:ext>
            </p:extLst>
          </p:nvPr>
        </p:nvGraphicFramePr>
        <p:xfrm>
          <a:off x="495300" y="2133600"/>
          <a:ext cx="3476557" cy="3086100"/>
        </p:xfrm>
        <a:graphic>
          <a:graphicData uri="http://schemas.openxmlformats.org/presentationml/2006/ole">
            <mc:AlternateContent xmlns:mc="http://schemas.openxmlformats.org/markup-compatibility/2006">
              <mc:Choice xmlns:v="urn:schemas-microsoft-com:vml" Requires="v">
                <p:oleObj spid="_x0000_s295149" name="Chart" r:id="rId25" imgW="3476557" imgH="3086100" progId="MSGraph.Chart.8">
                  <p:embed followColorScheme="full"/>
                </p:oleObj>
              </mc:Choice>
              <mc:Fallback>
                <p:oleObj name="Chart" r:id="rId25" imgW="3476557" imgH="3086100" progId="MSGraph.Chart.8">
                  <p:embed followColorScheme="full"/>
                  <p:pic>
                    <p:nvPicPr>
                      <p:cNvPr id="0" name=""/>
                      <p:cNvPicPr/>
                      <p:nvPr/>
                    </p:nvPicPr>
                    <p:blipFill>
                      <a:blip r:embed="rId26"/>
                      <a:stretch>
                        <a:fillRect/>
                      </a:stretch>
                    </p:blipFill>
                    <p:spPr>
                      <a:xfrm>
                        <a:off x="495300" y="2133600"/>
                        <a:ext cx="3476557" cy="3086100"/>
                      </a:xfrm>
                      <a:prstGeom prst="rect">
                        <a:avLst/>
                      </a:prstGeom>
                    </p:spPr>
                  </p:pic>
                </p:oleObj>
              </mc:Fallback>
            </mc:AlternateContent>
          </a:graphicData>
        </a:graphic>
      </p:graphicFrame>
      <p:sp>
        <p:nvSpPr>
          <p:cNvPr id="26" name="Text Placeholder 1"/>
          <p:cNvSpPr>
            <a:spLocks noGrp="1"/>
          </p:cNvSpPr>
          <p:nvPr>
            <p:custDataLst>
              <p:tags r:id="rId5"/>
            </p:custDataLst>
          </p:nvPr>
        </p:nvSpPr>
        <p:spPr bwMode="gray">
          <a:xfrm>
            <a:off x="312738" y="2181225"/>
            <a:ext cx="214313"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lnSpc>
                <a:spcPct val="100000"/>
              </a:lnSpc>
              <a:spcBef>
                <a:spcPct val="0"/>
              </a:spcBef>
              <a:buNone/>
            </a:pPr>
            <a:fld id="{34D567B3-B2F4-428E-8033-637879431660}" type="datetime'''''''''''''''9''0'''''">
              <a:rPr lang="en-US" sz="1000" smtClean="0">
                <a:latin typeface="Arial"/>
                <a:cs typeface="Arial"/>
                <a:sym typeface="Arial"/>
              </a:rPr>
              <a:pPr marL="0" indent="0" algn="r">
                <a:lnSpc>
                  <a:spcPct val="100000"/>
                </a:lnSpc>
                <a:spcBef>
                  <a:spcPct val="0"/>
                </a:spcBef>
                <a:buNone/>
              </a:pPr>
              <a:t>90</a:t>
            </a:fld>
            <a:r>
              <a:rPr lang="en-US" sz="1000" dirty="0" smtClean="0">
                <a:latin typeface="Arial"/>
                <a:cs typeface="Arial"/>
                <a:sym typeface="Arial"/>
              </a:rPr>
              <a:t>+</a:t>
            </a:r>
            <a:endParaRPr lang="en-GB" sz="1000" dirty="0">
              <a:latin typeface="Arial"/>
              <a:cs typeface="Arial"/>
              <a:sym typeface="Arial"/>
            </a:endParaRPr>
          </a:p>
        </p:txBody>
      </p:sp>
      <p:sp>
        <p:nvSpPr>
          <p:cNvPr id="48" name="Text Placeholder 17"/>
          <p:cNvSpPr>
            <a:spLocks noGrp="1"/>
          </p:cNvSpPr>
          <p:nvPr>
            <p:custDataLst>
              <p:tags r:id="rId6"/>
            </p:custDataLst>
          </p:nvPr>
        </p:nvSpPr>
        <p:spPr bwMode="gray">
          <a:xfrm>
            <a:off x="387350" y="2495550"/>
            <a:ext cx="139700"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lnSpc>
                <a:spcPct val="100000"/>
              </a:lnSpc>
              <a:spcBef>
                <a:spcPct val="0"/>
              </a:spcBef>
              <a:buNone/>
            </a:pPr>
            <a:fld id="{9FE3AC2C-9EB9-4111-AF1E-F23FFCF3C58C}" type="datetime'''''8''''''0'''">
              <a:rPr lang="en-US" sz="1000">
                <a:latin typeface="Arial"/>
                <a:cs typeface="Arial"/>
                <a:sym typeface="Arial"/>
              </a:rPr>
              <a:pPr marL="0" indent="0" algn="r">
                <a:lnSpc>
                  <a:spcPct val="100000"/>
                </a:lnSpc>
                <a:spcBef>
                  <a:spcPct val="0"/>
                </a:spcBef>
                <a:buNone/>
              </a:pPr>
              <a:t>80</a:t>
            </a:fld>
            <a:endParaRPr lang="en-GB" sz="1000" dirty="0">
              <a:latin typeface="Arial"/>
              <a:cs typeface="Arial"/>
              <a:sym typeface="Arial"/>
            </a:endParaRPr>
          </a:p>
        </p:txBody>
      </p:sp>
      <p:sp>
        <p:nvSpPr>
          <p:cNvPr id="46" name="Text Placeholder 16"/>
          <p:cNvSpPr>
            <a:spLocks noGrp="1"/>
          </p:cNvSpPr>
          <p:nvPr>
            <p:custDataLst>
              <p:tags r:id="rId7"/>
            </p:custDataLst>
          </p:nvPr>
        </p:nvSpPr>
        <p:spPr bwMode="gray">
          <a:xfrm>
            <a:off x="387350" y="2819400"/>
            <a:ext cx="139700"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lnSpc>
                <a:spcPct val="100000"/>
              </a:lnSpc>
              <a:spcBef>
                <a:spcPct val="0"/>
              </a:spcBef>
              <a:buNone/>
            </a:pPr>
            <a:fld id="{BF7D50E9-23D1-49DC-84C9-F2BFDBBB7CEE}" type="datetime'''''''''''''''''''''''7''''0'''''''''''''''''''''''''''''''">
              <a:rPr lang="en-US" sz="1000">
                <a:latin typeface="Arial"/>
                <a:cs typeface="Arial"/>
                <a:sym typeface="Arial"/>
              </a:rPr>
              <a:pPr marL="0" indent="0" algn="r">
                <a:lnSpc>
                  <a:spcPct val="100000"/>
                </a:lnSpc>
                <a:spcBef>
                  <a:spcPct val="0"/>
                </a:spcBef>
                <a:buNone/>
              </a:pPr>
              <a:t>70</a:t>
            </a:fld>
            <a:endParaRPr lang="en-GB" sz="1000" dirty="0">
              <a:latin typeface="Arial"/>
              <a:cs typeface="Arial"/>
              <a:sym typeface="Arial"/>
            </a:endParaRPr>
          </a:p>
        </p:txBody>
      </p:sp>
      <p:sp>
        <p:nvSpPr>
          <p:cNvPr id="32" name="Text Placeholder 9"/>
          <p:cNvSpPr>
            <a:spLocks noGrp="1"/>
          </p:cNvSpPr>
          <p:nvPr>
            <p:custDataLst>
              <p:tags r:id="rId8"/>
            </p:custDataLst>
          </p:nvPr>
        </p:nvSpPr>
        <p:spPr bwMode="gray">
          <a:xfrm>
            <a:off x="387350" y="4086225"/>
            <a:ext cx="139700"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lnSpc>
                <a:spcPct val="100000"/>
              </a:lnSpc>
              <a:spcBef>
                <a:spcPct val="0"/>
              </a:spcBef>
              <a:buNone/>
            </a:pPr>
            <a:fld id="{C555F557-401D-4CBA-8F14-02ADBD02A853}" type="datetime'''''''3''''''''''''''0'''''''''''">
              <a:rPr lang="en-US" sz="1000">
                <a:latin typeface="Arial"/>
                <a:cs typeface="Arial"/>
                <a:sym typeface="Arial"/>
              </a:rPr>
              <a:pPr marL="0" indent="0" algn="r">
                <a:lnSpc>
                  <a:spcPct val="100000"/>
                </a:lnSpc>
                <a:spcBef>
                  <a:spcPct val="0"/>
                </a:spcBef>
                <a:buNone/>
              </a:pPr>
              <a:t>30</a:t>
            </a:fld>
            <a:endParaRPr lang="en-GB" sz="1000" dirty="0">
              <a:latin typeface="Arial"/>
              <a:cs typeface="Arial"/>
              <a:sym typeface="Arial"/>
            </a:endParaRPr>
          </a:p>
        </p:txBody>
      </p:sp>
      <p:sp>
        <p:nvSpPr>
          <p:cNvPr id="45" name="Text Placeholder 15"/>
          <p:cNvSpPr>
            <a:spLocks noGrp="1"/>
          </p:cNvSpPr>
          <p:nvPr>
            <p:custDataLst>
              <p:tags r:id="rId9"/>
            </p:custDataLst>
          </p:nvPr>
        </p:nvSpPr>
        <p:spPr bwMode="gray">
          <a:xfrm>
            <a:off x="387350" y="3133725"/>
            <a:ext cx="139700"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lnSpc>
                <a:spcPct val="100000"/>
              </a:lnSpc>
              <a:spcBef>
                <a:spcPct val="0"/>
              </a:spcBef>
              <a:buNone/>
            </a:pPr>
            <a:fld id="{588278A0-E8D6-4636-86A3-27DB6C748031}" type="datetime'''''''''''''''''''''''''''''''6''0'''''''''''''''">
              <a:rPr lang="en-US" sz="1000">
                <a:latin typeface="Arial"/>
                <a:cs typeface="Arial"/>
                <a:sym typeface="Arial"/>
              </a:rPr>
              <a:pPr marL="0" indent="0" algn="r">
                <a:lnSpc>
                  <a:spcPct val="100000"/>
                </a:lnSpc>
                <a:spcBef>
                  <a:spcPct val="0"/>
                </a:spcBef>
                <a:buNone/>
              </a:pPr>
              <a:t>60</a:t>
            </a:fld>
            <a:endParaRPr lang="en-GB" sz="1000" dirty="0">
              <a:latin typeface="Arial"/>
              <a:cs typeface="Arial"/>
              <a:sym typeface="Arial"/>
            </a:endParaRPr>
          </a:p>
        </p:txBody>
      </p:sp>
      <p:sp>
        <p:nvSpPr>
          <p:cNvPr id="38" name="Text Placeholder 14"/>
          <p:cNvSpPr>
            <a:spLocks noGrp="1"/>
          </p:cNvSpPr>
          <p:nvPr>
            <p:custDataLst>
              <p:tags r:id="rId10"/>
            </p:custDataLst>
          </p:nvPr>
        </p:nvSpPr>
        <p:spPr bwMode="gray">
          <a:xfrm>
            <a:off x="387350" y="3448050"/>
            <a:ext cx="139700"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lnSpc>
                <a:spcPct val="100000"/>
              </a:lnSpc>
              <a:spcBef>
                <a:spcPct val="0"/>
              </a:spcBef>
              <a:buNone/>
            </a:pPr>
            <a:fld id="{4502B44D-39A0-417B-8137-F27034D45CFF}" type="datetime'''''''''''''''5''''''0'''''''''''">
              <a:rPr lang="en-US" sz="1000">
                <a:latin typeface="Arial"/>
                <a:cs typeface="Arial"/>
                <a:sym typeface="Arial"/>
              </a:rPr>
              <a:pPr marL="0" indent="0" algn="r">
                <a:lnSpc>
                  <a:spcPct val="100000"/>
                </a:lnSpc>
                <a:spcBef>
                  <a:spcPct val="0"/>
                </a:spcBef>
                <a:buNone/>
              </a:pPr>
              <a:t>50</a:t>
            </a:fld>
            <a:endParaRPr lang="en-GB" sz="1000" dirty="0">
              <a:latin typeface="Arial"/>
              <a:cs typeface="Arial"/>
              <a:sym typeface="Arial"/>
            </a:endParaRPr>
          </a:p>
        </p:txBody>
      </p:sp>
      <p:sp>
        <p:nvSpPr>
          <p:cNvPr id="36" name="Text Placeholder 11"/>
          <p:cNvSpPr>
            <a:spLocks noGrp="1"/>
          </p:cNvSpPr>
          <p:nvPr>
            <p:custDataLst>
              <p:tags r:id="rId11"/>
            </p:custDataLst>
          </p:nvPr>
        </p:nvSpPr>
        <p:spPr bwMode="gray">
          <a:xfrm>
            <a:off x="387350" y="3771900"/>
            <a:ext cx="139700"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lnSpc>
                <a:spcPct val="100000"/>
              </a:lnSpc>
              <a:spcBef>
                <a:spcPct val="0"/>
              </a:spcBef>
              <a:buNone/>
            </a:pPr>
            <a:fld id="{388DB68B-F6AD-43E6-9BD2-19E909930652}" type="datetime'''''''''''''''''4''''''''0'''''''''''''''''''''">
              <a:rPr lang="en-US" sz="1000">
                <a:latin typeface="Arial"/>
                <a:cs typeface="Arial"/>
                <a:sym typeface="Arial"/>
              </a:rPr>
              <a:pPr marL="0" indent="0" algn="r">
                <a:lnSpc>
                  <a:spcPct val="100000"/>
                </a:lnSpc>
                <a:spcBef>
                  <a:spcPct val="0"/>
                </a:spcBef>
                <a:buNone/>
              </a:pPr>
              <a:t>40</a:t>
            </a:fld>
            <a:endParaRPr lang="en-GB" sz="1000" dirty="0">
              <a:latin typeface="Arial"/>
              <a:cs typeface="Arial"/>
              <a:sym typeface="Arial"/>
            </a:endParaRPr>
          </a:p>
        </p:txBody>
      </p:sp>
      <p:sp>
        <p:nvSpPr>
          <p:cNvPr id="31" name="Text Placeholder 5"/>
          <p:cNvSpPr>
            <a:spLocks noGrp="1"/>
          </p:cNvSpPr>
          <p:nvPr>
            <p:custDataLst>
              <p:tags r:id="rId12"/>
            </p:custDataLst>
          </p:nvPr>
        </p:nvSpPr>
        <p:spPr bwMode="gray">
          <a:xfrm>
            <a:off x="387350" y="4400550"/>
            <a:ext cx="139700"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lnSpc>
                <a:spcPct val="100000"/>
              </a:lnSpc>
              <a:spcBef>
                <a:spcPct val="0"/>
              </a:spcBef>
              <a:buNone/>
            </a:pPr>
            <a:fld id="{48E3571F-B31C-4F81-8C53-4A399925ED6A}" type="datetime'''''2''''0'''''''''''''''''''''''''''''">
              <a:rPr lang="en-US" sz="1000">
                <a:latin typeface="Arial"/>
                <a:cs typeface="Arial"/>
                <a:sym typeface="Arial"/>
              </a:rPr>
              <a:pPr marL="0" indent="0" algn="r">
                <a:lnSpc>
                  <a:spcPct val="100000"/>
                </a:lnSpc>
                <a:spcBef>
                  <a:spcPct val="0"/>
                </a:spcBef>
                <a:buNone/>
              </a:pPr>
              <a:t>20</a:t>
            </a:fld>
            <a:endParaRPr lang="en-GB" sz="1000" dirty="0">
              <a:latin typeface="Arial"/>
              <a:cs typeface="Arial"/>
              <a:sym typeface="Arial"/>
            </a:endParaRPr>
          </a:p>
        </p:txBody>
      </p:sp>
      <p:sp>
        <p:nvSpPr>
          <p:cNvPr id="30" name="Text Placeholder 4"/>
          <p:cNvSpPr>
            <a:spLocks noGrp="1"/>
          </p:cNvSpPr>
          <p:nvPr>
            <p:custDataLst>
              <p:tags r:id="rId13"/>
            </p:custDataLst>
          </p:nvPr>
        </p:nvSpPr>
        <p:spPr bwMode="gray">
          <a:xfrm>
            <a:off x="387350" y="4724400"/>
            <a:ext cx="139700"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lnSpc>
                <a:spcPct val="100000"/>
              </a:lnSpc>
              <a:spcBef>
                <a:spcPct val="0"/>
              </a:spcBef>
              <a:buNone/>
            </a:pPr>
            <a:fld id="{741A78B9-6B24-4FC8-B093-1E54D5BB740A}" type="datetime'1''''''''''''''''''''''''''''''''0'''''''''''''''''''''''''''">
              <a:rPr lang="en-US" sz="1000">
                <a:latin typeface="Arial"/>
                <a:cs typeface="Arial"/>
                <a:sym typeface="Arial"/>
              </a:rPr>
              <a:pPr marL="0" indent="0" algn="r">
                <a:lnSpc>
                  <a:spcPct val="100000"/>
                </a:lnSpc>
                <a:spcBef>
                  <a:spcPct val="0"/>
                </a:spcBef>
                <a:buNone/>
              </a:pPr>
              <a:t>10</a:t>
            </a:fld>
            <a:endParaRPr lang="en-GB" sz="1000" dirty="0">
              <a:latin typeface="Arial"/>
              <a:cs typeface="Arial"/>
              <a:sym typeface="Arial"/>
            </a:endParaRPr>
          </a:p>
        </p:txBody>
      </p:sp>
      <p:sp>
        <p:nvSpPr>
          <p:cNvPr id="28" name="Text Placeholder 2"/>
          <p:cNvSpPr>
            <a:spLocks noGrp="1"/>
          </p:cNvSpPr>
          <p:nvPr>
            <p:custDataLst>
              <p:tags r:id="rId14"/>
            </p:custDataLst>
          </p:nvPr>
        </p:nvSpPr>
        <p:spPr bwMode="gray">
          <a:xfrm>
            <a:off x="457200" y="5038725"/>
            <a:ext cx="69850"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lnSpc>
                <a:spcPct val="100000"/>
              </a:lnSpc>
              <a:spcBef>
                <a:spcPct val="0"/>
              </a:spcBef>
              <a:buNone/>
            </a:pPr>
            <a:fld id="{A0684E6B-6743-4942-BB5D-E27A12F186B4}" type="datetime'''''''''''''''0'''''''''''''''''''''''''''''''''''''''''''">
              <a:rPr lang="en-US" sz="1000">
                <a:latin typeface="Arial"/>
                <a:cs typeface="Arial"/>
                <a:sym typeface="Arial"/>
              </a:rPr>
              <a:pPr marL="0" indent="0" algn="r">
                <a:lnSpc>
                  <a:spcPct val="100000"/>
                </a:lnSpc>
                <a:spcBef>
                  <a:spcPct val="0"/>
                </a:spcBef>
                <a:buNone/>
              </a:pPr>
              <a:t>0</a:t>
            </a:fld>
            <a:endParaRPr lang="en-GB" sz="1000" dirty="0">
              <a:latin typeface="Arial"/>
              <a:cs typeface="Arial"/>
              <a:sym typeface="Arial"/>
            </a:endParaRPr>
          </a:p>
        </p:txBody>
      </p:sp>
      <p:sp>
        <p:nvSpPr>
          <p:cNvPr id="29" name="Text Placeholder 33"/>
          <p:cNvSpPr>
            <a:spLocks noGrp="1"/>
          </p:cNvSpPr>
          <p:nvPr>
            <p:custDataLst>
              <p:tags r:id="rId15"/>
            </p:custDataLst>
          </p:nvPr>
        </p:nvSpPr>
        <p:spPr bwMode="auto">
          <a:xfrm>
            <a:off x="3378200" y="5232400"/>
            <a:ext cx="273050"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5697FF93-802E-4FB2-ADD1-4F176460A868}" type="datetime'''''''''''''''''''''''''''F''''e''''''''''''''''''b-''''1''6'">
              <a:rPr lang="en-US" sz="1000">
                <a:latin typeface="Arial"/>
                <a:cs typeface="Arial"/>
                <a:sym typeface="Arial"/>
              </a:rPr>
              <a:pPr/>
              <a:t>Feb-16</a:t>
            </a:fld>
            <a:endParaRPr lang="en-US" sz="1000" dirty="0">
              <a:latin typeface="Arial"/>
              <a:cs typeface="Arial"/>
              <a:sym typeface="Arial"/>
            </a:endParaRPr>
          </a:p>
        </p:txBody>
      </p:sp>
      <p:sp>
        <p:nvSpPr>
          <p:cNvPr id="37" name="Text Placeholder 31"/>
          <p:cNvSpPr>
            <a:spLocks noGrp="1"/>
          </p:cNvSpPr>
          <p:nvPr>
            <p:custDataLst>
              <p:tags r:id="rId16"/>
            </p:custDataLst>
          </p:nvPr>
        </p:nvSpPr>
        <p:spPr bwMode="auto">
          <a:xfrm>
            <a:off x="2913063" y="5232400"/>
            <a:ext cx="28098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615AD414-9E75-4931-A611-6ADB423CD304}" type="datetime'''''''''''''''''''''''''''''''''''''D''''e''''c''-''1''5'">
              <a:rPr lang="en-US" sz="1000">
                <a:latin typeface="Arial"/>
                <a:cs typeface="Arial"/>
                <a:sym typeface="Arial"/>
              </a:rPr>
              <a:pPr/>
              <a:t>Dec-15</a:t>
            </a:fld>
            <a:endParaRPr lang="en-US" sz="1000" dirty="0">
              <a:latin typeface="Arial"/>
              <a:cs typeface="Arial"/>
              <a:sym typeface="Arial"/>
            </a:endParaRPr>
          </a:p>
        </p:txBody>
      </p:sp>
      <p:sp>
        <p:nvSpPr>
          <p:cNvPr id="35" name="Text Placeholder 29"/>
          <p:cNvSpPr>
            <a:spLocks noGrp="1"/>
          </p:cNvSpPr>
          <p:nvPr>
            <p:custDataLst>
              <p:tags r:id="rId17"/>
            </p:custDataLst>
          </p:nvPr>
        </p:nvSpPr>
        <p:spPr bwMode="auto">
          <a:xfrm>
            <a:off x="2465388" y="5232400"/>
            <a:ext cx="252413"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5A3E3341-BFF2-4302-BBAA-758D1F01CD23}" type="datetime'''O''''''''c''''''''t''''''''-''1''''''''''''''''''5'">
              <a:rPr lang="en-US" sz="1000">
                <a:latin typeface="Arial"/>
                <a:cs typeface="Arial"/>
                <a:sym typeface="Arial"/>
              </a:rPr>
              <a:pPr/>
              <a:t>Oct-15</a:t>
            </a:fld>
            <a:endParaRPr lang="en-US" sz="1000" dirty="0">
              <a:latin typeface="Arial"/>
              <a:cs typeface="Arial"/>
              <a:sym typeface="Arial"/>
            </a:endParaRPr>
          </a:p>
        </p:txBody>
      </p:sp>
      <p:sp>
        <p:nvSpPr>
          <p:cNvPr id="33" name="Text Placeholder 27"/>
          <p:cNvSpPr>
            <a:spLocks noGrp="1"/>
          </p:cNvSpPr>
          <p:nvPr>
            <p:custDataLst>
              <p:tags r:id="rId18"/>
            </p:custDataLst>
          </p:nvPr>
        </p:nvSpPr>
        <p:spPr bwMode="auto">
          <a:xfrm>
            <a:off x="1989138" y="5232400"/>
            <a:ext cx="279400"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DFD86889-E2AF-40F4-81E4-519CE5A1C5E8}" type="datetime'''A''''''ug''-''''''''''''''1''''''''''''''''''''5'">
              <a:rPr lang="en-US" sz="1000">
                <a:latin typeface="Arial"/>
                <a:cs typeface="Arial"/>
                <a:sym typeface="Arial"/>
              </a:rPr>
              <a:pPr/>
              <a:t>Aug-15</a:t>
            </a:fld>
            <a:endParaRPr lang="en-US" sz="1000" dirty="0">
              <a:latin typeface="Arial"/>
              <a:cs typeface="Arial"/>
              <a:sym typeface="Arial"/>
            </a:endParaRPr>
          </a:p>
        </p:txBody>
      </p:sp>
      <p:sp>
        <p:nvSpPr>
          <p:cNvPr id="47" name="Text Placeholder 11"/>
          <p:cNvSpPr>
            <a:spLocks noGrp="1"/>
          </p:cNvSpPr>
          <p:nvPr>
            <p:custDataLst>
              <p:tags r:id="rId19"/>
            </p:custDataLst>
          </p:nvPr>
        </p:nvSpPr>
        <p:spPr bwMode="auto">
          <a:xfrm>
            <a:off x="1533525" y="5232400"/>
            <a:ext cx="258763"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D1FF67EF-337C-4B72-A882-410B0ABCFBE1}" type="datetime'''''J''un''''''''-''''1''''''''''''''''5'''''''">
              <a:rPr lang="en-US" sz="1000">
                <a:latin typeface="Arial"/>
                <a:cs typeface="Arial"/>
                <a:sym typeface="Arial"/>
              </a:rPr>
              <a:pPr marL="0" indent="0" algn="ctr">
                <a:lnSpc>
                  <a:spcPct val="100000"/>
                </a:lnSpc>
                <a:spcBef>
                  <a:spcPct val="0"/>
                </a:spcBef>
                <a:buNone/>
              </a:pPr>
              <a:t>Jun-15</a:t>
            </a:fld>
            <a:endParaRPr lang="en-GB" sz="1000" dirty="0">
              <a:latin typeface="Arial"/>
              <a:cs typeface="Arial"/>
              <a:sym typeface="Arial"/>
            </a:endParaRPr>
          </a:p>
        </p:txBody>
      </p:sp>
      <p:sp>
        <p:nvSpPr>
          <p:cNvPr id="25" name="Text Placeholder 26"/>
          <p:cNvSpPr>
            <a:spLocks noGrp="1"/>
          </p:cNvSpPr>
          <p:nvPr>
            <p:custDataLst>
              <p:tags r:id="rId20"/>
            </p:custDataLst>
          </p:nvPr>
        </p:nvSpPr>
        <p:spPr bwMode="auto">
          <a:xfrm>
            <a:off x="1068388" y="5232400"/>
            <a:ext cx="27463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106583A9-1223-4A0B-B4FF-6A33BF71B7EF}" type="datetime'M''''ar-''''''1''''''''''''''''''''''''''5'''">
              <a:rPr lang="en-US" sz="1000">
                <a:latin typeface="Arial"/>
                <a:cs typeface="Arial"/>
                <a:sym typeface="Arial"/>
              </a:rPr>
              <a:pPr/>
              <a:t>Mar-15</a:t>
            </a:fld>
            <a:endParaRPr lang="en-US" sz="1000" dirty="0">
              <a:latin typeface="Arial"/>
              <a:cs typeface="Arial"/>
              <a:sym typeface="Arial"/>
            </a:endParaRPr>
          </a:p>
        </p:txBody>
      </p:sp>
      <p:sp>
        <p:nvSpPr>
          <p:cNvPr id="27" name="Text Placeholder 3"/>
          <p:cNvSpPr>
            <a:spLocks noGrp="1"/>
          </p:cNvSpPr>
          <p:nvPr>
            <p:custDataLst>
              <p:tags r:id="rId21"/>
            </p:custDataLst>
          </p:nvPr>
        </p:nvSpPr>
        <p:spPr bwMode="auto">
          <a:xfrm>
            <a:off x="609600" y="5232400"/>
            <a:ext cx="258763"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73100BE5-5F4C-4442-9031-F181AB40CED1}" type="datetime'Ja''''''n''''''''-''''''1''5'''''">
              <a:rPr lang="en-US" sz="1000">
                <a:solidFill>
                  <a:schemeClr val="tx1"/>
                </a:solidFill>
                <a:latin typeface="Arial"/>
                <a:cs typeface="Arial"/>
                <a:sym typeface="Arial"/>
              </a:rPr>
              <a:pPr/>
              <a:t>Jan-15</a:t>
            </a:fld>
            <a:endParaRPr lang="en-US" sz="1000" dirty="0">
              <a:solidFill>
                <a:schemeClr val="tx1"/>
              </a:solidFill>
              <a:latin typeface="Arial"/>
              <a:cs typeface="Arial"/>
              <a:sym typeface="Arial"/>
            </a:endParaRPr>
          </a:p>
        </p:txBody>
      </p:sp>
      <p:sp>
        <p:nvSpPr>
          <p:cNvPr id="5" name="Content Placeholder 4"/>
          <p:cNvSpPr>
            <a:spLocks noGrp="1"/>
          </p:cNvSpPr>
          <p:nvPr>
            <p:ph sz="quarter" idx="11"/>
          </p:nvPr>
        </p:nvSpPr>
        <p:spPr/>
        <p:txBody>
          <a:bodyPr/>
          <a:lstStyle/>
          <a:p>
            <a:r>
              <a:rPr lang="en-US" dirty="0"/>
              <a:t>Calibration: </a:t>
            </a:r>
            <a:r>
              <a:rPr lang="en-US" b="0" dirty="0" smtClean="0"/>
              <a:t>Stressed Survival Period (days)</a:t>
            </a:r>
            <a:endParaRPr lang="en-GB" dirty="0"/>
          </a:p>
        </p:txBody>
      </p:sp>
      <p:sp>
        <p:nvSpPr>
          <p:cNvPr id="7" name="Content Placeholder 4"/>
          <p:cNvSpPr txBox="1">
            <a:spLocks/>
          </p:cNvSpPr>
          <p:nvPr/>
        </p:nvSpPr>
        <p:spPr>
          <a:xfrm>
            <a:off x="5157788" y="2115499"/>
            <a:ext cx="4089400" cy="2839406"/>
          </a:xfrm>
          <a:prstGeom prst="rect">
            <a:avLst/>
          </a:prstGeom>
        </p:spPr>
        <p:txBody>
          <a:bodyPr lIns="0" tIns="0" rIns="0" bIns="0"/>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171450" lvl="1" indent="-171450" defTabSz="457200">
              <a:lnSpc>
                <a:spcPct val="100000"/>
              </a:lnSpc>
              <a:spcBef>
                <a:spcPts val="0"/>
              </a:spcBef>
              <a:buFont typeface="Arial" panose="020B0604020202020204" pitchFamily="34" charset="0"/>
              <a:buChar char="•"/>
              <a:defRPr/>
            </a:pPr>
            <a:r>
              <a:rPr lang="en-US" sz="1200" kern="0" dirty="0" smtClean="0">
                <a:solidFill>
                  <a:schemeClr val="tx1"/>
                </a:solidFill>
                <a:latin typeface="Arial" panose="020B0604020202020204" pitchFamily="34" charset="0"/>
                <a:cs typeface="Arial" panose="020B0604020202020204" pitchFamily="34" charset="0"/>
              </a:rPr>
              <a:t>This metric measures the amount of days remaining until BSI will have a cash shortfall under Market, Idiosyncratic and Combined stressed conditions. The Stressed Survival Period (days) limit and target are measured in accordance with the firm’s risk appetite</a:t>
            </a:r>
          </a:p>
          <a:p>
            <a:pPr marL="171450" lvl="1" indent="-171450" defTabSz="457200">
              <a:lnSpc>
                <a:spcPct val="100000"/>
              </a:lnSpc>
              <a:spcBef>
                <a:spcPts val="0"/>
              </a:spcBef>
              <a:buFont typeface="Arial" panose="020B0604020202020204" pitchFamily="34" charset="0"/>
              <a:buChar char="•"/>
              <a:defRPr/>
            </a:pPr>
            <a:r>
              <a:rPr lang="en-US" sz="1200" kern="0" dirty="0" smtClean="0">
                <a:solidFill>
                  <a:schemeClr val="tx1"/>
                </a:solidFill>
                <a:latin typeface="Arial" panose="020B0604020202020204" pitchFamily="34" charset="0"/>
                <a:cs typeface="Arial" panose="020B0604020202020204" pitchFamily="34" charset="0"/>
              </a:rPr>
              <a:t>This metric is set at SHUSA level and cascaded down to ensure consistency</a:t>
            </a:r>
          </a:p>
          <a:p>
            <a:pPr marL="171450" lvl="1" indent="-171450" defTabSz="457200">
              <a:lnSpc>
                <a:spcPct val="100000"/>
              </a:lnSpc>
              <a:spcBef>
                <a:spcPts val="0"/>
              </a:spcBef>
              <a:buFont typeface="Arial" panose="020B0604020202020204" pitchFamily="34" charset="0"/>
              <a:buChar char="•"/>
              <a:defRPr/>
            </a:pPr>
            <a:r>
              <a:rPr lang="en-US" sz="1200" kern="0" dirty="0" smtClean="0">
                <a:solidFill>
                  <a:schemeClr val="tx1"/>
                </a:solidFill>
                <a:latin typeface="Arial" panose="020B0604020202020204" pitchFamily="34" charset="0"/>
                <a:cs typeface="Arial" panose="020B0604020202020204" pitchFamily="34" charset="0"/>
              </a:rPr>
              <a:t>The 75 </a:t>
            </a:r>
            <a:r>
              <a:rPr lang="en-US" sz="1200" kern="0" dirty="0">
                <a:solidFill>
                  <a:schemeClr val="tx1"/>
                </a:solidFill>
                <a:latin typeface="Arial" panose="020B0604020202020204" pitchFamily="34" charset="0"/>
                <a:cs typeface="Arial" panose="020B0604020202020204" pitchFamily="34" charset="0"/>
              </a:rPr>
              <a:t>day </a:t>
            </a:r>
            <a:r>
              <a:rPr lang="en-US" sz="1200" kern="0" dirty="0" smtClean="0">
                <a:solidFill>
                  <a:schemeClr val="tx1"/>
                </a:solidFill>
                <a:latin typeface="Arial" panose="020B0604020202020204" pitchFamily="34" charset="0"/>
                <a:cs typeface="Arial" panose="020B0604020202020204" pitchFamily="34" charset="0"/>
              </a:rPr>
              <a:t>amber trigger and 45 </a:t>
            </a:r>
            <a:r>
              <a:rPr lang="en-US" sz="1200" kern="0" dirty="0">
                <a:solidFill>
                  <a:schemeClr val="tx1"/>
                </a:solidFill>
                <a:latin typeface="Arial" panose="020B0604020202020204" pitchFamily="34" charset="0"/>
                <a:cs typeface="Arial" panose="020B0604020202020204" pitchFamily="34" charset="0"/>
              </a:rPr>
              <a:t>day </a:t>
            </a:r>
            <a:r>
              <a:rPr lang="en-US" sz="1200" kern="0" dirty="0" smtClean="0">
                <a:solidFill>
                  <a:schemeClr val="tx1"/>
                </a:solidFill>
                <a:latin typeface="Arial" panose="020B0604020202020204" pitchFamily="34" charset="0"/>
                <a:cs typeface="Arial" panose="020B0604020202020204" pitchFamily="34" charset="0"/>
              </a:rPr>
              <a:t>red </a:t>
            </a:r>
            <a:r>
              <a:rPr lang="en-US" sz="1200" kern="0" dirty="0">
                <a:solidFill>
                  <a:schemeClr val="tx1"/>
                </a:solidFill>
                <a:latin typeface="Arial" panose="020B0604020202020204" pitchFamily="34" charset="0"/>
                <a:cs typeface="Arial" panose="020B0604020202020204" pitchFamily="34" charset="0"/>
              </a:rPr>
              <a:t>limit provide </a:t>
            </a:r>
            <a:r>
              <a:rPr lang="en-US" sz="1200" kern="0" dirty="0" smtClean="0">
                <a:solidFill>
                  <a:schemeClr val="tx1"/>
                </a:solidFill>
                <a:latin typeface="Arial" panose="020B0604020202020204" pitchFamily="34" charset="0"/>
                <a:cs typeface="Arial" panose="020B0604020202020204" pitchFamily="34" charset="0"/>
              </a:rPr>
              <a:t>sufficient coverage for potential </a:t>
            </a:r>
            <a:r>
              <a:rPr lang="en-US" sz="1200" kern="0" dirty="0">
                <a:solidFill>
                  <a:schemeClr val="tx1"/>
                </a:solidFill>
                <a:latin typeface="Arial" panose="020B0604020202020204" pitchFamily="34" charset="0"/>
                <a:cs typeface="Arial" panose="020B0604020202020204" pitchFamily="34" charset="0"/>
              </a:rPr>
              <a:t>mismatches between inflows and outflows </a:t>
            </a:r>
            <a:endParaRPr lang="en-US" sz="1200" kern="0" dirty="0" smtClean="0">
              <a:solidFill>
                <a:schemeClr val="tx1"/>
              </a:solidFill>
              <a:latin typeface="Arial" panose="020B0604020202020204" pitchFamily="34" charset="0"/>
              <a:cs typeface="Arial" panose="020B0604020202020204" pitchFamily="34" charset="0"/>
            </a:endParaRPr>
          </a:p>
          <a:p>
            <a:pPr marL="171450" lvl="1" indent="-171450" defTabSz="457200">
              <a:lnSpc>
                <a:spcPct val="100000"/>
              </a:lnSpc>
              <a:spcBef>
                <a:spcPts val="0"/>
              </a:spcBef>
              <a:buFont typeface="Arial" panose="020B0604020202020204" pitchFamily="34" charset="0"/>
              <a:buChar char="•"/>
              <a:defRPr/>
            </a:pPr>
            <a:r>
              <a:rPr lang="en-US" sz="1200" kern="0" dirty="0" smtClean="0">
                <a:solidFill>
                  <a:schemeClr val="tx1"/>
                </a:solidFill>
                <a:latin typeface="Arial" panose="020B0604020202020204" pitchFamily="34" charset="0"/>
                <a:cs typeface="Arial" panose="020B0604020202020204" pitchFamily="34" charset="0"/>
              </a:rPr>
              <a:t>Both limits are </a:t>
            </a:r>
            <a:r>
              <a:rPr lang="en-US" sz="1200" kern="0" dirty="0">
                <a:solidFill>
                  <a:schemeClr val="tx1"/>
                </a:solidFill>
                <a:latin typeface="Arial" panose="020B0604020202020204" pitchFamily="34" charset="0"/>
                <a:cs typeface="Arial" panose="020B0604020202020204" pitchFamily="34" charset="0"/>
              </a:rPr>
              <a:t>more conservative than the regulatory definition (30 days</a:t>
            </a:r>
            <a:r>
              <a:rPr lang="en-US" sz="1200" kern="0" dirty="0" smtClean="0">
                <a:solidFill>
                  <a:schemeClr val="tx1"/>
                </a:solidFill>
                <a:latin typeface="Arial" panose="020B0604020202020204" pitchFamily="34" charset="0"/>
                <a:cs typeface="Arial" panose="020B0604020202020204" pitchFamily="34" charset="0"/>
              </a:rPr>
              <a:t>)</a:t>
            </a:r>
          </a:p>
        </p:txBody>
      </p:sp>
      <p:sp>
        <p:nvSpPr>
          <p:cNvPr id="12" name="TextBox 11"/>
          <p:cNvSpPr txBox="1"/>
          <p:nvPr/>
        </p:nvSpPr>
        <p:spPr>
          <a:xfrm>
            <a:off x="365760" y="1463040"/>
            <a:ext cx="3945788" cy="430887"/>
          </a:xfrm>
          <a:prstGeom prst="rect">
            <a:avLst/>
          </a:prstGeom>
          <a:noFill/>
        </p:spPr>
        <p:txBody>
          <a:bodyPr vert="horz" wrap="square" lIns="0" tIns="0" rIns="0" bIns="0" rtlCol="0" anchor="t" anchorCtr="0">
            <a:spAutoFit/>
          </a:bodyPr>
          <a:lstStyle/>
          <a:p>
            <a:pPr algn="l">
              <a:lnSpc>
                <a:spcPct val="100000"/>
              </a:lnSpc>
              <a:spcBef>
                <a:spcPts val="0"/>
              </a:spcBef>
              <a:spcAft>
                <a:spcPts val="0"/>
              </a:spcAft>
            </a:pPr>
            <a:r>
              <a:rPr lang="en-US" sz="1400" b="1" dirty="0" smtClean="0">
                <a:solidFill>
                  <a:schemeClr val="accent1"/>
                </a:solidFill>
                <a:latin typeface="Arial" panose="020B0604020202020204" pitchFamily="34" charset="0"/>
                <a:cs typeface="Arial" panose="020B0604020202020204" pitchFamily="34" charset="0"/>
              </a:rPr>
              <a:t>Historical Stressed Survival Period (days)</a:t>
            </a:r>
          </a:p>
          <a:p>
            <a:pPr algn="l">
              <a:lnSpc>
                <a:spcPct val="100000"/>
              </a:lnSpc>
              <a:spcBef>
                <a:spcPts val="0"/>
              </a:spcBef>
              <a:spcAft>
                <a:spcPts val="0"/>
              </a:spcAft>
            </a:pPr>
            <a:r>
              <a:rPr lang="en-US" sz="1400" dirty="0" smtClean="0">
                <a:solidFill>
                  <a:schemeClr val="accent1"/>
                </a:solidFill>
                <a:latin typeface="Arial" panose="020B0604020202020204" pitchFamily="34" charset="0"/>
                <a:cs typeface="Arial" panose="020B0604020202020204" pitchFamily="34" charset="0"/>
              </a:rPr>
              <a:t>BSI, days</a:t>
            </a:r>
            <a:r>
              <a:rPr lang="en-US" sz="1400" b="1" dirty="0" smtClean="0">
                <a:solidFill>
                  <a:schemeClr val="accent1"/>
                </a:solidFill>
                <a:latin typeface="Arial" panose="020B0604020202020204" pitchFamily="34" charset="0"/>
                <a:cs typeface="Arial" panose="020B0604020202020204" pitchFamily="34" charset="0"/>
              </a:rPr>
              <a:t>  </a:t>
            </a:r>
            <a:endParaRPr lang="en-US" sz="1400" dirty="0" smtClean="0">
              <a:solidFill>
                <a:schemeClr val="accent1"/>
              </a:solidFill>
              <a:latin typeface="Arial" panose="020B0604020202020204" pitchFamily="34" charset="0"/>
              <a:cs typeface="Arial" panose="020B0604020202020204" pitchFamily="34" charset="0"/>
            </a:endParaRPr>
          </a:p>
        </p:txBody>
      </p:sp>
      <p:cxnSp>
        <p:nvCxnSpPr>
          <p:cNvPr id="19" name="Straight Connector 18"/>
          <p:cNvCxnSpPr/>
          <p:nvPr/>
        </p:nvCxnSpPr>
        <p:spPr>
          <a:xfrm>
            <a:off x="4781392" y="1473518"/>
            <a:ext cx="0" cy="4572000"/>
          </a:xfrm>
          <a:prstGeom prst="line">
            <a:avLst/>
          </a:prstGeom>
          <a:ln>
            <a:solidFill>
              <a:schemeClr val="bg2"/>
            </a:solidFill>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auto">
          <a:xfrm flipH="1">
            <a:off x="628177" y="3832207"/>
            <a:ext cx="3238973" cy="0"/>
          </a:xfrm>
          <a:prstGeom prst="line">
            <a:avLst/>
          </a:prstGeom>
          <a:solidFill>
            <a:schemeClr val="accent1"/>
          </a:solidFill>
          <a:ln w="19050" cap="flat" cmpd="sng" algn="ctr">
            <a:solidFill>
              <a:schemeClr val="accent1"/>
            </a:solidFill>
            <a:prstDash val="solid"/>
            <a:round/>
            <a:headEnd type="none" w="med" len="med"/>
            <a:tailEnd type="none" w="med" len="med"/>
          </a:ln>
          <a:effectLst/>
        </p:spPr>
      </p:cxnSp>
      <p:cxnSp>
        <p:nvCxnSpPr>
          <p:cNvPr id="40" name="Straight Connector 39"/>
          <p:cNvCxnSpPr/>
          <p:nvPr/>
        </p:nvCxnSpPr>
        <p:spPr bwMode="auto">
          <a:xfrm>
            <a:off x="628175" y="3122091"/>
            <a:ext cx="3238975" cy="0"/>
          </a:xfrm>
          <a:prstGeom prst="line">
            <a:avLst/>
          </a:prstGeom>
          <a:solidFill>
            <a:schemeClr val="accent1"/>
          </a:solidFill>
          <a:ln w="19050" cap="flat" cmpd="sng" algn="ctr">
            <a:solidFill>
              <a:srgbClr val="FFC000"/>
            </a:solidFill>
            <a:prstDash val="solid"/>
            <a:round/>
            <a:headEnd type="none" w="med" len="med"/>
            <a:tailEnd type="none" w="med" len="med"/>
          </a:ln>
          <a:effectLst/>
        </p:spPr>
      </p:cxnSp>
      <p:sp>
        <p:nvSpPr>
          <p:cNvPr id="41" name="TextBox 40"/>
          <p:cNvSpPr txBox="1"/>
          <p:nvPr/>
        </p:nvSpPr>
        <p:spPr>
          <a:xfrm>
            <a:off x="3867150" y="2912978"/>
            <a:ext cx="1066318" cy="400110"/>
          </a:xfrm>
          <a:prstGeom prst="rect">
            <a:avLst/>
          </a:prstGeom>
          <a:noFill/>
        </p:spPr>
        <p:txBody>
          <a:bodyPr wrap="none" rtlCol="0">
            <a:spAutoFit/>
          </a:bodyPr>
          <a:lstStyle/>
          <a:p>
            <a:pPr algn="l">
              <a:lnSpc>
                <a:spcPct val="100000"/>
              </a:lnSpc>
            </a:pPr>
            <a:r>
              <a:rPr lang="en-US" b="1" dirty="0" smtClean="0">
                <a:solidFill>
                  <a:srgbClr val="FFC000"/>
                </a:solidFill>
                <a:latin typeface="Arial" panose="020B0604020202020204" pitchFamily="34" charset="0"/>
                <a:cs typeface="Arial" panose="020B0604020202020204" pitchFamily="34" charset="0"/>
              </a:rPr>
              <a:t>Amber trigger </a:t>
            </a:r>
          </a:p>
          <a:p>
            <a:pPr algn="l">
              <a:lnSpc>
                <a:spcPct val="100000"/>
              </a:lnSpc>
            </a:pPr>
            <a:r>
              <a:rPr lang="en-US" b="1" dirty="0" smtClean="0">
                <a:solidFill>
                  <a:srgbClr val="FFC000"/>
                </a:solidFill>
                <a:latin typeface="Arial" panose="020B0604020202020204" pitchFamily="34" charset="0"/>
                <a:cs typeface="Arial" panose="020B0604020202020204" pitchFamily="34" charset="0"/>
              </a:rPr>
              <a:t>75 days</a:t>
            </a:r>
            <a:endParaRPr lang="en-US" b="1" dirty="0">
              <a:solidFill>
                <a:srgbClr val="FFC000"/>
              </a:solidFill>
              <a:latin typeface="Arial" panose="020B0604020202020204" pitchFamily="34" charset="0"/>
              <a:cs typeface="Arial" panose="020B0604020202020204" pitchFamily="34" charset="0"/>
            </a:endParaRPr>
          </a:p>
        </p:txBody>
      </p:sp>
      <p:sp>
        <p:nvSpPr>
          <p:cNvPr id="42" name="TextBox 41"/>
          <p:cNvSpPr txBox="1"/>
          <p:nvPr/>
        </p:nvSpPr>
        <p:spPr>
          <a:xfrm>
            <a:off x="3867149" y="3668585"/>
            <a:ext cx="760143" cy="400110"/>
          </a:xfrm>
          <a:prstGeom prst="rect">
            <a:avLst/>
          </a:prstGeom>
          <a:noFill/>
        </p:spPr>
        <p:txBody>
          <a:bodyPr wrap="none" rtlCol="0">
            <a:spAutoFit/>
          </a:bodyPr>
          <a:lstStyle/>
          <a:p>
            <a:pPr algn="l">
              <a:lnSpc>
                <a:spcPct val="100000"/>
              </a:lnSpc>
            </a:pPr>
            <a:r>
              <a:rPr lang="en-US" b="1" dirty="0" smtClean="0">
                <a:solidFill>
                  <a:schemeClr val="accent1"/>
                </a:solidFill>
                <a:latin typeface="Arial" panose="020B0604020202020204" pitchFamily="34" charset="0"/>
                <a:cs typeface="Arial" panose="020B0604020202020204" pitchFamily="34" charset="0"/>
              </a:rPr>
              <a:t>Red limit </a:t>
            </a:r>
          </a:p>
          <a:p>
            <a:pPr algn="l">
              <a:lnSpc>
                <a:spcPct val="100000"/>
              </a:lnSpc>
            </a:pPr>
            <a:r>
              <a:rPr lang="en-US" b="1" dirty="0" smtClean="0">
                <a:solidFill>
                  <a:schemeClr val="accent1"/>
                </a:solidFill>
                <a:latin typeface="Arial" panose="020B0604020202020204" pitchFamily="34" charset="0"/>
                <a:cs typeface="Arial" panose="020B0604020202020204" pitchFamily="34" charset="0"/>
              </a:rPr>
              <a:t>45 days</a:t>
            </a:r>
            <a:endParaRPr lang="en-US" b="1" dirty="0">
              <a:solidFill>
                <a:schemeClr val="accent1"/>
              </a:solidFill>
              <a:latin typeface="Arial" panose="020B0604020202020204" pitchFamily="34" charset="0"/>
              <a:cs typeface="Arial" panose="020B0604020202020204" pitchFamily="34" charset="0"/>
            </a:endParaRPr>
          </a:p>
        </p:txBody>
      </p:sp>
      <p:grpSp>
        <p:nvGrpSpPr>
          <p:cNvPr id="34" name="Group 33"/>
          <p:cNvGrpSpPr/>
          <p:nvPr/>
        </p:nvGrpSpPr>
        <p:grpSpPr>
          <a:xfrm>
            <a:off x="443921" y="72184"/>
            <a:ext cx="4376630" cy="189008"/>
            <a:chOff x="403281" y="164517"/>
            <a:chExt cx="4376630" cy="189008"/>
          </a:xfrm>
        </p:grpSpPr>
        <p:sp>
          <p:nvSpPr>
            <p:cNvPr id="43" name="Text Box 75"/>
            <p:cNvSpPr txBox="1">
              <a:spLocks noChangeArrowheads="1"/>
            </p:cNvSpPr>
            <p:nvPr/>
          </p:nvSpPr>
          <p:spPr bwMode="gray">
            <a:xfrm>
              <a:off x="636148" y="166688"/>
              <a:ext cx="4143763"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accent1"/>
                  </a:solidFill>
                </a:rPr>
                <a:t>Liquidity / funding risk: Calibration – Stressed Survival Period</a:t>
              </a:r>
              <a:endParaRPr lang="en-US" sz="1200" dirty="0">
                <a:solidFill>
                  <a:schemeClr val="accent1"/>
                </a:solidFill>
              </a:endParaRPr>
            </a:p>
          </p:txBody>
        </p:sp>
        <p:sp>
          <p:nvSpPr>
            <p:cNvPr id="44" name="Oval 43"/>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smtClean="0">
                  <a:solidFill>
                    <a:schemeClr val="bg1"/>
                  </a:solidFill>
                  <a:ea typeface="ＭＳ Ｐゴシック" pitchFamily="-112" charset="-128"/>
                  <a:cs typeface="ＭＳ Ｐゴシック" pitchFamily="-112" charset="-128"/>
                </a:rPr>
                <a:t>4</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
        <p:nvSpPr>
          <p:cNvPr id="50" name="Text Placeholder 6"/>
          <p:cNvSpPr txBox="1">
            <a:spLocks/>
          </p:cNvSpPr>
          <p:nvPr/>
        </p:nvSpPr>
        <p:spPr bwMode="gray">
          <a:xfrm>
            <a:off x="5162550" y="1463040"/>
            <a:ext cx="411480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indent="0" algn="l" rtl="0" eaLnBrk="1" fontAlgn="base" hangingPunct="1">
              <a:lnSpc>
                <a:spcPct val="100000"/>
              </a:lnSpc>
              <a:spcBef>
                <a:spcPts val="0"/>
              </a:spcBef>
              <a:spcAft>
                <a:spcPct val="0"/>
              </a:spcAft>
              <a:buNone/>
              <a:defRPr sz="1200" b="1">
                <a:solidFill>
                  <a:schemeClr val="accent1"/>
                </a:solidFill>
                <a:latin typeface="+mn-lt"/>
                <a:ea typeface="+mn-ea"/>
                <a:cs typeface="+mn-cs"/>
                <a:sym typeface="+mn-lt"/>
              </a:defRPr>
            </a:lvl1pPr>
            <a:lvl2pPr marL="0" indent="0" algn="l" rtl="0" eaLnBrk="1" fontAlgn="base" hangingPunct="1">
              <a:lnSpc>
                <a:spcPct val="100000"/>
              </a:lnSpc>
              <a:spcBef>
                <a:spcPts val="0"/>
              </a:spcBef>
              <a:spcAft>
                <a:spcPct val="0"/>
              </a:spcAft>
              <a:buFont typeface="Arial" charset="0"/>
              <a:buNone/>
              <a:defRPr sz="1200" baseline="0">
                <a:solidFill>
                  <a:schemeClr val="accent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000">
                <a:solidFill>
                  <a:schemeClr val="accent2"/>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000">
                <a:solidFill>
                  <a:schemeClr val="accent2"/>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000">
                <a:solidFill>
                  <a:schemeClr val="accent2"/>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GB" sz="1400" b="1" i="0" u="none" strike="noStrike" kern="0" cap="none" spc="0" normalizeH="0" baseline="0" noProof="0" dirty="0" smtClean="0">
                <a:ln>
                  <a:noFill/>
                </a:ln>
                <a:solidFill>
                  <a:srgbClr val="FF0000"/>
                </a:solidFill>
                <a:effectLst/>
                <a:uLnTx/>
                <a:uFillTx/>
                <a:latin typeface="Arial" panose="020B0604020202020204" pitchFamily="34" charset="0"/>
                <a:cs typeface="Arial" panose="020B0604020202020204" pitchFamily="34" charset="0"/>
                <a:sym typeface="+mn-lt"/>
              </a:rPr>
              <a:t>Calibration approach</a:t>
            </a:r>
            <a:endParaRPr kumimoji="0" lang="en-GB" sz="1400" b="1"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mn-lt"/>
            </a:endParaRPr>
          </a:p>
        </p:txBody>
      </p:sp>
      <p:sp>
        <p:nvSpPr>
          <p:cNvPr id="52" name="Footnote"/>
          <p:cNvSpPr/>
          <p:nvPr/>
        </p:nvSpPr>
        <p:spPr bwMode="auto">
          <a:xfrm>
            <a:off x="2208213" y="6332538"/>
            <a:ext cx="5631407"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spcBef>
                <a:spcPts val="0"/>
              </a:spcBef>
              <a:spcAft>
                <a:spcPts val="0"/>
              </a:spcAft>
            </a:pPr>
            <a:r>
              <a:rPr lang="en-US" sz="800" dirty="0" smtClean="0">
                <a:sym typeface="Arial"/>
              </a:rPr>
              <a:t>Source: “</a:t>
            </a:r>
            <a:r>
              <a:rPr lang="en-US" sz="800" dirty="0" smtClean="0">
                <a:latin typeface="Arial" panose="020B0604020202020204" pitchFamily="34" charset="0"/>
                <a:cs typeface="Arial" panose="020B0604020202020204" pitchFamily="34" charset="0"/>
                <a:sym typeface="Arial"/>
              </a:rPr>
              <a:t>2016 RAS non-CCAR-linked metrics - BSI.xlsx</a:t>
            </a:r>
            <a:r>
              <a:rPr lang="en-US" sz="800" dirty="0" smtClean="0">
                <a:sym typeface="Arial"/>
              </a:rPr>
              <a:t>”</a:t>
            </a:r>
          </a:p>
        </p:txBody>
      </p:sp>
    </p:spTree>
    <p:extLst>
      <p:ext uri="{BB962C8B-B14F-4D97-AF65-F5344CB8AC3E}">
        <p14:creationId xmlns:p14="http://schemas.microsoft.com/office/powerpoint/2010/main" val="21507062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extLst>
              <p:ext uri="{D42A27DB-BD31-4B8C-83A1-F6EECF244321}">
                <p14:modId xmlns:p14="http://schemas.microsoft.com/office/powerpoint/2010/main" val="177035971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96262" name="think-cell Slide" r:id="rId14" imgW="270" imgH="270" progId="TCLayout.ActiveDocument.1">
                  <p:embed/>
                </p:oleObj>
              </mc:Choice>
              <mc:Fallback>
                <p:oleObj name="think-cell Slide" r:id="rId14" imgW="270" imgH="270" progId="TCLayout.ActiveDocument.1">
                  <p:embed/>
                  <p:pic>
                    <p:nvPicPr>
                      <p:cNvPr id="0" name=""/>
                      <p:cNvPicPr/>
                      <p:nvPr/>
                    </p:nvPicPr>
                    <p:blipFill>
                      <a:blip r:embed="rId15"/>
                      <a:stretch>
                        <a:fillRect/>
                      </a:stretch>
                    </p:blipFill>
                    <p:spPr>
                      <a:xfrm>
                        <a:off x="1588" y="1588"/>
                        <a:ext cx="1587" cy="1587"/>
                      </a:xfrm>
                      <a:prstGeom prst="rect">
                        <a:avLst/>
                      </a:prstGeom>
                    </p:spPr>
                  </p:pic>
                </p:oleObj>
              </mc:Fallback>
            </mc:AlternateContent>
          </a:graphicData>
        </a:graphic>
      </p:graphicFrame>
      <p:sp>
        <p:nvSpPr>
          <p:cNvPr id="5" name="Rectangle 4"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spcCol="0" rtlCol="0" anchor="t" anchorCtr="0" compatLnSpc="1">
            <a:prstTxWarp prst="textNoShape">
              <a:avLst/>
            </a:prstTxWarp>
            <a:noAutofit/>
          </a:bodyPr>
          <a:lstStyle/>
          <a:p>
            <a:pPr algn="l" eaLnBrk="0" hangingPunct="0">
              <a:lnSpc>
                <a:spcPct val="100000"/>
              </a:lnSpc>
            </a:pPr>
            <a:endParaRPr kumimoji="0" lang="en-US" u="none" strike="noStrike" cap="none" normalizeH="0" dirty="0">
              <a:ln>
                <a:noFill/>
              </a:ln>
              <a:solidFill>
                <a:schemeClr val="tx1"/>
              </a:solidFill>
              <a:effectLst/>
              <a:latin typeface="Arial"/>
              <a:cs typeface="Arial"/>
              <a:sym typeface="Arial"/>
            </a:endParaRPr>
          </a:p>
        </p:txBody>
      </p:sp>
      <p:graphicFrame>
        <p:nvGraphicFramePr>
          <p:cNvPr id="36" name="Object 35"/>
          <p:cNvGraphicFramePr>
            <a:graphicFrameLocks/>
          </p:cNvGraphicFramePr>
          <p:nvPr>
            <p:custDataLst>
              <p:tags r:id="rId4"/>
            </p:custDataLst>
            <p:extLst>
              <p:ext uri="{D42A27DB-BD31-4B8C-83A1-F6EECF244321}">
                <p14:modId xmlns:p14="http://schemas.microsoft.com/office/powerpoint/2010/main" val="845616197"/>
              </p:ext>
            </p:extLst>
          </p:nvPr>
        </p:nvGraphicFramePr>
        <p:xfrm>
          <a:off x="228600" y="2095500"/>
          <a:ext cx="3791085" cy="3581310"/>
        </p:xfrm>
        <a:graphic>
          <a:graphicData uri="http://schemas.openxmlformats.org/presentationml/2006/ole">
            <mc:AlternateContent xmlns:mc="http://schemas.openxmlformats.org/markup-compatibility/2006">
              <mc:Choice xmlns:v="urn:schemas-microsoft-com:vml" Requires="v">
                <p:oleObj spid="_x0000_s296263" name="Chart" r:id="rId16" imgW="3791085" imgH="3581310" progId="MSGraph.Chart.8">
                  <p:embed followColorScheme="full"/>
                </p:oleObj>
              </mc:Choice>
              <mc:Fallback>
                <p:oleObj name="Chart" r:id="rId16" imgW="3791085" imgH="3581310" progId="MSGraph.Chart.8">
                  <p:embed followColorScheme="full"/>
                  <p:pic>
                    <p:nvPicPr>
                      <p:cNvPr id="0" name=""/>
                      <p:cNvPicPr/>
                      <p:nvPr/>
                    </p:nvPicPr>
                    <p:blipFill>
                      <a:blip r:embed="rId17"/>
                      <a:stretch>
                        <a:fillRect/>
                      </a:stretch>
                    </p:blipFill>
                    <p:spPr>
                      <a:xfrm>
                        <a:off x="228600" y="2095500"/>
                        <a:ext cx="3791085" cy="3581310"/>
                      </a:xfrm>
                      <a:prstGeom prst="rect">
                        <a:avLst/>
                      </a:prstGeom>
                    </p:spPr>
                  </p:pic>
                </p:oleObj>
              </mc:Fallback>
            </mc:AlternateContent>
          </a:graphicData>
        </a:graphic>
      </p:graphicFrame>
      <p:sp>
        <p:nvSpPr>
          <p:cNvPr id="94" name="Text Placeholder 147"/>
          <p:cNvSpPr>
            <a:spLocks noGrp="1"/>
          </p:cNvSpPr>
          <p:nvPr>
            <p:custDataLst>
              <p:tags r:id="rId5"/>
            </p:custDataLst>
          </p:nvPr>
        </p:nvSpPr>
        <p:spPr bwMode="auto">
          <a:xfrm>
            <a:off x="3668713" y="5546725"/>
            <a:ext cx="27463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B83FCF09-D00F-4F44-B569-11736AA6B988}" type="datetime'''''''''''''''''''''''''Ma''r''''''''''''-''''''''''''1''''6'">
              <a:rPr lang="en-US" sz="1000">
                <a:latin typeface="Arial"/>
                <a:cs typeface="Arial"/>
                <a:sym typeface="Arial"/>
              </a:rPr>
              <a:pPr/>
              <a:t>Mar-16</a:t>
            </a:fld>
            <a:endParaRPr lang="en-US" sz="1000" dirty="0">
              <a:latin typeface="Arial"/>
              <a:cs typeface="Arial"/>
              <a:sym typeface="Arial"/>
            </a:endParaRPr>
          </a:p>
        </p:txBody>
      </p:sp>
      <p:sp>
        <p:nvSpPr>
          <p:cNvPr id="54" name="Text Placeholder 19"/>
          <p:cNvSpPr>
            <a:spLocks noGrp="1"/>
          </p:cNvSpPr>
          <p:nvPr>
            <p:custDataLst>
              <p:tags r:id="rId6"/>
            </p:custDataLst>
          </p:nvPr>
        </p:nvSpPr>
        <p:spPr bwMode="auto">
          <a:xfrm>
            <a:off x="2803525" y="5546725"/>
            <a:ext cx="28098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6E5EC5E3-C0A5-4A13-9E13-3672D3BB661D}" type="datetime'''''Nov''''''''''''-''''''''''''''''''1''''''''''''5'">
              <a:rPr lang="en-US" sz="1000">
                <a:latin typeface="Arial"/>
                <a:cs typeface="Arial"/>
                <a:sym typeface="Arial"/>
              </a:rPr>
              <a:pPr/>
              <a:t>Nov-15</a:t>
            </a:fld>
            <a:endParaRPr lang="en-US" sz="1000" dirty="0">
              <a:latin typeface="Arial"/>
              <a:cs typeface="Arial"/>
              <a:sym typeface="Arial"/>
            </a:endParaRPr>
          </a:p>
        </p:txBody>
      </p:sp>
      <p:sp>
        <p:nvSpPr>
          <p:cNvPr id="50" name="Text Placeholder 21"/>
          <p:cNvSpPr>
            <a:spLocks noGrp="1"/>
          </p:cNvSpPr>
          <p:nvPr>
            <p:custDataLst>
              <p:tags r:id="rId7"/>
            </p:custDataLst>
          </p:nvPr>
        </p:nvSpPr>
        <p:spPr bwMode="auto">
          <a:xfrm>
            <a:off x="3248025" y="5546725"/>
            <a:ext cx="258763"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9F4665D2-3EAE-432B-AAC2-882BBF193F80}" type="datetime'''''''''''''J''''an''''-''''''''''1''''6'''''''''''">
              <a:rPr lang="en-US" sz="1000">
                <a:latin typeface="Arial"/>
                <a:cs typeface="Arial"/>
                <a:sym typeface="Arial"/>
              </a:rPr>
              <a:pPr/>
              <a:t>Jan-16</a:t>
            </a:fld>
            <a:endParaRPr lang="en-US" sz="1000" dirty="0">
              <a:latin typeface="Arial"/>
              <a:cs typeface="Arial"/>
              <a:sym typeface="Arial"/>
            </a:endParaRPr>
          </a:p>
        </p:txBody>
      </p:sp>
      <p:sp>
        <p:nvSpPr>
          <p:cNvPr id="44" name="Text Placeholder 17"/>
          <p:cNvSpPr>
            <a:spLocks noGrp="1"/>
          </p:cNvSpPr>
          <p:nvPr>
            <p:custDataLst>
              <p:tags r:id="rId8"/>
            </p:custDataLst>
          </p:nvPr>
        </p:nvSpPr>
        <p:spPr bwMode="auto">
          <a:xfrm>
            <a:off x="2370138" y="5546725"/>
            <a:ext cx="279400"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A6EBC22D-4A1C-46B8-BB67-06EDDC9468B8}" type="datetime'''''''''''''''''''S''e''''''''''''p''''-15'''''''''''''">
              <a:rPr lang="en-US" sz="1000">
                <a:latin typeface="Arial"/>
                <a:cs typeface="Arial"/>
                <a:sym typeface="Arial"/>
              </a:rPr>
              <a:pPr/>
              <a:t>Sep-15</a:t>
            </a:fld>
            <a:endParaRPr lang="en-US" sz="1000" dirty="0">
              <a:latin typeface="Arial"/>
              <a:cs typeface="Arial"/>
              <a:sym typeface="Arial"/>
            </a:endParaRPr>
          </a:p>
        </p:txBody>
      </p:sp>
      <p:sp>
        <p:nvSpPr>
          <p:cNvPr id="51" name="Text Placeholder 15"/>
          <p:cNvSpPr>
            <a:spLocks noGrp="1"/>
          </p:cNvSpPr>
          <p:nvPr>
            <p:custDataLst>
              <p:tags r:id="rId9"/>
            </p:custDataLst>
          </p:nvPr>
        </p:nvSpPr>
        <p:spPr bwMode="auto">
          <a:xfrm>
            <a:off x="1973263" y="5546725"/>
            <a:ext cx="21748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E5CB9CBF-E09D-425F-B3A1-3A871682CF18}" type="datetime'''''''''''J''''''''''''''ul''-''1''''5'''''''''">
              <a:rPr lang="en-US" sz="1000">
                <a:latin typeface="Arial"/>
                <a:cs typeface="Arial"/>
                <a:sym typeface="Arial"/>
              </a:rPr>
              <a:pPr/>
              <a:t>Jul-15</a:t>
            </a:fld>
            <a:endParaRPr lang="en-US" sz="1000" dirty="0">
              <a:latin typeface="Arial"/>
              <a:cs typeface="Arial"/>
              <a:sym typeface="Arial"/>
            </a:endParaRPr>
          </a:p>
        </p:txBody>
      </p:sp>
      <p:sp>
        <p:nvSpPr>
          <p:cNvPr id="48" name="Text Placeholder 13"/>
          <p:cNvSpPr>
            <a:spLocks noGrp="1"/>
          </p:cNvSpPr>
          <p:nvPr>
            <p:custDataLst>
              <p:tags r:id="rId10"/>
            </p:custDataLst>
          </p:nvPr>
        </p:nvSpPr>
        <p:spPr bwMode="auto">
          <a:xfrm>
            <a:off x="1500188" y="5546725"/>
            <a:ext cx="295275"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53F4B03D-DDCD-4D2E-A333-D2D7A59713AB}" type="datetime'Ma''''''''''''''''''''''''''y-''''''''''''''15'''''''''">
              <a:rPr lang="en-US" sz="1000">
                <a:latin typeface="Arial"/>
                <a:cs typeface="Arial"/>
                <a:sym typeface="Arial"/>
              </a:rPr>
              <a:pPr/>
              <a:t>May-15</a:t>
            </a:fld>
            <a:endParaRPr lang="en-US" sz="1000" dirty="0">
              <a:latin typeface="Arial"/>
              <a:cs typeface="Arial"/>
              <a:sym typeface="Arial"/>
            </a:endParaRPr>
          </a:p>
        </p:txBody>
      </p:sp>
      <p:sp>
        <p:nvSpPr>
          <p:cNvPr id="38" name="Text Placeholder 48"/>
          <p:cNvSpPr>
            <a:spLocks noGrp="1"/>
          </p:cNvSpPr>
          <p:nvPr>
            <p:custDataLst>
              <p:tags r:id="rId11"/>
            </p:custDataLst>
          </p:nvPr>
        </p:nvSpPr>
        <p:spPr bwMode="auto">
          <a:xfrm>
            <a:off x="1077913" y="5546725"/>
            <a:ext cx="27463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90B42F65-066B-4435-A3C9-EB8E17B01641}" type="datetime'M''''''''''''a''''''''r''''-''''''''''''''1''''''''''5'''">
              <a:rPr lang="en-US" sz="1000">
                <a:solidFill>
                  <a:schemeClr val="tx1"/>
                </a:solidFill>
                <a:latin typeface="Arial"/>
                <a:cs typeface="Arial"/>
                <a:sym typeface="Arial"/>
              </a:rPr>
              <a:pPr/>
              <a:t>Mar-15</a:t>
            </a:fld>
            <a:endParaRPr lang="en-US" sz="1000" dirty="0">
              <a:solidFill>
                <a:schemeClr val="tx1"/>
              </a:solidFill>
              <a:latin typeface="Arial"/>
              <a:ea typeface="ＭＳ Ｐゴシック"/>
              <a:cs typeface="Arial"/>
              <a:sym typeface="Arial"/>
            </a:endParaRPr>
          </a:p>
        </p:txBody>
      </p:sp>
      <p:sp>
        <p:nvSpPr>
          <p:cNvPr id="95" name="Text Placeholder 148"/>
          <p:cNvSpPr>
            <a:spLocks noGrp="1"/>
          </p:cNvSpPr>
          <p:nvPr>
            <p:custDataLst>
              <p:tags r:id="rId12"/>
            </p:custDataLst>
          </p:nvPr>
        </p:nvSpPr>
        <p:spPr bwMode="auto">
          <a:xfrm>
            <a:off x="657225" y="5546725"/>
            <a:ext cx="258763"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6001F5B9-9E40-4C4F-B283-CDA3C7370580}" type="datetime'''''''J''''''''''''an''''''''-1''''''''''''''''''5'''">
              <a:rPr lang="en-US" sz="1000">
                <a:latin typeface="Arial"/>
                <a:cs typeface="Arial"/>
                <a:sym typeface="Arial"/>
              </a:rPr>
              <a:pPr/>
              <a:t>Jan-15</a:t>
            </a:fld>
            <a:endParaRPr lang="en-US" sz="1000" dirty="0">
              <a:latin typeface="Arial"/>
              <a:cs typeface="Arial"/>
              <a:sym typeface="Arial"/>
            </a:endParaRPr>
          </a:p>
        </p:txBody>
      </p:sp>
      <p:sp>
        <p:nvSpPr>
          <p:cNvPr id="6" name="Text Placeholder 5"/>
          <p:cNvSpPr>
            <a:spLocks noGrp="1"/>
          </p:cNvSpPr>
          <p:nvPr>
            <p:ph sz="quarter" idx="11"/>
          </p:nvPr>
        </p:nvSpPr>
        <p:spPr/>
        <p:txBody>
          <a:bodyPr/>
          <a:lstStyle/>
          <a:p>
            <a:r>
              <a:rPr lang="en-US" dirty="0"/>
              <a:t>Calibration: </a:t>
            </a:r>
            <a:r>
              <a:rPr lang="en-US" b="0" dirty="0" smtClean="0"/>
              <a:t>Structural Funding Ratio</a:t>
            </a:r>
            <a:endParaRPr lang="en-GB" b="0" dirty="0"/>
          </a:p>
        </p:txBody>
      </p:sp>
      <p:sp>
        <p:nvSpPr>
          <p:cNvPr id="117" name="Content Placeholder 4"/>
          <p:cNvSpPr txBox="1">
            <a:spLocks/>
          </p:cNvSpPr>
          <p:nvPr/>
        </p:nvSpPr>
        <p:spPr>
          <a:xfrm>
            <a:off x="5158264" y="1879696"/>
            <a:ext cx="4087335" cy="1292662"/>
          </a:xfrm>
          <a:prstGeom prst="rect">
            <a:avLst/>
          </a:prstGeom>
        </p:spPr>
        <p:txBody>
          <a:bodyPr wrap="square" lIns="0" tIns="0" rIns="0" bIns="0">
            <a:sp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171450" lvl="1" indent="-171450" defTabSz="457200">
              <a:lnSpc>
                <a:spcPct val="100000"/>
              </a:lnSpc>
              <a:spcBef>
                <a:spcPts val="0"/>
              </a:spcBef>
              <a:buFont typeface="Arial" panose="020B0604020202020204" pitchFamily="34" charset="0"/>
              <a:buChar char="•"/>
              <a:defRPr/>
            </a:pPr>
            <a:r>
              <a:rPr lang="en-US" sz="1200" dirty="0" smtClean="0">
                <a:ea typeface="Times New Roman"/>
                <a:cs typeface="Times New Roman"/>
              </a:rPr>
              <a:t>SFR was set by comparing the </a:t>
            </a:r>
            <a:r>
              <a:rPr lang="en-US" sz="1200" dirty="0">
                <a:ea typeface="Times New Roman"/>
                <a:cs typeface="Times New Roman"/>
              </a:rPr>
              <a:t>sources of structural funding to the longer term investments that require stable </a:t>
            </a:r>
            <a:r>
              <a:rPr lang="en-US" sz="1200" dirty="0" smtClean="0">
                <a:ea typeface="Times New Roman"/>
                <a:cs typeface="Times New Roman"/>
              </a:rPr>
              <a:t>funding</a:t>
            </a:r>
            <a:endParaRPr lang="en-US" sz="1200" kern="0" dirty="0" smtClean="0">
              <a:solidFill>
                <a:schemeClr val="tx1"/>
              </a:solidFill>
              <a:latin typeface="Arial" panose="020B0604020202020204" pitchFamily="34" charset="0"/>
              <a:cs typeface="Arial" panose="020B0604020202020204" pitchFamily="34" charset="0"/>
            </a:endParaRPr>
          </a:p>
          <a:p>
            <a:pPr marL="171450" lvl="1" indent="-171450" defTabSz="457200">
              <a:lnSpc>
                <a:spcPct val="100000"/>
              </a:lnSpc>
              <a:spcBef>
                <a:spcPts val="0"/>
              </a:spcBef>
              <a:buFont typeface="Arial" panose="020B0604020202020204" pitchFamily="34" charset="0"/>
              <a:buChar char="•"/>
              <a:defRPr/>
            </a:pPr>
            <a:r>
              <a:rPr lang="en-US" sz="1200" kern="0" dirty="0" smtClean="0">
                <a:solidFill>
                  <a:schemeClr val="tx1"/>
                </a:solidFill>
                <a:latin typeface="Arial" panose="020B0604020202020204" pitchFamily="34" charset="0"/>
                <a:cs typeface="Arial" panose="020B0604020202020204" pitchFamily="34" charset="0"/>
              </a:rPr>
              <a:t>SFR limits are </a:t>
            </a:r>
            <a:r>
              <a:rPr lang="en-US" sz="1200" kern="0" dirty="0">
                <a:solidFill>
                  <a:schemeClr val="tx1"/>
                </a:solidFill>
                <a:latin typeface="Arial" panose="020B0604020202020204" pitchFamily="34" charset="0"/>
                <a:cs typeface="Arial" panose="020B0604020202020204" pitchFamily="34" charset="0"/>
              </a:rPr>
              <a:t>set keeping in mind the future regulatory minimum (100%) for the Net Stable Funding Ratio, adding a buffer per management discretion, and verifying against historical </a:t>
            </a:r>
            <a:r>
              <a:rPr lang="en-US" sz="1200" kern="0" dirty="0" smtClean="0">
                <a:solidFill>
                  <a:schemeClr val="tx1"/>
                </a:solidFill>
                <a:latin typeface="Arial" panose="020B0604020202020204" pitchFamily="34" charset="0"/>
                <a:cs typeface="Arial" panose="020B0604020202020204" pitchFamily="34" charset="0"/>
              </a:rPr>
              <a:t>trends (left)</a:t>
            </a:r>
          </a:p>
        </p:txBody>
      </p:sp>
      <p:graphicFrame>
        <p:nvGraphicFramePr>
          <p:cNvPr id="43" name="Table 42"/>
          <p:cNvGraphicFramePr>
            <a:graphicFrameLocks noGrp="1"/>
          </p:cNvGraphicFramePr>
          <p:nvPr>
            <p:extLst>
              <p:ext uri="{D42A27DB-BD31-4B8C-83A1-F6EECF244321}">
                <p14:modId xmlns:p14="http://schemas.microsoft.com/office/powerpoint/2010/main" val="1248075550"/>
              </p:ext>
            </p:extLst>
          </p:nvPr>
        </p:nvGraphicFramePr>
        <p:xfrm>
          <a:off x="5158264" y="3543078"/>
          <a:ext cx="4079079" cy="518160"/>
        </p:xfrm>
        <a:graphic>
          <a:graphicData uri="http://schemas.openxmlformats.org/drawingml/2006/table">
            <a:tbl>
              <a:tblPr firstRow="1" bandRow="1">
                <a:tableStyleId>{839DD9DD-9E6C-4910-8AC0-68ADFF6A6AFC}</a:tableStyleId>
              </a:tblPr>
              <a:tblGrid>
                <a:gridCol w="1455187"/>
                <a:gridCol w="1311946"/>
                <a:gridCol w="1311946"/>
              </a:tblGrid>
              <a:tr h="181313">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1" i="0" kern="1200" dirty="0" smtClean="0">
                          <a:solidFill>
                            <a:schemeClr val="tx1"/>
                          </a:solidFill>
                          <a:latin typeface="Arial" panose="020B0604020202020204" pitchFamily="34" charset="0"/>
                          <a:ea typeface="+mn-ea"/>
                          <a:cs typeface="Arial" panose="020B0604020202020204" pitchFamily="34" charset="0"/>
                        </a:rPr>
                        <a:t>Metric</a:t>
                      </a:r>
                    </a:p>
                  </a:txBody>
                  <a:tcPr anchor="ctr">
                    <a:lnR>
                      <a:noFill/>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1" i="0" kern="1200" dirty="0" smtClean="0">
                          <a:solidFill>
                            <a:schemeClr val="tx1"/>
                          </a:solidFill>
                          <a:latin typeface="Arial" panose="020B0604020202020204" pitchFamily="34" charset="0"/>
                          <a:ea typeface="+mn-ea"/>
                          <a:cs typeface="Arial" panose="020B0604020202020204" pitchFamily="34" charset="0"/>
                        </a:rPr>
                        <a:t>Amber trigger</a:t>
                      </a:r>
                      <a:endParaRPr lang="en-US" sz="1100" b="1" i="0" kern="1200" dirty="0">
                        <a:solidFill>
                          <a:schemeClr val="tx1"/>
                        </a:solidFill>
                        <a:latin typeface="Arial" panose="020B0604020202020204" pitchFamily="34" charset="0"/>
                        <a:ea typeface="+mn-ea"/>
                        <a:cs typeface="Arial" panose="020B0604020202020204" pitchFamily="34" charset="0"/>
                      </a:endParaRPr>
                    </a:p>
                  </a:txBody>
                  <a:tcPr anchor="b">
                    <a:lnL>
                      <a:noFill/>
                    </a:lnL>
                    <a:lnR>
                      <a:noFill/>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1" i="0" kern="1200" dirty="0" smtClean="0">
                          <a:solidFill>
                            <a:schemeClr val="bg1"/>
                          </a:solidFill>
                          <a:latin typeface="Arial" panose="020B0604020202020204" pitchFamily="34" charset="0"/>
                          <a:ea typeface="+mn-ea"/>
                          <a:cs typeface="Arial" panose="020B0604020202020204" pitchFamily="34" charset="0"/>
                        </a:rPr>
                        <a:t>Red limit</a:t>
                      </a:r>
                      <a:endParaRPr lang="en-US" sz="1100" b="1" i="0" kern="1200" dirty="0">
                        <a:solidFill>
                          <a:schemeClr val="bg1"/>
                        </a:solidFill>
                        <a:latin typeface="Arial" panose="020B0604020202020204" pitchFamily="34" charset="0"/>
                        <a:ea typeface="+mn-ea"/>
                        <a:cs typeface="Arial" panose="020B0604020202020204" pitchFamily="34" charset="0"/>
                      </a:endParaRPr>
                    </a:p>
                  </a:txBody>
                  <a:tcPr anchor="b">
                    <a:lnL>
                      <a:noFill/>
                    </a:lnL>
                    <a:lnR>
                      <a:noFill/>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182254">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1" i="0" kern="1200" dirty="0" smtClean="0">
                          <a:solidFill>
                            <a:schemeClr val="tx1"/>
                          </a:solidFill>
                          <a:latin typeface="Arial" panose="020B0604020202020204" pitchFamily="34" charset="0"/>
                          <a:ea typeface="+mn-ea"/>
                          <a:cs typeface="Arial" panose="020B0604020202020204" pitchFamily="34" charset="0"/>
                        </a:rPr>
                        <a:t>SFR</a:t>
                      </a:r>
                    </a:p>
                  </a:txBody>
                  <a:tcPr anchor="ctr">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algn="ctr" defTabSz="457200" rtl="0" eaLnBrk="1" latinLnBrk="0" hangingPunct="1"/>
                      <a:r>
                        <a:rPr lang="en-US" sz="1100" kern="1200" dirty="0" smtClean="0">
                          <a:solidFill>
                            <a:schemeClr val="tx1"/>
                          </a:solidFill>
                          <a:latin typeface="Arial" panose="020B0604020202020204" pitchFamily="34" charset="0"/>
                          <a:ea typeface="+mn-ea"/>
                          <a:cs typeface="Arial" panose="020B0604020202020204" pitchFamily="34" charset="0"/>
                        </a:rPr>
                        <a:t>121%</a:t>
                      </a:r>
                      <a:endParaRPr lang="en-US" sz="1100" kern="1200" dirty="0">
                        <a:solidFill>
                          <a:schemeClr val="tx1"/>
                        </a:solidFill>
                        <a:latin typeface="Arial" panose="020B0604020202020204" pitchFamily="34" charset="0"/>
                        <a:ea typeface="+mn-ea"/>
                        <a:cs typeface="Arial" panose="020B0604020202020204" pitchFamily="34" charset="0"/>
                      </a:endParaRPr>
                    </a:p>
                  </a:txBody>
                  <a:tcP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defTabSz="457200" rtl="0" eaLnBrk="1" latinLnBrk="0" hangingPunct="1"/>
                      <a:r>
                        <a:rPr lang="en-US" sz="1100" kern="1200" dirty="0" smtClean="0">
                          <a:solidFill>
                            <a:schemeClr val="tx1"/>
                          </a:solidFill>
                          <a:latin typeface="Arial" panose="020B0604020202020204" pitchFamily="34" charset="0"/>
                          <a:ea typeface="+mn-ea"/>
                          <a:cs typeface="Arial" panose="020B0604020202020204" pitchFamily="34" charset="0"/>
                        </a:rPr>
                        <a:t>100%</a:t>
                      </a:r>
                      <a:endParaRPr lang="en-US" sz="1100" kern="1200" dirty="0">
                        <a:solidFill>
                          <a:schemeClr val="tx1"/>
                        </a:solidFill>
                        <a:latin typeface="Arial" panose="020B0604020202020204" pitchFamily="34" charset="0"/>
                        <a:ea typeface="+mn-ea"/>
                        <a:cs typeface="Arial" panose="020B0604020202020204" pitchFamily="34" charset="0"/>
                      </a:endParaRPr>
                    </a:p>
                  </a:txBody>
                  <a:tcP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cxnSp>
        <p:nvCxnSpPr>
          <p:cNvPr id="45" name="Straight Connector 44"/>
          <p:cNvCxnSpPr/>
          <p:nvPr/>
        </p:nvCxnSpPr>
        <p:spPr bwMode="auto">
          <a:xfrm flipH="1">
            <a:off x="678143" y="3895919"/>
            <a:ext cx="3200400" cy="0"/>
          </a:xfrm>
          <a:prstGeom prst="line">
            <a:avLst/>
          </a:prstGeom>
          <a:solidFill>
            <a:schemeClr val="accent1"/>
          </a:solidFill>
          <a:ln w="19050" cap="flat" cmpd="sng" algn="ctr">
            <a:solidFill>
              <a:schemeClr val="accent1"/>
            </a:solidFill>
            <a:prstDash val="solid"/>
            <a:round/>
            <a:headEnd type="none" w="med" len="med"/>
            <a:tailEnd type="none" w="med" len="med"/>
          </a:ln>
          <a:effectLst/>
        </p:spPr>
      </p:cxnSp>
      <p:cxnSp>
        <p:nvCxnSpPr>
          <p:cNvPr id="46" name="Straight Connector 45"/>
          <p:cNvCxnSpPr/>
          <p:nvPr/>
        </p:nvCxnSpPr>
        <p:spPr bwMode="auto">
          <a:xfrm>
            <a:off x="678143" y="3506047"/>
            <a:ext cx="3200400" cy="0"/>
          </a:xfrm>
          <a:prstGeom prst="line">
            <a:avLst/>
          </a:prstGeom>
          <a:solidFill>
            <a:schemeClr val="accent1"/>
          </a:solidFill>
          <a:ln w="19050" cap="flat" cmpd="sng" algn="ctr">
            <a:solidFill>
              <a:srgbClr val="FFC000"/>
            </a:solidFill>
            <a:prstDash val="solid"/>
            <a:round/>
            <a:headEnd type="none" w="med" len="med"/>
            <a:tailEnd type="none" w="med" len="med"/>
          </a:ln>
          <a:effectLst/>
        </p:spPr>
      </p:cxnSp>
      <p:cxnSp>
        <p:nvCxnSpPr>
          <p:cNvPr id="77" name="Straight Connector 76"/>
          <p:cNvCxnSpPr/>
          <p:nvPr/>
        </p:nvCxnSpPr>
        <p:spPr>
          <a:xfrm>
            <a:off x="4781074" y="1510665"/>
            <a:ext cx="0" cy="4756150"/>
          </a:xfrm>
          <a:prstGeom prst="line">
            <a:avLst/>
          </a:prstGeom>
          <a:ln>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64" name="Text Placeholder 6"/>
          <p:cNvSpPr txBox="1">
            <a:spLocks/>
          </p:cNvSpPr>
          <p:nvPr/>
        </p:nvSpPr>
        <p:spPr bwMode="gray">
          <a:xfrm>
            <a:off x="5162550" y="1463040"/>
            <a:ext cx="411480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indent="0" algn="l" rtl="0" eaLnBrk="1" fontAlgn="base" hangingPunct="1">
              <a:lnSpc>
                <a:spcPct val="100000"/>
              </a:lnSpc>
              <a:spcBef>
                <a:spcPts val="0"/>
              </a:spcBef>
              <a:spcAft>
                <a:spcPct val="0"/>
              </a:spcAft>
              <a:buNone/>
              <a:defRPr sz="1200" b="1">
                <a:solidFill>
                  <a:schemeClr val="accent1"/>
                </a:solidFill>
                <a:latin typeface="+mn-lt"/>
                <a:ea typeface="+mn-ea"/>
                <a:cs typeface="+mn-cs"/>
                <a:sym typeface="+mn-lt"/>
              </a:defRPr>
            </a:lvl1pPr>
            <a:lvl2pPr marL="0" indent="0" algn="l" rtl="0" eaLnBrk="1" fontAlgn="base" hangingPunct="1">
              <a:lnSpc>
                <a:spcPct val="100000"/>
              </a:lnSpc>
              <a:spcBef>
                <a:spcPts val="0"/>
              </a:spcBef>
              <a:spcAft>
                <a:spcPct val="0"/>
              </a:spcAft>
              <a:buFont typeface="Arial" charset="0"/>
              <a:buNone/>
              <a:defRPr sz="1200" baseline="0">
                <a:solidFill>
                  <a:schemeClr val="accent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000">
                <a:solidFill>
                  <a:schemeClr val="accent2"/>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000">
                <a:solidFill>
                  <a:schemeClr val="accent2"/>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000">
                <a:solidFill>
                  <a:schemeClr val="accent2"/>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GB" sz="1400" b="1" i="0" u="none" strike="noStrike" kern="0" cap="none" spc="0" normalizeH="0" baseline="0" noProof="0" dirty="0" smtClean="0">
                <a:ln>
                  <a:noFill/>
                </a:ln>
                <a:solidFill>
                  <a:srgbClr val="FF0000"/>
                </a:solidFill>
                <a:effectLst/>
                <a:uLnTx/>
                <a:uFillTx/>
                <a:latin typeface="Arial" panose="020B0604020202020204" pitchFamily="34" charset="0"/>
                <a:cs typeface="Arial" panose="020B0604020202020204" pitchFamily="34" charset="0"/>
                <a:sym typeface="+mn-lt"/>
              </a:rPr>
              <a:t>Calibration approach</a:t>
            </a:r>
            <a:endParaRPr kumimoji="0" lang="en-GB" sz="1400" b="1"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mn-lt"/>
            </a:endParaRPr>
          </a:p>
        </p:txBody>
      </p:sp>
      <p:sp>
        <p:nvSpPr>
          <p:cNvPr id="66" name="Text Placeholder 5"/>
          <p:cNvSpPr txBox="1">
            <a:spLocks/>
          </p:cNvSpPr>
          <p:nvPr/>
        </p:nvSpPr>
        <p:spPr bwMode="gray">
          <a:xfrm>
            <a:off x="365760" y="1463040"/>
            <a:ext cx="41148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indent="0" algn="l" rtl="0" eaLnBrk="1" fontAlgn="base" hangingPunct="1">
              <a:lnSpc>
                <a:spcPct val="100000"/>
              </a:lnSpc>
              <a:spcBef>
                <a:spcPts val="0"/>
              </a:spcBef>
              <a:spcAft>
                <a:spcPct val="0"/>
              </a:spcAft>
              <a:buNone/>
              <a:defRPr sz="1200" b="1">
                <a:solidFill>
                  <a:schemeClr val="accent1"/>
                </a:solidFill>
                <a:latin typeface="+mn-lt"/>
                <a:ea typeface="+mn-ea"/>
                <a:cs typeface="+mn-cs"/>
                <a:sym typeface="+mn-lt"/>
              </a:defRPr>
            </a:lvl1pPr>
            <a:lvl2pPr marL="0" indent="0" algn="l" rtl="0" eaLnBrk="1" fontAlgn="base" hangingPunct="1">
              <a:lnSpc>
                <a:spcPct val="100000"/>
              </a:lnSpc>
              <a:spcBef>
                <a:spcPts val="0"/>
              </a:spcBef>
              <a:spcAft>
                <a:spcPct val="0"/>
              </a:spcAft>
              <a:buFont typeface="Arial" charset="0"/>
              <a:buNone/>
              <a:defRPr sz="1200" baseline="0">
                <a:solidFill>
                  <a:schemeClr val="accent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000">
                <a:solidFill>
                  <a:schemeClr val="accent2"/>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000">
                <a:solidFill>
                  <a:schemeClr val="accent2"/>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000">
                <a:solidFill>
                  <a:schemeClr val="accent2"/>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GB" sz="1400" b="1" i="0" u="none" strike="noStrike" kern="0" cap="none" spc="0" normalizeH="0" baseline="0" noProof="0" dirty="0" smtClean="0">
                <a:ln>
                  <a:noFill/>
                </a:ln>
                <a:solidFill>
                  <a:srgbClr val="FF0000"/>
                </a:solidFill>
                <a:effectLst/>
                <a:uLnTx/>
                <a:uFillTx/>
                <a:latin typeface="Arial" panose="020B0604020202020204" pitchFamily="34" charset="0"/>
                <a:cs typeface="Arial" panose="020B0604020202020204" pitchFamily="34" charset="0"/>
                <a:sym typeface="+mn-lt"/>
              </a:rPr>
              <a:t>Structural Funding Ratio </a:t>
            </a:r>
          </a:p>
          <a:p>
            <a:pPr marL="0" marR="0" lvl="0" indent="0" algn="l" defTabSz="914400" rtl="0" eaLnBrk="1" fontAlgn="base" latinLnBrk="0" hangingPunct="1">
              <a:lnSpc>
                <a:spcPct val="100000"/>
              </a:lnSpc>
              <a:spcBef>
                <a:spcPts val="0"/>
              </a:spcBef>
              <a:spcAft>
                <a:spcPct val="0"/>
              </a:spcAft>
              <a:buClrTx/>
              <a:buSzTx/>
              <a:buFontTx/>
              <a:buNone/>
              <a:tabLst/>
              <a:defRPr/>
            </a:pPr>
            <a:r>
              <a:rPr lang="en-GB" sz="1400" b="0" kern="0" dirty="0" smtClean="0">
                <a:solidFill>
                  <a:srgbClr val="FF0000"/>
                </a:solidFill>
                <a:latin typeface="Arial" panose="020B0604020202020204" pitchFamily="34" charset="0"/>
                <a:cs typeface="Arial" panose="020B0604020202020204" pitchFamily="34" charset="0"/>
              </a:rPr>
              <a:t>%, BSI</a:t>
            </a:r>
            <a:r>
              <a:rPr kumimoji="0" lang="en-GB" sz="1400" b="0" i="0" u="none" strike="noStrike" kern="0" cap="none" spc="0" normalizeH="0" baseline="0" noProof="0" dirty="0" smtClean="0">
                <a:ln>
                  <a:noFill/>
                </a:ln>
                <a:solidFill>
                  <a:srgbClr val="FF0000"/>
                </a:solidFill>
                <a:effectLst/>
                <a:uLnTx/>
                <a:uFillTx/>
                <a:latin typeface="Arial" panose="020B0604020202020204" pitchFamily="34" charset="0"/>
                <a:cs typeface="Arial" panose="020B0604020202020204" pitchFamily="34" charset="0"/>
                <a:sym typeface="+mn-lt"/>
              </a:rPr>
              <a:t>, January</a:t>
            </a:r>
            <a:r>
              <a:rPr kumimoji="0" lang="en-GB" sz="1400" b="0" i="0" u="none" strike="noStrike" kern="0" cap="none" spc="0" normalizeH="0" noProof="0" dirty="0" smtClean="0">
                <a:ln>
                  <a:noFill/>
                </a:ln>
                <a:solidFill>
                  <a:srgbClr val="FF0000"/>
                </a:solidFill>
                <a:effectLst/>
                <a:uLnTx/>
                <a:uFillTx/>
                <a:latin typeface="Arial" panose="020B0604020202020204" pitchFamily="34" charset="0"/>
                <a:cs typeface="Arial" panose="020B0604020202020204" pitchFamily="34" charset="0"/>
                <a:sym typeface="+mn-lt"/>
              </a:rPr>
              <a:t> 2015 </a:t>
            </a:r>
            <a:r>
              <a:rPr kumimoji="0" lang="en-GB" sz="1400" b="0" i="0" u="none" strike="noStrike" kern="0" cap="none" spc="0" normalizeH="0" baseline="0" noProof="0" dirty="0" smtClean="0">
                <a:ln>
                  <a:noFill/>
                </a:ln>
                <a:solidFill>
                  <a:srgbClr val="FF0000"/>
                </a:solidFill>
                <a:effectLst/>
                <a:uLnTx/>
                <a:uFillTx/>
                <a:latin typeface="Arial" panose="020B0604020202020204" pitchFamily="34" charset="0"/>
                <a:cs typeface="Arial" panose="020B0604020202020204" pitchFamily="34" charset="0"/>
                <a:sym typeface="+mn-lt"/>
              </a:rPr>
              <a:t>– March 2016</a:t>
            </a:r>
            <a:endParaRPr kumimoji="0" lang="en-GB" sz="14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mn-lt"/>
            </a:endParaRPr>
          </a:p>
        </p:txBody>
      </p:sp>
      <p:sp>
        <p:nvSpPr>
          <p:cNvPr id="82" name="TextBox 81"/>
          <p:cNvSpPr txBox="1"/>
          <p:nvPr/>
        </p:nvSpPr>
        <p:spPr>
          <a:xfrm>
            <a:off x="3923355" y="3839303"/>
            <a:ext cx="752055" cy="153888"/>
          </a:xfrm>
          <a:prstGeom prst="rect">
            <a:avLst/>
          </a:prstGeom>
          <a:noFill/>
        </p:spPr>
        <p:txBody>
          <a:bodyPr wrap="square" lIns="0" tIns="0" rIns="0" bIns="0" rtlCol="0">
            <a:spAutoFit/>
          </a:bodyPr>
          <a:lstStyle/>
          <a:p>
            <a:pPr algn="l">
              <a:lnSpc>
                <a:spcPct val="100000"/>
              </a:lnSpc>
            </a:pPr>
            <a:r>
              <a:rPr lang="en-US" b="1" dirty="0" smtClean="0">
                <a:solidFill>
                  <a:schemeClr val="accent1"/>
                </a:solidFill>
                <a:latin typeface="Arial" panose="020B0604020202020204" pitchFamily="34" charset="0"/>
                <a:cs typeface="Arial" panose="020B0604020202020204" pitchFamily="34" charset="0"/>
              </a:rPr>
              <a:t>Red 100%</a:t>
            </a:r>
            <a:endParaRPr lang="en-US" b="1" dirty="0">
              <a:solidFill>
                <a:schemeClr val="accent1"/>
              </a:solidFill>
              <a:latin typeface="Arial" panose="020B0604020202020204" pitchFamily="34" charset="0"/>
              <a:cs typeface="Arial" panose="020B0604020202020204" pitchFamily="34" charset="0"/>
            </a:endParaRPr>
          </a:p>
        </p:txBody>
      </p:sp>
      <p:sp>
        <p:nvSpPr>
          <p:cNvPr id="83" name="TextBox 82"/>
          <p:cNvSpPr txBox="1"/>
          <p:nvPr/>
        </p:nvSpPr>
        <p:spPr>
          <a:xfrm>
            <a:off x="3923355" y="3440871"/>
            <a:ext cx="853798" cy="153888"/>
          </a:xfrm>
          <a:prstGeom prst="rect">
            <a:avLst/>
          </a:prstGeom>
          <a:noFill/>
        </p:spPr>
        <p:txBody>
          <a:bodyPr wrap="square" lIns="0" tIns="0" rIns="0" bIns="0" rtlCol="0">
            <a:spAutoFit/>
          </a:bodyPr>
          <a:lstStyle/>
          <a:p>
            <a:pPr algn="l">
              <a:lnSpc>
                <a:spcPct val="100000"/>
              </a:lnSpc>
            </a:pPr>
            <a:r>
              <a:rPr lang="en-US" b="1" dirty="0" smtClean="0">
                <a:solidFill>
                  <a:srgbClr val="FFC000"/>
                </a:solidFill>
                <a:latin typeface="Arial" panose="020B0604020202020204" pitchFamily="34" charset="0"/>
                <a:cs typeface="Arial" panose="020B0604020202020204" pitchFamily="34" charset="0"/>
              </a:rPr>
              <a:t>Amber 121%</a:t>
            </a:r>
            <a:endParaRPr lang="en-US" b="1" dirty="0">
              <a:solidFill>
                <a:srgbClr val="FFC000"/>
              </a:solidFill>
              <a:latin typeface="Arial" panose="020B0604020202020204" pitchFamily="34" charset="0"/>
              <a:cs typeface="Arial" panose="020B0604020202020204" pitchFamily="34" charset="0"/>
            </a:endParaRPr>
          </a:p>
        </p:txBody>
      </p:sp>
      <p:grpSp>
        <p:nvGrpSpPr>
          <p:cNvPr id="49" name="Group 48"/>
          <p:cNvGrpSpPr/>
          <p:nvPr/>
        </p:nvGrpSpPr>
        <p:grpSpPr>
          <a:xfrm>
            <a:off x="443921" y="72184"/>
            <a:ext cx="4350982" cy="189008"/>
            <a:chOff x="403281" y="164517"/>
            <a:chExt cx="4350982" cy="189008"/>
          </a:xfrm>
        </p:grpSpPr>
        <p:sp>
          <p:nvSpPr>
            <p:cNvPr id="52" name="Text Box 75"/>
            <p:cNvSpPr txBox="1">
              <a:spLocks noChangeArrowheads="1"/>
            </p:cNvSpPr>
            <p:nvPr/>
          </p:nvSpPr>
          <p:spPr bwMode="gray">
            <a:xfrm>
              <a:off x="636148" y="166688"/>
              <a:ext cx="4118115"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accent1"/>
                  </a:solidFill>
                </a:rPr>
                <a:t>Liquidity / funding risk: Calibration – Structural Funding Ratio</a:t>
              </a:r>
              <a:endParaRPr lang="en-US" sz="1200" dirty="0">
                <a:solidFill>
                  <a:schemeClr val="accent1"/>
                </a:solidFill>
              </a:endParaRPr>
            </a:p>
          </p:txBody>
        </p:sp>
        <p:sp>
          <p:nvSpPr>
            <p:cNvPr id="53" name="Oval 52"/>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smtClean="0">
                  <a:solidFill>
                    <a:schemeClr val="bg1"/>
                  </a:solidFill>
                  <a:ea typeface="ＭＳ Ｐゴシック" pitchFamily="-112" charset="-128"/>
                  <a:cs typeface="ＭＳ Ｐゴシック" pitchFamily="-112" charset="-128"/>
                </a:rPr>
                <a:t>4</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
        <p:nvSpPr>
          <p:cNvPr id="27" name="Footnote"/>
          <p:cNvSpPr/>
          <p:nvPr/>
        </p:nvSpPr>
        <p:spPr bwMode="auto">
          <a:xfrm>
            <a:off x="2208213" y="6332538"/>
            <a:ext cx="5631407"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spcBef>
                <a:spcPts val="0"/>
              </a:spcBef>
              <a:spcAft>
                <a:spcPts val="0"/>
              </a:spcAft>
            </a:pPr>
            <a:r>
              <a:rPr lang="en-US" sz="800" dirty="0" smtClean="0">
                <a:sym typeface="Arial"/>
              </a:rPr>
              <a:t>Source: “</a:t>
            </a:r>
            <a:r>
              <a:rPr lang="en-US" sz="800" dirty="0" smtClean="0">
                <a:latin typeface="Arial" panose="020B0604020202020204" pitchFamily="34" charset="0"/>
                <a:cs typeface="Arial" panose="020B0604020202020204" pitchFamily="34" charset="0"/>
                <a:sym typeface="Arial"/>
              </a:rPr>
              <a:t>2016 RAS non-CCAR-linked metrics - BSI.xlsx</a:t>
            </a:r>
            <a:r>
              <a:rPr lang="en-US" sz="800" dirty="0" smtClean="0">
                <a:sym typeface="Arial"/>
              </a:rPr>
              <a:t>”</a:t>
            </a:r>
          </a:p>
        </p:txBody>
      </p:sp>
    </p:spTree>
    <p:extLst>
      <p:ext uri="{BB962C8B-B14F-4D97-AF65-F5344CB8AC3E}">
        <p14:creationId xmlns:p14="http://schemas.microsoft.com/office/powerpoint/2010/main" val="18744987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extLst>
              <p:ext uri="{D42A27DB-BD31-4B8C-83A1-F6EECF244321}">
                <p14:modId xmlns:p14="http://schemas.microsoft.com/office/powerpoint/2010/main" val="54284763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75880" name="think-cell Slide" r:id="rId26" imgW="270" imgH="270" progId="TCLayout.ActiveDocument.1">
                  <p:embed/>
                </p:oleObj>
              </mc:Choice>
              <mc:Fallback>
                <p:oleObj name="think-cell Slide" r:id="rId26" imgW="270" imgH="270" progId="TCLayout.ActiveDocument.1">
                  <p:embed/>
                  <p:pic>
                    <p:nvPicPr>
                      <p:cNvPr id="0" name=""/>
                      <p:cNvPicPr/>
                      <p:nvPr/>
                    </p:nvPicPr>
                    <p:blipFill>
                      <a:blip r:embed="rId27"/>
                      <a:stretch>
                        <a:fillRect/>
                      </a:stretch>
                    </p:blipFill>
                    <p:spPr>
                      <a:xfrm>
                        <a:off x="1588" y="1588"/>
                        <a:ext cx="1587" cy="1587"/>
                      </a:xfrm>
                      <a:prstGeom prst="rect">
                        <a:avLst/>
                      </a:prstGeom>
                    </p:spPr>
                  </p:pic>
                </p:oleObj>
              </mc:Fallback>
            </mc:AlternateContent>
          </a:graphicData>
        </a:graphic>
      </p:graphicFrame>
      <p:sp>
        <p:nvSpPr>
          <p:cNvPr id="5" name="Rectangle 4"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spcCol="0" rtlCol="0" anchor="t" anchorCtr="0" compatLnSpc="1">
            <a:prstTxWarp prst="textNoShape">
              <a:avLst/>
            </a:prstTxWarp>
            <a:noAutofit/>
          </a:bodyPr>
          <a:lstStyle/>
          <a:p>
            <a:pPr algn="l" eaLnBrk="0" hangingPunct="0">
              <a:lnSpc>
                <a:spcPct val="100000"/>
              </a:lnSpc>
            </a:pPr>
            <a:endParaRPr kumimoji="0" lang="en-US" u="none" strike="noStrike" cap="none" normalizeH="0" dirty="0">
              <a:ln>
                <a:noFill/>
              </a:ln>
              <a:solidFill>
                <a:schemeClr val="tx1"/>
              </a:solidFill>
              <a:effectLst/>
              <a:latin typeface="Arial"/>
              <a:cs typeface="Arial"/>
              <a:sym typeface="Arial"/>
            </a:endParaRPr>
          </a:p>
        </p:txBody>
      </p:sp>
      <p:graphicFrame>
        <p:nvGraphicFramePr>
          <p:cNvPr id="114" name="Object 113"/>
          <p:cNvGraphicFramePr>
            <a:graphicFrameLocks/>
          </p:cNvGraphicFramePr>
          <p:nvPr>
            <p:custDataLst>
              <p:tags r:id="rId4"/>
            </p:custDataLst>
            <p:extLst>
              <p:ext uri="{D42A27DB-BD31-4B8C-83A1-F6EECF244321}">
                <p14:modId xmlns:p14="http://schemas.microsoft.com/office/powerpoint/2010/main" val="515186562"/>
              </p:ext>
            </p:extLst>
          </p:nvPr>
        </p:nvGraphicFramePr>
        <p:xfrm>
          <a:off x="419100" y="2133600"/>
          <a:ext cx="3476557" cy="3409860"/>
        </p:xfrm>
        <a:graphic>
          <a:graphicData uri="http://schemas.openxmlformats.org/presentationml/2006/ole">
            <mc:AlternateContent xmlns:mc="http://schemas.openxmlformats.org/markup-compatibility/2006">
              <mc:Choice xmlns:v="urn:schemas-microsoft-com:vml" Requires="v">
                <p:oleObj spid="_x0000_s375881" name="Chart" r:id="rId28" imgW="3476557" imgH="3409860" progId="MSGraph.Chart.8">
                  <p:embed followColorScheme="full"/>
                </p:oleObj>
              </mc:Choice>
              <mc:Fallback>
                <p:oleObj name="Chart" r:id="rId28" imgW="3476557" imgH="3409860" progId="MSGraph.Chart.8">
                  <p:embed followColorScheme="full"/>
                  <p:pic>
                    <p:nvPicPr>
                      <p:cNvPr id="0" name=""/>
                      <p:cNvPicPr/>
                      <p:nvPr/>
                    </p:nvPicPr>
                    <p:blipFill>
                      <a:blip r:embed="rId29"/>
                      <a:stretch>
                        <a:fillRect/>
                      </a:stretch>
                    </p:blipFill>
                    <p:spPr>
                      <a:xfrm>
                        <a:off x="419100" y="2133600"/>
                        <a:ext cx="3476557" cy="3409860"/>
                      </a:xfrm>
                      <a:prstGeom prst="rect">
                        <a:avLst/>
                      </a:prstGeom>
                    </p:spPr>
                  </p:pic>
                </p:oleObj>
              </mc:Fallback>
            </mc:AlternateContent>
          </a:graphicData>
        </a:graphic>
      </p:graphicFrame>
      <p:sp>
        <p:nvSpPr>
          <p:cNvPr id="57" name="Text Placeholder 3"/>
          <p:cNvSpPr>
            <a:spLocks noGrp="1"/>
          </p:cNvSpPr>
          <p:nvPr>
            <p:custDataLst>
              <p:tags r:id="rId5"/>
            </p:custDataLst>
          </p:nvPr>
        </p:nvSpPr>
        <p:spPr bwMode="gray">
          <a:xfrm>
            <a:off x="241300" y="3924300"/>
            <a:ext cx="209550"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lnSpc>
                <a:spcPct val="100000"/>
              </a:lnSpc>
              <a:spcBef>
                <a:spcPct val="0"/>
              </a:spcBef>
              <a:buNone/>
            </a:pPr>
            <a:fld id="{FBF4E373-BB70-4DDF-8766-1D0BE85CF611}" type="datetime'''''''''''''''2''''''''''''''''''''''''''''''''''''5''0'''''''">
              <a:rPr lang="en-US" sz="1000">
                <a:latin typeface="Arial"/>
                <a:cs typeface="Arial"/>
                <a:sym typeface="Arial"/>
              </a:rPr>
              <a:pPr marL="0" indent="0" algn="r">
                <a:lnSpc>
                  <a:spcPct val="100000"/>
                </a:lnSpc>
                <a:spcBef>
                  <a:spcPct val="0"/>
                </a:spcBef>
                <a:buNone/>
              </a:pPr>
              <a:t>250</a:t>
            </a:fld>
            <a:endParaRPr lang="en-GB" sz="1000" dirty="0">
              <a:latin typeface="Arial"/>
              <a:cs typeface="Arial"/>
              <a:sym typeface="Arial"/>
            </a:endParaRPr>
          </a:p>
        </p:txBody>
      </p:sp>
      <p:sp>
        <p:nvSpPr>
          <p:cNvPr id="55" name="Text Placeholder 1"/>
          <p:cNvSpPr>
            <a:spLocks noGrp="1"/>
          </p:cNvSpPr>
          <p:nvPr>
            <p:custDataLst>
              <p:tags r:id="rId6"/>
            </p:custDataLst>
          </p:nvPr>
        </p:nvSpPr>
        <p:spPr bwMode="gray">
          <a:xfrm>
            <a:off x="311150" y="5086350"/>
            <a:ext cx="139700"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lnSpc>
                <a:spcPct val="100000"/>
              </a:lnSpc>
              <a:spcBef>
                <a:spcPct val="0"/>
              </a:spcBef>
              <a:buNone/>
            </a:pPr>
            <a:fld id="{13265C83-FE96-47A5-8F3E-75B6A3B8BF58}" type="datetime'''''5''''''''''''''''''''''''''''''''''''0'''''">
              <a:rPr lang="en-US" sz="1000">
                <a:latin typeface="Arial"/>
                <a:cs typeface="Arial"/>
                <a:sym typeface="Arial"/>
              </a:rPr>
              <a:pPr marL="0" indent="0" algn="r">
                <a:lnSpc>
                  <a:spcPct val="100000"/>
                </a:lnSpc>
                <a:spcBef>
                  <a:spcPct val="0"/>
                </a:spcBef>
                <a:buNone/>
              </a:pPr>
              <a:t>50</a:t>
            </a:fld>
            <a:endParaRPr lang="en-GB" sz="1000" dirty="0">
              <a:latin typeface="Arial"/>
              <a:cs typeface="Arial"/>
              <a:sym typeface="Arial"/>
            </a:endParaRPr>
          </a:p>
        </p:txBody>
      </p:sp>
      <p:sp>
        <p:nvSpPr>
          <p:cNvPr id="61" name="Text Placeholder 9"/>
          <p:cNvSpPr>
            <a:spLocks noGrp="1"/>
          </p:cNvSpPr>
          <p:nvPr>
            <p:custDataLst>
              <p:tags r:id="rId7"/>
            </p:custDataLst>
          </p:nvPr>
        </p:nvSpPr>
        <p:spPr bwMode="gray">
          <a:xfrm>
            <a:off x="241300" y="2181225"/>
            <a:ext cx="209550"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lnSpc>
                <a:spcPct val="100000"/>
              </a:lnSpc>
              <a:spcBef>
                <a:spcPct val="0"/>
              </a:spcBef>
              <a:buNone/>
            </a:pPr>
            <a:fld id="{6F973879-EF82-438F-9D21-F1195ADEDDC9}" type="datetime'''''''''''''''''''55''''''''''''''''''''''''''''0'''''''">
              <a:rPr lang="en-US" sz="1000">
                <a:latin typeface="Arial"/>
                <a:cs typeface="Arial"/>
                <a:sym typeface="Arial"/>
              </a:rPr>
              <a:pPr marL="0" indent="0" algn="r">
                <a:lnSpc>
                  <a:spcPct val="100000"/>
                </a:lnSpc>
                <a:spcBef>
                  <a:spcPct val="0"/>
                </a:spcBef>
                <a:buNone/>
              </a:pPr>
              <a:t>550</a:t>
            </a:fld>
            <a:endParaRPr lang="en-GB" sz="1000" dirty="0">
              <a:latin typeface="Arial"/>
              <a:cs typeface="Arial"/>
              <a:sym typeface="Arial"/>
            </a:endParaRPr>
          </a:p>
        </p:txBody>
      </p:sp>
      <p:sp>
        <p:nvSpPr>
          <p:cNvPr id="56" name="Text Placeholder 2"/>
          <p:cNvSpPr>
            <a:spLocks noGrp="1"/>
          </p:cNvSpPr>
          <p:nvPr>
            <p:custDataLst>
              <p:tags r:id="rId8"/>
            </p:custDataLst>
          </p:nvPr>
        </p:nvSpPr>
        <p:spPr bwMode="gray">
          <a:xfrm>
            <a:off x="241300" y="4505325"/>
            <a:ext cx="209550"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lnSpc>
                <a:spcPct val="100000"/>
              </a:lnSpc>
              <a:spcBef>
                <a:spcPct val="0"/>
              </a:spcBef>
              <a:buNone/>
            </a:pPr>
            <a:fld id="{5FE88415-4641-4F1E-B0DF-CEC82389818A}" type="datetime'''''''''''15''''''''''''''''0'''''''''''''''''''''''''">
              <a:rPr lang="en-US" sz="1000">
                <a:latin typeface="Arial"/>
                <a:cs typeface="Arial"/>
                <a:sym typeface="Arial"/>
              </a:rPr>
              <a:pPr marL="0" indent="0" algn="r">
                <a:lnSpc>
                  <a:spcPct val="100000"/>
                </a:lnSpc>
                <a:spcBef>
                  <a:spcPct val="0"/>
                </a:spcBef>
                <a:buNone/>
              </a:pPr>
              <a:t>150</a:t>
            </a:fld>
            <a:endParaRPr lang="en-GB" sz="1000" dirty="0">
              <a:latin typeface="Arial"/>
              <a:cs typeface="Arial"/>
              <a:sym typeface="Arial"/>
            </a:endParaRPr>
          </a:p>
        </p:txBody>
      </p:sp>
      <p:sp>
        <p:nvSpPr>
          <p:cNvPr id="129" name="Text Placeholder 198"/>
          <p:cNvSpPr>
            <a:spLocks noGrp="1"/>
          </p:cNvSpPr>
          <p:nvPr>
            <p:custDataLst>
              <p:tags r:id="rId9"/>
            </p:custDataLst>
          </p:nvPr>
        </p:nvSpPr>
        <p:spPr bwMode="gray">
          <a:xfrm>
            <a:off x="241300" y="2466975"/>
            <a:ext cx="209550"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lnSpc>
                <a:spcPct val="100000"/>
              </a:lnSpc>
              <a:spcBef>
                <a:spcPct val="0"/>
              </a:spcBef>
              <a:buNone/>
            </a:pPr>
            <a:fld id="{652EC558-2DB0-4E13-AC7D-4C0F10AB6EEA}" type="datetime'''''''''''''''5''''''''0''''''''0'''''''''''''''''''''''''">
              <a:rPr lang="en-US" sz="1000">
                <a:latin typeface="Arial"/>
                <a:cs typeface="Arial"/>
                <a:sym typeface="Arial"/>
              </a:rPr>
              <a:pPr marL="0" indent="0" algn="r">
                <a:lnSpc>
                  <a:spcPct val="100000"/>
                </a:lnSpc>
                <a:spcBef>
                  <a:spcPct val="0"/>
                </a:spcBef>
                <a:buNone/>
              </a:pPr>
              <a:t>500</a:t>
            </a:fld>
            <a:endParaRPr lang="en-US" sz="1000" dirty="0">
              <a:latin typeface="Arial"/>
              <a:cs typeface="Arial"/>
              <a:sym typeface="Arial"/>
            </a:endParaRPr>
          </a:p>
        </p:txBody>
      </p:sp>
      <p:sp>
        <p:nvSpPr>
          <p:cNvPr id="128" name="Text Placeholder 197"/>
          <p:cNvSpPr>
            <a:spLocks noGrp="1"/>
          </p:cNvSpPr>
          <p:nvPr>
            <p:custDataLst>
              <p:tags r:id="rId10"/>
            </p:custDataLst>
          </p:nvPr>
        </p:nvSpPr>
        <p:spPr bwMode="gray">
          <a:xfrm>
            <a:off x="241300" y="3048000"/>
            <a:ext cx="209550"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lnSpc>
                <a:spcPct val="100000"/>
              </a:lnSpc>
              <a:spcBef>
                <a:spcPct val="0"/>
              </a:spcBef>
              <a:buNone/>
            </a:pPr>
            <a:fld id="{651F7035-6A2B-4B70-9BB7-A9E65F3EA269}" type="datetime'''''''''''''''4''''''''''''0''''''''''''''''''''''0'''''''">
              <a:rPr lang="en-US" sz="1000">
                <a:latin typeface="Arial"/>
                <a:cs typeface="Arial"/>
                <a:sym typeface="Arial"/>
              </a:rPr>
              <a:pPr marL="0" indent="0" algn="r">
                <a:lnSpc>
                  <a:spcPct val="100000"/>
                </a:lnSpc>
                <a:spcBef>
                  <a:spcPct val="0"/>
                </a:spcBef>
                <a:buNone/>
              </a:pPr>
              <a:t>400</a:t>
            </a:fld>
            <a:endParaRPr lang="en-US" sz="1000" dirty="0">
              <a:latin typeface="Arial"/>
              <a:cs typeface="Arial"/>
              <a:sym typeface="Arial"/>
            </a:endParaRPr>
          </a:p>
        </p:txBody>
      </p:sp>
      <p:sp>
        <p:nvSpPr>
          <p:cNvPr id="127" name="Text Placeholder 196"/>
          <p:cNvSpPr>
            <a:spLocks noGrp="1"/>
          </p:cNvSpPr>
          <p:nvPr>
            <p:custDataLst>
              <p:tags r:id="rId11"/>
            </p:custDataLst>
          </p:nvPr>
        </p:nvSpPr>
        <p:spPr bwMode="gray">
          <a:xfrm>
            <a:off x="241300" y="3629025"/>
            <a:ext cx="209550"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lnSpc>
                <a:spcPct val="100000"/>
              </a:lnSpc>
              <a:spcBef>
                <a:spcPct val="0"/>
              </a:spcBef>
              <a:buNone/>
            </a:pPr>
            <a:fld id="{48198F6D-1A63-4A74-8310-ECA9AC6EDC20}" type="datetime'''''3''''''''0''''''''''''''''''''''0'''''''''''''''''''''">
              <a:rPr lang="en-US" sz="1000">
                <a:latin typeface="Arial"/>
                <a:cs typeface="Arial"/>
                <a:sym typeface="Arial"/>
              </a:rPr>
              <a:pPr marL="0" indent="0" algn="r">
                <a:lnSpc>
                  <a:spcPct val="100000"/>
                </a:lnSpc>
                <a:spcBef>
                  <a:spcPct val="0"/>
                </a:spcBef>
                <a:buNone/>
              </a:pPr>
              <a:t>300</a:t>
            </a:fld>
            <a:endParaRPr lang="en-US" sz="1000" dirty="0">
              <a:latin typeface="Arial"/>
              <a:cs typeface="Arial"/>
              <a:sym typeface="Arial"/>
            </a:endParaRPr>
          </a:p>
        </p:txBody>
      </p:sp>
      <p:sp>
        <p:nvSpPr>
          <p:cNvPr id="126" name="Text Placeholder 195"/>
          <p:cNvSpPr>
            <a:spLocks noGrp="1"/>
          </p:cNvSpPr>
          <p:nvPr>
            <p:custDataLst>
              <p:tags r:id="rId12"/>
            </p:custDataLst>
          </p:nvPr>
        </p:nvSpPr>
        <p:spPr bwMode="gray">
          <a:xfrm>
            <a:off x="241300" y="4210050"/>
            <a:ext cx="209550"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lnSpc>
                <a:spcPct val="100000"/>
              </a:lnSpc>
              <a:spcBef>
                <a:spcPct val="0"/>
              </a:spcBef>
              <a:buNone/>
            </a:pPr>
            <a:fld id="{A6D777A8-6C33-4BDE-BF55-2260D73ACEAF}" type="datetime'''''''''''''''''''''''''''''''''''''''''20''0'''''''">
              <a:rPr lang="en-US" sz="1000">
                <a:latin typeface="Arial"/>
                <a:cs typeface="Arial"/>
                <a:sym typeface="Arial"/>
              </a:rPr>
              <a:pPr marL="0" indent="0" algn="r">
                <a:lnSpc>
                  <a:spcPct val="100000"/>
                </a:lnSpc>
                <a:spcBef>
                  <a:spcPct val="0"/>
                </a:spcBef>
                <a:buNone/>
              </a:pPr>
              <a:t>200</a:t>
            </a:fld>
            <a:endParaRPr lang="en-US" sz="1000" dirty="0">
              <a:latin typeface="Arial"/>
              <a:cs typeface="Arial"/>
              <a:sym typeface="Arial"/>
            </a:endParaRPr>
          </a:p>
        </p:txBody>
      </p:sp>
      <p:sp>
        <p:nvSpPr>
          <p:cNvPr id="125" name="Text Placeholder 194"/>
          <p:cNvSpPr>
            <a:spLocks noGrp="1"/>
          </p:cNvSpPr>
          <p:nvPr>
            <p:custDataLst>
              <p:tags r:id="rId13"/>
            </p:custDataLst>
          </p:nvPr>
        </p:nvSpPr>
        <p:spPr bwMode="gray">
          <a:xfrm>
            <a:off x="241300" y="4791075"/>
            <a:ext cx="209550"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lnSpc>
                <a:spcPct val="100000"/>
              </a:lnSpc>
              <a:spcBef>
                <a:spcPct val="0"/>
              </a:spcBef>
              <a:buNone/>
            </a:pPr>
            <a:fld id="{54159496-1B7F-4C79-8602-F0FD2AB2C57D}" type="datetime'''''''''''''''''''''''1''''''''0''''''''''''0'''''''''''''''''">
              <a:rPr lang="en-US" sz="1000">
                <a:latin typeface="Arial"/>
                <a:cs typeface="Arial"/>
                <a:sym typeface="Arial"/>
              </a:rPr>
              <a:pPr marL="0" indent="0" algn="r">
                <a:lnSpc>
                  <a:spcPct val="100000"/>
                </a:lnSpc>
                <a:spcBef>
                  <a:spcPct val="0"/>
                </a:spcBef>
                <a:buNone/>
              </a:pPr>
              <a:t>100</a:t>
            </a:fld>
            <a:endParaRPr lang="en-US" sz="1000" dirty="0">
              <a:latin typeface="Arial"/>
              <a:cs typeface="Arial"/>
              <a:sym typeface="Arial"/>
            </a:endParaRPr>
          </a:p>
        </p:txBody>
      </p:sp>
      <p:sp>
        <p:nvSpPr>
          <p:cNvPr id="124" name="Text Placeholder 193"/>
          <p:cNvSpPr>
            <a:spLocks noGrp="1"/>
          </p:cNvSpPr>
          <p:nvPr>
            <p:custDataLst>
              <p:tags r:id="rId14"/>
            </p:custDataLst>
          </p:nvPr>
        </p:nvSpPr>
        <p:spPr bwMode="gray">
          <a:xfrm>
            <a:off x="381000" y="5372100"/>
            <a:ext cx="69850"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lnSpc>
                <a:spcPct val="100000"/>
              </a:lnSpc>
              <a:spcBef>
                <a:spcPct val="0"/>
              </a:spcBef>
              <a:buNone/>
            </a:pPr>
            <a:fld id="{60F2FE13-3837-4596-8E90-3A5E2A29EB0F}" type="datetime'''''0'''''''''''''">
              <a:rPr lang="en-US" sz="1000">
                <a:latin typeface="Arial"/>
                <a:cs typeface="Arial"/>
                <a:sym typeface="Arial"/>
              </a:rPr>
              <a:pPr marL="0" indent="0" algn="r">
                <a:lnSpc>
                  <a:spcPct val="100000"/>
                </a:lnSpc>
                <a:spcBef>
                  <a:spcPct val="0"/>
                </a:spcBef>
                <a:buNone/>
              </a:pPr>
              <a:t>0</a:t>
            </a:fld>
            <a:endParaRPr lang="en-US" sz="1000" dirty="0">
              <a:latin typeface="Arial"/>
              <a:cs typeface="Arial"/>
              <a:sym typeface="Arial"/>
            </a:endParaRPr>
          </a:p>
        </p:txBody>
      </p:sp>
      <p:sp>
        <p:nvSpPr>
          <p:cNvPr id="59" name="Text Placeholder 7"/>
          <p:cNvSpPr>
            <a:spLocks noGrp="1"/>
          </p:cNvSpPr>
          <p:nvPr>
            <p:custDataLst>
              <p:tags r:id="rId15"/>
            </p:custDataLst>
          </p:nvPr>
        </p:nvSpPr>
        <p:spPr bwMode="gray">
          <a:xfrm>
            <a:off x="241300" y="2762250"/>
            <a:ext cx="209550"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lnSpc>
                <a:spcPct val="100000"/>
              </a:lnSpc>
              <a:spcBef>
                <a:spcPct val="0"/>
              </a:spcBef>
              <a:buNone/>
            </a:pPr>
            <a:fld id="{CCC53034-64D2-475A-8D56-4AAA5DAC98C6}" type="datetime'''''''''''''''''''''''''''''''''''''''''4''''5''0'''''''''''">
              <a:rPr lang="en-US" sz="1000">
                <a:latin typeface="Arial"/>
                <a:cs typeface="Arial"/>
                <a:sym typeface="Arial"/>
              </a:rPr>
              <a:pPr marL="0" indent="0" algn="r">
                <a:lnSpc>
                  <a:spcPct val="100000"/>
                </a:lnSpc>
                <a:spcBef>
                  <a:spcPct val="0"/>
                </a:spcBef>
                <a:buNone/>
              </a:pPr>
              <a:t>450</a:t>
            </a:fld>
            <a:endParaRPr lang="en-GB" sz="1000" dirty="0">
              <a:latin typeface="Arial"/>
              <a:cs typeface="Arial"/>
              <a:sym typeface="Arial"/>
            </a:endParaRPr>
          </a:p>
        </p:txBody>
      </p:sp>
      <p:sp>
        <p:nvSpPr>
          <p:cNvPr id="58" name="Text Placeholder 5"/>
          <p:cNvSpPr>
            <a:spLocks noGrp="1"/>
          </p:cNvSpPr>
          <p:nvPr>
            <p:custDataLst>
              <p:tags r:id="rId16"/>
            </p:custDataLst>
          </p:nvPr>
        </p:nvSpPr>
        <p:spPr bwMode="gray">
          <a:xfrm>
            <a:off x="241300" y="3343275"/>
            <a:ext cx="209550"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lnSpc>
                <a:spcPct val="100000"/>
              </a:lnSpc>
              <a:spcBef>
                <a:spcPct val="0"/>
              </a:spcBef>
              <a:buNone/>
            </a:pPr>
            <a:fld id="{CC948D35-D74A-4D08-A69B-EF2B923AC683}" type="datetime'''''''3''''''''''''''''5''''''''0'''''''''''''''''''">
              <a:rPr lang="en-US" sz="1000">
                <a:latin typeface="Arial"/>
                <a:cs typeface="Arial"/>
                <a:sym typeface="Arial"/>
              </a:rPr>
              <a:pPr marL="0" indent="0" algn="r">
                <a:lnSpc>
                  <a:spcPct val="100000"/>
                </a:lnSpc>
                <a:spcBef>
                  <a:spcPct val="0"/>
                </a:spcBef>
                <a:buNone/>
              </a:pPr>
              <a:t>350</a:t>
            </a:fld>
            <a:endParaRPr lang="en-GB" sz="1000" dirty="0">
              <a:latin typeface="Arial"/>
              <a:cs typeface="Arial"/>
              <a:sym typeface="Arial"/>
            </a:endParaRPr>
          </a:p>
        </p:txBody>
      </p:sp>
      <p:sp>
        <p:nvSpPr>
          <p:cNvPr id="116" name="Text Placeholder 147"/>
          <p:cNvSpPr>
            <a:spLocks noGrp="1"/>
          </p:cNvSpPr>
          <p:nvPr>
            <p:custDataLst>
              <p:tags r:id="rId17"/>
            </p:custDataLst>
          </p:nvPr>
        </p:nvSpPr>
        <p:spPr bwMode="auto">
          <a:xfrm>
            <a:off x="3544888" y="5565775"/>
            <a:ext cx="27463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4260C57D-8A1B-4C32-94AB-6D5742E48B17}" type="datetime'Ma''''''''''''''''''''''r''-''1''''''''''6'''''''">
              <a:rPr lang="en-US" sz="1000">
                <a:latin typeface="Arial"/>
                <a:cs typeface="Arial"/>
                <a:sym typeface="Arial"/>
              </a:rPr>
              <a:pPr/>
              <a:t>Mar-16</a:t>
            </a:fld>
            <a:endParaRPr lang="en-US" sz="1000" dirty="0">
              <a:latin typeface="Arial"/>
              <a:cs typeface="Arial"/>
              <a:sym typeface="Arial"/>
            </a:endParaRPr>
          </a:p>
        </p:txBody>
      </p:sp>
      <p:sp>
        <p:nvSpPr>
          <p:cNvPr id="118" name="Text Placeholder 21"/>
          <p:cNvSpPr>
            <a:spLocks noGrp="1"/>
          </p:cNvSpPr>
          <p:nvPr>
            <p:custDataLst>
              <p:tags r:id="rId18"/>
            </p:custDataLst>
          </p:nvPr>
        </p:nvSpPr>
        <p:spPr bwMode="auto">
          <a:xfrm>
            <a:off x="3124200" y="5565775"/>
            <a:ext cx="258763"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0DD2A1A1-3C63-4BA2-868C-2215D4508E9E}" type="datetime'''J''''''''''''''''''''''''''''''''''''a''''n''''-1''''''6'">
              <a:rPr lang="en-US" sz="1000">
                <a:latin typeface="Arial"/>
                <a:cs typeface="Arial"/>
                <a:sym typeface="Arial"/>
              </a:rPr>
              <a:pPr/>
              <a:t>Jan-16</a:t>
            </a:fld>
            <a:endParaRPr lang="en-US" sz="1000" dirty="0">
              <a:latin typeface="Arial"/>
              <a:cs typeface="Arial"/>
              <a:sym typeface="Arial"/>
            </a:endParaRPr>
          </a:p>
        </p:txBody>
      </p:sp>
      <p:sp>
        <p:nvSpPr>
          <p:cNvPr id="119" name="Text Placeholder 19"/>
          <p:cNvSpPr>
            <a:spLocks noGrp="1"/>
          </p:cNvSpPr>
          <p:nvPr>
            <p:custDataLst>
              <p:tags r:id="rId19"/>
            </p:custDataLst>
          </p:nvPr>
        </p:nvSpPr>
        <p:spPr bwMode="auto">
          <a:xfrm>
            <a:off x="2679700" y="5565775"/>
            <a:ext cx="28098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DB867B17-9E3A-42F0-BF5E-7590EAC2AA91}" type="datetime'''''''''N''''''''''''''ov''-1''''''''''''5'''''''''">
              <a:rPr lang="en-US" sz="1000">
                <a:latin typeface="Arial"/>
                <a:cs typeface="Arial"/>
                <a:sym typeface="Arial"/>
              </a:rPr>
              <a:pPr/>
              <a:t>Nov-15</a:t>
            </a:fld>
            <a:endParaRPr lang="en-US" sz="1000" dirty="0">
              <a:latin typeface="Arial"/>
              <a:cs typeface="Arial"/>
              <a:sym typeface="Arial"/>
            </a:endParaRPr>
          </a:p>
        </p:txBody>
      </p:sp>
      <p:sp>
        <p:nvSpPr>
          <p:cNvPr id="120" name="Text Placeholder 17"/>
          <p:cNvSpPr>
            <a:spLocks noGrp="1"/>
          </p:cNvSpPr>
          <p:nvPr>
            <p:custDataLst>
              <p:tags r:id="rId20"/>
            </p:custDataLst>
          </p:nvPr>
        </p:nvSpPr>
        <p:spPr bwMode="auto">
          <a:xfrm>
            <a:off x="2246313" y="5565775"/>
            <a:ext cx="279400"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CABC5500-A17E-4C27-AB92-BB80C74AA82B}" type="datetime'''''''''S''e''''''''''''''''''''''p''''''''''-''1''''''5'">
              <a:rPr lang="en-US" sz="1000">
                <a:latin typeface="Arial"/>
                <a:cs typeface="Arial"/>
                <a:sym typeface="Arial"/>
              </a:rPr>
              <a:pPr/>
              <a:t>Sep-15</a:t>
            </a:fld>
            <a:endParaRPr lang="en-US" sz="1000" dirty="0">
              <a:latin typeface="Arial"/>
              <a:cs typeface="Arial"/>
              <a:sym typeface="Arial"/>
            </a:endParaRPr>
          </a:p>
        </p:txBody>
      </p:sp>
      <p:sp>
        <p:nvSpPr>
          <p:cNvPr id="121" name="Text Placeholder 15"/>
          <p:cNvSpPr>
            <a:spLocks noGrp="1"/>
          </p:cNvSpPr>
          <p:nvPr>
            <p:custDataLst>
              <p:tags r:id="rId21"/>
            </p:custDataLst>
          </p:nvPr>
        </p:nvSpPr>
        <p:spPr bwMode="auto">
          <a:xfrm>
            <a:off x="1849438" y="5565775"/>
            <a:ext cx="21748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84E9AE8C-4EEE-49B8-B707-1604F7727FB4}" type="datetime'''J''''''u''l''''''''-''''''''''''''''''''''''''''''''''''15'">
              <a:rPr lang="en-US" sz="1000">
                <a:latin typeface="Arial"/>
                <a:cs typeface="Arial"/>
                <a:sym typeface="Arial"/>
              </a:rPr>
              <a:pPr/>
              <a:t>Jul-15</a:t>
            </a:fld>
            <a:endParaRPr lang="en-US" sz="1000" dirty="0">
              <a:latin typeface="Arial"/>
              <a:cs typeface="Arial"/>
              <a:sym typeface="Arial"/>
            </a:endParaRPr>
          </a:p>
        </p:txBody>
      </p:sp>
      <p:sp>
        <p:nvSpPr>
          <p:cNvPr id="122" name="Text Placeholder 13"/>
          <p:cNvSpPr>
            <a:spLocks noGrp="1"/>
          </p:cNvSpPr>
          <p:nvPr>
            <p:custDataLst>
              <p:tags r:id="rId22"/>
            </p:custDataLst>
          </p:nvPr>
        </p:nvSpPr>
        <p:spPr bwMode="auto">
          <a:xfrm>
            <a:off x="1376363" y="5565775"/>
            <a:ext cx="295275"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BB3BD8AD-012A-4AF5-80C8-21A0939494A2}" type="datetime'''M''''''''''''''''''a''y''-''''''''1''''5'''''''''''''">
              <a:rPr lang="en-US" sz="1000">
                <a:latin typeface="Arial"/>
                <a:cs typeface="Arial"/>
                <a:sym typeface="Arial"/>
              </a:rPr>
              <a:pPr/>
              <a:t>May-15</a:t>
            </a:fld>
            <a:endParaRPr lang="en-US" sz="1000" dirty="0">
              <a:latin typeface="Arial"/>
              <a:cs typeface="Arial"/>
              <a:sym typeface="Arial"/>
            </a:endParaRPr>
          </a:p>
        </p:txBody>
      </p:sp>
      <p:sp>
        <p:nvSpPr>
          <p:cNvPr id="123" name="Text Placeholder 48"/>
          <p:cNvSpPr>
            <a:spLocks noGrp="1"/>
          </p:cNvSpPr>
          <p:nvPr>
            <p:custDataLst>
              <p:tags r:id="rId23"/>
            </p:custDataLst>
          </p:nvPr>
        </p:nvSpPr>
        <p:spPr bwMode="auto">
          <a:xfrm>
            <a:off x="954088" y="5565775"/>
            <a:ext cx="27463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A82E675F-DF72-4CF7-9B1E-1363B1E5268D}" type="datetime'''M''''''ar''-''1''''''''''''''5'''''''''''''''''">
              <a:rPr lang="en-US" sz="1000">
                <a:solidFill>
                  <a:schemeClr val="tx1"/>
                </a:solidFill>
                <a:latin typeface="Arial"/>
                <a:cs typeface="Arial"/>
                <a:sym typeface="Arial"/>
              </a:rPr>
              <a:pPr/>
              <a:t>Mar-15</a:t>
            </a:fld>
            <a:endParaRPr lang="en-US" sz="1000" dirty="0">
              <a:solidFill>
                <a:schemeClr val="tx1"/>
              </a:solidFill>
              <a:latin typeface="Arial"/>
              <a:ea typeface="ＭＳ Ｐゴシック"/>
              <a:cs typeface="Arial"/>
              <a:sym typeface="Arial"/>
            </a:endParaRPr>
          </a:p>
        </p:txBody>
      </p:sp>
      <p:sp>
        <p:nvSpPr>
          <p:cNvPr id="115" name="Text Placeholder 148"/>
          <p:cNvSpPr>
            <a:spLocks noGrp="1"/>
          </p:cNvSpPr>
          <p:nvPr>
            <p:custDataLst>
              <p:tags r:id="rId24"/>
            </p:custDataLst>
          </p:nvPr>
        </p:nvSpPr>
        <p:spPr bwMode="auto">
          <a:xfrm>
            <a:off x="533400" y="5565775"/>
            <a:ext cx="258763"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A7E650C8-C98F-4CC7-BDA3-DD2ACF1395EB}" type="datetime'J''''''''''''''''''''''''''''a''''''''''n''''''-''1''5'">
              <a:rPr lang="en-US" sz="1000">
                <a:latin typeface="Arial"/>
                <a:cs typeface="Arial"/>
                <a:sym typeface="Arial"/>
              </a:rPr>
              <a:pPr/>
              <a:t>Jan-15</a:t>
            </a:fld>
            <a:endParaRPr lang="en-US" sz="1000" dirty="0">
              <a:latin typeface="Arial"/>
              <a:cs typeface="Arial"/>
              <a:sym typeface="Arial"/>
            </a:endParaRPr>
          </a:p>
        </p:txBody>
      </p:sp>
      <p:sp>
        <p:nvSpPr>
          <p:cNvPr id="6" name="Text Placeholder 5"/>
          <p:cNvSpPr>
            <a:spLocks noGrp="1"/>
          </p:cNvSpPr>
          <p:nvPr>
            <p:ph sz="quarter" idx="11"/>
          </p:nvPr>
        </p:nvSpPr>
        <p:spPr/>
        <p:txBody>
          <a:bodyPr/>
          <a:lstStyle/>
          <a:p>
            <a:r>
              <a:rPr lang="en-US" dirty="0"/>
              <a:t>Calibration: </a:t>
            </a:r>
            <a:r>
              <a:rPr lang="en-US" b="0" dirty="0" smtClean="0"/>
              <a:t>Liquidity Coverage Ratio</a:t>
            </a:r>
            <a:endParaRPr lang="en-GB" b="0" dirty="0"/>
          </a:p>
        </p:txBody>
      </p:sp>
      <mc:AlternateContent xmlns:mc="http://schemas.openxmlformats.org/markup-compatibility/2006" xmlns:a14="http://schemas.microsoft.com/office/drawing/2010/main">
        <mc:Choice Requires="a14">
          <p:sp>
            <p:nvSpPr>
              <p:cNvPr id="117" name="Content Placeholder 4"/>
              <p:cNvSpPr txBox="1">
                <a:spLocks/>
              </p:cNvSpPr>
              <p:nvPr/>
            </p:nvSpPr>
            <p:spPr>
              <a:xfrm>
                <a:off x="5158264" y="1879696"/>
                <a:ext cx="4087335" cy="3386761"/>
              </a:xfrm>
              <a:prstGeom prst="rect">
                <a:avLst/>
              </a:prstGeom>
            </p:spPr>
            <p:txBody>
              <a:bodyPr wrap="square" lIns="0" tIns="0" rIns="0" bIns="0">
                <a:sp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171450" lvl="1" indent="-171450" defTabSz="457200">
                  <a:lnSpc>
                    <a:spcPct val="100000"/>
                  </a:lnSpc>
                  <a:buFont typeface="Arial" panose="020B0604020202020204" pitchFamily="34" charset="0"/>
                  <a:buChar char="•"/>
                  <a:defRPr/>
                </a:pPr>
                <a:r>
                  <a:rPr lang="en-US" sz="1200" kern="0" dirty="0">
                    <a:solidFill>
                      <a:schemeClr val="tx1"/>
                    </a:solidFill>
                    <a:latin typeface="Arial" panose="020B0604020202020204" pitchFamily="34" charset="0"/>
                    <a:cs typeface="Arial" panose="020B0604020202020204" pitchFamily="34" charset="0"/>
                  </a:rPr>
                  <a:t>LCR is defined as follows:</a:t>
                </a:r>
              </a:p>
              <a:p>
                <a:pPr marL="0" lvl="1" indent="0" defTabSz="457200">
                  <a:lnSpc>
                    <a:spcPct val="100000"/>
                  </a:lnSpc>
                  <a:buNone/>
                  <a:defRPr/>
                </a:pPr>
                <a14:m>
                  <m:oMathPara xmlns:m="http://schemas.openxmlformats.org/officeDocument/2006/math">
                    <m:oMathParaPr>
                      <m:jc m:val="centerGroup"/>
                    </m:oMathParaPr>
                    <m:oMath xmlns:m="http://schemas.openxmlformats.org/officeDocument/2006/math">
                      <m:r>
                        <a:rPr lang="en-US" sz="1200" i="1" kern="0">
                          <a:solidFill>
                            <a:schemeClr val="tx1"/>
                          </a:solidFill>
                          <a:latin typeface="Cambria Math"/>
                          <a:cs typeface="Arial" panose="020B0604020202020204" pitchFamily="34" charset="0"/>
                        </a:rPr>
                        <m:t>𝐿𝐶𝑅</m:t>
                      </m:r>
                      <m:r>
                        <a:rPr lang="en-US" sz="1200" i="1" kern="0">
                          <a:solidFill>
                            <a:schemeClr val="tx1"/>
                          </a:solidFill>
                          <a:latin typeface="Cambria Math"/>
                          <a:cs typeface="Arial" panose="020B0604020202020204" pitchFamily="34" charset="0"/>
                        </a:rPr>
                        <m:t>=</m:t>
                      </m:r>
                      <m:f>
                        <m:fPr>
                          <m:ctrlPr>
                            <a:rPr lang="en-US" sz="1200" i="1" kern="0">
                              <a:solidFill>
                                <a:schemeClr val="tx1"/>
                              </a:solidFill>
                              <a:latin typeface="Cambria Math"/>
                              <a:cs typeface="Arial" panose="020B0604020202020204" pitchFamily="34" charset="0"/>
                            </a:rPr>
                          </m:ctrlPr>
                        </m:fPr>
                        <m:num>
                          <m:r>
                            <a:rPr lang="en-US" sz="1200" i="1" kern="0">
                              <a:solidFill>
                                <a:schemeClr val="tx1"/>
                              </a:solidFill>
                              <a:latin typeface="Cambria Math"/>
                              <a:cs typeface="Arial" panose="020B0604020202020204" pitchFamily="34" charset="0"/>
                            </a:rPr>
                            <m:t>𝐻𝑖𝑔h</m:t>
                          </m:r>
                          <m:r>
                            <a:rPr lang="en-US" sz="1200" i="1" kern="0">
                              <a:solidFill>
                                <a:schemeClr val="tx1"/>
                              </a:solidFill>
                              <a:latin typeface="Cambria Math"/>
                              <a:cs typeface="Arial" panose="020B0604020202020204" pitchFamily="34" charset="0"/>
                            </a:rPr>
                            <m:t> </m:t>
                          </m:r>
                          <m:r>
                            <a:rPr lang="en-US" sz="1200" i="1" kern="0">
                              <a:solidFill>
                                <a:schemeClr val="tx1"/>
                              </a:solidFill>
                              <a:latin typeface="Cambria Math"/>
                              <a:cs typeface="Arial" panose="020B0604020202020204" pitchFamily="34" charset="0"/>
                            </a:rPr>
                            <m:t>𝑞𝑢𝑎𝑙𝑖𝑡𝑦</m:t>
                          </m:r>
                          <m:r>
                            <a:rPr lang="en-US" sz="1200" i="1" kern="0">
                              <a:solidFill>
                                <a:schemeClr val="tx1"/>
                              </a:solidFill>
                              <a:latin typeface="Cambria Math"/>
                              <a:cs typeface="Arial" panose="020B0604020202020204" pitchFamily="34" charset="0"/>
                            </a:rPr>
                            <m:t> </m:t>
                          </m:r>
                          <m:r>
                            <a:rPr lang="en-US" sz="1200" i="1" kern="0">
                              <a:solidFill>
                                <a:schemeClr val="tx1"/>
                              </a:solidFill>
                              <a:latin typeface="Cambria Math"/>
                              <a:cs typeface="Arial" panose="020B0604020202020204" pitchFamily="34" charset="0"/>
                            </a:rPr>
                            <m:t>𝑙𝑖𝑞𝑢𝑖𝑑</m:t>
                          </m:r>
                          <m:r>
                            <a:rPr lang="en-US" sz="1200" i="1" kern="0">
                              <a:solidFill>
                                <a:schemeClr val="tx1"/>
                              </a:solidFill>
                              <a:latin typeface="Cambria Math"/>
                              <a:cs typeface="Arial" panose="020B0604020202020204" pitchFamily="34" charset="0"/>
                            </a:rPr>
                            <m:t> </m:t>
                          </m:r>
                          <m:r>
                            <a:rPr lang="en-US" sz="1200" i="1" kern="0">
                              <a:solidFill>
                                <a:schemeClr val="tx1"/>
                              </a:solidFill>
                              <a:latin typeface="Cambria Math"/>
                              <a:cs typeface="Arial" panose="020B0604020202020204" pitchFamily="34" charset="0"/>
                            </a:rPr>
                            <m:t>𝑎𝑠𝑠𝑒𝑡𝑠</m:t>
                          </m:r>
                          <m:r>
                            <a:rPr lang="en-US" sz="1200" i="1" kern="0">
                              <a:solidFill>
                                <a:schemeClr val="tx1"/>
                              </a:solidFill>
                              <a:latin typeface="Cambria Math"/>
                              <a:cs typeface="Arial" panose="020B0604020202020204" pitchFamily="34" charset="0"/>
                            </a:rPr>
                            <m:t> (</m:t>
                          </m:r>
                          <m:r>
                            <a:rPr lang="en-US" sz="1200" i="1" kern="0">
                              <a:solidFill>
                                <a:schemeClr val="tx1"/>
                              </a:solidFill>
                              <a:latin typeface="Cambria Math"/>
                              <a:cs typeface="Arial" panose="020B0604020202020204" pitchFamily="34" charset="0"/>
                            </a:rPr>
                            <m:t>𝐻𝑄𝐿𝐴</m:t>
                          </m:r>
                          <m:r>
                            <a:rPr lang="en-US" sz="1200" i="1" kern="0">
                              <a:solidFill>
                                <a:schemeClr val="tx1"/>
                              </a:solidFill>
                              <a:latin typeface="Cambria Math"/>
                              <a:cs typeface="Arial" panose="020B0604020202020204" pitchFamily="34" charset="0"/>
                            </a:rPr>
                            <m:t>)</m:t>
                          </m:r>
                        </m:num>
                        <m:den>
                          <m:r>
                            <m:rPr>
                              <m:nor/>
                            </m:rPr>
                            <a:rPr lang="en-US" sz="1200">
                              <a:latin typeface="Arial" panose="020B0604020202020204" pitchFamily="34" charset="0"/>
                              <a:cs typeface="Arial" panose="020B0604020202020204" pitchFamily="34" charset="0"/>
                            </a:rPr>
                            <m:t> </m:t>
                          </m:r>
                          <m:r>
                            <m:rPr>
                              <m:nor/>
                            </m:rPr>
                            <a:rPr lang="en-US" sz="1200">
                              <a:latin typeface="Arial" panose="020B0604020202020204" pitchFamily="34" charset="0"/>
                              <a:cs typeface="Arial" panose="020B0604020202020204" pitchFamily="34" charset="0"/>
                            </a:rPr>
                            <m:t>𝑇𝑜𝑡𝑎𝑙</m:t>
                          </m:r>
                          <m:r>
                            <m:rPr>
                              <m:nor/>
                            </m:rPr>
                            <a:rPr lang="en-US" sz="1200">
                              <a:latin typeface="Arial" panose="020B0604020202020204" pitchFamily="34" charset="0"/>
                              <a:cs typeface="Arial" panose="020B0604020202020204" pitchFamily="34" charset="0"/>
                            </a:rPr>
                            <m:t> </m:t>
                          </m:r>
                          <m:r>
                            <m:rPr>
                              <m:nor/>
                            </m:rPr>
                            <a:rPr lang="en-US" sz="1200">
                              <a:latin typeface="Arial" panose="020B0604020202020204" pitchFamily="34" charset="0"/>
                              <a:cs typeface="Arial" panose="020B0604020202020204" pitchFamily="34" charset="0"/>
                            </a:rPr>
                            <m:t>𝑁𝑒𝑡</m:t>
                          </m:r>
                          <m:r>
                            <m:rPr>
                              <m:nor/>
                            </m:rPr>
                            <a:rPr lang="en-US" sz="1200">
                              <a:latin typeface="Arial" panose="020B0604020202020204" pitchFamily="34" charset="0"/>
                              <a:cs typeface="Arial" panose="020B0604020202020204" pitchFamily="34" charset="0"/>
                            </a:rPr>
                            <m:t> </m:t>
                          </m:r>
                          <m:r>
                            <m:rPr>
                              <m:nor/>
                            </m:rPr>
                            <a:rPr lang="en-US" sz="1200">
                              <a:latin typeface="Arial" panose="020B0604020202020204" pitchFamily="34" charset="0"/>
                              <a:cs typeface="Arial" panose="020B0604020202020204" pitchFamily="34" charset="0"/>
                            </a:rPr>
                            <m:t>𝐶𝑎𝑠</m:t>
                          </m:r>
                          <m:r>
                            <m:rPr>
                              <m:nor/>
                            </m:rPr>
                            <a:rPr lang="en-US" sz="1200">
                              <a:latin typeface="Arial" panose="020B0604020202020204" pitchFamily="34" charset="0"/>
                              <a:cs typeface="Arial" panose="020B0604020202020204" pitchFamily="34" charset="0"/>
                            </a:rPr>
                            <m:t>h</m:t>
                          </m:r>
                          <m:r>
                            <m:rPr>
                              <m:nor/>
                            </m:rPr>
                            <a:rPr lang="en-US" sz="1200">
                              <a:latin typeface="Arial" panose="020B0604020202020204" pitchFamily="34" charset="0"/>
                              <a:cs typeface="Arial" panose="020B0604020202020204" pitchFamily="34" charset="0"/>
                            </a:rPr>
                            <m:t> </m:t>
                          </m:r>
                          <m:r>
                            <m:rPr>
                              <m:nor/>
                            </m:rPr>
                            <a:rPr lang="en-US" sz="1200">
                              <a:latin typeface="Arial" panose="020B0604020202020204" pitchFamily="34" charset="0"/>
                              <a:cs typeface="Arial" panose="020B0604020202020204" pitchFamily="34" charset="0"/>
                            </a:rPr>
                            <m:t>𝑂𝑢𝑡𝑓𝑙𝑜𝑤𝑠</m:t>
                          </m:r>
                          <m:r>
                            <m:rPr>
                              <m:nor/>
                            </m:rPr>
                            <a:rPr lang="en-US" sz="1200">
                              <a:latin typeface="Arial" panose="020B0604020202020204" pitchFamily="34" charset="0"/>
                              <a:cs typeface="Arial" panose="020B0604020202020204" pitchFamily="34" charset="0"/>
                            </a:rPr>
                            <m:t> </m:t>
                          </m:r>
                          <m:r>
                            <m:rPr>
                              <m:nor/>
                            </m:rPr>
                            <a:rPr lang="en-US" sz="1200">
                              <a:latin typeface="Arial" panose="020B0604020202020204" pitchFamily="34" charset="0"/>
                              <a:cs typeface="Arial" panose="020B0604020202020204" pitchFamily="34" charset="0"/>
                            </a:rPr>
                            <m:t>𝑜𝑣𝑒𝑟</m:t>
                          </m:r>
                          <m:r>
                            <m:rPr>
                              <m:nor/>
                            </m:rPr>
                            <a:rPr lang="en-US" sz="1200">
                              <a:latin typeface="Arial" panose="020B0604020202020204" pitchFamily="34" charset="0"/>
                              <a:cs typeface="Arial" panose="020B0604020202020204" pitchFamily="34" charset="0"/>
                            </a:rPr>
                            <m:t> </m:t>
                          </m:r>
                          <m:r>
                            <m:rPr>
                              <m:nor/>
                            </m:rPr>
                            <a:rPr lang="en-US" sz="1200">
                              <a:latin typeface="Arial" panose="020B0604020202020204" pitchFamily="34" charset="0"/>
                              <a:cs typeface="Arial" panose="020B0604020202020204" pitchFamily="34" charset="0"/>
                            </a:rPr>
                            <m:t>𝑡</m:t>
                          </m:r>
                          <m:r>
                            <m:rPr>
                              <m:nor/>
                            </m:rPr>
                            <a:rPr lang="en-US" sz="1200">
                              <a:latin typeface="Arial" panose="020B0604020202020204" pitchFamily="34" charset="0"/>
                              <a:cs typeface="Arial" panose="020B0604020202020204" pitchFamily="34" charset="0"/>
                            </a:rPr>
                            <m:t>h</m:t>
                          </m:r>
                          <m:r>
                            <m:rPr>
                              <m:nor/>
                            </m:rPr>
                            <a:rPr lang="en-US" sz="1200">
                              <a:latin typeface="Arial" panose="020B0604020202020204" pitchFamily="34" charset="0"/>
                              <a:cs typeface="Arial" panose="020B0604020202020204" pitchFamily="34" charset="0"/>
                            </a:rPr>
                            <m:t>𝑒</m:t>
                          </m:r>
                          <m:r>
                            <m:rPr>
                              <m:nor/>
                            </m:rPr>
                            <a:rPr lang="en-US" sz="1200">
                              <a:latin typeface="Arial" panose="020B0604020202020204" pitchFamily="34" charset="0"/>
                              <a:cs typeface="Arial" panose="020B0604020202020204" pitchFamily="34" charset="0"/>
                            </a:rPr>
                            <m:t> </m:t>
                          </m:r>
                          <m:r>
                            <m:rPr>
                              <m:nor/>
                            </m:rPr>
                            <a:rPr lang="en-US" sz="1200">
                              <a:latin typeface="Arial" panose="020B0604020202020204" pitchFamily="34" charset="0"/>
                              <a:cs typeface="Arial" panose="020B0604020202020204" pitchFamily="34" charset="0"/>
                            </a:rPr>
                            <m:t>𝑛𝑒𝑥𝑡</m:t>
                          </m:r>
                          <m:r>
                            <m:rPr>
                              <m:nor/>
                            </m:rPr>
                            <a:rPr lang="en-US" sz="1200">
                              <a:latin typeface="Arial" panose="020B0604020202020204" pitchFamily="34" charset="0"/>
                              <a:cs typeface="Arial" panose="020B0604020202020204" pitchFamily="34" charset="0"/>
                            </a:rPr>
                            <m:t> 30 </m:t>
                          </m:r>
                          <m:r>
                            <m:rPr>
                              <m:nor/>
                            </m:rPr>
                            <a:rPr lang="en-US" sz="1200">
                              <a:latin typeface="Arial" panose="020B0604020202020204" pitchFamily="34" charset="0"/>
                              <a:cs typeface="Arial" panose="020B0604020202020204" pitchFamily="34" charset="0"/>
                            </a:rPr>
                            <m:t>𝑑𝑎𝑦𝑠</m:t>
                          </m:r>
                        </m:den>
                      </m:f>
                    </m:oMath>
                  </m:oMathPara>
                </a14:m>
                <a:endParaRPr lang="en-US" sz="1200" kern="0" dirty="0">
                  <a:solidFill>
                    <a:schemeClr val="tx1"/>
                  </a:solidFill>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a:p>
                <a:pPr marL="171450" lvl="1" indent="-171450" defTabSz="457200">
                  <a:lnSpc>
                    <a:spcPct val="100000"/>
                  </a:lnSpc>
                  <a:spcBef>
                    <a:spcPts val="0"/>
                  </a:spcBef>
                  <a:buFont typeface="Arial" panose="020B0604020202020204" pitchFamily="34" charset="0"/>
                  <a:buChar char="•"/>
                  <a:defRPr/>
                </a:pPr>
                <a:r>
                  <a:rPr lang="en-US" sz="1200" kern="0" dirty="0">
                    <a:solidFill>
                      <a:schemeClr val="tx1"/>
                    </a:solidFill>
                    <a:latin typeface="Arial" panose="020B0604020202020204" pitchFamily="34" charset="0"/>
                    <a:cs typeface="Arial" panose="020B0604020202020204" pitchFamily="34" charset="0"/>
                  </a:rPr>
                  <a:t>LCR sets the adequate level of unencumbered liquid assets that can be converted into cash to meet liquidity needs for a 30 days operation</a:t>
                </a:r>
              </a:p>
              <a:p>
                <a:pPr marL="171450" lvl="1" indent="-171450" defTabSz="457200">
                  <a:lnSpc>
                    <a:spcPct val="100000"/>
                  </a:lnSpc>
                  <a:spcBef>
                    <a:spcPts val="0"/>
                  </a:spcBef>
                  <a:buFont typeface="Arial" panose="020B0604020202020204" pitchFamily="34" charset="0"/>
                  <a:buChar char="•"/>
                  <a:defRPr/>
                </a:pPr>
                <a:r>
                  <a:rPr lang="en-US" sz="1200" kern="0" dirty="0">
                    <a:solidFill>
                      <a:schemeClr val="tx1"/>
                    </a:solidFill>
                    <a:latin typeface="Arial" panose="020B0604020202020204" pitchFamily="34" charset="0"/>
                    <a:cs typeface="Arial" panose="020B0604020202020204" pitchFamily="34" charset="0"/>
                  </a:rPr>
                  <a:t>LCR limits are set using the regulatory minimum (100% coverage) as an anchor point, then adding a buffer per management discretion, and verifying against historical trends</a:t>
                </a:r>
              </a:p>
              <a:p>
                <a:pPr marL="171450" lvl="1" indent="-171450" defTabSz="457200">
                  <a:lnSpc>
                    <a:spcPct val="100000"/>
                  </a:lnSpc>
                  <a:buFont typeface="Arial" panose="020B0604020202020204" pitchFamily="34" charset="0"/>
                  <a:buChar char="•"/>
                  <a:defRPr/>
                </a:pPr>
                <a:r>
                  <a:rPr lang="en-US" sz="1200" kern="0">
                    <a:solidFill>
                      <a:schemeClr val="tx1"/>
                    </a:solidFill>
                    <a:latin typeface="Arial" panose="020B0604020202020204" pitchFamily="34" charset="0"/>
                    <a:cs typeface="Arial" panose="020B0604020202020204" pitchFamily="34" charset="0"/>
                  </a:rPr>
                  <a:t>LCR for BSI has previously been defined and tracked using the Basel LCR definition (see chart); however, starting in July the measure will be tracked based on the US modified definition based on a change in cash flow accounting and the limit is set to be tracked against this definition (SHUSA uses the same limits for both definitions)</a:t>
                </a:r>
                <a:endParaRPr lang="en-US" sz="1200" kern="0" dirty="0">
                  <a:solidFill>
                    <a:schemeClr val="tx1"/>
                  </a:solidFill>
                  <a:latin typeface="Arial" panose="020B0604020202020204" pitchFamily="34" charset="0"/>
                  <a:cs typeface="Arial" panose="020B0604020202020204" pitchFamily="34" charset="0"/>
                </a:endParaRPr>
              </a:p>
            </p:txBody>
          </p:sp>
        </mc:Choice>
        <mc:Fallback xmlns="">
          <p:sp>
            <p:nvSpPr>
              <p:cNvPr id="117" name="Content Placeholder 4"/>
              <p:cNvSpPr txBox="1">
                <a:spLocks noRot="1" noChangeAspect="1" noMove="1" noResize="1" noEditPoints="1" noAdjustHandles="1" noChangeArrowheads="1" noChangeShapeType="1" noTextEdit="1"/>
              </p:cNvSpPr>
              <p:nvPr/>
            </p:nvSpPr>
            <p:spPr>
              <a:xfrm>
                <a:off x="5158264" y="1879696"/>
                <a:ext cx="4087335" cy="3386761"/>
              </a:xfrm>
              <a:prstGeom prst="rect">
                <a:avLst/>
              </a:prstGeom>
              <a:blipFill rotWithShape="1">
                <a:blip r:embed="rId30"/>
                <a:stretch>
                  <a:fillRect l="-2086" t="-1439" r="-149" b="-1799"/>
                </a:stretch>
              </a:blipFill>
            </p:spPr>
            <p:txBody>
              <a:bodyPr/>
              <a:lstStyle/>
              <a:p>
                <a:r>
                  <a:rPr lang="en-GB">
                    <a:noFill/>
                  </a:rPr>
                  <a:t> </a:t>
                </a:r>
              </a:p>
            </p:txBody>
          </p:sp>
        </mc:Fallback>
      </mc:AlternateContent>
      <p:graphicFrame>
        <p:nvGraphicFramePr>
          <p:cNvPr id="43" name="Table 42"/>
          <p:cNvGraphicFramePr>
            <a:graphicFrameLocks noGrp="1"/>
          </p:cNvGraphicFramePr>
          <p:nvPr>
            <p:extLst>
              <p:ext uri="{D42A27DB-BD31-4B8C-83A1-F6EECF244321}">
                <p14:modId xmlns:p14="http://schemas.microsoft.com/office/powerpoint/2010/main" val="713738101"/>
              </p:ext>
            </p:extLst>
          </p:nvPr>
        </p:nvGraphicFramePr>
        <p:xfrm>
          <a:off x="5158264" y="5264695"/>
          <a:ext cx="4079079" cy="518160"/>
        </p:xfrm>
        <a:graphic>
          <a:graphicData uri="http://schemas.openxmlformats.org/drawingml/2006/table">
            <a:tbl>
              <a:tblPr firstRow="1" bandRow="1">
                <a:tableStyleId>{839DD9DD-9E6C-4910-8AC0-68ADFF6A6AFC}</a:tableStyleId>
              </a:tblPr>
              <a:tblGrid>
                <a:gridCol w="1455187"/>
                <a:gridCol w="1311946"/>
                <a:gridCol w="1311946"/>
              </a:tblGrid>
              <a:tr h="181313">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1" i="0" kern="1200" dirty="0" smtClean="0">
                          <a:solidFill>
                            <a:schemeClr val="tx1"/>
                          </a:solidFill>
                          <a:latin typeface="Arial" panose="020B0604020202020204" pitchFamily="34" charset="0"/>
                          <a:ea typeface="+mn-ea"/>
                          <a:cs typeface="Arial" panose="020B0604020202020204" pitchFamily="34" charset="0"/>
                        </a:rPr>
                        <a:t>Metric</a:t>
                      </a:r>
                    </a:p>
                  </a:txBody>
                  <a:tcPr anchor="ctr">
                    <a:lnR>
                      <a:noFill/>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1" i="0" kern="1200" dirty="0" smtClean="0">
                          <a:solidFill>
                            <a:schemeClr val="tx1"/>
                          </a:solidFill>
                          <a:latin typeface="Arial" panose="020B0604020202020204" pitchFamily="34" charset="0"/>
                          <a:ea typeface="+mn-ea"/>
                          <a:cs typeface="Arial" panose="020B0604020202020204" pitchFamily="34" charset="0"/>
                        </a:rPr>
                        <a:t>Amber trigger</a:t>
                      </a:r>
                      <a:endParaRPr lang="en-US" sz="1100" b="1" i="0" kern="1200" dirty="0">
                        <a:solidFill>
                          <a:schemeClr val="tx1"/>
                        </a:solidFill>
                        <a:latin typeface="Arial" panose="020B0604020202020204" pitchFamily="34" charset="0"/>
                        <a:ea typeface="+mn-ea"/>
                        <a:cs typeface="Arial" panose="020B0604020202020204" pitchFamily="34" charset="0"/>
                      </a:endParaRPr>
                    </a:p>
                  </a:txBody>
                  <a:tcPr anchor="b">
                    <a:lnL>
                      <a:noFill/>
                    </a:lnL>
                    <a:lnR>
                      <a:noFill/>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1" i="0" kern="1200" dirty="0" smtClean="0">
                          <a:solidFill>
                            <a:schemeClr val="bg1"/>
                          </a:solidFill>
                          <a:latin typeface="Arial" panose="020B0604020202020204" pitchFamily="34" charset="0"/>
                          <a:ea typeface="+mn-ea"/>
                          <a:cs typeface="Arial" panose="020B0604020202020204" pitchFamily="34" charset="0"/>
                        </a:rPr>
                        <a:t>Red limit</a:t>
                      </a:r>
                      <a:endParaRPr lang="en-US" sz="1100" b="1" i="0" kern="1200" dirty="0">
                        <a:solidFill>
                          <a:schemeClr val="bg1"/>
                        </a:solidFill>
                        <a:latin typeface="Arial" panose="020B0604020202020204" pitchFamily="34" charset="0"/>
                        <a:ea typeface="+mn-ea"/>
                        <a:cs typeface="Arial" panose="020B0604020202020204" pitchFamily="34" charset="0"/>
                      </a:endParaRPr>
                    </a:p>
                  </a:txBody>
                  <a:tcPr anchor="b">
                    <a:lnL>
                      <a:noFill/>
                    </a:lnL>
                    <a:lnR>
                      <a:noFill/>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182254">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1" i="0" kern="1200" dirty="0" smtClean="0">
                          <a:solidFill>
                            <a:schemeClr val="tx1"/>
                          </a:solidFill>
                          <a:latin typeface="Arial" panose="020B0604020202020204" pitchFamily="34" charset="0"/>
                          <a:ea typeface="+mn-ea"/>
                          <a:cs typeface="Arial" panose="020B0604020202020204" pitchFamily="34" charset="0"/>
                        </a:rPr>
                        <a:t>LCR (US Modified)</a:t>
                      </a:r>
                    </a:p>
                  </a:txBody>
                  <a:tcPr anchor="ctr">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Arial" panose="020B0604020202020204" pitchFamily="34" charset="0"/>
                          <a:ea typeface="+mn-ea"/>
                          <a:cs typeface="Arial" panose="020B0604020202020204" pitchFamily="34" charset="0"/>
                        </a:rPr>
                        <a:t>110%</a:t>
                      </a:r>
                      <a:endParaRPr lang="en-US" sz="1100" kern="1200" dirty="0">
                        <a:solidFill>
                          <a:schemeClr val="tx1"/>
                        </a:solidFill>
                        <a:latin typeface="Arial" panose="020B0604020202020204" pitchFamily="34" charset="0"/>
                        <a:ea typeface="+mn-ea"/>
                        <a:cs typeface="Arial" panose="020B0604020202020204" pitchFamily="34" charset="0"/>
                      </a:endParaRPr>
                    </a:p>
                  </a:txBody>
                  <a:tcP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Arial" panose="020B0604020202020204" pitchFamily="34" charset="0"/>
                          <a:ea typeface="+mn-ea"/>
                          <a:cs typeface="Arial" panose="020B0604020202020204" pitchFamily="34" charset="0"/>
                        </a:rPr>
                        <a:t>100%</a:t>
                      </a:r>
                      <a:endParaRPr lang="en-US" sz="1100" kern="1200" dirty="0">
                        <a:solidFill>
                          <a:schemeClr val="tx1"/>
                        </a:solidFill>
                        <a:latin typeface="Arial" panose="020B0604020202020204" pitchFamily="34" charset="0"/>
                        <a:ea typeface="+mn-ea"/>
                        <a:cs typeface="Arial" panose="020B0604020202020204" pitchFamily="34" charset="0"/>
                      </a:endParaRPr>
                    </a:p>
                  </a:txBody>
                  <a:tcP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cxnSp>
        <p:nvCxnSpPr>
          <p:cNvPr id="60" name="Straight Connector 59"/>
          <p:cNvCxnSpPr/>
          <p:nvPr/>
        </p:nvCxnSpPr>
        <p:spPr bwMode="auto">
          <a:xfrm>
            <a:off x="557213" y="4776761"/>
            <a:ext cx="3175115" cy="1"/>
          </a:xfrm>
          <a:prstGeom prst="line">
            <a:avLst/>
          </a:prstGeom>
          <a:solidFill>
            <a:schemeClr val="accent1"/>
          </a:solidFill>
          <a:ln w="19050" cap="flat" cmpd="sng" algn="ctr">
            <a:solidFill>
              <a:srgbClr val="FFC000"/>
            </a:solidFill>
            <a:prstDash val="solid"/>
            <a:round/>
            <a:headEnd type="none" w="med" len="med"/>
            <a:tailEnd type="none" w="med" len="med"/>
          </a:ln>
          <a:effectLst/>
        </p:spPr>
      </p:cxnSp>
      <p:cxnSp>
        <p:nvCxnSpPr>
          <p:cNvPr id="63" name="Straight Connector 62"/>
          <p:cNvCxnSpPr/>
          <p:nvPr/>
        </p:nvCxnSpPr>
        <p:spPr bwMode="auto">
          <a:xfrm flipH="1">
            <a:off x="557213" y="4851522"/>
            <a:ext cx="3172381" cy="7470"/>
          </a:xfrm>
          <a:prstGeom prst="line">
            <a:avLst/>
          </a:prstGeom>
          <a:solidFill>
            <a:schemeClr val="accent1"/>
          </a:solidFill>
          <a:ln w="19050" cap="flat" cmpd="sng" algn="ctr">
            <a:solidFill>
              <a:schemeClr val="accent1"/>
            </a:solidFill>
            <a:prstDash val="solid"/>
            <a:round/>
            <a:headEnd type="none" w="med" len="med"/>
            <a:tailEnd type="none" w="med" len="med"/>
          </a:ln>
          <a:effectLst/>
        </p:spPr>
      </p:cxnSp>
      <p:sp>
        <p:nvSpPr>
          <p:cNvPr id="72" name="Text Placeholder 5"/>
          <p:cNvSpPr txBox="1">
            <a:spLocks/>
          </p:cNvSpPr>
          <p:nvPr/>
        </p:nvSpPr>
        <p:spPr bwMode="gray">
          <a:xfrm>
            <a:off x="365760" y="1463040"/>
            <a:ext cx="4299017"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indent="0" algn="l" rtl="0" eaLnBrk="1" fontAlgn="base" hangingPunct="1">
              <a:lnSpc>
                <a:spcPct val="100000"/>
              </a:lnSpc>
              <a:spcBef>
                <a:spcPts val="0"/>
              </a:spcBef>
              <a:spcAft>
                <a:spcPct val="0"/>
              </a:spcAft>
              <a:buNone/>
              <a:defRPr sz="1200" b="1">
                <a:solidFill>
                  <a:schemeClr val="accent1"/>
                </a:solidFill>
                <a:latin typeface="+mn-lt"/>
                <a:ea typeface="+mn-ea"/>
                <a:cs typeface="+mn-cs"/>
                <a:sym typeface="+mn-lt"/>
              </a:defRPr>
            </a:lvl1pPr>
            <a:lvl2pPr marL="0" indent="0" algn="l" rtl="0" eaLnBrk="1" fontAlgn="base" hangingPunct="1">
              <a:lnSpc>
                <a:spcPct val="100000"/>
              </a:lnSpc>
              <a:spcBef>
                <a:spcPts val="0"/>
              </a:spcBef>
              <a:spcAft>
                <a:spcPct val="0"/>
              </a:spcAft>
              <a:buFont typeface="Arial" charset="0"/>
              <a:buNone/>
              <a:defRPr sz="1200" baseline="0">
                <a:solidFill>
                  <a:schemeClr val="accent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000">
                <a:solidFill>
                  <a:schemeClr val="accent2"/>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000">
                <a:solidFill>
                  <a:schemeClr val="accent2"/>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000">
                <a:solidFill>
                  <a:schemeClr val="accent2"/>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r>
              <a:rPr lang="en-US" sz="1400" kern="0" dirty="0" smtClean="0">
                <a:latin typeface="Arial" panose="020B0604020202020204" pitchFamily="34" charset="0"/>
                <a:cs typeface="Arial" panose="020B0604020202020204" pitchFamily="34" charset="0"/>
              </a:rPr>
              <a:t>Liquidity </a:t>
            </a:r>
            <a:r>
              <a:rPr lang="en-US" sz="1400" kern="0" dirty="0">
                <a:latin typeface="Arial" panose="020B0604020202020204" pitchFamily="34" charset="0"/>
                <a:cs typeface="Arial" panose="020B0604020202020204" pitchFamily="34" charset="0"/>
              </a:rPr>
              <a:t>Coverage </a:t>
            </a:r>
            <a:r>
              <a:rPr lang="en-US" sz="1400" kern="0" dirty="0" smtClean="0">
                <a:latin typeface="Arial" panose="020B0604020202020204" pitchFamily="34" charset="0"/>
                <a:cs typeface="Arial" panose="020B0604020202020204" pitchFamily="34" charset="0"/>
              </a:rPr>
              <a:t>Ratio (EUR for historical data)</a:t>
            </a:r>
            <a:endParaRPr lang="en-US" sz="1400" kern="0" dirty="0">
              <a:latin typeface="Arial" panose="020B0604020202020204" pitchFamily="34" charset="0"/>
              <a:cs typeface="Arial" panose="020B0604020202020204" pitchFamily="34" charset="0"/>
            </a:endParaRPr>
          </a:p>
          <a:p>
            <a:r>
              <a:rPr lang="en-GB" sz="1400" b="0" kern="0" dirty="0" smtClean="0">
                <a:solidFill>
                  <a:srgbClr val="FF0000"/>
                </a:solidFill>
                <a:latin typeface="Arial" panose="020B0604020202020204" pitchFamily="34" charset="0"/>
                <a:cs typeface="Arial" panose="020B0604020202020204" pitchFamily="34" charset="0"/>
              </a:rPr>
              <a:t>%, BSI</a:t>
            </a:r>
            <a:r>
              <a:rPr lang="en-US" sz="1400" b="0" kern="0" dirty="0" smtClean="0">
                <a:latin typeface="Arial" panose="020B0604020202020204" pitchFamily="34" charset="0"/>
                <a:cs typeface="Arial" panose="020B0604020202020204" pitchFamily="34" charset="0"/>
              </a:rPr>
              <a:t>, Jan 2015 – March 2016</a:t>
            </a:r>
            <a:endParaRPr lang="en-US" sz="1400" b="0" kern="0" dirty="0">
              <a:latin typeface="Arial" panose="020B0604020202020204" pitchFamily="34" charset="0"/>
              <a:cs typeface="Arial" panose="020B0604020202020204" pitchFamily="34" charset="0"/>
            </a:endParaRPr>
          </a:p>
        </p:txBody>
      </p:sp>
      <p:sp>
        <p:nvSpPr>
          <p:cNvPr id="74" name="TextBox 73"/>
          <p:cNvSpPr txBox="1"/>
          <p:nvPr/>
        </p:nvSpPr>
        <p:spPr>
          <a:xfrm>
            <a:off x="3792538" y="4827710"/>
            <a:ext cx="752055" cy="153888"/>
          </a:xfrm>
          <a:prstGeom prst="rect">
            <a:avLst/>
          </a:prstGeom>
          <a:noFill/>
        </p:spPr>
        <p:txBody>
          <a:bodyPr wrap="square" lIns="0" tIns="0" rIns="0" bIns="0" rtlCol="0">
            <a:spAutoFit/>
          </a:bodyPr>
          <a:lstStyle/>
          <a:p>
            <a:pPr algn="l">
              <a:lnSpc>
                <a:spcPct val="100000"/>
              </a:lnSpc>
            </a:pPr>
            <a:r>
              <a:rPr lang="en-US" b="1" dirty="0" smtClean="0">
                <a:solidFill>
                  <a:schemeClr val="accent1"/>
                </a:solidFill>
                <a:latin typeface="Arial" panose="020B0604020202020204" pitchFamily="34" charset="0"/>
                <a:cs typeface="Arial" panose="020B0604020202020204" pitchFamily="34" charset="0"/>
              </a:rPr>
              <a:t>Red 100%</a:t>
            </a:r>
            <a:endParaRPr lang="en-US" b="1" dirty="0">
              <a:solidFill>
                <a:schemeClr val="accent1"/>
              </a:solidFill>
              <a:latin typeface="Arial" panose="020B0604020202020204" pitchFamily="34" charset="0"/>
              <a:cs typeface="Arial" panose="020B0604020202020204" pitchFamily="34" charset="0"/>
            </a:endParaRPr>
          </a:p>
        </p:txBody>
      </p:sp>
      <p:sp>
        <p:nvSpPr>
          <p:cNvPr id="75" name="TextBox 74"/>
          <p:cNvSpPr txBox="1"/>
          <p:nvPr/>
        </p:nvSpPr>
        <p:spPr>
          <a:xfrm>
            <a:off x="3792538" y="4653234"/>
            <a:ext cx="854142" cy="153888"/>
          </a:xfrm>
          <a:prstGeom prst="rect">
            <a:avLst/>
          </a:prstGeom>
          <a:noFill/>
        </p:spPr>
        <p:txBody>
          <a:bodyPr wrap="square" lIns="0" tIns="0" rIns="0" bIns="0" rtlCol="0">
            <a:spAutoFit/>
          </a:bodyPr>
          <a:lstStyle/>
          <a:p>
            <a:pPr algn="l">
              <a:lnSpc>
                <a:spcPct val="100000"/>
              </a:lnSpc>
            </a:pPr>
            <a:r>
              <a:rPr lang="en-US" b="1" dirty="0" smtClean="0">
                <a:solidFill>
                  <a:srgbClr val="FFC000"/>
                </a:solidFill>
                <a:latin typeface="Arial" panose="020B0604020202020204" pitchFamily="34" charset="0"/>
                <a:cs typeface="Arial" panose="020B0604020202020204" pitchFamily="34" charset="0"/>
              </a:rPr>
              <a:t>Amber 110%</a:t>
            </a:r>
            <a:endParaRPr lang="en-US" b="1" dirty="0">
              <a:solidFill>
                <a:srgbClr val="FFC000"/>
              </a:solidFill>
              <a:latin typeface="Arial" panose="020B0604020202020204" pitchFamily="34" charset="0"/>
              <a:cs typeface="Arial" panose="020B0604020202020204" pitchFamily="34" charset="0"/>
            </a:endParaRPr>
          </a:p>
        </p:txBody>
      </p:sp>
      <p:cxnSp>
        <p:nvCxnSpPr>
          <p:cNvPr id="77" name="Straight Connector 76"/>
          <p:cNvCxnSpPr/>
          <p:nvPr/>
        </p:nvCxnSpPr>
        <p:spPr>
          <a:xfrm>
            <a:off x="4781074" y="1510665"/>
            <a:ext cx="0" cy="4756150"/>
          </a:xfrm>
          <a:prstGeom prst="line">
            <a:avLst/>
          </a:prstGeom>
          <a:ln>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64" name="Text Placeholder 6"/>
          <p:cNvSpPr txBox="1">
            <a:spLocks/>
          </p:cNvSpPr>
          <p:nvPr/>
        </p:nvSpPr>
        <p:spPr bwMode="gray">
          <a:xfrm>
            <a:off x="5162550" y="1463040"/>
            <a:ext cx="411480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indent="0" algn="l" rtl="0" eaLnBrk="1" fontAlgn="base" hangingPunct="1">
              <a:lnSpc>
                <a:spcPct val="100000"/>
              </a:lnSpc>
              <a:spcBef>
                <a:spcPts val="0"/>
              </a:spcBef>
              <a:spcAft>
                <a:spcPct val="0"/>
              </a:spcAft>
              <a:buNone/>
              <a:defRPr sz="1200" b="1">
                <a:solidFill>
                  <a:schemeClr val="accent1"/>
                </a:solidFill>
                <a:latin typeface="+mn-lt"/>
                <a:ea typeface="+mn-ea"/>
                <a:cs typeface="+mn-cs"/>
                <a:sym typeface="+mn-lt"/>
              </a:defRPr>
            </a:lvl1pPr>
            <a:lvl2pPr marL="0" indent="0" algn="l" rtl="0" eaLnBrk="1" fontAlgn="base" hangingPunct="1">
              <a:lnSpc>
                <a:spcPct val="100000"/>
              </a:lnSpc>
              <a:spcBef>
                <a:spcPts val="0"/>
              </a:spcBef>
              <a:spcAft>
                <a:spcPct val="0"/>
              </a:spcAft>
              <a:buFont typeface="Arial" charset="0"/>
              <a:buNone/>
              <a:defRPr sz="1200" baseline="0">
                <a:solidFill>
                  <a:schemeClr val="accent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000">
                <a:solidFill>
                  <a:schemeClr val="accent2"/>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000">
                <a:solidFill>
                  <a:schemeClr val="accent2"/>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000">
                <a:solidFill>
                  <a:schemeClr val="accent2"/>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GB" sz="1400" b="1" i="0" u="none" strike="noStrike" kern="0" cap="none" spc="0" normalizeH="0" baseline="0" noProof="0" dirty="0" smtClean="0">
                <a:ln>
                  <a:noFill/>
                </a:ln>
                <a:solidFill>
                  <a:srgbClr val="FF0000"/>
                </a:solidFill>
                <a:effectLst/>
                <a:uLnTx/>
                <a:uFillTx/>
                <a:latin typeface="Arial" panose="020B0604020202020204" pitchFamily="34" charset="0"/>
                <a:cs typeface="Arial" panose="020B0604020202020204" pitchFamily="34" charset="0"/>
                <a:sym typeface="+mn-lt"/>
              </a:rPr>
              <a:t>Calibration approach</a:t>
            </a:r>
            <a:endParaRPr kumimoji="0" lang="en-GB" sz="1400" b="1"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mn-lt"/>
            </a:endParaRPr>
          </a:p>
        </p:txBody>
      </p:sp>
      <p:grpSp>
        <p:nvGrpSpPr>
          <p:cNvPr id="49" name="Group 48"/>
          <p:cNvGrpSpPr/>
          <p:nvPr/>
        </p:nvGrpSpPr>
        <p:grpSpPr>
          <a:xfrm>
            <a:off x="443921" y="72184"/>
            <a:ext cx="4365409" cy="189008"/>
            <a:chOff x="403281" y="164517"/>
            <a:chExt cx="4365409" cy="189008"/>
          </a:xfrm>
        </p:grpSpPr>
        <p:sp>
          <p:nvSpPr>
            <p:cNvPr id="52" name="Text Box 75"/>
            <p:cNvSpPr txBox="1">
              <a:spLocks noChangeArrowheads="1"/>
            </p:cNvSpPr>
            <p:nvPr/>
          </p:nvSpPr>
          <p:spPr bwMode="gray">
            <a:xfrm>
              <a:off x="636148" y="166688"/>
              <a:ext cx="4132542"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accent1"/>
                  </a:solidFill>
                </a:rPr>
                <a:t>Liquidity / funding risk: Calibration – Liquidity Coverage Ratio</a:t>
              </a:r>
              <a:endParaRPr lang="en-US" sz="1200" dirty="0">
                <a:solidFill>
                  <a:schemeClr val="accent1"/>
                </a:solidFill>
              </a:endParaRPr>
            </a:p>
          </p:txBody>
        </p:sp>
        <p:sp>
          <p:nvSpPr>
            <p:cNvPr id="53" name="Oval 52"/>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smtClean="0">
                  <a:solidFill>
                    <a:schemeClr val="bg1"/>
                  </a:solidFill>
                  <a:ea typeface="ＭＳ Ｐゴシック" pitchFamily="-112" charset="-128"/>
                  <a:cs typeface="ＭＳ Ｐゴシック" pitchFamily="-112" charset="-128"/>
                </a:rPr>
                <a:t>4</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
        <p:nvSpPr>
          <p:cNvPr id="39" name="Footnote"/>
          <p:cNvSpPr/>
          <p:nvPr/>
        </p:nvSpPr>
        <p:spPr bwMode="auto">
          <a:xfrm>
            <a:off x="2208213" y="6332538"/>
            <a:ext cx="5631407"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spcBef>
                <a:spcPts val="0"/>
              </a:spcBef>
              <a:spcAft>
                <a:spcPts val="0"/>
              </a:spcAft>
            </a:pPr>
            <a:r>
              <a:rPr lang="en-US" sz="800" dirty="0" smtClean="0">
                <a:sym typeface="Arial"/>
              </a:rPr>
              <a:t>Source: “</a:t>
            </a:r>
            <a:r>
              <a:rPr lang="en-US" sz="800" dirty="0" smtClean="0">
                <a:latin typeface="Arial" panose="020B0604020202020204" pitchFamily="34" charset="0"/>
                <a:cs typeface="Arial" panose="020B0604020202020204" pitchFamily="34" charset="0"/>
                <a:sym typeface="Arial"/>
              </a:rPr>
              <a:t>2016 RAS non-CCAR-linked metrics - BSI.xlsx</a:t>
            </a:r>
            <a:r>
              <a:rPr lang="en-US" sz="800" dirty="0" smtClean="0">
                <a:sym typeface="Arial"/>
              </a:rPr>
              <a:t>”</a:t>
            </a:r>
          </a:p>
        </p:txBody>
      </p:sp>
    </p:spTree>
    <p:extLst>
      <p:ext uri="{BB962C8B-B14F-4D97-AF65-F5344CB8AC3E}">
        <p14:creationId xmlns:p14="http://schemas.microsoft.com/office/powerpoint/2010/main" val="10272951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GB" dirty="0" smtClean="0">
                <a:solidFill>
                  <a:srgbClr val="FF0000"/>
                </a:solidFill>
              </a:rPr>
              <a:t>5.</a:t>
            </a:r>
            <a:r>
              <a:rPr lang="en-GB" dirty="0" smtClean="0"/>
              <a:t> Interest rate risk</a:t>
            </a:r>
            <a:endParaRPr lang="en-GB" b="0" dirty="0"/>
          </a:p>
        </p:txBody>
      </p:sp>
    </p:spTree>
    <p:extLst>
      <p:ext uri="{BB962C8B-B14F-4D97-AF65-F5344CB8AC3E}">
        <p14:creationId xmlns:p14="http://schemas.microsoft.com/office/powerpoint/2010/main" val="39835197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p:cNvGraphicFramePr>
            <a:graphicFrameLocks noGrp="1"/>
          </p:cNvGraphicFramePr>
          <p:nvPr>
            <p:extLst>
              <p:ext uri="{D42A27DB-BD31-4B8C-83A1-F6EECF244321}">
                <p14:modId xmlns:p14="http://schemas.microsoft.com/office/powerpoint/2010/main" val="3833919995"/>
              </p:ext>
            </p:extLst>
          </p:nvPr>
        </p:nvGraphicFramePr>
        <p:xfrm>
          <a:off x="366713" y="1463040"/>
          <a:ext cx="8882061" cy="1034168"/>
        </p:xfrm>
        <a:graphic>
          <a:graphicData uri="http://schemas.openxmlformats.org/drawingml/2006/table">
            <a:tbl>
              <a:tblPr firstRow="1" bandRow="1"/>
              <a:tblGrid>
                <a:gridCol w="994727"/>
                <a:gridCol w="2387600"/>
                <a:gridCol w="1412240"/>
                <a:gridCol w="1137920"/>
                <a:gridCol w="1474787"/>
                <a:gridCol w="1474787"/>
              </a:tblGrid>
              <a:tr h="207382">
                <a:tc>
                  <a:txBody>
                    <a:bodyPr/>
                    <a:lstStyle/>
                    <a:p>
                      <a:r>
                        <a:rPr lang="en-US" sz="1100" b="1" dirty="0" smtClean="0">
                          <a:solidFill>
                            <a:schemeClr val="accent1"/>
                          </a:solidFill>
                          <a:latin typeface="Arial" panose="020B0604020202020204" pitchFamily="34" charset="0"/>
                          <a:cs typeface="Arial" panose="020B0604020202020204" pitchFamily="34" charset="0"/>
                        </a:rPr>
                        <a:t>Risk type</a:t>
                      </a:r>
                      <a:endParaRPr lang="en-US" sz="1100" b="1" dirty="0">
                        <a:solidFill>
                          <a:schemeClr val="accent1"/>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1" dirty="0" smtClean="0">
                          <a:solidFill>
                            <a:schemeClr val="accent1"/>
                          </a:solidFill>
                          <a:latin typeface="Arial" panose="020B0604020202020204" pitchFamily="34" charset="0"/>
                          <a:cs typeface="Arial" panose="020B0604020202020204" pitchFamily="34" charset="0"/>
                        </a:rPr>
                        <a:t>Metrics</a:t>
                      </a:r>
                      <a:endParaRPr lang="en-US" sz="1100" b="1" dirty="0">
                        <a:solidFill>
                          <a:schemeClr val="accent1"/>
                        </a:solidFill>
                        <a:latin typeface="Arial" panose="020B0604020202020204" pitchFamily="34" charset="0"/>
                        <a:cs typeface="Arial" panose="020B0604020202020204" pitchFamily="34" charset="0"/>
                      </a:endParaRPr>
                    </a:p>
                  </a:txBody>
                  <a:tcPr marL="45720" marR="45720" anchor="ctr">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1" dirty="0" smtClean="0">
                          <a:solidFill>
                            <a:schemeClr val="accent1"/>
                          </a:solidFill>
                          <a:latin typeface="Arial" panose="020B0604020202020204" pitchFamily="34" charset="0"/>
                          <a:cs typeface="Arial" panose="020B0604020202020204" pitchFamily="34" charset="0"/>
                        </a:rPr>
                        <a:t>Entity</a:t>
                      </a:r>
                      <a:r>
                        <a:rPr lang="en-US" sz="1100" b="1" baseline="0" dirty="0" smtClean="0">
                          <a:solidFill>
                            <a:schemeClr val="accent1"/>
                          </a:solidFill>
                          <a:latin typeface="Arial" panose="020B0604020202020204" pitchFamily="34" charset="0"/>
                          <a:cs typeface="Arial" panose="020B0604020202020204" pitchFamily="34" charset="0"/>
                        </a:rPr>
                        <a:t>/</a:t>
                      </a:r>
                      <a:r>
                        <a:rPr lang="en-US" sz="1100" b="1" dirty="0" smtClean="0">
                          <a:solidFill>
                            <a:schemeClr val="accent1"/>
                          </a:solidFill>
                          <a:latin typeface="Arial" panose="020B0604020202020204" pitchFamily="34" charset="0"/>
                          <a:cs typeface="Arial" panose="020B0604020202020204" pitchFamily="34" charset="0"/>
                        </a:rPr>
                        <a:t>portfolio</a:t>
                      </a:r>
                      <a:endParaRPr lang="en-US" sz="1100" b="1" dirty="0">
                        <a:solidFill>
                          <a:schemeClr val="accent1"/>
                        </a:solidFill>
                        <a:latin typeface="Arial" panose="020B0604020202020204" pitchFamily="34" charset="0"/>
                        <a:cs typeface="Arial" panose="020B0604020202020204" pitchFamily="34" charset="0"/>
                      </a:endParaRPr>
                    </a:p>
                  </a:txBody>
                  <a:tcPr marL="45720" marR="45720" anchor="ctr">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1" dirty="0" smtClean="0">
                          <a:solidFill>
                            <a:schemeClr val="tx1"/>
                          </a:solidFill>
                          <a:latin typeface="Arial" panose="020B0604020202020204" pitchFamily="34" charset="0"/>
                          <a:cs typeface="Arial" panose="020B0604020202020204" pitchFamily="34" charset="0"/>
                        </a:rPr>
                        <a:t>March</a:t>
                      </a:r>
                      <a:r>
                        <a:rPr lang="en-US" sz="1100" b="1" baseline="0" dirty="0" smtClean="0">
                          <a:solidFill>
                            <a:schemeClr val="tx1"/>
                          </a:solidFill>
                          <a:latin typeface="Arial" panose="020B0604020202020204" pitchFamily="34" charset="0"/>
                          <a:cs typeface="Arial" panose="020B0604020202020204" pitchFamily="34" charset="0"/>
                        </a:rPr>
                        <a:t> 16</a:t>
                      </a:r>
                      <a:endParaRPr lang="en-US" sz="1100" b="1" dirty="0">
                        <a:solidFill>
                          <a:schemeClr val="tx1"/>
                        </a:solidFill>
                        <a:latin typeface="Arial" panose="020B0604020202020204" pitchFamily="34" charset="0"/>
                        <a:cs typeface="Arial" panose="020B0604020202020204" pitchFamily="34" charset="0"/>
                      </a:endParaRPr>
                    </a:p>
                  </a:txBody>
                  <a:tcPr marL="45720" marR="45720" anchor="ctr">
                    <a:lnL w="1270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100" b="1" dirty="0" smtClean="0">
                          <a:solidFill>
                            <a:schemeClr val="tx1"/>
                          </a:solidFill>
                          <a:latin typeface="Arial" panose="020B0604020202020204" pitchFamily="34" charset="0"/>
                          <a:cs typeface="Arial" panose="020B0604020202020204" pitchFamily="34" charset="0"/>
                        </a:rPr>
                        <a:t>Amber trigger</a:t>
                      </a:r>
                      <a:endParaRPr lang="en-US" sz="1100" b="1" dirty="0">
                        <a:solidFill>
                          <a:schemeClr val="tx1"/>
                        </a:solidFill>
                        <a:latin typeface="Arial" panose="020B0604020202020204" pitchFamily="34" charset="0"/>
                        <a:cs typeface="Arial" panose="020B0604020202020204" pitchFamily="34" charset="0"/>
                      </a:endParaRPr>
                    </a:p>
                  </a:txBody>
                  <a:tcPr marL="45720" marR="45720" anchor="ctr">
                    <a:lnL w="12700" cmpd="sng">
                      <a:noFill/>
                      <a:prstDash val="solid"/>
                    </a:lnL>
                    <a:lnR w="12700" cmpd="sng">
                      <a:noFill/>
                      <a:prstDash val="solid"/>
                    </a:lnR>
                    <a:lnT w="19050" cap="flat" cmpd="sng" algn="ctr">
                      <a:no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indent="0" algn="ctr">
                        <a:buFont typeface="Arial" panose="020B0604020202020204" pitchFamily="34" charset="0"/>
                        <a:buNone/>
                      </a:pPr>
                      <a:r>
                        <a:rPr lang="en-US" sz="1100" b="1" dirty="0" smtClean="0">
                          <a:solidFill>
                            <a:schemeClr val="bg1"/>
                          </a:solidFill>
                          <a:latin typeface="Arial" panose="020B0604020202020204" pitchFamily="34" charset="0"/>
                          <a:cs typeface="Arial" panose="020B0604020202020204" pitchFamily="34" charset="0"/>
                        </a:rPr>
                        <a:t>Red</a:t>
                      </a:r>
                      <a:r>
                        <a:rPr lang="en-US" sz="1100" b="1" baseline="0" dirty="0" smtClean="0">
                          <a:solidFill>
                            <a:schemeClr val="bg1"/>
                          </a:solidFill>
                          <a:latin typeface="Arial" panose="020B0604020202020204" pitchFamily="34" charset="0"/>
                          <a:cs typeface="Arial" panose="020B0604020202020204" pitchFamily="34" charset="0"/>
                        </a:rPr>
                        <a:t> limit</a:t>
                      </a:r>
                      <a:endParaRPr lang="en-US" sz="1100" b="1" dirty="0">
                        <a:solidFill>
                          <a:schemeClr val="bg1"/>
                        </a:solidFill>
                        <a:latin typeface="Arial" panose="020B0604020202020204" pitchFamily="34" charset="0"/>
                        <a:cs typeface="Arial" panose="020B0604020202020204" pitchFamily="34" charset="0"/>
                      </a:endParaRPr>
                    </a:p>
                  </a:txBody>
                  <a:tcPr marL="45720" marR="45720" anchor="ctr">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87544">
                <a:tc row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Interest rate</a:t>
                      </a:r>
                      <a:r>
                        <a:rPr lang="en-US" sz="1100" b="1" baseline="0" dirty="0" smtClean="0">
                          <a:solidFill>
                            <a:schemeClr val="tx1"/>
                          </a:solidFill>
                          <a:latin typeface="Arial" panose="020B0604020202020204" pitchFamily="34" charset="0"/>
                          <a:cs typeface="Arial" panose="020B0604020202020204" pitchFamily="34" charset="0"/>
                        </a:rPr>
                        <a:t> risk</a:t>
                      </a:r>
                      <a:endParaRPr lang="en-US" sz="1100" b="1" dirty="0" smtClean="0">
                        <a:solidFill>
                          <a:schemeClr val="tx1"/>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*NII</a:t>
                      </a:r>
                      <a:r>
                        <a:rPr lang="en-US" sz="1100" b="0" i="0" kern="1200" baseline="30000" dirty="0" smtClean="0">
                          <a:solidFill>
                            <a:schemeClr val="tx1"/>
                          </a:solidFill>
                          <a:latin typeface="Arial" panose="020B0604020202020204" pitchFamily="34" charset="0"/>
                          <a:ea typeface="+mn-ea"/>
                          <a:cs typeface="Arial" panose="020B0604020202020204" pitchFamily="34" charset="0"/>
                        </a:rPr>
                        <a:t>1</a:t>
                      </a:r>
                      <a:r>
                        <a:rPr lang="en-US" sz="1100" b="0" i="0" kern="1200" baseline="0" dirty="0" smtClean="0">
                          <a:solidFill>
                            <a:schemeClr val="tx1"/>
                          </a:solidFill>
                          <a:latin typeface="Arial" panose="020B0604020202020204" pitchFamily="34" charset="0"/>
                          <a:ea typeface="+mn-ea"/>
                          <a:cs typeface="Arial" panose="020B0604020202020204" pitchFamily="34" charset="0"/>
                        </a:rPr>
                        <a:t> Sensitivity</a:t>
                      </a:r>
                      <a:r>
                        <a:rPr lang="en-US" sz="1100" b="0" i="0" kern="1200" dirty="0" smtClean="0">
                          <a:solidFill>
                            <a:schemeClr val="tx1"/>
                          </a:solidFill>
                          <a:latin typeface="Arial" panose="020B0604020202020204" pitchFamily="34" charset="0"/>
                          <a:ea typeface="+mn-ea"/>
                          <a:cs typeface="Arial" panose="020B0604020202020204" pitchFamily="34" charset="0"/>
                        </a:rPr>
                        <a:t>(+/- 100bps)</a:t>
                      </a:r>
                    </a:p>
                  </a:txBody>
                  <a:tcPr marL="45720" marR="45720" anchor="ctr">
                    <a:lnL>
                      <a:noFill/>
                    </a:lnL>
                    <a:lnR w="12700" cap="flat" cmpd="sng" algn="ctr">
                      <a:no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0" smtClean="0">
                          <a:latin typeface="Arial" panose="020B0604020202020204" pitchFamily="34" charset="0"/>
                          <a:cs typeface="Arial" panose="020B0604020202020204" pitchFamily="34" charset="0"/>
                        </a:rPr>
                        <a:t>BSI</a:t>
                      </a:r>
                      <a:endParaRPr lang="en-US" sz="1100" b="0" dirty="0">
                        <a:latin typeface="Arial" panose="020B0604020202020204" pitchFamily="34" charset="0"/>
                        <a:cs typeface="Arial" panose="020B0604020202020204" pitchFamily="34" charset="0"/>
                      </a:endParaRPr>
                    </a:p>
                  </a:txBody>
                  <a:tcPr marL="45720" marR="45720" anchor="ctr">
                    <a:lnL>
                      <a:noFill/>
                    </a:lnL>
                    <a:lnR w="12700" cap="flat" cmpd="sng" algn="ctr">
                      <a:no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-9.46%</a:t>
                      </a:r>
                    </a:p>
                  </a:txBody>
                  <a:tcPr marL="48014" marR="48014" anchor="ctr">
                    <a:lnL w="12700" cap="flat" cmpd="sng" algn="ctr">
                      <a:noFill/>
                      <a:prstDash val="solid"/>
                      <a:round/>
                      <a:headEnd type="none" w="med" len="med"/>
                      <a:tailEnd type="none" w="med" len="med"/>
                    </a:lnL>
                    <a:lnR>
                      <a:noFill/>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baseline="0" dirty="0" smtClean="0">
                          <a:latin typeface="Arial" panose="020B0604020202020204" pitchFamily="34" charset="0"/>
                          <a:cs typeface="Arial" panose="020B0604020202020204" pitchFamily="34" charset="0"/>
                        </a:rPr>
                        <a:t>&lt;=-21%</a:t>
                      </a:r>
                      <a:endParaRPr lang="en-US" sz="1100" dirty="0">
                        <a:latin typeface="Arial" panose="020B0604020202020204" pitchFamily="34" charset="0"/>
                        <a:cs typeface="Arial" panose="020B0604020202020204" pitchFamily="34" charset="0"/>
                      </a:endParaRPr>
                    </a:p>
                  </a:txBody>
                  <a:tcPr marL="48014" marR="48014" anchor="ctr">
                    <a:lnL>
                      <a:noFill/>
                    </a:lnL>
                    <a:lnR>
                      <a:noFill/>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baseline="0" dirty="0" smtClean="0">
                          <a:latin typeface="Arial" panose="020B0604020202020204" pitchFamily="34" charset="0"/>
                          <a:cs typeface="Arial" panose="020B0604020202020204" pitchFamily="34" charset="0"/>
                        </a:rPr>
                        <a:t>&lt;=</a:t>
                      </a:r>
                      <a:r>
                        <a:rPr lang="en-US" sz="1100" dirty="0" smtClean="0">
                          <a:latin typeface="Arial" panose="020B0604020202020204" pitchFamily="34" charset="0"/>
                          <a:cs typeface="Arial" panose="020B0604020202020204" pitchFamily="34" charset="0"/>
                        </a:rPr>
                        <a:t>-27%</a:t>
                      </a:r>
                      <a:endParaRPr lang="en-US" sz="1100" dirty="0">
                        <a:latin typeface="Arial" panose="020B0604020202020204" pitchFamily="34" charset="0"/>
                        <a:cs typeface="Arial" panose="020B0604020202020204" pitchFamily="34" charset="0"/>
                      </a:endParaRPr>
                    </a:p>
                  </a:txBody>
                  <a:tcPr marL="48014" marR="48014" anchor="ctr">
                    <a:lnL>
                      <a:noFill/>
                    </a:lnL>
                    <a:lnR w="19050" cap="flat" cmpd="sng" algn="ctr">
                      <a:no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387544">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*MVE</a:t>
                      </a:r>
                      <a:r>
                        <a:rPr lang="en-US" sz="1100" b="0" i="0" kern="1200" baseline="30000" dirty="0" smtClean="0">
                          <a:solidFill>
                            <a:schemeClr val="tx1"/>
                          </a:solidFill>
                          <a:latin typeface="Arial" panose="020B0604020202020204" pitchFamily="34" charset="0"/>
                          <a:ea typeface="+mn-ea"/>
                          <a:cs typeface="Arial" panose="020B0604020202020204" pitchFamily="34" charset="0"/>
                        </a:rPr>
                        <a:t>2</a:t>
                      </a:r>
                      <a:r>
                        <a:rPr lang="en-US" sz="1100" b="0" i="0" kern="1200" dirty="0" smtClean="0">
                          <a:solidFill>
                            <a:schemeClr val="tx1"/>
                          </a:solidFill>
                          <a:latin typeface="Arial" panose="020B0604020202020204" pitchFamily="34" charset="0"/>
                          <a:ea typeface="+mn-ea"/>
                          <a:cs typeface="Arial" panose="020B0604020202020204" pitchFamily="34" charset="0"/>
                        </a:rPr>
                        <a:t> Sensitivity(+/- 100bps)</a:t>
                      </a:r>
                    </a:p>
                  </a:txBody>
                  <a:tcPr marL="45720" marR="45720" anchor="ctr">
                    <a:lnL>
                      <a:noFill/>
                    </a:lnL>
                    <a:lnR w="12700" cap="flat" cmpd="sng" algn="ctr">
                      <a:no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0" dirty="0" smtClean="0">
                          <a:latin typeface="Arial" panose="020B0604020202020204" pitchFamily="34" charset="0"/>
                          <a:cs typeface="Arial" panose="020B0604020202020204" pitchFamily="34" charset="0"/>
                        </a:rPr>
                        <a:t>BSI</a:t>
                      </a:r>
                      <a:endParaRPr lang="en-US" sz="1100" b="0" dirty="0">
                        <a:latin typeface="Arial" panose="020B0604020202020204" pitchFamily="34" charset="0"/>
                        <a:cs typeface="Arial" panose="020B0604020202020204" pitchFamily="34" charset="0"/>
                      </a:endParaRPr>
                    </a:p>
                  </a:txBody>
                  <a:tcPr marL="45720" marR="45720" anchor="ctr">
                    <a:lnL>
                      <a:noFill/>
                    </a:lnL>
                    <a:lnR w="12700" cap="flat" cmpd="sng" algn="ctr">
                      <a:no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-1.65%</a:t>
                      </a:r>
                    </a:p>
                  </a:txBody>
                  <a:tcPr marL="48014" marR="48014" anchor="ctr">
                    <a:lnL w="12700" cap="flat" cmpd="sng" algn="ctr">
                      <a:noFill/>
                      <a:prstDash val="solid"/>
                      <a:round/>
                      <a:headEnd type="none" w="med" len="med"/>
                      <a:tailEnd type="none" w="med" len="med"/>
                    </a:lnL>
                    <a:lnR>
                      <a:noFill/>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baseline="0" dirty="0" smtClean="0">
                          <a:latin typeface="Arial" panose="020B0604020202020204" pitchFamily="34" charset="0"/>
                          <a:cs typeface="Arial" panose="020B0604020202020204" pitchFamily="34" charset="0"/>
                        </a:rPr>
                        <a:t>&lt;=</a:t>
                      </a:r>
                      <a:r>
                        <a:rPr lang="en-US" sz="1100" dirty="0" smtClean="0">
                          <a:latin typeface="Arial" panose="020B0604020202020204" pitchFamily="34" charset="0"/>
                          <a:cs typeface="Arial" panose="020B0604020202020204" pitchFamily="34" charset="0"/>
                        </a:rPr>
                        <a:t>-3%</a:t>
                      </a:r>
                      <a:endParaRPr lang="en-US" sz="1100" dirty="0">
                        <a:latin typeface="Arial" panose="020B0604020202020204" pitchFamily="34" charset="0"/>
                        <a:cs typeface="Arial" panose="020B0604020202020204" pitchFamily="34" charset="0"/>
                      </a:endParaRPr>
                    </a:p>
                  </a:txBody>
                  <a:tcPr marL="48014" marR="48014" anchor="ctr">
                    <a:lnL>
                      <a:noFill/>
                    </a:lnL>
                    <a:lnR>
                      <a:noFill/>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baseline="0" dirty="0" smtClean="0">
                          <a:latin typeface="Arial" panose="020B0604020202020204" pitchFamily="34" charset="0"/>
                          <a:cs typeface="Arial" panose="020B0604020202020204" pitchFamily="34" charset="0"/>
                        </a:rPr>
                        <a:t>&lt;=-4%</a:t>
                      </a:r>
                      <a:endParaRPr lang="en-US" sz="1100" dirty="0">
                        <a:latin typeface="Arial" panose="020B0604020202020204" pitchFamily="34" charset="0"/>
                        <a:cs typeface="Arial" panose="020B0604020202020204" pitchFamily="34" charset="0"/>
                      </a:endParaRPr>
                    </a:p>
                  </a:txBody>
                  <a:tcPr marL="48014" marR="48014" anchor="ctr">
                    <a:lnL>
                      <a:noFill/>
                    </a:lnL>
                    <a:lnR w="19050" cap="flat" cmpd="sng" algn="ctr">
                      <a:no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19" name="Content Placeholder 1"/>
          <p:cNvSpPr>
            <a:spLocks noGrp="1"/>
          </p:cNvSpPr>
          <p:nvPr>
            <p:ph sz="quarter" idx="11"/>
          </p:nvPr>
        </p:nvSpPr>
        <p:spPr/>
        <p:txBody>
          <a:bodyPr/>
          <a:lstStyle/>
          <a:p>
            <a:r>
              <a:rPr lang="en-US" dirty="0" smtClean="0"/>
              <a:t>Limit overview: </a:t>
            </a:r>
            <a:r>
              <a:rPr lang="en-US" b="0" dirty="0" smtClean="0"/>
              <a:t>Interest rate </a:t>
            </a:r>
            <a:r>
              <a:rPr lang="en-US" b="0" dirty="0"/>
              <a:t>risk</a:t>
            </a:r>
            <a:endParaRPr lang="en-GB" dirty="0"/>
          </a:p>
        </p:txBody>
      </p:sp>
      <p:sp>
        <p:nvSpPr>
          <p:cNvPr id="14" name="Footnote"/>
          <p:cNvSpPr/>
          <p:nvPr/>
        </p:nvSpPr>
        <p:spPr bwMode="auto">
          <a:xfrm>
            <a:off x="2210238" y="6340372"/>
            <a:ext cx="5626680" cy="21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indent="-228600" algn="l" eaLnBrk="1" hangingPunct="1">
              <a:buFont typeface="+mj-lt"/>
              <a:buAutoNum type="arabicPeriod"/>
            </a:pPr>
            <a:r>
              <a:rPr lang="en-US" sz="800" dirty="0" smtClean="0">
                <a:latin typeface="Arial"/>
                <a:ea typeface="ＭＳ Ｐゴシック"/>
                <a:sym typeface="Arial"/>
              </a:rPr>
              <a:t>Abbreviation </a:t>
            </a:r>
            <a:r>
              <a:rPr lang="en-US" sz="800" dirty="0">
                <a:latin typeface="Arial"/>
                <a:ea typeface="ＭＳ Ｐゴシック"/>
                <a:sym typeface="Arial"/>
              </a:rPr>
              <a:t>for Net Interest Income</a:t>
            </a:r>
          </a:p>
          <a:p>
            <a:pPr marL="228600" indent="-228600" algn="l" eaLnBrk="1" hangingPunct="1">
              <a:buFont typeface="+mj-lt"/>
              <a:buAutoNum type="arabicPeriod"/>
            </a:pPr>
            <a:r>
              <a:rPr lang="en-US" sz="800" dirty="0">
                <a:latin typeface="Arial"/>
                <a:ea typeface="ＭＳ Ｐゴシック"/>
                <a:sym typeface="Arial"/>
              </a:rPr>
              <a:t>Abbreviation for Market Value of </a:t>
            </a:r>
            <a:r>
              <a:rPr lang="en-US" sz="800" dirty="0" smtClean="0">
                <a:latin typeface="Arial"/>
                <a:ea typeface="ＭＳ Ｐゴシック"/>
                <a:sym typeface="Arial"/>
              </a:rPr>
              <a:t>Equity</a:t>
            </a:r>
            <a:endParaRPr lang="en-US" sz="800" dirty="0">
              <a:latin typeface="Arial"/>
              <a:ea typeface="ＭＳ Ｐゴシック"/>
              <a:sym typeface="Arial"/>
            </a:endParaRPr>
          </a:p>
        </p:txBody>
      </p:sp>
      <p:sp>
        <p:nvSpPr>
          <p:cNvPr id="17" name="TextBox 16"/>
          <p:cNvSpPr txBox="1"/>
          <p:nvPr/>
        </p:nvSpPr>
        <p:spPr>
          <a:xfrm>
            <a:off x="5930273" y="1223947"/>
            <a:ext cx="3313728" cy="211468"/>
          </a:xfrm>
          <a:prstGeom prst="rect">
            <a:avLst/>
          </a:prstGeom>
          <a:noFill/>
        </p:spPr>
        <p:txBody>
          <a:bodyPr wrap="none" rtlCol="0">
            <a:spAutoFit/>
          </a:bodyPr>
          <a:lstStyle/>
          <a:p>
            <a:pPr eaLnBrk="1" hangingPunct="1">
              <a:lnSpc>
                <a:spcPct val="86000"/>
              </a:lnSpc>
            </a:pPr>
            <a:r>
              <a:rPr lang="en-US" sz="900" dirty="0" smtClean="0">
                <a:solidFill>
                  <a:srgbClr val="000000"/>
                </a:solidFill>
                <a:ea typeface="ＭＳ Ｐゴシック"/>
              </a:rPr>
              <a:t>* Equivalent SHUSA metric reported in Santander Group RAS</a:t>
            </a:r>
            <a:endParaRPr lang="en-US" sz="900" dirty="0">
              <a:solidFill>
                <a:srgbClr val="000000"/>
              </a:solidFill>
              <a:ea typeface="ＭＳ Ｐゴシック"/>
            </a:endParaRPr>
          </a:p>
        </p:txBody>
      </p:sp>
      <p:grpSp>
        <p:nvGrpSpPr>
          <p:cNvPr id="9" name="Group 8"/>
          <p:cNvGrpSpPr/>
          <p:nvPr/>
        </p:nvGrpSpPr>
        <p:grpSpPr>
          <a:xfrm>
            <a:off x="443921" y="72184"/>
            <a:ext cx="2393715" cy="189008"/>
            <a:chOff x="403281" y="164517"/>
            <a:chExt cx="2393715" cy="189008"/>
          </a:xfrm>
        </p:grpSpPr>
        <p:sp>
          <p:nvSpPr>
            <p:cNvPr id="10" name="Text Box 75"/>
            <p:cNvSpPr txBox="1">
              <a:spLocks noChangeArrowheads="1"/>
            </p:cNvSpPr>
            <p:nvPr/>
          </p:nvSpPr>
          <p:spPr bwMode="gray">
            <a:xfrm>
              <a:off x="636148" y="166688"/>
              <a:ext cx="2160848"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accent1"/>
                  </a:solidFill>
                </a:rPr>
                <a:t>Interest rate risk: Limit overview</a:t>
              </a:r>
              <a:endParaRPr lang="en-US" sz="1200" dirty="0">
                <a:solidFill>
                  <a:schemeClr val="accent1"/>
                </a:solidFill>
              </a:endParaRPr>
            </a:p>
          </p:txBody>
        </p:sp>
        <p:sp>
          <p:nvSpPr>
            <p:cNvPr id="11" name="Oval 10"/>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5</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Tree>
    <p:extLst>
      <p:ext uri="{BB962C8B-B14F-4D97-AF65-F5344CB8AC3E}">
        <p14:creationId xmlns:p14="http://schemas.microsoft.com/office/powerpoint/2010/main" val="14479469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744" y="523407"/>
            <a:ext cx="9336044" cy="357021"/>
          </a:xfrm>
          <a:prstGeom prst="rect">
            <a:avLst/>
          </a:prstGeom>
          <a:noFill/>
        </p:spPr>
        <p:txBody>
          <a:bodyPr wrap="square" rtlCol="0">
            <a:spAutoFit/>
          </a:bodyPr>
          <a:lstStyle/>
          <a:p>
            <a:pPr algn="l"/>
            <a:r>
              <a:rPr lang="en-US" sz="2000" b="1" dirty="0"/>
              <a:t>Metric selection: </a:t>
            </a:r>
            <a:r>
              <a:rPr lang="en-US" sz="2000" dirty="0" smtClean="0"/>
              <a:t>Interest </a:t>
            </a:r>
            <a:r>
              <a:rPr lang="en-US" sz="2000" dirty="0"/>
              <a:t>rate risk metrics</a:t>
            </a:r>
          </a:p>
        </p:txBody>
      </p:sp>
      <p:graphicFrame>
        <p:nvGraphicFramePr>
          <p:cNvPr id="3" name="Content Placeholder 12"/>
          <p:cNvGraphicFramePr>
            <a:graphicFrameLocks/>
          </p:cNvGraphicFramePr>
          <p:nvPr>
            <p:extLst>
              <p:ext uri="{D42A27DB-BD31-4B8C-83A1-F6EECF244321}">
                <p14:modId xmlns:p14="http://schemas.microsoft.com/office/powerpoint/2010/main" val="1860647348"/>
              </p:ext>
            </p:extLst>
          </p:nvPr>
        </p:nvGraphicFramePr>
        <p:xfrm>
          <a:off x="360998" y="1463040"/>
          <a:ext cx="8821737" cy="3794760"/>
        </p:xfrm>
        <a:graphic>
          <a:graphicData uri="http://schemas.openxmlformats.org/drawingml/2006/table">
            <a:tbl>
              <a:tblPr firstRow="1" bandRow="1">
                <a:tableStyleId>{839DD9DD-9E6C-4910-8AC0-68ADFF6A6AFC}</a:tableStyleId>
              </a:tblPr>
              <a:tblGrid>
                <a:gridCol w="2077402"/>
                <a:gridCol w="1544320"/>
                <a:gridCol w="5200015"/>
              </a:tblGrid>
              <a:tr h="159448">
                <a:tc>
                  <a:txBody>
                    <a:bodyPr/>
                    <a:lstStyle/>
                    <a:p>
                      <a:pPr algn="l"/>
                      <a:r>
                        <a:rPr lang="en-US" sz="1100" b="1" dirty="0" smtClean="0">
                          <a:solidFill>
                            <a:srgbClr val="FF0000"/>
                          </a:solidFill>
                          <a:latin typeface="Arial" panose="020B0604020202020204" pitchFamily="34" charset="0"/>
                          <a:cs typeface="Arial" panose="020B0604020202020204" pitchFamily="34" charset="0"/>
                        </a:rPr>
                        <a:t>Metrics included in the RAS</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rgbClr val="FF0000"/>
                          </a:solidFill>
                          <a:latin typeface="Arial" panose="020B0604020202020204" pitchFamily="34" charset="0"/>
                          <a:cs typeface="Arial" panose="020B0604020202020204" pitchFamily="34" charset="0"/>
                        </a:rPr>
                        <a:t>Entity</a:t>
                      </a:r>
                      <a:r>
                        <a:rPr lang="en-US" sz="1100" b="1" baseline="0" dirty="0" smtClean="0">
                          <a:solidFill>
                            <a:srgbClr val="FF0000"/>
                          </a:solidFill>
                          <a:latin typeface="Arial" panose="020B0604020202020204" pitchFamily="34" charset="0"/>
                          <a:cs typeface="Arial" panose="020B0604020202020204" pitchFamily="34" charset="0"/>
                        </a:rPr>
                        <a:t>/portfolio</a:t>
                      </a: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100" b="1" dirty="0" smtClean="0">
                          <a:solidFill>
                            <a:srgbClr val="FF0000"/>
                          </a:solidFill>
                          <a:latin typeface="Arial" panose="020B0604020202020204" pitchFamily="34" charset="0"/>
                          <a:cs typeface="Arial" panose="020B0604020202020204" pitchFamily="34" charset="0"/>
                        </a:rPr>
                        <a:t>Rationale/commentary</a:t>
                      </a:r>
                      <a:endParaRPr lang="en-US" sz="11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159448">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Net Interest Income Sensitivity (+/-100bps)</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BSI</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IRR exposure limits can provide an early warning of possible financial problems resulting from the effects of changing interest rates on the existing balance sheet and income performance and thus can be used to define an appetite for interest rate-related negative performance variability</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The ALM NII metric estimates the directional sensitivity of earnings at risk (NII) due to the </a:t>
                      </a:r>
                      <a:r>
                        <a:rPr lang="en-US" sz="1100" i="0" kern="1200" baseline="0" dirty="0" err="1" smtClean="0">
                          <a:solidFill>
                            <a:schemeClr val="tx1"/>
                          </a:solidFill>
                          <a:latin typeface="Arial" panose="020B0604020202020204" pitchFamily="34" charset="0"/>
                          <a:ea typeface="+mn-ea"/>
                          <a:cs typeface="Arial" panose="020B0604020202020204" pitchFamily="34" charset="0"/>
                        </a:rPr>
                        <a:t>repricing</a:t>
                      </a:r>
                      <a:r>
                        <a:rPr lang="en-US" sz="1100" i="0" kern="1200" baseline="0" dirty="0" smtClean="0">
                          <a:solidFill>
                            <a:schemeClr val="tx1"/>
                          </a:solidFill>
                          <a:latin typeface="Arial" panose="020B0604020202020204" pitchFamily="34" charset="0"/>
                          <a:ea typeface="+mn-ea"/>
                          <a:cs typeface="Arial" panose="020B0604020202020204" pitchFamily="34" charset="0"/>
                        </a:rPr>
                        <a:t> interaction of the existing assets and liabilities over time resulting from a particular yield curve shift</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NII shocks provide a short-to-mid term view of the impact on earnings and capital due to various changes in interest rates</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This configuration of the metric is an industry standard</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159448">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Market Value of Equity Sensitivity (+/- 100bps)</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dirty="0" smtClean="0">
                          <a:solidFill>
                            <a:schemeClr val="tx1"/>
                          </a:solidFill>
                          <a:latin typeface="Arial" panose="020B0604020202020204" pitchFamily="34" charset="0"/>
                          <a:ea typeface="+mn-ea"/>
                          <a:cs typeface="Arial" panose="020B0604020202020204" pitchFamily="34" charset="0"/>
                        </a:rPr>
                        <a:t>BSI</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dirty="0" smtClean="0">
                          <a:solidFill>
                            <a:schemeClr val="tx1"/>
                          </a:solidFill>
                          <a:latin typeface="Arial" panose="020B0604020202020204" pitchFamily="34" charset="0"/>
                          <a:ea typeface="+mn-ea"/>
                          <a:cs typeface="Arial" panose="020B0604020202020204" pitchFamily="34" charset="0"/>
                        </a:rPr>
                        <a:t>MVE</a:t>
                      </a:r>
                      <a:r>
                        <a:rPr lang="en-US" sz="1100" i="0" kern="1200" baseline="0" dirty="0" smtClean="0">
                          <a:solidFill>
                            <a:schemeClr val="tx1"/>
                          </a:solidFill>
                          <a:latin typeface="Arial" panose="020B0604020202020204" pitchFamily="34" charset="0"/>
                          <a:ea typeface="+mn-ea"/>
                          <a:cs typeface="Arial" panose="020B0604020202020204" pitchFamily="34" charset="0"/>
                        </a:rPr>
                        <a:t> measures the difference between the current fair value of an asset and the current fair value of liabilities; it serves as a proxy to the market value of BSI’s balance sheet</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dirty="0" smtClean="0">
                          <a:solidFill>
                            <a:schemeClr val="tx1"/>
                          </a:solidFill>
                          <a:latin typeface="Arial" panose="020B0604020202020204" pitchFamily="34" charset="0"/>
                          <a:ea typeface="+mn-ea"/>
                          <a:cs typeface="Arial" panose="020B0604020202020204" pitchFamily="34" charset="0"/>
                        </a:rPr>
                        <a:t>The</a:t>
                      </a:r>
                      <a:r>
                        <a:rPr lang="en-US" sz="1100" i="0" kern="1200" baseline="0" dirty="0" smtClean="0">
                          <a:solidFill>
                            <a:schemeClr val="tx1"/>
                          </a:solidFill>
                          <a:latin typeface="Arial" panose="020B0604020202020204" pitchFamily="34" charset="0"/>
                          <a:ea typeface="+mn-ea"/>
                          <a:cs typeface="Arial" panose="020B0604020202020204" pitchFamily="34" charset="0"/>
                        </a:rPr>
                        <a:t> ALM MVE metric e</a:t>
                      </a:r>
                      <a:r>
                        <a:rPr lang="en-US" sz="1100" i="0" kern="1200" dirty="0" smtClean="0">
                          <a:solidFill>
                            <a:schemeClr val="tx1"/>
                          </a:solidFill>
                          <a:latin typeface="Arial" panose="020B0604020202020204" pitchFamily="34" charset="0"/>
                          <a:ea typeface="+mn-ea"/>
                          <a:cs typeface="Arial" panose="020B0604020202020204" pitchFamily="34" charset="0"/>
                        </a:rPr>
                        <a:t>stimates the directional sensitivity of market value of</a:t>
                      </a:r>
                      <a:r>
                        <a:rPr lang="en-US" sz="1100" i="0" kern="1200" baseline="0" dirty="0" smtClean="0">
                          <a:solidFill>
                            <a:schemeClr val="tx1"/>
                          </a:solidFill>
                          <a:latin typeface="Arial" panose="020B0604020202020204" pitchFamily="34" charset="0"/>
                          <a:ea typeface="+mn-ea"/>
                          <a:cs typeface="Arial" panose="020B0604020202020204" pitchFamily="34" charset="0"/>
                        </a:rPr>
                        <a:t> equity </a:t>
                      </a:r>
                      <a:r>
                        <a:rPr lang="en-US" sz="1100" i="0" kern="1200" dirty="0" smtClean="0">
                          <a:solidFill>
                            <a:schemeClr val="tx1"/>
                          </a:solidFill>
                          <a:latin typeface="Arial" panose="020B0604020202020204" pitchFamily="34" charset="0"/>
                          <a:ea typeface="+mn-ea"/>
                          <a:cs typeface="Arial" panose="020B0604020202020204" pitchFamily="34" charset="0"/>
                        </a:rPr>
                        <a:t>due to the </a:t>
                      </a:r>
                      <a:r>
                        <a:rPr lang="en-US" sz="1100" i="0" kern="1200" dirty="0" err="1" smtClean="0">
                          <a:solidFill>
                            <a:schemeClr val="tx1"/>
                          </a:solidFill>
                          <a:latin typeface="Arial" panose="020B0604020202020204" pitchFamily="34" charset="0"/>
                          <a:ea typeface="+mn-ea"/>
                          <a:cs typeface="Arial" panose="020B0604020202020204" pitchFamily="34" charset="0"/>
                        </a:rPr>
                        <a:t>repricing</a:t>
                      </a:r>
                      <a:r>
                        <a:rPr lang="en-US" sz="1100" i="0" kern="1200" dirty="0" smtClean="0">
                          <a:solidFill>
                            <a:schemeClr val="tx1"/>
                          </a:solidFill>
                          <a:latin typeface="Arial" panose="020B0604020202020204" pitchFamily="34" charset="0"/>
                          <a:ea typeface="+mn-ea"/>
                          <a:cs typeface="Arial" panose="020B0604020202020204" pitchFamily="34" charset="0"/>
                        </a:rPr>
                        <a:t> interaction of the existing assets and liabilities over time resulting from a particular yield curve shift</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MVE shocks provide a longer term economic view of BSI’s IRR exposure that incorporates all future cash flows from existing asset/liability and off-balance sheet exposures</a:t>
                      </a:r>
                      <a:endParaRPr lang="en-US" sz="1100" i="0" kern="1200" dirty="0" smtClean="0">
                        <a:solidFill>
                          <a:schemeClr val="tx1"/>
                        </a:solidFill>
                        <a:latin typeface="Arial" panose="020B0604020202020204" pitchFamily="34" charset="0"/>
                        <a:ea typeface="+mn-ea"/>
                        <a:cs typeface="Arial" panose="020B0604020202020204" pitchFamily="34" charset="0"/>
                      </a:endParaRP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dirty="0" smtClean="0">
                          <a:solidFill>
                            <a:schemeClr val="tx1"/>
                          </a:solidFill>
                          <a:latin typeface="Arial" panose="020B0604020202020204" pitchFamily="34" charset="0"/>
                          <a:ea typeface="+mn-ea"/>
                          <a:cs typeface="Arial" panose="020B0604020202020204" pitchFamily="34" charset="0"/>
                        </a:rPr>
                        <a:t>This configuration</a:t>
                      </a:r>
                      <a:r>
                        <a:rPr lang="en-US" sz="1100" i="0" kern="1200" baseline="0" dirty="0" smtClean="0">
                          <a:solidFill>
                            <a:schemeClr val="tx1"/>
                          </a:solidFill>
                          <a:latin typeface="Arial" panose="020B0604020202020204" pitchFamily="34" charset="0"/>
                          <a:ea typeface="+mn-ea"/>
                          <a:cs typeface="Arial" panose="020B0604020202020204" pitchFamily="34" charset="0"/>
                        </a:rPr>
                        <a:t> of the metric is an industry standard</a:t>
                      </a:r>
                      <a:endParaRPr lang="en-US" sz="110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pSp>
        <p:nvGrpSpPr>
          <p:cNvPr id="8" name="Group 7"/>
          <p:cNvGrpSpPr/>
          <p:nvPr/>
        </p:nvGrpSpPr>
        <p:grpSpPr>
          <a:xfrm>
            <a:off x="443921" y="72184"/>
            <a:ext cx="2488293" cy="189008"/>
            <a:chOff x="403281" y="164517"/>
            <a:chExt cx="2488293" cy="189008"/>
          </a:xfrm>
        </p:grpSpPr>
        <p:sp>
          <p:nvSpPr>
            <p:cNvPr id="12" name="Text Box 75"/>
            <p:cNvSpPr txBox="1">
              <a:spLocks noChangeArrowheads="1"/>
            </p:cNvSpPr>
            <p:nvPr/>
          </p:nvSpPr>
          <p:spPr bwMode="gray">
            <a:xfrm>
              <a:off x="636148" y="166688"/>
              <a:ext cx="2255426"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accent1"/>
                  </a:solidFill>
                </a:rPr>
                <a:t>Interest rate risk: Metric selection</a:t>
              </a:r>
              <a:endParaRPr lang="en-US" sz="1200" dirty="0">
                <a:solidFill>
                  <a:schemeClr val="accent1"/>
                </a:solidFill>
              </a:endParaRPr>
            </a:p>
          </p:txBody>
        </p:sp>
        <p:sp>
          <p:nvSpPr>
            <p:cNvPr id="13" name="Oval 12"/>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5</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Tree>
    <p:extLst>
      <p:ext uri="{BB962C8B-B14F-4D97-AF65-F5344CB8AC3E}">
        <p14:creationId xmlns:p14="http://schemas.microsoft.com/office/powerpoint/2010/main" val="3698331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 name="Object 54" hidden="1"/>
          <p:cNvGraphicFramePr>
            <a:graphicFrameLocks noChangeAspect="1"/>
          </p:cNvGraphicFramePr>
          <p:nvPr>
            <p:custDataLst>
              <p:tags r:id="rId2"/>
            </p:custDataLst>
            <p:extLst>
              <p:ext uri="{D42A27DB-BD31-4B8C-83A1-F6EECF244321}">
                <p14:modId xmlns:p14="http://schemas.microsoft.com/office/powerpoint/2010/main" val="3629076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97319" name="think-cell Slide" r:id="rId23" imgW="270" imgH="270" progId="TCLayout.ActiveDocument.1">
                  <p:embed/>
                </p:oleObj>
              </mc:Choice>
              <mc:Fallback>
                <p:oleObj name="think-cell Slide" r:id="rId23" imgW="270" imgH="270" progId="TCLayout.ActiveDocument.1">
                  <p:embed/>
                  <p:pic>
                    <p:nvPicPr>
                      <p:cNvPr id="0" name=""/>
                      <p:cNvPicPr/>
                      <p:nvPr/>
                    </p:nvPicPr>
                    <p:blipFill>
                      <a:blip r:embed="rId24"/>
                      <a:stretch>
                        <a:fillRect/>
                      </a:stretch>
                    </p:blipFill>
                    <p:spPr>
                      <a:xfrm>
                        <a:off x="1588" y="1588"/>
                        <a:ext cx="1587" cy="1587"/>
                      </a:xfrm>
                      <a:prstGeom prst="rect">
                        <a:avLst/>
                      </a:prstGeom>
                    </p:spPr>
                  </p:pic>
                </p:oleObj>
              </mc:Fallback>
            </mc:AlternateContent>
          </a:graphicData>
        </a:graphic>
      </p:graphicFrame>
      <p:sp>
        <p:nvSpPr>
          <p:cNvPr id="54" name="Rectangle 53" hidden="1"/>
          <p:cNvSpPr/>
          <p:nvPr>
            <p:custDataLst>
              <p:tags r:id="rId3"/>
            </p:custDataLst>
          </p:nvPr>
        </p:nvSpPr>
        <p:spPr bwMode="auto">
          <a:xfrm>
            <a:off x="0" y="0"/>
            <a:ext cx="158750" cy="158750"/>
          </a:xfrm>
          <a:prstGeom prst="rect">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nSpc>
                <a:spcPct val="100000"/>
              </a:lnSpc>
            </a:pPr>
            <a:endParaRPr lang="en-GB" dirty="0" smtClean="0">
              <a:solidFill>
                <a:schemeClr val="tx1"/>
              </a:solidFill>
              <a:latin typeface="Arial"/>
              <a:cs typeface="Arial"/>
              <a:sym typeface="Arial"/>
            </a:endParaRPr>
          </a:p>
        </p:txBody>
      </p:sp>
      <p:sp>
        <p:nvSpPr>
          <p:cNvPr id="2" name="Content Placeholder 1"/>
          <p:cNvSpPr>
            <a:spLocks noGrp="1"/>
          </p:cNvSpPr>
          <p:nvPr>
            <p:ph sz="quarter" idx="11"/>
          </p:nvPr>
        </p:nvSpPr>
        <p:spPr/>
        <p:txBody>
          <a:bodyPr/>
          <a:lstStyle/>
          <a:p>
            <a:r>
              <a:rPr lang="en-US" dirty="0"/>
              <a:t>Calibration: </a:t>
            </a:r>
            <a:r>
              <a:rPr lang="en-US" b="0" dirty="0"/>
              <a:t>NII and MVE</a:t>
            </a:r>
            <a:endParaRPr lang="en-GB" dirty="0"/>
          </a:p>
        </p:txBody>
      </p:sp>
      <p:sp>
        <p:nvSpPr>
          <p:cNvPr id="39" name="Content Placeholder 4"/>
          <p:cNvSpPr txBox="1">
            <a:spLocks/>
          </p:cNvSpPr>
          <p:nvPr/>
        </p:nvSpPr>
        <p:spPr>
          <a:xfrm>
            <a:off x="5162550" y="1910674"/>
            <a:ext cx="4083051" cy="923330"/>
          </a:xfrm>
          <a:prstGeom prst="rect">
            <a:avLst/>
          </a:prstGeom>
        </p:spPr>
        <p:txBody>
          <a:bodyPr wrap="square" lIns="0" tIns="0" rIns="0" bIns="0">
            <a:sp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171450" lvl="1" indent="-171450" defTabSz="457200">
              <a:lnSpc>
                <a:spcPct val="100000"/>
              </a:lnSpc>
              <a:spcBef>
                <a:spcPts val="0"/>
              </a:spcBef>
              <a:buFont typeface="Arial" panose="020B0604020202020204" pitchFamily="34" charset="0"/>
              <a:buChar char="•"/>
              <a:defRPr/>
            </a:pPr>
            <a:r>
              <a:rPr lang="en-US" sz="1200" dirty="0" smtClean="0">
                <a:solidFill>
                  <a:schemeClr val="tx1"/>
                </a:solidFill>
                <a:latin typeface="Arial" panose="020B0604020202020204" pitchFamily="34" charset="0"/>
                <a:cs typeface="Arial" panose="020B0604020202020204" pitchFamily="34" charset="0"/>
              </a:rPr>
              <a:t>The operating MVE limits are set based on  the new projected MVE exposures, expected stressed environment, and new NMD and ALCO models</a:t>
            </a:r>
          </a:p>
          <a:p>
            <a:pPr marL="171450" lvl="1" indent="-171450" defTabSz="457200">
              <a:lnSpc>
                <a:spcPct val="100000"/>
              </a:lnSpc>
              <a:spcBef>
                <a:spcPts val="0"/>
              </a:spcBef>
              <a:buFont typeface="Arial" panose="020B0604020202020204" pitchFamily="34" charset="0"/>
              <a:buChar char="•"/>
              <a:defRPr/>
            </a:pPr>
            <a:r>
              <a:rPr lang="en-US" sz="1200" kern="0" dirty="0">
                <a:solidFill>
                  <a:schemeClr val="tx1"/>
                </a:solidFill>
                <a:latin typeface="Arial" panose="020B0604020202020204" pitchFamily="34" charset="0"/>
                <a:cs typeface="Arial" panose="020B0604020202020204" pitchFamily="34" charset="0"/>
              </a:rPr>
              <a:t>The red limit and amber trigger were </a:t>
            </a:r>
            <a:r>
              <a:rPr lang="en-US" sz="1200" kern="0" dirty="0" smtClean="0">
                <a:solidFill>
                  <a:schemeClr val="tx1"/>
                </a:solidFill>
                <a:latin typeface="Arial" panose="020B0604020202020204" pitchFamily="34" charset="0"/>
                <a:cs typeface="Arial" panose="020B0604020202020204" pitchFamily="34" charset="0"/>
              </a:rPr>
              <a:t>calibrated </a:t>
            </a:r>
            <a:r>
              <a:rPr lang="en-US" sz="1200" kern="0" dirty="0">
                <a:solidFill>
                  <a:schemeClr val="tx1"/>
                </a:solidFill>
                <a:latin typeface="Arial" panose="020B0604020202020204" pitchFamily="34" charset="0"/>
                <a:cs typeface="Arial" panose="020B0604020202020204" pitchFamily="34" charset="0"/>
              </a:rPr>
              <a:t>for the 2016 RAS by </a:t>
            </a:r>
            <a:r>
              <a:rPr lang="en-US" sz="1200" kern="0" dirty="0" smtClean="0">
                <a:solidFill>
                  <a:schemeClr val="tx1"/>
                </a:solidFill>
                <a:latin typeface="Arial" panose="020B0604020202020204" pitchFamily="34" charset="0"/>
                <a:cs typeface="Arial" panose="020B0604020202020204" pitchFamily="34" charset="0"/>
              </a:rPr>
              <a:t>the SHUSA Treasury </a:t>
            </a:r>
            <a:r>
              <a:rPr lang="en-US" sz="1200" kern="0" dirty="0">
                <a:solidFill>
                  <a:schemeClr val="tx1"/>
                </a:solidFill>
                <a:latin typeface="Arial" panose="020B0604020202020204" pitchFamily="34" charset="0"/>
                <a:cs typeface="Arial" panose="020B0604020202020204" pitchFamily="34" charset="0"/>
              </a:rPr>
              <a:t>and Market Risk </a:t>
            </a:r>
            <a:r>
              <a:rPr lang="en-US" sz="1200" kern="0" dirty="0" smtClean="0">
                <a:solidFill>
                  <a:schemeClr val="tx1"/>
                </a:solidFill>
                <a:latin typeface="Arial" panose="020B0604020202020204" pitchFamily="34" charset="0"/>
                <a:cs typeface="Arial" panose="020B0604020202020204" pitchFamily="34" charset="0"/>
              </a:rPr>
              <a:t>team</a:t>
            </a:r>
            <a:endParaRPr lang="en-US" sz="1200" kern="0" dirty="0">
              <a:solidFill>
                <a:schemeClr val="tx1"/>
              </a:solidFill>
              <a:latin typeface="Arial" panose="020B0604020202020204" pitchFamily="34" charset="0"/>
              <a:cs typeface="Arial" panose="020B0604020202020204" pitchFamily="34" charset="0"/>
            </a:endParaRPr>
          </a:p>
        </p:txBody>
      </p:sp>
      <p:graphicFrame>
        <p:nvGraphicFramePr>
          <p:cNvPr id="40" name="Table 39"/>
          <p:cNvGraphicFramePr>
            <a:graphicFrameLocks noGrp="1"/>
          </p:cNvGraphicFramePr>
          <p:nvPr>
            <p:extLst>
              <p:ext uri="{D42A27DB-BD31-4B8C-83A1-F6EECF244321}">
                <p14:modId xmlns:p14="http://schemas.microsoft.com/office/powerpoint/2010/main" val="3537220314"/>
              </p:ext>
            </p:extLst>
          </p:nvPr>
        </p:nvGraphicFramePr>
        <p:xfrm>
          <a:off x="5162550" y="3598626"/>
          <a:ext cx="4079876" cy="810566"/>
        </p:xfrm>
        <a:graphic>
          <a:graphicData uri="http://schemas.openxmlformats.org/drawingml/2006/table">
            <a:tbl>
              <a:tblPr firstRow="1" bandRow="1">
                <a:tableStyleId>{839DD9DD-9E6C-4910-8AC0-68ADFF6A6AFC}</a:tableStyleId>
              </a:tblPr>
              <a:tblGrid>
                <a:gridCol w="1342622"/>
                <a:gridCol w="1368627"/>
                <a:gridCol w="1368627"/>
              </a:tblGrid>
              <a:tr h="245149">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1" kern="1200" dirty="0" smtClean="0">
                        <a:solidFill>
                          <a:schemeClr val="tx1"/>
                        </a:solidFill>
                        <a:latin typeface="Arial" panose="020B0604020202020204" pitchFamily="34" charset="0"/>
                        <a:ea typeface="+mn-ea"/>
                        <a:cs typeface="Arial" panose="020B0604020202020204" pitchFamily="34" charset="0"/>
                      </a:endParaRPr>
                    </a:p>
                  </a:txBody>
                  <a:tcPr anchor="ctr">
                    <a:lnR>
                      <a:noFill/>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1" i="0" kern="1200" dirty="0" smtClean="0">
                          <a:solidFill>
                            <a:schemeClr val="tx1"/>
                          </a:solidFill>
                          <a:latin typeface="Arial" panose="020B0604020202020204" pitchFamily="34" charset="0"/>
                          <a:ea typeface="+mn-ea"/>
                          <a:cs typeface="Arial" panose="020B0604020202020204" pitchFamily="34" charset="0"/>
                        </a:rPr>
                        <a:t>Amber</a:t>
                      </a:r>
                      <a:endParaRPr lang="en-US" sz="1100" b="1" i="0" kern="1200" dirty="0">
                        <a:solidFill>
                          <a:schemeClr val="tx1"/>
                        </a:solidFill>
                        <a:latin typeface="Arial" panose="020B0604020202020204" pitchFamily="34" charset="0"/>
                        <a:ea typeface="+mn-ea"/>
                        <a:cs typeface="Arial" panose="020B0604020202020204" pitchFamily="34" charset="0"/>
                      </a:endParaRPr>
                    </a:p>
                  </a:txBody>
                  <a:tcPr anchor="b">
                    <a:lnL>
                      <a:noFill/>
                    </a:lnL>
                    <a:lnR>
                      <a:noFill/>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1" i="0" kern="1200" dirty="0" smtClean="0">
                          <a:solidFill>
                            <a:schemeClr val="bg1"/>
                          </a:solidFill>
                          <a:latin typeface="Arial" panose="020B0604020202020204" pitchFamily="34" charset="0"/>
                          <a:ea typeface="+mn-ea"/>
                          <a:cs typeface="Arial" panose="020B0604020202020204" pitchFamily="34" charset="0"/>
                        </a:rPr>
                        <a:t>Red</a:t>
                      </a:r>
                      <a:endParaRPr lang="en-US" sz="1100" b="1" i="0" kern="1200" dirty="0">
                        <a:solidFill>
                          <a:schemeClr val="bg1"/>
                        </a:solidFill>
                        <a:latin typeface="Arial" panose="020B0604020202020204" pitchFamily="34" charset="0"/>
                        <a:ea typeface="+mn-ea"/>
                        <a:cs typeface="Arial" panose="020B0604020202020204" pitchFamily="34" charset="0"/>
                      </a:endParaRPr>
                    </a:p>
                  </a:txBody>
                  <a:tcPr anchor="b">
                    <a:lnL>
                      <a:noFill/>
                    </a:lnL>
                    <a:lnR>
                      <a:noFill/>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275743">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1" i="0" kern="1200" dirty="0" smtClean="0">
                          <a:solidFill>
                            <a:schemeClr val="tx1"/>
                          </a:solidFill>
                          <a:latin typeface="Arial" panose="020B0604020202020204" pitchFamily="34" charset="0"/>
                          <a:ea typeface="+mn-ea"/>
                          <a:cs typeface="Arial" panose="020B0604020202020204" pitchFamily="34" charset="0"/>
                        </a:rPr>
                        <a:t>MVE</a:t>
                      </a:r>
                    </a:p>
                  </a:txBody>
                  <a:tcPr anchor="ctr">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&lt;= -3%</a:t>
                      </a:r>
                      <a:endParaRPr lang="en-US" sz="1100" dirty="0">
                        <a:latin typeface="Arial" panose="020B0604020202020204" pitchFamily="34" charset="0"/>
                        <a:cs typeface="Arial" panose="020B0604020202020204" pitchFamily="34" charset="0"/>
                      </a:endParaRPr>
                    </a:p>
                  </a:txBody>
                  <a:tcPr marL="48014" marR="48014">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&lt;= -4.0%</a:t>
                      </a:r>
                      <a:endParaRPr lang="en-US" sz="1100" dirty="0">
                        <a:latin typeface="Arial" panose="020B0604020202020204" pitchFamily="34" charset="0"/>
                        <a:cs typeface="Arial" panose="020B0604020202020204" pitchFamily="34" charset="0"/>
                      </a:endParaRPr>
                    </a:p>
                  </a:txBody>
                  <a:tcPr marL="48014" marR="48014">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75743">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1" i="0" kern="1200" dirty="0" smtClean="0">
                          <a:solidFill>
                            <a:schemeClr val="tx1"/>
                          </a:solidFill>
                          <a:latin typeface="Arial" panose="020B0604020202020204" pitchFamily="34" charset="0"/>
                          <a:ea typeface="+mn-ea"/>
                          <a:cs typeface="Arial" panose="020B0604020202020204" pitchFamily="34" charset="0"/>
                        </a:rPr>
                        <a:t>NII</a:t>
                      </a:r>
                    </a:p>
                  </a:txBody>
                  <a:tcPr anchor="ctr">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&lt;= -21.0%</a:t>
                      </a:r>
                      <a:endParaRPr lang="en-US" sz="1100" dirty="0">
                        <a:latin typeface="Arial" panose="020B0604020202020204" pitchFamily="34" charset="0"/>
                        <a:cs typeface="Arial" panose="020B0604020202020204" pitchFamily="34" charset="0"/>
                      </a:endParaRPr>
                    </a:p>
                  </a:txBody>
                  <a:tcPr marL="48014" marR="48014">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&lt;= -27.0%</a:t>
                      </a:r>
                      <a:endParaRPr lang="en-US" sz="1100" dirty="0">
                        <a:latin typeface="Arial" panose="020B0604020202020204" pitchFamily="34" charset="0"/>
                        <a:cs typeface="Arial" panose="020B0604020202020204" pitchFamily="34" charset="0"/>
                      </a:endParaRPr>
                    </a:p>
                  </a:txBody>
                  <a:tcPr marL="48014" marR="48014">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cxnSp>
        <p:nvCxnSpPr>
          <p:cNvPr id="44" name="Straight Connector 43"/>
          <p:cNvCxnSpPr/>
          <p:nvPr/>
        </p:nvCxnSpPr>
        <p:spPr bwMode="auto">
          <a:xfrm flipH="1">
            <a:off x="622516" y="5460643"/>
            <a:ext cx="3474720" cy="0"/>
          </a:xfrm>
          <a:prstGeom prst="line">
            <a:avLst/>
          </a:prstGeom>
          <a:solidFill>
            <a:schemeClr val="accent1"/>
          </a:solidFill>
          <a:ln w="19050" cap="flat" cmpd="sng" algn="ctr">
            <a:solidFill>
              <a:schemeClr val="accent1"/>
            </a:solidFill>
            <a:prstDash val="solid"/>
            <a:round/>
            <a:headEnd type="none" w="med" len="med"/>
            <a:tailEnd type="none" w="med" len="med"/>
          </a:ln>
          <a:effectLst/>
        </p:spPr>
      </p:cxnSp>
      <p:cxnSp>
        <p:nvCxnSpPr>
          <p:cNvPr id="45" name="Straight Connector 44"/>
          <p:cNvCxnSpPr/>
          <p:nvPr/>
        </p:nvCxnSpPr>
        <p:spPr bwMode="auto">
          <a:xfrm>
            <a:off x="622516" y="5180717"/>
            <a:ext cx="3474720" cy="0"/>
          </a:xfrm>
          <a:prstGeom prst="line">
            <a:avLst/>
          </a:prstGeom>
          <a:solidFill>
            <a:schemeClr val="accent1"/>
          </a:solidFill>
          <a:ln w="19050" cap="flat" cmpd="sng" algn="ctr">
            <a:solidFill>
              <a:srgbClr val="FFC000"/>
            </a:solidFill>
            <a:prstDash val="solid"/>
            <a:round/>
            <a:headEnd type="none" w="med" len="med"/>
            <a:tailEnd type="none" w="med" len="med"/>
          </a:ln>
          <a:effectLst/>
        </p:spPr>
      </p:cxnSp>
      <p:sp>
        <p:nvSpPr>
          <p:cNvPr id="46" name="Text Placeholder 2"/>
          <p:cNvSpPr txBox="1">
            <a:spLocks/>
          </p:cNvSpPr>
          <p:nvPr/>
        </p:nvSpPr>
        <p:spPr bwMode="gray">
          <a:xfrm>
            <a:off x="365760" y="3941128"/>
            <a:ext cx="411480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indent="0" algn="l" rtl="0" eaLnBrk="1" fontAlgn="base" hangingPunct="1">
              <a:lnSpc>
                <a:spcPct val="100000"/>
              </a:lnSpc>
              <a:spcBef>
                <a:spcPts val="0"/>
              </a:spcBef>
              <a:spcAft>
                <a:spcPct val="0"/>
              </a:spcAft>
              <a:buNone/>
              <a:defRPr sz="1200" b="1">
                <a:solidFill>
                  <a:schemeClr val="accent1"/>
                </a:solidFill>
                <a:latin typeface="+mn-lt"/>
                <a:ea typeface="+mn-ea"/>
                <a:cs typeface="+mn-cs"/>
                <a:sym typeface="+mn-lt"/>
              </a:defRPr>
            </a:lvl1pPr>
            <a:lvl2pPr marL="0" indent="0" algn="l" rtl="0" eaLnBrk="1" fontAlgn="base" hangingPunct="1">
              <a:lnSpc>
                <a:spcPct val="100000"/>
              </a:lnSpc>
              <a:spcBef>
                <a:spcPts val="0"/>
              </a:spcBef>
              <a:spcAft>
                <a:spcPct val="0"/>
              </a:spcAft>
              <a:buFont typeface="Arial" charset="0"/>
              <a:buNone/>
              <a:defRPr sz="1200" baseline="0">
                <a:solidFill>
                  <a:schemeClr val="accent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000">
                <a:solidFill>
                  <a:schemeClr val="accent2"/>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000">
                <a:solidFill>
                  <a:schemeClr val="accent2"/>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000">
                <a:solidFill>
                  <a:schemeClr val="accent2"/>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r>
              <a:rPr lang="fr-FR" sz="1400" kern="0" dirty="0" smtClean="0">
                <a:latin typeface="Arial" panose="020B0604020202020204" pitchFamily="34" charset="0"/>
                <a:cs typeface="Arial" panose="020B0604020202020204" pitchFamily="34" charset="0"/>
              </a:rPr>
              <a:t>BSI NII Exposure +/-</a:t>
            </a:r>
            <a:r>
              <a:rPr lang="fr-FR" sz="1400" kern="0" dirty="0">
                <a:latin typeface="Arial" panose="020B0604020202020204" pitchFamily="34" charset="0"/>
                <a:cs typeface="Arial" panose="020B0604020202020204" pitchFamily="34" charset="0"/>
              </a:rPr>
              <a:t>100 </a:t>
            </a:r>
            <a:r>
              <a:rPr lang="fr-FR" sz="1400" kern="0" dirty="0" smtClean="0">
                <a:latin typeface="Arial" panose="020B0604020202020204" pitchFamily="34" charset="0"/>
                <a:cs typeface="Arial" panose="020B0604020202020204" pitchFamily="34" charset="0"/>
              </a:rPr>
              <a:t>bps, </a:t>
            </a:r>
            <a:r>
              <a:rPr lang="fr-FR" sz="1400" b="0" kern="0" dirty="0" smtClean="0">
                <a:latin typeface="Arial" panose="020B0604020202020204" pitchFamily="34" charset="0"/>
                <a:cs typeface="Arial" panose="020B0604020202020204" pitchFamily="34" charset="0"/>
              </a:rPr>
              <a:t>%</a:t>
            </a:r>
            <a:endParaRPr lang="fr-FR" sz="1400" b="0" kern="0" dirty="0">
              <a:latin typeface="Arial" panose="020B0604020202020204" pitchFamily="34" charset="0"/>
              <a:cs typeface="Arial" panose="020B0604020202020204" pitchFamily="34" charset="0"/>
            </a:endParaRPr>
          </a:p>
        </p:txBody>
      </p:sp>
      <p:sp>
        <p:nvSpPr>
          <p:cNvPr id="50" name="TextBox 49"/>
          <p:cNvSpPr txBox="1"/>
          <p:nvPr/>
        </p:nvSpPr>
        <p:spPr>
          <a:xfrm>
            <a:off x="4152019" y="5326658"/>
            <a:ext cx="357844" cy="153888"/>
          </a:xfrm>
          <a:prstGeom prst="rect">
            <a:avLst/>
          </a:prstGeom>
          <a:noFill/>
        </p:spPr>
        <p:txBody>
          <a:bodyPr wrap="square" lIns="0" tIns="0" rIns="0" bIns="0" rtlCol="0">
            <a:spAutoFit/>
          </a:bodyPr>
          <a:lstStyle/>
          <a:p>
            <a:pPr algn="l">
              <a:lnSpc>
                <a:spcPct val="100000"/>
              </a:lnSpc>
            </a:pPr>
            <a:r>
              <a:rPr lang="en-US" b="1" dirty="0" smtClean="0">
                <a:solidFill>
                  <a:schemeClr val="accent1"/>
                </a:solidFill>
                <a:latin typeface="Arial" panose="020B0604020202020204" pitchFamily="34" charset="0"/>
                <a:cs typeface="Arial" panose="020B0604020202020204" pitchFamily="34" charset="0"/>
              </a:rPr>
              <a:t>-27%</a:t>
            </a:r>
            <a:endParaRPr lang="en-US" b="1" dirty="0">
              <a:solidFill>
                <a:schemeClr val="accent1"/>
              </a:solidFill>
              <a:latin typeface="Arial" panose="020B0604020202020204" pitchFamily="34" charset="0"/>
              <a:cs typeface="Arial" panose="020B0604020202020204" pitchFamily="34" charset="0"/>
            </a:endParaRPr>
          </a:p>
        </p:txBody>
      </p:sp>
      <p:cxnSp>
        <p:nvCxnSpPr>
          <p:cNvPr id="53" name="Straight Connector 52"/>
          <p:cNvCxnSpPr/>
          <p:nvPr/>
        </p:nvCxnSpPr>
        <p:spPr>
          <a:xfrm>
            <a:off x="4781550" y="874713"/>
            <a:ext cx="0" cy="5029200"/>
          </a:xfrm>
          <a:prstGeom prst="line">
            <a:avLst/>
          </a:prstGeom>
          <a:ln>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58" name="Text Placeholder 3"/>
          <p:cNvSpPr txBox="1">
            <a:spLocks/>
          </p:cNvSpPr>
          <p:nvPr/>
        </p:nvSpPr>
        <p:spPr bwMode="gray">
          <a:xfrm>
            <a:off x="5165725" y="1463040"/>
            <a:ext cx="411480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indent="0" algn="l" rtl="0" eaLnBrk="1" fontAlgn="base" hangingPunct="1">
              <a:lnSpc>
                <a:spcPct val="100000"/>
              </a:lnSpc>
              <a:spcBef>
                <a:spcPts val="0"/>
              </a:spcBef>
              <a:spcAft>
                <a:spcPct val="0"/>
              </a:spcAft>
              <a:buNone/>
              <a:defRPr sz="1200" b="1">
                <a:solidFill>
                  <a:schemeClr val="accent1"/>
                </a:solidFill>
                <a:latin typeface="+mn-lt"/>
                <a:ea typeface="+mn-ea"/>
                <a:cs typeface="+mn-cs"/>
                <a:sym typeface="+mn-lt"/>
              </a:defRPr>
            </a:lvl1pPr>
            <a:lvl2pPr marL="0" indent="0" algn="l" rtl="0" eaLnBrk="1" fontAlgn="base" hangingPunct="1">
              <a:lnSpc>
                <a:spcPct val="100000"/>
              </a:lnSpc>
              <a:spcBef>
                <a:spcPts val="0"/>
              </a:spcBef>
              <a:spcAft>
                <a:spcPct val="0"/>
              </a:spcAft>
              <a:buFont typeface="Arial" charset="0"/>
              <a:buNone/>
              <a:defRPr sz="1200" baseline="0">
                <a:solidFill>
                  <a:schemeClr val="accent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000">
                <a:solidFill>
                  <a:schemeClr val="accent2"/>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000">
                <a:solidFill>
                  <a:schemeClr val="accent2"/>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000">
                <a:solidFill>
                  <a:schemeClr val="accent2"/>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GB" sz="1400" b="1" i="0" u="none" strike="noStrike" kern="0" cap="none" spc="0" normalizeH="0" baseline="0" noProof="0" dirty="0" smtClean="0">
                <a:ln>
                  <a:noFill/>
                </a:ln>
                <a:solidFill>
                  <a:srgbClr val="FF0000"/>
                </a:solidFill>
                <a:effectLst/>
                <a:uLnTx/>
                <a:uFillTx/>
                <a:latin typeface="Arial" panose="020B0604020202020204" pitchFamily="34" charset="0"/>
                <a:cs typeface="Arial" panose="020B0604020202020204" pitchFamily="34" charset="0"/>
                <a:sym typeface="+mn-lt"/>
              </a:rPr>
              <a:t>Calibration approach</a:t>
            </a:r>
            <a:endParaRPr kumimoji="0" lang="en-GB" sz="1400" b="1"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mn-lt"/>
            </a:endParaRPr>
          </a:p>
        </p:txBody>
      </p:sp>
      <p:sp>
        <p:nvSpPr>
          <p:cNvPr id="59" name="Text Placeholder 2"/>
          <p:cNvSpPr txBox="1">
            <a:spLocks/>
          </p:cNvSpPr>
          <p:nvPr/>
        </p:nvSpPr>
        <p:spPr bwMode="gray">
          <a:xfrm>
            <a:off x="365760" y="1463040"/>
            <a:ext cx="411480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indent="0" algn="l" rtl="0" eaLnBrk="1" fontAlgn="base" hangingPunct="1">
              <a:lnSpc>
                <a:spcPct val="100000"/>
              </a:lnSpc>
              <a:spcBef>
                <a:spcPts val="0"/>
              </a:spcBef>
              <a:spcAft>
                <a:spcPct val="0"/>
              </a:spcAft>
              <a:buNone/>
              <a:defRPr sz="1200" b="1">
                <a:solidFill>
                  <a:schemeClr val="accent1"/>
                </a:solidFill>
                <a:latin typeface="+mn-lt"/>
                <a:ea typeface="+mn-ea"/>
                <a:cs typeface="+mn-cs"/>
                <a:sym typeface="+mn-lt"/>
              </a:defRPr>
            </a:lvl1pPr>
            <a:lvl2pPr marL="0" indent="0" algn="l" rtl="0" eaLnBrk="1" fontAlgn="base" hangingPunct="1">
              <a:lnSpc>
                <a:spcPct val="100000"/>
              </a:lnSpc>
              <a:spcBef>
                <a:spcPts val="0"/>
              </a:spcBef>
              <a:spcAft>
                <a:spcPct val="0"/>
              </a:spcAft>
              <a:buFont typeface="Arial" charset="0"/>
              <a:buNone/>
              <a:defRPr sz="1200" baseline="0">
                <a:solidFill>
                  <a:schemeClr val="accent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000">
                <a:solidFill>
                  <a:schemeClr val="accent2"/>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000">
                <a:solidFill>
                  <a:schemeClr val="accent2"/>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000">
                <a:solidFill>
                  <a:schemeClr val="accent2"/>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fr-FR" sz="1400" b="1" i="0" u="none" strike="noStrike" kern="0" cap="none" spc="0" normalizeH="0" baseline="0" noProof="0" dirty="0" smtClean="0">
                <a:ln>
                  <a:noFill/>
                </a:ln>
                <a:solidFill>
                  <a:srgbClr val="FF0000"/>
                </a:solidFill>
                <a:effectLst/>
                <a:uLnTx/>
                <a:uFillTx/>
                <a:latin typeface="Arial" panose="020B0604020202020204" pitchFamily="34" charset="0"/>
                <a:cs typeface="Arial" panose="020B0604020202020204" pitchFamily="34" charset="0"/>
                <a:sym typeface="+mn-lt"/>
              </a:rPr>
              <a:t>BSI MVE </a:t>
            </a:r>
            <a:r>
              <a:rPr kumimoji="0" lang="fr-FR" sz="1400" b="1" i="0" u="none" strike="noStrike" kern="0" cap="none" spc="0" normalizeH="0" baseline="0" noProof="0" dirty="0" err="1" smtClean="0">
                <a:ln>
                  <a:noFill/>
                </a:ln>
                <a:solidFill>
                  <a:srgbClr val="FF0000"/>
                </a:solidFill>
                <a:effectLst/>
                <a:uLnTx/>
                <a:uFillTx/>
                <a:latin typeface="Arial" panose="020B0604020202020204" pitchFamily="34" charset="0"/>
                <a:cs typeface="Arial" panose="020B0604020202020204" pitchFamily="34" charset="0"/>
                <a:sym typeface="+mn-lt"/>
              </a:rPr>
              <a:t>Exposure</a:t>
            </a:r>
            <a:r>
              <a:rPr kumimoji="0" lang="fr-FR" sz="1400" b="1" i="0" u="none" strike="noStrike" kern="0" cap="none" spc="0" normalizeH="0" baseline="0" noProof="0" dirty="0" smtClean="0">
                <a:ln>
                  <a:noFill/>
                </a:ln>
                <a:solidFill>
                  <a:srgbClr val="FF0000"/>
                </a:solidFill>
                <a:effectLst/>
                <a:uLnTx/>
                <a:uFillTx/>
                <a:latin typeface="Arial" panose="020B0604020202020204" pitchFamily="34" charset="0"/>
                <a:cs typeface="Arial" panose="020B0604020202020204" pitchFamily="34" charset="0"/>
                <a:sym typeface="+mn-lt"/>
              </a:rPr>
              <a:t> +/-100 bps,</a:t>
            </a:r>
            <a:r>
              <a:rPr kumimoji="0" lang="fr-FR" sz="1400" b="1" i="0" u="none" strike="noStrike" kern="0" cap="none" spc="0" normalizeH="0" noProof="0" dirty="0" smtClean="0">
                <a:ln>
                  <a:noFill/>
                </a:ln>
                <a:solidFill>
                  <a:srgbClr val="FF0000"/>
                </a:solidFill>
                <a:effectLst/>
                <a:uLnTx/>
                <a:uFillTx/>
                <a:latin typeface="Arial" panose="020B0604020202020204" pitchFamily="34" charset="0"/>
                <a:cs typeface="Arial" panose="020B0604020202020204" pitchFamily="34" charset="0"/>
                <a:sym typeface="+mn-lt"/>
              </a:rPr>
              <a:t> </a:t>
            </a:r>
            <a:r>
              <a:rPr lang="fr-FR" sz="1400" b="0" kern="0" dirty="0" smtClean="0">
                <a:solidFill>
                  <a:srgbClr val="FF0000"/>
                </a:solidFill>
                <a:latin typeface="Arial" panose="020B0604020202020204" pitchFamily="34" charset="0"/>
                <a:cs typeface="Arial" panose="020B0604020202020204" pitchFamily="34" charset="0"/>
              </a:rPr>
              <a:t>%</a:t>
            </a:r>
            <a:endParaRPr kumimoji="0" lang="fr-FR" sz="14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mn-lt"/>
            </a:endParaRPr>
          </a:p>
        </p:txBody>
      </p:sp>
      <p:sp>
        <p:nvSpPr>
          <p:cNvPr id="71" name="TextBox 70"/>
          <p:cNvSpPr txBox="1"/>
          <p:nvPr/>
        </p:nvSpPr>
        <p:spPr>
          <a:xfrm>
            <a:off x="4152019" y="5103773"/>
            <a:ext cx="357844" cy="153888"/>
          </a:xfrm>
          <a:prstGeom prst="rect">
            <a:avLst/>
          </a:prstGeom>
          <a:noFill/>
        </p:spPr>
        <p:txBody>
          <a:bodyPr wrap="square" lIns="0" tIns="0" rIns="0" bIns="0" rtlCol="0">
            <a:spAutoFit/>
          </a:bodyPr>
          <a:lstStyle/>
          <a:p>
            <a:pPr algn="l">
              <a:lnSpc>
                <a:spcPct val="100000"/>
              </a:lnSpc>
            </a:pPr>
            <a:r>
              <a:rPr lang="en-US" b="1" dirty="0" smtClean="0">
                <a:solidFill>
                  <a:srgbClr val="FFC000"/>
                </a:solidFill>
                <a:latin typeface="Arial" panose="020B0604020202020204" pitchFamily="34" charset="0"/>
                <a:cs typeface="Arial" panose="020B0604020202020204" pitchFamily="34" charset="0"/>
              </a:rPr>
              <a:t>-21%</a:t>
            </a:r>
            <a:endParaRPr lang="en-US" b="1" dirty="0">
              <a:solidFill>
                <a:srgbClr val="FFC000"/>
              </a:solidFill>
              <a:latin typeface="Arial" panose="020B0604020202020204" pitchFamily="34" charset="0"/>
              <a:cs typeface="Arial" panose="020B0604020202020204" pitchFamily="34" charset="0"/>
            </a:endParaRPr>
          </a:p>
        </p:txBody>
      </p:sp>
      <p:graphicFrame>
        <p:nvGraphicFramePr>
          <p:cNvPr id="85" name="Object 84"/>
          <p:cNvGraphicFramePr>
            <a:graphicFrameLocks/>
          </p:cNvGraphicFramePr>
          <p:nvPr>
            <p:custDataLst>
              <p:tags r:id="rId4"/>
            </p:custDataLst>
            <p:extLst>
              <p:ext uri="{D42A27DB-BD31-4B8C-83A1-F6EECF244321}">
                <p14:modId xmlns:p14="http://schemas.microsoft.com/office/powerpoint/2010/main" val="2315322848"/>
              </p:ext>
            </p:extLst>
          </p:nvPr>
        </p:nvGraphicFramePr>
        <p:xfrm>
          <a:off x="266700" y="1638300"/>
          <a:ext cx="4000500" cy="1819365"/>
        </p:xfrm>
        <a:graphic>
          <a:graphicData uri="http://schemas.openxmlformats.org/presentationml/2006/ole">
            <mc:AlternateContent xmlns:mc="http://schemas.openxmlformats.org/markup-compatibility/2006">
              <mc:Choice xmlns:v="urn:schemas-microsoft-com:vml" Requires="v">
                <p:oleObj spid="_x0000_s297320" name="Chart" r:id="rId25" imgW="4000500" imgH="1819365" progId="MSGraph.Chart.8">
                  <p:embed followColorScheme="full"/>
                </p:oleObj>
              </mc:Choice>
              <mc:Fallback>
                <p:oleObj name="Chart" r:id="rId25" imgW="4000500" imgH="1819365" progId="MSGraph.Chart.8">
                  <p:embed followColorScheme="full"/>
                  <p:pic>
                    <p:nvPicPr>
                      <p:cNvPr id="0" name=""/>
                      <p:cNvPicPr/>
                      <p:nvPr/>
                    </p:nvPicPr>
                    <p:blipFill>
                      <a:blip r:embed="rId26"/>
                      <a:stretch>
                        <a:fillRect/>
                      </a:stretch>
                    </p:blipFill>
                    <p:spPr>
                      <a:xfrm>
                        <a:off x="266700" y="1638300"/>
                        <a:ext cx="4000500" cy="1819365"/>
                      </a:xfrm>
                      <a:prstGeom prst="rect">
                        <a:avLst/>
                      </a:prstGeom>
                    </p:spPr>
                  </p:pic>
                </p:oleObj>
              </mc:Fallback>
            </mc:AlternateContent>
          </a:graphicData>
        </a:graphic>
      </p:graphicFrame>
      <p:sp>
        <p:nvSpPr>
          <p:cNvPr id="134" name="Text Placeholder 160"/>
          <p:cNvSpPr>
            <a:spLocks noGrp="1"/>
          </p:cNvSpPr>
          <p:nvPr>
            <p:custDataLst>
              <p:tags r:id="rId5"/>
            </p:custDataLst>
          </p:nvPr>
        </p:nvSpPr>
        <p:spPr bwMode="auto">
          <a:xfrm flipV="1">
            <a:off x="3962400" y="3336925"/>
            <a:ext cx="152400" cy="401638"/>
          </a:xfrm>
          <a:prstGeom prst="rect">
            <a:avLst/>
          </a:prstGeom>
          <a:noFill/>
          <a:extLst>
            <a:ext uri="{909E8E84-426E-40DD-AFC4-6F175D3DCCD1}">
              <a14:hiddenFill xmlns:a14="http://schemas.microsoft.com/office/drawing/2010/main">
                <a:solidFill>
                  <a:scrgbClr r="0" g="0" b="0"/>
                </a:solidFill>
              </a14:hiddenFill>
            </a:ext>
          </a:extLst>
        </p:spPr>
        <p:txBody>
          <a:bodyPr vert="eaVert"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lnSpc>
                <a:spcPct val="100000"/>
              </a:lnSpc>
              <a:spcBef>
                <a:spcPct val="0"/>
              </a:spcBef>
              <a:buNone/>
            </a:pPr>
            <a:fld id="{5134F62E-CDCE-4407-8F18-9FC1D1BEC8F5}" type="datetime'''''''''''Ma''''r-1''''''''''''''''''''''''''''''''''''''''6'">
              <a:rPr lang="en-US" sz="1000">
                <a:latin typeface="Arial"/>
                <a:cs typeface="Arial"/>
                <a:sym typeface="Arial"/>
              </a:rPr>
              <a:pPr/>
              <a:t>Mar-16</a:t>
            </a:fld>
            <a:endParaRPr lang="en-US" sz="1000" dirty="0">
              <a:latin typeface="Arial"/>
              <a:cs typeface="Arial"/>
              <a:sym typeface="Arial"/>
            </a:endParaRPr>
          </a:p>
        </p:txBody>
      </p:sp>
      <p:sp>
        <p:nvSpPr>
          <p:cNvPr id="128" name="Text Placeholder 154"/>
          <p:cNvSpPr>
            <a:spLocks noGrp="1"/>
          </p:cNvSpPr>
          <p:nvPr>
            <p:custDataLst>
              <p:tags r:id="rId6"/>
            </p:custDataLst>
          </p:nvPr>
        </p:nvSpPr>
        <p:spPr bwMode="auto">
          <a:xfrm flipV="1">
            <a:off x="2543175" y="3336925"/>
            <a:ext cx="152400" cy="406400"/>
          </a:xfrm>
          <a:prstGeom prst="rect">
            <a:avLst/>
          </a:prstGeom>
          <a:noFill/>
          <a:extLst>
            <a:ext uri="{909E8E84-426E-40DD-AFC4-6F175D3DCCD1}">
              <a14:hiddenFill xmlns:a14="http://schemas.microsoft.com/office/drawing/2010/main">
                <a:solidFill>
                  <a:scrgbClr r="0" g="0" b="0"/>
                </a:solidFill>
              </a14:hiddenFill>
            </a:ext>
          </a:extLst>
        </p:spPr>
        <p:txBody>
          <a:bodyPr vert="eaVert"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lnSpc>
                <a:spcPct val="100000"/>
              </a:lnSpc>
              <a:spcBef>
                <a:spcPct val="0"/>
              </a:spcBef>
              <a:buNone/>
            </a:pPr>
            <a:fld id="{C51B42A7-ACC9-4113-A2CB-70FC4364EACF}" type="datetime'Se''p''''-''''''''''1''''5'''''''''''''''''''">
              <a:rPr lang="en-US" sz="1000">
                <a:latin typeface="Arial"/>
                <a:cs typeface="Arial"/>
                <a:sym typeface="Arial"/>
              </a:rPr>
              <a:pPr/>
              <a:t>Sep-15</a:t>
            </a:fld>
            <a:endParaRPr lang="en-US" sz="1000" dirty="0">
              <a:latin typeface="Arial"/>
              <a:cs typeface="Arial"/>
              <a:sym typeface="Arial"/>
            </a:endParaRPr>
          </a:p>
        </p:txBody>
      </p:sp>
      <p:sp>
        <p:nvSpPr>
          <p:cNvPr id="130" name="Text Placeholder 156"/>
          <p:cNvSpPr>
            <a:spLocks noGrp="1"/>
          </p:cNvSpPr>
          <p:nvPr>
            <p:custDataLst>
              <p:tags r:id="rId7"/>
            </p:custDataLst>
          </p:nvPr>
        </p:nvSpPr>
        <p:spPr bwMode="auto">
          <a:xfrm flipV="1">
            <a:off x="3019425" y="3336925"/>
            <a:ext cx="152400" cy="407988"/>
          </a:xfrm>
          <a:prstGeom prst="rect">
            <a:avLst/>
          </a:prstGeom>
          <a:noFill/>
          <a:extLst>
            <a:ext uri="{909E8E84-426E-40DD-AFC4-6F175D3DCCD1}">
              <a14:hiddenFill xmlns:a14="http://schemas.microsoft.com/office/drawing/2010/main">
                <a:solidFill>
                  <a:scrgbClr r="0" g="0" b="0"/>
                </a:solidFill>
              </a14:hiddenFill>
            </a:ext>
          </a:extLst>
        </p:spPr>
        <p:txBody>
          <a:bodyPr vert="eaVert"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lnSpc>
                <a:spcPct val="100000"/>
              </a:lnSpc>
              <a:spcBef>
                <a:spcPct val="0"/>
              </a:spcBef>
              <a:buNone/>
            </a:pPr>
            <a:fld id="{F5F4C385-8696-484C-800B-7980279E4615}" type="datetime'''''N''o''''''''''''''v-''''''''''''''1''5'''''''''">
              <a:rPr lang="en-US" sz="1000">
                <a:latin typeface="Arial"/>
                <a:cs typeface="Arial"/>
                <a:sym typeface="Arial"/>
              </a:rPr>
              <a:pPr/>
              <a:t>Nov-15</a:t>
            </a:fld>
            <a:endParaRPr lang="en-US" sz="1000" dirty="0">
              <a:latin typeface="Arial"/>
              <a:cs typeface="Arial"/>
              <a:sym typeface="Arial"/>
            </a:endParaRPr>
          </a:p>
        </p:txBody>
      </p:sp>
      <p:sp>
        <p:nvSpPr>
          <p:cNvPr id="132" name="Text Placeholder 158"/>
          <p:cNvSpPr>
            <a:spLocks noGrp="1"/>
          </p:cNvSpPr>
          <p:nvPr>
            <p:custDataLst>
              <p:tags r:id="rId8"/>
            </p:custDataLst>
          </p:nvPr>
        </p:nvSpPr>
        <p:spPr bwMode="auto">
          <a:xfrm flipV="1">
            <a:off x="3486150" y="3336925"/>
            <a:ext cx="152400" cy="385763"/>
          </a:xfrm>
          <a:prstGeom prst="rect">
            <a:avLst/>
          </a:prstGeom>
          <a:noFill/>
          <a:extLst>
            <a:ext uri="{909E8E84-426E-40DD-AFC4-6F175D3DCCD1}">
              <a14:hiddenFill xmlns:a14="http://schemas.microsoft.com/office/drawing/2010/main">
                <a:solidFill>
                  <a:scrgbClr r="0" g="0" b="0"/>
                </a:solidFill>
              </a14:hiddenFill>
            </a:ext>
          </a:extLst>
        </p:spPr>
        <p:txBody>
          <a:bodyPr vert="eaVert"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lnSpc>
                <a:spcPct val="100000"/>
              </a:lnSpc>
              <a:spcBef>
                <a:spcPct val="0"/>
              </a:spcBef>
              <a:buNone/>
            </a:pPr>
            <a:fld id="{A589B178-8C5B-4DA4-9F8B-81D1C86A9728}" type="datetime'''J''''''''an''''''''''''''''''-1''''''''6'''''''''''''''''">
              <a:rPr lang="en-US" sz="1000">
                <a:latin typeface="Arial"/>
                <a:cs typeface="Arial"/>
                <a:sym typeface="Arial"/>
              </a:rPr>
              <a:pPr/>
              <a:t>Jan-16</a:t>
            </a:fld>
            <a:endParaRPr lang="en-US" sz="1000" dirty="0">
              <a:latin typeface="Arial"/>
              <a:cs typeface="Arial"/>
              <a:sym typeface="Arial"/>
            </a:endParaRPr>
          </a:p>
        </p:txBody>
      </p:sp>
      <p:sp>
        <p:nvSpPr>
          <p:cNvPr id="89" name="Text Placeholder 7"/>
          <p:cNvSpPr>
            <a:spLocks noGrp="1"/>
          </p:cNvSpPr>
          <p:nvPr>
            <p:custDataLst>
              <p:tags r:id="rId9"/>
            </p:custDataLst>
          </p:nvPr>
        </p:nvSpPr>
        <p:spPr bwMode="auto">
          <a:xfrm flipV="1">
            <a:off x="1123950" y="3336925"/>
            <a:ext cx="152400" cy="401638"/>
          </a:xfrm>
          <a:prstGeom prst="rect">
            <a:avLst/>
          </a:prstGeom>
          <a:noFill/>
          <a:extLst>
            <a:ext uri="{909E8E84-426E-40DD-AFC4-6F175D3DCCD1}">
              <a14:hiddenFill xmlns:a14="http://schemas.microsoft.com/office/drawing/2010/main">
                <a:solidFill>
                  <a:scrgbClr r="0" g="0" b="0"/>
                </a:solidFill>
              </a14:hiddenFill>
            </a:ext>
          </a:extLst>
        </p:spPr>
        <p:txBody>
          <a:bodyPr vert="eaVert"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lnSpc>
                <a:spcPct val="100000"/>
              </a:lnSpc>
              <a:spcBef>
                <a:spcPct val="0"/>
              </a:spcBef>
              <a:buNone/>
            </a:pPr>
            <a:fld id="{887C9410-D39B-408B-96D0-1BC886F7D777}" type="datetime'''''''M''''''''''''a''r-''''''''1''''''5'''''''''''">
              <a:rPr lang="en-US" sz="1000">
                <a:latin typeface="Arial"/>
                <a:cs typeface="Arial"/>
                <a:sym typeface="Arial"/>
              </a:rPr>
              <a:pPr/>
              <a:t>Mar-15</a:t>
            </a:fld>
            <a:endParaRPr lang="en-US" sz="1000" dirty="0">
              <a:latin typeface="Arial"/>
              <a:cs typeface="Arial"/>
              <a:sym typeface="Arial"/>
            </a:endParaRPr>
          </a:p>
        </p:txBody>
      </p:sp>
      <p:sp>
        <p:nvSpPr>
          <p:cNvPr id="90" name="Text Placeholder 9"/>
          <p:cNvSpPr>
            <a:spLocks noGrp="1"/>
          </p:cNvSpPr>
          <p:nvPr>
            <p:custDataLst>
              <p:tags r:id="rId10"/>
            </p:custDataLst>
          </p:nvPr>
        </p:nvSpPr>
        <p:spPr bwMode="auto">
          <a:xfrm flipV="1">
            <a:off x="647700" y="3336925"/>
            <a:ext cx="152400" cy="385763"/>
          </a:xfrm>
          <a:prstGeom prst="rect">
            <a:avLst/>
          </a:prstGeom>
          <a:noFill/>
          <a:extLst>
            <a:ext uri="{909E8E84-426E-40DD-AFC4-6F175D3DCCD1}">
              <a14:hiddenFill xmlns:a14="http://schemas.microsoft.com/office/drawing/2010/main">
                <a:solidFill>
                  <a:scrgbClr r="0" g="0" b="0"/>
                </a:solidFill>
              </a14:hiddenFill>
            </a:ext>
          </a:extLst>
        </p:spPr>
        <p:txBody>
          <a:bodyPr vert="eaVert"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lnSpc>
                <a:spcPct val="100000"/>
              </a:lnSpc>
              <a:spcBef>
                <a:spcPct val="0"/>
              </a:spcBef>
              <a:buNone/>
            </a:pPr>
            <a:fld id="{9E5ED37C-59C0-41A4-A0D3-604894B8BAB3}" type="datetime'''J''''''''''a''''''n-''''''''''''''1''''''''''''''''''''5'">
              <a:rPr lang="en-US" sz="1000">
                <a:latin typeface="Arial"/>
                <a:cs typeface="Arial"/>
                <a:sym typeface="Arial"/>
              </a:rPr>
              <a:pPr/>
              <a:t>Jan-15</a:t>
            </a:fld>
            <a:endParaRPr lang="en-US" sz="1000" dirty="0">
              <a:latin typeface="Arial"/>
              <a:cs typeface="Arial"/>
              <a:sym typeface="Arial"/>
            </a:endParaRPr>
          </a:p>
        </p:txBody>
      </p:sp>
      <p:sp>
        <p:nvSpPr>
          <p:cNvPr id="124" name="Text Placeholder 150"/>
          <p:cNvSpPr>
            <a:spLocks noGrp="1"/>
          </p:cNvSpPr>
          <p:nvPr>
            <p:custDataLst>
              <p:tags r:id="rId11"/>
            </p:custDataLst>
          </p:nvPr>
        </p:nvSpPr>
        <p:spPr bwMode="auto">
          <a:xfrm flipV="1">
            <a:off x="1590675" y="3336925"/>
            <a:ext cx="152400" cy="422275"/>
          </a:xfrm>
          <a:prstGeom prst="rect">
            <a:avLst/>
          </a:prstGeom>
          <a:noFill/>
          <a:extLst>
            <a:ext uri="{909E8E84-426E-40DD-AFC4-6F175D3DCCD1}">
              <a14:hiddenFill xmlns:a14="http://schemas.microsoft.com/office/drawing/2010/main">
                <a:solidFill>
                  <a:scrgbClr r="0" g="0" b="0"/>
                </a:solidFill>
              </a14:hiddenFill>
            </a:ext>
          </a:extLst>
        </p:spPr>
        <p:txBody>
          <a:bodyPr vert="eaVert"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lnSpc>
                <a:spcPct val="100000"/>
              </a:lnSpc>
              <a:spcBef>
                <a:spcPct val="0"/>
              </a:spcBef>
              <a:buNone/>
            </a:pPr>
            <a:fld id="{B38FD555-9914-4944-9B31-4C2803C4ECD5}" type="datetime'Ma''y''''-''''''''1''''''''''''''5'''''''''''''''''">
              <a:rPr lang="en-US" sz="1000">
                <a:latin typeface="Arial"/>
                <a:cs typeface="Arial"/>
                <a:sym typeface="Arial"/>
              </a:rPr>
              <a:pPr/>
              <a:t>May-15</a:t>
            </a:fld>
            <a:endParaRPr lang="en-US" sz="1000" dirty="0">
              <a:latin typeface="Arial"/>
              <a:cs typeface="Arial"/>
              <a:sym typeface="Arial"/>
            </a:endParaRPr>
          </a:p>
        </p:txBody>
      </p:sp>
      <p:sp>
        <p:nvSpPr>
          <p:cNvPr id="126" name="Text Placeholder 152"/>
          <p:cNvSpPr>
            <a:spLocks noGrp="1"/>
          </p:cNvSpPr>
          <p:nvPr>
            <p:custDataLst>
              <p:tags r:id="rId12"/>
            </p:custDataLst>
          </p:nvPr>
        </p:nvSpPr>
        <p:spPr bwMode="auto">
          <a:xfrm flipV="1">
            <a:off x="2066925" y="3336925"/>
            <a:ext cx="152400" cy="344488"/>
          </a:xfrm>
          <a:prstGeom prst="rect">
            <a:avLst/>
          </a:prstGeom>
          <a:noFill/>
          <a:extLst>
            <a:ext uri="{909E8E84-426E-40DD-AFC4-6F175D3DCCD1}">
              <a14:hiddenFill xmlns:a14="http://schemas.microsoft.com/office/drawing/2010/main">
                <a:solidFill>
                  <a:scrgbClr r="0" g="0" b="0"/>
                </a:solidFill>
              </a14:hiddenFill>
            </a:ext>
          </a:extLst>
        </p:spPr>
        <p:txBody>
          <a:bodyPr vert="eaVert"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lnSpc>
                <a:spcPct val="100000"/>
              </a:lnSpc>
              <a:spcBef>
                <a:spcPct val="0"/>
              </a:spcBef>
              <a:buNone/>
            </a:pPr>
            <a:fld id="{B10A06F9-D894-4866-9419-29084F5FED3E}" type="datetime'J''u''l''''-''''''1''''''''''''''''''5'''''''''''''''''''''''">
              <a:rPr lang="en-US" sz="1000">
                <a:latin typeface="Arial"/>
                <a:cs typeface="Arial"/>
                <a:sym typeface="Arial"/>
              </a:rPr>
              <a:pPr/>
              <a:t>Jul-15</a:t>
            </a:fld>
            <a:endParaRPr lang="en-US" sz="1000" dirty="0">
              <a:latin typeface="Arial"/>
              <a:cs typeface="Arial"/>
              <a:sym typeface="Arial"/>
            </a:endParaRPr>
          </a:p>
        </p:txBody>
      </p:sp>
      <p:cxnSp>
        <p:nvCxnSpPr>
          <p:cNvPr id="108" name="Straight Connector 107"/>
          <p:cNvCxnSpPr/>
          <p:nvPr/>
        </p:nvCxnSpPr>
        <p:spPr bwMode="auto">
          <a:xfrm flipH="1">
            <a:off x="613302" y="3190615"/>
            <a:ext cx="3474720" cy="0"/>
          </a:xfrm>
          <a:prstGeom prst="line">
            <a:avLst/>
          </a:prstGeom>
          <a:solidFill>
            <a:schemeClr val="accent1"/>
          </a:solidFill>
          <a:ln w="19050" cap="flat" cmpd="sng" algn="ctr">
            <a:solidFill>
              <a:schemeClr val="accent1"/>
            </a:solidFill>
            <a:prstDash val="solid"/>
            <a:round/>
            <a:headEnd type="none" w="med" len="med"/>
            <a:tailEnd type="none" w="med" len="med"/>
          </a:ln>
          <a:effectLst/>
        </p:spPr>
      </p:cxnSp>
      <p:cxnSp>
        <p:nvCxnSpPr>
          <p:cNvPr id="109" name="Straight Connector 108"/>
          <p:cNvCxnSpPr/>
          <p:nvPr/>
        </p:nvCxnSpPr>
        <p:spPr bwMode="auto">
          <a:xfrm>
            <a:off x="613302" y="2881053"/>
            <a:ext cx="3474720" cy="0"/>
          </a:xfrm>
          <a:prstGeom prst="line">
            <a:avLst/>
          </a:prstGeom>
          <a:solidFill>
            <a:schemeClr val="accent1"/>
          </a:solidFill>
          <a:ln w="19050" cap="flat" cmpd="sng" algn="ctr">
            <a:solidFill>
              <a:srgbClr val="FFC000"/>
            </a:solidFill>
            <a:prstDash val="solid"/>
            <a:round/>
            <a:headEnd type="none" w="med" len="med"/>
            <a:tailEnd type="none" w="med" len="med"/>
          </a:ln>
          <a:effectLst/>
        </p:spPr>
      </p:cxnSp>
      <p:sp>
        <p:nvSpPr>
          <p:cNvPr id="110" name="TextBox 109"/>
          <p:cNvSpPr txBox="1"/>
          <p:nvPr/>
        </p:nvSpPr>
        <p:spPr>
          <a:xfrm>
            <a:off x="4116235" y="3135053"/>
            <a:ext cx="393628" cy="153888"/>
          </a:xfrm>
          <a:prstGeom prst="rect">
            <a:avLst/>
          </a:prstGeom>
          <a:noFill/>
        </p:spPr>
        <p:txBody>
          <a:bodyPr wrap="square" lIns="0" tIns="0" rIns="0" bIns="0" rtlCol="0">
            <a:spAutoFit/>
          </a:bodyPr>
          <a:lstStyle/>
          <a:p>
            <a:pPr algn="l">
              <a:lnSpc>
                <a:spcPct val="100000"/>
              </a:lnSpc>
            </a:pPr>
            <a:r>
              <a:rPr lang="en-US" b="1" dirty="0" smtClean="0">
                <a:solidFill>
                  <a:schemeClr val="accent1"/>
                </a:solidFill>
                <a:latin typeface="Arial" panose="020B0604020202020204" pitchFamily="34" charset="0"/>
                <a:cs typeface="Arial" panose="020B0604020202020204" pitchFamily="34" charset="0"/>
              </a:rPr>
              <a:t>- </a:t>
            </a:r>
            <a:r>
              <a:rPr lang="en-US" b="1" dirty="0">
                <a:solidFill>
                  <a:schemeClr val="accent1"/>
                </a:solidFill>
                <a:latin typeface="Arial" panose="020B0604020202020204" pitchFamily="34" charset="0"/>
                <a:cs typeface="Arial" panose="020B0604020202020204" pitchFamily="34" charset="0"/>
              </a:rPr>
              <a:t>4</a:t>
            </a:r>
            <a:r>
              <a:rPr lang="en-US" b="1" dirty="0" smtClean="0">
                <a:solidFill>
                  <a:schemeClr val="accent1"/>
                </a:solidFill>
                <a:latin typeface="Arial" panose="020B0604020202020204" pitchFamily="34" charset="0"/>
                <a:cs typeface="Arial" panose="020B0604020202020204" pitchFamily="34" charset="0"/>
              </a:rPr>
              <a:t>%</a:t>
            </a:r>
            <a:endParaRPr lang="en-US" b="1" dirty="0">
              <a:solidFill>
                <a:schemeClr val="accent1"/>
              </a:solidFill>
              <a:latin typeface="Arial" panose="020B0604020202020204" pitchFamily="34" charset="0"/>
              <a:cs typeface="Arial" panose="020B0604020202020204" pitchFamily="34" charset="0"/>
            </a:endParaRPr>
          </a:p>
        </p:txBody>
      </p:sp>
      <p:sp>
        <p:nvSpPr>
          <p:cNvPr id="111" name="TextBox 110"/>
          <p:cNvSpPr txBox="1"/>
          <p:nvPr/>
        </p:nvSpPr>
        <p:spPr>
          <a:xfrm>
            <a:off x="4116235" y="2777548"/>
            <a:ext cx="393628" cy="153888"/>
          </a:xfrm>
          <a:prstGeom prst="rect">
            <a:avLst/>
          </a:prstGeom>
          <a:noFill/>
        </p:spPr>
        <p:txBody>
          <a:bodyPr wrap="square" lIns="0" tIns="0" rIns="0" bIns="0" rtlCol="0">
            <a:spAutoFit/>
          </a:bodyPr>
          <a:lstStyle/>
          <a:p>
            <a:pPr algn="l">
              <a:lnSpc>
                <a:spcPct val="100000"/>
              </a:lnSpc>
            </a:pPr>
            <a:r>
              <a:rPr lang="en-US" b="1" dirty="0" smtClean="0">
                <a:solidFill>
                  <a:srgbClr val="FFC000"/>
                </a:solidFill>
                <a:latin typeface="Arial" panose="020B0604020202020204" pitchFamily="34" charset="0"/>
                <a:cs typeface="Arial" panose="020B0604020202020204" pitchFamily="34" charset="0"/>
              </a:rPr>
              <a:t>- </a:t>
            </a:r>
            <a:r>
              <a:rPr lang="en-US" b="1" dirty="0">
                <a:solidFill>
                  <a:srgbClr val="FFC000"/>
                </a:solidFill>
                <a:latin typeface="Arial" panose="020B0604020202020204" pitchFamily="34" charset="0"/>
                <a:cs typeface="Arial" panose="020B0604020202020204" pitchFamily="34" charset="0"/>
              </a:rPr>
              <a:t>3</a:t>
            </a:r>
            <a:r>
              <a:rPr lang="en-US" b="1" dirty="0" smtClean="0">
                <a:solidFill>
                  <a:srgbClr val="FFC000"/>
                </a:solidFill>
                <a:latin typeface="Arial" panose="020B0604020202020204" pitchFamily="34" charset="0"/>
                <a:cs typeface="Arial" panose="020B0604020202020204" pitchFamily="34" charset="0"/>
              </a:rPr>
              <a:t>%</a:t>
            </a:r>
            <a:endParaRPr lang="en-US" b="1" dirty="0">
              <a:solidFill>
                <a:srgbClr val="FFC000"/>
              </a:solidFill>
              <a:latin typeface="Arial" panose="020B0604020202020204" pitchFamily="34" charset="0"/>
              <a:cs typeface="Arial" panose="020B0604020202020204" pitchFamily="34" charset="0"/>
            </a:endParaRPr>
          </a:p>
        </p:txBody>
      </p:sp>
      <p:graphicFrame>
        <p:nvGraphicFramePr>
          <p:cNvPr id="119" name="Object 118"/>
          <p:cNvGraphicFramePr>
            <a:graphicFrameLocks/>
          </p:cNvGraphicFramePr>
          <p:nvPr>
            <p:custDataLst>
              <p:tags r:id="rId13"/>
            </p:custDataLst>
            <p:extLst>
              <p:ext uri="{D42A27DB-BD31-4B8C-83A1-F6EECF244321}">
                <p14:modId xmlns:p14="http://schemas.microsoft.com/office/powerpoint/2010/main" val="2011405843"/>
              </p:ext>
            </p:extLst>
          </p:nvPr>
        </p:nvGraphicFramePr>
        <p:xfrm>
          <a:off x="190500" y="4000500"/>
          <a:ext cx="4076700" cy="1819365"/>
        </p:xfrm>
        <a:graphic>
          <a:graphicData uri="http://schemas.openxmlformats.org/presentationml/2006/ole">
            <mc:AlternateContent xmlns:mc="http://schemas.openxmlformats.org/markup-compatibility/2006">
              <mc:Choice xmlns:v="urn:schemas-microsoft-com:vml" Requires="v">
                <p:oleObj spid="_x0000_s297321" name="Chart" r:id="rId27" imgW="4076700" imgH="1819365" progId="MSGraph.Chart.8">
                  <p:embed followColorScheme="full"/>
                </p:oleObj>
              </mc:Choice>
              <mc:Fallback>
                <p:oleObj name="Chart" r:id="rId27" imgW="4076700" imgH="1819365" progId="MSGraph.Chart.8">
                  <p:embed followColorScheme="full"/>
                  <p:pic>
                    <p:nvPicPr>
                      <p:cNvPr id="0" name=""/>
                      <p:cNvPicPr/>
                      <p:nvPr/>
                    </p:nvPicPr>
                    <p:blipFill>
                      <a:blip r:embed="rId28"/>
                      <a:stretch>
                        <a:fillRect/>
                      </a:stretch>
                    </p:blipFill>
                    <p:spPr>
                      <a:xfrm>
                        <a:off x="190500" y="4000500"/>
                        <a:ext cx="4076700" cy="1819365"/>
                      </a:xfrm>
                      <a:prstGeom prst="rect">
                        <a:avLst/>
                      </a:prstGeom>
                    </p:spPr>
                  </p:pic>
                </p:oleObj>
              </mc:Fallback>
            </mc:AlternateContent>
          </a:graphicData>
        </a:graphic>
      </p:graphicFrame>
      <p:sp>
        <p:nvSpPr>
          <p:cNvPr id="137" name="Text Placeholder 163"/>
          <p:cNvSpPr>
            <a:spLocks noGrp="1"/>
          </p:cNvSpPr>
          <p:nvPr>
            <p:custDataLst>
              <p:tags r:id="rId14"/>
            </p:custDataLst>
          </p:nvPr>
        </p:nvSpPr>
        <p:spPr bwMode="auto">
          <a:xfrm flipV="1">
            <a:off x="1590675" y="5699125"/>
            <a:ext cx="152400" cy="422275"/>
          </a:xfrm>
          <a:prstGeom prst="rect">
            <a:avLst/>
          </a:prstGeom>
          <a:noFill/>
          <a:extLst>
            <a:ext uri="{909E8E84-426E-40DD-AFC4-6F175D3DCCD1}">
              <a14:hiddenFill xmlns:a14="http://schemas.microsoft.com/office/drawing/2010/main">
                <a:solidFill>
                  <a:scrgbClr r="0" g="0" b="0"/>
                </a:solidFill>
              </a14:hiddenFill>
            </a:ext>
          </a:extLst>
        </p:spPr>
        <p:txBody>
          <a:bodyPr vert="eaVert"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lnSpc>
                <a:spcPct val="100000"/>
              </a:lnSpc>
              <a:spcBef>
                <a:spcPct val="0"/>
              </a:spcBef>
              <a:buNone/>
            </a:pPr>
            <a:fld id="{3BB63A39-2155-4C7C-BDFE-DF89CE288C33}" type="datetime'Ma''''''y''-''''''''''''''1''''''5'''''''''''''''''''''''">
              <a:rPr lang="en-US" sz="1000">
                <a:latin typeface="Arial"/>
                <a:cs typeface="Arial"/>
                <a:sym typeface="Arial"/>
              </a:rPr>
              <a:pPr/>
              <a:t>May-15</a:t>
            </a:fld>
            <a:endParaRPr lang="en-US" sz="1000" dirty="0">
              <a:latin typeface="Arial"/>
              <a:cs typeface="Arial"/>
              <a:sym typeface="Arial"/>
            </a:endParaRPr>
          </a:p>
        </p:txBody>
      </p:sp>
      <p:sp>
        <p:nvSpPr>
          <p:cNvPr id="145" name="Text Placeholder 171"/>
          <p:cNvSpPr>
            <a:spLocks noGrp="1"/>
          </p:cNvSpPr>
          <p:nvPr>
            <p:custDataLst>
              <p:tags r:id="rId15"/>
            </p:custDataLst>
          </p:nvPr>
        </p:nvSpPr>
        <p:spPr bwMode="auto">
          <a:xfrm flipV="1">
            <a:off x="3486150" y="5699125"/>
            <a:ext cx="152400" cy="385763"/>
          </a:xfrm>
          <a:prstGeom prst="rect">
            <a:avLst/>
          </a:prstGeom>
          <a:noFill/>
          <a:extLst>
            <a:ext uri="{909E8E84-426E-40DD-AFC4-6F175D3DCCD1}">
              <a14:hiddenFill xmlns:a14="http://schemas.microsoft.com/office/drawing/2010/main">
                <a:solidFill>
                  <a:scrgbClr r="0" g="0" b="0"/>
                </a:solidFill>
              </a14:hiddenFill>
            </a:ext>
          </a:extLst>
        </p:spPr>
        <p:txBody>
          <a:bodyPr vert="eaVert"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lnSpc>
                <a:spcPct val="100000"/>
              </a:lnSpc>
              <a:spcBef>
                <a:spcPct val="0"/>
              </a:spcBef>
              <a:buNone/>
            </a:pPr>
            <a:fld id="{A02FD1E0-405B-4234-B079-2E68542A89EE}" type="datetime'J''''''''''a''n''-''''''''''''''''''''''''''''''''''''1''''6'">
              <a:rPr lang="en-US" sz="1000">
                <a:latin typeface="Arial"/>
                <a:cs typeface="Arial"/>
                <a:sym typeface="Arial"/>
              </a:rPr>
              <a:pPr/>
              <a:t>Jan-16</a:t>
            </a:fld>
            <a:endParaRPr lang="en-US" sz="1000" dirty="0">
              <a:latin typeface="Arial"/>
              <a:cs typeface="Arial"/>
              <a:sym typeface="Arial"/>
            </a:endParaRPr>
          </a:p>
        </p:txBody>
      </p:sp>
      <p:sp>
        <p:nvSpPr>
          <p:cNvPr id="147" name="Text Placeholder 173"/>
          <p:cNvSpPr>
            <a:spLocks noGrp="1"/>
          </p:cNvSpPr>
          <p:nvPr>
            <p:custDataLst>
              <p:tags r:id="rId16"/>
            </p:custDataLst>
          </p:nvPr>
        </p:nvSpPr>
        <p:spPr bwMode="auto">
          <a:xfrm flipV="1">
            <a:off x="3962400" y="5699125"/>
            <a:ext cx="152400" cy="401638"/>
          </a:xfrm>
          <a:prstGeom prst="rect">
            <a:avLst/>
          </a:prstGeom>
          <a:noFill/>
          <a:extLst>
            <a:ext uri="{909E8E84-426E-40DD-AFC4-6F175D3DCCD1}">
              <a14:hiddenFill xmlns:a14="http://schemas.microsoft.com/office/drawing/2010/main">
                <a:solidFill>
                  <a:scrgbClr r="0" g="0" b="0"/>
                </a:solidFill>
              </a14:hiddenFill>
            </a:ext>
          </a:extLst>
        </p:spPr>
        <p:txBody>
          <a:bodyPr vert="eaVert"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lnSpc>
                <a:spcPct val="100000"/>
              </a:lnSpc>
              <a:spcBef>
                <a:spcPct val="0"/>
              </a:spcBef>
              <a:buNone/>
            </a:pPr>
            <a:fld id="{3477747B-8D1D-438B-A6DA-E051B277DC1C}" type="datetime'''''''''''''''''''''''''M''a''r''''''''''''-''''1''6'">
              <a:rPr lang="en-US" sz="1000">
                <a:latin typeface="Arial"/>
                <a:cs typeface="Arial"/>
                <a:sym typeface="Arial"/>
              </a:rPr>
              <a:pPr/>
              <a:t>Mar-16</a:t>
            </a:fld>
            <a:endParaRPr lang="en-US" sz="1000" dirty="0">
              <a:latin typeface="Arial"/>
              <a:cs typeface="Arial"/>
              <a:sym typeface="Arial"/>
            </a:endParaRPr>
          </a:p>
        </p:txBody>
      </p:sp>
      <p:sp>
        <p:nvSpPr>
          <p:cNvPr id="120" name="Text Placeholder 7"/>
          <p:cNvSpPr>
            <a:spLocks noGrp="1"/>
          </p:cNvSpPr>
          <p:nvPr>
            <p:custDataLst>
              <p:tags r:id="rId17"/>
            </p:custDataLst>
          </p:nvPr>
        </p:nvSpPr>
        <p:spPr bwMode="auto">
          <a:xfrm flipV="1">
            <a:off x="1123950" y="5699125"/>
            <a:ext cx="152400" cy="401638"/>
          </a:xfrm>
          <a:prstGeom prst="rect">
            <a:avLst/>
          </a:prstGeom>
          <a:noFill/>
          <a:extLst>
            <a:ext uri="{909E8E84-426E-40DD-AFC4-6F175D3DCCD1}">
              <a14:hiddenFill xmlns:a14="http://schemas.microsoft.com/office/drawing/2010/main">
                <a:solidFill>
                  <a:scrgbClr r="0" g="0" b="0"/>
                </a:solidFill>
              </a14:hiddenFill>
            </a:ext>
          </a:extLst>
        </p:spPr>
        <p:txBody>
          <a:bodyPr vert="eaVert"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lnSpc>
                <a:spcPct val="100000"/>
              </a:lnSpc>
              <a:spcBef>
                <a:spcPct val="0"/>
              </a:spcBef>
              <a:buNone/>
            </a:pPr>
            <a:fld id="{53AB577C-03BF-4C10-AB35-278B6E70D706}" type="datetime'''''''''''''M''''''''''a''''r-''''''''''''''''''''''''''1''5'">
              <a:rPr lang="en-US" sz="1000">
                <a:latin typeface="Arial"/>
                <a:cs typeface="Arial"/>
                <a:sym typeface="Arial"/>
              </a:rPr>
              <a:pPr/>
              <a:t>Mar-15</a:t>
            </a:fld>
            <a:endParaRPr lang="en-US" sz="1000" dirty="0">
              <a:latin typeface="Arial"/>
              <a:cs typeface="Arial"/>
              <a:sym typeface="Arial"/>
            </a:endParaRPr>
          </a:p>
        </p:txBody>
      </p:sp>
      <p:sp>
        <p:nvSpPr>
          <p:cNvPr id="122" name="Text Placeholder 9"/>
          <p:cNvSpPr>
            <a:spLocks noGrp="1"/>
          </p:cNvSpPr>
          <p:nvPr>
            <p:custDataLst>
              <p:tags r:id="rId18"/>
            </p:custDataLst>
          </p:nvPr>
        </p:nvSpPr>
        <p:spPr bwMode="auto">
          <a:xfrm flipV="1">
            <a:off x="647700" y="5699125"/>
            <a:ext cx="152400" cy="385763"/>
          </a:xfrm>
          <a:prstGeom prst="rect">
            <a:avLst/>
          </a:prstGeom>
          <a:noFill/>
          <a:extLst>
            <a:ext uri="{909E8E84-426E-40DD-AFC4-6F175D3DCCD1}">
              <a14:hiddenFill xmlns:a14="http://schemas.microsoft.com/office/drawing/2010/main">
                <a:solidFill>
                  <a:scrgbClr r="0" g="0" b="0"/>
                </a:solidFill>
              </a14:hiddenFill>
            </a:ext>
          </a:extLst>
        </p:spPr>
        <p:txBody>
          <a:bodyPr vert="eaVert"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lnSpc>
                <a:spcPct val="100000"/>
              </a:lnSpc>
              <a:spcBef>
                <a:spcPct val="0"/>
              </a:spcBef>
              <a:buNone/>
            </a:pPr>
            <a:fld id="{7AB9AB26-1542-4FE2-8C67-2C4EBBD0AB00}" type="datetime'''J''''a''''n-1''5'''''''''''''''''''''''''''''''''''''''''''">
              <a:rPr lang="en-US" sz="1000">
                <a:latin typeface="Arial"/>
                <a:cs typeface="Arial"/>
                <a:sym typeface="Arial"/>
              </a:rPr>
              <a:pPr/>
              <a:t>Jan-15</a:t>
            </a:fld>
            <a:endParaRPr lang="en-US" sz="1000" dirty="0">
              <a:latin typeface="Arial"/>
              <a:cs typeface="Arial"/>
              <a:sym typeface="Arial"/>
            </a:endParaRPr>
          </a:p>
        </p:txBody>
      </p:sp>
      <p:sp>
        <p:nvSpPr>
          <p:cNvPr id="143" name="Text Placeholder 169"/>
          <p:cNvSpPr>
            <a:spLocks noGrp="1"/>
          </p:cNvSpPr>
          <p:nvPr>
            <p:custDataLst>
              <p:tags r:id="rId19"/>
            </p:custDataLst>
          </p:nvPr>
        </p:nvSpPr>
        <p:spPr bwMode="auto">
          <a:xfrm flipV="1">
            <a:off x="3019425" y="5699125"/>
            <a:ext cx="152400" cy="407988"/>
          </a:xfrm>
          <a:prstGeom prst="rect">
            <a:avLst/>
          </a:prstGeom>
          <a:noFill/>
          <a:extLst>
            <a:ext uri="{909E8E84-426E-40DD-AFC4-6F175D3DCCD1}">
              <a14:hiddenFill xmlns:a14="http://schemas.microsoft.com/office/drawing/2010/main">
                <a:solidFill>
                  <a:scrgbClr r="0" g="0" b="0"/>
                </a:solidFill>
              </a14:hiddenFill>
            </a:ext>
          </a:extLst>
        </p:spPr>
        <p:txBody>
          <a:bodyPr vert="eaVert"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lnSpc>
                <a:spcPct val="100000"/>
              </a:lnSpc>
              <a:spcBef>
                <a:spcPct val="0"/>
              </a:spcBef>
              <a:buNone/>
            </a:pPr>
            <a:fld id="{48F1F423-7B0A-4B6F-9676-6EB5C15BD80F}" type="datetime'''''''''''''''''''''''''N''''ov''-15'">
              <a:rPr lang="en-US" sz="1000">
                <a:latin typeface="Arial"/>
                <a:cs typeface="Arial"/>
                <a:sym typeface="Arial"/>
              </a:rPr>
              <a:pPr/>
              <a:t>Nov-15</a:t>
            </a:fld>
            <a:endParaRPr lang="en-US" sz="1000" dirty="0">
              <a:latin typeface="Arial"/>
              <a:cs typeface="Arial"/>
              <a:sym typeface="Arial"/>
            </a:endParaRPr>
          </a:p>
        </p:txBody>
      </p:sp>
      <p:sp>
        <p:nvSpPr>
          <p:cNvPr id="141" name="Text Placeholder 167"/>
          <p:cNvSpPr>
            <a:spLocks noGrp="1"/>
          </p:cNvSpPr>
          <p:nvPr>
            <p:custDataLst>
              <p:tags r:id="rId20"/>
            </p:custDataLst>
          </p:nvPr>
        </p:nvSpPr>
        <p:spPr bwMode="auto">
          <a:xfrm flipV="1">
            <a:off x="2543175" y="5699125"/>
            <a:ext cx="152400" cy="406400"/>
          </a:xfrm>
          <a:prstGeom prst="rect">
            <a:avLst/>
          </a:prstGeom>
          <a:noFill/>
          <a:extLst>
            <a:ext uri="{909E8E84-426E-40DD-AFC4-6F175D3DCCD1}">
              <a14:hiddenFill xmlns:a14="http://schemas.microsoft.com/office/drawing/2010/main">
                <a:solidFill>
                  <a:scrgbClr r="0" g="0" b="0"/>
                </a:solidFill>
              </a14:hiddenFill>
            </a:ext>
          </a:extLst>
        </p:spPr>
        <p:txBody>
          <a:bodyPr vert="eaVert"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lnSpc>
                <a:spcPct val="100000"/>
              </a:lnSpc>
              <a:spcBef>
                <a:spcPct val="0"/>
              </a:spcBef>
              <a:buNone/>
            </a:pPr>
            <a:fld id="{204C4A6A-6C0F-4B1D-B349-C1B9A5A18637}" type="datetime'''''''''''''S''''e''''''''''''''''p-15'''''''''''''">
              <a:rPr lang="en-US" sz="1000">
                <a:latin typeface="Arial"/>
                <a:cs typeface="Arial"/>
                <a:sym typeface="Arial"/>
              </a:rPr>
              <a:pPr/>
              <a:t>Sep-15</a:t>
            </a:fld>
            <a:endParaRPr lang="en-US" sz="1000" dirty="0">
              <a:latin typeface="Arial"/>
              <a:cs typeface="Arial"/>
              <a:sym typeface="Arial"/>
            </a:endParaRPr>
          </a:p>
        </p:txBody>
      </p:sp>
      <p:sp>
        <p:nvSpPr>
          <p:cNvPr id="139" name="Text Placeholder 165"/>
          <p:cNvSpPr>
            <a:spLocks noGrp="1"/>
          </p:cNvSpPr>
          <p:nvPr>
            <p:custDataLst>
              <p:tags r:id="rId21"/>
            </p:custDataLst>
          </p:nvPr>
        </p:nvSpPr>
        <p:spPr bwMode="auto">
          <a:xfrm flipV="1">
            <a:off x="2066925" y="5699125"/>
            <a:ext cx="152400" cy="344488"/>
          </a:xfrm>
          <a:prstGeom prst="rect">
            <a:avLst/>
          </a:prstGeom>
          <a:noFill/>
          <a:extLst>
            <a:ext uri="{909E8E84-426E-40DD-AFC4-6F175D3DCCD1}">
              <a14:hiddenFill xmlns:a14="http://schemas.microsoft.com/office/drawing/2010/main">
                <a:solidFill>
                  <a:scrgbClr r="0" g="0" b="0"/>
                </a:solidFill>
              </a14:hiddenFill>
            </a:ext>
          </a:extLst>
        </p:spPr>
        <p:txBody>
          <a:bodyPr vert="eaVert"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lnSpc>
                <a:spcPct val="100000"/>
              </a:lnSpc>
              <a:spcBef>
                <a:spcPct val="0"/>
              </a:spcBef>
              <a:buNone/>
            </a:pPr>
            <a:fld id="{223178E2-0F39-420B-A378-2AAEADC32AEC}" type="datetime'''''''J''u''''''''''''''''''''''''''l-''1''''''5'''''''''">
              <a:rPr lang="en-US" sz="1000">
                <a:latin typeface="Arial"/>
                <a:cs typeface="Arial"/>
                <a:sym typeface="Arial"/>
              </a:rPr>
              <a:pPr/>
              <a:t>Jul-15</a:t>
            </a:fld>
            <a:endParaRPr lang="en-US" sz="1000" dirty="0">
              <a:latin typeface="Arial"/>
              <a:cs typeface="Arial"/>
              <a:sym typeface="Arial"/>
            </a:endParaRPr>
          </a:p>
        </p:txBody>
      </p:sp>
      <p:grpSp>
        <p:nvGrpSpPr>
          <p:cNvPr id="42" name="Group 41"/>
          <p:cNvGrpSpPr/>
          <p:nvPr/>
        </p:nvGrpSpPr>
        <p:grpSpPr>
          <a:xfrm>
            <a:off x="443921" y="72184"/>
            <a:ext cx="2294329" cy="189008"/>
            <a:chOff x="403281" y="164517"/>
            <a:chExt cx="2294329" cy="189008"/>
          </a:xfrm>
        </p:grpSpPr>
        <p:sp>
          <p:nvSpPr>
            <p:cNvPr id="43" name="Text Box 75"/>
            <p:cNvSpPr txBox="1">
              <a:spLocks noChangeArrowheads="1"/>
            </p:cNvSpPr>
            <p:nvPr/>
          </p:nvSpPr>
          <p:spPr bwMode="gray">
            <a:xfrm>
              <a:off x="636148" y="166688"/>
              <a:ext cx="2061462"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accent1"/>
                  </a:solidFill>
                </a:rPr>
                <a:t>Interest rate risk: NII and MVE</a:t>
              </a:r>
              <a:endParaRPr lang="en-US" sz="1200" dirty="0">
                <a:solidFill>
                  <a:schemeClr val="accent1"/>
                </a:solidFill>
              </a:endParaRPr>
            </a:p>
          </p:txBody>
        </p:sp>
        <p:sp>
          <p:nvSpPr>
            <p:cNvPr id="47" name="Oval 46"/>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5</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
        <p:nvSpPr>
          <p:cNvPr id="41" name="Footnote"/>
          <p:cNvSpPr/>
          <p:nvPr/>
        </p:nvSpPr>
        <p:spPr bwMode="auto">
          <a:xfrm>
            <a:off x="2208213" y="6332538"/>
            <a:ext cx="5631407"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spcBef>
                <a:spcPts val="0"/>
              </a:spcBef>
              <a:spcAft>
                <a:spcPts val="0"/>
              </a:spcAft>
            </a:pPr>
            <a:r>
              <a:rPr lang="en-US" sz="800" dirty="0" smtClean="0">
                <a:sym typeface="Arial"/>
              </a:rPr>
              <a:t>Source: “</a:t>
            </a:r>
            <a:r>
              <a:rPr lang="en-US" sz="800" dirty="0" smtClean="0">
                <a:latin typeface="Arial" panose="020B0604020202020204" pitchFamily="34" charset="0"/>
                <a:cs typeface="Arial" panose="020B0604020202020204" pitchFamily="34" charset="0"/>
                <a:sym typeface="Arial"/>
              </a:rPr>
              <a:t>2016 RAS non-CCAR-linked metrics - BSI.xlsx</a:t>
            </a:r>
            <a:r>
              <a:rPr lang="en-US" sz="800" dirty="0" smtClean="0">
                <a:sym typeface="Arial"/>
              </a:rPr>
              <a:t>”</a:t>
            </a:r>
          </a:p>
        </p:txBody>
      </p:sp>
    </p:spTree>
    <p:extLst>
      <p:ext uri="{BB962C8B-B14F-4D97-AF65-F5344CB8AC3E}">
        <p14:creationId xmlns:p14="http://schemas.microsoft.com/office/powerpoint/2010/main" val="4890505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GB" dirty="0">
                <a:solidFill>
                  <a:srgbClr val="FF0000"/>
                </a:solidFill>
              </a:rPr>
              <a:t>8</a:t>
            </a:r>
            <a:r>
              <a:rPr lang="en-GB" dirty="0" smtClean="0">
                <a:solidFill>
                  <a:srgbClr val="FF0000"/>
                </a:solidFill>
              </a:rPr>
              <a:t>.</a:t>
            </a:r>
            <a:r>
              <a:rPr lang="en-GB" dirty="0" smtClean="0"/>
              <a:t> Operational risk</a:t>
            </a:r>
            <a:endParaRPr lang="en-GB" b="0" dirty="0"/>
          </a:p>
        </p:txBody>
      </p:sp>
    </p:spTree>
    <p:extLst>
      <p:ext uri="{BB962C8B-B14F-4D97-AF65-F5344CB8AC3E}">
        <p14:creationId xmlns:p14="http://schemas.microsoft.com/office/powerpoint/2010/main" val="40799604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p:txBody>
          <a:bodyPr/>
          <a:lstStyle/>
          <a:p>
            <a:r>
              <a:rPr lang="en-US" dirty="0" smtClean="0"/>
              <a:t>Limit overview: </a:t>
            </a:r>
            <a:r>
              <a:rPr lang="en-US" b="0" dirty="0" smtClean="0"/>
              <a:t>Operational risk</a:t>
            </a:r>
            <a:endParaRPr lang="en-GB" dirty="0"/>
          </a:p>
        </p:txBody>
      </p:sp>
      <p:graphicFrame>
        <p:nvGraphicFramePr>
          <p:cNvPr id="12" name="Table 11"/>
          <p:cNvGraphicFramePr>
            <a:graphicFrameLocks noGrp="1"/>
          </p:cNvGraphicFramePr>
          <p:nvPr>
            <p:extLst>
              <p:ext uri="{D42A27DB-BD31-4B8C-83A1-F6EECF244321}">
                <p14:modId xmlns:p14="http://schemas.microsoft.com/office/powerpoint/2010/main" val="2453044785"/>
              </p:ext>
            </p:extLst>
          </p:nvPr>
        </p:nvGraphicFramePr>
        <p:xfrm>
          <a:off x="366713" y="1463040"/>
          <a:ext cx="8882061" cy="1034168"/>
        </p:xfrm>
        <a:graphic>
          <a:graphicData uri="http://schemas.openxmlformats.org/drawingml/2006/table">
            <a:tbl>
              <a:tblPr firstRow="1" bandRow="1"/>
              <a:tblGrid>
                <a:gridCol w="994727"/>
                <a:gridCol w="2387600"/>
                <a:gridCol w="1412240"/>
                <a:gridCol w="1137920"/>
                <a:gridCol w="1474787"/>
                <a:gridCol w="1474787"/>
              </a:tblGrid>
              <a:tr h="207382">
                <a:tc>
                  <a:txBody>
                    <a:bodyPr/>
                    <a:lstStyle/>
                    <a:p>
                      <a:r>
                        <a:rPr lang="en-US" sz="1100" b="1" dirty="0" smtClean="0">
                          <a:solidFill>
                            <a:schemeClr val="accent1"/>
                          </a:solidFill>
                          <a:latin typeface="Arial" panose="020B0604020202020204" pitchFamily="34" charset="0"/>
                          <a:cs typeface="Arial" panose="020B0604020202020204" pitchFamily="34" charset="0"/>
                        </a:rPr>
                        <a:t>Risk type</a:t>
                      </a:r>
                      <a:endParaRPr lang="en-US" sz="1100" b="1" dirty="0">
                        <a:solidFill>
                          <a:schemeClr val="accent1"/>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1" dirty="0" smtClean="0">
                          <a:solidFill>
                            <a:schemeClr val="accent1"/>
                          </a:solidFill>
                          <a:latin typeface="Arial" panose="020B0604020202020204" pitchFamily="34" charset="0"/>
                          <a:cs typeface="Arial" panose="020B0604020202020204" pitchFamily="34" charset="0"/>
                        </a:rPr>
                        <a:t>Metrics</a:t>
                      </a:r>
                      <a:endParaRPr lang="en-US" sz="1100" b="1" dirty="0">
                        <a:solidFill>
                          <a:schemeClr val="accent1"/>
                        </a:solidFill>
                        <a:latin typeface="Arial" panose="020B0604020202020204" pitchFamily="34" charset="0"/>
                        <a:cs typeface="Arial" panose="020B0604020202020204" pitchFamily="34" charset="0"/>
                      </a:endParaRPr>
                    </a:p>
                  </a:txBody>
                  <a:tcPr marL="45720" marR="45720" anchor="ctr">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1" dirty="0" smtClean="0">
                          <a:solidFill>
                            <a:schemeClr val="accent1"/>
                          </a:solidFill>
                          <a:latin typeface="Arial" panose="020B0604020202020204" pitchFamily="34" charset="0"/>
                          <a:cs typeface="Arial" panose="020B0604020202020204" pitchFamily="34" charset="0"/>
                        </a:rPr>
                        <a:t>Entity</a:t>
                      </a:r>
                      <a:r>
                        <a:rPr lang="en-US" sz="1100" b="1" baseline="0" dirty="0" smtClean="0">
                          <a:solidFill>
                            <a:schemeClr val="accent1"/>
                          </a:solidFill>
                          <a:latin typeface="Arial" panose="020B0604020202020204" pitchFamily="34" charset="0"/>
                          <a:cs typeface="Arial" panose="020B0604020202020204" pitchFamily="34" charset="0"/>
                        </a:rPr>
                        <a:t>/</a:t>
                      </a:r>
                      <a:r>
                        <a:rPr lang="en-US" sz="1100" b="1" dirty="0" smtClean="0">
                          <a:solidFill>
                            <a:schemeClr val="accent1"/>
                          </a:solidFill>
                          <a:latin typeface="Arial" panose="020B0604020202020204" pitchFamily="34" charset="0"/>
                          <a:cs typeface="Arial" panose="020B0604020202020204" pitchFamily="34" charset="0"/>
                        </a:rPr>
                        <a:t>portfolio</a:t>
                      </a:r>
                      <a:endParaRPr lang="en-US" sz="1100" b="1" dirty="0">
                        <a:solidFill>
                          <a:schemeClr val="accent1"/>
                        </a:solidFill>
                        <a:latin typeface="Arial" panose="020B0604020202020204" pitchFamily="34" charset="0"/>
                        <a:cs typeface="Arial" panose="020B0604020202020204" pitchFamily="34" charset="0"/>
                      </a:endParaRPr>
                    </a:p>
                  </a:txBody>
                  <a:tcPr marL="45720" marR="45720" anchor="ctr">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1" dirty="0" smtClean="0">
                          <a:solidFill>
                            <a:schemeClr val="tx1"/>
                          </a:solidFill>
                          <a:latin typeface="Arial" panose="020B0604020202020204" pitchFamily="34" charset="0"/>
                          <a:cs typeface="Arial" panose="020B0604020202020204" pitchFamily="34" charset="0"/>
                        </a:rPr>
                        <a:t>March</a:t>
                      </a:r>
                      <a:r>
                        <a:rPr lang="en-US" sz="1100" b="1" baseline="0" dirty="0" smtClean="0">
                          <a:solidFill>
                            <a:schemeClr val="tx1"/>
                          </a:solidFill>
                          <a:latin typeface="Arial" panose="020B0604020202020204" pitchFamily="34" charset="0"/>
                          <a:cs typeface="Arial" panose="020B0604020202020204" pitchFamily="34" charset="0"/>
                        </a:rPr>
                        <a:t> 16</a:t>
                      </a:r>
                      <a:endParaRPr lang="en-US" sz="1100" b="1" dirty="0">
                        <a:solidFill>
                          <a:schemeClr val="tx1"/>
                        </a:solidFill>
                        <a:latin typeface="Arial" panose="020B0604020202020204" pitchFamily="34" charset="0"/>
                        <a:cs typeface="Arial" panose="020B0604020202020204" pitchFamily="34" charset="0"/>
                      </a:endParaRPr>
                    </a:p>
                  </a:txBody>
                  <a:tcPr marL="45720" marR="45720" anchor="ctr">
                    <a:lnL w="1270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100" b="1" dirty="0" smtClean="0">
                          <a:solidFill>
                            <a:schemeClr val="tx1"/>
                          </a:solidFill>
                          <a:latin typeface="Arial" panose="020B0604020202020204" pitchFamily="34" charset="0"/>
                          <a:cs typeface="Arial" panose="020B0604020202020204" pitchFamily="34" charset="0"/>
                        </a:rPr>
                        <a:t>Amber trigger</a:t>
                      </a:r>
                      <a:endParaRPr lang="en-US" sz="1100" b="1" dirty="0">
                        <a:solidFill>
                          <a:schemeClr val="tx1"/>
                        </a:solidFill>
                        <a:latin typeface="Arial" panose="020B0604020202020204" pitchFamily="34" charset="0"/>
                        <a:cs typeface="Arial" panose="020B0604020202020204" pitchFamily="34" charset="0"/>
                      </a:endParaRPr>
                    </a:p>
                  </a:txBody>
                  <a:tcPr marL="45720" marR="45720" anchor="ctr">
                    <a:lnL w="12700" cmpd="sng">
                      <a:noFill/>
                      <a:prstDash val="solid"/>
                    </a:lnL>
                    <a:lnR w="12700" cmpd="sng">
                      <a:noFill/>
                      <a:prstDash val="solid"/>
                    </a:lnR>
                    <a:lnT w="19050" cap="flat" cmpd="sng" algn="ctr">
                      <a:no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indent="0" algn="ctr">
                        <a:buFont typeface="Arial" panose="020B0604020202020204" pitchFamily="34" charset="0"/>
                        <a:buNone/>
                      </a:pPr>
                      <a:r>
                        <a:rPr lang="en-US" sz="1100" b="1" dirty="0" smtClean="0">
                          <a:solidFill>
                            <a:schemeClr val="bg1"/>
                          </a:solidFill>
                          <a:latin typeface="Arial" panose="020B0604020202020204" pitchFamily="34" charset="0"/>
                          <a:cs typeface="Arial" panose="020B0604020202020204" pitchFamily="34" charset="0"/>
                        </a:rPr>
                        <a:t>Red</a:t>
                      </a:r>
                      <a:r>
                        <a:rPr lang="en-US" sz="1100" b="1" baseline="0" dirty="0" smtClean="0">
                          <a:solidFill>
                            <a:schemeClr val="bg1"/>
                          </a:solidFill>
                          <a:latin typeface="Arial" panose="020B0604020202020204" pitchFamily="34" charset="0"/>
                          <a:cs typeface="Arial" panose="020B0604020202020204" pitchFamily="34" charset="0"/>
                        </a:rPr>
                        <a:t> limit</a:t>
                      </a:r>
                      <a:endParaRPr lang="en-US" sz="1100" b="1" dirty="0">
                        <a:solidFill>
                          <a:schemeClr val="bg1"/>
                        </a:solidFill>
                        <a:latin typeface="Arial" panose="020B0604020202020204" pitchFamily="34" charset="0"/>
                        <a:cs typeface="Arial" panose="020B0604020202020204" pitchFamily="34" charset="0"/>
                      </a:endParaRPr>
                    </a:p>
                  </a:txBody>
                  <a:tcPr marL="45720" marR="45720" anchor="ctr">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87544">
                <a:tc row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Operational risk</a:t>
                      </a:r>
                    </a:p>
                  </a:txBody>
                  <a:tcPr marL="45720" marR="45720" anchor="ctr">
                    <a:lnL w="19050" cap="flat" cmpd="sng" algn="ctr">
                      <a:noFill/>
                      <a:prstDash val="solid"/>
                      <a:round/>
                      <a:headEnd type="none" w="med" len="med"/>
                      <a:tailEnd type="none" w="med" len="med"/>
                    </a:lnL>
                    <a:lnR>
                      <a:noFill/>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100" u="none" strike="noStrike" dirty="0" smtClean="0">
                          <a:effectLst/>
                          <a:latin typeface="Arial" panose="020B0604020202020204" pitchFamily="34" charset="0"/>
                          <a:cs typeface="Arial" panose="020B0604020202020204" pitchFamily="34" charset="0"/>
                        </a:rPr>
                        <a:t>*</a:t>
                      </a:r>
                      <a:r>
                        <a:rPr lang="en-US" sz="1100" kern="1200" dirty="0" smtClean="0">
                          <a:solidFill>
                            <a:schemeClr val="tx1"/>
                          </a:solidFill>
                          <a:effectLst/>
                          <a:latin typeface="Arial" panose="020B0604020202020204" pitchFamily="34" charset="0"/>
                          <a:ea typeface="+mn-ea"/>
                          <a:cs typeface="Arial" panose="020B0604020202020204" pitchFamily="34" charset="0"/>
                        </a:rPr>
                        <a:t>Gross Op. Risk Losses / Gross Margin </a:t>
                      </a:r>
                    </a:p>
                  </a:txBody>
                  <a:tcPr marL="8802" marR="8802" marT="8381" marB="0" anchor="ctr">
                    <a:lnL>
                      <a:noFill/>
                    </a:lnL>
                    <a:lnR w="12700" cap="flat" cmpd="sng" algn="ctr">
                      <a:no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BSI</a:t>
                      </a:r>
                      <a:endParaRPr lang="en-US" sz="1100" b="0" dirty="0">
                        <a:latin typeface="Arial" panose="020B0604020202020204" pitchFamily="34" charset="0"/>
                        <a:cs typeface="Arial" panose="020B0604020202020204" pitchFamily="34" charset="0"/>
                      </a:endParaRPr>
                    </a:p>
                  </a:txBody>
                  <a:tcPr marL="48014" marR="48014" anchor="ctr">
                    <a:lnL>
                      <a:noFill/>
                    </a:lnL>
                    <a:lnR w="12700" cap="flat" cmpd="sng" algn="ctr">
                      <a:no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0.09%</a:t>
                      </a:r>
                    </a:p>
                  </a:txBody>
                  <a:tcPr marL="48014" marR="48014" anchor="ctr">
                    <a:lnL w="12700" cap="flat" cmpd="sng" algn="ctr">
                      <a:noFill/>
                      <a:prstDash val="solid"/>
                      <a:round/>
                      <a:headEnd type="none" w="med" len="med"/>
                      <a:tailEnd type="none" w="med" len="med"/>
                    </a:lnL>
                    <a:lnR>
                      <a:noFill/>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&gt;=1.25%</a:t>
                      </a:r>
                      <a:endParaRPr lang="en-US" sz="1100" dirty="0">
                        <a:latin typeface="Arial" panose="020B0604020202020204" pitchFamily="34" charset="0"/>
                        <a:cs typeface="Arial" panose="020B0604020202020204" pitchFamily="34" charset="0"/>
                      </a:endParaRPr>
                    </a:p>
                  </a:txBody>
                  <a:tcPr marL="48014" marR="48014" anchor="ctr">
                    <a:lnL>
                      <a:noFill/>
                    </a:lnL>
                    <a:lnR>
                      <a:noFill/>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&gt;=2%</a:t>
                      </a:r>
                      <a:endParaRPr lang="en-US" sz="1100" dirty="0">
                        <a:latin typeface="Arial" panose="020B0604020202020204" pitchFamily="34" charset="0"/>
                        <a:cs typeface="Arial" panose="020B0604020202020204" pitchFamily="34" charset="0"/>
                      </a:endParaRPr>
                    </a:p>
                  </a:txBody>
                  <a:tcPr marL="48014" marR="48014" anchor="ctr">
                    <a:lnL>
                      <a:noFill/>
                    </a:lnL>
                    <a:lnR w="19050" cap="flat" cmpd="sng" algn="ctr">
                      <a:no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387544">
                <a:tc vMerge="1">
                  <a:txBody>
                    <a:bodyPr/>
                    <a:lstStyle/>
                    <a:p>
                      <a:endParaRPr lang="en-US"/>
                    </a:p>
                  </a:txBody>
                  <a:tcPr/>
                </a:tc>
                <a:tc>
                  <a:txBody>
                    <a:bodyPr/>
                    <a:lstStyle/>
                    <a:p>
                      <a:pPr algn="l" fontAlgn="b">
                        <a:lnSpc>
                          <a:spcPct val="100000"/>
                        </a:lnSpc>
                      </a:pPr>
                      <a:r>
                        <a:rPr lang="en-US" sz="1100" u="none" strike="noStrike" dirty="0" smtClean="0">
                          <a:effectLst/>
                          <a:latin typeface="Arial" panose="020B0604020202020204" pitchFamily="34" charset="0"/>
                          <a:cs typeface="Arial" panose="020B0604020202020204" pitchFamily="34" charset="0"/>
                        </a:rPr>
                        <a:t>Material</a:t>
                      </a:r>
                      <a:r>
                        <a:rPr lang="en-US" sz="1100" u="none" strike="noStrike" baseline="0" dirty="0" smtClean="0">
                          <a:effectLst/>
                          <a:latin typeface="Arial" panose="020B0604020202020204" pitchFamily="34" charset="0"/>
                          <a:cs typeface="Arial" panose="020B0604020202020204" pitchFamily="34" charset="0"/>
                        </a:rPr>
                        <a:t> Operational Risk E</a:t>
                      </a:r>
                      <a:r>
                        <a:rPr lang="en-US" sz="1100" u="none" strike="noStrike" dirty="0" smtClean="0">
                          <a:effectLst/>
                          <a:latin typeface="Arial" panose="020B0604020202020204" pitchFamily="34" charset="0"/>
                          <a:cs typeface="Arial" panose="020B0604020202020204" pitchFamily="34" charset="0"/>
                        </a:rPr>
                        <a:t>vents (for financial events,</a:t>
                      </a:r>
                      <a:r>
                        <a:rPr lang="en-US" sz="1100" u="none" strike="noStrike" baseline="0" dirty="0" smtClean="0">
                          <a:effectLst/>
                          <a:latin typeface="Arial" panose="020B0604020202020204" pitchFamily="34" charset="0"/>
                          <a:cs typeface="Arial" panose="020B0604020202020204" pitchFamily="34" charset="0"/>
                        </a:rPr>
                        <a:t> </a:t>
                      </a:r>
                      <a:r>
                        <a:rPr lang="en-US" sz="1100" u="none" strike="noStrike" dirty="0" smtClean="0">
                          <a:effectLst/>
                          <a:latin typeface="Arial" panose="020B0604020202020204" pitchFamily="34" charset="0"/>
                          <a:cs typeface="Arial" panose="020B0604020202020204" pitchFamily="34" charset="0"/>
                        </a:rPr>
                        <a:t>&gt;50K)</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8802" marR="8802" marT="8381" marB="0" anchor="ctr">
                    <a:lnL>
                      <a:noFill/>
                    </a:lnL>
                    <a:lnR w="12700" cap="flat" cmpd="sng" algn="ctr">
                      <a:no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BSI</a:t>
                      </a:r>
                      <a:endParaRPr lang="en-US" sz="1100" b="0" dirty="0">
                        <a:latin typeface="Arial" panose="020B0604020202020204" pitchFamily="34" charset="0"/>
                        <a:cs typeface="Arial" panose="020B0604020202020204" pitchFamily="34" charset="0"/>
                      </a:endParaRPr>
                    </a:p>
                  </a:txBody>
                  <a:tcPr marL="48014" marR="48014" anchor="ctr">
                    <a:lnL>
                      <a:noFill/>
                    </a:lnL>
                    <a:lnR w="12700" cap="flat" cmpd="sng" algn="ctr">
                      <a:no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1</a:t>
                      </a:r>
                    </a:p>
                  </a:txBody>
                  <a:tcPr marL="48014" marR="48014" anchor="ctr">
                    <a:lnL w="12700" cap="flat" cmpd="sng" algn="ctr">
                      <a:noFill/>
                      <a:prstDash val="solid"/>
                      <a:round/>
                      <a:headEnd type="none" w="med" len="med"/>
                      <a:tailEnd type="none" w="med" len="med"/>
                    </a:lnL>
                    <a:lnR>
                      <a:noFill/>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&gt;=3</a:t>
                      </a:r>
                      <a:endParaRPr lang="en-US" sz="1100" dirty="0">
                        <a:latin typeface="Arial" panose="020B0604020202020204" pitchFamily="34" charset="0"/>
                        <a:cs typeface="Arial" panose="020B0604020202020204" pitchFamily="34" charset="0"/>
                      </a:endParaRPr>
                    </a:p>
                  </a:txBody>
                  <a:tcPr marL="48014" marR="48014" anchor="ctr">
                    <a:lnL>
                      <a:noFill/>
                    </a:lnL>
                    <a:lnR>
                      <a:noFill/>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&gt;=5</a:t>
                      </a:r>
                      <a:endParaRPr lang="en-US" sz="1100" dirty="0">
                        <a:latin typeface="Arial" panose="020B0604020202020204" pitchFamily="34" charset="0"/>
                        <a:cs typeface="Arial" panose="020B0604020202020204" pitchFamily="34" charset="0"/>
                      </a:endParaRPr>
                    </a:p>
                  </a:txBody>
                  <a:tcPr marL="48014" marR="48014" anchor="ctr">
                    <a:lnL>
                      <a:noFill/>
                    </a:lnL>
                    <a:lnR w="19050" cap="flat" cmpd="sng" algn="ctr">
                      <a:no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13" name="TextBox 12"/>
          <p:cNvSpPr txBox="1"/>
          <p:nvPr/>
        </p:nvSpPr>
        <p:spPr>
          <a:xfrm>
            <a:off x="5930273" y="1223947"/>
            <a:ext cx="3313728" cy="211468"/>
          </a:xfrm>
          <a:prstGeom prst="rect">
            <a:avLst/>
          </a:prstGeom>
          <a:noFill/>
        </p:spPr>
        <p:txBody>
          <a:bodyPr wrap="none" rtlCol="0">
            <a:spAutoFit/>
          </a:bodyPr>
          <a:lstStyle/>
          <a:p>
            <a:pPr eaLnBrk="1" hangingPunct="1">
              <a:lnSpc>
                <a:spcPct val="86000"/>
              </a:lnSpc>
            </a:pPr>
            <a:r>
              <a:rPr lang="en-US" sz="900" dirty="0" smtClean="0">
                <a:solidFill>
                  <a:srgbClr val="000000"/>
                </a:solidFill>
                <a:ea typeface="ＭＳ Ｐゴシック"/>
              </a:rPr>
              <a:t>* Equivalent SHUSA metric reported in Santander Group RAS</a:t>
            </a:r>
            <a:endParaRPr lang="en-US" sz="900" dirty="0">
              <a:solidFill>
                <a:srgbClr val="000000"/>
              </a:solidFill>
              <a:ea typeface="ＭＳ Ｐゴシック"/>
            </a:endParaRPr>
          </a:p>
        </p:txBody>
      </p:sp>
      <p:grpSp>
        <p:nvGrpSpPr>
          <p:cNvPr id="9" name="Group 8"/>
          <p:cNvGrpSpPr/>
          <p:nvPr/>
        </p:nvGrpSpPr>
        <p:grpSpPr>
          <a:xfrm>
            <a:off x="443921" y="72184"/>
            <a:ext cx="2364861" cy="189008"/>
            <a:chOff x="403281" y="164517"/>
            <a:chExt cx="2364861" cy="189008"/>
          </a:xfrm>
        </p:grpSpPr>
        <p:sp>
          <p:nvSpPr>
            <p:cNvPr id="10" name="Text Box 75"/>
            <p:cNvSpPr txBox="1">
              <a:spLocks noChangeArrowheads="1"/>
            </p:cNvSpPr>
            <p:nvPr/>
          </p:nvSpPr>
          <p:spPr bwMode="gray">
            <a:xfrm>
              <a:off x="636148" y="166688"/>
              <a:ext cx="2131994"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accent1"/>
                  </a:solidFill>
                </a:rPr>
                <a:t>Operational risk: Limit overview</a:t>
              </a:r>
              <a:endParaRPr lang="en-US" sz="1200" dirty="0">
                <a:solidFill>
                  <a:schemeClr val="accent1"/>
                </a:solidFill>
              </a:endParaRPr>
            </a:p>
          </p:txBody>
        </p:sp>
        <p:sp>
          <p:nvSpPr>
            <p:cNvPr id="11" name="Oval 10"/>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8</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Tree>
    <p:extLst>
      <p:ext uri="{BB962C8B-B14F-4D97-AF65-F5344CB8AC3E}">
        <p14:creationId xmlns:p14="http://schemas.microsoft.com/office/powerpoint/2010/main" val="4240029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ext uri="{D42A27DB-BD31-4B8C-83A1-F6EECF244321}">
                <p14:modId xmlns:p14="http://schemas.microsoft.com/office/powerpoint/2010/main" val="225560107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66742" name="think-cell Slide" r:id="rId33" imgW="270" imgH="270" progId="TCLayout.ActiveDocument.1">
                  <p:embed/>
                </p:oleObj>
              </mc:Choice>
              <mc:Fallback>
                <p:oleObj name="think-cell Slide" r:id="rId33" imgW="270" imgH="270" progId="TCLayout.ActiveDocument.1">
                  <p:embed/>
                  <p:pic>
                    <p:nvPicPr>
                      <p:cNvPr id="0" name=""/>
                      <p:cNvPicPr/>
                      <p:nvPr/>
                    </p:nvPicPr>
                    <p:blipFill>
                      <a:blip r:embed="rId34"/>
                      <a:stretch>
                        <a:fillRect/>
                      </a:stretch>
                    </p:blipFill>
                    <p:spPr>
                      <a:xfrm>
                        <a:off x="1588" y="1588"/>
                        <a:ext cx="1587" cy="1587"/>
                      </a:xfrm>
                      <a:prstGeom prst="rect">
                        <a:avLst/>
                      </a:prstGeom>
                    </p:spPr>
                  </p:pic>
                </p:oleObj>
              </mc:Fallback>
            </mc:AlternateContent>
          </a:graphicData>
        </a:graphic>
      </p:graphicFrame>
      <p:sp>
        <p:nvSpPr>
          <p:cNvPr id="5" name="Rectangle 4"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spcCol="0" rtlCol="0" anchor="t" anchorCtr="0" compatLnSpc="1">
            <a:prstTxWarp prst="textNoShape">
              <a:avLst/>
            </a:prstTxWarp>
            <a:noAutofit/>
          </a:bodyPr>
          <a:lstStyle/>
          <a:p>
            <a:pPr algn="l" eaLnBrk="0" hangingPunct="0">
              <a:lnSpc>
                <a:spcPct val="100000"/>
              </a:lnSpc>
            </a:pPr>
            <a:endParaRPr kumimoji="0" lang="en-US" u="none" strike="noStrike" cap="none" normalizeH="0" dirty="0">
              <a:ln>
                <a:noFill/>
              </a:ln>
              <a:solidFill>
                <a:schemeClr val="tx1"/>
              </a:solidFill>
              <a:effectLst/>
              <a:latin typeface="Arial"/>
              <a:ea typeface="Meiryo"/>
              <a:cs typeface="Arial"/>
              <a:sym typeface="Arial"/>
            </a:endParaRPr>
          </a:p>
        </p:txBody>
      </p:sp>
      <p:graphicFrame>
        <p:nvGraphicFramePr>
          <p:cNvPr id="65" name="Object 64"/>
          <p:cNvGraphicFramePr>
            <a:graphicFrameLocks/>
          </p:cNvGraphicFramePr>
          <p:nvPr>
            <p:custDataLst>
              <p:tags r:id="rId4"/>
            </p:custDataLst>
            <p:extLst>
              <p:ext uri="{D42A27DB-BD31-4B8C-83A1-F6EECF244321}">
                <p14:modId xmlns:p14="http://schemas.microsoft.com/office/powerpoint/2010/main" val="1915000394"/>
              </p:ext>
            </p:extLst>
          </p:nvPr>
        </p:nvGraphicFramePr>
        <p:xfrm>
          <a:off x="266700" y="1714500"/>
          <a:ext cx="4486343" cy="3238410"/>
        </p:xfrm>
        <a:graphic>
          <a:graphicData uri="http://schemas.openxmlformats.org/presentationml/2006/ole">
            <mc:AlternateContent xmlns:mc="http://schemas.openxmlformats.org/markup-compatibility/2006">
              <mc:Choice xmlns:v="urn:schemas-microsoft-com:vml" Requires="v">
                <p:oleObj spid="_x0000_s366743" name="Chart" r:id="rId35" imgW="4486343" imgH="3238410" progId="MSGraph.Chart.8">
                  <p:embed followColorScheme="full"/>
                </p:oleObj>
              </mc:Choice>
              <mc:Fallback>
                <p:oleObj name="Chart" r:id="rId35" imgW="4486343" imgH="3238410" progId="MSGraph.Chart.8">
                  <p:embed followColorScheme="full"/>
                  <p:pic>
                    <p:nvPicPr>
                      <p:cNvPr id="0" name=""/>
                      <p:cNvPicPr/>
                      <p:nvPr/>
                    </p:nvPicPr>
                    <p:blipFill>
                      <a:blip r:embed="rId36"/>
                      <a:stretch>
                        <a:fillRect/>
                      </a:stretch>
                    </p:blipFill>
                    <p:spPr>
                      <a:xfrm>
                        <a:off x="266700" y="1714500"/>
                        <a:ext cx="4486343" cy="3238410"/>
                      </a:xfrm>
                      <a:prstGeom prst="rect">
                        <a:avLst/>
                      </a:prstGeom>
                    </p:spPr>
                  </p:pic>
                </p:oleObj>
              </mc:Fallback>
            </mc:AlternateContent>
          </a:graphicData>
        </a:graphic>
      </p:graphicFrame>
      <p:sp useBgFill="1">
        <p:nvSpPr>
          <p:cNvPr id="53" name="Text Placeholder 5"/>
          <p:cNvSpPr>
            <a:spLocks noGrp="1"/>
          </p:cNvSpPr>
          <p:nvPr>
            <p:custDataLst>
              <p:tags r:id="rId5"/>
            </p:custDataLst>
          </p:nvPr>
        </p:nvSpPr>
        <p:spPr bwMode="gray">
          <a:xfrm>
            <a:off x="742950" y="4289425"/>
            <a:ext cx="295275" cy="152400"/>
          </a:xfrm>
          <a:prstGeom prst="rect">
            <a:avLst/>
          </a:prstGeom>
        </p:spPr>
        <p:txBody>
          <a:bodyPr wrap="none" lIns="25400" tIns="0" rIns="25400" bIns="0" numCol="1" spcCol="0" anchor="b"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6D8079EF-34F8-4816-BF8B-60127D53C17B}" type="datetime'''''''0''''.''''''''''''''''''''1''''''8'''">
              <a:rPr lang="en-US" sz="1000">
                <a:latin typeface="Arial"/>
                <a:cs typeface="Arial"/>
                <a:sym typeface="Arial"/>
              </a:rPr>
              <a:pPr marL="0" indent="0" algn="ctr">
                <a:lnSpc>
                  <a:spcPct val="100000"/>
                </a:lnSpc>
                <a:spcBef>
                  <a:spcPct val="0"/>
                </a:spcBef>
                <a:buNone/>
              </a:pPr>
              <a:t>0.18</a:t>
            </a:fld>
            <a:endParaRPr lang="en-GB" sz="1000" dirty="0">
              <a:latin typeface="Arial"/>
              <a:cs typeface="Arial"/>
              <a:sym typeface="Arial"/>
            </a:endParaRPr>
          </a:p>
        </p:txBody>
      </p:sp>
      <p:sp>
        <p:nvSpPr>
          <p:cNvPr id="47" name="Text Placeholder 264"/>
          <p:cNvSpPr>
            <a:spLocks noGrp="1"/>
          </p:cNvSpPr>
          <p:nvPr>
            <p:custDataLst>
              <p:tags r:id="rId6"/>
            </p:custDataLst>
          </p:nvPr>
        </p:nvSpPr>
        <p:spPr bwMode="auto">
          <a:xfrm>
            <a:off x="4321175" y="4822825"/>
            <a:ext cx="320675" cy="1524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16BE17E6-326A-4320-84C1-044AC7415117}" type="datetime'''4Q''''''''''''''''''''''1''''''5'''''''''''''">
              <a:rPr lang="en-US" sz="1000">
                <a:latin typeface="Arial"/>
                <a:ea typeface="Meiryo"/>
                <a:cs typeface="Arial"/>
                <a:sym typeface="Arial"/>
              </a:rPr>
              <a:pPr/>
              <a:t>4Q15</a:t>
            </a:fld>
            <a:endParaRPr lang="en-US" sz="1000" dirty="0">
              <a:latin typeface="Arial"/>
              <a:ea typeface="Meiryo"/>
              <a:cs typeface="Arial"/>
              <a:sym typeface="Arial"/>
            </a:endParaRPr>
          </a:p>
        </p:txBody>
      </p:sp>
      <p:sp>
        <p:nvSpPr>
          <p:cNvPr id="44" name="Text Placeholder 263"/>
          <p:cNvSpPr>
            <a:spLocks noGrp="1"/>
          </p:cNvSpPr>
          <p:nvPr>
            <p:custDataLst>
              <p:tags r:id="rId7"/>
            </p:custDataLst>
          </p:nvPr>
        </p:nvSpPr>
        <p:spPr bwMode="auto">
          <a:xfrm>
            <a:off x="3997325" y="4822825"/>
            <a:ext cx="320675" cy="1524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7B0FD9B6-8AB3-4B5F-85A6-BD0839E7F5E8}" type="datetime'''''''''''''''''''3''''Q''''''''''''''''''''''1''5'''''">
              <a:rPr lang="en-US" sz="1000">
                <a:latin typeface="Arial"/>
                <a:ea typeface="Meiryo"/>
                <a:cs typeface="Arial"/>
                <a:sym typeface="Arial"/>
              </a:rPr>
              <a:pPr/>
              <a:t>3Q15</a:t>
            </a:fld>
            <a:endParaRPr lang="en-US" sz="1000" dirty="0">
              <a:latin typeface="Arial"/>
              <a:ea typeface="Meiryo"/>
              <a:cs typeface="Arial"/>
              <a:sym typeface="Arial"/>
            </a:endParaRPr>
          </a:p>
        </p:txBody>
      </p:sp>
      <p:sp>
        <p:nvSpPr>
          <p:cNvPr id="39" name="Text Placeholder 262"/>
          <p:cNvSpPr>
            <a:spLocks noGrp="1"/>
          </p:cNvSpPr>
          <p:nvPr>
            <p:custDataLst>
              <p:tags r:id="rId8"/>
            </p:custDataLst>
          </p:nvPr>
        </p:nvSpPr>
        <p:spPr bwMode="auto">
          <a:xfrm>
            <a:off x="3668713" y="4822825"/>
            <a:ext cx="320675" cy="1524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D18CCC6F-CE91-462E-A271-781F9BA40EDD}" type="datetime'''''''''''''2''''Q''''''''1''''''''5'''''''''''">
              <a:rPr lang="en-US" sz="1000">
                <a:latin typeface="Arial"/>
                <a:ea typeface="Meiryo"/>
                <a:cs typeface="Arial"/>
                <a:sym typeface="Arial"/>
              </a:rPr>
              <a:pPr/>
              <a:t>2Q15</a:t>
            </a:fld>
            <a:endParaRPr lang="en-US" sz="1000" dirty="0">
              <a:latin typeface="Arial"/>
              <a:ea typeface="Meiryo"/>
              <a:cs typeface="Arial"/>
              <a:sym typeface="Arial"/>
            </a:endParaRPr>
          </a:p>
        </p:txBody>
      </p:sp>
      <p:sp>
        <p:nvSpPr>
          <p:cNvPr id="38" name="Text Placeholder 261"/>
          <p:cNvSpPr>
            <a:spLocks noGrp="1"/>
          </p:cNvSpPr>
          <p:nvPr>
            <p:custDataLst>
              <p:tags r:id="rId9"/>
            </p:custDataLst>
          </p:nvPr>
        </p:nvSpPr>
        <p:spPr bwMode="auto">
          <a:xfrm>
            <a:off x="3340100" y="4822825"/>
            <a:ext cx="320675" cy="1524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2D2BA23A-F5AE-4A3C-8028-8D1F2BD423B1}" type="datetime'''''''''''''''''''1''''''''''Q1''5'''''''''''''''''''">
              <a:rPr lang="en-US" sz="1000">
                <a:latin typeface="Arial"/>
                <a:ea typeface="Meiryo"/>
                <a:cs typeface="Arial"/>
                <a:sym typeface="Arial"/>
              </a:rPr>
              <a:pPr/>
              <a:t>1Q15</a:t>
            </a:fld>
            <a:endParaRPr lang="en-US" sz="1000" dirty="0">
              <a:latin typeface="Arial"/>
              <a:ea typeface="Meiryo"/>
              <a:cs typeface="Arial"/>
              <a:sym typeface="Arial"/>
            </a:endParaRPr>
          </a:p>
        </p:txBody>
      </p:sp>
      <p:sp useBgFill="1">
        <p:nvSpPr>
          <p:cNvPr id="54" name="Text Placeholder 7"/>
          <p:cNvSpPr>
            <a:spLocks noGrp="1"/>
          </p:cNvSpPr>
          <p:nvPr>
            <p:custDataLst>
              <p:tags r:id="rId10"/>
            </p:custDataLst>
          </p:nvPr>
        </p:nvSpPr>
        <p:spPr bwMode="gray">
          <a:xfrm>
            <a:off x="3352800" y="4279900"/>
            <a:ext cx="295275" cy="152400"/>
          </a:xfrm>
          <a:prstGeom prst="rect">
            <a:avLst/>
          </a:prstGeom>
        </p:spPr>
        <p:txBody>
          <a:bodyPr wrap="none" lIns="25400" tIns="0" rIns="25400" bIns="0" numCol="1" spcCol="0" anchor="b"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5839DB77-DB3B-4F8E-BB35-AD23CFAF5366}" type="datetime'''0''''''''''''''.''1''''''''''''''''''''''''''''''''''8'''">
              <a:rPr lang="en-US" sz="1000">
                <a:latin typeface="Arial"/>
                <a:cs typeface="Arial"/>
                <a:sym typeface="Arial"/>
              </a:rPr>
              <a:pPr marL="0" indent="0" algn="ctr">
                <a:lnSpc>
                  <a:spcPct val="100000"/>
                </a:lnSpc>
                <a:spcBef>
                  <a:spcPct val="0"/>
                </a:spcBef>
                <a:buNone/>
              </a:pPr>
              <a:t>0.18</a:t>
            </a:fld>
            <a:endParaRPr lang="en-GB" sz="1000" dirty="0">
              <a:latin typeface="Arial"/>
              <a:cs typeface="Arial"/>
              <a:sym typeface="Arial"/>
            </a:endParaRPr>
          </a:p>
        </p:txBody>
      </p:sp>
      <p:sp>
        <p:nvSpPr>
          <p:cNvPr id="34" name="Text Placeholder 257"/>
          <p:cNvSpPr>
            <a:spLocks noGrp="1"/>
          </p:cNvSpPr>
          <p:nvPr>
            <p:custDataLst>
              <p:tags r:id="rId11"/>
            </p:custDataLst>
          </p:nvPr>
        </p:nvSpPr>
        <p:spPr bwMode="auto">
          <a:xfrm>
            <a:off x="2035175" y="4822825"/>
            <a:ext cx="320675" cy="1524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D20242C5-8307-468D-953B-EDB9AE414F30}" type="datetime'1''''''''''''Q''''14'''''''''''''''''">
              <a:rPr lang="en-US" sz="1000">
                <a:latin typeface="Arial"/>
                <a:ea typeface="Meiryo"/>
                <a:cs typeface="Arial"/>
                <a:sym typeface="Arial"/>
              </a:rPr>
              <a:pPr/>
              <a:t>1Q14</a:t>
            </a:fld>
            <a:endParaRPr lang="en-US" sz="1000" dirty="0">
              <a:latin typeface="Arial"/>
              <a:ea typeface="Meiryo"/>
              <a:cs typeface="Arial"/>
              <a:sym typeface="Arial"/>
            </a:endParaRPr>
          </a:p>
        </p:txBody>
      </p:sp>
      <p:sp>
        <p:nvSpPr>
          <p:cNvPr id="36" name="Text Placeholder 259"/>
          <p:cNvSpPr>
            <a:spLocks noGrp="1"/>
          </p:cNvSpPr>
          <p:nvPr>
            <p:custDataLst>
              <p:tags r:id="rId12"/>
            </p:custDataLst>
          </p:nvPr>
        </p:nvSpPr>
        <p:spPr bwMode="auto">
          <a:xfrm>
            <a:off x="2692400" y="4822825"/>
            <a:ext cx="320675" cy="1524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6D627C6B-0B84-4F2D-9FB7-4C61616C129D}" type="datetime'3''''''''''''''''''Q''1''''''''''''''''''''4'''''''">
              <a:rPr lang="en-US" sz="1000">
                <a:latin typeface="Arial"/>
                <a:ea typeface="Meiryo"/>
                <a:cs typeface="Arial"/>
                <a:sym typeface="Arial"/>
              </a:rPr>
              <a:pPr/>
              <a:t>3Q14</a:t>
            </a:fld>
            <a:endParaRPr lang="en-US" sz="1000" dirty="0">
              <a:latin typeface="Arial"/>
              <a:ea typeface="Meiryo"/>
              <a:cs typeface="Arial"/>
              <a:sym typeface="Arial"/>
            </a:endParaRPr>
          </a:p>
        </p:txBody>
      </p:sp>
      <p:sp>
        <p:nvSpPr>
          <p:cNvPr id="35" name="Text Placeholder 258"/>
          <p:cNvSpPr>
            <a:spLocks noGrp="1"/>
          </p:cNvSpPr>
          <p:nvPr>
            <p:custDataLst>
              <p:tags r:id="rId13"/>
            </p:custDataLst>
          </p:nvPr>
        </p:nvSpPr>
        <p:spPr bwMode="auto">
          <a:xfrm>
            <a:off x="2363788" y="4822825"/>
            <a:ext cx="320675" cy="1524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EFEAFB0B-85E9-47C0-AEFA-7E7BC09780AA}" type="datetime'''''2''Q''''''''''''''''''''''''''14'''''''''''''''''''''">
              <a:rPr lang="en-US" sz="1000">
                <a:latin typeface="Arial"/>
                <a:ea typeface="Meiryo"/>
                <a:cs typeface="Arial"/>
                <a:sym typeface="Arial"/>
              </a:rPr>
              <a:pPr/>
              <a:t>2Q14</a:t>
            </a:fld>
            <a:endParaRPr lang="en-US" sz="1000" dirty="0">
              <a:latin typeface="Arial"/>
              <a:ea typeface="Meiryo"/>
              <a:cs typeface="Arial"/>
              <a:sym typeface="Arial"/>
            </a:endParaRPr>
          </a:p>
        </p:txBody>
      </p:sp>
      <p:sp>
        <p:nvSpPr>
          <p:cNvPr id="37" name="Text Placeholder 260"/>
          <p:cNvSpPr>
            <a:spLocks noGrp="1"/>
          </p:cNvSpPr>
          <p:nvPr>
            <p:custDataLst>
              <p:tags r:id="rId14"/>
            </p:custDataLst>
          </p:nvPr>
        </p:nvSpPr>
        <p:spPr bwMode="auto">
          <a:xfrm>
            <a:off x="3016250" y="4822825"/>
            <a:ext cx="320675" cy="1524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4C992F88-DE25-465F-BEE6-45F6AF027A4A}" type="datetime'''4''''''''''''Q''''''''''1''''''''''''4'''''''''''''">
              <a:rPr lang="en-US" sz="1000">
                <a:latin typeface="Arial"/>
                <a:ea typeface="Meiryo"/>
                <a:cs typeface="Arial"/>
                <a:sym typeface="Arial"/>
              </a:rPr>
              <a:pPr/>
              <a:t>4Q14</a:t>
            </a:fld>
            <a:endParaRPr lang="en-US" sz="1000" dirty="0">
              <a:latin typeface="Arial"/>
              <a:ea typeface="Meiryo"/>
              <a:cs typeface="Arial"/>
              <a:sym typeface="Arial"/>
            </a:endParaRPr>
          </a:p>
        </p:txBody>
      </p:sp>
      <p:sp>
        <p:nvSpPr>
          <p:cNvPr id="83" name="Text Placeholder 24"/>
          <p:cNvSpPr>
            <a:spLocks noGrp="1"/>
          </p:cNvSpPr>
          <p:nvPr>
            <p:custDataLst>
              <p:tags r:id="rId15"/>
            </p:custDataLst>
          </p:nvPr>
        </p:nvSpPr>
        <p:spPr bwMode="auto">
          <a:xfrm>
            <a:off x="1058863" y="4822825"/>
            <a:ext cx="3206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81552697-9E34-4012-B5FC-FC0B07B351A7}" type="datetime'''''''2''''''''''''''Q''''''1''''''''''''3'''''''''''''''''''">
              <a:rPr lang="en-US" sz="1000">
                <a:latin typeface="Arial"/>
                <a:ea typeface="Meiryo"/>
                <a:cs typeface="Arial"/>
                <a:sym typeface="Arial"/>
              </a:rPr>
              <a:pPr/>
              <a:t>2Q13</a:t>
            </a:fld>
            <a:endParaRPr lang="en-GB" sz="1000" dirty="0">
              <a:latin typeface="Arial"/>
              <a:ea typeface="Meiryo"/>
              <a:cs typeface="Arial"/>
              <a:sym typeface="Arial"/>
            </a:endParaRPr>
          </a:p>
        </p:txBody>
      </p:sp>
      <p:sp>
        <p:nvSpPr>
          <p:cNvPr id="40" name="Text Placeholder 56"/>
          <p:cNvSpPr>
            <a:spLocks noGrp="1"/>
          </p:cNvSpPr>
          <p:nvPr>
            <p:custDataLst>
              <p:tags r:id="rId16"/>
            </p:custDataLst>
          </p:nvPr>
        </p:nvSpPr>
        <p:spPr bwMode="auto">
          <a:xfrm>
            <a:off x="730250" y="4822825"/>
            <a:ext cx="320675" cy="1524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4E0C5057-7F3F-47DD-865E-EC0E94A0AA34}" type="datetime'''''''''''''''''''''''''''''''''''1''''''Q13'''">
              <a:rPr lang="en-US" sz="1000">
                <a:latin typeface="Arial"/>
                <a:ea typeface="Meiryo"/>
                <a:cs typeface="Arial"/>
                <a:sym typeface="Arial"/>
              </a:rPr>
              <a:pPr/>
              <a:t>1Q13</a:t>
            </a:fld>
            <a:endParaRPr lang="en-US" sz="1000" dirty="0">
              <a:latin typeface="Arial"/>
              <a:ea typeface="Meiryo"/>
              <a:cs typeface="Arial"/>
              <a:sym typeface="Arial"/>
            </a:endParaRPr>
          </a:p>
        </p:txBody>
      </p:sp>
      <p:sp>
        <p:nvSpPr>
          <p:cNvPr id="41" name="Text Placeholder 57"/>
          <p:cNvSpPr>
            <a:spLocks noGrp="1"/>
          </p:cNvSpPr>
          <p:nvPr>
            <p:custDataLst>
              <p:tags r:id="rId17"/>
            </p:custDataLst>
          </p:nvPr>
        </p:nvSpPr>
        <p:spPr bwMode="auto">
          <a:xfrm>
            <a:off x="1711325" y="4822825"/>
            <a:ext cx="320675" cy="1524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707650EE-1A11-49ED-95DB-778B8804BC4F}" type="datetime'''''''4''Q''''''''''''''''''''''''''''''''1''3'''''''''">
              <a:rPr lang="en-US" sz="1000">
                <a:latin typeface="Arial"/>
                <a:ea typeface="Meiryo"/>
                <a:cs typeface="Arial"/>
                <a:sym typeface="Arial"/>
              </a:rPr>
              <a:pPr/>
              <a:t>4Q13</a:t>
            </a:fld>
            <a:endParaRPr lang="en-US" sz="1000" dirty="0">
              <a:latin typeface="Arial"/>
              <a:ea typeface="Meiryo"/>
              <a:cs typeface="Arial"/>
              <a:sym typeface="Arial"/>
            </a:endParaRPr>
          </a:p>
        </p:txBody>
      </p:sp>
      <p:sp>
        <p:nvSpPr>
          <p:cNvPr id="85" name="Text Placeholder 25"/>
          <p:cNvSpPr>
            <a:spLocks noGrp="1"/>
          </p:cNvSpPr>
          <p:nvPr>
            <p:custDataLst>
              <p:tags r:id="rId18"/>
            </p:custDataLst>
          </p:nvPr>
        </p:nvSpPr>
        <p:spPr bwMode="auto">
          <a:xfrm>
            <a:off x="1387475" y="4822825"/>
            <a:ext cx="3206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487FF430-011E-47C6-AB7C-FEBD9A27C3DA}" type="datetime'''3''Q''13'''''''''''">
              <a:rPr lang="en-US" sz="1000">
                <a:latin typeface="Arial"/>
                <a:ea typeface="Meiryo"/>
                <a:cs typeface="Arial"/>
                <a:sym typeface="Arial"/>
              </a:rPr>
              <a:pPr/>
              <a:t>3Q13</a:t>
            </a:fld>
            <a:endParaRPr lang="en-GB" sz="1000" dirty="0">
              <a:latin typeface="Arial"/>
              <a:ea typeface="Meiryo"/>
              <a:cs typeface="Arial"/>
              <a:sym typeface="Arial"/>
            </a:endParaRPr>
          </a:p>
        </p:txBody>
      </p:sp>
      <p:sp>
        <p:nvSpPr>
          <p:cNvPr id="42" name="Content Placeholder 4"/>
          <p:cNvSpPr txBox="1">
            <a:spLocks/>
          </p:cNvSpPr>
          <p:nvPr/>
        </p:nvSpPr>
        <p:spPr>
          <a:xfrm>
            <a:off x="5486400" y="1876425"/>
            <a:ext cx="3760787" cy="4247317"/>
          </a:xfrm>
          <a:prstGeom prst="rect">
            <a:avLst/>
          </a:prstGeom>
        </p:spPr>
        <p:txBody>
          <a:bodyPr wrap="square" lIns="0" tIns="0" rIns="0" bIns="0">
            <a:sp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171450" lvl="1" indent="-171450" defTabSz="457200" fontAlgn="auto">
              <a:lnSpc>
                <a:spcPct val="100000"/>
              </a:lnSpc>
              <a:spcBef>
                <a:spcPts val="0"/>
              </a:spcBef>
              <a:spcAft>
                <a:spcPts val="0"/>
              </a:spcAft>
              <a:buFont typeface="Arial" panose="020B0604020202020204" pitchFamily="34" charset="0"/>
              <a:buChar char="•"/>
              <a:defRPr/>
            </a:pPr>
            <a:r>
              <a:rPr lang="en-US" sz="1200" dirty="0" smtClean="0">
                <a:solidFill>
                  <a:schemeClr val="tx1"/>
                </a:solidFill>
              </a:rPr>
              <a:t>BSI set the red limit to correspond to </a:t>
            </a:r>
            <a:r>
              <a:rPr lang="en-US" sz="1200" dirty="0">
                <a:solidFill>
                  <a:schemeClr val="tx1"/>
                </a:solidFill>
              </a:rPr>
              <a:t>the Santander Group Operational Risk Profile of </a:t>
            </a:r>
            <a:r>
              <a:rPr lang="en-US" sz="1200" dirty="0" smtClean="0">
                <a:solidFill>
                  <a:schemeClr val="tx1"/>
                </a:solidFill>
              </a:rPr>
              <a:t>Medium-Low, </a:t>
            </a:r>
            <a:r>
              <a:rPr lang="en-US" sz="1200" dirty="0">
                <a:solidFill>
                  <a:schemeClr val="tx1"/>
                </a:solidFill>
              </a:rPr>
              <a:t>and is within the group limit of </a:t>
            </a:r>
            <a:r>
              <a:rPr lang="en-US" sz="1200" dirty="0" smtClean="0">
                <a:solidFill>
                  <a:schemeClr val="tx1"/>
                </a:solidFill>
              </a:rPr>
              <a:t>Medium-Low</a:t>
            </a:r>
          </a:p>
          <a:p>
            <a:pPr marL="171450" lvl="1" indent="-171450" defTabSz="457200" fontAlgn="auto">
              <a:lnSpc>
                <a:spcPct val="100000"/>
              </a:lnSpc>
              <a:spcBef>
                <a:spcPts val="0"/>
              </a:spcBef>
              <a:spcAft>
                <a:spcPts val="0"/>
              </a:spcAft>
              <a:buFont typeface="Arial" panose="020B0604020202020204" pitchFamily="34" charset="0"/>
              <a:buChar char="•"/>
              <a:defRPr/>
            </a:pPr>
            <a:r>
              <a:rPr lang="en-US" sz="1200" dirty="0" smtClean="0">
                <a:solidFill>
                  <a:schemeClr val="tx1"/>
                </a:solidFill>
              </a:rPr>
              <a:t>Given </a:t>
            </a:r>
            <a:r>
              <a:rPr lang="en-US" sz="1200" dirty="0">
                <a:solidFill>
                  <a:schemeClr val="tx1"/>
                </a:solidFill>
              </a:rPr>
              <a:t>BSI’s gross margin in a typical quarter, </a:t>
            </a:r>
            <a:r>
              <a:rPr lang="en-US" sz="1200" dirty="0" smtClean="0">
                <a:solidFill>
                  <a:schemeClr val="tx1"/>
                </a:solidFill>
              </a:rPr>
              <a:t>the BSI red limit is equivalent to </a:t>
            </a:r>
            <a:r>
              <a:rPr lang="en-US" sz="1200" dirty="0">
                <a:solidFill>
                  <a:schemeClr val="tx1"/>
                </a:solidFill>
              </a:rPr>
              <a:t>losses of 500k to 600k in a single </a:t>
            </a:r>
            <a:r>
              <a:rPr lang="en-US" sz="1200" dirty="0" smtClean="0">
                <a:solidFill>
                  <a:schemeClr val="tx1"/>
                </a:solidFill>
              </a:rPr>
              <a:t>quarter, and reaching the red limit </a:t>
            </a:r>
            <a:r>
              <a:rPr lang="en-US" sz="1200" dirty="0">
                <a:solidFill>
                  <a:schemeClr val="tx1"/>
                </a:solidFill>
              </a:rPr>
              <a:t>twice in a year would represent a Material Risk</a:t>
            </a:r>
          </a:p>
          <a:p>
            <a:pPr marL="171450" lvl="1" indent="-171450" defTabSz="457200" fontAlgn="auto">
              <a:lnSpc>
                <a:spcPct val="100000"/>
              </a:lnSpc>
              <a:spcBef>
                <a:spcPts val="0"/>
              </a:spcBef>
              <a:spcAft>
                <a:spcPts val="0"/>
              </a:spcAft>
              <a:buFont typeface="Arial" panose="020B0604020202020204" pitchFamily="34" charset="0"/>
              <a:buChar char="•"/>
              <a:defRPr/>
            </a:pPr>
            <a:r>
              <a:rPr lang="en-US" sz="1200" dirty="0" smtClean="0">
                <a:solidFill>
                  <a:schemeClr val="tx1"/>
                </a:solidFill>
              </a:rPr>
              <a:t>BSI set the amber trigger at 5/8 </a:t>
            </a:r>
            <a:r>
              <a:rPr lang="en-US" sz="1200" dirty="0">
                <a:solidFill>
                  <a:schemeClr val="tx1"/>
                </a:solidFill>
              </a:rPr>
              <a:t>of </a:t>
            </a:r>
            <a:r>
              <a:rPr lang="en-US" sz="1200" dirty="0" smtClean="0">
                <a:solidFill>
                  <a:schemeClr val="tx1"/>
                </a:solidFill>
              </a:rPr>
              <a:t>the red limit to provide enough space to </a:t>
            </a:r>
            <a:r>
              <a:rPr lang="en-US" sz="1200" dirty="0">
                <a:solidFill>
                  <a:schemeClr val="tx1"/>
                </a:solidFill>
              </a:rPr>
              <a:t>reduce residual risk before reaching the </a:t>
            </a:r>
            <a:r>
              <a:rPr lang="en-US" sz="1200" dirty="0" smtClean="0">
                <a:solidFill>
                  <a:schemeClr val="tx1"/>
                </a:solidFill>
              </a:rPr>
              <a:t>trigger, and investment </a:t>
            </a:r>
            <a:r>
              <a:rPr lang="en-US" sz="1200" dirty="0">
                <a:solidFill>
                  <a:schemeClr val="tx1"/>
                </a:solidFill>
              </a:rPr>
              <a:t>in mitigation actions would </a:t>
            </a:r>
            <a:r>
              <a:rPr lang="en-US" sz="1200" dirty="0" smtClean="0">
                <a:solidFill>
                  <a:schemeClr val="tx1"/>
                </a:solidFill>
              </a:rPr>
              <a:t>still likely </a:t>
            </a:r>
            <a:r>
              <a:rPr lang="en-US" sz="1200" dirty="0">
                <a:solidFill>
                  <a:schemeClr val="tx1"/>
                </a:solidFill>
              </a:rPr>
              <a:t>yield a positive </a:t>
            </a:r>
            <a:r>
              <a:rPr lang="en-US" sz="1200" dirty="0" smtClean="0">
                <a:solidFill>
                  <a:schemeClr val="tx1"/>
                </a:solidFill>
              </a:rPr>
              <a:t>return</a:t>
            </a:r>
          </a:p>
          <a:p>
            <a:pPr marL="171450" lvl="1" indent="-171450" defTabSz="457200" fontAlgn="auto">
              <a:lnSpc>
                <a:spcPct val="100000"/>
              </a:lnSpc>
              <a:spcBef>
                <a:spcPts val="0"/>
              </a:spcBef>
              <a:spcAft>
                <a:spcPts val="0"/>
              </a:spcAft>
              <a:buFont typeface="Arial" panose="020B0604020202020204" pitchFamily="34" charset="0"/>
              <a:buChar char="•"/>
              <a:defRPr/>
            </a:pPr>
            <a:r>
              <a:rPr lang="en-US" sz="1200" kern="0" dirty="0" smtClean="0">
                <a:solidFill>
                  <a:schemeClr val="tx1"/>
                </a:solidFill>
                <a:latin typeface="Arial" panose="020B0604020202020204" pitchFamily="34" charset="0"/>
                <a:cs typeface="Arial" panose="020B0604020202020204" pitchFamily="34" charset="0"/>
              </a:rPr>
              <a:t>After calibrated at the BSI level, the BSI limit (2%) and trigger  (1.25%) were compared to the cascaded SHUSA-level red limit (2%) and amber trigger (1.5%)</a:t>
            </a:r>
          </a:p>
          <a:p>
            <a:pPr marL="334962" lvl="2" indent="-171450" defTabSz="457200" fontAlgn="auto">
              <a:lnSpc>
                <a:spcPct val="100000"/>
              </a:lnSpc>
              <a:spcBef>
                <a:spcPts val="0"/>
              </a:spcBef>
              <a:spcAft>
                <a:spcPts val="0"/>
              </a:spcAft>
              <a:buFont typeface="Arial" panose="020B0604020202020204" pitchFamily="34" charset="0"/>
              <a:buChar char="-"/>
              <a:defRPr/>
            </a:pPr>
            <a:r>
              <a:rPr lang="en-US" kern="0" dirty="0" smtClean="0">
                <a:solidFill>
                  <a:schemeClr val="tx1"/>
                </a:solidFill>
                <a:latin typeface="Arial" panose="020B0604020202020204" pitchFamily="34" charset="0"/>
                <a:cs typeface="Arial" panose="020B0604020202020204" pitchFamily="34" charset="0"/>
              </a:rPr>
              <a:t>BSI-calibrated red limit corresponds to SHUSA red limit</a:t>
            </a:r>
          </a:p>
          <a:p>
            <a:pPr marL="334962" lvl="2" indent="-171450" defTabSz="457200" fontAlgn="auto">
              <a:lnSpc>
                <a:spcPct val="100000"/>
              </a:lnSpc>
              <a:spcBef>
                <a:spcPts val="0"/>
              </a:spcBef>
              <a:spcAft>
                <a:spcPts val="0"/>
              </a:spcAft>
              <a:buFont typeface="Arial" panose="020B0604020202020204" pitchFamily="34" charset="0"/>
              <a:buChar char="-"/>
              <a:defRPr/>
            </a:pPr>
            <a:r>
              <a:rPr lang="en-US" kern="0" dirty="0" smtClean="0">
                <a:solidFill>
                  <a:schemeClr val="tx1"/>
                </a:solidFill>
                <a:latin typeface="Arial" panose="020B0604020202020204" pitchFamily="34" charset="0"/>
                <a:cs typeface="Arial" panose="020B0604020202020204" pitchFamily="34" charset="0"/>
              </a:rPr>
              <a:t>BSI-calibrated amber trigger is tighter than the SHUSA trigger, and thus became the finalized amber trigger as it serves better as an early warning</a:t>
            </a:r>
            <a:endParaRPr lang="en-US" dirty="0" smtClean="0">
              <a:solidFill>
                <a:schemeClr val="tx1"/>
              </a:solidFill>
            </a:endParaRPr>
          </a:p>
          <a:p>
            <a:pPr marL="171450" lvl="1" indent="-171450" defTabSz="457200" fontAlgn="auto">
              <a:lnSpc>
                <a:spcPct val="100000"/>
              </a:lnSpc>
              <a:spcBef>
                <a:spcPts val="0"/>
              </a:spcBef>
              <a:spcAft>
                <a:spcPts val="0"/>
              </a:spcAft>
              <a:buFont typeface="Arial" panose="020B0604020202020204" pitchFamily="34" charset="0"/>
              <a:buChar char="•"/>
              <a:defRPr/>
            </a:pPr>
            <a:r>
              <a:rPr lang="en-US" sz="1200" dirty="0" smtClean="0">
                <a:solidFill>
                  <a:schemeClr val="tx1"/>
                </a:solidFill>
              </a:rPr>
              <a:t>The </a:t>
            </a:r>
            <a:r>
              <a:rPr lang="en-US" sz="1200" dirty="0">
                <a:solidFill>
                  <a:schemeClr val="tx1"/>
                </a:solidFill>
              </a:rPr>
              <a:t>trigger is unlikely to be reached given BSI’s loss history and would represent a definite call to action if breached</a:t>
            </a:r>
          </a:p>
        </p:txBody>
      </p:sp>
      <p:sp>
        <p:nvSpPr>
          <p:cNvPr id="9" name="Footnote"/>
          <p:cNvSpPr/>
          <p:nvPr/>
        </p:nvSpPr>
        <p:spPr bwMode="auto">
          <a:xfrm>
            <a:off x="2210279" y="6332538"/>
            <a:ext cx="580982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lnSpc>
                <a:spcPct val="100000"/>
              </a:lnSpc>
            </a:pPr>
            <a:r>
              <a:rPr lang="en-US" sz="800" dirty="0">
                <a:latin typeface="Arial" panose="020B0604020202020204" pitchFamily="34" charset="0"/>
                <a:cs typeface="Arial" panose="020B0604020202020204" pitchFamily="34" charset="0"/>
                <a:sym typeface="Arial"/>
              </a:rPr>
              <a:t>Source: “20160601 Gross Loss to Gross Margin Ratio.xlsx”</a:t>
            </a:r>
          </a:p>
          <a:p>
            <a:pPr marL="228600" indent="-228600" algn="l">
              <a:lnSpc>
                <a:spcPct val="100000"/>
              </a:lnSpc>
              <a:buAutoNum type="arabicPeriod"/>
            </a:pPr>
            <a:r>
              <a:rPr lang="en-US" sz="800" dirty="0" smtClean="0">
                <a:latin typeface="Arial" panose="020B0604020202020204" pitchFamily="34" charset="0"/>
                <a:cs typeface="Arial" panose="020B0604020202020204" pitchFamily="34" charset="0"/>
                <a:sym typeface="Arial"/>
              </a:rPr>
              <a:t>Gross </a:t>
            </a:r>
            <a:r>
              <a:rPr lang="en-US" sz="800" dirty="0">
                <a:latin typeface="Arial" panose="020B0604020202020204" pitchFamily="34" charset="0"/>
                <a:cs typeface="Arial" panose="020B0604020202020204" pitchFamily="34" charset="0"/>
                <a:sym typeface="Arial"/>
              </a:rPr>
              <a:t>losses are defined as losses before accounting for recoveries; gross margin is defined as net revenue </a:t>
            </a:r>
            <a:endParaRPr lang="en-US" sz="800" dirty="0" smtClean="0">
              <a:latin typeface="Arial" panose="020B0604020202020204" pitchFamily="34" charset="0"/>
              <a:cs typeface="Arial" panose="020B0604020202020204" pitchFamily="34" charset="0"/>
              <a:sym typeface="Arial"/>
            </a:endParaRPr>
          </a:p>
        </p:txBody>
      </p:sp>
      <p:cxnSp>
        <p:nvCxnSpPr>
          <p:cNvPr id="69" name="Straight Connector 68"/>
          <p:cNvCxnSpPr/>
          <p:nvPr/>
        </p:nvCxnSpPr>
        <p:spPr>
          <a:xfrm>
            <a:off x="5344623" y="1538169"/>
            <a:ext cx="0" cy="4480560"/>
          </a:xfrm>
          <a:prstGeom prst="line">
            <a:avLst/>
          </a:prstGeom>
          <a:ln>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604077" y="2824489"/>
            <a:ext cx="1828800" cy="153888"/>
          </a:xfrm>
          <a:prstGeom prst="rect">
            <a:avLst/>
          </a:prstGeom>
          <a:noFill/>
        </p:spPr>
        <p:txBody>
          <a:bodyPr wrap="square" lIns="0" tIns="0" rIns="0" bIns="0" rtlCol="0">
            <a:spAutoFit/>
          </a:bodyPr>
          <a:lstStyle/>
          <a:p>
            <a:pPr algn="r">
              <a:lnSpc>
                <a:spcPct val="100000"/>
              </a:lnSpc>
            </a:pPr>
            <a:r>
              <a:rPr lang="en-US" b="1" dirty="0" smtClean="0">
                <a:solidFill>
                  <a:srgbClr val="FFC000"/>
                </a:solidFill>
                <a:latin typeface="Arial" panose="020B0604020202020204" pitchFamily="34" charset="0"/>
                <a:cs typeface="Arial" panose="020B0604020202020204" pitchFamily="34" charset="0"/>
              </a:rPr>
              <a:t>BSI Amber trigger - 1.25%</a:t>
            </a:r>
            <a:endParaRPr lang="en-US" b="1" dirty="0">
              <a:solidFill>
                <a:srgbClr val="FFC000"/>
              </a:solidFill>
              <a:latin typeface="Arial" panose="020B0604020202020204" pitchFamily="34" charset="0"/>
              <a:cs typeface="Arial" panose="020B0604020202020204" pitchFamily="34" charset="0"/>
            </a:endParaRPr>
          </a:p>
        </p:txBody>
      </p:sp>
      <p:sp>
        <p:nvSpPr>
          <p:cNvPr id="10" name="Content Placeholder 9"/>
          <p:cNvSpPr>
            <a:spLocks noGrp="1"/>
          </p:cNvSpPr>
          <p:nvPr>
            <p:ph sz="quarter" idx="11"/>
          </p:nvPr>
        </p:nvSpPr>
        <p:spPr/>
        <p:txBody>
          <a:bodyPr/>
          <a:lstStyle/>
          <a:p>
            <a:r>
              <a:rPr lang="en-GB" dirty="0"/>
              <a:t>Calibration: </a:t>
            </a:r>
            <a:r>
              <a:rPr lang="en-GB" b="0" dirty="0" smtClean="0"/>
              <a:t>Gross Operational Risk Losses / Gross Margin </a:t>
            </a:r>
            <a:endParaRPr lang="en-GB" dirty="0"/>
          </a:p>
        </p:txBody>
      </p:sp>
      <p:sp>
        <p:nvSpPr>
          <p:cNvPr id="48" name="TextBox 47"/>
          <p:cNvSpPr txBox="1"/>
          <p:nvPr/>
        </p:nvSpPr>
        <p:spPr>
          <a:xfrm>
            <a:off x="360997" y="1461453"/>
            <a:ext cx="3944937" cy="430887"/>
          </a:xfrm>
          <a:prstGeom prst="rect">
            <a:avLst/>
          </a:prstGeom>
          <a:noFill/>
        </p:spPr>
        <p:txBody>
          <a:bodyPr vert="horz" wrap="square" lIns="0" tIns="0" rIns="0" bIns="0" rtlCol="0" anchor="t" anchorCtr="0">
            <a:spAutoFit/>
          </a:bodyPr>
          <a:lstStyle/>
          <a:p>
            <a:pPr algn="l">
              <a:lnSpc>
                <a:spcPct val="100000"/>
              </a:lnSpc>
              <a:spcBef>
                <a:spcPts val="0"/>
              </a:spcBef>
              <a:spcAft>
                <a:spcPts val="0"/>
              </a:spcAft>
            </a:pPr>
            <a:r>
              <a:rPr lang="en-US" sz="1400" b="1" dirty="0" smtClean="0">
                <a:solidFill>
                  <a:schemeClr val="accent1"/>
                </a:solidFill>
                <a:latin typeface="Arial" panose="020B0604020202020204" pitchFamily="34" charset="0"/>
                <a:cs typeface="Arial" panose="020B0604020202020204" pitchFamily="34" charset="0"/>
              </a:rPr>
              <a:t>BSI monthly gross losses/gross margin</a:t>
            </a:r>
            <a:r>
              <a:rPr lang="en-US" sz="1400" b="1" baseline="30000" dirty="0" smtClean="0">
                <a:solidFill>
                  <a:schemeClr val="accent1"/>
                </a:solidFill>
                <a:latin typeface="Arial" panose="020B0604020202020204" pitchFamily="34" charset="0"/>
                <a:cs typeface="Arial" panose="020B0604020202020204" pitchFamily="34" charset="0"/>
              </a:rPr>
              <a:t>1</a:t>
            </a:r>
          </a:p>
          <a:p>
            <a:pPr algn="l">
              <a:lnSpc>
                <a:spcPct val="100000"/>
              </a:lnSpc>
              <a:spcBef>
                <a:spcPts val="0"/>
              </a:spcBef>
              <a:spcAft>
                <a:spcPts val="0"/>
              </a:spcAft>
            </a:pPr>
            <a:r>
              <a:rPr lang="en-US" sz="1400" dirty="0" smtClean="0">
                <a:solidFill>
                  <a:schemeClr val="accent1"/>
                </a:solidFill>
                <a:latin typeface="Arial" panose="020B0604020202020204" pitchFamily="34" charset="0"/>
                <a:cs typeface="Arial" panose="020B0604020202020204" pitchFamily="34" charset="0"/>
              </a:rPr>
              <a:t>Q1 2013  – Q4 2015, %</a:t>
            </a:r>
          </a:p>
        </p:txBody>
      </p:sp>
      <p:sp>
        <p:nvSpPr>
          <p:cNvPr id="64" name="TextBox 63"/>
          <p:cNvSpPr txBox="1"/>
          <p:nvPr/>
        </p:nvSpPr>
        <p:spPr>
          <a:xfrm>
            <a:off x="5471542" y="1463865"/>
            <a:ext cx="3962400" cy="215444"/>
          </a:xfrm>
          <a:prstGeom prst="rect">
            <a:avLst/>
          </a:prstGeom>
          <a:noFill/>
        </p:spPr>
        <p:txBody>
          <a:bodyPr vert="horz" wrap="square" lIns="0" tIns="0" rIns="0" bIns="0" rtlCol="0" anchor="t" anchorCtr="0">
            <a:spAutoFit/>
          </a:bodyPr>
          <a:lstStyle/>
          <a:p>
            <a:pPr algn="l">
              <a:lnSpc>
                <a:spcPct val="100000"/>
              </a:lnSpc>
              <a:spcBef>
                <a:spcPts val="0"/>
              </a:spcBef>
              <a:spcAft>
                <a:spcPts val="0"/>
              </a:spcAft>
            </a:pPr>
            <a:r>
              <a:rPr lang="en-US" sz="1400" b="1" dirty="0" smtClean="0">
                <a:solidFill>
                  <a:schemeClr val="accent1"/>
                </a:solidFill>
                <a:latin typeface="Arial" panose="020B0604020202020204" pitchFamily="34" charset="0"/>
                <a:cs typeface="Arial" panose="020B0604020202020204" pitchFamily="34" charset="0"/>
              </a:rPr>
              <a:t>Calibration approach</a:t>
            </a:r>
          </a:p>
        </p:txBody>
      </p:sp>
      <p:cxnSp>
        <p:nvCxnSpPr>
          <p:cNvPr id="89" name="Straight Connector 88"/>
          <p:cNvCxnSpPr/>
          <p:nvPr>
            <p:custDataLst>
              <p:tags r:id="rId19"/>
            </p:custDataLst>
          </p:nvPr>
        </p:nvCxnSpPr>
        <p:spPr bwMode="gray">
          <a:xfrm>
            <a:off x="411163" y="5670550"/>
            <a:ext cx="428625" cy="0"/>
          </a:xfrm>
          <a:prstGeom prst="line">
            <a:avLst/>
          </a:prstGeom>
          <a:ln w="19050">
            <a:solidFill>
              <a:srgbClr val="EB0326"/>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custDataLst>
              <p:tags r:id="rId20"/>
            </p:custDataLst>
          </p:nvPr>
        </p:nvCxnSpPr>
        <p:spPr bwMode="gray">
          <a:xfrm>
            <a:off x="411163" y="5467350"/>
            <a:ext cx="428625" cy="0"/>
          </a:xfrm>
          <a:prstGeom prst="line">
            <a:avLst/>
          </a:prstGeom>
          <a:ln w="19050">
            <a:solidFill>
              <a:srgbClr val="FFBF27"/>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custDataLst>
              <p:tags r:id="rId21"/>
            </p:custDataLst>
          </p:nvPr>
        </p:nvCxnSpPr>
        <p:spPr bwMode="gray">
          <a:xfrm>
            <a:off x="3040063" y="5467350"/>
            <a:ext cx="428625" cy="0"/>
          </a:xfrm>
          <a:prstGeom prst="line">
            <a:avLst/>
          </a:prstGeom>
          <a:ln w="28575">
            <a:solidFill>
              <a:srgbClr val="FF0000"/>
            </a:solidFill>
            <a:prstDash val="lgDash"/>
            <a:headEnd type="none"/>
            <a:tailEnd type="none"/>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custDataLst>
              <p:tags r:id="rId22"/>
            </p:custDataLst>
          </p:nvPr>
        </p:nvCxnSpPr>
        <p:spPr bwMode="gray">
          <a:xfrm>
            <a:off x="3040063" y="5264150"/>
            <a:ext cx="428625" cy="0"/>
          </a:xfrm>
          <a:prstGeom prst="line">
            <a:avLst/>
          </a:prstGeom>
          <a:ln w="28575">
            <a:solidFill>
              <a:srgbClr val="FFBF27"/>
            </a:solidFill>
            <a:prstDash val="lgDash"/>
            <a:headEnd type="none"/>
            <a:tailEnd type="none"/>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86" name="Rectangle 85"/>
          <p:cNvSpPr/>
          <p:nvPr>
            <p:custDataLst>
              <p:tags r:id="rId23"/>
            </p:custDataLst>
          </p:nvPr>
        </p:nvSpPr>
        <p:spPr bwMode="auto">
          <a:xfrm>
            <a:off x="660400" y="5197475"/>
            <a:ext cx="179387" cy="133350"/>
          </a:xfrm>
          <a:prstGeom prst="rect">
            <a:avLst/>
          </a:prstGeom>
          <a:solidFill>
            <a:srgbClr val="C0C0C0"/>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nSpc>
                <a:spcPct val="100000"/>
              </a:lnSpc>
            </a:pPr>
            <a:endParaRPr lang="en-GB" dirty="0" smtClean="0">
              <a:solidFill>
                <a:srgbClr val="000000"/>
              </a:solidFill>
            </a:endParaRPr>
          </a:p>
        </p:txBody>
      </p:sp>
      <p:cxnSp>
        <p:nvCxnSpPr>
          <p:cNvPr id="4" name="Straight Connector 3"/>
          <p:cNvCxnSpPr/>
          <p:nvPr>
            <p:custDataLst>
              <p:tags r:id="rId24"/>
            </p:custDataLst>
          </p:nvPr>
        </p:nvCxnSpPr>
        <p:spPr bwMode="gray">
          <a:xfrm>
            <a:off x="3040063" y="5670550"/>
            <a:ext cx="428625" cy="0"/>
          </a:xfrm>
          <a:prstGeom prst="line">
            <a:avLst/>
          </a:prstGeom>
          <a:ln w="19050">
            <a:solidFill>
              <a:srgbClr val="646AAC"/>
            </a:solidFill>
            <a:headEnd type="none"/>
            <a:tailEnd type="none"/>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52" name="Text Placeholder 3"/>
          <p:cNvSpPr>
            <a:spLocks noGrp="1"/>
          </p:cNvSpPr>
          <p:nvPr>
            <p:custDataLst>
              <p:tags r:id="rId25"/>
            </p:custDataLst>
          </p:nvPr>
        </p:nvSpPr>
        <p:spPr bwMode="auto">
          <a:xfrm>
            <a:off x="3519488" y="5600700"/>
            <a:ext cx="1692275"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00000"/>
              </a:lnSpc>
              <a:spcBef>
                <a:spcPct val="0"/>
              </a:spcBef>
              <a:buNone/>
            </a:pPr>
            <a:fld id="{6BFD3339-25CD-4853-8A19-FABF289E8529}" type="datetime'''M''ar''ch'' ''''''20''''16'' tr''a''ili''ng 12m ''''va''lue'">
              <a:rPr lang="en-US" sz="1000">
                <a:latin typeface="Arial"/>
                <a:ea typeface="Meiryo"/>
                <a:cs typeface="Arial"/>
                <a:sym typeface="Arial"/>
              </a:rPr>
              <a:pPr marL="0" indent="0">
                <a:lnSpc>
                  <a:spcPct val="100000"/>
                </a:lnSpc>
                <a:spcBef>
                  <a:spcPct val="0"/>
                </a:spcBef>
                <a:buNone/>
              </a:pPr>
              <a:t>March 2016 trailing 12m value</a:t>
            </a:fld>
            <a:endParaRPr lang="en-GB" sz="1000" dirty="0">
              <a:latin typeface="Arial"/>
              <a:ea typeface="Meiryo"/>
              <a:cs typeface="Arial"/>
              <a:sym typeface="Arial"/>
            </a:endParaRPr>
          </a:p>
        </p:txBody>
      </p:sp>
      <p:sp>
        <p:nvSpPr>
          <p:cNvPr id="92" name="Text Placeholder 2"/>
          <p:cNvSpPr>
            <a:spLocks noGrp="1"/>
          </p:cNvSpPr>
          <p:nvPr>
            <p:custDataLst>
              <p:tags r:id="rId26"/>
            </p:custDataLst>
          </p:nvPr>
        </p:nvSpPr>
        <p:spPr bwMode="auto">
          <a:xfrm>
            <a:off x="890588" y="5397500"/>
            <a:ext cx="1004888"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CC9D9062-7F5A-4392-B252-7D9C8232C71D}" type="datetime'B''''SI'' ''''''A''''''m''''b''e''''r'' t''''ri''gg''er'">
              <a:rPr lang="en-US" sz="1000">
                <a:latin typeface="Arial"/>
                <a:ea typeface="Meiryo"/>
                <a:cs typeface="Arial"/>
                <a:sym typeface="Arial"/>
              </a:rPr>
              <a:pPr/>
              <a:t>BSI Amber trigger</a:t>
            </a:fld>
            <a:endParaRPr lang="en-GB" sz="1000" dirty="0">
              <a:latin typeface="Arial"/>
              <a:ea typeface="Meiryo"/>
              <a:cs typeface="Arial"/>
              <a:sym typeface="Arial"/>
            </a:endParaRPr>
          </a:p>
        </p:txBody>
      </p:sp>
      <p:sp>
        <p:nvSpPr>
          <p:cNvPr id="61" name="Text Placeholder 318"/>
          <p:cNvSpPr>
            <a:spLocks noGrp="1"/>
          </p:cNvSpPr>
          <p:nvPr>
            <p:custDataLst>
              <p:tags r:id="rId27"/>
            </p:custDataLst>
          </p:nvPr>
        </p:nvSpPr>
        <p:spPr bwMode="auto">
          <a:xfrm>
            <a:off x="3519488" y="5194300"/>
            <a:ext cx="1238250"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00000"/>
              </a:lnSpc>
              <a:spcBef>
                <a:spcPct val="0"/>
              </a:spcBef>
              <a:buNone/>
            </a:pPr>
            <a:fld id="{D9860596-5FD5-4B12-821B-505EAE8B1377}" type="datetime'S''HU''''''''''S''''''A'''' Ambe''r'''' ''''''tr''ig''g''er'''">
              <a:rPr lang="en-US" sz="1000">
                <a:latin typeface="Arial"/>
                <a:ea typeface="Meiryo"/>
                <a:cs typeface="Arial"/>
                <a:sym typeface="Arial"/>
              </a:rPr>
              <a:pPr/>
              <a:t>SHUSA Amber trigger</a:t>
            </a:fld>
            <a:endParaRPr lang="en-US" sz="1000" dirty="0">
              <a:latin typeface="Arial"/>
              <a:ea typeface="Meiryo"/>
              <a:cs typeface="Arial"/>
              <a:sym typeface="Arial"/>
            </a:endParaRPr>
          </a:p>
        </p:txBody>
      </p:sp>
      <p:sp>
        <p:nvSpPr>
          <p:cNvPr id="90" name="Text Placeholder 6191"/>
          <p:cNvSpPr>
            <a:spLocks noGrp="1"/>
          </p:cNvSpPr>
          <p:nvPr>
            <p:custDataLst>
              <p:tags r:id="rId28"/>
            </p:custDataLst>
          </p:nvPr>
        </p:nvSpPr>
        <p:spPr bwMode="auto">
          <a:xfrm>
            <a:off x="890588" y="5600700"/>
            <a:ext cx="731838"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FontTx/>
              <a:buNone/>
            </a:pPr>
            <a:fld id="{B814C07C-AE57-495D-B65F-F5337A0C088F}" type="datetime'''''BS''''''''''''''I'''''' ''R''''''''''''ed ''''''''limit'">
              <a:rPr lang="en-US" sz="1000">
                <a:solidFill>
                  <a:srgbClr val="000000"/>
                </a:solidFill>
                <a:latin typeface="Arial"/>
                <a:ea typeface="Meiryo"/>
                <a:cs typeface="Arial"/>
                <a:sym typeface="Arial"/>
              </a:rPr>
              <a:pPr/>
              <a:t>BSI Red limit</a:t>
            </a:fld>
            <a:endParaRPr lang="en-GB" sz="1000" dirty="0">
              <a:solidFill>
                <a:srgbClr val="000000"/>
              </a:solidFill>
              <a:latin typeface="Arial"/>
              <a:ea typeface="Meiryo"/>
              <a:cs typeface="Arial"/>
              <a:sym typeface="Arial"/>
            </a:endParaRPr>
          </a:p>
        </p:txBody>
      </p:sp>
      <p:sp>
        <p:nvSpPr>
          <p:cNvPr id="62" name="Text Placeholder 319"/>
          <p:cNvSpPr>
            <a:spLocks noGrp="1"/>
          </p:cNvSpPr>
          <p:nvPr>
            <p:custDataLst>
              <p:tags r:id="rId29"/>
            </p:custDataLst>
          </p:nvPr>
        </p:nvSpPr>
        <p:spPr bwMode="auto">
          <a:xfrm>
            <a:off x="3519488" y="5397500"/>
            <a:ext cx="965200"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00000"/>
              </a:lnSpc>
              <a:spcBef>
                <a:spcPct val="0"/>
              </a:spcBef>
              <a:buNone/>
            </a:pPr>
            <a:fld id="{06E9108F-790B-47D8-AC2B-A49A65BF2984}" type="datetime'''''SH''''''''U''SA'' Re''''d'''''''' l''im''''''''it'''''">
              <a:rPr lang="en-US" sz="1000">
                <a:latin typeface="Arial"/>
                <a:ea typeface="Meiryo"/>
                <a:cs typeface="Arial"/>
                <a:sym typeface="Arial"/>
              </a:rPr>
              <a:pPr/>
              <a:t>SHUSA Red limit</a:t>
            </a:fld>
            <a:endParaRPr lang="en-US" sz="1000" dirty="0">
              <a:latin typeface="Arial"/>
              <a:ea typeface="Meiryo"/>
              <a:cs typeface="Arial"/>
              <a:sym typeface="Arial"/>
            </a:endParaRPr>
          </a:p>
        </p:txBody>
      </p:sp>
      <p:sp>
        <p:nvSpPr>
          <p:cNvPr id="93" name="Text Placeholder 6185"/>
          <p:cNvSpPr>
            <a:spLocks noGrp="1"/>
          </p:cNvSpPr>
          <p:nvPr>
            <p:custDataLst>
              <p:tags r:id="rId30"/>
            </p:custDataLst>
          </p:nvPr>
        </p:nvSpPr>
        <p:spPr bwMode="auto">
          <a:xfrm>
            <a:off x="890588" y="5194300"/>
            <a:ext cx="20478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FontTx/>
              <a:buNone/>
            </a:pPr>
            <a:fld id="{B9708AF0-BE8B-4A36-BC9F-390BDE0743C2}" type="datetime'G''r''''''oss ''l''os''s / gros''s ''ma''rgi''n (q''uarterly)'">
              <a:rPr lang="en-US" sz="1000">
                <a:solidFill>
                  <a:srgbClr val="000000"/>
                </a:solidFill>
                <a:latin typeface="Arial"/>
                <a:ea typeface="Meiryo"/>
                <a:cs typeface="Arial"/>
                <a:sym typeface="Arial"/>
              </a:rPr>
              <a:pPr/>
              <a:t>Gross loss / gross margin (quarterly)</a:t>
            </a:fld>
            <a:endParaRPr lang="en-GB" sz="1000" dirty="0">
              <a:solidFill>
                <a:srgbClr val="000000"/>
              </a:solidFill>
              <a:latin typeface="Arial"/>
              <a:ea typeface="Meiryo"/>
              <a:cs typeface="Arial"/>
              <a:sym typeface="Arial"/>
            </a:endParaRPr>
          </a:p>
        </p:txBody>
      </p:sp>
      <p:sp>
        <p:nvSpPr>
          <p:cNvPr id="66" name="TextBox 65"/>
          <p:cNvSpPr txBox="1"/>
          <p:nvPr/>
        </p:nvSpPr>
        <p:spPr>
          <a:xfrm>
            <a:off x="2616546" y="2029588"/>
            <a:ext cx="1828800" cy="153888"/>
          </a:xfrm>
          <a:prstGeom prst="rect">
            <a:avLst/>
          </a:prstGeom>
          <a:noFill/>
        </p:spPr>
        <p:txBody>
          <a:bodyPr wrap="square" lIns="0" tIns="0" rIns="0" bIns="0" rtlCol="0">
            <a:spAutoFit/>
          </a:bodyPr>
          <a:lstStyle/>
          <a:p>
            <a:pPr algn="r">
              <a:lnSpc>
                <a:spcPct val="100000"/>
              </a:lnSpc>
            </a:pPr>
            <a:r>
              <a:rPr lang="en-US" b="1" dirty="0" smtClean="0">
                <a:solidFill>
                  <a:schemeClr val="accent1"/>
                </a:solidFill>
                <a:latin typeface="Arial" panose="020B0604020202020204" pitchFamily="34" charset="0"/>
                <a:cs typeface="Arial" panose="020B0604020202020204" pitchFamily="34" charset="0"/>
              </a:rPr>
              <a:t>BSI / SHUSA Red limit - 2.0%</a:t>
            </a:r>
            <a:endParaRPr lang="en-US" b="1" dirty="0">
              <a:solidFill>
                <a:schemeClr val="accent1"/>
              </a:solidFill>
              <a:latin typeface="Arial" panose="020B0604020202020204" pitchFamily="34" charset="0"/>
              <a:cs typeface="Arial" panose="020B0604020202020204" pitchFamily="34" charset="0"/>
            </a:endParaRPr>
          </a:p>
        </p:txBody>
      </p:sp>
      <p:grpSp>
        <p:nvGrpSpPr>
          <p:cNvPr id="43" name="Group 42"/>
          <p:cNvGrpSpPr/>
          <p:nvPr/>
        </p:nvGrpSpPr>
        <p:grpSpPr>
          <a:xfrm>
            <a:off x="443921" y="72184"/>
            <a:ext cx="5463466" cy="189008"/>
            <a:chOff x="403281" y="164517"/>
            <a:chExt cx="5463466" cy="189008"/>
          </a:xfrm>
        </p:grpSpPr>
        <p:sp>
          <p:nvSpPr>
            <p:cNvPr id="45" name="Text Box 75"/>
            <p:cNvSpPr txBox="1">
              <a:spLocks noChangeArrowheads="1"/>
            </p:cNvSpPr>
            <p:nvPr/>
          </p:nvSpPr>
          <p:spPr bwMode="gray">
            <a:xfrm>
              <a:off x="636148" y="166688"/>
              <a:ext cx="5230599"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accent1"/>
                  </a:solidFill>
                </a:rPr>
                <a:t>Operational risk: Calibration – Gross Operational Risk Losses / Gross Margin</a:t>
              </a:r>
              <a:endParaRPr lang="en-US" sz="1200" dirty="0">
                <a:solidFill>
                  <a:schemeClr val="accent1"/>
                </a:solidFill>
              </a:endParaRPr>
            </a:p>
          </p:txBody>
        </p:sp>
        <p:sp>
          <p:nvSpPr>
            <p:cNvPr id="46" name="Oval 45"/>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8</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Tree>
    <p:extLst>
      <p:ext uri="{BB962C8B-B14F-4D97-AF65-F5344CB8AC3E}">
        <p14:creationId xmlns:p14="http://schemas.microsoft.com/office/powerpoint/2010/main" val="109123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427936793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6854"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4" name="Rectangle 3" hidden="1"/>
          <p:cNvSpPr/>
          <p:nvPr>
            <p:custDataLst>
              <p:tags r:id="rId3"/>
            </p:custDataLst>
          </p:nvPr>
        </p:nvSpPr>
        <p:spPr bwMode="gray">
          <a:xfrm>
            <a:off x="0" y="0"/>
            <a:ext cx="158750" cy="158750"/>
          </a:xfrm>
          <a:prstGeom prst="rect">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nSpc>
                <a:spcPct val="100000"/>
              </a:lnSpc>
            </a:pPr>
            <a:endParaRPr lang="en-GB" dirty="0" smtClean="0">
              <a:solidFill>
                <a:srgbClr val="000000"/>
              </a:solidFill>
              <a:sym typeface="Arial"/>
            </a:endParaRPr>
          </a:p>
        </p:txBody>
      </p:sp>
      <p:sp>
        <p:nvSpPr>
          <p:cNvPr id="2" name="Content Placeholder 1"/>
          <p:cNvSpPr>
            <a:spLocks noGrp="1"/>
          </p:cNvSpPr>
          <p:nvPr>
            <p:ph sz="quarter" idx="11"/>
          </p:nvPr>
        </p:nvSpPr>
        <p:spPr/>
        <p:txBody>
          <a:bodyPr/>
          <a:lstStyle/>
          <a:p>
            <a:r>
              <a:rPr lang="en-US" sz="2000" dirty="0"/>
              <a:t>The RAS is anchored in specific objectives for risk-taking</a:t>
            </a:r>
            <a:endParaRPr lang="en-GB" sz="2000" dirty="0"/>
          </a:p>
        </p:txBody>
      </p:sp>
      <p:sp>
        <p:nvSpPr>
          <p:cNvPr id="11" name="Rounded Rectangle 10"/>
          <p:cNvSpPr/>
          <p:nvPr/>
        </p:nvSpPr>
        <p:spPr>
          <a:xfrm rot="3622688">
            <a:off x="501630" y="1892939"/>
            <a:ext cx="656382" cy="337448"/>
          </a:xfrm>
          <a:prstGeom prst="roundRect">
            <a:avLst>
              <a:gd name="adj" fmla="val 50000"/>
            </a:avLst>
          </a:prstGeom>
          <a:no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GB" dirty="0" smtClean="0">
              <a:solidFill>
                <a:schemeClr val="tx1"/>
              </a:solidFill>
              <a:latin typeface="Arial" panose="020B0604020202020204" pitchFamily="34" charset="0"/>
              <a:cs typeface="Arial" panose="020B0604020202020204" pitchFamily="34" charset="0"/>
            </a:endParaRPr>
          </a:p>
        </p:txBody>
      </p:sp>
      <p:sp>
        <p:nvSpPr>
          <p:cNvPr id="12" name="Rounded Rectangle 11"/>
          <p:cNvSpPr/>
          <p:nvPr/>
        </p:nvSpPr>
        <p:spPr>
          <a:xfrm rot="7643359">
            <a:off x="470595" y="3120716"/>
            <a:ext cx="656382" cy="337448"/>
          </a:xfrm>
          <a:prstGeom prst="roundRect">
            <a:avLst>
              <a:gd name="adj" fmla="val 50000"/>
            </a:avLst>
          </a:prstGeom>
          <a:no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GB" dirty="0" smtClean="0">
              <a:solidFill>
                <a:schemeClr val="tx1"/>
              </a:solidFill>
              <a:latin typeface="Arial" panose="020B0604020202020204" pitchFamily="34" charset="0"/>
              <a:cs typeface="Arial" panose="020B0604020202020204" pitchFamily="34" charset="0"/>
            </a:endParaRPr>
          </a:p>
        </p:txBody>
      </p:sp>
      <p:sp>
        <p:nvSpPr>
          <p:cNvPr id="14" name="Rounded Rectangle 13"/>
          <p:cNvSpPr/>
          <p:nvPr/>
        </p:nvSpPr>
        <p:spPr>
          <a:xfrm rot="7241531">
            <a:off x="507513" y="4190812"/>
            <a:ext cx="656382" cy="337448"/>
          </a:xfrm>
          <a:prstGeom prst="roundRect">
            <a:avLst>
              <a:gd name="adj" fmla="val 50000"/>
            </a:avLst>
          </a:prstGeom>
          <a:no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GB" dirty="0" smtClean="0">
              <a:solidFill>
                <a:schemeClr val="tx1"/>
              </a:solidFill>
              <a:latin typeface="Arial" panose="020B0604020202020204" pitchFamily="34" charset="0"/>
              <a:cs typeface="Arial" panose="020B0604020202020204" pitchFamily="34" charset="0"/>
            </a:endParaRPr>
          </a:p>
        </p:txBody>
      </p:sp>
      <p:sp>
        <p:nvSpPr>
          <p:cNvPr id="15" name="Rounded Rectangle 14"/>
          <p:cNvSpPr/>
          <p:nvPr/>
        </p:nvSpPr>
        <p:spPr>
          <a:xfrm rot="2364540">
            <a:off x="471625" y="5135095"/>
            <a:ext cx="656382" cy="337447"/>
          </a:xfrm>
          <a:prstGeom prst="roundRect">
            <a:avLst>
              <a:gd name="adj" fmla="val 50000"/>
            </a:avLst>
          </a:prstGeom>
          <a:no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GB" dirty="0" smtClean="0">
              <a:solidFill>
                <a:schemeClr val="tx1"/>
              </a:solidFill>
              <a:latin typeface="Arial" panose="020B0604020202020204" pitchFamily="34" charset="0"/>
              <a:cs typeface="Arial" panose="020B0604020202020204" pitchFamily="34" charset="0"/>
            </a:endParaRPr>
          </a:p>
        </p:txBody>
      </p:sp>
      <p:sp>
        <p:nvSpPr>
          <p:cNvPr id="16" name="Rounded Rectangle 15"/>
          <p:cNvSpPr/>
          <p:nvPr/>
        </p:nvSpPr>
        <p:spPr>
          <a:xfrm rot="5926955">
            <a:off x="414846" y="4831489"/>
            <a:ext cx="733664" cy="97957"/>
          </a:xfrm>
          <a:prstGeom prst="roundRect">
            <a:avLst>
              <a:gd name="adj" fmla="val 50000"/>
            </a:avLst>
          </a:prstGeom>
          <a:solidFill>
            <a:schemeClr val="bg1">
              <a:lumMod val="8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0000"/>
              </a:lnSpc>
            </a:pPr>
            <a:endParaRPr lang="en-GB" dirty="0">
              <a:solidFill>
                <a:schemeClr val="tx1"/>
              </a:solidFill>
              <a:latin typeface="Arial" panose="020B0604020202020204" pitchFamily="34" charset="0"/>
              <a:cs typeface="Arial" panose="020B0604020202020204" pitchFamily="34" charset="0"/>
            </a:endParaRPr>
          </a:p>
        </p:txBody>
      </p:sp>
      <p:sp>
        <p:nvSpPr>
          <p:cNvPr id="17" name="Rounded Rectangle 16"/>
          <p:cNvSpPr/>
          <p:nvPr/>
        </p:nvSpPr>
        <p:spPr>
          <a:xfrm rot="4320757">
            <a:off x="438986" y="3751037"/>
            <a:ext cx="733664" cy="97957"/>
          </a:xfrm>
          <a:prstGeom prst="roundRect">
            <a:avLst>
              <a:gd name="adj" fmla="val 50000"/>
            </a:avLst>
          </a:prstGeom>
          <a:solidFill>
            <a:schemeClr val="bg1">
              <a:lumMod val="8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0000"/>
              </a:lnSpc>
            </a:pPr>
            <a:endParaRPr lang="en-GB" dirty="0">
              <a:solidFill>
                <a:schemeClr val="tx1"/>
              </a:solidFill>
              <a:latin typeface="Arial" panose="020B0604020202020204" pitchFamily="34" charset="0"/>
              <a:cs typeface="Arial" panose="020B0604020202020204" pitchFamily="34" charset="0"/>
            </a:endParaRPr>
          </a:p>
        </p:txBody>
      </p:sp>
      <p:sp>
        <p:nvSpPr>
          <p:cNvPr id="18" name="Rounded Rectangle 17"/>
          <p:cNvSpPr/>
          <p:nvPr/>
        </p:nvSpPr>
        <p:spPr>
          <a:xfrm rot="5400000">
            <a:off x="528802" y="2715536"/>
            <a:ext cx="744514" cy="97957"/>
          </a:xfrm>
          <a:prstGeom prst="roundRect">
            <a:avLst>
              <a:gd name="adj" fmla="val 50000"/>
            </a:avLst>
          </a:prstGeom>
          <a:solidFill>
            <a:schemeClr val="bg1">
              <a:lumMod val="8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GB" dirty="0" smtClean="0">
              <a:solidFill>
                <a:schemeClr val="tx1"/>
              </a:solidFill>
              <a:latin typeface="Arial" panose="020B0604020202020204" pitchFamily="34" charset="0"/>
              <a:cs typeface="Arial" panose="020B0604020202020204" pitchFamily="34" charset="0"/>
            </a:endParaRPr>
          </a:p>
        </p:txBody>
      </p:sp>
      <p:cxnSp>
        <p:nvCxnSpPr>
          <p:cNvPr id="24" name="Straight Connector 23"/>
          <p:cNvCxnSpPr/>
          <p:nvPr/>
        </p:nvCxnSpPr>
        <p:spPr>
          <a:xfrm flipH="1">
            <a:off x="1095375" y="4291343"/>
            <a:ext cx="794784" cy="0"/>
          </a:xfrm>
          <a:prstGeom prst="line">
            <a:avLst/>
          </a:prstGeom>
          <a:ln w="9525" cmpd="sng">
            <a:solidFill>
              <a:schemeClr val="accent1"/>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1082040" y="5280638"/>
            <a:ext cx="808120" cy="0"/>
          </a:xfrm>
          <a:prstGeom prst="line">
            <a:avLst/>
          </a:prstGeom>
          <a:ln w="9525" cmpd="sng">
            <a:solidFill>
              <a:schemeClr val="accent1"/>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890159" y="1915910"/>
            <a:ext cx="0" cy="590928"/>
          </a:xfrm>
          <a:prstGeom prst="line">
            <a:avLst/>
          </a:prstGeom>
          <a:ln>
            <a:solidFill>
              <a:schemeClr val="accent3"/>
            </a:solidFill>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890159" y="3956434"/>
            <a:ext cx="0" cy="765069"/>
          </a:xfrm>
          <a:prstGeom prst="line">
            <a:avLst/>
          </a:prstGeom>
          <a:ln>
            <a:solidFill>
              <a:schemeClr val="accent3"/>
            </a:solidFill>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890159" y="4929102"/>
            <a:ext cx="0" cy="765069"/>
          </a:xfrm>
          <a:prstGeom prst="line">
            <a:avLst/>
          </a:prstGeom>
          <a:ln>
            <a:solidFill>
              <a:schemeClr val="accent3"/>
            </a:solidFill>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1045844" y="3314126"/>
            <a:ext cx="808120" cy="0"/>
          </a:xfrm>
          <a:prstGeom prst="line">
            <a:avLst/>
          </a:prstGeom>
          <a:ln w="9525" cmpd="sng">
            <a:solidFill>
              <a:schemeClr val="accent1"/>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890159" y="2961512"/>
            <a:ext cx="0" cy="590928"/>
          </a:xfrm>
          <a:prstGeom prst="line">
            <a:avLst/>
          </a:prstGeom>
          <a:ln>
            <a:solidFill>
              <a:schemeClr val="accent3"/>
            </a:solidFill>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1047752" y="2316149"/>
            <a:ext cx="806212" cy="0"/>
          </a:xfrm>
          <a:prstGeom prst="line">
            <a:avLst/>
          </a:prstGeom>
          <a:ln w="9525" cmpd="sng">
            <a:solidFill>
              <a:schemeClr val="accent1"/>
            </a:solidFill>
            <a:tailEnd type="oval" w="med" len="med"/>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904411127"/>
              </p:ext>
            </p:extLst>
          </p:nvPr>
        </p:nvGraphicFramePr>
        <p:xfrm>
          <a:off x="1890160" y="1468544"/>
          <a:ext cx="7357028" cy="4082120"/>
        </p:xfrm>
        <a:graphic>
          <a:graphicData uri="http://schemas.openxmlformats.org/drawingml/2006/table">
            <a:tbl>
              <a:tblPr firstRow="1" bandRow="1">
                <a:tableStyleId>{839DD9DD-9E6C-4910-8AC0-68ADFF6A6AFC}</a:tableStyleId>
              </a:tblPr>
              <a:tblGrid>
                <a:gridCol w="2314303"/>
                <a:gridCol w="5042725"/>
              </a:tblGrid>
              <a:tr h="197696">
                <a:tc>
                  <a:txBody>
                    <a:bodyPr/>
                    <a:lstStyle/>
                    <a:p>
                      <a:r>
                        <a:rPr lang="en-US" sz="1400" dirty="0" smtClean="0">
                          <a:solidFill>
                            <a:schemeClr val="accent1"/>
                          </a:solidFill>
                          <a:latin typeface="Arial" panose="020B0604020202020204" pitchFamily="34" charset="0"/>
                          <a:cs typeface="Arial" panose="020B0604020202020204" pitchFamily="34" charset="0"/>
                        </a:rPr>
                        <a:t>SHUSA Objectives</a:t>
                      </a:r>
                      <a:endParaRPr lang="en-US" sz="1400" dirty="0">
                        <a:solidFill>
                          <a:schemeClr val="accent1"/>
                        </a:solidFill>
                        <a:latin typeface="Arial" panose="020B0604020202020204" pitchFamily="34" charset="0"/>
                        <a:cs typeface="Arial" panose="020B0604020202020204" pitchFamily="34" charset="0"/>
                      </a:endParaRPr>
                    </a:p>
                  </a:txBody>
                  <a:tcPr anchor="b">
                    <a:lnL>
                      <a:noFill/>
                    </a:lnL>
                    <a:lnR>
                      <a:noFill/>
                    </a:lnR>
                    <a:lnT>
                      <a:noFill/>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solidFill>
                            <a:schemeClr val="accent1"/>
                          </a:solidFill>
                          <a:latin typeface="Arial" panose="020B0604020202020204" pitchFamily="34" charset="0"/>
                          <a:cs typeface="Arial" panose="020B0604020202020204" pitchFamily="34" charset="0"/>
                        </a:rPr>
                        <a:t>Manifestation in BSI RAS</a:t>
                      </a:r>
                      <a:endParaRPr lang="en-US" sz="1400" dirty="0">
                        <a:solidFill>
                          <a:schemeClr val="accent1"/>
                        </a:solidFill>
                        <a:latin typeface="Arial" panose="020B0604020202020204" pitchFamily="34" charset="0"/>
                        <a:cs typeface="Arial" panose="020B0604020202020204" pitchFamily="34" charset="0"/>
                      </a:endParaRPr>
                    </a:p>
                  </a:txBody>
                  <a:tcPr anchor="b">
                    <a:lnL>
                      <a:noFill/>
                    </a:lnL>
                    <a:lnR>
                      <a:noFill/>
                    </a:lnR>
                    <a:lnT>
                      <a:noFill/>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451294">
                <a:tc rowSpan="2">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l">
                        <a:lnSpc>
                          <a:spcPct val="100000"/>
                        </a:lnSpc>
                      </a:pPr>
                      <a:r>
                        <a:rPr lang="en-US" sz="1200" b="1" dirty="0" smtClean="0">
                          <a:solidFill>
                            <a:schemeClr val="tx1"/>
                          </a:solidFill>
                          <a:latin typeface="Arial" panose="020B0604020202020204" pitchFamily="34" charset="0"/>
                          <a:cs typeface="Arial" panose="020B0604020202020204" pitchFamily="34" charset="0"/>
                        </a:rPr>
                        <a:t>Meet regulatory constraints</a:t>
                      </a:r>
                      <a:endParaRPr lang="en-US" sz="1200" b="1" dirty="0">
                        <a:solidFill>
                          <a:schemeClr val="tx1"/>
                        </a:solidFill>
                        <a:latin typeface="Arial" panose="020B0604020202020204" pitchFamily="34" charset="0"/>
                        <a:cs typeface="Arial" panose="020B0604020202020204" pitchFamily="34" charset="0"/>
                      </a:endParaRPr>
                    </a:p>
                  </a:txBody>
                  <a:tcPr marL="96028" marR="96028"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171450" indent="-171450">
                        <a:buFont typeface="Arial" panose="020B0604020202020204" pitchFamily="34" charset="0"/>
                        <a:buChar char="•"/>
                      </a:pPr>
                      <a:r>
                        <a:rPr lang="en-GB" sz="1200" b="1" i="0" dirty="0" smtClean="0">
                          <a:latin typeface="Arial" panose="020B0604020202020204" pitchFamily="34" charset="0"/>
                          <a:cs typeface="Arial" panose="020B0604020202020204" pitchFamily="34" charset="0"/>
                        </a:rPr>
                        <a:t>Capital</a:t>
                      </a:r>
                      <a:r>
                        <a:rPr lang="en-GB" sz="1200" dirty="0" smtClean="0">
                          <a:latin typeface="Arial" panose="020B0604020202020204" pitchFamily="34" charset="0"/>
                          <a:cs typeface="Arial" panose="020B0604020202020204" pitchFamily="34" charset="0"/>
                        </a:rPr>
                        <a:t>: </a:t>
                      </a:r>
                      <a:r>
                        <a:rPr lang="en-GB" sz="1200" dirty="0" smtClean="0">
                          <a:solidFill>
                            <a:schemeClr val="tx1"/>
                          </a:solidFill>
                          <a:latin typeface="Arial" panose="020B0604020202020204" pitchFamily="34" charset="0"/>
                          <a:cs typeface="Arial" panose="020B0604020202020204" pitchFamily="34" charset="0"/>
                        </a:rPr>
                        <a:t>Ensure</a:t>
                      </a:r>
                      <a:r>
                        <a:rPr lang="en-GB" sz="1200" baseline="0" dirty="0" smtClean="0">
                          <a:solidFill>
                            <a:schemeClr val="tx1"/>
                          </a:solidFill>
                          <a:latin typeface="Arial" panose="020B0604020202020204" pitchFamily="34" charset="0"/>
                          <a:cs typeface="Arial" panose="020B0604020202020204" pitchFamily="34" charset="0"/>
                        </a:rPr>
                        <a:t> post-loss capital ratios in CCAR analysis are at or above limits</a:t>
                      </a:r>
                      <a:endParaRPr lang="en-US" sz="1200" dirty="0">
                        <a:solidFill>
                          <a:schemeClr val="tx1"/>
                        </a:solidFill>
                        <a:latin typeface="Arial" panose="020B0604020202020204" pitchFamily="34" charset="0"/>
                        <a:cs typeface="Arial" panose="020B0604020202020204" pitchFamily="34" charset="0"/>
                      </a:endParaRPr>
                    </a:p>
                  </a:txBody>
                  <a:tcPr marL="96028" marR="96028"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451294">
                <a:tc vMerge="1">
                  <a:txBody>
                    <a:bodyPr/>
                    <a:lstStyle/>
                    <a:p>
                      <a:endParaRPr lang="en-US"/>
                    </a:p>
                  </a:txBody>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171450" indent="-171450">
                        <a:buFont typeface="Arial" panose="020B0604020202020204" pitchFamily="34" charset="0"/>
                        <a:buChar char="•"/>
                      </a:pPr>
                      <a:r>
                        <a:rPr lang="en-US" sz="1200" b="1" i="0" smtClean="0">
                          <a:latin typeface="Arial" panose="020B0604020202020204" pitchFamily="34" charset="0"/>
                          <a:ea typeface="ＭＳ Ｐゴシック" pitchFamily="-112" charset="-128"/>
                          <a:cs typeface="Arial" panose="020B0604020202020204" pitchFamily="34" charset="0"/>
                        </a:rPr>
                        <a:t>Liquidity</a:t>
                      </a:r>
                      <a:r>
                        <a:rPr lang="en-US" sz="1200" smtClean="0">
                          <a:latin typeface="Arial" panose="020B0604020202020204" pitchFamily="34" charset="0"/>
                          <a:ea typeface="ＭＳ Ｐゴシック" pitchFamily="-112" charset="-128"/>
                          <a:cs typeface="Arial" panose="020B0604020202020204" pitchFamily="34" charset="0"/>
                        </a:rPr>
                        <a:t>:</a:t>
                      </a:r>
                      <a:r>
                        <a:rPr lang="en-US" sz="1200" baseline="0" smtClean="0">
                          <a:latin typeface="Arial" panose="020B0604020202020204" pitchFamily="34" charset="0"/>
                          <a:ea typeface="ＭＳ Ｐゴシック" pitchFamily="-112" charset="-128"/>
                          <a:cs typeface="Arial" panose="020B0604020202020204" pitchFamily="34" charset="0"/>
                        </a:rPr>
                        <a:t> </a:t>
                      </a:r>
                      <a:r>
                        <a:rPr lang="en-US" sz="1200" kern="1200" smtClean="0">
                          <a:solidFill>
                            <a:schemeClr val="tx1"/>
                          </a:solidFill>
                          <a:effectLst/>
                          <a:latin typeface="Arial"/>
                          <a:ea typeface="+mn-ea"/>
                          <a:cs typeface="+mn-cs"/>
                        </a:rPr>
                        <a:t>Ensure cash flow profile keeps the entity within both internally and externally-defined limits</a:t>
                      </a:r>
                      <a:endParaRPr lang="en-US" sz="1200" dirty="0">
                        <a:latin typeface="Arial" panose="020B0604020202020204" pitchFamily="34" charset="0"/>
                        <a:cs typeface="Arial" panose="020B0604020202020204" pitchFamily="34" charset="0"/>
                      </a:endParaRPr>
                    </a:p>
                  </a:txBody>
                  <a:tcPr marL="96028" marR="96028"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927099">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dirty="0" smtClean="0">
                          <a:solidFill>
                            <a:schemeClr val="tx1"/>
                          </a:solidFill>
                          <a:latin typeface="Arial" panose="020B0604020202020204" pitchFamily="34" charset="0"/>
                          <a:cs typeface="Arial" panose="020B0604020202020204" pitchFamily="34" charset="0"/>
                        </a:rPr>
                        <a:t>Sustain </a:t>
                      </a:r>
                      <a:r>
                        <a:rPr lang="en-US" sz="1200" b="1" kern="1200" baseline="0" dirty="0" smtClean="0">
                          <a:solidFill>
                            <a:schemeClr val="tx1"/>
                          </a:solidFill>
                          <a:latin typeface="Arial" panose="020B0604020202020204" pitchFamily="34" charset="0"/>
                          <a:ea typeface="+mn-ea"/>
                          <a:cs typeface="Arial" panose="020B0604020202020204" pitchFamily="34" charset="0"/>
                        </a:rPr>
                        <a:t>confidence of external stakeholders </a:t>
                      </a:r>
                      <a:br>
                        <a:rPr lang="en-US" sz="1200" b="1" kern="1200" baseline="0" dirty="0" smtClean="0">
                          <a:solidFill>
                            <a:schemeClr val="tx1"/>
                          </a:solidFill>
                          <a:latin typeface="Arial" panose="020B0604020202020204" pitchFamily="34" charset="0"/>
                          <a:ea typeface="+mn-ea"/>
                          <a:cs typeface="Arial" panose="020B0604020202020204" pitchFamily="34" charset="0"/>
                        </a:rPr>
                      </a:br>
                      <a:r>
                        <a:rPr lang="en-US" sz="1200" b="1" kern="1200" baseline="0" dirty="0" smtClean="0">
                          <a:solidFill>
                            <a:schemeClr val="tx1"/>
                          </a:solidFill>
                          <a:latin typeface="Arial" panose="020B0604020202020204" pitchFamily="34" charset="0"/>
                          <a:ea typeface="+mn-ea"/>
                          <a:cs typeface="Arial" panose="020B0604020202020204" pitchFamily="34" charset="0"/>
                        </a:rPr>
                        <a:t>(e.g., rating agencies)</a:t>
                      </a:r>
                    </a:p>
                  </a:txBody>
                  <a:tcPr marL="96028" marR="96028"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smtClean="0">
                          <a:latin typeface="Arial" panose="020B0604020202020204" pitchFamily="34" charset="0"/>
                          <a:cs typeface="Arial" panose="020B0604020202020204" pitchFamily="34" charset="0"/>
                        </a:rPr>
                        <a:t>Ensure</a:t>
                      </a:r>
                      <a:r>
                        <a:rPr lang="en-GB" sz="1200" baseline="0" dirty="0" smtClean="0">
                          <a:latin typeface="Arial" panose="020B0604020202020204" pitchFamily="34" charset="0"/>
                          <a:cs typeface="Arial" panose="020B0604020202020204" pitchFamily="34" charset="0"/>
                        </a:rPr>
                        <a:t> c</a:t>
                      </a:r>
                      <a:r>
                        <a:rPr lang="en-GB" sz="1200" dirty="0" smtClean="0">
                          <a:latin typeface="Arial" panose="020B0604020202020204" pitchFamily="34" charset="0"/>
                          <a:cs typeface="Arial" panose="020B0604020202020204" pitchFamily="34" charset="0"/>
                        </a:rPr>
                        <a:t>haracteristics of the balance</a:t>
                      </a:r>
                      <a:r>
                        <a:rPr lang="en-GB" sz="1200" baseline="0" dirty="0" smtClean="0">
                          <a:latin typeface="Arial" panose="020B0604020202020204" pitchFamily="34" charset="0"/>
                          <a:cs typeface="Arial" panose="020B0604020202020204" pitchFamily="34" charset="0"/>
                        </a:rPr>
                        <a:t> sheet, earnings and </a:t>
                      </a:r>
                      <a:r>
                        <a:rPr lang="en-GB" sz="1200" dirty="0" smtClean="0">
                          <a:latin typeface="Arial" panose="020B0604020202020204" pitchFamily="34" charset="0"/>
                          <a:cs typeface="Arial" panose="020B0604020202020204" pitchFamily="34" charset="0"/>
                        </a:rPr>
                        <a:t>business profile (e.g., asset quality, liquidity, concentrations) are consistent with stakeholder expectations for prudent</a:t>
                      </a:r>
                      <a:r>
                        <a:rPr lang="en-GB" sz="1200" baseline="0" dirty="0" smtClean="0">
                          <a:latin typeface="Arial" panose="020B0604020202020204" pitchFamily="34" charset="0"/>
                          <a:cs typeface="Arial" panose="020B0604020202020204" pitchFamily="34" charset="0"/>
                        </a:rPr>
                        <a:t> risk management</a:t>
                      </a:r>
                      <a:endParaRPr lang="en-US" sz="1200" dirty="0">
                        <a:latin typeface="Arial" panose="020B0604020202020204" pitchFamily="34" charset="0"/>
                        <a:cs typeface="Arial" panose="020B0604020202020204" pitchFamily="34" charset="0"/>
                      </a:endParaRPr>
                    </a:p>
                  </a:txBody>
                  <a:tcPr marL="96028" marR="96028"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1000691">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kern="1200" dirty="0" smtClean="0">
                          <a:solidFill>
                            <a:schemeClr val="tx1"/>
                          </a:solidFill>
                          <a:latin typeface="Arial" panose="020B0604020202020204" pitchFamily="34" charset="0"/>
                          <a:ea typeface="+mn-ea"/>
                          <a:cs typeface="Arial" panose="020B0604020202020204" pitchFamily="34" charset="0"/>
                        </a:rPr>
                        <a:t>Minimize</a:t>
                      </a:r>
                      <a:r>
                        <a:rPr lang="en-US" sz="1200" b="1" kern="1200" baseline="0" dirty="0" smtClean="0">
                          <a:solidFill>
                            <a:schemeClr val="tx1"/>
                          </a:solidFill>
                          <a:latin typeface="Arial" panose="020B0604020202020204" pitchFamily="34" charset="0"/>
                          <a:ea typeface="+mn-ea"/>
                          <a:cs typeface="Arial" panose="020B0604020202020204" pitchFamily="34" charset="0"/>
                        </a:rPr>
                        <a:t> </a:t>
                      </a:r>
                      <a:r>
                        <a:rPr lang="en-US" sz="1200" b="1" kern="1200" dirty="0" smtClean="0">
                          <a:solidFill>
                            <a:schemeClr val="tx1"/>
                          </a:solidFill>
                          <a:latin typeface="Arial" panose="020B0604020202020204" pitchFamily="34" charset="0"/>
                          <a:ea typeface="+mn-ea"/>
                          <a:cs typeface="Arial" panose="020B0604020202020204" pitchFamily="34" charset="0"/>
                        </a:rPr>
                        <a:t>risks that do not generate incremental earnings</a:t>
                      </a:r>
                    </a:p>
                  </a:txBody>
                  <a:tcPr marL="96028" marR="96028"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dirty="0" smtClean="0">
                          <a:solidFill>
                            <a:schemeClr val="tx1"/>
                          </a:solidFill>
                          <a:latin typeface="Arial" panose="020B0604020202020204" pitchFamily="34" charset="0"/>
                          <a:ea typeface="+mn-ea"/>
                          <a:cs typeface="Arial" panose="020B0604020202020204" pitchFamily="34" charset="0"/>
                        </a:rPr>
                        <a:t>Establish</a:t>
                      </a:r>
                      <a:r>
                        <a:rPr lang="en-GB" sz="1200" kern="1200" baseline="0" dirty="0" smtClean="0">
                          <a:solidFill>
                            <a:schemeClr val="tx1"/>
                          </a:solidFill>
                          <a:latin typeface="Arial" panose="020B0604020202020204" pitchFamily="34" charset="0"/>
                          <a:ea typeface="+mn-ea"/>
                          <a:cs typeface="Arial" panose="020B0604020202020204" pitchFamily="34" charset="0"/>
                        </a:rPr>
                        <a:t> </a:t>
                      </a:r>
                      <a:r>
                        <a:rPr lang="en-GB" sz="1200" kern="1200" dirty="0" smtClean="0">
                          <a:solidFill>
                            <a:schemeClr val="tx1"/>
                          </a:solidFill>
                          <a:latin typeface="Arial" panose="020B0604020202020204" pitchFamily="34" charset="0"/>
                          <a:ea typeface="+mn-ea"/>
                          <a:cs typeface="Arial" panose="020B0604020202020204" pitchFamily="34" charset="0"/>
                        </a:rPr>
                        <a:t>Board-level expectations for processes and controls in place for non-financial risks</a:t>
                      </a:r>
                      <a:r>
                        <a:rPr lang="en-GB" sz="1200" kern="1200" baseline="0" dirty="0" smtClean="0">
                          <a:solidFill>
                            <a:schemeClr val="tx1"/>
                          </a:solidFill>
                          <a:latin typeface="Arial" panose="020B0604020202020204" pitchFamily="34" charset="0"/>
                          <a:ea typeface="+mn-ea"/>
                          <a:cs typeface="Arial" panose="020B0604020202020204" pitchFamily="34" charset="0"/>
                        </a:rPr>
                        <a:t> </a:t>
                      </a:r>
                      <a:endParaRPr lang="en-GB" sz="1200" kern="1200" dirty="0" smtClean="0">
                        <a:solidFill>
                          <a:schemeClr val="tx1"/>
                        </a:solidFill>
                        <a:latin typeface="Arial" panose="020B0604020202020204" pitchFamily="34" charset="0"/>
                        <a:ea typeface="+mn-ea"/>
                        <a:cs typeface="Arial" panose="020B0604020202020204" pitchFamily="34" charset="0"/>
                      </a:endParaRPr>
                    </a:p>
                  </a:txBody>
                  <a:tcPr marL="96028" marR="96028"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93513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dirty="0" smtClean="0">
                          <a:solidFill>
                            <a:schemeClr val="tx1"/>
                          </a:solidFill>
                          <a:latin typeface="Arial" panose="020B0604020202020204" pitchFamily="34" charset="0"/>
                          <a:cs typeface="Arial" panose="020B0604020202020204" pitchFamily="34" charset="0"/>
                        </a:rPr>
                        <a:t>Comply with Group-level</a:t>
                      </a:r>
                      <a:r>
                        <a:rPr lang="en-US" sz="1200" b="1" baseline="0" dirty="0" smtClean="0">
                          <a:solidFill>
                            <a:schemeClr val="tx1"/>
                          </a:solidFill>
                          <a:latin typeface="Arial" panose="020B0604020202020204" pitchFamily="34" charset="0"/>
                          <a:cs typeface="Arial" panose="020B0604020202020204" pitchFamily="34" charset="0"/>
                        </a:rPr>
                        <a:t> Risk A</a:t>
                      </a:r>
                      <a:r>
                        <a:rPr lang="en-US" sz="1200" b="1" dirty="0" smtClean="0">
                          <a:solidFill>
                            <a:schemeClr val="tx1"/>
                          </a:solidFill>
                          <a:latin typeface="Arial" panose="020B0604020202020204" pitchFamily="34" charset="0"/>
                          <a:cs typeface="Arial" panose="020B0604020202020204" pitchFamily="34" charset="0"/>
                        </a:rPr>
                        <a:t>ppetite expectations</a:t>
                      </a:r>
                      <a:endParaRPr lang="en-GB" sz="1200" b="1" dirty="0" smtClean="0">
                        <a:solidFill>
                          <a:schemeClr val="tx1"/>
                        </a:solidFill>
                        <a:latin typeface="Arial" panose="020B0604020202020204" pitchFamily="34" charset="0"/>
                        <a:cs typeface="Arial" panose="020B0604020202020204" pitchFamily="34" charset="0"/>
                      </a:endParaRPr>
                    </a:p>
                  </a:txBody>
                  <a:tcPr marL="96028" marR="96028"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dirty="0" smtClean="0">
                          <a:solidFill>
                            <a:schemeClr val="tx1"/>
                          </a:solidFill>
                          <a:latin typeface="Arial" panose="020B0604020202020204" pitchFamily="34" charset="0"/>
                          <a:ea typeface="+mn-ea"/>
                          <a:cs typeface="Arial" panose="020B0604020202020204" pitchFamily="34" charset="0"/>
                        </a:rPr>
                        <a:t>I</a:t>
                      </a:r>
                      <a:r>
                        <a:rPr lang="en-GB" sz="1200" kern="1200" baseline="0" dirty="0" smtClean="0">
                          <a:solidFill>
                            <a:schemeClr val="tx1"/>
                          </a:solidFill>
                          <a:latin typeface="Arial" panose="020B0604020202020204" pitchFamily="34" charset="0"/>
                          <a:ea typeface="+mn-ea"/>
                          <a:cs typeface="Arial" panose="020B0604020202020204" pitchFamily="34" charset="0"/>
                        </a:rPr>
                        <a:t>ncl</a:t>
                      </a:r>
                      <a:r>
                        <a:rPr lang="en-GB" sz="1200" kern="1200" dirty="0" smtClean="0">
                          <a:solidFill>
                            <a:schemeClr val="tx1"/>
                          </a:solidFill>
                          <a:latin typeface="Arial" panose="020B0604020202020204" pitchFamily="34" charset="0"/>
                          <a:ea typeface="+mn-ea"/>
                          <a:cs typeface="Arial" panose="020B0604020202020204" pitchFamily="34" charset="0"/>
                        </a:rPr>
                        <a:t>ude</a:t>
                      </a:r>
                      <a:r>
                        <a:rPr lang="en-GB" sz="1200" kern="1200" baseline="0" dirty="0" smtClean="0">
                          <a:solidFill>
                            <a:schemeClr val="tx1"/>
                          </a:solidFill>
                          <a:latin typeface="Arial" panose="020B0604020202020204" pitchFamily="34" charset="0"/>
                          <a:ea typeface="+mn-ea"/>
                          <a:cs typeface="Arial" panose="020B0604020202020204" pitchFamily="34" charset="0"/>
                        </a:rPr>
                        <a:t> </a:t>
                      </a:r>
                      <a:r>
                        <a:rPr lang="en-US" sz="1200" kern="1200" dirty="0" smtClean="0">
                          <a:solidFill>
                            <a:schemeClr val="tx1"/>
                          </a:solidFill>
                          <a:latin typeface="Arial" panose="020B0604020202020204" pitchFamily="34" charset="0"/>
                          <a:ea typeface="+mn-ea"/>
                          <a:cs typeface="Arial" panose="020B0604020202020204" pitchFamily="34" charset="0"/>
                        </a:rPr>
                        <a:t>metrics and adhere to limits agreed</a:t>
                      </a:r>
                      <a:r>
                        <a:rPr lang="en-US" sz="1200" kern="1200" baseline="0" dirty="0" smtClean="0">
                          <a:solidFill>
                            <a:schemeClr val="tx1"/>
                          </a:solidFill>
                          <a:latin typeface="Arial" panose="020B0604020202020204" pitchFamily="34" charset="0"/>
                          <a:ea typeface="+mn-ea"/>
                          <a:cs typeface="Arial" panose="020B0604020202020204" pitchFamily="34" charset="0"/>
                        </a:rPr>
                        <a:t> with </a:t>
                      </a:r>
                      <a:r>
                        <a:rPr lang="en-US" sz="1200" kern="1200" dirty="0" smtClean="0">
                          <a:solidFill>
                            <a:schemeClr val="tx1"/>
                          </a:solidFill>
                          <a:latin typeface="Arial" panose="020B0604020202020204" pitchFamily="34" charset="0"/>
                          <a:ea typeface="+mn-ea"/>
                          <a:cs typeface="Arial" panose="020B0604020202020204" pitchFamily="34" charset="0"/>
                        </a:rPr>
                        <a:t>Group, as applicable to SHUSA’s business</a:t>
                      </a:r>
                      <a:endParaRPr lang="en-GB" sz="1200" kern="1200" dirty="0" smtClean="0">
                        <a:solidFill>
                          <a:schemeClr val="tx1"/>
                        </a:solidFill>
                        <a:latin typeface="Arial" panose="020B0604020202020204" pitchFamily="34" charset="0"/>
                        <a:ea typeface="+mn-ea"/>
                        <a:cs typeface="Arial" panose="020B0604020202020204" pitchFamily="34" charset="0"/>
                      </a:endParaRPr>
                    </a:p>
                  </a:txBody>
                  <a:tcPr marL="96028" marR="96028"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32" name="CONCLUTION_SHAPE"/>
          <p:cNvGraphicFramePr>
            <a:graphicFrameLocks noGrp="1"/>
          </p:cNvGraphicFramePr>
          <p:nvPr>
            <p:extLst>
              <p:ext uri="{D42A27DB-BD31-4B8C-83A1-F6EECF244321}">
                <p14:modId xmlns:p14="http://schemas.microsoft.com/office/powerpoint/2010/main" val="4274809169"/>
              </p:ext>
            </p:extLst>
          </p:nvPr>
        </p:nvGraphicFramePr>
        <p:xfrm>
          <a:off x="439130" y="5609940"/>
          <a:ext cx="8709633" cy="640080"/>
        </p:xfrm>
        <a:graphic>
          <a:graphicData uri="http://schemas.openxmlformats.org/drawingml/2006/table">
            <a:tbl>
              <a:tblPr firstRow="1" bandRow="1">
                <a:tableStyleId>{839DD9DD-9E6C-4910-8AC0-68ADFF6A6AFC}</a:tableStyleId>
              </a:tblPr>
              <a:tblGrid>
                <a:gridCol w="8709633"/>
              </a:tblGrid>
              <a:tr h="254000">
                <a:tc>
                  <a:txBody>
                    <a:bodyPr/>
                    <a:lstStyle/>
                    <a:p>
                      <a:r>
                        <a:rPr kumimoji="0" lang="en-US" sz="1800" b="0" i="0" u="none" baseline="0" dirty="0" smtClean="0">
                          <a:solidFill>
                            <a:srgbClr val="FF0000"/>
                          </a:solidFill>
                          <a:latin typeface="Arial" panose="020B0604020202020204" pitchFamily="34" charset="0"/>
                          <a:cs typeface="Arial" panose="020B0604020202020204" pitchFamily="34" charset="0"/>
                          <a:sym typeface="Arial"/>
                        </a:rPr>
                        <a:t>The statements, metrics and limits in the RAS will enable the Board to ensure these overarching objectives are upheld</a:t>
                      </a:r>
                    </a:p>
                  </a:txBody>
                  <a:tcPr anchor="b">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2" name="Text Box 75"/>
          <p:cNvSpPr txBox="1">
            <a:spLocks noChangeArrowheads="1"/>
          </p:cNvSpPr>
          <p:nvPr/>
        </p:nvSpPr>
        <p:spPr bwMode="gray">
          <a:xfrm>
            <a:off x="407540" y="98167"/>
            <a:ext cx="716543"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Objectives</a:t>
            </a:r>
            <a:endParaRPr lang="en-US" sz="1200" dirty="0">
              <a:solidFill>
                <a:schemeClr val="bg1">
                  <a:lumMod val="50000"/>
                </a:schemeClr>
              </a:solidFill>
            </a:endParaRPr>
          </a:p>
        </p:txBody>
      </p:sp>
    </p:spTree>
    <p:extLst>
      <p:ext uri="{BB962C8B-B14F-4D97-AF65-F5344CB8AC3E}">
        <p14:creationId xmlns:p14="http://schemas.microsoft.com/office/powerpoint/2010/main" val="114452243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ext uri="{D42A27DB-BD31-4B8C-83A1-F6EECF244321}">
                <p14:modId xmlns:p14="http://schemas.microsoft.com/office/powerpoint/2010/main" val="42034864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5924" name="think-cell Slide" r:id="rId19" imgW="270" imgH="270" progId="TCLayout.ActiveDocument.1">
                  <p:embed/>
                </p:oleObj>
              </mc:Choice>
              <mc:Fallback>
                <p:oleObj name="think-cell Slide" r:id="rId19" imgW="270" imgH="270" progId="TCLayout.ActiveDocument.1">
                  <p:embed/>
                  <p:pic>
                    <p:nvPicPr>
                      <p:cNvPr id="0" name=""/>
                      <p:cNvPicPr/>
                      <p:nvPr/>
                    </p:nvPicPr>
                    <p:blipFill>
                      <a:blip r:embed="rId20"/>
                      <a:stretch>
                        <a:fillRect/>
                      </a:stretch>
                    </p:blipFill>
                    <p:spPr>
                      <a:xfrm>
                        <a:off x="1588" y="1588"/>
                        <a:ext cx="1587" cy="1587"/>
                      </a:xfrm>
                      <a:prstGeom prst="rect">
                        <a:avLst/>
                      </a:prstGeom>
                    </p:spPr>
                  </p:pic>
                </p:oleObj>
              </mc:Fallback>
            </mc:AlternateContent>
          </a:graphicData>
        </a:graphic>
      </p:graphicFrame>
      <p:sp>
        <p:nvSpPr>
          <p:cNvPr id="5" name="Rectangle 4"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spcCol="0" rtlCol="0" anchor="t" anchorCtr="0" compatLnSpc="1">
            <a:prstTxWarp prst="textNoShape">
              <a:avLst/>
            </a:prstTxWarp>
            <a:noAutofit/>
          </a:bodyPr>
          <a:lstStyle/>
          <a:p>
            <a:pPr algn="l" eaLnBrk="0" hangingPunct="0">
              <a:lnSpc>
                <a:spcPct val="100000"/>
              </a:lnSpc>
            </a:pPr>
            <a:endParaRPr kumimoji="0" lang="en-US" u="none" strike="noStrike" cap="none" normalizeH="0" dirty="0">
              <a:ln>
                <a:noFill/>
              </a:ln>
              <a:solidFill>
                <a:schemeClr val="tx1"/>
              </a:solidFill>
              <a:effectLst/>
              <a:latin typeface="Arial"/>
              <a:cs typeface="Arial"/>
              <a:sym typeface="Arial"/>
            </a:endParaRPr>
          </a:p>
        </p:txBody>
      </p:sp>
      <p:sp>
        <p:nvSpPr>
          <p:cNvPr id="20" name="Content Placeholder 4"/>
          <p:cNvSpPr txBox="1">
            <a:spLocks/>
          </p:cNvSpPr>
          <p:nvPr/>
        </p:nvSpPr>
        <p:spPr>
          <a:xfrm>
            <a:off x="5162550" y="2102141"/>
            <a:ext cx="4087813" cy="2769989"/>
          </a:xfrm>
          <a:prstGeom prst="rect">
            <a:avLst/>
          </a:prstGeom>
        </p:spPr>
        <p:txBody>
          <a:bodyPr wrap="square" lIns="0" tIns="0" rIns="0" bIns="0">
            <a:sp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171450" lvl="1" indent="-171450">
              <a:lnSpc>
                <a:spcPct val="100000"/>
              </a:lnSpc>
              <a:spcBef>
                <a:spcPts val="0"/>
              </a:spcBef>
              <a:spcAft>
                <a:spcPts val="0"/>
              </a:spcAft>
              <a:buClrTx/>
              <a:buFont typeface="Arial" panose="020B0604020202020204" pitchFamily="34" charset="0"/>
              <a:buChar char="•"/>
            </a:pPr>
            <a:r>
              <a:rPr lang="en-US" sz="1200" kern="0" dirty="0">
                <a:latin typeface="Arial" panose="020B0604020202020204" pitchFamily="34" charset="0"/>
                <a:cs typeface="Arial" panose="020B0604020202020204" pitchFamily="34" charset="0"/>
              </a:rPr>
              <a:t>Metric definition for materiality </a:t>
            </a:r>
            <a:r>
              <a:rPr lang="en-US" sz="1200" kern="0" dirty="0" smtClean="0">
                <a:latin typeface="Arial" panose="020B0604020202020204" pitchFamily="34" charset="0"/>
                <a:cs typeface="Arial" panose="020B0604020202020204" pitchFamily="34" charset="0"/>
              </a:rPr>
              <a:t>includes material </a:t>
            </a:r>
            <a:r>
              <a:rPr lang="en-US" sz="1200" kern="0" dirty="0">
                <a:latin typeface="Arial" panose="020B0604020202020204" pitchFamily="34" charset="0"/>
                <a:cs typeface="Arial" panose="020B0604020202020204" pitchFamily="34" charset="0"/>
              </a:rPr>
              <a:t>operational risk events that </a:t>
            </a:r>
            <a:r>
              <a:rPr lang="en-US" sz="1200" kern="0" dirty="0" smtClean="0">
                <a:latin typeface="Arial" panose="020B0604020202020204" pitchFamily="34" charset="0"/>
                <a:cs typeface="Arial" panose="020B0604020202020204" pitchFamily="34" charset="0"/>
              </a:rPr>
              <a:t>have and do </a:t>
            </a:r>
            <a:r>
              <a:rPr lang="en-US" sz="1200" kern="0" dirty="0">
                <a:latin typeface="Arial" panose="020B0604020202020204" pitchFamily="34" charset="0"/>
                <a:cs typeface="Arial" panose="020B0604020202020204" pitchFamily="34" charset="0"/>
              </a:rPr>
              <a:t>not have an economic </a:t>
            </a:r>
            <a:r>
              <a:rPr lang="en-US" sz="1200" kern="0" dirty="0" smtClean="0">
                <a:latin typeface="Arial" panose="020B0604020202020204" pitchFamily="34" charset="0"/>
                <a:cs typeface="Arial" panose="020B0604020202020204" pitchFamily="34" charset="0"/>
              </a:rPr>
              <a:t>impact (e.g. regulatory</a:t>
            </a:r>
            <a:r>
              <a:rPr lang="en-US" sz="1200" kern="0" dirty="0">
                <a:latin typeface="Arial" panose="020B0604020202020204" pitchFamily="34" charset="0"/>
                <a:cs typeface="Arial" panose="020B0604020202020204" pitchFamily="34" charset="0"/>
              </a:rPr>
              <a:t>, customer and reputational </a:t>
            </a:r>
            <a:r>
              <a:rPr lang="en-US" sz="1200" kern="0" dirty="0" smtClean="0">
                <a:latin typeface="Arial" panose="020B0604020202020204" pitchFamily="34" charset="0"/>
                <a:cs typeface="Arial" panose="020B0604020202020204" pitchFamily="34" charset="0"/>
              </a:rPr>
              <a:t>impacts)</a:t>
            </a:r>
            <a:endParaRPr lang="en-US" sz="1200" kern="0" dirty="0">
              <a:latin typeface="Arial" panose="020B0604020202020204" pitchFamily="34" charset="0"/>
              <a:cs typeface="Arial" panose="020B0604020202020204" pitchFamily="34" charset="0"/>
            </a:endParaRPr>
          </a:p>
          <a:p>
            <a:pPr marL="171450" lvl="1" indent="-171450">
              <a:lnSpc>
                <a:spcPct val="100000"/>
              </a:lnSpc>
              <a:spcBef>
                <a:spcPts val="0"/>
              </a:spcBef>
              <a:spcAft>
                <a:spcPts val="0"/>
              </a:spcAft>
              <a:buClrTx/>
              <a:buFont typeface="Arial" panose="020B0604020202020204" pitchFamily="34" charset="0"/>
              <a:buChar char="•"/>
            </a:pPr>
            <a:r>
              <a:rPr lang="en-GB" sz="1200" dirty="0" smtClean="0">
                <a:solidFill>
                  <a:schemeClr val="tx1"/>
                </a:solidFill>
                <a:latin typeface="Arial" panose="020B0604020202020204" pitchFamily="34" charset="0"/>
                <a:cs typeface="Arial" panose="020B0604020202020204" pitchFamily="34" charset="0"/>
              </a:rPr>
              <a:t>The threshold </a:t>
            </a:r>
            <a:r>
              <a:rPr lang="en-GB" sz="1200" dirty="0">
                <a:solidFill>
                  <a:schemeClr val="tx1"/>
                </a:solidFill>
                <a:latin typeface="Arial" panose="020B0604020202020204" pitchFamily="34" charset="0"/>
                <a:cs typeface="Arial" panose="020B0604020202020204" pitchFamily="34" charset="0"/>
              </a:rPr>
              <a:t>of financial materiality </a:t>
            </a:r>
            <a:r>
              <a:rPr lang="en-GB" sz="1200" dirty="0" smtClean="0">
                <a:solidFill>
                  <a:schemeClr val="tx1"/>
                </a:solidFill>
                <a:latin typeface="Arial" panose="020B0604020202020204" pitchFamily="34" charset="0"/>
                <a:cs typeface="Arial" panose="020B0604020202020204" pitchFamily="34" charset="0"/>
              </a:rPr>
              <a:t>for BSI is $50K </a:t>
            </a:r>
            <a:r>
              <a:rPr lang="en-GB" sz="1200" dirty="0">
                <a:solidFill>
                  <a:schemeClr val="tx1"/>
                </a:solidFill>
                <a:latin typeface="Arial" panose="020B0604020202020204" pitchFamily="34" charset="0"/>
                <a:cs typeface="Arial" panose="020B0604020202020204" pitchFamily="34" charset="0"/>
              </a:rPr>
              <a:t>to identify </a:t>
            </a:r>
            <a:r>
              <a:rPr lang="en-GB" sz="1200" dirty="0" smtClean="0">
                <a:solidFill>
                  <a:schemeClr val="tx1"/>
                </a:solidFill>
                <a:latin typeface="Arial" panose="020B0604020202020204" pitchFamily="34" charset="0"/>
                <a:cs typeface="Arial" panose="020B0604020202020204" pitchFamily="34" charset="0"/>
              </a:rPr>
              <a:t>significant </a:t>
            </a:r>
            <a:r>
              <a:rPr lang="en-GB" sz="1200" dirty="0">
                <a:solidFill>
                  <a:schemeClr val="tx1"/>
                </a:solidFill>
                <a:latin typeface="Arial" panose="020B0604020202020204" pitchFamily="34" charset="0"/>
                <a:cs typeface="Arial" panose="020B0604020202020204" pitchFamily="34" charset="0"/>
              </a:rPr>
              <a:t>loss </a:t>
            </a:r>
            <a:r>
              <a:rPr lang="en-GB" sz="1200" dirty="0" smtClean="0">
                <a:solidFill>
                  <a:schemeClr val="tx1"/>
                </a:solidFill>
                <a:latin typeface="Arial" panose="020B0604020202020204" pitchFamily="34" charset="0"/>
                <a:cs typeface="Arial" panose="020B0604020202020204" pitchFamily="34" charset="0"/>
              </a:rPr>
              <a:t>events tailored to BSI</a:t>
            </a:r>
          </a:p>
          <a:p>
            <a:pPr marL="171450" lvl="1" indent="-171450">
              <a:lnSpc>
                <a:spcPct val="100000"/>
              </a:lnSpc>
              <a:spcBef>
                <a:spcPts val="0"/>
              </a:spcBef>
              <a:spcAft>
                <a:spcPts val="0"/>
              </a:spcAft>
              <a:buClrTx/>
              <a:buFont typeface="Arial" panose="020B0604020202020204" pitchFamily="34" charset="0"/>
              <a:buChar char="•"/>
            </a:pPr>
            <a:r>
              <a:rPr lang="en-US" sz="1200" kern="0" dirty="0" smtClean="0">
                <a:solidFill>
                  <a:schemeClr val="tx1"/>
                </a:solidFill>
                <a:latin typeface="Arial" panose="020B0604020202020204" pitchFamily="34" charset="0"/>
                <a:cs typeface="Arial" panose="020B0604020202020204" pitchFamily="34" charset="0"/>
              </a:rPr>
              <a:t>The red limit was set equivalent to $250K </a:t>
            </a:r>
            <a:r>
              <a:rPr lang="en-US" sz="1200" kern="0" dirty="0">
                <a:solidFill>
                  <a:schemeClr val="tx1"/>
                </a:solidFill>
                <a:latin typeface="Arial" panose="020B0604020202020204" pitchFamily="34" charset="0"/>
                <a:cs typeface="Arial" panose="020B0604020202020204" pitchFamily="34" charset="0"/>
              </a:rPr>
              <a:t>in losses for a </a:t>
            </a:r>
            <a:r>
              <a:rPr lang="en-US" sz="1200" kern="0" dirty="0" smtClean="0">
                <a:solidFill>
                  <a:schemeClr val="tx1"/>
                </a:solidFill>
                <a:latin typeface="Arial" panose="020B0604020202020204" pitchFamily="34" charset="0"/>
                <a:cs typeface="Arial" panose="020B0604020202020204" pitchFamily="34" charset="0"/>
              </a:rPr>
              <a:t>quarter. </a:t>
            </a:r>
            <a:r>
              <a:rPr lang="en-US" sz="1200" kern="0" dirty="0">
                <a:solidFill>
                  <a:schemeClr val="tx1"/>
                </a:solidFill>
                <a:latin typeface="Arial" panose="020B0604020202020204" pitchFamily="34" charset="0"/>
                <a:cs typeface="Arial" panose="020B0604020202020204" pitchFamily="34" charset="0"/>
              </a:rPr>
              <a:t>Reaching this limit would indicate a failing control </a:t>
            </a:r>
            <a:r>
              <a:rPr lang="en-US" sz="1200" kern="0" dirty="0" smtClean="0">
                <a:solidFill>
                  <a:schemeClr val="tx1"/>
                </a:solidFill>
                <a:latin typeface="Arial" panose="020B0604020202020204" pitchFamily="34" charset="0"/>
                <a:cs typeface="Arial" panose="020B0604020202020204" pitchFamily="34" charset="0"/>
              </a:rPr>
              <a:t>environment</a:t>
            </a:r>
            <a:endParaRPr lang="en-US" sz="1200" kern="0" dirty="0">
              <a:solidFill>
                <a:schemeClr val="tx1"/>
              </a:solidFill>
              <a:latin typeface="Arial" panose="020B0604020202020204" pitchFamily="34" charset="0"/>
              <a:cs typeface="Arial" panose="020B0604020202020204" pitchFamily="34" charset="0"/>
            </a:endParaRPr>
          </a:p>
          <a:p>
            <a:pPr marL="171450" lvl="1" indent="-171450">
              <a:lnSpc>
                <a:spcPct val="100000"/>
              </a:lnSpc>
              <a:spcBef>
                <a:spcPts val="0"/>
              </a:spcBef>
              <a:spcAft>
                <a:spcPts val="0"/>
              </a:spcAft>
              <a:buClrTx/>
              <a:buFont typeface="Arial" panose="020B0604020202020204" pitchFamily="34" charset="0"/>
              <a:buChar char="•"/>
            </a:pPr>
            <a:r>
              <a:rPr lang="en-US" sz="1200" kern="0" dirty="0" smtClean="0">
                <a:solidFill>
                  <a:schemeClr val="tx1"/>
                </a:solidFill>
                <a:latin typeface="Arial" panose="020B0604020202020204" pitchFamily="34" charset="0"/>
                <a:cs typeface="Arial" panose="020B0604020202020204" pitchFamily="34" charset="0"/>
              </a:rPr>
              <a:t>The amber limit was set to work out to $150K </a:t>
            </a:r>
            <a:r>
              <a:rPr lang="en-US" sz="1200" kern="0" dirty="0">
                <a:solidFill>
                  <a:schemeClr val="tx1"/>
                </a:solidFill>
                <a:latin typeface="Arial" panose="020B0604020202020204" pitchFamily="34" charset="0"/>
                <a:cs typeface="Arial" panose="020B0604020202020204" pitchFamily="34" charset="0"/>
              </a:rPr>
              <a:t>in losses for a </a:t>
            </a:r>
            <a:r>
              <a:rPr lang="en-US" sz="1200" kern="0" dirty="0" smtClean="0">
                <a:solidFill>
                  <a:schemeClr val="tx1"/>
                </a:solidFill>
                <a:latin typeface="Arial" panose="020B0604020202020204" pitchFamily="34" charset="0"/>
                <a:cs typeface="Arial" panose="020B0604020202020204" pitchFamily="34" charset="0"/>
              </a:rPr>
              <a:t>quarter, </a:t>
            </a:r>
            <a:r>
              <a:rPr lang="en-US" sz="1200" kern="0" dirty="0">
                <a:solidFill>
                  <a:schemeClr val="tx1"/>
                </a:solidFill>
                <a:latin typeface="Arial" panose="020B0604020202020204" pitchFamily="34" charset="0"/>
                <a:cs typeface="Arial" panose="020B0604020202020204" pitchFamily="34" charset="0"/>
              </a:rPr>
              <a:t>and would indicate a weakening control </a:t>
            </a:r>
            <a:r>
              <a:rPr lang="en-US" sz="1200" kern="0" dirty="0" smtClean="0">
                <a:solidFill>
                  <a:schemeClr val="tx1"/>
                </a:solidFill>
                <a:latin typeface="Arial" panose="020B0604020202020204" pitchFamily="34" charset="0"/>
                <a:cs typeface="Arial" panose="020B0604020202020204" pitchFamily="34" charset="0"/>
              </a:rPr>
              <a:t>environment</a:t>
            </a:r>
          </a:p>
          <a:p>
            <a:pPr marL="171450" lvl="1" indent="-171450">
              <a:lnSpc>
                <a:spcPct val="100000"/>
              </a:lnSpc>
              <a:spcBef>
                <a:spcPts val="0"/>
              </a:spcBef>
              <a:spcAft>
                <a:spcPts val="0"/>
              </a:spcAft>
              <a:buClrTx/>
              <a:buFont typeface="Arial" panose="020B0604020202020204" pitchFamily="34" charset="0"/>
              <a:buChar char="•"/>
            </a:pPr>
            <a:r>
              <a:rPr lang="en-US" sz="1200" kern="0" dirty="0" smtClean="0">
                <a:solidFill>
                  <a:schemeClr val="tx1"/>
                </a:solidFill>
                <a:latin typeface="Arial" panose="020B0604020202020204" pitchFamily="34" charset="0"/>
                <a:cs typeface="Arial" panose="020B0604020202020204" pitchFamily="34" charset="0"/>
              </a:rPr>
              <a:t>The </a:t>
            </a:r>
            <a:r>
              <a:rPr lang="en-US" sz="1200" kern="0" dirty="0">
                <a:solidFill>
                  <a:schemeClr val="tx1"/>
                </a:solidFill>
                <a:latin typeface="Arial" panose="020B0604020202020204" pitchFamily="34" charset="0"/>
                <a:cs typeface="Arial" panose="020B0604020202020204" pitchFamily="34" charset="0"/>
              </a:rPr>
              <a:t>trigger is unlikely to be reached given BSI’s loss history and would represent a definite call to action if </a:t>
            </a:r>
            <a:r>
              <a:rPr lang="en-US" sz="1200" kern="0" dirty="0" smtClean="0">
                <a:solidFill>
                  <a:schemeClr val="tx1"/>
                </a:solidFill>
                <a:latin typeface="Arial" panose="020B0604020202020204" pitchFamily="34" charset="0"/>
                <a:cs typeface="Arial" panose="020B0604020202020204" pitchFamily="34" charset="0"/>
              </a:rPr>
              <a:t>breached</a:t>
            </a:r>
            <a:endParaRPr lang="en-US" sz="1200" kern="0" dirty="0">
              <a:solidFill>
                <a:schemeClr val="tx1"/>
              </a:solidFill>
              <a:latin typeface="Arial" panose="020B0604020202020204" pitchFamily="34" charset="0"/>
              <a:cs typeface="Arial" panose="020B0604020202020204" pitchFamily="34" charset="0"/>
            </a:endParaRPr>
          </a:p>
        </p:txBody>
      </p:sp>
      <p:sp>
        <p:nvSpPr>
          <p:cNvPr id="10" name="Content Placeholder 9"/>
          <p:cNvSpPr>
            <a:spLocks noGrp="1"/>
          </p:cNvSpPr>
          <p:nvPr>
            <p:ph sz="quarter" idx="11"/>
          </p:nvPr>
        </p:nvSpPr>
        <p:spPr/>
        <p:txBody>
          <a:bodyPr/>
          <a:lstStyle/>
          <a:p>
            <a:r>
              <a:rPr lang="en-GB" dirty="0" smtClean="0"/>
              <a:t>Calibration: </a:t>
            </a:r>
            <a:r>
              <a:rPr lang="en-GB" b="0" dirty="0" smtClean="0"/>
              <a:t>Material </a:t>
            </a:r>
            <a:r>
              <a:rPr lang="en-GB" b="0" dirty="0"/>
              <a:t>Operational Risk </a:t>
            </a:r>
            <a:r>
              <a:rPr lang="en-GB" b="0" dirty="0" smtClean="0"/>
              <a:t>Events</a:t>
            </a:r>
            <a:endParaRPr lang="en-GB" b="0" dirty="0"/>
          </a:p>
        </p:txBody>
      </p:sp>
      <p:sp>
        <p:nvSpPr>
          <p:cNvPr id="49" name="TextBox 48"/>
          <p:cNvSpPr txBox="1"/>
          <p:nvPr/>
        </p:nvSpPr>
        <p:spPr>
          <a:xfrm>
            <a:off x="364298" y="1463040"/>
            <a:ext cx="4335293" cy="370614"/>
          </a:xfrm>
          <a:prstGeom prst="rect">
            <a:avLst/>
          </a:prstGeom>
          <a:noFill/>
        </p:spPr>
        <p:txBody>
          <a:bodyPr vert="horz" wrap="square" lIns="0" tIns="0" rIns="0" bIns="0" rtlCol="0" anchor="t" anchorCtr="0">
            <a:spAutoFit/>
          </a:bodyPr>
          <a:lstStyle/>
          <a:p>
            <a:pPr algn="l"/>
            <a:r>
              <a:rPr lang="en-GB" sz="1400" b="1" dirty="0" smtClean="0">
                <a:solidFill>
                  <a:srgbClr val="FF0000"/>
                </a:solidFill>
              </a:rPr>
              <a:t>Frequency and financial impact of Op Risk events</a:t>
            </a:r>
            <a:endParaRPr lang="en-GB" sz="1400" baseline="30000" dirty="0" smtClean="0">
              <a:solidFill>
                <a:srgbClr val="FF0000"/>
              </a:solidFill>
            </a:endParaRPr>
          </a:p>
          <a:p>
            <a:pPr algn="l"/>
            <a:r>
              <a:rPr lang="en-GB" sz="1400" dirty="0" smtClean="0">
                <a:solidFill>
                  <a:srgbClr val="FF0000"/>
                </a:solidFill>
              </a:rPr>
              <a:t>Rolling average, May 2014 – Apr 2016</a:t>
            </a:r>
            <a:endParaRPr lang="en-GB" sz="1400" dirty="0">
              <a:solidFill>
                <a:srgbClr val="FF0000"/>
              </a:solidFill>
            </a:endParaRPr>
          </a:p>
        </p:txBody>
      </p:sp>
      <p:sp>
        <p:nvSpPr>
          <p:cNvPr id="50" name="TextBox 49"/>
          <p:cNvSpPr txBox="1"/>
          <p:nvPr/>
        </p:nvSpPr>
        <p:spPr>
          <a:xfrm>
            <a:off x="5159375" y="1463040"/>
            <a:ext cx="3962400" cy="215444"/>
          </a:xfrm>
          <a:prstGeom prst="rect">
            <a:avLst/>
          </a:prstGeom>
          <a:noFill/>
        </p:spPr>
        <p:txBody>
          <a:bodyPr vert="horz" wrap="square" lIns="0" tIns="0" rIns="0" bIns="0" rtlCol="0" anchor="t" anchorCtr="0">
            <a:spAutoFit/>
          </a:bodyPr>
          <a:lstStyle/>
          <a:p>
            <a:pPr algn="l">
              <a:lnSpc>
                <a:spcPct val="100000"/>
              </a:lnSpc>
              <a:spcBef>
                <a:spcPts val="0"/>
              </a:spcBef>
              <a:spcAft>
                <a:spcPts val="0"/>
              </a:spcAft>
            </a:pPr>
            <a:r>
              <a:rPr lang="en-US" sz="1400" b="1" dirty="0" smtClean="0">
                <a:solidFill>
                  <a:schemeClr val="accent1"/>
                </a:solidFill>
                <a:latin typeface="Arial" panose="020B0604020202020204" pitchFamily="34" charset="0"/>
                <a:cs typeface="Arial" panose="020B0604020202020204" pitchFamily="34" charset="0"/>
              </a:rPr>
              <a:t>Calibration approach</a:t>
            </a:r>
          </a:p>
        </p:txBody>
      </p:sp>
      <p:cxnSp>
        <p:nvCxnSpPr>
          <p:cNvPr id="71" name="Straight Connector 70"/>
          <p:cNvCxnSpPr/>
          <p:nvPr/>
        </p:nvCxnSpPr>
        <p:spPr>
          <a:xfrm>
            <a:off x="4781074" y="1527536"/>
            <a:ext cx="0" cy="4480560"/>
          </a:xfrm>
          <a:prstGeom prst="line">
            <a:avLst/>
          </a:prstGeom>
          <a:ln>
            <a:solidFill>
              <a:schemeClr val="bg2"/>
            </a:solidFill>
            <a:tailEnd type="non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443921" y="72184"/>
            <a:ext cx="4530518" cy="189008"/>
            <a:chOff x="403281" y="164517"/>
            <a:chExt cx="4530518" cy="189008"/>
          </a:xfrm>
        </p:grpSpPr>
        <p:sp>
          <p:nvSpPr>
            <p:cNvPr id="24" name="Text Box 75"/>
            <p:cNvSpPr txBox="1">
              <a:spLocks noChangeArrowheads="1"/>
            </p:cNvSpPr>
            <p:nvPr/>
          </p:nvSpPr>
          <p:spPr bwMode="gray">
            <a:xfrm>
              <a:off x="636148" y="166688"/>
              <a:ext cx="4297651"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accent1"/>
                  </a:solidFill>
                </a:rPr>
                <a:t>Operational risk: Calibration – Material Operational Risk Events</a:t>
              </a:r>
              <a:endParaRPr lang="en-US" sz="1200" dirty="0">
                <a:solidFill>
                  <a:schemeClr val="accent1"/>
                </a:solidFill>
              </a:endParaRPr>
            </a:p>
          </p:txBody>
        </p:sp>
        <p:sp>
          <p:nvSpPr>
            <p:cNvPr id="25" name="Oval 24"/>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8</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graphicFrame>
        <p:nvGraphicFramePr>
          <p:cNvPr id="19" name="Table 18"/>
          <p:cNvGraphicFramePr>
            <a:graphicFrameLocks noGrp="1"/>
          </p:cNvGraphicFramePr>
          <p:nvPr>
            <p:extLst>
              <p:ext uri="{D42A27DB-BD31-4B8C-83A1-F6EECF244321}">
                <p14:modId xmlns:p14="http://schemas.microsoft.com/office/powerpoint/2010/main" val="2620538731"/>
              </p:ext>
            </p:extLst>
          </p:nvPr>
        </p:nvGraphicFramePr>
        <p:xfrm>
          <a:off x="4974440" y="4992718"/>
          <a:ext cx="4256067" cy="1021080"/>
        </p:xfrm>
        <a:graphic>
          <a:graphicData uri="http://schemas.openxmlformats.org/drawingml/2006/table">
            <a:tbl>
              <a:tblPr firstRow="1" bandRow="1">
                <a:tableStyleId>{839DD9DD-9E6C-4910-8AC0-68ADFF6A6AFC}</a:tableStyleId>
              </a:tblPr>
              <a:tblGrid>
                <a:gridCol w="1203076"/>
                <a:gridCol w="764651"/>
                <a:gridCol w="1144170"/>
                <a:gridCol w="1144170"/>
              </a:tblGrid>
              <a:tr h="245149">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1" kern="1200" dirty="0" smtClean="0">
                        <a:solidFill>
                          <a:schemeClr val="tx1"/>
                        </a:solidFill>
                        <a:latin typeface="Arial" panose="020B0604020202020204" pitchFamily="34" charset="0"/>
                        <a:ea typeface="+mn-ea"/>
                        <a:cs typeface="Arial" panose="020B0604020202020204" pitchFamily="34" charset="0"/>
                      </a:endParaRPr>
                    </a:p>
                  </a:txBody>
                  <a:tcPr anchor="ctr">
                    <a:lnR>
                      <a:noFill/>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1" i="0" kern="1200" dirty="0" smtClean="0">
                          <a:solidFill>
                            <a:schemeClr val="tx1"/>
                          </a:solidFill>
                          <a:latin typeface="Arial" panose="020B0604020202020204" pitchFamily="34" charset="0"/>
                          <a:ea typeface="+mn-ea"/>
                          <a:cs typeface="Arial" panose="020B0604020202020204" pitchFamily="34" charset="0"/>
                        </a:rPr>
                        <a:t>Average</a:t>
                      </a:r>
                    </a:p>
                  </a:txBody>
                  <a:tcPr anchor="ctr">
                    <a:lnL>
                      <a:noFill/>
                    </a:lnL>
                    <a:lnR>
                      <a:noFill/>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1" i="0" kern="1200" dirty="0" smtClean="0">
                          <a:solidFill>
                            <a:schemeClr val="tx1"/>
                          </a:solidFill>
                          <a:latin typeface="Arial" panose="020B0604020202020204" pitchFamily="34" charset="0"/>
                          <a:ea typeface="+mn-ea"/>
                          <a:cs typeface="Arial" panose="020B0604020202020204" pitchFamily="34" charset="0"/>
                        </a:rPr>
                        <a:t>Amber trigger</a:t>
                      </a:r>
                      <a:endParaRPr lang="en-US" sz="1100" b="1" i="0" kern="1200" dirty="0">
                        <a:solidFill>
                          <a:schemeClr val="tx1"/>
                        </a:solidFill>
                        <a:latin typeface="Arial" panose="020B0604020202020204" pitchFamily="34" charset="0"/>
                        <a:ea typeface="+mn-ea"/>
                        <a:cs typeface="Arial" panose="020B0604020202020204" pitchFamily="34" charset="0"/>
                      </a:endParaRPr>
                    </a:p>
                  </a:txBody>
                  <a:tcPr anchor="b">
                    <a:lnL>
                      <a:noFill/>
                    </a:lnL>
                    <a:lnR>
                      <a:noFill/>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1" i="0" kern="1200" dirty="0" smtClean="0">
                          <a:solidFill>
                            <a:schemeClr val="bg1"/>
                          </a:solidFill>
                          <a:latin typeface="Arial" panose="020B0604020202020204" pitchFamily="34" charset="0"/>
                          <a:ea typeface="+mn-ea"/>
                          <a:cs typeface="Arial" panose="020B0604020202020204" pitchFamily="34" charset="0"/>
                        </a:rPr>
                        <a:t>Red limit</a:t>
                      </a:r>
                      <a:endParaRPr lang="en-US" sz="1100" b="1" i="0" kern="1200" dirty="0">
                        <a:solidFill>
                          <a:schemeClr val="bg1"/>
                        </a:solidFill>
                        <a:latin typeface="Arial" panose="020B0604020202020204" pitchFamily="34" charset="0"/>
                        <a:ea typeface="+mn-ea"/>
                        <a:cs typeface="Arial" panose="020B0604020202020204" pitchFamily="34" charset="0"/>
                      </a:endParaRPr>
                    </a:p>
                  </a:txBody>
                  <a:tcPr anchor="b">
                    <a:lnL>
                      <a:noFill/>
                    </a:lnL>
                    <a:lnR>
                      <a:noFill/>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275743">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Material</a:t>
                      </a:r>
                      <a:r>
                        <a:rPr lang="en-US" sz="1100" b="0" i="0" kern="1200" baseline="0" dirty="0" smtClean="0">
                          <a:solidFill>
                            <a:schemeClr val="tx1"/>
                          </a:solidFill>
                          <a:latin typeface="Arial" panose="020B0604020202020204" pitchFamily="34" charset="0"/>
                          <a:ea typeface="+mn-ea"/>
                          <a:cs typeface="Arial" panose="020B0604020202020204" pitchFamily="34" charset="0"/>
                        </a:rPr>
                        <a:t> Operational Risk Events &gt;$50K</a:t>
                      </a: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anchor="ctr">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0</a:t>
                      </a:r>
                    </a:p>
                  </a:txBody>
                  <a:tcPr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&gt;=3</a:t>
                      </a:r>
                      <a:endParaRPr lang="en-US" sz="1100" dirty="0">
                        <a:latin typeface="Arial" panose="020B0604020202020204" pitchFamily="34" charset="0"/>
                        <a:cs typeface="Arial" panose="020B0604020202020204" pitchFamily="34" charset="0"/>
                      </a:endParaRPr>
                    </a:p>
                  </a:txBody>
                  <a:tcPr marL="48014" marR="48014"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&gt;=5</a:t>
                      </a:r>
                      <a:endParaRPr lang="en-US" sz="1100" dirty="0">
                        <a:latin typeface="Arial" panose="020B0604020202020204" pitchFamily="34" charset="0"/>
                        <a:cs typeface="Arial" panose="020B0604020202020204" pitchFamily="34" charset="0"/>
                      </a:endParaRPr>
                    </a:p>
                  </a:txBody>
                  <a:tcPr marL="48014" marR="48014"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graphicFrame>
        <p:nvGraphicFramePr>
          <p:cNvPr id="59" name="Object 58"/>
          <p:cNvGraphicFramePr>
            <a:graphicFrameLocks/>
          </p:cNvGraphicFramePr>
          <p:nvPr>
            <p:custDataLst>
              <p:tags r:id="rId4"/>
            </p:custDataLst>
            <p:extLst>
              <p:ext uri="{D42A27DB-BD31-4B8C-83A1-F6EECF244321}">
                <p14:modId xmlns:p14="http://schemas.microsoft.com/office/powerpoint/2010/main" val="3920211613"/>
              </p:ext>
            </p:extLst>
          </p:nvPr>
        </p:nvGraphicFramePr>
        <p:xfrm>
          <a:off x="457200" y="1981200"/>
          <a:ext cx="4105343" cy="3514725"/>
        </p:xfrm>
        <a:graphic>
          <a:graphicData uri="http://schemas.openxmlformats.org/presentationml/2006/ole">
            <mc:AlternateContent xmlns:mc="http://schemas.openxmlformats.org/markup-compatibility/2006">
              <mc:Choice xmlns:v="urn:schemas-microsoft-com:vml" Requires="v">
                <p:oleObj spid="_x0000_s225925" name="Chart" r:id="rId21" imgW="4105343" imgH="3514725" progId="MSGraph.Chart.8">
                  <p:embed followColorScheme="full"/>
                </p:oleObj>
              </mc:Choice>
              <mc:Fallback>
                <p:oleObj name="Chart" r:id="rId21" imgW="4105343" imgH="3514725" progId="MSGraph.Chart.8">
                  <p:embed followColorScheme="full"/>
                  <p:pic>
                    <p:nvPicPr>
                      <p:cNvPr id="0" name=""/>
                      <p:cNvPicPr/>
                      <p:nvPr/>
                    </p:nvPicPr>
                    <p:blipFill>
                      <a:blip r:embed="rId22"/>
                      <a:stretch>
                        <a:fillRect/>
                      </a:stretch>
                    </p:blipFill>
                    <p:spPr>
                      <a:xfrm>
                        <a:off x="457200" y="1981200"/>
                        <a:ext cx="4105343" cy="3514725"/>
                      </a:xfrm>
                      <a:prstGeom prst="rect">
                        <a:avLst/>
                      </a:prstGeom>
                    </p:spPr>
                  </p:pic>
                </p:oleObj>
              </mc:Fallback>
            </mc:AlternateContent>
          </a:graphicData>
        </a:graphic>
      </p:graphicFrame>
      <p:sp>
        <p:nvSpPr>
          <p:cNvPr id="84" name="Text Placeholder 18"/>
          <p:cNvSpPr>
            <a:spLocks noGrp="1"/>
          </p:cNvSpPr>
          <p:nvPr>
            <p:custDataLst>
              <p:tags r:id="rId5"/>
            </p:custDataLst>
          </p:nvPr>
        </p:nvSpPr>
        <p:spPr bwMode="auto">
          <a:xfrm>
            <a:off x="2822575" y="5356225"/>
            <a:ext cx="279400"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510475BB-AE28-4286-9940-EE7B1DD49305}" type="datetime'''''''''''Se''''p''-''''''''''''''1''''''5'''''''''''''''''''">
              <a:rPr lang="en-US" sz="1000">
                <a:latin typeface="Arial"/>
                <a:cs typeface="Arial"/>
                <a:sym typeface="Arial"/>
              </a:rPr>
              <a:pPr marL="0" indent="0" algn="ctr">
                <a:lnSpc>
                  <a:spcPct val="100000"/>
                </a:lnSpc>
                <a:spcBef>
                  <a:spcPct val="0"/>
                </a:spcBef>
                <a:buNone/>
              </a:pPr>
              <a:t>Sep-15</a:t>
            </a:fld>
            <a:endParaRPr lang="en-GB" sz="1000" dirty="0">
              <a:latin typeface="Arial"/>
              <a:cs typeface="Arial"/>
              <a:sym typeface="Arial"/>
            </a:endParaRPr>
          </a:p>
        </p:txBody>
      </p:sp>
      <p:sp>
        <p:nvSpPr>
          <p:cNvPr id="87" name="Text Placeholder 21"/>
          <p:cNvSpPr>
            <a:spLocks noGrp="1"/>
          </p:cNvSpPr>
          <p:nvPr>
            <p:custDataLst>
              <p:tags r:id="rId6"/>
            </p:custDataLst>
          </p:nvPr>
        </p:nvSpPr>
        <p:spPr bwMode="auto">
          <a:xfrm>
            <a:off x="3222625" y="5356225"/>
            <a:ext cx="28098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CFCA8B9D-F93A-4527-ACBE-C6A5C46550B4}" type="datetime'''''''''''D''''''''e''''''''''''c''''''''''-''1''''5'''">
              <a:rPr lang="en-US" sz="1000">
                <a:latin typeface="Arial"/>
                <a:cs typeface="Arial"/>
                <a:sym typeface="Arial"/>
              </a:rPr>
              <a:pPr marL="0" indent="0" algn="ctr">
                <a:lnSpc>
                  <a:spcPct val="100000"/>
                </a:lnSpc>
                <a:spcBef>
                  <a:spcPct val="0"/>
                </a:spcBef>
                <a:buNone/>
              </a:pPr>
              <a:t>Dec-15</a:t>
            </a:fld>
            <a:endParaRPr lang="en-GB" sz="1000" dirty="0">
              <a:latin typeface="Arial"/>
              <a:cs typeface="Arial"/>
              <a:sym typeface="Arial"/>
            </a:endParaRPr>
          </a:p>
        </p:txBody>
      </p:sp>
      <p:sp>
        <p:nvSpPr>
          <p:cNvPr id="65" name="Text Placeholder 46"/>
          <p:cNvSpPr>
            <a:spLocks noGrp="1"/>
          </p:cNvSpPr>
          <p:nvPr>
            <p:custDataLst>
              <p:tags r:id="rId7"/>
            </p:custDataLst>
          </p:nvPr>
        </p:nvSpPr>
        <p:spPr bwMode="auto">
          <a:xfrm>
            <a:off x="2044700" y="5356225"/>
            <a:ext cx="27463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8F575F42-4DAA-4CB0-86B7-2F3410527802}" type="datetime'''''M''''''a''''''''r''''''''''''''''''-''''''''''''''15'''">
              <a:rPr lang="en-US" sz="1000">
                <a:solidFill>
                  <a:schemeClr val="tx1"/>
                </a:solidFill>
                <a:latin typeface="Arial"/>
                <a:cs typeface="Arial"/>
                <a:sym typeface="Arial"/>
              </a:rPr>
              <a:pPr/>
              <a:t>Mar-15</a:t>
            </a:fld>
            <a:endParaRPr lang="en-US" sz="1000" dirty="0">
              <a:solidFill>
                <a:schemeClr val="tx1"/>
              </a:solidFill>
              <a:latin typeface="Arial"/>
              <a:ea typeface="ＭＳ Ｐゴシック"/>
              <a:cs typeface="Arial"/>
              <a:sym typeface="Arial"/>
            </a:endParaRPr>
          </a:p>
        </p:txBody>
      </p:sp>
      <p:sp>
        <p:nvSpPr>
          <p:cNvPr id="81" name="Text Placeholder 15"/>
          <p:cNvSpPr>
            <a:spLocks noGrp="1"/>
          </p:cNvSpPr>
          <p:nvPr>
            <p:custDataLst>
              <p:tags r:id="rId8"/>
            </p:custDataLst>
          </p:nvPr>
        </p:nvSpPr>
        <p:spPr bwMode="auto">
          <a:xfrm>
            <a:off x="2443163" y="5356225"/>
            <a:ext cx="258763"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47A27264-FE82-49D2-B235-2931E7BA5B44}" type="datetime'''J''''''u''''''''''''''''''''''''''n-''1''''''5'''''''''''">
              <a:rPr lang="en-US" sz="1000">
                <a:latin typeface="Arial"/>
                <a:cs typeface="Arial"/>
                <a:sym typeface="Arial"/>
              </a:rPr>
              <a:pPr marL="0" indent="0" algn="ctr">
                <a:lnSpc>
                  <a:spcPct val="100000"/>
                </a:lnSpc>
                <a:spcBef>
                  <a:spcPct val="0"/>
                </a:spcBef>
                <a:buNone/>
              </a:pPr>
              <a:t>Jun-15</a:t>
            </a:fld>
            <a:endParaRPr lang="en-GB" sz="1000" dirty="0">
              <a:latin typeface="Arial"/>
              <a:cs typeface="Arial"/>
              <a:sym typeface="Arial"/>
            </a:endParaRPr>
          </a:p>
        </p:txBody>
      </p:sp>
      <p:sp>
        <p:nvSpPr>
          <p:cNvPr id="90" name="Text Placeholder 24"/>
          <p:cNvSpPr>
            <a:spLocks noGrp="1"/>
          </p:cNvSpPr>
          <p:nvPr>
            <p:custDataLst>
              <p:tags r:id="rId9"/>
            </p:custDataLst>
          </p:nvPr>
        </p:nvSpPr>
        <p:spPr bwMode="auto">
          <a:xfrm>
            <a:off x="3616325" y="5356225"/>
            <a:ext cx="27463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20547254-F6EC-476A-B271-BD6B22797E89}" type="datetime'''''''''''''''M''''a''''''''''''''''''r''-''''''''''16'''''">
              <a:rPr lang="en-US" sz="1000">
                <a:latin typeface="Arial"/>
                <a:cs typeface="Arial"/>
                <a:sym typeface="Arial"/>
              </a:rPr>
              <a:pPr marL="0" indent="0" algn="ctr">
                <a:lnSpc>
                  <a:spcPct val="100000"/>
                </a:lnSpc>
                <a:spcBef>
                  <a:spcPct val="0"/>
                </a:spcBef>
                <a:buNone/>
              </a:pPr>
              <a:t>Mar-16</a:t>
            </a:fld>
            <a:endParaRPr lang="en-GB" sz="1000" dirty="0">
              <a:latin typeface="Arial"/>
              <a:cs typeface="Arial"/>
              <a:sym typeface="Arial"/>
            </a:endParaRPr>
          </a:p>
        </p:txBody>
      </p:sp>
      <p:sp>
        <p:nvSpPr>
          <p:cNvPr id="75" name="Text Placeholder 5"/>
          <p:cNvSpPr>
            <a:spLocks noGrp="1"/>
          </p:cNvSpPr>
          <p:nvPr>
            <p:custDataLst>
              <p:tags r:id="rId10"/>
            </p:custDataLst>
          </p:nvPr>
        </p:nvSpPr>
        <p:spPr bwMode="auto">
          <a:xfrm>
            <a:off x="1641475" y="5356225"/>
            <a:ext cx="28098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72FAEB7F-AF18-4023-A21A-455E64819A5E}" type="datetime'''''Dec''''''''''''-''''''1''''''''''4'''''''''">
              <a:rPr lang="en-US" sz="1000">
                <a:latin typeface="Arial"/>
                <a:cs typeface="Arial"/>
                <a:sym typeface="Arial"/>
              </a:rPr>
              <a:pPr/>
              <a:t>Dec-14</a:t>
            </a:fld>
            <a:endParaRPr lang="en-GB" sz="1000" dirty="0">
              <a:latin typeface="Arial"/>
              <a:cs typeface="Arial"/>
              <a:sym typeface="Arial"/>
            </a:endParaRPr>
          </a:p>
        </p:txBody>
      </p:sp>
      <p:sp>
        <p:nvSpPr>
          <p:cNvPr id="95" name="Text Placeholder 29"/>
          <p:cNvSpPr>
            <a:spLocks noGrp="1"/>
          </p:cNvSpPr>
          <p:nvPr>
            <p:custDataLst>
              <p:tags r:id="rId11"/>
            </p:custDataLst>
          </p:nvPr>
        </p:nvSpPr>
        <p:spPr bwMode="auto">
          <a:xfrm>
            <a:off x="871538" y="5356225"/>
            <a:ext cx="258763"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AFD690F0-02E8-4179-AF46-E823AF881AC1}" type="datetime'Jun''''''''-''''''''''''''''''''''''''1''''''4'''''''">
              <a:rPr lang="en-US" sz="1000">
                <a:latin typeface="Arial"/>
                <a:cs typeface="Arial"/>
                <a:sym typeface="Arial"/>
              </a:rPr>
              <a:pPr marL="0" indent="0" algn="ctr">
                <a:lnSpc>
                  <a:spcPct val="100000"/>
                </a:lnSpc>
                <a:spcBef>
                  <a:spcPct val="0"/>
                </a:spcBef>
                <a:buNone/>
              </a:pPr>
              <a:t>Jun-14</a:t>
            </a:fld>
            <a:endParaRPr lang="en-GB" sz="1000" dirty="0">
              <a:latin typeface="Arial"/>
              <a:cs typeface="Arial"/>
              <a:sym typeface="Arial"/>
            </a:endParaRPr>
          </a:p>
        </p:txBody>
      </p:sp>
      <p:sp>
        <p:nvSpPr>
          <p:cNvPr id="68" name="Text Placeholder 71"/>
          <p:cNvSpPr>
            <a:spLocks noGrp="1"/>
          </p:cNvSpPr>
          <p:nvPr>
            <p:custDataLst>
              <p:tags r:id="rId12"/>
            </p:custDataLst>
          </p:nvPr>
        </p:nvSpPr>
        <p:spPr bwMode="auto">
          <a:xfrm>
            <a:off x="1250950" y="5356225"/>
            <a:ext cx="279400"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8715DDB8-3B5D-47AA-AADF-5D7FCB887C57}" type="datetime'''''S''''''''''''''''''e''''p''''''''''''-1''''''''4'''''">
              <a:rPr lang="en-US" sz="1000">
                <a:latin typeface="Arial"/>
                <a:cs typeface="Arial"/>
                <a:sym typeface="Arial"/>
              </a:rPr>
              <a:pPr/>
              <a:t>Sep-14</a:t>
            </a:fld>
            <a:endParaRPr lang="en-US" sz="1000" dirty="0">
              <a:latin typeface="Arial"/>
              <a:cs typeface="Arial"/>
              <a:sym typeface="Arial"/>
            </a:endParaRPr>
          </a:p>
        </p:txBody>
      </p:sp>
      <p:cxnSp>
        <p:nvCxnSpPr>
          <p:cNvPr id="3" name="Straight Connector 2"/>
          <p:cNvCxnSpPr/>
          <p:nvPr>
            <p:custDataLst>
              <p:tags r:id="rId13"/>
            </p:custDataLst>
          </p:nvPr>
        </p:nvCxnSpPr>
        <p:spPr bwMode="gray">
          <a:xfrm>
            <a:off x="954088" y="5873750"/>
            <a:ext cx="219075" cy="0"/>
          </a:xfrm>
          <a:prstGeom prst="line">
            <a:avLst/>
          </a:prstGeom>
          <a:ln w="19050">
            <a:solidFill>
              <a:srgbClr val="008AB3"/>
            </a:solidFill>
            <a:headEnd type="none"/>
            <a:tailEnd type="none"/>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cxnSp>
      <p:cxnSp>
        <p:nvCxnSpPr>
          <p:cNvPr id="4" name="Straight Connector 3"/>
          <p:cNvCxnSpPr/>
          <p:nvPr>
            <p:custDataLst>
              <p:tags r:id="rId14"/>
            </p:custDataLst>
          </p:nvPr>
        </p:nvCxnSpPr>
        <p:spPr bwMode="gray">
          <a:xfrm>
            <a:off x="2322513" y="5873750"/>
            <a:ext cx="219075" cy="0"/>
          </a:xfrm>
          <a:prstGeom prst="line">
            <a:avLst/>
          </a:prstGeom>
          <a:ln w="19050">
            <a:solidFill>
              <a:srgbClr val="606060"/>
            </a:solidFill>
            <a:headEnd type="none"/>
            <a:tailEnd type="none"/>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92" name="Text Placeholder 26"/>
          <p:cNvSpPr>
            <a:spLocks noGrp="1"/>
          </p:cNvSpPr>
          <p:nvPr>
            <p:custDataLst>
              <p:tags r:id="rId15"/>
            </p:custDataLst>
          </p:nvPr>
        </p:nvSpPr>
        <p:spPr bwMode="auto">
          <a:xfrm>
            <a:off x="1223963" y="5803900"/>
            <a:ext cx="996950"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00000"/>
              </a:lnSpc>
              <a:spcBef>
                <a:spcPct val="0"/>
              </a:spcBef>
              <a:buNone/>
            </a:pPr>
            <a:fld id="{5BEC558A-0FA2-4E9E-BC85-38F5468E0715}" type="datetime'Numb''''e''r of'''''' ''e''''''vent''''''''''''''''''''''s'''">
              <a:rPr lang="en-US" sz="1000">
                <a:latin typeface="Arial"/>
                <a:cs typeface="Arial"/>
                <a:sym typeface="Arial"/>
              </a:rPr>
              <a:pPr marL="0" indent="0">
                <a:lnSpc>
                  <a:spcPct val="100000"/>
                </a:lnSpc>
                <a:spcBef>
                  <a:spcPct val="0"/>
                </a:spcBef>
                <a:buNone/>
              </a:pPr>
              <a:t>Number of events</a:t>
            </a:fld>
            <a:endParaRPr lang="en-GB" sz="1000" dirty="0">
              <a:latin typeface="Arial"/>
              <a:cs typeface="Arial"/>
              <a:sym typeface="Arial"/>
            </a:endParaRPr>
          </a:p>
        </p:txBody>
      </p:sp>
      <p:sp>
        <p:nvSpPr>
          <p:cNvPr id="99" name="Text Placeholder 33"/>
          <p:cNvSpPr>
            <a:spLocks noGrp="1"/>
          </p:cNvSpPr>
          <p:nvPr>
            <p:custDataLst>
              <p:tags r:id="rId16"/>
            </p:custDataLst>
          </p:nvPr>
        </p:nvSpPr>
        <p:spPr bwMode="auto">
          <a:xfrm>
            <a:off x="2592388" y="5803900"/>
            <a:ext cx="1317625"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00000"/>
              </a:lnSpc>
              <a:spcBef>
                <a:spcPct val="0"/>
              </a:spcBef>
              <a:buNone/>
            </a:pPr>
            <a:fld id="{A1165A64-EF62-4BED-960C-0D1D575B5860}" type="datetime'A''ve''''r''''a''ge ''$'' lo''s''s'''''' ''of'' ''even''''''t'">
              <a:rPr lang="en-US" sz="1000">
                <a:latin typeface="Arial"/>
                <a:cs typeface="Arial"/>
                <a:sym typeface="Arial"/>
              </a:rPr>
              <a:pPr/>
              <a:t>Average $ loss of event</a:t>
            </a:fld>
            <a:endParaRPr lang="en-GB" sz="1000" dirty="0">
              <a:latin typeface="Arial"/>
              <a:cs typeface="Arial"/>
              <a:sym typeface="Arial"/>
            </a:endParaRPr>
          </a:p>
        </p:txBody>
      </p:sp>
      <p:sp>
        <p:nvSpPr>
          <p:cNvPr id="6" name="TextBox 5"/>
          <p:cNvSpPr txBox="1"/>
          <p:nvPr/>
        </p:nvSpPr>
        <p:spPr>
          <a:xfrm rot="16200000">
            <a:off x="-212213" y="3640138"/>
            <a:ext cx="1385316" cy="224677"/>
          </a:xfrm>
          <a:prstGeom prst="rect">
            <a:avLst/>
          </a:prstGeom>
          <a:noFill/>
        </p:spPr>
        <p:txBody>
          <a:bodyPr wrap="none" rtlCol="0">
            <a:spAutoFit/>
          </a:bodyPr>
          <a:lstStyle/>
          <a:p>
            <a:r>
              <a:rPr lang="en-GB" b="1" dirty="0" smtClean="0"/>
              <a:t># of monthly events</a:t>
            </a:r>
            <a:endParaRPr lang="en-GB" b="1" dirty="0"/>
          </a:p>
        </p:txBody>
      </p:sp>
      <p:sp>
        <p:nvSpPr>
          <p:cNvPr id="100" name="TextBox 99"/>
          <p:cNvSpPr txBox="1"/>
          <p:nvPr/>
        </p:nvSpPr>
        <p:spPr>
          <a:xfrm rot="5400000">
            <a:off x="3668233" y="3638550"/>
            <a:ext cx="1609736" cy="224677"/>
          </a:xfrm>
          <a:prstGeom prst="rect">
            <a:avLst/>
          </a:prstGeom>
          <a:noFill/>
        </p:spPr>
        <p:txBody>
          <a:bodyPr wrap="none" rtlCol="0">
            <a:spAutoFit/>
          </a:bodyPr>
          <a:lstStyle/>
          <a:p>
            <a:r>
              <a:rPr lang="en-GB" b="1" dirty="0" smtClean="0"/>
              <a:t>Average $ loss of event</a:t>
            </a:r>
            <a:endParaRPr lang="en-GB" b="1" dirty="0"/>
          </a:p>
        </p:txBody>
      </p:sp>
      <p:sp>
        <p:nvSpPr>
          <p:cNvPr id="28" name="Footnote"/>
          <p:cNvSpPr/>
          <p:nvPr/>
        </p:nvSpPr>
        <p:spPr bwMode="auto">
          <a:xfrm>
            <a:off x="2210279" y="6338685"/>
            <a:ext cx="5809821"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lnSpc>
                <a:spcPct val="100000"/>
              </a:lnSpc>
            </a:pPr>
            <a:r>
              <a:rPr lang="en-US" sz="800" dirty="0">
                <a:latin typeface="Arial" panose="020B0604020202020204" pitchFamily="34" charset="0"/>
                <a:cs typeface="Arial" panose="020B0604020202020204" pitchFamily="34" charset="0"/>
                <a:sym typeface="Arial"/>
              </a:rPr>
              <a:t>Source: “20160601 Gross Loss to Gross Margin Ratio.xlsx</a:t>
            </a:r>
            <a:r>
              <a:rPr lang="en-US" sz="800" dirty="0" smtClean="0">
                <a:latin typeface="Arial" panose="020B0604020202020204" pitchFamily="34" charset="0"/>
                <a:cs typeface="Arial" panose="020B0604020202020204" pitchFamily="34" charset="0"/>
                <a:sym typeface="Arial"/>
              </a:rPr>
              <a:t>”</a:t>
            </a:r>
            <a:endParaRPr lang="en-US" sz="800" dirty="0">
              <a:latin typeface="Arial" panose="020B0604020202020204" pitchFamily="34" charset="0"/>
              <a:cs typeface="Arial" panose="020B0604020202020204" pitchFamily="34" charset="0"/>
              <a:sym typeface="Arial"/>
            </a:endParaRPr>
          </a:p>
        </p:txBody>
      </p:sp>
    </p:spTree>
    <p:extLst>
      <p:ext uri="{BB962C8B-B14F-4D97-AF65-F5344CB8AC3E}">
        <p14:creationId xmlns:p14="http://schemas.microsoft.com/office/powerpoint/2010/main" val="18206874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GB" dirty="0">
                <a:solidFill>
                  <a:srgbClr val="FF0000"/>
                </a:solidFill>
              </a:rPr>
              <a:t>9</a:t>
            </a:r>
            <a:r>
              <a:rPr lang="en-GB" dirty="0" smtClean="0">
                <a:solidFill>
                  <a:srgbClr val="FF0000"/>
                </a:solidFill>
              </a:rPr>
              <a:t>.</a:t>
            </a:r>
            <a:r>
              <a:rPr lang="en-GB" dirty="0" smtClean="0"/>
              <a:t> Model risk</a:t>
            </a:r>
            <a:endParaRPr lang="en-GB" b="0" dirty="0"/>
          </a:p>
        </p:txBody>
      </p:sp>
    </p:spTree>
    <p:extLst>
      <p:ext uri="{BB962C8B-B14F-4D97-AF65-F5344CB8AC3E}">
        <p14:creationId xmlns:p14="http://schemas.microsoft.com/office/powerpoint/2010/main" val="33011170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p:txBody>
          <a:bodyPr/>
          <a:lstStyle/>
          <a:p>
            <a:r>
              <a:rPr lang="en-US" dirty="0" smtClean="0"/>
              <a:t>Limit overview: </a:t>
            </a:r>
            <a:r>
              <a:rPr lang="en-US" b="0" dirty="0" smtClean="0"/>
              <a:t>Model risk</a:t>
            </a:r>
            <a:endParaRPr lang="en-GB" dirty="0"/>
          </a:p>
        </p:txBody>
      </p:sp>
      <p:graphicFrame>
        <p:nvGraphicFramePr>
          <p:cNvPr id="11" name="Table 10"/>
          <p:cNvGraphicFramePr>
            <a:graphicFrameLocks noGrp="1"/>
          </p:cNvGraphicFramePr>
          <p:nvPr>
            <p:extLst>
              <p:ext uri="{D42A27DB-BD31-4B8C-83A1-F6EECF244321}">
                <p14:modId xmlns:p14="http://schemas.microsoft.com/office/powerpoint/2010/main" val="724992283"/>
              </p:ext>
            </p:extLst>
          </p:nvPr>
        </p:nvGraphicFramePr>
        <p:xfrm>
          <a:off x="366713" y="1463040"/>
          <a:ext cx="8882061" cy="655320"/>
        </p:xfrm>
        <a:graphic>
          <a:graphicData uri="http://schemas.openxmlformats.org/drawingml/2006/table">
            <a:tbl>
              <a:tblPr firstRow="1" bandRow="1"/>
              <a:tblGrid>
                <a:gridCol w="994727"/>
                <a:gridCol w="2387600"/>
                <a:gridCol w="1412240"/>
                <a:gridCol w="1137920"/>
                <a:gridCol w="1474787"/>
                <a:gridCol w="1474787"/>
              </a:tblGrid>
              <a:tr h="207382">
                <a:tc>
                  <a:txBody>
                    <a:bodyPr/>
                    <a:lstStyle/>
                    <a:p>
                      <a:r>
                        <a:rPr lang="en-US" sz="1100" b="1" dirty="0" smtClean="0">
                          <a:solidFill>
                            <a:schemeClr val="accent1"/>
                          </a:solidFill>
                          <a:latin typeface="Arial" panose="020B0604020202020204" pitchFamily="34" charset="0"/>
                          <a:cs typeface="Arial" panose="020B0604020202020204" pitchFamily="34" charset="0"/>
                        </a:rPr>
                        <a:t>Risk type</a:t>
                      </a:r>
                      <a:endParaRPr lang="en-US" sz="1100" b="1" dirty="0">
                        <a:solidFill>
                          <a:schemeClr val="accent1"/>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1" dirty="0" smtClean="0">
                          <a:solidFill>
                            <a:schemeClr val="accent1"/>
                          </a:solidFill>
                          <a:latin typeface="Arial" panose="020B0604020202020204" pitchFamily="34" charset="0"/>
                          <a:cs typeface="Arial" panose="020B0604020202020204" pitchFamily="34" charset="0"/>
                        </a:rPr>
                        <a:t>Metrics</a:t>
                      </a:r>
                      <a:endParaRPr lang="en-US" sz="1100" b="1" dirty="0">
                        <a:solidFill>
                          <a:schemeClr val="accent1"/>
                        </a:solidFill>
                        <a:latin typeface="Arial" panose="020B0604020202020204" pitchFamily="34" charset="0"/>
                        <a:cs typeface="Arial" panose="020B0604020202020204" pitchFamily="34" charset="0"/>
                      </a:endParaRPr>
                    </a:p>
                  </a:txBody>
                  <a:tcPr marL="45720" marR="45720" anchor="ctr">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1" dirty="0" smtClean="0">
                          <a:solidFill>
                            <a:schemeClr val="accent1"/>
                          </a:solidFill>
                          <a:latin typeface="Arial" panose="020B0604020202020204" pitchFamily="34" charset="0"/>
                          <a:cs typeface="Arial" panose="020B0604020202020204" pitchFamily="34" charset="0"/>
                        </a:rPr>
                        <a:t>Entity</a:t>
                      </a:r>
                      <a:r>
                        <a:rPr lang="en-US" sz="1100" b="1" baseline="0" dirty="0" smtClean="0">
                          <a:solidFill>
                            <a:schemeClr val="accent1"/>
                          </a:solidFill>
                          <a:latin typeface="Arial" panose="020B0604020202020204" pitchFamily="34" charset="0"/>
                          <a:cs typeface="Arial" panose="020B0604020202020204" pitchFamily="34" charset="0"/>
                        </a:rPr>
                        <a:t>/</a:t>
                      </a:r>
                      <a:r>
                        <a:rPr lang="en-US" sz="1100" b="1" dirty="0" smtClean="0">
                          <a:solidFill>
                            <a:schemeClr val="accent1"/>
                          </a:solidFill>
                          <a:latin typeface="Arial" panose="020B0604020202020204" pitchFamily="34" charset="0"/>
                          <a:cs typeface="Arial" panose="020B0604020202020204" pitchFamily="34" charset="0"/>
                        </a:rPr>
                        <a:t>portfolio</a:t>
                      </a:r>
                      <a:endParaRPr lang="en-US" sz="1100" b="1" dirty="0">
                        <a:solidFill>
                          <a:schemeClr val="accent1"/>
                        </a:solidFill>
                        <a:latin typeface="Arial" panose="020B0604020202020204" pitchFamily="34" charset="0"/>
                        <a:cs typeface="Arial" panose="020B0604020202020204" pitchFamily="34" charset="0"/>
                      </a:endParaRPr>
                    </a:p>
                  </a:txBody>
                  <a:tcPr marL="45720" marR="45720" anchor="ctr">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1" dirty="0" smtClean="0">
                          <a:solidFill>
                            <a:schemeClr val="tx1"/>
                          </a:solidFill>
                          <a:latin typeface="Arial" panose="020B0604020202020204" pitchFamily="34" charset="0"/>
                          <a:cs typeface="Arial" panose="020B0604020202020204" pitchFamily="34" charset="0"/>
                        </a:rPr>
                        <a:t>March</a:t>
                      </a:r>
                      <a:r>
                        <a:rPr lang="en-US" sz="1100" b="1" baseline="0" dirty="0" smtClean="0">
                          <a:solidFill>
                            <a:schemeClr val="tx1"/>
                          </a:solidFill>
                          <a:latin typeface="Arial" panose="020B0604020202020204" pitchFamily="34" charset="0"/>
                          <a:cs typeface="Arial" panose="020B0604020202020204" pitchFamily="34" charset="0"/>
                        </a:rPr>
                        <a:t> 16</a:t>
                      </a:r>
                      <a:endParaRPr lang="en-US" sz="1100" b="1" dirty="0">
                        <a:solidFill>
                          <a:schemeClr val="tx1"/>
                        </a:solidFill>
                        <a:latin typeface="Arial" panose="020B0604020202020204" pitchFamily="34" charset="0"/>
                        <a:cs typeface="Arial" panose="020B0604020202020204" pitchFamily="34" charset="0"/>
                      </a:endParaRPr>
                    </a:p>
                  </a:txBody>
                  <a:tcPr marL="45720" marR="45720" anchor="ctr">
                    <a:lnL w="1270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100" b="1" dirty="0" smtClean="0">
                          <a:solidFill>
                            <a:schemeClr val="tx1"/>
                          </a:solidFill>
                          <a:latin typeface="Arial" panose="020B0604020202020204" pitchFamily="34" charset="0"/>
                          <a:cs typeface="Arial" panose="020B0604020202020204" pitchFamily="34" charset="0"/>
                        </a:rPr>
                        <a:t>Amber trigger</a:t>
                      </a:r>
                      <a:endParaRPr lang="en-US" sz="1100" b="1" dirty="0">
                        <a:solidFill>
                          <a:schemeClr val="tx1"/>
                        </a:solidFill>
                        <a:latin typeface="Arial" panose="020B0604020202020204" pitchFamily="34" charset="0"/>
                        <a:cs typeface="Arial" panose="020B0604020202020204" pitchFamily="34" charset="0"/>
                      </a:endParaRPr>
                    </a:p>
                  </a:txBody>
                  <a:tcPr marL="45720" marR="45720" anchor="ctr">
                    <a:lnL w="12700" cmpd="sng">
                      <a:noFill/>
                      <a:prstDash val="solid"/>
                    </a:lnL>
                    <a:lnR w="12700" cmpd="sng">
                      <a:noFill/>
                      <a:prstDash val="solid"/>
                    </a:lnR>
                    <a:lnT w="19050" cap="flat" cmpd="sng" algn="ctr">
                      <a:no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indent="0" algn="ctr">
                        <a:buFont typeface="Arial" panose="020B0604020202020204" pitchFamily="34" charset="0"/>
                        <a:buNone/>
                      </a:pPr>
                      <a:r>
                        <a:rPr lang="en-US" sz="1100" b="1" dirty="0" smtClean="0">
                          <a:solidFill>
                            <a:schemeClr val="bg1"/>
                          </a:solidFill>
                          <a:latin typeface="Arial" panose="020B0604020202020204" pitchFamily="34" charset="0"/>
                          <a:cs typeface="Arial" panose="020B0604020202020204" pitchFamily="34" charset="0"/>
                        </a:rPr>
                        <a:t>Red</a:t>
                      </a:r>
                      <a:r>
                        <a:rPr lang="en-US" sz="1100" b="1" baseline="0" dirty="0" smtClean="0">
                          <a:solidFill>
                            <a:schemeClr val="bg1"/>
                          </a:solidFill>
                          <a:latin typeface="Arial" panose="020B0604020202020204" pitchFamily="34" charset="0"/>
                          <a:cs typeface="Arial" panose="020B0604020202020204" pitchFamily="34" charset="0"/>
                        </a:rPr>
                        <a:t> limit</a:t>
                      </a:r>
                      <a:endParaRPr lang="en-US" sz="1100" b="1" dirty="0">
                        <a:solidFill>
                          <a:schemeClr val="bg1"/>
                        </a:solidFill>
                        <a:latin typeface="Arial" panose="020B0604020202020204" pitchFamily="34" charset="0"/>
                        <a:cs typeface="Arial" panose="020B0604020202020204" pitchFamily="34" charset="0"/>
                      </a:endParaRPr>
                    </a:p>
                  </a:txBody>
                  <a:tcPr marL="45720" marR="45720" anchor="ctr">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8754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Model risk</a:t>
                      </a:r>
                    </a:p>
                  </a:txBody>
                  <a:tcPr marL="45720" marR="45720" anchor="ctr">
                    <a:lnL w="19050" cap="flat" cmpd="sng" algn="ctr">
                      <a:noFill/>
                      <a:prstDash val="solid"/>
                      <a:round/>
                      <a:headEnd type="none" w="med" len="med"/>
                      <a:tailEnd type="none" w="med" len="med"/>
                    </a:lnL>
                    <a:lnR>
                      <a:noFill/>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u="none" strike="noStrike" dirty="0" smtClean="0">
                          <a:effectLst/>
                          <a:latin typeface="Arial" panose="020B0604020202020204" pitchFamily="34" charset="0"/>
                          <a:cs typeface="Arial" panose="020B0604020202020204" pitchFamily="34" charset="0"/>
                        </a:rPr>
                        <a:t>Legacy Tier 1 Models not submitted for validation</a:t>
                      </a:r>
                      <a:endParaRPr lang="en-US" sz="1100" b="0" i="0" u="none" strike="noStrike" dirty="0" smtClean="0">
                        <a:solidFill>
                          <a:srgbClr val="000000"/>
                        </a:solidFill>
                        <a:effectLst/>
                        <a:latin typeface="Arial" panose="020B0604020202020204" pitchFamily="34" charset="0"/>
                        <a:cs typeface="Arial" panose="020B0604020202020204" pitchFamily="34" charset="0"/>
                      </a:endParaRPr>
                    </a:p>
                  </a:txBody>
                  <a:tcPr marL="45720" marR="8381" marT="8381" marB="0" anchor="ctr">
                    <a:lnL>
                      <a:noFill/>
                    </a:lnL>
                    <a:lnR w="12700" cap="flat" cmpd="sng" algn="ctr">
                      <a:no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BSI</a:t>
                      </a:r>
                      <a:endParaRPr lang="en-US" sz="1100" b="0" dirty="0">
                        <a:latin typeface="Arial" panose="020B0604020202020204" pitchFamily="34" charset="0"/>
                        <a:cs typeface="Arial" panose="020B0604020202020204" pitchFamily="34" charset="0"/>
                      </a:endParaRPr>
                    </a:p>
                  </a:txBody>
                  <a:tcPr marL="48014" marR="48014" anchor="ctr">
                    <a:lnL>
                      <a:noFill/>
                    </a:lnL>
                    <a:lnR w="12700" cap="flat" cmpd="sng" algn="ctr">
                      <a:no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lnSpc>
                          <a:spcPct val="100000"/>
                        </a:lnSpc>
                        <a:spcBef>
                          <a:spcPts val="0"/>
                        </a:spcBef>
                        <a:spcAft>
                          <a:spcPts val="0"/>
                        </a:spcAft>
                        <a:buFont typeface="Arial" panose="020B0604020202020204" pitchFamily="34" charset="0"/>
                        <a:buNone/>
                      </a:pPr>
                      <a:r>
                        <a:rPr lang="en-US" sz="1000" b="0" dirty="0" smtClean="0">
                          <a:solidFill>
                            <a:schemeClr val="tx1"/>
                          </a:solidFill>
                          <a:effectLst/>
                          <a:latin typeface="Arial" panose="020B0604020202020204" pitchFamily="34" charset="0"/>
                          <a:ea typeface="Calibri"/>
                          <a:cs typeface="Arial" panose="020B0604020202020204" pitchFamily="34" charset="0"/>
                        </a:rPr>
                        <a:t>0</a:t>
                      </a:r>
                    </a:p>
                  </a:txBody>
                  <a:tcPr marL="48014" marR="48014" anchor="ctr">
                    <a:lnL w="12700" cap="flat" cmpd="sng" algn="ctr">
                      <a:noFill/>
                      <a:prstDash val="solid"/>
                      <a:round/>
                      <a:headEnd type="none" w="med" len="med"/>
                      <a:tailEnd type="none" w="med" len="med"/>
                    </a:lnL>
                    <a:lnR>
                      <a:noFill/>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2016</a:t>
                      </a:r>
                      <a:r>
                        <a:rPr lang="en-US" sz="1000" baseline="0" dirty="0" smtClean="0">
                          <a:latin typeface="Arial" panose="020B0604020202020204" pitchFamily="34" charset="0"/>
                          <a:cs typeface="Arial" panose="020B0604020202020204" pitchFamily="34" charset="0"/>
                        </a:rPr>
                        <a:t> - </a:t>
                      </a:r>
                      <a:r>
                        <a:rPr lang="en-US" sz="1000" dirty="0" smtClean="0">
                          <a:latin typeface="Arial" panose="020B0604020202020204" pitchFamily="34" charset="0"/>
                          <a:cs typeface="Arial" panose="020B0604020202020204" pitchFamily="34" charset="0"/>
                        </a:rPr>
                        <a:t>2</a:t>
                      </a:r>
                      <a:endParaRPr lang="en-US" sz="1000" dirty="0">
                        <a:latin typeface="Arial" panose="020B0604020202020204" pitchFamily="34" charset="0"/>
                        <a:cs typeface="Arial" panose="020B0604020202020204" pitchFamily="34" charset="0"/>
                      </a:endParaRPr>
                    </a:p>
                    <a:p>
                      <a:pPr algn="ctr">
                        <a:lnSpc>
                          <a:spcPct val="100000"/>
                        </a:lnSpc>
                      </a:pPr>
                      <a:r>
                        <a:rPr lang="en-US" sz="1000" baseline="0" dirty="0" smtClean="0">
                          <a:latin typeface="Arial" panose="020B0604020202020204" pitchFamily="34" charset="0"/>
                          <a:cs typeface="Arial" panose="020B0604020202020204" pitchFamily="34" charset="0"/>
                        </a:rPr>
                        <a:t>2017 – </a:t>
                      </a:r>
                      <a:r>
                        <a:rPr lang="en-US" sz="1000" dirty="0" smtClean="0">
                          <a:latin typeface="Arial" panose="020B0604020202020204" pitchFamily="34" charset="0"/>
                          <a:cs typeface="Arial" panose="020B0604020202020204" pitchFamily="34" charset="0"/>
                        </a:rPr>
                        <a:t>0</a:t>
                      </a:r>
                    </a:p>
                  </a:txBody>
                  <a:tcPr marL="48014" marR="48014" anchor="ctr">
                    <a:lnL>
                      <a:noFill/>
                    </a:lnL>
                    <a:lnR>
                      <a:noFill/>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2016</a:t>
                      </a:r>
                      <a:r>
                        <a:rPr lang="en-US" sz="1000" baseline="0" dirty="0" smtClean="0">
                          <a:latin typeface="Arial" panose="020B0604020202020204" pitchFamily="34" charset="0"/>
                          <a:cs typeface="Arial" panose="020B0604020202020204" pitchFamily="34" charset="0"/>
                        </a:rPr>
                        <a:t> - 3</a:t>
                      </a:r>
                      <a:endParaRPr lang="en-US" sz="1000" dirty="0" smtClean="0">
                        <a:latin typeface="Arial" panose="020B0604020202020204" pitchFamily="34" charset="0"/>
                        <a:cs typeface="Arial" panose="020B0604020202020204" pitchFamily="34" charset="0"/>
                      </a:endParaRPr>
                    </a:p>
                    <a:p>
                      <a:pPr algn="ctr">
                        <a:lnSpc>
                          <a:spcPct val="100000"/>
                        </a:lnSpc>
                      </a:pPr>
                      <a:r>
                        <a:rPr lang="en-US" sz="1000" baseline="0" dirty="0" smtClean="0">
                          <a:latin typeface="Arial" panose="020B0604020202020204" pitchFamily="34" charset="0"/>
                          <a:cs typeface="Arial" panose="020B0604020202020204" pitchFamily="34" charset="0"/>
                        </a:rPr>
                        <a:t>2017 – </a:t>
                      </a:r>
                      <a:r>
                        <a:rPr lang="en-US" sz="1000" dirty="0" smtClean="0">
                          <a:latin typeface="Arial" panose="020B0604020202020204" pitchFamily="34" charset="0"/>
                          <a:cs typeface="Arial" panose="020B0604020202020204" pitchFamily="34" charset="0"/>
                        </a:rPr>
                        <a:t>0</a:t>
                      </a:r>
                    </a:p>
                  </a:txBody>
                  <a:tcPr marL="48014" marR="48014" anchor="ctr">
                    <a:lnL>
                      <a:noFill/>
                    </a:lnL>
                    <a:lnR w="19050" cap="flat" cmpd="sng" algn="ctr">
                      <a:no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18" name="TextBox 17"/>
          <p:cNvSpPr txBox="1"/>
          <p:nvPr/>
        </p:nvSpPr>
        <p:spPr>
          <a:xfrm>
            <a:off x="5930273" y="1223947"/>
            <a:ext cx="3313728" cy="211468"/>
          </a:xfrm>
          <a:prstGeom prst="rect">
            <a:avLst/>
          </a:prstGeom>
          <a:noFill/>
        </p:spPr>
        <p:txBody>
          <a:bodyPr wrap="none" rtlCol="0">
            <a:spAutoFit/>
          </a:bodyPr>
          <a:lstStyle/>
          <a:p>
            <a:pPr eaLnBrk="1" hangingPunct="1">
              <a:lnSpc>
                <a:spcPct val="86000"/>
              </a:lnSpc>
            </a:pPr>
            <a:r>
              <a:rPr lang="en-US" sz="900" dirty="0" smtClean="0">
                <a:solidFill>
                  <a:srgbClr val="000000"/>
                </a:solidFill>
                <a:ea typeface="ＭＳ Ｐゴシック"/>
              </a:rPr>
              <a:t>* Equivalent SHUSA metric reported in Santander Group RAS</a:t>
            </a:r>
            <a:endParaRPr lang="en-US" sz="900" dirty="0">
              <a:solidFill>
                <a:srgbClr val="000000"/>
              </a:solidFill>
              <a:ea typeface="ＭＳ Ｐゴシック"/>
            </a:endParaRPr>
          </a:p>
        </p:txBody>
      </p:sp>
      <p:grpSp>
        <p:nvGrpSpPr>
          <p:cNvPr id="9" name="Group 8"/>
          <p:cNvGrpSpPr/>
          <p:nvPr/>
        </p:nvGrpSpPr>
        <p:grpSpPr>
          <a:xfrm>
            <a:off x="443921" y="72184"/>
            <a:ext cx="1989758" cy="189008"/>
            <a:chOff x="403281" y="164517"/>
            <a:chExt cx="1989758" cy="189008"/>
          </a:xfrm>
        </p:grpSpPr>
        <p:sp>
          <p:nvSpPr>
            <p:cNvPr id="10" name="Text Box 75"/>
            <p:cNvSpPr txBox="1">
              <a:spLocks noChangeArrowheads="1"/>
            </p:cNvSpPr>
            <p:nvPr/>
          </p:nvSpPr>
          <p:spPr bwMode="gray">
            <a:xfrm>
              <a:off x="636148" y="166688"/>
              <a:ext cx="1756891"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accent1"/>
                  </a:solidFill>
                </a:rPr>
                <a:t>Model risk: Limit overview</a:t>
              </a:r>
              <a:endParaRPr lang="en-US" sz="1200" dirty="0">
                <a:solidFill>
                  <a:schemeClr val="accent1"/>
                </a:solidFill>
              </a:endParaRPr>
            </a:p>
          </p:txBody>
        </p:sp>
        <p:sp>
          <p:nvSpPr>
            <p:cNvPr id="14" name="Oval 13"/>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smtClean="0">
                  <a:solidFill>
                    <a:schemeClr val="bg1"/>
                  </a:solidFill>
                  <a:ea typeface="ＭＳ Ｐゴシック" pitchFamily="-112" charset="-128"/>
                  <a:cs typeface="ＭＳ Ｐゴシック" pitchFamily="-112" charset="-128"/>
                </a:rPr>
                <a:t>9</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Tree>
    <p:extLst>
      <p:ext uri="{BB962C8B-B14F-4D97-AF65-F5344CB8AC3E}">
        <p14:creationId xmlns:p14="http://schemas.microsoft.com/office/powerpoint/2010/main" val="27387142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744" y="523407"/>
            <a:ext cx="9336044" cy="357021"/>
          </a:xfrm>
          <a:prstGeom prst="rect">
            <a:avLst/>
          </a:prstGeom>
          <a:noFill/>
        </p:spPr>
        <p:txBody>
          <a:bodyPr wrap="square" rtlCol="0">
            <a:spAutoFit/>
          </a:bodyPr>
          <a:lstStyle/>
          <a:p>
            <a:pPr algn="l"/>
            <a:r>
              <a:rPr lang="en-US" sz="2000" b="1" dirty="0"/>
              <a:t>Metric selection: </a:t>
            </a:r>
            <a:r>
              <a:rPr lang="en-US" sz="2000" dirty="0"/>
              <a:t>Model risk metrics</a:t>
            </a:r>
          </a:p>
        </p:txBody>
      </p:sp>
      <p:graphicFrame>
        <p:nvGraphicFramePr>
          <p:cNvPr id="3" name="Content Placeholder 12"/>
          <p:cNvGraphicFramePr>
            <a:graphicFrameLocks/>
          </p:cNvGraphicFramePr>
          <p:nvPr>
            <p:extLst>
              <p:ext uri="{D42A27DB-BD31-4B8C-83A1-F6EECF244321}">
                <p14:modId xmlns:p14="http://schemas.microsoft.com/office/powerpoint/2010/main" val="576576627"/>
              </p:ext>
            </p:extLst>
          </p:nvPr>
        </p:nvGraphicFramePr>
        <p:xfrm>
          <a:off x="360998" y="1465580"/>
          <a:ext cx="8886190" cy="1264920"/>
        </p:xfrm>
        <a:graphic>
          <a:graphicData uri="http://schemas.openxmlformats.org/drawingml/2006/table">
            <a:tbl>
              <a:tblPr firstRow="1" bandRow="1">
                <a:tableStyleId>{839DD9DD-9E6C-4910-8AC0-68ADFF6A6AFC}</a:tableStyleId>
              </a:tblPr>
              <a:tblGrid>
                <a:gridCol w="2092580"/>
                <a:gridCol w="1555603"/>
                <a:gridCol w="5238007"/>
              </a:tblGrid>
              <a:tr h="159448">
                <a:tc>
                  <a:txBody>
                    <a:bodyPr/>
                    <a:lstStyle/>
                    <a:p>
                      <a:pPr algn="l"/>
                      <a:r>
                        <a:rPr lang="en-US" sz="1100" b="1" dirty="0" smtClean="0">
                          <a:solidFill>
                            <a:srgbClr val="FF0000"/>
                          </a:solidFill>
                          <a:latin typeface="Arial" panose="020B0604020202020204" pitchFamily="34" charset="0"/>
                          <a:cs typeface="Arial" panose="020B0604020202020204" pitchFamily="34" charset="0"/>
                        </a:rPr>
                        <a:t>Metrics included in the RAS</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rgbClr val="FF0000"/>
                          </a:solidFill>
                          <a:latin typeface="Arial" panose="020B0604020202020204" pitchFamily="34" charset="0"/>
                          <a:cs typeface="Arial" panose="020B0604020202020204" pitchFamily="34" charset="0"/>
                        </a:rPr>
                        <a:t>Entity</a:t>
                      </a:r>
                      <a:r>
                        <a:rPr lang="en-US" sz="1100" b="1" baseline="0" dirty="0" smtClean="0">
                          <a:solidFill>
                            <a:srgbClr val="FF0000"/>
                          </a:solidFill>
                          <a:latin typeface="Arial" panose="020B0604020202020204" pitchFamily="34" charset="0"/>
                          <a:cs typeface="Arial" panose="020B0604020202020204" pitchFamily="34" charset="0"/>
                        </a:rPr>
                        <a:t>/portfolio</a:t>
                      </a: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100" b="1" dirty="0" smtClean="0">
                          <a:solidFill>
                            <a:srgbClr val="FF0000"/>
                          </a:solidFill>
                          <a:latin typeface="Arial" panose="020B0604020202020204" pitchFamily="34" charset="0"/>
                          <a:cs typeface="Arial" panose="020B0604020202020204" pitchFamily="34" charset="0"/>
                        </a:rPr>
                        <a:t>Rationale/commentary</a:t>
                      </a:r>
                      <a:endParaRPr lang="en-US" sz="11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159448">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000" u="none" strike="noStrike" dirty="0" smtClean="0">
                          <a:effectLst/>
                          <a:latin typeface="Arial" panose="020B0604020202020204" pitchFamily="34" charset="0"/>
                          <a:cs typeface="Arial" panose="020B0604020202020204" pitchFamily="34" charset="0"/>
                        </a:rPr>
                        <a:t>Legacy Tier 1 Models not submitted for validation</a:t>
                      </a:r>
                      <a:endParaRPr lang="en-US" sz="1000" b="0" i="0" u="none" strike="noStrike" dirty="0" smtClean="0">
                        <a:solidFill>
                          <a:srgbClr val="000000"/>
                        </a:solidFill>
                        <a:effectLst/>
                        <a:latin typeface="Arial" panose="020B0604020202020204" pitchFamily="34" charset="0"/>
                        <a:cs typeface="Arial" panose="020B0604020202020204"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200" i="0" kern="1200" baseline="0" dirty="0" smtClean="0">
                          <a:solidFill>
                            <a:schemeClr val="tx1"/>
                          </a:solidFill>
                          <a:latin typeface="Arial" panose="020B0604020202020204" pitchFamily="34" charset="0"/>
                          <a:ea typeface="+mn-ea"/>
                          <a:cs typeface="Arial" panose="020B0604020202020204" pitchFamily="34" charset="0"/>
                        </a:rPr>
                        <a:t>BSI</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200" i="0" kern="1200" baseline="0" dirty="0" smtClean="0">
                          <a:solidFill>
                            <a:schemeClr val="tx1"/>
                          </a:solidFill>
                          <a:latin typeface="Arial" panose="020B0604020202020204" pitchFamily="34" charset="0"/>
                          <a:ea typeface="+mn-ea"/>
                          <a:cs typeface="Arial" panose="020B0604020202020204" pitchFamily="34" charset="0"/>
                        </a:rPr>
                        <a:t>Given the requirements of SHUSA’s revised MRM framework , there should be no tier 1 models in production that have not received the appropriate approvals from MRM</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200" i="0" kern="1200" baseline="0" dirty="0" smtClean="0">
                          <a:solidFill>
                            <a:schemeClr val="tx1"/>
                          </a:solidFill>
                          <a:latin typeface="Arial" panose="020B0604020202020204" pitchFamily="34" charset="0"/>
                          <a:ea typeface="+mn-ea"/>
                          <a:cs typeface="Arial" panose="020B0604020202020204" pitchFamily="34" charset="0"/>
                        </a:rPr>
                        <a:t>This metric is necessary to track progress against the schedule for clearing the large validation backlog</a:t>
                      </a:r>
                      <a:endParaRPr lang="en-US" sz="1200" i="0" kern="1200" baseline="0" dirty="0" smtClean="0">
                        <a:solidFill>
                          <a:srgbClr val="FF0000"/>
                        </a:solidFill>
                        <a:latin typeface="Arial" panose="020B0604020202020204" pitchFamily="34" charset="0"/>
                        <a:ea typeface="+mn-ea"/>
                        <a:cs typeface="Arial" panose="020B0604020202020204"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pSp>
        <p:nvGrpSpPr>
          <p:cNvPr id="7" name="Group 6"/>
          <p:cNvGrpSpPr/>
          <p:nvPr/>
        </p:nvGrpSpPr>
        <p:grpSpPr>
          <a:xfrm>
            <a:off x="443921" y="72184"/>
            <a:ext cx="2084336" cy="189008"/>
            <a:chOff x="403281" y="164517"/>
            <a:chExt cx="2084336" cy="189008"/>
          </a:xfrm>
        </p:grpSpPr>
        <p:sp>
          <p:nvSpPr>
            <p:cNvPr id="8" name="Text Box 75"/>
            <p:cNvSpPr txBox="1">
              <a:spLocks noChangeArrowheads="1"/>
            </p:cNvSpPr>
            <p:nvPr/>
          </p:nvSpPr>
          <p:spPr bwMode="gray">
            <a:xfrm>
              <a:off x="636148" y="166688"/>
              <a:ext cx="1851469"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accent1"/>
                  </a:solidFill>
                </a:rPr>
                <a:t>Model risk: Metric selection</a:t>
              </a:r>
              <a:endParaRPr lang="en-US" sz="1200" dirty="0">
                <a:solidFill>
                  <a:schemeClr val="accent1"/>
                </a:solidFill>
              </a:endParaRPr>
            </a:p>
          </p:txBody>
        </p:sp>
        <p:sp>
          <p:nvSpPr>
            <p:cNvPr id="12" name="Oval 11"/>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smtClean="0">
                  <a:solidFill>
                    <a:schemeClr val="bg1"/>
                  </a:solidFill>
                  <a:ea typeface="ＭＳ Ｐゴシック" pitchFamily="-112" charset="-128"/>
                  <a:cs typeface="ＭＳ Ｐゴシック" pitchFamily="-112" charset="-128"/>
                </a:rPr>
                <a:t>9</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Tree>
    <p:extLst>
      <p:ext uri="{BB962C8B-B14F-4D97-AF65-F5344CB8AC3E}">
        <p14:creationId xmlns:p14="http://schemas.microsoft.com/office/powerpoint/2010/main" val="64313386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sz="quarter" idx="11"/>
            <p:extLst>
              <p:ext uri="{D42A27DB-BD31-4B8C-83A1-F6EECF244321}">
                <p14:modId xmlns:p14="http://schemas.microsoft.com/office/powerpoint/2010/main" val="2043239842"/>
              </p:ext>
            </p:extLst>
          </p:nvPr>
        </p:nvGraphicFramePr>
        <p:xfrm>
          <a:off x="365760" y="1463040"/>
          <a:ext cx="8901112" cy="3474720"/>
        </p:xfrm>
        <a:graphic>
          <a:graphicData uri="http://schemas.openxmlformats.org/drawingml/2006/table">
            <a:tbl>
              <a:tblPr firstRow="1" bandRow="1">
                <a:tableStyleId>{839DD9DD-9E6C-4910-8AC0-68ADFF6A6AFC}</a:tableStyleId>
              </a:tblPr>
              <a:tblGrid>
                <a:gridCol w="358659"/>
                <a:gridCol w="3140787"/>
                <a:gridCol w="2700833"/>
                <a:gridCol w="2700833"/>
              </a:tblGrid>
              <a:tr h="244475">
                <a:tc gridSpan="2">
                  <a:txBody>
                    <a:bodyPr/>
                    <a:lstStyle/>
                    <a:p>
                      <a:r>
                        <a:rPr lang="en-US" sz="1100" dirty="0" smtClean="0">
                          <a:solidFill>
                            <a:schemeClr val="accent1"/>
                          </a:solidFill>
                          <a:latin typeface="Arial" panose="020B0604020202020204" pitchFamily="34" charset="0"/>
                          <a:cs typeface="Arial" panose="020B0604020202020204" pitchFamily="34" charset="0"/>
                        </a:rPr>
                        <a:t>Metrics considered</a:t>
                      </a:r>
                      <a:endParaRPr lang="en-US" sz="1100" dirty="0">
                        <a:solidFill>
                          <a:schemeClr val="accent1"/>
                        </a:solidFill>
                        <a:latin typeface="Arial" panose="020B0604020202020204" pitchFamily="34" charset="0"/>
                        <a:cs typeface="Arial" panose="020B0604020202020204" pitchFamily="34" charset="0"/>
                      </a:endParaRPr>
                    </a:p>
                  </a:txBody>
                  <a:tcPr marL="90038" marR="90038">
                    <a:lnB w="12700" cap="flat" cmpd="sng" algn="ctr">
                      <a:solidFill>
                        <a:schemeClr val="bg1">
                          <a:lumMod val="50000"/>
                        </a:schemeClr>
                      </a:solidFill>
                      <a:prstDash val="solid"/>
                      <a:round/>
                      <a:headEnd type="none" w="med" len="med"/>
                      <a:tailEnd type="none" w="med" len="med"/>
                    </a:lnB>
                  </a:tcPr>
                </a:tc>
                <a:tc hMerge="1">
                  <a:txBody>
                    <a:bodyPr/>
                    <a:lstStyle/>
                    <a:p>
                      <a:endParaRPr lang="en-US"/>
                    </a:p>
                  </a:txBody>
                  <a:tcPr/>
                </a:tc>
                <a:tc>
                  <a:txBody>
                    <a:bodyPr/>
                    <a:lstStyle/>
                    <a:p>
                      <a:r>
                        <a:rPr lang="en-US" sz="1100" dirty="0" smtClean="0">
                          <a:solidFill>
                            <a:schemeClr val="accent1"/>
                          </a:solidFill>
                          <a:latin typeface="Arial" panose="020B0604020202020204" pitchFamily="34" charset="0"/>
                          <a:cs typeface="Arial" panose="020B0604020202020204" pitchFamily="34" charset="0"/>
                        </a:rPr>
                        <a:t>Advantages</a:t>
                      </a:r>
                      <a:endParaRPr lang="en-US" sz="1100" dirty="0">
                        <a:solidFill>
                          <a:schemeClr val="accent1"/>
                        </a:solidFill>
                        <a:latin typeface="Arial" panose="020B0604020202020204" pitchFamily="34" charset="0"/>
                        <a:cs typeface="Arial" panose="020B0604020202020204" pitchFamily="34" charset="0"/>
                      </a:endParaRPr>
                    </a:p>
                  </a:txBody>
                  <a:tcPr marL="90038" marR="90038">
                    <a:lnB w="12700" cap="flat" cmpd="sng" algn="ctr">
                      <a:solidFill>
                        <a:schemeClr val="bg1">
                          <a:lumMod val="50000"/>
                        </a:schemeClr>
                      </a:solidFill>
                      <a:prstDash val="solid"/>
                      <a:round/>
                      <a:headEnd type="none" w="med" len="med"/>
                      <a:tailEnd type="none" w="med" len="med"/>
                    </a:lnB>
                  </a:tcPr>
                </a:tc>
                <a:tc>
                  <a:txBody>
                    <a:bodyPr/>
                    <a:lstStyle/>
                    <a:p>
                      <a:r>
                        <a:rPr lang="en-US" sz="1100" dirty="0" smtClean="0">
                          <a:solidFill>
                            <a:schemeClr val="accent1"/>
                          </a:solidFill>
                          <a:latin typeface="Arial" panose="020B0604020202020204" pitchFamily="34" charset="0"/>
                          <a:cs typeface="Arial" panose="020B0604020202020204" pitchFamily="34" charset="0"/>
                        </a:rPr>
                        <a:t>Disadvantages</a:t>
                      </a:r>
                      <a:endParaRPr lang="en-US" sz="1100" dirty="0">
                        <a:solidFill>
                          <a:schemeClr val="accent1"/>
                        </a:solidFill>
                        <a:latin typeface="Arial" panose="020B0604020202020204" pitchFamily="34" charset="0"/>
                        <a:cs typeface="Arial" panose="020B0604020202020204" pitchFamily="34" charset="0"/>
                      </a:endParaRPr>
                    </a:p>
                  </a:txBody>
                  <a:tcPr marL="90038" marR="90038">
                    <a:lnB w="12700" cap="flat" cmpd="sng" algn="ctr">
                      <a:solidFill>
                        <a:schemeClr val="bg1">
                          <a:lumMod val="50000"/>
                        </a:schemeClr>
                      </a:solidFill>
                      <a:prstDash val="solid"/>
                      <a:round/>
                      <a:headEnd type="none" w="med" len="med"/>
                      <a:tailEnd type="none" w="med" len="med"/>
                    </a:lnB>
                  </a:tcPr>
                </a:tc>
              </a:tr>
              <a:tr h="370840">
                <a:tc>
                  <a:txBody>
                    <a:bodyPr/>
                    <a:lstStyle/>
                    <a:p>
                      <a:pPr marL="0" algn="l" defTabSz="457200" rtl="0" eaLnBrk="1" latinLnBrk="0" hangingPunct="1"/>
                      <a:r>
                        <a:rPr lang="en-US" sz="1400" b="1" kern="1200" dirty="0" smtClean="0">
                          <a:solidFill>
                            <a:schemeClr val="accent1"/>
                          </a:solidFill>
                          <a:latin typeface="Arial" panose="020B0604020202020204" pitchFamily="34" charset="0"/>
                          <a:ea typeface="+mn-ea"/>
                          <a:cs typeface="Arial" panose="020B0604020202020204" pitchFamily="34" charset="0"/>
                        </a:rPr>
                        <a:t>1</a:t>
                      </a:r>
                      <a:endParaRPr lang="en-US" sz="1400" b="1" kern="1200" dirty="0">
                        <a:solidFill>
                          <a:schemeClr val="accent1"/>
                        </a:solidFill>
                        <a:latin typeface="Arial" panose="020B0604020202020204" pitchFamily="34" charset="0"/>
                        <a:ea typeface="+mn-ea"/>
                        <a:cs typeface="Arial" panose="020B0604020202020204" pitchFamily="34" charset="0"/>
                      </a:endParaRPr>
                    </a:p>
                  </a:txBody>
                  <a:tcPr marL="90038" marR="90038">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Tx/>
                        <a:buSzTx/>
                        <a:buFont typeface="+mj-lt"/>
                        <a:buNone/>
                        <a:tabLst/>
                        <a:defRPr/>
                      </a:pPr>
                      <a:r>
                        <a:rPr lang="en-US" sz="1100" b="1" dirty="0" smtClean="0">
                          <a:latin typeface="Arial" panose="020B0604020202020204" pitchFamily="34" charset="0"/>
                          <a:cs typeface="Arial" panose="020B0604020202020204" pitchFamily="34" charset="0"/>
                        </a:rPr>
                        <a:t>No new </a:t>
                      </a:r>
                      <a:r>
                        <a:rPr lang="en-US" sz="1100" b="1" kern="1200" dirty="0" smtClean="0">
                          <a:solidFill>
                            <a:schemeClr val="tx1"/>
                          </a:solidFill>
                          <a:latin typeface="Arial" panose="020B0604020202020204" pitchFamily="34" charset="0"/>
                          <a:ea typeface="+mn-ea"/>
                          <a:cs typeface="Arial" panose="020B0604020202020204" pitchFamily="34" charset="0"/>
                        </a:rPr>
                        <a:t>Tier 1 </a:t>
                      </a:r>
                      <a:r>
                        <a:rPr lang="en-US" sz="1100" b="1" dirty="0" smtClean="0">
                          <a:latin typeface="Arial" panose="020B0604020202020204" pitchFamily="34" charset="0"/>
                          <a:cs typeface="Arial" panose="020B0604020202020204" pitchFamily="34" charset="0"/>
                        </a:rPr>
                        <a:t>models used in production without appropriate approvals </a:t>
                      </a:r>
                      <a:endParaRPr lang="en-US" sz="1100" b="1" i="0" kern="1200" dirty="0" smtClean="0">
                        <a:solidFill>
                          <a:schemeClr val="tx1"/>
                        </a:solidFill>
                        <a:latin typeface="Arial" panose="020B0604020202020204" pitchFamily="34" charset="0"/>
                        <a:ea typeface="+mn-ea"/>
                        <a:cs typeface="Arial" panose="020B0604020202020204" pitchFamily="34" charset="0"/>
                      </a:endParaRPr>
                    </a:p>
                  </a:txBody>
                  <a:tcPr marL="90038" marR="90038">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100" dirty="0" smtClean="0">
                          <a:latin typeface="Arial" panose="020B0604020202020204" pitchFamily="34" charset="0"/>
                          <a:cs typeface="Arial" panose="020B0604020202020204" pitchFamily="34" charset="0"/>
                        </a:rPr>
                        <a:t>Demonstrates</a:t>
                      </a:r>
                      <a:r>
                        <a:rPr lang="en-US" sz="1100" baseline="0" dirty="0" smtClean="0">
                          <a:latin typeface="Arial" panose="020B0604020202020204" pitchFamily="34" charset="0"/>
                          <a:cs typeface="Arial" panose="020B0604020202020204" pitchFamily="34" charset="0"/>
                        </a:rPr>
                        <a:t> commitment to </a:t>
                      </a:r>
                      <a:r>
                        <a:rPr lang="en-US" sz="1100" dirty="0" smtClean="0">
                          <a:latin typeface="Arial" panose="020B0604020202020204" pitchFamily="34" charset="0"/>
                          <a:cs typeface="Arial" panose="020B0604020202020204" pitchFamily="34" charset="0"/>
                        </a:rPr>
                        <a:t>ensuring no Tier 1 models are used in production without appropriate approval </a:t>
                      </a:r>
                    </a:p>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100" dirty="0" smtClean="0">
                          <a:latin typeface="Arial" panose="020B0604020202020204" pitchFamily="34" charset="0"/>
                          <a:cs typeface="Arial" panose="020B0604020202020204" pitchFamily="34" charset="0"/>
                        </a:rPr>
                        <a:t>Shows</a:t>
                      </a:r>
                      <a:r>
                        <a:rPr lang="en-US" sz="1100" baseline="0" dirty="0" smtClean="0">
                          <a:latin typeface="Arial" panose="020B0604020202020204" pitchFamily="34" charset="0"/>
                          <a:cs typeface="Arial" panose="020B0604020202020204" pitchFamily="34" charset="0"/>
                        </a:rPr>
                        <a:t> zero tolerance going forward</a:t>
                      </a:r>
                      <a:endParaRPr lang="en-US" sz="1100" dirty="0" smtClean="0">
                        <a:latin typeface="Arial" panose="020B0604020202020204" pitchFamily="34" charset="0"/>
                        <a:cs typeface="Arial" panose="020B0604020202020204" pitchFamily="34" charset="0"/>
                      </a:endParaRPr>
                    </a:p>
                  </a:txBody>
                  <a:tcPr marL="90038" marR="90038">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ᵡ"/>
                        <a:tabLst/>
                        <a:defRPr/>
                      </a:pPr>
                      <a:r>
                        <a:rPr lang="en-US" sz="1100" dirty="0" smtClean="0">
                          <a:latin typeface="Arial" panose="020B0604020202020204" pitchFamily="34" charset="0"/>
                          <a:cs typeface="Arial" panose="020B0604020202020204" pitchFamily="34" charset="0"/>
                        </a:rPr>
                        <a:t>Does</a:t>
                      </a:r>
                      <a:r>
                        <a:rPr lang="en-US" sz="1100" baseline="0" dirty="0" smtClean="0">
                          <a:latin typeface="Arial" panose="020B0604020202020204" pitchFamily="34" charset="0"/>
                          <a:cs typeface="Arial" panose="020B0604020202020204" pitchFamily="34" charset="0"/>
                        </a:rPr>
                        <a:t> not track progress against backlog</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ᵡ"/>
                        <a:tabLst/>
                        <a:defRPr/>
                      </a:pPr>
                      <a:r>
                        <a:rPr lang="en-US" sz="1100" dirty="0" smtClean="0">
                          <a:latin typeface="Arial" panose="020B0604020202020204" pitchFamily="34" charset="0"/>
                          <a:cs typeface="Arial" panose="020B0604020202020204" pitchFamily="34" charset="0"/>
                        </a:rPr>
                        <a:t>Difficult to manage/may</a:t>
                      </a:r>
                      <a:r>
                        <a:rPr lang="en-US" sz="1100" baseline="0" dirty="0" smtClean="0">
                          <a:latin typeface="Arial" panose="020B0604020202020204" pitchFamily="34" charset="0"/>
                          <a:cs typeface="Arial" panose="020B0604020202020204" pitchFamily="34" charset="0"/>
                        </a:rPr>
                        <a:t> not be controllable by MRMG</a:t>
                      </a:r>
                      <a:endParaRPr lang="en-US" sz="1100" dirty="0" smtClean="0">
                        <a:latin typeface="Arial" panose="020B0604020202020204" pitchFamily="34" charset="0"/>
                        <a:cs typeface="Arial" panose="020B0604020202020204" pitchFamily="34" charset="0"/>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ᵡ"/>
                        <a:tabLst/>
                        <a:defRPr/>
                      </a:pPr>
                      <a:r>
                        <a:rPr lang="en-US" sz="1100" dirty="0" smtClean="0">
                          <a:latin typeface="Arial" panose="020B0604020202020204" pitchFamily="34" charset="0"/>
                          <a:cs typeface="Arial" panose="020B0604020202020204" pitchFamily="34" charset="0"/>
                        </a:rPr>
                        <a:t>Binary in nature</a:t>
                      </a:r>
                    </a:p>
                  </a:txBody>
                  <a:tcPr marL="90038" marR="90038">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r>
              <a:tr h="370840">
                <a:tc>
                  <a:txBody>
                    <a:bodyPr/>
                    <a:lstStyle/>
                    <a:p>
                      <a:pPr marL="0" algn="l" defTabSz="457200" rtl="0" eaLnBrk="1" latinLnBrk="0" hangingPunct="1"/>
                      <a:r>
                        <a:rPr lang="en-US" sz="1400" b="1" kern="1200" dirty="0" smtClean="0">
                          <a:solidFill>
                            <a:schemeClr val="accent1"/>
                          </a:solidFill>
                          <a:latin typeface="Arial" panose="020B0604020202020204" pitchFamily="34" charset="0"/>
                          <a:ea typeface="+mn-ea"/>
                          <a:cs typeface="Arial" panose="020B0604020202020204" pitchFamily="34" charset="0"/>
                        </a:rPr>
                        <a:t>2</a:t>
                      </a:r>
                      <a:endParaRPr lang="en-US" sz="1400" b="1" kern="1200" dirty="0">
                        <a:solidFill>
                          <a:schemeClr val="accent1"/>
                        </a:solidFill>
                        <a:latin typeface="Arial" panose="020B0604020202020204" pitchFamily="34" charset="0"/>
                        <a:ea typeface="+mn-ea"/>
                        <a:cs typeface="Arial" panose="020B0604020202020204" pitchFamily="34" charset="0"/>
                      </a:endParaRPr>
                    </a:p>
                  </a:txBody>
                  <a:tcPr marL="90038" marR="90038">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DDDD"/>
                    </a:solidFill>
                  </a:tcPr>
                </a:tc>
                <a:tc>
                  <a:txBody>
                    <a:bodyPr/>
                    <a:lstStyle/>
                    <a:p>
                      <a:pPr marL="0" marR="0" lvl="1" indent="0" algn="l" defTabSz="457200" rtl="0" eaLnBrk="1" fontAlgn="auto" latinLnBrk="0" hangingPunct="1">
                        <a:lnSpc>
                          <a:spcPct val="100000"/>
                        </a:lnSpc>
                        <a:spcBef>
                          <a:spcPts val="0"/>
                        </a:spcBef>
                        <a:spcAft>
                          <a:spcPts val="0"/>
                        </a:spcAft>
                        <a:buClrTx/>
                        <a:buSzTx/>
                        <a:buFont typeface="+mj-lt"/>
                        <a:buNone/>
                        <a:tabLst/>
                        <a:defRPr/>
                      </a:pPr>
                      <a:r>
                        <a:rPr lang="en-US" sz="1100" b="1" kern="1200" dirty="0" smtClean="0">
                          <a:solidFill>
                            <a:schemeClr val="tx1"/>
                          </a:solidFill>
                          <a:latin typeface="Arial" panose="020B0604020202020204" pitchFamily="34" charset="0"/>
                          <a:ea typeface="+mn-ea"/>
                          <a:cs typeface="Arial" panose="020B0604020202020204" pitchFamily="34" charset="0"/>
                        </a:rPr>
                        <a:t>“Draw down” backlog of legacy Tier 1 models to zero by Q1 2017</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90038" marR="90038">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DDDD"/>
                    </a:solidFill>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100" dirty="0" smtClean="0">
                          <a:latin typeface="Arial" panose="020B0604020202020204" pitchFamily="34" charset="0"/>
                          <a:cs typeface="Arial" panose="020B0604020202020204" pitchFamily="34" charset="0"/>
                        </a:rPr>
                        <a:t>Demonstrates</a:t>
                      </a:r>
                      <a:r>
                        <a:rPr lang="en-US" sz="1100" baseline="0" dirty="0" smtClean="0">
                          <a:latin typeface="Arial" panose="020B0604020202020204" pitchFamily="34" charset="0"/>
                          <a:cs typeface="Arial" panose="020B0604020202020204" pitchFamily="34" charset="0"/>
                        </a:rPr>
                        <a:t> commitment to </a:t>
                      </a:r>
                      <a:r>
                        <a:rPr lang="en-US" sz="1100" dirty="0" smtClean="0">
                          <a:latin typeface="Arial" panose="020B0604020202020204" pitchFamily="34" charset="0"/>
                          <a:cs typeface="Arial" panose="020B0604020202020204" pitchFamily="34" charset="0"/>
                        </a:rPr>
                        <a:t>ensuring no Tier 1 models are used in production without appropriate approval </a:t>
                      </a:r>
                    </a:p>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100" dirty="0" smtClean="0">
                          <a:latin typeface="Arial" panose="020B0604020202020204" pitchFamily="34" charset="0"/>
                          <a:cs typeface="Arial" panose="020B0604020202020204" pitchFamily="34" charset="0"/>
                        </a:rPr>
                        <a:t>Allows</a:t>
                      </a:r>
                      <a:r>
                        <a:rPr lang="en-US" sz="1100" baseline="0" dirty="0" smtClean="0">
                          <a:latin typeface="Arial" panose="020B0604020202020204" pitchFamily="34" charset="0"/>
                          <a:cs typeface="Arial" panose="020B0604020202020204" pitchFamily="34" charset="0"/>
                        </a:rPr>
                        <a:t> tracking of progress against backlog in a way that can be managed</a:t>
                      </a:r>
                    </a:p>
                  </a:txBody>
                  <a:tcPr marL="90038" marR="90038">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DDDD"/>
                    </a:solidFill>
                  </a:tcPr>
                </a:tc>
                <a:tc>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ᵡ"/>
                        <a:tabLst/>
                        <a:defRPr/>
                      </a:pPr>
                      <a:r>
                        <a:rPr lang="en-US" sz="1100" dirty="0" smtClean="0">
                          <a:latin typeface="Arial" panose="020B0604020202020204" pitchFamily="34" charset="0"/>
                          <a:cs typeface="Arial" panose="020B0604020202020204" pitchFamily="34" charset="0"/>
                        </a:rPr>
                        <a:t>Difficult</a:t>
                      </a:r>
                      <a:r>
                        <a:rPr lang="en-US" sz="1100" baseline="0" dirty="0" smtClean="0">
                          <a:latin typeface="Arial" panose="020B0604020202020204" pitchFamily="34" charset="0"/>
                          <a:cs typeface="Arial" panose="020B0604020202020204" pitchFamily="34" charset="0"/>
                        </a:rPr>
                        <a:t> to forecast an </a:t>
                      </a:r>
                      <a:r>
                        <a:rPr lang="en-US" sz="1100" baseline="0" smtClean="0">
                          <a:latin typeface="Arial" panose="020B0604020202020204" pitchFamily="34" charset="0"/>
                          <a:cs typeface="Arial" panose="020B0604020202020204" pitchFamily="34" charset="0"/>
                        </a:rPr>
                        <a:t>accurate schedule </a:t>
                      </a:r>
                      <a:r>
                        <a:rPr lang="en-US" sz="1100" baseline="0" dirty="0" smtClean="0">
                          <a:latin typeface="Arial" panose="020B0604020202020204" pitchFamily="34" charset="0"/>
                          <a:cs typeface="Arial" panose="020B0604020202020204" pitchFamily="34" charset="0"/>
                        </a:rPr>
                        <a:t>for the decline of legacy models used in production (e.g., due to u</a:t>
                      </a:r>
                      <a:r>
                        <a:rPr lang="en-US" sz="1100" kern="1200" dirty="0" smtClean="0">
                          <a:solidFill>
                            <a:schemeClr val="tx1"/>
                          </a:solidFill>
                          <a:latin typeface="Arial" panose="020B0604020202020204" pitchFamily="34" charset="0"/>
                          <a:ea typeface="Arial Unicode MS" pitchFamily="34" charset="-128"/>
                          <a:cs typeface="Arial" panose="020B0604020202020204" pitchFamily="34" charset="0"/>
                        </a:rPr>
                        <a:t>ncertainty regarding new models being submitted) </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ᵡ"/>
                        <a:tabLst/>
                        <a:defRPr/>
                      </a:pPr>
                      <a:r>
                        <a:rPr lang="en-US" sz="1100" dirty="0" smtClean="0">
                          <a:latin typeface="Arial" panose="020B0604020202020204" pitchFamily="34" charset="0"/>
                          <a:cs typeface="Arial" panose="020B0604020202020204" pitchFamily="34" charset="0"/>
                        </a:rPr>
                        <a:t>May</a:t>
                      </a:r>
                      <a:r>
                        <a:rPr lang="en-US" sz="1100" baseline="0" dirty="0" smtClean="0">
                          <a:latin typeface="Arial" panose="020B0604020202020204" pitchFamily="34" charset="0"/>
                          <a:cs typeface="Arial" panose="020B0604020202020204" pitchFamily="34" charset="0"/>
                        </a:rPr>
                        <a:t> incentivize failing </a:t>
                      </a:r>
                      <a:r>
                        <a:rPr lang="en-US" sz="1100" dirty="0" smtClean="0">
                          <a:latin typeface="Arial" panose="020B0604020202020204" pitchFamily="34" charset="0"/>
                          <a:cs typeface="Arial" panose="020B0604020202020204" pitchFamily="34" charset="0"/>
                        </a:rPr>
                        <a:t>models last minute to stay</a:t>
                      </a:r>
                      <a:r>
                        <a:rPr lang="en-US" sz="1100" baseline="0" dirty="0" smtClean="0">
                          <a:latin typeface="Arial" panose="020B0604020202020204" pitchFamily="34" charset="0"/>
                          <a:cs typeface="Arial" panose="020B0604020202020204" pitchFamily="34" charset="0"/>
                        </a:rPr>
                        <a:t> </a:t>
                      </a:r>
                      <a:r>
                        <a:rPr lang="en-US" sz="1100" baseline="0" smtClean="0">
                          <a:latin typeface="Arial" panose="020B0604020202020204" pitchFamily="34" charset="0"/>
                          <a:cs typeface="Arial" panose="020B0604020202020204" pitchFamily="34" charset="0"/>
                        </a:rPr>
                        <a:t>on schedule</a:t>
                      </a:r>
                      <a:endParaRPr lang="en-US" sz="1100" dirty="0" smtClean="0">
                        <a:latin typeface="Arial" panose="020B0604020202020204" pitchFamily="34" charset="0"/>
                        <a:cs typeface="Arial" panose="020B0604020202020204" pitchFamily="34" charset="0"/>
                      </a:endParaRPr>
                    </a:p>
                  </a:txBody>
                  <a:tcPr marL="90038" marR="90038">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DDDD"/>
                    </a:solidFill>
                  </a:tcPr>
                </a:tc>
              </a:tr>
              <a:tr h="370840">
                <a:tc>
                  <a:txBody>
                    <a:bodyPr/>
                    <a:lstStyle/>
                    <a:p>
                      <a:pPr marL="0" algn="l" defTabSz="457200" rtl="0" eaLnBrk="1" latinLnBrk="0" hangingPunct="1"/>
                      <a:r>
                        <a:rPr lang="en-US" sz="1400" b="1" kern="1200" dirty="0" smtClean="0">
                          <a:solidFill>
                            <a:schemeClr val="accent1"/>
                          </a:solidFill>
                          <a:latin typeface="Arial" panose="020B0604020202020204" pitchFamily="34" charset="0"/>
                          <a:ea typeface="+mn-ea"/>
                          <a:cs typeface="Arial" panose="020B0604020202020204" pitchFamily="34" charset="0"/>
                        </a:rPr>
                        <a:t>3</a:t>
                      </a:r>
                      <a:endParaRPr lang="en-US" sz="1400" b="1" kern="1200" dirty="0">
                        <a:solidFill>
                          <a:schemeClr val="accent1"/>
                        </a:solidFill>
                        <a:latin typeface="Arial" panose="020B0604020202020204" pitchFamily="34" charset="0"/>
                        <a:ea typeface="+mn-ea"/>
                        <a:cs typeface="Arial" panose="020B0604020202020204" pitchFamily="34" charset="0"/>
                      </a:endParaRPr>
                    </a:p>
                  </a:txBody>
                  <a:tcPr marL="90038" marR="90038">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indent="0">
                        <a:buFont typeface="+mj-lt"/>
                        <a:buNone/>
                      </a:pPr>
                      <a:r>
                        <a:rPr lang="en-US" sz="1100" b="1" dirty="0" smtClean="0">
                          <a:latin typeface="Arial" panose="020B0604020202020204" pitchFamily="34" charset="0"/>
                          <a:cs typeface="Arial" panose="020B0604020202020204" pitchFamily="34" charset="0"/>
                        </a:rPr>
                        <a:t>Residual risk rating</a:t>
                      </a:r>
                      <a:r>
                        <a:rPr lang="en-US" sz="1100" dirty="0" smtClean="0">
                          <a:latin typeface="Arial" panose="020B0604020202020204" pitchFamily="34" charset="0"/>
                          <a:cs typeface="Arial" panose="020B0604020202020204" pitchFamily="34" charset="0"/>
                        </a:rPr>
                        <a:t> </a:t>
                      </a:r>
                      <a:endParaRPr lang="en-US" sz="1100" b="1" dirty="0" smtClean="0">
                        <a:latin typeface="Arial" panose="020B0604020202020204" pitchFamily="34" charset="0"/>
                        <a:cs typeface="Arial" panose="020B0604020202020204" pitchFamily="34" charset="0"/>
                      </a:endParaRPr>
                    </a:p>
                  </a:txBody>
                  <a:tcPr marL="90038" marR="90038">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171450" indent="-171450">
                        <a:buFont typeface="Wingdings" panose="05000000000000000000" pitchFamily="2" charset="2"/>
                        <a:buChar char="ü"/>
                      </a:pPr>
                      <a:r>
                        <a:rPr lang="en-US" sz="1100" dirty="0" smtClean="0">
                          <a:latin typeface="Arial" panose="020B0604020202020204" pitchFamily="34" charset="0"/>
                          <a:cs typeface="Arial" panose="020B0604020202020204" pitchFamily="34" charset="0"/>
                        </a:rPr>
                        <a:t>Desirable</a:t>
                      </a:r>
                      <a:r>
                        <a:rPr lang="en-US" sz="1100" baseline="0" dirty="0" smtClean="0">
                          <a:latin typeface="Arial" panose="020B0604020202020204" pitchFamily="34" charset="0"/>
                          <a:cs typeface="Arial" panose="020B0604020202020204" pitchFamily="34" charset="0"/>
                        </a:rPr>
                        <a:t> because controls-based</a:t>
                      </a:r>
                      <a:endParaRPr lang="en-US" sz="1100" dirty="0">
                        <a:latin typeface="Arial" panose="020B0604020202020204" pitchFamily="34" charset="0"/>
                        <a:cs typeface="Arial" panose="020B0604020202020204" pitchFamily="34" charset="0"/>
                      </a:endParaRPr>
                    </a:p>
                  </a:txBody>
                  <a:tcPr marL="90038" marR="90038">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ᵡ"/>
                        <a:tabLst/>
                        <a:defRPr/>
                      </a:pPr>
                      <a:r>
                        <a:rPr lang="en-US" sz="1100" dirty="0" smtClean="0">
                          <a:latin typeface="Arial" panose="020B0604020202020204" pitchFamily="34" charset="0"/>
                          <a:cs typeface="Arial" panose="020B0604020202020204" pitchFamily="34" charset="0"/>
                        </a:rPr>
                        <a:t>Residual risk ratings are not ready to use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ᵡ"/>
                        <a:tabLst/>
                        <a:defRPr/>
                      </a:pPr>
                      <a:r>
                        <a:rPr lang="en-US" sz="1100" dirty="0" smtClean="0">
                          <a:latin typeface="Arial" panose="020B0604020202020204" pitchFamily="34" charset="0"/>
                          <a:cs typeface="Arial" panose="020B0604020202020204" pitchFamily="34" charset="0"/>
                        </a:rPr>
                        <a:t>Difficult to calibrate </a:t>
                      </a:r>
                    </a:p>
                  </a:txBody>
                  <a:tcPr marL="90038" marR="90038">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r>
              <a:tr h="370840">
                <a:tc>
                  <a:txBody>
                    <a:bodyPr/>
                    <a:lstStyle/>
                    <a:p>
                      <a:pPr marL="0" algn="l" defTabSz="457200" rtl="0" eaLnBrk="1" latinLnBrk="0" hangingPunct="1"/>
                      <a:r>
                        <a:rPr lang="en-US" sz="1400" b="1" kern="1200" dirty="0" smtClean="0">
                          <a:solidFill>
                            <a:schemeClr val="accent1"/>
                          </a:solidFill>
                          <a:latin typeface="Arial" panose="020B0604020202020204" pitchFamily="34" charset="0"/>
                          <a:ea typeface="+mn-ea"/>
                          <a:cs typeface="Arial" panose="020B0604020202020204" pitchFamily="34" charset="0"/>
                        </a:rPr>
                        <a:t>4</a:t>
                      </a:r>
                      <a:endParaRPr lang="en-US" sz="1400" b="1" kern="1200" dirty="0">
                        <a:solidFill>
                          <a:schemeClr val="accent1"/>
                        </a:solidFill>
                        <a:latin typeface="Arial" panose="020B0604020202020204" pitchFamily="34" charset="0"/>
                        <a:ea typeface="+mn-ea"/>
                        <a:cs typeface="Arial" panose="020B0604020202020204" pitchFamily="34" charset="0"/>
                      </a:endParaRPr>
                    </a:p>
                  </a:txBody>
                  <a:tcPr marL="90038" marR="90038">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indent="0">
                        <a:buFont typeface="+mj-lt"/>
                        <a:buNone/>
                      </a:pPr>
                      <a:r>
                        <a:rPr lang="en-US" sz="1100" b="1" dirty="0" smtClean="0">
                          <a:latin typeface="Arial" panose="020B0604020202020204" pitchFamily="34" charset="0"/>
                          <a:cs typeface="Arial" panose="020B0604020202020204" pitchFamily="34" charset="0"/>
                        </a:rPr>
                        <a:t>No delayed annual reviews</a:t>
                      </a:r>
                      <a:r>
                        <a:rPr lang="en-US" sz="1100" dirty="0" smtClean="0">
                          <a:latin typeface="Arial" panose="020B0604020202020204" pitchFamily="34" charset="0"/>
                          <a:cs typeface="Arial" panose="020B0604020202020204" pitchFamily="34" charset="0"/>
                        </a:rPr>
                        <a:t> </a:t>
                      </a:r>
                      <a:endParaRPr lang="en-US" sz="1100" b="1" dirty="0">
                        <a:latin typeface="Arial" panose="020B0604020202020204" pitchFamily="34" charset="0"/>
                        <a:cs typeface="Arial" panose="020B0604020202020204" pitchFamily="34" charset="0"/>
                      </a:endParaRPr>
                    </a:p>
                  </a:txBody>
                  <a:tcPr marL="90038" marR="90038">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171450" indent="-171450">
                        <a:buFont typeface="Wingdings" panose="05000000000000000000" pitchFamily="2" charset="2"/>
                        <a:buChar char="ü"/>
                      </a:pPr>
                      <a:r>
                        <a:rPr lang="en-US" sz="1100" dirty="0" smtClean="0">
                          <a:latin typeface="Arial" panose="020B0604020202020204" pitchFamily="34" charset="0"/>
                          <a:cs typeface="Arial" panose="020B0604020202020204" pitchFamily="34" charset="0"/>
                        </a:rPr>
                        <a:t>Desirable</a:t>
                      </a:r>
                      <a:r>
                        <a:rPr lang="en-US" sz="1100" baseline="0" dirty="0" smtClean="0">
                          <a:latin typeface="Arial" panose="020B0604020202020204" pitchFamily="34" charset="0"/>
                          <a:cs typeface="Arial" panose="020B0604020202020204" pitchFamily="34" charset="0"/>
                        </a:rPr>
                        <a:t> because controls-based</a:t>
                      </a:r>
                      <a:endParaRPr lang="en-US" sz="1100" dirty="0">
                        <a:latin typeface="Arial" panose="020B0604020202020204" pitchFamily="34" charset="0"/>
                        <a:cs typeface="Arial" panose="020B0604020202020204" pitchFamily="34" charset="0"/>
                      </a:endParaRPr>
                    </a:p>
                  </a:txBody>
                  <a:tcPr marL="90038" marR="90038">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ᵡ"/>
                        <a:tabLst/>
                        <a:defRPr/>
                      </a:pPr>
                      <a:r>
                        <a:rPr lang="en-US" sz="1100" dirty="0" smtClean="0">
                          <a:latin typeface="Arial" panose="020B0604020202020204" pitchFamily="34" charset="0"/>
                          <a:cs typeface="Arial" panose="020B0604020202020204" pitchFamily="34" charset="0"/>
                        </a:rPr>
                        <a:t>BSI does not currently have an annual review process in place</a:t>
                      </a:r>
                    </a:p>
                  </a:txBody>
                  <a:tcPr marL="90038" marR="90038">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r>
            </a:tbl>
          </a:graphicData>
        </a:graphic>
      </p:graphicFrame>
      <p:sp>
        <p:nvSpPr>
          <p:cNvPr id="7" name="Rectangle 6"/>
          <p:cNvSpPr/>
          <p:nvPr/>
        </p:nvSpPr>
        <p:spPr bwMode="auto">
          <a:xfrm>
            <a:off x="403791" y="5087670"/>
            <a:ext cx="228600" cy="228600"/>
          </a:xfrm>
          <a:prstGeom prst="rect">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eaLnBrk="0" hangingPunct="0">
              <a:lnSpc>
                <a:spcPct val="100000"/>
              </a:lnSpc>
            </a:pPr>
            <a:r>
              <a:rPr lang="en-US" dirty="0" smtClean="0">
                <a:ea typeface="ＭＳ Ｐゴシック" pitchFamily="-112" charset="-128"/>
                <a:cs typeface="ＭＳ Ｐゴシック" pitchFamily="-112" charset="-128"/>
              </a:rPr>
              <a:t>      Selected metric</a:t>
            </a:r>
            <a:endParaRPr kumimoji="0" lang="en-US" b="0" i="0" u="none" strike="noStrike" cap="none" normalizeH="0" baseline="0" dirty="0">
              <a:ln>
                <a:noFill/>
              </a:ln>
              <a:solidFill>
                <a:schemeClr val="tx1"/>
              </a:solidFill>
              <a:effectLst/>
              <a:ea typeface="ＭＳ Ｐゴシック" pitchFamily="-112" charset="-128"/>
              <a:cs typeface="ＭＳ Ｐゴシック" pitchFamily="-112" charset="-128"/>
            </a:endParaRPr>
          </a:p>
        </p:txBody>
      </p:sp>
      <p:sp>
        <p:nvSpPr>
          <p:cNvPr id="9" name="TextBox 8"/>
          <p:cNvSpPr txBox="1"/>
          <p:nvPr/>
        </p:nvSpPr>
        <p:spPr>
          <a:xfrm>
            <a:off x="266744" y="523407"/>
            <a:ext cx="9336044" cy="357021"/>
          </a:xfrm>
          <a:prstGeom prst="rect">
            <a:avLst/>
          </a:prstGeom>
          <a:noFill/>
        </p:spPr>
        <p:txBody>
          <a:bodyPr wrap="square" rtlCol="0">
            <a:spAutoFit/>
          </a:bodyPr>
          <a:lstStyle/>
          <a:p>
            <a:pPr algn="l"/>
            <a:r>
              <a:rPr lang="en-US" sz="2000" b="1" dirty="0"/>
              <a:t>Metric selection: </a:t>
            </a:r>
            <a:r>
              <a:rPr lang="en-US" sz="2000" dirty="0"/>
              <a:t>Review of proposed model risk metrics</a:t>
            </a:r>
          </a:p>
        </p:txBody>
      </p:sp>
      <p:grpSp>
        <p:nvGrpSpPr>
          <p:cNvPr id="8" name="Group 7"/>
          <p:cNvGrpSpPr/>
          <p:nvPr/>
        </p:nvGrpSpPr>
        <p:grpSpPr>
          <a:xfrm>
            <a:off x="443921" y="72184"/>
            <a:ext cx="2084336" cy="189008"/>
            <a:chOff x="403281" y="164517"/>
            <a:chExt cx="2084336" cy="189008"/>
          </a:xfrm>
        </p:grpSpPr>
        <p:sp>
          <p:nvSpPr>
            <p:cNvPr id="10" name="Text Box 75"/>
            <p:cNvSpPr txBox="1">
              <a:spLocks noChangeArrowheads="1"/>
            </p:cNvSpPr>
            <p:nvPr/>
          </p:nvSpPr>
          <p:spPr bwMode="gray">
            <a:xfrm>
              <a:off x="636148" y="166688"/>
              <a:ext cx="1851469"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accent1"/>
                  </a:solidFill>
                </a:rPr>
                <a:t>Model risk: Metric selection</a:t>
              </a:r>
              <a:endParaRPr lang="en-US" sz="1200" dirty="0">
                <a:solidFill>
                  <a:schemeClr val="accent1"/>
                </a:solidFill>
              </a:endParaRPr>
            </a:p>
          </p:txBody>
        </p:sp>
        <p:sp>
          <p:nvSpPr>
            <p:cNvPr id="14" name="Oval 13"/>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9</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Tree>
    <p:extLst>
      <p:ext uri="{BB962C8B-B14F-4D97-AF65-F5344CB8AC3E}">
        <p14:creationId xmlns:p14="http://schemas.microsoft.com/office/powerpoint/2010/main" val="13419547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a:xfrm>
            <a:off x="348437" y="381390"/>
            <a:ext cx="8666245" cy="435610"/>
          </a:xfrm>
        </p:spPr>
        <p:txBody>
          <a:bodyPr/>
          <a:lstStyle/>
          <a:p>
            <a:r>
              <a:rPr lang="en-US" dirty="0"/>
              <a:t>Calibration: </a:t>
            </a:r>
            <a:r>
              <a:rPr lang="en-US" b="0" dirty="0"/>
              <a:t>Draw down of backlog of legacy Tier 1 models used in production without appropriate approvals</a:t>
            </a:r>
            <a:endParaRPr lang="en-GB" dirty="0"/>
          </a:p>
        </p:txBody>
      </p:sp>
      <p:sp>
        <p:nvSpPr>
          <p:cNvPr id="10" name="Text Placeholder 8"/>
          <p:cNvSpPr txBox="1">
            <a:spLocks/>
          </p:cNvSpPr>
          <p:nvPr/>
        </p:nvSpPr>
        <p:spPr>
          <a:xfrm>
            <a:off x="360998" y="1463040"/>
            <a:ext cx="5029709" cy="465818"/>
          </a:xfrm>
          <a:prstGeom prst="rect">
            <a:avLst/>
          </a:prstGeom>
        </p:spPr>
        <p:txBody>
          <a:bodyPr lIns="0" tIns="0" rIns="0" bIns="0"/>
          <a:lstStyle>
            <a:lvl1pPr marL="0" indent="0" algn="l" rtl="0" eaLnBrk="1" fontAlgn="base" hangingPunct="1">
              <a:lnSpc>
                <a:spcPct val="100000"/>
              </a:lnSpc>
              <a:spcBef>
                <a:spcPts val="0"/>
              </a:spcBef>
              <a:spcAft>
                <a:spcPct val="0"/>
              </a:spcAft>
              <a:buNone/>
              <a:defRPr sz="1200" b="1">
                <a:solidFill>
                  <a:schemeClr val="tx2"/>
                </a:solidFill>
                <a:latin typeface="+mj-lt"/>
                <a:ea typeface="+mn-ea"/>
                <a:cs typeface="+mn-cs"/>
              </a:defRPr>
            </a:lvl1pPr>
            <a:lvl2pPr marL="0" indent="0" algn="l" rtl="0" eaLnBrk="1" fontAlgn="base" hangingPunct="1">
              <a:lnSpc>
                <a:spcPct val="100000"/>
              </a:lnSpc>
              <a:spcBef>
                <a:spcPts val="0"/>
              </a:spcBef>
              <a:spcAft>
                <a:spcPct val="0"/>
              </a:spcAft>
              <a:buClr>
                <a:schemeClr val="tx1"/>
              </a:buClr>
              <a:buFont typeface="Wingdings" pitchFamily="2" charset="2"/>
              <a:buNone/>
              <a:defRPr sz="1200">
                <a:solidFill>
                  <a:schemeClr val="tx2"/>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000">
                <a:solidFill>
                  <a:schemeClr val="accent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r>
              <a:rPr kumimoji="0" lang="en-US" sz="1400" b="1" i="0" u="none" strike="noStrike" kern="0" cap="none" spc="0" normalizeH="0" baseline="0" noProof="0" dirty="0" smtClean="0">
                <a:ln>
                  <a:noFill/>
                </a:ln>
                <a:solidFill>
                  <a:srgbClr val="FF0000"/>
                </a:solidFill>
                <a:effectLst/>
                <a:uLnTx/>
                <a:uFillTx/>
                <a:latin typeface="Arial"/>
                <a:ea typeface="ＭＳ Ｐゴシック" pitchFamily="-112" charset="-128"/>
                <a:cs typeface="ＭＳ Ｐゴシック" pitchFamily="-112" charset="-128"/>
              </a:rPr>
              <a:t>Schedule for Tier 1 (highest risk) models used in production without appropriate approval (backlog)</a:t>
            </a:r>
            <a:endParaRPr kumimoji="0" lang="en-US" sz="1400" b="0" i="0" u="none" strike="noStrike" kern="0" cap="none" spc="0" normalizeH="0" baseline="0" noProof="0" dirty="0" smtClean="0">
              <a:ln>
                <a:noFill/>
              </a:ln>
              <a:solidFill>
                <a:srgbClr val="FF0000"/>
              </a:solidFill>
              <a:effectLst/>
              <a:uLnTx/>
              <a:uFillTx/>
              <a:latin typeface="Arial"/>
              <a:ea typeface="ＭＳ Ｐゴシック" pitchFamily="-112" charset="-128"/>
              <a:cs typeface="ＭＳ Ｐゴシック" pitchFamily="-112" charset="-128"/>
            </a:endParaRPr>
          </a:p>
        </p:txBody>
      </p:sp>
      <p:sp>
        <p:nvSpPr>
          <p:cNvPr id="11" name="Text Placeholder 9"/>
          <p:cNvSpPr txBox="1">
            <a:spLocks/>
          </p:cNvSpPr>
          <p:nvPr/>
        </p:nvSpPr>
        <p:spPr>
          <a:xfrm>
            <a:off x="6167370" y="1463040"/>
            <a:ext cx="3079817" cy="336550"/>
          </a:xfrm>
          <a:prstGeom prst="rect">
            <a:avLst/>
          </a:prstGeom>
        </p:spPr>
        <p:txBody>
          <a:bodyPr lIns="0" tIns="0" rIns="0" bIns="0"/>
          <a:lstStyle>
            <a:lvl1pPr marL="0" indent="0" algn="l" rtl="0" eaLnBrk="1" fontAlgn="base" hangingPunct="1">
              <a:lnSpc>
                <a:spcPct val="100000"/>
              </a:lnSpc>
              <a:spcBef>
                <a:spcPts val="0"/>
              </a:spcBef>
              <a:spcAft>
                <a:spcPct val="0"/>
              </a:spcAft>
              <a:buNone/>
              <a:defRPr sz="1200" b="1">
                <a:solidFill>
                  <a:schemeClr val="tx2"/>
                </a:solidFill>
                <a:latin typeface="+mj-lt"/>
                <a:ea typeface="+mn-ea"/>
                <a:cs typeface="+mn-cs"/>
              </a:defRPr>
            </a:lvl1pPr>
            <a:lvl2pPr marL="0" indent="0" algn="l" rtl="0" eaLnBrk="1" fontAlgn="base" hangingPunct="1">
              <a:lnSpc>
                <a:spcPct val="100000"/>
              </a:lnSpc>
              <a:spcBef>
                <a:spcPts val="0"/>
              </a:spcBef>
              <a:spcAft>
                <a:spcPct val="0"/>
              </a:spcAft>
              <a:buClr>
                <a:schemeClr val="tx1"/>
              </a:buClr>
              <a:buFont typeface="Wingdings" pitchFamily="2" charset="2"/>
              <a:buNone/>
              <a:defRPr sz="1200">
                <a:solidFill>
                  <a:schemeClr val="tx2"/>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000">
                <a:solidFill>
                  <a:schemeClr val="accent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US" sz="1400" b="1" i="0" u="none" strike="noStrike" kern="0" cap="none" spc="0" normalizeH="0" baseline="0" noProof="0" dirty="0" smtClean="0">
                <a:ln>
                  <a:noFill/>
                </a:ln>
                <a:solidFill>
                  <a:srgbClr val="FF0000"/>
                </a:solidFill>
                <a:effectLst/>
                <a:uLnTx/>
                <a:uFillTx/>
                <a:latin typeface="Arial Bold"/>
                <a:ea typeface="ＭＳ Ｐゴシック"/>
              </a:rPr>
              <a:t>Calibration approach</a:t>
            </a:r>
            <a:endParaRPr kumimoji="0" lang="en-US" sz="1400" b="1" i="0" u="none" strike="noStrike" kern="0" cap="none" spc="0" normalizeH="0" baseline="0" noProof="0" dirty="0">
              <a:ln>
                <a:noFill/>
              </a:ln>
              <a:solidFill>
                <a:srgbClr val="FF0000"/>
              </a:solidFill>
              <a:effectLst/>
              <a:uLnTx/>
              <a:uFillTx/>
              <a:latin typeface="Arial Bold"/>
              <a:ea typeface="ＭＳ Ｐゴシック"/>
            </a:endParaRPr>
          </a:p>
        </p:txBody>
      </p:sp>
      <p:sp>
        <p:nvSpPr>
          <p:cNvPr id="12" name="Content Placeholder 7"/>
          <p:cNvSpPr txBox="1">
            <a:spLocks/>
          </p:cNvSpPr>
          <p:nvPr/>
        </p:nvSpPr>
        <p:spPr>
          <a:xfrm>
            <a:off x="6167370" y="2293938"/>
            <a:ext cx="3079817" cy="4073529"/>
          </a:xfrm>
          <a:prstGeom prst="rect">
            <a:avLst/>
          </a:prstGeom>
        </p:spPr>
        <p:txBody>
          <a:bodyPr lIns="0" tIns="0" rIns="0" bIns="0"/>
          <a:lstStyle>
            <a:lvl1pPr marL="153988" indent="-153988" algn="l" rtl="0" eaLnBrk="1" fontAlgn="base" hangingPunct="1">
              <a:lnSpc>
                <a:spcPct val="100000"/>
              </a:lnSpc>
              <a:spcBef>
                <a:spcPct val="20000"/>
              </a:spcBef>
              <a:spcAft>
                <a:spcPct val="0"/>
              </a:spcAft>
              <a:defRPr sz="1200">
                <a:solidFill>
                  <a:schemeClr val="tx2"/>
                </a:solidFill>
                <a:latin typeface="+mn-lt"/>
                <a:ea typeface="+mn-ea"/>
                <a:cs typeface="+mn-cs"/>
              </a:defRPr>
            </a:lvl1pPr>
            <a:lvl2pPr marL="461963" indent="-231775" algn="l" rtl="0" eaLnBrk="1" fontAlgn="base" hangingPunct="1">
              <a:lnSpc>
                <a:spcPct val="100000"/>
              </a:lnSpc>
              <a:spcBef>
                <a:spcPts val="400"/>
              </a:spcBef>
              <a:spcAft>
                <a:spcPct val="0"/>
              </a:spcAft>
              <a:buClr>
                <a:schemeClr val="tx1"/>
              </a:buClr>
              <a:buFont typeface="Wingdings" pitchFamily="2" charset="2"/>
              <a:buChar char="§"/>
              <a:defRPr sz="1200">
                <a:solidFill>
                  <a:schemeClr val="tx2"/>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200">
                <a:solidFill>
                  <a:schemeClr val="tx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2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171450" marR="0" lvl="0" indent="-171450" algn="l" defTabSz="914400" rtl="0" eaLnBrk="1" fontAlgn="base" latinLnBrk="0" hangingPunct="1">
              <a:lnSpc>
                <a:spcPct val="100000"/>
              </a:lnSpc>
              <a:spcBef>
                <a:spcPts val="0"/>
              </a:spcBef>
              <a:spcAft>
                <a:spcPct val="0"/>
              </a:spcAft>
              <a:buClrTx/>
              <a:buSzTx/>
              <a:buFont typeface="Arial" panose="020B0604020202020204" pitchFamily="34" charset="0"/>
              <a:buChar char="•"/>
              <a:tabLst/>
              <a:defRPr/>
            </a:pPr>
            <a:r>
              <a:rPr kumimoji="0" lang="en-US" sz="1200" b="0" i="0" u="none" strike="noStrike" kern="0" cap="none" spc="0" normalizeH="0" baseline="0" noProof="0" dirty="0" smtClean="0">
                <a:ln>
                  <a:noFill/>
                </a:ln>
                <a:solidFill>
                  <a:srgbClr val="000000"/>
                </a:solidFill>
                <a:effectLst/>
                <a:uLnTx/>
                <a:uFillTx/>
                <a:latin typeface="Arial"/>
                <a:ea typeface="ＭＳ Ｐゴシック"/>
              </a:rPr>
              <a:t>MRM is committed by MRMG policy to ensure no Tier 1 models are used in production without appropriate approval by </a:t>
            </a:r>
            <a:r>
              <a:rPr lang="en-US" kern="0" dirty="0" smtClean="0">
                <a:solidFill>
                  <a:srgbClr val="000000"/>
                </a:solidFill>
                <a:latin typeface="Arial"/>
                <a:ea typeface="ＭＳ Ｐゴシック"/>
              </a:rPr>
              <a:t>Q1 </a:t>
            </a:r>
            <a:r>
              <a:rPr kumimoji="0" lang="en-US" sz="1200" b="0" i="0" u="none" strike="noStrike" kern="0" cap="none" spc="0" normalizeH="0" baseline="0" noProof="0" dirty="0" smtClean="0">
                <a:ln>
                  <a:noFill/>
                </a:ln>
                <a:solidFill>
                  <a:srgbClr val="000000"/>
                </a:solidFill>
                <a:effectLst/>
                <a:uLnTx/>
                <a:uFillTx/>
                <a:latin typeface="Arial"/>
                <a:ea typeface="ＭＳ Ｐゴシック"/>
              </a:rPr>
              <a:t>2017</a:t>
            </a:r>
          </a:p>
          <a:p>
            <a:pPr marL="476250" marR="0" lvl="2" indent="-285750" algn="l" defTabSz="881063" rtl="0" eaLnBrk="1" fontAlgn="base" latinLnBrk="0" hangingPunct="1">
              <a:lnSpc>
                <a:spcPct val="100000"/>
              </a:lnSpc>
              <a:spcBef>
                <a:spcPts val="0"/>
              </a:spcBef>
              <a:spcAft>
                <a:spcPct val="0"/>
              </a:spcAft>
              <a:buClrTx/>
              <a:buSzTx/>
              <a:buFont typeface="Arial"/>
              <a:buChar char="–"/>
              <a:tabLst/>
              <a:defRPr/>
            </a:pPr>
            <a:r>
              <a:rPr kumimoji="0" lang="en-US" sz="1200" b="0" i="0" u="none" strike="noStrike" kern="1200" cap="none" spc="0" normalizeH="0" baseline="0" noProof="0" dirty="0" smtClean="0">
                <a:ln>
                  <a:noFill/>
                </a:ln>
                <a:solidFill>
                  <a:srgbClr val="000000"/>
                </a:solidFill>
                <a:effectLst/>
                <a:uLnTx/>
                <a:uFillTx/>
                <a:latin typeface="Arial" charset="0"/>
                <a:ea typeface="Arial Unicode MS" pitchFamily="34" charset="-128"/>
                <a:cs typeface="Arial" charset="0"/>
              </a:rPr>
              <a:t>“Draw down” backlog of legacy models to zero by </a:t>
            </a:r>
            <a:r>
              <a:rPr lang="en-US" dirty="0" smtClean="0">
                <a:solidFill>
                  <a:srgbClr val="000000"/>
                </a:solidFill>
                <a:ea typeface="Arial Unicode MS" pitchFamily="34" charset="-128"/>
                <a:cs typeface="Arial" charset="0"/>
              </a:rPr>
              <a:t>Q1 </a:t>
            </a:r>
            <a:r>
              <a:rPr kumimoji="0" lang="en-US" sz="1200" b="0" i="0" u="none" strike="noStrike" kern="1200" cap="none" spc="0" normalizeH="0" baseline="0" noProof="0" dirty="0" smtClean="0">
                <a:ln>
                  <a:noFill/>
                </a:ln>
                <a:solidFill>
                  <a:srgbClr val="000000"/>
                </a:solidFill>
                <a:effectLst/>
                <a:uLnTx/>
                <a:uFillTx/>
                <a:latin typeface="Arial" charset="0"/>
                <a:ea typeface="Arial Unicode MS" pitchFamily="34" charset="-128"/>
                <a:cs typeface="Arial" charset="0"/>
              </a:rPr>
              <a:t>2017</a:t>
            </a:r>
          </a:p>
          <a:p>
            <a:pPr marL="476250" marR="0" lvl="2" indent="-285750" algn="l" defTabSz="881063" rtl="0" eaLnBrk="1" fontAlgn="base" latinLnBrk="0" hangingPunct="1">
              <a:lnSpc>
                <a:spcPct val="100000"/>
              </a:lnSpc>
              <a:spcBef>
                <a:spcPts val="0"/>
              </a:spcBef>
              <a:spcAft>
                <a:spcPct val="0"/>
              </a:spcAft>
              <a:buClrTx/>
              <a:buSzTx/>
              <a:buFont typeface="Arial"/>
              <a:buChar char="–"/>
              <a:tabLst/>
              <a:defRPr/>
            </a:pPr>
            <a:r>
              <a:rPr kumimoji="0" lang="en-US" sz="1200" b="0" i="0" u="none" strike="noStrike" kern="1200" cap="none" spc="0" normalizeH="0" baseline="0" noProof="0" dirty="0" smtClean="0">
                <a:ln>
                  <a:noFill/>
                </a:ln>
                <a:solidFill>
                  <a:srgbClr val="000000"/>
                </a:solidFill>
                <a:effectLst/>
                <a:uLnTx/>
                <a:uFillTx/>
                <a:latin typeface="Arial" charset="0"/>
                <a:ea typeface="Arial Unicode MS" pitchFamily="34" charset="-128"/>
                <a:cs typeface="Arial" charset="0"/>
              </a:rPr>
              <a:t>Ensure no new models are put in production without appropriate approval</a:t>
            </a:r>
          </a:p>
          <a:p>
            <a:pPr marL="171450" marR="0" lvl="0" indent="-171450" algn="l" defTabSz="914400" rtl="0" eaLnBrk="1" fontAlgn="base" latinLnBrk="0" hangingPunct="1">
              <a:lnSpc>
                <a:spcPct val="100000"/>
              </a:lnSpc>
              <a:spcBef>
                <a:spcPts val="0"/>
              </a:spcBef>
              <a:spcAft>
                <a:spcPct val="0"/>
              </a:spcAft>
              <a:buClrTx/>
              <a:buSzTx/>
              <a:buFont typeface="Arial" panose="020B0604020202020204" pitchFamily="34" charset="0"/>
              <a:buChar char="•"/>
              <a:tabLst/>
              <a:defRPr/>
            </a:pPr>
            <a:r>
              <a:rPr lang="en-US" kern="0" dirty="0" smtClean="0">
                <a:solidFill>
                  <a:srgbClr val="000000"/>
                </a:solidFill>
                <a:latin typeface="Arial"/>
                <a:ea typeface="ＭＳ Ｐゴシック"/>
              </a:rPr>
              <a:t>Use</a:t>
            </a:r>
            <a:r>
              <a:rPr kumimoji="0" lang="en-US" sz="1200" b="0" i="0" u="none" strike="noStrike" kern="0" cap="none" spc="0" normalizeH="0" baseline="0" noProof="0" dirty="0" smtClean="0">
                <a:ln>
                  <a:noFill/>
                </a:ln>
                <a:solidFill>
                  <a:srgbClr val="000000"/>
                </a:solidFill>
                <a:effectLst/>
                <a:uLnTx/>
                <a:uFillTx/>
                <a:latin typeface="Arial"/>
                <a:ea typeface="ＭＳ Ｐゴシック"/>
              </a:rPr>
              <a:t> the schedule to draw down the backlog of “legacy” models used in production without appropriate approval (on the left) to set the red limit</a:t>
            </a:r>
          </a:p>
          <a:p>
            <a:pPr marL="171450" marR="0" lvl="0" indent="-171450" algn="l" defTabSz="914400" rtl="0" eaLnBrk="1" fontAlgn="base" latinLnBrk="0" hangingPunct="1">
              <a:lnSpc>
                <a:spcPct val="100000"/>
              </a:lnSpc>
              <a:spcBef>
                <a:spcPts val="0"/>
              </a:spcBef>
              <a:spcAft>
                <a:spcPct val="0"/>
              </a:spcAft>
              <a:buClrTx/>
              <a:buSzTx/>
              <a:buFont typeface="Arial" panose="020B0604020202020204" pitchFamily="34" charset="0"/>
              <a:buChar char="•"/>
              <a:tabLst/>
              <a:defRPr/>
            </a:pPr>
            <a:r>
              <a:rPr lang="en-US" kern="0" dirty="0" smtClean="0">
                <a:solidFill>
                  <a:srgbClr val="000000"/>
                </a:solidFill>
                <a:latin typeface="Arial"/>
                <a:ea typeface="ＭＳ Ｐゴシック"/>
              </a:rPr>
              <a:t>At the end of Q1 2016, BSI already reached the 2017 target by reducing the model number to 0</a:t>
            </a:r>
            <a:endParaRPr kumimoji="0" lang="en-US" sz="1200" b="0" i="0" u="none" strike="noStrike" kern="0" cap="none" spc="0" normalizeH="0" baseline="0" noProof="0" dirty="0" smtClean="0">
              <a:ln>
                <a:noFill/>
              </a:ln>
              <a:solidFill>
                <a:srgbClr val="000000"/>
              </a:solidFill>
              <a:effectLst/>
              <a:uLnTx/>
              <a:uFillTx/>
              <a:latin typeface="Arial"/>
              <a:ea typeface="ＭＳ Ｐゴシック"/>
            </a:endParaRPr>
          </a:p>
          <a:p>
            <a:pPr marL="171450" marR="0" lvl="0" indent="-171450" algn="l" defTabSz="914400" rtl="0" eaLnBrk="1" fontAlgn="base" latinLnBrk="0" hangingPunct="1">
              <a:lnSpc>
                <a:spcPct val="100000"/>
              </a:lnSpc>
              <a:spcBef>
                <a:spcPts val="0"/>
              </a:spcBef>
              <a:spcAft>
                <a:spcPct val="0"/>
              </a:spcAft>
              <a:buClrTx/>
              <a:buSzTx/>
              <a:buFont typeface="Arial" panose="020B0604020202020204" pitchFamily="34" charset="0"/>
              <a:buChar char="•"/>
              <a:tabLst/>
              <a:defRPr/>
            </a:pPr>
            <a:endParaRPr kumimoji="0" lang="en-US" sz="1200" b="0" i="0" u="none" strike="noStrike" kern="0" cap="none" spc="0" normalizeH="0" baseline="0" noProof="0" dirty="0">
              <a:ln>
                <a:noFill/>
              </a:ln>
              <a:solidFill>
                <a:srgbClr val="000000"/>
              </a:solidFill>
              <a:effectLst/>
              <a:uLnTx/>
              <a:uFillTx/>
              <a:latin typeface="Arial"/>
              <a:ea typeface="ＭＳ Ｐゴシック"/>
            </a:endParaRPr>
          </a:p>
        </p:txBody>
      </p:sp>
      <p:cxnSp>
        <p:nvCxnSpPr>
          <p:cNvPr id="18" name="Straight Connector 17"/>
          <p:cNvCxnSpPr/>
          <p:nvPr/>
        </p:nvCxnSpPr>
        <p:spPr>
          <a:xfrm>
            <a:off x="5662323" y="1470025"/>
            <a:ext cx="0" cy="4897438"/>
          </a:xfrm>
          <a:prstGeom prst="line">
            <a:avLst/>
          </a:prstGeom>
          <a:ln>
            <a:solidFill>
              <a:schemeClr val="bg2"/>
            </a:solidFill>
            <a:tailEnd type="none"/>
          </a:ln>
        </p:spPr>
        <p:style>
          <a:lnRef idx="1">
            <a:schemeClr val="accent1"/>
          </a:lnRef>
          <a:fillRef idx="0">
            <a:schemeClr val="accent1"/>
          </a:fillRef>
          <a:effectRef idx="0">
            <a:schemeClr val="accent1"/>
          </a:effectRef>
          <a:fontRef idx="minor">
            <a:schemeClr val="tx1"/>
          </a:fontRef>
        </p:style>
      </p:cxnSp>
      <p:graphicFrame>
        <p:nvGraphicFramePr>
          <p:cNvPr id="30" name="Chart 29"/>
          <p:cNvGraphicFramePr/>
          <p:nvPr>
            <p:extLst>
              <p:ext uri="{D42A27DB-BD31-4B8C-83A1-F6EECF244321}">
                <p14:modId xmlns:p14="http://schemas.microsoft.com/office/powerpoint/2010/main" val="3845953898"/>
              </p:ext>
            </p:extLst>
          </p:nvPr>
        </p:nvGraphicFramePr>
        <p:xfrm>
          <a:off x="366714" y="2161035"/>
          <a:ext cx="4095750" cy="2868650"/>
        </p:xfrm>
        <a:graphic>
          <a:graphicData uri="http://schemas.openxmlformats.org/drawingml/2006/chart">
            <c:chart xmlns:c="http://schemas.openxmlformats.org/drawingml/2006/chart" xmlns:r="http://schemas.openxmlformats.org/officeDocument/2006/relationships" r:id="rId2"/>
          </a:graphicData>
        </a:graphic>
      </p:graphicFrame>
      <p:cxnSp>
        <p:nvCxnSpPr>
          <p:cNvPr id="31" name="Straight Connector 30"/>
          <p:cNvCxnSpPr/>
          <p:nvPr/>
        </p:nvCxnSpPr>
        <p:spPr>
          <a:xfrm flipV="1">
            <a:off x="691302" y="3177581"/>
            <a:ext cx="3597035"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231821" y="2745784"/>
            <a:ext cx="1184491" cy="409984"/>
          </a:xfrm>
          <a:prstGeom prst="rect">
            <a:avLst/>
          </a:prstGeom>
          <a:noFill/>
        </p:spPr>
        <p:txBody>
          <a:bodyPr wrap="none" rtlCol="0">
            <a:spAutoFit/>
          </a:bodyPr>
          <a:lstStyle/>
          <a:p>
            <a:pPr algn="r"/>
            <a:r>
              <a:rPr lang="en-GB" sz="1200" b="1" dirty="0" smtClean="0">
                <a:solidFill>
                  <a:srgbClr val="00B050"/>
                </a:solidFill>
              </a:rPr>
              <a:t>As of Mar. 31:</a:t>
            </a:r>
          </a:p>
          <a:p>
            <a:pPr algn="r"/>
            <a:r>
              <a:rPr lang="en-GB" sz="1200" b="1" dirty="0" smtClean="0">
                <a:solidFill>
                  <a:srgbClr val="00B050"/>
                </a:solidFill>
              </a:rPr>
              <a:t> </a:t>
            </a:r>
            <a:r>
              <a:rPr lang="en-GB" sz="1200" b="1" dirty="0">
                <a:solidFill>
                  <a:srgbClr val="00B050"/>
                </a:solidFill>
              </a:rPr>
              <a:t>0</a:t>
            </a:r>
            <a:r>
              <a:rPr lang="en-GB" sz="1200" b="1" dirty="0" smtClean="0">
                <a:solidFill>
                  <a:srgbClr val="00B050"/>
                </a:solidFill>
              </a:rPr>
              <a:t> model</a:t>
            </a:r>
            <a:endParaRPr lang="en-GB" sz="1200" b="1" dirty="0">
              <a:solidFill>
                <a:srgbClr val="00B050"/>
              </a:solidFill>
            </a:endParaRPr>
          </a:p>
        </p:txBody>
      </p:sp>
      <p:grpSp>
        <p:nvGrpSpPr>
          <p:cNvPr id="14" name="Group 13"/>
          <p:cNvGrpSpPr/>
          <p:nvPr/>
        </p:nvGrpSpPr>
        <p:grpSpPr>
          <a:xfrm>
            <a:off x="443921" y="72184"/>
            <a:ext cx="4353739" cy="189008"/>
            <a:chOff x="403281" y="164517"/>
            <a:chExt cx="4353739" cy="189008"/>
          </a:xfrm>
        </p:grpSpPr>
        <p:sp>
          <p:nvSpPr>
            <p:cNvPr id="15" name="Text Box 75"/>
            <p:cNvSpPr txBox="1">
              <a:spLocks noChangeArrowheads="1"/>
            </p:cNvSpPr>
            <p:nvPr/>
          </p:nvSpPr>
          <p:spPr bwMode="gray">
            <a:xfrm>
              <a:off x="636148" y="166688"/>
              <a:ext cx="4120872"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marL="0" lvl="1" algn="l">
                <a:lnSpc>
                  <a:spcPct val="100000"/>
                </a:lnSpc>
              </a:pPr>
              <a:r>
                <a:rPr lang="en-US" sz="1200" dirty="0" smtClean="0">
                  <a:solidFill>
                    <a:schemeClr val="accent1"/>
                  </a:solidFill>
                </a:rPr>
                <a:t>Model risk: </a:t>
              </a:r>
              <a:r>
                <a:rPr lang="en-US" sz="1200" dirty="0">
                  <a:solidFill>
                    <a:schemeClr val="accent1"/>
                  </a:solidFill>
                  <a:latin typeface="Arial" panose="020B0604020202020204" pitchFamily="34" charset="0"/>
                  <a:cs typeface="Arial" panose="020B0604020202020204" pitchFamily="34" charset="0"/>
                </a:rPr>
                <a:t>Legacy Tier 1 Models not submitted for </a:t>
              </a:r>
              <a:r>
                <a:rPr lang="en-US" sz="1200" dirty="0" smtClean="0">
                  <a:solidFill>
                    <a:schemeClr val="accent1"/>
                  </a:solidFill>
                  <a:latin typeface="Arial" panose="020B0604020202020204" pitchFamily="34" charset="0"/>
                  <a:cs typeface="Arial" panose="020B0604020202020204" pitchFamily="34" charset="0"/>
                </a:rPr>
                <a:t>validation</a:t>
              </a:r>
              <a:endParaRPr lang="en-US" sz="1200" dirty="0">
                <a:solidFill>
                  <a:schemeClr val="accent1"/>
                </a:solidFill>
                <a:latin typeface="Arial" panose="020B0604020202020204" pitchFamily="34" charset="0"/>
                <a:cs typeface="Arial" panose="020B0604020202020204" pitchFamily="34" charset="0"/>
              </a:endParaRPr>
            </a:p>
          </p:txBody>
        </p:sp>
        <p:sp>
          <p:nvSpPr>
            <p:cNvPr id="16" name="Oval 15"/>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smtClean="0">
                  <a:solidFill>
                    <a:schemeClr val="bg1"/>
                  </a:solidFill>
                  <a:ea typeface="ＭＳ Ｐゴシック" pitchFamily="-112" charset="-128"/>
                  <a:cs typeface="ＭＳ Ｐゴシック" pitchFamily="-112" charset="-128"/>
                </a:rPr>
                <a:t>9</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
        <p:nvSpPr>
          <p:cNvPr id="17" name="Footnote"/>
          <p:cNvSpPr/>
          <p:nvPr/>
        </p:nvSpPr>
        <p:spPr bwMode="auto">
          <a:xfrm>
            <a:off x="2208213" y="6332538"/>
            <a:ext cx="5631407"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spcBef>
                <a:spcPts val="0"/>
              </a:spcBef>
              <a:spcAft>
                <a:spcPts val="0"/>
              </a:spcAft>
            </a:pPr>
            <a:r>
              <a:rPr lang="en-US" sz="800" dirty="0" smtClean="0">
                <a:sym typeface="Arial"/>
              </a:rPr>
              <a:t>Source: “</a:t>
            </a:r>
            <a:r>
              <a:rPr lang="en-US" sz="800" dirty="0" smtClean="0">
                <a:latin typeface="Arial" panose="020B0604020202020204" pitchFamily="34" charset="0"/>
                <a:cs typeface="Arial" panose="020B0604020202020204" pitchFamily="34" charset="0"/>
                <a:sym typeface="Arial"/>
              </a:rPr>
              <a:t>2016 RAS non-CCAR-linked metrics - BSI.xlsx</a:t>
            </a:r>
            <a:r>
              <a:rPr lang="en-US" sz="800" dirty="0" smtClean="0">
                <a:sym typeface="Arial"/>
              </a:rPr>
              <a:t>”</a:t>
            </a:r>
          </a:p>
        </p:txBody>
      </p:sp>
    </p:spTree>
    <p:extLst>
      <p:ext uri="{BB962C8B-B14F-4D97-AF65-F5344CB8AC3E}">
        <p14:creationId xmlns:p14="http://schemas.microsoft.com/office/powerpoint/2010/main" val="1575008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GB" dirty="0" smtClean="0">
                <a:solidFill>
                  <a:srgbClr val="FF0000"/>
                </a:solidFill>
              </a:rPr>
              <a:t>10.</a:t>
            </a:r>
            <a:r>
              <a:rPr lang="en-GB" dirty="0" smtClean="0"/>
              <a:t> Compliance and reputational risk</a:t>
            </a:r>
            <a:endParaRPr lang="en-GB" b="0" dirty="0"/>
          </a:p>
        </p:txBody>
      </p:sp>
    </p:spTree>
    <p:extLst>
      <p:ext uri="{BB962C8B-B14F-4D97-AF65-F5344CB8AC3E}">
        <p14:creationId xmlns:p14="http://schemas.microsoft.com/office/powerpoint/2010/main" val="42865751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p:txBody>
          <a:bodyPr/>
          <a:lstStyle/>
          <a:p>
            <a:r>
              <a:rPr lang="en-US" dirty="0" smtClean="0"/>
              <a:t>Limit overview: </a:t>
            </a:r>
            <a:r>
              <a:rPr lang="en-US" b="0" dirty="0"/>
              <a:t>Compliance and Reputational risk</a:t>
            </a:r>
            <a:endParaRPr lang="en-GB" dirty="0"/>
          </a:p>
        </p:txBody>
      </p:sp>
      <p:graphicFrame>
        <p:nvGraphicFramePr>
          <p:cNvPr id="13" name="Table 12"/>
          <p:cNvGraphicFramePr>
            <a:graphicFrameLocks noGrp="1"/>
          </p:cNvGraphicFramePr>
          <p:nvPr>
            <p:extLst>
              <p:ext uri="{D42A27DB-BD31-4B8C-83A1-F6EECF244321}">
                <p14:modId xmlns:p14="http://schemas.microsoft.com/office/powerpoint/2010/main" val="1806113343"/>
              </p:ext>
            </p:extLst>
          </p:nvPr>
        </p:nvGraphicFramePr>
        <p:xfrm>
          <a:off x="365760" y="1463040"/>
          <a:ext cx="8898755" cy="3563112"/>
        </p:xfrm>
        <a:graphic>
          <a:graphicData uri="http://schemas.openxmlformats.org/drawingml/2006/table">
            <a:tbl>
              <a:tblPr firstRow="1" bandRow="1">
                <a:tableStyleId>{2D5ABB26-0587-4C30-8999-92F81FD0307C}</a:tableStyleId>
              </a:tblPr>
              <a:tblGrid>
                <a:gridCol w="1527022"/>
                <a:gridCol w="2643447"/>
                <a:gridCol w="997528"/>
                <a:gridCol w="1243586"/>
                <a:gridCol w="1243586"/>
                <a:gridCol w="1243586"/>
              </a:tblGrid>
              <a:tr h="0">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GB" sz="1100" b="1" dirty="0" smtClean="0">
                          <a:solidFill>
                            <a:srgbClr val="FF0000"/>
                          </a:solidFill>
                          <a:latin typeface="Arial" panose="020B0604020202020204" pitchFamily="34" charset="0"/>
                          <a:cs typeface="Arial" panose="020B0604020202020204" pitchFamily="34" charset="0"/>
                        </a:rPr>
                        <a:t>Risk type</a:t>
                      </a: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spcBef>
                          <a:spcPts val="200"/>
                        </a:spcBef>
                        <a:spcAft>
                          <a:spcPts val="200"/>
                        </a:spcAft>
                      </a:pPr>
                      <a:r>
                        <a:rPr lang="en-GB" sz="1100" b="1" dirty="0" smtClean="0">
                          <a:solidFill>
                            <a:srgbClr val="FF0000"/>
                          </a:solidFill>
                          <a:latin typeface="Arial" panose="020B0604020202020204" pitchFamily="34" charset="0"/>
                          <a:cs typeface="Arial" panose="020B0604020202020204" pitchFamily="34" charset="0"/>
                        </a:rPr>
                        <a:t>Metric</a:t>
                      </a:r>
                      <a:endParaRPr lang="en-GB" sz="1100" b="1" dirty="0">
                        <a:solidFill>
                          <a:srgbClr val="FF0000"/>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spcBef>
                          <a:spcPts val="200"/>
                        </a:spcBef>
                        <a:spcAft>
                          <a:spcPts val="200"/>
                        </a:spcAft>
                      </a:pPr>
                      <a:r>
                        <a:rPr lang="en-GB" sz="1100" b="1" dirty="0" smtClean="0">
                          <a:solidFill>
                            <a:srgbClr val="FF0000"/>
                          </a:solidFill>
                          <a:latin typeface="Arial" panose="020B0604020202020204" pitchFamily="34" charset="0"/>
                          <a:cs typeface="Arial" panose="020B0604020202020204" pitchFamily="34" charset="0"/>
                        </a:rPr>
                        <a:t>Entity</a:t>
                      </a:r>
                      <a:endParaRPr lang="en-GB" sz="1100" b="1" dirty="0">
                        <a:solidFill>
                          <a:srgbClr val="FF0000"/>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spcBef>
                          <a:spcPts val="200"/>
                        </a:spcBef>
                        <a:spcAft>
                          <a:spcPts val="200"/>
                        </a:spcAft>
                      </a:pPr>
                      <a:r>
                        <a:rPr lang="en-GB" sz="1100" b="1" dirty="0" smtClean="0">
                          <a:solidFill>
                            <a:schemeClr val="tx1"/>
                          </a:solidFill>
                          <a:latin typeface="Arial" panose="020B0604020202020204" pitchFamily="34" charset="0"/>
                          <a:cs typeface="Arial" panose="020B0604020202020204" pitchFamily="34" charset="0"/>
                        </a:rPr>
                        <a:t>Mar 16</a:t>
                      </a:r>
                      <a:endParaRPr lang="en-GB" sz="1100" b="1" dirty="0">
                        <a:solidFill>
                          <a:schemeClr val="tx1"/>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lnSpc>
                          <a:spcPct val="100000"/>
                        </a:lnSpc>
                        <a:spcBef>
                          <a:spcPts val="200"/>
                        </a:spcBef>
                        <a:spcAft>
                          <a:spcPts val="200"/>
                        </a:spcAft>
                      </a:pPr>
                      <a:r>
                        <a:rPr lang="en-GB" sz="1100" b="1" dirty="0" smtClean="0">
                          <a:solidFill>
                            <a:schemeClr val="tx1"/>
                          </a:solidFill>
                          <a:latin typeface="Arial" panose="020B0604020202020204" pitchFamily="34" charset="0"/>
                          <a:cs typeface="Arial" panose="020B0604020202020204" pitchFamily="34" charset="0"/>
                        </a:rPr>
                        <a:t>Amber trigger</a:t>
                      </a:r>
                      <a:endParaRPr lang="en-GB" sz="1100" b="1" dirty="0">
                        <a:solidFill>
                          <a:schemeClr val="tx1"/>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ct val="100000"/>
                        </a:lnSpc>
                        <a:spcBef>
                          <a:spcPts val="200"/>
                        </a:spcBef>
                        <a:spcAft>
                          <a:spcPts val="200"/>
                        </a:spcAft>
                      </a:pPr>
                      <a:r>
                        <a:rPr lang="en-GB" sz="1100" b="1" dirty="0" smtClean="0">
                          <a:solidFill>
                            <a:schemeClr val="bg1"/>
                          </a:solidFill>
                          <a:latin typeface="Arial" panose="020B0604020202020204" pitchFamily="34" charset="0"/>
                          <a:cs typeface="Arial" panose="020B0604020202020204" pitchFamily="34" charset="0"/>
                        </a:rPr>
                        <a:t>Red</a:t>
                      </a:r>
                      <a:r>
                        <a:rPr lang="en-GB" sz="1100" b="1" baseline="0" dirty="0" smtClean="0">
                          <a:solidFill>
                            <a:schemeClr val="bg1"/>
                          </a:solidFill>
                          <a:latin typeface="Arial" panose="020B0604020202020204" pitchFamily="34" charset="0"/>
                          <a:cs typeface="Arial" panose="020B0604020202020204" pitchFamily="34" charset="0"/>
                        </a:rPr>
                        <a:t> limits</a:t>
                      </a:r>
                      <a:endParaRPr lang="en-GB" sz="1100" b="1" dirty="0">
                        <a:solidFill>
                          <a:schemeClr val="bg1"/>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96240">
                <a:tc rowSpan="8">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Compliance &amp;</a:t>
                      </a:r>
                      <a:r>
                        <a:rPr lang="en-US" sz="1100" b="1" baseline="0" dirty="0" smtClean="0">
                          <a:solidFill>
                            <a:schemeClr val="tx1"/>
                          </a:solidFill>
                          <a:latin typeface="Arial" panose="020B0604020202020204" pitchFamily="34" charset="0"/>
                          <a:cs typeface="Arial" panose="020B0604020202020204" pitchFamily="34" charset="0"/>
                        </a:rPr>
                        <a:t> Reputational </a:t>
                      </a:r>
                      <a:r>
                        <a:rPr lang="en-US" sz="1100" b="1" dirty="0" smtClean="0">
                          <a:solidFill>
                            <a:schemeClr val="tx1"/>
                          </a:solidFill>
                          <a:latin typeface="Arial" panose="020B0604020202020204" pitchFamily="34" charset="0"/>
                          <a:cs typeface="Arial" panose="020B0604020202020204" pitchFamily="34" charset="0"/>
                        </a:rPr>
                        <a:t> risk</a:t>
                      </a: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baseline="0" dirty="0" smtClean="0">
                          <a:solidFill>
                            <a:schemeClr val="tx1"/>
                          </a:solidFill>
                          <a:latin typeface="Arial" panose="020B0604020202020204" pitchFamily="34" charset="0"/>
                          <a:ea typeface="+mn-ea"/>
                          <a:cs typeface="Arial" panose="020B0604020202020204" pitchFamily="34" charset="0"/>
                        </a:rPr>
                        <a:t>Open MRIAs and other alike matters requiring immediate attention</a:t>
                      </a:r>
                    </a:p>
                  </a:txBody>
                  <a:tcPr marL="48014" marR="48014">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lumMod val="50000"/>
                          <a:lumOff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nSpc>
                          <a:spcPts val="1000"/>
                        </a:lnSpc>
                      </a:pPr>
                      <a:r>
                        <a:rPr lang="en-US" sz="1100" b="0" dirty="0" smtClean="0">
                          <a:latin typeface="Arial" panose="020B0604020202020204" pitchFamily="34" charset="0"/>
                          <a:cs typeface="Arial" panose="020B0604020202020204" pitchFamily="34" charset="0"/>
                        </a:rPr>
                        <a:t>BSI</a:t>
                      </a:r>
                      <a:endParaRPr lang="en-US" sz="1100" b="0" dirty="0">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lumMod val="50000"/>
                          <a:lumOff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0</a:t>
                      </a:r>
                    </a:p>
                  </a:txBody>
                  <a:tcPr marL="48014" marR="48014">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lumMod val="50000"/>
                          <a:lumOff val="50000"/>
                        </a:schemeClr>
                      </a:solidFill>
                      <a:prstDash val="sysDash"/>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N/A</a:t>
                      </a:r>
                      <a:endParaRPr lang="en-US" sz="1100" dirty="0">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lumMod val="50000"/>
                          <a:lumOff val="50000"/>
                        </a:schemeClr>
                      </a:solidFill>
                      <a:prstDash val="sysDash"/>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&gt;0</a:t>
                      </a:r>
                      <a:endParaRPr lang="en-US" sz="1100" dirty="0">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lumMod val="50000"/>
                          <a:lumOff val="50000"/>
                        </a:schemeClr>
                      </a:solidFill>
                      <a:prstDash val="sysDash"/>
                      <a:round/>
                      <a:headEnd type="none" w="med" len="med"/>
                      <a:tailEnd type="none" w="med" len="med"/>
                    </a:lnB>
                    <a:lnTlToBr w="12700" cmpd="sng">
                      <a:noFill/>
                      <a:prstDash val="solid"/>
                    </a:lnTlToBr>
                    <a:lnBlToTr w="12700" cmpd="sng">
                      <a:noFill/>
                      <a:prstDash val="solid"/>
                    </a:lnBlToTr>
                    <a:solidFill>
                      <a:srgbClr val="FFCCCC"/>
                    </a:solidFill>
                  </a:tcPr>
                </a:tc>
              </a:tr>
              <a:tr h="39624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baseline="0" dirty="0" smtClean="0">
                          <a:solidFill>
                            <a:schemeClr val="tx1"/>
                          </a:solidFill>
                          <a:latin typeface="Arial" panose="020B0604020202020204" pitchFamily="34" charset="0"/>
                          <a:ea typeface="+mn-ea"/>
                          <a:cs typeface="Arial" panose="020B0604020202020204" pitchFamily="34" charset="0"/>
                        </a:rPr>
                        <a:t>Total Customer Complaints Received</a:t>
                      </a:r>
                    </a:p>
                  </a:txBody>
                  <a:tcPr marL="48014" marR="48014">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lumMod val="50000"/>
                          <a:lumOff val="50000"/>
                        </a:schemeClr>
                      </a:solidFill>
                      <a:prstDash val="sysDash"/>
                      <a:round/>
                      <a:headEnd type="none" w="med" len="med"/>
                      <a:tailEnd type="none" w="med" len="med"/>
                    </a:lnT>
                    <a:lnB w="12700" cap="flat" cmpd="sng" algn="ctr">
                      <a:solidFill>
                        <a:schemeClr val="tx1">
                          <a:lumMod val="50000"/>
                          <a:lumOff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nSpc>
                          <a:spcPts val="1000"/>
                        </a:lnSpc>
                      </a:pPr>
                      <a:r>
                        <a:rPr lang="en-US" sz="1100" b="0" smtClean="0">
                          <a:latin typeface="Arial" panose="020B0604020202020204" pitchFamily="34" charset="0"/>
                          <a:cs typeface="Arial" panose="020B0604020202020204" pitchFamily="34" charset="0"/>
                        </a:rPr>
                        <a:t>BSI</a:t>
                      </a:r>
                      <a:endParaRPr lang="en-US" sz="1100" b="0" dirty="0">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lumMod val="50000"/>
                          <a:lumOff val="50000"/>
                        </a:schemeClr>
                      </a:solidFill>
                      <a:prstDash val="sysDash"/>
                      <a:round/>
                      <a:headEnd type="none" w="med" len="med"/>
                      <a:tailEnd type="none" w="med" len="med"/>
                    </a:lnT>
                    <a:lnB w="12700" cap="flat" cmpd="sng" algn="ctr">
                      <a:solidFill>
                        <a:schemeClr val="tx1">
                          <a:lumMod val="50000"/>
                          <a:lumOff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0</a:t>
                      </a:r>
                    </a:p>
                  </a:txBody>
                  <a:tcPr marL="48014" marR="48014">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lumMod val="50000"/>
                          <a:lumOff val="50000"/>
                        </a:schemeClr>
                      </a:solidFill>
                      <a:prstDash val="sysDash"/>
                      <a:round/>
                      <a:headEnd type="none" w="med" len="med"/>
                      <a:tailEnd type="none" w="med" len="med"/>
                    </a:lnT>
                    <a:lnB w="12700" cap="flat" cmpd="sng" algn="ctr">
                      <a:solidFill>
                        <a:schemeClr val="tx1">
                          <a:lumMod val="50000"/>
                          <a:lumOff val="50000"/>
                        </a:schemeClr>
                      </a:solidFill>
                      <a:prstDash val="sysDash"/>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&gt;=25</a:t>
                      </a:r>
                      <a:endParaRPr lang="en-US" sz="1000" dirty="0">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lumMod val="50000"/>
                          <a:lumOff val="50000"/>
                        </a:schemeClr>
                      </a:solidFill>
                      <a:prstDash val="sysDash"/>
                      <a:round/>
                      <a:headEnd type="none" w="med" len="med"/>
                      <a:tailEnd type="none" w="med" len="med"/>
                    </a:lnT>
                    <a:lnB w="12700" cap="flat" cmpd="sng" algn="ctr">
                      <a:solidFill>
                        <a:schemeClr val="tx1">
                          <a:lumMod val="50000"/>
                          <a:lumOff val="50000"/>
                        </a:schemeClr>
                      </a:solidFill>
                      <a:prstDash val="sysDash"/>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&gt;=35</a:t>
                      </a:r>
                      <a:endParaRPr lang="en-US" sz="1000" dirty="0">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lumMod val="50000"/>
                          <a:lumOff val="50000"/>
                        </a:schemeClr>
                      </a:solidFill>
                      <a:prstDash val="sysDash"/>
                      <a:round/>
                      <a:headEnd type="none" w="med" len="med"/>
                      <a:tailEnd type="none" w="med" len="med"/>
                    </a:lnT>
                    <a:lnB w="12700" cap="flat" cmpd="sng" algn="ctr">
                      <a:solidFill>
                        <a:schemeClr val="tx1">
                          <a:lumMod val="50000"/>
                          <a:lumOff val="50000"/>
                        </a:schemeClr>
                      </a:solidFill>
                      <a:prstDash val="sysDash"/>
                      <a:round/>
                      <a:headEnd type="none" w="med" len="med"/>
                      <a:tailEnd type="none" w="med" len="med"/>
                    </a:lnB>
                    <a:lnTlToBr w="12700" cmpd="sng">
                      <a:noFill/>
                      <a:prstDash val="solid"/>
                    </a:lnTlToBr>
                    <a:lnBlToTr w="12700" cmpd="sng">
                      <a:noFill/>
                      <a:prstDash val="solid"/>
                    </a:lnBlToTr>
                    <a:solidFill>
                      <a:srgbClr val="FFCCCC"/>
                    </a:solidFill>
                  </a:tcPr>
                </a:tc>
              </a:tr>
              <a:tr h="39624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baseline="0" dirty="0" smtClean="0">
                          <a:solidFill>
                            <a:schemeClr val="tx1"/>
                          </a:solidFill>
                          <a:latin typeface="Arial" panose="020B0604020202020204" pitchFamily="34" charset="0"/>
                          <a:ea typeface="+mn-ea"/>
                          <a:cs typeface="Arial" panose="020B0604020202020204" pitchFamily="34" charset="0"/>
                        </a:rPr>
                        <a:t>Past Due Compliance Monitoring CAPS</a:t>
                      </a:r>
                    </a:p>
                  </a:txBody>
                  <a:tcPr marL="48014" marR="48014">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lumMod val="50000"/>
                          <a:lumOff val="50000"/>
                        </a:schemeClr>
                      </a:solidFill>
                      <a:prstDash val="sysDash"/>
                      <a:round/>
                      <a:headEnd type="none" w="med" len="med"/>
                      <a:tailEnd type="none" w="med" len="med"/>
                    </a:lnT>
                    <a:lnB w="12700" cap="flat" cmpd="sng" algn="ctr">
                      <a:solidFill>
                        <a:schemeClr val="tx1">
                          <a:lumMod val="50000"/>
                          <a:lumOff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nSpc>
                          <a:spcPts val="1000"/>
                        </a:lnSpc>
                      </a:pPr>
                      <a:r>
                        <a:rPr lang="en-US" sz="1100" b="0" dirty="0" smtClean="0">
                          <a:latin typeface="Arial" panose="020B0604020202020204" pitchFamily="34" charset="0"/>
                          <a:cs typeface="Arial" panose="020B0604020202020204" pitchFamily="34" charset="0"/>
                        </a:rPr>
                        <a:t>BSI</a:t>
                      </a:r>
                      <a:endParaRPr lang="en-US" sz="1100" b="0" dirty="0">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lumMod val="50000"/>
                          <a:lumOff val="50000"/>
                        </a:schemeClr>
                      </a:solidFill>
                      <a:prstDash val="sysDash"/>
                      <a:round/>
                      <a:headEnd type="none" w="med" len="med"/>
                      <a:tailEnd type="none" w="med" len="med"/>
                    </a:lnT>
                    <a:lnB w="12700" cap="flat" cmpd="sng" algn="ctr">
                      <a:solidFill>
                        <a:schemeClr val="tx1">
                          <a:lumMod val="50000"/>
                          <a:lumOff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0</a:t>
                      </a:r>
                    </a:p>
                  </a:txBody>
                  <a:tcPr marL="48014" marR="48014">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lumMod val="50000"/>
                          <a:lumOff val="50000"/>
                        </a:schemeClr>
                      </a:solidFill>
                      <a:prstDash val="sysDash"/>
                      <a:round/>
                      <a:headEnd type="none" w="med" len="med"/>
                      <a:tailEnd type="none" w="med" len="med"/>
                    </a:lnT>
                    <a:lnB w="12700" cap="flat" cmpd="sng" algn="ctr">
                      <a:solidFill>
                        <a:schemeClr val="tx1">
                          <a:lumMod val="50000"/>
                          <a:lumOff val="50000"/>
                        </a:schemeClr>
                      </a:solidFill>
                      <a:prstDash val="sysDash"/>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N/A</a:t>
                      </a:r>
                      <a:endParaRPr lang="en-US" sz="1100" dirty="0">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lumMod val="50000"/>
                          <a:lumOff val="50000"/>
                        </a:schemeClr>
                      </a:solidFill>
                      <a:prstDash val="sysDash"/>
                      <a:round/>
                      <a:headEnd type="none" w="med" len="med"/>
                      <a:tailEnd type="none" w="med" len="med"/>
                    </a:lnT>
                    <a:lnB w="12700" cap="flat" cmpd="sng" algn="ctr">
                      <a:solidFill>
                        <a:schemeClr val="tx1">
                          <a:lumMod val="50000"/>
                          <a:lumOff val="50000"/>
                        </a:schemeClr>
                      </a:solidFill>
                      <a:prstDash val="sysDash"/>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&gt;0</a:t>
                      </a:r>
                      <a:endParaRPr lang="en-US" sz="1100" dirty="0">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lumMod val="50000"/>
                          <a:lumOff val="50000"/>
                        </a:schemeClr>
                      </a:solidFill>
                      <a:prstDash val="sysDash"/>
                      <a:round/>
                      <a:headEnd type="none" w="med" len="med"/>
                      <a:tailEnd type="none" w="med" len="med"/>
                    </a:lnT>
                    <a:lnB w="12700" cap="flat" cmpd="sng" algn="ctr">
                      <a:solidFill>
                        <a:schemeClr val="tx1">
                          <a:lumMod val="50000"/>
                          <a:lumOff val="50000"/>
                        </a:schemeClr>
                      </a:solidFill>
                      <a:prstDash val="sysDash"/>
                      <a:round/>
                      <a:headEnd type="none" w="med" len="med"/>
                      <a:tailEnd type="none" w="med" len="med"/>
                    </a:lnB>
                    <a:lnTlToBr w="12700" cmpd="sng">
                      <a:noFill/>
                      <a:prstDash val="solid"/>
                    </a:lnTlToBr>
                    <a:lnBlToTr w="12700" cmpd="sng">
                      <a:noFill/>
                      <a:prstDash val="solid"/>
                    </a:lnBlToTr>
                    <a:solidFill>
                      <a:srgbClr val="FFCCCC"/>
                    </a:solidFill>
                  </a:tcPr>
                </a:tc>
              </a:tr>
              <a:tr h="396240">
                <a:tc vMerge="1">
                  <a:txBody>
                    <a:bodyPr/>
                    <a:lstStyle/>
                    <a:p>
                      <a:endParaRPr lang="en-US"/>
                    </a:p>
                  </a:txBody>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baseline="0" dirty="0" smtClean="0">
                          <a:solidFill>
                            <a:schemeClr val="tx1"/>
                          </a:solidFill>
                          <a:latin typeface="Arial" panose="020B0604020202020204" pitchFamily="34" charset="0"/>
                          <a:ea typeface="+mn-ea"/>
                          <a:cs typeface="Arial" panose="020B0604020202020204" pitchFamily="34" charset="0"/>
                        </a:rPr>
                        <a:t>Violations of Code of Conduct and Ethics </a:t>
                      </a:r>
                    </a:p>
                  </a:txBody>
                  <a:tcPr marL="48014" marR="48014">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lumMod val="50000"/>
                          <a:lumOff val="50000"/>
                        </a:schemeClr>
                      </a:solidFill>
                      <a:prstDash val="sysDash"/>
                      <a:round/>
                      <a:headEnd type="none" w="med" len="med"/>
                      <a:tailEnd type="none" w="med" len="med"/>
                    </a:lnT>
                    <a:lnB w="12700" cap="flat" cmpd="sng" algn="ctr">
                      <a:solidFill>
                        <a:schemeClr val="tx1">
                          <a:lumMod val="50000"/>
                          <a:lumOff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nSpc>
                          <a:spcPts val="1000"/>
                        </a:lnSpc>
                      </a:pPr>
                      <a:r>
                        <a:rPr lang="en-US" sz="1100" b="0" smtClean="0">
                          <a:latin typeface="Arial" panose="020B0604020202020204" pitchFamily="34" charset="0"/>
                          <a:cs typeface="Arial" panose="020B0604020202020204" pitchFamily="34" charset="0"/>
                        </a:rPr>
                        <a:t>BSI</a:t>
                      </a:r>
                      <a:endParaRPr lang="en-US" sz="1100" b="0" dirty="0">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lumMod val="50000"/>
                          <a:lumOff val="50000"/>
                        </a:schemeClr>
                      </a:solidFill>
                      <a:prstDash val="sysDash"/>
                      <a:round/>
                      <a:headEnd type="none" w="med" len="med"/>
                      <a:tailEnd type="none" w="med" len="med"/>
                    </a:lnT>
                    <a:lnB w="12700" cap="flat" cmpd="sng" algn="ctr">
                      <a:solidFill>
                        <a:schemeClr val="tx1">
                          <a:lumMod val="50000"/>
                          <a:lumOff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0</a:t>
                      </a:r>
                    </a:p>
                  </a:txBody>
                  <a:tcPr marL="48014" marR="48014">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lumMod val="50000"/>
                          <a:lumOff val="50000"/>
                        </a:schemeClr>
                      </a:solidFill>
                      <a:prstDash val="sysDash"/>
                      <a:round/>
                      <a:headEnd type="none" w="med" len="med"/>
                      <a:tailEnd type="none" w="med" len="med"/>
                    </a:lnT>
                    <a:lnB w="12700" cap="flat" cmpd="sng" algn="ctr">
                      <a:solidFill>
                        <a:schemeClr val="tx1">
                          <a:lumMod val="50000"/>
                          <a:lumOff val="50000"/>
                        </a:schemeClr>
                      </a:solidFill>
                      <a:prstDash val="sysDash"/>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&gt;0 violation warnings</a:t>
                      </a:r>
                      <a:endParaRPr lang="en-US" sz="1100" dirty="0">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lumMod val="50000"/>
                          <a:lumOff val="50000"/>
                        </a:schemeClr>
                      </a:solidFill>
                      <a:prstDash val="sysDash"/>
                      <a:round/>
                      <a:headEnd type="none" w="med" len="med"/>
                      <a:tailEnd type="none" w="med" len="med"/>
                    </a:lnT>
                    <a:lnB w="12700" cap="flat" cmpd="sng" algn="ctr">
                      <a:solidFill>
                        <a:schemeClr val="tx1">
                          <a:lumMod val="50000"/>
                          <a:lumOff val="50000"/>
                        </a:schemeClr>
                      </a:solidFill>
                      <a:prstDash val="sysDash"/>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&gt;0 repeat</a:t>
                      </a:r>
                      <a:r>
                        <a:rPr lang="en-US" sz="1100" baseline="0" dirty="0" smtClean="0">
                          <a:latin typeface="Arial" panose="020B0604020202020204" pitchFamily="34" charset="0"/>
                          <a:cs typeface="Arial" panose="020B0604020202020204" pitchFamily="34" charset="0"/>
                        </a:rPr>
                        <a:t> violations</a:t>
                      </a:r>
                      <a:endParaRPr lang="en-US" sz="1100" dirty="0">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lumMod val="50000"/>
                          <a:lumOff val="50000"/>
                        </a:schemeClr>
                      </a:solidFill>
                      <a:prstDash val="sysDash"/>
                      <a:round/>
                      <a:headEnd type="none" w="med" len="med"/>
                      <a:tailEnd type="none" w="med" len="med"/>
                    </a:lnT>
                    <a:lnB w="12700" cap="flat" cmpd="sng" algn="ctr">
                      <a:solidFill>
                        <a:schemeClr val="tx1">
                          <a:lumMod val="50000"/>
                          <a:lumOff val="50000"/>
                        </a:schemeClr>
                      </a:solidFill>
                      <a:prstDash val="sysDash"/>
                      <a:round/>
                      <a:headEnd type="none" w="med" len="med"/>
                      <a:tailEnd type="none" w="med" len="med"/>
                    </a:lnB>
                    <a:lnTlToBr w="12700" cmpd="sng">
                      <a:noFill/>
                      <a:prstDash val="solid"/>
                    </a:lnTlToBr>
                    <a:lnBlToTr w="12700" cmpd="sng">
                      <a:noFill/>
                      <a:prstDash val="solid"/>
                    </a:lnBlToTr>
                    <a:solidFill>
                      <a:srgbClr val="FFCCCC"/>
                    </a:solidFill>
                  </a:tcPr>
                </a:tc>
              </a:tr>
              <a:tr h="396240">
                <a:tc vMerge="1">
                  <a:txBody>
                    <a:bodyPr/>
                    <a:lstStyle/>
                    <a:p>
                      <a:endParaRPr lang="en-US"/>
                    </a:p>
                  </a:txBody>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baseline="0" dirty="0" smtClean="0">
                          <a:solidFill>
                            <a:schemeClr val="tx1"/>
                          </a:solidFill>
                          <a:latin typeface="Arial" panose="020B0604020202020204" pitchFamily="34" charset="0"/>
                          <a:ea typeface="+mn-ea"/>
                          <a:cs typeface="Arial" panose="020B0604020202020204" pitchFamily="34" charset="0"/>
                        </a:rPr>
                        <a:t>High Risk Customers as % of Total Customers</a:t>
                      </a:r>
                    </a:p>
                  </a:txBody>
                  <a:tcPr marL="48014" marR="48014">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lumMod val="50000"/>
                          <a:lumOff val="50000"/>
                        </a:schemeClr>
                      </a:solidFill>
                      <a:prstDash val="sysDash"/>
                      <a:round/>
                      <a:headEnd type="none" w="med" len="med"/>
                      <a:tailEnd type="none" w="med" len="med"/>
                    </a:lnT>
                    <a:lnB w="12700" cap="flat" cmpd="sng" algn="ctr">
                      <a:solidFill>
                        <a:schemeClr val="tx1">
                          <a:lumMod val="50000"/>
                          <a:lumOff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nSpc>
                          <a:spcPts val="1000"/>
                        </a:lnSpc>
                      </a:pPr>
                      <a:r>
                        <a:rPr lang="en-US" sz="1100" b="0" smtClean="0">
                          <a:latin typeface="Arial" panose="020B0604020202020204" pitchFamily="34" charset="0"/>
                          <a:cs typeface="Arial" panose="020B0604020202020204" pitchFamily="34" charset="0"/>
                        </a:rPr>
                        <a:t>BSI</a:t>
                      </a:r>
                      <a:endParaRPr lang="en-US" sz="1100" b="0" dirty="0">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lumMod val="50000"/>
                          <a:lumOff val="50000"/>
                        </a:schemeClr>
                      </a:solidFill>
                      <a:prstDash val="sysDash"/>
                      <a:round/>
                      <a:headEnd type="none" w="med" len="med"/>
                      <a:tailEnd type="none" w="med" len="med"/>
                    </a:lnT>
                    <a:lnB w="12700" cap="flat" cmpd="sng" algn="ctr">
                      <a:solidFill>
                        <a:schemeClr val="tx1">
                          <a:lumMod val="50000"/>
                          <a:lumOff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10.08%</a:t>
                      </a:r>
                    </a:p>
                  </a:txBody>
                  <a:tcPr marL="48014" marR="48014">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lumMod val="50000"/>
                          <a:lumOff val="50000"/>
                        </a:schemeClr>
                      </a:solidFill>
                      <a:prstDash val="sysDash"/>
                      <a:round/>
                      <a:headEnd type="none" w="med" len="med"/>
                      <a:tailEnd type="none" w="med" len="med"/>
                    </a:lnT>
                    <a:lnB w="12700" cap="flat" cmpd="sng" algn="ctr">
                      <a:solidFill>
                        <a:schemeClr val="tx1">
                          <a:lumMod val="50000"/>
                          <a:lumOff val="50000"/>
                        </a:schemeClr>
                      </a:solidFill>
                      <a:prstDash val="sysDash"/>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&gt;=13%</a:t>
                      </a:r>
                      <a:endParaRPr lang="en-US" sz="1000" dirty="0">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lumMod val="50000"/>
                          <a:lumOff val="50000"/>
                        </a:schemeClr>
                      </a:solidFill>
                      <a:prstDash val="sysDash"/>
                      <a:round/>
                      <a:headEnd type="none" w="med" len="med"/>
                      <a:tailEnd type="none" w="med" len="med"/>
                    </a:lnT>
                    <a:lnB w="12700" cap="flat" cmpd="sng" algn="ctr">
                      <a:solidFill>
                        <a:schemeClr val="tx1">
                          <a:lumMod val="50000"/>
                          <a:lumOff val="50000"/>
                        </a:schemeClr>
                      </a:solidFill>
                      <a:prstDash val="sysDash"/>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&gt;=15%</a:t>
                      </a:r>
                      <a:endParaRPr lang="en-US" sz="1000" dirty="0">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lumMod val="50000"/>
                          <a:lumOff val="50000"/>
                        </a:schemeClr>
                      </a:solidFill>
                      <a:prstDash val="sysDash"/>
                      <a:round/>
                      <a:headEnd type="none" w="med" len="med"/>
                      <a:tailEnd type="none" w="med" len="med"/>
                    </a:lnT>
                    <a:lnB w="12700" cap="flat" cmpd="sng" algn="ctr">
                      <a:solidFill>
                        <a:schemeClr val="tx1">
                          <a:lumMod val="50000"/>
                          <a:lumOff val="50000"/>
                        </a:schemeClr>
                      </a:solidFill>
                      <a:prstDash val="sysDash"/>
                      <a:round/>
                      <a:headEnd type="none" w="med" len="med"/>
                      <a:tailEnd type="none" w="med" len="med"/>
                    </a:lnB>
                    <a:lnTlToBr w="12700" cmpd="sng">
                      <a:noFill/>
                      <a:prstDash val="solid"/>
                    </a:lnTlToBr>
                    <a:lnBlToTr w="12700" cmpd="sng">
                      <a:noFill/>
                      <a:prstDash val="solid"/>
                    </a:lnBlToTr>
                    <a:solidFill>
                      <a:srgbClr val="FFCCCC"/>
                    </a:solidFill>
                  </a:tcPr>
                </a:tc>
              </a:tr>
              <a:tr h="396240">
                <a:tc vMerge="1">
                  <a:txBody>
                    <a:bodyPr/>
                    <a:lstStyle/>
                    <a:p>
                      <a:endParaRPr lang="en-US"/>
                    </a:p>
                  </a:txBody>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baseline="0" dirty="0" smtClean="0">
                          <a:solidFill>
                            <a:schemeClr val="tx1"/>
                          </a:solidFill>
                          <a:latin typeface="Arial" panose="020B0604020202020204" pitchFamily="34" charset="0"/>
                          <a:ea typeface="+mn-ea"/>
                          <a:cs typeface="Arial" panose="020B0604020202020204" pitchFamily="34" charset="0"/>
                        </a:rPr>
                        <a:t>High Risk Politically Exposed Clients % Total</a:t>
                      </a:r>
                    </a:p>
                  </a:txBody>
                  <a:tcPr marL="48014" marR="48014">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lumMod val="50000"/>
                          <a:lumOff val="50000"/>
                        </a:schemeClr>
                      </a:solidFill>
                      <a:prstDash val="sysDash"/>
                      <a:round/>
                      <a:headEnd type="none" w="med" len="med"/>
                      <a:tailEnd type="none" w="med" len="med"/>
                    </a:lnT>
                    <a:lnB w="12700" cap="flat" cmpd="sng" algn="ctr">
                      <a:solidFill>
                        <a:schemeClr val="tx1">
                          <a:lumMod val="50000"/>
                          <a:lumOff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nSpc>
                          <a:spcPts val="1000"/>
                        </a:lnSpc>
                      </a:pPr>
                      <a:r>
                        <a:rPr lang="en-US" sz="1100" b="0" smtClean="0">
                          <a:latin typeface="Arial" panose="020B0604020202020204" pitchFamily="34" charset="0"/>
                          <a:cs typeface="Arial" panose="020B0604020202020204" pitchFamily="34" charset="0"/>
                        </a:rPr>
                        <a:t>BSI</a:t>
                      </a:r>
                      <a:endParaRPr lang="en-US" sz="1100" b="0" dirty="0">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lumMod val="50000"/>
                          <a:lumOff val="50000"/>
                        </a:schemeClr>
                      </a:solidFill>
                      <a:prstDash val="sysDash"/>
                      <a:round/>
                      <a:headEnd type="none" w="med" len="med"/>
                      <a:tailEnd type="none" w="med" len="med"/>
                    </a:lnT>
                    <a:lnB w="12700" cap="flat" cmpd="sng" algn="ctr">
                      <a:solidFill>
                        <a:schemeClr val="tx1">
                          <a:lumMod val="50000"/>
                          <a:lumOff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2%</a:t>
                      </a:r>
                    </a:p>
                  </a:txBody>
                  <a:tcPr marL="48014" marR="48014">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lumMod val="50000"/>
                          <a:lumOff val="50000"/>
                        </a:schemeClr>
                      </a:solidFill>
                      <a:prstDash val="sysDash"/>
                      <a:round/>
                      <a:headEnd type="none" w="med" len="med"/>
                      <a:tailEnd type="none" w="med" len="med"/>
                    </a:lnT>
                    <a:lnB w="12700" cap="flat" cmpd="sng" algn="ctr">
                      <a:solidFill>
                        <a:schemeClr val="tx1">
                          <a:lumMod val="50000"/>
                          <a:lumOff val="50000"/>
                        </a:schemeClr>
                      </a:solidFill>
                      <a:prstDash val="sysDash"/>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&gt;=2.5%</a:t>
                      </a:r>
                      <a:endParaRPr lang="en-US" sz="1000" dirty="0">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lumMod val="50000"/>
                          <a:lumOff val="50000"/>
                        </a:schemeClr>
                      </a:solidFill>
                      <a:prstDash val="sysDash"/>
                      <a:round/>
                      <a:headEnd type="none" w="med" len="med"/>
                      <a:tailEnd type="none" w="med" len="med"/>
                    </a:lnT>
                    <a:lnB w="12700" cap="flat" cmpd="sng" algn="ctr">
                      <a:solidFill>
                        <a:schemeClr val="tx1">
                          <a:lumMod val="50000"/>
                          <a:lumOff val="50000"/>
                        </a:schemeClr>
                      </a:solidFill>
                      <a:prstDash val="sysDash"/>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&gt;=3%</a:t>
                      </a:r>
                      <a:endParaRPr lang="en-US" sz="1000" dirty="0">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lumMod val="50000"/>
                          <a:lumOff val="50000"/>
                        </a:schemeClr>
                      </a:solidFill>
                      <a:prstDash val="sysDash"/>
                      <a:round/>
                      <a:headEnd type="none" w="med" len="med"/>
                      <a:tailEnd type="none" w="med" len="med"/>
                    </a:lnT>
                    <a:lnB w="12700" cap="flat" cmpd="sng" algn="ctr">
                      <a:solidFill>
                        <a:schemeClr val="tx1">
                          <a:lumMod val="50000"/>
                          <a:lumOff val="50000"/>
                        </a:schemeClr>
                      </a:solidFill>
                      <a:prstDash val="sysDash"/>
                      <a:round/>
                      <a:headEnd type="none" w="med" len="med"/>
                      <a:tailEnd type="none" w="med" len="med"/>
                    </a:lnB>
                    <a:lnTlToBr w="12700" cmpd="sng">
                      <a:noFill/>
                      <a:prstDash val="solid"/>
                    </a:lnTlToBr>
                    <a:lnBlToTr w="12700" cmpd="sng">
                      <a:noFill/>
                      <a:prstDash val="solid"/>
                    </a:lnBlToTr>
                    <a:solidFill>
                      <a:srgbClr val="FFCCCC"/>
                    </a:solidFill>
                  </a:tcPr>
                </a:tc>
              </a:tr>
              <a:tr h="396240">
                <a:tc vMerge="1">
                  <a:txBody>
                    <a:bodyPr/>
                    <a:lstStyle/>
                    <a:p>
                      <a:endParaRPr lang="en-US"/>
                    </a:p>
                  </a:txBody>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baseline="0" dirty="0" smtClean="0">
                          <a:solidFill>
                            <a:schemeClr val="tx1"/>
                          </a:solidFill>
                          <a:latin typeface="Arial" panose="020B0604020202020204" pitchFamily="34" charset="0"/>
                          <a:ea typeface="+mn-ea"/>
                          <a:cs typeface="Arial" panose="020B0604020202020204" pitchFamily="34" charset="0"/>
                        </a:rPr>
                        <a:t>Pending KYC Updates</a:t>
                      </a:r>
                    </a:p>
                  </a:txBody>
                  <a:tcPr marL="48014" marR="48014">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lumMod val="50000"/>
                          <a:lumOff val="50000"/>
                        </a:schemeClr>
                      </a:solidFill>
                      <a:prstDash val="sysDash"/>
                      <a:round/>
                      <a:headEnd type="none" w="med" len="med"/>
                      <a:tailEnd type="none" w="med" len="med"/>
                    </a:lnT>
                    <a:lnB w="12700" cap="flat" cmpd="sng" algn="ctr">
                      <a:solidFill>
                        <a:schemeClr val="tx1">
                          <a:lumMod val="50000"/>
                          <a:lumOff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nSpc>
                          <a:spcPts val="1000"/>
                        </a:lnSpc>
                      </a:pPr>
                      <a:r>
                        <a:rPr lang="en-US" sz="1100" b="0" smtClean="0">
                          <a:latin typeface="Arial" panose="020B0604020202020204" pitchFamily="34" charset="0"/>
                          <a:cs typeface="Arial" panose="020B0604020202020204" pitchFamily="34" charset="0"/>
                        </a:rPr>
                        <a:t>BSI</a:t>
                      </a:r>
                      <a:endParaRPr lang="en-US" sz="1100" b="0" dirty="0">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lumMod val="50000"/>
                          <a:lumOff val="50000"/>
                        </a:schemeClr>
                      </a:solidFill>
                      <a:prstDash val="sysDash"/>
                      <a:round/>
                      <a:headEnd type="none" w="med" len="med"/>
                      <a:tailEnd type="none" w="med" len="med"/>
                    </a:lnT>
                    <a:lnB w="12700" cap="flat" cmpd="sng" algn="ctr">
                      <a:solidFill>
                        <a:schemeClr val="tx1">
                          <a:lumMod val="50000"/>
                          <a:lumOff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4.70%</a:t>
                      </a:r>
                    </a:p>
                  </a:txBody>
                  <a:tcPr marL="48014" marR="48014">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lumMod val="50000"/>
                          <a:lumOff val="50000"/>
                        </a:schemeClr>
                      </a:solidFill>
                      <a:prstDash val="sysDash"/>
                      <a:round/>
                      <a:headEnd type="none" w="med" len="med"/>
                      <a:tailEnd type="none" w="med" len="med"/>
                    </a:lnT>
                    <a:lnB w="12700" cap="flat" cmpd="sng" algn="ctr">
                      <a:solidFill>
                        <a:schemeClr val="tx1">
                          <a:lumMod val="50000"/>
                          <a:lumOff val="50000"/>
                        </a:schemeClr>
                      </a:solidFill>
                      <a:prstDash val="sysDash"/>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&gt;=8%</a:t>
                      </a:r>
                      <a:endParaRPr lang="en-US" sz="1000" dirty="0">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lumMod val="50000"/>
                          <a:lumOff val="50000"/>
                        </a:schemeClr>
                      </a:solidFill>
                      <a:prstDash val="sysDash"/>
                      <a:round/>
                      <a:headEnd type="none" w="med" len="med"/>
                      <a:tailEnd type="none" w="med" len="med"/>
                    </a:lnT>
                    <a:lnB w="12700" cap="flat" cmpd="sng" algn="ctr">
                      <a:solidFill>
                        <a:schemeClr val="tx1">
                          <a:lumMod val="50000"/>
                          <a:lumOff val="50000"/>
                        </a:schemeClr>
                      </a:solidFill>
                      <a:prstDash val="sysDash"/>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&gt;=10%</a:t>
                      </a:r>
                      <a:endParaRPr lang="en-US" sz="1000" dirty="0">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lumMod val="50000"/>
                          <a:lumOff val="50000"/>
                        </a:schemeClr>
                      </a:solidFill>
                      <a:prstDash val="sysDash"/>
                      <a:round/>
                      <a:headEnd type="none" w="med" len="med"/>
                      <a:tailEnd type="none" w="med" len="med"/>
                    </a:lnT>
                    <a:lnB w="12700" cap="flat" cmpd="sng" algn="ctr">
                      <a:solidFill>
                        <a:schemeClr val="tx1">
                          <a:lumMod val="50000"/>
                          <a:lumOff val="50000"/>
                        </a:schemeClr>
                      </a:solidFill>
                      <a:prstDash val="sysDash"/>
                      <a:round/>
                      <a:headEnd type="none" w="med" len="med"/>
                      <a:tailEnd type="none" w="med" len="med"/>
                    </a:lnB>
                    <a:lnTlToBr w="12700" cmpd="sng">
                      <a:noFill/>
                      <a:prstDash val="solid"/>
                    </a:lnTlToBr>
                    <a:lnBlToTr w="12700" cmpd="sng">
                      <a:noFill/>
                      <a:prstDash val="solid"/>
                    </a:lnBlToTr>
                    <a:solidFill>
                      <a:srgbClr val="FFCCCC"/>
                    </a:solidFill>
                  </a:tcPr>
                </a:tc>
              </a:tr>
              <a:tr h="39624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baseline="0" dirty="0" smtClean="0">
                          <a:solidFill>
                            <a:schemeClr val="tx1"/>
                          </a:solidFill>
                          <a:latin typeface="Arial" panose="020B0604020202020204" pitchFamily="34" charset="0"/>
                          <a:ea typeface="+mn-ea"/>
                          <a:cs typeface="Arial" panose="020B0604020202020204" pitchFamily="34" charset="0"/>
                        </a:rPr>
                        <a:t>AML Transaction Monitoring alerts awaiting clarification &gt; 30 days</a:t>
                      </a:r>
                    </a:p>
                  </a:txBody>
                  <a:tcPr marL="48014" marR="48014">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lumMod val="50000"/>
                          <a:lumOff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ts val="1000"/>
                        </a:lnSpc>
                      </a:pPr>
                      <a:r>
                        <a:rPr lang="en-US" sz="1100" b="0" dirty="0" smtClean="0">
                          <a:latin typeface="Arial" panose="020B0604020202020204" pitchFamily="34" charset="0"/>
                          <a:cs typeface="Arial" panose="020B0604020202020204" pitchFamily="34" charset="0"/>
                        </a:rPr>
                        <a:t>BSI</a:t>
                      </a:r>
                      <a:endParaRPr lang="en-US" sz="1100" b="0" dirty="0">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lumMod val="50000"/>
                          <a:lumOff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0</a:t>
                      </a:r>
                    </a:p>
                  </a:txBody>
                  <a:tcPr marL="48014" marR="48014">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lumMod val="50000"/>
                          <a:lumOff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&gt;=25</a:t>
                      </a:r>
                      <a:endParaRPr lang="en-US" sz="1100" dirty="0">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lumMod val="50000"/>
                          <a:lumOff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&gt;=50</a:t>
                      </a:r>
                      <a:endParaRPr lang="en-US" sz="1100" dirty="0">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lumMod val="50000"/>
                          <a:lumOff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11" name="TextBox 10"/>
          <p:cNvSpPr txBox="1"/>
          <p:nvPr/>
        </p:nvSpPr>
        <p:spPr>
          <a:xfrm>
            <a:off x="5930273" y="1223947"/>
            <a:ext cx="3313728" cy="211468"/>
          </a:xfrm>
          <a:prstGeom prst="rect">
            <a:avLst/>
          </a:prstGeom>
          <a:noFill/>
        </p:spPr>
        <p:txBody>
          <a:bodyPr wrap="none" rtlCol="0">
            <a:spAutoFit/>
          </a:bodyPr>
          <a:lstStyle/>
          <a:p>
            <a:pPr eaLnBrk="1" hangingPunct="1">
              <a:lnSpc>
                <a:spcPct val="86000"/>
              </a:lnSpc>
            </a:pPr>
            <a:r>
              <a:rPr lang="en-US" sz="900" dirty="0" smtClean="0">
                <a:solidFill>
                  <a:srgbClr val="000000"/>
                </a:solidFill>
                <a:ea typeface="ＭＳ Ｐゴシック"/>
              </a:rPr>
              <a:t>* Equivalent SHUSA metric reported in Santander Group RAS</a:t>
            </a:r>
            <a:endParaRPr lang="en-US" sz="900" dirty="0">
              <a:solidFill>
                <a:srgbClr val="000000"/>
              </a:solidFill>
              <a:ea typeface="ＭＳ Ｐゴシック"/>
            </a:endParaRPr>
          </a:p>
        </p:txBody>
      </p:sp>
      <p:grpSp>
        <p:nvGrpSpPr>
          <p:cNvPr id="9" name="Group 8"/>
          <p:cNvGrpSpPr/>
          <p:nvPr/>
        </p:nvGrpSpPr>
        <p:grpSpPr>
          <a:xfrm>
            <a:off x="443921" y="72184"/>
            <a:ext cx="3429255" cy="189008"/>
            <a:chOff x="403281" y="164517"/>
            <a:chExt cx="3429255" cy="189008"/>
          </a:xfrm>
        </p:grpSpPr>
        <p:sp>
          <p:nvSpPr>
            <p:cNvPr id="12" name="Text Box 75"/>
            <p:cNvSpPr txBox="1">
              <a:spLocks noChangeArrowheads="1"/>
            </p:cNvSpPr>
            <p:nvPr/>
          </p:nvSpPr>
          <p:spPr bwMode="gray">
            <a:xfrm>
              <a:off x="636148" y="166688"/>
              <a:ext cx="3196388"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accent1"/>
                  </a:solidFill>
                </a:rPr>
                <a:t>Compliance &amp; Reputational risk: Limit overview</a:t>
              </a:r>
              <a:endParaRPr lang="en-US" sz="1200" dirty="0">
                <a:solidFill>
                  <a:schemeClr val="accent1"/>
                </a:solidFill>
              </a:endParaRPr>
            </a:p>
          </p:txBody>
        </p:sp>
        <p:sp>
          <p:nvSpPr>
            <p:cNvPr id="14" name="Oval 13"/>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smtClean="0">
                  <a:solidFill>
                    <a:schemeClr val="bg1"/>
                  </a:solidFill>
                  <a:ea typeface="ＭＳ Ｐゴシック" pitchFamily="-112" charset="-128"/>
                  <a:cs typeface="ＭＳ Ｐゴシック" pitchFamily="-112" charset="-128"/>
                </a:rPr>
                <a:t>10</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Tree>
    <p:extLst>
      <p:ext uri="{BB962C8B-B14F-4D97-AF65-F5344CB8AC3E}">
        <p14:creationId xmlns:p14="http://schemas.microsoft.com/office/powerpoint/2010/main" val="8028694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744" y="523407"/>
            <a:ext cx="9336044" cy="357021"/>
          </a:xfrm>
          <a:prstGeom prst="rect">
            <a:avLst/>
          </a:prstGeom>
          <a:noFill/>
        </p:spPr>
        <p:txBody>
          <a:bodyPr wrap="square" rtlCol="0">
            <a:spAutoFit/>
          </a:bodyPr>
          <a:lstStyle/>
          <a:p>
            <a:pPr algn="l"/>
            <a:r>
              <a:rPr lang="en-US" sz="2000" b="1" dirty="0"/>
              <a:t>Metric selection: </a:t>
            </a:r>
            <a:r>
              <a:rPr lang="en-US" sz="2000" dirty="0" smtClean="0"/>
              <a:t>Compliance </a:t>
            </a:r>
            <a:r>
              <a:rPr lang="en-US" sz="2000" dirty="0"/>
              <a:t>and reputational risk </a:t>
            </a:r>
            <a:r>
              <a:rPr lang="en-US" sz="2000" dirty="0" smtClean="0"/>
              <a:t>metrics (1/2)</a:t>
            </a:r>
            <a:endParaRPr lang="en-US" sz="2000" dirty="0"/>
          </a:p>
        </p:txBody>
      </p:sp>
      <p:graphicFrame>
        <p:nvGraphicFramePr>
          <p:cNvPr id="3" name="Content Placeholder 12"/>
          <p:cNvGraphicFramePr>
            <a:graphicFrameLocks/>
          </p:cNvGraphicFramePr>
          <p:nvPr>
            <p:extLst>
              <p:ext uri="{D42A27DB-BD31-4B8C-83A1-F6EECF244321}">
                <p14:modId xmlns:p14="http://schemas.microsoft.com/office/powerpoint/2010/main" val="2094033914"/>
              </p:ext>
            </p:extLst>
          </p:nvPr>
        </p:nvGraphicFramePr>
        <p:xfrm>
          <a:off x="360998" y="1465580"/>
          <a:ext cx="8821737" cy="4511040"/>
        </p:xfrm>
        <a:graphic>
          <a:graphicData uri="http://schemas.openxmlformats.org/drawingml/2006/table">
            <a:tbl>
              <a:tblPr firstRow="1" bandRow="1">
                <a:tableStyleId>{839DD9DD-9E6C-4910-8AC0-68ADFF6A6AFC}</a:tableStyleId>
              </a:tblPr>
              <a:tblGrid>
                <a:gridCol w="2077402"/>
                <a:gridCol w="1544320"/>
                <a:gridCol w="5200015"/>
              </a:tblGrid>
              <a:tr h="159448">
                <a:tc>
                  <a:txBody>
                    <a:bodyPr/>
                    <a:lstStyle/>
                    <a:p>
                      <a:pPr marL="0" indent="0" algn="l">
                        <a:buFont typeface="Arial" panose="020B0604020202020204" pitchFamily="34" charset="0"/>
                        <a:buNone/>
                      </a:pPr>
                      <a:r>
                        <a:rPr lang="en-US" sz="1000" b="1" dirty="0" smtClean="0">
                          <a:solidFill>
                            <a:srgbClr val="FF0000"/>
                          </a:solidFill>
                          <a:latin typeface="Arial" panose="020B0604020202020204" pitchFamily="34" charset="0"/>
                          <a:cs typeface="Arial" panose="020B0604020202020204" pitchFamily="34" charset="0"/>
                        </a:rPr>
                        <a:t>Metrics included in the RAS</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1" dirty="0" smtClean="0">
                          <a:solidFill>
                            <a:srgbClr val="FF0000"/>
                          </a:solidFill>
                          <a:latin typeface="Arial" panose="020B0604020202020204" pitchFamily="34" charset="0"/>
                          <a:cs typeface="Arial" panose="020B0604020202020204" pitchFamily="34" charset="0"/>
                        </a:rPr>
                        <a:t>Entity</a:t>
                      </a:r>
                      <a:r>
                        <a:rPr lang="en-US" sz="1000" b="1" baseline="0" dirty="0" smtClean="0">
                          <a:solidFill>
                            <a:srgbClr val="FF0000"/>
                          </a:solidFill>
                          <a:latin typeface="Arial" panose="020B0604020202020204" pitchFamily="34" charset="0"/>
                          <a:cs typeface="Arial" panose="020B0604020202020204" pitchFamily="34" charset="0"/>
                        </a:rPr>
                        <a:t>/portfolio</a:t>
                      </a:r>
                      <a:endParaRPr lang="en-US" sz="1000" b="1" dirty="0" smtClean="0">
                        <a:solidFill>
                          <a:srgbClr val="FF0000"/>
                        </a:solidFill>
                        <a:latin typeface="Arial" panose="020B0604020202020204" pitchFamily="34" charset="0"/>
                        <a:cs typeface="Arial" panose="020B0604020202020204" pitchFamily="34" charset="0"/>
                      </a:endParaRP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000" b="1" dirty="0" smtClean="0">
                          <a:solidFill>
                            <a:srgbClr val="FF0000"/>
                          </a:solidFill>
                          <a:latin typeface="Arial" panose="020B0604020202020204" pitchFamily="34" charset="0"/>
                          <a:cs typeface="Arial" panose="020B0604020202020204" pitchFamily="34" charset="0"/>
                        </a:rPr>
                        <a:t>Rationale/commentary</a:t>
                      </a:r>
                      <a:endParaRPr lang="en-US" sz="10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159448">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baseline="0" dirty="0" smtClean="0">
                          <a:solidFill>
                            <a:schemeClr val="tx1"/>
                          </a:solidFill>
                          <a:latin typeface="Arial" panose="020B0604020202020204" pitchFamily="34" charset="0"/>
                          <a:ea typeface="+mn-ea"/>
                          <a:cs typeface="Arial" panose="020B0604020202020204" pitchFamily="34" charset="0"/>
                        </a:rPr>
                        <a:t>Open MRIAs and other alike matters requiring immediate attention</a:t>
                      </a:r>
                    </a:p>
                  </a:txBody>
                  <a:tcPr marL="48014" marR="48014">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i="0" kern="1200" baseline="0" dirty="0" smtClean="0">
                          <a:solidFill>
                            <a:schemeClr val="tx1"/>
                          </a:solidFill>
                          <a:latin typeface="Arial" panose="020B0604020202020204" pitchFamily="34" charset="0"/>
                          <a:ea typeface="+mn-ea"/>
                          <a:cs typeface="Arial" panose="020B0604020202020204" pitchFamily="34" charset="0"/>
                        </a:rPr>
                        <a:t>BSI</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Arial" panose="020B0604020202020204" pitchFamily="34" charset="0"/>
                          <a:ea typeface="+mn-ea"/>
                          <a:cs typeface="Arial" panose="020B0604020202020204" pitchFamily="34" charset="0"/>
                        </a:rPr>
                        <a:t>It is vital for BSI to maintain confidence of regulators and other external stakeholders</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Arial" panose="020B0604020202020204" pitchFamily="34" charset="0"/>
                          <a:ea typeface="+mn-ea"/>
                          <a:cs typeface="Arial" panose="020B0604020202020204" pitchFamily="34" charset="0"/>
                        </a:rPr>
                        <a:t>Overall level of “urgent” regulatory concerns must be monitored and managed</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Arial" panose="020B0604020202020204" pitchFamily="34" charset="0"/>
                          <a:ea typeface="+mn-ea"/>
                          <a:cs typeface="Arial" panose="020B0604020202020204" pitchFamily="34" charset="0"/>
                        </a:rPr>
                        <a:t>Other KRIs (e.g., levels of training completion) although useful for management and monitoring, are not directly related to BSI's compliance status</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159448">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baseline="0" dirty="0" smtClean="0">
                          <a:solidFill>
                            <a:schemeClr val="tx1"/>
                          </a:solidFill>
                          <a:latin typeface="Arial" panose="020B0604020202020204" pitchFamily="34" charset="0"/>
                          <a:ea typeface="+mn-ea"/>
                          <a:cs typeface="Arial" panose="020B0604020202020204" pitchFamily="34" charset="0"/>
                        </a:rPr>
                        <a:t>Total Customer Complaints Received</a:t>
                      </a:r>
                    </a:p>
                  </a:txBody>
                  <a:tcPr marL="48014" marR="48014">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i="0" kern="1200" baseline="0" dirty="0" smtClean="0">
                          <a:solidFill>
                            <a:schemeClr val="tx1"/>
                          </a:solidFill>
                          <a:latin typeface="Arial" panose="020B0604020202020204" pitchFamily="34" charset="0"/>
                          <a:ea typeface="+mn-ea"/>
                          <a:cs typeface="Arial" panose="020B0604020202020204" pitchFamily="34" charset="0"/>
                        </a:rPr>
                        <a:t>BSI</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Arial" panose="020B0604020202020204" pitchFamily="34" charset="0"/>
                          <a:ea typeface="+mn-ea"/>
                          <a:cs typeface="Arial" panose="020B0604020202020204" pitchFamily="34" charset="0"/>
                        </a:rPr>
                        <a:t>This metric measures the rolling 12-month cumulative number of complaints received from regulatory agencies and government officials</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Arial" panose="020B0604020202020204" pitchFamily="34" charset="0"/>
                          <a:ea typeface="+mn-ea"/>
                          <a:cs typeface="Arial" panose="020B0604020202020204" pitchFamily="34" charset="0"/>
                        </a:rPr>
                        <a:t>The Bank has minimum acceptable standards for the identification, response, tracking and reporting of client complaints.  Management is required to respond to complaints in a manner that provides customers with prompt and effective resolutions.  Anything else exposes the Bank to reputational or regulatory risk.  </a:t>
                      </a:r>
                      <a:endParaRPr lang="en-US" sz="1000" i="0" kern="1200" baseline="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159448">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baseline="0" dirty="0" smtClean="0">
                          <a:solidFill>
                            <a:schemeClr val="tx1"/>
                          </a:solidFill>
                          <a:latin typeface="Arial" panose="020B0604020202020204" pitchFamily="34" charset="0"/>
                          <a:ea typeface="+mn-ea"/>
                          <a:cs typeface="Arial" panose="020B0604020202020204" pitchFamily="34" charset="0"/>
                        </a:rPr>
                        <a:t>Past Due Compliance Monitoring CAPS</a:t>
                      </a:r>
                    </a:p>
                  </a:txBody>
                  <a:tcPr marL="48014" marR="48014">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i="0" kern="1200" baseline="0" dirty="0" smtClean="0">
                          <a:solidFill>
                            <a:schemeClr val="tx1"/>
                          </a:solidFill>
                          <a:latin typeface="Arial" panose="020B0604020202020204" pitchFamily="34" charset="0"/>
                          <a:ea typeface="+mn-ea"/>
                          <a:cs typeface="Arial" panose="020B0604020202020204" pitchFamily="34" charset="0"/>
                        </a:rPr>
                        <a:t>BSI</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Arial" panose="020B0604020202020204" pitchFamily="34" charset="0"/>
                          <a:ea typeface="+mn-ea"/>
                          <a:cs typeface="Arial" panose="020B0604020202020204" pitchFamily="34" charset="0"/>
                        </a:rPr>
                        <a:t>Identification and escalation of corrective action plan which are past due places Management at risk of increasing their regulatory risk. </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endParaRPr lang="en-US" sz="1000" i="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159448">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baseline="0" dirty="0" smtClean="0">
                          <a:solidFill>
                            <a:schemeClr val="tx1"/>
                          </a:solidFill>
                          <a:latin typeface="Arial" panose="020B0604020202020204" pitchFamily="34" charset="0"/>
                          <a:ea typeface="+mn-ea"/>
                          <a:cs typeface="Arial" panose="020B0604020202020204" pitchFamily="34" charset="0"/>
                        </a:rPr>
                        <a:t>Violations of Code of Conduct and Ethics </a:t>
                      </a:r>
                    </a:p>
                  </a:txBody>
                  <a:tcPr marL="48014" marR="48014">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i="0" kern="1200" baseline="0" dirty="0" smtClean="0">
                          <a:solidFill>
                            <a:schemeClr val="tx1"/>
                          </a:solidFill>
                          <a:latin typeface="Arial" panose="020B0604020202020204" pitchFamily="34" charset="0"/>
                          <a:ea typeface="+mn-ea"/>
                          <a:cs typeface="Arial" panose="020B0604020202020204" pitchFamily="34" charset="0"/>
                        </a:rPr>
                        <a:t>BSI</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Arial" panose="020B0604020202020204" pitchFamily="34" charset="0"/>
                          <a:ea typeface="+mn-ea"/>
                          <a:cs typeface="Arial" panose="020B0604020202020204" pitchFamily="34" charset="0"/>
                        </a:rPr>
                        <a:t>The Bank’s Code of Conduct and Ethics policy outlines the principles of honesty, credibility, and trust that all employees, officers and directors are to follow to align with the core values established by the Group.  Therefore, each staff members should reflect a professional and personal conduct in order to ensure that the reputation of the Group abroad and in the U.S. remains intact and the customers are provided with world class service. Repeat violations of the Code of Conduct and Ethics increases the reputational risk and possibly regulatory risk of the Bank and the Group.</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159448">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baseline="0" dirty="0" smtClean="0">
                          <a:solidFill>
                            <a:schemeClr val="tx1"/>
                          </a:solidFill>
                          <a:latin typeface="Arial" panose="020B0604020202020204" pitchFamily="34" charset="0"/>
                          <a:ea typeface="+mn-ea"/>
                          <a:cs typeface="Arial" panose="020B0604020202020204" pitchFamily="34" charset="0"/>
                        </a:rPr>
                        <a:t>High Risk Customers as % of Total Customers</a:t>
                      </a:r>
                    </a:p>
                  </a:txBody>
                  <a:tcPr marL="48014" marR="48014">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i="0" kern="1200" baseline="0" dirty="0" smtClean="0">
                          <a:solidFill>
                            <a:schemeClr val="tx1"/>
                          </a:solidFill>
                          <a:latin typeface="Arial" panose="020B0604020202020204" pitchFamily="34" charset="0"/>
                          <a:ea typeface="+mn-ea"/>
                          <a:cs typeface="Arial" panose="020B0604020202020204" pitchFamily="34" charset="0"/>
                        </a:rPr>
                        <a:t>BSI</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Arial" panose="020B0604020202020204" pitchFamily="34" charset="0"/>
                          <a:ea typeface="+mn-ea"/>
                          <a:cs typeface="Arial" panose="020B0604020202020204" pitchFamily="34" charset="0"/>
                        </a:rPr>
                        <a:t>The “higher risk” client is identified utilizing the risk score assigned at account opening by the core system</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Arial" panose="020B0604020202020204" pitchFamily="34" charset="0"/>
                          <a:ea typeface="+mn-ea"/>
                          <a:cs typeface="Arial" panose="020B0604020202020204" pitchFamily="34" charset="0"/>
                        </a:rPr>
                        <a:t>This metric is used to monitor the percentage of high risk client over the total client base, as a large volume of high risk clients will elevate the risk exposure of all departments and products</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pSp>
        <p:nvGrpSpPr>
          <p:cNvPr id="12" name="Group 11"/>
          <p:cNvGrpSpPr/>
          <p:nvPr/>
        </p:nvGrpSpPr>
        <p:grpSpPr>
          <a:xfrm>
            <a:off x="443921" y="72184"/>
            <a:ext cx="3523833" cy="189008"/>
            <a:chOff x="403281" y="164517"/>
            <a:chExt cx="3523833" cy="189008"/>
          </a:xfrm>
        </p:grpSpPr>
        <p:sp>
          <p:nvSpPr>
            <p:cNvPr id="15" name="Text Box 75"/>
            <p:cNvSpPr txBox="1">
              <a:spLocks noChangeArrowheads="1"/>
            </p:cNvSpPr>
            <p:nvPr/>
          </p:nvSpPr>
          <p:spPr bwMode="gray">
            <a:xfrm>
              <a:off x="636148" y="166688"/>
              <a:ext cx="3290966"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accent1"/>
                  </a:solidFill>
                </a:rPr>
                <a:t>Compliance &amp; Reputational risk: Metric selection</a:t>
              </a:r>
              <a:endParaRPr lang="en-US" sz="1200" dirty="0">
                <a:solidFill>
                  <a:schemeClr val="accent1"/>
                </a:solidFill>
              </a:endParaRPr>
            </a:p>
          </p:txBody>
        </p:sp>
        <p:sp>
          <p:nvSpPr>
            <p:cNvPr id="16" name="Oval 15"/>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smtClean="0">
                  <a:solidFill>
                    <a:schemeClr val="bg1"/>
                  </a:solidFill>
                  <a:ea typeface="ＭＳ Ｐゴシック" pitchFamily="-112" charset="-128"/>
                  <a:cs typeface="ＭＳ Ｐゴシック" pitchFamily="-112" charset="-128"/>
                </a:rPr>
                <a:t>10</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Tree>
    <p:extLst>
      <p:ext uri="{BB962C8B-B14F-4D97-AF65-F5344CB8AC3E}">
        <p14:creationId xmlns:p14="http://schemas.microsoft.com/office/powerpoint/2010/main" val="109319717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744" y="523407"/>
            <a:ext cx="9336044" cy="357021"/>
          </a:xfrm>
          <a:prstGeom prst="rect">
            <a:avLst/>
          </a:prstGeom>
          <a:noFill/>
        </p:spPr>
        <p:txBody>
          <a:bodyPr wrap="square" rtlCol="0">
            <a:spAutoFit/>
          </a:bodyPr>
          <a:lstStyle/>
          <a:p>
            <a:pPr algn="l"/>
            <a:r>
              <a:rPr lang="en-US" sz="2000" b="1" dirty="0"/>
              <a:t>Metric selection: </a:t>
            </a:r>
            <a:r>
              <a:rPr lang="en-US" sz="2000" dirty="0" smtClean="0"/>
              <a:t>Compliance </a:t>
            </a:r>
            <a:r>
              <a:rPr lang="en-US" sz="2000" dirty="0"/>
              <a:t>and reputational risk </a:t>
            </a:r>
            <a:r>
              <a:rPr lang="en-US" sz="2000" dirty="0" smtClean="0"/>
              <a:t>metrics (2/2)</a:t>
            </a:r>
            <a:endParaRPr lang="en-US" sz="2000" dirty="0"/>
          </a:p>
        </p:txBody>
      </p:sp>
      <p:graphicFrame>
        <p:nvGraphicFramePr>
          <p:cNvPr id="3" name="Content Placeholder 12"/>
          <p:cNvGraphicFramePr>
            <a:graphicFrameLocks/>
          </p:cNvGraphicFramePr>
          <p:nvPr>
            <p:extLst>
              <p:ext uri="{D42A27DB-BD31-4B8C-83A1-F6EECF244321}">
                <p14:modId xmlns:p14="http://schemas.microsoft.com/office/powerpoint/2010/main" val="1605766657"/>
              </p:ext>
            </p:extLst>
          </p:nvPr>
        </p:nvGraphicFramePr>
        <p:xfrm>
          <a:off x="360998" y="1465580"/>
          <a:ext cx="8821737" cy="3566160"/>
        </p:xfrm>
        <a:graphic>
          <a:graphicData uri="http://schemas.openxmlformats.org/drawingml/2006/table">
            <a:tbl>
              <a:tblPr firstRow="1" bandRow="1">
                <a:tableStyleId>{839DD9DD-9E6C-4910-8AC0-68ADFF6A6AFC}</a:tableStyleId>
              </a:tblPr>
              <a:tblGrid>
                <a:gridCol w="2077402"/>
                <a:gridCol w="1544320"/>
                <a:gridCol w="5200015"/>
              </a:tblGrid>
              <a:tr h="159448">
                <a:tc>
                  <a:txBody>
                    <a:bodyPr/>
                    <a:lstStyle/>
                    <a:p>
                      <a:pPr marL="0" indent="0" algn="l">
                        <a:buFont typeface="Arial" panose="020B0604020202020204" pitchFamily="34" charset="0"/>
                        <a:buNone/>
                      </a:pPr>
                      <a:r>
                        <a:rPr lang="en-US" sz="1000" b="1" dirty="0" smtClean="0">
                          <a:solidFill>
                            <a:srgbClr val="FF0000"/>
                          </a:solidFill>
                          <a:latin typeface="Arial" panose="020B0604020202020204" pitchFamily="34" charset="0"/>
                          <a:cs typeface="Arial" panose="020B0604020202020204" pitchFamily="34" charset="0"/>
                        </a:rPr>
                        <a:t>Metrics included in the RAS</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1" dirty="0" smtClean="0">
                          <a:solidFill>
                            <a:srgbClr val="FF0000"/>
                          </a:solidFill>
                          <a:latin typeface="Arial" panose="020B0604020202020204" pitchFamily="34" charset="0"/>
                          <a:cs typeface="Arial" panose="020B0604020202020204" pitchFamily="34" charset="0"/>
                        </a:rPr>
                        <a:t>Entity</a:t>
                      </a:r>
                      <a:r>
                        <a:rPr lang="en-US" sz="1000" b="1" baseline="0" dirty="0" smtClean="0">
                          <a:solidFill>
                            <a:srgbClr val="FF0000"/>
                          </a:solidFill>
                          <a:latin typeface="Arial" panose="020B0604020202020204" pitchFamily="34" charset="0"/>
                          <a:cs typeface="Arial" panose="020B0604020202020204" pitchFamily="34" charset="0"/>
                        </a:rPr>
                        <a:t>/portfolio</a:t>
                      </a:r>
                      <a:endParaRPr lang="en-US" sz="1000" b="1" dirty="0" smtClean="0">
                        <a:solidFill>
                          <a:srgbClr val="FF0000"/>
                        </a:solidFill>
                        <a:latin typeface="Arial" panose="020B0604020202020204" pitchFamily="34" charset="0"/>
                        <a:cs typeface="Arial" panose="020B0604020202020204" pitchFamily="34" charset="0"/>
                      </a:endParaRP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000" b="1" dirty="0" smtClean="0">
                          <a:solidFill>
                            <a:srgbClr val="FF0000"/>
                          </a:solidFill>
                          <a:latin typeface="Arial" panose="020B0604020202020204" pitchFamily="34" charset="0"/>
                          <a:cs typeface="Arial" panose="020B0604020202020204" pitchFamily="34" charset="0"/>
                        </a:rPr>
                        <a:t>Rationale/commentary</a:t>
                      </a:r>
                      <a:endParaRPr lang="en-US" sz="10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159448">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baseline="0" dirty="0" smtClean="0">
                          <a:solidFill>
                            <a:schemeClr val="tx1"/>
                          </a:solidFill>
                          <a:latin typeface="Arial" panose="020B0604020202020204" pitchFamily="34" charset="0"/>
                          <a:ea typeface="+mn-ea"/>
                          <a:cs typeface="Arial" panose="020B0604020202020204" pitchFamily="34" charset="0"/>
                        </a:rPr>
                        <a:t>High Risk Politically Exposed Clients % Total</a:t>
                      </a:r>
                    </a:p>
                  </a:txBody>
                  <a:tcPr marL="48014" marR="48014">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i="0" kern="1200" baseline="0" dirty="0" smtClean="0">
                          <a:solidFill>
                            <a:schemeClr val="tx1"/>
                          </a:solidFill>
                          <a:latin typeface="Arial" panose="020B0604020202020204" pitchFamily="34" charset="0"/>
                          <a:ea typeface="+mn-ea"/>
                          <a:cs typeface="Arial" panose="020B0604020202020204" pitchFamily="34" charset="0"/>
                        </a:rPr>
                        <a:t>BSI</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Arial" panose="020B0604020202020204" pitchFamily="34" charset="0"/>
                          <a:ea typeface="+mn-ea"/>
                          <a:cs typeface="Arial" panose="020B0604020202020204" pitchFamily="34" charset="0"/>
                        </a:rPr>
                        <a:t>As introduced above, knowing a customer is the most critical component of an effective Compliance Program.  In this regard, BSI will measure the percentage of higher risk Politically Exposed Persons (High Risk PEP) clients over its total client base.  The measure will be calculated by using the total number of higher risk PEP, as defined and coded in the bank’s core banking system and dividing by the total number of clients.</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Arial" panose="020B0604020202020204" pitchFamily="34" charset="0"/>
                          <a:ea typeface="+mn-ea"/>
                          <a:cs typeface="Arial" panose="020B0604020202020204" pitchFamily="34" charset="0"/>
                        </a:rPr>
                        <a:t>Clients are assigned a risk rating during the client onboarding process. The risk rating is assigned by the system based on the weights assigned to 11 “know your customer” fields in the core system.  Given the nature of the client base, the rating system considers two categories, medium and high risk clients.</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159448">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baseline="0" dirty="0" smtClean="0">
                          <a:solidFill>
                            <a:schemeClr val="tx1"/>
                          </a:solidFill>
                          <a:latin typeface="Arial" panose="020B0604020202020204" pitchFamily="34" charset="0"/>
                          <a:ea typeface="+mn-ea"/>
                          <a:cs typeface="Arial" panose="020B0604020202020204" pitchFamily="34" charset="0"/>
                        </a:rPr>
                        <a:t>Pending KYC Updates</a:t>
                      </a:r>
                    </a:p>
                  </a:txBody>
                  <a:tcPr marL="48014" marR="48014">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i="0" kern="1200" baseline="0" dirty="0" smtClean="0">
                          <a:solidFill>
                            <a:schemeClr val="tx1"/>
                          </a:solidFill>
                          <a:latin typeface="Arial" panose="020B0604020202020204" pitchFamily="34" charset="0"/>
                          <a:ea typeface="+mn-ea"/>
                          <a:cs typeface="Arial" panose="020B0604020202020204" pitchFamily="34" charset="0"/>
                        </a:rPr>
                        <a:t>BSI</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Arial" panose="020B0604020202020204" pitchFamily="34" charset="0"/>
                          <a:ea typeface="+mn-ea"/>
                          <a:cs typeface="Arial" panose="020B0604020202020204" pitchFamily="34" charset="0"/>
                        </a:rPr>
                        <a:t>BSI bankers are required to update customer KYC periodically</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Arial" panose="020B0604020202020204" pitchFamily="34" charset="0"/>
                          <a:ea typeface="+mn-ea"/>
                          <a:cs typeface="Arial" panose="020B0604020202020204" pitchFamily="34" charset="0"/>
                        </a:rPr>
                        <a:t>Maintaining KYC information current is vital to BSI AML monitoring process</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Arial" panose="020B0604020202020204" pitchFamily="34" charset="0"/>
                          <a:ea typeface="+mn-ea"/>
                          <a:cs typeface="Arial" panose="020B0604020202020204" pitchFamily="34" charset="0"/>
                        </a:rPr>
                        <a:t>This metric will monitor the number of total clients pending for KYC updates</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159448">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baseline="0" dirty="0" smtClean="0">
                          <a:solidFill>
                            <a:schemeClr val="tx1"/>
                          </a:solidFill>
                          <a:latin typeface="Arial" panose="020B0604020202020204" pitchFamily="34" charset="0"/>
                          <a:ea typeface="+mn-ea"/>
                          <a:cs typeface="Arial" panose="020B0604020202020204" pitchFamily="34" charset="0"/>
                        </a:rPr>
                        <a:t>AML Transaction Monitoring alerts awaiting clarification &gt; 30 days</a:t>
                      </a:r>
                    </a:p>
                  </a:txBody>
                  <a:tcPr marL="48014" marR="48014">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i="0" kern="1200" baseline="0" dirty="0" smtClean="0">
                          <a:solidFill>
                            <a:schemeClr val="tx1"/>
                          </a:solidFill>
                          <a:latin typeface="Arial" panose="020B0604020202020204" pitchFamily="34" charset="0"/>
                          <a:ea typeface="+mn-ea"/>
                          <a:cs typeface="Arial" panose="020B0604020202020204" pitchFamily="34" charset="0"/>
                        </a:rPr>
                        <a:t>BSI</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i="0" kern="1200" baseline="0" dirty="0" smtClean="0">
                          <a:solidFill>
                            <a:schemeClr val="tx1"/>
                          </a:solidFill>
                          <a:latin typeface="Arial" panose="020B0604020202020204" pitchFamily="34" charset="0"/>
                          <a:ea typeface="+mn-ea"/>
                          <a:cs typeface="Arial" panose="020B0604020202020204" pitchFamily="34" charset="0"/>
                        </a:rPr>
                        <a:t>BSI is required to maintain a comprehensive Anti-Money Laundering and Terrorist Financing Program by the Bank Secrecy Act (BSA AML/TF Program).  The basis for any successful AML/TF program is a bank’s knowledge of its customers.  A bank is required to know its customers (“KYC”) before it establishes an account and as transactions are conducted in the account.  It is critical for BSI to have sufficient information to be able to assign a risk rating to its clients, to monitor client activities based on the risk rating, and to keep all of the information as current as possible. Pending AML alerts clarifications for more than 30 days should be zero.</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pSp>
        <p:nvGrpSpPr>
          <p:cNvPr id="12" name="Group 11"/>
          <p:cNvGrpSpPr/>
          <p:nvPr/>
        </p:nvGrpSpPr>
        <p:grpSpPr>
          <a:xfrm>
            <a:off x="443921" y="72184"/>
            <a:ext cx="3523833" cy="189008"/>
            <a:chOff x="403281" y="164517"/>
            <a:chExt cx="3523833" cy="189008"/>
          </a:xfrm>
        </p:grpSpPr>
        <p:sp>
          <p:nvSpPr>
            <p:cNvPr id="15" name="Text Box 75"/>
            <p:cNvSpPr txBox="1">
              <a:spLocks noChangeArrowheads="1"/>
            </p:cNvSpPr>
            <p:nvPr/>
          </p:nvSpPr>
          <p:spPr bwMode="gray">
            <a:xfrm>
              <a:off x="636148" y="166688"/>
              <a:ext cx="3290966"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accent1"/>
                  </a:solidFill>
                </a:rPr>
                <a:t>Compliance &amp; Reputational risk: Metric selection</a:t>
              </a:r>
              <a:endParaRPr lang="en-US" sz="1200" dirty="0">
                <a:solidFill>
                  <a:schemeClr val="accent1"/>
                </a:solidFill>
              </a:endParaRPr>
            </a:p>
          </p:txBody>
        </p:sp>
        <p:sp>
          <p:nvSpPr>
            <p:cNvPr id="16" name="Oval 15"/>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smtClean="0">
                  <a:solidFill>
                    <a:schemeClr val="bg1"/>
                  </a:solidFill>
                  <a:ea typeface="ＭＳ Ｐゴシック" pitchFamily="-112" charset="-128"/>
                  <a:cs typeface="ＭＳ Ｐゴシック" pitchFamily="-112" charset="-128"/>
                </a:rPr>
                <a:t>10</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Tree>
    <p:extLst>
      <p:ext uri="{BB962C8B-B14F-4D97-AF65-F5344CB8AC3E}">
        <p14:creationId xmlns:p14="http://schemas.microsoft.com/office/powerpoint/2010/main" val="19807946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ontent Placeholder 1"/>
          <p:cNvSpPr>
            <a:spLocks noGrp="1"/>
          </p:cNvSpPr>
          <p:nvPr>
            <p:ph sz="quarter" idx="11"/>
          </p:nvPr>
        </p:nvSpPr>
        <p:spPr>
          <a:xfrm>
            <a:off x="348437" y="361070"/>
            <a:ext cx="8900338" cy="435610"/>
          </a:xfrm>
          <a:prstGeom prst="rect">
            <a:avLst/>
          </a:prstGeom>
        </p:spPr>
        <p:txBody>
          <a:bodyPr/>
          <a:lstStyle/>
          <a:p>
            <a:r>
              <a:rPr lang="en-US" dirty="0"/>
              <a:t>RAS risk taxonomy tied to the ERM framework with appropriate metric(s) for each risk category</a:t>
            </a:r>
          </a:p>
        </p:txBody>
      </p:sp>
      <p:sp>
        <p:nvSpPr>
          <p:cNvPr id="203" name="Text Placeholder 2"/>
          <p:cNvSpPr txBox="1">
            <a:spLocks/>
          </p:cNvSpPr>
          <p:nvPr/>
        </p:nvSpPr>
        <p:spPr bwMode="auto">
          <a:xfrm>
            <a:off x="374166" y="1254502"/>
            <a:ext cx="2727831" cy="20548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2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accent2"/>
                </a:solidFill>
                <a:latin typeface="Arial" charset="0"/>
                <a:ea typeface="+mn-ea"/>
                <a:cs typeface="+mn-cs"/>
              </a:defRPr>
            </a:lvl4pPr>
            <a:lvl5pPr marL="857250" indent="-115888" algn="l" rtl="0" eaLnBrk="1" fontAlgn="base" hangingPunct="1">
              <a:spcBef>
                <a:spcPct val="20000"/>
              </a:spcBef>
              <a:spcAft>
                <a:spcPct val="0"/>
              </a:spcAft>
              <a:buClr>
                <a:schemeClr val="tx1"/>
              </a:buClr>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FF0000"/>
                </a:solidFill>
                <a:effectLst/>
                <a:uLnTx/>
                <a:uFillTx/>
                <a:latin typeface="Arial" charset="0"/>
                <a:ea typeface="ＭＳ Ｐゴシック"/>
              </a:rPr>
              <a:t>Risk taxonomy</a:t>
            </a:r>
            <a:endParaRPr kumimoji="0" lang="en-US" sz="1400" b="1" i="0" u="none" strike="noStrike" kern="1200" cap="none" spc="0" normalizeH="0" baseline="0" noProof="0" dirty="0">
              <a:ln>
                <a:noFill/>
              </a:ln>
              <a:solidFill>
                <a:srgbClr val="FF0000"/>
              </a:solidFill>
              <a:effectLst/>
              <a:uLnTx/>
              <a:uFillTx/>
              <a:latin typeface="Arial" charset="0"/>
              <a:ea typeface="ＭＳ Ｐゴシック"/>
            </a:endParaRPr>
          </a:p>
        </p:txBody>
      </p:sp>
      <p:graphicFrame>
        <p:nvGraphicFramePr>
          <p:cNvPr id="204" name="Table 203"/>
          <p:cNvGraphicFramePr>
            <a:graphicFrameLocks noGrp="1"/>
          </p:cNvGraphicFramePr>
          <p:nvPr>
            <p:extLst>
              <p:ext uri="{D42A27DB-BD31-4B8C-83A1-F6EECF244321}">
                <p14:modId xmlns:p14="http://schemas.microsoft.com/office/powerpoint/2010/main" val="990627774"/>
              </p:ext>
            </p:extLst>
          </p:nvPr>
        </p:nvGraphicFramePr>
        <p:xfrm>
          <a:off x="3712805" y="1557494"/>
          <a:ext cx="5534384" cy="4702004"/>
        </p:xfrm>
        <a:graphic>
          <a:graphicData uri="http://schemas.openxmlformats.org/drawingml/2006/table">
            <a:tbl>
              <a:tblPr firstRow="1" bandRow="1"/>
              <a:tblGrid>
                <a:gridCol w="2015420"/>
                <a:gridCol w="396350"/>
                <a:gridCol w="797220"/>
                <a:gridCol w="763699"/>
                <a:gridCol w="143304"/>
                <a:gridCol w="1418391"/>
              </a:tblGrid>
              <a:tr h="380959">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119063" indent="-119063">
                        <a:buFont typeface="Arial" panose="020B0604020202020204" pitchFamily="34" charset="0"/>
                        <a:buChar char="•"/>
                      </a:pPr>
                      <a:r>
                        <a:rPr lang="en-US" sz="1000" b="0" dirty="0" smtClean="0">
                          <a:latin typeface="Arial" panose="020B0604020202020204" pitchFamily="34" charset="0"/>
                          <a:cs typeface="Arial" panose="020B0604020202020204" pitchFamily="34" charset="0"/>
                        </a:rPr>
                        <a:t>*Tier</a:t>
                      </a:r>
                      <a:r>
                        <a:rPr lang="en-US" sz="1000" b="0" baseline="0" dirty="0" smtClean="0">
                          <a:latin typeface="Arial" panose="020B0604020202020204" pitchFamily="34" charset="0"/>
                          <a:cs typeface="Arial" panose="020B0604020202020204" pitchFamily="34" charset="0"/>
                        </a:rPr>
                        <a:t> 1 Capital </a:t>
                      </a:r>
                      <a:r>
                        <a:rPr lang="en-US" sz="1000" b="0" baseline="0" dirty="0" smtClean="0">
                          <a:solidFill>
                            <a:schemeClr val="tx1"/>
                          </a:solidFill>
                          <a:latin typeface="Arial" panose="020B0604020202020204" pitchFamily="34" charset="0"/>
                          <a:cs typeface="Arial" panose="020B0604020202020204" pitchFamily="34" charset="0"/>
                        </a:rPr>
                        <a:t>Ratio</a:t>
                      </a:r>
                    </a:p>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smtClean="0">
                          <a:latin typeface="Arial" panose="020B0604020202020204" pitchFamily="34" charset="0"/>
                          <a:cs typeface="Arial" panose="020B0604020202020204" pitchFamily="34" charset="0"/>
                        </a:rPr>
                        <a:t>*</a:t>
                      </a:r>
                      <a:r>
                        <a:rPr lang="en-US" sz="1000" b="0" dirty="0" smtClean="0">
                          <a:latin typeface="Arial" panose="020B0604020202020204" pitchFamily="34" charset="0"/>
                          <a:cs typeface="Arial" panose="020B0604020202020204" pitchFamily="34" charset="0"/>
                        </a:rPr>
                        <a:t>Tier</a:t>
                      </a:r>
                      <a:r>
                        <a:rPr lang="en-US" sz="1000" b="0" baseline="0" dirty="0" smtClean="0">
                          <a:latin typeface="Arial" panose="020B0604020202020204" pitchFamily="34" charset="0"/>
                          <a:cs typeface="Arial" panose="020B0604020202020204" pitchFamily="34" charset="0"/>
                        </a:rPr>
                        <a:t> 1 Leverage </a:t>
                      </a:r>
                      <a:r>
                        <a:rPr lang="en-US" sz="1000" b="0" baseline="0" dirty="0" smtClean="0">
                          <a:solidFill>
                            <a:schemeClr val="tx1"/>
                          </a:solidFill>
                          <a:latin typeface="Arial" panose="020B0604020202020204" pitchFamily="34" charset="0"/>
                          <a:cs typeface="Arial" panose="020B0604020202020204" pitchFamily="34" charset="0"/>
                        </a:rPr>
                        <a:t>Ratio</a:t>
                      </a:r>
                    </a:p>
                  </a:txBody>
                  <a:tcPr marL="48014" marR="96028"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smtClean="0">
                          <a:latin typeface="Arial" panose="020B0604020202020204" pitchFamily="34" charset="0"/>
                          <a:cs typeface="Arial" panose="020B0604020202020204" pitchFamily="34" charset="0"/>
                        </a:rPr>
                        <a:t>*</a:t>
                      </a:r>
                      <a:r>
                        <a:rPr lang="en-US" sz="1000" b="0" dirty="0" smtClean="0">
                          <a:solidFill>
                            <a:schemeClr val="tx1"/>
                          </a:solidFill>
                          <a:latin typeface="Arial" panose="020B0604020202020204" pitchFamily="34" charset="0"/>
                          <a:cs typeface="Arial" panose="020B0604020202020204" pitchFamily="34" charset="0"/>
                        </a:rPr>
                        <a:t>Common Equity Tier</a:t>
                      </a:r>
                      <a:r>
                        <a:rPr lang="en-US" sz="1000" b="0" baseline="0" dirty="0" smtClean="0">
                          <a:solidFill>
                            <a:schemeClr val="tx1"/>
                          </a:solidFill>
                          <a:latin typeface="Arial" panose="020B0604020202020204" pitchFamily="34" charset="0"/>
                          <a:cs typeface="Arial" panose="020B0604020202020204" pitchFamily="34" charset="0"/>
                        </a:rPr>
                        <a:t> 1 Ratio</a:t>
                      </a:r>
                    </a:p>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smtClean="0">
                          <a:latin typeface="Arial" panose="020B0604020202020204" pitchFamily="34" charset="0"/>
                          <a:cs typeface="Arial" panose="020B0604020202020204" pitchFamily="34" charset="0"/>
                        </a:rPr>
                        <a:t>*</a:t>
                      </a:r>
                      <a:r>
                        <a:rPr lang="en-US" sz="1000" b="0" dirty="0" smtClean="0">
                          <a:latin typeface="Arial" panose="020B0604020202020204" pitchFamily="34" charset="0"/>
                          <a:cs typeface="Arial" panose="020B0604020202020204" pitchFamily="34" charset="0"/>
                        </a:rPr>
                        <a:t>Total Risk-based Capital</a:t>
                      </a:r>
                      <a:r>
                        <a:rPr lang="en-US" sz="1000" b="0" baseline="0" dirty="0" smtClean="0">
                          <a:latin typeface="Arial" panose="020B0604020202020204" pitchFamily="34" charset="0"/>
                          <a:cs typeface="Arial" panose="020B0604020202020204" pitchFamily="34" charset="0"/>
                        </a:rPr>
                        <a:t> </a:t>
                      </a:r>
                      <a:r>
                        <a:rPr lang="en-US" sz="1000" b="0" baseline="0" dirty="0" smtClean="0">
                          <a:solidFill>
                            <a:schemeClr val="tx1"/>
                          </a:solidFill>
                          <a:latin typeface="Arial" panose="020B0604020202020204" pitchFamily="34" charset="0"/>
                          <a:cs typeface="Arial" panose="020B0604020202020204" pitchFamily="34" charset="0"/>
                        </a:rPr>
                        <a:t>Ratio</a:t>
                      </a:r>
                      <a:endParaRPr lang="en-US" sz="1000" b="0" dirty="0" smtClean="0">
                        <a:latin typeface="Arial" panose="020B0604020202020204" pitchFamily="34" charset="0"/>
                        <a:cs typeface="Arial" panose="020B0604020202020204" pitchFamily="34" charset="0"/>
                      </a:endParaRPr>
                    </a:p>
                  </a:txBody>
                  <a:tcPr marL="48014" marR="0"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b="0" dirty="0" smtClean="0">
                        <a:latin typeface="Arial" panose="020B0604020202020204" pitchFamily="34" charset="0"/>
                        <a:cs typeface="Arial" panose="020B0604020202020204" pitchFamily="34" charset="0"/>
                      </a:endParaRPr>
                    </a:p>
                  </a:txBody>
                  <a:tcPr marL="48014" marR="0"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gridSpan="2">
                  <a:txBody>
                    <a:bodyPr/>
                    <a:lstStyle/>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baseline="0" dirty="0" smtClean="0">
                          <a:solidFill>
                            <a:schemeClr val="tx1"/>
                          </a:solidFill>
                          <a:latin typeface="Arial" panose="020B0604020202020204" pitchFamily="34" charset="0"/>
                          <a:cs typeface="Arial" panose="020B0604020202020204" pitchFamily="34" charset="0"/>
                        </a:rPr>
                        <a:t>PPNR Impairment</a:t>
                      </a:r>
                      <a:endParaRPr lang="en-US" sz="1000" b="0" dirty="0" smtClean="0">
                        <a:latin typeface="Arial" panose="020B0604020202020204" pitchFamily="34" charset="0"/>
                        <a:cs typeface="Arial" panose="020B0604020202020204" pitchFamily="34" charset="0"/>
                      </a:endParaRPr>
                    </a:p>
                  </a:txBody>
                  <a:tcPr marL="48014" marR="0"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b="0" baseline="0" dirty="0" smtClean="0">
                        <a:latin typeface="Arial" panose="020B0604020202020204" pitchFamily="34" charset="0"/>
                        <a:cs typeface="Arial" panose="020B0604020202020204" pitchFamily="34" charset="0"/>
                      </a:endParaRPr>
                    </a:p>
                  </a:txBody>
                  <a:tcPr marL="48014" marR="96028"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80959">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baseline="0" dirty="0" smtClean="0">
                          <a:solidFill>
                            <a:schemeClr val="tx1"/>
                          </a:solidFill>
                          <a:latin typeface="Arial" panose="020B0604020202020204" pitchFamily="34" charset="0"/>
                          <a:ea typeface="+mn-ea"/>
                          <a:cs typeface="Arial" panose="020B0604020202020204" pitchFamily="34" charset="0"/>
                        </a:rPr>
                        <a:t>*Individual Obligor Exposure</a:t>
                      </a:r>
                    </a:p>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baseline="0" dirty="0" smtClean="0">
                          <a:solidFill>
                            <a:schemeClr val="tx1"/>
                          </a:solidFill>
                          <a:latin typeface="Arial" panose="020B0604020202020204" pitchFamily="34" charset="0"/>
                          <a:ea typeface="+mn-ea"/>
                          <a:cs typeface="Arial" panose="020B0604020202020204" pitchFamily="34" charset="0"/>
                        </a:rPr>
                        <a:t>*Top 20 Corporates Exposure</a:t>
                      </a:r>
                    </a:p>
                  </a:txBody>
                  <a:tcPr marL="48014" marR="96028"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gridSpan="5">
                  <a:txBody>
                    <a:bodyPr/>
                    <a:lstStyle/>
                    <a:p>
                      <a:pPr marL="119063" marR="0" lvl="1" indent="-11906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u="none" strike="noStrike" kern="1200" dirty="0" smtClean="0">
                          <a:solidFill>
                            <a:schemeClr val="tx1"/>
                          </a:solidFill>
                          <a:effectLst/>
                          <a:latin typeface="Arial" panose="020B0604020202020204" pitchFamily="34" charset="0"/>
                          <a:ea typeface="+mn-ea"/>
                          <a:cs typeface="Arial" panose="020B0604020202020204" pitchFamily="34" charset="0"/>
                        </a:rPr>
                        <a:t>Secured Lending Value Exception</a:t>
                      </a:r>
                    </a:p>
                  </a:txBody>
                  <a:tcPr marL="48014" marR="96028"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119063" marR="0" lvl="1" indent="-11906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endParaRPr lang="en-US" sz="1000" u="none" strike="noStrike" kern="1200" dirty="0" smtClean="0">
                        <a:solidFill>
                          <a:schemeClr val="tx1"/>
                        </a:solidFill>
                        <a:effectLst/>
                        <a:latin typeface="Arial" panose="020B0604020202020204" pitchFamily="34" charset="0"/>
                        <a:ea typeface="+mn-ea"/>
                        <a:cs typeface="Arial" panose="020B0604020202020204" pitchFamily="34" charset="0"/>
                      </a:endParaRPr>
                    </a:p>
                  </a:txBody>
                  <a:tcPr marL="48014" marR="96028"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hMerge="1">
                  <a:txBody>
                    <a:bodyPr/>
                    <a:lstStyle/>
                    <a:p>
                      <a:endParaRPr lang="en-US"/>
                    </a:p>
                  </a:txBody>
                  <a:tcPr/>
                </a:tc>
                <a:tc hMerge="1">
                  <a:txBody>
                    <a:bodyPr/>
                    <a:lstStyle/>
                    <a:p>
                      <a:pPr marL="119063" marR="0" lvl="1" indent="-11906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endParaRPr lang="en-US" sz="1000" b="0" i="0" kern="1200" baseline="0" dirty="0" smtClean="0">
                        <a:solidFill>
                          <a:schemeClr val="tx1"/>
                        </a:solidFill>
                        <a:latin typeface="Arial" panose="020B0604020202020204" pitchFamily="34" charset="0"/>
                        <a:ea typeface="+mn-ea"/>
                        <a:cs typeface="Arial" panose="020B0604020202020204" pitchFamily="34" charset="0"/>
                      </a:endParaRPr>
                    </a:p>
                  </a:txBody>
                  <a:tcPr marL="45720">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291581">
                <a:tc gridSpan="6">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0" i="1" kern="1200" dirty="0" smtClean="0">
                          <a:solidFill>
                            <a:schemeClr val="bg1">
                              <a:lumMod val="50000"/>
                            </a:schemeClr>
                          </a:solidFill>
                          <a:latin typeface="Arial" panose="020B0604020202020204" pitchFamily="34" charset="0"/>
                          <a:ea typeface="ＭＳ Ｐゴシック"/>
                          <a:cs typeface="Arial" panose="020B0604020202020204" pitchFamily="34" charset="0"/>
                        </a:rPr>
                        <a:t>No</a:t>
                      </a:r>
                      <a:r>
                        <a:rPr lang="en-US" sz="1000" b="0" i="1" kern="1200" baseline="0" dirty="0" smtClean="0">
                          <a:solidFill>
                            <a:schemeClr val="bg1">
                              <a:lumMod val="50000"/>
                            </a:schemeClr>
                          </a:solidFill>
                          <a:latin typeface="Arial" panose="020B0604020202020204" pitchFamily="34" charset="0"/>
                          <a:ea typeface="ＭＳ Ｐゴシック"/>
                          <a:cs typeface="Arial" panose="020B0604020202020204" pitchFamily="34" charset="0"/>
                        </a:rPr>
                        <a:t> residual value risk metrics included – BSI does not have operating lease expenses</a:t>
                      </a:r>
                      <a:endParaRPr lang="en-US" sz="1000" b="0" i="1" kern="1200" dirty="0" smtClean="0">
                        <a:solidFill>
                          <a:schemeClr val="bg1">
                            <a:lumMod val="50000"/>
                          </a:schemeClr>
                        </a:solidFill>
                        <a:latin typeface="Arial" panose="020B0604020202020204" pitchFamily="34" charset="0"/>
                        <a:ea typeface="ＭＳ Ｐゴシック"/>
                        <a:cs typeface="Arial" panose="020B0604020202020204" pitchFamily="34" charset="0"/>
                      </a:endParaRPr>
                    </a:p>
                  </a:txBody>
                  <a:tcPr marL="48014" marR="9602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GB"/>
                    </a:p>
                  </a:txBody>
                  <a:tcPr/>
                </a:tc>
                <a:tc hMerge="1">
                  <a:txBody>
                    <a:bodyPr/>
                    <a:lstStyle/>
                    <a:p>
                      <a:endParaRPr lang="en-GB"/>
                    </a:p>
                  </a:txBody>
                  <a:tcPr/>
                </a:tc>
                <a:tc hMerge="1">
                  <a:txBody>
                    <a:bodyPr/>
                    <a:lstStyle/>
                    <a:p>
                      <a:endParaRPr lang="en-US"/>
                    </a:p>
                  </a:txBody>
                  <a:tcPr/>
                </a:tc>
                <a:tc hMerge="1">
                  <a:txBody>
                    <a:bodyPr/>
                    <a:lstStyle/>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b="0" i="0" kern="1200" dirty="0" smtClean="0">
                        <a:solidFill>
                          <a:schemeClr val="tx1"/>
                        </a:solidFill>
                        <a:latin typeface="Arial" panose="020B0604020202020204" pitchFamily="34" charset="0"/>
                        <a:ea typeface="ＭＳ Ｐゴシック"/>
                        <a:cs typeface="Arial" panose="020B0604020202020204" pitchFamily="34" charset="0"/>
                      </a:endParaRPr>
                    </a:p>
                  </a:txBody>
                  <a:tcPr marL="48014" marR="9602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80959">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119063" indent="-119063" algn="l" defTabSz="457200" rtl="0" eaLnBrk="1" latinLnBrk="0" hangingPunct="1">
                        <a:buFont typeface="Arial" panose="020B0604020202020204" pitchFamily="34" charset="0"/>
                        <a:buChar char="•"/>
                      </a:pPr>
                      <a:r>
                        <a:rPr lang="en-US" sz="1000" b="0" i="0" kern="1200" dirty="0" smtClean="0">
                          <a:solidFill>
                            <a:schemeClr val="tx1"/>
                          </a:solidFill>
                          <a:latin typeface="Arial" panose="020B0604020202020204" pitchFamily="34" charset="0"/>
                          <a:ea typeface="+mn-ea"/>
                          <a:cs typeface="Arial" panose="020B0604020202020204" pitchFamily="34" charset="0"/>
                        </a:rPr>
                        <a:t>*Stressed Survival</a:t>
                      </a:r>
                      <a:r>
                        <a:rPr lang="en-US" sz="1000" b="0" i="0" kern="1200" baseline="0" dirty="0" smtClean="0">
                          <a:solidFill>
                            <a:schemeClr val="tx1"/>
                          </a:solidFill>
                          <a:latin typeface="Arial" panose="020B0604020202020204" pitchFamily="34" charset="0"/>
                          <a:ea typeface="+mn-ea"/>
                          <a:cs typeface="Arial" panose="020B0604020202020204" pitchFamily="34" charset="0"/>
                        </a:rPr>
                        <a:t> Period</a:t>
                      </a:r>
                    </a:p>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baseline="0" dirty="0" smtClean="0">
                          <a:solidFill>
                            <a:schemeClr val="tx1"/>
                          </a:solidFill>
                          <a:latin typeface="Arial" panose="020B0604020202020204" pitchFamily="34" charset="0"/>
                          <a:ea typeface="ＭＳ Ｐゴシック"/>
                          <a:cs typeface="Arial" panose="020B0604020202020204" pitchFamily="34" charset="0"/>
                        </a:rPr>
                        <a:t>*Structural Funding Ratio</a:t>
                      </a:r>
                    </a:p>
                  </a:txBody>
                  <a:tcPr marL="48014" marR="96028"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4">
                  <a:txBody>
                    <a:bodyPr/>
                    <a:lstStyle/>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u="none" strike="noStrike" dirty="0" smtClean="0">
                          <a:solidFill>
                            <a:srgbClr val="000000"/>
                          </a:solidFill>
                          <a:effectLst/>
                          <a:latin typeface="Arial" panose="020B0604020202020204" pitchFamily="34" charset="0"/>
                          <a:cs typeface="Arial" panose="020B0604020202020204" pitchFamily="34" charset="0"/>
                        </a:rPr>
                        <a:t>*Liquidity Coverage Ratio  (LCR) – US Modified</a:t>
                      </a:r>
                    </a:p>
                  </a:txBody>
                  <a:tcPr marL="48014" marR="96028"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hMerge="1">
                  <a:txBody>
                    <a:bodyPr/>
                    <a:lstStyle/>
                    <a:p>
                      <a:endParaRPr lang="en-US"/>
                    </a:p>
                  </a:txBody>
                  <a:tcPr/>
                </a:tc>
                <a:tc hMerge="1">
                  <a:txBody>
                    <a:body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000" b="0" i="0" kern="1200" dirty="0" smtClean="0">
                        <a:solidFill>
                          <a:schemeClr val="tx1"/>
                        </a:solidFill>
                        <a:latin typeface="Arial" panose="020B0604020202020204" pitchFamily="34" charset="0"/>
                        <a:ea typeface="+mn-ea"/>
                        <a:cs typeface="Arial" panose="020B0604020202020204" pitchFamily="34" charset="0"/>
                      </a:endParaRPr>
                    </a:p>
                  </a:txBody>
                  <a:tcPr marL="45720"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380959">
                <a:tc gridSpan="6">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*Net</a:t>
                      </a:r>
                      <a:r>
                        <a:rPr lang="en-US" sz="1000" b="0" i="0" kern="1200" baseline="0" dirty="0" smtClean="0">
                          <a:solidFill>
                            <a:schemeClr val="tx1"/>
                          </a:solidFill>
                          <a:latin typeface="Arial" panose="020B0604020202020204" pitchFamily="34" charset="0"/>
                          <a:ea typeface="+mn-ea"/>
                          <a:cs typeface="Arial" panose="020B0604020202020204" pitchFamily="34" charset="0"/>
                        </a:rPr>
                        <a:t> Interest Income</a:t>
                      </a:r>
                      <a:r>
                        <a:rPr lang="en-US" sz="1000" b="0" i="0" kern="1200" dirty="0" smtClean="0">
                          <a:solidFill>
                            <a:schemeClr val="tx1"/>
                          </a:solidFill>
                          <a:latin typeface="Arial" panose="020B0604020202020204" pitchFamily="34" charset="0"/>
                          <a:ea typeface="+mn-ea"/>
                          <a:cs typeface="Arial" panose="020B0604020202020204" pitchFamily="34" charset="0"/>
                        </a:rPr>
                        <a:t> Sensitivity (+/- 100bps shock)</a:t>
                      </a:r>
                    </a:p>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*Market</a:t>
                      </a:r>
                      <a:r>
                        <a:rPr lang="en-US" sz="1000" b="0" i="0" kern="1200" baseline="0" dirty="0" smtClean="0">
                          <a:solidFill>
                            <a:schemeClr val="tx1"/>
                          </a:solidFill>
                          <a:latin typeface="Arial" panose="020B0604020202020204" pitchFamily="34" charset="0"/>
                          <a:ea typeface="+mn-ea"/>
                          <a:cs typeface="Arial" panose="020B0604020202020204" pitchFamily="34" charset="0"/>
                        </a:rPr>
                        <a:t> Value of Equity</a:t>
                      </a:r>
                      <a:r>
                        <a:rPr lang="en-US" sz="1000" b="0" i="0" kern="1200" dirty="0" smtClean="0">
                          <a:solidFill>
                            <a:schemeClr val="tx1"/>
                          </a:solidFill>
                          <a:latin typeface="Arial" panose="020B0604020202020204" pitchFamily="34" charset="0"/>
                          <a:ea typeface="+mn-ea"/>
                          <a:cs typeface="Arial" panose="020B0604020202020204" pitchFamily="34" charset="0"/>
                        </a:rPr>
                        <a:t> Sensitivity (+/- 100bps shock)</a:t>
                      </a:r>
                    </a:p>
                  </a:txBody>
                  <a:tcPr marL="48014" marR="96028"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GB"/>
                    </a:p>
                  </a:txBody>
                  <a:tcPr/>
                </a:tc>
                <a:tc hMerge="1">
                  <a:txBody>
                    <a:bodyPr/>
                    <a:lstStyle/>
                    <a:p>
                      <a:endParaRPr lang="en-GB"/>
                    </a:p>
                  </a:txBody>
                  <a:tcPr/>
                </a:tc>
                <a:tc hMerge="1">
                  <a:txBody>
                    <a:bodyPr/>
                    <a:lstStyle/>
                    <a:p>
                      <a:endParaRPr lang="en-US"/>
                    </a:p>
                  </a:txBody>
                  <a:tcPr/>
                </a:tc>
                <a:tc hMerge="1">
                  <a:txBody>
                    <a:bodyPr/>
                    <a:lstStyle/>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b="0" i="0" kern="1200" dirty="0" smtClean="0">
                        <a:solidFill>
                          <a:schemeClr val="tx1"/>
                        </a:solidFill>
                        <a:latin typeface="Arial" panose="020B0604020202020204" pitchFamily="34" charset="0"/>
                        <a:ea typeface="+mn-ea"/>
                        <a:cs typeface="Arial" panose="020B0604020202020204" pitchFamily="34" charset="0"/>
                      </a:endParaRPr>
                    </a:p>
                  </a:txBody>
                  <a:tcPr marL="45720">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291581">
                <a:tc gridSpan="6">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0" i="1" kern="1200" dirty="0" smtClean="0">
                          <a:solidFill>
                            <a:schemeClr val="bg1">
                              <a:lumMod val="50000"/>
                            </a:schemeClr>
                          </a:solidFill>
                          <a:latin typeface="Arial" panose="020B0604020202020204" pitchFamily="34" charset="0"/>
                          <a:ea typeface="ＭＳ Ｐゴシック"/>
                          <a:cs typeface="Arial" panose="020B0604020202020204" pitchFamily="34" charset="0"/>
                        </a:rPr>
                        <a:t>No</a:t>
                      </a:r>
                      <a:r>
                        <a:rPr lang="en-US" sz="1000" b="0" i="1" kern="1200" baseline="0" dirty="0" smtClean="0">
                          <a:solidFill>
                            <a:schemeClr val="bg1">
                              <a:lumMod val="50000"/>
                            </a:schemeClr>
                          </a:solidFill>
                          <a:latin typeface="Arial" panose="020B0604020202020204" pitchFamily="34" charset="0"/>
                          <a:ea typeface="ＭＳ Ｐゴシック"/>
                          <a:cs typeface="Arial" panose="020B0604020202020204" pitchFamily="34" charset="0"/>
                        </a:rPr>
                        <a:t> MTM portfolio risk metrics included – </a:t>
                      </a:r>
                      <a:r>
                        <a:rPr lang="en-US" sz="1000" b="0" i="1" u="none" strike="noStrike" dirty="0" smtClean="0">
                          <a:solidFill>
                            <a:schemeClr val="bg1">
                              <a:lumMod val="50000"/>
                            </a:schemeClr>
                          </a:solidFill>
                          <a:effectLst/>
                          <a:latin typeface="Arial" panose="020B0604020202020204" pitchFamily="34" charset="0"/>
                          <a:cs typeface="Arial" panose="020B0604020202020204" pitchFamily="34" charset="0"/>
                        </a:rPr>
                        <a:t>BSI does not engage in principal trading of securities</a:t>
                      </a:r>
                      <a:endParaRPr lang="en-US" sz="1000" b="0" i="1" u="none" strike="noStrike" dirty="0">
                        <a:solidFill>
                          <a:schemeClr val="bg1">
                            <a:lumMod val="50000"/>
                          </a:schemeClr>
                        </a:solidFill>
                        <a:effectLst/>
                        <a:latin typeface="Arial" panose="020B0604020202020204" pitchFamily="34" charset="0"/>
                        <a:cs typeface="Arial" panose="020B0604020202020204" pitchFamily="34" charset="0"/>
                      </a:endParaRPr>
                    </a:p>
                  </a:txBody>
                  <a:tcPr marL="48014" marR="9602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GB"/>
                    </a:p>
                  </a:txBody>
                  <a:tcPr/>
                </a:tc>
                <a:tc hMerge="1">
                  <a:txBody>
                    <a:bodyPr/>
                    <a:lstStyle/>
                    <a:p>
                      <a:endParaRPr lang="en-GB"/>
                    </a:p>
                  </a:txBody>
                  <a:tcPr/>
                </a:tc>
                <a:tc hMerge="1">
                  <a:txBody>
                    <a:bodyPr/>
                    <a:lstStyle/>
                    <a:p>
                      <a:endParaRPr lang="en-US"/>
                    </a:p>
                  </a:txBody>
                  <a:tcPr/>
                </a:tc>
                <a:tc hMerge="1">
                  <a:txBody>
                    <a:bodyPr/>
                    <a:lstStyle/>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b="0" i="0" kern="1200" dirty="0" smtClean="0">
                        <a:solidFill>
                          <a:schemeClr val="tx1"/>
                        </a:solidFill>
                        <a:latin typeface="Arial" panose="020B0604020202020204" pitchFamily="34" charset="0"/>
                        <a:ea typeface="+mn-ea"/>
                        <a:cs typeface="Arial" panose="020B0604020202020204" pitchFamily="34" charset="0"/>
                      </a:endParaRPr>
                    </a:p>
                  </a:txBody>
                  <a:tcPr marL="48014" marR="9602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291581">
                <a:tc gridSpan="5">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0" i="1" kern="1200" dirty="0" smtClean="0">
                          <a:solidFill>
                            <a:schemeClr val="tx1"/>
                          </a:solidFill>
                          <a:latin typeface="Arial" panose="020B0604020202020204" pitchFamily="34" charset="0"/>
                          <a:ea typeface="ＭＳ Ｐゴシック"/>
                          <a:cs typeface="Arial" panose="020B0604020202020204" pitchFamily="34" charset="0"/>
                        </a:rPr>
                        <a:t>Evaluated</a:t>
                      </a:r>
                      <a:r>
                        <a:rPr lang="en-US" sz="1000" b="0" i="1" kern="1200" baseline="0" dirty="0" smtClean="0">
                          <a:solidFill>
                            <a:schemeClr val="tx1"/>
                          </a:solidFill>
                          <a:latin typeface="Arial" panose="020B0604020202020204" pitchFamily="34" charset="0"/>
                          <a:ea typeface="ＭＳ Ｐゴシック"/>
                          <a:cs typeface="Arial" panose="020B0604020202020204" pitchFamily="34" charset="0"/>
                        </a:rPr>
                        <a:t> against all RAS metrics</a:t>
                      </a:r>
                      <a:endParaRPr lang="en-US" sz="1000" b="0" i="1" kern="1200" dirty="0" smtClean="0">
                        <a:solidFill>
                          <a:schemeClr val="tx1"/>
                        </a:solidFill>
                        <a:latin typeface="Arial" panose="020B0604020202020204" pitchFamily="34" charset="0"/>
                        <a:ea typeface="ＭＳ Ｐゴシック"/>
                        <a:cs typeface="Arial" panose="020B0604020202020204" pitchFamily="34" charset="0"/>
                      </a:endParaRPr>
                    </a:p>
                  </a:txBody>
                  <a:tcPr marL="48014" marR="9602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GB"/>
                    </a:p>
                  </a:txBody>
                  <a:tcPr/>
                </a:tc>
                <a:tc hMerge="1">
                  <a:txBody>
                    <a:bodyPr/>
                    <a:lstStyle/>
                    <a:p>
                      <a:endParaRPr lang="en-GB"/>
                    </a:p>
                  </a:txBody>
                  <a:tcPr/>
                </a:tc>
                <a:tc hMerge="1">
                  <a:txBody>
                    <a:bodyPr/>
                    <a:lstStyle/>
                    <a:p>
                      <a:endParaRPr lang="en-US"/>
                    </a:p>
                  </a:txBody>
                  <a:tcPr/>
                </a:tc>
                <a:tc>
                  <a:txBody>
                    <a:body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000" b="0" i="1" kern="1200" dirty="0" smtClean="0">
                        <a:solidFill>
                          <a:schemeClr val="tx1"/>
                        </a:solidFill>
                        <a:latin typeface="Arial" panose="020B0604020202020204" pitchFamily="34" charset="0"/>
                        <a:ea typeface="ＭＳ Ｐゴシック"/>
                        <a:cs typeface="Arial" panose="020B0604020202020204" pitchFamily="34" charset="0"/>
                      </a:endParaRPr>
                    </a:p>
                  </a:txBody>
                  <a:tcPr marL="48014" marR="9602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80959">
                <a:tc gridSpan="6">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119063" indent="-119063">
                        <a:buFont typeface="Arial" panose="020B0604020202020204" pitchFamily="34" charset="0"/>
                        <a:buChar char="•"/>
                      </a:pPr>
                      <a:r>
                        <a:rPr lang="en-US" sz="1000" dirty="0" smtClean="0">
                          <a:latin typeface="Arial" panose="020B0604020202020204" pitchFamily="34" charset="0"/>
                          <a:cs typeface="Arial" panose="020B0604020202020204" pitchFamily="34" charset="0"/>
                        </a:rPr>
                        <a:t>*Gross Op.</a:t>
                      </a:r>
                      <a:r>
                        <a:rPr lang="en-US" sz="1000" baseline="0" dirty="0" smtClean="0">
                          <a:latin typeface="Arial" panose="020B0604020202020204" pitchFamily="34" charset="0"/>
                          <a:cs typeface="Arial" panose="020B0604020202020204" pitchFamily="34" charset="0"/>
                        </a:rPr>
                        <a:t> Risk </a:t>
                      </a:r>
                      <a:r>
                        <a:rPr lang="en-US" sz="1000" dirty="0" smtClean="0">
                          <a:latin typeface="Arial" panose="020B0604020202020204" pitchFamily="34" charset="0"/>
                          <a:cs typeface="Arial" panose="020B0604020202020204" pitchFamily="34" charset="0"/>
                        </a:rPr>
                        <a:t>Losses</a:t>
                      </a:r>
                      <a:r>
                        <a:rPr lang="en-US" sz="1000" baseline="0" dirty="0" smtClean="0">
                          <a:latin typeface="Arial" panose="020B0604020202020204" pitchFamily="34" charset="0"/>
                          <a:cs typeface="Arial" panose="020B0604020202020204" pitchFamily="34" charset="0"/>
                        </a:rPr>
                        <a:t> / Gross Margin</a:t>
                      </a:r>
                    </a:p>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smtClean="0">
                          <a:latin typeface="Arial" panose="020B0604020202020204" pitchFamily="34" charset="0"/>
                          <a:cs typeface="Arial" panose="020B0604020202020204" pitchFamily="34" charset="0"/>
                        </a:rPr>
                        <a:t>Material Operational Risk Events (w/ financial threshold &gt; $50K)</a:t>
                      </a:r>
                      <a:endParaRPr lang="en-US" sz="1000" dirty="0" smtClean="0">
                        <a:latin typeface="Arial" panose="020B0604020202020204" pitchFamily="34" charset="0"/>
                        <a:cs typeface="Arial" panose="020B0604020202020204" pitchFamily="34" charset="0"/>
                      </a:endParaRPr>
                    </a:p>
                  </a:txBody>
                  <a:tcPr marL="48014" marR="96028"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GB"/>
                    </a:p>
                  </a:txBody>
                  <a:tcPr/>
                </a:tc>
                <a:tc hMerge="1">
                  <a:txBody>
                    <a:bodyPr/>
                    <a:lstStyle/>
                    <a:p>
                      <a:endParaRPr lang="en-GB"/>
                    </a:p>
                  </a:txBody>
                  <a:tcPr/>
                </a:tc>
                <a:tc hMerge="1">
                  <a:txBody>
                    <a:bodyPr/>
                    <a:lstStyle/>
                    <a:p>
                      <a:endParaRPr lang="en-US"/>
                    </a:p>
                  </a:txBody>
                  <a:tcPr/>
                </a:tc>
                <a:tc hMerge="1">
                  <a:txBody>
                    <a:bodyPr/>
                    <a:lstStyle/>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dirty="0" smtClean="0">
                        <a:latin typeface="Arial" panose="020B0604020202020204" pitchFamily="34" charset="0"/>
                        <a:cs typeface="Arial" panose="020B0604020202020204" pitchFamily="34" charset="0"/>
                      </a:endParaRPr>
                    </a:p>
                  </a:txBody>
                  <a:tcPr marL="45720">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291581">
                <a:tc gridSpan="6">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u="none" strike="noStrike" dirty="0" smtClean="0">
                          <a:effectLst/>
                          <a:latin typeface="Arial" panose="020B0604020202020204" pitchFamily="34" charset="0"/>
                          <a:cs typeface="Arial" panose="020B0604020202020204" pitchFamily="34" charset="0"/>
                        </a:rPr>
                        <a:t>Legacy Tier 1 Models not submitted for validation</a:t>
                      </a:r>
                      <a:endParaRPr lang="en-US" sz="1000" b="0" i="0" kern="1200" baseline="0" dirty="0" smtClean="0">
                        <a:solidFill>
                          <a:schemeClr val="tx1"/>
                        </a:solidFill>
                        <a:latin typeface="Arial" panose="020B0604020202020204" pitchFamily="34" charset="0"/>
                        <a:ea typeface="+mn-ea"/>
                        <a:cs typeface="Arial" panose="020B0604020202020204" pitchFamily="34" charset="0"/>
                      </a:endParaRPr>
                    </a:p>
                  </a:txBody>
                  <a:tcPr marL="48014" marR="9602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GB"/>
                    </a:p>
                  </a:txBody>
                  <a:tcPr/>
                </a:tc>
                <a:tc hMerge="1">
                  <a:txBody>
                    <a:bodyPr/>
                    <a:lstStyle/>
                    <a:p>
                      <a:endParaRPr lang="en-GB"/>
                    </a:p>
                  </a:txBody>
                  <a:tcPr/>
                </a:tc>
                <a:tc hMerge="1">
                  <a:txBody>
                    <a:bodyPr/>
                    <a:lstStyle/>
                    <a:p>
                      <a:endParaRPr lang="en-US"/>
                    </a:p>
                  </a:txBody>
                  <a:tcPr/>
                </a:tc>
                <a:tc hMerge="1">
                  <a:txBody>
                    <a:bodyPr/>
                    <a:lstStyle/>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b="0" i="0" kern="1200" baseline="0" dirty="0" smtClean="0">
                        <a:solidFill>
                          <a:schemeClr val="tx1"/>
                        </a:solidFill>
                        <a:latin typeface="Arial" panose="020B0604020202020204" pitchFamily="34" charset="0"/>
                        <a:ea typeface="+mn-ea"/>
                        <a:cs typeface="Arial" panose="020B0604020202020204" pitchFamily="34" charset="0"/>
                      </a:endParaRPr>
                    </a:p>
                  </a:txBody>
                  <a:tcPr marL="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820527">
                <a:tc grid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119063" marR="0" lvl="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u="none" kern="1200" baseline="0" dirty="0" smtClean="0">
                          <a:solidFill>
                            <a:schemeClr val="tx1"/>
                          </a:solidFill>
                          <a:latin typeface="Arial" panose="020B0604020202020204" pitchFamily="34" charset="0"/>
                          <a:ea typeface="ＭＳ Ｐゴシック"/>
                          <a:cs typeface="Arial" panose="020B0604020202020204" pitchFamily="34" charset="0"/>
                        </a:rPr>
                        <a:t>Open MRIAs and equivalent matters</a:t>
                      </a:r>
                    </a:p>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baseline="0" dirty="0" smtClean="0">
                          <a:solidFill>
                            <a:schemeClr val="tx1"/>
                          </a:solidFill>
                          <a:latin typeface="Arial" panose="020B0604020202020204" pitchFamily="34" charset="0"/>
                          <a:ea typeface="ＭＳ Ｐゴシック"/>
                          <a:cs typeface="Arial" panose="020B0604020202020204" pitchFamily="34" charset="0"/>
                        </a:rPr>
                        <a:t>Total Customer Complaints Received</a:t>
                      </a:r>
                    </a:p>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baseline="0" dirty="0" smtClean="0">
                          <a:solidFill>
                            <a:schemeClr val="tx1"/>
                          </a:solidFill>
                          <a:effectLst/>
                          <a:latin typeface="Arial"/>
                          <a:ea typeface="ＭＳ Ｐゴシック"/>
                          <a:cs typeface="ＭＳ Ｐゴシック"/>
                        </a:rPr>
                        <a:t>Past Due Reg. Monitoring CAPs</a:t>
                      </a:r>
                    </a:p>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baseline="0" dirty="0" smtClean="0">
                          <a:solidFill>
                            <a:schemeClr val="tx1"/>
                          </a:solidFill>
                          <a:effectLst/>
                          <a:latin typeface="Arial"/>
                          <a:ea typeface="ＭＳ Ｐゴシック"/>
                          <a:cs typeface="ＭＳ Ｐゴシック"/>
                        </a:rPr>
                        <a:t>Repeat violation of Code of Conduct and Ethics</a:t>
                      </a:r>
                    </a:p>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baseline="0" dirty="0" smtClean="0">
                          <a:solidFill>
                            <a:schemeClr val="tx1"/>
                          </a:solidFill>
                          <a:effectLst/>
                          <a:latin typeface="Arial"/>
                          <a:ea typeface="ＭＳ Ｐゴシック"/>
                          <a:cs typeface="ＭＳ Ｐゴシック"/>
                        </a:rPr>
                        <a:t>AML Transaction Monitoring Alerts &gt;30 days</a:t>
                      </a:r>
                    </a:p>
                  </a:txBody>
                  <a:tcPr marL="48014" marR="9602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b="0" i="0" kern="1200" baseline="0" dirty="0" smtClean="0">
                        <a:solidFill>
                          <a:schemeClr val="tx1"/>
                        </a:solidFill>
                        <a:latin typeface="Arial" panose="020B0604020202020204" pitchFamily="34" charset="0"/>
                        <a:ea typeface="+mn-ea"/>
                        <a:cs typeface="Arial" panose="020B0604020202020204" pitchFamily="34" charset="0"/>
                      </a:endParaRPr>
                    </a:p>
                  </a:txBody>
                  <a:tcPr marL="48014" marR="9602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baseline="0" dirty="0" smtClean="0">
                          <a:solidFill>
                            <a:schemeClr val="tx1"/>
                          </a:solidFill>
                          <a:latin typeface="Arial" panose="020B0604020202020204" pitchFamily="34" charset="0"/>
                          <a:ea typeface="+mn-ea"/>
                          <a:cs typeface="Arial" panose="020B0604020202020204" pitchFamily="34" charset="0"/>
                        </a:rPr>
                        <a:t>High Risk Customers % of Total Customers</a:t>
                      </a:r>
                    </a:p>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baseline="0" dirty="0" smtClean="0">
                          <a:solidFill>
                            <a:schemeClr val="tx1"/>
                          </a:solidFill>
                          <a:latin typeface="Arial" panose="020B0604020202020204" pitchFamily="34" charset="0"/>
                          <a:ea typeface="ＭＳ Ｐゴシック"/>
                          <a:cs typeface="Arial" panose="020B0604020202020204" pitchFamily="34" charset="0"/>
                        </a:rPr>
                        <a:t>Pending KYC Updates</a:t>
                      </a:r>
                    </a:p>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baseline="0" dirty="0" smtClean="0">
                          <a:solidFill>
                            <a:schemeClr val="tx1"/>
                          </a:solidFill>
                          <a:effectLst/>
                          <a:latin typeface="Arial"/>
                          <a:ea typeface="ＭＳ Ｐゴシック"/>
                          <a:cs typeface="ＭＳ Ｐゴシック"/>
                        </a:rPr>
                        <a:t>High Risk Politically Exposed Persons </a:t>
                      </a:r>
                      <a:r>
                        <a:rPr lang="en-US" sz="1000" b="0" i="0" kern="1200" baseline="0" dirty="0" smtClean="0">
                          <a:solidFill>
                            <a:schemeClr val="tx1"/>
                          </a:solidFill>
                          <a:latin typeface="Arial" panose="020B0604020202020204" pitchFamily="34" charset="0"/>
                          <a:ea typeface="+mn-ea"/>
                          <a:cs typeface="Arial" panose="020B0604020202020204" pitchFamily="34" charset="0"/>
                        </a:rPr>
                        <a:t>% of Total Customers</a:t>
                      </a:r>
                    </a:p>
                  </a:txBody>
                  <a:tcPr marL="48014" marR="9602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b="0" i="0" kern="1200" baseline="0" dirty="0" smtClean="0">
                        <a:solidFill>
                          <a:schemeClr val="tx1"/>
                        </a:solidFill>
                        <a:latin typeface="Arial" panose="020B0604020202020204" pitchFamily="34" charset="0"/>
                        <a:ea typeface="+mn-ea"/>
                        <a:cs typeface="Arial" panose="020B0604020202020204" pitchFamily="34" charset="0"/>
                      </a:endParaRPr>
                    </a:p>
                  </a:txBody>
                  <a:tcPr marL="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674004">
                <a:tc gridSpan="3">
                  <a:txBody>
                    <a:bodyPr/>
                    <a:lstStyle/>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baseline="0" dirty="0" smtClean="0">
                          <a:solidFill>
                            <a:schemeClr val="tx1"/>
                          </a:solidFill>
                          <a:latin typeface="Arial" panose="020B0604020202020204" pitchFamily="34" charset="0"/>
                          <a:ea typeface="+mn-ea"/>
                          <a:cs typeface="Arial" panose="020B0604020202020204" pitchFamily="34" charset="0"/>
                        </a:rPr>
                        <a:t>Clients with Missing Profiles</a:t>
                      </a:r>
                    </a:p>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baseline="0" dirty="0" smtClean="0">
                          <a:solidFill>
                            <a:schemeClr val="tx1"/>
                          </a:solidFill>
                          <a:latin typeface="Arial" panose="020B0604020202020204" pitchFamily="34" charset="0"/>
                          <a:ea typeface="+mn-ea"/>
                          <a:cs typeface="Arial" panose="020B0604020202020204" pitchFamily="34" charset="0"/>
                        </a:rPr>
                        <a:t>Exceeded Client Investment Profiles</a:t>
                      </a:r>
                    </a:p>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u="none" strike="noStrike" dirty="0" smtClean="0">
                          <a:solidFill>
                            <a:srgbClr val="000000"/>
                          </a:solidFill>
                          <a:effectLst/>
                          <a:latin typeface="Arial" panose="020B0604020202020204" pitchFamily="34" charset="0"/>
                          <a:cs typeface="Arial" panose="020B0604020202020204" pitchFamily="34" charset="0"/>
                        </a:rPr>
                        <a:t>Regulation R Bank-wide “chiefly-compensated” test</a:t>
                      </a:r>
                      <a:endParaRPr lang="en-US" sz="1000" b="0" i="0" kern="1200" baseline="0" dirty="0" smtClean="0">
                        <a:solidFill>
                          <a:schemeClr val="tx1"/>
                        </a:solidFill>
                        <a:latin typeface="Arial" panose="020B0604020202020204" pitchFamily="34" charset="0"/>
                        <a:ea typeface="+mn-ea"/>
                        <a:cs typeface="Arial" panose="020B0604020202020204" pitchFamily="34" charset="0"/>
                      </a:endParaRPr>
                    </a:p>
                  </a:txBody>
                  <a:tcPr marL="48014"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b="0" i="0" kern="1200" baseline="0" dirty="0" smtClean="0">
                        <a:solidFill>
                          <a:schemeClr val="tx1"/>
                        </a:solidFill>
                        <a:latin typeface="Arial" panose="020B0604020202020204" pitchFamily="34" charset="0"/>
                        <a:ea typeface="+mn-ea"/>
                        <a:cs typeface="Arial" panose="020B0604020202020204" pitchFamily="34" charset="0"/>
                      </a:endParaRPr>
                    </a:p>
                  </a:txBody>
                  <a:tcPr marL="48014" marR="9602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baseline="0" dirty="0" smtClean="0">
                          <a:solidFill>
                            <a:schemeClr val="tx1"/>
                          </a:solidFill>
                          <a:latin typeface="Arial" panose="020B0604020202020204" pitchFamily="34" charset="0"/>
                          <a:ea typeface="+mn-ea"/>
                          <a:cs typeface="Arial" panose="020B0604020202020204" pitchFamily="34" charset="0"/>
                        </a:rPr>
                        <a:t>Pending Purchase Order Documentation</a:t>
                      </a:r>
                    </a:p>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baseline="0" dirty="0" smtClean="0">
                          <a:solidFill>
                            <a:schemeClr val="tx1"/>
                          </a:solidFill>
                          <a:latin typeface="Arial" panose="020B0604020202020204" pitchFamily="34" charset="0"/>
                          <a:ea typeface="+mn-ea"/>
                          <a:cs typeface="Arial" panose="020B0604020202020204" pitchFamily="34" charset="0"/>
                        </a:rPr>
                        <a:t>Discretionary Mandates: Aging of Expenses</a:t>
                      </a:r>
                    </a:p>
                  </a:txBody>
                  <a:tcPr marL="48014" marR="9602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000" b="0" i="1" kern="1200" baseline="0" dirty="0" smtClean="0">
                        <a:solidFill>
                          <a:schemeClr val="tx1"/>
                        </a:solidFill>
                        <a:latin typeface="Arial" panose="020B0604020202020204" pitchFamily="34" charset="0"/>
                        <a:ea typeface="+mn-ea"/>
                        <a:cs typeface="Arial" panose="020B0604020202020204" pitchFamily="34" charset="0"/>
                      </a:endParaRPr>
                    </a:p>
                  </a:txBody>
                  <a:tcPr marL="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05" name="Text Placeholder 2"/>
          <p:cNvSpPr txBox="1">
            <a:spLocks/>
          </p:cNvSpPr>
          <p:nvPr/>
        </p:nvSpPr>
        <p:spPr bwMode="auto">
          <a:xfrm>
            <a:off x="3380244" y="1254502"/>
            <a:ext cx="5628729" cy="20548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2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accent2"/>
                </a:solidFill>
                <a:latin typeface="Arial" charset="0"/>
                <a:ea typeface="+mn-ea"/>
                <a:cs typeface="+mn-cs"/>
              </a:defRPr>
            </a:lvl4pPr>
            <a:lvl5pPr marL="857250" indent="-115888" algn="l" rtl="0" eaLnBrk="1" fontAlgn="base" hangingPunct="1">
              <a:spcBef>
                <a:spcPct val="20000"/>
              </a:spcBef>
              <a:spcAft>
                <a:spcPct val="0"/>
              </a:spcAft>
              <a:buClr>
                <a:schemeClr val="tx1"/>
              </a:buClr>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FF0000"/>
                </a:solidFill>
                <a:effectLst/>
                <a:uLnTx/>
                <a:uFillTx/>
                <a:latin typeface="Arial" charset="0"/>
                <a:ea typeface="ＭＳ Ｐゴシック"/>
              </a:rPr>
              <a:t>Metrics in the BSI</a:t>
            </a:r>
            <a:r>
              <a:rPr kumimoji="0" lang="en-US" sz="1400" b="1" i="0" u="none" strike="noStrike" kern="1200" cap="none" spc="0" normalizeH="0" noProof="0" dirty="0" smtClean="0">
                <a:ln>
                  <a:noFill/>
                </a:ln>
                <a:solidFill>
                  <a:srgbClr val="FF0000"/>
                </a:solidFill>
                <a:effectLst/>
                <a:uLnTx/>
                <a:uFillTx/>
                <a:latin typeface="Arial" charset="0"/>
                <a:ea typeface="ＭＳ Ｐゴシック"/>
              </a:rPr>
              <a:t> Miami</a:t>
            </a:r>
            <a:r>
              <a:rPr kumimoji="0" lang="en-US" sz="1400" b="1" i="0" u="none" strike="noStrike" kern="1200" cap="none" spc="0" normalizeH="0" baseline="0" noProof="0" dirty="0" smtClean="0">
                <a:ln>
                  <a:noFill/>
                </a:ln>
                <a:solidFill>
                  <a:srgbClr val="FF0000"/>
                </a:solidFill>
                <a:effectLst/>
                <a:uLnTx/>
                <a:uFillTx/>
                <a:latin typeface="Arial" charset="0"/>
                <a:ea typeface="ＭＳ Ｐゴシック"/>
              </a:rPr>
              <a:t> RAS</a:t>
            </a:r>
            <a:endParaRPr kumimoji="0" lang="en-US" sz="1400" b="1" i="0" u="none" strike="noStrike" kern="1200" cap="none" spc="0" normalizeH="0" baseline="0" noProof="0" dirty="0">
              <a:ln>
                <a:noFill/>
              </a:ln>
              <a:solidFill>
                <a:srgbClr val="FF0000"/>
              </a:solidFill>
              <a:effectLst/>
              <a:uLnTx/>
              <a:uFillTx/>
              <a:latin typeface="Arial" charset="0"/>
              <a:ea typeface="ＭＳ Ｐゴシック"/>
            </a:endParaRPr>
          </a:p>
        </p:txBody>
      </p:sp>
      <p:sp>
        <p:nvSpPr>
          <p:cNvPr id="206" name="Oval 205"/>
          <p:cNvSpPr/>
          <p:nvPr/>
        </p:nvSpPr>
        <p:spPr bwMode="auto">
          <a:xfrm>
            <a:off x="3374674" y="1601117"/>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1</a:t>
            </a:r>
          </a:p>
        </p:txBody>
      </p:sp>
      <p:sp>
        <p:nvSpPr>
          <p:cNvPr id="207" name="Oval 206"/>
          <p:cNvSpPr/>
          <p:nvPr/>
        </p:nvSpPr>
        <p:spPr bwMode="auto">
          <a:xfrm>
            <a:off x="3374674" y="1996958"/>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2</a:t>
            </a:r>
          </a:p>
        </p:txBody>
      </p:sp>
      <p:sp>
        <p:nvSpPr>
          <p:cNvPr id="208" name="Oval 207"/>
          <p:cNvSpPr/>
          <p:nvPr/>
        </p:nvSpPr>
        <p:spPr bwMode="auto">
          <a:xfrm>
            <a:off x="3374674" y="2718641"/>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4</a:t>
            </a:r>
          </a:p>
        </p:txBody>
      </p:sp>
      <p:sp>
        <p:nvSpPr>
          <p:cNvPr id="209" name="Oval 208"/>
          <p:cNvSpPr/>
          <p:nvPr/>
        </p:nvSpPr>
        <p:spPr bwMode="auto">
          <a:xfrm>
            <a:off x="3374674" y="3114482"/>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5</a:t>
            </a:r>
          </a:p>
        </p:txBody>
      </p:sp>
      <p:sp>
        <p:nvSpPr>
          <p:cNvPr id="210" name="Oval 209"/>
          <p:cNvSpPr/>
          <p:nvPr/>
        </p:nvSpPr>
        <p:spPr bwMode="auto">
          <a:xfrm>
            <a:off x="3374674" y="3743792"/>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7</a:t>
            </a:r>
          </a:p>
        </p:txBody>
      </p:sp>
      <p:sp>
        <p:nvSpPr>
          <p:cNvPr id="211" name="Oval 210"/>
          <p:cNvSpPr/>
          <p:nvPr/>
        </p:nvSpPr>
        <p:spPr bwMode="auto">
          <a:xfrm>
            <a:off x="3374674" y="4068526"/>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8</a:t>
            </a:r>
          </a:p>
        </p:txBody>
      </p:sp>
      <p:sp>
        <p:nvSpPr>
          <p:cNvPr id="212" name="Oval 211"/>
          <p:cNvSpPr/>
          <p:nvPr/>
        </p:nvSpPr>
        <p:spPr bwMode="auto">
          <a:xfrm>
            <a:off x="3374674" y="4434684"/>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9</a:t>
            </a:r>
          </a:p>
        </p:txBody>
      </p:sp>
      <p:sp>
        <p:nvSpPr>
          <p:cNvPr id="213" name="Oval 212"/>
          <p:cNvSpPr/>
          <p:nvPr/>
        </p:nvSpPr>
        <p:spPr bwMode="auto">
          <a:xfrm>
            <a:off x="3380244" y="5007315"/>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10</a:t>
            </a:r>
          </a:p>
        </p:txBody>
      </p:sp>
      <p:sp>
        <p:nvSpPr>
          <p:cNvPr id="214" name="Oval 213"/>
          <p:cNvSpPr/>
          <p:nvPr/>
        </p:nvSpPr>
        <p:spPr bwMode="auto">
          <a:xfrm>
            <a:off x="3374674" y="5772623"/>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11</a:t>
            </a:r>
          </a:p>
        </p:txBody>
      </p:sp>
      <p:sp>
        <p:nvSpPr>
          <p:cNvPr id="215" name="Oval 214"/>
          <p:cNvSpPr/>
          <p:nvPr/>
        </p:nvSpPr>
        <p:spPr bwMode="auto">
          <a:xfrm>
            <a:off x="3374674" y="2372641"/>
            <a:ext cx="290610" cy="276726"/>
          </a:xfrm>
          <a:prstGeom prst="ellipse">
            <a:avLst/>
          </a:prstGeom>
          <a:solidFill>
            <a:schemeClr val="bg1">
              <a:lumMod val="6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3</a:t>
            </a:r>
          </a:p>
        </p:txBody>
      </p:sp>
      <p:grpSp>
        <p:nvGrpSpPr>
          <p:cNvPr id="216" name="Group 215"/>
          <p:cNvGrpSpPr/>
          <p:nvPr/>
        </p:nvGrpSpPr>
        <p:grpSpPr>
          <a:xfrm>
            <a:off x="370582" y="1539861"/>
            <a:ext cx="2551230" cy="4217611"/>
            <a:chOff x="408681" y="1453979"/>
            <a:chExt cx="2744842" cy="4537684"/>
          </a:xfrm>
        </p:grpSpPr>
        <p:sp>
          <p:nvSpPr>
            <p:cNvPr id="217" name="Rectangle 216"/>
            <p:cNvSpPr>
              <a:spLocks noChangeArrowheads="1"/>
            </p:cNvSpPr>
            <p:nvPr/>
          </p:nvSpPr>
          <p:spPr bwMode="gray">
            <a:xfrm>
              <a:off x="549789" y="1498911"/>
              <a:ext cx="834800" cy="2658535"/>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marL="0" marR="0" lvl="0" indent="0" algn="ctr" defTabSz="914400" eaLnBrk="1" fontAlgn="auto" latinLnBrk="0" hangingPunct="1">
                <a:lnSpc>
                  <a:spcPct val="100000"/>
                </a:lnSpc>
                <a:spcBef>
                  <a:spcPts val="0"/>
                </a:spcBef>
                <a:spcAft>
                  <a:spcPts val="0"/>
                </a:spcAft>
                <a:buClrTx/>
                <a:buSzTx/>
                <a:buFontTx/>
                <a:buNone/>
                <a:tabLst>
                  <a:tab pos="517525" algn="r"/>
                </a:tabLst>
                <a:defRPr/>
              </a:pPr>
              <a:r>
                <a:rPr kumimoji="0" lang="en-US" altLang="zh-CN" sz="1000" b="0" i="0" u="none" strike="noStrike" kern="0" cap="none" spc="0" normalizeH="0" baseline="0" noProof="0" dirty="0" smtClean="0">
                  <a:ln>
                    <a:noFill/>
                  </a:ln>
                  <a:solidFill>
                    <a:srgbClr val="000000"/>
                  </a:solidFill>
                  <a:effectLst/>
                  <a:uLnTx/>
                  <a:uFillTx/>
                  <a:ea typeface="SimSun" pitchFamily="2" charset="-122"/>
                </a:rPr>
                <a:t>Capital adequacy</a:t>
              </a:r>
            </a:p>
          </p:txBody>
        </p:sp>
        <p:sp>
          <p:nvSpPr>
            <p:cNvPr id="218" name="Rectangle 13"/>
            <p:cNvSpPr>
              <a:spLocks noChangeArrowheads="1"/>
            </p:cNvSpPr>
            <p:nvPr/>
          </p:nvSpPr>
          <p:spPr bwMode="gray">
            <a:xfrm>
              <a:off x="1587756" y="2416021"/>
              <a:ext cx="1558214" cy="365760"/>
            </a:xfrm>
            <a:prstGeom prst="rect">
              <a:avLst/>
            </a:prstGeom>
            <a:solidFill>
              <a:srgbClr val="FFDDDD"/>
            </a:solidFill>
            <a:ln w="9525" algn="ctr">
              <a:solidFill>
                <a:srgbClr val="FF0000"/>
              </a:solidFill>
              <a:miter lim="800000"/>
              <a:headEnd/>
              <a:tailEnd/>
            </a:ln>
            <a:effectLst/>
            <a:extLst/>
          </p:spPr>
          <p:txBody>
            <a:bodyPr lIns="182880" tIns="36576" rIns="91440" bIns="36576" anchor="ctr"/>
            <a:lstStyle/>
            <a:p>
              <a:pPr algn="ctr">
                <a:tabLst>
                  <a:tab pos="517525" algn="r"/>
                </a:tabLst>
              </a:pPr>
              <a:r>
                <a:rPr lang="en-US" altLang="zh-CN" sz="1000" dirty="0" smtClean="0">
                  <a:solidFill>
                    <a:srgbClr val="000000"/>
                  </a:solidFill>
                  <a:ea typeface="SimSun" pitchFamily="2" charset="-122"/>
                </a:rPr>
                <a:t>Liquidity / funding risk</a:t>
              </a:r>
              <a:endParaRPr lang="en-US" altLang="zh-CN" sz="1000" dirty="0">
                <a:solidFill>
                  <a:srgbClr val="000000"/>
                </a:solidFill>
                <a:ea typeface="SimSun" pitchFamily="2" charset="-122"/>
              </a:endParaRPr>
            </a:p>
          </p:txBody>
        </p:sp>
        <p:sp>
          <p:nvSpPr>
            <p:cNvPr id="219" name="Rectangle 13"/>
            <p:cNvSpPr>
              <a:spLocks noChangeArrowheads="1"/>
            </p:cNvSpPr>
            <p:nvPr/>
          </p:nvSpPr>
          <p:spPr bwMode="gray">
            <a:xfrm>
              <a:off x="1587756" y="2874576"/>
              <a:ext cx="1558214" cy="365760"/>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algn="ctr">
                <a:tabLst>
                  <a:tab pos="517525" algn="r"/>
                </a:tabLst>
              </a:pPr>
              <a:r>
                <a:rPr lang="en-US" altLang="zh-CN" sz="1000" dirty="0" smtClean="0">
                  <a:solidFill>
                    <a:srgbClr val="000000"/>
                  </a:solidFill>
                  <a:ea typeface="SimSun" pitchFamily="2" charset="-122"/>
                </a:rPr>
                <a:t>Interest rate risk</a:t>
              </a:r>
              <a:r>
                <a:rPr lang="en-US" altLang="zh-CN" sz="1000" baseline="30000" dirty="0" smtClean="0">
                  <a:solidFill>
                    <a:srgbClr val="000000"/>
                  </a:solidFill>
                  <a:ea typeface="SimSun" pitchFamily="2" charset="-122"/>
                </a:rPr>
                <a:t>2</a:t>
              </a:r>
              <a:endParaRPr lang="en-US" altLang="zh-CN" sz="1000" dirty="0">
                <a:solidFill>
                  <a:srgbClr val="000000"/>
                </a:solidFill>
                <a:ea typeface="SimSun" pitchFamily="2" charset="-122"/>
              </a:endParaRPr>
            </a:p>
          </p:txBody>
        </p:sp>
        <p:sp>
          <p:nvSpPr>
            <p:cNvPr id="220" name="Rectangle 19"/>
            <p:cNvSpPr>
              <a:spLocks noChangeArrowheads="1"/>
            </p:cNvSpPr>
            <p:nvPr/>
          </p:nvSpPr>
          <p:spPr bwMode="gray">
            <a:xfrm>
              <a:off x="549788" y="4250241"/>
              <a:ext cx="2595637" cy="365760"/>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marL="0" marR="0" lvl="0" indent="0" algn="ctr" defTabSz="914400" eaLnBrk="1" fontAlgn="auto" latinLnBrk="0" hangingPunct="1">
                <a:lnSpc>
                  <a:spcPct val="100000"/>
                </a:lnSpc>
                <a:spcBef>
                  <a:spcPts val="0"/>
                </a:spcBef>
                <a:spcAft>
                  <a:spcPts val="0"/>
                </a:spcAft>
                <a:buClrTx/>
                <a:buSzTx/>
                <a:buFontTx/>
                <a:buNone/>
                <a:tabLst>
                  <a:tab pos="517525" algn="r"/>
                </a:tabLst>
                <a:defRPr/>
              </a:pPr>
              <a:r>
                <a:rPr kumimoji="0" lang="en-US" altLang="zh-CN" sz="1000" b="0" i="0" u="none" strike="noStrike" kern="0" cap="none" spc="0" normalizeH="0" baseline="0" noProof="0" dirty="0" smtClean="0">
                  <a:ln>
                    <a:noFill/>
                  </a:ln>
                  <a:solidFill>
                    <a:srgbClr val="000000"/>
                  </a:solidFill>
                  <a:effectLst/>
                  <a:uLnTx/>
                  <a:uFillTx/>
                  <a:ea typeface="SimSun" pitchFamily="2" charset="-122"/>
                </a:rPr>
                <a:t>Operational risk</a:t>
              </a:r>
            </a:p>
          </p:txBody>
        </p:sp>
        <p:sp>
          <p:nvSpPr>
            <p:cNvPr id="221" name="Rectangle 20"/>
            <p:cNvSpPr>
              <a:spLocks noChangeArrowheads="1"/>
            </p:cNvSpPr>
            <p:nvPr/>
          </p:nvSpPr>
          <p:spPr bwMode="gray">
            <a:xfrm>
              <a:off x="557886" y="5167351"/>
              <a:ext cx="2595637" cy="365760"/>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marL="0" marR="0" lvl="0" indent="0" algn="ctr" defTabSz="914400" eaLnBrk="1" fontAlgn="auto" latinLnBrk="0" hangingPunct="1">
                <a:lnSpc>
                  <a:spcPct val="100000"/>
                </a:lnSpc>
                <a:spcBef>
                  <a:spcPts val="0"/>
                </a:spcBef>
                <a:spcAft>
                  <a:spcPts val="0"/>
                </a:spcAft>
                <a:buClrTx/>
                <a:buSzTx/>
                <a:buFontTx/>
                <a:buNone/>
                <a:tabLst>
                  <a:tab pos="517525" algn="r"/>
                </a:tabLst>
                <a:defRPr/>
              </a:pPr>
              <a:r>
                <a:rPr kumimoji="0" lang="en-US" altLang="zh-CN" sz="1000" b="0" i="0" u="none" strike="noStrike" kern="0" cap="none" spc="0" normalizeH="0" baseline="0" noProof="0" dirty="0" smtClean="0">
                  <a:ln>
                    <a:noFill/>
                  </a:ln>
                  <a:solidFill>
                    <a:srgbClr val="000000"/>
                  </a:solidFill>
                  <a:effectLst/>
                  <a:uLnTx/>
                  <a:uFillTx/>
                  <a:ea typeface="SimSun" pitchFamily="2" charset="-122"/>
                </a:rPr>
                <a:t>Compliance and reputational risk</a:t>
              </a:r>
            </a:p>
          </p:txBody>
        </p:sp>
        <p:sp>
          <p:nvSpPr>
            <p:cNvPr id="222" name="Rectangle 20"/>
            <p:cNvSpPr>
              <a:spLocks noChangeArrowheads="1"/>
            </p:cNvSpPr>
            <p:nvPr/>
          </p:nvSpPr>
          <p:spPr bwMode="gray">
            <a:xfrm>
              <a:off x="549788" y="4708796"/>
              <a:ext cx="2595637" cy="365760"/>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algn="ctr">
                <a:tabLst>
                  <a:tab pos="517525" algn="r"/>
                </a:tabLst>
              </a:pPr>
              <a:r>
                <a:rPr lang="en-US" altLang="zh-CN" sz="1000" dirty="0" smtClean="0">
                  <a:solidFill>
                    <a:srgbClr val="000000"/>
                  </a:solidFill>
                  <a:ea typeface="SimSun" pitchFamily="2" charset="-122"/>
                </a:rPr>
                <a:t>Model risk</a:t>
              </a:r>
              <a:endParaRPr lang="en-US" altLang="zh-CN" sz="1000" dirty="0">
                <a:solidFill>
                  <a:srgbClr val="000000"/>
                </a:solidFill>
                <a:ea typeface="SimSun" pitchFamily="2" charset="-122"/>
              </a:endParaRPr>
            </a:p>
          </p:txBody>
        </p:sp>
        <p:sp>
          <p:nvSpPr>
            <p:cNvPr id="223" name="Oval 222"/>
            <p:cNvSpPr/>
            <p:nvPr/>
          </p:nvSpPr>
          <p:spPr bwMode="auto">
            <a:xfrm>
              <a:off x="433973" y="1465207"/>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1</a:t>
              </a:r>
            </a:p>
          </p:txBody>
        </p:sp>
        <p:sp>
          <p:nvSpPr>
            <p:cNvPr id="224" name="Oval 223"/>
            <p:cNvSpPr/>
            <p:nvPr/>
          </p:nvSpPr>
          <p:spPr bwMode="auto">
            <a:xfrm>
              <a:off x="1442448" y="2814713"/>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5</a:t>
              </a:r>
            </a:p>
          </p:txBody>
        </p:sp>
        <p:sp>
          <p:nvSpPr>
            <p:cNvPr id="225" name="Oval 224"/>
            <p:cNvSpPr/>
            <p:nvPr/>
          </p:nvSpPr>
          <p:spPr bwMode="auto">
            <a:xfrm>
              <a:off x="412581" y="4201723"/>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8</a:t>
              </a:r>
            </a:p>
          </p:txBody>
        </p:sp>
        <p:sp>
          <p:nvSpPr>
            <p:cNvPr id="226" name="Oval 225"/>
            <p:cNvSpPr/>
            <p:nvPr/>
          </p:nvSpPr>
          <p:spPr bwMode="auto">
            <a:xfrm>
              <a:off x="412581" y="4648322"/>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9</a:t>
              </a:r>
            </a:p>
          </p:txBody>
        </p:sp>
        <p:sp>
          <p:nvSpPr>
            <p:cNvPr id="227" name="Oval 226"/>
            <p:cNvSpPr/>
            <p:nvPr/>
          </p:nvSpPr>
          <p:spPr bwMode="auto">
            <a:xfrm>
              <a:off x="412581" y="5099557"/>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10</a:t>
              </a:r>
            </a:p>
          </p:txBody>
        </p:sp>
        <p:sp>
          <p:nvSpPr>
            <p:cNvPr id="228" name="Rectangle 13"/>
            <p:cNvSpPr>
              <a:spLocks noChangeArrowheads="1"/>
            </p:cNvSpPr>
            <p:nvPr/>
          </p:nvSpPr>
          <p:spPr bwMode="gray">
            <a:xfrm>
              <a:off x="1587756" y="1498911"/>
              <a:ext cx="1558214" cy="365760"/>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marL="0" marR="0" lvl="0" indent="0" algn="ctr" defTabSz="914400" eaLnBrk="1" fontAlgn="auto" latinLnBrk="0" hangingPunct="1">
                <a:lnSpc>
                  <a:spcPct val="100000"/>
                </a:lnSpc>
                <a:spcBef>
                  <a:spcPts val="0"/>
                </a:spcBef>
                <a:spcAft>
                  <a:spcPts val="0"/>
                </a:spcAft>
                <a:buClrTx/>
                <a:buSzTx/>
                <a:buFontTx/>
                <a:buNone/>
                <a:tabLst>
                  <a:tab pos="517525" algn="r"/>
                </a:tabLst>
                <a:defRPr/>
              </a:pPr>
              <a:r>
                <a:rPr kumimoji="0" lang="en-US" altLang="zh-CN" sz="1000" b="0" i="0" u="none" strike="noStrike" kern="0" cap="none" spc="0" normalizeH="0" baseline="0" noProof="0" dirty="0" smtClean="0">
                  <a:ln>
                    <a:noFill/>
                  </a:ln>
                  <a:solidFill>
                    <a:srgbClr val="000000"/>
                  </a:solidFill>
                  <a:effectLst/>
                  <a:uLnTx/>
                  <a:uFillTx/>
                  <a:ea typeface="SimSun" pitchFamily="2" charset="-122"/>
                </a:rPr>
                <a:t>Credit risk</a:t>
              </a:r>
              <a:r>
                <a:rPr kumimoji="0" lang="en-US" altLang="zh-CN" sz="1000" b="0" i="0" u="none" strike="noStrike" kern="0" cap="none" spc="0" normalizeH="0" baseline="30000" noProof="0" dirty="0" smtClean="0">
                  <a:ln>
                    <a:noFill/>
                  </a:ln>
                  <a:solidFill>
                    <a:srgbClr val="000000"/>
                  </a:solidFill>
                  <a:effectLst/>
                  <a:uLnTx/>
                  <a:uFillTx/>
                  <a:ea typeface="SimSun" pitchFamily="2" charset="-122"/>
                </a:rPr>
                <a:t>1</a:t>
              </a:r>
              <a:endParaRPr kumimoji="0" lang="en-US" altLang="zh-CN" sz="1000" b="0" i="0" u="none" strike="noStrike" kern="0" cap="none" spc="0" normalizeH="0" baseline="0" noProof="0" dirty="0" smtClean="0">
                <a:ln>
                  <a:noFill/>
                </a:ln>
                <a:solidFill>
                  <a:srgbClr val="000000"/>
                </a:solidFill>
                <a:effectLst/>
                <a:uLnTx/>
                <a:uFillTx/>
                <a:ea typeface="SimSun" pitchFamily="2" charset="-122"/>
              </a:endParaRPr>
            </a:p>
          </p:txBody>
        </p:sp>
        <p:sp>
          <p:nvSpPr>
            <p:cNvPr id="229" name="Oval 228"/>
            <p:cNvSpPr/>
            <p:nvPr/>
          </p:nvSpPr>
          <p:spPr bwMode="auto">
            <a:xfrm>
              <a:off x="1442448" y="1453979"/>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2</a:t>
              </a:r>
            </a:p>
          </p:txBody>
        </p:sp>
        <p:sp>
          <p:nvSpPr>
            <p:cNvPr id="230" name="Oval 229"/>
            <p:cNvSpPr/>
            <p:nvPr/>
          </p:nvSpPr>
          <p:spPr bwMode="auto">
            <a:xfrm>
              <a:off x="1442448" y="2351742"/>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4</a:t>
              </a:r>
            </a:p>
          </p:txBody>
        </p:sp>
        <p:sp>
          <p:nvSpPr>
            <p:cNvPr id="231" name="Rectangle 13"/>
            <p:cNvSpPr>
              <a:spLocks noChangeArrowheads="1"/>
            </p:cNvSpPr>
            <p:nvPr/>
          </p:nvSpPr>
          <p:spPr bwMode="gray">
            <a:xfrm>
              <a:off x="1587756" y="3791686"/>
              <a:ext cx="1558214" cy="365760"/>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marL="0" marR="0" lvl="0" indent="0" algn="ctr" defTabSz="914400" eaLnBrk="1" fontAlgn="auto" latinLnBrk="0" hangingPunct="1">
                <a:lnSpc>
                  <a:spcPct val="100000"/>
                </a:lnSpc>
                <a:spcBef>
                  <a:spcPts val="0"/>
                </a:spcBef>
                <a:spcAft>
                  <a:spcPts val="0"/>
                </a:spcAft>
                <a:buClrTx/>
                <a:buSzTx/>
                <a:buFontTx/>
                <a:buNone/>
                <a:tabLst>
                  <a:tab pos="517525" algn="r"/>
                </a:tabLst>
                <a:defRPr/>
              </a:pPr>
              <a:r>
                <a:rPr kumimoji="0" lang="en-US" altLang="zh-CN" sz="1000" b="0" i="0" u="none" strike="noStrike" kern="0" cap="none" spc="0" normalizeH="0" baseline="0" noProof="0" dirty="0" smtClean="0">
                  <a:ln>
                    <a:noFill/>
                  </a:ln>
                  <a:solidFill>
                    <a:srgbClr val="000000"/>
                  </a:solidFill>
                  <a:effectLst/>
                  <a:uLnTx/>
                  <a:uFillTx/>
                  <a:ea typeface="SimSun" pitchFamily="2" charset="-122"/>
                </a:rPr>
                <a:t>Strategic risk</a:t>
              </a:r>
            </a:p>
          </p:txBody>
        </p:sp>
        <p:sp>
          <p:nvSpPr>
            <p:cNvPr id="232" name="Oval 231"/>
            <p:cNvSpPr/>
            <p:nvPr/>
          </p:nvSpPr>
          <p:spPr bwMode="auto">
            <a:xfrm>
              <a:off x="1442448" y="3732704"/>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7</a:t>
              </a:r>
            </a:p>
          </p:txBody>
        </p:sp>
        <p:sp>
          <p:nvSpPr>
            <p:cNvPr id="233" name="Rectangle 20"/>
            <p:cNvSpPr>
              <a:spLocks noChangeArrowheads="1"/>
            </p:cNvSpPr>
            <p:nvPr/>
          </p:nvSpPr>
          <p:spPr bwMode="gray">
            <a:xfrm>
              <a:off x="553985" y="5625903"/>
              <a:ext cx="2595637" cy="365760"/>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marL="0" marR="0" lvl="0" indent="0" algn="ctr" defTabSz="914400" eaLnBrk="1" fontAlgn="auto" latinLnBrk="0" hangingPunct="1">
                <a:lnSpc>
                  <a:spcPct val="100000"/>
                </a:lnSpc>
                <a:spcBef>
                  <a:spcPts val="0"/>
                </a:spcBef>
                <a:spcAft>
                  <a:spcPts val="0"/>
                </a:spcAft>
                <a:buClrTx/>
                <a:buSzTx/>
                <a:buFontTx/>
                <a:buNone/>
                <a:tabLst>
                  <a:tab pos="517525" algn="r"/>
                </a:tabLst>
                <a:defRPr/>
              </a:pPr>
              <a:r>
                <a:rPr kumimoji="0" lang="en-US" altLang="zh-CN" sz="1000" b="0" i="0" u="none" strike="noStrike" kern="0" cap="none" spc="0" normalizeH="0" baseline="0" noProof="0" dirty="0" smtClean="0">
                  <a:ln>
                    <a:noFill/>
                  </a:ln>
                  <a:solidFill>
                    <a:srgbClr val="000000"/>
                  </a:solidFill>
                  <a:effectLst/>
                  <a:uLnTx/>
                  <a:uFillTx/>
                  <a:ea typeface="SimSun" pitchFamily="2" charset="-122"/>
                </a:rPr>
                <a:t>Fiduciary risk</a:t>
              </a:r>
              <a:r>
                <a:rPr kumimoji="0" lang="en-US" altLang="zh-CN" sz="1000" b="0" i="0" u="none" strike="noStrike" kern="0" cap="none" spc="0" normalizeH="0" baseline="30000" noProof="0" dirty="0" smtClean="0">
                  <a:ln>
                    <a:noFill/>
                  </a:ln>
                  <a:solidFill>
                    <a:srgbClr val="000000"/>
                  </a:solidFill>
                  <a:effectLst/>
                  <a:uLnTx/>
                  <a:uFillTx/>
                  <a:ea typeface="SimSun" pitchFamily="2" charset="-122"/>
                </a:rPr>
                <a:t>3</a:t>
              </a:r>
              <a:endParaRPr kumimoji="0" lang="en-US" altLang="zh-CN" sz="1000" b="0" i="0" u="none" strike="noStrike" kern="0" cap="none" spc="0" normalizeH="0" baseline="0" noProof="0" dirty="0" smtClean="0">
                <a:ln>
                  <a:noFill/>
                </a:ln>
                <a:solidFill>
                  <a:srgbClr val="000000"/>
                </a:solidFill>
                <a:effectLst/>
                <a:uLnTx/>
                <a:uFillTx/>
                <a:ea typeface="SimSun" pitchFamily="2" charset="-122"/>
              </a:endParaRPr>
            </a:p>
          </p:txBody>
        </p:sp>
        <p:sp>
          <p:nvSpPr>
            <p:cNvPr id="234" name="Oval 233"/>
            <p:cNvSpPr/>
            <p:nvPr/>
          </p:nvSpPr>
          <p:spPr bwMode="auto">
            <a:xfrm>
              <a:off x="408681" y="5558303"/>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11</a:t>
              </a:r>
            </a:p>
          </p:txBody>
        </p:sp>
        <p:sp>
          <p:nvSpPr>
            <p:cNvPr id="235" name="Rectangle 13"/>
            <p:cNvSpPr>
              <a:spLocks noChangeArrowheads="1"/>
            </p:cNvSpPr>
            <p:nvPr/>
          </p:nvSpPr>
          <p:spPr bwMode="gray">
            <a:xfrm>
              <a:off x="1587756" y="1957466"/>
              <a:ext cx="1558214" cy="365760"/>
            </a:xfrm>
            <a:prstGeom prst="rect">
              <a:avLst/>
            </a:prstGeom>
            <a:solidFill>
              <a:schemeClr val="bg1">
                <a:lumMod val="95000"/>
              </a:schemeClr>
            </a:solidFill>
            <a:ln w="9525" algn="ctr">
              <a:solidFill>
                <a:schemeClr val="bg1">
                  <a:lumMod val="65000"/>
                </a:schemeClr>
              </a:solidFill>
              <a:miter lim="800000"/>
              <a:headEnd/>
              <a:tailEnd/>
            </a:ln>
            <a:effectLst/>
            <a:extLst/>
          </p:spPr>
          <p:txBody>
            <a:bodyPr lIns="36576" tIns="36576" rIns="36576" bIns="36576" anchor="ctr"/>
            <a:lstStyle/>
            <a:p>
              <a:pPr marL="0" marR="0" lvl="0" indent="0" algn="ctr" defTabSz="914400" eaLnBrk="1" fontAlgn="auto" latinLnBrk="0" hangingPunct="1">
                <a:lnSpc>
                  <a:spcPct val="100000"/>
                </a:lnSpc>
                <a:spcBef>
                  <a:spcPts val="0"/>
                </a:spcBef>
                <a:spcAft>
                  <a:spcPts val="0"/>
                </a:spcAft>
                <a:buClrTx/>
                <a:buSzTx/>
                <a:buFontTx/>
                <a:buNone/>
                <a:tabLst>
                  <a:tab pos="517525" algn="r"/>
                </a:tabLst>
                <a:defRPr/>
              </a:pPr>
              <a:r>
                <a:rPr kumimoji="0" lang="en-US" altLang="zh-CN" sz="1000" b="0" i="0" u="none" strike="noStrike" kern="0" cap="none" spc="0" normalizeH="0" baseline="0" noProof="0" dirty="0" smtClean="0">
                  <a:ln>
                    <a:noFill/>
                  </a:ln>
                  <a:solidFill>
                    <a:srgbClr val="000000"/>
                  </a:solidFill>
                  <a:effectLst/>
                  <a:uLnTx/>
                  <a:uFillTx/>
                  <a:ea typeface="SimSun" pitchFamily="2" charset="-122"/>
                </a:rPr>
                <a:t>Residual value risk</a:t>
              </a:r>
            </a:p>
          </p:txBody>
        </p:sp>
        <p:sp>
          <p:nvSpPr>
            <p:cNvPr id="236" name="Oval 235"/>
            <p:cNvSpPr/>
            <p:nvPr/>
          </p:nvSpPr>
          <p:spPr bwMode="auto">
            <a:xfrm>
              <a:off x="1442448" y="1896722"/>
              <a:ext cx="290610" cy="276726"/>
            </a:xfrm>
            <a:prstGeom prst="ellipse">
              <a:avLst/>
            </a:prstGeom>
            <a:solidFill>
              <a:schemeClr val="bg1">
                <a:lumMod val="6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3</a:t>
              </a:r>
            </a:p>
          </p:txBody>
        </p:sp>
        <p:sp>
          <p:nvSpPr>
            <p:cNvPr id="237" name="Rectangle 13"/>
            <p:cNvSpPr>
              <a:spLocks noChangeArrowheads="1"/>
            </p:cNvSpPr>
            <p:nvPr/>
          </p:nvSpPr>
          <p:spPr bwMode="gray">
            <a:xfrm>
              <a:off x="1587756" y="3333131"/>
              <a:ext cx="1558214" cy="365760"/>
            </a:xfrm>
            <a:prstGeom prst="rect">
              <a:avLst/>
            </a:prstGeom>
            <a:solidFill>
              <a:schemeClr val="bg1">
                <a:lumMod val="95000"/>
              </a:schemeClr>
            </a:solidFill>
            <a:ln w="9525" algn="ctr">
              <a:solidFill>
                <a:schemeClr val="bg1">
                  <a:lumMod val="65000"/>
                </a:schemeClr>
              </a:solidFill>
              <a:miter lim="800000"/>
              <a:headEnd/>
              <a:tailEnd/>
            </a:ln>
            <a:effectLst/>
            <a:extLst/>
          </p:spPr>
          <p:txBody>
            <a:bodyPr lIns="91440" tIns="36576" rIns="91440" bIns="36576" anchor="ctr"/>
            <a:lstStyle/>
            <a:p>
              <a:pPr algn="ctr">
                <a:tabLst>
                  <a:tab pos="517525" algn="r"/>
                </a:tabLst>
              </a:pPr>
              <a:r>
                <a:rPr lang="en-US" altLang="zh-CN" sz="1000" dirty="0" smtClean="0">
                  <a:solidFill>
                    <a:srgbClr val="000000"/>
                  </a:solidFill>
                  <a:ea typeface="SimSun" pitchFamily="2" charset="-122"/>
                </a:rPr>
                <a:t>Mark-to-market portfolio risk</a:t>
              </a:r>
              <a:r>
                <a:rPr lang="en-US" altLang="zh-CN" sz="1000" baseline="30000" dirty="0" smtClean="0">
                  <a:solidFill>
                    <a:srgbClr val="000000"/>
                  </a:solidFill>
                  <a:ea typeface="SimSun" pitchFamily="2" charset="-122"/>
                </a:rPr>
                <a:t>2</a:t>
              </a:r>
              <a:endParaRPr lang="en-US" altLang="zh-CN" sz="1000" dirty="0">
                <a:solidFill>
                  <a:srgbClr val="000000"/>
                </a:solidFill>
                <a:ea typeface="SimSun" pitchFamily="2" charset="-122"/>
              </a:endParaRPr>
            </a:p>
          </p:txBody>
        </p:sp>
        <p:sp>
          <p:nvSpPr>
            <p:cNvPr id="238" name="Oval 237"/>
            <p:cNvSpPr/>
            <p:nvPr/>
          </p:nvSpPr>
          <p:spPr bwMode="auto">
            <a:xfrm>
              <a:off x="1442448" y="3277684"/>
              <a:ext cx="290610" cy="276726"/>
            </a:xfrm>
            <a:prstGeom prst="ellipse">
              <a:avLst/>
            </a:prstGeom>
            <a:solidFill>
              <a:schemeClr val="bg1">
                <a:lumMod val="6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6</a:t>
              </a:r>
            </a:p>
          </p:txBody>
        </p:sp>
      </p:grpSp>
      <p:sp>
        <p:nvSpPr>
          <p:cNvPr id="239" name="Oval 238"/>
          <p:cNvSpPr/>
          <p:nvPr/>
        </p:nvSpPr>
        <p:spPr bwMode="auto">
          <a:xfrm>
            <a:off x="3374674" y="3438108"/>
            <a:ext cx="290610" cy="276726"/>
          </a:xfrm>
          <a:prstGeom prst="ellipse">
            <a:avLst/>
          </a:prstGeom>
          <a:solidFill>
            <a:schemeClr val="bg1">
              <a:lumMod val="6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6</a:t>
            </a:r>
          </a:p>
        </p:txBody>
      </p:sp>
      <p:cxnSp>
        <p:nvCxnSpPr>
          <p:cNvPr id="240" name="Straight Connector 239"/>
          <p:cNvCxnSpPr/>
          <p:nvPr/>
        </p:nvCxnSpPr>
        <p:spPr>
          <a:xfrm>
            <a:off x="3167067" y="1254111"/>
            <a:ext cx="0" cy="4869034"/>
          </a:xfrm>
          <a:prstGeom prst="line">
            <a:avLst/>
          </a:prstGeom>
          <a:ln w="9525">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241" name="TextBox 240"/>
          <p:cNvSpPr txBox="1"/>
          <p:nvPr/>
        </p:nvSpPr>
        <p:spPr>
          <a:xfrm>
            <a:off x="6190075" y="1253838"/>
            <a:ext cx="3049233" cy="224677"/>
          </a:xfrm>
          <a:prstGeom prst="rect">
            <a:avLst/>
          </a:prstGeom>
          <a:noFill/>
        </p:spPr>
        <p:txBody>
          <a:bodyPr wrap="none" rtlCol="0">
            <a:spAutoFit/>
          </a:bodyPr>
          <a:lstStyle/>
          <a:p>
            <a:pPr algn="ctr" eaLnBrk="1" hangingPunct="1">
              <a:lnSpc>
                <a:spcPct val="86000"/>
              </a:lnSpc>
            </a:pPr>
            <a:r>
              <a:rPr lang="en-US" sz="1000" dirty="0" smtClean="0">
                <a:solidFill>
                  <a:srgbClr val="000000"/>
                </a:solidFill>
                <a:ea typeface="ＭＳ Ｐゴシック"/>
              </a:rPr>
              <a:t>* SHUSA metric reported in Santander Group RAS</a:t>
            </a:r>
            <a:endParaRPr lang="en-US" sz="1000" dirty="0">
              <a:solidFill>
                <a:srgbClr val="000000"/>
              </a:solidFill>
              <a:ea typeface="ＭＳ Ｐゴシック"/>
            </a:endParaRPr>
          </a:p>
        </p:txBody>
      </p:sp>
      <p:sp>
        <p:nvSpPr>
          <p:cNvPr id="43" name="Text Box 75"/>
          <p:cNvSpPr txBox="1">
            <a:spLocks noChangeArrowheads="1"/>
          </p:cNvSpPr>
          <p:nvPr/>
        </p:nvSpPr>
        <p:spPr bwMode="gray">
          <a:xfrm>
            <a:off x="407540" y="98167"/>
            <a:ext cx="1065997"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Metric selection</a:t>
            </a:r>
            <a:endParaRPr lang="en-US" sz="1200" dirty="0">
              <a:solidFill>
                <a:schemeClr val="bg1">
                  <a:lumMod val="50000"/>
                </a:schemeClr>
              </a:solidFill>
            </a:endParaRPr>
          </a:p>
        </p:txBody>
      </p:sp>
      <p:sp>
        <p:nvSpPr>
          <p:cNvPr id="44" name="Footnote"/>
          <p:cNvSpPr/>
          <p:nvPr/>
        </p:nvSpPr>
        <p:spPr>
          <a:xfrm>
            <a:off x="2217885" y="6332539"/>
            <a:ext cx="5000958" cy="369332"/>
          </a:xfrm>
          <a:prstGeom prst="rect">
            <a:avLst/>
          </a:prstGeom>
          <a:extLst/>
        </p:spPr>
        <p:txBody>
          <a:bodyPr vert="horz" wrap="square" lIns="0" tIns="0" rIns="0" bIns="0" numCol="1" anchor="t" anchorCtr="0" compatLnSpc="1">
            <a:prstTxWarp prst="textNoShape">
              <a:avLst/>
            </a:prstTxWarp>
            <a:spAutoFit/>
          </a:bodyPr>
          <a:lstStyle/>
          <a:p>
            <a:pPr marL="228600" indent="-228600" algn="l" eaLnBrk="1" hangingPunct="1">
              <a:lnSpc>
                <a:spcPct val="100000"/>
              </a:lnSpc>
              <a:spcBef>
                <a:spcPts val="0"/>
              </a:spcBef>
              <a:spcAft>
                <a:spcPts val="0"/>
              </a:spcAft>
              <a:buAutoNum type="arabicPeriod"/>
            </a:pPr>
            <a:r>
              <a:rPr lang="en-US" sz="800" dirty="0" smtClean="0">
                <a:solidFill>
                  <a:srgbClr val="000000"/>
                </a:solidFill>
                <a:latin typeface="Arial" panose="020B0604020202020204" pitchFamily="34" charset="0"/>
                <a:cs typeface="Arial" panose="020B0604020202020204" pitchFamily="34" charset="0"/>
                <a:sym typeface="+mn-lt"/>
              </a:rPr>
              <a:t>BSI has no metrics tracking credit losses given the historical lack of charge-off events</a:t>
            </a:r>
          </a:p>
          <a:p>
            <a:pPr marL="228600" indent="-228600" algn="l" eaLnBrk="1" hangingPunct="1">
              <a:lnSpc>
                <a:spcPct val="100000"/>
              </a:lnSpc>
              <a:spcBef>
                <a:spcPts val="0"/>
              </a:spcBef>
              <a:spcAft>
                <a:spcPts val="0"/>
              </a:spcAft>
              <a:buAutoNum type="arabicPeriod"/>
            </a:pPr>
            <a:r>
              <a:rPr lang="en-US" sz="800" dirty="0" smtClean="0">
                <a:solidFill>
                  <a:srgbClr val="000000"/>
                </a:solidFill>
                <a:latin typeface="Arial" panose="020B0604020202020204" pitchFamily="34" charset="0"/>
                <a:cs typeface="Arial" panose="020B0604020202020204" pitchFamily="34" charset="0"/>
                <a:sym typeface="+mn-lt"/>
              </a:rPr>
              <a:t>Interest rate risk and Mark-to-market portfolio risk included Market Risk within the ERM Risk Taxonomy</a:t>
            </a:r>
          </a:p>
          <a:p>
            <a:pPr marL="228600" indent="-228600" algn="l" eaLnBrk="1" hangingPunct="1">
              <a:lnSpc>
                <a:spcPct val="100000"/>
              </a:lnSpc>
              <a:spcBef>
                <a:spcPts val="0"/>
              </a:spcBef>
              <a:spcAft>
                <a:spcPts val="0"/>
              </a:spcAft>
              <a:buAutoNum type="arabicPeriod"/>
            </a:pPr>
            <a:r>
              <a:rPr lang="en-US" sz="800" dirty="0" smtClean="0">
                <a:solidFill>
                  <a:srgbClr val="000000"/>
                </a:solidFill>
                <a:latin typeface="Arial" panose="020B0604020202020204" pitchFamily="34" charset="0"/>
                <a:cs typeface="Arial" panose="020B0604020202020204" pitchFamily="34" charset="0"/>
                <a:sym typeface="+mn-lt"/>
              </a:rPr>
              <a:t>Fiduciary risk included in Compliance Risk within the ERM Risk Taxonomy</a:t>
            </a:r>
            <a:endParaRPr lang="en-US" sz="800" dirty="0">
              <a:solidFill>
                <a:srgbClr val="000000"/>
              </a:solidFill>
              <a:latin typeface="Arial" panose="020B0604020202020204" pitchFamily="34" charset="0"/>
              <a:cs typeface="Arial" panose="020B0604020202020204" pitchFamily="34" charset="0"/>
              <a:sym typeface="+mn-lt"/>
            </a:endParaRPr>
          </a:p>
        </p:txBody>
      </p:sp>
    </p:spTree>
    <p:extLst>
      <p:ext uri="{BB962C8B-B14F-4D97-AF65-F5344CB8AC3E}">
        <p14:creationId xmlns:p14="http://schemas.microsoft.com/office/powerpoint/2010/main" val="5176526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282272119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57538" name="think-cell Slide" r:id="rId14" imgW="270" imgH="270" progId="TCLayout.ActiveDocument.1">
                  <p:embed/>
                </p:oleObj>
              </mc:Choice>
              <mc:Fallback>
                <p:oleObj name="think-cell Slide" r:id="rId14" imgW="270" imgH="270" progId="TCLayout.ActiveDocument.1">
                  <p:embed/>
                  <p:pic>
                    <p:nvPicPr>
                      <p:cNvPr id="0" name=""/>
                      <p:cNvPicPr/>
                      <p:nvPr/>
                    </p:nvPicPr>
                    <p:blipFill>
                      <a:blip r:embed="rId15"/>
                      <a:stretch>
                        <a:fillRect/>
                      </a:stretch>
                    </p:blipFill>
                    <p:spPr>
                      <a:xfrm>
                        <a:off x="1588" y="1588"/>
                        <a:ext cx="1587" cy="1587"/>
                      </a:xfrm>
                      <a:prstGeom prst="rect">
                        <a:avLst/>
                      </a:prstGeom>
                    </p:spPr>
                  </p:pic>
                </p:oleObj>
              </mc:Fallback>
            </mc:AlternateContent>
          </a:graphicData>
        </a:graphic>
      </p:graphicFrame>
      <p:sp>
        <p:nvSpPr>
          <p:cNvPr id="2" name="Rectangle 1" hidden="1"/>
          <p:cNvSpPr/>
          <p:nvPr>
            <p:custDataLst>
              <p:tags r:id="rId3"/>
            </p:custDataLst>
          </p:nvPr>
        </p:nvSpPr>
        <p:spPr bwMode="auto">
          <a:xfrm>
            <a:off x="0" y="0"/>
            <a:ext cx="158750" cy="158750"/>
          </a:xfrm>
          <a:prstGeom prst="rect">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nSpc>
                <a:spcPct val="100000"/>
              </a:lnSpc>
            </a:pPr>
            <a:endParaRPr lang="en-US" dirty="0" smtClean="0">
              <a:solidFill>
                <a:schemeClr val="tx1"/>
              </a:solidFill>
              <a:latin typeface="Arial"/>
              <a:cs typeface="Arial"/>
              <a:sym typeface="Arial"/>
            </a:endParaRPr>
          </a:p>
        </p:txBody>
      </p:sp>
      <p:sp>
        <p:nvSpPr>
          <p:cNvPr id="4" name="Content Placeholder 3"/>
          <p:cNvSpPr>
            <a:spLocks noGrp="1"/>
          </p:cNvSpPr>
          <p:nvPr>
            <p:ph sz="quarter" idx="11"/>
          </p:nvPr>
        </p:nvSpPr>
        <p:spPr>
          <a:xfrm>
            <a:off x="348437" y="381390"/>
            <a:ext cx="8666245" cy="435610"/>
          </a:xfrm>
        </p:spPr>
        <p:txBody>
          <a:bodyPr/>
          <a:lstStyle/>
          <a:p>
            <a:r>
              <a:rPr lang="en-US" dirty="0"/>
              <a:t>Calibration: </a:t>
            </a:r>
            <a:r>
              <a:rPr lang="en-US" b="0" dirty="0"/>
              <a:t>Open MRIAs and other equivalent matters requiring immediate </a:t>
            </a:r>
            <a:r>
              <a:rPr lang="en-US" b="0" dirty="0" smtClean="0"/>
              <a:t>attention</a:t>
            </a:r>
            <a:endParaRPr lang="en-US" b="0" dirty="0"/>
          </a:p>
        </p:txBody>
      </p:sp>
      <p:cxnSp>
        <p:nvCxnSpPr>
          <p:cNvPr id="6" name="Straight Connector 5"/>
          <p:cNvCxnSpPr/>
          <p:nvPr/>
        </p:nvCxnSpPr>
        <p:spPr>
          <a:xfrm>
            <a:off x="4784145" y="1421539"/>
            <a:ext cx="0" cy="4894094"/>
          </a:xfrm>
          <a:prstGeom prst="line">
            <a:avLst/>
          </a:prstGeom>
          <a:ln>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7" name="Text Placeholder 9"/>
          <p:cNvSpPr txBox="1">
            <a:spLocks/>
          </p:cNvSpPr>
          <p:nvPr/>
        </p:nvSpPr>
        <p:spPr>
          <a:xfrm>
            <a:off x="366713" y="1463040"/>
            <a:ext cx="5646738" cy="335189"/>
          </a:xfrm>
          <a:prstGeom prst="rect">
            <a:avLst/>
          </a:prstGeom>
        </p:spPr>
        <p:txBody>
          <a:bodyPr lIns="0" tIns="0" rIns="0" bIns="0"/>
          <a:lstStyle>
            <a:lvl1pPr marL="0" indent="0" algn="l" rtl="0" eaLnBrk="1" fontAlgn="base" hangingPunct="1">
              <a:lnSpc>
                <a:spcPct val="100000"/>
              </a:lnSpc>
              <a:spcBef>
                <a:spcPts val="0"/>
              </a:spcBef>
              <a:spcAft>
                <a:spcPct val="0"/>
              </a:spcAft>
              <a:buNone/>
              <a:defRPr sz="1200" b="1">
                <a:solidFill>
                  <a:schemeClr val="tx2"/>
                </a:solidFill>
                <a:latin typeface="+mj-lt"/>
                <a:ea typeface="+mn-ea"/>
                <a:cs typeface="+mn-cs"/>
              </a:defRPr>
            </a:lvl1pPr>
            <a:lvl2pPr marL="0" indent="0" algn="l" rtl="0" eaLnBrk="1" fontAlgn="base" hangingPunct="1">
              <a:lnSpc>
                <a:spcPct val="100000"/>
              </a:lnSpc>
              <a:spcBef>
                <a:spcPts val="0"/>
              </a:spcBef>
              <a:spcAft>
                <a:spcPct val="0"/>
              </a:spcAft>
              <a:buClr>
                <a:schemeClr val="tx1"/>
              </a:buClr>
              <a:buFont typeface="Wingdings" pitchFamily="2" charset="2"/>
              <a:buNone/>
              <a:defRPr sz="1200">
                <a:solidFill>
                  <a:schemeClr val="tx2"/>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000">
                <a:solidFill>
                  <a:schemeClr val="accent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US" sz="1400" b="1" i="0" u="none" strike="noStrike" kern="0" cap="none" spc="0" normalizeH="0" baseline="0" noProof="0" dirty="0" smtClean="0">
                <a:ln>
                  <a:noFill/>
                </a:ln>
                <a:solidFill>
                  <a:srgbClr val="FF0000"/>
                </a:solidFill>
                <a:effectLst/>
                <a:uLnTx/>
                <a:uFillTx/>
                <a:latin typeface="Arial Bold"/>
                <a:ea typeface="ＭＳ Ｐゴシック"/>
              </a:rPr>
              <a:t>Open MRIAs and equivalent matters</a:t>
            </a:r>
          </a:p>
          <a:p>
            <a:pPr marL="0" marR="0" lvl="0" indent="0" algn="l" defTabSz="914400" rtl="0" eaLnBrk="1" fontAlgn="base" latinLnBrk="0" hangingPunct="1">
              <a:lnSpc>
                <a:spcPct val="100000"/>
              </a:lnSpc>
              <a:spcBef>
                <a:spcPts val="0"/>
              </a:spcBef>
              <a:spcAft>
                <a:spcPct val="0"/>
              </a:spcAft>
              <a:buClrTx/>
              <a:buSzTx/>
              <a:buFontTx/>
              <a:buNone/>
              <a:tabLst/>
              <a:defRPr/>
            </a:pPr>
            <a:r>
              <a:rPr lang="en-US" sz="1400" b="0" kern="0" dirty="0" smtClean="0">
                <a:solidFill>
                  <a:srgbClr val="FF0000"/>
                </a:solidFill>
                <a:latin typeface="Arial" panose="020B0604020202020204" pitchFamily="34" charset="0"/>
                <a:ea typeface="ＭＳ Ｐゴシック"/>
                <a:cs typeface="Arial" panose="020B0604020202020204" pitchFamily="34" charset="0"/>
              </a:rPr>
              <a:t>Number,</a:t>
            </a:r>
            <a:r>
              <a:rPr kumimoji="0" lang="en-US" sz="1400" b="1" i="0" u="none" strike="noStrike" kern="0" cap="none" spc="0" normalizeH="0" baseline="0" noProof="0" dirty="0" smtClean="0">
                <a:ln>
                  <a:noFill/>
                </a:ln>
                <a:solidFill>
                  <a:srgbClr val="FF0000"/>
                </a:solidFill>
                <a:effectLst/>
                <a:uLnTx/>
                <a:uFillTx/>
                <a:latin typeface="Arial Bold"/>
                <a:ea typeface="ＭＳ Ｐゴシック"/>
              </a:rPr>
              <a:t> </a:t>
            </a:r>
            <a:r>
              <a:rPr lang="en-US" sz="1400" b="0" kern="0" noProof="0" dirty="0" smtClean="0">
                <a:solidFill>
                  <a:srgbClr val="FF0000"/>
                </a:solidFill>
                <a:latin typeface="Arial" panose="020B0604020202020204" pitchFamily="34" charset="0"/>
                <a:ea typeface="ＭＳ Ｐゴシック"/>
                <a:cs typeface="Arial" panose="020B0604020202020204" pitchFamily="34" charset="0"/>
              </a:rPr>
              <a:t>as</a:t>
            </a:r>
            <a:r>
              <a:rPr kumimoji="0" lang="en-US" sz="1400" b="0" i="0" u="none" strike="noStrike" kern="0" cap="none" spc="0" normalizeH="0" baseline="0" noProof="0" dirty="0" smtClean="0">
                <a:ln>
                  <a:noFill/>
                </a:ln>
                <a:solidFill>
                  <a:srgbClr val="FF0000"/>
                </a:solidFill>
                <a:effectLst/>
                <a:uLnTx/>
                <a:uFillTx/>
                <a:latin typeface="Arial"/>
                <a:ea typeface="ＭＳ Ｐゴシック"/>
              </a:rPr>
              <a:t> of 3/31/2016</a:t>
            </a:r>
            <a:endParaRPr kumimoji="0" lang="en-US" sz="1400" b="0" i="0" u="none" strike="noStrike" kern="0" cap="none" spc="0" normalizeH="0" baseline="0" noProof="0" dirty="0">
              <a:ln>
                <a:noFill/>
              </a:ln>
              <a:solidFill>
                <a:srgbClr val="FF0000"/>
              </a:solidFill>
              <a:effectLst/>
              <a:uLnTx/>
              <a:uFillTx/>
              <a:latin typeface="Arial"/>
              <a:ea typeface="ＭＳ Ｐゴシック"/>
            </a:endParaRPr>
          </a:p>
        </p:txBody>
      </p:sp>
      <p:sp>
        <p:nvSpPr>
          <p:cNvPr id="8" name="Text Placeholder 8"/>
          <p:cNvSpPr txBox="1">
            <a:spLocks/>
          </p:cNvSpPr>
          <p:nvPr/>
        </p:nvSpPr>
        <p:spPr>
          <a:xfrm>
            <a:off x="5162550" y="1463040"/>
            <a:ext cx="2738267" cy="326405"/>
          </a:xfrm>
          <a:prstGeom prst="rect">
            <a:avLst/>
          </a:prstGeom>
        </p:spPr>
        <p:txBody>
          <a:bodyPr lIns="0" tIns="0" rIns="0" bIns="0"/>
          <a:lstStyle>
            <a:lvl1pPr marL="0" indent="0" algn="l" rtl="0" eaLnBrk="1" fontAlgn="base" hangingPunct="1">
              <a:lnSpc>
                <a:spcPct val="100000"/>
              </a:lnSpc>
              <a:spcBef>
                <a:spcPts val="0"/>
              </a:spcBef>
              <a:spcAft>
                <a:spcPct val="0"/>
              </a:spcAft>
              <a:buNone/>
              <a:defRPr sz="1200" b="1">
                <a:solidFill>
                  <a:schemeClr val="tx2"/>
                </a:solidFill>
                <a:latin typeface="+mj-lt"/>
                <a:ea typeface="+mn-ea"/>
                <a:cs typeface="+mn-cs"/>
              </a:defRPr>
            </a:lvl1pPr>
            <a:lvl2pPr marL="0" indent="0" algn="l" rtl="0" eaLnBrk="1" fontAlgn="base" hangingPunct="1">
              <a:lnSpc>
                <a:spcPct val="100000"/>
              </a:lnSpc>
              <a:spcBef>
                <a:spcPts val="0"/>
              </a:spcBef>
              <a:spcAft>
                <a:spcPct val="0"/>
              </a:spcAft>
              <a:buClr>
                <a:schemeClr val="tx1"/>
              </a:buClr>
              <a:buFont typeface="Wingdings" pitchFamily="2" charset="2"/>
              <a:buNone/>
              <a:defRPr sz="1200">
                <a:solidFill>
                  <a:schemeClr val="tx2"/>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000">
                <a:solidFill>
                  <a:schemeClr val="accent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US" sz="1400" b="1" i="0" u="none" strike="noStrike" kern="0" cap="none" spc="0" normalizeH="0" baseline="0" noProof="0" dirty="0" smtClean="0">
                <a:ln>
                  <a:noFill/>
                </a:ln>
                <a:solidFill>
                  <a:srgbClr val="FF0000"/>
                </a:solidFill>
                <a:effectLst/>
                <a:uLnTx/>
                <a:uFillTx/>
                <a:latin typeface="Arial Bold"/>
                <a:ea typeface="ＭＳ Ｐゴシック"/>
              </a:rPr>
              <a:t>Calibration approach</a:t>
            </a:r>
            <a:endParaRPr kumimoji="0" lang="en-US" sz="1400" b="1" i="0" u="none" strike="noStrike" kern="0" cap="none" spc="0" normalizeH="0" baseline="0" noProof="0" dirty="0">
              <a:ln>
                <a:noFill/>
              </a:ln>
              <a:solidFill>
                <a:srgbClr val="FF0000"/>
              </a:solidFill>
              <a:effectLst/>
              <a:uLnTx/>
              <a:uFillTx/>
              <a:latin typeface="Arial Bold"/>
              <a:ea typeface="ＭＳ Ｐゴシック"/>
            </a:endParaRPr>
          </a:p>
        </p:txBody>
      </p:sp>
      <p:sp>
        <p:nvSpPr>
          <p:cNvPr id="9" name="Content Placeholder 4"/>
          <p:cNvSpPr txBox="1">
            <a:spLocks/>
          </p:cNvSpPr>
          <p:nvPr/>
        </p:nvSpPr>
        <p:spPr bwMode="gray">
          <a:xfrm>
            <a:off x="5162550" y="1898823"/>
            <a:ext cx="4067957" cy="1369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171450" marR="0" lvl="0" indent="-171450" algn="l" defTabSz="914400" rtl="0" eaLnBrk="1" fontAlgn="base" latinLnBrk="0" hangingPunct="1">
              <a:lnSpc>
                <a:spcPct val="100000"/>
              </a:lnSpc>
              <a:spcBef>
                <a:spcPts val="600"/>
              </a:spcBef>
              <a:spcAft>
                <a:spcPts val="0"/>
              </a:spcAft>
              <a:buClrTx/>
              <a:buSzTx/>
              <a:buFont typeface="Arial" panose="020B0604020202020204" pitchFamily="34" charset="0"/>
              <a:buChar char="•"/>
              <a:tabLst/>
              <a:defRPr/>
            </a:pPr>
            <a:r>
              <a:rPr kumimoji="0" lang="en-US" sz="1200" b="0" i="0" u="none" strike="noStrike" kern="0" cap="none" spc="0" normalizeH="0" baseline="0" noProof="0" dirty="0" smtClean="0">
                <a:ln>
                  <a:noFill/>
                </a:ln>
                <a:solidFill>
                  <a:srgbClr val="000000"/>
                </a:solidFill>
                <a:effectLst/>
                <a:uLnTx/>
                <a:uFillTx/>
                <a:latin typeface="Arial"/>
                <a:ea typeface="+mn-ea"/>
                <a:cs typeface="+mn-cs"/>
                <a:sym typeface="+mn-lt"/>
              </a:rPr>
              <a:t>BSI is committed to </a:t>
            </a:r>
            <a:r>
              <a:rPr kumimoji="0" lang="en-US" sz="1200" b="0" i="0" u="none" strike="noStrike" kern="1200" cap="none" spc="0" normalizeH="0" baseline="0" noProof="0" dirty="0" smtClean="0">
                <a:ln>
                  <a:noFill/>
                </a:ln>
                <a:solidFill>
                  <a:srgbClr val="000000"/>
                </a:solidFill>
                <a:effectLst/>
                <a:uLnTx/>
                <a:uFillTx/>
                <a:latin typeface="Arial"/>
                <a:ea typeface="+mn-ea"/>
                <a:cs typeface="+mn-cs"/>
                <a:sym typeface="+mn-lt"/>
              </a:rPr>
              <a:t>fully complying with all regulatory standards and </a:t>
            </a:r>
            <a:r>
              <a:rPr kumimoji="0" lang="en-US" sz="1200" b="0" i="0" u="none" strike="noStrike" kern="0" cap="none" spc="0" normalizeH="0" baseline="0" noProof="0" dirty="0" smtClean="0">
                <a:ln>
                  <a:noFill/>
                </a:ln>
                <a:solidFill>
                  <a:srgbClr val="000000"/>
                </a:solidFill>
                <a:effectLst/>
                <a:uLnTx/>
                <a:uFillTx/>
                <a:latin typeface="Arial"/>
                <a:ea typeface="+mn-ea"/>
                <a:cs typeface="+mn-cs"/>
                <a:sym typeface="+mn-lt"/>
              </a:rPr>
              <a:t>ensuring the timely remediation of all outstanding regulatory findings</a:t>
            </a:r>
          </a:p>
          <a:p>
            <a:pPr marL="171450" lvl="0" indent="-171450">
              <a:lnSpc>
                <a:spcPct val="100000"/>
              </a:lnSpc>
              <a:spcBef>
                <a:spcPts val="600"/>
              </a:spcBef>
              <a:buFont typeface="Arial" panose="020B0604020202020204" pitchFamily="34" charset="0"/>
              <a:buChar char="•"/>
              <a:defRPr/>
            </a:pPr>
            <a:r>
              <a:rPr lang="en-US" sz="1200" kern="0" dirty="0" smtClean="0">
                <a:solidFill>
                  <a:srgbClr val="000000"/>
                </a:solidFill>
                <a:latin typeface="Arial"/>
              </a:rPr>
              <a:t>Management proposed </a:t>
            </a:r>
            <a:r>
              <a:rPr lang="en-US" sz="1200" kern="0" dirty="0">
                <a:solidFill>
                  <a:srgbClr val="000000"/>
                </a:solidFill>
                <a:latin typeface="Arial"/>
              </a:rPr>
              <a:t>setting the limit at zero, setting a strong</a:t>
            </a:r>
            <a:r>
              <a:rPr lang="en-US" sz="1200" kern="0" dirty="0">
                <a:solidFill>
                  <a:srgbClr val="000000"/>
                </a:solidFill>
                <a:latin typeface="Arial"/>
                <a:ea typeface="ＭＳ Ｐゴシック" pitchFamily="-112" charset="-128"/>
                <a:cs typeface="ＭＳ Ｐゴシック" pitchFamily="-112" charset="-128"/>
              </a:rPr>
              <a:t> “tone-from-top” that </a:t>
            </a:r>
            <a:r>
              <a:rPr lang="en-US" sz="1200" kern="0" dirty="0" smtClean="0">
                <a:solidFill>
                  <a:srgbClr val="000000"/>
                </a:solidFill>
                <a:latin typeface="Arial"/>
                <a:ea typeface="ＭＳ Ｐゴシック" pitchFamily="-112" charset="-128"/>
                <a:cs typeface="ＭＳ Ｐゴシック" pitchFamily="-112" charset="-128"/>
              </a:rPr>
              <a:t>MRIAs or other equivalent matters </a:t>
            </a:r>
            <a:r>
              <a:rPr lang="en-US" sz="1200" kern="0" dirty="0">
                <a:solidFill>
                  <a:srgbClr val="000000"/>
                </a:solidFill>
                <a:latin typeface="Arial"/>
                <a:ea typeface="ＭＳ Ｐゴシック" pitchFamily="-112" charset="-128"/>
                <a:cs typeface="ＭＳ Ｐゴシック" pitchFamily="-112" charset="-128"/>
              </a:rPr>
              <a:t>are unacceptable and must be remediated as soon as </a:t>
            </a:r>
            <a:r>
              <a:rPr lang="en-US" sz="1200" kern="0" dirty="0" smtClean="0">
                <a:solidFill>
                  <a:srgbClr val="000000"/>
                </a:solidFill>
                <a:latin typeface="Arial"/>
                <a:ea typeface="ＭＳ Ｐゴシック" pitchFamily="-112" charset="-128"/>
                <a:cs typeface="ＭＳ Ｐゴシック" pitchFamily="-112" charset="-128"/>
              </a:rPr>
              <a:t>possible</a:t>
            </a:r>
            <a:endParaRPr lang="en-US" sz="1200" kern="0" dirty="0">
              <a:solidFill>
                <a:srgbClr val="000000"/>
              </a:solidFill>
              <a:latin typeface="Arial" charset="0"/>
              <a:ea typeface="ＭＳ Ｐゴシック" pitchFamily="-112" charset="-128"/>
              <a:cs typeface="ＭＳ Ｐゴシック" pitchFamily="-112" charset="-128"/>
            </a:endParaRPr>
          </a:p>
        </p:txBody>
      </p:sp>
      <p:graphicFrame>
        <p:nvGraphicFramePr>
          <p:cNvPr id="15" name="Object 14"/>
          <p:cNvGraphicFramePr>
            <a:graphicFrameLocks/>
          </p:cNvGraphicFramePr>
          <p:nvPr>
            <p:custDataLst>
              <p:tags r:id="rId4"/>
            </p:custDataLst>
            <p:extLst>
              <p:ext uri="{D42A27DB-BD31-4B8C-83A1-F6EECF244321}">
                <p14:modId xmlns:p14="http://schemas.microsoft.com/office/powerpoint/2010/main" val="2028600340"/>
              </p:ext>
            </p:extLst>
          </p:nvPr>
        </p:nvGraphicFramePr>
        <p:xfrm>
          <a:off x="304800" y="1866900"/>
          <a:ext cx="4238557" cy="3867060"/>
        </p:xfrm>
        <a:graphic>
          <a:graphicData uri="http://schemas.openxmlformats.org/presentationml/2006/ole">
            <mc:AlternateContent xmlns:mc="http://schemas.openxmlformats.org/markup-compatibility/2006">
              <mc:Choice xmlns:v="urn:schemas-microsoft-com:vml" Requires="v">
                <p:oleObj spid="_x0000_s357539" name="Chart" r:id="rId16" imgW="4238557" imgH="3867060" progId="MSGraph.Chart.8">
                  <p:embed followColorScheme="full"/>
                </p:oleObj>
              </mc:Choice>
              <mc:Fallback>
                <p:oleObj name="Chart" r:id="rId16" imgW="4238557" imgH="3867060" progId="MSGraph.Chart.8">
                  <p:embed followColorScheme="full"/>
                  <p:pic>
                    <p:nvPicPr>
                      <p:cNvPr id="0" name=""/>
                      <p:cNvPicPr/>
                      <p:nvPr/>
                    </p:nvPicPr>
                    <p:blipFill>
                      <a:blip r:embed="rId17"/>
                      <a:stretch>
                        <a:fillRect/>
                      </a:stretch>
                    </p:blipFill>
                    <p:spPr>
                      <a:xfrm>
                        <a:off x="304800" y="1866900"/>
                        <a:ext cx="4238557" cy="3867060"/>
                      </a:xfrm>
                      <a:prstGeom prst="rect">
                        <a:avLst/>
                      </a:prstGeom>
                    </p:spPr>
                  </p:pic>
                </p:oleObj>
              </mc:Fallback>
            </mc:AlternateContent>
          </a:graphicData>
        </a:graphic>
      </p:graphicFrame>
      <p:sp>
        <p:nvSpPr>
          <p:cNvPr id="18" name="Text Placeholder 21"/>
          <p:cNvSpPr>
            <a:spLocks noGrp="1"/>
          </p:cNvSpPr>
          <p:nvPr>
            <p:custDataLst>
              <p:tags r:id="rId5"/>
            </p:custDataLst>
          </p:nvPr>
        </p:nvSpPr>
        <p:spPr bwMode="auto">
          <a:xfrm>
            <a:off x="4173538" y="5584825"/>
            <a:ext cx="27463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C589091A-6619-4F0E-8D1E-21C3E9A8F1C0}" type="datetime'''M''ar''''''''''-''1''''''6'''''''''''''''''''">
              <a:rPr lang="en-US" sz="1000">
                <a:latin typeface="Arial"/>
                <a:cs typeface="Arial"/>
                <a:sym typeface="Arial"/>
              </a:rPr>
              <a:pPr/>
              <a:t>Mar-16</a:t>
            </a:fld>
            <a:endParaRPr lang="en-US" sz="1000" dirty="0">
              <a:latin typeface="Arial"/>
              <a:cs typeface="Arial"/>
              <a:sym typeface="Arial"/>
            </a:endParaRPr>
          </a:p>
        </p:txBody>
      </p:sp>
      <p:sp>
        <p:nvSpPr>
          <p:cNvPr id="23" name="Text Placeholder 19"/>
          <p:cNvSpPr>
            <a:spLocks noGrp="1"/>
          </p:cNvSpPr>
          <p:nvPr>
            <p:custDataLst>
              <p:tags r:id="rId6"/>
            </p:custDataLst>
          </p:nvPr>
        </p:nvSpPr>
        <p:spPr bwMode="auto">
          <a:xfrm>
            <a:off x="3676650" y="5584825"/>
            <a:ext cx="258763"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5B2E7CAC-51B7-44C0-B9DD-7E174A40956E}" type="datetime'''J''a''''''''''n''''''''''''''''-''''''''''''1''''''6'''''''">
              <a:rPr lang="en-US" sz="1000">
                <a:latin typeface="Arial"/>
                <a:cs typeface="Arial"/>
                <a:sym typeface="Arial"/>
              </a:rPr>
              <a:pPr/>
              <a:t>Jan-16</a:t>
            </a:fld>
            <a:endParaRPr lang="en-US" sz="1000" dirty="0">
              <a:latin typeface="Arial"/>
              <a:cs typeface="Arial"/>
              <a:sym typeface="Arial"/>
            </a:endParaRPr>
          </a:p>
        </p:txBody>
      </p:sp>
      <p:sp>
        <p:nvSpPr>
          <p:cNvPr id="16" name="Text Placeholder 17"/>
          <p:cNvSpPr>
            <a:spLocks noGrp="1"/>
          </p:cNvSpPr>
          <p:nvPr>
            <p:custDataLst>
              <p:tags r:id="rId7"/>
            </p:custDataLst>
          </p:nvPr>
        </p:nvSpPr>
        <p:spPr bwMode="auto">
          <a:xfrm>
            <a:off x="3151188" y="5584825"/>
            <a:ext cx="28098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3E7510C3-D8C9-4720-90E7-6A4473B9391C}" type="datetime'''''''''''N''''o''v''''-''15'''''''''''''''''''''''''''">
              <a:rPr lang="en-US" sz="1000">
                <a:latin typeface="Arial"/>
                <a:cs typeface="Arial"/>
                <a:sym typeface="Arial"/>
              </a:rPr>
              <a:pPr/>
              <a:t>Nov-15</a:t>
            </a:fld>
            <a:endParaRPr lang="en-US" sz="1000" dirty="0">
              <a:latin typeface="Arial"/>
              <a:cs typeface="Arial"/>
              <a:sym typeface="Arial"/>
            </a:endParaRPr>
          </a:p>
        </p:txBody>
      </p:sp>
      <p:sp>
        <p:nvSpPr>
          <p:cNvPr id="20" name="Text Placeholder 15"/>
          <p:cNvSpPr>
            <a:spLocks noGrp="1"/>
          </p:cNvSpPr>
          <p:nvPr>
            <p:custDataLst>
              <p:tags r:id="rId8"/>
            </p:custDataLst>
          </p:nvPr>
        </p:nvSpPr>
        <p:spPr bwMode="auto">
          <a:xfrm>
            <a:off x="2646363" y="5584825"/>
            <a:ext cx="279400"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9287FA95-8FF0-4A28-A3C3-F710255F1006}" type="datetime'''S''e''p''''''''''-''''''''''''''1''''''''5'''''''''''''''''">
              <a:rPr lang="en-US" sz="1000">
                <a:latin typeface="Arial"/>
                <a:cs typeface="Arial"/>
                <a:sym typeface="Arial"/>
              </a:rPr>
              <a:pPr/>
              <a:t>Sep-15</a:t>
            </a:fld>
            <a:endParaRPr lang="en-US" sz="1000" dirty="0">
              <a:latin typeface="Arial"/>
              <a:cs typeface="Arial"/>
              <a:sym typeface="Arial"/>
            </a:endParaRPr>
          </a:p>
        </p:txBody>
      </p:sp>
      <p:sp>
        <p:nvSpPr>
          <p:cNvPr id="21" name="Text Placeholder 13"/>
          <p:cNvSpPr>
            <a:spLocks noGrp="1"/>
          </p:cNvSpPr>
          <p:nvPr>
            <p:custDataLst>
              <p:tags r:id="rId9"/>
            </p:custDataLst>
          </p:nvPr>
        </p:nvSpPr>
        <p:spPr bwMode="auto">
          <a:xfrm>
            <a:off x="2163763" y="5584825"/>
            <a:ext cx="21748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710D9823-A27A-42F7-9979-F843B604AAD4}" type="datetime'J''''u''l''''''''''''''-''''''''''''''''''1''''''''5'">
              <a:rPr lang="en-US" sz="1000">
                <a:latin typeface="Arial"/>
                <a:cs typeface="Arial"/>
                <a:sym typeface="Arial"/>
              </a:rPr>
              <a:pPr/>
              <a:t>Jul-15</a:t>
            </a:fld>
            <a:endParaRPr lang="en-US" sz="1000" dirty="0">
              <a:latin typeface="Arial"/>
              <a:cs typeface="Arial"/>
              <a:sym typeface="Arial"/>
            </a:endParaRPr>
          </a:p>
        </p:txBody>
      </p:sp>
      <p:sp>
        <p:nvSpPr>
          <p:cNvPr id="22" name="Text Placeholder 48"/>
          <p:cNvSpPr>
            <a:spLocks noGrp="1"/>
          </p:cNvSpPr>
          <p:nvPr>
            <p:custDataLst>
              <p:tags r:id="rId10"/>
            </p:custDataLst>
          </p:nvPr>
        </p:nvSpPr>
        <p:spPr bwMode="auto">
          <a:xfrm>
            <a:off x="1619250" y="5584825"/>
            <a:ext cx="295275"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AD884022-9DEA-498F-B352-2351CC652C76}" type="datetime'''''''''''''''''May''''''''''''''-''1''''''5'''">
              <a:rPr lang="en-US" sz="1000">
                <a:solidFill>
                  <a:schemeClr val="tx1"/>
                </a:solidFill>
                <a:latin typeface="Arial"/>
                <a:cs typeface="Arial"/>
                <a:sym typeface="Arial"/>
              </a:rPr>
              <a:pPr/>
              <a:t>May-15</a:t>
            </a:fld>
            <a:endParaRPr lang="en-US" sz="1000" dirty="0">
              <a:solidFill>
                <a:schemeClr val="tx1"/>
              </a:solidFill>
              <a:latin typeface="Arial"/>
              <a:ea typeface="ＭＳ Ｐゴシック"/>
              <a:cs typeface="Arial"/>
              <a:sym typeface="Arial"/>
            </a:endParaRPr>
          </a:p>
        </p:txBody>
      </p:sp>
      <p:sp>
        <p:nvSpPr>
          <p:cNvPr id="19" name="Text Placeholder 46"/>
          <p:cNvSpPr>
            <a:spLocks noGrp="1"/>
          </p:cNvSpPr>
          <p:nvPr>
            <p:custDataLst>
              <p:tags r:id="rId11"/>
            </p:custDataLst>
          </p:nvPr>
        </p:nvSpPr>
        <p:spPr bwMode="auto">
          <a:xfrm>
            <a:off x="1116013" y="5584825"/>
            <a:ext cx="27463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2302B24F-9115-4E5C-8627-A21D5817298B}" type="datetime'''''''''''''M''a''''''''''r''''''-''''''''''''1''''''5'''''">
              <a:rPr lang="en-US" sz="1000">
                <a:solidFill>
                  <a:schemeClr val="tx1"/>
                </a:solidFill>
                <a:latin typeface="Arial"/>
                <a:cs typeface="Arial"/>
                <a:sym typeface="Arial"/>
              </a:rPr>
              <a:pPr/>
              <a:t>Mar-15</a:t>
            </a:fld>
            <a:endParaRPr lang="en-US" sz="1000" dirty="0">
              <a:solidFill>
                <a:schemeClr val="tx1"/>
              </a:solidFill>
              <a:latin typeface="Arial"/>
              <a:ea typeface="ＭＳ Ｐゴシック"/>
              <a:cs typeface="Arial"/>
              <a:sym typeface="Arial"/>
            </a:endParaRPr>
          </a:p>
        </p:txBody>
      </p:sp>
      <p:sp>
        <p:nvSpPr>
          <p:cNvPr id="17" name="Text Placeholder 44"/>
          <p:cNvSpPr>
            <a:spLocks noGrp="1"/>
          </p:cNvSpPr>
          <p:nvPr>
            <p:custDataLst>
              <p:tags r:id="rId12"/>
            </p:custDataLst>
          </p:nvPr>
        </p:nvSpPr>
        <p:spPr bwMode="auto">
          <a:xfrm>
            <a:off x="619125" y="5584825"/>
            <a:ext cx="258763"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A4DC8404-3C86-4003-AB5C-A11C47DB4B15}" type="datetime'''''''''''''''''''J''''an''-''''''''1''5'''''''''''''''''''''">
              <a:rPr lang="en-US" sz="1000">
                <a:solidFill>
                  <a:schemeClr val="tx1"/>
                </a:solidFill>
                <a:latin typeface="Arial"/>
                <a:cs typeface="Arial"/>
                <a:sym typeface="Arial"/>
              </a:rPr>
              <a:pPr/>
              <a:t>Jan-15</a:t>
            </a:fld>
            <a:endParaRPr lang="en-US" sz="1000" dirty="0">
              <a:solidFill>
                <a:schemeClr val="tx1"/>
              </a:solidFill>
              <a:latin typeface="Arial"/>
              <a:ea typeface="ＭＳ Ｐゴシック"/>
              <a:cs typeface="Arial"/>
              <a:sym typeface="Arial"/>
            </a:endParaRPr>
          </a:p>
        </p:txBody>
      </p:sp>
      <p:cxnSp>
        <p:nvCxnSpPr>
          <p:cNvPr id="24" name="Straight Connector 23"/>
          <p:cNvCxnSpPr/>
          <p:nvPr/>
        </p:nvCxnSpPr>
        <p:spPr bwMode="auto">
          <a:xfrm flipH="1">
            <a:off x="612356" y="5461000"/>
            <a:ext cx="3856775" cy="0"/>
          </a:xfrm>
          <a:prstGeom prst="line">
            <a:avLst/>
          </a:prstGeom>
          <a:solidFill>
            <a:schemeClr val="accent1"/>
          </a:solidFill>
          <a:ln w="19050" cap="flat" cmpd="sng" algn="ctr">
            <a:solidFill>
              <a:schemeClr val="accent1"/>
            </a:solidFill>
            <a:prstDash val="solid"/>
            <a:round/>
            <a:headEnd type="none" w="med" len="med"/>
            <a:tailEnd type="none" w="med" len="med"/>
          </a:ln>
          <a:effectLst/>
        </p:spPr>
      </p:cxnSp>
      <p:sp>
        <p:nvSpPr>
          <p:cNvPr id="25" name="TextBox 24"/>
          <p:cNvSpPr txBox="1"/>
          <p:nvPr/>
        </p:nvSpPr>
        <p:spPr>
          <a:xfrm>
            <a:off x="3925888" y="5053013"/>
            <a:ext cx="845842" cy="153888"/>
          </a:xfrm>
          <a:prstGeom prst="rect">
            <a:avLst/>
          </a:prstGeom>
          <a:noFill/>
        </p:spPr>
        <p:txBody>
          <a:bodyPr wrap="square" lIns="0" tIns="0" rIns="0" bIns="0" rtlCol="0">
            <a:spAutoFit/>
          </a:bodyPr>
          <a:lstStyle/>
          <a:p>
            <a:pPr algn="l">
              <a:lnSpc>
                <a:spcPct val="100000"/>
              </a:lnSpc>
            </a:pPr>
            <a:r>
              <a:rPr lang="en-US" b="1" dirty="0" smtClean="0">
                <a:solidFill>
                  <a:schemeClr val="accent1"/>
                </a:solidFill>
                <a:latin typeface="Arial" panose="020B0604020202020204" pitchFamily="34" charset="0"/>
                <a:cs typeface="Arial" panose="020B0604020202020204" pitchFamily="34" charset="0"/>
              </a:rPr>
              <a:t>Red limit - 0</a:t>
            </a:r>
            <a:endParaRPr lang="en-US" b="1" dirty="0">
              <a:solidFill>
                <a:schemeClr val="accent1"/>
              </a:solidFill>
              <a:latin typeface="Arial" panose="020B0604020202020204" pitchFamily="34" charset="0"/>
              <a:cs typeface="Arial" panose="020B0604020202020204" pitchFamily="34" charset="0"/>
            </a:endParaRPr>
          </a:p>
        </p:txBody>
      </p:sp>
      <p:grpSp>
        <p:nvGrpSpPr>
          <p:cNvPr id="27" name="Group 26"/>
          <p:cNvGrpSpPr/>
          <p:nvPr/>
        </p:nvGrpSpPr>
        <p:grpSpPr>
          <a:xfrm>
            <a:off x="443921" y="72184"/>
            <a:ext cx="4240374" cy="189008"/>
            <a:chOff x="403281" y="164517"/>
            <a:chExt cx="4240374" cy="189008"/>
          </a:xfrm>
        </p:grpSpPr>
        <p:sp>
          <p:nvSpPr>
            <p:cNvPr id="29" name="Text Box 75"/>
            <p:cNvSpPr txBox="1">
              <a:spLocks noChangeArrowheads="1"/>
            </p:cNvSpPr>
            <p:nvPr/>
          </p:nvSpPr>
          <p:spPr bwMode="gray">
            <a:xfrm>
              <a:off x="636148" y="166688"/>
              <a:ext cx="4007507"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accent1"/>
                  </a:solidFill>
                </a:rPr>
                <a:t>Compliance &amp; Reputational risk: Calibration – Open MRIAs</a:t>
              </a:r>
              <a:endParaRPr lang="en-US" sz="1200" dirty="0">
                <a:solidFill>
                  <a:schemeClr val="accent1"/>
                </a:solidFill>
              </a:endParaRPr>
            </a:p>
          </p:txBody>
        </p:sp>
        <p:sp>
          <p:nvSpPr>
            <p:cNvPr id="30" name="Oval 29"/>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smtClean="0">
                  <a:solidFill>
                    <a:schemeClr val="bg1"/>
                  </a:solidFill>
                  <a:ea typeface="ＭＳ Ｐゴシック" pitchFamily="-112" charset="-128"/>
                  <a:cs typeface="ＭＳ Ｐゴシック" pitchFamily="-112" charset="-128"/>
                </a:rPr>
                <a:t>10</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
        <p:nvSpPr>
          <p:cNvPr id="31" name="Footnote"/>
          <p:cNvSpPr/>
          <p:nvPr/>
        </p:nvSpPr>
        <p:spPr bwMode="auto">
          <a:xfrm>
            <a:off x="2208213" y="6332538"/>
            <a:ext cx="5631407"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spcBef>
                <a:spcPts val="0"/>
              </a:spcBef>
              <a:spcAft>
                <a:spcPts val="0"/>
              </a:spcAft>
            </a:pPr>
            <a:r>
              <a:rPr lang="en-US" sz="800" dirty="0" smtClean="0">
                <a:sym typeface="Arial"/>
              </a:rPr>
              <a:t>Source: “</a:t>
            </a:r>
            <a:r>
              <a:rPr lang="en-US" sz="800" dirty="0" smtClean="0">
                <a:latin typeface="Arial" panose="020B0604020202020204" pitchFamily="34" charset="0"/>
                <a:cs typeface="Arial" panose="020B0604020202020204" pitchFamily="34" charset="0"/>
                <a:sym typeface="Arial"/>
              </a:rPr>
              <a:t>2016 RAS non-CCAR-linked metrics - BSI.xlsx</a:t>
            </a:r>
            <a:r>
              <a:rPr lang="en-US" sz="800" dirty="0" smtClean="0">
                <a:sym typeface="Arial"/>
              </a:rPr>
              <a:t>”</a:t>
            </a:r>
          </a:p>
        </p:txBody>
      </p:sp>
    </p:spTree>
    <p:extLst>
      <p:ext uri="{BB962C8B-B14F-4D97-AF65-F5344CB8AC3E}">
        <p14:creationId xmlns:p14="http://schemas.microsoft.com/office/powerpoint/2010/main" val="176935087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271863976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30958" name="think-cell Slide" r:id="rId20" imgW="270" imgH="270" progId="TCLayout.ActiveDocument.1">
                  <p:embed/>
                </p:oleObj>
              </mc:Choice>
              <mc:Fallback>
                <p:oleObj name="think-cell Slide" r:id="rId20" imgW="270" imgH="270" progId="TCLayout.ActiveDocument.1">
                  <p:embed/>
                  <p:pic>
                    <p:nvPicPr>
                      <p:cNvPr id="0" name=""/>
                      <p:cNvPicPr/>
                      <p:nvPr/>
                    </p:nvPicPr>
                    <p:blipFill>
                      <a:blip r:embed="rId21"/>
                      <a:stretch>
                        <a:fillRect/>
                      </a:stretch>
                    </p:blipFill>
                    <p:spPr>
                      <a:xfrm>
                        <a:off x="1588" y="1588"/>
                        <a:ext cx="1587" cy="1587"/>
                      </a:xfrm>
                      <a:prstGeom prst="rect">
                        <a:avLst/>
                      </a:prstGeom>
                    </p:spPr>
                  </p:pic>
                </p:oleObj>
              </mc:Fallback>
            </mc:AlternateContent>
          </a:graphicData>
        </a:graphic>
      </p:graphicFrame>
      <p:sp>
        <p:nvSpPr>
          <p:cNvPr id="2" name="Rectangle 1" hidden="1"/>
          <p:cNvSpPr/>
          <p:nvPr>
            <p:custDataLst>
              <p:tags r:id="rId3"/>
            </p:custDataLst>
          </p:nvPr>
        </p:nvSpPr>
        <p:spPr bwMode="auto">
          <a:xfrm>
            <a:off x="0" y="0"/>
            <a:ext cx="158750" cy="158750"/>
          </a:xfrm>
          <a:prstGeom prst="rect">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nSpc>
                <a:spcPct val="100000"/>
              </a:lnSpc>
            </a:pPr>
            <a:endParaRPr lang="en-US" dirty="0" smtClean="0">
              <a:solidFill>
                <a:schemeClr val="tx1"/>
              </a:solidFill>
              <a:latin typeface="Arial"/>
              <a:cs typeface="Arial"/>
              <a:sym typeface="Arial"/>
            </a:endParaRPr>
          </a:p>
        </p:txBody>
      </p:sp>
      <p:graphicFrame>
        <p:nvGraphicFramePr>
          <p:cNvPr id="15" name="Object 14"/>
          <p:cNvGraphicFramePr>
            <a:graphicFrameLocks/>
          </p:cNvGraphicFramePr>
          <p:nvPr>
            <p:custDataLst>
              <p:tags r:id="rId4"/>
            </p:custDataLst>
            <p:extLst>
              <p:ext uri="{D42A27DB-BD31-4B8C-83A1-F6EECF244321}">
                <p14:modId xmlns:p14="http://schemas.microsoft.com/office/powerpoint/2010/main" val="166627869"/>
              </p:ext>
            </p:extLst>
          </p:nvPr>
        </p:nvGraphicFramePr>
        <p:xfrm>
          <a:off x="228600" y="1714500"/>
          <a:ext cx="4343400" cy="3848190"/>
        </p:xfrm>
        <a:graphic>
          <a:graphicData uri="http://schemas.openxmlformats.org/presentationml/2006/ole">
            <mc:AlternateContent xmlns:mc="http://schemas.openxmlformats.org/markup-compatibility/2006">
              <mc:Choice xmlns:v="urn:schemas-microsoft-com:vml" Requires="v">
                <p:oleObj spid="_x0000_s330959" name="Chart" r:id="rId22" imgW="4343400" imgH="3848190" progId="MSGraph.Chart.8">
                  <p:embed followColorScheme="full"/>
                </p:oleObj>
              </mc:Choice>
              <mc:Fallback>
                <p:oleObj name="Chart" r:id="rId22" imgW="4343400" imgH="3848190" progId="MSGraph.Chart.8">
                  <p:embed followColorScheme="full"/>
                  <p:pic>
                    <p:nvPicPr>
                      <p:cNvPr id="0" name=""/>
                      <p:cNvPicPr/>
                      <p:nvPr/>
                    </p:nvPicPr>
                    <p:blipFill>
                      <a:blip r:embed="rId23"/>
                      <a:stretch>
                        <a:fillRect/>
                      </a:stretch>
                    </p:blipFill>
                    <p:spPr>
                      <a:xfrm>
                        <a:off x="228600" y="1714500"/>
                        <a:ext cx="4343400" cy="3848190"/>
                      </a:xfrm>
                      <a:prstGeom prst="rect">
                        <a:avLst/>
                      </a:prstGeom>
                    </p:spPr>
                  </p:pic>
                </p:oleObj>
              </mc:Fallback>
            </mc:AlternateContent>
          </a:graphicData>
        </a:graphic>
      </p:graphicFrame>
      <p:sp>
        <p:nvSpPr>
          <p:cNvPr id="66" name="Text Placeholder 97"/>
          <p:cNvSpPr>
            <a:spLocks noGrp="1"/>
          </p:cNvSpPr>
          <p:nvPr>
            <p:custDataLst>
              <p:tags r:id="rId5"/>
            </p:custDataLst>
          </p:nvPr>
        </p:nvSpPr>
        <p:spPr bwMode="auto">
          <a:xfrm>
            <a:off x="4257675" y="5432425"/>
            <a:ext cx="258763"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C4BC45F5-3B96-4201-9886-5967E9F847AC}" type="datetime'''''''J''''''''an-''''''1''''''''''6'''''''''''''''''''">
              <a:rPr lang="en-US" sz="1000">
                <a:latin typeface="Arial"/>
                <a:cs typeface="Arial"/>
                <a:sym typeface="Arial"/>
              </a:rPr>
              <a:pPr marL="0" indent="0" algn="ctr">
                <a:lnSpc>
                  <a:spcPct val="100000"/>
                </a:lnSpc>
                <a:spcBef>
                  <a:spcPct val="0"/>
                </a:spcBef>
                <a:buNone/>
              </a:pPr>
              <a:t>Jan-16</a:t>
            </a:fld>
            <a:endParaRPr lang="en-US" sz="1000" dirty="0">
              <a:latin typeface="Arial"/>
              <a:cs typeface="Arial"/>
              <a:sym typeface="Arial"/>
            </a:endParaRPr>
          </a:p>
        </p:txBody>
      </p:sp>
      <p:sp>
        <p:nvSpPr>
          <p:cNvPr id="64" name="Text Placeholder 95"/>
          <p:cNvSpPr>
            <a:spLocks noGrp="1"/>
          </p:cNvSpPr>
          <p:nvPr>
            <p:custDataLst>
              <p:tags r:id="rId6"/>
            </p:custDataLst>
          </p:nvPr>
        </p:nvSpPr>
        <p:spPr bwMode="auto">
          <a:xfrm>
            <a:off x="3937000" y="5432425"/>
            <a:ext cx="28098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133C2811-4A36-4845-8436-722236EB8511}" type="datetime'''''''''''''''N''''''''''''''''''''''''''''''''''o''v-''1''5'">
              <a:rPr lang="en-US" sz="1000">
                <a:latin typeface="Arial"/>
                <a:cs typeface="Arial"/>
                <a:sym typeface="Arial"/>
              </a:rPr>
              <a:pPr marL="0" indent="0" algn="ctr">
                <a:lnSpc>
                  <a:spcPct val="100000"/>
                </a:lnSpc>
                <a:spcBef>
                  <a:spcPct val="0"/>
                </a:spcBef>
                <a:buNone/>
              </a:pPr>
              <a:t>Nov-15</a:t>
            </a:fld>
            <a:endParaRPr lang="en-US" sz="1000" dirty="0">
              <a:latin typeface="Arial"/>
              <a:cs typeface="Arial"/>
              <a:sym typeface="Arial"/>
            </a:endParaRPr>
          </a:p>
        </p:txBody>
      </p:sp>
      <p:sp>
        <p:nvSpPr>
          <p:cNvPr id="62" name="Text Placeholder 93"/>
          <p:cNvSpPr>
            <a:spLocks noGrp="1"/>
          </p:cNvSpPr>
          <p:nvPr>
            <p:custDataLst>
              <p:tags r:id="rId7"/>
            </p:custDataLst>
          </p:nvPr>
        </p:nvSpPr>
        <p:spPr bwMode="auto">
          <a:xfrm>
            <a:off x="3627438" y="5432425"/>
            <a:ext cx="279400"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C302BCC3-0BD6-4FCF-8CCC-37A1AF3ABE9D}" type="datetime'''''''''A''u''g''-''''''''''''''''''15'''''''''''''''''">
              <a:rPr lang="en-US" sz="1000">
                <a:latin typeface="Arial"/>
                <a:cs typeface="Arial"/>
                <a:sym typeface="Arial"/>
              </a:rPr>
              <a:pPr marL="0" indent="0" algn="ctr">
                <a:lnSpc>
                  <a:spcPct val="100000"/>
                </a:lnSpc>
                <a:spcBef>
                  <a:spcPct val="0"/>
                </a:spcBef>
                <a:buNone/>
              </a:pPr>
              <a:t>Aug-15</a:t>
            </a:fld>
            <a:endParaRPr lang="en-US" sz="1000" dirty="0">
              <a:latin typeface="Arial"/>
              <a:cs typeface="Arial"/>
              <a:sym typeface="Arial"/>
            </a:endParaRPr>
          </a:p>
        </p:txBody>
      </p:sp>
      <p:sp>
        <p:nvSpPr>
          <p:cNvPr id="60" name="Text Placeholder 91"/>
          <p:cNvSpPr>
            <a:spLocks noGrp="1"/>
          </p:cNvSpPr>
          <p:nvPr>
            <p:custDataLst>
              <p:tags r:id="rId8"/>
            </p:custDataLst>
          </p:nvPr>
        </p:nvSpPr>
        <p:spPr bwMode="auto">
          <a:xfrm>
            <a:off x="3354388" y="5432425"/>
            <a:ext cx="21748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8B523216-E56E-46F6-9C4B-B0377C5678AC}" type="datetime'J''''''''''''''''''''''''u''''''''''''l''''''''''-15'''''">
              <a:rPr lang="en-US" sz="1000">
                <a:latin typeface="Arial"/>
                <a:cs typeface="Arial"/>
                <a:sym typeface="Arial"/>
              </a:rPr>
              <a:pPr marL="0" indent="0" algn="ctr">
                <a:lnSpc>
                  <a:spcPct val="100000"/>
                </a:lnSpc>
                <a:spcBef>
                  <a:spcPct val="0"/>
                </a:spcBef>
                <a:buNone/>
              </a:pPr>
              <a:t>Jul-15</a:t>
            </a:fld>
            <a:endParaRPr lang="en-US" sz="1000" dirty="0">
              <a:latin typeface="Arial"/>
              <a:cs typeface="Arial"/>
              <a:sym typeface="Arial"/>
            </a:endParaRPr>
          </a:p>
        </p:txBody>
      </p:sp>
      <p:sp>
        <p:nvSpPr>
          <p:cNvPr id="58" name="Text Placeholder 89"/>
          <p:cNvSpPr>
            <a:spLocks noGrp="1"/>
          </p:cNvSpPr>
          <p:nvPr>
            <p:custDataLst>
              <p:tags r:id="rId9"/>
            </p:custDataLst>
          </p:nvPr>
        </p:nvSpPr>
        <p:spPr bwMode="auto">
          <a:xfrm>
            <a:off x="3000375" y="5432425"/>
            <a:ext cx="295275"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79D0114E-E745-4CDD-AE1E-DB95EA4128F8}" type="datetime'''''''''M''''''''a''''y''-1''''''''''''''''5'''''">
              <a:rPr lang="en-US" sz="1000">
                <a:latin typeface="Arial"/>
                <a:cs typeface="Arial"/>
                <a:sym typeface="Arial"/>
              </a:rPr>
              <a:pPr marL="0" indent="0" algn="ctr">
                <a:lnSpc>
                  <a:spcPct val="100000"/>
                </a:lnSpc>
                <a:spcBef>
                  <a:spcPct val="0"/>
                </a:spcBef>
                <a:buNone/>
              </a:pPr>
              <a:t>May-15</a:t>
            </a:fld>
            <a:endParaRPr lang="en-US" sz="1000" dirty="0">
              <a:latin typeface="Arial"/>
              <a:cs typeface="Arial"/>
              <a:sym typeface="Arial"/>
            </a:endParaRPr>
          </a:p>
        </p:txBody>
      </p:sp>
      <p:sp>
        <p:nvSpPr>
          <p:cNvPr id="18" name="Text Placeholder 21"/>
          <p:cNvSpPr>
            <a:spLocks noGrp="1"/>
          </p:cNvSpPr>
          <p:nvPr>
            <p:custDataLst>
              <p:tags r:id="rId10"/>
            </p:custDataLst>
          </p:nvPr>
        </p:nvSpPr>
        <p:spPr bwMode="auto">
          <a:xfrm>
            <a:off x="2706688" y="5432425"/>
            <a:ext cx="27463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DFB61851-CAA8-4A12-BDB1-A952BBDC61B4}" type="datetime'''M''''''''''''a''''''''''r''-''1''''''''''''5'''''''''''''">
              <a:rPr lang="en-US" sz="1000">
                <a:latin typeface="Arial"/>
                <a:cs typeface="Arial"/>
                <a:sym typeface="Arial"/>
              </a:rPr>
              <a:pPr/>
              <a:t>Mar-15</a:t>
            </a:fld>
            <a:endParaRPr lang="en-US" sz="1000" dirty="0">
              <a:latin typeface="Arial"/>
              <a:cs typeface="Arial"/>
              <a:sym typeface="Arial"/>
            </a:endParaRPr>
          </a:p>
        </p:txBody>
      </p:sp>
      <p:sp>
        <p:nvSpPr>
          <p:cNvPr id="23" name="Text Placeholder 19"/>
          <p:cNvSpPr>
            <a:spLocks noGrp="1"/>
          </p:cNvSpPr>
          <p:nvPr>
            <p:custDataLst>
              <p:tags r:id="rId11"/>
            </p:custDataLst>
          </p:nvPr>
        </p:nvSpPr>
        <p:spPr bwMode="auto">
          <a:xfrm>
            <a:off x="2405063" y="5432425"/>
            <a:ext cx="258763"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7A94B727-3B7C-44BF-A8B0-A75AA147F31B}" type="datetime'''''''''''''''''''''J''''''''''a''n-''''1''''''5'''">
              <a:rPr lang="en-US" sz="1000">
                <a:latin typeface="Arial"/>
                <a:cs typeface="Arial"/>
                <a:sym typeface="Arial"/>
              </a:rPr>
              <a:pPr/>
              <a:t>Jan-15</a:t>
            </a:fld>
            <a:endParaRPr lang="en-US" sz="1000" dirty="0">
              <a:latin typeface="Arial"/>
              <a:cs typeface="Arial"/>
              <a:sym typeface="Arial"/>
            </a:endParaRPr>
          </a:p>
        </p:txBody>
      </p:sp>
      <p:sp useBgFill="1">
        <p:nvSpPr>
          <p:cNvPr id="72" name="Text Placeholder 99"/>
          <p:cNvSpPr>
            <a:spLocks noGrp="1"/>
          </p:cNvSpPr>
          <p:nvPr>
            <p:custDataLst>
              <p:tags r:id="rId12"/>
            </p:custDataLst>
          </p:nvPr>
        </p:nvSpPr>
        <p:spPr bwMode="gray">
          <a:xfrm>
            <a:off x="2333625" y="3984625"/>
            <a:ext cx="225425" cy="152400"/>
          </a:xfrm>
          <a:prstGeom prst="rect">
            <a:avLst/>
          </a:prstGeom>
        </p:spPr>
        <p:txBody>
          <a:bodyPr wrap="none" lIns="25400" tIns="0" rIns="25400" bIns="0" numCol="1" spcCol="0" anchor="b"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6CB52C33-184B-4FD9-A698-71E69F8DDC90}" type="datetime'''''''''''''''6.''''''''''''''''''''''''''''''''''''''''9'">
              <a:rPr lang="en-US" sz="1000">
                <a:latin typeface="Arial"/>
                <a:cs typeface="Arial"/>
                <a:sym typeface="Arial"/>
              </a:rPr>
              <a:pPr marL="0" indent="0" algn="ctr">
                <a:lnSpc>
                  <a:spcPct val="100000"/>
                </a:lnSpc>
                <a:spcBef>
                  <a:spcPct val="0"/>
                </a:spcBef>
                <a:buNone/>
              </a:pPr>
              <a:t>6.9</a:t>
            </a:fld>
            <a:endParaRPr lang="en-US" sz="1000" dirty="0">
              <a:latin typeface="Arial"/>
              <a:cs typeface="Arial"/>
              <a:sym typeface="Arial"/>
            </a:endParaRPr>
          </a:p>
        </p:txBody>
      </p:sp>
      <p:sp>
        <p:nvSpPr>
          <p:cNvPr id="16" name="Text Placeholder 17"/>
          <p:cNvSpPr>
            <a:spLocks noGrp="1"/>
          </p:cNvSpPr>
          <p:nvPr>
            <p:custDataLst>
              <p:tags r:id="rId13"/>
            </p:custDataLst>
          </p:nvPr>
        </p:nvSpPr>
        <p:spPr bwMode="auto">
          <a:xfrm>
            <a:off x="2084388" y="5432425"/>
            <a:ext cx="28098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773AD612-3263-4F34-A787-28BB383B8711}" type="datetime'''''''''''''''''''''''''''''''''N''ov''''-''''''''14'''''''">
              <a:rPr lang="en-US" sz="1000">
                <a:latin typeface="Arial"/>
                <a:cs typeface="Arial"/>
                <a:sym typeface="Arial"/>
              </a:rPr>
              <a:pPr/>
              <a:t>Nov-14</a:t>
            </a:fld>
            <a:endParaRPr lang="en-US" sz="1000" dirty="0">
              <a:latin typeface="Arial"/>
              <a:cs typeface="Arial"/>
              <a:sym typeface="Arial"/>
            </a:endParaRPr>
          </a:p>
        </p:txBody>
      </p:sp>
      <p:sp>
        <p:nvSpPr>
          <p:cNvPr id="20" name="Text Placeholder 15"/>
          <p:cNvSpPr>
            <a:spLocks noGrp="1"/>
          </p:cNvSpPr>
          <p:nvPr>
            <p:custDataLst>
              <p:tags r:id="rId14"/>
            </p:custDataLst>
          </p:nvPr>
        </p:nvSpPr>
        <p:spPr bwMode="auto">
          <a:xfrm>
            <a:off x="1779588" y="5432425"/>
            <a:ext cx="279400"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10CD7479-BADF-4D8A-A750-71A8047DCD2A}" type="datetime'''S''e''''''p''-''''1''''''''''''''4'''''''''''''''">
              <a:rPr lang="en-US" sz="1000">
                <a:latin typeface="Arial"/>
                <a:cs typeface="Arial"/>
                <a:sym typeface="Arial"/>
              </a:rPr>
              <a:pPr/>
              <a:t>Sep-14</a:t>
            </a:fld>
            <a:endParaRPr lang="en-US" sz="1000" dirty="0">
              <a:latin typeface="Arial"/>
              <a:cs typeface="Arial"/>
              <a:sym typeface="Arial"/>
            </a:endParaRPr>
          </a:p>
        </p:txBody>
      </p:sp>
      <p:sp>
        <p:nvSpPr>
          <p:cNvPr id="21" name="Text Placeholder 13"/>
          <p:cNvSpPr>
            <a:spLocks noGrp="1"/>
          </p:cNvSpPr>
          <p:nvPr>
            <p:custDataLst>
              <p:tags r:id="rId15"/>
            </p:custDataLst>
          </p:nvPr>
        </p:nvSpPr>
        <p:spPr bwMode="auto">
          <a:xfrm>
            <a:off x="1497013" y="5432425"/>
            <a:ext cx="21748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9DE906DF-62EC-4B03-A5AD-37D2AB8F00C4}" type="datetime'''''J''u''''''''''''''''l''''''''-''''1''''''''4'''''">
              <a:rPr lang="en-US" sz="1000">
                <a:latin typeface="Arial"/>
                <a:cs typeface="Arial"/>
                <a:sym typeface="Arial"/>
              </a:rPr>
              <a:pPr/>
              <a:t>Jul-14</a:t>
            </a:fld>
            <a:endParaRPr lang="en-US" sz="1000" dirty="0">
              <a:latin typeface="Arial"/>
              <a:cs typeface="Arial"/>
              <a:sym typeface="Arial"/>
            </a:endParaRPr>
          </a:p>
        </p:txBody>
      </p:sp>
      <p:sp>
        <p:nvSpPr>
          <p:cNvPr id="22" name="Text Placeholder 48"/>
          <p:cNvSpPr>
            <a:spLocks noGrp="1"/>
          </p:cNvSpPr>
          <p:nvPr>
            <p:custDataLst>
              <p:tags r:id="rId16"/>
            </p:custDataLst>
          </p:nvPr>
        </p:nvSpPr>
        <p:spPr bwMode="auto">
          <a:xfrm>
            <a:off x="1152525" y="5432425"/>
            <a:ext cx="295275"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5E6A348B-0A13-4C69-BF31-96D28BA47CA8}" type="datetime'''''''M''''''''''a''''''y''''-''''''''''1''''''''''''4'''">
              <a:rPr lang="en-US" sz="1000">
                <a:solidFill>
                  <a:schemeClr val="tx1"/>
                </a:solidFill>
                <a:latin typeface="Arial"/>
                <a:cs typeface="Arial"/>
                <a:sym typeface="Arial"/>
              </a:rPr>
              <a:pPr/>
              <a:t>May-14</a:t>
            </a:fld>
            <a:endParaRPr lang="en-US" sz="1000" dirty="0">
              <a:solidFill>
                <a:schemeClr val="tx1"/>
              </a:solidFill>
              <a:latin typeface="Arial"/>
              <a:ea typeface="ＭＳ Ｐゴシック"/>
              <a:cs typeface="Arial"/>
              <a:sym typeface="Arial"/>
            </a:endParaRPr>
          </a:p>
        </p:txBody>
      </p:sp>
      <p:sp>
        <p:nvSpPr>
          <p:cNvPr id="19" name="Text Placeholder 46"/>
          <p:cNvSpPr>
            <a:spLocks noGrp="1"/>
          </p:cNvSpPr>
          <p:nvPr>
            <p:custDataLst>
              <p:tags r:id="rId17"/>
            </p:custDataLst>
          </p:nvPr>
        </p:nvSpPr>
        <p:spPr bwMode="auto">
          <a:xfrm>
            <a:off x="854075" y="5432425"/>
            <a:ext cx="27463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FD7106EF-FE39-4F19-9993-E889A4162F36}" type="datetime'''''''''''''''''Mar''-''''''''''''1''''''''''''''''''''4'">
              <a:rPr lang="en-US" sz="1000">
                <a:solidFill>
                  <a:schemeClr val="tx1"/>
                </a:solidFill>
                <a:latin typeface="Arial"/>
                <a:cs typeface="Arial"/>
                <a:sym typeface="Arial"/>
              </a:rPr>
              <a:pPr/>
              <a:t>Mar-14</a:t>
            </a:fld>
            <a:endParaRPr lang="en-US" sz="1000" dirty="0">
              <a:solidFill>
                <a:schemeClr val="tx1"/>
              </a:solidFill>
              <a:latin typeface="Arial"/>
              <a:ea typeface="ＭＳ Ｐゴシック"/>
              <a:cs typeface="Arial"/>
              <a:sym typeface="Arial"/>
            </a:endParaRPr>
          </a:p>
        </p:txBody>
      </p:sp>
      <p:sp>
        <p:nvSpPr>
          <p:cNvPr id="17" name="Text Placeholder 44"/>
          <p:cNvSpPr>
            <a:spLocks noGrp="1"/>
          </p:cNvSpPr>
          <p:nvPr>
            <p:custDataLst>
              <p:tags r:id="rId18"/>
            </p:custDataLst>
          </p:nvPr>
        </p:nvSpPr>
        <p:spPr bwMode="auto">
          <a:xfrm>
            <a:off x="552450" y="5432425"/>
            <a:ext cx="258763"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100C78C1-824B-40CF-99A3-21D610FF8BD9}" type="datetime'''''Ja''n''-''''''''''''''''''''''''''''''''''''''''1''4'''''">
              <a:rPr lang="en-US" sz="1000">
                <a:solidFill>
                  <a:schemeClr val="tx1"/>
                </a:solidFill>
                <a:latin typeface="Arial"/>
                <a:cs typeface="Arial"/>
                <a:sym typeface="Arial"/>
              </a:rPr>
              <a:pPr/>
              <a:t>Jan-14</a:t>
            </a:fld>
            <a:endParaRPr lang="en-US" sz="1000" dirty="0">
              <a:solidFill>
                <a:schemeClr val="tx1"/>
              </a:solidFill>
              <a:latin typeface="Arial"/>
              <a:ea typeface="ＭＳ Ｐゴシック"/>
              <a:cs typeface="Arial"/>
              <a:sym typeface="Arial"/>
            </a:endParaRPr>
          </a:p>
        </p:txBody>
      </p:sp>
      <p:sp>
        <p:nvSpPr>
          <p:cNvPr id="4" name="Content Placeholder 3"/>
          <p:cNvSpPr>
            <a:spLocks noGrp="1"/>
          </p:cNvSpPr>
          <p:nvPr>
            <p:ph sz="quarter" idx="11"/>
          </p:nvPr>
        </p:nvSpPr>
        <p:spPr>
          <a:xfrm>
            <a:off x="346208" y="446885"/>
            <a:ext cx="8666245" cy="435610"/>
          </a:xfrm>
        </p:spPr>
        <p:txBody>
          <a:bodyPr/>
          <a:lstStyle/>
          <a:p>
            <a:r>
              <a:rPr lang="en-US" dirty="0" smtClean="0"/>
              <a:t>Calibration: </a:t>
            </a:r>
            <a:r>
              <a:rPr lang="en-US" b="0" dirty="0"/>
              <a:t>Pending KYC </a:t>
            </a:r>
            <a:r>
              <a:rPr lang="en-US" b="0" dirty="0" smtClean="0"/>
              <a:t>Updates</a:t>
            </a:r>
            <a:endParaRPr lang="en-US" b="0" dirty="0"/>
          </a:p>
        </p:txBody>
      </p:sp>
      <p:cxnSp>
        <p:nvCxnSpPr>
          <p:cNvPr id="6" name="Straight Connector 5"/>
          <p:cNvCxnSpPr/>
          <p:nvPr/>
        </p:nvCxnSpPr>
        <p:spPr>
          <a:xfrm>
            <a:off x="4784145" y="1421539"/>
            <a:ext cx="0" cy="4894094"/>
          </a:xfrm>
          <a:prstGeom prst="line">
            <a:avLst/>
          </a:prstGeom>
          <a:ln>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7" name="Text Placeholder 9"/>
          <p:cNvSpPr txBox="1">
            <a:spLocks/>
          </p:cNvSpPr>
          <p:nvPr/>
        </p:nvSpPr>
        <p:spPr>
          <a:xfrm>
            <a:off x="366713" y="1463040"/>
            <a:ext cx="5646738" cy="335189"/>
          </a:xfrm>
          <a:prstGeom prst="rect">
            <a:avLst/>
          </a:prstGeom>
        </p:spPr>
        <p:txBody>
          <a:bodyPr lIns="0" tIns="0" rIns="0" bIns="0"/>
          <a:lstStyle>
            <a:lvl1pPr marL="0" indent="0" algn="l" rtl="0" eaLnBrk="1" fontAlgn="base" hangingPunct="1">
              <a:lnSpc>
                <a:spcPct val="100000"/>
              </a:lnSpc>
              <a:spcBef>
                <a:spcPts val="0"/>
              </a:spcBef>
              <a:spcAft>
                <a:spcPct val="0"/>
              </a:spcAft>
              <a:buNone/>
              <a:defRPr sz="1200" b="1">
                <a:solidFill>
                  <a:schemeClr val="tx2"/>
                </a:solidFill>
                <a:latin typeface="+mj-lt"/>
                <a:ea typeface="+mn-ea"/>
                <a:cs typeface="+mn-cs"/>
              </a:defRPr>
            </a:lvl1pPr>
            <a:lvl2pPr marL="0" indent="0" algn="l" rtl="0" eaLnBrk="1" fontAlgn="base" hangingPunct="1">
              <a:lnSpc>
                <a:spcPct val="100000"/>
              </a:lnSpc>
              <a:spcBef>
                <a:spcPts val="0"/>
              </a:spcBef>
              <a:spcAft>
                <a:spcPct val="0"/>
              </a:spcAft>
              <a:buClr>
                <a:schemeClr val="tx1"/>
              </a:buClr>
              <a:buFont typeface="Wingdings" pitchFamily="2" charset="2"/>
              <a:buNone/>
              <a:defRPr sz="1200">
                <a:solidFill>
                  <a:schemeClr val="tx2"/>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000">
                <a:solidFill>
                  <a:schemeClr val="accent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lvl="0">
              <a:defRPr/>
            </a:pPr>
            <a:r>
              <a:rPr lang="en-US" sz="1400" kern="0" dirty="0">
                <a:solidFill>
                  <a:srgbClr val="FF0000"/>
                </a:solidFill>
                <a:latin typeface="Arial Bold"/>
                <a:ea typeface="ＭＳ Ｐゴシック"/>
              </a:rPr>
              <a:t>Pending KYC </a:t>
            </a:r>
            <a:r>
              <a:rPr lang="en-US" sz="1400" kern="0" dirty="0" smtClean="0">
                <a:solidFill>
                  <a:srgbClr val="FF0000"/>
                </a:solidFill>
                <a:latin typeface="Arial Bold"/>
                <a:ea typeface="ＭＳ Ｐゴシック"/>
              </a:rPr>
              <a:t>Updates ratio</a:t>
            </a:r>
          </a:p>
          <a:p>
            <a:pPr lvl="0">
              <a:defRPr/>
            </a:pPr>
            <a:r>
              <a:rPr lang="en-US" sz="1400" b="0" kern="0" dirty="0" smtClean="0">
                <a:solidFill>
                  <a:srgbClr val="FF0000"/>
                </a:solidFill>
                <a:latin typeface="Arial" panose="020B0604020202020204" pitchFamily="34" charset="0"/>
                <a:ea typeface="ＭＳ Ｐゴシック"/>
                <a:cs typeface="Arial" panose="020B0604020202020204" pitchFamily="34" charset="0"/>
              </a:rPr>
              <a:t>%,</a:t>
            </a:r>
            <a:r>
              <a:rPr kumimoji="0" lang="en-US" sz="1400" b="1" i="0" u="none" strike="noStrike" kern="0" cap="none" spc="0" normalizeH="0" baseline="0" noProof="0" dirty="0" smtClean="0">
                <a:ln>
                  <a:noFill/>
                </a:ln>
                <a:solidFill>
                  <a:srgbClr val="FF0000"/>
                </a:solidFill>
                <a:effectLst/>
                <a:uLnTx/>
                <a:uFillTx/>
                <a:latin typeface="Arial Bold"/>
                <a:ea typeface="ＭＳ Ｐゴシック"/>
              </a:rPr>
              <a:t> </a:t>
            </a:r>
            <a:r>
              <a:rPr lang="en-US" sz="1400" b="0" kern="0" noProof="0" dirty="0" smtClean="0">
                <a:solidFill>
                  <a:srgbClr val="FF0000"/>
                </a:solidFill>
                <a:latin typeface="Arial" panose="020B0604020202020204" pitchFamily="34" charset="0"/>
                <a:ea typeface="ＭＳ Ｐゴシック"/>
                <a:cs typeface="Arial" panose="020B0604020202020204" pitchFamily="34" charset="0"/>
              </a:rPr>
              <a:t>Mar ‘14 – Mar ‘16</a:t>
            </a:r>
            <a:endParaRPr kumimoji="0" lang="en-US" sz="1400" b="0" i="0" u="none" strike="noStrike" kern="0" cap="none" spc="0" normalizeH="0" baseline="0" noProof="0" dirty="0">
              <a:ln>
                <a:noFill/>
              </a:ln>
              <a:solidFill>
                <a:srgbClr val="FF0000"/>
              </a:solidFill>
              <a:effectLst/>
              <a:uLnTx/>
              <a:uFillTx/>
              <a:latin typeface="Arial"/>
              <a:ea typeface="ＭＳ Ｐゴシック"/>
            </a:endParaRPr>
          </a:p>
        </p:txBody>
      </p:sp>
      <p:sp>
        <p:nvSpPr>
          <p:cNvPr id="8" name="Text Placeholder 8"/>
          <p:cNvSpPr txBox="1">
            <a:spLocks/>
          </p:cNvSpPr>
          <p:nvPr/>
        </p:nvSpPr>
        <p:spPr>
          <a:xfrm>
            <a:off x="5162550" y="1463040"/>
            <a:ext cx="2738267" cy="326405"/>
          </a:xfrm>
          <a:prstGeom prst="rect">
            <a:avLst/>
          </a:prstGeom>
        </p:spPr>
        <p:txBody>
          <a:bodyPr lIns="0" tIns="0" rIns="0" bIns="0"/>
          <a:lstStyle>
            <a:lvl1pPr marL="0" indent="0" algn="l" rtl="0" eaLnBrk="1" fontAlgn="base" hangingPunct="1">
              <a:lnSpc>
                <a:spcPct val="100000"/>
              </a:lnSpc>
              <a:spcBef>
                <a:spcPts val="0"/>
              </a:spcBef>
              <a:spcAft>
                <a:spcPct val="0"/>
              </a:spcAft>
              <a:buNone/>
              <a:defRPr sz="1200" b="1">
                <a:solidFill>
                  <a:schemeClr val="tx2"/>
                </a:solidFill>
                <a:latin typeface="+mj-lt"/>
                <a:ea typeface="+mn-ea"/>
                <a:cs typeface="+mn-cs"/>
              </a:defRPr>
            </a:lvl1pPr>
            <a:lvl2pPr marL="0" indent="0" algn="l" rtl="0" eaLnBrk="1" fontAlgn="base" hangingPunct="1">
              <a:lnSpc>
                <a:spcPct val="100000"/>
              </a:lnSpc>
              <a:spcBef>
                <a:spcPts val="0"/>
              </a:spcBef>
              <a:spcAft>
                <a:spcPct val="0"/>
              </a:spcAft>
              <a:buClr>
                <a:schemeClr val="tx1"/>
              </a:buClr>
              <a:buFont typeface="Wingdings" pitchFamily="2" charset="2"/>
              <a:buNone/>
              <a:defRPr sz="1200">
                <a:solidFill>
                  <a:schemeClr val="tx2"/>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000">
                <a:solidFill>
                  <a:schemeClr val="accent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US" sz="1400" b="1" i="0" u="none" strike="noStrike" kern="0" cap="none" spc="0" normalizeH="0" baseline="0" noProof="0" dirty="0" smtClean="0">
                <a:ln>
                  <a:noFill/>
                </a:ln>
                <a:solidFill>
                  <a:srgbClr val="FF0000"/>
                </a:solidFill>
                <a:effectLst/>
                <a:uLnTx/>
                <a:uFillTx/>
                <a:latin typeface="Arial Bold"/>
                <a:ea typeface="ＭＳ Ｐゴシック"/>
              </a:rPr>
              <a:t>Calibration approach</a:t>
            </a:r>
            <a:endParaRPr kumimoji="0" lang="en-US" sz="1400" b="1" i="0" u="none" strike="noStrike" kern="0" cap="none" spc="0" normalizeH="0" baseline="0" noProof="0" dirty="0">
              <a:ln>
                <a:noFill/>
              </a:ln>
              <a:solidFill>
                <a:srgbClr val="FF0000"/>
              </a:solidFill>
              <a:effectLst/>
              <a:uLnTx/>
              <a:uFillTx/>
              <a:latin typeface="Arial Bold"/>
              <a:ea typeface="ＭＳ Ｐゴシック"/>
            </a:endParaRPr>
          </a:p>
        </p:txBody>
      </p:sp>
      <p:sp>
        <p:nvSpPr>
          <p:cNvPr id="9" name="Content Placeholder 4"/>
          <p:cNvSpPr txBox="1">
            <a:spLocks/>
          </p:cNvSpPr>
          <p:nvPr/>
        </p:nvSpPr>
        <p:spPr bwMode="gray">
          <a:xfrm>
            <a:off x="5162550" y="1919143"/>
            <a:ext cx="4067957" cy="252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171450" lvl="0" indent="-171450">
              <a:lnSpc>
                <a:spcPct val="100000"/>
              </a:lnSpc>
              <a:spcBef>
                <a:spcPts val="600"/>
              </a:spcBef>
              <a:buFont typeface="Arial" panose="020B0604020202020204" pitchFamily="34" charset="0"/>
              <a:buChar char="•"/>
              <a:defRPr/>
            </a:pPr>
            <a:r>
              <a:rPr lang="en-US" sz="1200" kern="0" dirty="0" smtClean="0">
                <a:solidFill>
                  <a:srgbClr val="000000"/>
                </a:solidFill>
                <a:latin typeface="Arial"/>
              </a:rPr>
              <a:t>Current </a:t>
            </a:r>
            <a:r>
              <a:rPr lang="en-US" sz="1200" kern="0" dirty="0">
                <a:solidFill>
                  <a:srgbClr val="000000"/>
                </a:solidFill>
                <a:latin typeface="Arial"/>
              </a:rPr>
              <a:t>KYC is vital to AML, Credit, and other risk control </a:t>
            </a:r>
            <a:r>
              <a:rPr lang="en-US" sz="1200" kern="0" dirty="0" smtClean="0">
                <a:solidFill>
                  <a:srgbClr val="000000"/>
                </a:solidFill>
                <a:latin typeface="Arial"/>
              </a:rPr>
              <a:t>processes</a:t>
            </a:r>
          </a:p>
          <a:p>
            <a:pPr marL="171450" lvl="0" indent="-171450">
              <a:lnSpc>
                <a:spcPct val="100000"/>
              </a:lnSpc>
              <a:spcBef>
                <a:spcPts val="600"/>
              </a:spcBef>
              <a:buFont typeface="Arial" panose="020B0604020202020204" pitchFamily="34" charset="0"/>
              <a:buChar char="•"/>
              <a:defRPr/>
            </a:pPr>
            <a:r>
              <a:rPr lang="en-US" sz="1200" kern="0" dirty="0" smtClean="0">
                <a:solidFill>
                  <a:srgbClr val="000000"/>
                </a:solidFill>
                <a:latin typeface="Arial"/>
              </a:rPr>
              <a:t>Private </a:t>
            </a:r>
            <a:r>
              <a:rPr lang="en-US" sz="1200" kern="0" dirty="0">
                <a:solidFill>
                  <a:srgbClr val="000000"/>
                </a:solidFill>
                <a:latin typeface="Arial"/>
              </a:rPr>
              <a:t>bankers are required to update KYC on an annual </a:t>
            </a:r>
            <a:r>
              <a:rPr lang="en-US" sz="1200" kern="0" dirty="0" smtClean="0">
                <a:solidFill>
                  <a:srgbClr val="000000"/>
                </a:solidFill>
                <a:latin typeface="Arial"/>
              </a:rPr>
              <a:t>basis</a:t>
            </a:r>
          </a:p>
          <a:p>
            <a:pPr marL="171450" lvl="0" indent="-171450">
              <a:lnSpc>
                <a:spcPct val="100000"/>
              </a:lnSpc>
              <a:spcBef>
                <a:spcPts val="600"/>
              </a:spcBef>
              <a:buFont typeface="Arial" panose="020B0604020202020204" pitchFamily="34" charset="0"/>
              <a:buChar char="•"/>
              <a:defRPr/>
            </a:pPr>
            <a:r>
              <a:rPr lang="en-US" sz="1200" kern="0" dirty="0" smtClean="0">
                <a:solidFill>
                  <a:srgbClr val="000000"/>
                </a:solidFill>
                <a:latin typeface="Arial"/>
              </a:rPr>
              <a:t>Additional </a:t>
            </a:r>
            <a:r>
              <a:rPr lang="en-US" sz="1200" kern="0" dirty="0">
                <a:solidFill>
                  <a:srgbClr val="000000"/>
                </a:solidFill>
                <a:latin typeface="Arial"/>
              </a:rPr>
              <a:t>updates may also be required as required by </a:t>
            </a:r>
            <a:r>
              <a:rPr lang="en-US" sz="1200" kern="0" dirty="0" smtClean="0">
                <a:solidFill>
                  <a:srgbClr val="000000"/>
                </a:solidFill>
                <a:latin typeface="Arial"/>
              </a:rPr>
              <a:t>Compliance</a:t>
            </a:r>
            <a:endParaRPr lang="en-US" sz="1200" kern="0" dirty="0">
              <a:solidFill>
                <a:srgbClr val="000000"/>
              </a:solidFill>
              <a:latin typeface="Arial"/>
            </a:endParaRPr>
          </a:p>
          <a:p>
            <a:pPr marL="171450" lvl="0" indent="-171450">
              <a:lnSpc>
                <a:spcPct val="100000"/>
              </a:lnSpc>
              <a:spcBef>
                <a:spcPts val="600"/>
              </a:spcBef>
              <a:buFont typeface="Arial" panose="020B0604020202020204" pitchFamily="34" charset="0"/>
              <a:buChar char="•"/>
              <a:defRPr/>
            </a:pPr>
            <a:r>
              <a:rPr lang="en-US" sz="1200" kern="0" dirty="0" smtClean="0">
                <a:solidFill>
                  <a:srgbClr val="000000"/>
                </a:solidFill>
                <a:latin typeface="Arial"/>
              </a:rPr>
              <a:t>The red limit  was set as the average ratio in the last two years (~10%) with rounding adjustment applied</a:t>
            </a:r>
          </a:p>
          <a:p>
            <a:pPr marL="171450" lvl="0" indent="-171450">
              <a:lnSpc>
                <a:spcPct val="100000"/>
              </a:lnSpc>
              <a:spcBef>
                <a:spcPts val="600"/>
              </a:spcBef>
              <a:buFont typeface="Arial" panose="020B0604020202020204" pitchFamily="34" charset="0"/>
              <a:buChar char="•"/>
              <a:defRPr/>
            </a:pPr>
            <a:r>
              <a:rPr lang="en-US" sz="1200" kern="0" dirty="0" smtClean="0">
                <a:solidFill>
                  <a:srgbClr val="000000"/>
                </a:solidFill>
                <a:latin typeface="Arial"/>
              </a:rPr>
              <a:t>The amber trigger </a:t>
            </a:r>
            <a:r>
              <a:rPr lang="en-US" sz="1200" kern="0" dirty="0">
                <a:solidFill>
                  <a:srgbClr val="000000"/>
                </a:solidFill>
                <a:latin typeface="Arial"/>
              </a:rPr>
              <a:t>w</a:t>
            </a:r>
            <a:r>
              <a:rPr lang="en-US" sz="1200" kern="0" dirty="0" smtClean="0">
                <a:solidFill>
                  <a:srgbClr val="000000"/>
                </a:solidFill>
                <a:latin typeface="Arial"/>
              </a:rPr>
              <a:t>as adjusted down by just 2 points from red by the management, who expect the new “zero tolerance” campaign launched in Dec 2015 will continue to bring down the ratio significantly over time</a:t>
            </a:r>
          </a:p>
        </p:txBody>
      </p:sp>
      <p:cxnSp>
        <p:nvCxnSpPr>
          <p:cNvPr id="67" name="Straight Connector 66"/>
          <p:cNvCxnSpPr/>
          <p:nvPr/>
        </p:nvCxnSpPr>
        <p:spPr bwMode="auto">
          <a:xfrm flipH="1">
            <a:off x="612356" y="3624263"/>
            <a:ext cx="3856775" cy="0"/>
          </a:xfrm>
          <a:prstGeom prst="line">
            <a:avLst/>
          </a:prstGeom>
          <a:solidFill>
            <a:schemeClr val="accent1"/>
          </a:solidFill>
          <a:ln w="19050" cap="flat" cmpd="sng" algn="ctr">
            <a:solidFill>
              <a:schemeClr val="accent1"/>
            </a:solidFill>
            <a:prstDash val="solid"/>
            <a:round/>
            <a:headEnd type="none" w="med" len="med"/>
            <a:tailEnd type="none" w="med" len="med"/>
          </a:ln>
          <a:effectLst/>
        </p:spPr>
      </p:cxnSp>
      <p:sp>
        <p:nvSpPr>
          <p:cNvPr id="68" name="TextBox 67"/>
          <p:cNvSpPr txBox="1"/>
          <p:nvPr/>
        </p:nvSpPr>
        <p:spPr>
          <a:xfrm>
            <a:off x="3466466" y="3849688"/>
            <a:ext cx="1277461" cy="153888"/>
          </a:xfrm>
          <a:prstGeom prst="rect">
            <a:avLst/>
          </a:prstGeom>
          <a:noFill/>
        </p:spPr>
        <p:txBody>
          <a:bodyPr wrap="square" lIns="0" tIns="0" rIns="0" bIns="0" rtlCol="0">
            <a:spAutoFit/>
          </a:bodyPr>
          <a:lstStyle/>
          <a:p>
            <a:pPr algn="r">
              <a:lnSpc>
                <a:spcPct val="100000"/>
              </a:lnSpc>
            </a:pPr>
            <a:r>
              <a:rPr lang="en-US" b="1" dirty="0">
                <a:solidFill>
                  <a:srgbClr val="FFC000"/>
                </a:solidFill>
                <a:latin typeface="Arial" panose="020B0604020202020204" pitchFamily="34" charset="0"/>
                <a:cs typeface="Arial" panose="020B0604020202020204" pitchFamily="34" charset="0"/>
              </a:rPr>
              <a:t>8</a:t>
            </a:r>
            <a:r>
              <a:rPr lang="en-US" b="1" dirty="0" smtClean="0">
                <a:solidFill>
                  <a:srgbClr val="FFC000"/>
                </a:solidFill>
                <a:latin typeface="Arial" panose="020B0604020202020204" pitchFamily="34" charset="0"/>
                <a:cs typeface="Arial" panose="020B0604020202020204" pitchFamily="34" charset="0"/>
              </a:rPr>
              <a:t>%</a:t>
            </a:r>
            <a:endParaRPr lang="en-US" b="1" dirty="0">
              <a:solidFill>
                <a:srgbClr val="FFC000"/>
              </a:solidFill>
              <a:latin typeface="Arial" panose="020B0604020202020204" pitchFamily="34" charset="0"/>
              <a:cs typeface="Arial" panose="020B0604020202020204" pitchFamily="34" charset="0"/>
            </a:endParaRPr>
          </a:p>
        </p:txBody>
      </p:sp>
      <p:cxnSp>
        <p:nvCxnSpPr>
          <p:cNvPr id="69" name="Straight Connector 68"/>
          <p:cNvCxnSpPr/>
          <p:nvPr/>
        </p:nvCxnSpPr>
        <p:spPr bwMode="auto">
          <a:xfrm flipH="1">
            <a:off x="612356" y="3952875"/>
            <a:ext cx="3856775" cy="0"/>
          </a:xfrm>
          <a:prstGeom prst="line">
            <a:avLst/>
          </a:prstGeom>
          <a:solidFill>
            <a:schemeClr val="accent1"/>
          </a:solidFill>
          <a:ln w="19050" cap="flat" cmpd="sng" algn="ctr">
            <a:solidFill>
              <a:srgbClr val="FFC000"/>
            </a:solidFill>
            <a:prstDash val="solid"/>
            <a:round/>
            <a:headEnd type="none" w="med" len="med"/>
            <a:tailEnd type="none" w="med" len="med"/>
          </a:ln>
          <a:effectLst/>
        </p:spPr>
      </p:cxnSp>
      <p:sp>
        <p:nvSpPr>
          <p:cNvPr id="70" name="TextBox 69"/>
          <p:cNvSpPr txBox="1"/>
          <p:nvPr/>
        </p:nvSpPr>
        <p:spPr>
          <a:xfrm>
            <a:off x="3571876" y="3540125"/>
            <a:ext cx="1184911" cy="153888"/>
          </a:xfrm>
          <a:prstGeom prst="rect">
            <a:avLst/>
          </a:prstGeom>
          <a:noFill/>
        </p:spPr>
        <p:txBody>
          <a:bodyPr wrap="square" lIns="0" tIns="0" rIns="0" bIns="0" rtlCol="0">
            <a:spAutoFit/>
          </a:bodyPr>
          <a:lstStyle/>
          <a:p>
            <a:pPr algn="r">
              <a:lnSpc>
                <a:spcPct val="100000"/>
              </a:lnSpc>
            </a:pPr>
            <a:r>
              <a:rPr lang="en-US" b="1" dirty="0" smtClean="0">
                <a:solidFill>
                  <a:srgbClr val="FF0000"/>
                </a:solidFill>
                <a:latin typeface="Arial" panose="020B0604020202020204" pitchFamily="34" charset="0"/>
                <a:cs typeface="Arial" panose="020B0604020202020204" pitchFamily="34" charset="0"/>
              </a:rPr>
              <a:t>10%</a:t>
            </a:r>
            <a:endParaRPr lang="en-US" b="1" dirty="0">
              <a:solidFill>
                <a:srgbClr val="FF0000"/>
              </a:solidFill>
              <a:latin typeface="Arial" panose="020B0604020202020204" pitchFamily="34" charset="0"/>
              <a:cs typeface="Arial" panose="020B0604020202020204" pitchFamily="34" charset="0"/>
            </a:endParaRPr>
          </a:p>
        </p:txBody>
      </p:sp>
      <p:graphicFrame>
        <p:nvGraphicFramePr>
          <p:cNvPr id="73" name="Table 72"/>
          <p:cNvGraphicFramePr>
            <a:graphicFrameLocks noGrp="1"/>
          </p:cNvGraphicFramePr>
          <p:nvPr>
            <p:extLst>
              <p:ext uri="{D42A27DB-BD31-4B8C-83A1-F6EECF244321}">
                <p14:modId xmlns:p14="http://schemas.microsoft.com/office/powerpoint/2010/main" val="2738141641"/>
              </p:ext>
            </p:extLst>
          </p:nvPr>
        </p:nvGraphicFramePr>
        <p:xfrm>
          <a:off x="5150631" y="4535499"/>
          <a:ext cx="4079876" cy="685800"/>
        </p:xfrm>
        <a:graphic>
          <a:graphicData uri="http://schemas.openxmlformats.org/drawingml/2006/table">
            <a:tbl>
              <a:tblPr firstRow="1" bandRow="1">
                <a:tableStyleId>{839DD9DD-9E6C-4910-8AC0-68ADFF6A6AFC}</a:tableStyleId>
              </a:tblPr>
              <a:tblGrid>
                <a:gridCol w="1052513"/>
                <a:gridCol w="833755"/>
                <a:gridCol w="1096804"/>
                <a:gridCol w="1096804"/>
              </a:tblGrid>
              <a:tr h="245149">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1" kern="1200" dirty="0" smtClean="0">
                        <a:solidFill>
                          <a:schemeClr val="tx1"/>
                        </a:solidFill>
                        <a:latin typeface="Arial" panose="020B0604020202020204" pitchFamily="34" charset="0"/>
                        <a:ea typeface="+mn-ea"/>
                        <a:cs typeface="Arial" panose="020B0604020202020204" pitchFamily="34" charset="0"/>
                      </a:endParaRPr>
                    </a:p>
                  </a:txBody>
                  <a:tcPr anchor="ctr">
                    <a:lnR>
                      <a:noFill/>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1" i="0" kern="1200" dirty="0" smtClean="0">
                          <a:solidFill>
                            <a:schemeClr val="tx1"/>
                          </a:solidFill>
                          <a:latin typeface="Arial" panose="020B0604020202020204" pitchFamily="34" charset="0"/>
                          <a:ea typeface="+mn-ea"/>
                          <a:cs typeface="Arial" panose="020B0604020202020204" pitchFamily="34" charset="0"/>
                        </a:rPr>
                        <a:t>Average</a:t>
                      </a:r>
                    </a:p>
                  </a:txBody>
                  <a:tcPr anchor="ctr">
                    <a:lnL>
                      <a:noFill/>
                    </a:lnL>
                    <a:lnR>
                      <a:noFill/>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1" i="0" kern="1200" dirty="0" smtClean="0">
                          <a:solidFill>
                            <a:schemeClr val="tx1"/>
                          </a:solidFill>
                          <a:latin typeface="Arial" panose="020B0604020202020204" pitchFamily="34" charset="0"/>
                          <a:ea typeface="+mn-ea"/>
                          <a:cs typeface="Arial" panose="020B0604020202020204" pitchFamily="34" charset="0"/>
                        </a:rPr>
                        <a:t>Amber</a:t>
                      </a:r>
                      <a:endParaRPr lang="en-US" sz="1100" b="1" i="0" kern="1200" dirty="0">
                        <a:solidFill>
                          <a:schemeClr val="tx1"/>
                        </a:solidFill>
                        <a:latin typeface="Arial" panose="020B0604020202020204" pitchFamily="34" charset="0"/>
                        <a:ea typeface="+mn-ea"/>
                        <a:cs typeface="Arial" panose="020B0604020202020204" pitchFamily="34" charset="0"/>
                      </a:endParaRPr>
                    </a:p>
                  </a:txBody>
                  <a:tcPr anchor="b">
                    <a:lnL>
                      <a:noFill/>
                    </a:lnL>
                    <a:lnR>
                      <a:noFill/>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1" i="0" kern="1200" dirty="0" smtClean="0">
                          <a:solidFill>
                            <a:schemeClr val="bg1"/>
                          </a:solidFill>
                          <a:latin typeface="Arial" panose="020B0604020202020204" pitchFamily="34" charset="0"/>
                          <a:ea typeface="+mn-ea"/>
                          <a:cs typeface="Arial" panose="020B0604020202020204" pitchFamily="34" charset="0"/>
                        </a:rPr>
                        <a:t>Red</a:t>
                      </a:r>
                      <a:endParaRPr lang="en-US" sz="1100" b="1" i="0" kern="1200" dirty="0">
                        <a:solidFill>
                          <a:schemeClr val="bg1"/>
                        </a:solidFill>
                        <a:latin typeface="Arial" panose="020B0604020202020204" pitchFamily="34" charset="0"/>
                        <a:ea typeface="+mn-ea"/>
                        <a:cs typeface="Arial" panose="020B0604020202020204" pitchFamily="34" charset="0"/>
                      </a:endParaRPr>
                    </a:p>
                  </a:txBody>
                  <a:tcPr anchor="b">
                    <a:lnL>
                      <a:noFill/>
                    </a:lnL>
                    <a:lnR>
                      <a:noFill/>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275743">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Pending KYC Updates</a:t>
                      </a:r>
                    </a:p>
                  </a:txBody>
                  <a:tcPr anchor="ctr">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9.78%</a:t>
                      </a:r>
                    </a:p>
                  </a:txBody>
                  <a:tcPr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&gt;=8%</a:t>
                      </a:r>
                      <a:endParaRPr lang="en-US" sz="1000" dirty="0">
                        <a:latin typeface="Arial" panose="020B0604020202020204" pitchFamily="34" charset="0"/>
                        <a:cs typeface="Arial" panose="020B0604020202020204" pitchFamily="34" charset="0"/>
                      </a:endParaRPr>
                    </a:p>
                  </a:txBody>
                  <a:tcPr marL="48014" marR="48014"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&gt;=10%</a:t>
                      </a:r>
                      <a:endParaRPr lang="en-US" sz="1000" dirty="0">
                        <a:latin typeface="Arial" panose="020B0604020202020204" pitchFamily="34" charset="0"/>
                        <a:cs typeface="Arial" panose="020B0604020202020204" pitchFamily="34" charset="0"/>
                      </a:endParaRPr>
                    </a:p>
                  </a:txBody>
                  <a:tcPr marL="48014" marR="48014"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cxnSp>
        <p:nvCxnSpPr>
          <p:cNvPr id="77" name="Straight Connector 76"/>
          <p:cNvCxnSpPr/>
          <p:nvPr/>
        </p:nvCxnSpPr>
        <p:spPr bwMode="auto">
          <a:xfrm flipH="1">
            <a:off x="612356" y="3671888"/>
            <a:ext cx="3856775" cy="0"/>
          </a:xfrm>
          <a:prstGeom prst="line">
            <a:avLst/>
          </a:prstGeom>
          <a:solidFill>
            <a:schemeClr val="accent1"/>
          </a:solidFill>
          <a:ln w="19050" cap="flat" cmpd="sng" algn="ctr">
            <a:solidFill>
              <a:schemeClr val="bg2">
                <a:lumMod val="75000"/>
              </a:schemeClr>
            </a:solidFill>
            <a:prstDash val="dash"/>
            <a:round/>
            <a:headEnd type="none" w="med" len="med"/>
            <a:tailEnd type="none" w="med" len="med"/>
          </a:ln>
          <a:effectLst/>
        </p:spPr>
      </p:cxnSp>
      <p:sp>
        <p:nvSpPr>
          <p:cNvPr id="78" name="TextBox 77"/>
          <p:cNvSpPr txBox="1"/>
          <p:nvPr/>
        </p:nvSpPr>
        <p:spPr>
          <a:xfrm>
            <a:off x="3148012" y="5908675"/>
            <a:ext cx="1277461" cy="153888"/>
          </a:xfrm>
          <a:prstGeom prst="rect">
            <a:avLst/>
          </a:prstGeom>
          <a:noFill/>
        </p:spPr>
        <p:txBody>
          <a:bodyPr wrap="square" lIns="0" tIns="0" rIns="0" bIns="0" rtlCol="0">
            <a:spAutoFit/>
          </a:bodyPr>
          <a:lstStyle/>
          <a:p>
            <a:pPr algn="r">
              <a:lnSpc>
                <a:spcPct val="100000"/>
              </a:lnSpc>
            </a:pPr>
            <a:r>
              <a:rPr lang="en-US" b="1" dirty="0" smtClean="0">
                <a:latin typeface="Arial" panose="020B0604020202020204" pitchFamily="34" charset="0"/>
                <a:cs typeface="Arial" panose="020B0604020202020204" pitchFamily="34" charset="0"/>
              </a:rPr>
              <a:t>Average</a:t>
            </a:r>
            <a:endParaRPr lang="en-US" b="1" dirty="0">
              <a:latin typeface="Arial" panose="020B0604020202020204" pitchFamily="34" charset="0"/>
              <a:cs typeface="Arial" panose="020B0604020202020204" pitchFamily="34" charset="0"/>
            </a:endParaRPr>
          </a:p>
        </p:txBody>
      </p:sp>
      <p:cxnSp>
        <p:nvCxnSpPr>
          <p:cNvPr id="79" name="Straight Connector 78"/>
          <p:cNvCxnSpPr/>
          <p:nvPr/>
        </p:nvCxnSpPr>
        <p:spPr bwMode="auto">
          <a:xfrm flipH="1">
            <a:off x="3627438" y="5988050"/>
            <a:ext cx="213613" cy="0"/>
          </a:xfrm>
          <a:prstGeom prst="line">
            <a:avLst/>
          </a:prstGeom>
          <a:solidFill>
            <a:schemeClr val="accent1"/>
          </a:solidFill>
          <a:ln w="19050" cap="flat" cmpd="sng" algn="ctr">
            <a:solidFill>
              <a:schemeClr val="bg2">
                <a:lumMod val="75000"/>
              </a:schemeClr>
            </a:solidFill>
            <a:prstDash val="dash"/>
            <a:round/>
            <a:headEnd type="none" w="med" len="med"/>
            <a:tailEnd type="none" w="med" len="med"/>
          </a:ln>
          <a:effectLst/>
        </p:spPr>
      </p:cxnSp>
      <p:sp>
        <p:nvSpPr>
          <p:cNvPr id="80" name="Rectangular Callout 79"/>
          <p:cNvSpPr/>
          <p:nvPr/>
        </p:nvSpPr>
        <p:spPr>
          <a:xfrm>
            <a:off x="2269333" y="1970088"/>
            <a:ext cx="1206500" cy="691056"/>
          </a:xfrm>
          <a:prstGeom prst="wedgeRectCallout">
            <a:avLst>
              <a:gd name="adj1" fmla="val -61096"/>
              <a:gd name="adj2" fmla="val -10552"/>
            </a:avLst>
          </a:prstGeom>
          <a:solidFill>
            <a:schemeClr val="bg1">
              <a:lumMod val="95000"/>
            </a:schemeClr>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kern="0" dirty="0">
                <a:solidFill>
                  <a:srgbClr val="000000"/>
                </a:solidFill>
                <a:latin typeface="Arial"/>
              </a:rPr>
              <a:t>which occur when clients or bankers are not available for visits due to local holidays</a:t>
            </a:r>
            <a:endParaRPr lang="en-US" dirty="0" smtClean="0">
              <a:solidFill>
                <a:schemeClr val="tx1"/>
              </a:solidFill>
              <a:latin typeface="Arial" panose="020B0604020202020204" pitchFamily="34" charset="0"/>
              <a:cs typeface="Arial" panose="020B0604020202020204" pitchFamily="34" charset="0"/>
            </a:endParaRPr>
          </a:p>
        </p:txBody>
      </p:sp>
      <p:sp>
        <p:nvSpPr>
          <p:cNvPr id="81" name="Rectangular Callout 80"/>
          <p:cNvSpPr/>
          <p:nvPr/>
        </p:nvSpPr>
        <p:spPr>
          <a:xfrm>
            <a:off x="2269333" y="1978025"/>
            <a:ext cx="1206500" cy="691056"/>
          </a:xfrm>
          <a:prstGeom prst="wedgeRectCallout">
            <a:avLst>
              <a:gd name="adj1" fmla="val 27325"/>
              <a:gd name="adj2" fmla="val 62499"/>
            </a:avLst>
          </a:prstGeom>
          <a:solidFill>
            <a:schemeClr val="bg1">
              <a:lumMod val="95000"/>
            </a:schemeClr>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kern="0" dirty="0">
                <a:solidFill>
                  <a:srgbClr val="000000"/>
                </a:solidFill>
                <a:latin typeface="Arial"/>
              </a:rPr>
              <a:t>which occur when clients or bankers are not available for visits due to local holidays</a:t>
            </a:r>
            <a:endParaRPr lang="en-US" dirty="0" smtClean="0">
              <a:solidFill>
                <a:schemeClr val="tx1"/>
              </a:solidFill>
              <a:latin typeface="Arial" panose="020B0604020202020204" pitchFamily="34" charset="0"/>
              <a:cs typeface="Arial" panose="020B0604020202020204" pitchFamily="34" charset="0"/>
            </a:endParaRPr>
          </a:p>
        </p:txBody>
      </p:sp>
      <p:sp>
        <p:nvSpPr>
          <p:cNvPr id="83" name="Rectangular Callout 82"/>
          <p:cNvSpPr/>
          <p:nvPr/>
        </p:nvSpPr>
        <p:spPr>
          <a:xfrm>
            <a:off x="3601882" y="1968500"/>
            <a:ext cx="856137" cy="691056"/>
          </a:xfrm>
          <a:prstGeom prst="wedgeRectCallout">
            <a:avLst>
              <a:gd name="adj1" fmla="val 37625"/>
              <a:gd name="adj2" fmla="val 99714"/>
            </a:avLst>
          </a:prstGeom>
          <a:solidFill>
            <a:schemeClr val="bg1">
              <a:lumMod val="95000"/>
            </a:schemeClr>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kern="0" dirty="0" smtClean="0">
                <a:solidFill>
                  <a:srgbClr val="000000"/>
                </a:solidFill>
                <a:latin typeface="Arial"/>
              </a:rPr>
              <a:t>Zero tolerance campaign launched in Dec 2015</a:t>
            </a:r>
            <a:endParaRPr lang="en-US" dirty="0" smtClean="0">
              <a:solidFill>
                <a:schemeClr val="tx1"/>
              </a:solidFill>
              <a:latin typeface="Arial" panose="020B0604020202020204" pitchFamily="34" charset="0"/>
              <a:cs typeface="Arial" panose="020B0604020202020204" pitchFamily="34" charset="0"/>
            </a:endParaRPr>
          </a:p>
        </p:txBody>
      </p:sp>
      <p:grpSp>
        <p:nvGrpSpPr>
          <p:cNvPr id="40" name="Group 39"/>
          <p:cNvGrpSpPr/>
          <p:nvPr/>
        </p:nvGrpSpPr>
        <p:grpSpPr>
          <a:xfrm>
            <a:off x="443921" y="72184"/>
            <a:ext cx="4894400" cy="189008"/>
            <a:chOff x="403281" y="164517"/>
            <a:chExt cx="4894400" cy="189008"/>
          </a:xfrm>
        </p:grpSpPr>
        <p:sp>
          <p:nvSpPr>
            <p:cNvPr id="41" name="Text Box 75"/>
            <p:cNvSpPr txBox="1">
              <a:spLocks noChangeArrowheads="1"/>
            </p:cNvSpPr>
            <p:nvPr/>
          </p:nvSpPr>
          <p:spPr bwMode="gray">
            <a:xfrm>
              <a:off x="636148" y="166688"/>
              <a:ext cx="4661533"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accent1"/>
                  </a:solidFill>
                </a:rPr>
                <a:t>Compliance &amp; Reputational risk: Calibration – Pending KYC Updates</a:t>
              </a:r>
              <a:endParaRPr lang="en-US" sz="1200" dirty="0">
                <a:solidFill>
                  <a:schemeClr val="accent1"/>
                </a:solidFill>
              </a:endParaRPr>
            </a:p>
          </p:txBody>
        </p:sp>
        <p:sp>
          <p:nvSpPr>
            <p:cNvPr id="43" name="Oval 42"/>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smtClean="0">
                  <a:solidFill>
                    <a:schemeClr val="bg1"/>
                  </a:solidFill>
                  <a:ea typeface="ＭＳ Ｐゴシック" pitchFamily="-112" charset="-128"/>
                  <a:cs typeface="ＭＳ Ｐゴシック" pitchFamily="-112" charset="-128"/>
                </a:rPr>
                <a:t>10</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
        <p:nvSpPr>
          <p:cNvPr id="39" name="Footnote"/>
          <p:cNvSpPr/>
          <p:nvPr/>
        </p:nvSpPr>
        <p:spPr bwMode="auto">
          <a:xfrm>
            <a:off x="2208213" y="6332538"/>
            <a:ext cx="5631407"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spcBef>
                <a:spcPts val="0"/>
              </a:spcBef>
              <a:spcAft>
                <a:spcPts val="0"/>
              </a:spcAft>
            </a:pPr>
            <a:r>
              <a:rPr lang="en-US" sz="800" dirty="0" smtClean="0">
                <a:sym typeface="Arial"/>
              </a:rPr>
              <a:t>Source: “</a:t>
            </a:r>
            <a:r>
              <a:rPr lang="en-US" sz="800" dirty="0" smtClean="0">
                <a:latin typeface="Arial" panose="020B0604020202020204" pitchFamily="34" charset="0"/>
                <a:cs typeface="Arial" panose="020B0604020202020204" pitchFamily="34" charset="0"/>
                <a:sym typeface="Arial"/>
              </a:rPr>
              <a:t>2016 RAS non-CCAR-linked metrics - BSI.xlsx</a:t>
            </a:r>
            <a:r>
              <a:rPr lang="en-US" sz="800" dirty="0" smtClean="0">
                <a:sym typeface="Arial"/>
              </a:rPr>
              <a:t>”</a:t>
            </a:r>
          </a:p>
        </p:txBody>
      </p:sp>
    </p:spTree>
    <p:extLst>
      <p:ext uri="{BB962C8B-B14F-4D97-AF65-F5344CB8AC3E}">
        <p14:creationId xmlns:p14="http://schemas.microsoft.com/office/powerpoint/2010/main" val="143682606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207945049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58574" name="think-cell Slide" r:id="rId17" imgW="270" imgH="270" progId="TCLayout.ActiveDocument.1">
                  <p:embed/>
                </p:oleObj>
              </mc:Choice>
              <mc:Fallback>
                <p:oleObj name="think-cell Slide" r:id="rId17" imgW="270" imgH="270" progId="TCLayout.ActiveDocument.1">
                  <p:embed/>
                  <p:pic>
                    <p:nvPicPr>
                      <p:cNvPr id="0" name=""/>
                      <p:cNvPicPr/>
                      <p:nvPr/>
                    </p:nvPicPr>
                    <p:blipFill>
                      <a:blip r:embed="rId18"/>
                      <a:stretch>
                        <a:fillRect/>
                      </a:stretch>
                    </p:blipFill>
                    <p:spPr>
                      <a:xfrm>
                        <a:off x="1588" y="1588"/>
                        <a:ext cx="1587" cy="1587"/>
                      </a:xfrm>
                      <a:prstGeom prst="rect">
                        <a:avLst/>
                      </a:prstGeom>
                    </p:spPr>
                  </p:pic>
                </p:oleObj>
              </mc:Fallback>
            </mc:AlternateContent>
          </a:graphicData>
        </a:graphic>
      </p:graphicFrame>
      <p:sp>
        <p:nvSpPr>
          <p:cNvPr id="2" name="Rectangle 1" hidden="1"/>
          <p:cNvSpPr/>
          <p:nvPr>
            <p:custDataLst>
              <p:tags r:id="rId3"/>
            </p:custDataLst>
          </p:nvPr>
        </p:nvSpPr>
        <p:spPr bwMode="auto">
          <a:xfrm>
            <a:off x="0" y="0"/>
            <a:ext cx="158750" cy="158750"/>
          </a:xfrm>
          <a:prstGeom prst="rect">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nSpc>
                <a:spcPct val="100000"/>
              </a:lnSpc>
            </a:pPr>
            <a:endParaRPr lang="en-US" dirty="0" smtClean="0">
              <a:solidFill>
                <a:schemeClr val="tx1"/>
              </a:solidFill>
              <a:latin typeface="Arial"/>
              <a:cs typeface="Arial"/>
              <a:sym typeface="Arial"/>
            </a:endParaRPr>
          </a:p>
        </p:txBody>
      </p:sp>
      <p:sp>
        <p:nvSpPr>
          <p:cNvPr id="4" name="Content Placeholder 3"/>
          <p:cNvSpPr>
            <a:spLocks noGrp="1"/>
          </p:cNvSpPr>
          <p:nvPr>
            <p:ph sz="quarter" idx="11"/>
          </p:nvPr>
        </p:nvSpPr>
        <p:spPr>
          <a:xfrm>
            <a:off x="348437" y="441404"/>
            <a:ext cx="8666245" cy="435610"/>
          </a:xfrm>
        </p:spPr>
        <p:txBody>
          <a:bodyPr/>
          <a:lstStyle/>
          <a:p>
            <a:r>
              <a:rPr lang="en-US" dirty="0" smtClean="0"/>
              <a:t>Calibration: </a:t>
            </a:r>
            <a:r>
              <a:rPr lang="en-US" b="0" dirty="0"/>
              <a:t>High </a:t>
            </a:r>
            <a:r>
              <a:rPr lang="en-US" b="0" dirty="0" smtClean="0"/>
              <a:t>Risk Customers </a:t>
            </a:r>
            <a:r>
              <a:rPr lang="en-US" b="0" dirty="0"/>
              <a:t>as % of </a:t>
            </a:r>
            <a:r>
              <a:rPr lang="en-US" b="0" dirty="0" smtClean="0"/>
              <a:t>Total Customers</a:t>
            </a:r>
            <a:endParaRPr lang="en-US" b="0" dirty="0"/>
          </a:p>
        </p:txBody>
      </p:sp>
      <p:cxnSp>
        <p:nvCxnSpPr>
          <p:cNvPr id="6" name="Straight Connector 5"/>
          <p:cNvCxnSpPr/>
          <p:nvPr/>
        </p:nvCxnSpPr>
        <p:spPr>
          <a:xfrm>
            <a:off x="4784145" y="1421539"/>
            <a:ext cx="0" cy="4894094"/>
          </a:xfrm>
          <a:prstGeom prst="line">
            <a:avLst/>
          </a:prstGeom>
          <a:ln>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8" name="Text Placeholder 8"/>
          <p:cNvSpPr txBox="1">
            <a:spLocks/>
          </p:cNvSpPr>
          <p:nvPr/>
        </p:nvSpPr>
        <p:spPr>
          <a:xfrm>
            <a:off x="5162550" y="1463040"/>
            <a:ext cx="2738267" cy="326405"/>
          </a:xfrm>
          <a:prstGeom prst="rect">
            <a:avLst/>
          </a:prstGeom>
        </p:spPr>
        <p:txBody>
          <a:bodyPr lIns="0" tIns="0" rIns="0" bIns="0"/>
          <a:lstStyle>
            <a:lvl1pPr marL="0" indent="0" algn="l" rtl="0" eaLnBrk="1" fontAlgn="base" hangingPunct="1">
              <a:lnSpc>
                <a:spcPct val="100000"/>
              </a:lnSpc>
              <a:spcBef>
                <a:spcPts val="0"/>
              </a:spcBef>
              <a:spcAft>
                <a:spcPct val="0"/>
              </a:spcAft>
              <a:buNone/>
              <a:defRPr sz="1200" b="1">
                <a:solidFill>
                  <a:schemeClr val="tx2"/>
                </a:solidFill>
                <a:latin typeface="+mj-lt"/>
                <a:ea typeface="+mn-ea"/>
                <a:cs typeface="+mn-cs"/>
              </a:defRPr>
            </a:lvl1pPr>
            <a:lvl2pPr marL="0" indent="0" algn="l" rtl="0" eaLnBrk="1" fontAlgn="base" hangingPunct="1">
              <a:lnSpc>
                <a:spcPct val="100000"/>
              </a:lnSpc>
              <a:spcBef>
                <a:spcPts val="0"/>
              </a:spcBef>
              <a:spcAft>
                <a:spcPct val="0"/>
              </a:spcAft>
              <a:buClr>
                <a:schemeClr val="tx1"/>
              </a:buClr>
              <a:buFont typeface="Wingdings" pitchFamily="2" charset="2"/>
              <a:buNone/>
              <a:defRPr sz="1200">
                <a:solidFill>
                  <a:schemeClr val="tx2"/>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000">
                <a:solidFill>
                  <a:schemeClr val="accent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US" sz="1400" b="1" i="0" u="none" strike="noStrike" kern="0" cap="none" spc="0" normalizeH="0" baseline="0" noProof="0" dirty="0" smtClean="0">
                <a:ln>
                  <a:noFill/>
                </a:ln>
                <a:solidFill>
                  <a:srgbClr val="FF0000"/>
                </a:solidFill>
                <a:effectLst/>
                <a:uLnTx/>
                <a:uFillTx/>
                <a:latin typeface="Arial Bold"/>
                <a:ea typeface="ＭＳ Ｐゴシック"/>
              </a:rPr>
              <a:t>Calibration approach</a:t>
            </a:r>
            <a:endParaRPr kumimoji="0" lang="en-US" sz="1400" b="1" i="0" u="none" strike="noStrike" kern="0" cap="none" spc="0" normalizeH="0" baseline="0" noProof="0" dirty="0">
              <a:ln>
                <a:noFill/>
              </a:ln>
              <a:solidFill>
                <a:srgbClr val="FF0000"/>
              </a:solidFill>
              <a:effectLst/>
              <a:uLnTx/>
              <a:uFillTx/>
              <a:latin typeface="Arial Bold"/>
              <a:ea typeface="ＭＳ Ｐゴシック"/>
            </a:endParaRPr>
          </a:p>
        </p:txBody>
      </p:sp>
      <p:sp>
        <p:nvSpPr>
          <p:cNvPr id="9" name="Content Placeholder 4"/>
          <p:cNvSpPr txBox="1">
            <a:spLocks/>
          </p:cNvSpPr>
          <p:nvPr/>
        </p:nvSpPr>
        <p:spPr bwMode="gray">
          <a:xfrm>
            <a:off x="5162550" y="1919143"/>
            <a:ext cx="4067957" cy="2000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GB"/>
            </a:defPPr>
            <a:lvl1pPr marL="171450" lvl="0" indent="-171450" algn="l" eaLnBrk="1" hangingPunct="1">
              <a:lnSpc>
                <a:spcPct val="100000"/>
              </a:lnSpc>
              <a:spcBef>
                <a:spcPts val="600"/>
              </a:spcBef>
              <a:spcAft>
                <a:spcPts val="0"/>
              </a:spcAft>
              <a:buFont typeface="Arial" panose="020B0604020202020204" pitchFamily="34" charset="0"/>
              <a:buChar char="•"/>
              <a:defRPr sz="1200" kern="0">
                <a:solidFill>
                  <a:srgbClr val="000000"/>
                </a:solidFill>
                <a:latin typeface="Arial"/>
              </a:defRPr>
            </a:lvl1pPr>
            <a:lvl2pPr marL="360000" indent="-180000" algn="l" eaLnBrk="1" hangingPunct="1">
              <a:spcBef>
                <a:spcPts val="300"/>
              </a:spcBef>
              <a:spcAft>
                <a:spcPts val="0"/>
              </a:spcAft>
              <a:buFont typeface="Arial" charset="0"/>
              <a:buChar char="–"/>
              <a:defRPr sz="1400" baseline="0">
                <a:latin typeface="+mn-lt"/>
              </a:defRPr>
            </a:lvl2pPr>
            <a:lvl3pPr marL="540000" indent="-179388" algn="l" eaLnBrk="1" hangingPunct="1">
              <a:spcBef>
                <a:spcPts val="300"/>
              </a:spcBef>
              <a:spcAft>
                <a:spcPts val="0"/>
              </a:spcAft>
              <a:buFont typeface="Arial" charset="0"/>
              <a:buChar char="-"/>
              <a:defRPr sz="1400">
                <a:latin typeface="+mn-lt"/>
              </a:defRPr>
            </a:lvl3pPr>
            <a:lvl4pPr marL="720000" indent="-179388" algn="l" eaLnBrk="1" hangingPunct="1">
              <a:spcBef>
                <a:spcPts val="300"/>
              </a:spcBef>
              <a:spcAft>
                <a:spcPts val="0"/>
              </a:spcAft>
              <a:buFont typeface="Arial" charset="0"/>
              <a:buChar char="-"/>
              <a:defRPr sz="1400">
                <a:latin typeface="+mn-lt"/>
              </a:defRPr>
            </a:lvl4pPr>
            <a:lvl5pPr marL="900000" indent="-180000" algn="l" eaLnBrk="1" hangingPunct="1">
              <a:spcBef>
                <a:spcPts val="300"/>
              </a:spcBef>
              <a:spcAft>
                <a:spcPts val="0"/>
              </a:spcAft>
              <a:buFont typeface="Arial" panose="020B0604020202020204" pitchFamily="34" charset="0"/>
              <a:buChar char="-"/>
              <a:defRPr sz="1400">
                <a:latin typeface="+mn-lt"/>
              </a:defRPr>
            </a:lvl5pPr>
            <a:lvl6pPr marL="1080000" indent="-180000" fontAlgn="base">
              <a:spcBef>
                <a:spcPts val="300"/>
              </a:spcBef>
              <a:spcAft>
                <a:spcPts val="0"/>
              </a:spcAft>
              <a:buFont typeface="Arial" charset="0"/>
              <a:buChar char="-"/>
              <a:defRPr sz="1400" baseline="0">
                <a:latin typeface="+mn-lt"/>
              </a:defRPr>
            </a:lvl6pPr>
            <a:lvl7pPr marL="1260000" indent="-180000" fontAlgn="base">
              <a:spcBef>
                <a:spcPts val="300"/>
              </a:spcBef>
              <a:spcAft>
                <a:spcPts val="0"/>
              </a:spcAft>
              <a:buFont typeface="Arial" charset="0"/>
              <a:buChar char="-"/>
              <a:defRPr sz="1400">
                <a:latin typeface="+mn-lt"/>
              </a:defRPr>
            </a:lvl7pPr>
            <a:lvl8pPr marL="1440000" indent="-180000" fontAlgn="base">
              <a:spcBef>
                <a:spcPts val="300"/>
              </a:spcBef>
              <a:spcAft>
                <a:spcPts val="0"/>
              </a:spcAft>
              <a:buFont typeface="Arial" charset="0"/>
              <a:buChar char="-"/>
              <a:defRPr sz="1400">
                <a:latin typeface="+mn-lt"/>
              </a:defRPr>
            </a:lvl8pPr>
            <a:lvl9pPr marL="1620000" indent="-180000" fontAlgn="base">
              <a:spcBef>
                <a:spcPts val="300"/>
              </a:spcBef>
              <a:spcAft>
                <a:spcPts val="0"/>
              </a:spcAft>
              <a:buFont typeface="Arial" charset="0"/>
              <a:buChar char="-"/>
              <a:defRPr sz="1400" baseline="0">
                <a:latin typeface="+mn-lt"/>
              </a:defRPr>
            </a:lvl9pPr>
          </a:lstStyle>
          <a:p>
            <a:r>
              <a:rPr lang="en-US" dirty="0"/>
              <a:t>Higher risk clients are identified during the account opening process and through various continuous reviews. Clients could be considered high risk due to the country of nationality, residence, or transactions of either the beneficial owners or sources of wealth</a:t>
            </a:r>
          </a:p>
          <a:p>
            <a:r>
              <a:rPr lang="en-US" dirty="0"/>
              <a:t>The limits were anchored on the average percentage of High Risk Client of the past 2 years, and applied buffer per management discretion </a:t>
            </a:r>
          </a:p>
          <a:p>
            <a:r>
              <a:rPr lang="en-US" dirty="0"/>
              <a:t>Current methodology is subject to change by regulatory or group definitions of high risk criteria</a:t>
            </a:r>
          </a:p>
        </p:txBody>
      </p:sp>
      <p:graphicFrame>
        <p:nvGraphicFramePr>
          <p:cNvPr id="15" name="Object 14"/>
          <p:cNvGraphicFramePr>
            <a:graphicFrameLocks/>
          </p:cNvGraphicFramePr>
          <p:nvPr>
            <p:custDataLst>
              <p:tags r:id="rId4"/>
            </p:custDataLst>
            <p:extLst>
              <p:ext uri="{D42A27DB-BD31-4B8C-83A1-F6EECF244321}">
                <p14:modId xmlns:p14="http://schemas.microsoft.com/office/powerpoint/2010/main" val="709418318"/>
              </p:ext>
            </p:extLst>
          </p:nvPr>
        </p:nvGraphicFramePr>
        <p:xfrm>
          <a:off x="381000" y="1752600"/>
          <a:ext cx="3905385" cy="3857625"/>
        </p:xfrm>
        <a:graphic>
          <a:graphicData uri="http://schemas.openxmlformats.org/presentationml/2006/ole">
            <mc:AlternateContent xmlns:mc="http://schemas.openxmlformats.org/markup-compatibility/2006">
              <mc:Choice xmlns:v="urn:schemas-microsoft-com:vml" Requires="v">
                <p:oleObj spid="_x0000_s358575" name="Chart" r:id="rId19" imgW="3905385" imgH="3857625" progId="MSGraph.Chart.8">
                  <p:embed followColorScheme="full"/>
                </p:oleObj>
              </mc:Choice>
              <mc:Fallback>
                <p:oleObj name="Chart" r:id="rId19" imgW="3905385" imgH="3857625" progId="MSGraph.Chart.8">
                  <p:embed followColorScheme="full"/>
                  <p:pic>
                    <p:nvPicPr>
                      <p:cNvPr id="0" name=""/>
                      <p:cNvPicPr/>
                      <p:nvPr/>
                    </p:nvPicPr>
                    <p:blipFill>
                      <a:blip r:embed="rId20"/>
                      <a:stretch>
                        <a:fillRect/>
                      </a:stretch>
                    </p:blipFill>
                    <p:spPr>
                      <a:xfrm>
                        <a:off x="381000" y="1752600"/>
                        <a:ext cx="3905385" cy="3857625"/>
                      </a:xfrm>
                      <a:prstGeom prst="rect">
                        <a:avLst/>
                      </a:prstGeom>
                    </p:spPr>
                  </p:pic>
                </p:oleObj>
              </mc:Fallback>
            </mc:AlternateContent>
          </a:graphicData>
        </a:graphic>
      </p:graphicFrame>
      <p:sp>
        <p:nvSpPr>
          <p:cNvPr id="23" name="Text Placeholder 19"/>
          <p:cNvSpPr>
            <a:spLocks noGrp="1"/>
          </p:cNvSpPr>
          <p:nvPr>
            <p:custDataLst>
              <p:tags r:id="rId5"/>
            </p:custDataLst>
          </p:nvPr>
        </p:nvSpPr>
        <p:spPr bwMode="auto">
          <a:xfrm>
            <a:off x="3962400" y="5470525"/>
            <a:ext cx="258763"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5B2E7CAC-51B7-44C0-B9DD-7E174A40956E}" type="datetime'''J''a''''''''''n''''''''''''''''-''''''''''''1''''''6'''''''">
              <a:rPr lang="en-US" sz="1000">
                <a:latin typeface="Arial"/>
                <a:cs typeface="Arial"/>
                <a:sym typeface="Arial"/>
              </a:rPr>
              <a:pPr/>
              <a:t>Jan-16</a:t>
            </a:fld>
            <a:endParaRPr lang="en-US" sz="1000" dirty="0">
              <a:latin typeface="Arial"/>
              <a:cs typeface="Arial"/>
              <a:sym typeface="Arial"/>
            </a:endParaRPr>
          </a:p>
        </p:txBody>
      </p:sp>
      <p:sp>
        <p:nvSpPr>
          <p:cNvPr id="16" name="Text Placeholder 17"/>
          <p:cNvSpPr>
            <a:spLocks noGrp="1"/>
          </p:cNvSpPr>
          <p:nvPr>
            <p:custDataLst>
              <p:tags r:id="rId6"/>
            </p:custDataLst>
          </p:nvPr>
        </p:nvSpPr>
        <p:spPr bwMode="auto">
          <a:xfrm>
            <a:off x="3627438" y="5470525"/>
            <a:ext cx="28098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3E7510C3-D8C9-4720-90E7-6A4473B9391C}" type="datetime'''''''''''N''''o''v''''-''15'''''''''''''''''''''''''''">
              <a:rPr lang="en-US" sz="1000">
                <a:latin typeface="Arial"/>
                <a:cs typeface="Arial"/>
                <a:sym typeface="Arial"/>
              </a:rPr>
              <a:pPr/>
              <a:t>Nov-15</a:t>
            </a:fld>
            <a:endParaRPr lang="en-US" sz="1000" dirty="0">
              <a:latin typeface="Arial"/>
              <a:cs typeface="Arial"/>
              <a:sym typeface="Arial"/>
            </a:endParaRPr>
          </a:p>
        </p:txBody>
      </p:sp>
      <p:sp>
        <p:nvSpPr>
          <p:cNvPr id="20" name="Text Placeholder 15"/>
          <p:cNvSpPr>
            <a:spLocks noGrp="1"/>
          </p:cNvSpPr>
          <p:nvPr>
            <p:custDataLst>
              <p:tags r:id="rId7"/>
            </p:custDataLst>
          </p:nvPr>
        </p:nvSpPr>
        <p:spPr bwMode="auto">
          <a:xfrm>
            <a:off x="3303588" y="5470525"/>
            <a:ext cx="279400"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9287FA95-8FF0-4A28-A3C3-F710255F1006}" type="datetime'''S''e''p''''''''''-''''''''''''''1''''''''5'''''''''''''''''">
              <a:rPr lang="en-US" sz="1000">
                <a:latin typeface="Arial"/>
                <a:cs typeface="Arial"/>
                <a:sym typeface="Arial"/>
              </a:rPr>
              <a:pPr/>
              <a:t>Sep-15</a:t>
            </a:fld>
            <a:endParaRPr lang="en-US" sz="1000" dirty="0">
              <a:latin typeface="Arial"/>
              <a:cs typeface="Arial"/>
              <a:sym typeface="Arial"/>
            </a:endParaRPr>
          </a:p>
        </p:txBody>
      </p:sp>
      <p:sp>
        <p:nvSpPr>
          <p:cNvPr id="21" name="Text Placeholder 13"/>
          <p:cNvSpPr>
            <a:spLocks noGrp="1"/>
          </p:cNvSpPr>
          <p:nvPr>
            <p:custDataLst>
              <p:tags r:id="rId8"/>
            </p:custDataLst>
          </p:nvPr>
        </p:nvSpPr>
        <p:spPr bwMode="auto">
          <a:xfrm>
            <a:off x="3001963" y="5470525"/>
            <a:ext cx="21748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710D9823-A27A-42F7-9979-F843B604AAD4}" type="datetime'J''''u''l''''''''''''''-''''''''''''''''''1''''''''5'">
              <a:rPr lang="en-US" sz="1000">
                <a:latin typeface="Arial"/>
                <a:cs typeface="Arial"/>
                <a:sym typeface="Arial"/>
              </a:rPr>
              <a:pPr/>
              <a:t>Jul-15</a:t>
            </a:fld>
            <a:endParaRPr lang="en-US" sz="1000" dirty="0">
              <a:latin typeface="Arial"/>
              <a:cs typeface="Arial"/>
              <a:sym typeface="Arial"/>
            </a:endParaRPr>
          </a:p>
        </p:txBody>
      </p:sp>
      <p:sp>
        <p:nvSpPr>
          <p:cNvPr id="22" name="Text Placeholder 48"/>
          <p:cNvSpPr>
            <a:spLocks noGrp="1"/>
          </p:cNvSpPr>
          <p:nvPr>
            <p:custDataLst>
              <p:tags r:id="rId9"/>
            </p:custDataLst>
          </p:nvPr>
        </p:nvSpPr>
        <p:spPr bwMode="auto">
          <a:xfrm>
            <a:off x="2638425" y="5470525"/>
            <a:ext cx="295275"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AD884022-9DEA-498F-B352-2351CC652C76}" type="datetime'''''''''''''''''May''''''''''''''-''1''''''5'''">
              <a:rPr lang="en-US" sz="1000">
                <a:solidFill>
                  <a:schemeClr val="tx1"/>
                </a:solidFill>
                <a:latin typeface="Arial"/>
                <a:cs typeface="Arial"/>
                <a:sym typeface="Arial"/>
              </a:rPr>
              <a:pPr/>
              <a:t>May-15</a:t>
            </a:fld>
            <a:endParaRPr lang="en-US" sz="1000" dirty="0">
              <a:solidFill>
                <a:schemeClr val="tx1"/>
              </a:solidFill>
              <a:latin typeface="Arial"/>
              <a:ea typeface="ＭＳ Ｐゴシック"/>
              <a:cs typeface="Arial"/>
              <a:sym typeface="Arial"/>
            </a:endParaRPr>
          </a:p>
        </p:txBody>
      </p:sp>
      <p:sp>
        <p:nvSpPr>
          <p:cNvPr id="19" name="Text Placeholder 46"/>
          <p:cNvSpPr>
            <a:spLocks noGrp="1"/>
          </p:cNvSpPr>
          <p:nvPr>
            <p:custDataLst>
              <p:tags r:id="rId10"/>
            </p:custDataLst>
          </p:nvPr>
        </p:nvSpPr>
        <p:spPr bwMode="auto">
          <a:xfrm>
            <a:off x="2325688" y="5470525"/>
            <a:ext cx="27463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2302B24F-9115-4E5C-8627-A21D5817298B}" type="datetime'''''''''''''M''a''''''''''r''''''-''''''''''''1''''''5'''''">
              <a:rPr lang="en-US" sz="1000">
                <a:solidFill>
                  <a:schemeClr val="tx1"/>
                </a:solidFill>
                <a:latin typeface="Arial"/>
                <a:cs typeface="Arial"/>
                <a:sym typeface="Arial"/>
              </a:rPr>
              <a:pPr/>
              <a:t>Mar-15</a:t>
            </a:fld>
            <a:endParaRPr lang="en-US" sz="1000" dirty="0">
              <a:solidFill>
                <a:schemeClr val="tx1"/>
              </a:solidFill>
              <a:latin typeface="Arial"/>
              <a:ea typeface="ＭＳ Ｐゴシック"/>
              <a:cs typeface="Arial"/>
              <a:sym typeface="Arial"/>
            </a:endParaRPr>
          </a:p>
        </p:txBody>
      </p:sp>
      <p:sp>
        <p:nvSpPr>
          <p:cNvPr id="17" name="Text Placeholder 44"/>
          <p:cNvSpPr>
            <a:spLocks noGrp="1"/>
          </p:cNvSpPr>
          <p:nvPr>
            <p:custDataLst>
              <p:tags r:id="rId11"/>
            </p:custDataLst>
          </p:nvPr>
        </p:nvSpPr>
        <p:spPr bwMode="auto">
          <a:xfrm>
            <a:off x="2009775" y="5470525"/>
            <a:ext cx="258763"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A4DC8404-3C86-4003-AB5C-A11C47DB4B15}" type="datetime'''''''''''''''''''J''''an''-''''''''1''5'''''''''''''''''''''">
              <a:rPr lang="en-US" sz="1000">
                <a:solidFill>
                  <a:schemeClr val="tx1"/>
                </a:solidFill>
                <a:latin typeface="Arial"/>
                <a:cs typeface="Arial"/>
                <a:sym typeface="Arial"/>
              </a:rPr>
              <a:pPr/>
              <a:t>Jan-15</a:t>
            </a:fld>
            <a:endParaRPr lang="en-US" sz="1000" dirty="0">
              <a:solidFill>
                <a:schemeClr val="tx1"/>
              </a:solidFill>
              <a:latin typeface="Arial"/>
              <a:ea typeface="ＭＳ Ｐゴシック"/>
              <a:cs typeface="Arial"/>
              <a:sym typeface="Arial"/>
            </a:endParaRPr>
          </a:p>
        </p:txBody>
      </p:sp>
      <p:sp>
        <p:nvSpPr>
          <p:cNvPr id="38" name="Text Placeholder 73"/>
          <p:cNvSpPr>
            <a:spLocks noGrp="1"/>
          </p:cNvSpPr>
          <p:nvPr>
            <p:custDataLst>
              <p:tags r:id="rId12"/>
            </p:custDataLst>
          </p:nvPr>
        </p:nvSpPr>
        <p:spPr bwMode="auto">
          <a:xfrm>
            <a:off x="1674813" y="5470525"/>
            <a:ext cx="28098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32477AB3-1D0B-43B8-8A87-D68A4D46C45B}" type="datetime'''N''''o''v''-1''''''''''''''''4'''''''''''''''''''''''''''">
              <a:rPr lang="en-US" sz="1000">
                <a:latin typeface="Arial"/>
                <a:cs typeface="Arial"/>
                <a:sym typeface="Arial"/>
              </a:rPr>
              <a:pPr marL="0" indent="0" algn="ctr">
                <a:lnSpc>
                  <a:spcPct val="100000"/>
                </a:lnSpc>
                <a:spcBef>
                  <a:spcPct val="0"/>
                </a:spcBef>
                <a:buNone/>
              </a:pPr>
              <a:t>Nov-14</a:t>
            </a:fld>
            <a:endParaRPr lang="en-US" sz="1000" dirty="0">
              <a:latin typeface="Arial"/>
              <a:cs typeface="Arial"/>
              <a:sym typeface="Arial"/>
            </a:endParaRPr>
          </a:p>
        </p:txBody>
      </p:sp>
      <p:sp>
        <p:nvSpPr>
          <p:cNvPr id="36" name="Text Placeholder 71"/>
          <p:cNvSpPr>
            <a:spLocks noGrp="1"/>
          </p:cNvSpPr>
          <p:nvPr>
            <p:custDataLst>
              <p:tags r:id="rId13"/>
            </p:custDataLst>
          </p:nvPr>
        </p:nvSpPr>
        <p:spPr bwMode="auto">
          <a:xfrm>
            <a:off x="1341438" y="5470525"/>
            <a:ext cx="279400"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BB60A606-7C8F-4C8E-A950-BA15EBFBD8F4}" type="datetime'''''''S''e''''p''''-''''''''''14'''">
              <a:rPr lang="en-US" sz="1000">
                <a:latin typeface="Arial"/>
                <a:cs typeface="Arial"/>
                <a:sym typeface="Arial"/>
              </a:rPr>
              <a:pPr marL="0" indent="0" algn="ctr">
                <a:lnSpc>
                  <a:spcPct val="100000"/>
                </a:lnSpc>
                <a:spcBef>
                  <a:spcPct val="0"/>
                </a:spcBef>
                <a:buNone/>
              </a:pPr>
              <a:t>Sep-14</a:t>
            </a:fld>
            <a:endParaRPr lang="en-US" sz="1000" dirty="0">
              <a:latin typeface="Arial"/>
              <a:cs typeface="Arial"/>
              <a:sym typeface="Arial"/>
            </a:endParaRPr>
          </a:p>
        </p:txBody>
      </p:sp>
      <p:sp>
        <p:nvSpPr>
          <p:cNvPr id="34" name="Text Placeholder 69"/>
          <p:cNvSpPr>
            <a:spLocks noGrp="1"/>
          </p:cNvSpPr>
          <p:nvPr>
            <p:custDataLst>
              <p:tags r:id="rId14"/>
            </p:custDataLst>
          </p:nvPr>
        </p:nvSpPr>
        <p:spPr bwMode="auto">
          <a:xfrm>
            <a:off x="1049338" y="5470525"/>
            <a:ext cx="21748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D8DF3CAA-0732-4FCF-B5D5-8B7388C8463B}" type="datetime'''''''''''''''J''''u''''''''''''l-''''1''''4'''''''''''">
              <a:rPr lang="en-US" sz="1000">
                <a:latin typeface="Arial"/>
                <a:cs typeface="Arial"/>
                <a:sym typeface="Arial"/>
              </a:rPr>
              <a:pPr marL="0" indent="0" algn="ctr">
                <a:lnSpc>
                  <a:spcPct val="100000"/>
                </a:lnSpc>
                <a:spcBef>
                  <a:spcPct val="0"/>
                </a:spcBef>
                <a:buNone/>
              </a:pPr>
              <a:t>Jul-14</a:t>
            </a:fld>
            <a:endParaRPr lang="en-US" sz="1000" dirty="0">
              <a:latin typeface="Arial"/>
              <a:cs typeface="Arial"/>
              <a:sym typeface="Arial"/>
            </a:endParaRPr>
          </a:p>
        </p:txBody>
      </p:sp>
      <p:sp>
        <p:nvSpPr>
          <p:cNvPr id="32" name="Text Placeholder 67"/>
          <p:cNvSpPr>
            <a:spLocks noGrp="1"/>
          </p:cNvSpPr>
          <p:nvPr>
            <p:custDataLst>
              <p:tags r:id="rId15"/>
            </p:custDataLst>
          </p:nvPr>
        </p:nvSpPr>
        <p:spPr bwMode="auto">
          <a:xfrm>
            <a:off x="685800" y="5470525"/>
            <a:ext cx="295275"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549006A9-6250-404E-9D7C-ACB95AC6CD5E}" type="datetime'''''''''''''M''''a''y''''''''''''''-''''''''''''''''1''4'''''">
              <a:rPr lang="en-US" sz="1000">
                <a:latin typeface="Arial"/>
                <a:cs typeface="Arial"/>
                <a:sym typeface="Arial"/>
              </a:rPr>
              <a:pPr marL="0" indent="0" algn="ctr">
                <a:lnSpc>
                  <a:spcPct val="100000"/>
                </a:lnSpc>
                <a:spcBef>
                  <a:spcPct val="0"/>
                </a:spcBef>
                <a:buNone/>
              </a:pPr>
              <a:t>May-14</a:t>
            </a:fld>
            <a:endParaRPr lang="en-US" sz="1000" dirty="0">
              <a:latin typeface="Arial"/>
              <a:cs typeface="Arial"/>
              <a:sym typeface="Arial"/>
            </a:endParaRPr>
          </a:p>
        </p:txBody>
      </p:sp>
      <p:sp>
        <p:nvSpPr>
          <p:cNvPr id="7" name="Text Placeholder 9"/>
          <p:cNvSpPr txBox="1">
            <a:spLocks/>
          </p:cNvSpPr>
          <p:nvPr/>
        </p:nvSpPr>
        <p:spPr>
          <a:xfrm>
            <a:off x="366713" y="1463040"/>
            <a:ext cx="5646738" cy="467124"/>
          </a:xfrm>
          <a:prstGeom prst="rect">
            <a:avLst/>
          </a:prstGeom>
        </p:spPr>
        <p:txBody>
          <a:bodyPr lIns="0" tIns="0" rIns="0" bIns="0"/>
          <a:lstStyle>
            <a:lvl1pPr marL="0" indent="0" algn="l" rtl="0" eaLnBrk="1" fontAlgn="base" hangingPunct="1">
              <a:lnSpc>
                <a:spcPct val="100000"/>
              </a:lnSpc>
              <a:spcBef>
                <a:spcPts val="0"/>
              </a:spcBef>
              <a:spcAft>
                <a:spcPct val="0"/>
              </a:spcAft>
              <a:buNone/>
              <a:defRPr sz="1200" b="1">
                <a:solidFill>
                  <a:schemeClr val="tx2"/>
                </a:solidFill>
                <a:latin typeface="+mj-lt"/>
                <a:ea typeface="+mn-ea"/>
                <a:cs typeface="+mn-cs"/>
              </a:defRPr>
            </a:lvl1pPr>
            <a:lvl2pPr marL="0" indent="0" algn="l" rtl="0" eaLnBrk="1" fontAlgn="base" hangingPunct="1">
              <a:lnSpc>
                <a:spcPct val="100000"/>
              </a:lnSpc>
              <a:spcBef>
                <a:spcPts val="0"/>
              </a:spcBef>
              <a:spcAft>
                <a:spcPct val="0"/>
              </a:spcAft>
              <a:buClr>
                <a:schemeClr val="tx1"/>
              </a:buClr>
              <a:buFont typeface="Wingdings" pitchFamily="2" charset="2"/>
              <a:buNone/>
              <a:defRPr sz="1200">
                <a:solidFill>
                  <a:schemeClr val="tx2"/>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000">
                <a:solidFill>
                  <a:schemeClr val="accent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lvl="0">
              <a:defRPr/>
            </a:pPr>
            <a:r>
              <a:rPr lang="en-US" sz="1400" kern="0" dirty="0">
                <a:solidFill>
                  <a:srgbClr val="FF0000"/>
                </a:solidFill>
                <a:latin typeface="Arial Bold"/>
                <a:ea typeface="ＭＳ Ｐゴシック"/>
              </a:rPr>
              <a:t>High risk customers as % of total </a:t>
            </a:r>
            <a:r>
              <a:rPr lang="en-US" sz="1400" kern="0" dirty="0" smtClean="0">
                <a:solidFill>
                  <a:srgbClr val="FF0000"/>
                </a:solidFill>
                <a:latin typeface="Arial Bold"/>
                <a:ea typeface="ＭＳ Ｐゴシック"/>
              </a:rPr>
              <a:t>customers</a:t>
            </a:r>
          </a:p>
          <a:p>
            <a:pPr lvl="0">
              <a:defRPr/>
            </a:pPr>
            <a:r>
              <a:rPr lang="en-US" sz="1400" b="0" kern="0" dirty="0" smtClean="0">
                <a:solidFill>
                  <a:srgbClr val="FF0000"/>
                </a:solidFill>
                <a:latin typeface="Arial" panose="020B0604020202020204" pitchFamily="34" charset="0"/>
                <a:ea typeface="ＭＳ Ｐゴシック"/>
                <a:cs typeface="Arial" panose="020B0604020202020204" pitchFamily="34" charset="0"/>
              </a:rPr>
              <a:t>%,</a:t>
            </a:r>
            <a:r>
              <a:rPr kumimoji="0" lang="en-US" sz="1400" b="1" i="0" u="none" strike="noStrike" kern="0" cap="none" spc="0" normalizeH="0" baseline="0" noProof="0" dirty="0" smtClean="0">
                <a:ln>
                  <a:noFill/>
                </a:ln>
                <a:solidFill>
                  <a:srgbClr val="FF0000"/>
                </a:solidFill>
                <a:effectLst/>
                <a:uLnTx/>
                <a:uFillTx/>
                <a:latin typeface="Arial Bold"/>
                <a:ea typeface="ＭＳ Ｐゴシック"/>
              </a:rPr>
              <a:t> </a:t>
            </a:r>
            <a:r>
              <a:rPr lang="en-US" sz="1400" b="0" kern="0" dirty="0" smtClean="0">
                <a:solidFill>
                  <a:srgbClr val="FF0000"/>
                </a:solidFill>
                <a:latin typeface="Arial" panose="020B0604020202020204" pitchFamily="34" charset="0"/>
                <a:ea typeface="ＭＳ Ｐゴシック"/>
                <a:cs typeface="Arial" panose="020B0604020202020204" pitchFamily="34" charset="0"/>
              </a:rPr>
              <a:t>May</a:t>
            </a:r>
            <a:r>
              <a:rPr lang="en-US" sz="1400" b="0" kern="0" noProof="0" dirty="0" smtClean="0">
                <a:solidFill>
                  <a:srgbClr val="FF0000"/>
                </a:solidFill>
                <a:latin typeface="Arial" panose="020B0604020202020204" pitchFamily="34" charset="0"/>
                <a:ea typeface="ＭＳ Ｐゴシック"/>
                <a:cs typeface="Arial" panose="020B0604020202020204" pitchFamily="34" charset="0"/>
              </a:rPr>
              <a:t> ‘14 – Jan ‘16</a:t>
            </a:r>
            <a:endParaRPr kumimoji="0" lang="en-US" sz="1400" b="0" i="0" u="none" strike="noStrike" kern="0" cap="none" spc="0" normalizeH="0" baseline="0" noProof="0" dirty="0">
              <a:ln>
                <a:noFill/>
              </a:ln>
              <a:solidFill>
                <a:srgbClr val="FF0000"/>
              </a:solidFill>
              <a:effectLst/>
              <a:uLnTx/>
              <a:uFillTx/>
              <a:latin typeface="Arial"/>
              <a:ea typeface="ＭＳ Ｐゴシック"/>
            </a:endParaRPr>
          </a:p>
        </p:txBody>
      </p:sp>
      <p:cxnSp>
        <p:nvCxnSpPr>
          <p:cNvPr id="47" name="Straight Connector 46"/>
          <p:cNvCxnSpPr/>
          <p:nvPr/>
        </p:nvCxnSpPr>
        <p:spPr bwMode="auto">
          <a:xfrm flipH="1">
            <a:off x="757238" y="2424048"/>
            <a:ext cx="3383280" cy="0"/>
          </a:xfrm>
          <a:prstGeom prst="line">
            <a:avLst/>
          </a:prstGeom>
          <a:solidFill>
            <a:schemeClr val="accent1"/>
          </a:solidFill>
          <a:ln w="19050" cap="flat" cmpd="sng" algn="ctr">
            <a:solidFill>
              <a:schemeClr val="accent1"/>
            </a:solidFill>
            <a:prstDash val="solid"/>
            <a:round/>
            <a:headEnd type="none" w="med" len="med"/>
            <a:tailEnd type="none" w="med" len="med"/>
          </a:ln>
          <a:effectLst/>
        </p:spPr>
      </p:cxnSp>
      <p:sp>
        <p:nvSpPr>
          <p:cNvPr id="48" name="TextBox 47"/>
          <p:cNvSpPr txBox="1"/>
          <p:nvPr/>
        </p:nvSpPr>
        <p:spPr>
          <a:xfrm>
            <a:off x="2855913" y="2833623"/>
            <a:ext cx="1277461" cy="153888"/>
          </a:xfrm>
          <a:prstGeom prst="rect">
            <a:avLst/>
          </a:prstGeom>
          <a:noFill/>
        </p:spPr>
        <p:txBody>
          <a:bodyPr wrap="square" lIns="0" tIns="0" rIns="0" bIns="0" rtlCol="0">
            <a:spAutoFit/>
          </a:bodyPr>
          <a:lstStyle/>
          <a:p>
            <a:pPr algn="r">
              <a:lnSpc>
                <a:spcPct val="100000"/>
              </a:lnSpc>
            </a:pPr>
            <a:r>
              <a:rPr lang="en-US" b="1" dirty="0" smtClean="0">
                <a:solidFill>
                  <a:srgbClr val="FFC000"/>
                </a:solidFill>
                <a:latin typeface="Arial" panose="020B0604020202020204" pitchFamily="34" charset="0"/>
                <a:cs typeface="Arial" panose="020B0604020202020204" pitchFamily="34" charset="0"/>
              </a:rPr>
              <a:t>Amber trigger: 13%</a:t>
            </a:r>
            <a:endParaRPr lang="en-US" b="1" dirty="0">
              <a:solidFill>
                <a:srgbClr val="FFC000"/>
              </a:solidFill>
              <a:latin typeface="Arial" panose="020B0604020202020204" pitchFamily="34" charset="0"/>
              <a:cs typeface="Arial" panose="020B0604020202020204" pitchFamily="34" charset="0"/>
            </a:endParaRPr>
          </a:p>
        </p:txBody>
      </p:sp>
      <p:cxnSp>
        <p:nvCxnSpPr>
          <p:cNvPr id="49" name="Straight Connector 48"/>
          <p:cNvCxnSpPr/>
          <p:nvPr/>
        </p:nvCxnSpPr>
        <p:spPr bwMode="auto">
          <a:xfrm flipH="1">
            <a:off x="757238" y="2812985"/>
            <a:ext cx="3383280" cy="0"/>
          </a:xfrm>
          <a:prstGeom prst="line">
            <a:avLst/>
          </a:prstGeom>
          <a:solidFill>
            <a:schemeClr val="accent1"/>
          </a:solidFill>
          <a:ln w="19050" cap="flat" cmpd="sng" algn="ctr">
            <a:solidFill>
              <a:srgbClr val="FFC000"/>
            </a:solidFill>
            <a:prstDash val="solid"/>
            <a:round/>
            <a:headEnd type="none" w="med" len="med"/>
            <a:tailEnd type="none" w="med" len="med"/>
          </a:ln>
          <a:effectLst/>
        </p:spPr>
      </p:cxnSp>
      <p:sp>
        <p:nvSpPr>
          <p:cNvPr id="50" name="TextBox 49"/>
          <p:cNvSpPr txBox="1"/>
          <p:nvPr/>
        </p:nvSpPr>
        <p:spPr>
          <a:xfrm>
            <a:off x="2947988" y="2431985"/>
            <a:ext cx="1184911" cy="153888"/>
          </a:xfrm>
          <a:prstGeom prst="rect">
            <a:avLst/>
          </a:prstGeom>
          <a:noFill/>
        </p:spPr>
        <p:txBody>
          <a:bodyPr wrap="square" lIns="0" tIns="0" rIns="0" bIns="0" rtlCol="0">
            <a:spAutoFit/>
          </a:bodyPr>
          <a:lstStyle/>
          <a:p>
            <a:pPr algn="r">
              <a:lnSpc>
                <a:spcPct val="100000"/>
              </a:lnSpc>
            </a:pPr>
            <a:r>
              <a:rPr lang="en-US" b="1" dirty="0" smtClean="0">
                <a:solidFill>
                  <a:srgbClr val="FF0000"/>
                </a:solidFill>
                <a:latin typeface="Arial" panose="020B0604020202020204" pitchFamily="34" charset="0"/>
                <a:cs typeface="Arial" panose="020B0604020202020204" pitchFamily="34" charset="0"/>
              </a:rPr>
              <a:t>Red limit: 15%</a:t>
            </a:r>
            <a:endParaRPr lang="en-US" b="1" dirty="0">
              <a:solidFill>
                <a:srgbClr val="FF0000"/>
              </a:solidFill>
              <a:latin typeface="Arial" panose="020B0604020202020204" pitchFamily="34" charset="0"/>
              <a:cs typeface="Arial" panose="020B0604020202020204" pitchFamily="34" charset="0"/>
            </a:endParaRPr>
          </a:p>
        </p:txBody>
      </p:sp>
      <p:graphicFrame>
        <p:nvGraphicFramePr>
          <p:cNvPr id="53" name="Table 52"/>
          <p:cNvGraphicFramePr>
            <a:graphicFrameLocks noGrp="1"/>
          </p:cNvGraphicFramePr>
          <p:nvPr>
            <p:extLst>
              <p:ext uri="{D42A27DB-BD31-4B8C-83A1-F6EECF244321}">
                <p14:modId xmlns:p14="http://schemas.microsoft.com/office/powerpoint/2010/main" val="3441507029"/>
              </p:ext>
            </p:extLst>
          </p:nvPr>
        </p:nvGraphicFramePr>
        <p:xfrm>
          <a:off x="5150631" y="4695990"/>
          <a:ext cx="4079876" cy="534823"/>
        </p:xfrm>
        <a:graphic>
          <a:graphicData uri="http://schemas.openxmlformats.org/drawingml/2006/table">
            <a:tbl>
              <a:tblPr firstRow="1" bandRow="1">
                <a:tableStyleId>{839DD9DD-9E6C-4910-8AC0-68ADFF6A6AFC}</a:tableStyleId>
              </a:tblPr>
              <a:tblGrid>
                <a:gridCol w="1052513"/>
                <a:gridCol w="833755"/>
                <a:gridCol w="1096804"/>
                <a:gridCol w="1096804"/>
              </a:tblGrid>
              <a:tr h="245149">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1" kern="1200" dirty="0" smtClean="0">
                        <a:solidFill>
                          <a:schemeClr val="tx1"/>
                        </a:solidFill>
                        <a:latin typeface="Arial" panose="020B0604020202020204" pitchFamily="34" charset="0"/>
                        <a:ea typeface="+mn-ea"/>
                        <a:cs typeface="Arial" panose="020B0604020202020204" pitchFamily="34" charset="0"/>
                      </a:endParaRPr>
                    </a:p>
                  </a:txBody>
                  <a:tcPr anchor="ctr">
                    <a:lnR>
                      <a:noFill/>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1" i="0" kern="1200" dirty="0" smtClean="0">
                          <a:solidFill>
                            <a:schemeClr val="tx1"/>
                          </a:solidFill>
                          <a:latin typeface="Arial" panose="020B0604020202020204" pitchFamily="34" charset="0"/>
                          <a:ea typeface="+mn-ea"/>
                          <a:cs typeface="Arial" panose="020B0604020202020204" pitchFamily="34" charset="0"/>
                        </a:rPr>
                        <a:t>Average</a:t>
                      </a:r>
                    </a:p>
                  </a:txBody>
                  <a:tcPr anchor="ctr">
                    <a:lnL>
                      <a:noFill/>
                    </a:lnL>
                    <a:lnR>
                      <a:noFill/>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1" i="0" kern="1200" dirty="0" smtClean="0">
                          <a:solidFill>
                            <a:schemeClr val="tx1"/>
                          </a:solidFill>
                          <a:latin typeface="Arial" panose="020B0604020202020204" pitchFamily="34" charset="0"/>
                          <a:ea typeface="+mn-ea"/>
                          <a:cs typeface="Arial" panose="020B0604020202020204" pitchFamily="34" charset="0"/>
                        </a:rPr>
                        <a:t>Amber</a:t>
                      </a:r>
                      <a:endParaRPr lang="en-US" sz="1100" b="1" i="0" kern="1200" dirty="0">
                        <a:solidFill>
                          <a:schemeClr val="tx1"/>
                        </a:solidFill>
                        <a:latin typeface="Arial" panose="020B0604020202020204" pitchFamily="34" charset="0"/>
                        <a:ea typeface="+mn-ea"/>
                        <a:cs typeface="Arial" panose="020B0604020202020204" pitchFamily="34" charset="0"/>
                      </a:endParaRPr>
                    </a:p>
                  </a:txBody>
                  <a:tcPr anchor="b">
                    <a:lnL>
                      <a:noFill/>
                    </a:lnL>
                    <a:lnR>
                      <a:noFill/>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1" i="0" kern="1200" dirty="0" smtClean="0">
                          <a:solidFill>
                            <a:schemeClr val="bg1"/>
                          </a:solidFill>
                          <a:latin typeface="Arial" panose="020B0604020202020204" pitchFamily="34" charset="0"/>
                          <a:ea typeface="+mn-ea"/>
                          <a:cs typeface="Arial" panose="020B0604020202020204" pitchFamily="34" charset="0"/>
                        </a:rPr>
                        <a:t>Red</a:t>
                      </a:r>
                      <a:endParaRPr lang="en-US" sz="1100" b="1" i="0" kern="1200" dirty="0">
                        <a:solidFill>
                          <a:schemeClr val="bg1"/>
                        </a:solidFill>
                        <a:latin typeface="Arial" panose="020B0604020202020204" pitchFamily="34" charset="0"/>
                        <a:ea typeface="+mn-ea"/>
                        <a:cs typeface="Arial" panose="020B0604020202020204" pitchFamily="34" charset="0"/>
                      </a:endParaRPr>
                    </a:p>
                  </a:txBody>
                  <a:tcPr anchor="b">
                    <a:lnL>
                      <a:noFill/>
                    </a:lnL>
                    <a:lnR>
                      <a:noFill/>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275743">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High risk %</a:t>
                      </a:r>
                    </a:p>
                  </a:txBody>
                  <a:tcPr anchor="ctr">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9.42%</a:t>
                      </a:r>
                    </a:p>
                  </a:txBody>
                  <a:tcPr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&gt;=13%</a:t>
                      </a:r>
                      <a:endParaRPr lang="en-US" sz="1000" dirty="0">
                        <a:latin typeface="Arial" panose="020B0604020202020204" pitchFamily="34" charset="0"/>
                        <a:cs typeface="Arial" panose="020B0604020202020204" pitchFamily="34" charset="0"/>
                      </a:endParaRPr>
                    </a:p>
                  </a:txBody>
                  <a:tcPr marL="48014" marR="48014">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&gt;=15%</a:t>
                      </a:r>
                      <a:endParaRPr lang="en-US" sz="1000" dirty="0">
                        <a:latin typeface="Arial" panose="020B0604020202020204" pitchFamily="34" charset="0"/>
                        <a:cs typeface="Arial" panose="020B0604020202020204" pitchFamily="34" charset="0"/>
                      </a:endParaRPr>
                    </a:p>
                  </a:txBody>
                  <a:tcPr marL="48014" marR="48014">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cxnSp>
        <p:nvCxnSpPr>
          <p:cNvPr id="54" name="Straight Connector 53"/>
          <p:cNvCxnSpPr/>
          <p:nvPr/>
        </p:nvCxnSpPr>
        <p:spPr bwMode="auto">
          <a:xfrm flipH="1">
            <a:off x="757238" y="3524250"/>
            <a:ext cx="3383280" cy="0"/>
          </a:xfrm>
          <a:prstGeom prst="line">
            <a:avLst/>
          </a:prstGeom>
          <a:solidFill>
            <a:schemeClr val="accent1"/>
          </a:solidFill>
          <a:ln w="19050" cap="flat" cmpd="sng" algn="ctr">
            <a:solidFill>
              <a:schemeClr val="bg2">
                <a:lumMod val="75000"/>
              </a:schemeClr>
            </a:solidFill>
            <a:prstDash val="dash"/>
            <a:round/>
            <a:headEnd type="none" w="med" len="med"/>
            <a:tailEnd type="none" w="med" len="med"/>
          </a:ln>
          <a:effectLst/>
        </p:spPr>
      </p:cxnSp>
      <p:sp>
        <p:nvSpPr>
          <p:cNvPr id="55" name="TextBox 54"/>
          <p:cNvSpPr txBox="1"/>
          <p:nvPr/>
        </p:nvSpPr>
        <p:spPr>
          <a:xfrm>
            <a:off x="3424238" y="3436938"/>
            <a:ext cx="1277461" cy="153888"/>
          </a:xfrm>
          <a:prstGeom prst="rect">
            <a:avLst/>
          </a:prstGeom>
          <a:noFill/>
        </p:spPr>
        <p:txBody>
          <a:bodyPr wrap="square" lIns="0" tIns="0" rIns="0" bIns="0" rtlCol="0">
            <a:spAutoFit/>
          </a:bodyPr>
          <a:lstStyle/>
          <a:p>
            <a:pPr algn="r">
              <a:lnSpc>
                <a:spcPct val="100000"/>
              </a:lnSpc>
            </a:pPr>
            <a:r>
              <a:rPr lang="en-US" b="1" dirty="0" smtClean="0">
                <a:latin typeface="Arial" panose="020B0604020202020204" pitchFamily="34" charset="0"/>
                <a:cs typeface="Arial" panose="020B0604020202020204" pitchFamily="34" charset="0"/>
              </a:rPr>
              <a:t>Average</a:t>
            </a:r>
            <a:endParaRPr lang="en-US" b="1" dirty="0">
              <a:latin typeface="Arial" panose="020B0604020202020204" pitchFamily="34" charset="0"/>
              <a:cs typeface="Arial" panose="020B0604020202020204" pitchFamily="34" charset="0"/>
            </a:endParaRPr>
          </a:p>
        </p:txBody>
      </p:sp>
      <p:grpSp>
        <p:nvGrpSpPr>
          <p:cNvPr id="33" name="Group 32"/>
          <p:cNvGrpSpPr/>
          <p:nvPr/>
        </p:nvGrpSpPr>
        <p:grpSpPr>
          <a:xfrm>
            <a:off x="443921" y="72184"/>
            <a:ext cx="6508046" cy="189008"/>
            <a:chOff x="403281" y="164517"/>
            <a:chExt cx="6508046" cy="189008"/>
          </a:xfrm>
        </p:grpSpPr>
        <p:sp>
          <p:nvSpPr>
            <p:cNvPr id="35" name="Text Box 75"/>
            <p:cNvSpPr txBox="1">
              <a:spLocks noChangeArrowheads="1"/>
            </p:cNvSpPr>
            <p:nvPr/>
          </p:nvSpPr>
          <p:spPr bwMode="gray">
            <a:xfrm>
              <a:off x="636148" y="166688"/>
              <a:ext cx="6275179"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accent1"/>
                  </a:solidFill>
                </a:rPr>
                <a:t>Compliance &amp; Reputational risk: Calibration – High Risk Customers as % of Total Customers</a:t>
              </a:r>
              <a:endParaRPr lang="en-US" sz="1200" dirty="0">
                <a:solidFill>
                  <a:schemeClr val="accent1"/>
                </a:solidFill>
              </a:endParaRPr>
            </a:p>
          </p:txBody>
        </p:sp>
        <p:sp>
          <p:nvSpPr>
            <p:cNvPr id="37" name="Oval 36"/>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smtClean="0">
                  <a:solidFill>
                    <a:schemeClr val="bg1"/>
                  </a:solidFill>
                  <a:ea typeface="ＭＳ Ｐゴシック" pitchFamily="-112" charset="-128"/>
                  <a:cs typeface="ＭＳ Ｐゴシック" pitchFamily="-112" charset="-128"/>
                </a:rPr>
                <a:t>10</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
        <p:nvSpPr>
          <p:cNvPr id="40" name="Footnote"/>
          <p:cNvSpPr/>
          <p:nvPr/>
        </p:nvSpPr>
        <p:spPr bwMode="auto">
          <a:xfrm>
            <a:off x="2208213" y="6332538"/>
            <a:ext cx="5631407"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spcBef>
                <a:spcPts val="0"/>
              </a:spcBef>
              <a:spcAft>
                <a:spcPts val="0"/>
              </a:spcAft>
            </a:pPr>
            <a:r>
              <a:rPr lang="en-US" sz="800" dirty="0" smtClean="0">
                <a:sym typeface="Arial"/>
              </a:rPr>
              <a:t>Source: “</a:t>
            </a:r>
            <a:r>
              <a:rPr lang="en-US" sz="800" dirty="0" smtClean="0">
                <a:latin typeface="Arial" panose="020B0604020202020204" pitchFamily="34" charset="0"/>
                <a:cs typeface="Arial" panose="020B0604020202020204" pitchFamily="34" charset="0"/>
                <a:sym typeface="Arial"/>
              </a:rPr>
              <a:t>2016 RAS non-CCAR-linked metrics - BSI.xlsx</a:t>
            </a:r>
            <a:r>
              <a:rPr lang="en-US" sz="800" dirty="0" smtClean="0">
                <a:sym typeface="Arial"/>
              </a:rPr>
              <a:t>”</a:t>
            </a:r>
          </a:p>
        </p:txBody>
      </p:sp>
    </p:spTree>
    <p:extLst>
      <p:ext uri="{BB962C8B-B14F-4D97-AF65-F5344CB8AC3E}">
        <p14:creationId xmlns:p14="http://schemas.microsoft.com/office/powerpoint/2010/main" val="286603168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329001617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67754" name="think-cell Slide" r:id="rId13" imgW="270" imgH="270" progId="TCLayout.ActiveDocument.1">
                  <p:embed/>
                </p:oleObj>
              </mc:Choice>
              <mc:Fallback>
                <p:oleObj name="think-cell Slide" r:id="rId13" imgW="270" imgH="270" progId="TCLayout.ActiveDocument.1">
                  <p:embed/>
                  <p:pic>
                    <p:nvPicPr>
                      <p:cNvPr id="0" name=""/>
                      <p:cNvPicPr/>
                      <p:nvPr/>
                    </p:nvPicPr>
                    <p:blipFill>
                      <a:blip r:embed="rId14"/>
                      <a:stretch>
                        <a:fillRect/>
                      </a:stretch>
                    </p:blipFill>
                    <p:spPr>
                      <a:xfrm>
                        <a:off x="1588" y="1588"/>
                        <a:ext cx="1587" cy="1587"/>
                      </a:xfrm>
                      <a:prstGeom prst="rect">
                        <a:avLst/>
                      </a:prstGeom>
                    </p:spPr>
                  </p:pic>
                </p:oleObj>
              </mc:Fallback>
            </mc:AlternateContent>
          </a:graphicData>
        </a:graphic>
      </p:graphicFrame>
      <p:sp>
        <p:nvSpPr>
          <p:cNvPr id="2" name="Rectangle 1" hidden="1"/>
          <p:cNvSpPr/>
          <p:nvPr>
            <p:custDataLst>
              <p:tags r:id="rId3"/>
            </p:custDataLst>
          </p:nvPr>
        </p:nvSpPr>
        <p:spPr bwMode="auto">
          <a:xfrm>
            <a:off x="0" y="0"/>
            <a:ext cx="158750" cy="158750"/>
          </a:xfrm>
          <a:prstGeom prst="rect">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nSpc>
                <a:spcPct val="100000"/>
              </a:lnSpc>
            </a:pPr>
            <a:endParaRPr lang="en-US" dirty="0" smtClean="0">
              <a:solidFill>
                <a:schemeClr val="tx1"/>
              </a:solidFill>
              <a:latin typeface="Arial"/>
              <a:cs typeface="Arial"/>
              <a:sym typeface="Arial"/>
            </a:endParaRPr>
          </a:p>
        </p:txBody>
      </p:sp>
      <p:sp>
        <p:nvSpPr>
          <p:cNvPr id="4" name="Content Placeholder 3"/>
          <p:cNvSpPr>
            <a:spLocks noGrp="1"/>
          </p:cNvSpPr>
          <p:nvPr>
            <p:ph sz="quarter" idx="11"/>
          </p:nvPr>
        </p:nvSpPr>
        <p:spPr>
          <a:xfrm>
            <a:off x="348437" y="444715"/>
            <a:ext cx="8666245" cy="435610"/>
          </a:xfrm>
        </p:spPr>
        <p:txBody>
          <a:bodyPr/>
          <a:lstStyle/>
          <a:p>
            <a:r>
              <a:rPr lang="en-US" dirty="0"/>
              <a:t>Calibration: </a:t>
            </a:r>
            <a:r>
              <a:rPr lang="en-US" b="0" dirty="0"/>
              <a:t>Total </a:t>
            </a:r>
            <a:r>
              <a:rPr lang="en-US" b="0" dirty="0" smtClean="0"/>
              <a:t>Customer Complaints Received</a:t>
            </a:r>
            <a:endParaRPr lang="en-US" b="0" dirty="0"/>
          </a:p>
        </p:txBody>
      </p:sp>
      <p:cxnSp>
        <p:nvCxnSpPr>
          <p:cNvPr id="6" name="Straight Connector 5"/>
          <p:cNvCxnSpPr/>
          <p:nvPr/>
        </p:nvCxnSpPr>
        <p:spPr>
          <a:xfrm>
            <a:off x="4209963" y="1421539"/>
            <a:ext cx="0" cy="4894094"/>
          </a:xfrm>
          <a:prstGeom prst="line">
            <a:avLst/>
          </a:prstGeom>
          <a:ln>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8" name="Text Placeholder 8"/>
          <p:cNvSpPr txBox="1">
            <a:spLocks/>
          </p:cNvSpPr>
          <p:nvPr/>
        </p:nvSpPr>
        <p:spPr>
          <a:xfrm>
            <a:off x="4284921" y="1463040"/>
            <a:ext cx="2738267" cy="326405"/>
          </a:xfrm>
          <a:prstGeom prst="rect">
            <a:avLst/>
          </a:prstGeom>
        </p:spPr>
        <p:txBody>
          <a:bodyPr lIns="0" tIns="0" rIns="0" bIns="0"/>
          <a:lstStyle>
            <a:lvl1pPr marL="0" indent="0" algn="l" rtl="0" eaLnBrk="1" fontAlgn="base" hangingPunct="1">
              <a:lnSpc>
                <a:spcPct val="100000"/>
              </a:lnSpc>
              <a:spcBef>
                <a:spcPts val="0"/>
              </a:spcBef>
              <a:spcAft>
                <a:spcPct val="0"/>
              </a:spcAft>
              <a:buNone/>
              <a:defRPr sz="1200" b="1">
                <a:solidFill>
                  <a:schemeClr val="tx2"/>
                </a:solidFill>
                <a:latin typeface="+mj-lt"/>
                <a:ea typeface="+mn-ea"/>
                <a:cs typeface="+mn-cs"/>
              </a:defRPr>
            </a:lvl1pPr>
            <a:lvl2pPr marL="0" indent="0" algn="l" rtl="0" eaLnBrk="1" fontAlgn="base" hangingPunct="1">
              <a:lnSpc>
                <a:spcPct val="100000"/>
              </a:lnSpc>
              <a:spcBef>
                <a:spcPts val="0"/>
              </a:spcBef>
              <a:spcAft>
                <a:spcPct val="0"/>
              </a:spcAft>
              <a:buClr>
                <a:schemeClr val="tx1"/>
              </a:buClr>
              <a:buFont typeface="Wingdings" pitchFamily="2" charset="2"/>
              <a:buNone/>
              <a:defRPr sz="1200">
                <a:solidFill>
                  <a:schemeClr val="tx2"/>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000">
                <a:solidFill>
                  <a:schemeClr val="accent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US" sz="1400" b="1" i="0" u="none" strike="noStrike" kern="0" cap="none" spc="0" normalizeH="0" baseline="0" noProof="0" dirty="0" smtClean="0">
                <a:ln>
                  <a:noFill/>
                </a:ln>
                <a:solidFill>
                  <a:srgbClr val="FF0000"/>
                </a:solidFill>
                <a:effectLst/>
                <a:uLnTx/>
                <a:uFillTx/>
                <a:latin typeface="Arial Bold"/>
                <a:ea typeface="ＭＳ Ｐゴシック"/>
              </a:rPr>
              <a:t>Calibration approach</a:t>
            </a:r>
            <a:endParaRPr kumimoji="0" lang="en-US" sz="1400" b="1" i="0" u="none" strike="noStrike" kern="0" cap="none" spc="0" normalizeH="0" baseline="0" noProof="0" dirty="0">
              <a:ln>
                <a:noFill/>
              </a:ln>
              <a:solidFill>
                <a:srgbClr val="FF0000"/>
              </a:solidFill>
              <a:effectLst/>
              <a:uLnTx/>
              <a:uFillTx/>
              <a:latin typeface="Arial Bold"/>
              <a:ea typeface="ＭＳ Ｐゴシック"/>
            </a:endParaRPr>
          </a:p>
        </p:txBody>
      </p:sp>
      <p:sp>
        <p:nvSpPr>
          <p:cNvPr id="9" name="Content Placeholder 4"/>
          <p:cNvSpPr txBox="1">
            <a:spLocks/>
          </p:cNvSpPr>
          <p:nvPr/>
        </p:nvSpPr>
        <p:spPr bwMode="gray">
          <a:xfrm>
            <a:off x="4284921" y="1919143"/>
            <a:ext cx="4945587" cy="3154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GB"/>
            </a:defPPr>
            <a:lvl1pPr marL="171450" lvl="0" indent="-171450" algn="l" eaLnBrk="1" hangingPunct="1">
              <a:lnSpc>
                <a:spcPct val="100000"/>
              </a:lnSpc>
              <a:spcBef>
                <a:spcPts val="600"/>
              </a:spcBef>
              <a:spcAft>
                <a:spcPts val="0"/>
              </a:spcAft>
              <a:buFont typeface="Arial" panose="020B0604020202020204" pitchFamily="34" charset="0"/>
              <a:buChar char="•"/>
              <a:defRPr sz="1200" kern="0">
                <a:solidFill>
                  <a:srgbClr val="000000"/>
                </a:solidFill>
                <a:latin typeface="Arial"/>
              </a:defRPr>
            </a:lvl1pPr>
            <a:lvl2pPr marL="360000" indent="-180000" algn="l" eaLnBrk="1" hangingPunct="1">
              <a:spcBef>
                <a:spcPts val="300"/>
              </a:spcBef>
              <a:spcAft>
                <a:spcPts val="0"/>
              </a:spcAft>
              <a:buFont typeface="Arial" charset="0"/>
              <a:buChar char="–"/>
              <a:defRPr sz="1400" baseline="0">
                <a:latin typeface="+mn-lt"/>
              </a:defRPr>
            </a:lvl2pPr>
            <a:lvl3pPr marL="540000" indent="-179388" algn="l" eaLnBrk="1" hangingPunct="1">
              <a:spcBef>
                <a:spcPts val="300"/>
              </a:spcBef>
              <a:spcAft>
                <a:spcPts val="0"/>
              </a:spcAft>
              <a:buFont typeface="Arial" charset="0"/>
              <a:buChar char="-"/>
              <a:defRPr sz="1400">
                <a:latin typeface="+mn-lt"/>
              </a:defRPr>
            </a:lvl3pPr>
            <a:lvl4pPr marL="720000" indent="-179388" algn="l" eaLnBrk="1" hangingPunct="1">
              <a:spcBef>
                <a:spcPts val="300"/>
              </a:spcBef>
              <a:spcAft>
                <a:spcPts val="0"/>
              </a:spcAft>
              <a:buFont typeface="Arial" charset="0"/>
              <a:buChar char="-"/>
              <a:defRPr sz="1400">
                <a:latin typeface="+mn-lt"/>
              </a:defRPr>
            </a:lvl4pPr>
            <a:lvl5pPr marL="900000" indent="-180000" algn="l" eaLnBrk="1" hangingPunct="1">
              <a:spcBef>
                <a:spcPts val="300"/>
              </a:spcBef>
              <a:spcAft>
                <a:spcPts val="0"/>
              </a:spcAft>
              <a:buFont typeface="Arial" panose="020B0604020202020204" pitchFamily="34" charset="0"/>
              <a:buChar char="-"/>
              <a:defRPr sz="1400">
                <a:latin typeface="+mn-lt"/>
              </a:defRPr>
            </a:lvl5pPr>
            <a:lvl6pPr marL="1080000" indent="-180000" fontAlgn="base">
              <a:spcBef>
                <a:spcPts val="300"/>
              </a:spcBef>
              <a:spcAft>
                <a:spcPts val="0"/>
              </a:spcAft>
              <a:buFont typeface="Arial" charset="0"/>
              <a:buChar char="-"/>
              <a:defRPr sz="1400" baseline="0">
                <a:latin typeface="+mn-lt"/>
              </a:defRPr>
            </a:lvl6pPr>
            <a:lvl7pPr marL="1260000" indent="-180000" fontAlgn="base">
              <a:spcBef>
                <a:spcPts val="300"/>
              </a:spcBef>
              <a:spcAft>
                <a:spcPts val="0"/>
              </a:spcAft>
              <a:buFont typeface="Arial" charset="0"/>
              <a:buChar char="-"/>
              <a:defRPr sz="1400">
                <a:latin typeface="+mn-lt"/>
              </a:defRPr>
            </a:lvl7pPr>
            <a:lvl8pPr marL="1440000" indent="-180000" fontAlgn="base">
              <a:spcBef>
                <a:spcPts val="300"/>
              </a:spcBef>
              <a:spcAft>
                <a:spcPts val="0"/>
              </a:spcAft>
              <a:buFont typeface="Arial" charset="0"/>
              <a:buChar char="-"/>
              <a:defRPr sz="1400">
                <a:latin typeface="+mn-lt"/>
              </a:defRPr>
            </a:lvl8pPr>
            <a:lvl9pPr marL="1620000" indent="-180000" fontAlgn="base">
              <a:spcBef>
                <a:spcPts val="300"/>
              </a:spcBef>
              <a:spcAft>
                <a:spcPts val="0"/>
              </a:spcAft>
              <a:buFont typeface="Arial" charset="0"/>
              <a:buChar char="-"/>
              <a:defRPr sz="1400" baseline="0">
                <a:latin typeface="+mn-lt"/>
              </a:defRPr>
            </a:lvl9pPr>
          </a:lstStyle>
          <a:p>
            <a:r>
              <a:rPr lang="en-US" kern="1200" dirty="0">
                <a:solidFill>
                  <a:schemeClr val="tx1"/>
                </a:solidFill>
              </a:rPr>
              <a:t>The Bank has minimum acceptable standards for the identification, response, tracking and reporting of client complaints.  Management is required to respond to complaints in a manner that provides customers with prompt and effective resolutions.  Anything else exposes the Bank to reputational or regulatory risk.  </a:t>
            </a:r>
          </a:p>
          <a:p>
            <a:r>
              <a:rPr lang="en-US" kern="1200" dirty="0" smtClean="0">
                <a:solidFill>
                  <a:schemeClr val="tx1"/>
                </a:solidFill>
              </a:rPr>
              <a:t>A high </a:t>
            </a:r>
            <a:r>
              <a:rPr lang="en-US" kern="1200" dirty="0">
                <a:solidFill>
                  <a:schemeClr val="tx1"/>
                </a:solidFill>
              </a:rPr>
              <a:t>number of customer complaints are indicative of weaknesses in procedures, controls, or </a:t>
            </a:r>
            <a:r>
              <a:rPr lang="en-US" kern="1200" dirty="0" smtClean="0">
                <a:solidFill>
                  <a:schemeClr val="tx1"/>
                </a:solidFill>
              </a:rPr>
              <a:t>staff</a:t>
            </a:r>
          </a:p>
          <a:p>
            <a:r>
              <a:rPr lang="en-US" kern="1200" dirty="0" smtClean="0">
                <a:solidFill>
                  <a:schemeClr val="tx1"/>
                </a:solidFill>
              </a:rPr>
              <a:t>Based </a:t>
            </a:r>
            <a:r>
              <a:rPr lang="en-US" kern="1200" dirty="0">
                <a:solidFill>
                  <a:schemeClr val="tx1"/>
                </a:solidFill>
              </a:rPr>
              <a:t>on historical </a:t>
            </a:r>
            <a:r>
              <a:rPr lang="en-US" kern="1200" dirty="0" smtClean="0">
                <a:solidFill>
                  <a:schemeClr val="tx1"/>
                </a:solidFill>
              </a:rPr>
              <a:t>trends, th</a:t>
            </a:r>
            <a:r>
              <a:rPr lang="en-US" dirty="0" smtClean="0"/>
              <a:t>e peak of the rolling 12 month period was 17 complaints</a:t>
            </a:r>
          </a:p>
          <a:p>
            <a:r>
              <a:rPr lang="en-US" dirty="0" smtClean="0"/>
              <a:t>Management </a:t>
            </a:r>
            <a:r>
              <a:rPr lang="en-US" dirty="0"/>
              <a:t>applied </a:t>
            </a:r>
            <a:r>
              <a:rPr lang="en-US" dirty="0" smtClean="0"/>
              <a:t>a generous </a:t>
            </a:r>
            <a:r>
              <a:rPr lang="en-US" dirty="0"/>
              <a:t>buffer </a:t>
            </a:r>
            <a:r>
              <a:rPr lang="en-US" dirty="0" smtClean="0"/>
              <a:t>to set the amber trigger in order to </a:t>
            </a:r>
            <a:r>
              <a:rPr lang="en-US" dirty="0"/>
              <a:t>account for the potential surge of customer complaints due to </a:t>
            </a:r>
            <a:r>
              <a:rPr lang="en-US" dirty="0" smtClean="0"/>
              <a:t>new </a:t>
            </a:r>
            <a:r>
              <a:rPr lang="en-US" dirty="0"/>
              <a:t>regulatory requirements </a:t>
            </a:r>
            <a:r>
              <a:rPr lang="en-US" dirty="0" smtClean="0"/>
              <a:t>per </a:t>
            </a:r>
            <a:r>
              <a:rPr lang="en-US" dirty="0"/>
              <a:t>integration into the IHC</a:t>
            </a:r>
          </a:p>
          <a:p>
            <a:r>
              <a:rPr lang="en-US" dirty="0" smtClean="0"/>
              <a:t>The </a:t>
            </a:r>
            <a:r>
              <a:rPr lang="en-US" dirty="0"/>
              <a:t>red limit was </a:t>
            </a:r>
            <a:r>
              <a:rPr lang="en-US" dirty="0" smtClean="0"/>
              <a:t>then adjusted up with additional buffer</a:t>
            </a:r>
          </a:p>
          <a:p>
            <a:pPr lvl="0">
              <a:defRPr/>
            </a:pPr>
            <a:r>
              <a:rPr lang="en-US" dirty="0" smtClean="0"/>
              <a:t>The trigger and limits will be reviewed and potentially adjusted down once BSI have 12 to 18 months of data as a fully integrated entity</a:t>
            </a:r>
            <a:endParaRPr lang="en-US" dirty="0"/>
          </a:p>
        </p:txBody>
      </p:sp>
      <p:graphicFrame>
        <p:nvGraphicFramePr>
          <p:cNvPr id="15" name="Object 14"/>
          <p:cNvGraphicFramePr>
            <a:graphicFrameLocks/>
          </p:cNvGraphicFramePr>
          <p:nvPr>
            <p:custDataLst>
              <p:tags r:id="rId4"/>
            </p:custDataLst>
            <p:extLst>
              <p:ext uri="{D42A27DB-BD31-4B8C-83A1-F6EECF244321}">
                <p14:modId xmlns:p14="http://schemas.microsoft.com/office/powerpoint/2010/main" val="2955255253"/>
              </p:ext>
            </p:extLst>
          </p:nvPr>
        </p:nvGraphicFramePr>
        <p:xfrm>
          <a:off x="228600" y="2171700"/>
          <a:ext cx="3209857" cy="3019515"/>
        </p:xfrm>
        <a:graphic>
          <a:graphicData uri="http://schemas.openxmlformats.org/presentationml/2006/ole">
            <mc:AlternateContent xmlns:mc="http://schemas.openxmlformats.org/markup-compatibility/2006">
              <mc:Choice xmlns:v="urn:schemas-microsoft-com:vml" Requires="v">
                <p:oleObj spid="_x0000_s367755" name="Chart" r:id="rId15" imgW="3209857" imgH="3019515" progId="MSGraph.Chart.8">
                  <p:embed followColorScheme="full"/>
                </p:oleObj>
              </mc:Choice>
              <mc:Fallback>
                <p:oleObj name="Chart" r:id="rId15" imgW="3209857" imgH="3019515" progId="MSGraph.Chart.8">
                  <p:embed followColorScheme="full"/>
                  <p:pic>
                    <p:nvPicPr>
                      <p:cNvPr id="0" name=""/>
                      <p:cNvPicPr/>
                      <p:nvPr/>
                    </p:nvPicPr>
                    <p:blipFill>
                      <a:blip r:embed="rId16"/>
                      <a:stretch>
                        <a:fillRect/>
                      </a:stretch>
                    </p:blipFill>
                    <p:spPr>
                      <a:xfrm>
                        <a:off x="228600" y="2171700"/>
                        <a:ext cx="3209857" cy="3019515"/>
                      </a:xfrm>
                      <a:prstGeom prst="rect">
                        <a:avLst/>
                      </a:prstGeom>
                    </p:spPr>
                  </p:pic>
                </p:oleObj>
              </mc:Fallback>
            </mc:AlternateContent>
          </a:graphicData>
        </a:graphic>
      </p:graphicFrame>
      <p:sp>
        <p:nvSpPr>
          <p:cNvPr id="39" name="Text Placeholder 56"/>
          <p:cNvSpPr>
            <a:spLocks noGrp="1"/>
          </p:cNvSpPr>
          <p:nvPr>
            <p:custDataLst>
              <p:tags r:id="rId5"/>
            </p:custDataLst>
          </p:nvPr>
        </p:nvSpPr>
        <p:spPr bwMode="auto">
          <a:xfrm>
            <a:off x="2982913" y="5051425"/>
            <a:ext cx="292100"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619A714D-6E83-4F45-BF6D-2A5B4CE8539A}" type="datetime'''2''''0''''''''''1''''''''''6'''''' ''''YT''''''D'">
              <a:rPr lang="en-US" sz="1000">
                <a:latin typeface="Arial"/>
                <a:cs typeface="Arial"/>
                <a:sym typeface="Arial"/>
              </a:rPr>
              <a:pPr/>
              <a:t>2016 YTD</a:t>
            </a:fld>
            <a:endParaRPr lang="en-GB" sz="1000" dirty="0">
              <a:latin typeface="Arial"/>
              <a:cs typeface="Arial"/>
              <a:sym typeface="Arial"/>
            </a:endParaRPr>
          </a:p>
        </p:txBody>
      </p:sp>
      <p:sp>
        <p:nvSpPr>
          <p:cNvPr id="34" name="Text Placeholder 51"/>
          <p:cNvSpPr>
            <a:spLocks noGrp="1"/>
          </p:cNvSpPr>
          <p:nvPr>
            <p:custDataLst>
              <p:tags r:id="rId6"/>
            </p:custDataLst>
          </p:nvPr>
        </p:nvSpPr>
        <p:spPr bwMode="auto">
          <a:xfrm>
            <a:off x="1030288" y="5051425"/>
            <a:ext cx="292100" cy="1524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B829F41C-43CE-41D8-BF76-8B364B747A08}" type="datetime'''''''2''''''''''''0''11'''''''''''''''''''''''''''''''">
              <a:rPr lang="en-US" sz="1000">
                <a:latin typeface="Arial"/>
                <a:cs typeface="Arial"/>
                <a:sym typeface="Arial"/>
              </a:rPr>
              <a:pPr marL="0" indent="0" algn="ctr">
                <a:lnSpc>
                  <a:spcPct val="100000"/>
                </a:lnSpc>
                <a:spcBef>
                  <a:spcPct val="0"/>
                </a:spcBef>
                <a:buNone/>
              </a:pPr>
              <a:t>2011</a:t>
            </a:fld>
            <a:endParaRPr lang="en-GB" sz="1000" dirty="0">
              <a:latin typeface="Arial"/>
              <a:cs typeface="Arial"/>
              <a:sym typeface="Arial"/>
            </a:endParaRPr>
          </a:p>
        </p:txBody>
      </p:sp>
      <p:sp>
        <p:nvSpPr>
          <p:cNvPr id="38" name="Text Placeholder 55"/>
          <p:cNvSpPr>
            <a:spLocks noGrp="1"/>
          </p:cNvSpPr>
          <p:nvPr>
            <p:custDataLst>
              <p:tags r:id="rId7"/>
            </p:custDataLst>
          </p:nvPr>
        </p:nvSpPr>
        <p:spPr bwMode="auto">
          <a:xfrm>
            <a:off x="2592388" y="5051425"/>
            <a:ext cx="292100" cy="1524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9DB5D995-ED4B-48D3-A9C1-FD459214D443}" type="datetime'''''''''''''''''''2''''''''''''''0''''1''''''''''''5'''''''">
              <a:rPr lang="en-US" sz="1000">
                <a:latin typeface="Arial"/>
                <a:cs typeface="Arial"/>
                <a:sym typeface="Arial"/>
              </a:rPr>
              <a:pPr marL="0" indent="0" algn="ctr">
                <a:lnSpc>
                  <a:spcPct val="100000"/>
                </a:lnSpc>
                <a:spcBef>
                  <a:spcPct val="0"/>
                </a:spcBef>
                <a:buNone/>
              </a:pPr>
              <a:t>2015</a:t>
            </a:fld>
            <a:endParaRPr lang="en-GB" sz="1000" dirty="0">
              <a:latin typeface="Arial"/>
              <a:cs typeface="Arial"/>
              <a:sym typeface="Arial"/>
            </a:endParaRPr>
          </a:p>
        </p:txBody>
      </p:sp>
      <p:sp>
        <p:nvSpPr>
          <p:cNvPr id="37" name="Text Placeholder 54"/>
          <p:cNvSpPr>
            <a:spLocks noGrp="1"/>
          </p:cNvSpPr>
          <p:nvPr>
            <p:custDataLst>
              <p:tags r:id="rId8"/>
            </p:custDataLst>
          </p:nvPr>
        </p:nvSpPr>
        <p:spPr bwMode="auto">
          <a:xfrm>
            <a:off x="2201863" y="5051425"/>
            <a:ext cx="292100" cy="1524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659A7661-46E9-401F-9BE4-24BD20B5E0DB}" type="datetime'''''''''''2''''''''''''''''''''''''''0''''''1''''''''''''''4'">
              <a:rPr lang="en-US" sz="1000">
                <a:latin typeface="Arial"/>
                <a:cs typeface="Arial"/>
                <a:sym typeface="Arial"/>
              </a:rPr>
              <a:pPr marL="0" indent="0" algn="ctr">
                <a:lnSpc>
                  <a:spcPct val="100000"/>
                </a:lnSpc>
                <a:spcBef>
                  <a:spcPct val="0"/>
                </a:spcBef>
                <a:buNone/>
              </a:pPr>
              <a:t>2014</a:t>
            </a:fld>
            <a:endParaRPr lang="en-GB" sz="1000" dirty="0">
              <a:latin typeface="Arial"/>
              <a:cs typeface="Arial"/>
              <a:sym typeface="Arial"/>
            </a:endParaRPr>
          </a:p>
        </p:txBody>
      </p:sp>
      <p:sp>
        <p:nvSpPr>
          <p:cNvPr id="35" name="Text Placeholder 52"/>
          <p:cNvSpPr>
            <a:spLocks noGrp="1"/>
          </p:cNvSpPr>
          <p:nvPr>
            <p:custDataLst>
              <p:tags r:id="rId9"/>
            </p:custDataLst>
          </p:nvPr>
        </p:nvSpPr>
        <p:spPr bwMode="auto">
          <a:xfrm>
            <a:off x="1420813" y="5051425"/>
            <a:ext cx="292100" cy="1524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937E2AA2-B6AC-4FDC-9235-2F85F0129FEE}" type="datetime'''''''''''''''''''''''''''''2''01''''''''''''2'''''''''">
              <a:rPr lang="en-US" sz="1000">
                <a:latin typeface="Arial"/>
                <a:cs typeface="Arial"/>
                <a:sym typeface="Arial"/>
              </a:rPr>
              <a:pPr marL="0" indent="0" algn="ctr">
                <a:lnSpc>
                  <a:spcPct val="100000"/>
                </a:lnSpc>
                <a:spcBef>
                  <a:spcPct val="0"/>
                </a:spcBef>
                <a:buNone/>
              </a:pPr>
              <a:t>2012</a:t>
            </a:fld>
            <a:endParaRPr lang="en-GB" sz="1000" dirty="0">
              <a:latin typeface="Arial"/>
              <a:cs typeface="Arial"/>
              <a:sym typeface="Arial"/>
            </a:endParaRPr>
          </a:p>
        </p:txBody>
      </p:sp>
      <p:sp>
        <p:nvSpPr>
          <p:cNvPr id="33" name="Text Placeholder 50"/>
          <p:cNvSpPr>
            <a:spLocks noGrp="1"/>
          </p:cNvSpPr>
          <p:nvPr>
            <p:custDataLst>
              <p:tags r:id="rId10"/>
            </p:custDataLst>
          </p:nvPr>
        </p:nvSpPr>
        <p:spPr bwMode="auto">
          <a:xfrm>
            <a:off x="639763" y="5051425"/>
            <a:ext cx="292100" cy="1524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3DBCC5B1-71AF-4FB1-9F18-D4A9CBD70A4E}" type="datetime'''''2''''''''''''0''1''''''''''''''0'''">
              <a:rPr lang="en-US" sz="1000">
                <a:latin typeface="Arial"/>
                <a:cs typeface="Arial"/>
                <a:sym typeface="Arial"/>
              </a:rPr>
              <a:pPr/>
              <a:t>2010</a:t>
            </a:fld>
            <a:endParaRPr lang="en-GB" sz="1000" dirty="0">
              <a:latin typeface="Arial"/>
              <a:cs typeface="Arial"/>
              <a:sym typeface="Arial"/>
            </a:endParaRPr>
          </a:p>
        </p:txBody>
      </p:sp>
      <p:sp>
        <p:nvSpPr>
          <p:cNvPr id="36" name="Text Placeholder 53"/>
          <p:cNvSpPr>
            <a:spLocks noGrp="1"/>
          </p:cNvSpPr>
          <p:nvPr>
            <p:custDataLst>
              <p:tags r:id="rId11"/>
            </p:custDataLst>
          </p:nvPr>
        </p:nvSpPr>
        <p:spPr bwMode="auto">
          <a:xfrm>
            <a:off x="1811338" y="5051425"/>
            <a:ext cx="292100" cy="1524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47853142-CD2E-49BE-84A7-50C38A5C5FEC}" type="datetime'''''2''''0''''''''''''''1''3'''''''''''''''''''">
              <a:rPr lang="en-US" sz="1000">
                <a:latin typeface="Arial"/>
                <a:cs typeface="Arial"/>
                <a:sym typeface="Arial"/>
              </a:rPr>
              <a:pPr marL="0" indent="0" algn="ctr">
                <a:lnSpc>
                  <a:spcPct val="100000"/>
                </a:lnSpc>
                <a:spcBef>
                  <a:spcPct val="0"/>
                </a:spcBef>
                <a:buNone/>
              </a:pPr>
              <a:t>2013</a:t>
            </a:fld>
            <a:endParaRPr lang="en-GB" sz="1000" dirty="0">
              <a:latin typeface="Arial"/>
              <a:cs typeface="Arial"/>
              <a:sym typeface="Arial"/>
            </a:endParaRPr>
          </a:p>
        </p:txBody>
      </p:sp>
      <p:sp>
        <p:nvSpPr>
          <p:cNvPr id="7" name="Text Placeholder 9"/>
          <p:cNvSpPr txBox="1">
            <a:spLocks/>
          </p:cNvSpPr>
          <p:nvPr/>
        </p:nvSpPr>
        <p:spPr>
          <a:xfrm>
            <a:off x="366713" y="1463040"/>
            <a:ext cx="5646738" cy="467124"/>
          </a:xfrm>
          <a:prstGeom prst="rect">
            <a:avLst/>
          </a:prstGeom>
        </p:spPr>
        <p:txBody>
          <a:bodyPr lIns="0" tIns="0" rIns="0" bIns="0"/>
          <a:lstStyle>
            <a:lvl1pPr marL="0" indent="0" algn="l" rtl="0" eaLnBrk="1" fontAlgn="base" hangingPunct="1">
              <a:lnSpc>
                <a:spcPct val="100000"/>
              </a:lnSpc>
              <a:spcBef>
                <a:spcPts val="0"/>
              </a:spcBef>
              <a:spcAft>
                <a:spcPct val="0"/>
              </a:spcAft>
              <a:buNone/>
              <a:defRPr sz="1200" b="1">
                <a:solidFill>
                  <a:schemeClr val="tx2"/>
                </a:solidFill>
                <a:latin typeface="+mj-lt"/>
                <a:ea typeface="+mn-ea"/>
                <a:cs typeface="+mn-cs"/>
              </a:defRPr>
            </a:lvl1pPr>
            <a:lvl2pPr marL="0" indent="0" algn="l" rtl="0" eaLnBrk="1" fontAlgn="base" hangingPunct="1">
              <a:lnSpc>
                <a:spcPct val="100000"/>
              </a:lnSpc>
              <a:spcBef>
                <a:spcPts val="0"/>
              </a:spcBef>
              <a:spcAft>
                <a:spcPct val="0"/>
              </a:spcAft>
              <a:buClr>
                <a:schemeClr val="tx1"/>
              </a:buClr>
              <a:buFont typeface="Wingdings" pitchFamily="2" charset="2"/>
              <a:buNone/>
              <a:defRPr sz="1200">
                <a:solidFill>
                  <a:schemeClr val="tx2"/>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000">
                <a:solidFill>
                  <a:schemeClr val="accent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lvl="0">
              <a:defRPr/>
            </a:pPr>
            <a:r>
              <a:rPr lang="en-US" sz="1400" kern="0" dirty="0" smtClean="0">
                <a:solidFill>
                  <a:srgbClr val="FF0000"/>
                </a:solidFill>
                <a:latin typeface="Arial Bold"/>
                <a:ea typeface="ＭＳ Ｐゴシック"/>
              </a:rPr>
              <a:t>Total customer complaints</a:t>
            </a:r>
          </a:p>
          <a:p>
            <a:pPr lvl="0">
              <a:defRPr/>
            </a:pPr>
            <a:r>
              <a:rPr lang="en-US" sz="1400" b="0" kern="0" dirty="0" smtClean="0">
                <a:solidFill>
                  <a:srgbClr val="FF0000"/>
                </a:solidFill>
                <a:latin typeface="Arial" panose="020B0604020202020204" pitchFamily="34" charset="0"/>
                <a:ea typeface="ＭＳ Ｐゴシック"/>
                <a:cs typeface="Arial" panose="020B0604020202020204" pitchFamily="34" charset="0"/>
              </a:rPr>
              <a:t>Number,</a:t>
            </a:r>
            <a:r>
              <a:rPr kumimoji="0" lang="en-US" sz="1400" b="1" i="0" u="none" strike="noStrike" kern="0" cap="none" spc="0" normalizeH="0" baseline="0" noProof="0" dirty="0" smtClean="0">
                <a:ln>
                  <a:noFill/>
                </a:ln>
                <a:solidFill>
                  <a:srgbClr val="FF0000"/>
                </a:solidFill>
                <a:effectLst/>
                <a:uLnTx/>
                <a:uFillTx/>
                <a:latin typeface="Arial Bold"/>
                <a:ea typeface="ＭＳ Ｐゴシック"/>
              </a:rPr>
              <a:t> </a:t>
            </a:r>
            <a:r>
              <a:rPr lang="en-US" sz="1400" b="0" kern="0" noProof="0" dirty="0" smtClean="0">
                <a:solidFill>
                  <a:srgbClr val="FF0000"/>
                </a:solidFill>
                <a:latin typeface="Arial" panose="020B0604020202020204" pitchFamily="34" charset="0"/>
                <a:ea typeface="ＭＳ Ｐゴシック"/>
                <a:cs typeface="Arial" panose="020B0604020202020204" pitchFamily="34" charset="0"/>
              </a:rPr>
              <a:t>Jan ‘15 – March ‘16</a:t>
            </a:r>
            <a:endParaRPr kumimoji="0" lang="en-US" sz="1400" b="0" i="0" u="none" strike="noStrike" kern="0" cap="none" spc="0" normalizeH="0" baseline="0" noProof="0" dirty="0">
              <a:ln>
                <a:noFill/>
              </a:ln>
              <a:solidFill>
                <a:srgbClr val="FF0000"/>
              </a:solidFill>
              <a:effectLst/>
              <a:uLnTx/>
              <a:uFillTx/>
              <a:latin typeface="Arial"/>
              <a:ea typeface="ＭＳ Ｐゴシック"/>
            </a:endParaRPr>
          </a:p>
        </p:txBody>
      </p:sp>
      <p:grpSp>
        <p:nvGrpSpPr>
          <p:cNvPr id="27" name="Group 26"/>
          <p:cNvGrpSpPr/>
          <p:nvPr/>
        </p:nvGrpSpPr>
        <p:grpSpPr>
          <a:xfrm>
            <a:off x="443921" y="72184"/>
            <a:ext cx="5881273" cy="189008"/>
            <a:chOff x="403281" y="164517"/>
            <a:chExt cx="5881273" cy="189008"/>
          </a:xfrm>
        </p:grpSpPr>
        <p:sp>
          <p:nvSpPr>
            <p:cNvPr id="30" name="Text Box 75"/>
            <p:cNvSpPr txBox="1">
              <a:spLocks noChangeArrowheads="1"/>
            </p:cNvSpPr>
            <p:nvPr/>
          </p:nvSpPr>
          <p:spPr bwMode="gray">
            <a:xfrm>
              <a:off x="636148" y="166688"/>
              <a:ext cx="5648406"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accent1"/>
                  </a:solidFill>
                </a:rPr>
                <a:t>Compliance &amp; Reputational risk: Calibration – Total Customer Complaints Received</a:t>
              </a:r>
              <a:endParaRPr lang="en-US" sz="1200" dirty="0">
                <a:solidFill>
                  <a:schemeClr val="accent1"/>
                </a:solidFill>
              </a:endParaRPr>
            </a:p>
          </p:txBody>
        </p:sp>
        <p:sp>
          <p:nvSpPr>
            <p:cNvPr id="32" name="Oval 31"/>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smtClean="0">
                  <a:solidFill>
                    <a:schemeClr val="bg1"/>
                  </a:solidFill>
                  <a:ea typeface="ＭＳ Ｐゴシック" pitchFamily="-112" charset="-128"/>
                  <a:cs typeface="ＭＳ Ｐゴシック" pitchFamily="-112" charset="-128"/>
                </a:rPr>
                <a:t>10</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graphicFrame>
        <p:nvGraphicFramePr>
          <p:cNvPr id="31" name="Table 30"/>
          <p:cNvGraphicFramePr>
            <a:graphicFrameLocks noGrp="1"/>
          </p:cNvGraphicFramePr>
          <p:nvPr>
            <p:extLst>
              <p:ext uri="{D42A27DB-BD31-4B8C-83A1-F6EECF244321}">
                <p14:modId xmlns:p14="http://schemas.microsoft.com/office/powerpoint/2010/main" val="1506901889"/>
              </p:ext>
            </p:extLst>
          </p:nvPr>
        </p:nvGraphicFramePr>
        <p:xfrm>
          <a:off x="4697411" y="5320600"/>
          <a:ext cx="4079877" cy="685800"/>
        </p:xfrm>
        <a:graphic>
          <a:graphicData uri="http://schemas.openxmlformats.org/drawingml/2006/table">
            <a:tbl>
              <a:tblPr firstRow="1" bandRow="1">
                <a:tableStyleId>{839DD9DD-9E6C-4910-8AC0-68ADFF6A6AFC}</a:tableStyleId>
              </a:tblPr>
              <a:tblGrid>
                <a:gridCol w="1700287"/>
                <a:gridCol w="1189795"/>
                <a:gridCol w="1189795"/>
              </a:tblGrid>
              <a:tr h="245149">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1" kern="1200" dirty="0" smtClean="0">
                        <a:solidFill>
                          <a:schemeClr val="tx1"/>
                        </a:solidFill>
                        <a:latin typeface="Arial" panose="020B0604020202020204" pitchFamily="34" charset="0"/>
                        <a:ea typeface="+mn-ea"/>
                        <a:cs typeface="Arial" panose="020B0604020202020204" pitchFamily="34" charset="0"/>
                      </a:endParaRPr>
                    </a:p>
                  </a:txBody>
                  <a:tcPr anchor="ctr">
                    <a:lnR>
                      <a:noFill/>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1" i="0" kern="1200" dirty="0" smtClean="0">
                          <a:solidFill>
                            <a:schemeClr val="tx1"/>
                          </a:solidFill>
                          <a:latin typeface="Arial" panose="020B0604020202020204" pitchFamily="34" charset="0"/>
                          <a:ea typeface="+mn-ea"/>
                          <a:cs typeface="Arial" panose="020B0604020202020204" pitchFamily="34" charset="0"/>
                        </a:rPr>
                        <a:t>Amber</a:t>
                      </a:r>
                      <a:r>
                        <a:rPr lang="en-US" sz="1100" b="1" i="0" kern="1200" baseline="0" dirty="0">
                          <a:solidFill>
                            <a:schemeClr val="tx1"/>
                          </a:solidFill>
                          <a:latin typeface="Arial" panose="020B0604020202020204" pitchFamily="34" charset="0"/>
                          <a:ea typeface="+mn-ea"/>
                          <a:cs typeface="Arial" panose="020B0604020202020204" pitchFamily="34" charset="0"/>
                        </a:rPr>
                        <a:t> </a:t>
                      </a:r>
                      <a:r>
                        <a:rPr lang="en-US" sz="1100" b="1" i="0" kern="1200" baseline="0" dirty="0" smtClean="0">
                          <a:solidFill>
                            <a:schemeClr val="tx1"/>
                          </a:solidFill>
                          <a:latin typeface="Arial" panose="020B0604020202020204" pitchFamily="34" charset="0"/>
                          <a:ea typeface="+mn-ea"/>
                          <a:cs typeface="Arial" panose="020B0604020202020204" pitchFamily="34" charset="0"/>
                        </a:rPr>
                        <a:t>trigger</a:t>
                      </a:r>
                      <a:endParaRPr lang="en-US" sz="1100" b="1" i="0" kern="1200" dirty="0" smtClean="0">
                        <a:solidFill>
                          <a:schemeClr val="tx1"/>
                        </a:solidFill>
                        <a:latin typeface="Arial" panose="020B0604020202020204" pitchFamily="34" charset="0"/>
                        <a:ea typeface="+mn-ea"/>
                        <a:cs typeface="Arial" panose="020B0604020202020204" pitchFamily="34" charset="0"/>
                      </a:endParaRPr>
                    </a:p>
                  </a:txBody>
                  <a:tcPr anchor="b">
                    <a:lnL>
                      <a:noFill/>
                    </a:lnL>
                    <a:lnR>
                      <a:noFill/>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1" i="0" kern="1200" dirty="0" smtClean="0">
                          <a:solidFill>
                            <a:schemeClr val="bg1"/>
                          </a:solidFill>
                          <a:latin typeface="Arial" panose="020B0604020202020204" pitchFamily="34" charset="0"/>
                          <a:ea typeface="+mn-ea"/>
                          <a:cs typeface="Arial" panose="020B0604020202020204" pitchFamily="34" charset="0"/>
                        </a:rPr>
                        <a:t>Red limit</a:t>
                      </a:r>
                      <a:endParaRPr lang="en-US" sz="1100" b="1" i="0" kern="1200" dirty="0">
                        <a:solidFill>
                          <a:schemeClr val="bg1"/>
                        </a:solidFill>
                        <a:latin typeface="Arial" panose="020B0604020202020204" pitchFamily="34" charset="0"/>
                        <a:ea typeface="+mn-ea"/>
                        <a:cs typeface="Arial" panose="020B0604020202020204" pitchFamily="34" charset="0"/>
                      </a:endParaRPr>
                    </a:p>
                  </a:txBody>
                  <a:tcPr anchor="b">
                    <a:lnL>
                      <a:noFill/>
                    </a:lnL>
                    <a:lnR>
                      <a:noFill/>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275743">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1" i="0" kern="1200" dirty="0" smtClean="0">
                          <a:solidFill>
                            <a:schemeClr val="tx1"/>
                          </a:solidFill>
                          <a:latin typeface="Arial" panose="020B0604020202020204" pitchFamily="34" charset="0"/>
                          <a:ea typeface="+mn-ea"/>
                          <a:cs typeface="Arial" panose="020B0604020202020204" pitchFamily="34" charset="0"/>
                        </a:rPr>
                        <a:t>Total customer complaints</a:t>
                      </a:r>
                    </a:p>
                  </a:txBody>
                  <a:tcPr anchor="ctr">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&gt;=25</a:t>
                      </a:r>
                      <a:endParaRPr lang="en-US" sz="1000" dirty="0">
                        <a:latin typeface="Arial" panose="020B0604020202020204" pitchFamily="34" charset="0"/>
                        <a:cs typeface="Arial" panose="020B0604020202020204" pitchFamily="34" charset="0"/>
                      </a:endParaRPr>
                    </a:p>
                  </a:txBody>
                  <a:tcPr marL="48014" marR="48014"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&gt;=35</a:t>
                      </a:r>
                      <a:endParaRPr lang="en-US" sz="1000" dirty="0">
                        <a:latin typeface="Arial" panose="020B0604020202020204" pitchFamily="34" charset="0"/>
                        <a:cs typeface="Arial" panose="020B0604020202020204" pitchFamily="34" charset="0"/>
                      </a:endParaRPr>
                    </a:p>
                  </a:txBody>
                  <a:tcPr marL="48014" marR="48014"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cxnSp>
        <p:nvCxnSpPr>
          <p:cNvPr id="42" name="Straight Connector 41"/>
          <p:cNvCxnSpPr/>
          <p:nvPr/>
        </p:nvCxnSpPr>
        <p:spPr bwMode="auto">
          <a:xfrm flipH="1">
            <a:off x="597743" y="2424048"/>
            <a:ext cx="3383280" cy="0"/>
          </a:xfrm>
          <a:prstGeom prst="line">
            <a:avLst/>
          </a:prstGeom>
          <a:solidFill>
            <a:schemeClr val="accent1"/>
          </a:solidFill>
          <a:ln w="19050" cap="flat" cmpd="sng" algn="ctr">
            <a:solidFill>
              <a:schemeClr val="accent1"/>
            </a:solidFill>
            <a:prstDash val="solid"/>
            <a:round/>
            <a:headEnd type="none" w="med" len="med"/>
            <a:tailEnd type="none" w="med" len="med"/>
          </a:ln>
          <a:effectLst/>
        </p:spPr>
      </p:cxnSp>
      <p:sp>
        <p:nvSpPr>
          <p:cNvPr id="43" name="TextBox 42"/>
          <p:cNvSpPr txBox="1"/>
          <p:nvPr/>
        </p:nvSpPr>
        <p:spPr>
          <a:xfrm>
            <a:off x="3275013" y="2812937"/>
            <a:ext cx="698866" cy="307777"/>
          </a:xfrm>
          <a:prstGeom prst="rect">
            <a:avLst/>
          </a:prstGeom>
          <a:noFill/>
        </p:spPr>
        <p:txBody>
          <a:bodyPr wrap="square" lIns="0" tIns="0" rIns="0" bIns="0" rtlCol="0">
            <a:spAutoFit/>
          </a:bodyPr>
          <a:lstStyle/>
          <a:p>
            <a:pPr algn="r">
              <a:lnSpc>
                <a:spcPct val="100000"/>
              </a:lnSpc>
            </a:pPr>
            <a:r>
              <a:rPr lang="en-US" b="1" dirty="0" smtClean="0">
                <a:solidFill>
                  <a:srgbClr val="FFC000"/>
                </a:solidFill>
                <a:latin typeface="Arial" panose="020B0604020202020204" pitchFamily="34" charset="0"/>
                <a:cs typeface="Arial" panose="020B0604020202020204" pitchFamily="34" charset="0"/>
              </a:rPr>
              <a:t>Amber trigger: 25</a:t>
            </a:r>
            <a:endParaRPr lang="en-US" b="1" dirty="0">
              <a:solidFill>
                <a:srgbClr val="FFC000"/>
              </a:solidFill>
              <a:latin typeface="Arial" panose="020B0604020202020204" pitchFamily="34" charset="0"/>
              <a:cs typeface="Arial" panose="020B0604020202020204" pitchFamily="34" charset="0"/>
            </a:endParaRPr>
          </a:p>
        </p:txBody>
      </p:sp>
      <p:cxnSp>
        <p:nvCxnSpPr>
          <p:cNvPr id="44" name="Straight Connector 43"/>
          <p:cNvCxnSpPr/>
          <p:nvPr/>
        </p:nvCxnSpPr>
        <p:spPr bwMode="auto">
          <a:xfrm flipH="1">
            <a:off x="597743" y="3131975"/>
            <a:ext cx="3383280" cy="0"/>
          </a:xfrm>
          <a:prstGeom prst="line">
            <a:avLst/>
          </a:prstGeom>
          <a:solidFill>
            <a:schemeClr val="accent1"/>
          </a:solidFill>
          <a:ln w="19050" cap="flat" cmpd="sng" algn="ctr">
            <a:solidFill>
              <a:srgbClr val="FFC000"/>
            </a:solidFill>
            <a:prstDash val="solid"/>
            <a:round/>
            <a:headEnd type="none" w="med" len="med"/>
            <a:tailEnd type="none" w="med" len="med"/>
          </a:ln>
          <a:effectLst/>
        </p:spPr>
      </p:cxnSp>
      <p:sp>
        <p:nvSpPr>
          <p:cNvPr id="45" name="TextBox 44"/>
          <p:cNvSpPr txBox="1"/>
          <p:nvPr/>
        </p:nvSpPr>
        <p:spPr>
          <a:xfrm>
            <a:off x="3275011" y="2114606"/>
            <a:ext cx="698391" cy="307777"/>
          </a:xfrm>
          <a:prstGeom prst="rect">
            <a:avLst/>
          </a:prstGeom>
          <a:noFill/>
        </p:spPr>
        <p:txBody>
          <a:bodyPr wrap="square" lIns="0" tIns="0" rIns="0" bIns="0" rtlCol="0">
            <a:spAutoFit/>
          </a:bodyPr>
          <a:lstStyle/>
          <a:p>
            <a:pPr algn="r">
              <a:lnSpc>
                <a:spcPct val="100000"/>
              </a:lnSpc>
            </a:pPr>
            <a:r>
              <a:rPr lang="en-US" b="1" dirty="0" smtClean="0">
                <a:solidFill>
                  <a:srgbClr val="FF0000"/>
                </a:solidFill>
                <a:latin typeface="Arial" panose="020B0604020202020204" pitchFamily="34" charset="0"/>
                <a:cs typeface="Arial" panose="020B0604020202020204" pitchFamily="34" charset="0"/>
              </a:rPr>
              <a:t>Red limit: 35</a:t>
            </a:r>
            <a:endParaRPr lang="en-US" b="1" dirty="0">
              <a:solidFill>
                <a:srgbClr val="FF0000"/>
              </a:solidFill>
              <a:latin typeface="Arial" panose="020B0604020202020204" pitchFamily="34" charset="0"/>
              <a:cs typeface="Arial" panose="020B0604020202020204" pitchFamily="34" charset="0"/>
            </a:endParaRPr>
          </a:p>
        </p:txBody>
      </p:sp>
      <p:sp>
        <p:nvSpPr>
          <p:cNvPr id="41" name="Footnote"/>
          <p:cNvSpPr/>
          <p:nvPr/>
        </p:nvSpPr>
        <p:spPr bwMode="auto">
          <a:xfrm>
            <a:off x="2208213" y="6332538"/>
            <a:ext cx="5631407"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spcBef>
                <a:spcPts val="0"/>
              </a:spcBef>
              <a:spcAft>
                <a:spcPts val="0"/>
              </a:spcAft>
            </a:pPr>
            <a:r>
              <a:rPr lang="en-US" sz="800" dirty="0" smtClean="0">
                <a:sym typeface="Arial"/>
              </a:rPr>
              <a:t>Source: “</a:t>
            </a:r>
            <a:r>
              <a:rPr lang="en-US" sz="800" dirty="0" smtClean="0">
                <a:latin typeface="Arial" panose="020B0604020202020204" pitchFamily="34" charset="0"/>
                <a:cs typeface="Arial" panose="020B0604020202020204" pitchFamily="34" charset="0"/>
                <a:sym typeface="Arial"/>
              </a:rPr>
              <a:t>2016 RAS non-CCAR-linked metrics - BSI.xlsx</a:t>
            </a:r>
            <a:r>
              <a:rPr lang="en-US" sz="800" dirty="0" smtClean="0">
                <a:sym typeface="Arial"/>
              </a:rPr>
              <a:t>”</a:t>
            </a:r>
          </a:p>
        </p:txBody>
      </p:sp>
    </p:spTree>
    <p:extLst>
      <p:ext uri="{BB962C8B-B14F-4D97-AF65-F5344CB8AC3E}">
        <p14:creationId xmlns:p14="http://schemas.microsoft.com/office/powerpoint/2010/main" val="236318752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21931563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71828" name="think-cell Slide" r:id="rId14" imgW="270" imgH="270" progId="TCLayout.ActiveDocument.1">
                  <p:embed/>
                </p:oleObj>
              </mc:Choice>
              <mc:Fallback>
                <p:oleObj name="think-cell Slide" r:id="rId14" imgW="270" imgH="270" progId="TCLayout.ActiveDocument.1">
                  <p:embed/>
                  <p:pic>
                    <p:nvPicPr>
                      <p:cNvPr id="0" name=""/>
                      <p:cNvPicPr/>
                      <p:nvPr/>
                    </p:nvPicPr>
                    <p:blipFill>
                      <a:blip r:embed="rId15"/>
                      <a:stretch>
                        <a:fillRect/>
                      </a:stretch>
                    </p:blipFill>
                    <p:spPr>
                      <a:xfrm>
                        <a:off x="1588" y="1588"/>
                        <a:ext cx="1587" cy="1587"/>
                      </a:xfrm>
                      <a:prstGeom prst="rect">
                        <a:avLst/>
                      </a:prstGeom>
                    </p:spPr>
                  </p:pic>
                </p:oleObj>
              </mc:Fallback>
            </mc:AlternateContent>
          </a:graphicData>
        </a:graphic>
      </p:graphicFrame>
      <p:sp>
        <p:nvSpPr>
          <p:cNvPr id="2" name="Rectangle 1" hidden="1"/>
          <p:cNvSpPr/>
          <p:nvPr>
            <p:custDataLst>
              <p:tags r:id="rId3"/>
            </p:custDataLst>
          </p:nvPr>
        </p:nvSpPr>
        <p:spPr bwMode="auto">
          <a:xfrm>
            <a:off x="0" y="0"/>
            <a:ext cx="158750" cy="158750"/>
          </a:xfrm>
          <a:prstGeom prst="rect">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nSpc>
                <a:spcPct val="100000"/>
              </a:lnSpc>
            </a:pPr>
            <a:endParaRPr lang="en-US" dirty="0" smtClean="0">
              <a:solidFill>
                <a:schemeClr val="tx1"/>
              </a:solidFill>
              <a:latin typeface="Arial"/>
              <a:cs typeface="Arial"/>
              <a:sym typeface="Arial"/>
            </a:endParaRPr>
          </a:p>
        </p:txBody>
      </p:sp>
      <p:sp>
        <p:nvSpPr>
          <p:cNvPr id="4" name="Content Placeholder 3"/>
          <p:cNvSpPr>
            <a:spLocks noGrp="1"/>
          </p:cNvSpPr>
          <p:nvPr>
            <p:ph sz="quarter" idx="11"/>
          </p:nvPr>
        </p:nvSpPr>
        <p:spPr>
          <a:xfrm>
            <a:off x="348437" y="444715"/>
            <a:ext cx="8666245" cy="435610"/>
          </a:xfrm>
        </p:spPr>
        <p:txBody>
          <a:bodyPr/>
          <a:lstStyle/>
          <a:p>
            <a:r>
              <a:rPr lang="en-US" dirty="0" smtClean="0"/>
              <a:t>Calibration: </a:t>
            </a:r>
            <a:r>
              <a:rPr lang="en-US" b="0" dirty="0"/>
              <a:t>Past Due Compliance Monitoring </a:t>
            </a:r>
            <a:r>
              <a:rPr lang="en-US" b="0" dirty="0" smtClean="0"/>
              <a:t>CAPs</a:t>
            </a:r>
            <a:endParaRPr lang="en-US" b="0" dirty="0"/>
          </a:p>
        </p:txBody>
      </p:sp>
      <p:cxnSp>
        <p:nvCxnSpPr>
          <p:cNvPr id="6" name="Straight Connector 5"/>
          <p:cNvCxnSpPr/>
          <p:nvPr/>
        </p:nvCxnSpPr>
        <p:spPr>
          <a:xfrm>
            <a:off x="4784145" y="1421539"/>
            <a:ext cx="0" cy="4894094"/>
          </a:xfrm>
          <a:prstGeom prst="line">
            <a:avLst/>
          </a:prstGeom>
          <a:ln>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8" name="Text Placeholder 8"/>
          <p:cNvSpPr txBox="1">
            <a:spLocks/>
          </p:cNvSpPr>
          <p:nvPr/>
        </p:nvSpPr>
        <p:spPr>
          <a:xfrm>
            <a:off x="5162550" y="1463040"/>
            <a:ext cx="2738267" cy="326405"/>
          </a:xfrm>
          <a:prstGeom prst="rect">
            <a:avLst/>
          </a:prstGeom>
        </p:spPr>
        <p:txBody>
          <a:bodyPr lIns="0" tIns="0" rIns="0" bIns="0"/>
          <a:lstStyle>
            <a:lvl1pPr marL="0" indent="0" algn="l" rtl="0" eaLnBrk="1" fontAlgn="base" hangingPunct="1">
              <a:lnSpc>
                <a:spcPct val="100000"/>
              </a:lnSpc>
              <a:spcBef>
                <a:spcPts val="0"/>
              </a:spcBef>
              <a:spcAft>
                <a:spcPct val="0"/>
              </a:spcAft>
              <a:buNone/>
              <a:defRPr sz="1200" b="1">
                <a:solidFill>
                  <a:schemeClr val="tx2"/>
                </a:solidFill>
                <a:latin typeface="+mj-lt"/>
                <a:ea typeface="+mn-ea"/>
                <a:cs typeface="+mn-cs"/>
              </a:defRPr>
            </a:lvl1pPr>
            <a:lvl2pPr marL="0" indent="0" algn="l" rtl="0" eaLnBrk="1" fontAlgn="base" hangingPunct="1">
              <a:lnSpc>
                <a:spcPct val="100000"/>
              </a:lnSpc>
              <a:spcBef>
                <a:spcPts val="0"/>
              </a:spcBef>
              <a:spcAft>
                <a:spcPct val="0"/>
              </a:spcAft>
              <a:buClr>
                <a:schemeClr val="tx1"/>
              </a:buClr>
              <a:buFont typeface="Wingdings" pitchFamily="2" charset="2"/>
              <a:buNone/>
              <a:defRPr sz="1200">
                <a:solidFill>
                  <a:schemeClr val="tx2"/>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000">
                <a:solidFill>
                  <a:schemeClr val="accent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US" sz="1400" b="1" i="0" u="none" strike="noStrike" kern="0" cap="none" spc="0" normalizeH="0" baseline="0" noProof="0" dirty="0" smtClean="0">
                <a:ln>
                  <a:noFill/>
                </a:ln>
                <a:solidFill>
                  <a:srgbClr val="FF0000"/>
                </a:solidFill>
                <a:effectLst/>
                <a:uLnTx/>
                <a:uFillTx/>
                <a:latin typeface="Arial Bold"/>
                <a:ea typeface="ＭＳ Ｐゴシック"/>
              </a:rPr>
              <a:t>Calibration approach</a:t>
            </a:r>
            <a:endParaRPr kumimoji="0" lang="en-US" sz="1400" b="1" i="0" u="none" strike="noStrike" kern="0" cap="none" spc="0" normalizeH="0" baseline="0" noProof="0" dirty="0">
              <a:ln>
                <a:noFill/>
              </a:ln>
              <a:solidFill>
                <a:srgbClr val="FF0000"/>
              </a:solidFill>
              <a:effectLst/>
              <a:uLnTx/>
              <a:uFillTx/>
              <a:latin typeface="Arial Bold"/>
              <a:ea typeface="ＭＳ Ｐゴシック"/>
            </a:endParaRPr>
          </a:p>
        </p:txBody>
      </p:sp>
      <p:sp>
        <p:nvSpPr>
          <p:cNvPr id="9" name="Content Placeholder 4"/>
          <p:cNvSpPr txBox="1">
            <a:spLocks/>
          </p:cNvSpPr>
          <p:nvPr/>
        </p:nvSpPr>
        <p:spPr bwMode="gray">
          <a:xfrm>
            <a:off x="5162550" y="1919143"/>
            <a:ext cx="4067957" cy="2477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GB"/>
            </a:defPPr>
            <a:lvl1pPr marL="171450" lvl="0" indent="-171450" algn="l" eaLnBrk="1" hangingPunct="1">
              <a:lnSpc>
                <a:spcPct val="100000"/>
              </a:lnSpc>
              <a:spcBef>
                <a:spcPts val="600"/>
              </a:spcBef>
              <a:spcAft>
                <a:spcPts val="0"/>
              </a:spcAft>
              <a:buFont typeface="Arial" panose="020B0604020202020204" pitchFamily="34" charset="0"/>
              <a:buChar char="•"/>
              <a:defRPr sz="1200" kern="0">
                <a:solidFill>
                  <a:srgbClr val="000000"/>
                </a:solidFill>
                <a:latin typeface="Arial"/>
              </a:defRPr>
            </a:lvl1pPr>
            <a:lvl2pPr marL="360000" indent="-180000" algn="l" eaLnBrk="1" hangingPunct="1">
              <a:spcBef>
                <a:spcPts val="300"/>
              </a:spcBef>
              <a:spcAft>
                <a:spcPts val="0"/>
              </a:spcAft>
              <a:buFont typeface="Arial" charset="0"/>
              <a:buChar char="–"/>
              <a:defRPr sz="1400" baseline="0">
                <a:latin typeface="+mn-lt"/>
              </a:defRPr>
            </a:lvl2pPr>
            <a:lvl3pPr marL="540000" indent="-179388" algn="l" eaLnBrk="1" hangingPunct="1">
              <a:spcBef>
                <a:spcPts val="300"/>
              </a:spcBef>
              <a:spcAft>
                <a:spcPts val="0"/>
              </a:spcAft>
              <a:buFont typeface="Arial" charset="0"/>
              <a:buChar char="-"/>
              <a:defRPr sz="1400">
                <a:latin typeface="+mn-lt"/>
              </a:defRPr>
            </a:lvl3pPr>
            <a:lvl4pPr marL="720000" indent="-179388" algn="l" eaLnBrk="1" hangingPunct="1">
              <a:spcBef>
                <a:spcPts val="300"/>
              </a:spcBef>
              <a:spcAft>
                <a:spcPts val="0"/>
              </a:spcAft>
              <a:buFont typeface="Arial" charset="0"/>
              <a:buChar char="-"/>
              <a:defRPr sz="1400">
                <a:latin typeface="+mn-lt"/>
              </a:defRPr>
            </a:lvl4pPr>
            <a:lvl5pPr marL="900000" indent="-180000" algn="l" eaLnBrk="1" hangingPunct="1">
              <a:spcBef>
                <a:spcPts val="300"/>
              </a:spcBef>
              <a:spcAft>
                <a:spcPts val="0"/>
              </a:spcAft>
              <a:buFont typeface="Arial" panose="020B0604020202020204" pitchFamily="34" charset="0"/>
              <a:buChar char="-"/>
              <a:defRPr sz="1400">
                <a:latin typeface="+mn-lt"/>
              </a:defRPr>
            </a:lvl5pPr>
            <a:lvl6pPr marL="1080000" indent="-180000" fontAlgn="base">
              <a:spcBef>
                <a:spcPts val="300"/>
              </a:spcBef>
              <a:spcAft>
                <a:spcPts val="0"/>
              </a:spcAft>
              <a:buFont typeface="Arial" charset="0"/>
              <a:buChar char="-"/>
              <a:defRPr sz="1400" baseline="0">
                <a:latin typeface="+mn-lt"/>
              </a:defRPr>
            </a:lvl6pPr>
            <a:lvl7pPr marL="1260000" indent="-180000" fontAlgn="base">
              <a:spcBef>
                <a:spcPts val="300"/>
              </a:spcBef>
              <a:spcAft>
                <a:spcPts val="0"/>
              </a:spcAft>
              <a:buFont typeface="Arial" charset="0"/>
              <a:buChar char="-"/>
              <a:defRPr sz="1400">
                <a:latin typeface="+mn-lt"/>
              </a:defRPr>
            </a:lvl7pPr>
            <a:lvl8pPr marL="1440000" indent="-180000" fontAlgn="base">
              <a:spcBef>
                <a:spcPts val="300"/>
              </a:spcBef>
              <a:spcAft>
                <a:spcPts val="0"/>
              </a:spcAft>
              <a:buFont typeface="Arial" charset="0"/>
              <a:buChar char="-"/>
              <a:defRPr sz="1400">
                <a:latin typeface="+mn-lt"/>
              </a:defRPr>
            </a:lvl8pPr>
            <a:lvl9pPr marL="1620000" indent="-180000" fontAlgn="base">
              <a:spcBef>
                <a:spcPts val="300"/>
              </a:spcBef>
              <a:spcAft>
                <a:spcPts val="0"/>
              </a:spcAft>
              <a:buFont typeface="Arial" charset="0"/>
              <a:buChar char="-"/>
              <a:defRPr sz="1400" baseline="0">
                <a:latin typeface="+mn-lt"/>
              </a:defRPr>
            </a:lvl9pPr>
          </a:lstStyle>
          <a:p>
            <a:r>
              <a:rPr lang="en-US" dirty="0"/>
              <a:t>Management is ultimately responsible for owning and understanding the compliance risk and associated controls within their </a:t>
            </a:r>
            <a:r>
              <a:rPr lang="en-US" dirty="0" smtClean="0"/>
              <a:t>business. This </a:t>
            </a:r>
            <a:r>
              <a:rPr lang="en-US" dirty="0"/>
              <a:t>includes identifying and understanding the requirements for their specific business.  As such, Management is response for performing and facilitating compliance testing to ensure regulatory compliance.  Further, Management is responsible for developing corrective action plans that identify the root cause of a given issue and enhance or develop new controls to mitigate the level of risk.</a:t>
            </a:r>
          </a:p>
          <a:p>
            <a:r>
              <a:rPr lang="en-US" dirty="0"/>
              <a:t>Therefore, identification and escalation of corrective action plan which are past due places Management at risk of increasing their regulatory risk. </a:t>
            </a:r>
            <a:endParaRPr lang="en-US" dirty="0" smtClean="0"/>
          </a:p>
        </p:txBody>
      </p:sp>
      <p:graphicFrame>
        <p:nvGraphicFramePr>
          <p:cNvPr id="15" name="Object 14"/>
          <p:cNvGraphicFramePr>
            <a:graphicFrameLocks/>
          </p:cNvGraphicFramePr>
          <p:nvPr>
            <p:custDataLst>
              <p:tags r:id="rId4"/>
            </p:custDataLst>
            <p:extLst>
              <p:ext uri="{D42A27DB-BD31-4B8C-83A1-F6EECF244321}">
                <p14:modId xmlns:p14="http://schemas.microsoft.com/office/powerpoint/2010/main" val="1309369300"/>
              </p:ext>
            </p:extLst>
          </p:nvPr>
        </p:nvGraphicFramePr>
        <p:xfrm>
          <a:off x="304800" y="2247900"/>
          <a:ext cx="4238557" cy="2457450"/>
        </p:xfrm>
        <a:graphic>
          <a:graphicData uri="http://schemas.openxmlformats.org/presentationml/2006/ole">
            <mc:AlternateContent xmlns:mc="http://schemas.openxmlformats.org/markup-compatibility/2006">
              <mc:Choice xmlns:v="urn:schemas-microsoft-com:vml" Requires="v">
                <p:oleObj spid="_x0000_s371829" name="Chart" r:id="rId16" imgW="4238557" imgH="2457450" progId="MSGraph.Chart.8">
                  <p:embed followColorScheme="full"/>
                </p:oleObj>
              </mc:Choice>
              <mc:Fallback>
                <p:oleObj name="Chart" r:id="rId16" imgW="4238557" imgH="2457450" progId="MSGraph.Chart.8">
                  <p:embed followColorScheme="full"/>
                  <p:pic>
                    <p:nvPicPr>
                      <p:cNvPr id="0" name=""/>
                      <p:cNvPicPr/>
                      <p:nvPr/>
                    </p:nvPicPr>
                    <p:blipFill>
                      <a:blip r:embed="rId17"/>
                      <a:stretch>
                        <a:fillRect/>
                      </a:stretch>
                    </p:blipFill>
                    <p:spPr>
                      <a:xfrm>
                        <a:off x="304800" y="2247900"/>
                        <a:ext cx="4238557" cy="2457450"/>
                      </a:xfrm>
                      <a:prstGeom prst="rect">
                        <a:avLst/>
                      </a:prstGeom>
                    </p:spPr>
                  </p:pic>
                </p:oleObj>
              </mc:Fallback>
            </mc:AlternateContent>
          </a:graphicData>
        </a:graphic>
      </p:graphicFrame>
      <p:sp>
        <p:nvSpPr>
          <p:cNvPr id="20" name="Text Placeholder 15"/>
          <p:cNvSpPr>
            <a:spLocks noGrp="1"/>
          </p:cNvSpPr>
          <p:nvPr>
            <p:custDataLst>
              <p:tags r:id="rId5"/>
            </p:custDataLst>
          </p:nvPr>
        </p:nvSpPr>
        <p:spPr bwMode="auto">
          <a:xfrm>
            <a:off x="2646363" y="4575175"/>
            <a:ext cx="279400"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9287FA95-8FF0-4A28-A3C3-F710255F1006}" type="datetime'''S''e''p''''''''''-''''''''''''''1''''''''5'''''''''''''''''">
              <a:rPr lang="en-US" sz="1000">
                <a:latin typeface="Arial"/>
                <a:cs typeface="Arial"/>
                <a:sym typeface="Arial"/>
              </a:rPr>
              <a:pPr/>
              <a:t>Sep-15</a:t>
            </a:fld>
            <a:endParaRPr lang="en-US" sz="1000" dirty="0">
              <a:latin typeface="Arial"/>
              <a:cs typeface="Arial"/>
              <a:sym typeface="Arial"/>
            </a:endParaRPr>
          </a:p>
        </p:txBody>
      </p:sp>
      <p:sp>
        <p:nvSpPr>
          <p:cNvPr id="16" name="Text Placeholder 17"/>
          <p:cNvSpPr>
            <a:spLocks noGrp="1"/>
          </p:cNvSpPr>
          <p:nvPr>
            <p:custDataLst>
              <p:tags r:id="rId6"/>
            </p:custDataLst>
          </p:nvPr>
        </p:nvSpPr>
        <p:spPr bwMode="auto">
          <a:xfrm>
            <a:off x="3151188" y="4575175"/>
            <a:ext cx="28098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3E7510C3-D8C9-4720-90E7-6A4473B9391C}" type="datetime'''''''''''N''''o''v''''-''15'''''''''''''''''''''''''''">
              <a:rPr lang="en-US" sz="1000">
                <a:latin typeface="Arial"/>
                <a:cs typeface="Arial"/>
                <a:sym typeface="Arial"/>
              </a:rPr>
              <a:pPr/>
              <a:t>Nov-15</a:t>
            </a:fld>
            <a:endParaRPr lang="en-US" sz="1000" dirty="0">
              <a:latin typeface="Arial"/>
              <a:cs typeface="Arial"/>
              <a:sym typeface="Arial"/>
            </a:endParaRPr>
          </a:p>
        </p:txBody>
      </p:sp>
      <p:sp>
        <p:nvSpPr>
          <p:cNvPr id="23" name="Text Placeholder 19"/>
          <p:cNvSpPr>
            <a:spLocks noGrp="1"/>
          </p:cNvSpPr>
          <p:nvPr>
            <p:custDataLst>
              <p:tags r:id="rId7"/>
            </p:custDataLst>
          </p:nvPr>
        </p:nvSpPr>
        <p:spPr bwMode="auto">
          <a:xfrm>
            <a:off x="3676650" y="4575175"/>
            <a:ext cx="258763"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5B2E7CAC-51B7-44C0-B9DD-7E174A40956E}" type="datetime'''J''a''''''''''n''''''''''''''''-''''''''''''1''''''6'''''''">
              <a:rPr lang="en-US" sz="1000">
                <a:latin typeface="Arial"/>
                <a:cs typeface="Arial"/>
                <a:sym typeface="Arial"/>
              </a:rPr>
              <a:pPr/>
              <a:t>Jan-16</a:t>
            </a:fld>
            <a:endParaRPr lang="en-US" sz="1000" dirty="0">
              <a:latin typeface="Arial"/>
              <a:cs typeface="Arial"/>
              <a:sym typeface="Arial"/>
            </a:endParaRPr>
          </a:p>
        </p:txBody>
      </p:sp>
      <p:sp>
        <p:nvSpPr>
          <p:cNvPr id="21" name="Text Placeholder 13"/>
          <p:cNvSpPr>
            <a:spLocks noGrp="1"/>
          </p:cNvSpPr>
          <p:nvPr>
            <p:custDataLst>
              <p:tags r:id="rId8"/>
            </p:custDataLst>
          </p:nvPr>
        </p:nvSpPr>
        <p:spPr bwMode="auto">
          <a:xfrm>
            <a:off x="2163763" y="4575175"/>
            <a:ext cx="21748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710D9823-A27A-42F7-9979-F843B604AAD4}" type="datetime'J''''u''l''''''''''''''-''''''''''''''''''1''''''''5'">
              <a:rPr lang="en-US" sz="1000">
                <a:latin typeface="Arial"/>
                <a:cs typeface="Arial"/>
                <a:sym typeface="Arial"/>
              </a:rPr>
              <a:pPr/>
              <a:t>Jul-15</a:t>
            </a:fld>
            <a:endParaRPr lang="en-US" sz="1000" dirty="0">
              <a:latin typeface="Arial"/>
              <a:cs typeface="Arial"/>
              <a:sym typeface="Arial"/>
            </a:endParaRPr>
          </a:p>
        </p:txBody>
      </p:sp>
      <p:sp>
        <p:nvSpPr>
          <p:cNvPr id="18" name="Text Placeholder 21"/>
          <p:cNvSpPr>
            <a:spLocks noGrp="1"/>
          </p:cNvSpPr>
          <p:nvPr>
            <p:custDataLst>
              <p:tags r:id="rId9"/>
            </p:custDataLst>
          </p:nvPr>
        </p:nvSpPr>
        <p:spPr bwMode="auto">
          <a:xfrm>
            <a:off x="4173538" y="4575175"/>
            <a:ext cx="27463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C589091A-6619-4F0E-8D1E-21C3E9A8F1C0}" type="datetime'''M''ar''''''''''-''1''''''6'''''''''''''''''''">
              <a:rPr lang="en-US" sz="1000">
                <a:latin typeface="Arial"/>
                <a:cs typeface="Arial"/>
                <a:sym typeface="Arial"/>
              </a:rPr>
              <a:pPr/>
              <a:t>Mar-16</a:t>
            </a:fld>
            <a:endParaRPr lang="en-US" sz="1000" dirty="0">
              <a:latin typeface="Arial"/>
              <a:cs typeface="Arial"/>
              <a:sym typeface="Arial"/>
            </a:endParaRPr>
          </a:p>
        </p:txBody>
      </p:sp>
      <p:sp>
        <p:nvSpPr>
          <p:cNvPr id="22" name="Text Placeholder 48"/>
          <p:cNvSpPr>
            <a:spLocks noGrp="1"/>
          </p:cNvSpPr>
          <p:nvPr>
            <p:custDataLst>
              <p:tags r:id="rId10"/>
            </p:custDataLst>
          </p:nvPr>
        </p:nvSpPr>
        <p:spPr bwMode="auto">
          <a:xfrm>
            <a:off x="1619250" y="4575175"/>
            <a:ext cx="295275"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AD884022-9DEA-498F-B352-2351CC652C76}" type="datetime'''''''''''''''''May''''''''''''''-''1''''''5'''">
              <a:rPr lang="en-US" sz="1000">
                <a:solidFill>
                  <a:schemeClr val="tx1"/>
                </a:solidFill>
                <a:latin typeface="Arial"/>
                <a:cs typeface="Arial"/>
                <a:sym typeface="Arial"/>
              </a:rPr>
              <a:pPr/>
              <a:t>May-15</a:t>
            </a:fld>
            <a:endParaRPr lang="en-US" sz="1000" dirty="0">
              <a:solidFill>
                <a:schemeClr val="tx1"/>
              </a:solidFill>
              <a:latin typeface="Arial"/>
              <a:ea typeface="ＭＳ Ｐゴシック"/>
              <a:cs typeface="Arial"/>
              <a:sym typeface="Arial"/>
            </a:endParaRPr>
          </a:p>
        </p:txBody>
      </p:sp>
      <p:sp>
        <p:nvSpPr>
          <p:cNvPr id="19" name="Text Placeholder 46"/>
          <p:cNvSpPr>
            <a:spLocks noGrp="1"/>
          </p:cNvSpPr>
          <p:nvPr>
            <p:custDataLst>
              <p:tags r:id="rId11"/>
            </p:custDataLst>
          </p:nvPr>
        </p:nvSpPr>
        <p:spPr bwMode="auto">
          <a:xfrm>
            <a:off x="1116013" y="4575175"/>
            <a:ext cx="27463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2302B24F-9115-4E5C-8627-A21D5817298B}" type="datetime'''''''''''''M''a''''''''''r''''''-''''''''''''1''''''5'''''">
              <a:rPr lang="en-US" sz="1000">
                <a:solidFill>
                  <a:schemeClr val="tx1"/>
                </a:solidFill>
                <a:latin typeface="Arial"/>
                <a:cs typeface="Arial"/>
                <a:sym typeface="Arial"/>
              </a:rPr>
              <a:pPr/>
              <a:t>Mar-15</a:t>
            </a:fld>
            <a:endParaRPr lang="en-US" sz="1000" dirty="0">
              <a:solidFill>
                <a:schemeClr val="tx1"/>
              </a:solidFill>
              <a:latin typeface="Arial"/>
              <a:ea typeface="ＭＳ Ｐゴシック"/>
              <a:cs typeface="Arial"/>
              <a:sym typeface="Arial"/>
            </a:endParaRPr>
          </a:p>
        </p:txBody>
      </p:sp>
      <p:sp>
        <p:nvSpPr>
          <p:cNvPr id="17" name="Text Placeholder 44"/>
          <p:cNvSpPr>
            <a:spLocks noGrp="1"/>
          </p:cNvSpPr>
          <p:nvPr>
            <p:custDataLst>
              <p:tags r:id="rId12"/>
            </p:custDataLst>
          </p:nvPr>
        </p:nvSpPr>
        <p:spPr bwMode="auto">
          <a:xfrm>
            <a:off x="619125" y="4575175"/>
            <a:ext cx="258763"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A4DC8404-3C86-4003-AB5C-A11C47DB4B15}" type="datetime'''''''''''''''''''J''''an''-''''''''1''5'''''''''''''''''''''">
              <a:rPr lang="en-US" sz="1000">
                <a:solidFill>
                  <a:schemeClr val="tx1"/>
                </a:solidFill>
                <a:latin typeface="Arial"/>
                <a:cs typeface="Arial"/>
                <a:sym typeface="Arial"/>
              </a:rPr>
              <a:pPr/>
              <a:t>Jan-15</a:t>
            </a:fld>
            <a:endParaRPr lang="en-US" sz="1000" dirty="0">
              <a:solidFill>
                <a:schemeClr val="tx1"/>
              </a:solidFill>
              <a:latin typeface="Arial"/>
              <a:ea typeface="ＭＳ Ｐゴシック"/>
              <a:cs typeface="Arial"/>
              <a:sym typeface="Arial"/>
            </a:endParaRPr>
          </a:p>
        </p:txBody>
      </p:sp>
      <p:cxnSp>
        <p:nvCxnSpPr>
          <p:cNvPr id="24" name="Straight Connector 23"/>
          <p:cNvCxnSpPr/>
          <p:nvPr/>
        </p:nvCxnSpPr>
        <p:spPr bwMode="auto">
          <a:xfrm flipH="1">
            <a:off x="612356" y="4457700"/>
            <a:ext cx="3856775" cy="0"/>
          </a:xfrm>
          <a:prstGeom prst="line">
            <a:avLst/>
          </a:prstGeom>
          <a:solidFill>
            <a:schemeClr val="accent1"/>
          </a:solidFill>
          <a:ln w="19050" cap="flat" cmpd="sng" algn="ctr">
            <a:solidFill>
              <a:schemeClr val="accent1"/>
            </a:solidFill>
            <a:prstDash val="solid"/>
            <a:round/>
            <a:headEnd type="none" w="med" len="med"/>
            <a:tailEnd type="none" w="med" len="med"/>
          </a:ln>
          <a:effectLst/>
        </p:spPr>
      </p:cxnSp>
      <p:sp>
        <p:nvSpPr>
          <p:cNvPr id="7" name="Text Placeholder 9"/>
          <p:cNvSpPr txBox="1">
            <a:spLocks/>
          </p:cNvSpPr>
          <p:nvPr/>
        </p:nvSpPr>
        <p:spPr>
          <a:xfrm>
            <a:off x="366713" y="1463040"/>
            <a:ext cx="4205287" cy="467124"/>
          </a:xfrm>
          <a:prstGeom prst="rect">
            <a:avLst/>
          </a:prstGeom>
        </p:spPr>
        <p:txBody>
          <a:bodyPr lIns="0" tIns="0" rIns="0" bIns="0"/>
          <a:lstStyle>
            <a:lvl1pPr marL="0" indent="0" algn="l" rtl="0" eaLnBrk="1" fontAlgn="base" hangingPunct="1">
              <a:lnSpc>
                <a:spcPct val="100000"/>
              </a:lnSpc>
              <a:spcBef>
                <a:spcPts val="0"/>
              </a:spcBef>
              <a:spcAft>
                <a:spcPct val="0"/>
              </a:spcAft>
              <a:buNone/>
              <a:defRPr sz="1200" b="1">
                <a:solidFill>
                  <a:schemeClr val="tx2"/>
                </a:solidFill>
                <a:latin typeface="+mj-lt"/>
                <a:ea typeface="+mn-ea"/>
                <a:cs typeface="+mn-cs"/>
              </a:defRPr>
            </a:lvl1pPr>
            <a:lvl2pPr marL="0" indent="0" algn="l" rtl="0" eaLnBrk="1" fontAlgn="base" hangingPunct="1">
              <a:lnSpc>
                <a:spcPct val="100000"/>
              </a:lnSpc>
              <a:spcBef>
                <a:spcPts val="0"/>
              </a:spcBef>
              <a:spcAft>
                <a:spcPct val="0"/>
              </a:spcAft>
              <a:buClr>
                <a:schemeClr val="tx1"/>
              </a:buClr>
              <a:buFont typeface="Wingdings" pitchFamily="2" charset="2"/>
              <a:buNone/>
              <a:defRPr sz="1200">
                <a:solidFill>
                  <a:schemeClr val="tx2"/>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000">
                <a:solidFill>
                  <a:schemeClr val="accent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lvl="0">
              <a:defRPr/>
            </a:pPr>
            <a:r>
              <a:rPr lang="en-US" sz="1400" kern="0" dirty="0" smtClean="0">
                <a:solidFill>
                  <a:srgbClr val="FF0000"/>
                </a:solidFill>
                <a:latin typeface="Arial Bold"/>
                <a:ea typeface="ＭＳ Ｐゴシック"/>
              </a:rPr>
              <a:t>Past Due Compliance Monitoring Corrective Action Plans (CAPs)</a:t>
            </a:r>
          </a:p>
          <a:p>
            <a:pPr lvl="0">
              <a:defRPr/>
            </a:pPr>
            <a:r>
              <a:rPr lang="en-US" sz="1400" b="0" kern="0" dirty="0" smtClean="0">
                <a:solidFill>
                  <a:srgbClr val="FF0000"/>
                </a:solidFill>
                <a:latin typeface="Arial" panose="020B0604020202020204" pitchFamily="34" charset="0"/>
                <a:ea typeface="ＭＳ Ｐゴシック"/>
                <a:cs typeface="Arial" panose="020B0604020202020204" pitchFamily="34" charset="0"/>
              </a:rPr>
              <a:t>Number,</a:t>
            </a:r>
            <a:r>
              <a:rPr kumimoji="0" lang="en-US" sz="1400" b="1" i="0" u="none" strike="noStrike" kern="0" cap="none" spc="0" normalizeH="0" baseline="0" noProof="0" dirty="0" smtClean="0">
                <a:ln>
                  <a:noFill/>
                </a:ln>
                <a:solidFill>
                  <a:srgbClr val="FF0000"/>
                </a:solidFill>
                <a:effectLst/>
                <a:uLnTx/>
                <a:uFillTx/>
                <a:latin typeface="Arial Bold"/>
                <a:ea typeface="ＭＳ Ｐゴシック"/>
              </a:rPr>
              <a:t> </a:t>
            </a:r>
            <a:r>
              <a:rPr lang="en-US" sz="1400" b="0" kern="0" noProof="0" dirty="0" smtClean="0">
                <a:solidFill>
                  <a:srgbClr val="FF0000"/>
                </a:solidFill>
                <a:latin typeface="Arial" panose="020B0604020202020204" pitchFamily="34" charset="0"/>
                <a:ea typeface="ＭＳ Ｐゴシック"/>
                <a:cs typeface="Arial" panose="020B0604020202020204" pitchFamily="34" charset="0"/>
              </a:rPr>
              <a:t>Jan ‘15 – March ‘16</a:t>
            </a:r>
            <a:endParaRPr kumimoji="0" lang="en-US" sz="1400" b="0" i="0" u="none" strike="noStrike" kern="0" cap="none" spc="0" normalizeH="0" baseline="0" noProof="0" dirty="0">
              <a:ln>
                <a:noFill/>
              </a:ln>
              <a:solidFill>
                <a:srgbClr val="FF0000"/>
              </a:solidFill>
              <a:effectLst/>
              <a:uLnTx/>
              <a:uFillTx/>
              <a:latin typeface="Arial"/>
              <a:ea typeface="ＭＳ Ｐゴシック"/>
            </a:endParaRPr>
          </a:p>
        </p:txBody>
      </p:sp>
      <p:grpSp>
        <p:nvGrpSpPr>
          <p:cNvPr id="27" name="Group 26"/>
          <p:cNvGrpSpPr/>
          <p:nvPr/>
        </p:nvGrpSpPr>
        <p:grpSpPr>
          <a:xfrm>
            <a:off x="443921" y="72184"/>
            <a:ext cx="6062989" cy="189008"/>
            <a:chOff x="403281" y="164517"/>
            <a:chExt cx="6062989" cy="189008"/>
          </a:xfrm>
        </p:grpSpPr>
        <p:sp>
          <p:nvSpPr>
            <p:cNvPr id="28" name="Text Box 75"/>
            <p:cNvSpPr txBox="1">
              <a:spLocks noChangeArrowheads="1"/>
            </p:cNvSpPr>
            <p:nvPr/>
          </p:nvSpPr>
          <p:spPr bwMode="gray">
            <a:xfrm>
              <a:off x="636148" y="166688"/>
              <a:ext cx="5830122"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accent1"/>
                  </a:solidFill>
                </a:rPr>
                <a:t>Compliance &amp; Reputational risk: Calibration – Past Due Compliance Monitoring CAPS</a:t>
              </a:r>
              <a:endParaRPr lang="en-US" sz="1200" dirty="0">
                <a:solidFill>
                  <a:schemeClr val="accent1"/>
                </a:solidFill>
              </a:endParaRPr>
            </a:p>
          </p:txBody>
        </p:sp>
        <p:sp>
          <p:nvSpPr>
            <p:cNvPr id="30" name="Oval 29"/>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smtClean="0">
                  <a:solidFill>
                    <a:schemeClr val="bg1"/>
                  </a:solidFill>
                  <a:ea typeface="ＭＳ Ｐゴシック" pitchFamily="-112" charset="-128"/>
                  <a:cs typeface="ＭＳ Ｐゴシック" pitchFamily="-112" charset="-128"/>
                </a:rPr>
                <a:t>10</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graphicFrame>
        <p:nvGraphicFramePr>
          <p:cNvPr id="26" name="Table 25"/>
          <p:cNvGraphicFramePr>
            <a:graphicFrameLocks noGrp="1"/>
          </p:cNvGraphicFramePr>
          <p:nvPr>
            <p:extLst>
              <p:ext uri="{D42A27DB-BD31-4B8C-83A1-F6EECF244321}">
                <p14:modId xmlns:p14="http://schemas.microsoft.com/office/powerpoint/2010/main" val="3720350656"/>
              </p:ext>
            </p:extLst>
          </p:nvPr>
        </p:nvGraphicFramePr>
        <p:xfrm>
          <a:off x="5168346" y="4950942"/>
          <a:ext cx="4079877" cy="685800"/>
        </p:xfrm>
        <a:graphic>
          <a:graphicData uri="http://schemas.openxmlformats.org/drawingml/2006/table">
            <a:tbl>
              <a:tblPr firstRow="1" bandRow="1">
                <a:tableStyleId>{839DD9DD-9E6C-4910-8AC0-68ADFF6A6AFC}</a:tableStyleId>
              </a:tblPr>
              <a:tblGrid>
                <a:gridCol w="1700287"/>
                <a:gridCol w="1189795"/>
                <a:gridCol w="1189795"/>
              </a:tblGrid>
              <a:tr h="245149">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1" kern="1200" dirty="0" smtClean="0">
                        <a:solidFill>
                          <a:schemeClr val="tx1"/>
                        </a:solidFill>
                        <a:latin typeface="Arial" panose="020B0604020202020204" pitchFamily="34" charset="0"/>
                        <a:ea typeface="+mn-ea"/>
                        <a:cs typeface="Arial" panose="020B0604020202020204" pitchFamily="34" charset="0"/>
                      </a:endParaRPr>
                    </a:p>
                  </a:txBody>
                  <a:tcPr anchor="ctr">
                    <a:lnR>
                      <a:noFill/>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1" i="0" kern="1200" dirty="0" smtClean="0">
                          <a:solidFill>
                            <a:schemeClr val="tx1"/>
                          </a:solidFill>
                          <a:latin typeface="Arial" panose="020B0604020202020204" pitchFamily="34" charset="0"/>
                          <a:ea typeface="+mn-ea"/>
                          <a:cs typeface="Arial" panose="020B0604020202020204" pitchFamily="34" charset="0"/>
                        </a:rPr>
                        <a:t>Amber</a:t>
                      </a:r>
                      <a:r>
                        <a:rPr lang="en-US" sz="1100" b="1" i="0" kern="1200" baseline="0" dirty="0">
                          <a:solidFill>
                            <a:schemeClr val="tx1"/>
                          </a:solidFill>
                          <a:latin typeface="Arial" panose="020B0604020202020204" pitchFamily="34" charset="0"/>
                          <a:ea typeface="+mn-ea"/>
                          <a:cs typeface="Arial" panose="020B0604020202020204" pitchFamily="34" charset="0"/>
                        </a:rPr>
                        <a:t> </a:t>
                      </a:r>
                      <a:r>
                        <a:rPr lang="en-US" sz="1100" b="1" i="0" kern="1200" baseline="0" dirty="0" smtClean="0">
                          <a:solidFill>
                            <a:schemeClr val="tx1"/>
                          </a:solidFill>
                          <a:latin typeface="Arial" panose="020B0604020202020204" pitchFamily="34" charset="0"/>
                          <a:ea typeface="+mn-ea"/>
                          <a:cs typeface="Arial" panose="020B0604020202020204" pitchFamily="34" charset="0"/>
                        </a:rPr>
                        <a:t>trigger</a:t>
                      </a:r>
                      <a:endParaRPr lang="en-US" sz="1100" b="1" i="0" kern="1200" dirty="0" smtClean="0">
                        <a:solidFill>
                          <a:schemeClr val="tx1"/>
                        </a:solidFill>
                        <a:latin typeface="Arial" panose="020B0604020202020204" pitchFamily="34" charset="0"/>
                        <a:ea typeface="+mn-ea"/>
                        <a:cs typeface="Arial" panose="020B0604020202020204" pitchFamily="34" charset="0"/>
                      </a:endParaRPr>
                    </a:p>
                  </a:txBody>
                  <a:tcPr anchor="b">
                    <a:lnL>
                      <a:noFill/>
                    </a:lnL>
                    <a:lnR>
                      <a:noFill/>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1" i="0" kern="1200" dirty="0" smtClean="0">
                          <a:solidFill>
                            <a:schemeClr val="bg1"/>
                          </a:solidFill>
                          <a:latin typeface="Arial" panose="020B0604020202020204" pitchFamily="34" charset="0"/>
                          <a:ea typeface="+mn-ea"/>
                          <a:cs typeface="Arial" panose="020B0604020202020204" pitchFamily="34" charset="0"/>
                        </a:rPr>
                        <a:t>Red limit</a:t>
                      </a:r>
                      <a:endParaRPr lang="en-US" sz="1100" b="1" i="0" kern="1200" dirty="0">
                        <a:solidFill>
                          <a:schemeClr val="bg1"/>
                        </a:solidFill>
                        <a:latin typeface="Arial" panose="020B0604020202020204" pitchFamily="34" charset="0"/>
                        <a:ea typeface="+mn-ea"/>
                        <a:cs typeface="Arial" panose="020B0604020202020204" pitchFamily="34" charset="0"/>
                      </a:endParaRPr>
                    </a:p>
                  </a:txBody>
                  <a:tcPr anchor="b">
                    <a:lnL>
                      <a:noFill/>
                    </a:lnL>
                    <a:lnR>
                      <a:noFill/>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275743">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1" i="0" kern="1200" dirty="0" smtClean="0">
                          <a:solidFill>
                            <a:schemeClr val="tx1"/>
                          </a:solidFill>
                          <a:latin typeface="Arial" panose="020B0604020202020204" pitchFamily="34" charset="0"/>
                          <a:ea typeface="+mn-ea"/>
                          <a:cs typeface="Arial" panose="020B0604020202020204" pitchFamily="34" charset="0"/>
                        </a:rPr>
                        <a:t>Past due compliance</a:t>
                      </a:r>
                      <a:r>
                        <a:rPr lang="en-US" sz="1100" b="1" i="0" kern="1200" baseline="0" dirty="0" smtClean="0">
                          <a:solidFill>
                            <a:schemeClr val="tx1"/>
                          </a:solidFill>
                          <a:latin typeface="Arial" panose="020B0604020202020204" pitchFamily="34" charset="0"/>
                          <a:ea typeface="+mn-ea"/>
                          <a:cs typeface="Arial" panose="020B0604020202020204" pitchFamily="34" charset="0"/>
                        </a:rPr>
                        <a:t> monitoring CAPs</a:t>
                      </a:r>
                      <a:endParaRPr lang="en-US" sz="1100" b="1" i="0" kern="1200" dirty="0" smtClean="0">
                        <a:solidFill>
                          <a:schemeClr val="tx1"/>
                        </a:solidFill>
                        <a:latin typeface="Arial" panose="020B0604020202020204" pitchFamily="34" charset="0"/>
                        <a:ea typeface="+mn-ea"/>
                        <a:cs typeface="Arial" panose="020B0604020202020204" pitchFamily="34" charset="0"/>
                      </a:endParaRPr>
                    </a:p>
                  </a:txBody>
                  <a:tcPr anchor="ctr">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N/A</a:t>
                      </a:r>
                      <a:endParaRPr lang="en-US" sz="1100" dirty="0">
                        <a:latin typeface="Arial" panose="020B0604020202020204" pitchFamily="34" charset="0"/>
                        <a:cs typeface="Arial" panose="020B0604020202020204" pitchFamily="34" charset="0"/>
                      </a:endParaRPr>
                    </a:p>
                  </a:txBody>
                  <a:tcPr marL="48014" marR="48014">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&gt;0</a:t>
                      </a:r>
                      <a:endParaRPr lang="en-US" sz="1100" dirty="0">
                        <a:latin typeface="Arial" panose="020B0604020202020204" pitchFamily="34" charset="0"/>
                        <a:cs typeface="Arial" panose="020B0604020202020204" pitchFamily="34" charset="0"/>
                      </a:endParaRPr>
                    </a:p>
                  </a:txBody>
                  <a:tcPr marL="48014" marR="48014">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sp>
        <p:nvSpPr>
          <p:cNvPr id="5" name="Rectangle 4"/>
          <p:cNvSpPr/>
          <p:nvPr/>
        </p:nvSpPr>
        <p:spPr>
          <a:xfrm>
            <a:off x="780405" y="3214688"/>
            <a:ext cx="3562351" cy="568810"/>
          </a:xfrm>
          <a:prstGeom prst="rect">
            <a:avLst/>
          </a:prstGeom>
        </p:spPr>
        <p:txBody>
          <a:bodyPr wrap="square">
            <a:spAutoFit/>
          </a:bodyPr>
          <a:lstStyle/>
          <a:p>
            <a:r>
              <a:rPr lang="en-US" sz="1200" b="1" dirty="0"/>
              <a:t>BIS does not currently have any past due monitoring CAPs as the CAPs program was implemented in 2016</a:t>
            </a:r>
            <a:endParaRPr lang="en-US" sz="1200" dirty="0"/>
          </a:p>
        </p:txBody>
      </p:sp>
      <p:sp>
        <p:nvSpPr>
          <p:cNvPr id="25" name="Footnote"/>
          <p:cNvSpPr/>
          <p:nvPr/>
        </p:nvSpPr>
        <p:spPr bwMode="auto">
          <a:xfrm>
            <a:off x="2208213" y="6332538"/>
            <a:ext cx="5631407"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spcBef>
                <a:spcPts val="0"/>
              </a:spcBef>
              <a:spcAft>
                <a:spcPts val="0"/>
              </a:spcAft>
            </a:pPr>
            <a:r>
              <a:rPr lang="en-US" sz="800" dirty="0" smtClean="0">
                <a:sym typeface="Arial"/>
              </a:rPr>
              <a:t>Source: “</a:t>
            </a:r>
            <a:r>
              <a:rPr lang="en-US" sz="800" dirty="0" smtClean="0">
                <a:latin typeface="Arial" panose="020B0604020202020204" pitchFamily="34" charset="0"/>
                <a:cs typeface="Arial" panose="020B0604020202020204" pitchFamily="34" charset="0"/>
                <a:sym typeface="Arial"/>
              </a:rPr>
              <a:t>2016 RAS non-CCAR-linked metrics - BSI.xlsx</a:t>
            </a:r>
            <a:r>
              <a:rPr lang="en-US" sz="800" dirty="0" smtClean="0">
                <a:sym typeface="Arial"/>
              </a:rPr>
              <a:t>”</a:t>
            </a:r>
          </a:p>
        </p:txBody>
      </p:sp>
    </p:spTree>
    <p:extLst>
      <p:ext uri="{BB962C8B-B14F-4D97-AF65-F5344CB8AC3E}">
        <p14:creationId xmlns:p14="http://schemas.microsoft.com/office/powerpoint/2010/main" val="259005295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397477064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72852" name="think-cell Slide" r:id="rId19" imgW="270" imgH="270" progId="TCLayout.ActiveDocument.1">
                  <p:embed/>
                </p:oleObj>
              </mc:Choice>
              <mc:Fallback>
                <p:oleObj name="think-cell Slide" r:id="rId19" imgW="270" imgH="270" progId="TCLayout.ActiveDocument.1">
                  <p:embed/>
                  <p:pic>
                    <p:nvPicPr>
                      <p:cNvPr id="0" name=""/>
                      <p:cNvPicPr/>
                      <p:nvPr/>
                    </p:nvPicPr>
                    <p:blipFill>
                      <a:blip r:embed="rId20"/>
                      <a:stretch>
                        <a:fillRect/>
                      </a:stretch>
                    </p:blipFill>
                    <p:spPr>
                      <a:xfrm>
                        <a:off x="1588" y="1588"/>
                        <a:ext cx="1587" cy="1587"/>
                      </a:xfrm>
                      <a:prstGeom prst="rect">
                        <a:avLst/>
                      </a:prstGeom>
                    </p:spPr>
                  </p:pic>
                </p:oleObj>
              </mc:Fallback>
            </mc:AlternateContent>
          </a:graphicData>
        </a:graphic>
      </p:graphicFrame>
      <p:sp>
        <p:nvSpPr>
          <p:cNvPr id="2" name="Rectangle 1" hidden="1"/>
          <p:cNvSpPr/>
          <p:nvPr>
            <p:custDataLst>
              <p:tags r:id="rId3"/>
            </p:custDataLst>
          </p:nvPr>
        </p:nvSpPr>
        <p:spPr bwMode="auto">
          <a:xfrm>
            <a:off x="0" y="0"/>
            <a:ext cx="158750" cy="158750"/>
          </a:xfrm>
          <a:prstGeom prst="rect">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nSpc>
                <a:spcPct val="100000"/>
              </a:lnSpc>
            </a:pPr>
            <a:endParaRPr lang="en-US" dirty="0" smtClean="0">
              <a:solidFill>
                <a:schemeClr val="tx1"/>
              </a:solidFill>
              <a:latin typeface="Arial"/>
              <a:cs typeface="Arial"/>
              <a:sym typeface="Arial"/>
            </a:endParaRPr>
          </a:p>
        </p:txBody>
      </p:sp>
      <p:sp>
        <p:nvSpPr>
          <p:cNvPr id="4" name="Content Placeholder 3"/>
          <p:cNvSpPr>
            <a:spLocks noGrp="1"/>
          </p:cNvSpPr>
          <p:nvPr>
            <p:ph sz="quarter" idx="11"/>
          </p:nvPr>
        </p:nvSpPr>
        <p:spPr>
          <a:xfrm>
            <a:off x="348437" y="444715"/>
            <a:ext cx="8666245" cy="435610"/>
          </a:xfrm>
        </p:spPr>
        <p:txBody>
          <a:bodyPr/>
          <a:lstStyle/>
          <a:p>
            <a:r>
              <a:rPr lang="en-US" dirty="0" smtClean="0"/>
              <a:t>Calibration: </a:t>
            </a:r>
            <a:r>
              <a:rPr lang="en-US" b="0" dirty="0" smtClean="0"/>
              <a:t>High Risk Politically </a:t>
            </a:r>
            <a:r>
              <a:rPr lang="en-US" b="0" dirty="0"/>
              <a:t>Exposed Clients % </a:t>
            </a:r>
            <a:r>
              <a:rPr lang="en-US" b="0" dirty="0" smtClean="0"/>
              <a:t>Total</a:t>
            </a:r>
            <a:endParaRPr lang="en-US" b="0" dirty="0"/>
          </a:p>
        </p:txBody>
      </p:sp>
      <p:cxnSp>
        <p:nvCxnSpPr>
          <p:cNvPr id="6" name="Straight Connector 5"/>
          <p:cNvCxnSpPr/>
          <p:nvPr/>
        </p:nvCxnSpPr>
        <p:spPr>
          <a:xfrm>
            <a:off x="4784145" y="1421539"/>
            <a:ext cx="0" cy="4894094"/>
          </a:xfrm>
          <a:prstGeom prst="line">
            <a:avLst/>
          </a:prstGeom>
          <a:ln>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8" name="Text Placeholder 8"/>
          <p:cNvSpPr txBox="1">
            <a:spLocks/>
          </p:cNvSpPr>
          <p:nvPr/>
        </p:nvSpPr>
        <p:spPr>
          <a:xfrm>
            <a:off x="5162550" y="1463040"/>
            <a:ext cx="2738267" cy="326405"/>
          </a:xfrm>
          <a:prstGeom prst="rect">
            <a:avLst/>
          </a:prstGeom>
        </p:spPr>
        <p:txBody>
          <a:bodyPr lIns="0" tIns="0" rIns="0" bIns="0"/>
          <a:lstStyle>
            <a:lvl1pPr marL="0" indent="0" algn="l" rtl="0" eaLnBrk="1" fontAlgn="base" hangingPunct="1">
              <a:lnSpc>
                <a:spcPct val="100000"/>
              </a:lnSpc>
              <a:spcBef>
                <a:spcPts val="0"/>
              </a:spcBef>
              <a:spcAft>
                <a:spcPct val="0"/>
              </a:spcAft>
              <a:buNone/>
              <a:defRPr sz="1200" b="1">
                <a:solidFill>
                  <a:schemeClr val="tx2"/>
                </a:solidFill>
                <a:latin typeface="+mj-lt"/>
                <a:ea typeface="+mn-ea"/>
                <a:cs typeface="+mn-cs"/>
              </a:defRPr>
            </a:lvl1pPr>
            <a:lvl2pPr marL="0" indent="0" algn="l" rtl="0" eaLnBrk="1" fontAlgn="base" hangingPunct="1">
              <a:lnSpc>
                <a:spcPct val="100000"/>
              </a:lnSpc>
              <a:spcBef>
                <a:spcPts val="0"/>
              </a:spcBef>
              <a:spcAft>
                <a:spcPct val="0"/>
              </a:spcAft>
              <a:buClr>
                <a:schemeClr val="tx1"/>
              </a:buClr>
              <a:buFont typeface="Wingdings" pitchFamily="2" charset="2"/>
              <a:buNone/>
              <a:defRPr sz="1200">
                <a:solidFill>
                  <a:schemeClr val="tx2"/>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000">
                <a:solidFill>
                  <a:schemeClr val="accent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US" sz="1400" b="1" i="0" u="none" strike="noStrike" kern="0" cap="none" spc="0" normalizeH="0" baseline="0" noProof="0" dirty="0" smtClean="0">
                <a:ln>
                  <a:noFill/>
                </a:ln>
                <a:solidFill>
                  <a:srgbClr val="FF0000"/>
                </a:solidFill>
                <a:effectLst/>
                <a:uLnTx/>
                <a:uFillTx/>
                <a:latin typeface="Arial Bold"/>
                <a:ea typeface="ＭＳ Ｐゴシック"/>
              </a:rPr>
              <a:t>Calibration approach</a:t>
            </a:r>
            <a:endParaRPr kumimoji="0" lang="en-US" sz="1400" b="1" i="0" u="none" strike="noStrike" kern="0" cap="none" spc="0" normalizeH="0" baseline="0" noProof="0" dirty="0">
              <a:ln>
                <a:noFill/>
              </a:ln>
              <a:solidFill>
                <a:srgbClr val="FF0000"/>
              </a:solidFill>
              <a:effectLst/>
              <a:uLnTx/>
              <a:uFillTx/>
              <a:latin typeface="Arial Bold"/>
              <a:ea typeface="ＭＳ Ｐゴシック"/>
            </a:endParaRPr>
          </a:p>
        </p:txBody>
      </p:sp>
      <p:sp>
        <p:nvSpPr>
          <p:cNvPr id="9" name="Content Placeholder 4"/>
          <p:cNvSpPr txBox="1">
            <a:spLocks/>
          </p:cNvSpPr>
          <p:nvPr/>
        </p:nvSpPr>
        <p:spPr bwMode="gray">
          <a:xfrm>
            <a:off x="5162550" y="1919143"/>
            <a:ext cx="4067957"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GB"/>
            </a:defPPr>
            <a:lvl1pPr marL="171450" lvl="0" indent="-171450" algn="l" eaLnBrk="1" hangingPunct="1">
              <a:lnSpc>
                <a:spcPct val="100000"/>
              </a:lnSpc>
              <a:spcBef>
                <a:spcPts val="600"/>
              </a:spcBef>
              <a:spcAft>
                <a:spcPts val="0"/>
              </a:spcAft>
              <a:buFont typeface="Arial" panose="020B0604020202020204" pitchFamily="34" charset="0"/>
              <a:buChar char="•"/>
              <a:defRPr sz="1200" kern="0">
                <a:solidFill>
                  <a:srgbClr val="000000"/>
                </a:solidFill>
                <a:latin typeface="Arial"/>
              </a:defRPr>
            </a:lvl1pPr>
            <a:lvl2pPr marL="360000" indent="-180000" algn="l" eaLnBrk="1" hangingPunct="1">
              <a:spcBef>
                <a:spcPts val="300"/>
              </a:spcBef>
              <a:spcAft>
                <a:spcPts val="0"/>
              </a:spcAft>
              <a:buFont typeface="Arial" charset="0"/>
              <a:buChar char="–"/>
              <a:defRPr sz="1400" baseline="0">
                <a:latin typeface="+mn-lt"/>
              </a:defRPr>
            </a:lvl2pPr>
            <a:lvl3pPr marL="540000" indent="-179388" algn="l" eaLnBrk="1" hangingPunct="1">
              <a:spcBef>
                <a:spcPts val="300"/>
              </a:spcBef>
              <a:spcAft>
                <a:spcPts val="0"/>
              </a:spcAft>
              <a:buFont typeface="Arial" charset="0"/>
              <a:buChar char="-"/>
              <a:defRPr sz="1400">
                <a:latin typeface="+mn-lt"/>
              </a:defRPr>
            </a:lvl3pPr>
            <a:lvl4pPr marL="720000" indent="-179388" algn="l" eaLnBrk="1" hangingPunct="1">
              <a:spcBef>
                <a:spcPts val="300"/>
              </a:spcBef>
              <a:spcAft>
                <a:spcPts val="0"/>
              </a:spcAft>
              <a:buFont typeface="Arial" charset="0"/>
              <a:buChar char="-"/>
              <a:defRPr sz="1400">
                <a:latin typeface="+mn-lt"/>
              </a:defRPr>
            </a:lvl4pPr>
            <a:lvl5pPr marL="900000" indent="-180000" algn="l" eaLnBrk="1" hangingPunct="1">
              <a:spcBef>
                <a:spcPts val="300"/>
              </a:spcBef>
              <a:spcAft>
                <a:spcPts val="0"/>
              </a:spcAft>
              <a:buFont typeface="Arial" panose="020B0604020202020204" pitchFamily="34" charset="0"/>
              <a:buChar char="-"/>
              <a:defRPr sz="1400">
                <a:latin typeface="+mn-lt"/>
              </a:defRPr>
            </a:lvl5pPr>
            <a:lvl6pPr marL="1080000" indent="-180000" fontAlgn="base">
              <a:spcBef>
                <a:spcPts val="300"/>
              </a:spcBef>
              <a:spcAft>
                <a:spcPts val="0"/>
              </a:spcAft>
              <a:buFont typeface="Arial" charset="0"/>
              <a:buChar char="-"/>
              <a:defRPr sz="1400" baseline="0">
                <a:latin typeface="+mn-lt"/>
              </a:defRPr>
            </a:lvl6pPr>
            <a:lvl7pPr marL="1260000" indent="-180000" fontAlgn="base">
              <a:spcBef>
                <a:spcPts val="300"/>
              </a:spcBef>
              <a:spcAft>
                <a:spcPts val="0"/>
              </a:spcAft>
              <a:buFont typeface="Arial" charset="0"/>
              <a:buChar char="-"/>
              <a:defRPr sz="1400">
                <a:latin typeface="+mn-lt"/>
              </a:defRPr>
            </a:lvl7pPr>
            <a:lvl8pPr marL="1440000" indent="-180000" fontAlgn="base">
              <a:spcBef>
                <a:spcPts val="300"/>
              </a:spcBef>
              <a:spcAft>
                <a:spcPts val="0"/>
              </a:spcAft>
              <a:buFont typeface="Arial" charset="0"/>
              <a:buChar char="-"/>
              <a:defRPr sz="1400">
                <a:latin typeface="+mn-lt"/>
              </a:defRPr>
            </a:lvl8pPr>
            <a:lvl9pPr marL="1620000" indent="-180000" fontAlgn="base">
              <a:spcBef>
                <a:spcPts val="300"/>
              </a:spcBef>
              <a:spcAft>
                <a:spcPts val="0"/>
              </a:spcAft>
              <a:buFont typeface="Arial" charset="0"/>
              <a:buChar char="-"/>
              <a:defRPr sz="1400" baseline="0">
                <a:latin typeface="+mn-lt"/>
              </a:defRPr>
            </a:lvl9pPr>
          </a:lstStyle>
          <a:p>
            <a:r>
              <a:rPr lang="en-US" dirty="0"/>
              <a:t>As introduced </a:t>
            </a:r>
            <a:r>
              <a:rPr lang="en-US" dirty="0" smtClean="0"/>
              <a:t>by the KYC metric, </a:t>
            </a:r>
            <a:r>
              <a:rPr lang="en-US" dirty="0"/>
              <a:t>knowing a customer is the most critical component of an effective Compliance Program.  In this regard, BSI will measure the percentage of higher risk Politically Exposed Persons (High Risk PEP) clients over its total client base.  The measure will be calculated by using the total number of higher risk PEP, as defined and coded in the bank’s core banking system and dividing by the total number of clients.</a:t>
            </a:r>
          </a:p>
          <a:p>
            <a:r>
              <a:rPr lang="en-US" dirty="0"/>
              <a:t>Clients are assigned a risk rating during the client onboarding process. The risk rating is assigned by the system based on the weights assigned to 11 “know your customer” fields in the core system.  Given the nature of the client base, the rating system considers two categories, medium and high risk clients.</a:t>
            </a:r>
          </a:p>
          <a:p>
            <a:r>
              <a:rPr lang="en-US" b="1" dirty="0"/>
              <a:t>Higher Risk PEP Clients should represent less than 2.5% of total clients and never exceed 3%.</a:t>
            </a:r>
            <a:endParaRPr lang="en-US" dirty="0"/>
          </a:p>
        </p:txBody>
      </p:sp>
      <p:graphicFrame>
        <p:nvGraphicFramePr>
          <p:cNvPr id="15" name="Object 14"/>
          <p:cNvGraphicFramePr>
            <a:graphicFrameLocks/>
          </p:cNvGraphicFramePr>
          <p:nvPr>
            <p:custDataLst>
              <p:tags r:id="rId4"/>
            </p:custDataLst>
            <p:extLst>
              <p:ext uri="{D42A27DB-BD31-4B8C-83A1-F6EECF244321}">
                <p14:modId xmlns:p14="http://schemas.microsoft.com/office/powerpoint/2010/main" val="2948160846"/>
              </p:ext>
            </p:extLst>
          </p:nvPr>
        </p:nvGraphicFramePr>
        <p:xfrm>
          <a:off x="266700" y="1943100"/>
          <a:ext cx="4038600" cy="3533865"/>
        </p:xfrm>
        <a:graphic>
          <a:graphicData uri="http://schemas.openxmlformats.org/presentationml/2006/ole">
            <mc:AlternateContent xmlns:mc="http://schemas.openxmlformats.org/markup-compatibility/2006">
              <mc:Choice xmlns:v="urn:schemas-microsoft-com:vml" Requires="v">
                <p:oleObj spid="_x0000_s372853" name="Chart" r:id="rId21" imgW="4038600" imgH="3533865" progId="MSGraph.Chart.8">
                  <p:embed followColorScheme="full"/>
                </p:oleObj>
              </mc:Choice>
              <mc:Fallback>
                <p:oleObj name="Chart" r:id="rId21" imgW="4038600" imgH="3533865" progId="MSGraph.Chart.8">
                  <p:embed followColorScheme="full"/>
                  <p:pic>
                    <p:nvPicPr>
                      <p:cNvPr id="0" name=""/>
                      <p:cNvPicPr/>
                      <p:nvPr/>
                    </p:nvPicPr>
                    <p:blipFill>
                      <a:blip r:embed="rId22"/>
                      <a:stretch>
                        <a:fillRect/>
                      </a:stretch>
                    </p:blipFill>
                    <p:spPr>
                      <a:xfrm>
                        <a:off x="266700" y="1943100"/>
                        <a:ext cx="4038600" cy="3533865"/>
                      </a:xfrm>
                      <a:prstGeom prst="rect">
                        <a:avLst/>
                      </a:prstGeom>
                    </p:spPr>
                  </p:pic>
                </p:oleObj>
              </mc:Fallback>
            </mc:AlternateContent>
          </a:graphicData>
        </a:graphic>
      </p:graphicFrame>
      <p:sp>
        <p:nvSpPr>
          <p:cNvPr id="18" name="Text Placeholder 21"/>
          <p:cNvSpPr>
            <a:spLocks noGrp="1"/>
          </p:cNvSpPr>
          <p:nvPr>
            <p:custDataLst>
              <p:tags r:id="rId5"/>
            </p:custDataLst>
          </p:nvPr>
        </p:nvSpPr>
        <p:spPr bwMode="auto">
          <a:xfrm>
            <a:off x="3659188" y="5337175"/>
            <a:ext cx="27463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C589091A-6619-4F0E-8D1E-21C3E9A8F1C0}" type="datetime'''M''ar''''''''''-''1''''''6'''''''''''''''''''">
              <a:rPr lang="en-US" sz="1000">
                <a:latin typeface="Arial"/>
                <a:cs typeface="Arial"/>
                <a:sym typeface="Arial"/>
              </a:rPr>
              <a:pPr/>
              <a:t>Mar-16</a:t>
            </a:fld>
            <a:endParaRPr lang="en-US" sz="1000" dirty="0">
              <a:latin typeface="Arial"/>
              <a:cs typeface="Arial"/>
              <a:sym typeface="Arial"/>
            </a:endParaRPr>
          </a:p>
        </p:txBody>
      </p:sp>
      <p:sp>
        <p:nvSpPr>
          <p:cNvPr id="23" name="Text Placeholder 19"/>
          <p:cNvSpPr>
            <a:spLocks noGrp="1"/>
          </p:cNvSpPr>
          <p:nvPr>
            <p:custDataLst>
              <p:tags r:id="rId6"/>
            </p:custDataLst>
          </p:nvPr>
        </p:nvSpPr>
        <p:spPr bwMode="auto">
          <a:xfrm>
            <a:off x="3200400" y="5337175"/>
            <a:ext cx="258763"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5B2E7CAC-51B7-44C0-B9DD-7E174A40956E}" type="datetime'''J''a''''''''''n''''''''''''''''-''''''''''''1''''''6'''''''">
              <a:rPr lang="en-US" sz="1000">
                <a:latin typeface="Arial"/>
                <a:cs typeface="Arial"/>
                <a:sym typeface="Arial"/>
              </a:rPr>
              <a:pPr/>
              <a:t>Jan-16</a:t>
            </a:fld>
            <a:endParaRPr lang="en-US" sz="1000" dirty="0">
              <a:latin typeface="Arial"/>
              <a:cs typeface="Arial"/>
              <a:sym typeface="Arial"/>
            </a:endParaRPr>
          </a:p>
        </p:txBody>
      </p:sp>
      <p:sp>
        <p:nvSpPr>
          <p:cNvPr id="16" name="Text Placeholder 17"/>
          <p:cNvSpPr>
            <a:spLocks noGrp="1"/>
          </p:cNvSpPr>
          <p:nvPr>
            <p:custDataLst>
              <p:tags r:id="rId7"/>
            </p:custDataLst>
          </p:nvPr>
        </p:nvSpPr>
        <p:spPr bwMode="auto">
          <a:xfrm>
            <a:off x="2722563" y="5337175"/>
            <a:ext cx="28098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3E7510C3-D8C9-4720-90E7-6A4473B9391C}" type="datetime'''''''''''N''''o''v''''-''15'''''''''''''''''''''''''''">
              <a:rPr lang="en-US" sz="1000">
                <a:latin typeface="Arial"/>
                <a:cs typeface="Arial"/>
                <a:sym typeface="Arial"/>
              </a:rPr>
              <a:pPr/>
              <a:t>Nov-15</a:t>
            </a:fld>
            <a:endParaRPr lang="en-US" sz="1000" dirty="0">
              <a:latin typeface="Arial"/>
              <a:cs typeface="Arial"/>
              <a:sym typeface="Arial"/>
            </a:endParaRPr>
          </a:p>
        </p:txBody>
      </p:sp>
      <p:sp>
        <p:nvSpPr>
          <p:cNvPr id="20" name="Text Placeholder 15"/>
          <p:cNvSpPr>
            <a:spLocks noGrp="1"/>
          </p:cNvSpPr>
          <p:nvPr>
            <p:custDataLst>
              <p:tags r:id="rId8"/>
            </p:custDataLst>
          </p:nvPr>
        </p:nvSpPr>
        <p:spPr bwMode="auto">
          <a:xfrm>
            <a:off x="2255838" y="5337175"/>
            <a:ext cx="279400"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9287FA95-8FF0-4A28-A3C3-F710255F1006}" type="datetime'''S''e''p''''''''''-''''''''''''''1''''''''5'''''''''''''''''">
              <a:rPr lang="en-US" sz="1000">
                <a:latin typeface="Arial"/>
                <a:cs typeface="Arial"/>
                <a:sym typeface="Arial"/>
              </a:rPr>
              <a:pPr/>
              <a:t>Sep-15</a:t>
            </a:fld>
            <a:endParaRPr lang="en-US" sz="1000" dirty="0">
              <a:latin typeface="Arial"/>
              <a:cs typeface="Arial"/>
              <a:sym typeface="Arial"/>
            </a:endParaRPr>
          </a:p>
        </p:txBody>
      </p:sp>
      <p:sp>
        <p:nvSpPr>
          <p:cNvPr id="21" name="Text Placeholder 13"/>
          <p:cNvSpPr>
            <a:spLocks noGrp="1"/>
          </p:cNvSpPr>
          <p:nvPr>
            <p:custDataLst>
              <p:tags r:id="rId9"/>
            </p:custDataLst>
          </p:nvPr>
        </p:nvSpPr>
        <p:spPr bwMode="auto">
          <a:xfrm>
            <a:off x="1820863" y="5337175"/>
            <a:ext cx="21748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710D9823-A27A-42F7-9979-F843B604AAD4}" type="datetime'J''''u''l''''''''''''''-''''''''''''''''''1''''''''5'">
              <a:rPr lang="en-US" sz="1000">
                <a:latin typeface="Arial"/>
                <a:cs typeface="Arial"/>
                <a:sym typeface="Arial"/>
              </a:rPr>
              <a:pPr/>
              <a:t>Jul-15</a:t>
            </a:fld>
            <a:endParaRPr lang="en-US" sz="1000" dirty="0">
              <a:latin typeface="Arial"/>
              <a:cs typeface="Arial"/>
              <a:sym typeface="Arial"/>
            </a:endParaRPr>
          </a:p>
        </p:txBody>
      </p:sp>
      <p:sp>
        <p:nvSpPr>
          <p:cNvPr id="22" name="Text Placeholder 48"/>
          <p:cNvSpPr>
            <a:spLocks noGrp="1"/>
          </p:cNvSpPr>
          <p:nvPr>
            <p:custDataLst>
              <p:tags r:id="rId10"/>
            </p:custDataLst>
          </p:nvPr>
        </p:nvSpPr>
        <p:spPr bwMode="auto">
          <a:xfrm>
            <a:off x="1314450" y="5337175"/>
            <a:ext cx="295275"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AD884022-9DEA-498F-B352-2351CC652C76}" type="datetime'''''''''''''''''May''''''''''''''-''1''''''5'''">
              <a:rPr lang="en-US" sz="1000">
                <a:solidFill>
                  <a:schemeClr val="tx1"/>
                </a:solidFill>
                <a:latin typeface="Arial"/>
                <a:cs typeface="Arial"/>
                <a:sym typeface="Arial"/>
              </a:rPr>
              <a:pPr/>
              <a:t>May-15</a:t>
            </a:fld>
            <a:endParaRPr lang="en-US" sz="1000" dirty="0">
              <a:solidFill>
                <a:schemeClr val="tx1"/>
              </a:solidFill>
              <a:latin typeface="Arial"/>
              <a:ea typeface="ＭＳ Ｐゴシック"/>
              <a:cs typeface="Arial"/>
              <a:sym typeface="Arial"/>
            </a:endParaRPr>
          </a:p>
        </p:txBody>
      </p:sp>
      <p:sp>
        <p:nvSpPr>
          <p:cNvPr id="19" name="Text Placeholder 46"/>
          <p:cNvSpPr>
            <a:spLocks noGrp="1"/>
          </p:cNvSpPr>
          <p:nvPr>
            <p:custDataLst>
              <p:tags r:id="rId11"/>
            </p:custDataLst>
          </p:nvPr>
        </p:nvSpPr>
        <p:spPr bwMode="auto">
          <a:xfrm>
            <a:off x="858838" y="5337175"/>
            <a:ext cx="27463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2302B24F-9115-4E5C-8627-A21D5817298B}" type="datetime'''''''''''''M''a''''''''''r''''''-''''''''''''1''''''5'''''">
              <a:rPr lang="en-US" sz="1000">
                <a:solidFill>
                  <a:schemeClr val="tx1"/>
                </a:solidFill>
                <a:latin typeface="Arial"/>
                <a:cs typeface="Arial"/>
                <a:sym typeface="Arial"/>
              </a:rPr>
              <a:pPr/>
              <a:t>Mar-15</a:t>
            </a:fld>
            <a:endParaRPr lang="en-US" sz="1000" dirty="0">
              <a:solidFill>
                <a:schemeClr val="tx1"/>
              </a:solidFill>
              <a:latin typeface="Arial"/>
              <a:ea typeface="ＭＳ Ｐゴシック"/>
              <a:cs typeface="Arial"/>
              <a:sym typeface="Arial"/>
            </a:endParaRPr>
          </a:p>
        </p:txBody>
      </p:sp>
      <p:cxnSp>
        <p:nvCxnSpPr>
          <p:cNvPr id="24" name="Straight Connector 23"/>
          <p:cNvCxnSpPr/>
          <p:nvPr/>
        </p:nvCxnSpPr>
        <p:spPr bwMode="auto">
          <a:xfrm flipH="1">
            <a:off x="893283" y="2250196"/>
            <a:ext cx="3017520" cy="0"/>
          </a:xfrm>
          <a:prstGeom prst="line">
            <a:avLst/>
          </a:prstGeom>
          <a:solidFill>
            <a:schemeClr val="accent1"/>
          </a:solidFill>
          <a:ln w="19050" cap="flat" cmpd="sng" algn="ctr">
            <a:solidFill>
              <a:schemeClr val="accent1"/>
            </a:solidFill>
            <a:prstDash val="solid"/>
            <a:round/>
            <a:headEnd type="none" w="med" len="med"/>
            <a:tailEnd type="none" w="med" len="med"/>
          </a:ln>
          <a:effectLst/>
        </p:spPr>
      </p:cxnSp>
      <p:sp>
        <p:nvSpPr>
          <p:cNvPr id="25" name="TextBox 24"/>
          <p:cNvSpPr txBox="1"/>
          <p:nvPr/>
        </p:nvSpPr>
        <p:spPr>
          <a:xfrm>
            <a:off x="3139392" y="2083295"/>
            <a:ext cx="845842" cy="153888"/>
          </a:xfrm>
          <a:prstGeom prst="rect">
            <a:avLst/>
          </a:prstGeom>
          <a:noFill/>
        </p:spPr>
        <p:txBody>
          <a:bodyPr wrap="square" lIns="0" tIns="0" rIns="0" bIns="0" rtlCol="0">
            <a:spAutoFit/>
          </a:bodyPr>
          <a:lstStyle/>
          <a:p>
            <a:pPr algn="l">
              <a:lnSpc>
                <a:spcPct val="100000"/>
              </a:lnSpc>
            </a:pPr>
            <a:r>
              <a:rPr lang="en-US" b="1" dirty="0" smtClean="0">
                <a:solidFill>
                  <a:schemeClr val="accent1"/>
                </a:solidFill>
                <a:latin typeface="Arial" panose="020B0604020202020204" pitchFamily="34" charset="0"/>
                <a:cs typeface="Arial" panose="020B0604020202020204" pitchFamily="34" charset="0"/>
              </a:rPr>
              <a:t>Red limit 3%</a:t>
            </a:r>
            <a:endParaRPr lang="en-US" b="1" dirty="0">
              <a:solidFill>
                <a:schemeClr val="accent1"/>
              </a:solidFill>
              <a:latin typeface="Arial" panose="020B0604020202020204" pitchFamily="34" charset="0"/>
              <a:cs typeface="Arial" panose="020B0604020202020204" pitchFamily="34" charset="0"/>
            </a:endParaRPr>
          </a:p>
        </p:txBody>
      </p:sp>
      <p:sp>
        <p:nvSpPr>
          <p:cNvPr id="29" name="TextBox 28"/>
          <p:cNvSpPr txBox="1"/>
          <p:nvPr/>
        </p:nvSpPr>
        <p:spPr>
          <a:xfrm>
            <a:off x="2720466" y="2593388"/>
            <a:ext cx="1264768" cy="153888"/>
          </a:xfrm>
          <a:prstGeom prst="rect">
            <a:avLst/>
          </a:prstGeom>
          <a:noFill/>
        </p:spPr>
        <p:txBody>
          <a:bodyPr wrap="square" lIns="0" tIns="0" rIns="0" bIns="0" rtlCol="0">
            <a:spAutoFit/>
          </a:bodyPr>
          <a:lstStyle/>
          <a:p>
            <a:pPr algn="l">
              <a:lnSpc>
                <a:spcPct val="100000"/>
              </a:lnSpc>
            </a:pPr>
            <a:r>
              <a:rPr lang="en-US" b="1" dirty="0" smtClean="0">
                <a:solidFill>
                  <a:srgbClr val="FFC000"/>
                </a:solidFill>
                <a:latin typeface="Arial" panose="020B0604020202020204" pitchFamily="34" charset="0"/>
                <a:cs typeface="Arial" panose="020B0604020202020204" pitchFamily="34" charset="0"/>
              </a:rPr>
              <a:t>Amber trigger 2.5%</a:t>
            </a:r>
            <a:endParaRPr lang="en-US" b="1" dirty="0">
              <a:solidFill>
                <a:srgbClr val="FFC000"/>
              </a:solidFill>
              <a:latin typeface="Arial" panose="020B0604020202020204" pitchFamily="34" charset="0"/>
              <a:cs typeface="Arial" panose="020B0604020202020204" pitchFamily="34" charset="0"/>
            </a:endParaRPr>
          </a:p>
        </p:txBody>
      </p:sp>
      <p:sp>
        <p:nvSpPr>
          <p:cNvPr id="7" name="Text Placeholder 9"/>
          <p:cNvSpPr txBox="1">
            <a:spLocks/>
          </p:cNvSpPr>
          <p:nvPr/>
        </p:nvSpPr>
        <p:spPr>
          <a:xfrm>
            <a:off x="366713" y="1463040"/>
            <a:ext cx="5646738" cy="467124"/>
          </a:xfrm>
          <a:prstGeom prst="rect">
            <a:avLst/>
          </a:prstGeom>
        </p:spPr>
        <p:txBody>
          <a:bodyPr lIns="0" tIns="0" rIns="0" bIns="0"/>
          <a:lstStyle>
            <a:lvl1pPr marL="0" indent="0" algn="l" rtl="0" eaLnBrk="1" fontAlgn="base" hangingPunct="1">
              <a:lnSpc>
                <a:spcPct val="100000"/>
              </a:lnSpc>
              <a:spcBef>
                <a:spcPts val="0"/>
              </a:spcBef>
              <a:spcAft>
                <a:spcPct val="0"/>
              </a:spcAft>
              <a:buNone/>
              <a:defRPr sz="1200" b="1">
                <a:solidFill>
                  <a:schemeClr val="tx2"/>
                </a:solidFill>
                <a:latin typeface="+mj-lt"/>
                <a:ea typeface="+mn-ea"/>
                <a:cs typeface="+mn-cs"/>
              </a:defRPr>
            </a:lvl1pPr>
            <a:lvl2pPr marL="0" indent="0" algn="l" rtl="0" eaLnBrk="1" fontAlgn="base" hangingPunct="1">
              <a:lnSpc>
                <a:spcPct val="100000"/>
              </a:lnSpc>
              <a:spcBef>
                <a:spcPts val="0"/>
              </a:spcBef>
              <a:spcAft>
                <a:spcPct val="0"/>
              </a:spcAft>
              <a:buClr>
                <a:schemeClr val="tx1"/>
              </a:buClr>
              <a:buFont typeface="Wingdings" pitchFamily="2" charset="2"/>
              <a:buNone/>
              <a:defRPr sz="1200">
                <a:solidFill>
                  <a:schemeClr val="tx2"/>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000">
                <a:solidFill>
                  <a:schemeClr val="accent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lvl="0">
              <a:defRPr/>
            </a:pPr>
            <a:r>
              <a:rPr lang="en-US" sz="1400" kern="0" dirty="0" smtClean="0">
                <a:solidFill>
                  <a:srgbClr val="FF0000"/>
                </a:solidFill>
                <a:latin typeface="Arial Bold"/>
                <a:ea typeface="ＭＳ Ｐゴシック"/>
              </a:rPr>
              <a:t>High Risk Politically Exposed Clients</a:t>
            </a:r>
          </a:p>
          <a:p>
            <a:pPr lvl="0">
              <a:defRPr/>
            </a:pPr>
            <a:r>
              <a:rPr lang="en-US" sz="1400" b="0" kern="0" dirty="0" smtClean="0">
                <a:solidFill>
                  <a:srgbClr val="FF0000"/>
                </a:solidFill>
                <a:latin typeface="Arial" panose="020B0604020202020204" pitchFamily="34" charset="0"/>
                <a:ea typeface="ＭＳ Ｐゴシック"/>
                <a:cs typeface="Arial" panose="020B0604020202020204" pitchFamily="34" charset="0"/>
              </a:rPr>
              <a:t>% of Total and number,</a:t>
            </a:r>
            <a:r>
              <a:rPr kumimoji="0" lang="en-US" sz="1400" b="1" i="0" u="none" strike="noStrike" kern="0" cap="none" spc="0" normalizeH="0" baseline="0" noProof="0" dirty="0" smtClean="0">
                <a:ln>
                  <a:noFill/>
                </a:ln>
                <a:solidFill>
                  <a:srgbClr val="FF0000"/>
                </a:solidFill>
                <a:effectLst/>
                <a:uLnTx/>
                <a:uFillTx/>
                <a:latin typeface="Arial Bold"/>
                <a:ea typeface="ＭＳ Ｐゴシック"/>
              </a:rPr>
              <a:t> </a:t>
            </a:r>
            <a:r>
              <a:rPr lang="en-US" sz="1400" b="0" kern="0" noProof="0" dirty="0" smtClean="0">
                <a:solidFill>
                  <a:srgbClr val="FF0000"/>
                </a:solidFill>
                <a:latin typeface="Arial" panose="020B0604020202020204" pitchFamily="34" charset="0"/>
                <a:ea typeface="ＭＳ Ｐゴシック"/>
                <a:cs typeface="Arial" panose="020B0604020202020204" pitchFamily="34" charset="0"/>
              </a:rPr>
              <a:t>March ‘15 – March ‘16</a:t>
            </a:r>
            <a:endParaRPr kumimoji="0" lang="en-US" sz="1400" b="0" i="0" u="none" strike="noStrike" kern="0" cap="none" spc="0" normalizeH="0" baseline="0" noProof="0" dirty="0">
              <a:ln>
                <a:noFill/>
              </a:ln>
              <a:solidFill>
                <a:srgbClr val="FF0000"/>
              </a:solidFill>
              <a:effectLst/>
              <a:uLnTx/>
              <a:uFillTx/>
              <a:latin typeface="Arial"/>
              <a:ea typeface="ＭＳ Ｐゴシック"/>
            </a:endParaRPr>
          </a:p>
        </p:txBody>
      </p:sp>
      <p:grpSp>
        <p:nvGrpSpPr>
          <p:cNvPr id="27" name="Group 26"/>
          <p:cNvGrpSpPr/>
          <p:nvPr/>
        </p:nvGrpSpPr>
        <p:grpSpPr>
          <a:xfrm>
            <a:off x="443921" y="72184"/>
            <a:ext cx="6392630" cy="189008"/>
            <a:chOff x="403281" y="164517"/>
            <a:chExt cx="6392630" cy="189008"/>
          </a:xfrm>
        </p:grpSpPr>
        <p:sp>
          <p:nvSpPr>
            <p:cNvPr id="28" name="Text Box 75"/>
            <p:cNvSpPr txBox="1">
              <a:spLocks noChangeArrowheads="1"/>
            </p:cNvSpPr>
            <p:nvPr/>
          </p:nvSpPr>
          <p:spPr bwMode="gray">
            <a:xfrm>
              <a:off x="636148" y="166688"/>
              <a:ext cx="6159763"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accent1"/>
                  </a:solidFill>
                </a:rPr>
                <a:t>Compliance &amp; Reputational risk: Calibration – High Risk Politically Exposed Clients % Total</a:t>
              </a:r>
              <a:endParaRPr lang="en-US" sz="1200" dirty="0">
                <a:solidFill>
                  <a:schemeClr val="accent1"/>
                </a:solidFill>
              </a:endParaRPr>
            </a:p>
          </p:txBody>
        </p:sp>
        <p:sp>
          <p:nvSpPr>
            <p:cNvPr id="30" name="Oval 29"/>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smtClean="0">
                  <a:solidFill>
                    <a:schemeClr val="bg1"/>
                  </a:solidFill>
                  <a:ea typeface="ＭＳ Ｐゴシック" pitchFamily="-112" charset="-128"/>
                  <a:cs typeface="ＭＳ Ｐゴシック" pitchFamily="-112" charset="-128"/>
                </a:rPr>
                <a:t>10</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cxnSp>
        <p:nvCxnSpPr>
          <p:cNvPr id="13" name="Straight Connector 12"/>
          <p:cNvCxnSpPr/>
          <p:nvPr>
            <p:custDataLst>
              <p:tags r:id="rId12"/>
            </p:custDataLst>
          </p:nvPr>
        </p:nvCxnSpPr>
        <p:spPr bwMode="gray">
          <a:xfrm>
            <a:off x="2698750" y="5922963"/>
            <a:ext cx="219075" cy="0"/>
          </a:xfrm>
          <a:prstGeom prst="line">
            <a:avLst/>
          </a:prstGeom>
          <a:ln w="19050">
            <a:solidFill>
              <a:srgbClr val="008AB3"/>
            </a:solidFill>
            <a:headEnd type="none"/>
            <a:tailEnd type="none"/>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11" name="Rectangle 10"/>
          <p:cNvSpPr/>
          <p:nvPr>
            <p:custDataLst>
              <p:tags r:id="rId13"/>
            </p:custDataLst>
          </p:nvPr>
        </p:nvSpPr>
        <p:spPr bwMode="auto">
          <a:xfrm>
            <a:off x="976313" y="5856288"/>
            <a:ext cx="179387" cy="133350"/>
          </a:xfrm>
          <a:prstGeom prst="rect">
            <a:avLst/>
          </a:prstGeom>
          <a:solidFill>
            <a:srgbClr val="808080"/>
          </a:solidFill>
          <a:ln w="9525">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200" dirty="0" smtClean="0">
              <a:solidFill>
                <a:schemeClr val="tx1"/>
              </a:solidFill>
              <a:latin typeface="Arial" panose="020B0604020202020204" pitchFamily="34" charset="0"/>
              <a:cs typeface="Arial" panose="020B0604020202020204" pitchFamily="34" charset="0"/>
            </a:endParaRPr>
          </a:p>
        </p:txBody>
      </p:sp>
      <p:sp>
        <p:nvSpPr>
          <p:cNvPr id="12" name="Rectangle 11"/>
          <p:cNvSpPr/>
          <p:nvPr>
            <p:custDataLst>
              <p:tags r:id="rId14"/>
            </p:custDataLst>
          </p:nvPr>
        </p:nvSpPr>
        <p:spPr bwMode="auto">
          <a:xfrm>
            <a:off x="1692275" y="5856288"/>
            <a:ext cx="179387" cy="133350"/>
          </a:xfrm>
          <a:prstGeom prst="rect">
            <a:avLst/>
          </a:prstGeom>
          <a:solidFill>
            <a:srgbClr val="C0C0C0"/>
          </a:solidFill>
          <a:ln w="9525">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200" dirty="0" smtClean="0">
              <a:solidFill>
                <a:schemeClr val="tx1"/>
              </a:solidFill>
              <a:latin typeface="Arial" panose="020B0604020202020204" pitchFamily="34" charset="0"/>
              <a:cs typeface="Arial" panose="020B0604020202020204" pitchFamily="34" charset="0"/>
            </a:endParaRPr>
          </a:p>
        </p:txBody>
      </p:sp>
      <p:sp>
        <p:nvSpPr>
          <p:cNvPr id="57" name="Text Placeholder 32"/>
          <p:cNvSpPr>
            <a:spLocks noGrp="1"/>
          </p:cNvSpPr>
          <p:nvPr>
            <p:custDataLst>
              <p:tags r:id="rId15"/>
            </p:custDataLst>
          </p:nvPr>
        </p:nvSpPr>
        <p:spPr bwMode="auto">
          <a:xfrm>
            <a:off x="1206500" y="5853113"/>
            <a:ext cx="344488"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00000"/>
              </a:lnSpc>
              <a:spcBef>
                <a:spcPct val="0"/>
              </a:spcBef>
              <a:buNone/>
            </a:pPr>
            <a:fld id="{30791D1C-08CA-47E4-A9B3-3541900E98A9}" type="datetime'''''''''''H''P''''''O''''''''''1'''''''''''''''''''''''''''''">
              <a:rPr lang="en-US" sz="1000">
                <a:latin typeface="Arial"/>
                <a:cs typeface="Arial"/>
                <a:sym typeface="Arial"/>
              </a:rPr>
              <a:pPr marL="0" indent="0">
                <a:lnSpc>
                  <a:spcPct val="100000"/>
                </a:lnSpc>
                <a:spcBef>
                  <a:spcPct val="0"/>
                </a:spcBef>
                <a:buNone/>
              </a:pPr>
              <a:t>HPO1</a:t>
            </a:fld>
            <a:endParaRPr lang="en-GB" sz="1000" dirty="0">
              <a:latin typeface="Arial"/>
              <a:cs typeface="Arial"/>
              <a:sym typeface="Arial"/>
            </a:endParaRPr>
          </a:p>
        </p:txBody>
      </p:sp>
      <p:sp>
        <p:nvSpPr>
          <p:cNvPr id="56" name="Text Placeholder 31"/>
          <p:cNvSpPr>
            <a:spLocks noGrp="1"/>
          </p:cNvSpPr>
          <p:nvPr>
            <p:custDataLst>
              <p:tags r:id="rId16"/>
            </p:custDataLst>
          </p:nvPr>
        </p:nvSpPr>
        <p:spPr bwMode="auto">
          <a:xfrm>
            <a:off x="1922463" y="5853113"/>
            <a:ext cx="674688"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00000"/>
              </a:lnSpc>
              <a:spcBef>
                <a:spcPct val="0"/>
              </a:spcBef>
              <a:buNone/>
            </a:pPr>
            <a:fld id="{E243843B-626F-474C-917B-A9861256EB51}" type="datetime'''''T''o''''''''t''al'''' ''c''''''''''li''en''''''''''''ts'">
              <a:rPr lang="en-US" sz="1000">
                <a:latin typeface="Arial"/>
                <a:cs typeface="Arial"/>
                <a:sym typeface="Arial"/>
              </a:rPr>
              <a:pPr marL="0" indent="0">
                <a:lnSpc>
                  <a:spcPct val="100000"/>
                </a:lnSpc>
                <a:spcBef>
                  <a:spcPct val="0"/>
                </a:spcBef>
                <a:buNone/>
              </a:pPr>
              <a:t>Total clients</a:t>
            </a:fld>
            <a:endParaRPr lang="en-GB" sz="1000" dirty="0">
              <a:latin typeface="Arial"/>
              <a:cs typeface="Arial"/>
              <a:sym typeface="Arial"/>
            </a:endParaRPr>
          </a:p>
        </p:txBody>
      </p:sp>
      <p:sp>
        <p:nvSpPr>
          <p:cNvPr id="58" name="Text Placeholder 33"/>
          <p:cNvSpPr>
            <a:spLocks noGrp="1"/>
          </p:cNvSpPr>
          <p:nvPr>
            <p:custDataLst>
              <p:tags r:id="rId17"/>
            </p:custDataLst>
          </p:nvPr>
        </p:nvSpPr>
        <p:spPr bwMode="auto">
          <a:xfrm>
            <a:off x="2968625" y="5853113"/>
            <a:ext cx="990600"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00000"/>
              </a:lnSpc>
              <a:spcBef>
                <a:spcPct val="0"/>
              </a:spcBef>
              <a:buNone/>
            </a:pPr>
            <a:fld id="{9A1004FD-0BD9-4D6C-898A-BF92DF4E16DB}" type="datetime'%'' ''''o''f'' ''To''''tal ''''C''''l''''''''''ient''s'''''''">
              <a:rPr lang="en-US" sz="1000">
                <a:latin typeface="Arial"/>
                <a:cs typeface="Arial"/>
                <a:sym typeface="Arial"/>
              </a:rPr>
              <a:pPr marL="0" indent="0">
                <a:lnSpc>
                  <a:spcPct val="100000"/>
                </a:lnSpc>
                <a:spcBef>
                  <a:spcPct val="0"/>
                </a:spcBef>
                <a:buNone/>
              </a:pPr>
              <a:t>% of Total Clients</a:t>
            </a:fld>
            <a:endParaRPr lang="en-GB" sz="1000" dirty="0">
              <a:latin typeface="Arial"/>
              <a:cs typeface="Arial"/>
              <a:sym typeface="Arial"/>
            </a:endParaRPr>
          </a:p>
        </p:txBody>
      </p:sp>
      <p:cxnSp>
        <p:nvCxnSpPr>
          <p:cNvPr id="60" name="Straight Connector 59"/>
          <p:cNvCxnSpPr/>
          <p:nvPr/>
        </p:nvCxnSpPr>
        <p:spPr bwMode="auto">
          <a:xfrm flipH="1">
            <a:off x="893283" y="2753471"/>
            <a:ext cx="3017520" cy="0"/>
          </a:xfrm>
          <a:prstGeom prst="line">
            <a:avLst/>
          </a:prstGeom>
          <a:solidFill>
            <a:schemeClr val="accent1"/>
          </a:solidFill>
          <a:ln w="19050" cap="flat" cmpd="sng" algn="ctr">
            <a:solidFill>
              <a:srgbClr val="FFC000"/>
            </a:solidFill>
            <a:prstDash val="solid"/>
            <a:round/>
            <a:headEnd type="none" w="med" len="med"/>
            <a:tailEnd type="none" w="med" len="med"/>
          </a:ln>
          <a:effectLst/>
        </p:spPr>
      </p:cxnSp>
      <p:sp>
        <p:nvSpPr>
          <p:cNvPr id="31" name="Footnote"/>
          <p:cNvSpPr/>
          <p:nvPr/>
        </p:nvSpPr>
        <p:spPr bwMode="auto">
          <a:xfrm>
            <a:off x="2208213" y="6332538"/>
            <a:ext cx="5631407"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spcBef>
                <a:spcPts val="0"/>
              </a:spcBef>
              <a:spcAft>
                <a:spcPts val="0"/>
              </a:spcAft>
            </a:pPr>
            <a:r>
              <a:rPr lang="en-US" sz="800" dirty="0" smtClean="0">
                <a:sym typeface="Arial"/>
              </a:rPr>
              <a:t>Source: “</a:t>
            </a:r>
            <a:r>
              <a:rPr lang="en-US" sz="800" dirty="0" smtClean="0">
                <a:latin typeface="Arial" panose="020B0604020202020204" pitchFamily="34" charset="0"/>
                <a:cs typeface="Arial" panose="020B0604020202020204" pitchFamily="34" charset="0"/>
                <a:sym typeface="Arial"/>
              </a:rPr>
              <a:t>2016 RAS non-CCAR-linked metrics - BSI.xlsx</a:t>
            </a:r>
            <a:r>
              <a:rPr lang="en-US" sz="800" dirty="0" smtClean="0">
                <a:sym typeface="Arial"/>
              </a:rPr>
              <a:t>”</a:t>
            </a:r>
          </a:p>
        </p:txBody>
      </p:sp>
    </p:spTree>
    <p:extLst>
      <p:ext uri="{BB962C8B-B14F-4D97-AF65-F5344CB8AC3E}">
        <p14:creationId xmlns:p14="http://schemas.microsoft.com/office/powerpoint/2010/main" val="387617611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23036845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73874" name="think-cell Slide" r:id="rId12" imgW="270" imgH="270" progId="TCLayout.ActiveDocument.1">
                  <p:embed/>
                </p:oleObj>
              </mc:Choice>
              <mc:Fallback>
                <p:oleObj name="think-cell Slide" r:id="rId12" imgW="270" imgH="270" progId="TCLayout.ActiveDocument.1">
                  <p:embed/>
                  <p:pic>
                    <p:nvPicPr>
                      <p:cNvPr id="0" name=""/>
                      <p:cNvPicPr/>
                      <p:nvPr/>
                    </p:nvPicPr>
                    <p:blipFill>
                      <a:blip r:embed="rId13"/>
                      <a:stretch>
                        <a:fillRect/>
                      </a:stretch>
                    </p:blipFill>
                    <p:spPr>
                      <a:xfrm>
                        <a:off x="1588" y="1588"/>
                        <a:ext cx="1587" cy="1587"/>
                      </a:xfrm>
                      <a:prstGeom prst="rect">
                        <a:avLst/>
                      </a:prstGeom>
                    </p:spPr>
                  </p:pic>
                </p:oleObj>
              </mc:Fallback>
            </mc:AlternateContent>
          </a:graphicData>
        </a:graphic>
      </p:graphicFrame>
      <p:sp>
        <p:nvSpPr>
          <p:cNvPr id="2" name="Rectangle 1" hidden="1"/>
          <p:cNvSpPr/>
          <p:nvPr>
            <p:custDataLst>
              <p:tags r:id="rId3"/>
            </p:custDataLst>
          </p:nvPr>
        </p:nvSpPr>
        <p:spPr bwMode="auto">
          <a:xfrm>
            <a:off x="0" y="0"/>
            <a:ext cx="158750" cy="158750"/>
          </a:xfrm>
          <a:prstGeom prst="rect">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nSpc>
                <a:spcPct val="100000"/>
              </a:lnSpc>
            </a:pPr>
            <a:endParaRPr lang="en-US" dirty="0" smtClean="0">
              <a:solidFill>
                <a:schemeClr val="tx1"/>
              </a:solidFill>
              <a:latin typeface="Arial"/>
              <a:cs typeface="Arial"/>
              <a:sym typeface="Arial"/>
            </a:endParaRPr>
          </a:p>
        </p:txBody>
      </p:sp>
      <p:sp>
        <p:nvSpPr>
          <p:cNvPr id="4" name="Content Placeholder 3"/>
          <p:cNvSpPr>
            <a:spLocks noGrp="1"/>
          </p:cNvSpPr>
          <p:nvPr>
            <p:ph sz="quarter" idx="11"/>
          </p:nvPr>
        </p:nvSpPr>
        <p:spPr>
          <a:xfrm>
            <a:off x="348437" y="444715"/>
            <a:ext cx="8666245" cy="435610"/>
          </a:xfrm>
        </p:spPr>
        <p:txBody>
          <a:bodyPr/>
          <a:lstStyle/>
          <a:p>
            <a:r>
              <a:rPr lang="en-US" dirty="0" smtClean="0"/>
              <a:t>Calibration: </a:t>
            </a:r>
            <a:r>
              <a:rPr lang="en-US" b="0" dirty="0"/>
              <a:t>AML Transaction Monitoring alerts awaiting </a:t>
            </a:r>
            <a:r>
              <a:rPr lang="en-US" b="0" dirty="0" smtClean="0"/>
              <a:t>clarification</a:t>
            </a:r>
            <a:endParaRPr lang="en-US" b="0" dirty="0"/>
          </a:p>
        </p:txBody>
      </p:sp>
      <p:cxnSp>
        <p:nvCxnSpPr>
          <p:cNvPr id="6" name="Straight Connector 5"/>
          <p:cNvCxnSpPr/>
          <p:nvPr/>
        </p:nvCxnSpPr>
        <p:spPr>
          <a:xfrm>
            <a:off x="4784145" y="1421539"/>
            <a:ext cx="0" cy="4894094"/>
          </a:xfrm>
          <a:prstGeom prst="line">
            <a:avLst/>
          </a:prstGeom>
          <a:ln>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8" name="Text Placeholder 8"/>
          <p:cNvSpPr txBox="1">
            <a:spLocks/>
          </p:cNvSpPr>
          <p:nvPr/>
        </p:nvSpPr>
        <p:spPr>
          <a:xfrm>
            <a:off x="5162550" y="1463040"/>
            <a:ext cx="2738267" cy="326405"/>
          </a:xfrm>
          <a:prstGeom prst="rect">
            <a:avLst/>
          </a:prstGeom>
        </p:spPr>
        <p:txBody>
          <a:bodyPr lIns="0" tIns="0" rIns="0" bIns="0"/>
          <a:lstStyle>
            <a:lvl1pPr marL="0" indent="0" algn="l" rtl="0" eaLnBrk="1" fontAlgn="base" hangingPunct="1">
              <a:lnSpc>
                <a:spcPct val="100000"/>
              </a:lnSpc>
              <a:spcBef>
                <a:spcPts val="0"/>
              </a:spcBef>
              <a:spcAft>
                <a:spcPct val="0"/>
              </a:spcAft>
              <a:buNone/>
              <a:defRPr sz="1200" b="1">
                <a:solidFill>
                  <a:schemeClr val="tx2"/>
                </a:solidFill>
                <a:latin typeface="+mj-lt"/>
                <a:ea typeface="+mn-ea"/>
                <a:cs typeface="+mn-cs"/>
              </a:defRPr>
            </a:lvl1pPr>
            <a:lvl2pPr marL="0" indent="0" algn="l" rtl="0" eaLnBrk="1" fontAlgn="base" hangingPunct="1">
              <a:lnSpc>
                <a:spcPct val="100000"/>
              </a:lnSpc>
              <a:spcBef>
                <a:spcPts val="0"/>
              </a:spcBef>
              <a:spcAft>
                <a:spcPct val="0"/>
              </a:spcAft>
              <a:buClr>
                <a:schemeClr val="tx1"/>
              </a:buClr>
              <a:buFont typeface="Wingdings" pitchFamily="2" charset="2"/>
              <a:buNone/>
              <a:defRPr sz="1200">
                <a:solidFill>
                  <a:schemeClr val="tx2"/>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000">
                <a:solidFill>
                  <a:schemeClr val="accent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US" sz="1400" b="1" i="0" u="none" strike="noStrike" kern="0" cap="none" spc="0" normalizeH="0" baseline="0" noProof="0" dirty="0" smtClean="0">
                <a:ln>
                  <a:noFill/>
                </a:ln>
                <a:solidFill>
                  <a:srgbClr val="FF0000"/>
                </a:solidFill>
                <a:effectLst/>
                <a:uLnTx/>
                <a:uFillTx/>
                <a:latin typeface="Arial Bold"/>
                <a:ea typeface="ＭＳ Ｐゴシック"/>
              </a:rPr>
              <a:t>Calibration approach</a:t>
            </a:r>
            <a:endParaRPr kumimoji="0" lang="en-US" sz="1400" b="1" i="0" u="none" strike="noStrike" kern="0" cap="none" spc="0" normalizeH="0" baseline="0" noProof="0" dirty="0">
              <a:ln>
                <a:noFill/>
              </a:ln>
              <a:solidFill>
                <a:srgbClr val="FF0000"/>
              </a:solidFill>
              <a:effectLst/>
              <a:uLnTx/>
              <a:uFillTx/>
              <a:latin typeface="Arial Bold"/>
              <a:ea typeface="ＭＳ Ｐゴシック"/>
            </a:endParaRPr>
          </a:p>
        </p:txBody>
      </p:sp>
      <p:sp>
        <p:nvSpPr>
          <p:cNvPr id="9" name="Content Placeholder 4"/>
          <p:cNvSpPr txBox="1">
            <a:spLocks/>
          </p:cNvSpPr>
          <p:nvPr/>
        </p:nvSpPr>
        <p:spPr bwMode="gray">
          <a:xfrm>
            <a:off x="5162550" y="1919143"/>
            <a:ext cx="4067957" cy="2739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GB"/>
            </a:defPPr>
            <a:lvl1pPr marL="171450" lvl="0" indent="-171450" algn="l" eaLnBrk="1" hangingPunct="1">
              <a:lnSpc>
                <a:spcPct val="100000"/>
              </a:lnSpc>
              <a:spcBef>
                <a:spcPts val="600"/>
              </a:spcBef>
              <a:spcAft>
                <a:spcPts val="0"/>
              </a:spcAft>
              <a:buFont typeface="Arial" panose="020B0604020202020204" pitchFamily="34" charset="0"/>
              <a:buChar char="•"/>
              <a:defRPr sz="1200" kern="0">
                <a:solidFill>
                  <a:srgbClr val="000000"/>
                </a:solidFill>
                <a:latin typeface="Arial"/>
              </a:defRPr>
            </a:lvl1pPr>
            <a:lvl2pPr marL="360000" indent="-180000" algn="l" eaLnBrk="1" hangingPunct="1">
              <a:spcBef>
                <a:spcPts val="300"/>
              </a:spcBef>
              <a:spcAft>
                <a:spcPts val="0"/>
              </a:spcAft>
              <a:buFont typeface="Arial" charset="0"/>
              <a:buChar char="–"/>
              <a:defRPr sz="1400" baseline="0">
                <a:latin typeface="+mn-lt"/>
              </a:defRPr>
            </a:lvl2pPr>
            <a:lvl3pPr marL="540000" indent="-179388" algn="l" eaLnBrk="1" hangingPunct="1">
              <a:spcBef>
                <a:spcPts val="300"/>
              </a:spcBef>
              <a:spcAft>
                <a:spcPts val="0"/>
              </a:spcAft>
              <a:buFont typeface="Arial" charset="0"/>
              <a:buChar char="-"/>
              <a:defRPr sz="1400">
                <a:latin typeface="+mn-lt"/>
              </a:defRPr>
            </a:lvl3pPr>
            <a:lvl4pPr marL="720000" indent="-179388" algn="l" eaLnBrk="1" hangingPunct="1">
              <a:spcBef>
                <a:spcPts val="300"/>
              </a:spcBef>
              <a:spcAft>
                <a:spcPts val="0"/>
              </a:spcAft>
              <a:buFont typeface="Arial" charset="0"/>
              <a:buChar char="-"/>
              <a:defRPr sz="1400">
                <a:latin typeface="+mn-lt"/>
              </a:defRPr>
            </a:lvl4pPr>
            <a:lvl5pPr marL="900000" indent="-180000" algn="l" eaLnBrk="1" hangingPunct="1">
              <a:spcBef>
                <a:spcPts val="300"/>
              </a:spcBef>
              <a:spcAft>
                <a:spcPts val="0"/>
              </a:spcAft>
              <a:buFont typeface="Arial" panose="020B0604020202020204" pitchFamily="34" charset="0"/>
              <a:buChar char="-"/>
              <a:defRPr sz="1400">
                <a:latin typeface="+mn-lt"/>
              </a:defRPr>
            </a:lvl5pPr>
            <a:lvl6pPr marL="1080000" indent="-180000" fontAlgn="base">
              <a:spcBef>
                <a:spcPts val="300"/>
              </a:spcBef>
              <a:spcAft>
                <a:spcPts val="0"/>
              </a:spcAft>
              <a:buFont typeface="Arial" charset="0"/>
              <a:buChar char="-"/>
              <a:defRPr sz="1400" baseline="0">
                <a:latin typeface="+mn-lt"/>
              </a:defRPr>
            </a:lvl6pPr>
            <a:lvl7pPr marL="1260000" indent="-180000" fontAlgn="base">
              <a:spcBef>
                <a:spcPts val="300"/>
              </a:spcBef>
              <a:spcAft>
                <a:spcPts val="0"/>
              </a:spcAft>
              <a:buFont typeface="Arial" charset="0"/>
              <a:buChar char="-"/>
              <a:defRPr sz="1400">
                <a:latin typeface="+mn-lt"/>
              </a:defRPr>
            </a:lvl7pPr>
            <a:lvl8pPr marL="1440000" indent="-180000" fontAlgn="base">
              <a:spcBef>
                <a:spcPts val="300"/>
              </a:spcBef>
              <a:spcAft>
                <a:spcPts val="0"/>
              </a:spcAft>
              <a:buFont typeface="Arial" charset="0"/>
              <a:buChar char="-"/>
              <a:defRPr sz="1400">
                <a:latin typeface="+mn-lt"/>
              </a:defRPr>
            </a:lvl8pPr>
            <a:lvl9pPr marL="1620000" indent="-180000" fontAlgn="base">
              <a:spcBef>
                <a:spcPts val="300"/>
              </a:spcBef>
              <a:spcAft>
                <a:spcPts val="0"/>
              </a:spcAft>
              <a:buFont typeface="Arial" charset="0"/>
              <a:buChar char="-"/>
              <a:defRPr sz="1400" baseline="0">
                <a:latin typeface="+mn-lt"/>
              </a:defRPr>
            </a:lvl9pPr>
          </a:lstStyle>
          <a:p>
            <a:r>
              <a:rPr lang="en-US" dirty="0"/>
              <a:t>BSI is required to maintain a comprehensive Anti-Money Laundering and Terrorist Financing Program by the Bank Secrecy Act (BSA AML/TF Program).  The basis for any successful AML/TF program is a bank’s knowledge of its customers. </a:t>
            </a:r>
            <a:endParaRPr lang="en-US" dirty="0" smtClean="0"/>
          </a:p>
          <a:p>
            <a:r>
              <a:rPr lang="en-US" dirty="0" smtClean="0"/>
              <a:t>A </a:t>
            </a:r>
            <a:r>
              <a:rPr lang="en-US" dirty="0"/>
              <a:t>bank is required to know its customers (“KYC”) before it establishes an account and as transactions are conducted in the account.  It is critical for BSI to have sufficient information to be able to assign a risk rating to its clients, to monitor client activities based on the risk rating, and to keep all of the information as current as possible</a:t>
            </a:r>
            <a:r>
              <a:rPr lang="en-US" dirty="0" smtClean="0"/>
              <a:t>.</a:t>
            </a:r>
          </a:p>
          <a:p>
            <a:r>
              <a:rPr lang="en-US" dirty="0" smtClean="0"/>
              <a:t> </a:t>
            </a:r>
            <a:r>
              <a:rPr lang="en-US" b="1" dirty="0"/>
              <a:t>Pending AML alerts clarifications for more than 30 days should be zero.</a:t>
            </a:r>
            <a:endParaRPr lang="en-US" dirty="0"/>
          </a:p>
        </p:txBody>
      </p:sp>
      <p:graphicFrame>
        <p:nvGraphicFramePr>
          <p:cNvPr id="15" name="Object 14"/>
          <p:cNvGraphicFramePr>
            <a:graphicFrameLocks/>
          </p:cNvGraphicFramePr>
          <p:nvPr>
            <p:custDataLst>
              <p:tags r:id="rId4"/>
            </p:custDataLst>
            <p:extLst>
              <p:ext uri="{D42A27DB-BD31-4B8C-83A1-F6EECF244321}">
                <p14:modId xmlns:p14="http://schemas.microsoft.com/office/powerpoint/2010/main" val="2581681912"/>
              </p:ext>
            </p:extLst>
          </p:nvPr>
        </p:nvGraphicFramePr>
        <p:xfrm>
          <a:off x="228600" y="1981200"/>
          <a:ext cx="3810000" cy="3505290"/>
        </p:xfrm>
        <a:graphic>
          <a:graphicData uri="http://schemas.openxmlformats.org/presentationml/2006/ole">
            <mc:AlternateContent xmlns:mc="http://schemas.openxmlformats.org/markup-compatibility/2006">
              <mc:Choice xmlns:v="urn:schemas-microsoft-com:vml" Requires="v">
                <p:oleObj spid="_x0000_s373875" name="Chart" r:id="rId14" imgW="3810000" imgH="3505290" progId="MSGraph.Chart.8">
                  <p:embed followColorScheme="full"/>
                </p:oleObj>
              </mc:Choice>
              <mc:Fallback>
                <p:oleObj name="Chart" r:id="rId14" imgW="3810000" imgH="3505290" progId="MSGraph.Chart.8">
                  <p:embed followColorScheme="full"/>
                  <p:pic>
                    <p:nvPicPr>
                      <p:cNvPr id="0" name=""/>
                      <p:cNvPicPr/>
                      <p:nvPr/>
                    </p:nvPicPr>
                    <p:blipFill>
                      <a:blip r:embed="rId15"/>
                      <a:stretch>
                        <a:fillRect/>
                      </a:stretch>
                    </p:blipFill>
                    <p:spPr>
                      <a:xfrm>
                        <a:off x="228600" y="1981200"/>
                        <a:ext cx="3810000" cy="3505290"/>
                      </a:xfrm>
                      <a:prstGeom prst="rect">
                        <a:avLst/>
                      </a:prstGeom>
                    </p:spPr>
                  </p:pic>
                </p:oleObj>
              </mc:Fallback>
            </mc:AlternateContent>
          </a:graphicData>
        </a:graphic>
      </p:graphicFrame>
      <p:sp>
        <p:nvSpPr>
          <p:cNvPr id="23" name="Text Placeholder 19"/>
          <p:cNvSpPr>
            <a:spLocks noGrp="1"/>
          </p:cNvSpPr>
          <p:nvPr>
            <p:custDataLst>
              <p:tags r:id="rId5"/>
            </p:custDataLst>
          </p:nvPr>
        </p:nvSpPr>
        <p:spPr bwMode="auto">
          <a:xfrm>
            <a:off x="3162300" y="5356225"/>
            <a:ext cx="258763"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5B2E7CAC-51B7-44C0-B9DD-7E174A40956E}" type="datetime'''J''a''''''''''n''''''''''''''''-''''''''''''1''''''6'''''''">
              <a:rPr lang="en-US" sz="1000">
                <a:latin typeface="Arial"/>
                <a:cs typeface="Arial"/>
                <a:sym typeface="Arial"/>
              </a:rPr>
              <a:pPr/>
              <a:t>Jan-16</a:t>
            </a:fld>
            <a:endParaRPr lang="en-US" sz="1000" dirty="0">
              <a:latin typeface="Arial"/>
              <a:cs typeface="Arial"/>
              <a:sym typeface="Arial"/>
            </a:endParaRPr>
          </a:p>
        </p:txBody>
      </p:sp>
      <p:sp>
        <p:nvSpPr>
          <p:cNvPr id="16" name="Text Placeholder 17"/>
          <p:cNvSpPr>
            <a:spLocks noGrp="1"/>
          </p:cNvSpPr>
          <p:nvPr>
            <p:custDataLst>
              <p:tags r:id="rId6"/>
            </p:custDataLst>
          </p:nvPr>
        </p:nvSpPr>
        <p:spPr bwMode="auto">
          <a:xfrm>
            <a:off x="2646363" y="5356225"/>
            <a:ext cx="28098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3E7510C3-D8C9-4720-90E7-6A4473B9391C}" type="datetime'''''''''''N''''o''v''''-''15'''''''''''''''''''''''''''">
              <a:rPr lang="en-US" sz="1000">
                <a:latin typeface="Arial"/>
                <a:cs typeface="Arial"/>
                <a:sym typeface="Arial"/>
              </a:rPr>
              <a:pPr/>
              <a:t>Nov-15</a:t>
            </a:fld>
            <a:endParaRPr lang="en-US" sz="1000" dirty="0">
              <a:latin typeface="Arial"/>
              <a:cs typeface="Arial"/>
              <a:sym typeface="Arial"/>
            </a:endParaRPr>
          </a:p>
        </p:txBody>
      </p:sp>
      <p:sp>
        <p:nvSpPr>
          <p:cNvPr id="20" name="Text Placeholder 15"/>
          <p:cNvSpPr>
            <a:spLocks noGrp="1"/>
          </p:cNvSpPr>
          <p:nvPr>
            <p:custDataLst>
              <p:tags r:id="rId7"/>
            </p:custDataLst>
          </p:nvPr>
        </p:nvSpPr>
        <p:spPr bwMode="auto">
          <a:xfrm>
            <a:off x="2132013" y="5356225"/>
            <a:ext cx="279400"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9287FA95-8FF0-4A28-A3C3-F710255F1006}" type="datetime'''S''e''p''''''''''-''''''''''''''1''''''''5'''''''''''''''''">
              <a:rPr lang="en-US" sz="1000">
                <a:latin typeface="Arial"/>
                <a:cs typeface="Arial"/>
                <a:sym typeface="Arial"/>
              </a:rPr>
              <a:pPr/>
              <a:t>Sep-15</a:t>
            </a:fld>
            <a:endParaRPr lang="en-US" sz="1000" dirty="0">
              <a:latin typeface="Arial"/>
              <a:cs typeface="Arial"/>
              <a:sym typeface="Arial"/>
            </a:endParaRPr>
          </a:p>
        </p:txBody>
      </p:sp>
      <p:sp>
        <p:nvSpPr>
          <p:cNvPr id="21" name="Text Placeholder 13"/>
          <p:cNvSpPr>
            <a:spLocks noGrp="1"/>
          </p:cNvSpPr>
          <p:nvPr>
            <p:custDataLst>
              <p:tags r:id="rId8"/>
            </p:custDataLst>
          </p:nvPr>
        </p:nvSpPr>
        <p:spPr bwMode="auto">
          <a:xfrm>
            <a:off x="1649413" y="5356225"/>
            <a:ext cx="21748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710D9823-A27A-42F7-9979-F843B604AAD4}" type="datetime'J''''u''l''''''''''''''-''''''''''''''''''1''''''''5'">
              <a:rPr lang="en-US" sz="1000">
                <a:latin typeface="Arial"/>
                <a:cs typeface="Arial"/>
                <a:sym typeface="Arial"/>
              </a:rPr>
              <a:pPr/>
              <a:t>Jul-15</a:t>
            </a:fld>
            <a:endParaRPr lang="en-US" sz="1000" dirty="0">
              <a:latin typeface="Arial"/>
              <a:cs typeface="Arial"/>
              <a:sym typeface="Arial"/>
            </a:endParaRPr>
          </a:p>
        </p:txBody>
      </p:sp>
      <p:sp>
        <p:nvSpPr>
          <p:cNvPr id="22" name="Text Placeholder 48"/>
          <p:cNvSpPr>
            <a:spLocks noGrp="1"/>
          </p:cNvSpPr>
          <p:nvPr>
            <p:custDataLst>
              <p:tags r:id="rId9"/>
            </p:custDataLst>
          </p:nvPr>
        </p:nvSpPr>
        <p:spPr bwMode="auto">
          <a:xfrm>
            <a:off x="1104900" y="5356225"/>
            <a:ext cx="295275"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AD884022-9DEA-498F-B352-2351CC652C76}" type="datetime'''''''''''''''''May''''''''''''''-''1''''''5'''">
              <a:rPr lang="en-US" sz="1000">
                <a:solidFill>
                  <a:schemeClr val="tx1"/>
                </a:solidFill>
                <a:latin typeface="Arial"/>
                <a:cs typeface="Arial"/>
                <a:sym typeface="Arial"/>
              </a:rPr>
              <a:pPr/>
              <a:t>May-15</a:t>
            </a:fld>
            <a:endParaRPr lang="en-US" sz="1000" dirty="0">
              <a:solidFill>
                <a:schemeClr val="tx1"/>
              </a:solidFill>
              <a:latin typeface="Arial"/>
              <a:ea typeface="ＭＳ Ｐゴシック"/>
              <a:cs typeface="Arial"/>
              <a:sym typeface="Arial"/>
            </a:endParaRPr>
          </a:p>
        </p:txBody>
      </p:sp>
      <p:sp>
        <p:nvSpPr>
          <p:cNvPr id="19" name="Text Placeholder 46"/>
          <p:cNvSpPr>
            <a:spLocks noGrp="1"/>
          </p:cNvSpPr>
          <p:nvPr>
            <p:custDataLst>
              <p:tags r:id="rId10"/>
            </p:custDataLst>
          </p:nvPr>
        </p:nvSpPr>
        <p:spPr bwMode="auto">
          <a:xfrm>
            <a:off x="601663" y="5356225"/>
            <a:ext cx="27463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2302B24F-9115-4E5C-8627-A21D5817298B}" type="datetime'''''''''''''M''a''''''''''r''''''-''''''''''''1''''''5'''''">
              <a:rPr lang="en-US" sz="1000">
                <a:solidFill>
                  <a:schemeClr val="tx1"/>
                </a:solidFill>
                <a:latin typeface="Arial"/>
                <a:cs typeface="Arial"/>
                <a:sym typeface="Arial"/>
              </a:rPr>
              <a:pPr/>
              <a:t>Mar-15</a:t>
            </a:fld>
            <a:endParaRPr lang="en-US" sz="1000" dirty="0">
              <a:solidFill>
                <a:schemeClr val="tx1"/>
              </a:solidFill>
              <a:latin typeface="Arial"/>
              <a:ea typeface="ＭＳ Ｐゴシック"/>
              <a:cs typeface="Arial"/>
              <a:sym typeface="Arial"/>
            </a:endParaRPr>
          </a:p>
        </p:txBody>
      </p:sp>
      <p:cxnSp>
        <p:nvCxnSpPr>
          <p:cNvPr id="24" name="Straight Connector 23"/>
          <p:cNvCxnSpPr/>
          <p:nvPr/>
        </p:nvCxnSpPr>
        <p:spPr bwMode="auto">
          <a:xfrm flipH="1">
            <a:off x="612357" y="4153503"/>
            <a:ext cx="3385485" cy="0"/>
          </a:xfrm>
          <a:prstGeom prst="line">
            <a:avLst/>
          </a:prstGeom>
          <a:solidFill>
            <a:schemeClr val="accent1"/>
          </a:solidFill>
          <a:ln w="19050" cap="flat" cmpd="sng" algn="ctr">
            <a:solidFill>
              <a:srgbClr val="FFC000"/>
            </a:solidFill>
            <a:prstDash val="solid"/>
            <a:round/>
            <a:headEnd type="none" w="med" len="med"/>
            <a:tailEnd type="none" w="med" len="med"/>
          </a:ln>
          <a:effectLst/>
        </p:spPr>
      </p:cxnSp>
      <p:sp>
        <p:nvSpPr>
          <p:cNvPr id="25" name="TextBox 24"/>
          <p:cNvSpPr txBox="1"/>
          <p:nvPr/>
        </p:nvSpPr>
        <p:spPr>
          <a:xfrm>
            <a:off x="3657602" y="2942556"/>
            <a:ext cx="845842" cy="153888"/>
          </a:xfrm>
          <a:prstGeom prst="rect">
            <a:avLst/>
          </a:prstGeom>
          <a:noFill/>
        </p:spPr>
        <p:txBody>
          <a:bodyPr wrap="square" lIns="0" tIns="0" rIns="0" bIns="0" rtlCol="0">
            <a:spAutoFit/>
          </a:bodyPr>
          <a:lstStyle/>
          <a:p>
            <a:pPr algn="l">
              <a:lnSpc>
                <a:spcPct val="100000"/>
              </a:lnSpc>
            </a:pPr>
            <a:r>
              <a:rPr lang="en-US" b="1" dirty="0" smtClean="0">
                <a:solidFill>
                  <a:schemeClr val="accent1"/>
                </a:solidFill>
                <a:latin typeface="Arial" panose="020B0604020202020204" pitchFamily="34" charset="0"/>
                <a:cs typeface="Arial" panose="020B0604020202020204" pitchFamily="34" charset="0"/>
              </a:rPr>
              <a:t>Red limit: 50</a:t>
            </a:r>
            <a:endParaRPr lang="en-US" b="1" dirty="0">
              <a:solidFill>
                <a:schemeClr val="accent1"/>
              </a:solidFill>
              <a:latin typeface="Arial" panose="020B0604020202020204" pitchFamily="34" charset="0"/>
              <a:cs typeface="Arial" panose="020B0604020202020204" pitchFamily="34" charset="0"/>
            </a:endParaRPr>
          </a:p>
        </p:txBody>
      </p:sp>
      <p:sp>
        <p:nvSpPr>
          <p:cNvPr id="29" name="TextBox 28"/>
          <p:cNvSpPr txBox="1"/>
          <p:nvPr/>
        </p:nvSpPr>
        <p:spPr>
          <a:xfrm>
            <a:off x="3657602" y="3982017"/>
            <a:ext cx="1159502" cy="153888"/>
          </a:xfrm>
          <a:prstGeom prst="rect">
            <a:avLst/>
          </a:prstGeom>
          <a:noFill/>
        </p:spPr>
        <p:txBody>
          <a:bodyPr wrap="square" lIns="0" tIns="0" rIns="0" bIns="0" rtlCol="0">
            <a:spAutoFit/>
          </a:bodyPr>
          <a:lstStyle/>
          <a:p>
            <a:pPr algn="l">
              <a:lnSpc>
                <a:spcPct val="100000"/>
              </a:lnSpc>
            </a:pPr>
            <a:r>
              <a:rPr lang="en-US" b="1" dirty="0" smtClean="0">
                <a:solidFill>
                  <a:srgbClr val="FFC000"/>
                </a:solidFill>
                <a:latin typeface="Arial" panose="020B0604020202020204" pitchFamily="34" charset="0"/>
                <a:cs typeface="Arial" panose="020B0604020202020204" pitchFamily="34" charset="0"/>
              </a:rPr>
              <a:t>Amber trigger: 25</a:t>
            </a:r>
            <a:endParaRPr lang="en-US" b="1" dirty="0">
              <a:solidFill>
                <a:srgbClr val="FFC000"/>
              </a:solidFill>
              <a:latin typeface="Arial" panose="020B0604020202020204" pitchFamily="34" charset="0"/>
              <a:cs typeface="Arial" panose="020B0604020202020204" pitchFamily="34" charset="0"/>
            </a:endParaRPr>
          </a:p>
        </p:txBody>
      </p:sp>
      <p:sp>
        <p:nvSpPr>
          <p:cNvPr id="7" name="Text Placeholder 9"/>
          <p:cNvSpPr txBox="1">
            <a:spLocks/>
          </p:cNvSpPr>
          <p:nvPr/>
        </p:nvSpPr>
        <p:spPr>
          <a:xfrm>
            <a:off x="366713" y="1463040"/>
            <a:ext cx="5646738" cy="467124"/>
          </a:xfrm>
          <a:prstGeom prst="rect">
            <a:avLst/>
          </a:prstGeom>
        </p:spPr>
        <p:txBody>
          <a:bodyPr lIns="0" tIns="0" rIns="0" bIns="0"/>
          <a:lstStyle>
            <a:lvl1pPr marL="0" indent="0" algn="l" rtl="0" eaLnBrk="1" fontAlgn="base" hangingPunct="1">
              <a:lnSpc>
                <a:spcPct val="100000"/>
              </a:lnSpc>
              <a:spcBef>
                <a:spcPts val="0"/>
              </a:spcBef>
              <a:spcAft>
                <a:spcPct val="0"/>
              </a:spcAft>
              <a:buNone/>
              <a:defRPr sz="1200" b="1">
                <a:solidFill>
                  <a:schemeClr val="tx2"/>
                </a:solidFill>
                <a:latin typeface="+mj-lt"/>
                <a:ea typeface="+mn-ea"/>
                <a:cs typeface="+mn-cs"/>
              </a:defRPr>
            </a:lvl1pPr>
            <a:lvl2pPr marL="0" indent="0" algn="l" rtl="0" eaLnBrk="1" fontAlgn="base" hangingPunct="1">
              <a:lnSpc>
                <a:spcPct val="100000"/>
              </a:lnSpc>
              <a:spcBef>
                <a:spcPts val="0"/>
              </a:spcBef>
              <a:spcAft>
                <a:spcPct val="0"/>
              </a:spcAft>
              <a:buClr>
                <a:schemeClr val="tx1"/>
              </a:buClr>
              <a:buFont typeface="Wingdings" pitchFamily="2" charset="2"/>
              <a:buNone/>
              <a:defRPr sz="1200">
                <a:solidFill>
                  <a:schemeClr val="tx2"/>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000">
                <a:solidFill>
                  <a:schemeClr val="accent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lvl="0">
              <a:defRPr/>
            </a:pPr>
            <a:r>
              <a:rPr lang="en-US" sz="1400" kern="0" dirty="0" smtClean="0">
                <a:solidFill>
                  <a:srgbClr val="FF0000"/>
                </a:solidFill>
                <a:latin typeface="Arial Bold"/>
                <a:ea typeface="ＭＳ Ｐゴシック"/>
              </a:rPr>
              <a:t>Pending clarifications</a:t>
            </a:r>
          </a:p>
          <a:p>
            <a:pPr lvl="0">
              <a:defRPr/>
            </a:pPr>
            <a:r>
              <a:rPr lang="en-US" sz="1400" b="0" kern="0" dirty="0" smtClean="0">
                <a:solidFill>
                  <a:srgbClr val="FF0000"/>
                </a:solidFill>
                <a:latin typeface="Arial" panose="020B0604020202020204" pitchFamily="34" charset="0"/>
                <a:ea typeface="ＭＳ Ｐゴシック"/>
                <a:cs typeface="Arial" panose="020B0604020202020204" pitchFamily="34" charset="0"/>
              </a:rPr>
              <a:t>Number,</a:t>
            </a:r>
            <a:r>
              <a:rPr kumimoji="0" lang="en-US" sz="1400" b="1" i="0" u="none" strike="noStrike" kern="0" cap="none" spc="0" normalizeH="0" baseline="0" noProof="0" dirty="0" smtClean="0">
                <a:ln>
                  <a:noFill/>
                </a:ln>
                <a:solidFill>
                  <a:srgbClr val="FF0000"/>
                </a:solidFill>
                <a:effectLst/>
                <a:uLnTx/>
                <a:uFillTx/>
                <a:latin typeface="Arial Bold"/>
                <a:ea typeface="ＭＳ Ｐゴシック"/>
              </a:rPr>
              <a:t> </a:t>
            </a:r>
            <a:r>
              <a:rPr lang="en-US" sz="1400" b="0" kern="0" noProof="0" dirty="0" smtClean="0">
                <a:solidFill>
                  <a:srgbClr val="FF0000"/>
                </a:solidFill>
                <a:latin typeface="Arial" panose="020B0604020202020204" pitchFamily="34" charset="0"/>
                <a:ea typeface="ＭＳ Ｐゴシック"/>
                <a:cs typeface="Arial" panose="020B0604020202020204" pitchFamily="34" charset="0"/>
              </a:rPr>
              <a:t>March ‘15 – March ‘16</a:t>
            </a:r>
            <a:endParaRPr kumimoji="0" lang="en-US" sz="1400" b="0" i="0" u="none" strike="noStrike" kern="0" cap="none" spc="0" normalizeH="0" baseline="0" noProof="0" dirty="0">
              <a:ln>
                <a:noFill/>
              </a:ln>
              <a:solidFill>
                <a:srgbClr val="FF0000"/>
              </a:solidFill>
              <a:effectLst/>
              <a:uLnTx/>
              <a:uFillTx/>
              <a:latin typeface="Arial"/>
              <a:ea typeface="ＭＳ Ｐゴシック"/>
            </a:endParaRPr>
          </a:p>
        </p:txBody>
      </p:sp>
      <p:grpSp>
        <p:nvGrpSpPr>
          <p:cNvPr id="27" name="Group 26"/>
          <p:cNvGrpSpPr/>
          <p:nvPr/>
        </p:nvGrpSpPr>
        <p:grpSpPr>
          <a:xfrm>
            <a:off x="443921" y="72184"/>
            <a:ext cx="7175280" cy="189008"/>
            <a:chOff x="403281" y="164517"/>
            <a:chExt cx="7175280" cy="189008"/>
          </a:xfrm>
        </p:grpSpPr>
        <p:sp>
          <p:nvSpPr>
            <p:cNvPr id="28" name="Text Box 75"/>
            <p:cNvSpPr txBox="1">
              <a:spLocks noChangeArrowheads="1"/>
            </p:cNvSpPr>
            <p:nvPr/>
          </p:nvSpPr>
          <p:spPr bwMode="gray">
            <a:xfrm>
              <a:off x="636148" y="166688"/>
              <a:ext cx="6942413"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accent1"/>
                  </a:solidFill>
                </a:rPr>
                <a:t>Compliance &amp; Reputational risk: Calibration – AML </a:t>
              </a:r>
              <a:r>
                <a:rPr lang="en-US" sz="1200" dirty="0">
                  <a:solidFill>
                    <a:schemeClr val="accent1"/>
                  </a:solidFill>
                </a:rPr>
                <a:t>Transaction Monitoring alerts awaiting clarification</a:t>
              </a:r>
            </a:p>
          </p:txBody>
        </p:sp>
        <p:sp>
          <p:nvSpPr>
            <p:cNvPr id="30" name="Oval 29"/>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smtClean="0">
                  <a:solidFill>
                    <a:schemeClr val="bg1"/>
                  </a:solidFill>
                  <a:ea typeface="ＭＳ Ｐゴシック" pitchFamily="-112" charset="-128"/>
                  <a:cs typeface="ＭＳ Ｐゴシック" pitchFamily="-112" charset="-128"/>
                </a:rPr>
                <a:t>10</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cxnSp>
        <p:nvCxnSpPr>
          <p:cNvPr id="26" name="Straight Connector 25"/>
          <p:cNvCxnSpPr/>
          <p:nvPr/>
        </p:nvCxnSpPr>
        <p:spPr bwMode="auto">
          <a:xfrm flipH="1">
            <a:off x="612357" y="3125690"/>
            <a:ext cx="3385485" cy="0"/>
          </a:xfrm>
          <a:prstGeom prst="line">
            <a:avLst/>
          </a:prstGeom>
          <a:solidFill>
            <a:schemeClr val="accent1"/>
          </a:solidFill>
          <a:ln w="19050" cap="flat" cmpd="sng" algn="ctr">
            <a:solidFill>
              <a:schemeClr val="accent1"/>
            </a:solidFill>
            <a:prstDash val="solid"/>
            <a:round/>
            <a:headEnd type="none" w="med" len="med"/>
            <a:tailEnd type="none" w="med" len="med"/>
          </a:ln>
          <a:effectLst/>
        </p:spPr>
      </p:cxnSp>
      <p:sp>
        <p:nvSpPr>
          <p:cNvPr id="31" name="Footnote"/>
          <p:cNvSpPr/>
          <p:nvPr/>
        </p:nvSpPr>
        <p:spPr bwMode="auto">
          <a:xfrm>
            <a:off x="2208213" y="6332538"/>
            <a:ext cx="5631407"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spcBef>
                <a:spcPts val="0"/>
              </a:spcBef>
              <a:spcAft>
                <a:spcPts val="0"/>
              </a:spcAft>
            </a:pPr>
            <a:r>
              <a:rPr lang="en-US" sz="800" dirty="0" smtClean="0">
                <a:sym typeface="Arial"/>
              </a:rPr>
              <a:t>Source: “</a:t>
            </a:r>
            <a:r>
              <a:rPr lang="en-US" sz="800" dirty="0" smtClean="0">
                <a:latin typeface="Arial" panose="020B0604020202020204" pitchFamily="34" charset="0"/>
                <a:cs typeface="Arial" panose="020B0604020202020204" pitchFamily="34" charset="0"/>
                <a:sym typeface="Arial"/>
              </a:rPr>
              <a:t>2016 RAS non-CCAR-linked metrics - BSI.xlsx</a:t>
            </a:r>
            <a:r>
              <a:rPr lang="en-US" sz="800" dirty="0" smtClean="0">
                <a:sym typeface="Arial"/>
              </a:rPr>
              <a:t>”</a:t>
            </a:r>
          </a:p>
        </p:txBody>
      </p:sp>
    </p:spTree>
    <p:extLst>
      <p:ext uri="{BB962C8B-B14F-4D97-AF65-F5344CB8AC3E}">
        <p14:creationId xmlns:p14="http://schemas.microsoft.com/office/powerpoint/2010/main" val="188796783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GB" dirty="0" smtClean="0">
                <a:solidFill>
                  <a:srgbClr val="FF0000"/>
                </a:solidFill>
              </a:rPr>
              <a:t>11.</a:t>
            </a:r>
            <a:r>
              <a:rPr lang="en-GB" dirty="0" smtClean="0"/>
              <a:t> Fiduciary risk</a:t>
            </a:r>
            <a:endParaRPr lang="en-GB" b="0" dirty="0"/>
          </a:p>
        </p:txBody>
      </p:sp>
    </p:spTree>
    <p:extLst>
      <p:ext uri="{BB962C8B-B14F-4D97-AF65-F5344CB8AC3E}">
        <p14:creationId xmlns:p14="http://schemas.microsoft.com/office/powerpoint/2010/main" val="150991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p:txBody>
          <a:bodyPr/>
          <a:lstStyle/>
          <a:p>
            <a:r>
              <a:rPr lang="en-US" dirty="0" smtClean="0"/>
              <a:t>Limit overview: </a:t>
            </a:r>
            <a:r>
              <a:rPr lang="en-US" b="0" dirty="0" smtClean="0"/>
              <a:t>Fiduciary risk</a:t>
            </a:r>
            <a:endParaRPr lang="en-GB" dirty="0"/>
          </a:p>
        </p:txBody>
      </p:sp>
      <p:graphicFrame>
        <p:nvGraphicFramePr>
          <p:cNvPr id="13" name="Table 12"/>
          <p:cNvGraphicFramePr>
            <a:graphicFrameLocks noGrp="1"/>
          </p:cNvGraphicFramePr>
          <p:nvPr>
            <p:extLst>
              <p:ext uri="{D42A27DB-BD31-4B8C-83A1-F6EECF244321}">
                <p14:modId xmlns:p14="http://schemas.microsoft.com/office/powerpoint/2010/main" val="1325269115"/>
              </p:ext>
            </p:extLst>
          </p:nvPr>
        </p:nvGraphicFramePr>
        <p:xfrm>
          <a:off x="365760" y="1463040"/>
          <a:ext cx="8898755" cy="1871472"/>
        </p:xfrm>
        <a:graphic>
          <a:graphicData uri="http://schemas.openxmlformats.org/drawingml/2006/table">
            <a:tbl>
              <a:tblPr firstRow="1" bandRow="1">
                <a:tableStyleId>{2D5ABB26-0587-4C30-8999-92F81FD0307C}</a:tableStyleId>
              </a:tblPr>
              <a:tblGrid>
                <a:gridCol w="1527022"/>
                <a:gridCol w="2866665"/>
                <a:gridCol w="774310"/>
                <a:gridCol w="1243586"/>
                <a:gridCol w="1243586"/>
                <a:gridCol w="1243586"/>
              </a:tblGrid>
              <a:tr h="0">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GB" sz="1100" b="1" dirty="0" smtClean="0">
                          <a:solidFill>
                            <a:srgbClr val="FF0000"/>
                          </a:solidFill>
                          <a:latin typeface="Arial" panose="020B0604020202020204" pitchFamily="34" charset="0"/>
                          <a:cs typeface="Arial" panose="020B0604020202020204" pitchFamily="34" charset="0"/>
                        </a:rPr>
                        <a:t>Risk type</a:t>
                      </a: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spcBef>
                          <a:spcPts val="200"/>
                        </a:spcBef>
                        <a:spcAft>
                          <a:spcPts val="200"/>
                        </a:spcAft>
                      </a:pPr>
                      <a:r>
                        <a:rPr lang="en-GB" sz="1100" b="1" dirty="0" smtClean="0">
                          <a:solidFill>
                            <a:srgbClr val="FF0000"/>
                          </a:solidFill>
                          <a:latin typeface="Arial" panose="020B0604020202020204" pitchFamily="34" charset="0"/>
                          <a:cs typeface="Arial" panose="020B0604020202020204" pitchFamily="34" charset="0"/>
                        </a:rPr>
                        <a:t>Metric</a:t>
                      </a:r>
                      <a:endParaRPr lang="en-GB" sz="1100" b="1" dirty="0">
                        <a:solidFill>
                          <a:srgbClr val="FF0000"/>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spcBef>
                          <a:spcPts val="200"/>
                        </a:spcBef>
                        <a:spcAft>
                          <a:spcPts val="200"/>
                        </a:spcAft>
                      </a:pPr>
                      <a:r>
                        <a:rPr lang="en-GB" sz="1100" b="1" dirty="0" smtClean="0">
                          <a:solidFill>
                            <a:srgbClr val="FF0000"/>
                          </a:solidFill>
                          <a:latin typeface="Arial" panose="020B0604020202020204" pitchFamily="34" charset="0"/>
                          <a:cs typeface="Arial" panose="020B0604020202020204" pitchFamily="34" charset="0"/>
                        </a:rPr>
                        <a:t>Entity</a:t>
                      </a:r>
                      <a:endParaRPr lang="en-GB" sz="1100" b="1" dirty="0">
                        <a:solidFill>
                          <a:srgbClr val="FF0000"/>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spcBef>
                          <a:spcPts val="200"/>
                        </a:spcBef>
                        <a:spcAft>
                          <a:spcPts val="200"/>
                        </a:spcAft>
                      </a:pPr>
                      <a:r>
                        <a:rPr lang="en-GB" sz="1100" b="1" dirty="0" smtClean="0">
                          <a:solidFill>
                            <a:schemeClr val="tx1"/>
                          </a:solidFill>
                          <a:latin typeface="Arial" panose="020B0604020202020204" pitchFamily="34" charset="0"/>
                          <a:cs typeface="Arial" panose="020B0604020202020204" pitchFamily="34" charset="0"/>
                        </a:rPr>
                        <a:t>Mar 16</a:t>
                      </a:r>
                      <a:endParaRPr lang="en-GB" sz="1100" b="1" dirty="0">
                        <a:solidFill>
                          <a:schemeClr val="tx1"/>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lnSpc>
                          <a:spcPct val="100000"/>
                        </a:lnSpc>
                        <a:spcBef>
                          <a:spcPts val="200"/>
                        </a:spcBef>
                        <a:spcAft>
                          <a:spcPts val="200"/>
                        </a:spcAft>
                      </a:pPr>
                      <a:r>
                        <a:rPr lang="en-GB" sz="1100" b="1" dirty="0" smtClean="0">
                          <a:solidFill>
                            <a:schemeClr val="tx1"/>
                          </a:solidFill>
                          <a:latin typeface="Arial" panose="020B0604020202020204" pitchFamily="34" charset="0"/>
                          <a:cs typeface="Arial" panose="020B0604020202020204" pitchFamily="34" charset="0"/>
                        </a:rPr>
                        <a:t>Amber trigger</a:t>
                      </a:r>
                      <a:endParaRPr lang="en-GB" sz="1100" b="1" dirty="0">
                        <a:solidFill>
                          <a:schemeClr val="tx1"/>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ct val="100000"/>
                        </a:lnSpc>
                        <a:spcBef>
                          <a:spcPts val="200"/>
                        </a:spcBef>
                        <a:spcAft>
                          <a:spcPts val="200"/>
                        </a:spcAft>
                      </a:pPr>
                      <a:r>
                        <a:rPr lang="en-GB" sz="1100" b="1" dirty="0" smtClean="0">
                          <a:solidFill>
                            <a:schemeClr val="bg1"/>
                          </a:solidFill>
                          <a:latin typeface="Arial" panose="020B0604020202020204" pitchFamily="34" charset="0"/>
                          <a:cs typeface="Arial" panose="020B0604020202020204" pitchFamily="34" charset="0"/>
                        </a:rPr>
                        <a:t>Red</a:t>
                      </a:r>
                      <a:r>
                        <a:rPr lang="en-GB" sz="1100" b="1" baseline="0" dirty="0" smtClean="0">
                          <a:solidFill>
                            <a:schemeClr val="bg1"/>
                          </a:solidFill>
                          <a:latin typeface="Arial" panose="020B0604020202020204" pitchFamily="34" charset="0"/>
                          <a:cs typeface="Arial" panose="020B0604020202020204" pitchFamily="34" charset="0"/>
                        </a:rPr>
                        <a:t> limits</a:t>
                      </a:r>
                      <a:endParaRPr lang="en-GB" sz="1100" b="1" dirty="0">
                        <a:solidFill>
                          <a:schemeClr val="bg1"/>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26178">
                <a:tc rowSpan="5">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Fiduciary</a:t>
                      </a:r>
                      <a:r>
                        <a:rPr lang="en-US" sz="1100" b="1" baseline="0" dirty="0" smtClean="0">
                          <a:solidFill>
                            <a:schemeClr val="tx1"/>
                          </a:solidFill>
                          <a:latin typeface="Arial" panose="020B0604020202020204" pitchFamily="34" charset="0"/>
                          <a:cs typeface="Arial" panose="020B0604020202020204" pitchFamily="34" charset="0"/>
                        </a:rPr>
                        <a:t> </a:t>
                      </a:r>
                      <a:r>
                        <a:rPr lang="en-US" sz="1100" b="1" dirty="0" smtClean="0">
                          <a:solidFill>
                            <a:schemeClr val="tx1"/>
                          </a:solidFill>
                          <a:latin typeface="Arial" panose="020B0604020202020204" pitchFamily="34" charset="0"/>
                          <a:cs typeface="Arial" panose="020B0604020202020204" pitchFamily="34" charset="0"/>
                        </a:rPr>
                        <a:t>risk</a:t>
                      </a: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baseline="0" dirty="0" smtClean="0">
                          <a:solidFill>
                            <a:schemeClr val="tx1"/>
                          </a:solidFill>
                          <a:latin typeface="Arial" panose="020B0604020202020204" pitchFamily="34" charset="0"/>
                          <a:ea typeface="+mn-ea"/>
                          <a:cs typeface="Arial" panose="020B0604020202020204" pitchFamily="34" charset="0"/>
                        </a:rPr>
                        <a:t>Clients with Missing Profiles (%)</a:t>
                      </a:r>
                    </a:p>
                  </a:txBody>
                  <a:tcPr marL="48014" marR="48014">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2700" cap="flat" cmpd="sng" algn="ctr">
                      <a:solidFill>
                        <a:schemeClr val="tx1">
                          <a:lumMod val="50000"/>
                          <a:lumOff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nSpc>
                          <a:spcPts val="1000"/>
                        </a:lnSpc>
                      </a:pPr>
                      <a:r>
                        <a:rPr lang="en-US" sz="1100" b="0" dirty="0" smtClean="0">
                          <a:latin typeface="Arial" panose="020B0604020202020204" pitchFamily="34" charset="0"/>
                          <a:cs typeface="Arial" panose="020B0604020202020204" pitchFamily="34" charset="0"/>
                        </a:rPr>
                        <a:t>BSI</a:t>
                      </a:r>
                      <a:endParaRPr lang="en-US" sz="1100" b="0" dirty="0">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2700" cap="flat" cmpd="sng" algn="ctr">
                      <a:solidFill>
                        <a:schemeClr val="tx1">
                          <a:lumMod val="50000"/>
                          <a:lumOff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2.6</a:t>
                      </a:r>
                      <a:r>
                        <a:rPr lang="en-US" sz="1100" baseline="0" dirty="0" smtClean="0">
                          <a:latin typeface="Arial" panose="020B0604020202020204" pitchFamily="34" charset="0"/>
                          <a:cs typeface="Arial" panose="020B0604020202020204" pitchFamily="34" charset="0"/>
                        </a:rPr>
                        <a:t>%</a:t>
                      </a:r>
                      <a:endParaRPr lang="en-US" sz="1100" dirty="0" smtClean="0">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2700" cap="flat" cmpd="sng" algn="ctr">
                      <a:solidFill>
                        <a:schemeClr val="tx1">
                          <a:lumMod val="50000"/>
                          <a:lumOff val="50000"/>
                        </a:schemeClr>
                      </a:solidFill>
                      <a:prstDash val="sysDash"/>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&gt;=6%</a:t>
                      </a:r>
                      <a:endParaRPr lang="en-US" sz="1000" dirty="0">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tx1">
                          <a:lumMod val="50000"/>
                          <a:lumOff val="50000"/>
                        </a:schemeClr>
                      </a:solidFill>
                      <a:prstDash val="sysDash"/>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&gt;=8%</a:t>
                      </a:r>
                      <a:endParaRPr lang="en-US" sz="1000" dirty="0">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tx1">
                          <a:lumMod val="50000"/>
                          <a:lumOff val="50000"/>
                        </a:schemeClr>
                      </a:solidFill>
                      <a:prstDash val="sysDash"/>
                      <a:round/>
                      <a:headEnd type="none" w="med" len="med"/>
                      <a:tailEnd type="none" w="med" len="med"/>
                    </a:lnB>
                    <a:lnTlToBr w="12700" cmpd="sng">
                      <a:noFill/>
                      <a:prstDash val="solid"/>
                    </a:lnTlToBr>
                    <a:lnBlToTr w="12700" cmpd="sng">
                      <a:noFill/>
                      <a:prstDash val="solid"/>
                    </a:lnBlToTr>
                    <a:solidFill>
                      <a:srgbClr val="FFCCCC"/>
                    </a:solidFill>
                  </a:tcPr>
                </a:tc>
              </a:tr>
              <a:tr h="226178">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baseline="0" dirty="0" smtClean="0">
                          <a:solidFill>
                            <a:schemeClr val="tx1"/>
                          </a:solidFill>
                          <a:latin typeface="Arial" panose="020B0604020202020204" pitchFamily="34" charset="0"/>
                          <a:ea typeface="+mn-ea"/>
                          <a:cs typeface="Arial" panose="020B0604020202020204" pitchFamily="34" charset="0"/>
                        </a:rPr>
                        <a:t>Exceeded Client Investment Profiles (%)</a:t>
                      </a:r>
                    </a:p>
                  </a:txBody>
                  <a:tcPr marL="48014" marR="48014">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lumMod val="50000"/>
                          <a:lumOff val="50000"/>
                        </a:schemeClr>
                      </a:solidFill>
                      <a:prstDash val="sysDash"/>
                      <a:round/>
                      <a:headEnd type="none" w="med" len="med"/>
                      <a:tailEnd type="none" w="med" len="med"/>
                    </a:lnT>
                    <a:lnB w="12700" cap="flat" cmpd="sng" algn="ctr">
                      <a:solidFill>
                        <a:schemeClr val="tx1">
                          <a:lumMod val="50000"/>
                          <a:lumOff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nSpc>
                          <a:spcPts val="1000"/>
                        </a:lnSpc>
                      </a:pPr>
                      <a:r>
                        <a:rPr lang="en-US" sz="1100" b="0" dirty="0" smtClean="0">
                          <a:latin typeface="Arial" panose="020B0604020202020204" pitchFamily="34" charset="0"/>
                          <a:cs typeface="Arial" panose="020B0604020202020204" pitchFamily="34" charset="0"/>
                        </a:rPr>
                        <a:t>BSI</a:t>
                      </a:r>
                      <a:endParaRPr lang="en-US" sz="1100" b="0" dirty="0">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lumMod val="50000"/>
                          <a:lumOff val="50000"/>
                        </a:schemeClr>
                      </a:solidFill>
                      <a:prstDash val="sysDash"/>
                      <a:round/>
                      <a:headEnd type="none" w="med" len="med"/>
                      <a:tailEnd type="none" w="med" len="med"/>
                    </a:lnT>
                    <a:lnB w="12700" cap="flat" cmpd="sng" algn="ctr">
                      <a:solidFill>
                        <a:schemeClr val="tx1">
                          <a:lumMod val="50000"/>
                          <a:lumOff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13.2%</a:t>
                      </a:r>
                    </a:p>
                  </a:txBody>
                  <a:tcPr marL="48014" marR="48014">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lumMod val="50000"/>
                          <a:lumOff val="50000"/>
                        </a:schemeClr>
                      </a:solidFill>
                      <a:prstDash val="sysDash"/>
                      <a:round/>
                      <a:headEnd type="none" w="med" len="med"/>
                      <a:tailEnd type="none" w="med" len="med"/>
                    </a:lnT>
                    <a:lnB w="12700" cap="flat" cmpd="sng" algn="ctr">
                      <a:solidFill>
                        <a:schemeClr val="tx1">
                          <a:lumMod val="50000"/>
                          <a:lumOff val="50000"/>
                        </a:schemeClr>
                      </a:solidFill>
                      <a:prstDash val="sysDash"/>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&gt;=16%</a:t>
                      </a:r>
                      <a:endParaRPr lang="en-US" sz="1000" dirty="0">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lumMod val="50000"/>
                          <a:lumOff val="50000"/>
                        </a:schemeClr>
                      </a:solidFill>
                      <a:prstDash val="sysDash"/>
                      <a:round/>
                      <a:headEnd type="none" w="med" len="med"/>
                      <a:tailEnd type="none" w="med" len="med"/>
                    </a:lnT>
                    <a:lnB w="12700" cap="flat" cmpd="sng" algn="ctr">
                      <a:solidFill>
                        <a:schemeClr val="tx1">
                          <a:lumMod val="50000"/>
                          <a:lumOff val="50000"/>
                        </a:schemeClr>
                      </a:solidFill>
                      <a:prstDash val="sysDash"/>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&gt;=20%</a:t>
                      </a:r>
                      <a:endParaRPr lang="en-US" sz="1000" dirty="0">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lumMod val="50000"/>
                          <a:lumOff val="50000"/>
                        </a:schemeClr>
                      </a:solidFill>
                      <a:prstDash val="sysDash"/>
                      <a:round/>
                      <a:headEnd type="none" w="med" len="med"/>
                      <a:tailEnd type="none" w="med" len="med"/>
                    </a:lnT>
                    <a:lnB w="12700" cap="flat" cmpd="sng" algn="ctr">
                      <a:solidFill>
                        <a:schemeClr val="tx1">
                          <a:lumMod val="50000"/>
                          <a:lumOff val="50000"/>
                        </a:schemeClr>
                      </a:solidFill>
                      <a:prstDash val="sysDash"/>
                      <a:round/>
                      <a:headEnd type="none" w="med" len="med"/>
                      <a:tailEnd type="none" w="med" len="med"/>
                    </a:lnB>
                    <a:lnTlToBr w="12700" cmpd="sng">
                      <a:noFill/>
                      <a:prstDash val="solid"/>
                    </a:lnTlToBr>
                    <a:lnBlToTr w="12700" cmpd="sng">
                      <a:noFill/>
                      <a:prstDash val="solid"/>
                    </a:lnBlToTr>
                    <a:solidFill>
                      <a:srgbClr val="FFCCCC"/>
                    </a:solidFill>
                  </a:tcPr>
                </a:tc>
              </a:tr>
              <a:tr h="226178">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baseline="0" dirty="0" smtClean="0">
                          <a:solidFill>
                            <a:schemeClr val="tx1"/>
                          </a:solidFill>
                          <a:latin typeface="Arial" panose="020B0604020202020204" pitchFamily="34" charset="0"/>
                          <a:ea typeface="+mn-ea"/>
                          <a:cs typeface="Arial" panose="020B0604020202020204" pitchFamily="34" charset="0"/>
                        </a:rPr>
                        <a:t>Pending Purchase Order Documentation (%)</a:t>
                      </a:r>
                    </a:p>
                  </a:txBody>
                  <a:tcPr marL="48014" marR="48014">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lumMod val="50000"/>
                          <a:lumOff val="50000"/>
                        </a:schemeClr>
                      </a:solidFill>
                      <a:prstDash val="sysDash"/>
                      <a:round/>
                      <a:headEnd type="none" w="med" len="med"/>
                      <a:tailEnd type="none" w="med" len="med"/>
                    </a:lnT>
                    <a:lnB w="12700" cap="flat" cmpd="sng" algn="ctr">
                      <a:solidFill>
                        <a:schemeClr val="tx1">
                          <a:lumMod val="50000"/>
                          <a:lumOff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nSpc>
                          <a:spcPts val="1000"/>
                        </a:lnSpc>
                      </a:pPr>
                      <a:r>
                        <a:rPr lang="en-US" sz="1100" b="0" smtClean="0">
                          <a:latin typeface="Arial" panose="020B0604020202020204" pitchFamily="34" charset="0"/>
                          <a:cs typeface="Arial" panose="020B0604020202020204" pitchFamily="34" charset="0"/>
                        </a:rPr>
                        <a:t>BSI</a:t>
                      </a:r>
                      <a:endParaRPr lang="en-US" sz="1100" b="0" dirty="0">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lumMod val="50000"/>
                          <a:lumOff val="50000"/>
                        </a:schemeClr>
                      </a:solidFill>
                      <a:prstDash val="sysDash"/>
                      <a:round/>
                      <a:headEnd type="none" w="med" len="med"/>
                      <a:tailEnd type="none" w="med" len="med"/>
                    </a:lnT>
                    <a:lnB w="12700" cap="flat" cmpd="sng" algn="ctr">
                      <a:solidFill>
                        <a:schemeClr val="tx1">
                          <a:lumMod val="50000"/>
                          <a:lumOff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4.11%</a:t>
                      </a:r>
                    </a:p>
                  </a:txBody>
                  <a:tcPr marL="48014" marR="48014">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lumMod val="50000"/>
                          <a:lumOff val="50000"/>
                        </a:schemeClr>
                      </a:solidFill>
                      <a:prstDash val="sysDash"/>
                      <a:round/>
                      <a:headEnd type="none" w="med" len="med"/>
                      <a:tailEnd type="none" w="med" len="med"/>
                    </a:lnT>
                    <a:lnB w="12700" cap="flat" cmpd="sng" algn="ctr">
                      <a:solidFill>
                        <a:schemeClr val="tx1">
                          <a:lumMod val="50000"/>
                          <a:lumOff val="50000"/>
                        </a:schemeClr>
                      </a:solidFill>
                      <a:prstDash val="sysDash"/>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&gt;=10%</a:t>
                      </a:r>
                      <a:endParaRPr lang="en-US" sz="1000" dirty="0">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lumMod val="50000"/>
                          <a:lumOff val="50000"/>
                        </a:schemeClr>
                      </a:solidFill>
                      <a:prstDash val="sysDash"/>
                      <a:round/>
                      <a:headEnd type="none" w="med" len="med"/>
                      <a:tailEnd type="none" w="med" len="med"/>
                    </a:lnT>
                    <a:lnB w="12700" cap="flat" cmpd="sng" algn="ctr">
                      <a:solidFill>
                        <a:schemeClr val="tx1">
                          <a:lumMod val="50000"/>
                          <a:lumOff val="50000"/>
                        </a:schemeClr>
                      </a:solidFill>
                      <a:prstDash val="sysDash"/>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&gt;=13%</a:t>
                      </a:r>
                      <a:endParaRPr lang="en-US" sz="1000" dirty="0">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lumMod val="50000"/>
                          <a:lumOff val="50000"/>
                        </a:schemeClr>
                      </a:solidFill>
                      <a:prstDash val="sysDash"/>
                      <a:round/>
                      <a:headEnd type="none" w="med" len="med"/>
                      <a:tailEnd type="none" w="med" len="med"/>
                    </a:lnT>
                    <a:lnB w="12700" cap="flat" cmpd="sng" algn="ctr">
                      <a:solidFill>
                        <a:schemeClr val="tx1">
                          <a:lumMod val="50000"/>
                          <a:lumOff val="50000"/>
                        </a:schemeClr>
                      </a:solidFill>
                      <a:prstDash val="sysDash"/>
                      <a:round/>
                      <a:headEnd type="none" w="med" len="med"/>
                      <a:tailEnd type="none" w="med" len="med"/>
                    </a:lnB>
                    <a:lnTlToBr w="12700" cmpd="sng">
                      <a:noFill/>
                      <a:prstDash val="solid"/>
                    </a:lnTlToBr>
                    <a:lnBlToTr w="12700" cmpd="sng">
                      <a:noFill/>
                      <a:prstDash val="solid"/>
                    </a:lnBlToTr>
                    <a:solidFill>
                      <a:srgbClr val="FFCCCC"/>
                    </a:solidFill>
                  </a:tcPr>
                </a:tc>
              </a:tr>
              <a:tr h="226178">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baseline="0" dirty="0" smtClean="0">
                          <a:solidFill>
                            <a:schemeClr val="tx1"/>
                          </a:solidFill>
                          <a:latin typeface="Arial" panose="020B0604020202020204" pitchFamily="34" charset="0"/>
                          <a:ea typeface="+mn-ea"/>
                          <a:cs typeface="Arial" panose="020B0604020202020204" pitchFamily="34" charset="0"/>
                        </a:rPr>
                        <a:t>Discretionary Mandates: Aging of Excesses (days)</a:t>
                      </a:r>
                    </a:p>
                  </a:txBody>
                  <a:tcPr marL="48014" marR="48014">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lumMod val="50000"/>
                          <a:lumOff val="50000"/>
                        </a:schemeClr>
                      </a:solidFill>
                      <a:prstDash val="sysDash"/>
                      <a:round/>
                      <a:headEnd type="none" w="med" len="med"/>
                      <a:tailEnd type="none" w="med" len="med"/>
                    </a:lnT>
                    <a:lnB w="12700" cap="flat" cmpd="sng" algn="ctr">
                      <a:solidFill>
                        <a:schemeClr val="tx1">
                          <a:lumMod val="50000"/>
                          <a:lumOff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nSpc>
                          <a:spcPts val="1000"/>
                        </a:lnSpc>
                      </a:pPr>
                      <a:r>
                        <a:rPr lang="en-US" sz="1100" b="0" dirty="0" smtClean="0">
                          <a:latin typeface="Arial" panose="020B0604020202020204" pitchFamily="34" charset="0"/>
                          <a:cs typeface="Arial" panose="020B0604020202020204" pitchFamily="34" charset="0"/>
                        </a:rPr>
                        <a:t>BSI</a:t>
                      </a:r>
                      <a:endParaRPr lang="en-US" sz="1100" b="0" dirty="0">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lumMod val="50000"/>
                          <a:lumOff val="50000"/>
                        </a:schemeClr>
                      </a:solidFill>
                      <a:prstDash val="sysDash"/>
                      <a:round/>
                      <a:headEnd type="none" w="med" len="med"/>
                      <a:tailEnd type="none" w="med" len="med"/>
                    </a:lnT>
                    <a:lnB w="12700" cap="flat" cmpd="sng" algn="ctr">
                      <a:solidFill>
                        <a:schemeClr val="tx1">
                          <a:lumMod val="50000"/>
                          <a:lumOff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0</a:t>
                      </a:r>
                    </a:p>
                  </a:txBody>
                  <a:tcPr marL="48014" marR="48014">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lumMod val="50000"/>
                          <a:lumOff val="50000"/>
                        </a:schemeClr>
                      </a:solidFill>
                      <a:prstDash val="sysDash"/>
                      <a:round/>
                      <a:headEnd type="none" w="med" len="med"/>
                      <a:tailEnd type="none" w="med" len="med"/>
                    </a:lnT>
                    <a:lnB w="12700" cap="flat" cmpd="sng" algn="ctr">
                      <a:solidFill>
                        <a:schemeClr val="tx1">
                          <a:lumMod val="50000"/>
                          <a:lumOff val="50000"/>
                        </a:schemeClr>
                      </a:solidFill>
                      <a:prstDash val="sysDash"/>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&gt;=60 days</a:t>
                      </a:r>
                      <a:endParaRPr lang="en-US" sz="1000" dirty="0">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lumMod val="50000"/>
                          <a:lumOff val="50000"/>
                        </a:schemeClr>
                      </a:solidFill>
                      <a:prstDash val="sysDash"/>
                      <a:round/>
                      <a:headEnd type="none" w="med" len="med"/>
                      <a:tailEnd type="none" w="med" len="med"/>
                    </a:lnT>
                    <a:lnB w="12700" cap="flat" cmpd="sng" algn="ctr">
                      <a:solidFill>
                        <a:schemeClr val="tx1">
                          <a:lumMod val="50000"/>
                          <a:lumOff val="50000"/>
                        </a:schemeClr>
                      </a:solidFill>
                      <a:prstDash val="sysDash"/>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&gt;=90 days</a:t>
                      </a:r>
                      <a:endParaRPr lang="en-US" sz="1000" dirty="0">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lumMod val="50000"/>
                          <a:lumOff val="50000"/>
                        </a:schemeClr>
                      </a:solidFill>
                      <a:prstDash val="sysDash"/>
                      <a:round/>
                      <a:headEnd type="none" w="med" len="med"/>
                      <a:tailEnd type="none" w="med" len="med"/>
                    </a:lnT>
                    <a:lnB w="12700" cap="flat" cmpd="sng" algn="ctr">
                      <a:solidFill>
                        <a:schemeClr val="tx1">
                          <a:lumMod val="50000"/>
                          <a:lumOff val="50000"/>
                        </a:schemeClr>
                      </a:solidFill>
                      <a:prstDash val="sysDash"/>
                      <a:round/>
                      <a:headEnd type="none" w="med" len="med"/>
                      <a:tailEnd type="none" w="med" len="med"/>
                    </a:lnB>
                    <a:lnTlToBr w="12700" cmpd="sng">
                      <a:noFill/>
                      <a:prstDash val="solid"/>
                    </a:lnTlToBr>
                    <a:lnBlToTr w="12700" cmpd="sng">
                      <a:noFill/>
                      <a:prstDash val="solid"/>
                    </a:lnBlToTr>
                    <a:solidFill>
                      <a:srgbClr val="FFCCCC"/>
                    </a:solidFill>
                  </a:tcPr>
                </a:tc>
              </a:tr>
              <a:tr h="226178">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u="none" strike="noStrike" dirty="0" smtClean="0">
                          <a:solidFill>
                            <a:srgbClr val="000000"/>
                          </a:solidFill>
                          <a:effectLst/>
                          <a:latin typeface="Arial" panose="020B0604020202020204" pitchFamily="34" charset="0"/>
                          <a:cs typeface="Arial" panose="020B0604020202020204" pitchFamily="34" charset="0"/>
                        </a:rPr>
                        <a:t>Regulation R Bank-wide “chiefly-compensated” test</a:t>
                      </a:r>
                      <a:endParaRPr lang="en-US" sz="1100" b="0" i="0" kern="1200" baseline="0" dirty="0" smtClean="0">
                        <a:solidFill>
                          <a:schemeClr val="tx1"/>
                        </a:solidFill>
                        <a:latin typeface="Arial" panose="020B0604020202020204" pitchFamily="34" charset="0"/>
                        <a:ea typeface="+mn-ea"/>
                        <a:cs typeface="Arial" panose="020B0604020202020204" pitchFamily="34" charset="0"/>
                      </a:endParaRPr>
                    </a:p>
                  </a:txBody>
                  <a:tcPr marL="48014" marR="48014">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lumMod val="50000"/>
                          <a:lumOff val="50000"/>
                        </a:schemeClr>
                      </a:solidFill>
                      <a:prstDash val="sysDash"/>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ts val="1000"/>
                        </a:lnSpc>
                      </a:pPr>
                      <a:r>
                        <a:rPr lang="en-US" sz="1100" b="0" dirty="0" smtClean="0">
                          <a:latin typeface="Arial" panose="020B0604020202020204" pitchFamily="34" charset="0"/>
                          <a:cs typeface="Arial" panose="020B0604020202020204" pitchFamily="34" charset="0"/>
                        </a:rPr>
                        <a:t>BSI</a:t>
                      </a:r>
                      <a:endParaRPr lang="en-US" sz="1100" b="0" dirty="0">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lumMod val="50000"/>
                          <a:lumOff val="50000"/>
                        </a:schemeClr>
                      </a:solidFill>
                      <a:prstDash val="sysDash"/>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76%</a:t>
                      </a:r>
                    </a:p>
                  </a:txBody>
                  <a:tcPr marL="48014" marR="48014">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lumMod val="50000"/>
                          <a:lumOff val="50000"/>
                        </a:schemeClr>
                      </a:solidFill>
                      <a:prstDash val="sysDash"/>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&lt;=74%</a:t>
                      </a:r>
                      <a:endParaRPr lang="en-US" sz="1000" dirty="0">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lumMod val="50000"/>
                          <a:lumOff val="50000"/>
                        </a:schemeClr>
                      </a:solidFill>
                      <a:prstDash val="sysDash"/>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&lt;=72%</a:t>
                      </a:r>
                      <a:endParaRPr lang="en-US" sz="1000" dirty="0">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lumMod val="50000"/>
                          <a:lumOff val="50000"/>
                        </a:schemeClr>
                      </a:solidFill>
                      <a:prstDash val="sysDash"/>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10" name="TextBox 9"/>
          <p:cNvSpPr txBox="1"/>
          <p:nvPr/>
        </p:nvSpPr>
        <p:spPr>
          <a:xfrm>
            <a:off x="5930273" y="1223947"/>
            <a:ext cx="3313728" cy="211468"/>
          </a:xfrm>
          <a:prstGeom prst="rect">
            <a:avLst/>
          </a:prstGeom>
          <a:noFill/>
        </p:spPr>
        <p:txBody>
          <a:bodyPr wrap="none" rtlCol="0">
            <a:spAutoFit/>
          </a:bodyPr>
          <a:lstStyle/>
          <a:p>
            <a:pPr eaLnBrk="1" hangingPunct="1">
              <a:lnSpc>
                <a:spcPct val="86000"/>
              </a:lnSpc>
            </a:pPr>
            <a:r>
              <a:rPr lang="en-US" sz="900" dirty="0" smtClean="0">
                <a:solidFill>
                  <a:srgbClr val="000000"/>
                </a:solidFill>
                <a:ea typeface="ＭＳ Ｐゴシック"/>
              </a:rPr>
              <a:t>* Equivalent SHUSA metric reported in Santander Group RAS</a:t>
            </a:r>
            <a:endParaRPr lang="en-US" sz="900" dirty="0">
              <a:solidFill>
                <a:srgbClr val="000000"/>
              </a:solidFill>
              <a:ea typeface="ＭＳ Ｐゴシック"/>
            </a:endParaRPr>
          </a:p>
        </p:txBody>
      </p:sp>
      <p:grpSp>
        <p:nvGrpSpPr>
          <p:cNvPr id="8" name="Group 7"/>
          <p:cNvGrpSpPr/>
          <p:nvPr/>
        </p:nvGrpSpPr>
        <p:grpSpPr>
          <a:xfrm>
            <a:off x="443921" y="72184"/>
            <a:ext cx="2194943" cy="189008"/>
            <a:chOff x="403281" y="164517"/>
            <a:chExt cx="2194943" cy="189008"/>
          </a:xfrm>
        </p:grpSpPr>
        <p:sp>
          <p:nvSpPr>
            <p:cNvPr id="9" name="Text Box 75"/>
            <p:cNvSpPr txBox="1">
              <a:spLocks noChangeArrowheads="1"/>
            </p:cNvSpPr>
            <p:nvPr/>
          </p:nvSpPr>
          <p:spPr bwMode="gray">
            <a:xfrm>
              <a:off x="636148" y="166688"/>
              <a:ext cx="1962076"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accent1"/>
                  </a:solidFill>
                </a:rPr>
                <a:t>Fiduciary risk: Limit overview</a:t>
              </a:r>
              <a:endParaRPr lang="en-US" sz="1200" dirty="0">
                <a:solidFill>
                  <a:schemeClr val="accent1"/>
                </a:solidFill>
              </a:endParaRPr>
            </a:p>
          </p:txBody>
        </p:sp>
        <p:sp>
          <p:nvSpPr>
            <p:cNvPr id="11" name="Oval 10"/>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smtClean="0">
                  <a:solidFill>
                    <a:schemeClr val="bg1"/>
                  </a:solidFill>
                  <a:ea typeface="ＭＳ Ｐゴシック" pitchFamily="-112" charset="-128"/>
                  <a:cs typeface="ＭＳ Ｐゴシック" pitchFamily="-112" charset="-128"/>
                </a:rPr>
                <a:t>11</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Tree>
    <p:extLst>
      <p:ext uri="{BB962C8B-B14F-4D97-AF65-F5344CB8AC3E}">
        <p14:creationId xmlns:p14="http://schemas.microsoft.com/office/powerpoint/2010/main" val="30228388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744" y="523407"/>
            <a:ext cx="9336044" cy="357021"/>
          </a:xfrm>
          <a:prstGeom prst="rect">
            <a:avLst/>
          </a:prstGeom>
          <a:noFill/>
        </p:spPr>
        <p:txBody>
          <a:bodyPr wrap="square" rtlCol="0">
            <a:spAutoFit/>
          </a:bodyPr>
          <a:lstStyle/>
          <a:p>
            <a:pPr algn="l"/>
            <a:r>
              <a:rPr lang="en-US" sz="2000" b="1" dirty="0"/>
              <a:t>Metric selection: </a:t>
            </a:r>
            <a:r>
              <a:rPr lang="en-US" sz="2000" dirty="0" smtClean="0"/>
              <a:t>Fiduciary risk </a:t>
            </a:r>
            <a:r>
              <a:rPr lang="en-US" sz="2000" dirty="0"/>
              <a:t>metrics</a:t>
            </a:r>
          </a:p>
        </p:txBody>
      </p:sp>
      <p:graphicFrame>
        <p:nvGraphicFramePr>
          <p:cNvPr id="3" name="Content Placeholder 12"/>
          <p:cNvGraphicFramePr>
            <a:graphicFrameLocks/>
          </p:cNvGraphicFramePr>
          <p:nvPr>
            <p:extLst>
              <p:ext uri="{D42A27DB-BD31-4B8C-83A1-F6EECF244321}">
                <p14:modId xmlns:p14="http://schemas.microsoft.com/office/powerpoint/2010/main" val="483751212"/>
              </p:ext>
            </p:extLst>
          </p:nvPr>
        </p:nvGraphicFramePr>
        <p:xfrm>
          <a:off x="360998" y="1465580"/>
          <a:ext cx="8821737" cy="4236720"/>
        </p:xfrm>
        <a:graphic>
          <a:graphicData uri="http://schemas.openxmlformats.org/drawingml/2006/table">
            <a:tbl>
              <a:tblPr firstRow="1" bandRow="1">
                <a:tableStyleId>{839DD9DD-9E6C-4910-8AC0-68ADFF6A6AFC}</a:tableStyleId>
              </a:tblPr>
              <a:tblGrid>
                <a:gridCol w="2077402"/>
                <a:gridCol w="1544320"/>
                <a:gridCol w="5200015"/>
              </a:tblGrid>
              <a:tr h="159448">
                <a:tc>
                  <a:txBody>
                    <a:bodyPr/>
                    <a:lstStyle/>
                    <a:p>
                      <a:pPr marL="0" indent="0" algn="l">
                        <a:buFont typeface="Arial" panose="020B0604020202020204" pitchFamily="34" charset="0"/>
                        <a:buNone/>
                      </a:pPr>
                      <a:r>
                        <a:rPr lang="en-US" sz="1100" b="1" dirty="0" smtClean="0">
                          <a:solidFill>
                            <a:srgbClr val="FF0000"/>
                          </a:solidFill>
                          <a:latin typeface="Arial" panose="020B0604020202020204" pitchFamily="34" charset="0"/>
                          <a:cs typeface="Arial" panose="020B0604020202020204" pitchFamily="34" charset="0"/>
                        </a:rPr>
                        <a:t>Metrics included in the RAS</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b="1" dirty="0" smtClean="0">
                          <a:solidFill>
                            <a:srgbClr val="FF0000"/>
                          </a:solidFill>
                          <a:latin typeface="Arial" panose="020B0604020202020204" pitchFamily="34" charset="0"/>
                          <a:cs typeface="Arial" panose="020B0604020202020204" pitchFamily="34" charset="0"/>
                        </a:rPr>
                        <a:t>Entity</a:t>
                      </a:r>
                      <a:r>
                        <a:rPr lang="en-US" sz="1100" b="1" baseline="0" dirty="0" smtClean="0">
                          <a:solidFill>
                            <a:srgbClr val="FF0000"/>
                          </a:solidFill>
                          <a:latin typeface="Arial" panose="020B0604020202020204" pitchFamily="34" charset="0"/>
                          <a:cs typeface="Arial" panose="020B0604020202020204" pitchFamily="34" charset="0"/>
                        </a:rPr>
                        <a:t>/portfolio</a:t>
                      </a: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100" b="1" dirty="0" smtClean="0">
                          <a:solidFill>
                            <a:srgbClr val="FF0000"/>
                          </a:solidFill>
                          <a:latin typeface="Arial" panose="020B0604020202020204" pitchFamily="34" charset="0"/>
                          <a:cs typeface="Arial" panose="020B0604020202020204" pitchFamily="34" charset="0"/>
                        </a:rPr>
                        <a:t>Rationale/commentary</a:t>
                      </a:r>
                      <a:endParaRPr lang="en-US" sz="11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159448">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baseline="0" dirty="0" smtClean="0">
                          <a:solidFill>
                            <a:schemeClr val="tx1"/>
                          </a:solidFill>
                          <a:latin typeface="Arial" panose="020B0604020202020204" pitchFamily="34" charset="0"/>
                          <a:ea typeface="+mn-ea"/>
                          <a:cs typeface="Arial" panose="020B0604020202020204" pitchFamily="34" charset="0"/>
                        </a:rPr>
                        <a:t>Clients with Missing Profiles (%)</a:t>
                      </a:r>
                    </a:p>
                  </a:txBody>
                  <a:tcPr marL="48014" marR="48014">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baseline="0" smtClean="0">
                          <a:solidFill>
                            <a:schemeClr val="tx1"/>
                          </a:solidFill>
                          <a:latin typeface="Arial" panose="020B0604020202020204" pitchFamily="34" charset="0"/>
                          <a:ea typeface="+mn-ea"/>
                          <a:cs typeface="Arial" panose="020B0604020202020204" pitchFamily="34" charset="0"/>
                        </a:rPr>
                        <a:t>BSI</a:t>
                      </a:r>
                      <a:endParaRPr lang="en-US" sz="1100" i="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This metric is a key component of the BSI Suitability Model</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It is necessary to profile all clients who have security portfolios and are receiving investment advice</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The metric will help monitor clients who haven’t been properly profiled and may be receiving unsuitable advice</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159448">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baseline="0" dirty="0" smtClean="0">
                          <a:solidFill>
                            <a:schemeClr val="tx1"/>
                          </a:solidFill>
                          <a:latin typeface="Arial" panose="020B0604020202020204" pitchFamily="34" charset="0"/>
                          <a:ea typeface="+mn-ea"/>
                          <a:cs typeface="Arial" panose="020B0604020202020204" pitchFamily="34" charset="0"/>
                        </a:rPr>
                        <a:t>Exceeded Client Investment Profiles (%)</a:t>
                      </a:r>
                    </a:p>
                  </a:txBody>
                  <a:tcPr marL="48014" marR="48014">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baseline="0" smtClean="0">
                          <a:solidFill>
                            <a:schemeClr val="tx1"/>
                          </a:solidFill>
                          <a:latin typeface="Arial" panose="020B0604020202020204" pitchFamily="34" charset="0"/>
                          <a:ea typeface="+mn-ea"/>
                          <a:cs typeface="Arial" panose="020B0604020202020204" pitchFamily="34" charset="0"/>
                        </a:rPr>
                        <a:t>BSI</a:t>
                      </a:r>
                      <a:endParaRPr lang="en-US" sz="1100" i="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r>
                        <a:rPr lang="en-US" sz="1100" kern="1200" dirty="0" smtClean="0">
                          <a:solidFill>
                            <a:schemeClr val="tx1"/>
                          </a:solidFill>
                          <a:effectLst/>
                          <a:latin typeface="Arial" panose="020B0604020202020204" pitchFamily="34" charset="0"/>
                          <a:ea typeface="+mn-ea"/>
                          <a:cs typeface="Arial" panose="020B0604020202020204" pitchFamily="34" charset="0"/>
                        </a:rPr>
                        <a:t>This metric is based on overall client profile</a:t>
                      </a:r>
                      <a:r>
                        <a:rPr lang="en-US" sz="1100" kern="1200" baseline="0" dirty="0" smtClean="0">
                          <a:solidFill>
                            <a:schemeClr val="tx1"/>
                          </a:solidFill>
                          <a:effectLst/>
                          <a:latin typeface="Arial" panose="020B0604020202020204" pitchFamily="34" charset="0"/>
                          <a:ea typeface="+mn-ea"/>
                          <a:cs typeface="Arial" panose="020B0604020202020204" pitchFamily="34" charset="0"/>
                        </a:rPr>
                        <a:t> including discretionary and non discretionary portfolios</a:t>
                      </a:r>
                    </a:p>
                    <a:p>
                      <a:pPr marL="171450" indent="-171450">
                        <a:buFont typeface="Arial" panose="020B0604020202020204" pitchFamily="34" charset="0"/>
                        <a:buChar char="•"/>
                      </a:pPr>
                      <a:r>
                        <a:rPr lang="en-US" sz="1100" kern="1200" baseline="0" dirty="0" smtClean="0">
                          <a:solidFill>
                            <a:schemeClr val="tx1"/>
                          </a:solidFill>
                          <a:effectLst/>
                          <a:latin typeface="Arial" panose="020B0604020202020204" pitchFamily="34" charset="0"/>
                          <a:ea typeface="+mn-ea"/>
                          <a:cs typeface="Arial" panose="020B0604020202020204" pitchFamily="34" charset="0"/>
                        </a:rPr>
                        <a:t>The metric measures the two limits that are part of the investment profile signed by the client: Level of Equivalent Risk (REQ)  and Emerging Markets (EM) concentrations.</a:t>
                      </a:r>
                      <a:endParaRPr lang="en-US" sz="1100" i="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159448">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baseline="0" dirty="0" smtClean="0">
                          <a:solidFill>
                            <a:schemeClr val="tx1"/>
                          </a:solidFill>
                          <a:latin typeface="Arial" panose="020B0604020202020204" pitchFamily="34" charset="0"/>
                          <a:ea typeface="+mn-ea"/>
                          <a:cs typeface="Arial" panose="020B0604020202020204" pitchFamily="34" charset="0"/>
                        </a:rPr>
                        <a:t>Pending Purchase Order Documentation (%)</a:t>
                      </a:r>
                    </a:p>
                  </a:txBody>
                  <a:tcPr marL="48014" marR="48014">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BSI</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Purchase orders (PO) are required for all non-discretionary transactions</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The PO is a mandatory document that requires client signature and includes relevant investment and suitability disclosures</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This metric measures the percentage of purchase transactions during last 18 trailing months that are pending for signatures</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159448">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baseline="0" dirty="0" smtClean="0">
                          <a:solidFill>
                            <a:schemeClr val="tx1"/>
                          </a:solidFill>
                          <a:latin typeface="Arial" panose="020B0604020202020204" pitchFamily="34" charset="0"/>
                          <a:ea typeface="+mn-ea"/>
                          <a:cs typeface="Arial" panose="020B0604020202020204" pitchFamily="34" charset="0"/>
                        </a:rPr>
                        <a:t>Discretionary Mandates: Aging of Excesses (days)</a:t>
                      </a:r>
                    </a:p>
                  </a:txBody>
                  <a:tcPr marL="48014" marR="48014">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BSI</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This metric identifies the aging of exceeded asset type concentrations within discretionary mandates</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Exceeded asset types are based on internal risk limits and contractual limits established with the client</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159448">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u="none" strike="noStrike" dirty="0" smtClean="0">
                          <a:solidFill>
                            <a:srgbClr val="000000"/>
                          </a:solidFill>
                          <a:effectLst/>
                          <a:latin typeface="Arial" panose="020B0604020202020204" pitchFamily="34" charset="0"/>
                          <a:cs typeface="Arial" panose="020B0604020202020204" pitchFamily="34" charset="0"/>
                        </a:rPr>
                        <a:t>Regulation R Bank-wide “chiefly-compensated” test</a:t>
                      </a:r>
                      <a:endParaRPr lang="en-US" sz="1100" b="0" i="0" kern="1200" baseline="0" dirty="0" smtClean="0">
                        <a:solidFill>
                          <a:schemeClr val="tx1"/>
                        </a:solidFill>
                        <a:latin typeface="Arial" panose="020B0604020202020204" pitchFamily="34" charset="0"/>
                        <a:ea typeface="+mn-ea"/>
                        <a:cs typeface="Arial" panose="020B0604020202020204" pitchFamily="34" charset="0"/>
                      </a:endParaRPr>
                    </a:p>
                  </a:txBody>
                  <a:tcPr marL="48014" marR="48014">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BSI</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b="0" i="0" u="none" strike="noStrike" kern="1200" dirty="0" smtClean="0">
                          <a:solidFill>
                            <a:srgbClr val="000000"/>
                          </a:solidFill>
                          <a:effectLst/>
                          <a:latin typeface="Arial"/>
                          <a:ea typeface="ＭＳ Ｐゴシック"/>
                          <a:cs typeface="ＭＳ Ｐゴシック"/>
                        </a:rPr>
                        <a:t>This metric monitors</a:t>
                      </a:r>
                      <a:r>
                        <a:rPr lang="en-US" sz="1100" b="0" i="0" u="none" strike="noStrike" kern="1200" baseline="0" dirty="0" smtClean="0">
                          <a:solidFill>
                            <a:srgbClr val="000000"/>
                          </a:solidFill>
                          <a:effectLst/>
                          <a:latin typeface="Arial"/>
                          <a:ea typeface="ＭＳ Ｐゴシック"/>
                          <a:cs typeface="ＭＳ Ｐゴシック"/>
                        </a:rPr>
                        <a:t> t</a:t>
                      </a:r>
                      <a:r>
                        <a:rPr lang="en-US" sz="1100" b="0" i="0" u="none" strike="noStrike" kern="1200" dirty="0" smtClean="0">
                          <a:solidFill>
                            <a:srgbClr val="000000"/>
                          </a:solidFill>
                          <a:effectLst/>
                          <a:latin typeface="Arial"/>
                          <a:ea typeface="ＭＳ Ｐゴシック"/>
                          <a:cs typeface="ＭＳ Ｐゴシック"/>
                        </a:rPr>
                        <a:t>he level of the “chiefly compensated” test to ensure it remains above the</a:t>
                      </a:r>
                      <a:r>
                        <a:rPr lang="en-US" sz="1100" b="0" i="0" u="none" strike="noStrike" kern="1200" baseline="0" dirty="0" smtClean="0">
                          <a:solidFill>
                            <a:srgbClr val="000000"/>
                          </a:solidFill>
                          <a:effectLst/>
                          <a:latin typeface="Arial"/>
                          <a:ea typeface="ＭＳ Ｐゴシック"/>
                          <a:cs typeface="ＭＳ Ｐゴシック"/>
                        </a:rPr>
                        <a:t> </a:t>
                      </a:r>
                      <a:r>
                        <a:rPr lang="en-US" sz="1100" b="0" i="0" u="none" strike="noStrike" kern="1200" dirty="0" smtClean="0">
                          <a:solidFill>
                            <a:srgbClr val="000000"/>
                          </a:solidFill>
                          <a:effectLst/>
                          <a:latin typeface="Arial"/>
                          <a:ea typeface="ＭＳ Ｐゴシック"/>
                          <a:cs typeface="ＭＳ Ｐゴシック"/>
                        </a:rPr>
                        <a:t>threshold of the exception set by Regulation R</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pSp>
        <p:nvGrpSpPr>
          <p:cNvPr id="9" name="Group 8"/>
          <p:cNvGrpSpPr/>
          <p:nvPr/>
        </p:nvGrpSpPr>
        <p:grpSpPr>
          <a:xfrm>
            <a:off x="443921" y="72184"/>
            <a:ext cx="2289520" cy="189008"/>
            <a:chOff x="403281" y="164517"/>
            <a:chExt cx="2289520" cy="189008"/>
          </a:xfrm>
        </p:grpSpPr>
        <p:sp>
          <p:nvSpPr>
            <p:cNvPr id="10" name="Text Box 75"/>
            <p:cNvSpPr txBox="1">
              <a:spLocks noChangeArrowheads="1"/>
            </p:cNvSpPr>
            <p:nvPr/>
          </p:nvSpPr>
          <p:spPr bwMode="gray">
            <a:xfrm>
              <a:off x="636148" y="166688"/>
              <a:ext cx="2056653"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accent1"/>
                  </a:solidFill>
                </a:rPr>
                <a:t>Fiduciary risk: Metric selection</a:t>
              </a:r>
              <a:endParaRPr lang="en-US" sz="1200" dirty="0">
                <a:solidFill>
                  <a:schemeClr val="accent1"/>
                </a:solidFill>
              </a:endParaRPr>
            </a:p>
          </p:txBody>
        </p:sp>
        <p:sp>
          <p:nvSpPr>
            <p:cNvPr id="11" name="Oval 10"/>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smtClean="0">
                  <a:solidFill>
                    <a:schemeClr val="bg1"/>
                  </a:solidFill>
                  <a:ea typeface="ＭＳ Ｐゴシック" pitchFamily="-112" charset="-128"/>
                  <a:cs typeface="ＭＳ Ｐゴシック" pitchFamily="-112" charset="-128"/>
                </a:rPr>
                <a:t>11</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Tree>
    <p:extLst>
      <p:ext uri="{BB962C8B-B14F-4D97-AF65-F5344CB8AC3E}">
        <p14:creationId xmlns:p14="http://schemas.microsoft.com/office/powerpoint/2010/main" val="36561475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sz="quarter" idx="11"/>
          </p:nvPr>
        </p:nvSpPr>
        <p:spPr/>
        <p:txBody>
          <a:bodyPr/>
          <a:lstStyle/>
          <a:p>
            <a:r>
              <a:rPr lang="en-US" sz="2000" dirty="0" smtClean="0"/>
              <a:t>Metrics by RAS objective</a:t>
            </a:r>
            <a:endParaRPr lang="en-US" sz="2000" b="0" dirty="0">
              <a:solidFill>
                <a:schemeClr val="accent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792608037"/>
              </p:ext>
            </p:extLst>
          </p:nvPr>
        </p:nvGraphicFramePr>
        <p:xfrm>
          <a:off x="365760" y="1463040"/>
          <a:ext cx="8892222" cy="4800600"/>
        </p:xfrm>
        <a:graphic>
          <a:graphicData uri="http://schemas.openxmlformats.org/drawingml/2006/table">
            <a:tbl>
              <a:tblPr firstRow="1" bandRow="1">
                <a:tableStyleId>{839DD9DD-9E6C-4910-8AC0-68ADFF6A6AFC}</a:tableStyleId>
              </a:tblPr>
              <a:tblGrid>
                <a:gridCol w="913971"/>
                <a:gridCol w="1595650"/>
                <a:gridCol w="1457028"/>
                <a:gridCol w="1734273"/>
                <a:gridCol w="1501565"/>
                <a:gridCol w="1689735"/>
              </a:tblGrid>
              <a:tr h="0">
                <a:tc rowSpan="2">
                  <a:txBody>
                    <a:bodyPr/>
                    <a:lstStyle/>
                    <a:p>
                      <a:pPr>
                        <a:spcBef>
                          <a:spcPts val="200"/>
                        </a:spcBef>
                        <a:spcAft>
                          <a:spcPts val="200"/>
                        </a:spcAft>
                      </a:pPr>
                      <a:r>
                        <a:rPr lang="en-US" sz="1100" b="1" i="0" dirty="0" smtClean="0">
                          <a:solidFill>
                            <a:schemeClr val="accent1"/>
                          </a:solidFill>
                          <a:latin typeface="Arial" panose="020B0604020202020204" pitchFamily="34" charset="0"/>
                          <a:cs typeface="Arial" panose="020B0604020202020204" pitchFamily="34" charset="0"/>
                        </a:rPr>
                        <a:t>RAS Objective</a:t>
                      </a:r>
                      <a:endParaRPr lang="en-US" sz="1100" b="1" i="0" dirty="0">
                        <a:solidFill>
                          <a:schemeClr val="accent1"/>
                        </a:solidFill>
                        <a:latin typeface="Arial" panose="020B0604020202020204" pitchFamily="34" charset="0"/>
                        <a:cs typeface="Arial" panose="020B0604020202020204" pitchFamily="34" charset="0"/>
                      </a:endParaRPr>
                    </a:p>
                  </a:txBody>
                  <a:tcPr marL="45720" marR="45720" anchor="b">
                    <a:lnL>
                      <a:noFill/>
                    </a:lnL>
                    <a:lnR w="9525" cap="flat" cmpd="sng" algn="ctr">
                      <a:solidFill>
                        <a:schemeClr val="bg2"/>
                      </a:solidFill>
                      <a:prstDash val="dash"/>
                      <a:round/>
                      <a:headEnd type="none" w="med" len="med"/>
                      <a:tailEnd type="none" w="med" len="med"/>
                    </a:lnR>
                    <a:lnT>
                      <a:noFill/>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spcBef>
                          <a:spcPts val="200"/>
                        </a:spcBef>
                        <a:spcAft>
                          <a:spcPts val="200"/>
                        </a:spcAft>
                      </a:pPr>
                      <a:r>
                        <a:rPr lang="en-US" sz="1100" dirty="0" smtClean="0">
                          <a:solidFill>
                            <a:schemeClr val="accent1"/>
                          </a:solidFill>
                          <a:latin typeface="Arial" panose="020B0604020202020204" pitchFamily="34" charset="0"/>
                          <a:cs typeface="Arial" panose="020B0604020202020204" pitchFamily="34" charset="0"/>
                        </a:rPr>
                        <a:t>Meet regulatory</a:t>
                      </a:r>
                      <a:r>
                        <a:rPr lang="en-US" sz="1100" baseline="0" dirty="0" smtClean="0">
                          <a:solidFill>
                            <a:schemeClr val="accent1"/>
                          </a:solidFill>
                          <a:latin typeface="Arial" panose="020B0604020202020204" pitchFamily="34" charset="0"/>
                          <a:cs typeface="Arial" panose="020B0604020202020204" pitchFamily="34" charset="0"/>
                        </a:rPr>
                        <a:t> constraints</a:t>
                      </a:r>
                      <a:endParaRPr lang="en-US" sz="1100" dirty="0" smtClean="0">
                        <a:solidFill>
                          <a:schemeClr val="accent1"/>
                        </a:solidFill>
                        <a:latin typeface="Arial" panose="020B0604020202020204" pitchFamily="34" charset="0"/>
                        <a:cs typeface="Arial" panose="020B0604020202020204" pitchFamily="34" charset="0"/>
                      </a:endParaRPr>
                    </a:p>
                  </a:txBody>
                  <a:tcPr marL="45720" marR="45720" anchor="b">
                    <a:lnL w="9525" cap="flat" cmpd="sng" algn="ctr">
                      <a:solidFill>
                        <a:schemeClr val="bg2"/>
                      </a:solidFill>
                      <a:prstDash val="dash"/>
                      <a:round/>
                      <a:headEnd type="none" w="med" len="med"/>
                      <a:tailEnd type="none" w="med" len="med"/>
                    </a:lnL>
                    <a:lnR w="9525" cap="flat" cmpd="sng" algn="ctr">
                      <a:solidFill>
                        <a:schemeClr val="bg2"/>
                      </a:solidFill>
                      <a:prstDash val="dash"/>
                      <a:round/>
                      <a:headEnd type="none" w="med" len="med"/>
                      <a:tailEnd type="none" w="med" len="med"/>
                    </a:lnR>
                    <a:lnT>
                      <a:noFill/>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200" dirty="0" smtClean="0">
                        <a:solidFill>
                          <a:schemeClr val="accent1"/>
                        </a:solidFill>
                      </a:endParaRPr>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tcPr>
                </a:tc>
                <a:tc rowSpan="2">
                  <a:txBody>
                    <a:bodyPr/>
                    <a:lstStyle/>
                    <a:p>
                      <a:pPr marL="0" marR="0" lvl="0" indent="0" algn="l" defTabSz="457200" rtl="0" eaLnBrk="1" fontAlgn="auto" latinLnBrk="0" hangingPunct="1">
                        <a:lnSpc>
                          <a:spcPct val="100000"/>
                        </a:lnSpc>
                        <a:spcBef>
                          <a:spcPts val="200"/>
                        </a:spcBef>
                        <a:spcAft>
                          <a:spcPts val="200"/>
                        </a:spcAft>
                        <a:buClrTx/>
                        <a:buSzTx/>
                        <a:buFontTx/>
                        <a:buNone/>
                        <a:tabLst/>
                        <a:defRPr/>
                      </a:pPr>
                      <a:r>
                        <a:rPr lang="en-US" sz="1100" b="1" kern="1200" dirty="0" smtClean="0">
                          <a:solidFill>
                            <a:schemeClr val="accent1"/>
                          </a:solidFill>
                          <a:latin typeface="Arial" panose="020B0604020202020204" pitchFamily="34" charset="0"/>
                          <a:ea typeface="+mn-ea"/>
                          <a:cs typeface="Arial" panose="020B0604020202020204" pitchFamily="34" charset="0"/>
                        </a:rPr>
                        <a:t>Sustain</a:t>
                      </a:r>
                      <a:r>
                        <a:rPr lang="en-US" sz="1100" b="1" kern="1200" baseline="0" dirty="0" smtClean="0">
                          <a:solidFill>
                            <a:schemeClr val="accent1"/>
                          </a:solidFill>
                          <a:latin typeface="Arial" panose="020B0604020202020204" pitchFamily="34" charset="0"/>
                          <a:ea typeface="+mn-ea"/>
                          <a:cs typeface="Arial" panose="020B0604020202020204" pitchFamily="34" charset="0"/>
                        </a:rPr>
                        <a:t> confidence of external stakeholders (e.g. ratings agencies)</a:t>
                      </a:r>
                      <a:endParaRPr lang="en-US" sz="1100" b="1" kern="1200" dirty="0" smtClean="0">
                        <a:solidFill>
                          <a:schemeClr val="accent1"/>
                        </a:solidFill>
                        <a:latin typeface="Arial" panose="020B0604020202020204" pitchFamily="34" charset="0"/>
                        <a:ea typeface="+mn-ea"/>
                        <a:cs typeface="Arial" panose="020B0604020202020204" pitchFamily="34" charset="0"/>
                      </a:endParaRPr>
                    </a:p>
                  </a:txBody>
                  <a:tcPr marL="45720" marR="45720" anchor="b">
                    <a:lnL w="9525" cap="flat" cmpd="sng" algn="ctr">
                      <a:solidFill>
                        <a:schemeClr val="bg2"/>
                      </a:solidFill>
                      <a:prstDash val="dash"/>
                      <a:round/>
                      <a:headEnd type="none" w="med" len="med"/>
                      <a:tailEnd type="none" w="med" len="med"/>
                    </a:lnL>
                    <a:lnR w="9525" cap="flat" cmpd="sng" algn="ctr">
                      <a:solidFill>
                        <a:schemeClr val="bg2"/>
                      </a:solidFill>
                      <a:prstDash val="dash"/>
                      <a:round/>
                      <a:headEnd type="none" w="med" len="med"/>
                      <a:tailEnd type="none" w="med" len="med"/>
                    </a:lnR>
                    <a:lnT>
                      <a:noFill/>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lvl="0">
                        <a:spcBef>
                          <a:spcPts val="200"/>
                        </a:spcBef>
                        <a:spcAft>
                          <a:spcPts val="200"/>
                        </a:spcAft>
                      </a:pPr>
                      <a:r>
                        <a:rPr lang="en-US" sz="1100" dirty="0" smtClean="0">
                          <a:solidFill>
                            <a:schemeClr val="accent1"/>
                          </a:solidFill>
                          <a:latin typeface="Arial" panose="020B0604020202020204" pitchFamily="34" charset="0"/>
                          <a:cs typeface="Arial" panose="020B0604020202020204" pitchFamily="34" charset="0"/>
                        </a:rPr>
                        <a:t>Minimize</a:t>
                      </a:r>
                      <a:r>
                        <a:rPr lang="en-US" sz="1100" baseline="0" dirty="0" smtClean="0">
                          <a:solidFill>
                            <a:schemeClr val="accent1"/>
                          </a:solidFill>
                          <a:latin typeface="Arial" panose="020B0604020202020204" pitchFamily="34" charset="0"/>
                          <a:cs typeface="Arial" panose="020B0604020202020204" pitchFamily="34" charset="0"/>
                        </a:rPr>
                        <a:t> risks that do not generate incremental earnings</a:t>
                      </a:r>
                      <a:endParaRPr lang="en-US" sz="1100" dirty="0">
                        <a:solidFill>
                          <a:schemeClr val="accent1"/>
                        </a:solidFill>
                        <a:latin typeface="Arial" panose="020B0604020202020204" pitchFamily="34" charset="0"/>
                        <a:cs typeface="Arial" panose="020B0604020202020204" pitchFamily="34" charset="0"/>
                      </a:endParaRPr>
                    </a:p>
                  </a:txBody>
                  <a:tcPr marL="45720" marR="45720" anchor="b">
                    <a:lnL w="9525" cap="flat" cmpd="sng" algn="ctr">
                      <a:solidFill>
                        <a:schemeClr val="bg2"/>
                      </a:solidFill>
                      <a:prstDash val="dash"/>
                      <a:round/>
                      <a:headEnd type="none" w="med" len="med"/>
                      <a:tailEnd type="none" w="med" len="med"/>
                    </a:lnL>
                    <a:lnR w="9525" cap="flat" cmpd="sng" algn="ctr">
                      <a:solidFill>
                        <a:schemeClr val="bg2"/>
                      </a:solidFill>
                      <a:prstDash val="dash"/>
                      <a:round/>
                      <a:headEnd type="none" w="med" len="med"/>
                      <a:tailEnd type="none" w="med" len="med"/>
                    </a:lnR>
                    <a:lnT>
                      <a:noFill/>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lvl="0" algn="l" defTabSz="457200" rtl="0" eaLnBrk="1" latinLnBrk="0" hangingPunct="1">
                        <a:spcBef>
                          <a:spcPts val="200"/>
                        </a:spcBef>
                        <a:spcAft>
                          <a:spcPts val="200"/>
                        </a:spcAft>
                      </a:pPr>
                      <a:r>
                        <a:rPr lang="en-US" sz="1100" b="1" kern="1200" dirty="0" smtClean="0">
                          <a:solidFill>
                            <a:schemeClr val="accent1"/>
                          </a:solidFill>
                          <a:latin typeface="Arial" panose="020B0604020202020204" pitchFamily="34" charset="0"/>
                          <a:ea typeface="+mn-ea"/>
                          <a:cs typeface="Arial" panose="020B0604020202020204" pitchFamily="34" charset="0"/>
                        </a:rPr>
                        <a:t>Comply with </a:t>
                      </a:r>
                      <a:br>
                        <a:rPr lang="en-US" sz="1100" b="1" kern="1200" dirty="0" smtClean="0">
                          <a:solidFill>
                            <a:schemeClr val="accent1"/>
                          </a:solidFill>
                          <a:latin typeface="Arial" panose="020B0604020202020204" pitchFamily="34" charset="0"/>
                          <a:ea typeface="+mn-ea"/>
                          <a:cs typeface="Arial" panose="020B0604020202020204" pitchFamily="34" charset="0"/>
                        </a:rPr>
                      </a:br>
                      <a:r>
                        <a:rPr lang="en-US" sz="1100" b="1" kern="1200" dirty="0" smtClean="0">
                          <a:solidFill>
                            <a:schemeClr val="accent1"/>
                          </a:solidFill>
                          <a:latin typeface="Arial" panose="020B0604020202020204" pitchFamily="34" charset="0"/>
                          <a:ea typeface="+mn-ea"/>
                          <a:cs typeface="Arial" panose="020B0604020202020204" pitchFamily="34" charset="0"/>
                        </a:rPr>
                        <a:t>Group-level Risk Appetite expectations</a:t>
                      </a:r>
                      <a:endParaRPr lang="en-US" sz="1100" b="1" kern="1200" dirty="0">
                        <a:solidFill>
                          <a:schemeClr val="accent1"/>
                        </a:solidFill>
                        <a:latin typeface="Arial" panose="020B0604020202020204" pitchFamily="34" charset="0"/>
                        <a:ea typeface="+mn-ea"/>
                        <a:cs typeface="Arial" panose="020B0604020202020204" pitchFamily="34" charset="0"/>
                      </a:endParaRPr>
                    </a:p>
                  </a:txBody>
                  <a:tcPr marL="45720" marR="45720" anchor="b">
                    <a:lnL w="9525" cap="flat" cmpd="sng" algn="ctr">
                      <a:solidFill>
                        <a:schemeClr val="bg2"/>
                      </a:solidFill>
                      <a:prstDash val="dash"/>
                      <a:round/>
                      <a:headEnd type="none" w="med" len="med"/>
                      <a:tailEnd type="none" w="med" len="med"/>
                    </a:lnL>
                    <a:lnR w="12700" cap="flat" cmpd="sng" algn="ctr">
                      <a:noFill/>
                      <a:prstDash val="sysDot"/>
                      <a:round/>
                      <a:headEnd type="none" w="med" len="med"/>
                      <a:tailEnd type="none" w="med" len="med"/>
                    </a:lnR>
                    <a:lnT>
                      <a:noFill/>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276273">
                <a:tc vMerge="1">
                  <a:txBody>
                    <a:bodyPr/>
                    <a:lstStyle/>
                    <a:p>
                      <a:endParaRPr lang="en-US" sz="1000" b="1" i="0" dirty="0">
                        <a:solidFill>
                          <a:schemeClr val="accent1"/>
                        </a:solidFill>
                      </a:endParaRPr>
                    </a:p>
                  </a:txBody>
                  <a:tcPr anchor="b">
                    <a:lnL>
                      <a:noFill/>
                    </a:lnL>
                    <a:lnR w="9525" cap="flat" cmpd="sng" algn="ctr">
                      <a:solidFill>
                        <a:schemeClr val="bg2"/>
                      </a:solidFill>
                      <a:prstDash val="dash"/>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Bef>
                          <a:spcPts val="200"/>
                        </a:spcBef>
                        <a:spcAft>
                          <a:spcPts val="200"/>
                        </a:spcAft>
                      </a:pPr>
                      <a:r>
                        <a:rPr lang="en-US" sz="1100" b="1" dirty="0" smtClean="0">
                          <a:solidFill>
                            <a:schemeClr val="bg2"/>
                          </a:solidFill>
                          <a:latin typeface="Arial" panose="020B0604020202020204" pitchFamily="34" charset="0"/>
                          <a:cs typeface="Arial" panose="020B0604020202020204" pitchFamily="34" charset="0"/>
                        </a:rPr>
                        <a:t>Quantitatively</a:t>
                      </a:r>
                      <a:r>
                        <a:rPr lang="en-US" sz="1100" b="1" baseline="0" dirty="0" smtClean="0">
                          <a:solidFill>
                            <a:schemeClr val="bg2"/>
                          </a:solidFill>
                          <a:latin typeface="Arial" panose="020B0604020202020204" pitchFamily="34" charset="0"/>
                          <a:cs typeface="Arial" panose="020B0604020202020204" pitchFamily="34" charset="0"/>
                        </a:rPr>
                        <a:t> </a:t>
                      </a:r>
                      <a:br>
                        <a:rPr lang="en-US" sz="1100" b="1" baseline="0" dirty="0" smtClean="0">
                          <a:solidFill>
                            <a:schemeClr val="bg2"/>
                          </a:solidFill>
                          <a:latin typeface="Arial" panose="020B0604020202020204" pitchFamily="34" charset="0"/>
                          <a:cs typeface="Arial" panose="020B0604020202020204" pitchFamily="34" charset="0"/>
                        </a:rPr>
                      </a:br>
                      <a:r>
                        <a:rPr lang="en-US" sz="1100" b="1" baseline="0" dirty="0" smtClean="0">
                          <a:solidFill>
                            <a:schemeClr val="bg2"/>
                          </a:solidFill>
                          <a:latin typeface="Arial" panose="020B0604020202020204" pitchFamily="34" charset="0"/>
                          <a:cs typeface="Arial" panose="020B0604020202020204" pitchFamily="34" charset="0"/>
                        </a:rPr>
                        <a:t>pass CCAR</a:t>
                      </a:r>
                      <a:endParaRPr lang="en-US" sz="1100" b="1" dirty="0" smtClean="0">
                        <a:solidFill>
                          <a:schemeClr val="bg2"/>
                        </a:solidFill>
                        <a:latin typeface="Arial" panose="020B0604020202020204" pitchFamily="34" charset="0"/>
                        <a:cs typeface="Arial" panose="020B0604020202020204" pitchFamily="34" charset="0"/>
                      </a:endParaRPr>
                    </a:p>
                  </a:txBody>
                  <a:tcPr marL="45720" marR="45720" anchor="b">
                    <a:lnL w="9525" cap="flat" cmpd="sng" algn="ctr">
                      <a:solidFill>
                        <a:schemeClr val="bg2"/>
                      </a:solidFill>
                      <a:prstDash val="dash"/>
                      <a:round/>
                      <a:headEnd type="none" w="med" len="med"/>
                      <a:tailEnd type="none" w="med" len="med"/>
                    </a:lnL>
                    <a:lnR w="9525" cap="flat" cmpd="sng" algn="ctr">
                      <a:solidFill>
                        <a:schemeClr val="bg2"/>
                      </a:solidFill>
                      <a:prstDash val="dash"/>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Bef>
                          <a:spcPts val="200"/>
                        </a:spcBef>
                        <a:spcAft>
                          <a:spcPts val="200"/>
                        </a:spcAft>
                      </a:pPr>
                      <a:r>
                        <a:rPr lang="en-US" sz="1100" b="1" dirty="0" smtClean="0">
                          <a:solidFill>
                            <a:schemeClr val="bg2"/>
                          </a:solidFill>
                          <a:latin typeface="Arial" panose="020B0604020202020204" pitchFamily="34" charset="0"/>
                          <a:cs typeface="Arial" panose="020B0604020202020204" pitchFamily="34" charset="0"/>
                        </a:rPr>
                        <a:t>Comply with </a:t>
                      </a:r>
                      <a:br>
                        <a:rPr lang="en-US" sz="1100" b="1" dirty="0" smtClean="0">
                          <a:solidFill>
                            <a:schemeClr val="bg2"/>
                          </a:solidFill>
                          <a:latin typeface="Arial" panose="020B0604020202020204" pitchFamily="34" charset="0"/>
                          <a:cs typeface="Arial" panose="020B0604020202020204" pitchFamily="34" charset="0"/>
                        </a:rPr>
                      </a:br>
                      <a:r>
                        <a:rPr lang="en-US" sz="1100" b="1" dirty="0" smtClean="0">
                          <a:solidFill>
                            <a:schemeClr val="bg2"/>
                          </a:solidFill>
                          <a:latin typeface="Arial" panose="020B0604020202020204" pitchFamily="34" charset="0"/>
                          <a:cs typeface="Arial" panose="020B0604020202020204" pitchFamily="34" charset="0"/>
                        </a:rPr>
                        <a:t>other regulations</a:t>
                      </a:r>
                    </a:p>
                  </a:txBody>
                  <a:tcPr marL="45720" marR="45720" anchor="b">
                    <a:lnL w="9525" cap="flat" cmpd="sng" algn="ctr">
                      <a:solidFill>
                        <a:schemeClr val="bg2"/>
                      </a:solidFill>
                      <a:prstDash val="dash"/>
                      <a:round/>
                      <a:headEnd type="none" w="med" len="med"/>
                      <a:tailEnd type="none" w="med" len="med"/>
                    </a:lnL>
                    <a:lnR w="9525" cap="flat" cmpd="sng" algn="ctr">
                      <a:solidFill>
                        <a:schemeClr val="bg2"/>
                      </a:solidFill>
                      <a:prstDash val="dash"/>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lvl="0"/>
                      <a:endParaRPr lang="en-US" sz="1200" dirty="0">
                        <a:solidFill>
                          <a:schemeClr val="accent1"/>
                        </a:solidFill>
                      </a:endParaRPr>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solidFill>
                      <a:schemeClr val="bg1">
                        <a:lumMod val="95000"/>
                      </a:schemeClr>
                    </a:solidFill>
                  </a:tcPr>
                </a:tc>
                <a:tc vMerge="1">
                  <a:txBody>
                    <a:bodyPr/>
                    <a:lstStyle/>
                    <a:p>
                      <a:pPr lvl="0"/>
                      <a:endParaRPr lang="en-US" sz="1200" dirty="0">
                        <a:solidFill>
                          <a:schemeClr val="accent1"/>
                        </a:solidFill>
                      </a:endParaRPr>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solidFill>
                      <a:schemeClr val="bg1">
                        <a:lumMod val="95000"/>
                      </a:schemeClr>
                    </a:solidFill>
                  </a:tcPr>
                </a:tc>
                <a:tc vMerge="1">
                  <a:txBody>
                    <a:bodyPr/>
                    <a:lstStyle/>
                    <a:p>
                      <a:pPr marL="0" lvl="0" algn="l" defTabSz="457200" rtl="0" eaLnBrk="1" latinLnBrk="0" hangingPunct="1"/>
                      <a:endParaRPr lang="en-US" sz="1200" b="1" kern="1200" dirty="0">
                        <a:solidFill>
                          <a:schemeClr val="accent1"/>
                        </a:solidFill>
                        <a:latin typeface="+mn-lt"/>
                        <a:ea typeface="+mn-ea"/>
                        <a:cs typeface="+mn-cs"/>
                      </a:endParaRPr>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solidFill>
                      <a:schemeClr val="bg1">
                        <a:lumMod val="95000"/>
                      </a:schemeClr>
                    </a:solidFill>
                  </a:tcPr>
                </a:tc>
              </a:tr>
              <a:tr h="1977305">
                <a:tc>
                  <a:txBody>
                    <a:bodyPr/>
                    <a:lstStyle/>
                    <a:p>
                      <a:pPr>
                        <a:spcBef>
                          <a:spcPts val="200"/>
                        </a:spcBef>
                        <a:spcAft>
                          <a:spcPts val="200"/>
                        </a:spcAft>
                      </a:pPr>
                      <a:r>
                        <a:rPr lang="en-US" sz="1100" b="1" i="0" dirty="0" smtClean="0">
                          <a:solidFill>
                            <a:schemeClr val="tx1"/>
                          </a:solidFill>
                          <a:latin typeface="Arial" panose="020B0604020202020204" pitchFamily="34" charset="0"/>
                          <a:cs typeface="Arial" panose="020B0604020202020204" pitchFamily="34" charset="0"/>
                        </a:rPr>
                        <a:t>Metrics</a:t>
                      </a:r>
                      <a:endParaRPr lang="en-US" sz="1100" b="1" i="0" dirty="0">
                        <a:solidFill>
                          <a:schemeClr val="tx1"/>
                        </a:solidFill>
                        <a:latin typeface="Arial" panose="020B0604020202020204" pitchFamily="34" charset="0"/>
                        <a:cs typeface="Arial" panose="020B0604020202020204" pitchFamily="34" charset="0"/>
                      </a:endParaRPr>
                    </a:p>
                  </a:txBody>
                  <a:tcPr marL="45720" marR="45720">
                    <a:lnL>
                      <a:noFill/>
                    </a:lnL>
                    <a:lnR w="9525" cap="flat" cmpd="sng" algn="ctr">
                      <a:solidFill>
                        <a:schemeClr val="bg2"/>
                      </a:solidFill>
                      <a:prstDash val="dash"/>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19063" lvl="0" indent="-119063">
                        <a:spcBef>
                          <a:spcPts val="200"/>
                        </a:spcBef>
                        <a:spcAft>
                          <a:spcPts val="200"/>
                        </a:spcAft>
                        <a:buFont typeface="Arial" panose="020B0604020202020204" pitchFamily="34" charset="0"/>
                        <a:buChar char="•"/>
                      </a:pPr>
                      <a:r>
                        <a:rPr lang="en-US" sz="1100" dirty="0" smtClean="0">
                          <a:latin typeface="Arial" panose="020B0604020202020204" pitchFamily="34" charset="0"/>
                          <a:cs typeface="Arial" panose="020B0604020202020204" pitchFamily="34" charset="0"/>
                        </a:rPr>
                        <a:t>Common</a:t>
                      </a:r>
                      <a:r>
                        <a:rPr lang="en-US" sz="1100" baseline="0" dirty="0" smtClean="0">
                          <a:latin typeface="Arial" panose="020B0604020202020204" pitchFamily="34" charset="0"/>
                          <a:cs typeface="Arial" panose="020B0604020202020204" pitchFamily="34" charset="0"/>
                        </a:rPr>
                        <a:t> Equity </a:t>
                      </a:r>
                      <a:br>
                        <a:rPr lang="en-US" sz="1100" baseline="0" dirty="0" smtClean="0">
                          <a:latin typeface="Arial" panose="020B0604020202020204" pitchFamily="34" charset="0"/>
                          <a:cs typeface="Arial" panose="020B0604020202020204" pitchFamily="34" charset="0"/>
                        </a:rPr>
                      </a:br>
                      <a:r>
                        <a:rPr lang="en-US" sz="1100" baseline="0" dirty="0" smtClean="0">
                          <a:latin typeface="Arial" panose="020B0604020202020204" pitchFamily="34" charset="0"/>
                          <a:cs typeface="Arial" panose="020B0604020202020204" pitchFamily="34" charset="0"/>
                        </a:rPr>
                        <a:t>Tier 1 Ratio </a:t>
                      </a:r>
                      <a:br>
                        <a:rPr lang="en-US" sz="1100" baseline="0" dirty="0" smtClean="0">
                          <a:latin typeface="Arial" panose="020B0604020202020204" pitchFamily="34" charset="0"/>
                          <a:cs typeface="Arial" panose="020B0604020202020204" pitchFamily="34" charset="0"/>
                        </a:rPr>
                      </a:br>
                      <a:r>
                        <a:rPr lang="en-US" sz="1100" baseline="0" dirty="0" smtClean="0">
                          <a:latin typeface="Arial" panose="020B0604020202020204" pitchFamily="34" charset="0"/>
                          <a:cs typeface="Arial" panose="020B0604020202020204" pitchFamily="34" charset="0"/>
                        </a:rPr>
                        <a:t>(baseline + stress)</a:t>
                      </a:r>
                    </a:p>
                    <a:p>
                      <a:pPr marL="119063" lvl="0" indent="-119063">
                        <a:spcBef>
                          <a:spcPts val="200"/>
                        </a:spcBef>
                        <a:spcAft>
                          <a:spcPts val="200"/>
                        </a:spcAft>
                        <a:buFont typeface="Arial" panose="020B0604020202020204" pitchFamily="34" charset="0"/>
                        <a:buChar char="•"/>
                      </a:pPr>
                      <a:r>
                        <a:rPr lang="en-US" sz="1100" baseline="0" dirty="0" smtClean="0">
                          <a:latin typeface="Arial" panose="020B0604020202020204" pitchFamily="34" charset="0"/>
                          <a:cs typeface="Arial" panose="020B0604020202020204" pitchFamily="34" charset="0"/>
                        </a:rPr>
                        <a:t>Total Risk-based Capital Ratio (baseline + stress)</a:t>
                      </a:r>
                    </a:p>
                    <a:p>
                      <a:pPr marL="119063" lvl="0" indent="-119063">
                        <a:spcBef>
                          <a:spcPts val="200"/>
                        </a:spcBef>
                        <a:spcAft>
                          <a:spcPts val="200"/>
                        </a:spcAft>
                        <a:buFont typeface="Arial" panose="020B0604020202020204" pitchFamily="34" charset="0"/>
                        <a:buChar char="•"/>
                      </a:pPr>
                      <a:r>
                        <a:rPr lang="en-US" sz="1100" baseline="0" dirty="0" smtClean="0">
                          <a:latin typeface="Arial" panose="020B0604020202020204" pitchFamily="34" charset="0"/>
                          <a:cs typeface="Arial" panose="020B0604020202020204" pitchFamily="34" charset="0"/>
                        </a:rPr>
                        <a:t>Tier 1 Leverage Ratio (baseline + stress)</a:t>
                      </a:r>
                    </a:p>
                    <a:p>
                      <a:pPr marL="119063" lvl="0" indent="-119063">
                        <a:spcBef>
                          <a:spcPts val="200"/>
                        </a:spcBef>
                        <a:spcAft>
                          <a:spcPts val="200"/>
                        </a:spcAft>
                        <a:buFont typeface="Arial" panose="020B0604020202020204" pitchFamily="34" charset="0"/>
                        <a:buChar char="•"/>
                      </a:pPr>
                      <a:r>
                        <a:rPr lang="en-US" sz="1100" baseline="0" dirty="0" smtClean="0">
                          <a:latin typeface="Arial" panose="020B0604020202020204" pitchFamily="34" charset="0"/>
                          <a:cs typeface="Arial" panose="020B0604020202020204" pitchFamily="34" charset="0"/>
                        </a:rPr>
                        <a:t>Tier 1 Risk-based Capital  Ratio (baseline + stress)</a:t>
                      </a:r>
                    </a:p>
                    <a:p>
                      <a:pPr marL="119063" marR="0" lvl="0" indent="-119063" algn="l" defTabSz="4572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100" dirty="0" smtClean="0">
                          <a:latin typeface="Arial" panose="020B0604020202020204" pitchFamily="34" charset="0"/>
                          <a:cs typeface="Arial" panose="020B0604020202020204" pitchFamily="34" charset="0"/>
                        </a:rPr>
                        <a:t>PPNR impairment</a:t>
                      </a:r>
                    </a:p>
                    <a:p>
                      <a:pPr marL="119063" marR="0" lvl="0" indent="-119063" algn="l" defTabSz="4572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100" u="none" strike="noStrike" baseline="0" dirty="0" smtClean="0">
                          <a:solidFill>
                            <a:schemeClr val="tx1"/>
                          </a:solidFill>
                          <a:effectLst/>
                          <a:latin typeface="Arial" panose="020B0604020202020204" pitchFamily="34" charset="0"/>
                          <a:cs typeface="Arial" panose="020B0604020202020204" pitchFamily="34" charset="0"/>
                        </a:rPr>
                        <a:t>Secured Lending Model Exceptions</a:t>
                      </a:r>
                    </a:p>
                  </a:txBody>
                  <a:tcPr marL="45720" marR="45720">
                    <a:lnL w="9525" cap="flat" cmpd="sng" algn="ctr">
                      <a:solidFill>
                        <a:schemeClr val="bg2"/>
                      </a:solidFill>
                      <a:prstDash val="dash"/>
                      <a:round/>
                      <a:headEnd type="none" w="med" len="med"/>
                      <a:tailEnd type="none" w="med" len="med"/>
                    </a:lnL>
                    <a:lnR w="9525" cap="flat" cmpd="sng" algn="ctr">
                      <a:solidFill>
                        <a:schemeClr val="bg2"/>
                      </a:solidFill>
                      <a:prstDash val="dash"/>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smtClean="0">
                          <a:latin typeface="Arial" panose="020B0604020202020204" pitchFamily="34" charset="0"/>
                          <a:cs typeface="Arial" panose="020B0604020202020204" pitchFamily="34" charset="0"/>
                        </a:rPr>
                        <a:t>Liquidity</a:t>
                      </a:r>
                      <a:r>
                        <a:rPr lang="en-US" sz="1100" baseline="0" dirty="0" smtClean="0">
                          <a:latin typeface="Arial" panose="020B0604020202020204" pitchFamily="34" charset="0"/>
                          <a:cs typeface="Arial" panose="020B0604020202020204" pitchFamily="34" charset="0"/>
                        </a:rPr>
                        <a:t> </a:t>
                      </a:r>
                      <a:br>
                        <a:rPr lang="en-US" sz="1100" baseline="0" dirty="0" smtClean="0">
                          <a:latin typeface="Arial" panose="020B0604020202020204" pitchFamily="34" charset="0"/>
                          <a:cs typeface="Arial" panose="020B0604020202020204" pitchFamily="34" charset="0"/>
                        </a:rPr>
                      </a:br>
                      <a:r>
                        <a:rPr lang="en-US" sz="1100" baseline="0" dirty="0" smtClean="0">
                          <a:latin typeface="Arial" panose="020B0604020202020204" pitchFamily="34" charset="0"/>
                          <a:cs typeface="Arial" panose="020B0604020202020204" pitchFamily="34" charset="0"/>
                        </a:rPr>
                        <a:t>coverage ratio – US modified</a:t>
                      </a:r>
                    </a:p>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i="0" kern="1200" baseline="0" dirty="0" smtClean="0">
                          <a:solidFill>
                            <a:schemeClr val="tx1"/>
                          </a:solidFill>
                          <a:latin typeface="Arial" panose="020B0604020202020204" pitchFamily="34" charset="0"/>
                          <a:ea typeface="+mn-ea"/>
                          <a:cs typeface="Arial" panose="020B0604020202020204" pitchFamily="34" charset="0"/>
                        </a:rPr>
                        <a:t>Open MRIAs or equivalent regulatory matters requiring Immediate Attention</a:t>
                      </a:r>
                    </a:p>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i="0" kern="1200" baseline="0" dirty="0" smtClean="0">
                          <a:solidFill>
                            <a:schemeClr val="tx1"/>
                          </a:solidFill>
                          <a:latin typeface="Arial" panose="020B0604020202020204" pitchFamily="34" charset="0"/>
                          <a:ea typeface="ＭＳ Ｐゴシック"/>
                          <a:cs typeface="Arial" panose="020B0604020202020204" pitchFamily="34" charset="0"/>
                        </a:rPr>
                        <a:t>Total Customer Complaints Received</a:t>
                      </a:r>
                    </a:p>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i="0" kern="1200" baseline="0" dirty="0" smtClean="0">
                          <a:solidFill>
                            <a:schemeClr val="tx1"/>
                          </a:solidFill>
                          <a:latin typeface="Arial" panose="020B0604020202020204" pitchFamily="34" charset="0"/>
                          <a:ea typeface="+mn-ea"/>
                          <a:cs typeface="Arial" panose="020B0604020202020204" pitchFamily="34" charset="0"/>
                        </a:rPr>
                        <a:t>Clients with Missing Profiles</a:t>
                      </a:r>
                    </a:p>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i="0" kern="1200" baseline="0" dirty="0" smtClean="0">
                          <a:solidFill>
                            <a:schemeClr val="tx1"/>
                          </a:solidFill>
                          <a:latin typeface="Arial" panose="020B0604020202020204" pitchFamily="34" charset="0"/>
                          <a:ea typeface="+mn-ea"/>
                          <a:cs typeface="Arial" panose="020B0604020202020204" pitchFamily="34" charset="0"/>
                        </a:rPr>
                        <a:t>Exceeded Client Investment Profiles</a:t>
                      </a:r>
                    </a:p>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i="0" kern="1200" baseline="0" dirty="0" smtClean="0">
                          <a:solidFill>
                            <a:schemeClr val="tx1"/>
                          </a:solidFill>
                          <a:latin typeface="Arial" panose="020B0604020202020204" pitchFamily="34" charset="0"/>
                          <a:ea typeface="+mn-ea"/>
                          <a:cs typeface="Arial" panose="020B0604020202020204" pitchFamily="34" charset="0"/>
                        </a:rPr>
                        <a:t>Pending Purchase Order Documentation</a:t>
                      </a:r>
                    </a:p>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i="0" kern="1200" baseline="0" dirty="0" smtClean="0">
                          <a:solidFill>
                            <a:schemeClr val="tx1"/>
                          </a:solidFill>
                          <a:latin typeface="Arial" panose="020B0604020202020204" pitchFamily="34" charset="0"/>
                          <a:ea typeface="+mn-ea"/>
                          <a:cs typeface="Arial" panose="020B0604020202020204" pitchFamily="34" charset="0"/>
                        </a:rPr>
                        <a:t>Discretionary Mandates: Aging of Expenses</a:t>
                      </a:r>
                    </a:p>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i="0" u="none" strike="noStrike" dirty="0" smtClean="0">
                          <a:solidFill>
                            <a:srgbClr val="000000"/>
                          </a:solidFill>
                          <a:effectLst/>
                          <a:latin typeface="Arial" panose="020B0604020202020204" pitchFamily="34" charset="0"/>
                          <a:cs typeface="Arial" panose="020B0604020202020204" pitchFamily="34" charset="0"/>
                        </a:rPr>
                        <a:t>Regulation R Bank-wide “chiefly-compensated” test</a:t>
                      </a:r>
                      <a:endParaRPr lang="en-US" sz="1100" b="0" i="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2"/>
                      </a:solidFill>
                      <a:prstDash val="dash"/>
                      <a:round/>
                      <a:headEnd type="none" w="med" len="med"/>
                      <a:tailEnd type="none" w="med" len="med"/>
                    </a:lnL>
                    <a:lnR w="9525" cap="flat" cmpd="sng" algn="ctr">
                      <a:solidFill>
                        <a:schemeClr val="bg2"/>
                      </a:solidFill>
                      <a:prstDash val="dash"/>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19063" marR="0" indent="-119063" algn="l" defTabSz="4572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100" b="0" kern="1200" baseline="0" dirty="0" smtClean="0">
                          <a:solidFill>
                            <a:schemeClr val="tx1"/>
                          </a:solidFill>
                          <a:latin typeface="Arial" panose="020B0604020202020204" pitchFamily="34" charset="0"/>
                          <a:ea typeface="+mn-ea"/>
                          <a:cs typeface="Arial" panose="020B0604020202020204" pitchFamily="34" charset="0"/>
                        </a:rPr>
                        <a:t>Net Interest Income Sensitivity</a:t>
                      </a:r>
                    </a:p>
                    <a:p>
                      <a:pPr marL="119063" marR="0" indent="-119063" algn="l" defTabSz="4572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100" b="0" kern="1200" baseline="0" dirty="0" smtClean="0">
                          <a:solidFill>
                            <a:schemeClr val="tx1"/>
                          </a:solidFill>
                          <a:latin typeface="Arial" panose="020B0604020202020204" pitchFamily="34" charset="0"/>
                          <a:ea typeface="+mn-ea"/>
                          <a:cs typeface="Arial" panose="020B0604020202020204" pitchFamily="34" charset="0"/>
                        </a:rPr>
                        <a:t>Market Value of Equity Sensitivity</a:t>
                      </a:r>
                    </a:p>
                    <a:p>
                      <a:pPr marL="119063" marR="0" lvl="0" indent="-119063" algn="l" defTabSz="4572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100" b="0" i="0" kern="1200" baseline="0" dirty="0" smtClean="0">
                          <a:solidFill>
                            <a:schemeClr val="tx1"/>
                          </a:solidFill>
                          <a:latin typeface="Arial" panose="020B0604020202020204" pitchFamily="34" charset="0"/>
                          <a:ea typeface="ＭＳ Ｐゴシック"/>
                          <a:cs typeface="Arial" panose="020B0604020202020204" pitchFamily="34" charset="0"/>
                        </a:rPr>
                        <a:t>Pending KYC updates</a:t>
                      </a:r>
                    </a:p>
                    <a:p>
                      <a:pPr marL="119063" marR="0" lvl="0" indent="-119063" algn="l" defTabSz="4572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100" b="0" i="0" kern="1200" baseline="0" dirty="0" smtClean="0">
                          <a:solidFill>
                            <a:schemeClr val="tx1"/>
                          </a:solidFill>
                          <a:latin typeface="Arial" panose="020B0604020202020204" pitchFamily="34" charset="0"/>
                          <a:ea typeface="+mn-ea"/>
                          <a:cs typeface="Arial" panose="020B0604020202020204" pitchFamily="34" charset="0"/>
                        </a:rPr>
                        <a:t>High Risk Customers as </a:t>
                      </a:r>
                      <a:r>
                        <a:rPr lang="en-US" sz="1100" b="0" i="0" kern="1200" baseline="0" dirty="0" smtClean="0">
                          <a:solidFill>
                            <a:schemeClr val="tx1"/>
                          </a:solidFill>
                          <a:latin typeface="Arial" panose="020B0604020202020204" pitchFamily="34" charset="0"/>
                          <a:ea typeface="ＭＳ Ｐゴシック"/>
                          <a:cs typeface="Arial" panose="020B0604020202020204" pitchFamily="34" charset="0"/>
                        </a:rPr>
                        <a:t>% of Total Customers</a:t>
                      </a:r>
                    </a:p>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i="0" kern="1200" baseline="0" dirty="0" smtClean="0">
                          <a:solidFill>
                            <a:schemeClr val="tx1"/>
                          </a:solidFill>
                          <a:effectLst/>
                          <a:latin typeface="Arial"/>
                          <a:ea typeface="ＭＳ Ｐゴシック"/>
                          <a:cs typeface="ＭＳ Ｐゴシック"/>
                        </a:rPr>
                        <a:t>AML Transaction Monitoring Alerts &gt;30 days</a:t>
                      </a:r>
                    </a:p>
                    <a:p>
                      <a:pPr marL="119063" marR="0" lvl="0" indent="-119063" algn="l" defTabSz="4572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100" b="0" i="0" kern="1200" baseline="0" dirty="0" smtClean="0">
                          <a:solidFill>
                            <a:schemeClr val="tx1"/>
                          </a:solidFill>
                          <a:latin typeface="Arial" panose="020B0604020202020204" pitchFamily="34" charset="0"/>
                          <a:ea typeface="ＭＳ Ｐゴシック"/>
                          <a:cs typeface="Arial" panose="020B0604020202020204" pitchFamily="34" charset="0"/>
                        </a:rPr>
                        <a:t>High Risk Politically Exposed Persons % of Total Customers</a:t>
                      </a:r>
                    </a:p>
                    <a:p>
                      <a:pPr marL="119063" marR="0" lvl="0" indent="-119063" algn="l" defTabSz="4572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100" b="0" i="0" kern="1200" baseline="0" dirty="0" smtClean="0">
                          <a:solidFill>
                            <a:schemeClr val="tx1"/>
                          </a:solidFill>
                          <a:latin typeface="Arial" panose="020B0604020202020204" pitchFamily="34" charset="0"/>
                          <a:ea typeface="ＭＳ Ｐゴシック"/>
                          <a:cs typeface="Arial" panose="020B0604020202020204" pitchFamily="34" charset="0"/>
                        </a:rPr>
                        <a:t>Past Due Reg. Monitoring CAPs</a:t>
                      </a:r>
                    </a:p>
                    <a:p>
                      <a:pPr marL="119063" marR="0" lvl="0" indent="-119063" algn="l" defTabSz="4572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100" b="0" i="0" kern="1200" baseline="0" dirty="0" smtClean="0">
                          <a:solidFill>
                            <a:schemeClr val="tx1"/>
                          </a:solidFill>
                          <a:latin typeface="Arial" panose="020B0604020202020204" pitchFamily="34" charset="0"/>
                          <a:ea typeface="ＭＳ Ｐゴシック"/>
                          <a:cs typeface="Arial" panose="020B0604020202020204" pitchFamily="34" charset="0"/>
                        </a:rPr>
                        <a:t>Repeat violation of Code of Conduct and Ethics</a:t>
                      </a:r>
                    </a:p>
                    <a:p>
                      <a:pPr marL="119063" marR="0" indent="-119063" algn="l" defTabSz="457200" rtl="0" eaLnBrk="1" fontAlgn="auto" latinLnBrk="0" hangingPunct="1">
                        <a:lnSpc>
                          <a:spcPct val="100000"/>
                        </a:lnSpc>
                        <a:spcBef>
                          <a:spcPts val="200"/>
                        </a:spcBef>
                        <a:spcAft>
                          <a:spcPts val="200"/>
                        </a:spcAft>
                        <a:buClrTx/>
                        <a:buSzTx/>
                        <a:buFont typeface="Arial" panose="020B0604020202020204" pitchFamily="34" charset="0"/>
                        <a:buChar char="•"/>
                        <a:tabLst/>
                        <a:defRPr/>
                      </a:pPr>
                      <a:endParaRPr lang="en-US" sz="1100" b="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2"/>
                      </a:solidFill>
                      <a:prstDash val="dash"/>
                      <a:round/>
                      <a:headEnd type="none" w="med" len="med"/>
                      <a:tailEnd type="none" w="med" len="med"/>
                    </a:lnL>
                    <a:lnR w="9525" cap="flat" cmpd="sng" algn="ctr">
                      <a:solidFill>
                        <a:schemeClr val="bg2"/>
                      </a:solidFill>
                      <a:prstDash val="dash"/>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9063" lvl="0" indent="-119063" algn="l" defTabSz="457200" rtl="0" eaLnBrk="1" latinLnBrk="0" hangingPunct="1">
                        <a:spcBef>
                          <a:spcPts val="200"/>
                        </a:spcBef>
                        <a:spcAft>
                          <a:spcPts val="200"/>
                        </a:spcAft>
                        <a:buFont typeface="Arial" panose="020B0604020202020204" pitchFamily="34" charset="0"/>
                        <a:buChar char="•"/>
                      </a:pPr>
                      <a:r>
                        <a:rPr lang="en-US" sz="1100" kern="1200" dirty="0" smtClean="0">
                          <a:solidFill>
                            <a:schemeClr val="tx1"/>
                          </a:solidFill>
                          <a:latin typeface="Arial" panose="020B0604020202020204" pitchFamily="34" charset="0"/>
                          <a:ea typeface="+mn-ea"/>
                          <a:cs typeface="Arial" panose="020B0604020202020204" pitchFamily="34" charset="0"/>
                        </a:rPr>
                        <a:t>Gross</a:t>
                      </a:r>
                      <a:r>
                        <a:rPr lang="en-US" sz="1100" kern="1200" baseline="0" dirty="0" smtClean="0">
                          <a:solidFill>
                            <a:schemeClr val="tx1"/>
                          </a:solidFill>
                          <a:latin typeface="Arial" panose="020B0604020202020204" pitchFamily="34" charset="0"/>
                          <a:ea typeface="+mn-ea"/>
                          <a:cs typeface="Arial" panose="020B0604020202020204" pitchFamily="34" charset="0"/>
                        </a:rPr>
                        <a:t> Operational Losses/Gross Margin</a:t>
                      </a:r>
                    </a:p>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aseline="0" dirty="0" smtClean="0">
                          <a:latin typeface="Arial" panose="020B0604020202020204" pitchFamily="34" charset="0"/>
                          <a:cs typeface="Arial" panose="020B0604020202020204" pitchFamily="34" charset="0"/>
                        </a:rPr>
                        <a:t>Material Operational Risk Events (w/ financial threshold &gt; $50K)</a:t>
                      </a:r>
                    </a:p>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u="none" strike="noStrike" dirty="0" smtClean="0">
                          <a:effectLst/>
                          <a:latin typeface="Arial" panose="020B0604020202020204" pitchFamily="34" charset="0"/>
                          <a:cs typeface="Arial" panose="020B0604020202020204" pitchFamily="34" charset="0"/>
                        </a:rPr>
                        <a:t>Legacy Tier 1 Models not submitted for validation</a:t>
                      </a:r>
                      <a:endParaRPr lang="en-US" sz="1100" b="0" i="0" u="none" strike="noStrike" dirty="0" smtClean="0">
                        <a:solidFill>
                          <a:srgbClr val="000000"/>
                        </a:solidFill>
                        <a:effectLst/>
                        <a:latin typeface="Arial" panose="020B0604020202020204" pitchFamily="34" charset="0"/>
                        <a:cs typeface="Arial" panose="020B0604020202020204" pitchFamily="34" charset="0"/>
                      </a:endParaRPr>
                    </a:p>
                    <a:p>
                      <a:pPr marL="0" lvl="0" indent="0" algn="l" defTabSz="457200" rtl="0" eaLnBrk="1" latinLnBrk="0" hangingPunct="1">
                        <a:spcBef>
                          <a:spcPts val="200"/>
                        </a:spcBef>
                        <a:spcAft>
                          <a:spcPts val="200"/>
                        </a:spcAft>
                        <a:buFont typeface="Arial" panose="020B0604020202020204" pitchFamily="34" charset="0"/>
                        <a:buNone/>
                      </a:pPr>
                      <a:endParaRPr lang="en-US" sz="1100" b="1" i="1" kern="1200" dirty="0" smtClean="0">
                        <a:solidFill>
                          <a:srgbClr val="008AB3"/>
                        </a:solidFill>
                        <a:latin typeface="Arial" panose="020B0604020202020204" pitchFamily="34" charset="0"/>
                        <a:ea typeface="+mn-ea"/>
                        <a:cs typeface="Arial" panose="020B0604020202020204" pitchFamily="34" charset="0"/>
                      </a:endParaRPr>
                    </a:p>
                  </a:txBody>
                  <a:tcPr marL="45720" marR="45720">
                    <a:lnL w="9525" cap="flat" cmpd="sng" algn="ctr">
                      <a:solidFill>
                        <a:schemeClr val="bg2"/>
                      </a:solidFill>
                      <a:prstDash val="dash"/>
                      <a:round/>
                      <a:headEnd type="none" w="med" len="med"/>
                      <a:tailEnd type="none" w="med" len="med"/>
                    </a:lnL>
                    <a:lnR w="9525" cap="flat" cmpd="sng" algn="ctr">
                      <a:solidFill>
                        <a:schemeClr val="bg2"/>
                      </a:solidFill>
                      <a:prstDash val="dash"/>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9063" marR="0" lvl="0" indent="-119063" algn="l" defTabSz="4572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100" kern="1200" dirty="0" smtClean="0">
                          <a:solidFill>
                            <a:schemeClr val="tx1"/>
                          </a:solidFill>
                          <a:latin typeface="Arial" panose="020B0604020202020204" pitchFamily="34" charset="0"/>
                          <a:ea typeface="+mn-ea"/>
                          <a:cs typeface="Arial" panose="020B0604020202020204" pitchFamily="34" charset="0"/>
                        </a:rPr>
                        <a:t>Top 10 Corporates Exposure</a:t>
                      </a:r>
                    </a:p>
                    <a:p>
                      <a:pPr marL="119063" marR="0" lvl="0" indent="-119063" algn="l" defTabSz="4572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100" kern="1200" dirty="0" smtClean="0">
                          <a:solidFill>
                            <a:schemeClr val="tx1"/>
                          </a:solidFill>
                          <a:latin typeface="Arial" panose="020B0604020202020204" pitchFamily="34" charset="0"/>
                          <a:ea typeface="+mn-ea"/>
                          <a:cs typeface="Arial" panose="020B0604020202020204" pitchFamily="34" charset="0"/>
                        </a:rPr>
                        <a:t>Individual Obligor Exposure</a:t>
                      </a:r>
                    </a:p>
                    <a:p>
                      <a:pPr marL="119063" marR="0" lvl="0" indent="-119063" algn="l" defTabSz="4572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100" kern="1200" dirty="0" smtClean="0">
                          <a:solidFill>
                            <a:schemeClr val="tx1"/>
                          </a:solidFill>
                          <a:latin typeface="Arial" panose="020B0604020202020204" pitchFamily="34" charset="0"/>
                          <a:ea typeface="+mn-ea"/>
                          <a:cs typeface="Arial" panose="020B0604020202020204" pitchFamily="34" charset="0"/>
                        </a:rPr>
                        <a:t>Stressed Survival Period (days)</a:t>
                      </a:r>
                      <a:endParaRPr lang="en-US" sz="1100" kern="1200" baseline="0" dirty="0" smtClean="0">
                        <a:solidFill>
                          <a:schemeClr val="tx1"/>
                        </a:solidFill>
                        <a:latin typeface="Arial" panose="020B0604020202020204" pitchFamily="34" charset="0"/>
                        <a:ea typeface="+mn-ea"/>
                        <a:cs typeface="Arial" panose="020B0604020202020204" pitchFamily="34" charset="0"/>
                      </a:endParaRPr>
                    </a:p>
                    <a:p>
                      <a:pPr marL="119063" marR="0" lvl="0" indent="-119063" algn="l" defTabSz="4572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100" kern="1200" baseline="0" dirty="0" smtClean="0">
                          <a:solidFill>
                            <a:schemeClr val="tx1"/>
                          </a:solidFill>
                          <a:latin typeface="Arial" panose="020B0604020202020204" pitchFamily="34" charset="0"/>
                          <a:ea typeface="+mn-ea"/>
                          <a:cs typeface="Arial" panose="020B0604020202020204" pitchFamily="34" charset="0"/>
                        </a:rPr>
                        <a:t>Liquidity Coverage Ratio – US modified</a:t>
                      </a:r>
                    </a:p>
                    <a:p>
                      <a:pPr marL="119063" marR="0" lvl="0" indent="-119063" algn="l" defTabSz="4572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100" kern="1200" baseline="0" dirty="0" smtClean="0">
                          <a:solidFill>
                            <a:schemeClr val="tx1"/>
                          </a:solidFill>
                          <a:latin typeface="Arial" panose="020B0604020202020204" pitchFamily="34" charset="0"/>
                          <a:ea typeface="+mn-ea"/>
                          <a:cs typeface="Arial" panose="020B0604020202020204" pitchFamily="34" charset="0"/>
                        </a:rPr>
                        <a:t>Structural Funding Ratio</a:t>
                      </a:r>
                    </a:p>
                  </a:txBody>
                  <a:tcPr marL="45720" marR="45720">
                    <a:lnL w="9525" cap="flat" cmpd="sng" algn="ctr">
                      <a:solidFill>
                        <a:schemeClr val="bg2"/>
                      </a:solidFill>
                      <a:prstDash val="dash"/>
                      <a:round/>
                      <a:headEnd type="none" w="med" len="med"/>
                      <a:tailEnd type="none" w="med" len="med"/>
                    </a:lnL>
                    <a:lnR w="12700" cap="flat" cmpd="sng" algn="ctr">
                      <a:noFill/>
                      <a:prstDash val="sysDot"/>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1" name="Text Box 75"/>
          <p:cNvSpPr txBox="1">
            <a:spLocks noChangeArrowheads="1"/>
          </p:cNvSpPr>
          <p:nvPr/>
        </p:nvSpPr>
        <p:spPr bwMode="gray">
          <a:xfrm>
            <a:off x="407540" y="98167"/>
            <a:ext cx="1065997"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Metric selection</a:t>
            </a:r>
            <a:endParaRPr lang="en-US" sz="1200" dirty="0">
              <a:solidFill>
                <a:schemeClr val="bg1">
                  <a:lumMod val="50000"/>
                </a:schemeClr>
              </a:solidFill>
            </a:endParaRPr>
          </a:p>
        </p:txBody>
      </p:sp>
    </p:spTree>
    <p:extLst>
      <p:ext uri="{BB962C8B-B14F-4D97-AF65-F5344CB8AC3E}">
        <p14:creationId xmlns:p14="http://schemas.microsoft.com/office/powerpoint/2010/main" val="289925036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241656460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68774" name="think-cell Slide" r:id="rId9" imgW="270" imgH="270" progId="TCLayout.ActiveDocument.1">
                  <p:embed/>
                </p:oleObj>
              </mc:Choice>
              <mc:Fallback>
                <p:oleObj name="think-cell Slide" r:id="rId9" imgW="270" imgH="270" progId="TCLayout.ActiveDocument.1">
                  <p:embed/>
                  <p:pic>
                    <p:nvPicPr>
                      <p:cNvPr id="0" name=""/>
                      <p:cNvPicPr/>
                      <p:nvPr/>
                    </p:nvPicPr>
                    <p:blipFill>
                      <a:blip r:embed="rId10"/>
                      <a:stretch>
                        <a:fillRect/>
                      </a:stretch>
                    </p:blipFill>
                    <p:spPr>
                      <a:xfrm>
                        <a:off x="1588" y="1588"/>
                        <a:ext cx="1587" cy="1587"/>
                      </a:xfrm>
                      <a:prstGeom prst="rect">
                        <a:avLst/>
                      </a:prstGeom>
                    </p:spPr>
                  </p:pic>
                </p:oleObj>
              </mc:Fallback>
            </mc:AlternateContent>
          </a:graphicData>
        </a:graphic>
      </p:graphicFrame>
      <p:sp>
        <p:nvSpPr>
          <p:cNvPr id="2" name="Rectangle 1" hidden="1"/>
          <p:cNvSpPr/>
          <p:nvPr>
            <p:custDataLst>
              <p:tags r:id="rId3"/>
            </p:custDataLst>
          </p:nvPr>
        </p:nvSpPr>
        <p:spPr bwMode="auto">
          <a:xfrm>
            <a:off x="0" y="0"/>
            <a:ext cx="158750" cy="158750"/>
          </a:xfrm>
          <a:prstGeom prst="rect">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nSpc>
                <a:spcPct val="100000"/>
              </a:lnSpc>
            </a:pPr>
            <a:endParaRPr lang="en-US" dirty="0" smtClean="0">
              <a:solidFill>
                <a:schemeClr val="tx1"/>
              </a:solidFill>
              <a:latin typeface="Arial"/>
              <a:cs typeface="Arial"/>
              <a:sym typeface="Arial"/>
            </a:endParaRPr>
          </a:p>
        </p:txBody>
      </p:sp>
      <p:cxnSp>
        <p:nvCxnSpPr>
          <p:cNvPr id="6" name="Straight Connector 5"/>
          <p:cNvCxnSpPr/>
          <p:nvPr/>
        </p:nvCxnSpPr>
        <p:spPr>
          <a:xfrm>
            <a:off x="4784145" y="1421539"/>
            <a:ext cx="0" cy="4894094"/>
          </a:xfrm>
          <a:prstGeom prst="line">
            <a:avLst/>
          </a:prstGeom>
          <a:ln>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8" name="Text Placeholder 8"/>
          <p:cNvSpPr txBox="1">
            <a:spLocks/>
          </p:cNvSpPr>
          <p:nvPr/>
        </p:nvSpPr>
        <p:spPr>
          <a:xfrm>
            <a:off x="5162550" y="1463040"/>
            <a:ext cx="2738267" cy="326405"/>
          </a:xfrm>
          <a:prstGeom prst="rect">
            <a:avLst/>
          </a:prstGeom>
        </p:spPr>
        <p:txBody>
          <a:bodyPr lIns="0" tIns="0" rIns="0" bIns="0"/>
          <a:lstStyle>
            <a:lvl1pPr marL="0" indent="0" algn="l" rtl="0" eaLnBrk="1" fontAlgn="base" hangingPunct="1">
              <a:lnSpc>
                <a:spcPct val="100000"/>
              </a:lnSpc>
              <a:spcBef>
                <a:spcPts val="0"/>
              </a:spcBef>
              <a:spcAft>
                <a:spcPct val="0"/>
              </a:spcAft>
              <a:buNone/>
              <a:defRPr sz="1200" b="1">
                <a:solidFill>
                  <a:schemeClr val="tx2"/>
                </a:solidFill>
                <a:latin typeface="+mj-lt"/>
                <a:ea typeface="+mn-ea"/>
                <a:cs typeface="+mn-cs"/>
              </a:defRPr>
            </a:lvl1pPr>
            <a:lvl2pPr marL="0" indent="0" algn="l" rtl="0" eaLnBrk="1" fontAlgn="base" hangingPunct="1">
              <a:lnSpc>
                <a:spcPct val="100000"/>
              </a:lnSpc>
              <a:spcBef>
                <a:spcPts val="0"/>
              </a:spcBef>
              <a:spcAft>
                <a:spcPct val="0"/>
              </a:spcAft>
              <a:buClr>
                <a:schemeClr val="tx1"/>
              </a:buClr>
              <a:buFont typeface="Wingdings" pitchFamily="2" charset="2"/>
              <a:buNone/>
              <a:defRPr sz="1200">
                <a:solidFill>
                  <a:schemeClr val="tx2"/>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000">
                <a:solidFill>
                  <a:schemeClr val="accent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US" sz="1400" b="1" i="0" u="none" strike="noStrike" kern="0" cap="none" spc="0" normalizeH="0" baseline="0" noProof="0" dirty="0" smtClean="0">
                <a:ln>
                  <a:noFill/>
                </a:ln>
                <a:solidFill>
                  <a:srgbClr val="FF0000"/>
                </a:solidFill>
                <a:effectLst/>
                <a:uLnTx/>
                <a:uFillTx/>
                <a:latin typeface="Arial Bold"/>
                <a:ea typeface="ＭＳ Ｐゴシック"/>
              </a:rPr>
              <a:t>Calibration approach</a:t>
            </a:r>
            <a:endParaRPr kumimoji="0" lang="en-US" sz="1400" b="1" i="0" u="none" strike="noStrike" kern="0" cap="none" spc="0" normalizeH="0" baseline="0" noProof="0" dirty="0">
              <a:ln>
                <a:noFill/>
              </a:ln>
              <a:solidFill>
                <a:srgbClr val="FF0000"/>
              </a:solidFill>
              <a:effectLst/>
              <a:uLnTx/>
              <a:uFillTx/>
              <a:latin typeface="Arial Bold"/>
              <a:ea typeface="ＭＳ Ｐゴシック"/>
            </a:endParaRPr>
          </a:p>
        </p:txBody>
      </p:sp>
      <mc:AlternateContent xmlns:mc="http://schemas.openxmlformats.org/markup-compatibility/2006" xmlns:a14="http://schemas.microsoft.com/office/drawing/2010/main">
        <mc:Choice Requires="a14">
          <p:sp>
            <p:nvSpPr>
              <p:cNvPr id="9" name="Content Placeholder 4"/>
              <p:cNvSpPr txBox="1">
                <a:spLocks/>
              </p:cNvSpPr>
              <p:nvPr/>
            </p:nvSpPr>
            <p:spPr bwMode="gray">
              <a:xfrm>
                <a:off x="5162550" y="1919143"/>
                <a:ext cx="4067957" cy="2353208"/>
              </a:xfrm>
              <a:prstGeom prst="rect">
                <a:avLst/>
              </a:prstGeom>
              <a:noFill/>
              <a:ln>
                <a:noFill/>
              </a:ln>
              <a:effectLst/>
              <a:extLst>
                <a:ext uri="{909E8E84-426E-40DD-AFC4-6F175D3DCCD1}">
                  <a14:hiddenFill>
                    <a:solidFill>
                      <a:schemeClr val="accent1"/>
                    </a:solidFill>
                  </a14:hiddenFill>
                </a:ext>
                <a:ext uri="{91240B29-F687-4F45-9708-019B960494DF}">
                  <a14:hiddenLine w="9525" algn="ctr">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GB"/>
                </a:defPPr>
                <a:lvl1pPr marL="171450" lvl="0" indent="-171450" algn="l" eaLnBrk="1" hangingPunct="1">
                  <a:lnSpc>
                    <a:spcPct val="100000"/>
                  </a:lnSpc>
                  <a:spcBef>
                    <a:spcPts val="600"/>
                  </a:spcBef>
                  <a:spcAft>
                    <a:spcPts val="0"/>
                  </a:spcAft>
                  <a:buFont typeface="Arial" panose="020B0604020202020204" pitchFamily="34" charset="0"/>
                  <a:buChar char="•"/>
                  <a:defRPr sz="1200" kern="0">
                    <a:solidFill>
                      <a:srgbClr val="000000"/>
                    </a:solidFill>
                    <a:latin typeface="Arial"/>
                  </a:defRPr>
                </a:lvl1pPr>
                <a:lvl2pPr marL="360000" indent="-180000" algn="l" eaLnBrk="1" hangingPunct="1">
                  <a:spcBef>
                    <a:spcPts val="300"/>
                  </a:spcBef>
                  <a:spcAft>
                    <a:spcPts val="0"/>
                  </a:spcAft>
                  <a:buFont typeface="Arial" charset="0"/>
                  <a:buChar char="–"/>
                  <a:defRPr sz="1400" baseline="0">
                    <a:latin typeface="+mn-lt"/>
                  </a:defRPr>
                </a:lvl2pPr>
                <a:lvl3pPr marL="540000" indent="-179388" algn="l" eaLnBrk="1" hangingPunct="1">
                  <a:spcBef>
                    <a:spcPts val="300"/>
                  </a:spcBef>
                  <a:spcAft>
                    <a:spcPts val="0"/>
                  </a:spcAft>
                  <a:buFont typeface="Arial" charset="0"/>
                  <a:buChar char="-"/>
                  <a:defRPr sz="1400">
                    <a:latin typeface="+mn-lt"/>
                  </a:defRPr>
                </a:lvl3pPr>
                <a:lvl4pPr marL="720000" indent="-179388" algn="l" eaLnBrk="1" hangingPunct="1">
                  <a:spcBef>
                    <a:spcPts val="300"/>
                  </a:spcBef>
                  <a:spcAft>
                    <a:spcPts val="0"/>
                  </a:spcAft>
                  <a:buFont typeface="Arial" charset="0"/>
                  <a:buChar char="-"/>
                  <a:defRPr sz="1400">
                    <a:latin typeface="+mn-lt"/>
                  </a:defRPr>
                </a:lvl4pPr>
                <a:lvl5pPr marL="900000" indent="-180000" algn="l" eaLnBrk="1" hangingPunct="1">
                  <a:spcBef>
                    <a:spcPts val="300"/>
                  </a:spcBef>
                  <a:spcAft>
                    <a:spcPts val="0"/>
                  </a:spcAft>
                  <a:buFont typeface="Arial" panose="020B0604020202020204" pitchFamily="34" charset="0"/>
                  <a:buChar char="-"/>
                  <a:defRPr sz="1400">
                    <a:latin typeface="+mn-lt"/>
                  </a:defRPr>
                </a:lvl5pPr>
                <a:lvl6pPr marL="1080000" indent="-180000" fontAlgn="base">
                  <a:spcBef>
                    <a:spcPts val="300"/>
                  </a:spcBef>
                  <a:spcAft>
                    <a:spcPts val="0"/>
                  </a:spcAft>
                  <a:buFont typeface="Arial" charset="0"/>
                  <a:buChar char="-"/>
                  <a:defRPr sz="1400" baseline="0">
                    <a:latin typeface="+mn-lt"/>
                  </a:defRPr>
                </a:lvl6pPr>
                <a:lvl7pPr marL="1260000" indent="-180000" fontAlgn="base">
                  <a:spcBef>
                    <a:spcPts val="300"/>
                  </a:spcBef>
                  <a:spcAft>
                    <a:spcPts val="0"/>
                  </a:spcAft>
                  <a:buFont typeface="Arial" charset="0"/>
                  <a:buChar char="-"/>
                  <a:defRPr sz="1400">
                    <a:latin typeface="+mn-lt"/>
                  </a:defRPr>
                </a:lvl7pPr>
                <a:lvl8pPr marL="1440000" indent="-180000" fontAlgn="base">
                  <a:spcBef>
                    <a:spcPts val="300"/>
                  </a:spcBef>
                  <a:spcAft>
                    <a:spcPts val="0"/>
                  </a:spcAft>
                  <a:buFont typeface="Arial" charset="0"/>
                  <a:buChar char="-"/>
                  <a:defRPr sz="1400">
                    <a:latin typeface="+mn-lt"/>
                  </a:defRPr>
                </a:lvl8pPr>
                <a:lvl9pPr marL="1620000" indent="-180000" fontAlgn="base">
                  <a:spcBef>
                    <a:spcPts val="300"/>
                  </a:spcBef>
                  <a:spcAft>
                    <a:spcPts val="0"/>
                  </a:spcAft>
                  <a:buFont typeface="Arial" charset="0"/>
                  <a:buChar char="-"/>
                  <a:defRPr sz="1400" baseline="0">
                    <a:latin typeface="+mn-lt"/>
                  </a:defRPr>
                </a:lvl9pPr>
              </a:lstStyle>
              <a:p>
                <a:r>
                  <a:rPr lang="en-US" kern="1200" dirty="0" smtClean="0">
                    <a:solidFill>
                      <a:schemeClr val="tx1"/>
                    </a:solidFill>
                  </a:rPr>
                  <a:t>The metric is calculated as</a:t>
                </a:r>
              </a:p>
              <a:p>
                <a:pPr marL="0" indent="0">
                  <a:buNone/>
                </a:pPr>
                <a:endParaRPr lang="en-US" kern="1200" dirty="0" smtClean="0">
                  <a:solidFill>
                    <a:schemeClr val="tx1"/>
                  </a:solidFill>
                </a:endParaRPr>
              </a:p>
              <a:p>
                <a:pPr marL="0" indent="0">
                  <a:buNone/>
                </a:pPr>
                <a14:m>
                  <m:oMathPara xmlns:m="http://schemas.openxmlformats.org/officeDocument/2006/math">
                    <m:oMathParaPr>
                      <m:jc m:val="centerGroup"/>
                    </m:oMathParaPr>
                    <m:oMath xmlns:m="http://schemas.openxmlformats.org/officeDocument/2006/math">
                      <m:f>
                        <m:fPr>
                          <m:ctrlPr>
                            <a:rPr lang="en-US" i="1" kern="1200" smtClean="0">
                              <a:solidFill>
                                <a:schemeClr val="tx1"/>
                              </a:solidFill>
                              <a:latin typeface="Cambria Math"/>
                            </a:rPr>
                          </m:ctrlPr>
                        </m:fPr>
                        <m:num>
                          <m:r>
                            <a:rPr lang="en-US" b="0" i="1" kern="1200" smtClean="0">
                              <a:solidFill>
                                <a:schemeClr val="tx1"/>
                              </a:solidFill>
                              <a:latin typeface="Cambria Math"/>
                            </a:rPr>
                            <m:t># </m:t>
                          </m:r>
                          <m:r>
                            <a:rPr lang="en-US" b="0" i="1" kern="1200" smtClean="0">
                              <a:solidFill>
                                <a:schemeClr val="tx1"/>
                              </a:solidFill>
                              <a:latin typeface="Cambria Math"/>
                            </a:rPr>
                            <m:t>𝑐𝑙𝑖𝑒𝑛𝑡𝑠</m:t>
                          </m:r>
                          <m:r>
                            <a:rPr lang="en-US" b="0" i="1" kern="1200" smtClean="0">
                              <a:solidFill>
                                <a:schemeClr val="tx1"/>
                              </a:solidFill>
                              <a:latin typeface="Cambria Math"/>
                            </a:rPr>
                            <m:t> </m:t>
                          </m:r>
                          <m:r>
                            <a:rPr lang="en-US" b="0" i="1" kern="1200" smtClean="0">
                              <a:solidFill>
                                <a:schemeClr val="tx1"/>
                              </a:solidFill>
                              <a:latin typeface="Cambria Math"/>
                            </a:rPr>
                            <m:t>𝑤𝑖𝑡h</m:t>
                          </m:r>
                          <m:r>
                            <a:rPr lang="en-US" b="0" i="1" kern="1200" smtClean="0">
                              <a:solidFill>
                                <a:schemeClr val="tx1"/>
                              </a:solidFill>
                              <a:latin typeface="Cambria Math"/>
                            </a:rPr>
                            <m:t> </m:t>
                          </m:r>
                          <m:r>
                            <a:rPr lang="en-US" b="0" i="1" kern="1200" smtClean="0">
                              <a:solidFill>
                                <a:schemeClr val="tx1"/>
                              </a:solidFill>
                              <a:latin typeface="Cambria Math"/>
                            </a:rPr>
                            <m:t>𝑛𝑜</m:t>
                          </m:r>
                          <m:r>
                            <a:rPr lang="en-US" b="0" i="1" kern="1200" smtClean="0">
                              <a:solidFill>
                                <a:schemeClr val="tx1"/>
                              </a:solidFill>
                              <a:latin typeface="Cambria Math"/>
                            </a:rPr>
                            <m:t> </m:t>
                          </m:r>
                          <m:r>
                            <a:rPr lang="en-US" b="0" i="1" kern="1200" smtClean="0">
                              <a:solidFill>
                                <a:schemeClr val="tx1"/>
                              </a:solidFill>
                              <a:latin typeface="Cambria Math"/>
                            </a:rPr>
                            <m:t>𝑝𝑟𝑜𝑓𝑖𝑙𝑒</m:t>
                          </m:r>
                          <m:r>
                            <a:rPr lang="en-US" b="0" i="1" kern="1200" smtClean="0">
                              <a:solidFill>
                                <a:schemeClr val="tx1"/>
                              </a:solidFill>
                              <a:latin typeface="Cambria Math"/>
                            </a:rPr>
                            <m:t> </m:t>
                          </m:r>
                          <m:r>
                            <a:rPr lang="en-US" b="0" i="1" kern="1200" smtClean="0">
                              <a:solidFill>
                                <a:schemeClr val="tx1"/>
                              </a:solidFill>
                              <a:latin typeface="Cambria Math"/>
                            </a:rPr>
                            <m:t>𝑜𝑟</m:t>
                          </m:r>
                          <m:r>
                            <a:rPr lang="en-US" b="0" i="1" kern="1200" smtClean="0">
                              <a:solidFill>
                                <a:schemeClr val="tx1"/>
                              </a:solidFill>
                              <a:latin typeface="Cambria Math"/>
                            </a:rPr>
                            <m:t> </m:t>
                          </m:r>
                          <m:r>
                            <a:rPr lang="en-US" b="0" i="1" kern="1200" smtClean="0">
                              <a:solidFill>
                                <a:schemeClr val="tx1"/>
                              </a:solidFill>
                              <a:latin typeface="Cambria Math"/>
                            </a:rPr>
                            <m:t>𝑜𝑙𝑑</m:t>
                          </m:r>
                          <m:r>
                            <a:rPr lang="en-US" b="0" i="1" kern="1200" smtClean="0">
                              <a:solidFill>
                                <a:schemeClr val="tx1"/>
                              </a:solidFill>
                              <a:latin typeface="Cambria Math"/>
                            </a:rPr>
                            <m:t> </m:t>
                          </m:r>
                          <m:r>
                            <a:rPr lang="en-US" b="0" i="1" kern="1200" smtClean="0">
                              <a:solidFill>
                                <a:schemeClr val="tx1"/>
                              </a:solidFill>
                              <a:latin typeface="Cambria Math"/>
                            </a:rPr>
                            <m:t>𝑝𝑟𝑜𝑓𝑖𝑙𝑒</m:t>
                          </m:r>
                        </m:num>
                        <m:den>
                          <m:r>
                            <a:rPr lang="en-US" b="0" i="1" kern="1200" smtClean="0">
                              <a:solidFill>
                                <a:schemeClr val="tx1"/>
                              </a:solidFill>
                              <a:latin typeface="Cambria Math"/>
                            </a:rPr>
                            <m:t># </m:t>
                          </m:r>
                          <m:r>
                            <a:rPr lang="en-US" b="0" i="1" kern="1200" smtClean="0">
                              <a:solidFill>
                                <a:schemeClr val="tx1"/>
                              </a:solidFill>
                              <a:latin typeface="Cambria Math"/>
                            </a:rPr>
                            <m:t>𝑐𝑙𝑖𝑒𝑛𝑡𝑠</m:t>
                          </m:r>
                          <m:r>
                            <a:rPr lang="en-US" b="0" i="1" kern="1200" smtClean="0">
                              <a:solidFill>
                                <a:schemeClr val="tx1"/>
                              </a:solidFill>
                              <a:latin typeface="Cambria Math"/>
                            </a:rPr>
                            <m:t> </m:t>
                          </m:r>
                          <m:r>
                            <a:rPr lang="en-US" b="0" i="1" kern="1200" smtClean="0">
                              <a:solidFill>
                                <a:schemeClr val="tx1"/>
                              </a:solidFill>
                              <a:latin typeface="Cambria Math"/>
                            </a:rPr>
                            <m:t>𝑤𝑖𝑡h</m:t>
                          </m:r>
                          <m:r>
                            <a:rPr lang="en-US" b="0" i="1" kern="1200" smtClean="0">
                              <a:solidFill>
                                <a:schemeClr val="tx1"/>
                              </a:solidFill>
                              <a:latin typeface="Cambria Math"/>
                            </a:rPr>
                            <m:t> </m:t>
                          </m:r>
                          <m:r>
                            <a:rPr lang="en-US" b="0" i="1" kern="1200" smtClean="0">
                              <a:solidFill>
                                <a:schemeClr val="tx1"/>
                              </a:solidFill>
                              <a:latin typeface="Cambria Math"/>
                            </a:rPr>
                            <m:t>𝑠𝑒𝑐𝑢𝑟𝑖𝑡𝑖𝑒𝑠</m:t>
                          </m:r>
                          <m:r>
                            <a:rPr lang="en-US" b="0" i="1" kern="1200" smtClean="0">
                              <a:solidFill>
                                <a:schemeClr val="tx1"/>
                              </a:solidFill>
                              <a:latin typeface="Cambria Math"/>
                            </a:rPr>
                            <m:t> </m:t>
                          </m:r>
                          <m:r>
                            <a:rPr lang="en-US" b="0" i="1" kern="1200" smtClean="0">
                              <a:solidFill>
                                <a:schemeClr val="tx1"/>
                              </a:solidFill>
                              <a:latin typeface="Cambria Math"/>
                            </a:rPr>
                            <m:t>𝑖𝑛</m:t>
                          </m:r>
                          <m:r>
                            <a:rPr lang="en-US" b="0" i="1" kern="1200" smtClean="0">
                              <a:solidFill>
                                <a:schemeClr val="tx1"/>
                              </a:solidFill>
                              <a:latin typeface="Cambria Math"/>
                            </a:rPr>
                            <m:t> </m:t>
                          </m:r>
                          <m:r>
                            <a:rPr lang="en-US" b="0" i="1" kern="1200" smtClean="0">
                              <a:solidFill>
                                <a:schemeClr val="tx1"/>
                              </a:solidFill>
                              <a:latin typeface="Cambria Math"/>
                            </a:rPr>
                            <m:t>𝑝𝑜𝑟𝑡𝑓𝑜𝑙𝑖𝑜</m:t>
                          </m:r>
                        </m:den>
                      </m:f>
                    </m:oMath>
                  </m:oMathPara>
                </a14:m>
                <a:endParaRPr lang="en-US" kern="1200" dirty="0">
                  <a:solidFill>
                    <a:schemeClr val="tx1"/>
                  </a:solidFill>
                </a:endParaRPr>
              </a:p>
              <a:p>
                <a:endParaRPr lang="en-US" dirty="0" smtClean="0"/>
              </a:p>
              <a:p>
                <a:r>
                  <a:rPr lang="en-US" dirty="0" smtClean="0"/>
                  <a:t>The amber trigger was set as the maximum pending profile ratio during the past </a:t>
                </a:r>
                <a:r>
                  <a:rPr lang="en-US" dirty="0" smtClean="0">
                    <a:solidFill>
                      <a:schemeClr val="tx1"/>
                    </a:solidFill>
                  </a:rPr>
                  <a:t>3</a:t>
                </a:r>
                <a:r>
                  <a:rPr lang="en-US" dirty="0" smtClean="0"/>
                  <a:t> </a:t>
                </a:r>
                <a:r>
                  <a:rPr lang="en-US" dirty="0"/>
                  <a:t>years  (~8%), </a:t>
                </a:r>
                <a:r>
                  <a:rPr lang="en-US" dirty="0" smtClean="0"/>
                  <a:t>after normalizing the ratio to exclude new accounts incorporated into the Suitability Model in 2014</a:t>
                </a:r>
              </a:p>
              <a:p>
                <a:r>
                  <a:rPr lang="en-US" dirty="0" smtClean="0"/>
                  <a:t>The red limit was adjusted up from the amber limit with additional buffer </a:t>
                </a:r>
                <a:r>
                  <a:rPr lang="en-US" dirty="0"/>
                  <a:t>per management discretion </a:t>
                </a:r>
              </a:p>
            </p:txBody>
          </p:sp>
        </mc:Choice>
        <mc:Fallback xmlns="">
          <p:sp>
            <p:nvSpPr>
              <p:cNvPr id="9" name="Content Placeholder 4"/>
              <p:cNvSpPr txBox="1">
                <a:spLocks noRot="1" noChangeAspect="1" noMove="1" noResize="1" noEditPoints="1" noAdjustHandles="1" noChangeArrowheads="1" noChangeShapeType="1" noTextEdit="1"/>
              </p:cNvSpPr>
              <p:nvPr/>
            </p:nvSpPr>
            <p:spPr bwMode="gray">
              <a:xfrm>
                <a:off x="5162550" y="1919143"/>
                <a:ext cx="4067957" cy="2353208"/>
              </a:xfrm>
              <a:prstGeom prst="rect">
                <a:avLst/>
              </a:prstGeom>
              <a:blipFill rotWithShape="1">
                <a:blip r:embed="rId11"/>
                <a:stretch>
                  <a:fillRect l="-2249" t="-2332" b="-285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GB">
                    <a:noFill/>
                  </a:rPr>
                  <a:t> </a:t>
                </a:r>
              </a:p>
            </p:txBody>
          </p:sp>
        </mc:Fallback>
      </mc:AlternateContent>
      <p:graphicFrame>
        <p:nvGraphicFramePr>
          <p:cNvPr id="15" name="Object 14"/>
          <p:cNvGraphicFramePr>
            <a:graphicFrameLocks/>
          </p:cNvGraphicFramePr>
          <p:nvPr>
            <p:custDataLst>
              <p:tags r:id="rId4"/>
            </p:custDataLst>
            <p:extLst>
              <p:ext uri="{D42A27DB-BD31-4B8C-83A1-F6EECF244321}">
                <p14:modId xmlns:p14="http://schemas.microsoft.com/office/powerpoint/2010/main" val="1406337110"/>
              </p:ext>
            </p:extLst>
          </p:nvPr>
        </p:nvGraphicFramePr>
        <p:xfrm>
          <a:off x="228600" y="1790700"/>
          <a:ext cx="3800543" cy="3695610"/>
        </p:xfrm>
        <a:graphic>
          <a:graphicData uri="http://schemas.openxmlformats.org/presentationml/2006/ole">
            <mc:AlternateContent xmlns:mc="http://schemas.openxmlformats.org/markup-compatibility/2006">
              <mc:Choice xmlns:v="urn:schemas-microsoft-com:vml" Requires="v">
                <p:oleObj spid="_x0000_s368775" name="Chart" r:id="rId12" imgW="3800543" imgH="3695610" progId="MSGraph.Chart.8">
                  <p:embed followColorScheme="full"/>
                </p:oleObj>
              </mc:Choice>
              <mc:Fallback>
                <p:oleObj name="Chart" r:id="rId12" imgW="3800543" imgH="3695610" progId="MSGraph.Chart.8">
                  <p:embed followColorScheme="full"/>
                  <p:pic>
                    <p:nvPicPr>
                      <p:cNvPr id="0" name=""/>
                      <p:cNvPicPr/>
                      <p:nvPr/>
                    </p:nvPicPr>
                    <p:blipFill>
                      <a:blip r:embed="rId13"/>
                      <a:stretch>
                        <a:fillRect/>
                      </a:stretch>
                    </p:blipFill>
                    <p:spPr>
                      <a:xfrm>
                        <a:off x="228600" y="1790700"/>
                        <a:ext cx="3800543" cy="3695610"/>
                      </a:xfrm>
                      <a:prstGeom prst="rect">
                        <a:avLst/>
                      </a:prstGeom>
                    </p:spPr>
                  </p:pic>
                </p:oleObj>
              </mc:Fallback>
            </mc:AlternateContent>
          </a:graphicData>
        </a:graphic>
      </p:graphicFrame>
      <p:sp>
        <p:nvSpPr>
          <p:cNvPr id="39" name="Text Placeholder 39"/>
          <p:cNvSpPr>
            <a:spLocks noGrp="1"/>
          </p:cNvSpPr>
          <p:nvPr>
            <p:custDataLst>
              <p:tags r:id="rId5"/>
            </p:custDataLst>
          </p:nvPr>
        </p:nvSpPr>
        <p:spPr bwMode="auto">
          <a:xfrm>
            <a:off x="2106613" y="5356225"/>
            <a:ext cx="292100" cy="1524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52D506F8-B0C6-4346-9E95-A8247A8DA34C}" type="datetime'''''''2''''''''''''''''''''''''''''''01''''4'''''''''''''''">
              <a:rPr lang="en-US" sz="1000">
                <a:latin typeface="Arial"/>
                <a:cs typeface="Arial"/>
                <a:sym typeface="Arial"/>
              </a:rPr>
              <a:pPr/>
              <a:t>2014</a:t>
            </a:fld>
            <a:endParaRPr lang="en-US" sz="1000" dirty="0">
              <a:latin typeface="Arial"/>
              <a:cs typeface="Arial"/>
              <a:sym typeface="Arial"/>
            </a:endParaRPr>
          </a:p>
        </p:txBody>
      </p:sp>
      <p:sp>
        <p:nvSpPr>
          <p:cNvPr id="19" name="Text Placeholder 46"/>
          <p:cNvSpPr>
            <a:spLocks noGrp="1"/>
          </p:cNvSpPr>
          <p:nvPr>
            <p:custDataLst>
              <p:tags r:id="rId6"/>
            </p:custDataLst>
          </p:nvPr>
        </p:nvSpPr>
        <p:spPr bwMode="auto">
          <a:xfrm>
            <a:off x="3206750" y="5356225"/>
            <a:ext cx="292100" cy="1524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2A002663-F2B8-4E0C-9650-BF837272B995}" type="datetime'''''''''''2''''''''''''''0''''''''''''''''1''''''''''''5'">
              <a:rPr lang="en-US" sz="1000">
                <a:solidFill>
                  <a:schemeClr val="tx1"/>
                </a:solidFill>
                <a:latin typeface="Arial"/>
                <a:cs typeface="Arial"/>
                <a:sym typeface="Arial"/>
              </a:rPr>
              <a:pPr/>
              <a:t>2015</a:t>
            </a:fld>
            <a:endParaRPr lang="en-US" sz="1000" dirty="0">
              <a:solidFill>
                <a:schemeClr val="tx1"/>
              </a:solidFill>
              <a:latin typeface="Arial"/>
              <a:ea typeface="ＭＳ Ｐゴシック"/>
              <a:cs typeface="Arial"/>
              <a:sym typeface="Arial"/>
            </a:endParaRPr>
          </a:p>
        </p:txBody>
      </p:sp>
      <p:sp>
        <p:nvSpPr>
          <p:cNvPr id="17" name="Text Placeholder 44"/>
          <p:cNvSpPr>
            <a:spLocks noGrp="1"/>
          </p:cNvSpPr>
          <p:nvPr>
            <p:custDataLst>
              <p:tags r:id="rId7"/>
            </p:custDataLst>
          </p:nvPr>
        </p:nvSpPr>
        <p:spPr bwMode="auto">
          <a:xfrm>
            <a:off x="1006475" y="5356225"/>
            <a:ext cx="292100" cy="1524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5758B899-BD5C-4880-8C0B-38C743638059}" type="datetime'''2''0''''''''''''''''''''''''''''''''1''''''''''''3'">
              <a:rPr lang="en-US" sz="1000">
                <a:solidFill>
                  <a:schemeClr val="tx1"/>
                </a:solidFill>
                <a:latin typeface="Arial"/>
                <a:cs typeface="Arial"/>
                <a:sym typeface="Arial"/>
              </a:rPr>
              <a:pPr/>
              <a:t>2013</a:t>
            </a:fld>
            <a:endParaRPr lang="en-US" sz="1000" dirty="0">
              <a:solidFill>
                <a:schemeClr val="tx1"/>
              </a:solidFill>
              <a:latin typeface="Arial"/>
              <a:ea typeface="ＭＳ Ｐゴシック"/>
              <a:cs typeface="Arial"/>
              <a:sym typeface="Arial"/>
            </a:endParaRPr>
          </a:p>
        </p:txBody>
      </p:sp>
      <p:cxnSp>
        <p:nvCxnSpPr>
          <p:cNvPr id="24" name="Straight Connector 23"/>
          <p:cNvCxnSpPr/>
          <p:nvPr/>
        </p:nvCxnSpPr>
        <p:spPr bwMode="auto">
          <a:xfrm flipH="1">
            <a:off x="612356" y="2689473"/>
            <a:ext cx="3856775" cy="0"/>
          </a:xfrm>
          <a:prstGeom prst="line">
            <a:avLst/>
          </a:prstGeom>
          <a:solidFill>
            <a:schemeClr val="accent1"/>
          </a:solidFill>
          <a:ln w="19050" cap="flat" cmpd="sng" algn="ctr">
            <a:solidFill>
              <a:schemeClr val="accent1"/>
            </a:solidFill>
            <a:prstDash val="solid"/>
            <a:round/>
            <a:headEnd type="none" w="med" len="med"/>
            <a:tailEnd type="none" w="med" len="med"/>
          </a:ln>
          <a:effectLst/>
        </p:spPr>
      </p:cxnSp>
      <p:sp>
        <p:nvSpPr>
          <p:cNvPr id="28" name="Footnote"/>
          <p:cNvSpPr/>
          <p:nvPr/>
        </p:nvSpPr>
        <p:spPr bwMode="auto">
          <a:xfrm>
            <a:off x="2211331" y="6335650"/>
            <a:ext cx="56314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spcBef>
                <a:spcPts val="0"/>
              </a:spcBef>
              <a:spcAft>
                <a:spcPts val="0"/>
              </a:spcAft>
            </a:pPr>
            <a:r>
              <a:rPr lang="en-US" sz="800" dirty="0">
                <a:sym typeface="Arial"/>
              </a:rPr>
              <a:t>Source: “</a:t>
            </a:r>
            <a:r>
              <a:rPr lang="en-US" sz="800" dirty="0">
                <a:latin typeface="Arial" panose="020B0604020202020204" pitchFamily="34" charset="0"/>
                <a:cs typeface="Arial" panose="020B0604020202020204" pitchFamily="34" charset="0"/>
                <a:sym typeface="Arial"/>
              </a:rPr>
              <a:t>2016 RAS non-CCAR-linked metrics - BSI.xlsx</a:t>
            </a:r>
            <a:r>
              <a:rPr lang="en-US" sz="800" dirty="0">
                <a:sym typeface="Arial"/>
              </a:rPr>
              <a:t>”</a:t>
            </a:r>
          </a:p>
          <a:p>
            <a:pPr marL="0" lvl="1" algn="l">
              <a:lnSpc>
                <a:spcPct val="100000"/>
              </a:lnSpc>
              <a:spcBef>
                <a:spcPts val="0"/>
              </a:spcBef>
              <a:spcAft>
                <a:spcPts val="0"/>
              </a:spcAft>
            </a:pPr>
            <a:r>
              <a:rPr lang="en-US" sz="800" dirty="0" smtClean="0"/>
              <a:t>Based </a:t>
            </a:r>
            <a:r>
              <a:rPr lang="en-US" sz="800" dirty="0"/>
              <a:t>on historical BSI data, 9.48% represents the maximum pending profiles due to the purchase of </a:t>
            </a:r>
            <a:r>
              <a:rPr lang="en-US" sz="800" dirty="0" err="1"/>
              <a:t>Banesto</a:t>
            </a:r>
            <a:r>
              <a:rPr lang="en-US" sz="800" dirty="0"/>
              <a:t> and BNP (outlier)</a:t>
            </a:r>
            <a:endParaRPr lang="en-US" sz="800" dirty="0" smtClean="0">
              <a:sym typeface="Arial"/>
            </a:endParaRPr>
          </a:p>
        </p:txBody>
      </p:sp>
      <p:sp>
        <p:nvSpPr>
          <p:cNvPr id="29" name="TextBox 28"/>
          <p:cNvSpPr txBox="1"/>
          <p:nvPr/>
        </p:nvSpPr>
        <p:spPr>
          <a:xfrm>
            <a:off x="3282632" y="3354742"/>
            <a:ext cx="1184911" cy="153888"/>
          </a:xfrm>
          <a:prstGeom prst="rect">
            <a:avLst/>
          </a:prstGeom>
          <a:noFill/>
        </p:spPr>
        <p:txBody>
          <a:bodyPr wrap="square" lIns="0" tIns="0" rIns="0" bIns="0" rtlCol="0">
            <a:spAutoFit/>
          </a:bodyPr>
          <a:lstStyle/>
          <a:p>
            <a:pPr algn="r">
              <a:lnSpc>
                <a:spcPct val="100000"/>
              </a:lnSpc>
            </a:pPr>
            <a:r>
              <a:rPr lang="en-US" b="1" dirty="0" smtClean="0">
                <a:solidFill>
                  <a:srgbClr val="FFC000"/>
                </a:solidFill>
                <a:latin typeface="Arial" panose="020B0604020202020204" pitchFamily="34" charset="0"/>
                <a:cs typeface="Arial" panose="020B0604020202020204" pitchFamily="34" charset="0"/>
              </a:rPr>
              <a:t>Amber trigger  6%</a:t>
            </a:r>
            <a:endParaRPr lang="en-US" b="1" dirty="0">
              <a:solidFill>
                <a:srgbClr val="FFC000"/>
              </a:solidFill>
              <a:latin typeface="Arial" panose="020B0604020202020204" pitchFamily="34" charset="0"/>
              <a:cs typeface="Arial" panose="020B0604020202020204" pitchFamily="34" charset="0"/>
            </a:endParaRPr>
          </a:p>
        </p:txBody>
      </p:sp>
      <p:sp>
        <p:nvSpPr>
          <p:cNvPr id="7" name="Text Placeholder 9"/>
          <p:cNvSpPr txBox="1">
            <a:spLocks/>
          </p:cNvSpPr>
          <p:nvPr/>
        </p:nvSpPr>
        <p:spPr>
          <a:xfrm>
            <a:off x="366713" y="1463040"/>
            <a:ext cx="5646738" cy="467124"/>
          </a:xfrm>
          <a:prstGeom prst="rect">
            <a:avLst/>
          </a:prstGeom>
        </p:spPr>
        <p:txBody>
          <a:bodyPr lIns="0" tIns="0" rIns="0" bIns="0"/>
          <a:lstStyle>
            <a:lvl1pPr marL="0" indent="0" algn="l" rtl="0" eaLnBrk="1" fontAlgn="base" hangingPunct="1">
              <a:lnSpc>
                <a:spcPct val="100000"/>
              </a:lnSpc>
              <a:spcBef>
                <a:spcPts val="0"/>
              </a:spcBef>
              <a:spcAft>
                <a:spcPct val="0"/>
              </a:spcAft>
              <a:buNone/>
              <a:defRPr sz="1200" b="1">
                <a:solidFill>
                  <a:schemeClr val="tx2"/>
                </a:solidFill>
                <a:latin typeface="+mj-lt"/>
                <a:ea typeface="+mn-ea"/>
                <a:cs typeface="+mn-cs"/>
              </a:defRPr>
            </a:lvl1pPr>
            <a:lvl2pPr marL="0" indent="0" algn="l" rtl="0" eaLnBrk="1" fontAlgn="base" hangingPunct="1">
              <a:lnSpc>
                <a:spcPct val="100000"/>
              </a:lnSpc>
              <a:spcBef>
                <a:spcPts val="0"/>
              </a:spcBef>
              <a:spcAft>
                <a:spcPct val="0"/>
              </a:spcAft>
              <a:buClr>
                <a:schemeClr val="tx1"/>
              </a:buClr>
              <a:buFont typeface="Wingdings" pitchFamily="2" charset="2"/>
              <a:buNone/>
              <a:defRPr sz="1200">
                <a:solidFill>
                  <a:schemeClr val="tx2"/>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000">
                <a:solidFill>
                  <a:schemeClr val="accent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lvl="0">
              <a:defRPr/>
            </a:pPr>
            <a:r>
              <a:rPr lang="en-US" sz="1400" kern="0" dirty="0" smtClean="0">
                <a:solidFill>
                  <a:srgbClr val="FF0000"/>
                </a:solidFill>
                <a:latin typeface="Arial Bold"/>
                <a:ea typeface="ＭＳ Ｐゴシック"/>
              </a:rPr>
              <a:t>Client with Missing Profiles ratio (not normalized)</a:t>
            </a:r>
          </a:p>
          <a:p>
            <a:pPr lvl="0">
              <a:defRPr/>
            </a:pPr>
            <a:r>
              <a:rPr lang="en-US" sz="1400" b="0" kern="0" dirty="0" smtClean="0">
                <a:solidFill>
                  <a:srgbClr val="FF0000"/>
                </a:solidFill>
                <a:latin typeface="Arial" panose="020B0604020202020204" pitchFamily="34" charset="0"/>
                <a:ea typeface="ＭＳ Ｐゴシック"/>
                <a:cs typeface="Arial" panose="020B0604020202020204" pitchFamily="34" charset="0"/>
              </a:rPr>
              <a:t>%,</a:t>
            </a:r>
            <a:r>
              <a:rPr kumimoji="0" lang="en-US" sz="1400" b="1" i="0" u="none" strike="noStrike" kern="0" cap="none" spc="0" normalizeH="0" baseline="0" noProof="0" dirty="0" smtClean="0">
                <a:ln>
                  <a:noFill/>
                </a:ln>
                <a:solidFill>
                  <a:srgbClr val="FF0000"/>
                </a:solidFill>
                <a:effectLst/>
                <a:uLnTx/>
                <a:uFillTx/>
                <a:latin typeface="Arial Bold"/>
                <a:ea typeface="ＭＳ Ｐゴシック"/>
              </a:rPr>
              <a:t> </a:t>
            </a:r>
            <a:r>
              <a:rPr lang="en-US" sz="1400" b="0" kern="0" noProof="0" dirty="0" smtClean="0">
                <a:solidFill>
                  <a:srgbClr val="FF0000"/>
                </a:solidFill>
                <a:latin typeface="Arial" panose="020B0604020202020204" pitchFamily="34" charset="0"/>
                <a:ea typeface="ＭＳ Ｐゴシック"/>
                <a:cs typeface="Arial" panose="020B0604020202020204" pitchFamily="34" charset="0"/>
              </a:rPr>
              <a:t>2013 - 2015</a:t>
            </a:r>
            <a:endParaRPr kumimoji="0" lang="en-US" sz="1400" b="0" i="0" u="none" strike="noStrike" kern="0" cap="none" spc="0" normalizeH="0" baseline="0" noProof="0" dirty="0">
              <a:ln>
                <a:noFill/>
              </a:ln>
              <a:solidFill>
                <a:srgbClr val="FF0000"/>
              </a:solidFill>
              <a:effectLst/>
              <a:uLnTx/>
              <a:uFillTx/>
              <a:latin typeface="Arial"/>
              <a:ea typeface="ＭＳ Ｐゴシック"/>
            </a:endParaRPr>
          </a:p>
        </p:txBody>
      </p:sp>
      <p:sp>
        <p:nvSpPr>
          <p:cNvPr id="35" name="Content Placeholder 3"/>
          <p:cNvSpPr>
            <a:spLocks noGrp="1"/>
          </p:cNvSpPr>
          <p:nvPr>
            <p:ph sz="quarter" idx="11"/>
          </p:nvPr>
        </p:nvSpPr>
        <p:spPr>
          <a:xfrm>
            <a:off x="346208" y="457518"/>
            <a:ext cx="8666245" cy="435610"/>
          </a:xfrm>
        </p:spPr>
        <p:txBody>
          <a:bodyPr/>
          <a:lstStyle/>
          <a:p>
            <a:r>
              <a:rPr lang="en-US" dirty="0" smtClean="0"/>
              <a:t>Calibration: </a:t>
            </a:r>
            <a:r>
              <a:rPr lang="en-US" b="0" dirty="0" smtClean="0"/>
              <a:t>Clients with Missing Profiles</a:t>
            </a:r>
            <a:endParaRPr lang="en-US" b="0" dirty="0"/>
          </a:p>
        </p:txBody>
      </p:sp>
      <p:cxnSp>
        <p:nvCxnSpPr>
          <p:cNvPr id="42" name="Straight Connector 41"/>
          <p:cNvCxnSpPr/>
          <p:nvPr/>
        </p:nvCxnSpPr>
        <p:spPr bwMode="auto">
          <a:xfrm flipH="1">
            <a:off x="612356" y="3335307"/>
            <a:ext cx="3856775" cy="0"/>
          </a:xfrm>
          <a:prstGeom prst="line">
            <a:avLst/>
          </a:prstGeom>
          <a:solidFill>
            <a:schemeClr val="accent1"/>
          </a:solidFill>
          <a:ln w="19050" cap="flat" cmpd="sng" algn="ctr">
            <a:solidFill>
              <a:srgbClr val="FFC000"/>
            </a:solidFill>
            <a:prstDash val="solid"/>
            <a:round/>
            <a:headEnd type="none" w="med" len="med"/>
            <a:tailEnd type="none" w="med" len="med"/>
          </a:ln>
          <a:effectLst/>
        </p:spPr>
      </p:cxnSp>
      <p:sp>
        <p:nvSpPr>
          <p:cNvPr id="43" name="TextBox 42"/>
          <p:cNvSpPr txBox="1"/>
          <p:nvPr/>
        </p:nvSpPr>
        <p:spPr>
          <a:xfrm>
            <a:off x="3282632" y="2698245"/>
            <a:ext cx="1184911" cy="153888"/>
          </a:xfrm>
          <a:prstGeom prst="rect">
            <a:avLst/>
          </a:prstGeom>
          <a:noFill/>
        </p:spPr>
        <p:txBody>
          <a:bodyPr wrap="square" lIns="0" tIns="0" rIns="0" bIns="0" rtlCol="0">
            <a:spAutoFit/>
          </a:bodyPr>
          <a:lstStyle/>
          <a:p>
            <a:pPr algn="r">
              <a:lnSpc>
                <a:spcPct val="100000"/>
              </a:lnSpc>
            </a:pPr>
            <a:r>
              <a:rPr lang="en-US" b="1" dirty="0" smtClean="0">
                <a:solidFill>
                  <a:srgbClr val="FF0000"/>
                </a:solidFill>
                <a:latin typeface="Arial" panose="020B0604020202020204" pitchFamily="34" charset="0"/>
                <a:cs typeface="Arial" panose="020B0604020202020204" pitchFamily="34" charset="0"/>
              </a:rPr>
              <a:t>Red limit </a:t>
            </a:r>
            <a:r>
              <a:rPr lang="en-US" b="1" dirty="0">
                <a:solidFill>
                  <a:srgbClr val="FF0000"/>
                </a:solidFill>
                <a:latin typeface="Arial" panose="020B0604020202020204" pitchFamily="34" charset="0"/>
                <a:cs typeface="Arial" panose="020B0604020202020204" pitchFamily="34" charset="0"/>
              </a:rPr>
              <a:t>8</a:t>
            </a:r>
            <a:r>
              <a:rPr lang="en-US" b="1" dirty="0" smtClean="0">
                <a:solidFill>
                  <a:srgbClr val="FF0000"/>
                </a:solidFill>
                <a:latin typeface="Arial" panose="020B0604020202020204" pitchFamily="34" charset="0"/>
                <a:cs typeface="Arial" panose="020B0604020202020204" pitchFamily="34" charset="0"/>
              </a:rPr>
              <a:t>%</a:t>
            </a:r>
            <a:endParaRPr lang="en-US" b="1" dirty="0">
              <a:solidFill>
                <a:srgbClr val="FF0000"/>
              </a:solidFill>
              <a:latin typeface="Arial" panose="020B0604020202020204" pitchFamily="34" charset="0"/>
              <a:cs typeface="Arial" panose="020B0604020202020204" pitchFamily="34" charset="0"/>
            </a:endParaRPr>
          </a:p>
        </p:txBody>
      </p:sp>
      <p:sp>
        <p:nvSpPr>
          <p:cNvPr id="10" name="Rectangular Callout 9"/>
          <p:cNvSpPr/>
          <p:nvPr/>
        </p:nvSpPr>
        <p:spPr>
          <a:xfrm>
            <a:off x="2943943" y="3562731"/>
            <a:ext cx="1482339" cy="626500"/>
          </a:xfrm>
          <a:prstGeom prst="wedgeRectCallout">
            <a:avLst>
              <a:gd name="adj1" fmla="val -74839"/>
              <a:gd name="adj2" fmla="val -20386"/>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l"/>
            <a:r>
              <a:rPr lang="en-US" dirty="0">
                <a:solidFill>
                  <a:schemeClr val="tx1"/>
                </a:solidFill>
                <a:latin typeface="Arial" panose="020B0604020202020204" pitchFamily="34" charset="0"/>
                <a:cs typeface="Arial" panose="020B0604020202020204" pitchFamily="34" charset="0"/>
              </a:rPr>
              <a:t>New accounts incorporated to the Suitability Model </a:t>
            </a:r>
            <a:r>
              <a:rPr lang="en-US" dirty="0" smtClean="0">
                <a:solidFill>
                  <a:schemeClr val="tx1"/>
                </a:solidFill>
                <a:latin typeface="Arial" panose="020B0604020202020204" pitchFamily="34" charset="0"/>
                <a:cs typeface="Arial" panose="020B0604020202020204" pitchFamily="34" charset="0"/>
              </a:rPr>
              <a:t>(</a:t>
            </a:r>
            <a:r>
              <a:rPr lang="en-US" dirty="0" err="1" smtClean="0">
                <a:solidFill>
                  <a:schemeClr val="tx1"/>
                </a:solidFill>
                <a:latin typeface="Arial" panose="020B0604020202020204" pitchFamily="34" charset="0"/>
                <a:cs typeface="Arial" panose="020B0604020202020204" pitchFamily="34" charset="0"/>
              </a:rPr>
              <a:t>Banesto</a:t>
            </a:r>
            <a:r>
              <a:rPr lang="en-US" dirty="0" smtClean="0">
                <a:solidFill>
                  <a:schemeClr val="tx1"/>
                </a:solidFill>
                <a:latin typeface="Arial" panose="020B0604020202020204" pitchFamily="34" charset="0"/>
                <a:cs typeface="Arial" panose="020B0604020202020204" pitchFamily="34" charset="0"/>
              </a:rPr>
              <a:t> + BNP)</a:t>
            </a:r>
          </a:p>
        </p:txBody>
      </p:sp>
      <p:grpSp>
        <p:nvGrpSpPr>
          <p:cNvPr id="23" name="Group 22"/>
          <p:cNvGrpSpPr/>
          <p:nvPr/>
        </p:nvGrpSpPr>
        <p:grpSpPr>
          <a:xfrm>
            <a:off x="443921" y="72184"/>
            <a:ext cx="4027175" cy="189008"/>
            <a:chOff x="403281" y="164517"/>
            <a:chExt cx="4027175" cy="189008"/>
          </a:xfrm>
        </p:grpSpPr>
        <p:sp>
          <p:nvSpPr>
            <p:cNvPr id="25" name="Text Box 75"/>
            <p:cNvSpPr txBox="1">
              <a:spLocks noChangeArrowheads="1"/>
            </p:cNvSpPr>
            <p:nvPr/>
          </p:nvSpPr>
          <p:spPr bwMode="gray">
            <a:xfrm>
              <a:off x="636148" y="166688"/>
              <a:ext cx="3794308"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accent1"/>
                  </a:solidFill>
                </a:rPr>
                <a:t>Fiduciary risk: Calibration – Clients with Missing Profiles</a:t>
              </a:r>
              <a:endParaRPr lang="en-US" sz="1200" dirty="0">
                <a:solidFill>
                  <a:schemeClr val="accent1"/>
                </a:solidFill>
              </a:endParaRPr>
            </a:p>
          </p:txBody>
        </p:sp>
        <p:sp>
          <p:nvSpPr>
            <p:cNvPr id="26" name="Oval 25"/>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smtClean="0">
                  <a:solidFill>
                    <a:schemeClr val="bg1"/>
                  </a:solidFill>
                  <a:ea typeface="ＭＳ Ｐゴシック" pitchFamily="-112" charset="-128"/>
                  <a:cs typeface="ＭＳ Ｐゴシック" pitchFamily="-112" charset="-128"/>
                </a:rPr>
                <a:t>11</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Tree>
    <p:extLst>
      <p:ext uri="{BB962C8B-B14F-4D97-AF65-F5344CB8AC3E}">
        <p14:creationId xmlns:p14="http://schemas.microsoft.com/office/powerpoint/2010/main" val="120815206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422742828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69796" name="think-cell Slide" r:id="rId18" imgW="270" imgH="270" progId="TCLayout.ActiveDocument.1">
                  <p:embed/>
                </p:oleObj>
              </mc:Choice>
              <mc:Fallback>
                <p:oleObj name="think-cell Slide" r:id="rId18" imgW="270" imgH="270" progId="TCLayout.ActiveDocument.1">
                  <p:embed/>
                  <p:pic>
                    <p:nvPicPr>
                      <p:cNvPr id="0" name=""/>
                      <p:cNvPicPr/>
                      <p:nvPr/>
                    </p:nvPicPr>
                    <p:blipFill>
                      <a:blip r:embed="rId19"/>
                      <a:stretch>
                        <a:fillRect/>
                      </a:stretch>
                    </p:blipFill>
                    <p:spPr>
                      <a:xfrm>
                        <a:off x="1588" y="1588"/>
                        <a:ext cx="1587" cy="1587"/>
                      </a:xfrm>
                      <a:prstGeom prst="rect">
                        <a:avLst/>
                      </a:prstGeom>
                    </p:spPr>
                  </p:pic>
                </p:oleObj>
              </mc:Fallback>
            </mc:AlternateContent>
          </a:graphicData>
        </a:graphic>
      </p:graphicFrame>
      <p:sp>
        <p:nvSpPr>
          <p:cNvPr id="2" name="Rectangle 1" hidden="1"/>
          <p:cNvSpPr/>
          <p:nvPr>
            <p:custDataLst>
              <p:tags r:id="rId3"/>
            </p:custDataLst>
          </p:nvPr>
        </p:nvSpPr>
        <p:spPr bwMode="auto">
          <a:xfrm>
            <a:off x="0" y="0"/>
            <a:ext cx="158750" cy="158750"/>
          </a:xfrm>
          <a:prstGeom prst="rect">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nSpc>
                <a:spcPct val="100000"/>
              </a:lnSpc>
            </a:pPr>
            <a:endParaRPr lang="en-US" sz="900" dirty="0" smtClean="0">
              <a:solidFill>
                <a:schemeClr val="tx1"/>
              </a:solidFill>
              <a:latin typeface="Arial"/>
              <a:cs typeface="Arial"/>
              <a:sym typeface="Arial"/>
            </a:endParaRPr>
          </a:p>
        </p:txBody>
      </p:sp>
      <p:cxnSp>
        <p:nvCxnSpPr>
          <p:cNvPr id="6" name="Straight Connector 5"/>
          <p:cNvCxnSpPr/>
          <p:nvPr/>
        </p:nvCxnSpPr>
        <p:spPr>
          <a:xfrm>
            <a:off x="4784145" y="1421539"/>
            <a:ext cx="0" cy="4894094"/>
          </a:xfrm>
          <a:prstGeom prst="line">
            <a:avLst/>
          </a:prstGeom>
          <a:ln>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8" name="Text Placeholder 8"/>
          <p:cNvSpPr txBox="1">
            <a:spLocks/>
          </p:cNvSpPr>
          <p:nvPr/>
        </p:nvSpPr>
        <p:spPr>
          <a:xfrm>
            <a:off x="5162550" y="1463040"/>
            <a:ext cx="2738267" cy="326405"/>
          </a:xfrm>
          <a:prstGeom prst="rect">
            <a:avLst/>
          </a:prstGeom>
        </p:spPr>
        <p:txBody>
          <a:bodyPr lIns="0" tIns="0" rIns="0" bIns="0"/>
          <a:lstStyle>
            <a:lvl1pPr marL="0" indent="0" algn="l" rtl="0" eaLnBrk="1" fontAlgn="base" hangingPunct="1">
              <a:lnSpc>
                <a:spcPct val="100000"/>
              </a:lnSpc>
              <a:spcBef>
                <a:spcPts val="0"/>
              </a:spcBef>
              <a:spcAft>
                <a:spcPct val="0"/>
              </a:spcAft>
              <a:buNone/>
              <a:defRPr sz="1200" b="1">
                <a:solidFill>
                  <a:schemeClr val="tx2"/>
                </a:solidFill>
                <a:latin typeface="+mj-lt"/>
                <a:ea typeface="+mn-ea"/>
                <a:cs typeface="+mn-cs"/>
              </a:defRPr>
            </a:lvl1pPr>
            <a:lvl2pPr marL="0" indent="0" algn="l" rtl="0" eaLnBrk="1" fontAlgn="base" hangingPunct="1">
              <a:lnSpc>
                <a:spcPct val="100000"/>
              </a:lnSpc>
              <a:spcBef>
                <a:spcPts val="0"/>
              </a:spcBef>
              <a:spcAft>
                <a:spcPct val="0"/>
              </a:spcAft>
              <a:buClr>
                <a:schemeClr val="tx1"/>
              </a:buClr>
              <a:buFont typeface="Wingdings" pitchFamily="2" charset="2"/>
              <a:buNone/>
              <a:defRPr sz="1200">
                <a:solidFill>
                  <a:schemeClr val="tx2"/>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000">
                <a:solidFill>
                  <a:schemeClr val="accent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US" sz="1400" b="1" i="0" u="none" strike="noStrike" kern="0" cap="none" spc="0" normalizeH="0" baseline="0" noProof="0" dirty="0" smtClean="0">
                <a:ln>
                  <a:noFill/>
                </a:ln>
                <a:solidFill>
                  <a:srgbClr val="FF0000"/>
                </a:solidFill>
                <a:effectLst/>
                <a:uLnTx/>
                <a:uFillTx/>
                <a:latin typeface="Arial Bold"/>
                <a:ea typeface="ＭＳ Ｐゴシック"/>
              </a:rPr>
              <a:t>Calibration approach</a:t>
            </a:r>
            <a:endParaRPr kumimoji="0" lang="en-US" sz="1400" b="1" i="0" u="none" strike="noStrike" kern="0" cap="none" spc="0" normalizeH="0" baseline="0" noProof="0" dirty="0">
              <a:ln>
                <a:noFill/>
              </a:ln>
              <a:solidFill>
                <a:srgbClr val="FF0000"/>
              </a:solidFill>
              <a:effectLst/>
              <a:uLnTx/>
              <a:uFillTx/>
              <a:latin typeface="Arial Bold"/>
              <a:ea typeface="ＭＳ Ｐゴシック"/>
            </a:endParaRPr>
          </a:p>
        </p:txBody>
      </p:sp>
      <p:sp>
        <p:nvSpPr>
          <p:cNvPr id="9" name="Content Placeholder 4"/>
          <p:cNvSpPr txBox="1">
            <a:spLocks/>
          </p:cNvSpPr>
          <p:nvPr/>
        </p:nvSpPr>
        <p:spPr bwMode="gray">
          <a:xfrm>
            <a:off x="5162550" y="1919143"/>
            <a:ext cx="4067957" cy="2185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GB"/>
            </a:defPPr>
            <a:lvl1pPr marL="171450" lvl="0" indent="-171450" algn="l" eaLnBrk="1" hangingPunct="1">
              <a:lnSpc>
                <a:spcPct val="100000"/>
              </a:lnSpc>
              <a:spcBef>
                <a:spcPts val="600"/>
              </a:spcBef>
              <a:spcAft>
                <a:spcPts val="0"/>
              </a:spcAft>
              <a:buFont typeface="Arial" panose="020B0604020202020204" pitchFamily="34" charset="0"/>
              <a:buChar char="•"/>
              <a:defRPr sz="1200" kern="0">
                <a:solidFill>
                  <a:srgbClr val="000000"/>
                </a:solidFill>
                <a:latin typeface="Arial"/>
              </a:defRPr>
            </a:lvl1pPr>
            <a:lvl2pPr marL="360000" indent="-180000" algn="l" eaLnBrk="1" hangingPunct="1">
              <a:spcBef>
                <a:spcPts val="300"/>
              </a:spcBef>
              <a:spcAft>
                <a:spcPts val="0"/>
              </a:spcAft>
              <a:buFont typeface="Arial" charset="0"/>
              <a:buChar char="–"/>
              <a:defRPr sz="1400" baseline="0">
                <a:latin typeface="+mn-lt"/>
              </a:defRPr>
            </a:lvl2pPr>
            <a:lvl3pPr marL="540000" indent="-179388" algn="l" eaLnBrk="1" hangingPunct="1">
              <a:spcBef>
                <a:spcPts val="300"/>
              </a:spcBef>
              <a:spcAft>
                <a:spcPts val="0"/>
              </a:spcAft>
              <a:buFont typeface="Arial" charset="0"/>
              <a:buChar char="-"/>
              <a:defRPr sz="1400">
                <a:latin typeface="+mn-lt"/>
              </a:defRPr>
            </a:lvl3pPr>
            <a:lvl4pPr marL="720000" indent="-179388" algn="l" eaLnBrk="1" hangingPunct="1">
              <a:spcBef>
                <a:spcPts val="300"/>
              </a:spcBef>
              <a:spcAft>
                <a:spcPts val="0"/>
              </a:spcAft>
              <a:buFont typeface="Arial" charset="0"/>
              <a:buChar char="-"/>
              <a:defRPr sz="1400">
                <a:latin typeface="+mn-lt"/>
              </a:defRPr>
            </a:lvl4pPr>
            <a:lvl5pPr marL="900000" indent="-180000" algn="l" eaLnBrk="1" hangingPunct="1">
              <a:spcBef>
                <a:spcPts val="300"/>
              </a:spcBef>
              <a:spcAft>
                <a:spcPts val="0"/>
              </a:spcAft>
              <a:buFont typeface="Arial" panose="020B0604020202020204" pitchFamily="34" charset="0"/>
              <a:buChar char="-"/>
              <a:defRPr sz="1400">
                <a:latin typeface="+mn-lt"/>
              </a:defRPr>
            </a:lvl5pPr>
            <a:lvl6pPr marL="1080000" indent="-180000" fontAlgn="base">
              <a:spcBef>
                <a:spcPts val="300"/>
              </a:spcBef>
              <a:spcAft>
                <a:spcPts val="0"/>
              </a:spcAft>
              <a:buFont typeface="Arial" charset="0"/>
              <a:buChar char="-"/>
              <a:defRPr sz="1400" baseline="0">
                <a:latin typeface="+mn-lt"/>
              </a:defRPr>
            </a:lvl6pPr>
            <a:lvl7pPr marL="1260000" indent="-180000" fontAlgn="base">
              <a:spcBef>
                <a:spcPts val="300"/>
              </a:spcBef>
              <a:spcAft>
                <a:spcPts val="0"/>
              </a:spcAft>
              <a:buFont typeface="Arial" charset="0"/>
              <a:buChar char="-"/>
              <a:defRPr sz="1400">
                <a:latin typeface="+mn-lt"/>
              </a:defRPr>
            </a:lvl7pPr>
            <a:lvl8pPr marL="1440000" indent="-180000" fontAlgn="base">
              <a:spcBef>
                <a:spcPts val="300"/>
              </a:spcBef>
              <a:spcAft>
                <a:spcPts val="0"/>
              </a:spcAft>
              <a:buFont typeface="Arial" charset="0"/>
              <a:buChar char="-"/>
              <a:defRPr sz="1400">
                <a:latin typeface="+mn-lt"/>
              </a:defRPr>
            </a:lvl8pPr>
            <a:lvl9pPr marL="1620000" indent="-180000" fontAlgn="base">
              <a:spcBef>
                <a:spcPts val="300"/>
              </a:spcBef>
              <a:spcAft>
                <a:spcPts val="0"/>
              </a:spcAft>
              <a:buFont typeface="Arial" charset="0"/>
              <a:buChar char="-"/>
              <a:defRPr sz="1400" baseline="0">
                <a:latin typeface="+mn-lt"/>
              </a:defRPr>
            </a:lvl9pPr>
          </a:lstStyle>
          <a:p>
            <a:r>
              <a:rPr lang="en-US" kern="1200" dirty="0">
                <a:solidFill>
                  <a:schemeClr val="tx1"/>
                </a:solidFill>
              </a:rPr>
              <a:t>The metric measures </a:t>
            </a:r>
            <a:r>
              <a:rPr lang="en-US" kern="1200" dirty="0" smtClean="0">
                <a:solidFill>
                  <a:schemeClr val="tx1"/>
                </a:solidFill>
              </a:rPr>
              <a:t>the proportion of clients exceeding either of the </a:t>
            </a:r>
            <a:r>
              <a:rPr lang="en-US" kern="1200" dirty="0">
                <a:solidFill>
                  <a:schemeClr val="tx1"/>
                </a:solidFill>
              </a:rPr>
              <a:t>two limits that are </a:t>
            </a:r>
            <a:r>
              <a:rPr lang="en-US" kern="1200" dirty="0" smtClean="0">
                <a:solidFill>
                  <a:schemeClr val="tx1"/>
                </a:solidFill>
              </a:rPr>
              <a:t>included in the </a:t>
            </a:r>
            <a:r>
              <a:rPr lang="en-US" kern="1200" dirty="0">
                <a:solidFill>
                  <a:schemeClr val="tx1"/>
                </a:solidFill>
              </a:rPr>
              <a:t>investment profile </a:t>
            </a:r>
            <a:r>
              <a:rPr lang="en-US" kern="1200" dirty="0" smtClean="0">
                <a:solidFill>
                  <a:schemeClr val="tx1"/>
                </a:solidFill>
              </a:rPr>
              <a:t>preferences signed </a:t>
            </a:r>
            <a:r>
              <a:rPr lang="en-US" kern="1200" dirty="0">
                <a:solidFill>
                  <a:schemeClr val="tx1"/>
                </a:solidFill>
              </a:rPr>
              <a:t>by the client: Level of Equivalent Risk (REQ)  and Emerging Markets (EM) </a:t>
            </a:r>
            <a:r>
              <a:rPr lang="en-US" kern="1200" dirty="0" smtClean="0">
                <a:solidFill>
                  <a:schemeClr val="tx1"/>
                </a:solidFill>
              </a:rPr>
              <a:t>concentrations</a:t>
            </a:r>
          </a:p>
          <a:p>
            <a:r>
              <a:rPr lang="en-US" dirty="0"/>
              <a:t>The amber trigger was anchored around and adjusted up </a:t>
            </a:r>
            <a:r>
              <a:rPr lang="en-US" dirty="0" smtClean="0"/>
              <a:t>from the </a:t>
            </a:r>
            <a:r>
              <a:rPr lang="en-US" dirty="0"/>
              <a:t>maximum </a:t>
            </a:r>
            <a:r>
              <a:rPr lang="en-US" dirty="0" smtClean="0"/>
              <a:t>ratio </a:t>
            </a:r>
            <a:r>
              <a:rPr lang="en-US" dirty="0"/>
              <a:t>during the past </a:t>
            </a:r>
            <a:r>
              <a:rPr lang="en-US" dirty="0" smtClean="0">
                <a:solidFill>
                  <a:schemeClr val="tx1"/>
                </a:solidFill>
              </a:rPr>
              <a:t>4</a:t>
            </a:r>
            <a:r>
              <a:rPr lang="en-US" dirty="0" smtClean="0"/>
              <a:t> </a:t>
            </a:r>
            <a:r>
              <a:rPr lang="en-US" dirty="0"/>
              <a:t>years </a:t>
            </a:r>
            <a:r>
              <a:rPr lang="en-US" dirty="0" smtClean="0"/>
              <a:t>(~14%), </a:t>
            </a:r>
            <a:r>
              <a:rPr lang="en-US" dirty="0"/>
              <a:t>with management adjustment to </a:t>
            </a:r>
            <a:r>
              <a:rPr lang="en-US" dirty="0" smtClean="0"/>
              <a:t>provide a buffer against deviations over </a:t>
            </a:r>
            <a:r>
              <a:rPr lang="en-US" dirty="0"/>
              <a:t>time</a:t>
            </a:r>
          </a:p>
          <a:p>
            <a:r>
              <a:rPr lang="en-US" dirty="0"/>
              <a:t>The </a:t>
            </a:r>
            <a:r>
              <a:rPr lang="en-US" dirty="0" smtClean="0"/>
              <a:t>20% red </a:t>
            </a:r>
            <a:r>
              <a:rPr lang="en-US" dirty="0"/>
              <a:t>limit was adjusted up from the amber </a:t>
            </a:r>
            <a:r>
              <a:rPr lang="en-US" dirty="0" smtClean="0"/>
              <a:t>trigger with </a:t>
            </a:r>
            <a:r>
              <a:rPr lang="en-US" dirty="0"/>
              <a:t>additional buffer per management discretion </a:t>
            </a:r>
          </a:p>
        </p:txBody>
      </p:sp>
      <p:sp>
        <p:nvSpPr>
          <p:cNvPr id="7" name="Text Placeholder 9"/>
          <p:cNvSpPr txBox="1">
            <a:spLocks/>
          </p:cNvSpPr>
          <p:nvPr/>
        </p:nvSpPr>
        <p:spPr>
          <a:xfrm>
            <a:off x="366713" y="1463040"/>
            <a:ext cx="5646738" cy="467124"/>
          </a:xfrm>
          <a:prstGeom prst="rect">
            <a:avLst/>
          </a:prstGeom>
        </p:spPr>
        <p:txBody>
          <a:bodyPr lIns="0" tIns="0" rIns="0" bIns="0"/>
          <a:lstStyle>
            <a:lvl1pPr marL="0" indent="0" algn="l" rtl="0" eaLnBrk="1" fontAlgn="base" hangingPunct="1">
              <a:lnSpc>
                <a:spcPct val="100000"/>
              </a:lnSpc>
              <a:spcBef>
                <a:spcPts val="0"/>
              </a:spcBef>
              <a:spcAft>
                <a:spcPct val="0"/>
              </a:spcAft>
              <a:buNone/>
              <a:defRPr sz="1200" b="1">
                <a:solidFill>
                  <a:schemeClr val="tx2"/>
                </a:solidFill>
                <a:latin typeface="+mj-lt"/>
                <a:ea typeface="+mn-ea"/>
                <a:cs typeface="+mn-cs"/>
              </a:defRPr>
            </a:lvl1pPr>
            <a:lvl2pPr marL="0" indent="0" algn="l" rtl="0" eaLnBrk="1" fontAlgn="base" hangingPunct="1">
              <a:lnSpc>
                <a:spcPct val="100000"/>
              </a:lnSpc>
              <a:spcBef>
                <a:spcPts val="0"/>
              </a:spcBef>
              <a:spcAft>
                <a:spcPct val="0"/>
              </a:spcAft>
              <a:buClr>
                <a:schemeClr val="tx1"/>
              </a:buClr>
              <a:buFont typeface="Wingdings" pitchFamily="2" charset="2"/>
              <a:buNone/>
              <a:defRPr sz="1200">
                <a:solidFill>
                  <a:schemeClr val="tx2"/>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000">
                <a:solidFill>
                  <a:schemeClr val="accent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lvl="0">
              <a:defRPr/>
            </a:pPr>
            <a:r>
              <a:rPr lang="en-US" sz="1400" kern="0" dirty="0" smtClean="0">
                <a:solidFill>
                  <a:srgbClr val="FF0000"/>
                </a:solidFill>
                <a:latin typeface="Arial Bold"/>
                <a:ea typeface="ＭＳ Ｐゴシック"/>
              </a:rPr>
              <a:t>Exceeded Client Investment Profiles</a:t>
            </a:r>
          </a:p>
          <a:p>
            <a:pPr lvl="0">
              <a:defRPr/>
            </a:pPr>
            <a:r>
              <a:rPr lang="en-US" sz="1400" b="0" kern="0" dirty="0" smtClean="0">
                <a:solidFill>
                  <a:srgbClr val="FF0000"/>
                </a:solidFill>
                <a:latin typeface="Arial" panose="020B0604020202020204" pitchFamily="34" charset="0"/>
                <a:ea typeface="ＭＳ Ｐゴシック"/>
                <a:cs typeface="Arial" panose="020B0604020202020204" pitchFamily="34" charset="0"/>
              </a:rPr>
              <a:t>%,</a:t>
            </a:r>
            <a:r>
              <a:rPr kumimoji="0" lang="en-US" sz="1400" b="1" i="0" u="none" strike="noStrike" kern="0" cap="none" spc="0" normalizeH="0" baseline="0" noProof="0" dirty="0" smtClean="0">
                <a:ln>
                  <a:noFill/>
                </a:ln>
                <a:solidFill>
                  <a:srgbClr val="FF0000"/>
                </a:solidFill>
                <a:effectLst/>
                <a:uLnTx/>
                <a:uFillTx/>
                <a:latin typeface="Arial Bold"/>
                <a:ea typeface="ＭＳ Ｐゴシック"/>
              </a:rPr>
              <a:t> </a:t>
            </a:r>
            <a:r>
              <a:rPr lang="en-US" sz="1400" b="0" kern="0" noProof="0" dirty="0" smtClean="0">
                <a:solidFill>
                  <a:srgbClr val="FF0000"/>
                </a:solidFill>
                <a:latin typeface="Arial" panose="020B0604020202020204" pitchFamily="34" charset="0"/>
                <a:ea typeface="ＭＳ Ｐゴシック"/>
                <a:cs typeface="Arial" panose="020B0604020202020204" pitchFamily="34" charset="0"/>
              </a:rPr>
              <a:t>2012 - 2015</a:t>
            </a:r>
            <a:endParaRPr kumimoji="0" lang="en-US" sz="1400" b="0" i="0" u="none" strike="noStrike" kern="0" cap="none" spc="0" normalizeH="0" baseline="0" noProof="0" dirty="0">
              <a:ln>
                <a:noFill/>
              </a:ln>
              <a:solidFill>
                <a:srgbClr val="FF0000"/>
              </a:solidFill>
              <a:effectLst/>
              <a:uLnTx/>
              <a:uFillTx/>
              <a:latin typeface="Arial"/>
              <a:ea typeface="ＭＳ Ｐゴシック"/>
            </a:endParaRPr>
          </a:p>
        </p:txBody>
      </p:sp>
      <p:sp>
        <p:nvSpPr>
          <p:cNvPr id="30" name="Content Placeholder 3"/>
          <p:cNvSpPr>
            <a:spLocks noGrp="1"/>
          </p:cNvSpPr>
          <p:nvPr>
            <p:ph sz="quarter" idx="11"/>
          </p:nvPr>
        </p:nvSpPr>
        <p:spPr>
          <a:xfrm>
            <a:off x="348437" y="462670"/>
            <a:ext cx="8666245" cy="435610"/>
          </a:xfrm>
        </p:spPr>
        <p:txBody>
          <a:bodyPr/>
          <a:lstStyle/>
          <a:p>
            <a:r>
              <a:rPr lang="en-US" dirty="0" smtClean="0"/>
              <a:t>Calibration: </a:t>
            </a:r>
            <a:r>
              <a:rPr lang="en-US" b="0" dirty="0"/>
              <a:t>Exceeded Client Investment Profiles</a:t>
            </a:r>
          </a:p>
        </p:txBody>
      </p:sp>
      <p:graphicFrame>
        <p:nvGraphicFramePr>
          <p:cNvPr id="39" name="Table 38"/>
          <p:cNvGraphicFramePr>
            <a:graphicFrameLocks noGrp="1"/>
          </p:cNvGraphicFramePr>
          <p:nvPr>
            <p:extLst>
              <p:ext uri="{D42A27DB-BD31-4B8C-83A1-F6EECF244321}">
                <p14:modId xmlns:p14="http://schemas.microsoft.com/office/powerpoint/2010/main" val="738551210"/>
              </p:ext>
            </p:extLst>
          </p:nvPr>
        </p:nvGraphicFramePr>
        <p:xfrm>
          <a:off x="5150631" y="4420247"/>
          <a:ext cx="4079876" cy="810566"/>
        </p:xfrm>
        <a:graphic>
          <a:graphicData uri="http://schemas.openxmlformats.org/drawingml/2006/table">
            <a:tbl>
              <a:tblPr firstRow="1" bandRow="1">
                <a:tableStyleId>{839DD9DD-9E6C-4910-8AC0-68ADFF6A6AFC}</a:tableStyleId>
              </a:tblPr>
              <a:tblGrid>
                <a:gridCol w="1578928"/>
                <a:gridCol w="1250474"/>
                <a:gridCol w="1250474"/>
              </a:tblGrid>
              <a:tr h="245149">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1" kern="1200" dirty="0" smtClean="0">
                        <a:solidFill>
                          <a:schemeClr val="tx1"/>
                        </a:solidFill>
                        <a:latin typeface="Arial" panose="020B0604020202020204" pitchFamily="34" charset="0"/>
                        <a:ea typeface="+mn-ea"/>
                        <a:cs typeface="Arial" panose="020B0604020202020204" pitchFamily="34" charset="0"/>
                      </a:endParaRPr>
                    </a:p>
                  </a:txBody>
                  <a:tcPr anchor="ctr">
                    <a:lnR>
                      <a:noFill/>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1" i="0" kern="1200" dirty="0" smtClean="0">
                          <a:solidFill>
                            <a:schemeClr val="tx1"/>
                          </a:solidFill>
                          <a:latin typeface="Arial" panose="020B0604020202020204" pitchFamily="34" charset="0"/>
                          <a:ea typeface="+mn-ea"/>
                          <a:cs typeface="Arial" panose="020B0604020202020204" pitchFamily="34" charset="0"/>
                        </a:rPr>
                        <a:t>Amber</a:t>
                      </a:r>
                      <a:endParaRPr lang="en-US" sz="1100" b="1" i="0" kern="1200" dirty="0">
                        <a:solidFill>
                          <a:schemeClr val="tx1"/>
                        </a:solidFill>
                        <a:latin typeface="Arial" panose="020B0604020202020204" pitchFamily="34" charset="0"/>
                        <a:ea typeface="+mn-ea"/>
                        <a:cs typeface="Arial" panose="020B0604020202020204" pitchFamily="34" charset="0"/>
                      </a:endParaRPr>
                    </a:p>
                  </a:txBody>
                  <a:tcPr anchor="b">
                    <a:lnL>
                      <a:noFill/>
                    </a:lnL>
                    <a:lnR>
                      <a:noFill/>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1" i="0" kern="1200" dirty="0" smtClean="0">
                          <a:solidFill>
                            <a:schemeClr val="bg1"/>
                          </a:solidFill>
                          <a:latin typeface="Arial" panose="020B0604020202020204" pitchFamily="34" charset="0"/>
                          <a:ea typeface="+mn-ea"/>
                          <a:cs typeface="Arial" panose="020B0604020202020204" pitchFamily="34" charset="0"/>
                        </a:rPr>
                        <a:t>Red</a:t>
                      </a:r>
                      <a:endParaRPr lang="en-US" sz="1100" b="1" i="0" kern="1200" dirty="0">
                        <a:solidFill>
                          <a:schemeClr val="bg1"/>
                        </a:solidFill>
                        <a:latin typeface="Arial" panose="020B0604020202020204" pitchFamily="34" charset="0"/>
                        <a:ea typeface="+mn-ea"/>
                        <a:cs typeface="Arial" panose="020B0604020202020204" pitchFamily="34" charset="0"/>
                      </a:endParaRPr>
                    </a:p>
                  </a:txBody>
                  <a:tcPr anchor="b">
                    <a:lnL>
                      <a:noFill/>
                    </a:lnL>
                    <a:lnR>
                      <a:noFill/>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275743">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1" i="0" kern="1200" dirty="0" smtClean="0">
                          <a:solidFill>
                            <a:schemeClr val="tx1"/>
                          </a:solidFill>
                          <a:latin typeface="Arial" panose="020B0604020202020204" pitchFamily="34" charset="0"/>
                          <a:ea typeface="+mn-ea"/>
                          <a:cs typeface="Arial" panose="020B0604020202020204" pitchFamily="34" charset="0"/>
                        </a:rPr>
                        <a:t>REQ</a:t>
                      </a:r>
                    </a:p>
                  </a:txBody>
                  <a:tcPr anchor="ctr">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rowSpan="2">
                  <a:txBody>
                    <a:bodyPr/>
                    <a:lstStyle/>
                    <a:p>
                      <a:pPr algn="ctr">
                        <a:lnSpc>
                          <a:spcPct val="100000"/>
                        </a:lnSpc>
                      </a:pPr>
                      <a:r>
                        <a:rPr lang="en-US" sz="1100" dirty="0" smtClean="0">
                          <a:latin typeface="Arial" panose="020B0604020202020204" pitchFamily="34" charset="0"/>
                          <a:cs typeface="Arial" panose="020B0604020202020204" pitchFamily="34" charset="0"/>
                        </a:rPr>
                        <a:t>&gt;=16%</a:t>
                      </a:r>
                      <a:endParaRPr lang="en-US" sz="1100" dirty="0">
                        <a:latin typeface="Arial" panose="020B0604020202020204" pitchFamily="34" charset="0"/>
                        <a:cs typeface="Arial" panose="020B0604020202020204" pitchFamily="34" charset="0"/>
                      </a:endParaRPr>
                    </a:p>
                  </a:txBody>
                  <a:tcPr marL="48014" marR="48014"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p>
                      <a:pPr algn="ctr">
                        <a:lnSpc>
                          <a:spcPct val="100000"/>
                        </a:lnSpc>
                      </a:pPr>
                      <a:r>
                        <a:rPr lang="en-US" sz="1100" dirty="0" smtClean="0">
                          <a:latin typeface="Arial" panose="020B0604020202020204" pitchFamily="34" charset="0"/>
                          <a:cs typeface="Arial" panose="020B0604020202020204" pitchFamily="34" charset="0"/>
                        </a:rPr>
                        <a:t>&gt;=20%</a:t>
                      </a:r>
                      <a:endParaRPr lang="en-US" sz="1100" dirty="0">
                        <a:latin typeface="Arial" panose="020B0604020202020204" pitchFamily="34" charset="0"/>
                        <a:cs typeface="Arial" panose="020B0604020202020204" pitchFamily="34" charset="0"/>
                      </a:endParaRPr>
                    </a:p>
                  </a:txBody>
                  <a:tcPr marL="48014" marR="48014"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75743">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1" i="0" kern="1200" dirty="0" smtClean="0">
                          <a:solidFill>
                            <a:schemeClr val="tx1"/>
                          </a:solidFill>
                          <a:latin typeface="Arial" panose="020B0604020202020204" pitchFamily="34" charset="0"/>
                          <a:ea typeface="+mn-ea"/>
                          <a:cs typeface="Arial" panose="020B0604020202020204" pitchFamily="34" charset="0"/>
                        </a:rPr>
                        <a:t>EM concentrations</a:t>
                      </a:r>
                    </a:p>
                  </a:txBody>
                  <a:tcPr anchor="ctr">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vMerge="1">
                  <a:txBody>
                    <a:bodyPr/>
                    <a:lstStyle/>
                    <a:p>
                      <a:pPr algn="ctr">
                        <a:lnSpc>
                          <a:spcPct val="100000"/>
                        </a:lnSpc>
                      </a:pPr>
                      <a:endParaRPr lang="en-US" sz="1100" dirty="0">
                        <a:latin typeface="Arial" panose="020B0604020202020204" pitchFamily="34" charset="0"/>
                        <a:cs typeface="Arial" panose="020B0604020202020204" pitchFamily="34" charset="0"/>
                      </a:endParaRPr>
                    </a:p>
                  </a:txBody>
                  <a:tcPr marL="48014" marR="48014">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vMerge="1">
                  <a:txBody>
                    <a:bodyPr/>
                    <a:lstStyle/>
                    <a:p>
                      <a:pPr algn="ctr">
                        <a:lnSpc>
                          <a:spcPct val="100000"/>
                        </a:lnSpc>
                      </a:pPr>
                      <a:endParaRPr lang="en-US" sz="1100" dirty="0">
                        <a:latin typeface="Arial" panose="020B0604020202020204" pitchFamily="34" charset="0"/>
                        <a:cs typeface="Arial" panose="020B0604020202020204" pitchFamily="34" charset="0"/>
                      </a:endParaRPr>
                    </a:p>
                  </a:txBody>
                  <a:tcPr marL="48014" marR="48014">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graphicFrame>
        <p:nvGraphicFramePr>
          <p:cNvPr id="41" name="Object 40"/>
          <p:cNvGraphicFramePr>
            <a:graphicFrameLocks/>
          </p:cNvGraphicFramePr>
          <p:nvPr>
            <p:custDataLst>
              <p:tags r:id="rId4"/>
            </p:custDataLst>
            <p:extLst>
              <p:ext uri="{D42A27DB-BD31-4B8C-83A1-F6EECF244321}">
                <p14:modId xmlns:p14="http://schemas.microsoft.com/office/powerpoint/2010/main" val="768543996"/>
              </p:ext>
            </p:extLst>
          </p:nvPr>
        </p:nvGraphicFramePr>
        <p:xfrm>
          <a:off x="266700" y="1676400"/>
          <a:ext cx="4305300" cy="3791040"/>
        </p:xfrm>
        <a:graphic>
          <a:graphicData uri="http://schemas.openxmlformats.org/presentationml/2006/ole">
            <mc:AlternateContent xmlns:mc="http://schemas.openxmlformats.org/markup-compatibility/2006">
              <mc:Choice xmlns:v="urn:schemas-microsoft-com:vml" Requires="v">
                <p:oleObj spid="_x0000_s369797" name="Chart" r:id="rId20" imgW="4305300" imgH="3791040" progId="MSGraph.Chart.8">
                  <p:embed followColorScheme="full"/>
                </p:oleObj>
              </mc:Choice>
              <mc:Fallback>
                <p:oleObj name="Chart" r:id="rId20" imgW="4305300" imgH="3791040" progId="MSGraph.Chart.8">
                  <p:embed followColorScheme="full"/>
                  <p:pic>
                    <p:nvPicPr>
                      <p:cNvPr id="0" name=""/>
                      <p:cNvPicPr/>
                      <p:nvPr/>
                    </p:nvPicPr>
                    <p:blipFill>
                      <a:blip r:embed="rId21"/>
                      <a:stretch>
                        <a:fillRect/>
                      </a:stretch>
                    </p:blipFill>
                    <p:spPr>
                      <a:xfrm>
                        <a:off x="266700" y="1676400"/>
                        <a:ext cx="4305300" cy="3791040"/>
                      </a:xfrm>
                      <a:prstGeom prst="rect">
                        <a:avLst/>
                      </a:prstGeom>
                    </p:spPr>
                  </p:pic>
                </p:oleObj>
              </mc:Fallback>
            </mc:AlternateContent>
          </a:graphicData>
        </a:graphic>
      </p:graphicFrame>
      <p:sp>
        <p:nvSpPr>
          <p:cNvPr id="43" name="Text Placeholder 46"/>
          <p:cNvSpPr>
            <a:spLocks noGrp="1"/>
          </p:cNvSpPr>
          <p:nvPr>
            <p:custDataLst>
              <p:tags r:id="rId5"/>
            </p:custDataLst>
          </p:nvPr>
        </p:nvSpPr>
        <p:spPr bwMode="auto">
          <a:xfrm>
            <a:off x="3848100" y="5324475"/>
            <a:ext cx="266700" cy="136525"/>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8855C99F-312D-4FD5-A023-7BFF72D3FB64}" type="datetime'''''''''2''''''''''''''''0''''''''1''''''''5'''''''">
              <a:rPr lang="en-US" sz="900">
                <a:solidFill>
                  <a:schemeClr val="tx1"/>
                </a:solidFill>
                <a:latin typeface="Arial"/>
                <a:cs typeface="Arial"/>
                <a:sym typeface="Arial"/>
              </a:rPr>
              <a:pPr/>
              <a:t>2015</a:t>
            </a:fld>
            <a:endParaRPr lang="en-US" sz="900" dirty="0">
              <a:solidFill>
                <a:schemeClr val="tx1"/>
              </a:solidFill>
              <a:latin typeface="Arial"/>
              <a:ea typeface="ＭＳ Ｐゴシック"/>
              <a:cs typeface="Arial"/>
              <a:sym typeface="Arial"/>
            </a:endParaRPr>
          </a:p>
        </p:txBody>
      </p:sp>
      <p:sp>
        <p:nvSpPr>
          <p:cNvPr id="42" name="Text Placeholder 39"/>
          <p:cNvSpPr>
            <a:spLocks noGrp="1"/>
          </p:cNvSpPr>
          <p:nvPr>
            <p:custDataLst>
              <p:tags r:id="rId6"/>
            </p:custDataLst>
          </p:nvPr>
        </p:nvSpPr>
        <p:spPr bwMode="auto">
          <a:xfrm>
            <a:off x="2886075" y="5324475"/>
            <a:ext cx="266700" cy="136525"/>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CD726CFD-20AF-449A-98A3-2537C05C5D08}" type="datetime'''''''''''''2''''''''''''''''''''0''''''''''''''1''''''''4'">
              <a:rPr lang="en-US" sz="900">
                <a:latin typeface="Arial"/>
                <a:cs typeface="Arial"/>
                <a:sym typeface="Arial"/>
              </a:rPr>
              <a:pPr/>
              <a:t>2014</a:t>
            </a:fld>
            <a:endParaRPr lang="en-US" sz="900" dirty="0">
              <a:latin typeface="Arial"/>
              <a:cs typeface="Arial"/>
              <a:sym typeface="Arial"/>
            </a:endParaRPr>
          </a:p>
        </p:txBody>
      </p:sp>
      <p:sp>
        <p:nvSpPr>
          <p:cNvPr id="44" name="Text Placeholder 44"/>
          <p:cNvSpPr>
            <a:spLocks noGrp="1"/>
          </p:cNvSpPr>
          <p:nvPr>
            <p:custDataLst>
              <p:tags r:id="rId7"/>
            </p:custDataLst>
          </p:nvPr>
        </p:nvSpPr>
        <p:spPr bwMode="auto">
          <a:xfrm>
            <a:off x="1919288" y="5324475"/>
            <a:ext cx="266700" cy="136525"/>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13F6BBC3-C719-4D07-B44C-75139625C431}" type="datetime'''''20''''''1''3'''''''''''">
              <a:rPr lang="en-US" sz="900">
                <a:solidFill>
                  <a:schemeClr val="tx1"/>
                </a:solidFill>
                <a:latin typeface="Arial"/>
                <a:cs typeface="Arial"/>
                <a:sym typeface="Arial"/>
              </a:rPr>
              <a:pPr/>
              <a:t>2013</a:t>
            </a:fld>
            <a:endParaRPr lang="en-US" sz="900" dirty="0">
              <a:solidFill>
                <a:schemeClr val="tx1"/>
              </a:solidFill>
              <a:latin typeface="Arial"/>
              <a:ea typeface="ＭＳ Ｐゴシック"/>
              <a:cs typeface="Arial"/>
              <a:sym typeface="Arial"/>
            </a:endParaRPr>
          </a:p>
        </p:txBody>
      </p:sp>
      <p:sp>
        <p:nvSpPr>
          <p:cNvPr id="51" name="Text Placeholder 42"/>
          <p:cNvSpPr>
            <a:spLocks noGrp="1"/>
          </p:cNvSpPr>
          <p:nvPr>
            <p:custDataLst>
              <p:tags r:id="rId8"/>
            </p:custDataLst>
          </p:nvPr>
        </p:nvSpPr>
        <p:spPr bwMode="auto">
          <a:xfrm>
            <a:off x="952500" y="5324475"/>
            <a:ext cx="266700" cy="136525"/>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3AB8BB95-2B32-4B85-8587-ACD3C2B6CDD2}" type="datetime'''2''0''''''1''''''''2'''''''''''''''''">
              <a:rPr lang="en-US" sz="900">
                <a:latin typeface="Arial"/>
                <a:cs typeface="Arial"/>
                <a:sym typeface="Arial"/>
              </a:rPr>
              <a:pPr/>
              <a:t>2012</a:t>
            </a:fld>
            <a:endParaRPr lang="en-US" sz="900" dirty="0">
              <a:latin typeface="Arial"/>
              <a:cs typeface="Arial"/>
              <a:sym typeface="Arial"/>
            </a:endParaRPr>
          </a:p>
        </p:txBody>
      </p:sp>
      <p:cxnSp>
        <p:nvCxnSpPr>
          <p:cNvPr id="45" name="Straight Connector 44"/>
          <p:cNvCxnSpPr/>
          <p:nvPr/>
        </p:nvCxnSpPr>
        <p:spPr bwMode="auto">
          <a:xfrm flipH="1">
            <a:off x="612356" y="1936195"/>
            <a:ext cx="3856775" cy="0"/>
          </a:xfrm>
          <a:prstGeom prst="line">
            <a:avLst/>
          </a:prstGeom>
          <a:solidFill>
            <a:schemeClr val="accent1"/>
          </a:solidFill>
          <a:ln w="19050" cap="flat" cmpd="sng" algn="ctr">
            <a:solidFill>
              <a:schemeClr val="accent1"/>
            </a:solidFill>
            <a:prstDash val="solid"/>
            <a:round/>
            <a:headEnd type="none" w="med" len="med"/>
            <a:tailEnd type="none" w="med" len="med"/>
          </a:ln>
          <a:effectLst/>
        </p:spPr>
      </p:cxnSp>
      <p:sp>
        <p:nvSpPr>
          <p:cNvPr id="46" name="TextBox 45"/>
          <p:cNvSpPr txBox="1"/>
          <p:nvPr/>
        </p:nvSpPr>
        <p:spPr>
          <a:xfrm>
            <a:off x="3190082" y="2414597"/>
            <a:ext cx="1277461" cy="153888"/>
          </a:xfrm>
          <a:prstGeom prst="rect">
            <a:avLst/>
          </a:prstGeom>
          <a:noFill/>
        </p:spPr>
        <p:txBody>
          <a:bodyPr wrap="square" lIns="0" tIns="0" rIns="0" bIns="0" rtlCol="0">
            <a:spAutoFit/>
          </a:bodyPr>
          <a:lstStyle/>
          <a:p>
            <a:pPr algn="r">
              <a:lnSpc>
                <a:spcPct val="100000"/>
              </a:lnSpc>
            </a:pPr>
            <a:r>
              <a:rPr lang="en-US" b="1" dirty="0" smtClean="0">
                <a:solidFill>
                  <a:srgbClr val="FFC000"/>
                </a:solidFill>
                <a:latin typeface="Arial" panose="020B0604020202020204" pitchFamily="34" charset="0"/>
                <a:cs typeface="Arial" panose="020B0604020202020204" pitchFamily="34" charset="0"/>
              </a:rPr>
              <a:t>Amber trigger 16%</a:t>
            </a:r>
            <a:endParaRPr lang="en-US" b="1" dirty="0">
              <a:solidFill>
                <a:srgbClr val="FFC000"/>
              </a:solidFill>
              <a:latin typeface="Arial" panose="020B0604020202020204" pitchFamily="34" charset="0"/>
              <a:cs typeface="Arial" panose="020B0604020202020204" pitchFamily="34" charset="0"/>
            </a:endParaRPr>
          </a:p>
        </p:txBody>
      </p:sp>
      <p:cxnSp>
        <p:nvCxnSpPr>
          <p:cNvPr id="47" name="Straight Connector 46"/>
          <p:cNvCxnSpPr/>
          <p:nvPr/>
        </p:nvCxnSpPr>
        <p:spPr bwMode="auto">
          <a:xfrm flipH="1">
            <a:off x="612356" y="2604941"/>
            <a:ext cx="3856775" cy="0"/>
          </a:xfrm>
          <a:prstGeom prst="line">
            <a:avLst/>
          </a:prstGeom>
          <a:solidFill>
            <a:schemeClr val="accent1"/>
          </a:solidFill>
          <a:ln w="19050" cap="flat" cmpd="sng" algn="ctr">
            <a:solidFill>
              <a:srgbClr val="FFC000"/>
            </a:solidFill>
            <a:prstDash val="solid"/>
            <a:round/>
            <a:headEnd type="none" w="med" len="med"/>
            <a:tailEnd type="none" w="med" len="med"/>
          </a:ln>
          <a:effectLst/>
        </p:spPr>
      </p:cxnSp>
      <p:sp>
        <p:nvSpPr>
          <p:cNvPr id="48" name="TextBox 47"/>
          <p:cNvSpPr txBox="1"/>
          <p:nvPr/>
        </p:nvSpPr>
        <p:spPr>
          <a:xfrm>
            <a:off x="3282632" y="1990263"/>
            <a:ext cx="1184911" cy="153888"/>
          </a:xfrm>
          <a:prstGeom prst="rect">
            <a:avLst/>
          </a:prstGeom>
          <a:noFill/>
        </p:spPr>
        <p:txBody>
          <a:bodyPr wrap="square" lIns="0" tIns="0" rIns="0" bIns="0" rtlCol="0">
            <a:spAutoFit/>
          </a:bodyPr>
          <a:lstStyle/>
          <a:p>
            <a:pPr algn="r">
              <a:lnSpc>
                <a:spcPct val="100000"/>
              </a:lnSpc>
            </a:pPr>
            <a:r>
              <a:rPr lang="en-US" b="1" dirty="0" smtClean="0">
                <a:solidFill>
                  <a:srgbClr val="FF0000"/>
                </a:solidFill>
                <a:latin typeface="Arial" panose="020B0604020202020204" pitchFamily="34" charset="0"/>
                <a:cs typeface="Arial" panose="020B0604020202020204" pitchFamily="34" charset="0"/>
              </a:rPr>
              <a:t>Red limit 20%</a:t>
            </a:r>
            <a:endParaRPr lang="en-US" b="1" dirty="0">
              <a:solidFill>
                <a:srgbClr val="FF0000"/>
              </a:solidFill>
              <a:latin typeface="Arial" panose="020B0604020202020204" pitchFamily="34" charset="0"/>
              <a:cs typeface="Arial" panose="020B0604020202020204" pitchFamily="34" charset="0"/>
            </a:endParaRPr>
          </a:p>
        </p:txBody>
      </p:sp>
      <p:sp>
        <p:nvSpPr>
          <p:cNvPr id="11" name="Rectangle 10"/>
          <p:cNvSpPr/>
          <p:nvPr>
            <p:custDataLst>
              <p:tags r:id="rId9"/>
            </p:custDataLst>
          </p:nvPr>
        </p:nvSpPr>
        <p:spPr bwMode="auto">
          <a:xfrm>
            <a:off x="2070100" y="5607050"/>
            <a:ext cx="160338" cy="120650"/>
          </a:xfrm>
          <a:prstGeom prst="rect">
            <a:avLst/>
          </a:prstGeom>
          <a:solidFill>
            <a:srgbClr val="4D4D4D"/>
          </a:solidFill>
          <a:ln w="9525">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smtClean="0">
              <a:solidFill>
                <a:schemeClr val="tx1"/>
              </a:solidFill>
              <a:latin typeface="Arial" panose="020B0604020202020204" pitchFamily="34" charset="0"/>
              <a:cs typeface="Arial" panose="020B0604020202020204" pitchFamily="34" charset="0"/>
            </a:endParaRPr>
          </a:p>
        </p:txBody>
      </p:sp>
      <p:sp>
        <p:nvSpPr>
          <p:cNvPr id="5" name="Rectangle 4"/>
          <p:cNvSpPr/>
          <p:nvPr>
            <p:custDataLst>
              <p:tags r:id="rId10"/>
            </p:custDataLst>
          </p:nvPr>
        </p:nvSpPr>
        <p:spPr bwMode="auto">
          <a:xfrm>
            <a:off x="1025525" y="5607050"/>
            <a:ext cx="160338" cy="120650"/>
          </a:xfrm>
          <a:prstGeom prst="rect">
            <a:avLst/>
          </a:prstGeom>
          <a:solidFill>
            <a:srgbClr val="C0C0C0"/>
          </a:solidFill>
          <a:ln w="9525">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smtClean="0">
              <a:solidFill>
                <a:schemeClr val="tx1"/>
              </a:solidFill>
              <a:latin typeface="Arial" panose="020B0604020202020204" pitchFamily="34" charset="0"/>
              <a:cs typeface="Arial" panose="020B0604020202020204" pitchFamily="34" charset="0"/>
            </a:endParaRPr>
          </a:p>
        </p:txBody>
      </p:sp>
      <p:sp>
        <p:nvSpPr>
          <p:cNvPr id="12" name="Rectangle 11"/>
          <p:cNvSpPr/>
          <p:nvPr>
            <p:custDataLst>
              <p:tags r:id="rId11"/>
            </p:custDataLst>
          </p:nvPr>
        </p:nvSpPr>
        <p:spPr bwMode="auto">
          <a:xfrm>
            <a:off x="2617788" y="5607050"/>
            <a:ext cx="160338" cy="120650"/>
          </a:xfrm>
          <a:prstGeom prst="rect">
            <a:avLst/>
          </a:prstGeom>
          <a:solidFill>
            <a:schemeClr val="accent1"/>
          </a:solidFill>
          <a:ln w="9525">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smtClean="0">
              <a:solidFill>
                <a:schemeClr val="tx1"/>
              </a:solidFill>
              <a:latin typeface="Arial" panose="020B0604020202020204" pitchFamily="34" charset="0"/>
              <a:cs typeface="Arial" panose="020B0604020202020204" pitchFamily="34" charset="0"/>
            </a:endParaRPr>
          </a:p>
        </p:txBody>
      </p:sp>
      <p:sp>
        <p:nvSpPr>
          <p:cNvPr id="10" name="Rectangle 9"/>
          <p:cNvSpPr/>
          <p:nvPr>
            <p:custDataLst>
              <p:tags r:id="rId12"/>
            </p:custDataLst>
          </p:nvPr>
        </p:nvSpPr>
        <p:spPr bwMode="auto">
          <a:xfrm>
            <a:off x="1585913" y="5607050"/>
            <a:ext cx="160338" cy="120650"/>
          </a:xfrm>
          <a:prstGeom prst="rect">
            <a:avLst/>
          </a:prstGeom>
          <a:solidFill>
            <a:srgbClr val="969696"/>
          </a:solidFill>
          <a:ln w="9525">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smtClean="0">
              <a:solidFill>
                <a:schemeClr val="tx1"/>
              </a:solidFill>
              <a:latin typeface="Arial" panose="020B0604020202020204" pitchFamily="34" charset="0"/>
              <a:cs typeface="Arial" panose="020B0604020202020204" pitchFamily="34" charset="0"/>
            </a:endParaRPr>
          </a:p>
        </p:txBody>
      </p:sp>
      <p:sp>
        <p:nvSpPr>
          <p:cNvPr id="58" name="Text Placeholder 49"/>
          <p:cNvSpPr>
            <a:spLocks noGrp="1"/>
          </p:cNvSpPr>
          <p:nvPr>
            <p:custDataLst>
              <p:tags r:id="rId13"/>
            </p:custDataLst>
          </p:nvPr>
        </p:nvSpPr>
        <p:spPr bwMode="auto">
          <a:xfrm>
            <a:off x="1797050" y="5603875"/>
            <a:ext cx="171450" cy="136525"/>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00000"/>
              </a:lnSpc>
              <a:spcBef>
                <a:spcPct val="0"/>
              </a:spcBef>
              <a:buNone/>
            </a:pPr>
            <a:fld id="{CF327CE8-640D-44F1-BCD0-744575AA1427}" type="datetime'''''''''''''''''''''''''E''''''''''''''M'''''''''''''''''''">
              <a:rPr lang="en-US" sz="900">
                <a:latin typeface="Arial"/>
                <a:cs typeface="Arial"/>
                <a:sym typeface="Arial"/>
              </a:rPr>
              <a:pPr marL="0" indent="0">
                <a:lnSpc>
                  <a:spcPct val="100000"/>
                </a:lnSpc>
                <a:spcBef>
                  <a:spcPct val="0"/>
                </a:spcBef>
                <a:buNone/>
              </a:pPr>
              <a:t>EM</a:t>
            </a:fld>
            <a:endParaRPr lang="en-US" sz="900" dirty="0">
              <a:latin typeface="Arial"/>
              <a:cs typeface="Arial"/>
              <a:sym typeface="Arial"/>
            </a:endParaRPr>
          </a:p>
        </p:txBody>
      </p:sp>
      <p:sp>
        <p:nvSpPr>
          <p:cNvPr id="59" name="Text Placeholder 50"/>
          <p:cNvSpPr>
            <a:spLocks noGrp="1"/>
          </p:cNvSpPr>
          <p:nvPr>
            <p:custDataLst>
              <p:tags r:id="rId14"/>
            </p:custDataLst>
          </p:nvPr>
        </p:nvSpPr>
        <p:spPr bwMode="auto">
          <a:xfrm>
            <a:off x="2828925" y="5603875"/>
            <a:ext cx="1454150" cy="136525"/>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00000"/>
              </a:lnSpc>
              <a:spcBef>
                <a:spcPct val="0"/>
              </a:spcBef>
              <a:buNone/>
            </a:pPr>
            <a:fld id="{571FB8B5-3CD4-4B72-904E-CBA1C2DB3523}" type="datetime'''''E''''xcee''d''ed'''''''' ''I''nv''est''ment Profi''l''e'">
              <a:rPr lang="en-US" sz="900">
                <a:latin typeface="Arial"/>
                <a:cs typeface="Arial"/>
                <a:sym typeface="Arial"/>
              </a:rPr>
              <a:pPr marL="0" indent="0">
                <a:lnSpc>
                  <a:spcPct val="100000"/>
                </a:lnSpc>
                <a:spcBef>
                  <a:spcPct val="0"/>
                </a:spcBef>
                <a:buNone/>
              </a:pPr>
              <a:t>Exceeded Investment Profile</a:t>
            </a:fld>
            <a:endParaRPr lang="en-US" sz="900" dirty="0">
              <a:latin typeface="Arial"/>
              <a:cs typeface="Arial"/>
              <a:sym typeface="Arial"/>
            </a:endParaRPr>
          </a:p>
        </p:txBody>
      </p:sp>
      <p:sp>
        <p:nvSpPr>
          <p:cNvPr id="56" name="Text Placeholder 47"/>
          <p:cNvSpPr>
            <a:spLocks noGrp="1"/>
          </p:cNvSpPr>
          <p:nvPr>
            <p:custDataLst>
              <p:tags r:id="rId15"/>
            </p:custDataLst>
          </p:nvPr>
        </p:nvSpPr>
        <p:spPr bwMode="auto">
          <a:xfrm>
            <a:off x="2281238" y="5603875"/>
            <a:ext cx="234950" cy="136525"/>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00000"/>
              </a:lnSpc>
              <a:spcBef>
                <a:spcPct val="0"/>
              </a:spcBef>
              <a:buNone/>
            </a:pPr>
            <a:fld id="{61A09C37-4558-42D8-B75C-C0BAF3EF858E}" type="datetime'''''''''''''''''''''''''''B''''o''''''''''''''t''h'''''''">
              <a:rPr lang="en-US" sz="900">
                <a:latin typeface="Arial"/>
                <a:cs typeface="Arial"/>
                <a:sym typeface="Arial"/>
              </a:rPr>
              <a:pPr marL="0" indent="0">
                <a:lnSpc>
                  <a:spcPct val="100000"/>
                </a:lnSpc>
                <a:spcBef>
                  <a:spcPct val="0"/>
                </a:spcBef>
                <a:buNone/>
              </a:pPr>
              <a:t>Both</a:t>
            </a:fld>
            <a:endParaRPr lang="en-US" sz="900" dirty="0">
              <a:latin typeface="Arial"/>
              <a:cs typeface="Arial"/>
              <a:sym typeface="Arial"/>
            </a:endParaRPr>
          </a:p>
        </p:txBody>
      </p:sp>
      <p:sp>
        <p:nvSpPr>
          <p:cNvPr id="57" name="Text Placeholder 48"/>
          <p:cNvSpPr>
            <a:spLocks noGrp="1"/>
          </p:cNvSpPr>
          <p:nvPr>
            <p:custDataLst>
              <p:tags r:id="rId16"/>
            </p:custDataLst>
          </p:nvPr>
        </p:nvSpPr>
        <p:spPr bwMode="auto">
          <a:xfrm>
            <a:off x="1236663" y="5603875"/>
            <a:ext cx="247650" cy="136525"/>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00000"/>
              </a:lnSpc>
              <a:spcBef>
                <a:spcPct val="0"/>
              </a:spcBef>
              <a:buNone/>
            </a:pPr>
            <a:fld id="{BC590FAA-08A7-4B49-8BE2-F95F72B31FFE}" type="datetime'''''''''''''''''R''''''''''EQ'''''">
              <a:rPr lang="en-US" sz="900">
                <a:latin typeface="Arial"/>
                <a:cs typeface="Arial"/>
                <a:sym typeface="Arial"/>
              </a:rPr>
              <a:pPr marL="0" indent="0">
                <a:lnSpc>
                  <a:spcPct val="100000"/>
                </a:lnSpc>
                <a:spcBef>
                  <a:spcPct val="0"/>
                </a:spcBef>
                <a:buNone/>
              </a:pPr>
              <a:t>REQ</a:t>
            </a:fld>
            <a:endParaRPr lang="en-US" sz="900" dirty="0">
              <a:latin typeface="Arial"/>
              <a:cs typeface="Arial"/>
              <a:sym typeface="Arial"/>
            </a:endParaRPr>
          </a:p>
        </p:txBody>
      </p:sp>
      <p:grpSp>
        <p:nvGrpSpPr>
          <p:cNvPr id="35" name="Group 34"/>
          <p:cNvGrpSpPr/>
          <p:nvPr/>
        </p:nvGrpSpPr>
        <p:grpSpPr>
          <a:xfrm>
            <a:off x="443921" y="72184"/>
            <a:ext cx="4591432" cy="189008"/>
            <a:chOff x="403281" y="164517"/>
            <a:chExt cx="4591432" cy="189008"/>
          </a:xfrm>
        </p:grpSpPr>
        <p:sp>
          <p:nvSpPr>
            <p:cNvPr id="36" name="Text Box 75"/>
            <p:cNvSpPr txBox="1">
              <a:spLocks noChangeArrowheads="1"/>
            </p:cNvSpPr>
            <p:nvPr/>
          </p:nvSpPr>
          <p:spPr bwMode="gray">
            <a:xfrm>
              <a:off x="636148" y="166688"/>
              <a:ext cx="4358565"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accent1"/>
                  </a:solidFill>
                </a:rPr>
                <a:t>Fiduciary risk: Calibration – </a:t>
              </a:r>
              <a:r>
                <a:rPr lang="en-US" sz="1200" dirty="0">
                  <a:solidFill>
                    <a:schemeClr val="accent1"/>
                  </a:solidFill>
                </a:rPr>
                <a:t>Exceeded Client Investment Profiles</a:t>
              </a:r>
            </a:p>
          </p:txBody>
        </p:sp>
        <p:sp>
          <p:nvSpPr>
            <p:cNvPr id="37" name="Oval 36"/>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smtClean="0">
                  <a:solidFill>
                    <a:schemeClr val="bg1"/>
                  </a:solidFill>
                  <a:ea typeface="ＭＳ Ｐゴシック" pitchFamily="-112" charset="-128"/>
                  <a:cs typeface="ＭＳ Ｐゴシック" pitchFamily="-112" charset="-128"/>
                </a:rPr>
                <a:t>11</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
        <p:nvSpPr>
          <p:cNvPr id="31" name="Footnote"/>
          <p:cNvSpPr/>
          <p:nvPr/>
        </p:nvSpPr>
        <p:spPr bwMode="auto">
          <a:xfrm>
            <a:off x="2208213" y="6332538"/>
            <a:ext cx="5631407"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spcBef>
                <a:spcPts val="0"/>
              </a:spcBef>
              <a:spcAft>
                <a:spcPts val="0"/>
              </a:spcAft>
            </a:pPr>
            <a:r>
              <a:rPr lang="en-US" sz="800" dirty="0" smtClean="0">
                <a:sym typeface="Arial"/>
              </a:rPr>
              <a:t>Source: “</a:t>
            </a:r>
            <a:r>
              <a:rPr lang="en-US" sz="800" dirty="0" smtClean="0">
                <a:latin typeface="Arial" panose="020B0604020202020204" pitchFamily="34" charset="0"/>
                <a:cs typeface="Arial" panose="020B0604020202020204" pitchFamily="34" charset="0"/>
                <a:sym typeface="Arial"/>
              </a:rPr>
              <a:t>2016 RAS non-CCAR-linked metrics - BSI.xlsx</a:t>
            </a:r>
            <a:r>
              <a:rPr lang="en-US" sz="800" dirty="0" smtClean="0">
                <a:sym typeface="Arial"/>
              </a:rPr>
              <a:t>”</a:t>
            </a:r>
          </a:p>
        </p:txBody>
      </p:sp>
    </p:spTree>
    <p:extLst>
      <p:ext uri="{BB962C8B-B14F-4D97-AF65-F5344CB8AC3E}">
        <p14:creationId xmlns:p14="http://schemas.microsoft.com/office/powerpoint/2010/main" val="74118544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285533957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70812" name="think-cell Slide" r:id="rId10" imgW="270" imgH="270" progId="TCLayout.ActiveDocument.1">
                  <p:embed/>
                </p:oleObj>
              </mc:Choice>
              <mc:Fallback>
                <p:oleObj name="think-cell Slide" r:id="rId10" imgW="270" imgH="270" progId="TCLayout.ActiveDocument.1">
                  <p:embed/>
                  <p:pic>
                    <p:nvPicPr>
                      <p:cNvPr id="0" name=""/>
                      <p:cNvPicPr/>
                      <p:nvPr/>
                    </p:nvPicPr>
                    <p:blipFill>
                      <a:blip r:embed="rId11"/>
                      <a:stretch>
                        <a:fillRect/>
                      </a:stretch>
                    </p:blipFill>
                    <p:spPr>
                      <a:xfrm>
                        <a:off x="1588" y="1588"/>
                        <a:ext cx="1587" cy="1587"/>
                      </a:xfrm>
                      <a:prstGeom prst="rect">
                        <a:avLst/>
                      </a:prstGeom>
                    </p:spPr>
                  </p:pic>
                </p:oleObj>
              </mc:Fallback>
            </mc:AlternateContent>
          </a:graphicData>
        </a:graphic>
      </p:graphicFrame>
      <p:sp>
        <p:nvSpPr>
          <p:cNvPr id="2" name="Rectangle 1" hidden="1"/>
          <p:cNvSpPr/>
          <p:nvPr>
            <p:custDataLst>
              <p:tags r:id="rId3"/>
            </p:custDataLst>
          </p:nvPr>
        </p:nvSpPr>
        <p:spPr bwMode="auto">
          <a:xfrm>
            <a:off x="0" y="0"/>
            <a:ext cx="158750" cy="158750"/>
          </a:xfrm>
          <a:prstGeom prst="rect">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nSpc>
                <a:spcPct val="100000"/>
              </a:lnSpc>
            </a:pPr>
            <a:endParaRPr lang="en-US" dirty="0" smtClean="0">
              <a:solidFill>
                <a:schemeClr val="tx1"/>
              </a:solidFill>
              <a:latin typeface="Arial"/>
              <a:cs typeface="Arial"/>
              <a:sym typeface="Arial"/>
            </a:endParaRPr>
          </a:p>
        </p:txBody>
      </p:sp>
      <p:graphicFrame>
        <p:nvGraphicFramePr>
          <p:cNvPr id="58" name="Object 57"/>
          <p:cNvGraphicFramePr>
            <a:graphicFrameLocks/>
          </p:cNvGraphicFramePr>
          <p:nvPr>
            <p:custDataLst>
              <p:tags r:id="rId4"/>
            </p:custDataLst>
            <p:extLst>
              <p:ext uri="{D42A27DB-BD31-4B8C-83A1-F6EECF244321}">
                <p14:modId xmlns:p14="http://schemas.microsoft.com/office/powerpoint/2010/main" val="3714826551"/>
              </p:ext>
            </p:extLst>
          </p:nvPr>
        </p:nvGraphicFramePr>
        <p:xfrm>
          <a:off x="228600" y="1828800"/>
          <a:ext cx="4333943" cy="3657600"/>
        </p:xfrm>
        <a:graphic>
          <a:graphicData uri="http://schemas.openxmlformats.org/presentationml/2006/ole">
            <mc:AlternateContent xmlns:mc="http://schemas.openxmlformats.org/markup-compatibility/2006">
              <mc:Choice xmlns:v="urn:schemas-microsoft-com:vml" Requires="v">
                <p:oleObj spid="_x0000_s370813" name="Chart" r:id="rId12" imgW="4333943" imgH="3657600" progId="MSGraph.Chart.8">
                  <p:embed followColorScheme="full"/>
                </p:oleObj>
              </mc:Choice>
              <mc:Fallback>
                <p:oleObj name="Chart" r:id="rId12" imgW="4333943" imgH="3657600" progId="MSGraph.Chart.8">
                  <p:embed followColorScheme="full"/>
                  <p:pic>
                    <p:nvPicPr>
                      <p:cNvPr id="0" name=""/>
                      <p:cNvPicPr/>
                      <p:nvPr/>
                    </p:nvPicPr>
                    <p:blipFill>
                      <a:blip r:embed="rId13"/>
                      <a:stretch>
                        <a:fillRect/>
                      </a:stretch>
                    </p:blipFill>
                    <p:spPr>
                      <a:xfrm>
                        <a:off x="228600" y="1828800"/>
                        <a:ext cx="4333943" cy="3657600"/>
                      </a:xfrm>
                      <a:prstGeom prst="rect">
                        <a:avLst/>
                      </a:prstGeom>
                    </p:spPr>
                  </p:pic>
                </p:oleObj>
              </mc:Fallback>
            </mc:AlternateContent>
          </a:graphicData>
        </a:graphic>
      </p:graphicFrame>
      <p:sp>
        <p:nvSpPr>
          <p:cNvPr id="61" name="Text Placeholder 44"/>
          <p:cNvSpPr>
            <a:spLocks noGrp="1"/>
          </p:cNvSpPr>
          <p:nvPr>
            <p:custDataLst>
              <p:tags r:id="rId5"/>
            </p:custDataLst>
          </p:nvPr>
        </p:nvSpPr>
        <p:spPr bwMode="auto">
          <a:xfrm>
            <a:off x="1901825" y="5356225"/>
            <a:ext cx="292100" cy="1524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965AFB5D-D88E-41FC-BB12-09BE42E23064}" type="datetime'''''''''''''''''''''''''2''0''''1''''''''''3'''''''''''''">
              <a:rPr lang="en-US" sz="1000">
                <a:solidFill>
                  <a:schemeClr val="tx1"/>
                </a:solidFill>
                <a:latin typeface="Arial"/>
                <a:cs typeface="Arial"/>
                <a:sym typeface="Arial"/>
              </a:rPr>
              <a:pPr/>
              <a:t>2013</a:t>
            </a:fld>
            <a:endParaRPr lang="en-US" sz="1000" dirty="0">
              <a:solidFill>
                <a:schemeClr val="tx1"/>
              </a:solidFill>
              <a:latin typeface="Arial"/>
              <a:ea typeface="ＭＳ Ｐゴシック"/>
              <a:cs typeface="Arial"/>
              <a:sym typeface="Arial"/>
            </a:endParaRPr>
          </a:p>
        </p:txBody>
      </p:sp>
      <p:sp>
        <p:nvSpPr>
          <p:cNvPr id="60" name="Text Placeholder 46"/>
          <p:cNvSpPr>
            <a:spLocks noGrp="1"/>
          </p:cNvSpPr>
          <p:nvPr>
            <p:custDataLst>
              <p:tags r:id="rId6"/>
            </p:custDataLst>
          </p:nvPr>
        </p:nvSpPr>
        <p:spPr bwMode="auto">
          <a:xfrm>
            <a:off x="3816350" y="5356225"/>
            <a:ext cx="292100" cy="1524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89CA3590-9EEC-4C54-98A9-EB42DD7AEF9C}" type="datetime'''''''''''''''''''''''''''''''''''''''20''''15'''">
              <a:rPr lang="en-US" sz="1000">
                <a:solidFill>
                  <a:schemeClr val="tx1"/>
                </a:solidFill>
                <a:latin typeface="Arial"/>
                <a:cs typeface="Arial"/>
                <a:sym typeface="Arial"/>
              </a:rPr>
              <a:pPr/>
              <a:t>2015</a:t>
            </a:fld>
            <a:endParaRPr lang="en-US" sz="1000" dirty="0">
              <a:solidFill>
                <a:schemeClr val="tx1"/>
              </a:solidFill>
              <a:latin typeface="Arial"/>
              <a:ea typeface="ＭＳ Ｐゴシック"/>
              <a:cs typeface="Arial"/>
              <a:sym typeface="Arial"/>
            </a:endParaRPr>
          </a:p>
        </p:txBody>
      </p:sp>
      <p:sp>
        <p:nvSpPr>
          <p:cNvPr id="59" name="Text Placeholder 39"/>
          <p:cNvSpPr>
            <a:spLocks noGrp="1"/>
          </p:cNvSpPr>
          <p:nvPr>
            <p:custDataLst>
              <p:tags r:id="rId7"/>
            </p:custDataLst>
          </p:nvPr>
        </p:nvSpPr>
        <p:spPr bwMode="auto">
          <a:xfrm>
            <a:off x="2859088" y="5356225"/>
            <a:ext cx="292100" cy="1524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5F3A9995-CBD8-41BB-91E8-18B5810784B9}" type="datetime'''''''''''''''2''''''''''''''''''''''01''''''4'''''">
              <a:rPr lang="en-US" sz="1000">
                <a:latin typeface="Arial"/>
                <a:cs typeface="Arial"/>
                <a:sym typeface="Arial"/>
              </a:rPr>
              <a:pPr/>
              <a:t>2014</a:t>
            </a:fld>
            <a:endParaRPr lang="en-US" sz="1000" dirty="0">
              <a:latin typeface="Arial"/>
              <a:cs typeface="Arial"/>
              <a:sym typeface="Arial"/>
            </a:endParaRPr>
          </a:p>
        </p:txBody>
      </p:sp>
      <p:sp>
        <p:nvSpPr>
          <p:cNvPr id="62" name="Text Placeholder 53"/>
          <p:cNvSpPr>
            <a:spLocks noGrp="1"/>
          </p:cNvSpPr>
          <p:nvPr>
            <p:custDataLst>
              <p:tags r:id="rId8"/>
            </p:custDataLst>
          </p:nvPr>
        </p:nvSpPr>
        <p:spPr bwMode="auto">
          <a:xfrm>
            <a:off x="944563" y="5356225"/>
            <a:ext cx="292100" cy="1524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7CD4F079-714C-4737-B153-287595875E9A}" type="datetime'''2''''''''''0''''''1''2'''">
              <a:rPr lang="en-US" sz="1000">
                <a:latin typeface="Arial"/>
                <a:cs typeface="Arial"/>
                <a:sym typeface="Arial"/>
              </a:rPr>
              <a:pPr marL="0" indent="0" algn="ctr">
                <a:lnSpc>
                  <a:spcPct val="100000"/>
                </a:lnSpc>
                <a:spcBef>
                  <a:spcPct val="0"/>
                </a:spcBef>
                <a:buNone/>
              </a:pPr>
              <a:t>2012</a:t>
            </a:fld>
            <a:endParaRPr lang="en-US" sz="1000" dirty="0">
              <a:latin typeface="Arial"/>
              <a:cs typeface="Arial"/>
              <a:sym typeface="Arial"/>
            </a:endParaRPr>
          </a:p>
        </p:txBody>
      </p:sp>
      <p:cxnSp>
        <p:nvCxnSpPr>
          <p:cNvPr id="6" name="Straight Connector 5"/>
          <p:cNvCxnSpPr/>
          <p:nvPr/>
        </p:nvCxnSpPr>
        <p:spPr>
          <a:xfrm>
            <a:off x="4784145" y="1421539"/>
            <a:ext cx="0" cy="4894094"/>
          </a:xfrm>
          <a:prstGeom prst="line">
            <a:avLst/>
          </a:prstGeom>
          <a:ln>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8" name="Text Placeholder 8"/>
          <p:cNvSpPr txBox="1">
            <a:spLocks/>
          </p:cNvSpPr>
          <p:nvPr/>
        </p:nvSpPr>
        <p:spPr>
          <a:xfrm>
            <a:off x="5162550" y="1463040"/>
            <a:ext cx="2738267" cy="326405"/>
          </a:xfrm>
          <a:prstGeom prst="rect">
            <a:avLst/>
          </a:prstGeom>
        </p:spPr>
        <p:txBody>
          <a:bodyPr lIns="0" tIns="0" rIns="0" bIns="0"/>
          <a:lstStyle>
            <a:lvl1pPr marL="0" indent="0" algn="l" rtl="0" eaLnBrk="1" fontAlgn="base" hangingPunct="1">
              <a:lnSpc>
                <a:spcPct val="100000"/>
              </a:lnSpc>
              <a:spcBef>
                <a:spcPts val="0"/>
              </a:spcBef>
              <a:spcAft>
                <a:spcPct val="0"/>
              </a:spcAft>
              <a:buNone/>
              <a:defRPr sz="1200" b="1">
                <a:solidFill>
                  <a:schemeClr val="tx2"/>
                </a:solidFill>
                <a:latin typeface="+mj-lt"/>
                <a:ea typeface="+mn-ea"/>
                <a:cs typeface="+mn-cs"/>
              </a:defRPr>
            </a:lvl1pPr>
            <a:lvl2pPr marL="0" indent="0" algn="l" rtl="0" eaLnBrk="1" fontAlgn="base" hangingPunct="1">
              <a:lnSpc>
                <a:spcPct val="100000"/>
              </a:lnSpc>
              <a:spcBef>
                <a:spcPts val="0"/>
              </a:spcBef>
              <a:spcAft>
                <a:spcPct val="0"/>
              </a:spcAft>
              <a:buClr>
                <a:schemeClr val="tx1"/>
              </a:buClr>
              <a:buFont typeface="Wingdings" pitchFamily="2" charset="2"/>
              <a:buNone/>
              <a:defRPr sz="1200">
                <a:solidFill>
                  <a:schemeClr val="tx2"/>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000">
                <a:solidFill>
                  <a:schemeClr val="accent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US" sz="1400" b="1" i="0" u="none" strike="noStrike" kern="0" cap="none" spc="0" normalizeH="0" baseline="0" noProof="0" dirty="0" smtClean="0">
                <a:ln>
                  <a:noFill/>
                </a:ln>
                <a:solidFill>
                  <a:srgbClr val="FF0000"/>
                </a:solidFill>
                <a:effectLst/>
                <a:uLnTx/>
                <a:uFillTx/>
                <a:latin typeface="Arial Bold"/>
                <a:ea typeface="ＭＳ Ｐゴシック"/>
              </a:rPr>
              <a:t>Calibration approach</a:t>
            </a:r>
            <a:endParaRPr kumimoji="0" lang="en-US" sz="1400" b="1" i="0" u="none" strike="noStrike" kern="0" cap="none" spc="0" normalizeH="0" baseline="0" noProof="0" dirty="0">
              <a:ln>
                <a:noFill/>
              </a:ln>
              <a:solidFill>
                <a:srgbClr val="FF0000"/>
              </a:solidFill>
              <a:effectLst/>
              <a:uLnTx/>
              <a:uFillTx/>
              <a:latin typeface="Arial Bold"/>
              <a:ea typeface="ＭＳ Ｐゴシック"/>
            </a:endParaRPr>
          </a:p>
        </p:txBody>
      </p:sp>
      <p:sp>
        <p:nvSpPr>
          <p:cNvPr id="9" name="Content Placeholder 4"/>
          <p:cNvSpPr txBox="1">
            <a:spLocks/>
          </p:cNvSpPr>
          <p:nvPr/>
        </p:nvSpPr>
        <p:spPr bwMode="gray">
          <a:xfrm>
            <a:off x="5162550" y="1898823"/>
            <a:ext cx="4067957"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171450" lvl="0" indent="-171450">
              <a:lnSpc>
                <a:spcPct val="100000"/>
              </a:lnSpc>
              <a:spcBef>
                <a:spcPts val="600"/>
              </a:spcBef>
              <a:buFont typeface="Arial" panose="020B0604020202020204" pitchFamily="34" charset="0"/>
              <a:buChar char="•"/>
              <a:defRPr/>
            </a:pPr>
            <a:r>
              <a:rPr lang="en-US" sz="1200" kern="0" dirty="0" smtClean="0">
                <a:solidFill>
                  <a:srgbClr val="000000"/>
                </a:solidFill>
                <a:latin typeface="Arial"/>
              </a:rPr>
              <a:t>The metric is calculated </a:t>
            </a:r>
            <a:r>
              <a:rPr lang="en-US" sz="1200" kern="0" dirty="0">
                <a:solidFill>
                  <a:srgbClr val="000000"/>
                </a:solidFill>
                <a:latin typeface="Arial"/>
              </a:rPr>
              <a:t>as % of </a:t>
            </a:r>
            <a:r>
              <a:rPr lang="en-US" sz="1200" kern="0" dirty="0" smtClean="0">
                <a:solidFill>
                  <a:srgbClr val="000000"/>
                </a:solidFill>
                <a:latin typeface="Arial"/>
              </a:rPr>
              <a:t>Purchase Orders (PO</a:t>
            </a:r>
            <a:r>
              <a:rPr lang="en-US" sz="1200" kern="0" dirty="0">
                <a:solidFill>
                  <a:srgbClr val="000000"/>
                </a:solidFill>
                <a:latin typeface="Arial"/>
              </a:rPr>
              <a:t>) pending over Investment Orders</a:t>
            </a:r>
            <a:endParaRPr lang="en-US" sz="1200" kern="0" dirty="0" smtClean="0">
              <a:solidFill>
                <a:srgbClr val="000000"/>
              </a:solidFill>
              <a:latin typeface="Arial"/>
            </a:endParaRPr>
          </a:p>
          <a:p>
            <a:pPr marL="171450" lvl="0" indent="-171450">
              <a:lnSpc>
                <a:spcPct val="100000"/>
              </a:lnSpc>
              <a:spcBef>
                <a:spcPts val="600"/>
              </a:spcBef>
              <a:buFont typeface="Arial" panose="020B0604020202020204" pitchFamily="34" charset="0"/>
              <a:buChar char="•"/>
              <a:defRPr/>
            </a:pPr>
            <a:r>
              <a:rPr lang="en-US" sz="1200" kern="0" dirty="0">
                <a:solidFill>
                  <a:srgbClr val="000000"/>
                </a:solidFill>
                <a:latin typeface="Arial" charset="0"/>
                <a:ea typeface="ＭＳ Ｐゴシック" pitchFamily="-112" charset="-128"/>
                <a:cs typeface="ＭＳ Ｐゴシック" pitchFamily="-112" charset="-128"/>
              </a:rPr>
              <a:t>The pending PO has improved significantly since 2014 due to an aggressive compliance </a:t>
            </a:r>
            <a:r>
              <a:rPr lang="en-US" sz="1200" kern="0" dirty="0" smtClean="0">
                <a:solidFill>
                  <a:srgbClr val="000000"/>
                </a:solidFill>
                <a:latin typeface="Arial" charset="0"/>
                <a:ea typeface="ＭＳ Ｐゴシック" pitchFamily="-112" charset="-128"/>
                <a:cs typeface="ＭＳ Ｐゴシック" pitchFamily="-112" charset="-128"/>
              </a:rPr>
              <a:t>program, and </a:t>
            </a:r>
            <a:r>
              <a:rPr lang="en-US" sz="1200" kern="0" dirty="0">
                <a:solidFill>
                  <a:srgbClr val="000000"/>
                </a:solidFill>
                <a:latin typeface="Arial" charset="0"/>
                <a:ea typeface="ＭＳ Ｐゴシック" pitchFamily="-112" charset="-128"/>
                <a:cs typeface="ＭＳ Ｐゴシック" pitchFamily="-112" charset="-128"/>
              </a:rPr>
              <a:t>BSI would like to keep up with the achievements</a:t>
            </a:r>
            <a:endParaRPr lang="en-US" sz="1200" kern="0" dirty="0" smtClean="0">
              <a:solidFill>
                <a:srgbClr val="000000"/>
              </a:solidFill>
              <a:latin typeface="Arial" charset="0"/>
              <a:ea typeface="ＭＳ Ｐゴシック" pitchFamily="-112" charset="-128"/>
              <a:cs typeface="ＭＳ Ｐゴシック" pitchFamily="-112" charset="-128"/>
            </a:endParaRPr>
          </a:p>
          <a:p>
            <a:pPr marL="171450" lvl="0" indent="-171450">
              <a:lnSpc>
                <a:spcPct val="100000"/>
              </a:lnSpc>
              <a:spcBef>
                <a:spcPts val="600"/>
              </a:spcBef>
              <a:buFont typeface="Arial" panose="020B0604020202020204" pitchFamily="34" charset="0"/>
              <a:buChar char="•"/>
              <a:defRPr/>
            </a:pPr>
            <a:r>
              <a:rPr lang="en-US" sz="1200" kern="0" dirty="0" smtClean="0">
                <a:solidFill>
                  <a:srgbClr val="000000"/>
                </a:solidFill>
                <a:latin typeface="Arial" charset="0"/>
                <a:ea typeface="ＭＳ Ｐゴシック" pitchFamily="-112" charset="-128"/>
                <a:cs typeface="ＭＳ Ｐゴシック" pitchFamily="-112" charset="-128"/>
              </a:rPr>
              <a:t>The 10% </a:t>
            </a:r>
            <a:r>
              <a:rPr lang="en-US" sz="1200" kern="0" dirty="0">
                <a:solidFill>
                  <a:srgbClr val="000000"/>
                </a:solidFill>
                <a:latin typeface="Arial" charset="0"/>
                <a:ea typeface="ＭＳ Ｐゴシック" pitchFamily="-112" charset="-128"/>
                <a:cs typeface="ＭＳ Ｐゴシック" pitchFamily="-112" charset="-128"/>
              </a:rPr>
              <a:t>trigger </a:t>
            </a:r>
            <a:r>
              <a:rPr lang="en-US" sz="1200" kern="0" dirty="0" smtClean="0">
                <a:solidFill>
                  <a:srgbClr val="000000"/>
                </a:solidFill>
                <a:latin typeface="Arial" charset="0"/>
                <a:ea typeface="ＭＳ Ｐゴシック" pitchFamily="-112" charset="-128"/>
                <a:cs typeface="ＭＳ Ｐゴシック" pitchFamily="-112" charset="-128"/>
              </a:rPr>
              <a:t>was set according to management </a:t>
            </a:r>
            <a:r>
              <a:rPr lang="en-US" sz="1200" kern="0" dirty="0">
                <a:solidFill>
                  <a:srgbClr val="000000"/>
                </a:solidFill>
                <a:latin typeface="Arial" charset="0"/>
                <a:ea typeface="ＭＳ Ｐゴシック" pitchFamily="-112" charset="-128"/>
                <a:cs typeface="ＭＳ Ｐゴシック" pitchFamily="-112" charset="-128"/>
              </a:rPr>
              <a:t>judgment </a:t>
            </a:r>
            <a:r>
              <a:rPr lang="en-US" sz="1200" kern="0" dirty="0" smtClean="0">
                <a:solidFill>
                  <a:srgbClr val="000000"/>
                </a:solidFill>
                <a:latin typeface="Arial" charset="0"/>
                <a:ea typeface="ＭＳ Ｐゴシック" pitchFamily="-112" charset="-128"/>
                <a:cs typeface="ＭＳ Ｐゴシック" pitchFamily="-112" charset="-128"/>
              </a:rPr>
              <a:t>based on the maximum recent historical rate; and the 13% red limit was applied with additional buffer from the amber trigger</a:t>
            </a:r>
            <a:endParaRPr lang="en-US" sz="1200" kern="0" dirty="0">
              <a:solidFill>
                <a:srgbClr val="000000"/>
              </a:solidFill>
              <a:latin typeface="Arial" charset="0"/>
              <a:ea typeface="ＭＳ Ｐゴシック" pitchFamily="-112" charset="-128"/>
              <a:cs typeface="ＭＳ Ｐゴシック" pitchFamily="-112" charset="-128"/>
            </a:endParaRPr>
          </a:p>
        </p:txBody>
      </p:sp>
      <p:sp>
        <p:nvSpPr>
          <p:cNvPr id="43" name="Text Placeholder 9"/>
          <p:cNvSpPr txBox="1">
            <a:spLocks/>
          </p:cNvSpPr>
          <p:nvPr/>
        </p:nvSpPr>
        <p:spPr>
          <a:xfrm>
            <a:off x="366713" y="1463040"/>
            <a:ext cx="5646738" cy="467124"/>
          </a:xfrm>
          <a:prstGeom prst="rect">
            <a:avLst/>
          </a:prstGeom>
        </p:spPr>
        <p:txBody>
          <a:bodyPr lIns="0" tIns="0" rIns="0" bIns="0"/>
          <a:lstStyle>
            <a:lvl1pPr marL="0" indent="0" algn="l" rtl="0" eaLnBrk="1" fontAlgn="base" hangingPunct="1">
              <a:lnSpc>
                <a:spcPct val="100000"/>
              </a:lnSpc>
              <a:spcBef>
                <a:spcPts val="0"/>
              </a:spcBef>
              <a:spcAft>
                <a:spcPct val="0"/>
              </a:spcAft>
              <a:buNone/>
              <a:defRPr sz="1200" b="1">
                <a:solidFill>
                  <a:schemeClr val="tx2"/>
                </a:solidFill>
                <a:latin typeface="+mj-lt"/>
                <a:ea typeface="+mn-ea"/>
                <a:cs typeface="+mn-cs"/>
              </a:defRPr>
            </a:lvl1pPr>
            <a:lvl2pPr marL="0" indent="0" algn="l" rtl="0" eaLnBrk="1" fontAlgn="base" hangingPunct="1">
              <a:lnSpc>
                <a:spcPct val="100000"/>
              </a:lnSpc>
              <a:spcBef>
                <a:spcPts val="0"/>
              </a:spcBef>
              <a:spcAft>
                <a:spcPct val="0"/>
              </a:spcAft>
              <a:buClr>
                <a:schemeClr val="tx1"/>
              </a:buClr>
              <a:buFont typeface="Wingdings" pitchFamily="2" charset="2"/>
              <a:buNone/>
              <a:defRPr sz="1200">
                <a:solidFill>
                  <a:schemeClr val="tx2"/>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000">
                <a:solidFill>
                  <a:schemeClr val="accent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lvl="0">
              <a:defRPr/>
            </a:pPr>
            <a:r>
              <a:rPr lang="en-US" sz="1400" kern="0" dirty="0" smtClean="0">
                <a:solidFill>
                  <a:srgbClr val="FF0000"/>
                </a:solidFill>
                <a:latin typeface="Arial Bold"/>
                <a:ea typeface="ＭＳ Ｐゴシック"/>
              </a:rPr>
              <a:t>Pending Purchase Order Documentation ratio</a:t>
            </a:r>
          </a:p>
          <a:p>
            <a:pPr lvl="0">
              <a:defRPr/>
            </a:pPr>
            <a:r>
              <a:rPr lang="en-US" sz="1400" b="0" kern="0" dirty="0">
                <a:solidFill>
                  <a:srgbClr val="FF0000"/>
                </a:solidFill>
                <a:latin typeface="Arial" panose="020B0604020202020204" pitchFamily="34" charset="0"/>
                <a:ea typeface="ＭＳ Ｐゴシック"/>
                <a:cs typeface="Arial" panose="020B0604020202020204" pitchFamily="34" charset="0"/>
              </a:rPr>
              <a:t>%</a:t>
            </a:r>
            <a:r>
              <a:rPr lang="en-US" sz="1400" b="0" kern="0" dirty="0" smtClean="0">
                <a:solidFill>
                  <a:srgbClr val="FF0000"/>
                </a:solidFill>
                <a:latin typeface="Arial" panose="020B0604020202020204" pitchFamily="34" charset="0"/>
                <a:ea typeface="ＭＳ Ｐゴシック"/>
                <a:cs typeface="Arial" panose="020B0604020202020204" pitchFamily="34" charset="0"/>
              </a:rPr>
              <a:t>,</a:t>
            </a:r>
            <a:r>
              <a:rPr kumimoji="0" lang="en-US" sz="1400" b="1" i="0" u="none" strike="noStrike" kern="0" cap="none" spc="0" normalizeH="0" baseline="0" noProof="0" dirty="0" smtClean="0">
                <a:ln>
                  <a:noFill/>
                </a:ln>
                <a:solidFill>
                  <a:srgbClr val="FF0000"/>
                </a:solidFill>
                <a:effectLst/>
                <a:uLnTx/>
                <a:uFillTx/>
                <a:latin typeface="Arial Bold"/>
                <a:ea typeface="ＭＳ Ｐゴシック"/>
              </a:rPr>
              <a:t> </a:t>
            </a:r>
            <a:r>
              <a:rPr lang="en-US" sz="1400" b="0" kern="0" noProof="0" dirty="0" smtClean="0">
                <a:solidFill>
                  <a:srgbClr val="FF0000"/>
                </a:solidFill>
                <a:latin typeface="Arial" panose="020B0604020202020204" pitchFamily="34" charset="0"/>
                <a:ea typeface="ＭＳ Ｐゴシック"/>
                <a:cs typeface="Arial" panose="020B0604020202020204" pitchFamily="34" charset="0"/>
              </a:rPr>
              <a:t>2012 - 2015</a:t>
            </a:r>
            <a:endParaRPr kumimoji="0" lang="en-US" sz="1400" b="0" i="0" u="none" strike="noStrike" kern="0" cap="none" spc="0" normalizeH="0" baseline="0" noProof="0" dirty="0">
              <a:ln>
                <a:noFill/>
              </a:ln>
              <a:solidFill>
                <a:srgbClr val="FF0000"/>
              </a:solidFill>
              <a:effectLst/>
              <a:uLnTx/>
              <a:uFillTx/>
              <a:latin typeface="Arial"/>
              <a:ea typeface="ＭＳ Ｐゴシック"/>
            </a:endParaRPr>
          </a:p>
        </p:txBody>
      </p:sp>
      <p:sp>
        <p:nvSpPr>
          <p:cNvPr id="49" name="Content Placeholder 3"/>
          <p:cNvSpPr>
            <a:spLocks noGrp="1"/>
          </p:cNvSpPr>
          <p:nvPr>
            <p:ph sz="quarter" idx="11"/>
          </p:nvPr>
        </p:nvSpPr>
        <p:spPr>
          <a:xfrm>
            <a:off x="348437" y="462670"/>
            <a:ext cx="8666245" cy="435610"/>
          </a:xfrm>
        </p:spPr>
        <p:txBody>
          <a:bodyPr/>
          <a:lstStyle/>
          <a:p>
            <a:r>
              <a:rPr lang="en-US" dirty="0" smtClean="0"/>
              <a:t>Calibration: </a:t>
            </a:r>
            <a:r>
              <a:rPr lang="en-US" b="0" dirty="0"/>
              <a:t>Pending Purchase Order </a:t>
            </a:r>
            <a:r>
              <a:rPr lang="en-US" b="0" dirty="0" smtClean="0"/>
              <a:t>Documentation ratio </a:t>
            </a:r>
            <a:endParaRPr lang="en-US" b="0" dirty="0"/>
          </a:p>
        </p:txBody>
      </p:sp>
      <p:cxnSp>
        <p:nvCxnSpPr>
          <p:cNvPr id="53" name="Straight Connector 52"/>
          <p:cNvCxnSpPr/>
          <p:nvPr/>
        </p:nvCxnSpPr>
        <p:spPr bwMode="auto">
          <a:xfrm flipH="1">
            <a:off x="612356" y="2105765"/>
            <a:ext cx="3856775" cy="0"/>
          </a:xfrm>
          <a:prstGeom prst="line">
            <a:avLst/>
          </a:prstGeom>
          <a:solidFill>
            <a:schemeClr val="accent1"/>
          </a:solidFill>
          <a:ln w="19050" cap="flat" cmpd="sng" algn="ctr">
            <a:solidFill>
              <a:schemeClr val="accent1"/>
            </a:solidFill>
            <a:prstDash val="solid"/>
            <a:round/>
            <a:headEnd type="none" w="med" len="med"/>
            <a:tailEnd type="none" w="med" len="med"/>
          </a:ln>
          <a:effectLst/>
        </p:spPr>
      </p:cxnSp>
      <p:sp>
        <p:nvSpPr>
          <p:cNvPr id="54" name="TextBox 53"/>
          <p:cNvSpPr txBox="1"/>
          <p:nvPr/>
        </p:nvSpPr>
        <p:spPr>
          <a:xfrm>
            <a:off x="3282632" y="2836923"/>
            <a:ext cx="1184911" cy="307777"/>
          </a:xfrm>
          <a:prstGeom prst="rect">
            <a:avLst/>
          </a:prstGeom>
          <a:noFill/>
        </p:spPr>
        <p:txBody>
          <a:bodyPr wrap="square" lIns="0" tIns="0" rIns="0" bIns="0" rtlCol="0">
            <a:spAutoFit/>
          </a:bodyPr>
          <a:lstStyle/>
          <a:p>
            <a:pPr algn="r">
              <a:lnSpc>
                <a:spcPct val="100000"/>
              </a:lnSpc>
            </a:pPr>
            <a:r>
              <a:rPr lang="en-US" b="1" dirty="0" smtClean="0">
                <a:solidFill>
                  <a:srgbClr val="FFC000"/>
                </a:solidFill>
                <a:latin typeface="Arial" panose="020B0604020202020204" pitchFamily="34" charset="0"/>
                <a:cs typeface="Arial" panose="020B0604020202020204" pitchFamily="34" charset="0"/>
              </a:rPr>
              <a:t>Amber trigger</a:t>
            </a:r>
          </a:p>
          <a:p>
            <a:pPr algn="r">
              <a:lnSpc>
                <a:spcPct val="100000"/>
              </a:lnSpc>
            </a:pPr>
            <a:r>
              <a:rPr lang="en-US" b="1" dirty="0" smtClean="0">
                <a:solidFill>
                  <a:srgbClr val="FFC000"/>
                </a:solidFill>
                <a:latin typeface="Arial" panose="020B0604020202020204" pitchFamily="34" charset="0"/>
                <a:cs typeface="Arial" panose="020B0604020202020204" pitchFamily="34" charset="0"/>
              </a:rPr>
              <a:t> 10%</a:t>
            </a:r>
            <a:endParaRPr lang="en-US" b="1" dirty="0">
              <a:solidFill>
                <a:srgbClr val="FFC000"/>
              </a:solidFill>
              <a:latin typeface="Arial" panose="020B0604020202020204" pitchFamily="34" charset="0"/>
              <a:cs typeface="Arial" panose="020B0604020202020204" pitchFamily="34" charset="0"/>
            </a:endParaRPr>
          </a:p>
        </p:txBody>
      </p:sp>
      <p:cxnSp>
        <p:nvCxnSpPr>
          <p:cNvPr id="55" name="Straight Connector 54"/>
          <p:cNvCxnSpPr/>
          <p:nvPr/>
        </p:nvCxnSpPr>
        <p:spPr bwMode="auto">
          <a:xfrm flipH="1">
            <a:off x="612356" y="2817488"/>
            <a:ext cx="3856775" cy="0"/>
          </a:xfrm>
          <a:prstGeom prst="line">
            <a:avLst/>
          </a:prstGeom>
          <a:solidFill>
            <a:schemeClr val="accent1"/>
          </a:solidFill>
          <a:ln w="19050" cap="flat" cmpd="sng" algn="ctr">
            <a:solidFill>
              <a:srgbClr val="FFC000"/>
            </a:solidFill>
            <a:prstDash val="solid"/>
            <a:round/>
            <a:headEnd type="none" w="med" len="med"/>
            <a:tailEnd type="none" w="med" len="med"/>
          </a:ln>
          <a:effectLst/>
        </p:spPr>
      </p:cxnSp>
      <p:sp>
        <p:nvSpPr>
          <p:cNvPr id="56" name="TextBox 55"/>
          <p:cNvSpPr txBox="1"/>
          <p:nvPr/>
        </p:nvSpPr>
        <p:spPr>
          <a:xfrm>
            <a:off x="3282632" y="2114537"/>
            <a:ext cx="1184911" cy="307777"/>
          </a:xfrm>
          <a:prstGeom prst="rect">
            <a:avLst/>
          </a:prstGeom>
          <a:noFill/>
        </p:spPr>
        <p:txBody>
          <a:bodyPr wrap="square" lIns="0" tIns="0" rIns="0" bIns="0" rtlCol="0">
            <a:spAutoFit/>
          </a:bodyPr>
          <a:lstStyle/>
          <a:p>
            <a:pPr algn="r">
              <a:lnSpc>
                <a:spcPct val="100000"/>
              </a:lnSpc>
            </a:pPr>
            <a:r>
              <a:rPr lang="en-US" b="1" dirty="0" smtClean="0">
                <a:solidFill>
                  <a:srgbClr val="FF0000"/>
                </a:solidFill>
                <a:latin typeface="Arial" panose="020B0604020202020204" pitchFamily="34" charset="0"/>
                <a:cs typeface="Arial" panose="020B0604020202020204" pitchFamily="34" charset="0"/>
              </a:rPr>
              <a:t>Red limit </a:t>
            </a:r>
            <a:endParaRPr lang="en-US" b="1" dirty="0">
              <a:solidFill>
                <a:srgbClr val="FF0000"/>
              </a:solidFill>
              <a:latin typeface="Arial" panose="020B0604020202020204" pitchFamily="34" charset="0"/>
              <a:cs typeface="Arial" panose="020B0604020202020204" pitchFamily="34" charset="0"/>
            </a:endParaRPr>
          </a:p>
          <a:p>
            <a:pPr algn="r">
              <a:lnSpc>
                <a:spcPct val="100000"/>
              </a:lnSpc>
            </a:pPr>
            <a:r>
              <a:rPr lang="en-US" b="1" dirty="0" smtClean="0">
                <a:solidFill>
                  <a:srgbClr val="FF0000"/>
                </a:solidFill>
                <a:latin typeface="Arial" panose="020B0604020202020204" pitchFamily="34" charset="0"/>
                <a:cs typeface="Arial" panose="020B0604020202020204" pitchFamily="34" charset="0"/>
              </a:rPr>
              <a:t>13%</a:t>
            </a:r>
            <a:endParaRPr lang="en-US" b="1" dirty="0">
              <a:solidFill>
                <a:srgbClr val="FF0000"/>
              </a:solidFill>
              <a:latin typeface="Arial" panose="020B0604020202020204" pitchFamily="34" charset="0"/>
              <a:cs typeface="Arial" panose="020B0604020202020204" pitchFamily="34" charset="0"/>
            </a:endParaRPr>
          </a:p>
        </p:txBody>
      </p:sp>
      <p:grpSp>
        <p:nvGrpSpPr>
          <p:cNvPr id="23" name="Group 22"/>
          <p:cNvGrpSpPr/>
          <p:nvPr/>
        </p:nvGrpSpPr>
        <p:grpSpPr>
          <a:xfrm>
            <a:off x="443921" y="72184"/>
            <a:ext cx="4931269" cy="189008"/>
            <a:chOff x="403281" y="164517"/>
            <a:chExt cx="4931269" cy="189008"/>
          </a:xfrm>
        </p:grpSpPr>
        <p:sp>
          <p:nvSpPr>
            <p:cNvPr id="24" name="Text Box 75"/>
            <p:cNvSpPr txBox="1">
              <a:spLocks noChangeArrowheads="1"/>
            </p:cNvSpPr>
            <p:nvPr/>
          </p:nvSpPr>
          <p:spPr bwMode="gray">
            <a:xfrm>
              <a:off x="636148" y="166688"/>
              <a:ext cx="4698402"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accent1"/>
                  </a:solidFill>
                </a:rPr>
                <a:t>Fiduciary risk: Calibration – </a:t>
              </a:r>
              <a:r>
                <a:rPr lang="en-US" sz="1200" dirty="0">
                  <a:solidFill>
                    <a:schemeClr val="accent1"/>
                  </a:solidFill>
                </a:rPr>
                <a:t>Pending Purchase Order Documentation </a:t>
              </a:r>
            </a:p>
          </p:txBody>
        </p:sp>
        <p:sp>
          <p:nvSpPr>
            <p:cNvPr id="25" name="Oval 24"/>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smtClean="0">
                  <a:solidFill>
                    <a:schemeClr val="bg1"/>
                  </a:solidFill>
                  <a:ea typeface="ＭＳ Ｐゴシック" pitchFamily="-112" charset="-128"/>
                  <a:cs typeface="ＭＳ Ｐゴシック" pitchFamily="-112" charset="-128"/>
                </a:rPr>
                <a:t>11</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
        <p:nvSpPr>
          <p:cNvPr id="22" name="Footnote"/>
          <p:cNvSpPr/>
          <p:nvPr/>
        </p:nvSpPr>
        <p:spPr bwMode="auto">
          <a:xfrm>
            <a:off x="2208213" y="6332538"/>
            <a:ext cx="5631407"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spcBef>
                <a:spcPts val="0"/>
              </a:spcBef>
              <a:spcAft>
                <a:spcPts val="0"/>
              </a:spcAft>
            </a:pPr>
            <a:r>
              <a:rPr lang="en-US" sz="800" dirty="0">
                <a:sym typeface="Arial"/>
              </a:rPr>
              <a:t>Source: </a:t>
            </a:r>
            <a:r>
              <a:rPr lang="en-US" sz="800" dirty="0" smtClean="0">
                <a:sym typeface="Arial"/>
              </a:rPr>
              <a:t>“</a:t>
            </a:r>
            <a:r>
              <a:rPr lang="en-US" sz="800" dirty="0">
                <a:latin typeface="Arial" panose="020B0604020202020204" pitchFamily="34" charset="0"/>
                <a:cs typeface="Arial" panose="020B0604020202020204" pitchFamily="34" charset="0"/>
                <a:sym typeface="Arial"/>
              </a:rPr>
              <a:t>2016 RAS non-CCAR-linked metrics - BSI.xlsx</a:t>
            </a:r>
            <a:r>
              <a:rPr lang="en-US" sz="800" dirty="0" smtClean="0">
                <a:sym typeface="Arial"/>
              </a:rPr>
              <a:t>”</a:t>
            </a:r>
          </a:p>
        </p:txBody>
      </p:sp>
    </p:spTree>
    <p:extLst>
      <p:ext uri="{BB962C8B-B14F-4D97-AF65-F5344CB8AC3E}">
        <p14:creationId xmlns:p14="http://schemas.microsoft.com/office/powerpoint/2010/main" val="191952789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325686136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62633"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Rectangle 1" hidden="1"/>
          <p:cNvSpPr/>
          <p:nvPr>
            <p:custDataLst>
              <p:tags r:id="rId3"/>
            </p:custDataLst>
          </p:nvPr>
        </p:nvSpPr>
        <p:spPr bwMode="auto">
          <a:xfrm>
            <a:off x="0" y="0"/>
            <a:ext cx="158750" cy="158750"/>
          </a:xfrm>
          <a:prstGeom prst="rect">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nSpc>
                <a:spcPct val="100000"/>
              </a:lnSpc>
            </a:pPr>
            <a:endParaRPr lang="en-US" dirty="0" smtClean="0">
              <a:solidFill>
                <a:schemeClr val="tx1"/>
              </a:solidFill>
              <a:latin typeface="Arial"/>
              <a:cs typeface="Arial"/>
              <a:sym typeface="Arial"/>
            </a:endParaRPr>
          </a:p>
        </p:txBody>
      </p:sp>
      <p:sp>
        <p:nvSpPr>
          <p:cNvPr id="4" name="Content Placeholder 3"/>
          <p:cNvSpPr>
            <a:spLocks noGrp="1"/>
          </p:cNvSpPr>
          <p:nvPr>
            <p:ph sz="quarter" idx="11"/>
          </p:nvPr>
        </p:nvSpPr>
        <p:spPr>
          <a:xfrm>
            <a:off x="348437" y="462670"/>
            <a:ext cx="8666245" cy="435610"/>
          </a:xfrm>
        </p:spPr>
        <p:txBody>
          <a:bodyPr/>
          <a:lstStyle/>
          <a:p>
            <a:r>
              <a:rPr lang="en-US" dirty="0" smtClean="0"/>
              <a:t>Calibration: </a:t>
            </a:r>
            <a:r>
              <a:rPr lang="en-US" b="0" dirty="0"/>
              <a:t>Discretionary Mandates: Aging of Excesses (days)</a:t>
            </a:r>
          </a:p>
        </p:txBody>
      </p:sp>
      <p:cxnSp>
        <p:nvCxnSpPr>
          <p:cNvPr id="6" name="Straight Connector 5"/>
          <p:cNvCxnSpPr/>
          <p:nvPr/>
        </p:nvCxnSpPr>
        <p:spPr>
          <a:xfrm>
            <a:off x="4784145" y="1421539"/>
            <a:ext cx="0" cy="4894094"/>
          </a:xfrm>
          <a:prstGeom prst="line">
            <a:avLst/>
          </a:prstGeom>
          <a:ln>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8" name="Text Placeholder 8"/>
          <p:cNvSpPr txBox="1">
            <a:spLocks/>
          </p:cNvSpPr>
          <p:nvPr/>
        </p:nvSpPr>
        <p:spPr>
          <a:xfrm>
            <a:off x="5162550" y="1463040"/>
            <a:ext cx="2738267" cy="326405"/>
          </a:xfrm>
          <a:prstGeom prst="rect">
            <a:avLst/>
          </a:prstGeom>
        </p:spPr>
        <p:txBody>
          <a:bodyPr lIns="0" tIns="0" rIns="0" bIns="0"/>
          <a:lstStyle>
            <a:lvl1pPr marL="0" indent="0" algn="l" rtl="0" eaLnBrk="1" fontAlgn="base" hangingPunct="1">
              <a:lnSpc>
                <a:spcPct val="100000"/>
              </a:lnSpc>
              <a:spcBef>
                <a:spcPts val="0"/>
              </a:spcBef>
              <a:spcAft>
                <a:spcPct val="0"/>
              </a:spcAft>
              <a:buNone/>
              <a:defRPr sz="1200" b="1">
                <a:solidFill>
                  <a:schemeClr val="tx2"/>
                </a:solidFill>
                <a:latin typeface="+mj-lt"/>
                <a:ea typeface="+mn-ea"/>
                <a:cs typeface="+mn-cs"/>
              </a:defRPr>
            </a:lvl1pPr>
            <a:lvl2pPr marL="0" indent="0" algn="l" rtl="0" eaLnBrk="1" fontAlgn="base" hangingPunct="1">
              <a:lnSpc>
                <a:spcPct val="100000"/>
              </a:lnSpc>
              <a:spcBef>
                <a:spcPts val="0"/>
              </a:spcBef>
              <a:spcAft>
                <a:spcPct val="0"/>
              </a:spcAft>
              <a:buClr>
                <a:schemeClr val="tx1"/>
              </a:buClr>
              <a:buFont typeface="Wingdings" pitchFamily="2" charset="2"/>
              <a:buNone/>
              <a:defRPr sz="1200">
                <a:solidFill>
                  <a:schemeClr val="tx2"/>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000">
                <a:solidFill>
                  <a:schemeClr val="accent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US" sz="1400" b="1" i="0" u="none" strike="noStrike" kern="0" cap="none" spc="0" normalizeH="0" baseline="0" noProof="0" dirty="0" smtClean="0">
                <a:ln>
                  <a:noFill/>
                </a:ln>
                <a:solidFill>
                  <a:srgbClr val="FF0000"/>
                </a:solidFill>
                <a:effectLst/>
                <a:uLnTx/>
                <a:uFillTx/>
                <a:latin typeface="Arial Bold"/>
                <a:ea typeface="ＭＳ Ｐゴシック"/>
              </a:rPr>
              <a:t>Calibration approach</a:t>
            </a:r>
            <a:endParaRPr kumimoji="0" lang="en-US" sz="1400" b="1" i="0" u="none" strike="noStrike" kern="0" cap="none" spc="0" normalizeH="0" baseline="0" noProof="0" dirty="0">
              <a:ln>
                <a:noFill/>
              </a:ln>
              <a:solidFill>
                <a:srgbClr val="FF0000"/>
              </a:solidFill>
              <a:effectLst/>
              <a:uLnTx/>
              <a:uFillTx/>
              <a:latin typeface="Arial Bold"/>
              <a:ea typeface="ＭＳ Ｐゴシック"/>
            </a:endParaRPr>
          </a:p>
        </p:txBody>
      </p:sp>
      <p:sp>
        <p:nvSpPr>
          <p:cNvPr id="9" name="Content Placeholder 4"/>
          <p:cNvSpPr txBox="1">
            <a:spLocks/>
          </p:cNvSpPr>
          <p:nvPr/>
        </p:nvSpPr>
        <p:spPr bwMode="gray">
          <a:xfrm>
            <a:off x="5162550" y="1898823"/>
            <a:ext cx="4067957"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171450" lvl="0" indent="-171450">
              <a:lnSpc>
                <a:spcPct val="100000"/>
              </a:lnSpc>
              <a:spcBef>
                <a:spcPts val="600"/>
              </a:spcBef>
              <a:buFont typeface="Arial" panose="020B0604020202020204" pitchFamily="34" charset="0"/>
              <a:buChar char="•"/>
              <a:defRPr/>
            </a:pPr>
            <a:r>
              <a:rPr lang="en-US" sz="1200" kern="0" dirty="0" smtClean="0">
                <a:solidFill>
                  <a:srgbClr val="000000"/>
                </a:solidFill>
                <a:latin typeface="Arial"/>
              </a:rPr>
              <a:t>Management proposed </a:t>
            </a:r>
            <a:r>
              <a:rPr lang="en-US" sz="1200" kern="0" dirty="0">
                <a:solidFill>
                  <a:srgbClr val="000000"/>
                </a:solidFill>
                <a:latin typeface="Arial"/>
              </a:rPr>
              <a:t>setting the limit at </a:t>
            </a:r>
            <a:r>
              <a:rPr lang="en-US" sz="1200" kern="0" dirty="0" smtClean="0">
                <a:solidFill>
                  <a:srgbClr val="000000"/>
                </a:solidFill>
                <a:latin typeface="Arial"/>
              </a:rPr>
              <a:t>90 days and  trigger at 60 days based on historical trends and fiduciary best practices</a:t>
            </a:r>
            <a:endParaRPr lang="en-US" sz="1200" kern="0" dirty="0">
              <a:solidFill>
                <a:srgbClr val="000000"/>
              </a:solidFill>
              <a:latin typeface="Arial" charset="0"/>
              <a:ea typeface="ＭＳ Ｐゴシック" pitchFamily="-112" charset="-128"/>
              <a:cs typeface="ＭＳ Ｐゴシック" pitchFamily="-112" charset="-128"/>
            </a:endParaRPr>
          </a:p>
        </p:txBody>
      </p:sp>
      <p:sp>
        <p:nvSpPr>
          <p:cNvPr id="43" name="Text Placeholder 9"/>
          <p:cNvSpPr txBox="1">
            <a:spLocks/>
          </p:cNvSpPr>
          <p:nvPr/>
        </p:nvSpPr>
        <p:spPr>
          <a:xfrm>
            <a:off x="366713" y="1463040"/>
            <a:ext cx="5646738" cy="467124"/>
          </a:xfrm>
          <a:prstGeom prst="rect">
            <a:avLst/>
          </a:prstGeom>
        </p:spPr>
        <p:txBody>
          <a:bodyPr lIns="0" tIns="0" rIns="0" bIns="0"/>
          <a:lstStyle>
            <a:lvl1pPr marL="0" indent="0" algn="l" rtl="0" eaLnBrk="1" fontAlgn="base" hangingPunct="1">
              <a:lnSpc>
                <a:spcPct val="100000"/>
              </a:lnSpc>
              <a:spcBef>
                <a:spcPts val="0"/>
              </a:spcBef>
              <a:spcAft>
                <a:spcPct val="0"/>
              </a:spcAft>
              <a:buNone/>
              <a:defRPr sz="1200" b="1">
                <a:solidFill>
                  <a:schemeClr val="tx2"/>
                </a:solidFill>
                <a:latin typeface="+mj-lt"/>
                <a:ea typeface="+mn-ea"/>
                <a:cs typeface="+mn-cs"/>
              </a:defRPr>
            </a:lvl1pPr>
            <a:lvl2pPr marL="0" indent="0" algn="l" rtl="0" eaLnBrk="1" fontAlgn="base" hangingPunct="1">
              <a:lnSpc>
                <a:spcPct val="100000"/>
              </a:lnSpc>
              <a:spcBef>
                <a:spcPts val="0"/>
              </a:spcBef>
              <a:spcAft>
                <a:spcPct val="0"/>
              </a:spcAft>
              <a:buClr>
                <a:schemeClr val="tx1"/>
              </a:buClr>
              <a:buFont typeface="Wingdings" pitchFamily="2" charset="2"/>
              <a:buNone/>
              <a:defRPr sz="1200">
                <a:solidFill>
                  <a:schemeClr val="tx2"/>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000">
                <a:solidFill>
                  <a:schemeClr val="accent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lvl="0">
              <a:defRPr/>
            </a:pPr>
            <a:r>
              <a:rPr lang="en-US" sz="1400" kern="0" dirty="0">
                <a:solidFill>
                  <a:srgbClr val="FF0000"/>
                </a:solidFill>
                <a:latin typeface="Arial Bold"/>
                <a:ea typeface="ＭＳ Ｐゴシック"/>
              </a:rPr>
              <a:t>Aging of Excesses </a:t>
            </a:r>
            <a:endParaRPr lang="en-US" sz="1400" kern="0" dirty="0" smtClean="0">
              <a:solidFill>
                <a:srgbClr val="FF0000"/>
              </a:solidFill>
              <a:latin typeface="Arial Bold"/>
              <a:ea typeface="ＭＳ Ｐゴシック"/>
            </a:endParaRPr>
          </a:p>
          <a:p>
            <a:pPr lvl="0">
              <a:defRPr/>
            </a:pPr>
            <a:r>
              <a:rPr lang="en-US" sz="1400" b="0" kern="0" dirty="0" smtClean="0">
                <a:solidFill>
                  <a:srgbClr val="FF0000"/>
                </a:solidFill>
                <a:latin typeface="Arial" panose="020B0604020202020204" pitchFamily="34" charset="0"/>
                <a:ea typeface="ＭＳ Ｐゴシック"/>
                <a:cs typeface="Arial" panose="020B0604020202020204" pitchFamily="34" charset="0"/>
              </a:rPr>
              <a:t>Days,</a:t>
            </a:r>
            <a:r>
              <a:rPr kumimoji="0" lang="en-US" sz="1400" b="1" i="0" u="none" strike="noStrike" kern="0" cap="none" spc="0" normalizeH="0" baseline="0" noProof="0" dirty="0" smtClean="0">
                <a:ln>
                  <a:noFill/>
                </a:ln>
                <a:solidFill>
                  <a:srgbClr val="FF0000"/>
                </a:solidFill>
                <a:effectLst/>
                <a:uLnTx/>
                <a:uFillTx/>
                <a:latin typeface="Arial Bold"/>
                <a:ea typeface="ＭＳ Ｐゴシック"/>
              </a:rPr>
              <a:t> </a:t>
            </a:r>
            <a:r>
              <a:rPr lang="en-US" sz="1400" b="0" kern="0" noProof="0" dirty="0" smtClean="0">
                <a:solidFill>
                  <a:srgbClr val="FF0000"/>
                </a:solidFill>
                <a:latin typeface="Arial" panose="020B0604020202020204" pitchFamily="34" charset="0"/>
                <a:ea typeface="ＭＳ Ｐゴシック"/>
                <a:cs typeface="Arial" panose="020B0604020202020204" pitchFamily="34" charset="0"/>
              </a:rPr>
              <a:t>Jan ‘15 – March ‘16</a:t>
            </a:r>
            <a:endParaRPr kumimoji="0" lang="en-US" sz="1400" b="0" i="0" u="none" strike="noStrike" kern="0" cap="none" spc="0" normalizeH="0" baseline="0" noProof="0" dirty="0">
              <a:ln>
                <a:noFill/>
              </a:ln>
              <a:solidFill>
                <a:srgbClr val="FF0000"/>
              </a:solidFill>
              <a:effectLst/>
              <a:uLnTx/>
              <a:uFillTx/>
              <a:latin typeface="Arial"/>
              <a:ea typeface="ＭＳ Ｐゴシック"/>
            </a:endParaRPr>
          </a:p>
        </p:txBody>
      </p:sp>
      <p:sp>
        <p:nvSpPr>
          <p:cNvPr id="44" name="Footnote"/>
          <p:cNvSpPr/>
          <p:nvPr/>
        </p:nvSpPr>
        <p:spPr bwMode="auto">
          <a:xfrm>
            <a:off x="2208213" y="6332538"/>
            <a:ext cx="5631407"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spcBef>
                <a:spcPts val="0"/>
              </a:spcBef>
              <a:spcAft>
                <a:spcPts val="0"/>
              </a:spcAft>
            </a:pPr>
            <a:r>
              <a:rPr lang="en-US" sz="800" dirty="0">
                <a:sym typeface="Arial"/>
              </a:rPr>
              <a:t>Source: </a:t>
            </a:r>
            <a:r>
              <a:rPr lang="en-US" sz="800" dirty="0" smtClean="0">
                <a:sym typeface="Arial"/>
              </a:rPr>
              <a:t>“</a:t>
            </a:r>
            <a:r>
              <a:rPr lang="en-US" sz="800" dirty="0">
                <a:latin typeface="Arial" panose="020B0604020202020204" pitchFamily="34" charset="0"/>
                <a:cs typeface="Arial" panose="020B0604020202020204" pitchFamily="34" charset="0"/>
                <a:sym typeface="Arial"/>
              </a:rPr>
              <a:t>2016 RAS non-CCAR-linked metrics - BSI.xlsx</a:t>
            </a:r>
            <a:r>
              <a:rPr lang="en-US" sz="800" dirty="0" smtClean="0">
                <a:sym typeface="Arial"/>
              </a:rPr>
              <a:t>”</a:t>
            </a:r>
          </a:p>
        </p:txBody>
      </p:sp>
      <p:grpSp>
        <p:nvGrpSpPr>
          <p:cNvPr id="40" name="Group 39"/>
          <p:cNvGrpSpPr/>
          <p:nvPr/>
        </p:nvGrpSpPr>
        <p:grpSpPr>
          <a:xfrm>
            <a:off x="443921" y="72184"/>
            <a:ext cx="5547976" cy="189008"/>
            <a:chOff x="403281" y="164517"/>
            <a:chExt cx="5547976" cy="189008"/>
          </a:xfrm>
        </p:grpSpPr>
        <p:sp>
          <p:nvSpPr>
            <p:cNvPr id="46" name="Text Box 75"/>
            <p:cNvSpPr txBox="1">
              <a:spLocks noChangeArrowheads="1"/>
            </p:cNvSpPr>
            <p:nvPr/>
          </p:nvSpPr>
          <p:spPr bwMode="gray">
            <a:xfrm>
              <a:off x="636148" y="166688"/>
              <a:ext cx="5315109"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accent1"/>
                  </a:solidFill>
                </a:rPr>
                <a:t>Fiduciary risk: Calibration – Discretionary Mandates: Aging of Excesses (days)</a:t>
              </a:r>
              <a:endParaRPr lang="en-US" sz="1200" dirty="0">
                <a:solidFill>
                  <a:schemeClr val="accent1"/>
                </a:solidFill>
              </a:endParaRPr>
            </a:p>
          </p:txBody>
        </p:sp>
        <p:sp>
          <p:nvSpPr>
            <p:cNvPr id="47" name="Oval 46"/>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smtClean="0">
                  <a:solidFill>
                    <a:schemeClr val="bg1"/>
                  </a:solidFill>
                  <a:ea typeface="ＭＳ Ｐゴシック" pitchFamily="-112" charset="-128"/>
                  <a:cs typeface="ＭＳ Ｐゴシック" pitchFamily="-112" charset="-128"/>
                </a:rPr>
                <a:t>11</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graphicFrame>
        <p:nvGraphicFramePr>
          <p:cNvPr id="7" name="Table 6"/>
          <p:cNvGraphicFramePr>
            <a:graphicFrameLocks noGrp="1"/>
          </p:cNvGraphicFramePr>
          <p:nvPr>
            <p:extLst>
              <p:ext uri="{D42A27DB-BD31-4B8C-83A1-F6EECF244321}">
                <p14:modId xmlns:p14="http://schemas.microsoft.com/office/powerpoint/2010/main" val="643821547"/>
              </p:ext>
            </p:extLst>
          </p:nvPr>
        </p:nvGraphicFramePr>
        <p:xfrm>
          <a:off x="366713" y="2016709"/>
          <a:ext cx="3833148" cy="3798304"/>
        </p:xfrm>
        <a:graphic>
          <a:graphicData uri="http://schemas.openxmlformats.org/drawingml/2006/table">
            <a:tbl>
              <a:tblPr firstRow="1" firstCol="1" bandRow="1">
                <a:tableStyleId>{839DD9DD-9E6C-4910-8AC0-68ADFF6A6AFC}</a:tableStyleId>
              </a:tblPr>
              <a:tblGrid>
                <a:gridCol w="930461"/>
                <a:gridCol w="1624971"/>
                <a:gridCol w="1277716"/>
              </a:tblGrid>
              <a:tr h="237394">
                <a:tc rowSpan="12">
                  <a:txBody>
                    <a:bodyPr/>
                    <a:lstStyle/>
                    <a:p>
                      <a:pPr algn="ctr" fontAlgn="b"/>
                      <a:r>
                        <a:rPr lang="en-US" sz="1200" u="none" strike="noStrike" dirty="0">
                          <a:effectLst/>
                          <a:latin typeface="Arial" panose="020B0604020202020204" pitchFamily="34" charset="0"/>
                          <a:cs typeface="Arial" panose="020B0604020202020204" pitchFamily="34" charset="0"/>
                        </a:rPr>
                        <a:t>2015</a:t>
                      </a:r>
                      <a:endParaRPr lang="en-US" sz="1200" b="0" i="0" u="none" strike="noStrike" dirty="0">
                        <a:effectLst/>
                        <a:latin typeface="Arial" panose="020B0604020202020204" pitchFamily="34" charset="0"/>
                        <a:cs typeface="Arial" panose="020B0604020202020204" pitchFamily="34" charset="0"/>
                      </a:endParaRPr>
                    </a:p>
                  </a:txBody>
                  <a:tcPr marT="9525" marB="0" anchor="ctr">
                    <a:lnL>
                      <a:noFill/>
                    </a:lnL>
                    <a:lnR>
                      <a:noFill/>
                    </a:lnR>
                    <a:lnT>
                      <a:noFill/>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dirty="0" smtClean="0">
                          <a:effectLst/>
                          <a:latin typeface="Arial" panose="020B0604020202020204" pitchFamily="34" charset="0"/>
                          <a:cs typeface="Arial" panose="020B0604020202020204" pitchFamily="34" charset="0"/>
                        </a:rPr>
                        <a:t>January</a:t>
                      </a:r>
                      <a:endParaRPr lang="en-US" sz="1200" b="0" i="0" u="none" strike="noStrike" dirty="0">
                        <a:effectLst/>
                        <a:latin typeface="Arial" panose="020B0604020202020204" pitchFamily="34" charset="0"/>
                        <a:cs typeface="Arial" panose="020B0604020202020204" pitchFamily="34" charset="0"/>
                      </a:endParaRPr>
                    </a:p>
                  </a:txBody>
                  <a:tcPr marT="9525" marB="0" anchor="ctr">
                    <a:lnL>
                      <a:noFill/>
                    </a:lnL>
                    <a:lnR>
                      <a:noFill/>
                    </a:lnR>
                    <a:lnT>
                      <a:noFill/>
                    </a:lnT>
                    <a:lnB w="12700" cap="flat" cmpd="sng" algn="ctr">
                      <a:solidFill>
                        <a:schemeClr val="accent6"/>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u="none" strike="noStrike" dirty="0">
                          <a:effectLst/>
                          <a:latin typeface="Arial" panose="020B0604020202020204" pitchFamily="34" charset="0"/>
                          <a:cs typeface="Arial" panose="020B0604020202020204" pitchFamily="34" charset="0"/>
                        </a:rPr>
                        <a:t>&lt;60 days</a:t>
                      </a:r>
                      <a:endParaRPr lang="en-US" sz="1200" b="0" i="0" u="none" strike="noStrike" dirty="0">
                        <a:effectLst/>
                        <a:latin typeface="Arial" panose="020B0604020202020204" pitchFamily="34" charset="0"/>
                        <a:cs typeface="Arial" panose="020B0604020202020204" pitchFamily="34" charset="0"/>
                      </a:endParaRPr>
                    </a:p>
                  </a:txBody>
                  <a:tcPr marT="9525" marB="0" anchor="ctr">
                    <a:lnL>
                      <a:noFill/>
                    </a:lnL>
                    <a:lnR>
                      <a:noFill/>
                    </a:lnR>
                    <a:lnT>
                      <a:noFill/>
                    </a:lnT>
                    <a:lnB w="12700" cap="flat" cmpd="sng" algn="ctr">
                      <a:solidFill>
                        <a:schemeClr val="accent6"/>
                      </a:solidFill>
                      <a:prstDash val="sysDash"/>
                      <a:round/>
                      <a:headEnd type="none" w="med" len="med"/>
                      <a:tailEnd type="none" w="med" len="med"/>
                    </a:lnB>
                    <a:lnTlToBr w="12700" cmpd="sng">
                      <a:noFill/>
                      <a:prstDash val="solid"/>
                    </a:lnTlToBr>
                    <a:lnBlToTr w="12700" cmpd="sng">
                      <a:noFill/>
                      <a:prstDash val="solid"/>
                    </a:lnBlToTr>
                    <a:solidFill>
                      <a:srgbClr val="E8F6E6"/>
                    </a:solidFill>
                  </a:tcPr>
                </a:tc>
              </a:tr>
              <a:tr h="237394">
                <a:tc vMerge="1">
                  <a:txBody>
                    <a:bodyPr/>
                    <a:lstStyle/>
                    <a:p>
                      <a:pPr algn="l" fontAlgn="b"/>
                      <a:endParaRPr lang="en-US" sz="1000" b="0" i="0" u="none" strike="noStrike" dirty="0">
                        <a:effectLst/>
                        <a:latin typeface="Arial"/>
                      </a:endParaRPr>
                    </a:p>
                  </a:txBody>
                  <a:tcPr marL="9525" marR="9525" marT="9525" marB="0" anchor="b"/>
                </a:tc>
                <a:tc>
                  <a:txBody>
                    <a:bodyPr/>
                    <a:lstStyle/>
                    <a:p>
                      <a:pPr algn="l" fontAlgn="b"/>
                      <a:r>
                        <a:rPr lang="en-US" sz="1200" b="1" u="none" strike="noStrike" dirty="0" smtClean="0">
                          <a:effectLst/>
                          <a:latin typeface="Arial" panose="020B0604020202020204" pitchFamily="34" charset="0"/>
                          <a:cs typeface="Arial" panose="020B0604020202020204" pitchFamily="34" charset="0"/>
                        </a:rPr>
                        <a:t>February</a:t>
                      </a:r>
                      <a:endParaRPr lang="en-US" sz="1200" b="1" i="0" u="none" strike="noStrike" dirty="0">
                        <a:effectLst/>
                        <a:latin typeface="Arial" panose="020B0604020202020204" pitchFamily="34" charset="0"/>
                        <a:cs typeface="Arial" panose="020B0604020202020204" pitchFamily="34" charset="0"/>
                      </a:endParaRPr>
                    </a:p>
                  </a:txBody>
                  <a:tcPr marT="9525" marB="0" anchor="ctr">
                    <a:lnL w="9525" cap="flat" cmpd="sng" algn="ctr">
                      <a:noFill/>
                    </a:lnL>
                    <a:lnR>
                      <a:noFill/>
                    </a:lnR>
                    <a:lnT w="12700" cap="flat" cmpd="sng" algn="ctr">
                      <a:solidFill>
                        <a:schemeClr val="accent6"/>
                      </a:solidFill>
                      <a:prstDash val="sysDash"/>
                      <a:round/>
                      <a:headEnd type="none" w="med" len="med"/>
                      <a:tailEnd type="none" w="med" len="med"/>
                    </a:lnT>
                    <a:lnB w="12700" cap="flat" cmpd="sng" algn="ctr">
                      <a:solidFill>
                        <a:schemeClr val="accent6"/>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dirty="0">
                          <a:effectLst/>
                          <a:latin typeface="Arial" panose="020B0604020202020204" pitchFamily="34" charset="0"/>
                          <a:cs typeface="Arial" panose="020B0604020202020204" pitchFamily="34" charset="0"/>
                        </a:rPr>
                        <a:t>&lt;60 days</a:t>
                      </a:r>
                      <a:endParaRPr lang="en-US" sz="1200" b="0" i="0" u="none" strike="noStrike" dirty="0">
                        <a:effectLst/>
                        <a:latin typeface="Arial" panose="020B0604020202020204" pitchFamily="34" charset="0"/>
                        <a:cs typeface="Arial" panose="020B0604020202020204" pitchFamily="34" charset="0"/>
                      </a:endParaRPr>
                    </a:p>
                  </a:txBody>
                  <a:tcPr marT="9525" marB="0" anchor="ctr">
                    <a:lnL>
                      <a:noFill/>
                    </a:lnL>
                    <a:lnR>
                      <a:noFill/>
                    </a:lnR>
                    <a:lnT w="12700" cap="flat" cmpd="sng" algn="ctr">
                      <a:solidFill>
                        <a:schemeClr val="accent6"/>
                      </a:solidFill>
                      <a:prstDash val="sysDash"/>
                      <a:round/>
                      <a:headEnd type="none" w="med" len="med"/>
                      <a:tailEnd type="none" w="med" len="med"/>
                    </a:lnT>
                    <a:lnB w="12700" cap="flat" cmpd="sng" algn="ctr">
                      <a:solidFill>
                        <a:schemeClr val="accent6"/>
                      </a:solidFill>
                      <a:prstDash val="sysDash"/>
                      <a:round/>
                      <a:headEnd type="none" w="med" len="med"/>
                      <a:tailEnd type="none" w="med" len="med"/>
                    </a:lnB>
                    <a:lnTlToBr w="12700" cmpd="sng">
                      <a:noFill/>
                      <a:prstDash val="solid"/>
                    </a:lnTlToBr>
                    <a:lnBlToTr w="12700" cmpd="sng">
                      <a:noFill/>
                      <a:prstDash val="solid"/>
                    </a:lnBlToTr>
                    <a:solidFill>
                      <a:srgbClr val="E8F6E6"/>
                    </a:solidFill>
                  </a:tcPr>
                </a:tc>
              </a:tr>
              <a:tr h="237394">
                <a:tc vMerge="1">
                  <a:txBody>
                    <a:bodyPr/>
                    <a:lstStyle/>
                    <a:p>
                      <a:pPr algn="l" fontAlgn="b"/>
                      <a:endParaRPr lang="en-US" sz="1000" b="0" i="0" u="none" strike="noStrike">
                        <a:effectLst/>
                        <a:latin typeface="Arial"/>
                      </a:endParaRPr>
                    </a:p>
                  </a:txBody>
                  <a:tcPr marL="9525" marR="9525" marT="9525" marB="0" anchor="b"/>
                </a:tc>
                <a:tc>
                  <a:txBody>
                    <a:bodyPr/>
                    <a:lstStyle/>
                    <a:p>
                      <a:pPr algn="l" fontAlgn="b"/>
                      <a:r>
                        <a:rPr lang="en-US" sz="1200" b="1" u="none" strike="noStrike" dirty="0" smtClean="0">
                          <a:effectLst/>
                          <a:latin typeface="Arial" panose="020B0604020202020204" pitchFamily="34" charset="0"/>
                          <a:cs typeface="Arial" panose="020B0604020202020204" pitchFamily="34" charset="0"/>
                        </a:rPr>
                        <a:t>March</a:t>
                      </a:r>
                      <a:endParaRPr lang="en-US" sz="1200" b="1" i="0" u="none" strike="noStrike" dirty="0">
                        <a:effectLst/>
                        <a:latin typeface="Arial" panose="020B0604020202020204" pitchFamily="34" charset="0"/>
                        <a:cs typeface="Arial" panose="020B0604020202020204" pitchFamily="34" charset="0"/>
                      </a:endParaRPr>
                    </a:p>
                  </a:txBody>
                  <a:tcPr marT="9525" marB="0" anchor="ctr">
                    <a:lnL w="9525" cap="flat" cmpd="sng" algn="ctr">
                      <a:noFill/>
                    </a:lnL>
                    <a:lnR>
                      <a:noFill/>
                    </a:lnR>
                    <a:lnT w="12700" cap="flat" cmpd="sng" algn="ctr">
                      <a:solidFill>
                        <a:schemeClr val="accent6"/>
                      </a:solidFill>
                      <a:prstDash val="sysDash"/>
                      <a:round/>
                      <a:headEnd type="none" w="med" len="med"/>
                      <a:tailEnd type="none" w="med" len="med"/>
                    </a:lnT>
                    <a:lnB w="12700" cap="flat" cmpd="sng" algn="ctr">
                      <a:solidFill>
                        <a:schemeClr val="accent6"/>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dirty="0">
                          <a:effectLst/>
                          <a:latin typeface="Arial" panose="020B0604020202020204" pitchFamily="34" charset="0"/>
                          <a:cs typeface="Arial" panose="020B0604020202020204" pitchFamily="34" charset="0"/>
                        </a:rPr>
                        <a:t>&lt;60 days</a:t>
                      </a:r>
                      <a:endParaRPr lang="en-US" sz="1200" b="0" i="0" u="none" strike="noStrike" dirty="0">
                        <a:effectLst/>
                        <a:latin typeface="Arial" panose="020B0604020202020204" pitchFamily="34" charset="0"/>
                        <a:cs typeface="Arial" panose="020B0604020202020204" pitchFamily="34" charset="0"/>
                      </a:endParaRPr>
                    </a:p>
                  </a:txBody>
                  <a:tcPr marT="9525" marB="0" anchor="ctr">
                    <a:lnL>
                      <a:noFill/>
                    </a:lnL>
                    <a:lnR>
                      <a:noFill/>
                    </a:lnR>
                    <a:lnT w="12700" cap="flat" cmpd="sng" algn="ctr">
                      <a:solidFill>
                        <a:schemeClr val="accent6"/>
                      </a:solidFill>
                      <a:prstDash val="sysDash"/>
                      <a:round/>
                      <a:headEnd type="none" w="med" len="med"/>
                      <a:tailEnd type="none" w="med" len="med"/>
                    </a:lnT>
                    <a:lnB w="12700" cap="flat" cmpd="sng" algn="ctr">
                      <a:solidFill>
                        <a:schemeClr val="accent6"/>
                      </a:solidFill>
                      <a:prstDash val="sysDash"/>
                      <a:round/>
                      <a:headEnd type="none" w="med" len="med"/>
                      <a:tailEnd type="none" w="med" len="med"/>
                    </a:lnB>
                    <a:lnTlToBr w="12700" cmpd="sng">
                      <a:noFill/>
                      <a:prstDash val="solid"/>
                    </a:lnTlToBr>
                    <a:lnBlToTr w="12700" cmpd="sng">
                      <a:noFill/>
                      <a:prstDash val="solid"/>
                    </a:lnBlToTr>
                    <a:solidFill>
                      <a:srgbClr val="E8F6E6"/>
                    </a:solidFill>
                  </a:tcPr>
                </a:tc>
              </a:tr>
              <a:tr h="237394">
                <a:tc vMerge="1">
                  <a:txBody>
                    <a:bodyPr/>
                    <a:lstStyle/>
                    <a:p>
                      <a:pPr algn="l" fontAlgn="b"/>
                      <a:endParaRPr lang="en-US" sz="1000" b="0" i="0" u="none" strike="noStrike" dirty="0">
                        <a:effectLst/>
                        <a:latin typeface="Arial"/>
                      </a:endParaRPr>
                    </a:p>
                  </a:txBody>
                  <a:tcPr marL="9525" marR="9525" marT="9525" marB="0" anchor="b"/>
                </a:tc>
                <a:tc>
                  <a:txBody>
                    <a:bodyPr/>
                    <a:lstStyle/>
                    <a:p>
                      <a:pPr algn="l" fontAlgn="b"/>
                      <a:r>
                        <a:rPr lang="en-US" sz="1200" b="1" u="none" strike="noStrike" dirty="0" smtClean="0">
                          <a:effectLst/>
                          <a:latin typeface="Arial" panose="020B0604020202020204" pitchFamily="34" charset="0"/>
                          <a:cs typeface="Arial" panose="020B0604020202020204" pitchFamily="34" charset="0"/>
                        </a:rPr>
                        <a:t>April</a:t>
                      </a:r>
                      <a:endParaRPr lang="en-US" sz="1200" b="1" i="0" u="none" strike="noStrike" dirty="0">
                        <a:effectLst/>
                        <a:latin typeface="Arial" panose="020B0604020202020204" pitchFamily="34" charset="0"/>
                        <a:cs typeface="Arial" panose="020B0604020202020204" pitchFamily="34" charset="0"/>
                      </a:endParaRPr>
                    </a:p>
                  </a:txBody>
                  <a:tcPr marT="9525" marB="0" anchor="ctr">
                    <a:lnL w="9525" cap="flat" cmpd="sng" algn="ctr">
                      <a:noFill/>
                    </a:lnL>
                    <a:lnR>
                      <a:noFill/>
                    </a:lnR>
                    <a:lnT w="12700" cap="flat" cmpd="sng" algn="ctr">
                      <a:solidFill>
                        <a:schemeClr val="accent6"/>
                      </a:solidFill>
                      <a:prstDash val="sysDash"/>
                      <a:round/>
                      <a:headEnd type="none" w="med" len="med"/>
                      <a:tailEnd type="none" w="med" len="med"/>
                    </a:lnT>
                    <a:lnB w="12700" cap="flat" cmpd="sng" algn="ctr">
                      <a:solidFill>
                        <a:schemeClr val="accent6"/>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dirty="0">
                          <a:effectLst/>
                          <a:latin typeface="Arial" panose="020B0604020202020204" pitchFamily="34" charset="0"/>
                          <a:cs typeface="Arial" panose="020B0604020202020204" pitchFamily="34" charset="0"/>
                        </a:rPr>
                        <a:t>&lt;60 days</a:t>
                      </a:r>
                      <a:endParaRPr lang="en-US" sz="1200" b="0" i="0" u="none" strike="noStrike" dirty="0">
                        <a:effectLst/>
                        <a:latin typeface="Arial" panose="020B0604020202020204" pitchFamily="34" charset="0"/>
                        <a:cs typeface="Arial" panose="020B0604020202020204" pitchFamily="34" charset="0"/>
                      </a:endParaRPr>
                    </a:p>
                  </a:txBody>
                  <a:tcPr marT="9525" marB="0" anchor="ctr">
                    <a:lnL>
                      <a:noFill/>
                    </a:lnL>
                    <a:lnR>
                      <a:noFill/>
                    </a:lnR>
                    <a:lnT w="12700" cap="flat" cmpd="sng" algn="ctr">
                      <a:solidFill>
                        <a:schemeClr val="accent6"/>
                      </a:solidFill>
                      <a:prstDash val="sysDash"/>
                      <a:round/>
                      <a:headEnd type="none" w="med" len="med"/>
                      <a:tailEnd type="none" w="med" len="med"/>
                    </a:lnT>
                    <a:lnB w="12700" cap="flat" cmpd="sng" algn="ctr">
                      <a:solidFill>
                        <a:schemeClr val="accent6"/>
                      </a:solidFill>
                      <a:prstDash val="sysDash"/>
                      <a:round/>
                      <a:headEnd type="none" w="med" len="med"/>
                      <a:tailEnd type="none" w="med" len="med"/>
                    </a:lnB>
                    <a:lnTlToBr w="12700" cmpd="sng">
                      <a:noFill/>
                      <a:prstDash val="solid"/>
                    </a:lnTlToBr>
                    <a:lnBlToTr w="12700" cmpd="sng">
                      <a:noFill/>
                      <a:prstDash val="solid"/>
                    </a:lnBlToTr>
                    <a:solidFill>
                      <a:srgbClr val="E8F6E6"/>
                    </a:solidFill>
                  </a:tcPr>
                </a:tc>
              </a:tr>
              <a:tr h="237394">
                <a:tc vMerge="1">
                  <a:txBody>
                    <a:bodyPr/>
                    <a:lstStyle/>
                    <a:p>
                      <a:pPr algn="l" fontAlgn="b"/>
                      <a:endParaRPr lang="en-US" sz="1000" b="0" i="0" u="none" strike="noStrike" dirty="0">
                        <a:effectLst/>
                        <a:latin typeface="Arial"/>
                      </a:endParaRPr>
                    </a:p>
                  </a:txBody>
                  <a:tcPr marL="9525" marR="9525" marT="9525" marB="0" anchor="b"/>
                </a:tc>
                <a:tc>
                  <a:txBody>
                    <a:bodyPr/>
                    <a:lstStyle/>
                    <a:p>
                      <a:pPr algn="l" fontAlgn="b"/>
                      <a:r>
                        <a:rPr lang="en-US" sz="1200" b="1" u="none" strike="noStrike" dirty="0">
                          <a:effectLst/>
                          <a:latin typeface="Arial" panose="020B0604020202020204" pitchFamily="34" charset="0"/>
                          <a:cs typeface="Arial" panose="020B0604020202020204" pitchFamily="34" charset="0"/>
                        </a:rPr>
                        <a:t>May</a:t>
                      </a:r>
                      <a:endParaRPr lang="en-US" sz="1200" b="1" i="0" u="none" strike="noStrike" dirty="0">
                        <a:effectLst/>
                        <a:latin typeface="Arial" panose="020B0604020202020204" pitchFamily="34" charset="0"/>
                        <a:cs typeface="Arial" panose="020B0604020202020204" pitchFamily="34" charset="0"/>
                      </a:endParaRPr>
                    </a:p>
                  </a:txBody>
                  <a:tcPr marT="9525" marB="0" anchor="ctr">
                    <a:lnL w="9525" cap="flat" cmpd="sng" algn="ctr">
                      <a:noFill/>
                    </a:lnL>
                    <a:lnR>
                      <a:noFill/>
                    </a:lnR>
                    <a:lnT w="12700" cap="flat" cmpd="sng" algn="ctr">
                      <a:solidFill>
                        <a:schemeClr val="accent6"/>
                      </a:solidFill>
                      <a:prstDash val="sysDash"/>
                      <a:round/>
                      <a:headEnd type="none" w="med" len="med"/>
                      <a:tailEnd type="none" w="med" len="med"/>
                    </a:lnT>
                    <a:lnB w="12700" cap="flat" cmpd="sng" algn="ctr">
                      <a:solidFill>
                        <a:schemeClr val="accent6"/>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dirty="0">
                          <a:effectLst/>
                          <a:latin typeface="Arial" panose="020B0604020202020204" pitchFamily="34" charset="0"/>
                          <a:cs typeface="Arial" panose="020B0604020202020204" pitchFamily="34" charset="0"/>
                        </a:rPr>
                        <a:t>&lt;60 days</a:t>
                      </a:r>
                      <a:endParaRPr lang="en-US" sz="1200" b="0" i="0" u="none" strike="noStrike" dirty="0">
                        <a:effectLst/>
                        <a:latin typeface="Arial" panose="020B0604020202020204" pitchFamily="34" charset="0"/>
                        <a:cs typeface="Arial" panose="020B0604020202020204" pitchFamily="34" charset="0"/>
                      </a:endParaRPr>
                    </a:p>
                  </a:txBody>
                  <a:tcPr marT="9525" marB="0" anchor="ctr">
                    <a:lnL>
                      <a:noFill/>
                    </a:lnL>
                    <a:lnR>
                      <a:noFill/>
                    </a:lnR>
                    <a:lnT w="12700" cap="flat" cmpd="sng" algn="ctr">
                      <a:solidFill>
                        <a:schemeClr val="accent6"/>
                      </a:solidFill>
                      <a:prstDash val="sysDash"/>
                      <a:round/>
                      <a:headEnd type="none" w="med" len="med"/>
                      <a:tailEnd type="none" w="med" len="med"/>
                    </a:lnT>
                    <a:lnB w="12700" cap="flat" cmpd="sng" algn="ctr">
                      <a:solidFill>
                        <a:schemeClr val="accent6"/>
                      </a:solidFill>
                      <a:prstDash val="sysDash"/>
                      <a:round/>
                      <a:headEnd type="none" w="med" len="med"/>
                      <a:tailEnd type="none" w="med" len="med"/>
                    </a:lnB>
                    <a:lnTlToBr w="12700" cmpd="sng">
                      <a:noFill/>
                      <a:prstDash val="solid"/>
                    </a:lnTlToBr>
                    <a:lnBlToTr w="12700" cmpd="sng">
                      <a:noFill/>
                      <a:prstDash val="solid"/>
                    </a:lnBlToTr>
                    <a:solidFill>
                      <a:srgbClr val="E8F6E6"/>
                    </a:solidFill>
                  </a:tcPr>
                </a:tc>
              </a:tr>
              <a:tr h="237394">
                <a:tc vMerge="1">
                  <a:txBody>
                    <a:bodyPr/>
                    <a:lstStyle/>
                    <a:p>
                      <a:pPr algn="l" fontAlgn="b"/>
                      <a:endParaRPr lang="en-US" sz="1000" b="0" i="0" u="none" strike="noStrike">
                        <a:effectLst/>
                        <a:latin typeface="Arial"/>
                      </a:endParaRPr>
                    </a:p>
                  </a:txBody>
                  <a:tcPr marL="9525" marR="9525" marT="9525" marB="0" anchor="b"/>
                </a:tc>
                <a:tc>
                  <a:txBody>
                    <a:bodyPr/>
                    <a:lstStyle/>
                    <a:p>
                      <a:pPr algn="l" fontAlgn="b"/>
                      <a:r>
                        <a:rPr lang="en-US" sz="1200" b="1" u="none" strike="noStrike" dirty="0" smtClean="0">
                          <a:effectLst/>
                          <a:latin typeface="Arial" panose="020B0604020202020204" pitchFamily="34" charset="0"/>
                          <a:cs typeface="Arial" panose="020B0604020202020204" pitchFamily="34" charset="0"/>
                        </a:rPr>
                        <a:t>June</a:t>
                      </a:r>
                      <a:endParaRPr lang="en-US" sz="1200" b="1" i="0" u="none" strike="noStrike" dirty="0">
                        <a:effectLst/>
                        <a:latin typeface="Arial" panose="020B0604020202020204" pitchFamily="34" charset="0"/>
                        <a:cs typeface="Arial" panose="020B0604020202020204" pitchFamily="34" charset="0"/>
                      </a:endParaRPr>
                    </a:p>
                  </a:txBody>
                  <a:tcPr marT="9525" marB="0" anchor="ctr">
                    <a:lnL w="9525" cap="flat" cmpd="sng" algn="ctr">
                      <a:noFill/>
                    </a:lnL>
                    <a:lnR>
                      <a:noFill/>
                    </a:lnR>
                    <a:lnT w="12700" cap="flat" cmpd="sng" algn="ctr">
                      <a:solidFill>
                        <a:schemeClr val="accent6"/>
                      </a:solidFill>
                      <a:prstDash val="sysDash"/>
                      <a:round/>
                      <a:headEnd type="none" w="med" len="med"/>
                      <a:tailEnd type="none" w="med" len="med"/>
                    </a:lnT>
                    <a:lnB w="12700" cap="flat" cmpd="sng" algn="ctr">
                      <a:solidFill>
                        <a:schemeClr val="accent6"/>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dirty="0">
                          <a:effectLst/>
                          <a:latin typeface="Arial" panose="020B0604020202020204" pitchFamily="34" charset="0"/>
                          <a:cs typeface="Arial" panose="020B0604020202020204" pitchFamily="34" charset="0"/>
                        </a:rPr>
                        <a:t>&lt;60 days</a:t>
                      </a:r>
                      <a:endParaRPr lang="en-US" sz="1200" b="0" i="0" u="none" strike="noStrike" dirty="0">
                        <a:effectLst/>
                        <a:latin typeface="Arial" panose="020B0604020202020204" pitchFamily="34" charset="0"/>
                        <a:cs typeface="Arial" panose="020B0604020202020204" pitchFamily="34" charset="0"/>
                      </a:endParaRPr>
                    </a:p>
                  </a:txBody>
                  <a:tcPr marT="9525" marB="0" anchor="ctr">
                    <a:lnL>
                      <a:noFill/>
                    </a:lnL>
                    <a:lnR>
                      <a:noFill/>
                    </a:lnR>
                    <a:lnT w="12700" cap="flat" cmpd="sng" algn="ctr">
                      <a:solidFill>
                        <a:schemeClr val="accent6"/>
                      </a:solidFill>
                      <a:prstDash val="sysDash"/>
                      <a:round/>
                      <a:headEnd type="none" w="med" len="med"/>
                      <a:tailEnd type="none" w="med" len="med"/>
                    </a:lnT>
                    <a:lnB w="12700" cap="flat" cmpd="sng" algn="ctr">
                      <a:solidFill>
                        <a:schemeClr val="accent6"/>
                      </a:solidFill>
                      <a:prstDash val="sysDash"/>
                      <a:round/>
                      <a:headEnd type="none" w="med" len="med"/>
                      <a:tailEnd type="none" w="med" len="med"/>
                    </a:lnB>
                    <a:lnTlToBr w="12700" cmpd="sng">
                      <a:noFill/>
                      <a:prstDash val="solid"/>
                    </a:lnTlToBr>
                    <a:lnBlToTr w="12700" cmpd="sng">
                      <a:noFill/>
                      <a:prstDash val="solid"/>
                    </a:lnBlToTr>
                    <a:solidFill>
                      <a:srgbClr val="E8F6E6"/>
                    </a:solidFill>
                  </a:tcPr>
                </a:tc>
              </a:tr>
              <a:tr h="237394">
                <a:tc vMerge="1">
                  <a:txBody>
                    <a:bodyPr/>
                    <a:lstStyle/>
                    <a:p>
                      <a:pPr algn="l" fontAlgn="b"/>
                      <a:endParaRPr lang="en-US" sz="1000" b="0" i="0" u="none" strike="noStrike" dirty="0">
                        <a:effectLst/>
                        <a:latin typeface="Arial"/>
                      </a:endParaRPr>
                    </a:p>
                  </a:txBody>
                  <a:tcPr marL="9525" marR="9525" marT="9525" marB="0" anchor="b"/>
                </a:tc>
                <a:tc>
                  <a:txBody>
                    <a:bodyPr/>
                    <a:lstStyle/>
                    <a:p>
                      <a:pPr algn="l" fontAlgn="b"/>
                      <a:r>
                        <a:rPr lang="en-US" sz="1200" b="1" u="none" strike="noStrike" dirty="0" smtClean="0">
                          <a:effectLst/>
                          <a:latin typeface="Arial" panose="020B0604020202020204" pitchFamily="34" charset="0"/>
                          <a:cs typeface="Arial" panose="020B0604020202020204" pitchFamily="34" charset="0"/>
                        </a:rPr>
                        <a:t>July</a:t>
                      </a:r>
                      <a:endParaRPr lang="en-US" sz="1200" b="1" i="0" u="none" strike="noStrike" dirty="0">
                        <a:effectLst/>
                        <a:latin typeface="Arial" panose="020B0604020202020204" pitchFamily="34" charset="0"/>
                        <a:cs typeface="Arial" panose="020B0604020202020204" pitchFamily="34" charset="0"/>
                      </a:endParaRPr>
                    </a:p>
                  </a:txBody>
                  <a:tcPr marT="9525" marB="0" anchor="ctr">
                    <a:lnL w="9525" cap="flat" cmpd="sng" algn="ctr">
                      <a:noFill/>
                    </a:lnL>
                    <a:lnR>
                      <a:noFill/>
                    </a:lnR>
                    <a:lnT w="12700" cap="flat" cmpd="sng" algn="ctr">
                      <a:solidFill>
                        <a:schemeClr val="accent6"/>
                      </a:solidFill>
                      <a:prstDash val="sysDash"/>
                      <a:round/>
                      <a:headEnd type="none" w="med" len="med"/>
                      <a:tailEnd type="none" w="med" len="med"/>
                    </a:lnT>
                    <a:lnB w="12700" cap="flat" cmpd="sng" algn="ctr">
                      <a:solidFill>
                        <a:schemeClr val="accent6"/>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dirty="0">
                          <a:effectLst/>
                          <a:latin typeface="Arial" panose="020B0604020202020204" pitchFamily="34" charset="0"/>
                          <a:cs typeface="Arial" panose="020B0604020202020204" pitchFamily="34" charset="0"/>
                        </a:rPr>
                        <a:t>&lt;60 days</a:t>
                      </a:r>
                      <a:endParaRPr lang="en-US" sz="1200" b="0" i="0" u="none" strike="noStrike" dirty="0">
                        <a:effectLst/>
                        <a:latin typeface="Arial" panose="020B0604020202020204" pitchFamily="34" charset="0"/>
                        <a:cs typeface="Arial" panose="020B0604020202020204" pitchFamily="34" charset="0"/>
                      </a:endParaRPr>
                    </a:p>
                  </a:txBody>
                  <a:tcPr marT="9525" marB="0" anchor="ctr">
                    <a:lnL>
                      <a:noFill/>
                    </a:lnL>
                    <a:lnR>
                      <a:noFill/>
                    </a:lnR>
                    <a:lnT w="12700" cap="flat" cmpd="sng" algn="ctr">
                      <a:solidFill>
                        <a:schemeClr val="accent6"/>
                      </a:solidFill>
                      <a:prstDash val="sysDash"/>
                      <a:round/>
                      <a:headEnd type="none" w="med" len="med"/>
                      <a:tailEnd type="none" w="med" len="med"/>
                    </a:lnT>
                    <a:lnB w="12700" cap="flat" cmpd="sng" algn="ctr">
                      <a:solidFill>
                        <a:schemeClr val="accent6"/>
                      </a:solidFill>
                      <a:prstDash val="sysDash"/>
                      <a:round/>
                      <a:headEnd type="none" w="med" len="med"/>
                      <a:tailEnd type="none" w="med" len="med"/>
                    </a:lnB>
                    <a:lnTlToBr w="12700" cmpd="sng">
                      <a:noFill/>
                      <a:prstDash val="solid"/>
                    </a:lnTlToBr>
                    <a:lnBlToTr w="12700" cmpd="sng">
                      <a:noFill/>
                      <a:prstDash val="solid"/>
                    </a:lnBlToTr>
                    <a:solidFill>
                      <a:srgbClr val="E8F6E6"/>
                    </a:solidFill>
                  </a:tcPr>
                </a:tc>
              </a:tr>
              <a:tr h="237394">
                <a:tc vMerge="1">
                  <a:txBody>
                    <a:bodyPr/>
                    <a:lstStyle/>
                    <a:p>
                      <a:pPr algn="l" fontAlgn="b"/>
                      <a:endParaRPr lang="en-US" sz="1000" b="0" i="0" u="none" strike="noStrike" dirty="0">
                        <a:effectLst/>
                        <a:latin typeface="Arial"/>
                      </a:endParaRPr>
                    </a:p>
                  </a:txBody>
                  <a:tcPr marL="9525" marR="9525" marT="9525" marB="0" anchor="b"/>
                </a:tc>
                <a:tc>
                  <a:txBody>
                    <a:bodyPr/>
                    <a:lstStyle/>
                    <a:p>
                      <a:pPr algn="l" fontAlgn="b"/>
                      <a:r>
                        <a:rPr lang="en-US" sz="1200" b="1" u="none" strike="noStrike" dirty="0" smtClean="0">
                          <a:effectLst/>
                          <a:latin typeface="Arial" panose="020B0604020202020204" pitchFamily="34" charset="0"/>
                          <a:cs typeface="Arial" panose="020B0604020202020204" pitchFamily="34" charset="0"/>
                        </a:rPr>
                        <a:t>August</a:t>
                      </a:r>
                      <a:endParaRPr lang="en-US" sz="1200" b="1" i="0" u="none" strike="noStrike" dirty="0">
                        <a:effectLst/>
                        <a:latin typeface="Arial" panose="020B0604020202020204" pitchFamily="34" charset="0"/>
                        <a:cs typeface="Arial" panose="020B0604020202020204" pitchFamily="34" charset="0"/>
                      </a:endParaRPr>
                    </a:p>
                  </a:txBody>
                  <a:tcPr marT="9525" marB="0" anchor="ctr">
                    <a:lnL w="9525" cap="flat" cmpd="sng" algn="ctr">
                      <a:noFill/>
                    </a:lnL>
                    <a:lnR>
                      <a:noFill/>
                    </a:lnR>
                    <a:lnT w="12700" cap="flat" cmpd="sng" algn="ctr">
                      <a:solidFill>
                        <a:schemeClr val="accent6"/>
                      </a:solidFill>
                      <a:prstDash val="sysDash"/>
                      <a:round/>
                      <a:headEnd type="none" w="med" len="med"/>
                      <a:tailEnd type="none" w="med" len="med"/>
                    </a:lnT>
                    <a:lnB w="12700" cap="flat" cmpd="sng" algn="ctr">
                      <a:solidFill>
                        <a:schemeClr val="accent6"/>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latin typeface="Arial" panose="020B0604020202020204" pitchFamily="34" charset="0"/>
                          <a:cs typeface="Arial" panose="020B0604020202020204" pitchFamily="34" charset="0"/>
                        </a:rPr>
                        <a:t>&lt;60 days</a:t>
                      </a:r>
                      <a:endParaRPr lang="en-US" sz="1200" b="0" i="0" u="none" strike="noStrike">
                        <a:effectLst/>
                        <a:latin typeface="Arial" panose="020B0604020202020204" pitchFamily="34" charset="0"/>
                        <a:cs typeface="Arial" panose="020B0604020202020204" pitchFamily="34" charset="0"/>
                      </a:endParaRPr>
                    </a:p>
                  </a:txBody>
                  <a:tcPr marT="9525" marB="0" anchor="ctr">
                    <a:lnL>
                      <a:noFill/>
                    </a:lnL>
                    <a:lnR>
                      <a:noFill/>
                    </a:lnR>
                    <a:lnT w="12700" cap="flat" cmpd="sng" algn="ctr">
                      <a:solidFill>
                        <a:schemeClr val="accent6"/>
                      </a:solidFill>
                      <a:prstDash val="sysDash"/>
                      <a:round/>
                      <a:headEnd type="none" w="med" len="med"/>
                      <a:tailEnd type="none" w="med" len="med"/>
                    </a:lnT>
                    <a:lnB w="12700" cap="flat" cmpd="sng" algn="ctr">
                      <a:solidFill>
                        <a:schemeClr val="accent6"/>
                      </a:solidFill>
                      <a:prstDash val="sysDash"/>
                      <a:round/>
                      <a:headEnd type="none" w="med" len="med"/>
                      <a:tailEnd type="none" w="med" len="med"/>
                    </a:lnB>
                    <a:lnTlToBr w="12700" cmpd="sng">
                      <a:noFill/>
                      <a:prstDash val="solid"/>
                    </a:lnTlToBr>
                    <a:lnBlToTr w="12700" cmpd="sng">
                      <a:noFill/>
                      <a:prstDash val="solid"/>
                    </a:lnBlToTr>
                    <a:solidFill>
                      <a:srgbClr val="E8F6E6"/>
                    </a:solidFill>
                  </a:tcPr>
                </a:tc>
              </a:tr>
              <a:tr h="237394">
                <a:tc vMerge="1">
                  <a:txBody>
                    <a:bodyPr/>
                    <a:lstStyle/>
                    <a:p>
                      <a:pPr algn="l" fontAlgn="b"/>
                      <a:endParaRPr lang="en-US" sz="1000" b="0" i="0" u="none" strike="noStrike" dirty="0">
                        <a:effectLst/>
                        <a:latin typeface="Arial"/>
                      </a:endParaRPr>
                    </a:p>
                  </a:txBody>
                  <a:tcPr marL="9525" marR="9525" marT="9525" marB="0" anchor="b"/>
                </a:tc>
                <a:tc>
                  <a:txBody>
                    <a:bodyPr/>
                    <a:lstStyle/>
                    <a:p>
                      <a:pPr algn="l" fontAlgn="b"/>
                      <a:r>
                        <a:rPr lang="en-US" sz="1200" b="1" u="none" strike="noStrike" dirty="0" smtClean="0">
                          <a:effectLst/>
                          <a:latin typeface="Arial" panose="020B0604020202020204" pitchFamily="34" charset="0"/>
                          <a:cs typeface="Arial" panose="020B0604020202020204" pitchFamily="34" charset="0"/>
                        </a:rPr>
                        <a:t>September</a:t>
                      </a:r>
                      <a:endParaRPr lang="en-US" sz="1200" b="1" i="0" u="none" strike="noStrike" dirty="0">
                        <a:effectLst/>
                        <a:latin typeface="Arial" panose="020B0604020202020204" pitchFamily="34" charset="0"/>
                        <a:cs typeface="Arial" panose="020B0604020202020204" pitchFamily="34" charset="0"/>
                      </a:endParaRPr>
                    </a:p>
                  </a:txBody>
                  <a:tcPr marT="9525" marB="0" anchor="ctr">
                    <a:lnL w="9525" cap="flat" cmpd="sng" algn="ctr">
                      <a:noFill/>
                    </a:lnL>
                    <a:lnR>
                      <a:noFill/>
                    </a:lnR>
                    <a:lnT w="12700" cap="flat" cmpd="sng" algn="ctr">
                      <a:solidFill>
                        <a:schemeClr val="accent6"/>
                      </a:solidFill>
                      <a:prstDash val="sysDash"/>
                      <a:round/>
                      <a:headEnd type="none" w="med" len="med"/>
                      <a:tailEnd type="none" w="med" len="med"/>
                    </a:lnT>
                    <a:lnB w="12700" cap="flat" cmpd="sng" algn="ctr">
                      <a:solidFill>
                        <a:schemeClr val="accent6"/>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dirty="0">
                          <a:effectLst/>
                          <a:latin typeface="Arial" panose="020B0604020202020204" pitchFamily="34" charset="0"/>
                          <a:cs typeface="Arial" panose="020B0604020202020204" pitchFamily="34" charset="0"/>
                        </a:rPr>
                        <a:t>&lt;60 days</a:t>
                      </a:r>
                      <a:endParaRPr lang="en-US" sz="1200" b="0" i="0" u="none" strike="noStrike" dirty="0">
                        <a:effectLst/>
                        <a:latin typeface="Arial" panose="020B0604020202020204" pitchFamily="34" charset="0"/>
                        <a:cs typeface="Arial" panose="020B0604020202020204" pitchFamily="34" charset="0"/>
                      </a:endParaRPr>
                    </a:p>
                  </a:txBody>
                  <a:tcPr marT="9525" marB="0" anchor="ctr">
                    <a:lnL>
                      <a:noFill/>
                    </a:lnL>
                    <a:lnR>
                      <a:noFill/>
                    </a:lnR>
                    <a:lnT w="12700" cap="flat" cmpd="sng" algn="ctr">
                      <a:solidFill>
                        <a:schemeClr val="accent6"/>
                      </a:solidFill>
                      <a:prstDash val="sysDash"/>
                      <a:round/>
                      <a:headEnd type="none" w="med" len="med"/>
                      <a:tailEnd type="none" w="med" len="med"/>
                    </a:lnT>
                    <a:lnB w="12700" cap="flat" cmpd="sng" algn="ctr">
                      <a:solidFill>
                        <a:schemeClr val="accent6"/>
                      </a:solidFill>
                      <a:prstDash val="sysDash"/>
                      <a:round/>
                      <a:headEnd type="none" w="med" len="med"/>
                      <a:tailEnd type="none" w="med" len="med"/>
                    </a:lnB>
                    <a:lnTlToBr w="12700" cmpd="sng">
                      <a:noFill/>
                      <a:prstDash val="solid"/>
                    </a:lnTlToBr>
                    <a:lnBlToTr w="12700" cmpd="sng">
                      <a:noFill/>
                      <a:prstDash val="solid"/>
                    </a:lnBlToTr>
                    <a:solidFill>
                      <a:srgbClr val="E8F6E6"/>
                    </a:solidFill>
                  </a:tcPr>
                </a:tc>
              </a:tr>
              <a:tr h="237394">
                <a:tc vMerge="1">
                  <a:txBody>
                    <a:bodyPr/>
                    <a:lstStyle/>
                    <a:p>
                      <a:pPr algn="l" fontAlgn="b"/>
                      <a:endParaRPr lang="en-US" sz="1000" b="0" i="0" u="none" strike="noStrike" dirty="0">
                        <a:effectLst/>
                        <a:latin typeface="Arial"/>
                      </a:endParaRPr>
                    </a:p>
                  </a:txBody>
                  <a:tcPr marL="9525" marR="9525" marT="9525" marB="0" anchor="b"/>
                </a:tc>
                <a:tc>
                  <a:txBody>
                    <a:bodyPr/>
                    <a:lstStyle/>
                    <a:p>
                      <a:pPr algn="l" fontAlgn="b"/>
                      <a:r>
                        <a:rPr lang="en-US" sz="1200" b="1" u="none" strike="noStrike" dirty="0" smtClean="0">
                          <a:effectLst/>
                          <a:latin typeface="Arial" panose="020B0604020202020204" pitchFamily="34" charset="0"/>
                          <a:cs typeface="Arial" panose="020B0604020202020204" pitchFamily="34" charset="0"/>
                        </a:rPr>
                        <a:t>October</a:t>
                      </a:r>
                      <a:endParaRPr lang="en-US" sz="1200" b="1" i="0" u="none" strike="noStrike" dirty="0">
                        <a:effectLst/>
                        <a:latin typeface="Arial" panose="020B0604020202020204" pitchFamily="34" charset="0"/>
                        <a:cs typeface="Arial" panose="020B0604020202020204" pitchFamily="34" charset="0"/>
                      </a:endParaRPr>
                    </a:p>
                  </a:txBody>
                  <a:tcPr marT="9525" marB="0" anchor="ctr">
                    <a:lnL w="9525" cap="flat" cmpd="sng" algn="ctr">
                      <a:noFill/>
                    </a:lnL>
                    <a:lnR>
                      <a:noFill/>
                    </a:lnR>
                    <a:lnT w="12700" cap="flat" cmpd="sng" algn="ctr">
                      <a:solidFill>
                        <a:schemeClr val="accent6"/>
                      </a:solidFill>
                      <a:prstDash val="sysDash"/>
                      <a:round/>
                      <a:headEnd type="none" w="med" len="med"/>
                      <a:tailEnd type="none" w="med" len="med"/>
                    </a:lnT>
                    <a:lnB w="12700" cap="flat" cmpd="sng" algn="ctr">
                      <a:solidFill>
                        <a:schemeClr val="accent6"/>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dirty="0">
                          <a:effectLst/>
                          <a:latin typeface="Arial" panose="020B0604020202020204" pitchFamily="34" charset="0"/>
                          <a:cs typeface="Arial" panose="020B0604020202020204" pitchFamily="34" charset="0"/>
                        </a:rPr>
                        <a:t>&lt;60 days</a:t>
                      </a:r>
                      <a:endParaRPr lang="en-US" sz="1200" b="0" i="0" u="none" strike="noStrike" dirty="0">
                        <a:effectLst/>
                        <a:latin typeface="Arial" panose="020B0604020202020204" pitchFamily="34" charset="0"/>
                        <a:cs typeface="Arial" panose="020B0604020202020204" pitchFamily="34" charset="0"/>
                      </a:endParaRPr>
                    </a:p>
                  </a:txBody>
                  <a:tcPr marT="9525" marB="0" anchor="ctr">
                    <a:lnL>
                      <a:noFill/>
                    </a:lnL>
                    <a:lnR>
                      <a:noFill/>
                    </a:lnR>
                    <a:lnT w="12700" cap="flat" cmpd="sng" algn="ctr">
                      <a:solidFill>
                        <a:schemeClr val="accent6"/>
                      </a:solidFill>
                      <a:prstDash val="sysDash"/>
                      <a:round/>
                      <a:headEnd type="none" w="med" len="med"/>
                      <a:tailEnd type="none" w="med" len="med"/>
                    </a:lnT>
                    <a:lnB w="12700" cap="flat" cmpd="sng" algn="ctr">
                      <a:solidFill>
                        <a:schemeClr val="accent6"/>
                      </a:solidFill>
                      <a:prstDash val="sysDash"/>
                      <a:round/>
                      <a:headEnd type="none" w="med" len="med"/>
                      <a:tailEnd type="none" w="med" len="med"/>
                    </a:lnB>
                    <a:lnTlToBr w="12700" cmpd="sng">
                      <a:noFill/>
                      <a:prstDash val="solid"/>
                    </a:lnTlToBr>
                    <a:lnBlToTr w="12700" cmpd="sng">
                      <a:noFill/>
                      <a:prstDash val="solid"/>
                    </a:lnBlToTr>
                    <a:solidFill>
                      <a:srgbClr val="E8F6E6"/>
                    </a:solidFill>
                  </a:tcPr>
                </a:tc>
              </a:tr>
              <a:tr h="237394">
                <a:tc vMerge="1">
                  <a:txBody>
                    <a:bodyPr/>
                    <a:lstStyle/>
                    <a:p>
                      <a:pPr algn="l" fontAlgn="b"/>
                      <a:endParaRPr lang="en-US" sz="1000" b="0" i="0" u="none" strike="noStrike" dirty="0">
                        <a:effectLst/>
                        <a:latin typeface="Arial"/>
                      </a:endParaRPr>
                    </a:p>
                  </a:txBody>
                  <a:tcPr marL="9525" marR="9525" marT="9525" marB="0" anchor="b"/>
                </a:tc>
                <a:tc>
                  <a:txBody>
                    <a:bodyPr/>
                    <a:lstStyle/>
                    <a:p>
                      <a:pPr algn="l" fontAlgn="b"/>
                      <a:r>
                        <a:rPr lang="en-US" sz="1200" b="1" u="none" strike="noStrike" dirty="0" smtClean="0">
                          <a:effectLst/>
                          <a:latin typeface="Arial" panose="020B0604020202020204" pitchFamily="34" charset="0"/>
                          <a:cs typeface="Arial" panose="020B0604020202020204" pitchFamily="34" charset="0"/>
                        </a:rPr>
                        <a:t>November</a:t>
                      </a:r>
                      <a:endParaRPr lang="en-US" sz="1200" b="1" i="0" u="none" strike="noStrike" dirty="0">
                        <a:effectLst/>
                        <a:latin typeface="Arial" panose="020B0604020202020204" pitchFamily="34" charset="0"/>
                        <a:cs typeface="Arial" panose="020B0604020202020204" pitchFamily="34" charset="0"/>
                      </a:endParaRPr>
                    </a:p>
                  </a:txBody>
                  <a:tcPr marT="9525" marB="0" anchor="ctr">
                    <a:lnL w="9525" cap="flat" cmpd="sng" algn="ctr">
                      <a:noFill/>
                    </a:lnL>
                    <a:lnR>
                      <a:noFill/>
                    </a:lnR>
                    <a:lnT w="12700" cap="flat" cmpd="sng" algn="ctr">
                      <a:solidFill>
                        <a:schemeClr val="accent6"/>
                      </a:solidFill>
                      <a:prstDash val="sysDash"/>
                      <a:round/>
                      <a:headEnd type="none" w="med" len="med"/>
                      <a:tailEnd type="none" w="med" len="med"/>
                    </a:lnT>
                    <a:lnB w="12700" cap="flat" cmpd="sng" algn="ctr">
                      <a:solidFill>
                        <a:schemeClr val="accent6"/>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dirty="0">
                          <a:effectLst/>
                          <a:latin typeface="Arial" panose="020B0604020202020204" pitchFamily="34" charset="0"/>
                          <a:cs typeface="Arial" panose="020B0604020202020204" pitchFamily="34" charset="0"/>
                        </a:rPr>
                        <a:t>&lt;60 days</a:t>
                      </a:r>
                      <a:endParaRPr lang="en-US" sz="1200" b="0" i="0" u="none" strike="noStrike" dirty="0">
                        <a:effectLst/>
                        <a:latin typeface="Arial" panose="020B0604020202020204" pitchFamily="34" charset="0"/>
                        <a:cs typeface="Arial" panose="020B0604020202020204" pitchFamily="34" charset="0"/>
                      </a:endParaRPr>
                    </a:p>
                  </a:txBody>
                  <a:tcPr marT="9525" marB="0" anchor="ctr">
                    <a:lnL>
                      <a:noFill/>
                    </a:lnL>
                    <a:lnR>
                      <a:noFill/>
                    </a:lnR>
                    <a:lnT w="12700" cap="flat" cmpd="sng" algn="ctr">
                      <a:solidFill>
                        <a:schemeClr val="accent6"/>
                      </a:solidFill>
                      <a:prstDash val="sysDash"/>
                      <a:round/>
                      <a:headEnd type="none" w="med" len="med"/>
                      <a:tailEnd type="none" w="med" len="med"/>
                    </a:lnT>
                    <a:lnB w="12700" cap="flat" cmpd="sng" algn="ctr">
                      <a:solidFill>
                        <a:schemeClr val="accent6"/>
                      </a:solidFill>
                      <a:prstDash val="sysDash"/>
                      <a:round/>
                      <a:headEnd type="none" w="med" len="med"/>
                      <a:tailEnd type="none" w="med" len="med"/>
                    </a:lnB>
                    <a:lnTlToBr w="12700" cmpd="sng">
                      <a:noFill/>
                      <a:prstDash val="solid"/>
                    </a:lnTlToBr>
                    <a:lnBlToTr w="12700" cmpd="sng">
                      <a:noFill/>
                      <a:prstDash val="solid"/>
                    </a:lnBlToTr>
                    <a:solidFill>
                      <a:srgbClr val="E8F6E6"/>
                    </a:solidFill>
                  </a:tcPr>
                </a:tc>
              </a:tr>
              <a:tr h="237394">
                <a:tc vMerge="1">
                  <a:txBody>
                    <a:bodyPr/>
                    <a:lstStyle/>
                    <a:p>
                      <a:pPr algn="l" fontAlgn="b"/>
                      <a:endParaRPr lang="en-US" sz="1000" b="0" i="0" u="none" strike="noStrike" dirty="0">
                        <a:effectLst/>
                        <a:latin typeface="Arial"/>
                      </a:endParaRPr>
                    </a:p>
                  </a:txBody>
                  <a:tcPr marL="9525" marR="9525" marT="9525" marB="0" anchor="b"/>
                </a:tc>
                <a:tc>
                  <a:txBody>
                    <a:bodyPr/>
                    <a:lstStyle/>
                    <a:p>
                      <a:pPr algn="l" fontAlgn="b"/>
                      <a:r>
                        <a:rPr lang="en-US" sz="1200" b="1" u="none" strike="noStrike" dirty="0" smtClean="0">
                          <a:effectLst/>
                          <a:latin typeface="Arial" panose="020B0604020202020204" pitchFamily="34" charset="0"/>
                          <a:cs typeface="Arial" panose="020B0604020202020204" pitchFamily="34" charset="0"/>
                        </a:rPr>
                        <a:t>Dece</a:t>
                      </a:r>
                      <a:r>
                        <a:rPr lang="en-US" sz="1200" b="1" u="none" strike="noStrike" baseline="0" dirty="0" smtClean="0">
                          <a:effectLst/>
                          <a:latin typeface="Arial" panose="020B0604020202020204" pitchFamily="34" charset="0"/>
                          <a:cs typeface="Arial" panose="020B0604020202020204" pitchFamily="34" charset="0"/>
                        </a:rPr>
                        <a:t>mber</a:t>
                      </a:r>
                      <a:endParaRPr lang="en-US" sz="1200" b="1" i="0" u="none" strike="noStrike" dirty="0">
                        <a:effectLst/>
                        <a:latin typeface="Arial" panose="020B0604020202020204" pitchFamily="34" charset="0"/>
                        <a:cs typeface="Arial" panose="020B0604020202020204" pitchFamily="34" charset="0"/>
                      </a:endParaRPr>
                    </a:p>
                  </a:txBody>
                  <a:tcPr marT="9525" marB="0" anchor="ctr">
                    <a:lnL w="9525" cap="flat" cmpd="sng" algn="ctr">
                      <a:noFill/>
                    </a:lnL>
                    <a:lnR>
                      <a:noFill/>
                    </a:lnR>
                    <a:lnT w="12700" cap="flat" cmpd="sng" algn="ctr">
                      <a:solidFill>
                        <a:schemeClr val="accent6"/>
                      </a:solidFill>
                      <a:prstDash val="sysDash"/>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dirty="0">
                          <a:effectLst/>
                          <a:latin typeface="Arial" panose="020B0604020202020204" pitchFamily="34" charset="0"/>
                          <a:cs typeface="Arial" panose="020B0604020202020204" pitchFamily="34" charset="0"/>
                        </a:rPr>
                        <a:t>&lt;60 days</a:t>
                      </a:r>
                      <a:endParaRPr lang="en-US" sz="1200" b="0" i="0" u="none" strike="noStrike" dirty="0">
                        <a:effectLst/>
                        <a:latin typeface="Arial" panose="020B0604020202020204" pitchFamily="34" charset="0"/>
                        <a:cs typeface="Arial" panose="020B0604020202020204" pitchFamily="34" charset="0"/>
                      </a:endParaRPr>
                    </a:p>
                  </a:txBody>
                  <a:tcPr marT="9525" marB="0" anchor="ctr">
                    <a:lnL>
                      <a:noFill/>
                    </a:lnL>
                    <a:lnR>
                      <a:noFill/>
                    </a:lnR>
                    <a:lnT w="12700" cap="flat" cmpd="sng" algn="ctr">
                      <a:solidFill>
                        <a:schemeClr val="accent6"/>
                      </a:solidFill>
                      <a:prstDash val="sysDash"/>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37394">
                <a:tc rowSpan="4">
                  <a:txBody>
                    <a:bodyPr/>
                    <a:lstStyle/>
                    <a:p>
                      <a:pPr algn="ctr" fontAlgn="b"/>
                      <a:r>
                        <a:rPr lang="en-US" sz="1200" u="none" strike="noStrike" dirty="0">
                          <a:effectLst/>
                          <a:latin typeface="Arial" panose="020B0604020202020204" pitchFamily="34" charset="0"/>
                          <a:cs typeface="Arial" panose="020B0604020202020204" pitchFamily="34" charset="0"/>
                        </a:rPr>
                        <a:t>2016</a:t>
                      </a:r>
                      <a:endParaRPr lang="en-US" sz="1200" b="0" i="0" u="none" strike="noStrike" dirty="0">
                        <a:effectLst/>
                        <a:latin typeface="Arial" panose="020B0604020202020204" pitchFamily="34" charset="0"/>
                        <a:cs typeface="Arial" panose="020B0604020202020204" pitchFamily="34" charset="0"/>
                      </a:endParaRPr>
                    </a:p>
                  </a:txBody>
                  <a:tcPr marT="9525" marB="0" anchor="ctr">
                    <a:lnL>
                      <a:noFill/>
                    </a:lnL>
                    <a:lnR>
                      <a:noFill/>
                    </a:lnR>
                    <a:lnT w="12700" cap="flat" cmpd="sng" algn="ctr">
                      <a:solidFill>
                        <a:schemeClr val="accent6"/>
                      </a:solidFill>
                      <a:prstDash val="solid"/>
                      <a:round/>
                      <a:headEnd type="none" w="med" len="med"/>
                      <a:tailEnd type="none" w="med" len="med"/>
                    </a:lnT>
                    <a:lnB w="9525" cap="flat" cmpd="sng" algn="ctr">
                      <a:noFill/>
                    </a:lnB>
                    <a:lnTlToBr w="12700" cmpd="sng">
                      <a:noFill/>
                      <a:prstDash val="solid"/>
                    </a:lnTlToBr>
                    <a:lnBlToTr w="12700" cmpd="sng">
                      <a:noFill/>
                      <a:prstDash val="solid"/>
                    </a:lnBlToTr>
                  </a:tcPr>
                </a:tc>
                <a:tc>
                  <a:txBody>
                    <a:bodyPr/>
                    <a:lstStyle/>
                    <a:p>
                      <a:pPr algn="l" fontAlgn="b"/>
                      <a:r>
                        <a:rPr lang="en-US" sz="1200" b="1" u="none" strike="noStrike" dirty="0" smtClean="0">
                          <a:effectLst/>
                          <a:latin typeface="Arial" panose="020B0604020202020204" pitchFamily="34" charset="0"/>
                          <a:cs typeface="Arial" panose="020B0604020202020204" pitchFamily="34" charset="0"/>
                        </a:rPr>
                        <a:t>January</a:t>
                      </a:r>
                      <a:endParaRPr lang="en-US" sz="1200" b="1" i="0" u="none" strike="noStrike" dirty="0">
                        <a:effectLst/>
                        <a:latin typeface="Arial" panose="020B0604020202020204" pitchFamily="34" charset="0"/>
                        <a:cs typeface="Arial" panose="020B0604020202020204" pitchFamily="34" charset="0"/>
                      </a:endParaRPr>
                    </a:p>
                  </a:txBody>
                  <a:tcPr marT="9525" marB="0" anchor="ctr">
                    <a:lnL>
                      <a:noFill/>
                    </a:lnL>
                    <a:lnR>
                      <a:noFill/>
                    </a:lnR>
                    <a:lnT w="12700" cap="flat" cmpd="sng" algn="ctr">
                      <a:solidFill>
                        <a:schemeClr val="accent6"/>
                      </a:solidFill>
                      <a:prstDash val="solid"/>
                      <a:round/>
                      <a:headEnd type="none" w="med" len="med"/>
                      <a:tailEnd type="none" w="med" len="med"/>
                    </a:lnT>
                    <a:lnB w="12700" cap="flat" cmpd="sng" algn="ctr">
                      <a:solidFill>
                        <a:schemeClr val="accent6"/>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dirty="0">
                          <a:effectLst/>
                          <a:latin typeface="Arial" panose="020B0604020202020204" pitchFamily="34" charset="0"/>
                          <a:cs typeface="Arial" panose="020B0604020202020204" pitchFamily="34" charset="0"/>
                        </a:rPr>
                        <a:t>&lt;60 days</a:t>
                      </a:r>
                      <a:endParaRPr lang="en-US" sz="1200" b="0" i="0" u="none" strike="noStrike" dirty="0">
                        <a:effectLst/>
                        <a:latin typeface="Arial" panose="020B0604020202020204" pitchFamily="34" charset="0"/>
                        <a:cs typeface="Arial" panose="020B0604020202020204" pitchFamily="34" charset="0"/>
                      </a:endParaRPr>
                    </a:p>
                  </a:txBody>
                  <a:tcPr marT="9525" marB="0" anchor="ctr">
                    <a:lnL>
                      <a:noFill/>
                    </a:lnL>
                    <a:lnR>
                      <a:noFill/>
                    </a:lnR>
                    <a:lnT w="12700" cap="flat" cmpd="sng" algn="ctr">
                      <a:solidFill>
                        <a:schemeClr val="accent6"/>
                      </a:solidFill>
                      <a:prstDash val="solid"/>
                      <a:round/>
                      <a:headEnd type="none" w="med" len="med"/>
                      <a:tailEnd type="none" w="med" len="med"/>
                    </a:lnT>
                    <a:lnB w="12700" cap="flat" cmpd="sng" algn="ctr">
                      <a:solidFill>
                        <a:schemeClr val="accent6"/>
                      </a:solidFill>
                      <a:prstDash val="sysDash"/>
                      <a:round/>
                      <a:headEnd type="none" w="med" len="med"/>
                      <a:tailEnd type="none" w="med" len="med"/>
                    </a:lnB>
                    <a:lnTlToBr w="12700" cmpd="sng">
                      <a:noFill/>
                      <a:prstDash val="solid"/>
                    </a:lnTlToBr>
                    <a:lnBlToTr w="12700" cmpd="sng">
                      <a:noFill/>
                      <a:prstDash val="solid"/>
                    </a:lnBlToTr>
                    <a:solidFill>
                      <a:srgbClr val="E8F6E6"/>
                    </a:solidFill>
                  </a:tcPr>
                </a:tc>
              </a:tr>
              <a:tr h="237394">
                <a:tc vMerge="1">
                  <a:txBody>
                    <a:bodyPr/>
                    <a:lstStyle/>
                    <a:p>
                      <a:pPr algn="l" fontAlgn="b"/>
                      <a:endParaRPr lang="en-US" sz="1000" b="0" i="0" u="none" strike="noStrike" dirty="0">
                        <a:effectLst/>
                        <a:latin typeface="Arial"/>
                      </a:endParaRPr>
                    </a:p>
                  </a:txBody>
                  <a:tcPr marL="9525" marR="9525" marT="9525" marB="0" anchor="b"/>
                </a:tc>
                <a:tc>
                  <a:txBody>
                    <a:bodyPr/>
                    <a:lstStyle/>
                    <a:p>
                      <a:pPr algn="l" fontAlgn="b"/>
                      <a:r>
                        <a:rPr lang="en-US" sz="1200" b="1" u="none" strike="noStrike" dirty="0" smtClean="0">
                          <a:effectLst/>
                          <a:latin typeface="Arial" panose="020B0604020202020204" pitchFamily="34" charset="0"/>
                          <a:cs typeface="Arial" panose="020B0604020202020204" pitchFamily="34" charset="0"/>
                        </a:rPr>
                        <a:t>February</a:t>
                      </a:r>
                      <a:endParaRPr lang="en-US" sz="1200" b="1" i="0" u="none" strike="noStrike" dirty="0">
                        <a:effectLst/>
                        <a:latin typeface="Arial" panose="020B0604020202020204" pitchFamily="34" charset="0"/>
                        <a:cs typeface="Arial" panose="020B0604020202020204" pitchFamily="34" charset="0"/>
                      </a:endParaRPr>
                    </a:p>
                  </a:txBody>
                  <a:tcPr marT="9525" marB="0" anchor="ctr">
                    <a:lnL>
                      <a:noFill/>
                    </a:lnL>
                    <a:lnR>
                      <a:noFill/>
                    </a:lnR>
                    <a:lnT w="12700" cap="flat" cmpd="sng" algn="ctr">
                      <a:solidFill>
                        <a:schemeClr val="accent6"/>
                      </a:solidFill>
                      <a:prstDash val="sysDash"/>
                      <a:round/>
                      <a:headEnd type="none" w="med" len="med"/>
                      <a:tailEnd type="none" w="med" len="med"/>
                    </a:lnT>
                    <a:lnB w="12700" cap="flat" cmpd="sng" algn="ctr">
                      <a:solidFill>
                        <a:schemeClr val="accent6"/>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dirty="0">
                          <a:effectLst/>
                          <a:latin typeface="Arial" panose="020B0604020202020204" pitchFamily="34" charset="0"/>
                          <a:cs typeface="Arial" panose="020B0604020202020204" pitchFamily="34" charset="0"/>
                        </a:rPr>
                        <a:t>60 days</a:t>
                      </a:r>
                      <a:endParaRPr lang="en-US" sz="1200" b="0" i="0" u="none" strike="noStrike" dirty="0">
                        <a:effectLst/>
                        <a:latin typeface="Arial" panose="020B0604020202020204" pitchFamily="34" charset="0"/>
                        <a:cs typeface="Arial" panose="020B0604020202020204" pitchFamily="34" charset="0"/>
                      </a:endParaRPr>
                    </a:p>
                  </a:txBody>
                  <a:tcPr marT="9525" marB="0" anchor="ctr">
                    <a:lnL>
                      <a:noFill/>
                    </a:lnL>
                    <a:lnR>
                      <a:noFill/>
                    </a:lnR>
                    <a:lnT w="12700" cap="flat" cmpd="sng" algn="ctr">
                      <a:solidFill>
                        <a:schemeClr val="accent6"/>
                      </a:solidFill>
                      <a:prstDash val="sysDash"/>
                      <a:round/>
                      <a:headEnd type="none" w="med" len="med"/>
                      <a:tailEnd type="none" w="med" len="med"/>
                    </a:lnT>
                    <a:lnB w="12700" cap="flat" cmpd="sng" algn="ctr">
                      <a:solidFill>
                        <a:schemeClr val="accent6"/>
                      </a:solidFill>
                      <a:prstDash val="sysDash"/>
                      <a:round/>
                      <a:headEnd type="none" w="med" len="med"/>
                      <a:tailEnd type="none" w="med" len="med"/>
                    </a:lnB>
                    <a:lnTlToBr w="12700" cmpd="sng">
                      <a:noFill/>
                      <a:prstDash val="solid"/>
                    </a:lnTlToBr>
                    <a:lnBlToTr w="12700" cmpd="sng">
                      <a:noFill/>
                      <a:prstDash val="solid"/>
                    </a:lnBlToTr>
                    <a:solidFill>
                      <a:srgbClr val="FFFFCC"/>
                    </a:solidFill>
                  </a:tcPr>
                </a:tc>
              </a:tr>
              <a:tr h="237394">
                <a:tc vMerge="1">
                  <a:txBody>
                    <a:bodyPr/>
                    <a:lstStyle/>
                    <a:p>
                      <a:pPr algn="l" fontAlgn="b"/>
                      <a:endParaRPr lang="en-US" sz="1000" b="0" i="0" u="none" strike="noStrike" dirty="0">
                        <a:effectLst/>
                        <a:latin typeface="Arial"/>
                      </a:endParaRPr>
                    </a:p>
                  </a:txBody>
                  <a:tcPr marL="9525" marR="9525" marT="9525" marB="0" anchor="b"/>
                </a:tc>
                <a:tc>
                  <a:txBody>
                    <a:bodyPr/>
                    <a:lstStyle/>
                    <a:p>
                      <a:pPr algn="l" fontAlgn="b"/>
                      <a:r>
                        <a:rPr lang="en-US" sz="1200" b="1" u="none" strike="noStrike" dirty="0" smtClean="0">
                          <a:effectLst/>
                          <a:latin typeface="Arial" panose="020B0604020202020204" pitchFamily="34" charset="0"/>
                          <a:cs typeface="Arial" panose="020B0604020202020204" pitchFamily="34" charset="0"/>
                        </a:rPr>
                        <a:t>March</a:t>
                      </a:r>
                      <a:endParaRPr lang="en-US" sz="1200" b="1" i="0" u="none" strike="noStrike" dirty="0">
                        <a:effectLst/>
                        <a:latin typeface="Arial" panose="020B0604020202020204" pitchFamily="34" charset="0"/>
                        <a:cs typeface="Arial" panose="020B0604020202020204" pitchFamily="34" charset="0"/>
                      </a:endParaRPr>
                    </a:p>
                  </a:txBody>
                  <a:tcPr marT="9525" marB="0" anchor="ctr">
                    <a:lnL>
                      <a:noFill/>
                    </a:lnL>
                    <a:lnR>
                      <a:noFill/>
                    </a:lnR>
                    <a:lnT w="12700" cap="flat" cmpd="sng" algn="ctr">
                      <a:solidFill>
                        <a:schemeClr val="accent6"/>
                      </a:solidFill>
                      <a:prstDash val="sysDash"/>
                      <a:round/>
                      <a:headEnd type="none" w="med" len="med"/>
                      <a:tailEnd type="none" w="med" len="med"/>
                    </a:lnT>
                    <a:lnB w="12700" cap="flat" cmpd="sng" algn="ctr">
                      <a:solidFill>
                        <a:schemeClr val="accent6"/>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dirty="0">
                          <a:effectLst/>
                          <a:latin typeface="Arial" panose="020B0604020202020204" pitchFamily="34" charset="0"/>
                          <a:cs typeface="Arial" panose="020B0604020202020204" pitchFamily="34" charset="0"/>
                        </a:rPr>
                        <a:t>&lt;60 days</a:t>
                      </a:r>
                      <a:endParaRPr lang="en-US" sz="1200" b="0" i="0" u="none" strike="noStrike" dirty="0">
                        <a:effectLst/>
                        <a:latin typeface="Arial" panose="020B0604020202020204" pitchFamily="34" charset="0"/>
                        <a:cs typeface="Arial" panose="020B0604020202020204" pitchFamily="34" charset="0"/>
                      </a:endParaRPr>
                    </a:p>
                  </a:txBody>
                  <a:tcPr marT="9525" marB="0" anchor="ctr">
                    <a:lnL>
                      <a:noFill/>
                    </a:lnL>
                    <a:lnR>
                      <a:noFill/>
                    </a:lnR>
                    <a:lnT w="12700" cap="flat" cmpd="sng" algn="ctr">
                      <a:solidFill>
                        <a:schemeClr val="accent6"/>
                      </a:solidFill>
                      <a:prstDash val="sysDash"/>
                      <a:round/>
                      <a:headEnd type="none" w="med" len="med"/>
                      <a:tailEnd type="none" w="med" len="med"/>
                    </a:lnT>
                    <a:lnB w="12700" cap="flat" cmpd="sng" algn="ctr">
                      <a:solidFill>
                        <a:schemeClr val="accent6"/>
                      </a:solidFill>
                      <a:prstDash val="sysDash"/>
                      <a:round/>
                      <a:headEnd type="none" w="med" len="med"/>
                      <a:tailEnd type="none" w="med" len="med"/>
                    </a:lnB>
                    <a:lnTlToBr w="12700" cmpd="sng">
                      <a:noFill/>
                      <a:prstDash val="solid"/>
                    </a:lnTlToBr>
                    <a:lnBlToTr w="12700" cmpd="sng">
                      <a:noFill/>
                      <a:prstDash val="solid"/>
                    </a:lnBlToTr>
                    <a:solidFill>
                      <a:srgbClr val="E8F6E6"/>
                    </a:solidFill>
                  </a:tcPr>
                </a:tc>
              </a:tr>
              <a:tr h="237394">
                <a:tc vMerge="1">
                  <a:txBody>
                    <a:bodyPr/>
                    <a:lstStyle/>
                    <a:p>
                      <a:pPr algn="l" fontAlgn="b"/>
                      <a:endParaRPr lang="en-US" sz="1000" b="0" i="0" u="none" strike="noStrike" dirty="0">
                        <a:effectLst/>
                        <a:latin typeface="Arial"/>
                      </a:endParaRPr>
                    </a:p>
                  </a:txBody>
                  <a:tcPr marL="9525" marR="9525" marT="9525" marB="0" anchor="b"/>
                </a:tc>
                <a:tc>
                  <a:txBody>
                    <a:bodyPr/>
                    <a:lstStyle/>
                    <a:p>
                      <a:pPr algn="l" fontAlgn="b"/>
                      <a:r>
                        <a:rPr lang="en-US" sz="1200" b="1" u="none" strike="noStrike" dirty="0" smtClean="0">
                          <a:effectLst/>
                          <a:latin typeface="Arial" panose="020B0604020202020204" pitchFamily="34" charset="0"/>
                          <a:cs typeface="Arial" panose="020B0604020202020204" pitchFamily="34" charset="0"/>
                        </a:rPr>
                        <a:t>April</a:t>
                      </a:r>
                      <a:endParaRPr lang="en-US" sz="1200" b="1" i="0" u="none" strike="noStrike" dirty="0">
                        <a:effectLst/>
                        <a:latin typeface="Arial" panose="020B0604020202020204" pitchFamily="34" charset="0"/>
                        <a:cs typeface="Arial" panose="020B0604020202020204" pitchFamily="34" charset="0"/>
                      </a:endParaRPr>
                    </a:p>
                  </a:txBody>
                  <a:tcPr marT="9525" marB="0" anchor="ctr">
                    <a:lnL>
                      <a:noFill/>
                    </a:lnL>
                    <a:lnR>
                      <a:noFill/>
                    </a:lnR>
                    <a:lnT w="12700" cap="flat" cmpd="sng" algn="ctr">
                      <a:solidFill>
                        <a:schemeClr val="accent6"/>
                      </a:solidFill>
                      <a:prstDash val="sysDash"/>
                      <a:round/>
                      <a:headEnd type="none" w="med" len="med"/>
                      <a:tailEnd type="none" w="med" len="med"/>
                    </a:lnT>
                    <a:lnB w="9525" cap="flat" cmpd="sng" algn="ctr">
                      <a:noFill/>
                    </a:lnB>
                    <a:lnTlToBr w="12700" cmpd="sng">
                      <a:noFill/>
                      <a:prstDash val="solid"/>
                    </a:lnTlToBr>
                    <a:lnBlToTr w="12700" cmpd="sng">
                      <a:noFill/>
                      <a:prstDash val="solid"/>
                    </a:lnBlToTr>
                  </a:tcPr>
                </a:tc>
                <a:tc>
                  <a:txBody>
                    <a:bodyPr/>
                    <a:lstStyle/>
                    <a:p>
                      <a:pPr algn="ctr" fontAlgn="b"/>
                      <a:r>
                        <a:rPr lang="en-US" sz="1200" u="none" strike="noStrike" dirty="0">
                          <a:effectLst/>
                          <a:latin typeface="Arial" panose="020B0604020202020204" pitchFamily="34" charset="0"/>
                          <a:cs typeface="Arial" panose="020B0604020202020204" pitchFamily="34" charset="0"/>
                        </a:rPr>
                        <a:t>&lt;60 days</a:t>
                      </a:r>
                      <a:endParaRPr lang="en-US" sz="1200" b="0" i="0" u="none" strike="noStrike" dirty="0">
                        <a:effectLst/>
                        <a:latin typeface="Arial" panose="020B0604020202020204" pitchFamily="34" charset="0"/>
                        <a:cs typeface="Arial" panose="020B0604020202020204" pitchFamily="34" charset="0"/>
                      </a:endParaRPr>
                    </a:p>
                  </a:txBody>
                  <a:tcPr marT="9525" marB="0" anchor="ctr">
                    <a:lnL>
                      <a:noFill/>
                    </a:lnL>
                    <a:lnR>
                      <a:noFill/>
                    </a:lnR>
                    <a:lnT w="12700" cap="flat" cmpd="sng" algn="ctr">
                      <a:solidFill>
                        <a:schemeClr val="accent6"/>
                      </a:solidFill>
                      <a:prstDash val="sysDash"/>
                      <a:round/>
                      <a:headEnd type="none" w="med" len="med"/>
                      <a:tailEnd type="none" w="med" len="med"/>
                    </a:lnT>
                    <a:lnB w="9525" cap="flat" cmpd="sng" algn="ctr">
                      <a:noFill/>
                    </a:lnB>
                    <a:lnTlToBr w="12700" cmpd="sng">
                      <a:noFill/>
                      <a:prstDash val="solid"/>
                    </a:lnTlToBr>
                    <a:lnBlToTr w="12700" cmpd="sng">
                      <a:noFill/>
                      <a:prstDash val="solid"/>
                    </a:lnBlToTr>
                    <a:solidFill>
                      <a:srgbClr val="E8F6E6"/>
                    </a:solidFill>
                  </a:tcPr>
                </a:tc>
              </a:tr>
            </a:tbl>
          </a:graphicData>
        </a:graphic>
      </p:graphicFrame>
      <p:graphicFrame>
        <p:nvGraphicFramePr>
          <p:cNvPr id="28" name="Table 27"/>
          <p:cNvGraphicFramePr>
            <a:graphicFrameLocks noGrp="1"/>
          </p:cNvGraphicFramePr>
          <p:nvPr>
            <p:extLst>
              <p:ext uri="{D42A27DB-BD31-4B8C-83A1-F6EECF244321}">
                <p14:modId xmlns:p14="http://schemas.microsoft.com/office/powerpoint/2010/main" val="223668155"/>
              </p:ext>
            </p:extLst>
          </p:nvPr>
        </p:nvGraphicFramePr>
        <p:xfrm>
          <a:off x="5150631" y="2676508"/>
          <a:ext cx="4079876" cy="853440"/>
        </p:xfrm>
        <a:graphic>
          <a:graphicData uri="http://schemas.openxmlformats.org/drawingml/2006/table">
            <a:tbl>
              <a:tblPr firstRow="1" bandRow="1">
                <a:tableStyleId>{839DD9DD-9E6C-4910-8AC0-68ADFF6A6AFC}</a:tableStyleId>
              </a:tblPr>
              <a:tblGrid>
                <a:gridCol w="1578928"/>
                <a:gridCol w="1250474"/>
                <a:gridCol w="1250474"/>
              </a:tblGrid>
              <a:tr h="245149">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1" kern="1200" dirty="0" smtClean="0">
                        <a:solidFill>
                          <a:schemeClr val="tx1"/>
                        </a:solidFill>
                        <a:latin typeface="Arial" panose="020B0604020202020204" pitchFamily="34" charset="0"/>
                        <a:ea typeface="+mn-ea"/>
                        <a:cs typeface="Arial" panose="020B0604020202020204" pitchFamily="34" charset="0"/>
                      </a:endParaRPr>
                    </a:p>
                  </a:txBody>
                  <a:tcPr anchor="ctr">
                    <a:lnR>
                      <a:noFill/>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1" i="0" kern="1200" dirty="0" smtClean="0">
                          <a:solidFill>
                            <a:schemeClr val="tx1"/>
                          </a:solidFill>
                          <a:latin typeface="Arial" panose="020B0604020202020204" pitchFamily="34" charset="0"/>
                          <a:ea typeface="+mn-ea"/>
                          <a:cs typeface="Arial" panose="020B0604020202020204" pitchFamily="34" charset="0"/>
                        </a:rPr>
                        <a:t>Amber</a:t>
                      </a:r>
                      <a:endParaRPr lang="en-US" sz="1100" b="1" i="0" kern="1200" dirty="0">
                        <a:solidFill>
                          <a:schemeClr val="tx1"/>
                        </a:solidFill>
                        <a:latin typeface="Arial" panose="020B0604020202020204" pitchFamily="34" charset="0"/>
                        <a:ea typeface="+mn-ea"/>
                        <a:cs typeface="Arial" panose="020B0604020202020204" pitchFamily="34" charset="0"/>
                      </a:endParaRPr>
                    </a:p>
                  </a:txBody>
                  <a:tcPr anchor="b">
                    <a:lnL>
                      <a:noFill/>
                    </a:lnL>
                    <a:lnR>
                      <a:noFill/>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1" i="0" kern="1200" dirty="0" smtClean="0">
                          <a:solidFill>
                            <a:schemeClr val="bg1"/>
                          </a:solidFill>
                          <a:latin typeface="Arial" panose="020B0604020202020204" pitchFamily="34" charset="0"/>
                          <a:ea typeface="+mn-ea"/>
                          <a:cs typeface="Arial" panose="020B0604020202020204" pitchFamily="34" charset="0"/>
                        </a:rPr>
                        <a:t>Red</a:t>
                      </a:r>
                      <a:endParaRPr lang="en-US" sz="1100" b="1" i="0" kern="1200" dirty="0">
                        <a:solidFill>
                          <a:schemeClr val="bg1"/>
                        </a:solidFill>
                        <a:latin typeface="Arial" panose="020B0604020202020204" pitchFamily="34" charset="0"/>
                        <a:ea typeface="+mn-ea"/>
                        <a:cs typeface="Arial" panose="020B0604020202020204" pitchFamily="34" charset="0"/>
                      </a:endParaRPr>
                    </a:p>
                  </a:txBody>
                  <a:tcPr anchor="b">
                    <a:lnL>
                      <a:noFill/>
                    </a:lnL>
                    <a:lnR>
                      <a:noFill/>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275743">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1" i="0" kern="1200" dirty="0" smtClean="0">
                          <a:solidFill>
                            <a:schemeClr val="tx1"/>
                          </a:solidFill>
                          <a:latin typeface="Arial" panose="020B0604020202020204" pitchFamily="34" charset="0"/>
                          <a:ea typeface="+mn-ea"/>
                          <a:cs typeface="Arial" panose="020B0604020202020204" pitchFamily="34" charset="0"/>
                        </a:rPr>
                        <a:t>Discretionary Mandates:</a:t>
                      </a:r>
                      <a:r>
                        <a:rPr lang="en-US" sz="1100" b="1" i="0" kern="1200" baseline="0" dirty="0" smtClean="0">
                          <a:solidFill>
                            <a:schemeClr val="tx1"/>
                          </a:solidFill>
                          <a:latin typeface="Arial" panose="020B0604020202020204" pitchFamily="34" charset="0"/>
                          <a:ea typeface="+mn-ea"/>
                          <a:cs typeface="Arial" panose="020B0604020202020204" pitchFamily="34" charset="0"/>
                        </a:rPr>
                        <a:t> Aging of Excesses</a:t>
                      </a:r>
                      <a:endParaRPr lang="en-US" sz="1100" b="1" i="0" kern="1200" dirty="0" smtClean="0">
                        <a:solidFill>
                          <a:schemeClr val="tx1"/>
                        </a:solidFill>
                        <a:latin typeface="Arial" panose="020B0604020202020204" pitchFamily="34" charset="0"/>
                        <a:ea typeface="+mn-ea"/>
                        <a:cs typeface="Arial" panose="020B0604020202020204" pitchFamily="34" charset="0"/>
                      </a:endParaRPr>
                    </a:p>
                  </a:txBody>
                  <a:tcPr anchor="ctr">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lnSpc>
                          <a:spcPct val="100000"/>
                        </a:lnSpc>
                      </a:pPr>
                      <a:r>
                        <a:rPr lang="en-US" sz="1100" baseline="0" dirty="0" smtClean="0">
                          <a:latin typeface="Arial" panose="020B0604020202020204" pitchFamily="34" charset="0"/>
                          <a:cs typeface="Arial" panose="020B0604020202020204" pitchFamily="34" charset="0"/>
                        </a:rPr>
                        <a:t>&gt;=60 days</a:t>
                      </a:r>
                      <a:endParaRPr lang="en-US" sz="1100" dirty="0">
                        <a:latin typeface="Arial" panose="020B0604020202020204" pitchFamily="34" charset="0"/>
                        <a:cs typeface="Arial" panose="020B0604020202020204" pitchFamily="34" charset="0"/>
                      </a:endParaRPr>
                    </a:p>
                  </a:txBody>
                  <a:tcPr marL="48014" marR="48014"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baseline="0" dirty="0" smtClean="0">
                          <a:latin typeface="Arial" panose="020B0604020202020204" pitchFamily="34" charset="0"/>
                          <a:cs typeface="Arial" panose="020B0604020202020204" pitchFamily="34" charset="0"/>
                        </a:rPr>
                        <a:t>&gt;=90 days</a:t>
                      </a:r>
                      <a:endParaRPr lang="en-US" sz="1100" dirty="0">
                        <a:latin typeface="Arial" panose="020B0604020202020204" pitchFamily="34" charset="0"/>
                        <a:cs typeface="Arial" panose="020B0604020202020204" pitchFamily="34" charset="0"/>
                      </a:endParaRPr>
                    </a:p>
                  </a:txBody>
                  <a:tcPr marL="48014" marR="48014"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spTree>
    <p:extLst>
      <p:ext uri="{BB962C8B-B14F-4D97-AF65-F5344CB8AC3E}">
        <p14:creationId xmlns:p14="http://schemas.microsoft.com/office/powerpoint/2010/main" val="295280401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70588238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77875" name="think-cell Slide" r:id="rId9" imgW="270" imgH="270" progId="TCLayout.ActiveDocument.1">
                  <p:embed/>
                </p:oleObj>
              </mc:Choice>
              <mc:Fallback>
                <p:oleObj name="think-cell Slide" r:id="rId9" imgW="270" imgH="270" progId="TCLayout.ActiveDocument.1">
                  <p:embed/>
                  <p:pic>
                    <p:nvPicPr>
                      <p:cNvPr id="0" name=""/>
                      <p:cNvPicPr/>
                      <p:nvPr/>
                    </p:nvPicPr>
                    <p:blipFill>
                      <a:blip r:embed="rId10"/>
                      <a:stretch>
                        <a:fillRect/>
                      </a:stretch>
                    </p:blipFill>
                    <p:spPr>
                      <a:xfrm>
                        <a:off x="1588" y="1588"/>
                        <a:ext cx="1587" cy="1587"/>
                      </a:xfrm>
                      <a:prstGeom prst="rect">
                        <a:avLst/>
                      </a:prstGeom>
                    </p:spPr>
                  </p:pic>
                </p:oleObj>
              </mc:Fallback>
            </mc:AlternateContent>
          </a:graphicData>
        </a:graphic>
      </p:graphicFrame>
      <p:sp>
        <p:nvSpPr>
          <p:cNvPr id="2" name="Rectangle 1" hidden="1"/>
          <p:cNvSpPr/>
          <p:nvPr>
            <p:custDataLst>
              <p:tags r:id="rId3"/>
            </p:custDataLst>
          </p:nvPr>
        </p:nvSpPr>
        <p:spPr bwMode="auto">
          <a:xfrm>
            <a:off x="0" y="0"/>
            <a:ext cx="158750" cy="158750"/>
          </a:xfrm>
          <a:prstGeom prst="rect">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nSpc>
                <a:spcPct val="100000"/>
              </a:lnSpc>
            </a:pPr>
            <a:endParaRPr lang="en-US" dirty="0" smtClean="0">
              <a:solidFill>
                <a:schemeClr val="tx1"/>
              </a:solidFill>
              <a:latin typeface="Arial"/>
              <a:cs typeface="Arial"/>
              <a:sym typeface="Arial"/>
            </a:endParaRPr>
          </a:p>
        </p:txBody>
      </p:sp>
      <p:sp>
        <p:nvSpPr>
          <p:cNvPr id="4" name="Content Placeholder 3"/>
          <p:cNvSpPr>
            <a:spLocks noGrp="1"/>
          </p:cNvSpPr>
          <p:nvPr>
            <p:ph sz="quarter" idx="11"/>
          </p:nvPr>
        </p:nvSpPr>
        <p:spPr>
          <a:xfrm>
            <a:off x="348437" y="462670"/>
            <a:ext cx="8666245" cy="435610"/>
          </a:xfrm>
        </p:spPr>
        <p:txBody>
          <a:bodyPr/>
          <a:lstStyle/>
          <a:p>
            <a:r>
              <a:rPr lang="en-US" dirty="0" smtClean="0"/>
              <a:t>Calibration: </a:t>
            </a:r>
            <a:r>
              <a:rPr lang="en-US" b="0" dirty="0"/>
              <a:t>Regulation R Bank-wide “chiefly-compensated” test</a:t>
            </a:r>
          </a:p>
        </p:txBody>
      </p:sp>
      <p:cxnSp>
        <p:nvCxnSpPr>
          <p:cNvPr id="6" name="Straight Connector 5"/>
          <p:cNvCxnSpPr/>
          <p:nvPr/>
        </p:nvCxnSpPr>
        <p:spPr>
          <a:xfrm>
            <a:off x="4462463" y="1449388"/>
            <a:ext cx="0" cy="4894094"/>
          </a:xfrm>
          <a:prstGeom prst="line">
            <a:avLst/>
          </a:prstGeom>
          <a:ln>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8" name="Text Placeholder 8"/>
          <p:cNvSpPr txBox="1">
            <a:spLocks/>
          </p:cNvSpPr>
          <p:nvPr/>
        </p:nvSpPr>
        <p:spPr>
          <a:xfrm>
            <a:off x="4784146" y="1463040"/>
            <a:ext cx="2738267" cy="326405"/>
          </a:xfrm>
          <a:prstGeom prst="rect">
            <a:avLst/>
          </a:prstGeom>
        </p:spPr>
        <p:txBody>
          <a:bodyPr lIns="0" tIns="0" rIns="0" bIns="0"/>
          <a:lstStyle>
            <a:lvl1pPr marL="0" indent="0" algn="l" rtl="0" eaLnBrk="1" fontAlgn="base" hangingPunct="1">
              <a:lnSpc>
                <a:spcPct val="100000"/>
              </a:lnSpc>
              <a:spcBef>
                <a:spcPts val="0"/>
              </a:spcBef>
              <a:spcAft>
                <a:spcPct val="0"/>
              </a:spcAft>
              <a:buNone/>
              <a:defRPr sz="1200" b="1">
                <a:solidFill>
                  <a:schemeClr val="tx2"/>
                </a:solidFill>
                <a:latin typeface="+mj-lt"/>
                <a:ea typeface="+mn-ea"/>
                <a:cs typeface="+mn-cs"/>
              </a:defRPr>
            </a:lvl1pPr>
            <a:lvl2pPr marL="0" indent="0" algn="l" rtl="0" eaLnBrk="1" fontAlgn="base" hangingPunct="1">
              <a:lnSpc>
                <a:spcPct val="100000"/>
              </a:lnSpc>
              <a:spcBef>
                <a:spcPts val="0"/>
              </a:spcBef>
              <a:spcAft>
                <a:spcPct val="0"/>
              </a:spcAft>
              <a:buClr>
                <a:schemeClr val="tx1"/>
              </a:buClr>
              <a:buFont typeface="Wingdings" pitchFamily="2" charset="2"/>
              <a:buNone/>
              <a:defRPr sz="1200">
                <a:solidFill>
                  <a:schemeClr val="tx2"/>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000">
                <a:solidFill>
                  <a:schemeClr val="accent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US" sz="1400" b="1" i="0" u="none" strike="noStrike" kern="0" cap="none" spc="0" normalizeH="0" baseline="0" noProof="0" dirty="0" smtClean="0">
                <a:ln>
                  <a:noFill/>
                </a:ln>
                <a:solidFill>
                  <a:srgbClr val="FF0000"/>
                </a:solidFill>
                <a:effectLst/>
                <a:uLnTx/>
                <a:uFillTx/>
                <a:latin typeface="Arial Bold"/>
                <a:ea typeface="ＭＳ Ｐゴシック"/>
              </a:rPr>
              <a:t>Calibration approach</a:t>
            </a:r>
            <a:endParaRPr kumimoji="0" lang="en-US" sz="1400" b="1" i="0" u="none" strike="noStrike" kern="0" cap="none" spc="0" normalizeH="0" baseline="0" noProof="0" dirty="0">
              <a:ln>
                <a:noFill/>
              </a:ln>
              <a:solidFill>
                <a:srgbClr val="FF0000"/>
              </a:solidFill>
              <a:effectLst/>
              <a:uLnTx/>
              <a:uFillTx/>
              <a:latin typeface="Arial Bold"/>
              <a:ea typeface="ＭＳ Ｐゴシック"/>
            </a:endParaRPr>
          </a:p>
        </p:txBody>
      </p:sp>
      <p:sp>
        <p:nvSpPr>
          <p:cNvPr id="9" name="Content Placeholder 4"/>
          <p:cNvSpPr txBox="1">
            <a:spLocks/>
          </p:cNvSpPr>
          <p:nvPr/>
        </p:nvSpPr>
        <p:spPr bwMode="gray">
          <a:xfrm>
            <a:off x="4784146" y="1898823"/>
            <a:ext cx="4446362" cy="2929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a:lnSpc>
                <a:spcPct val="100000"/>
              </a:lnSpc>
              <a:spcBef>
                <a:spcPts val="400"/>
              </a:spcBef>
            </a:pPr>
            <a:r>
              <a:rPr lang="en-US" sz="1100" dirty="0">
                <a:latin typeface="Arial" panose="020B0604020202020204" pitchFamily="34" charset="0"/>
                <a:cs typeface="Arial" panose="020B0604020202020204" pitchFamily="34" charset="0"/>
              </a:rPr>
              <a:t>Regulation R implements certain of the broker exceptions for a bank from the definition of the term “broker”. </a:t>
            </a:r>
            <a:r>
              <a:rPr lang="en-US" sz="1100" dirty="0" smtClean="0">
                <a:latin typeface="Arial" panose="020B0604020202020204" pitchFamily="34" charset="0"/>
                <a:cs typeface="Arial" panose="020B0604020202020204" pitchFamily="34" charset="0"/>
              </a:rPr>
              <a:t>Specifically</a:t>
            </a:r>
            <a:r>
              <a:rPr lang="en-US" sz="1100" dirty="0">
                <a:latin typeface="Arial" panose="020B0604020202020204" pitchFamily="34" charset="0"/>
                <a:cs typeface="Arial" panose="020B0604020202020204" pitchFamily="34" charset="0"/>
              </a:rPr>
              <a:t>, Regulation R implements the bank broker dealer exceptions relating to, among others, trust, fiduciary, custody and safekeeping activities</a:t>
            </a:r>
            <a:r>
              <a:rPr lang="en-US" sz="1100" dirty="0" smtClean="0">
                <a:latin typeface="Arial" panose="020B0604020202020204" pitchFamily="34" charset="0"/>
                <a:cs typeface="Arial" panose="020B0604020202020204" pitchFamily="34" charset="0"/>
              </a:rPr>
              <a:t>. </a:t>
            </a:r>
            <a:r>
              <a:rPr lang="en-US" sz="1100" dirty="0">
                <a:latin typeface="Arial" panose="020B0604020202020204" pitchFamily="34" charset="0"/>
                <a:cs typeface="Arial" panose="020B0604020202020204" pitchFamily="34" charset="0"/>
              </a:rPr>
              <a:t>Generally, a Bank, under certain conditions, may effect securities transactions in a trustee or fiduciary capacity without being registered as a broker. </a:t>
            </a:r>
            <a:r>
              <a:rPr lang="en-US" sz="1100" dirty="0" smtClean="0">
                <a:latin typeface="Arial" panose="020B0604020202020204" pitchFamily="34" charset="0"/>
                <a:cs typeface="Arial" panose="020B0604020202020204" pitchFamily="34" charset="0"/>
              </a:rPr>
              <a:t>These </a:t>
            </a:r>
            <a:r>
              <a:rPr lang="en-US" sz="1100" dirty="0">
                <a:latin typeface="Arial" panose="020B0604020202020204" pitchFamily="34" charset="0"/>
                <a:cs typeface="Arial" panose="020B0604020202020204" pitchFamily="34" charset="0"/>
              </a:rPr>
              <a:t>exceptions provide that a bank must be “chiefly compensated” for effecting securities transactions for trust and fiduciary accounts by certain types of fees, which are defined as “relationship compensation”,  and the aggregate relationship-total compensation percentage for its trust and fiduciary business is at least 70 percent of the total compensation for all securities activities (“bank wide basis”) on a two year average.  </a:t>
            </a:r>
            <a:endParaRPr lang="en-US" sz="1100" dirty="0" smtClean="0">
              <a:latin typeface="Arial" panose="020B0604020202020204" pitchFamily="34" charset="0"/>
              <a:cs typeface="Arial" panose="020B0604020202020204" pitchFamily="34" charset="0"/>
            </a:endParaRPr>
          </a:p>
          <a:p>
            <a:pPr>
              <a:lnSpc>
                <a:spcPct val="100000"/>
              </a:lnSpc>
              <a:spcBef>
                <a:spcPts val="400"/>
              </a:spcBef>
            </a:pPr>
            <a:r>
              <a:rPr lang="en-US" sz="1100" dirty="0" smtClean="0">
                <a:latin typeface="Arial" panose="020B0604020202020204" pitchFamily="34" charset="0"/>
                <a:cs typeface="Arial" panose="020B0604020202020204" pitchFamily="34" charset="0"/>
              </a:rPr>
              <a:t>BSI </a:t>
            </a:r>
            <a:r>
              <a:rPr lang="en-US" sz="1100" dirty="0">
                <a:latin typeface="Arial" panose="020B0604020202020204" pitchFamily="34" charset="0"/>
                <a:cs typeface="Arial" panose="020B0604020202020204" pitchFamily="34" charset="0"/>
              </a:rPr>
              <a:t>conducts securities activities based on the exceptions provided by Regulation R, including the monitoring of the level of the “chiefly compensated” test to ensure that it remains above the 70 percent threshold of the exception.</a:t>
            </a:r>
          </a:p>
        </p:txBody>
      </p:sp>
      <p:grpSp>
        <p:nvGrpSpPr>
          <p:cNvPr id="40" name="Group 39"/>
          <p:cNvGrpSpPr/>
          <p:nvPr/>
        </p:nvGrpSpPr>
        <p:grpSpPr>
          <a:xfrm>
            <a:off x="443921" y="72184"/>
            <a:ext cx="5332020" cy="189008"/>
            <a:chOff x="403281" y="164517"/>
            <a:chExt cx="5332020" cy="189008"/>
          </a:xfrm>
        </p:grpSpPr>
        <p:sp>
          <p:nvSpPr>
            <p:cNvPr id="46" name="Text Box 75"/>
            <p:cNvSpPr txBox="1">
              <a:spLocks noChangeArrowheads="1"/>
            </p:cNvSpPr>
            <p:nvPr/>
          </p:nvSpPr>
          <p:spPr bwMode="gray">
            <a:xfrm>
              <a:off x="636148" y="166688"/>
              <a:ext cx="5099153"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marL="0" lvl="1" algn="l" defTabSz="457200" fontAlgn="auto">
                <a:lnSpc>
                  <a:spcPct val="100000"/>
                </a:lnSpc>
                <a:spcBef>
                  <a:spcPts val="0"/>
                </a:spcBef>
                <a:spcAft>
                  <a:spcPts val="0"/>
                </a:spcAft>
                <a:buClr>
                  <a:schemeClr val="tx1"/>
                </a:buClr>
                <a:defRPr/>
              </a:pPr>
              <a:r>
                <a:rPr lang="en-US" sz="1200" dirty="0" smtClean="0">
                  <a:solidFill>
                    <a:schemeClr val="accent1"/>
                  </a:solidFill>
                </a:rPr>
                <a:t>Fiduciary risk: Calibration – </a:t>
              </a:r>
              <a:r>
                <a:rPr lang="en-US" sz="1100" dirty="0">
                  <a:solidFill>
                    <a:schemeClr val="accent1"/>
                  </a:solidFill>
                  <a:latin typeface="Arial" panose="020B0604020202020204" pitchFamily="34" charset="0"/>
                  <a:cs typeface="Arial" panose="020B0604020202020204" pitchFamily="34" charset="0"/>
                </a:rPr>
                <a:t>Regulation R Bank-wide “chiefly-compensated” test</a:t>
              </a:r>
            </a:p>
          </p:txBody>
        </p:sp>
        <p:sp>
          <p:nvSpPr>
            <p:cNvPr id="47" name="Oval 46"/>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smtClean="0">
                  <a:solidFill>
                    <a:schemeClr val="bg1"/>
                  </a:solidFill>
                  <a:ea typeface="ＭＳ Ｐゴシック" pitchFamily="-112" charset="-128"/>
                  <a:cs typeface="ＭＳ Ｐゴシック" pitchFamily="-112" charset="-128"/>
                </a:rPr>
                <a:t>11</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graphicFrame>
        <p:nvGraphicFramePr>
          <p:cNvPr id="28" name="Table 27"/>
          <p:cNvGraphicFramePr>
            <a:graphicFrameLocks noGrp="1"/>
          </p:cNvGraphicFramePr>
          <p:nvPr>
            <p:extLst>
              <p:ext uri="{D42A27DB-BD31-4B8C-83A1-F6EECF244321}">
                <p14:modId xmlns:p14="http://schemas.microsoft.com/office/powerpoint/2010/main" val="4242906731"/>
              </p:ext>
            </p:extLst>
          </p:nvPr>
        </p:nvGraphicFramePr>
        <p:xfrm>
          <a:off x="5020554" y="4941247"/>
          <a:ext cx="4079876" cy="853440"/>
        </p:xfrm>
        <a:graphic>
          <a:graphicData uri="http://schemas.openxmlformats.org/drawingml/2006/table">
            <a:tbl>
              <a:tblPr firstRow="1" bandRow="1">
                <a:tableStyleId>{839DD9DD-9E6C-4910-8AC0-68ADFF6A6AFC}</a:tableStyleId>
              </a:tblPr>
              <a:tblGrid>
                <a:gridCol w="1578928"/>
                <a:gridCol w="1250474"/>
                <a:gridCol w="1250474"/>
              </a:tblGrid>
              <a:tr h="245149">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1" kern="1200" dirty="0" smtClean="0">
                        <a:solidFill>
                          <a:schemeClr val="tx1"/>
                        </a:solidFill>
                        <a:latin typeface="Arial" panose="020B0604020202020204" pitchFamily="34" charset="0"/>
                        <a:ea typeface="+mn-ea"/>
                        <a:cs typeface="Arial" panose="020B0604020202020204" pitchFamily="34" charset="0"/>
                      </a:endParaRPr>
                    </a:p>
                  </a:txBody>
                  <a:tcPr anchor="ctr">
                    <a:lnR>
                      <a:noFill/>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1" i="0" kern="1200" dirty="0" smtClean="0">
                          <a:solidFill>
                            <a:schemeClr val="tx1"/>
                          </a:solidFill>
                          <a:latin typeface="Arial" panose="020B0604020202020204" pitchFamily="34" charset="0"/>
                          <a:ea typeface="+mn-ea"/>
                          <a:cs typeface="Arial" panose="020B0604020202020204" pitchFamily="34" charset="0"/>
                        </a:rPr>
                        <a:t>Amber</a:t>
                      </a:r>
                      <a:endParaRPr lang="en-US" sz="1100" b="1" i="0" kern="1200" dirty="0">
                        <a:solidFill>
                          <a:schemeClr val="tx1"/>
                        </a:solidFill>
                        <a:latin typeface="Arial" panose="020B0604020202020204" pitchFamily="34" charset="0"/>
                        <a:ea typeface="+mn-ea"/>
                        <a:cs typeface="Arial" panose="020B0604020202020204" pitchFamily="34" charset="0"/>
                      </a:endParaRPr>
                    </a:p>
                  </a:txBody>
                  <a:tcPr anchor="b">
                    <a:lnL>
                      <a:noFill/>
                    </a:lnL>
                    <a:lnR>
                      <a:noFill/>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1" i="0" kern="1200" dirty="0" smtClean="0">
                          <a:solidFill>
                            <a:schemeClr val="bg1"/>
                          </a:solidFill>
                          <a:latin typeface="Arial" panose="020B0604020202020204" pitchFamily="34" charset="0"/>
                          <a:ea typeface="+mn-ea"/>
                          <a:cs typeface="Arial" panose="020B0604020202020204" pitchFamily="34" charset="0"/>
                        </a:rPr>
                        <a:t>Red</a:t>
                      </a:r>
                      <a:endParaRPr lang="en-US" sz="1100" b="1" i="0" kern="1200" dirty="0">
                        <a:solidFill>
                          <a:schemeClr val="bg1"/>
                        </a:solidFill>
                        <a:latin typeface="Arial" panose="020B0604020202020204" pitchFamily="34" charset="0"/>
                        <a:ea typeface="+mn-ea"/>
                        <a:cs typeface="Arial" panose="020B0604020202020204" pitchFamily="34" charset="0"/>
                      </a:endParaRPr>
                    </a:p>
                  </a:txBody>
                  <a:tcPr anchor="b">
                    <a:lnL>
                      <a:noFill/>
                    </a:lnL>
                    <a:lnR>
                      <a:noFill/>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275743">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1" i="0" kern="1200" dirty="0" smtClean="0">
                          <a:solidFill>
                            <a:schemeClr val="tx1"/>
                          </a:solidFill>
                          <a:latin typeface="Arial" panose="020B0604020202020204" pitchFamily="34" charset="0"/>
                          <a:ea typeface="+mn-ea"/>
                          <a:cs typeface="Arial" panose="020B0604020202020204" pitchFamily="34" charset="0"/>
                        </a:rPr>
                        <a:t>Regulation R Bank-wide “chiefly-compensated” test</a:t>
                      </a:r>
                    </a:p>
                  </a:txBody>
                  <a:tcPr anchor="ctr">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&lt;=74%</a:t>
                      </a:r>
                      <a:endParaRPr lang="en-US" sz="1000" dirty="0">
                        <a:latin typeface="Arial" panose="020B0604020202020204" pitchFamily="34" charset="0"/>
                        <a:cs typeface="Arial" panose="020B0604020202020204" pitchFamily="34" charset="0"/>
                      </a:endParaRPr>
                    </a:p>
                  </a:txBody>
                  <a:tcPr marL="48014" marR="48014"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&lt;=72%</a:t>
                      </a:r>
                      <a:endParaRPr lang="en-US" sz="1000" dirty="0">
                        <a:latin typeface="Arial" panose="020B0604020202020204" pitchFamily="34" charset="0"/>
                        <a:cs typeface="Arial" panose="020B0604020202020204" pitchFamily="34" charset="0"/>
                      </a:endParaRPr>
                    </a:p>
                  </a:txBody>
                  <a:tcPr marL="48014" marR="48014"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graphicFrame>
        <p:nvGraphicFramePr>
          <p:cNvPr id="13" name="Object 12"/>
          <p:cNvGraphicFramePr>
            <a:graphicFrameLocks/>
          </p:cNvGraphicFramePr>
          <p:nvPr>
            <p:custDataLst>
              <p:tags r:id="rId4"/>
            </p:custDataLst>
            <p:extLst>
              <p:ext uri="{D42A27DB-BD31-4B8C-83A1-F6EECF244321}">
                <p14:modId xmlns:p14="http://schemas.microsoft.com/office/powerpoint/2010/main" val="186855253"/>
              </p:ext>
            </p:extLst>
          </p:nvPr>
        </p:nvGraphicFramePr>
        <p:xfrm>
          <a:off x="228600" y="1790700"/>
          <a:ext cx="3486285" cy="3695610"/>
        </p:xfrm>
        <a:graphic>
          <a:graphicData uri="http://schemas.openxmlformats.org/presentationml/2006/ole">
            <mc:AlternateContent xmlns:mc="http://schemas.openxmlformats.org/markup-compatibility/2006">
              <mc:Choice xmlns:v="urn:schemas-microsoft-com:vml" Requires="v">
                <p:oleObj spid="_x0000_s377876" name="Chart" r:id="rId11" imgW="3486285" imgH="3695610" progId="MSGraph.Chart.8">
                  <p:embed followColorScheme="full"/>
                </p:oleObj>
              </mc:Choice>
              <mc:Fallback>
                <p:oleObj name="Chart" r:id="rId11" imgW="3486285" imgH="3695610" progId="MSGraph.Chart.8">
                  <p:embed followColorScheme="full"/>
                  <p:pic>
                    <p:nvPicPr>
                      <p:cNvPr id="0" name=""/>
                      <p:cNvPicPr/>
                      <p:nvPr/>
                    </p:nvPicPr>
                    <p:blipFill>
                      <a:blip r:embed="rId12"/>
                      <a:stretch>
                        <a:fillRect/>
                      </a:stretch>
                    </p:blipFill>
                    <p:spPr>
                      <a:xfrm>
                        <a:off x="228600" y="1790700"/>
                        <a:ext cx="3486285" cy="3695610"/>
                      </a:xfrm>
                      <a:prstGeom prst="rect">
                        <a:avLst/>
                      </a:prstGeom>
                    </p:spPr>
                  </p:pic>
                </p:oleObj>
              </mc:Fallback>
            </mc:AlternateContent>
          </a:graphicData>
        </a:graphic>
      </p:graphicFrame>
      <p:sp>
        <p:nvSpPr>
          <p:cNvPr id="15" name="Text Placeholder 46"/>
          <p:cNvSpPr>
            <a:spLocks noGrp="1"/>
          </p:cNvSpPr>
          <p:nvPr>
            <p:custDataLst>
              <p:tags r:id="rId5"/>
            </p:custDataLst>
          </p:nvPr>
        </p:nvSpPr>
        <p:spPr bwMode="auto">
          <a:xfrm>
            <a:off x="2954338" y="5356225"/>
            <a:ext cx="292100" cy="1524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263C2FDE-C263-4948-9606-2F5E076D16B4}" type="datetime'''2''''0''''''''''''1''''''''''''''''''''''''5'''''''''''">
              <a:rPr lang="en-US" sz="1000">
                <a:solidFill>
                  <a:schemeClr val="tx1"/>
                </a:solidFill>
                <a:latin typeface="Arial"/>
                <a:cs typeface="Arial"/>
                <a:sym typeface="Arial"/>
              </a:rPr>
              <a:pPr/>
              <a:t>2015</a:t>
            </a:fld>
            <a:endParaRPr lang="en-US" sz="1000" dirty="0">
              <a:solidFill>
                <a:schemeClr val="tx1"/>
              </a:solidFill>
              <a:latin typeface="Arial"/>
              <a:ea typeface="ＭＳ Ｐゴシック"/>
              <a:cs typeface="Arial"/>
              <a:sym typeface="Arial"/>
            </a:endParaRPr>
          </a:p>
        </p:txBody>
      </p:sp>
      <p:sp>
        <p:nvSpPr>
          <p:cNvPr id="14" name="Text Placeholder 39"/>
          <p:cNvSpPr>
            <a:spLocks noGrp="1"/>
          </p:cNvSpPr>
          <p:nvPr>
            <p:custDataLst>
              <p:tags r:id="rId6"/>
            </p:custDataLst>
          </p:nvPr>
        </p:nvSpPr>
        <p:spPr bwMode="auto">
          <a:xfrm>
            <a:off x="1958975" y="5356225"/>
            <a:ext cx="292100" cy="1524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001B3E13-CCE4-4755-A1A6-AF88D6BAFCA2}" type="datetime'''''''''''''''''''''''''''''''''''''''''''''2''''''01''''4'''">
              <a:rPr lang="en-US" sz="1000">
                <a:latin typeface="Arial"/>
                <a:cs typeface="Arial"/>
                <a:sym typeface="Arial"/>
              </a:rPr>
              <a:pPr/>
              <a:t>2014</a:t>
            </a:fld>
            <a:endParaRPr lang="en-US" sz="1000" dirty="0">
              <a:latin typeface="Arial"/>
              <a:cs typeface="Arial"/>
              <a:sym typeface="Arial"/>
            </a:endParaRPr>
          </a:p>
        </p:txBody>
      </p:sp>
      <p:sp>
        <p:nvSpPr>
          <p:cNvPr id="16" name="Text Placeholder 44"/>
          <p:cNvSpPr>
            <a:spLocks noGrp="1"/>
          </p:cNvSpPr>
          <p:nvPr>
            <p:custDataLst>
              <p:tags r:id="rId7"/>
            </p:custDataLst>
          </p:nvPr>
        </p:nvSpPr>
        <p:spPr bwMode="auto">
          <a:xfrm>
            <a:off x="963613" y="5356225"/>
            <a:ext cx="292100" cy="1524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41A7E84A-F937-4B1C-861F-86C255A3BBB4}" type="datetime'''''''20''''''''''''''''''''''''1''''''''3'''''">
              <a:rPr lang="en-US" sz="1000">
                <a:solidFill>
                  <a:schemeClr val="tx1"/>
                </a:solidFill>
                <a:latin typeface="Arial"/>
                <a:cs typeface="Arial"/>
                <a:sym typeface="Arial"/>
              </a:rPr>
              <a:pPr/>
              <a:t>2013</a:t>
            </a:fld>
            <a:endParaRPr lang="en-US" sz="1000" dirty="0">
              <a:solidFill>
                <a:schemeClr val="tx1"/>
              </a:solidFill>
              <a:latin typeface="Arial"/>
              <a:ea typeface="ＭＳ Ｐゴシック"/>
              <a:cs typeface="Arial"/>
              <a:sym typeface="Arial"/>
            </a:endParaRPr>
          </a:p>
        </p:txBody>
      </p:sp>
      <p:cxnSp>
        <p:nvCxnSpPr>
          <p:cNvPr id="17" name="Straight Connector 16"/>
          <p:cNvCxnSpPr/>
          <p:nvPr/>
        </p:nvCxnSpPr>
        <p:spPr bwMode="auto">
          <a:xfrm flipH="1">
            <a:off x="605688" y="3490453"/>
            <a:ext cx="3017520" cy="0"/>
          </a:xfrm>
          <a:prstGeom prst="line">
            <a:avLst/>
          </a:prstGeom>
          <a:solidFill>
            <a:schemeClr val="accent1"/>
          </a:solidFill>
          <a:ln w="19050" cap="flat" cmpd="sng" algn="ctr">
            <a:solidFill>
              <a:srgbClr val="FFC000"/>
            </a:solidFill>
            <a:prstDash val="solid"/>
            <a:round/>
            <a:headEnd type="none" w="med" len="med"/>
            <a:tailEnd type="none" w="med" len="med"/>
          </a:ln>
          <a:effectLst/>
        </p:spPr>
      </p:cxnSp>
      <p:sp>
        <p:nvSpPr>
          <p:cNvPr id="18" name="TextBox 17"/>
          <p:cNvSpPr txBox="1"/>
          <p:nvPr/>
        </p:nvSpPr>
        <p:spPr>
          <a:xfrm>
            <a:off x="3676373" y="3402876"/>
            <a:ext cx="821622" cy="153888"/>
          </a:xfrm>
          <a:prstGeom prst="rect">
            <a:avLst/>
          </a:prstGeom>
          <a:noFill/>
        </p:spPr>
        <p:txBody>
          <a:bodyPr wrap="square" lIns="0" tIns="0" rIns="0" bIns="0" rtlCol="0">
            <a:spAutoFit/>
          </a:bodyPr>
          <a:lstStyle/>
          <a:p>
            <a:pPr algn="l">
              <a:lnSpc>
                <a:spcPct val="100000"/>
              </a:lnSpc>
            </a:pPr>
            <a:r>
              <a:rPr lang="en-US" b="1" dirty="0" smtClean="0">
                <a:solidFill>
                  <a:srgbClr val="FFC000"/>
                </a:solidFill>
                <a:latin typeface="Arial" panose="020B0604020202020204" pitchFamily="34" charset="0"/>
                <a:cs typeface="Arial" panose="020B0604020202020204" pitchFamily="34" charset="0"/>
              </a:rPr>
              <a:t>Amber 74%</a:t>
            </a:r>
            <a:endParaRPr lang="en-US" b="1" dirty="0">
              <a:solidFill>
                <a:srgbClr val="FFC000"/>
              </a:solidFill>
              <a:latin typeface="Arial" panose="020B0604020202020204" pitchFamily="34" charset="0"/>
              <a:cs typeface="Arial" panose="020B0604020202020204" pitchFamily="34" charset="0"/>
            </a:endParaRPr>
          </a:p>
        </p:txBody>
      </p:sp>
      <p:cxnSp>
        <p:nvCxnSpPr>
          <p:cNvPr id="19" name="Straight Connector 18"/>
          <p:cNvCxnSpPr/>
          <p:nvPr/>
        </p:nvCxnSpPr>
        <p:spPr bwMode="auto">
          <a:xfrm flipH="1">
            <a:off x="605688" y="3720487"/>
            <a:ext cx="3017520" cy="0"/>
          </a:xfrm>
          <a:prstGeom prst="line">
            <a:avLst/>
          </a:prstGeom>
          <a:solidFill>
            <a:schemeClr val="accent1"/>
          </a:solidFill>
          <a:ln w="19050" cap="flat" cmpd="sng" algn="ctr">
            <a:solidFill>
              <a:schemeClr val="accent1"/>
            </a:solidFill>
            <a:prstDash val="solid"/>
            <a:round/>
            <a:headEnd type="none" w="med" len="med"/>
            <a:tailEnd type="none" w="med" len="med"/>
          </a:ln>
          <a:effectLst/>
        </p:spPr>
      </p:cxnSp>
      <p:sp>
        <p:nvSpPr>
          <p:cNvPr id="20" name="TextBox 19"/>
          <p:cNvSpPr txBox="1"/>
          <p:nvPr/>
        </p:nvSpPr>
        <p:spPr>
          <a:xfrm>
            <a:off x="3676373" y="3643484"/>
            <a:ext cx="592456" cy="153888"/>
          </a:xfrm>
          <a:prstGeom prst="rect">
            <a:avLst/>
          </a:prstGeom>
          <a:noFill/>
        </p:spPr>
        <p:txBody>
          <a:bodyPr wrap="square" lIns="0" tIns="0" rIns="0" bIns="0" rtlCol="0">
            <a:spAutoFit/>
          </a:bodyPr>
          <a:lstStyle/>
          <a:p>
            <a:pPr algn="l">
              <a:lnSpc>
                <a:spcPct val="100000"/>
              </a:lnSpc>
            </a:pPr>
            <a:r>
              <a:rPr lang="en-US" b="1" dirty="0" smtClean="0">
                <a:solidFill>
                  <a:srgbClr val="FF0000"/>
                </a:solidFill>
                <a:latin typeface="Arial" panose="020B0604020202020204" pitchFamily="34" charset="0"/>
                <a:cs typeface="Arial" panose="020B0604020202020204" pitchFamily="34" charset="0"/>
              </a:rPr>
              <a:t>Red 72%</a:t>
            </a:r>
            <a:endParaRPr lang="en-US" b="1" dirty="0">
              <a:solidFill>
                <a:srgbClr val="FF0000"/>
              </a:solidFill>
              <a:latin typeface="Arial" panose="020B0604020202020204" pitchFamily="34" charset="0"/>
              <a:cs typeface="Arial" panose="020B0604020202020204" pitchFamily="34" charset="0"/>
            </a:endParaRPr>
          </a:p>
        </p:txBody>
      </p:sp>
      <p:cxnSp>
        <p:nvCxnSpPr>
          <p:cNvPr id="33" name="Straight Connector 32"/>
          <p:cNvCxnSpPr/>
          <p:nvPr/>
        </p:nvCxnSpPr>
        <p:spPr bwMode="auto">
          <a:xfrm flipH="1">
            <a:off x="605688" y="3950522"/>
            <a:ext cx="3017520" cy="0"/>
          </a:xfrm>
          <a:prstGeom prst="line">
            <a:avLst/>
          </a:prstGeom>
          <a:solidFill>
            <a:schemeClr val="accent1"/>
          </a:solidFill>
          <a:ln w="19050" cap="flat" cmpd="sng" algn="ctr">
            <a:solidFill>
              <a:schemeClr val="bg2"/>
            </a:solidFill>
            <a:prstDash val="solid"/>
            <a:round/>
            <a:headEnd type="none" w="med" len="med"/>
            <a:tailEnd type="none" w="med" len="med"/>
          </a:ln>
          <a:effectLst/>
        </p:spPr>
      </p:cxnSp>
      <p:sp>
        <p:nvSpPr>
          <p:cNvPr id="34" name="TextBox 33"/>
          <p:cNvSpPr txBox="1"/>
          <p:nvPr/>
        </p:nvSpPr>
        <p:spPr>
          <a:xfrm>
            <a:off x="3676373" y="3884093"/>
            <a:ext cx="821622" cy="153888"/>
          </a:xfrm>
          <a:prstGeom prst="rect">
            <a:avLst/>
          </a:prstGeom>
          <a:noFill/>
        </p:spPr>
        <p:txBody>
          <a:bodyPr wrap="square" lIns="0" tIns="0" rIns="0" bIns="0" rtlCol="0">
            <a:spAutoFit/>
          </a:bodyPr>
          <a:lstStyle/>
          <a:p>
            <a:pPr algn="l">
              <a:lnSpc>
                <a:spcPct val="100000"/>
              </a:lnSpc>
            </a:pPr>
            <a:r>
              <a:rPr lang="en-US" b="1" dirty="0" smtClean="0">
                <a:solidFill>
                  <a:schemeClr val="bg2"/>
                </a:solidFill>
                <a:latin typeface="Arial" panose="020B0604020202020204" pitchFamily="34" charset="0"/>
                <a:cs typeface="Arial" panose="020B0604020202020204" pitchFamily="34" charset="0"/>
              </a:rPr>
              <a:t>Reg R 70%</a:t>
            </a:r>
            <a:endParaRPr lang="en-US" b="1" dirty="0">
              <a:solidFill>
                <a:schemeClr val="bg2"/>
              </a:solidFill>
              <a:latin typeface="Arial" panose="020B0604020202020204" pitchFamily="34" charset="0"/>
              <a:cs typeface="Arial" panose="020B0604020202020204" pitchFamily="34" charset="0"/>
            </a:endParaRPr>
          </a:p>
        </p:txBody>
      </p:sp>
      <p:sp>
        <p:nvSpPr>
          <p:cNvPr id="35" name="Text Placeholder 9"/>
          <p:cNvSpPr txBox="1">
            <a:spLocks/>
          </p:cNvSpPr>
          <p:nvPr/>
        </p:nvSpPr>
        <p:spPr>
          <a:xfrm>
            <a:off x="366713" y="1463040"/>
            <a:ext cx="5646738" cy="467124"/>
          </a:xfrm>
          <a:prstGeom prst="rect">
            <a:avLst/>
          </a:prstGeom>
        </p:spPr>
        <p:txBody>
          <a:bodyPr lIns="0" tIns="0" rIns="0" bIns="0"/>
          <a:lstStyle>
            <a:lvl1pPr marL="0" indent="0" algn="l" rtl="0" eaLnBrk="1" fontAlgn="base" hangingPunct="1">
              <a:lnSpc>
                <a:spcPct val="100000"/>
              </a:lnSpc>
              <a:spcBef>
                <a:spcPts val="0"/>
              </a:spcBef>
              <a:spcAft>
                <a:spcPct val="0"/>
              </a:spcAft>
              <a:buNone/>
              <a:defRPr sz="1200" b="1">
                <a:solidFill>
                  <a:schemeClr val="tx2"/>
                </a:solidFill>
                <a:latin typeface="+mj-lt"/>
                <a:ea typeface="+mn-ea"/>
                <a:cs typeface="+mn-cs"/>
              </a:defRPr>
            </a:lvl1pPr>
            <a:lvl2pPr marL="0" indent="0" algn="l" rtl="0" eaLnBrk="1" fontAlgn="base" hangingPunct="1">
              <a:lnSpc>
                <a:spcPct val="100000"/>
              </a:lnSpc>
              <a:spcBef>
                <a:spcPts val="0"/>
              </a:spcBef>
              <a:spcAft>
                <a:spcPct val="0"/>
              </a:spcAft>
              <a:buClr>
                <a:schemeClr val="tx1"/>
              </a:buClr>
              <a:buFont typeface="Wingdings" pitchFamily="2" charset="2"/>
              <a:buNone/>
              <a:defRPr sz="1200">
                <a:solidFill>
                  <a:schemeClr val="tx2"/>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000">
                <a:solidFill>
                  <a:schemeClr val="accent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lvl="0">
              <a:defRPr/>
            </a:pPr>
            <a:r>
              <a:rPr lang="en-US" sz="1400" kern="0" dirty="0" smtClean="0">
                <a:solidFill>
                  <a:srgbClr val="FF0000"/>
                </a:solidFill>
                <a:latin typeface="Arial Bold"/>
                <a:ea typeface="ＭＳ Ｐゴシック"/>
              </a:rPr>
              <a:t>‘Good</a:t>
            </a:r>
            <a:r>
              <a:rPr lang="en-US" sz="1400" kern="0" dirty="0">
                <a:solidFill>
                  <a:srgbClr val="FF0000"/>
                </a:solidFill>
                <a:latin typeface="Arial Bold"/>
                <a:ea typeface="ＭＳ Ｐゴシック"/>
              </a:rPr>
              <a:t>’ compensation % of total compensation </a:t>
            </a:r>
            <a:endParaRPr lang="en-US" sz="1400" kern="0" dirty="0" smtClean="0">
              <a:solidFill>
                <a:srgbClr val="FF0000"/>
              </a:solidFill>
              <a:latin typeface="Arial Bold"/>
              <a:ea typeface="ＭＳ Ｐゴシック"/>
            </a:endParaRPr>
          </a:p>
          <a:p>
            <a:pPr lvl="0">
              <a:defRPr/>
            </a:pPr>
            <a:r>
              <a:rPr lang="en-US" sz="1400" b="0" kern="0" noProof="0" dirty="0" smtClean="0">
                <a:solidFill>
                  <a:srgbClr val="FF0000"/>
                </a:solidFill>
                <a:latin typeface="Arial" panose="020B0604020202020204" pitchFamily="34" charset="0"/>
                <a:ea typeface="ＭＳ Ｐゴシック"/>
                <a:cs typeface="Arial" panose="020B0604020202020204" pitchFamily="34" charset="0"/>
              </a:rPr>
              <a:t>2013-2015, with Affiliates</a:t>
            </a:r>
            <a:endParaRPr kumimoji="0" lang="en-US" sz="1400" b="0" i="0" u="none" strike="noStrike" kern="0" cap="none" spc="0" normalizeH="0" baseline="0" noProof="0" dirty="0">
              <a:ln>
                <a:noFill/>
              </a:ln>
              <a:solidFill>
                <a:srgbClr val="FF0000"/>
              </a:solidFill>
              <a:effectLst/>
              <a:uLnTx/>
              <a:uFillTx/>
              <a:latin typeface="Arial"/>
              <a:ea typeface="ＭＳ Ｐゴシック"/>
            </a:endParaRPr>
          </a:p>
        </p:txBody>
      </p:sp>
      <p:sp>
        <p:nvSpPr>
          <p:cNvPr id="23" name="Footnote"/>
          <p:cNvSpPr/>
          <p:nvPr/>
        </p:nvSpPr>
        <p:spPr bwMode="auto">
          <a:xfrm>
            <a:off x="2208213" y="6332538"/>
            <a:ext cx="5631407"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spcBef>
                <a:spcPts val="0"/>
              </a:spcBef>
              <a:spcAft>
                <a:spcPts val="0"/>
              </a:spcAft>
            </a:pPr>
            <a:r>
              <a:rPr lang="en-US" sz="800" dirty="0">
                <a:sym typeface="Arial"/>
              </a:rPr>
              <a:t>Source: </a:t>
            </a:r>
            <a:r>
              <a:rPr lang="en-US" sz="800" dirty="0" smtClean="0">
                <a:sym typeface="Arial"/>
              </a:rPr>
              <a:t>“</a:t>
            </a:r>
            <a:r>
              <a:rPr lang="en-US" sz="800" dirty="0">
                <a:latin typeface="Arial" panose="020B0604020202020204" pitchFamily="34" charset="0"/>
                <a:cs typeface="Arial" panose="020B0604020202020204" pitchFamily="34" charset="0"/>
                <a:sym typeface="Arial"/>
              </a:rPr>
              <a:t>2016 RAS non-CCAR-linked metrics - BSI.xlsx</a:t>
            </a:r>
            <a:r>
              <a:rPr lang="en-US" sz="800" dirty="0" smtClean="0">
                <a:sym typeface="Arial"/>
              </a:rPr>
              <a:t>”</a:t>
            </a:r>
          </a:p>
        </p:txBody>
      </p:sp>
    </p:spTree>
    <p:extLst>
      <p:ext uri="{BB962C8B-B14F-4D97-AF65-F5344CB8AC3E}">
        <p14:creationId xmlns:p14="http://schemas.microsoft.com/office/powerpoint/2010/main" val="50938696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GB" dirty="0" smtClean="0"/>
              <a:t>Additional </a:t>
            </a:r>
            <a:r>
              <a:rPr lang="en-GB" dirty="0" smtClean="0"/>
              <a:t>metrics</a:t>
            </a:r>
            <a:endParaRPr lang="en-GB" b="0" dirty="0"/>
          </a:p>
        </p:txBody>
      </p:sp>
    </p:spTree>
    <p:extLst>
      <p:ext uri="{BB962C8B-B14F-4D97-AF65-F5344CB8AC3E}">
        <p14:creationId xmlns:p14="http://schemas.microsoft.com/office/powerpoint/2010/main" val="64263457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246866524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54384"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Content Placeholder 2"/>
          <p:cNvSpPr>
            <a:spLocks noGrp="1"/>
          </p:cNvSpPr>
          <p:nvPr>
            <p:ph sz="quarter" idx="11"/>
          </p:nvPr>
        </p:nvSpPr>
        <p:spPr/>
        <p:txBody>
          <a:bodyPr/>
          <a:lstStyle/>
          <a:p>
            <a:r>
              <a:rPr lang="en-US" dirty="0" smtClean="0"/>
              <a:t>Process for Group-required </a:t>
            </a:r>
            <a:r>
              <a:rPr lang="en-US" dirty="0" smtClean="0"/>
              <a:t>Additional </a:t>
            </a:r>
            <a:r>
              <a:rPr lang="en-US" dirty="0" smtClean="0"/>
              <a:t>metrics</a:t>
            </a:r>
            <a:endParaRPr lang="en-GB" dirty="0"/>
          </a:p>
        </p:txBody>
      </p:sp>
      <p:sp>
        <p:nvSpPr>
          <p:cNvPr id="8" name="Text Box 75"/>
          <p:cNvSpPr txBox="1">
            <a:spLocks noChangeArrowheads="1"/>
          </p:cNvSpPr>
          <p:nvPr/>
        </p:nvSpPr>
        <p:spPr bwMode="gray">
          <a:xfrm>
            <a:off x="366713" y="74355"/>
            <a:ext cx="1210268"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Additional </a:t>
            </a:r>
            <a:r>
              <a:rPr lang="en-US" sz="1200" dirty="0" smtClean="0">
                <a:solidFill>
                  <a:schemeClr val="bg1">
                    <a:lumMod val="50000"/>
                  </a:schemeClr>
                </a:solidFill>
              </a:rPr>
              <a:t>metrics</a:t>
            </a:r>
            <a:endParaRPr lang="en-US" sz="1200" dirty="0">
              <a:solidFill>
                <a:schemeClr val="bg1">
                  <a:lumMod val="50000"/>
                </a:schemeClr>
              </a:solidFill>
            </a:endParaRPr>
          </a:p>
        </p:txBody>
      </p:sp>
      <p:sp>
        <p:nvSpPr>
          <p:cNvPr id="10" name="Text Placeholder 9"/>
          <p:cNvSpPr txBox="1">
            <a:spLocks/>
          </p:cNvSpPr>
          <p:nvPr/>
        </p:nvSpPr>
        <p:spPr>
          <a:xfrm>
            <a:off x="366713" y="1463040"/>
            <a:ext cx="5646738" cy="335189"/>
          </a:xfrm>
          <a:prstGeom prst="rect">
            <a:avLst/>
          </a:prstGeom>
        </p:spPr>
        <p:txBody>
          <a:bodyPr lIns="0" tIns="0" rIns="0" bIns="0"/>
          <a:lstStyle>
            <a:lvl1pPr marL="0" indent="0" algn="l" rtl="0" eaLnBrk="1" fontAlgn="base" hangingPunct="1">
              <a:lnSpc>
                <a:spcPct val="100000"/>
              </a:lnSpc>
              <a:spcBef>
                <a:spcPts val="0"/>
              </a:spcBef>
              <a:spcAft>
                <a:spcPct val="0"/>
              </a:spcAft>
              <a:buNone/>
              <a:defRPr sz="1200" b="1">
                <a:solidFill>
                  <a:schemeClr val="tx2"/>
                </a:solidFill>
                <a:latin typeface="+mj-lt"/>
                <a:ea typeface="+mn-ea"/>
                <a:cs typeface="+mn-cs"/>
              </a:defRPr>
            </a:lvl1pPr>
            <a:lvl2pPr marL="0" indent="0" algn="l" rtl="0" eaLnBrk="1" fontAlgn="base" hangingPunct="1">
              <a:lnSpc>
                <a:spcPct val="100000"/>
              </a:lnSpc>
              <a:spcBef>
                <a:spcPts val="0"/>
              </a:spcBef>
              <a:spcAft>
                <a:spcPct val="0"/>
              </a:spcAft>
              <a:buClr>
                <a:schemeClr val="tx1"/>
              </a:buClr>
              <a:buFont typeface="Wingdings" pitchFamily="2" charset="2"/>
              <a:buNone/>
              <a:defRPr sz="1200">
                <a:solidFill>
                  <a:schemeClr val="tx2"/>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000">
                <a:solidFill>
                  <a:schemeClr val="accent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US" sz="1400" b="1" i="0" u="none" strike="noStrike" kern="0" cap="none" spc="0" normalizeH="0" baseline="0" noProof="0" dirty="0" smtClean="0">
                <a:ln>
                  <a:noFill/>
                </a:ln>
                <a:solidFill>
                  <a:srgbClr val="FF0000"/>
                </a:solidFill>
                <a:effectLst/>
                <a:uLnTx/>
                <a:uFillTx/>
                <a:latin typeface="Arial Bold"/>
                <a:ea typeface="ＭＳ Ｐゴシック"/>
              </a:rPr>
              <a:t>Additional </a:t>
            </a:r>
            <a:r>
              <a:rPr kumimoji="0" lang="en-US" sz="1400" b="1" i="0" u="none" strike="noStrike" kern="0" cap="none" spc="0" normalizeH="0" noProof="0" dirty="0" smtClean="0">
                <a:ln>
                  <a:noFill/>
                </a:ln>
                <a:solidFill>
                  <a:srgbClr val="FF0000"/>
                </a:solidFill>
                <a:effectLst/>
                <a:uLnTx/>
                <a:uFillTx/>
                <a:latin typeface="Arial Bold"/>
                <a:ea typeface="ＭＳ Ｐゴシック"/>
              </a:rPr>
              <a:t>metric rationale</a:t>
            </a:r>
            <a:endParaRPr kumimoji="0" lang="en-US" sz="1400" b="0" i="0" u="none" strike="noStrike" kern="0" cap="none" spc="0" normalizeH="0" baseline="0" noProof="0" dirty="0">
              <a:ln>
                <a:noFill/>
              </a:ln>
              <a:solidFill>
                <a:srgbClr val="FF0000"/>
              </a:solidFill>
              <a:effectLst/>
              <a:uLnTx/>
              <a:uFillTx/>
              <a:latin typeface="Arial"/>
              <a:ea typeface="ＭＳ Ｐゴシック"/>
            </a:endParaRPr>
          </a:p>
        </p:txBody>
      </p:sp>
      <p:sp>
        <p:nvSpPr>
          <p:cNvPr id="12" name="Text Placeholder 8"/>
          <p:cNvSpPr txBox="1">
            <a:spLocks/>
          </p:cNvSpPr>
          <p:nvPr/>
        </p:nvSpPr>
        <p:spPr>
          <a:xfrm>
            <a:off x="5163115" y="1463040"/>
            <a:ext cx="4041457" cy="326405"/>
          </a:xfrm>
          <a:prstGeom prst="rect">
            <a:avLst/>
          </a:prstGeom>
        </p:spPr>
        <p:txBody>
          <a:bodyPr lIns="0" tIns="0" rIns="0" bIns="0"/>
          <a:lstStyle>
            <a:lvl1pPr marL="0" indent="0" algn="l" rtl="0" eaLnBrk="1" fontAlgn="base" hangingPunct="1">
              <a:lnSpc>
                <a:spcPct val="100000"/>
              </a:lnSpc>
              <a:spcBef>
                <a:spcPts val="0"/>
              </a:spcBef>
              <a:spcAft>
                <a:spcPct val="0"/>
              </a:spcAft>
              <a:buNone/>
              <a:defRPr sz="1200" b="1">
                <a:solidFill>
                  <a:schemeClr val="tx2"/>
                </a:solidFill>
                <a:latin typeface="+mj-lt"/>
                <a:ea typeface="+mn-ea"/>
                <a:cs typeface="+mn-cs"/>
              </a:defRPr>
            </a:lvl1pPr>
            <a:lvl2pPr marL="0" indent="0" algn="l" rtl="0" eaLnBrk="1" fontAlgn="base" hangingPunct="1">
              <a:lnSpc>
                <a:spcPct val="100000"/>
              </a:lnSpc>
              <a:spcBef>
                <a:spcPts val="0"/>
              </a:spcBef>
              <a:spcAft>
                <a:spcPct val="0"/>
              </a:spcAft>
              <a:buClr>
                <a:schemeClr val="tx1"/>
              </a:buClr>
              <a:buFont typeface="Wingdings" pitchFamily="2" charset="2"/>
              <a:buNone/>
              <a:defRPr sz="1200">
                <a:solidFill>
                  <a:schemeClr val="tx2"/>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000">
                <a:solidFill>
                  <a:schemeClr val="accent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ct val="0"/>
              </a:spcAft>
              <a:buClrTx/>
              <a:buSzTx/>
              <a:buFontTx/>
              <a:buNone/>
              <a:tabLst/>
              <a:defRPr/>
            </a:pPr>
            <a:r>
              <a:rPr lang="en-US" sz="1400" kern="0" dirty="0" smtClean="0">
                <a:solidFill>
                  <a:srgbClr val="FF0000"/>
                </a:solidFill>
                <a:latin typeface="Arial Bold"/>
                <a:ea typeface="ＭＳ Ｐゴシック"/>
              </a:rPr>
              <a:t>Review &amp; escalation process</a:t>
            </a:r>
            <a:endParaRPr kumimoji="0" lang="en-US" sz="1400" b="1" i="0" u="none" strike="noStrike" kern="0" cap="none" spc="0" normalizeH="0" baseline="0" noProof="0" dirty="0">
              <a:ln>
                <a:noFill/>
              </a:ln>
              <a:solidFill>
                <a:srgbClr val="FF0000"/>
              </a:solidFill>
              <a:effectLst/>
              <a:uLnTx/>
              <a:uFillTx/>
              <a:latin typeface="Arial Bold"/>
              <a:ea typeface="ＭＳ Ｐゴシック"/>
            </a:endParaRPr>
          </a:p>
        </p:txBody>
      </p:sp>
      <p:sp>
        <p:nvSpPr>
          <p:cNvPr id="13" name="Content Placeholder 4"/>
          <p:cNvSpPr txBox="1">
            <a:spLocks/>
          </p:cNvSpPr>
          <p:nvPr/>
        </p:nvSpPr>
        <p:spPr bwMode="gray">
          <a:xfrm>
            <a:off x="5163115" y="1972393"/>
            <a:ext cx="4055313" cy="1708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228600" marR="0" lvl="0" indent="-228600" algn="l" defTabSz="914400" rtl="0" eaLnBrk="1" fontAlgn="base" latinLnBrk="0" hangingPunct="1">
              <a:lnSpc>
                <a:spcPct val="100000"/>
              </a:lnSpc>
              <a:spcBef>
                <a:spcPts val="600"/>
              </a:spcBef>
              <a:spcAft>
                <a:spcPts val="0"/>
              </a:spcAft>
              <a:buClrTx/>
              <a:buSzTx/>
              <a:buFont typeface="+mj-lt"/>
              <a:buAutoNum type="arabicPeriod"/>
              <a:tabLst/>
              <a:defRPr/>
            </a:pPr>
            <a:r>
              <a:rPr kumimoji="0" lang="en-US" sz="1200" b="0" i="0" u="none" strike="noStrike" kern="0" cap="none" spc="0" normalizeH="0" baseline="0" noProof="0" dirty="0" smtClean="0">
                <a:ln>
                  <a:noFill/>
                </a:ln>
                <a:solidFill>
                  <a:srgbClr val="000000"/>
                </a:solidFill>
                <a:effectLst/>
                <a:uLnTx/>
                <a:uFillTx/>
                <a:latin typeface="Arial"/>
                <a:ea typeface="+mn-ea"/>
                <a:cs typeface="+mn-cs"/>
                <a:sym typeface="+mn-lt"/>
              </a:rPr>
              <a:t>Metrics collected monthly</a:t>
            </a:r>
            <a:r>
              <a:rPr kumimoji="0" lang="en-US" sz="1200" b="0" i="0" u="none" strike="noStrike" kern="0" cap="none" spc="0" normalizeH="0" noProof="0" dirty="0" smtClean="0">
                <a:ln>
                  <a:noFill/>
                </a:ln>
                <a:solidFill>
                  <a:srgbClr val="000000"/>
                </a:solidFill>
                <a:effectLst/>
                <a:uLnTx/>
                <a:uFillTx/>
                <a:latin typeface="Arial"/>
                <a:ea typeface="+mn-ea"/>
                <a:cs typeface="+mn-cs"/>
                <a:sym typeface="+mn-lt"/>
              </a:rPr>
              <a:t> by entities and reported to SHUSA RAS management team</a:t>
            </a:r>
          </a:p>
          <a:p>
            <a:pPr marL="228600" marR="0" lvl="0" indent="-228600" algn="l" defTabSz="914400" rtl="0" eaLnBrk="1" fontAlgn="base" latinLnBrk="0" hangingPunct="1">
              <a:lnSpc>
                <a:spcPct val="100000"/>
              </a:lnSpc>
              <a:spcBef>
                <a:spcPts val="600"/>
              </a:spcBef>
              <a:spcAft>
                <a:spcPts val="0"/>
              </a:spcAft>
              <a:buClrTx/>
              <a:buSzTx/>
              <a:buFont typeface="+mj-lt"/>
              <a:buAutoNum type="arabicPeriod"/>
              <a:tabLst/>
              <a:defRPr/>
            </a:pPr>
            <a:r>
              <a:rPr lang="en-US" sz="1200" kern="0" dirty="0" smtClean="0">
                <a:solidFill>
                  <a:srgbClr val="000000"/>
                </a:solidFill>
                <a:latin typeface="Arial"/>
              </a:rPr>
              <a:t>Breaches reviewed and discussed with entity and SHUSA ERM teams</a:t>
            </a:r>
          </a:p>
          <a:p>
            <a:pPr marL="228600" marR="0" lvl="0" indent="-228600" algn="l" defTabSz="914400" rtl="0" eaLnBrk="1" fontAlgn="base" latinLnBrk="0" hangingPunct="1">
              <a:lnSpc>
                <a:spcPct val="100000"/>
              </a:lnSpc>
              <a:spcBef>
                <a:spcPts val="600"/>
              </a:spcBef>
              <a:spcAft>
                <a:spcPts val="0"/>
              </a:spcAft>
              <a:buClrTx/>
              <a:buSzTx/>
              <a:buFont typeface="+mj-lt"/>
              <a:buAutoNum type="arabicPeriod"/>
              <a:tabLst/>
              <a:defRPr/>
            </a:pPr>
            <a:r>
              <a:rPr lang="en-US" sz="1200" kern="0" dirty="0" smtClean="0">
                <a:solidFill>
                  <a:srgbClr val="000000"/>
                </a:solidFill>
                <a:latin typeface="Arial"/>
              </a:rPr>
              <a:t>Valid breaches representing material business concern reported to Group</a:t>
            </a:r>
          </a:p>
          <a:p>
            <a:pPr marL="0" marR="0" lvl="0" indent="0" algn="l" defTabSz="914400" rtl="0" eaLnBrk="1" fontAlgn="base" latinLnBrk="0" hangingPunct="1">
              <a:lnSpc>
                <a:spcPct val="100000"/>
              </a:lnSpc>
              <a:spcBef>
                <a:spcPts val="600"/>
              </a:spcBef>
              <a:spcAft>
                <a:spcPts val="0"/>
              </a:spcAft>
              <a:buClrTx/>
              <a:buSzTx/>
              <a:buNone/>
              <a:tabLst/>
              <a:defRPr/>
            </a:pPr>
            <a:r>
              <a:rPr lang="en-US" sz="1200" b="1" kern="0" dirty="0" smtClean="0">
                <a:solidFill>
                  <a:srgbClr val="000000"/>
                </a:solidFill>
                <a:latin typeface="Arial"/>
                <a:ea typeface="ＭＳ Ｐゴシック" pitchFamily="-112" charset="-128"/>
                <a:cs typeface="ＭＳ Ｐゴシック" pitchFamily="-112" charset="-128"/>
              </a:rPr>
              <a:t>Note: </a:t>
            </a:r>
            <a:r>
              <a:rPr lang="en-US" sz="1200" b="1" kern="0" dirty="0" smtClean="0">
                <a:solidFill>
                  <a:srgbClr val="000000"/>
                </a:solidFill>
                <a:latin typeface="Arial"/>
                <a:ea typeface="ＭＳ Ｐゴシック" pitchFamily="-112" charset="-128"/>
                <a:cs typeface="ＭＳ Ｐゴシック" pitchFamily="-112" charset="-128"/>
              </a:rPr>
              <a:t>Additional </a:t>
            </a:r>
            <a:r>
              <a:rPr lang="en-US" sz="1200" b="1" kern="0" dirty="0" smtClean="0">
                <a:solidFill>
                  <a:srgbClr val="000000"/>
                </a:solidFill>
                <a:latin typeface="Arial"/>
                <a:ea typeface="ＭＳ Ｐゴシック" pitchFamily="-112" charset="-128"/>
                <a:cs typeface="ＭＳ Ｐゴシック" pitchFamily="-112" charset="-128"/>
              </a:rPr>
              <a:t>metric values not reported in monthly SHUSA and entity RAS presentations</a:t>
            </a:r>
            <a:endParaRPr lang="en-US" sz="1200" b="1" kern="0" dirty="0">
              <a:solidFill>
                <a:srgbClr val="000000"/>
              </a:solidFill>
              <a:latin typeface="Arial" charset="0"/>
              <a:ea typeface="ＭＳ Ｐゴシック" pitchFamily="-112" charset="-128"/>
              <a:cs typeface="ＭＳ Ｐゴシック" pitchFamily="-112" charset="-128"/>
            </a:endParaRPr>
          </a:p>
        </p:txBody>
      </p:sp>
      <p:sp>
        <p:nvSpPr>
          <p:cNvPr id="15" name="Content Placeholder 4"/>
          <p:cNvSpPr txBox="1">
            <a:spLocks/>
          </p:cNvSpPr>
          <p:nvPr/>
        </p:nvSpPr>
        <p:spPr bwMode="gray">
          <a:xfrm>
            <a:off x="366713" y="1972393"/>
            <a:ext cx="4095750" cy="3256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171450" marR="0" lvl="0" indent="-171450" algn="l" defTabSz="914400" rtl="0" eaLnBrk="1" fontAlgn="base" latinLnBrk="0" hangingPunct="1">
              <a:lnSpc>
                <a:spcPct val="100000"/>
              </a:lnSpc>
              <a:spcBef>
                <a:spcPts val="600"/>
              </a:spcBef>
              <a:spcAft>
                <a:spcPts val="0"/>
              </a:spcAft>
              <a:buClrTx/>
              <a:buSzTx/>
              <a:buFont typeface="Arial" panose="020B0604020202020204" pitchFamily="34" charset="0"/>
              <a:buChar char="•"/>
              <a:tabLst/>
              <a:defRPr/>
            </a:pPr>
            <a:r>
              <a:rPr kumimoji="0" lang="en-US" sz="1200" b="0" i="0" u="none" strike="noStrike" kern="0" cap="none" spc="0" normalizeH="0" baseline="0" noProof="0" dirty="0" smtClean="0">
                <a:ln>
                  <a:noFill/>
                </a:ln>
                <a:solidFill>
                  <a:srgbClr val="000000"/>
                </a:solidFill>
                <a:effectLst/>
                <a:uLnTx/>
                <a:uFillTx/>
                <a:latin typeface="Arial"/>
                <a:ea typeface="+mn-ea"/>
                <a:cs typeface="+mn-cs"/>
                <a:sym typeface="+mn-lt"/>
              </a:rPr>
              <a:t>Additional </a:t>
            </a:r>
            <a:r>
              <a:rPr kumimoji="0" lang="en-US" sz="1200" b="0" i="0" u="none" strike="noStrike" kern="0" cap="none" spc="0" normalizeH="0" noProof="0" dirty="0" smtClean="0">
                <a:ln>
                  <a:noFill/>
                </a:ln>
                <a:solidFill>
                  <a:srgbClr val="000000"/>
                </a:solidFill>
                <a:effectLst/>
                <a:uLnTx/>
                <a:uFillTx/>
                <a:latin typeface="Arial"/>
                <a:ea typeface="+mn-ea"/>
                <a:cs typeface="+mn-cs"/>
                <a:sym typeface="+mn-lt"/>
              </a:rPr>
              <a:t>metrics are metrics required </a:t>
            </a:r>
            <a:r>
              <a:rPr lang="en-US" sz="1200" kern="0" dirty="0" smtClean="0">
                <a:solidFill>
                  <a:srgbClr val="000000"/>
                </a:solidFill>
                <a:latin typeface="Arial"/>
              </a:rPr>
              <a:t>by Group for line of sight to the ECB, but not currently included in the SHUSA or entity level RASs</a:t>
            </a:r>
          </a:p>
          <a:p>
            <a:pPr marL="171450" marR="0" lvl="0" indent="-171450" algn="l" defTabSz="914400" rtl="0" eaLnBrk="1" fontAlgn="base" latinLnBrk="0" hangingPunct="1">
              <a:lnSpc>
                <a:spcPct val="100000"/>
              </a:lnSpc>
              <a:spcBef>
                <a:spcPts val="600"/>
              </a:spcBef>
              <a:spcAft>
                <a:spcPts val="0"/>
              </a:spcAft>
              <a:buClrTx/>
              <a:buSzTx/>
              <a:buFont typeface="Arial" panose="020B0604020202020204" pitchFamily="34" charset="0"/>
              <a:buChar char="•"/>
              <a:tabLst/>
              <a:defRPr/>
            </a:pPr>
            <a:r>
              <a:rPr kumimoji="0" lang="en-US" sz="1200" b="0" i="0" u="none" strike="noStrike" kern="0" cap="none" spc="0" normalizeH="0" baseline="0" noProof="0" dirty="0" smtClean="0">
                <a:ln>
                  <a:noFill/>
                </a:ln>
                <a:solidFill>
                  <a:srgbClr val="000000"/>
                </a:solidFill>
                <a:effectLst/>
                <a:uLnTx/>
                <a:uFillTx/>
                <a:latin typeface="Arial"/>
                <a:ea typeface="+mn-ea"/>
                <a:cs typeface="+mn-cs"/>
                <a:sym typeface="+mn-lt"/>
              </a:rPr>
              <a:t>Metrics are deemed as</a:t>
            </a:r>
            <a:r>
              <a:rPr kumimoji="0" lang="en-US" sz="1200" b="0" i="0" u="none" strike="noStrike" kern="0" cap="none" spc="0" normalizeH="0" noProof="0" dirty="0" smtClean="0">
                <a:ln>
                  <a:noFill/>
                </a:ln>
                <a:solidFill>
                  <a:srgbClr val="000000"/>
                </a:solidFill>
                <a:effectLst/>
                <a:uLnTx/>
                <a:uFillTx/>
                <a:latin typeface="Arial"/>
                <a:ea typeface="+mn-ea"/>
                <a:cs typeface="+mn-cs"/>
                <a:sym typeface="+mn-lt"/>
              </a:rPr>
              <a:t> </a:t>
            </a:r>
            <a:r>
              <a:rPr lang="en-US" sz="1200" kern="0" noProof="0" dirty="0" smtClean="0">
                <a:solidFill>
                  <a:srgbClr val="000000"/>
                </a:solidFill>
                <a:latin typeface="Arial"/>
              </a:rPr>
              <a:t>‘Additional</a:t>
            </a:r>
            <a:r>
              <a:rPr kumimoji="0" lang="en-US" sz="1200" b="0" i="0" u="none" strike="noStrike" kern="0" cap="none" spc="0" normalizeH="0" noProof="0" dirty="0" smtClean="0">
                <a:ln>
                  <a:noFill/>
                </a:ln>
                <a:solidFill>
                  <a:srgbClr val="000000"/>
                </a:solidFill>
                <a:effectLst/>
                <a:uLnTx/>
                <a:uFillTx/>
                <a:latin typeface="Arial"/>
                <a:ea typeface="+mn-ea"/>
                <a:cs typeface="+mn-cs"/>
                <a:sym typeface="+mn-lt"/>
              </a:rPr>
              <a:t>’ </a:t>
            </a:r>
            <a:r>
              <a:rPr kumimoji="0" lang="en-US" sz="1200" b="0" i="0" u="none" strike="noStrike" kern="0" cap="none" spc="0" normalizeH="0" noProof="0" dirty="0" smtClean="0">
                <a:ln>
                  <a:noFill/>
                </a:ln>
                <a:solidFill>
                  <a:srgbClr val="000000"/>
                </a:solidFill>
                <a:effectLst/>
                <a:uLnTx/>
                <a:uFillTx/>
                <a:latin typeface="Arial"/>
                <a:ea typeface="+mn-ea"/>
                <a:cs typeface="+mn-cs"/>
                <a:sym typeface="+mn-lt"/>
              </a:rPr>
              <a:t>for tracking only for various reasons including: </a:t>
            </a:r>
          </a:p>
          <a:p>
            <a:pPr marL="476250" lvl="2" indent="-285750" defTabSz="881063">
              <a:lnSpc>
                <a:spcPct val="100000"/>
              </a:lnSpc>
              <a:spcBef>
                <a:spcPct val="30000"/>
              </a:spcBef>
              <a:spcAft>
                <a:spcPct val="0"/>
              </a:spcAft>
              <a:buFont typeface="Arial"/>
              <a:buChar char="–"/>
              <a:defRPr/>
            </a:pPr>
            <a:r>
              <a:rPr lang="en-US" sz="1200" dirty="0" smtClean="0">
                <a:solidFill>
                  <a:srgbClr val="000000"/>
                </a:solidFill>
                <a:latin typeface="Arial" charset="0"/>
                <a:ea typeface="Arial Unicode MS" pitchFamily="34" charset="-128"/>
                <a:cs typeface="Arial" charset="0"/>
              </a:rPr>
              <a:t>Designated by Group as </a:t>
            </a:r>
            <a:r>
              <a:rPr lang="en-US" sz="1200" dirty="0" smtClean="0">
                <a:solidFill>
                  <a:srgbClr val="000000"/>
                </a:solidFill>
                <a:latin typeface="Arial" charset="0"/>
                <a:ea typeface="Arial Unicode MS" pitchFamily="34" charset="-128"/>
                <a:cs typeface="Arial" charset="0"/>
              </a:rPr>
              <a:t>‘Additional’ </a:t>
            </a:r>
            <a:endParaRPr lang="en-US" sz="1200" dirty="0" smtClean="0">
              <a:solidFill>
                <a:srgbClr val="000000"/>
              </a:solidFill>
              <a:latin typeface="Arial" charset="0"/>
              <a:ea typeface="Arial Unicode MS" pitchFamily="34" charset="-128"/>
              <a:cs typeface="Arial" charset="0"/>
            </a:endParaRPr>
          </a:p>
          <a:p>
            <a:pPr marL="476250" lvl="2" indent="-285750" defTabSz="881063">
              <a:lnSpc>
                <a:spcPct val="100000"/>
              </a:lnSpc>
              <a:spcBef>
                <a:spcPct val="30000"/>
              </a:spcBef>
              <a:spcAft>
                <a:spcPct val="0"/>
              </a:spcAft>
              <a:buFont typeface="Arial"/>
              <a:buChar char="–"/>
              <a:defRPr/>
            </a:pPr>
            <a:r>
              <a:rPr lang="en-US" sz="1200" dirty="0">
                <a:latin typeface="Arial" panose="020B0604020202020204" pitchFamily="34" charset="0"/>
                <a:cs typeface="Arial" panose="020B0604020202020204" pitchFamily="34" charset="0"/>
              </a:rPr>
              <a:t>Not material enough to merit inclusion</a:t>
            </a:r>
          </a:p>
          <a:p>
            <a:pPr marL="476250" lvl="2" indent="-285750" defTabSz="881063">
              <a:lnSpc>
                <a:spcPct val="100000"/>
              </a:lnSpc>
              <a:spcBef>
                <a:spcPct val="30000"/>
              </a:spcBef>
              <a:spcAft>
                <a:spcPct val="0"/>
              </a:spcAft>
              <a:buFont typeface="Arial"/>
              <a:buChar char="–"/>
              <a:defRPr/>
            </a:pPr>
            <a:r>
              <a:rPr lang="en-US" sz="1200" dirty="0">
                <a:latin typeface="Arial" panose="020B0604020202020204" pitchFamily="34" charset="0"/>
                <a:cs typeface="Arial" panose="020B0604020202020204" pitchFamily="34" charset="0"/>
              </a:rPr>
              <a:t>Calibration not </a:t>
            </a:r>
            <a:r>
              <a:rPr lang="en-US" sz="1200" dirty="0" smtClean="0">
                <a:latin typeface="Arial" panose="020B0604020202020204" pitchFamily="34" charset="0"/>
                <a:cs typeface="Arial" panose="020B0604020202020204" pitchFamily="34" charset="0"/>
              </a:rPr>
              <a:t>yet linked </a:t>
            </a:r>
            <a:r>
              <a:rPr lang="en-US" sz="1200" dirty="0">
                <a:latin typeface="Arial" panose="020B0604020202020204" pitchFamily="34" charset="0"/>
                <a:cs typeface="Arial" panose="020B0604020202020204" pitchFamily="34" charset="0"/>
              </a:rPr>
              <a:t>to CCAR and </a:t>
            </a:r>
            <a:r>
              <a:rPr lang="en-US" sz="1200" dirty="0" smtClean="0">
                <a:latin typeface="Arial" panose="020B0604020202020204" pitchFamily="34" charset="0"/>
                <a:cs typeface="Arial" panose="020B0604020202020204" pitchFamily="34" charset="0"/>
              </a:rPr>
              <a:t>other linked RAS metrics due to data constraints</a:t>
            </a:r>
            <a:endParaRPr lang="en-US" sz="1200" dirty="0">
              <a:latin typeface="Arial" panose="020B0604020202020204" pitchFamily="34" charset="0"/>
              <a:cs typeface="Arial" panose="020B0604020202020204" pitchFamily="34" charset="0"/>
            </a:endParaRPr>
          </a:p>
          <a:p>
            <a:pPr marL="476250" lvl="2" indent="-285750" defTabSz="881063">
              <a:lnSpc>
                <a:spcPct val="100000"/>
              </a:lnSpc>
              <a:spcBef>
                <a:spcPct val="30000"/>
              </a:spcBef>
              <a:spcAft>
                <a:spcPct val="0"/>
              </a:spcAft>
              <a:buFont typeface="Arial"/>
              <a:buChar char="–"/>
              <a:defRPr/>
            </a:pPr>
            <a:r>
              <a:rPr lang="en-US" sz="1200" dirty="0" smtClean="0">
                <a:solidFill>
                  <a:srgbClr val="000000"/>
                </a:solidFill>
                <a:latin typeface="Arial" charset="0"/>
                <a:ea typeface="Arial Unicode MS" pitchFamily="34" charset="-128"/>
                <a:cs typeface="Arial" charset="0"/>
              </a:rPr>
              <a:t>Insufficient understanding of metric behavior and corresponding appropriate limits</a:t>
            </a:r>
            <a:endParaRPr lang="en-US" sz="1200" dirty="0">
              <a:solidFill>
                <a:srgbClr val="000000"/>
              </a:solidFill>
              <a:latin typeface="Arial" charset="0"/>
              <a:ea typeface="Arial Unicode MS" pitchFamily="34" charset="-128"/>
              <a:cs typeface="Arial" charset="0"/>
            </a:endParaRPr>
          </a:p>
          <a:p>
            <a:pPr marL="476250" lvl="2" indent="-285750" defTabSz="881063">
              <a:lnSpc>
                <a:spcPct val="100000"/>
              </a:lnSpc>
              <a:spcBef>
                <a:spcPct val="30000"/>
              </a:spcBef>
              <a:spcAft>
                <a:spcPct val="0"/>
              </a:spcAft>
              <a:buFont typeface="Arial"/>
              <a:buChar char="–"/>
              <a:defRPr/>
            </a:pPr>
            <a:r>
              <a:rPr lang="en-US" sz="1200" dirty="0" smtClean="0">
                <a:solidFill>
                  <a:srgbClr val="000000"/>
                </a:solidFill>
                <a:latin typeface="Arial" charset="0"/>
                <a:ea typeface="Arial Unicode MS" pitchFamily="34" charset="-128"/>
                <a:cs typeface="Arial" charset="0"/>
              </a:rPr>
              <a:t>Limited data availability and concerns about data quality</a:t>
            </a:r>
          </a:p>
          <a:p>
            <a:pPr marL="476250" lvl="2" indent="-285750" defTabSz="881063">
              <a:lnSpc>
                <a:spcPct val="100000"/>
              </a:lnSpc>
              <a:spcBef>
                <a:spcPct val="30000"/>
              </a:spcBef>
              <a:spcAft>
                <a:spcPct val="0"/>
              </a:spcAft>
              <a:buFont typeface="Arial"/>
              <a:buChar char="–"/>
              <a:defRPr/>
            </a:pPr>
            <a:endParaRPr kumimoji="0" lang="en-US" sz="1200" b="0" i="0" u="none" strike="noStrike" kern="0" cap="none" spc="0" normalizeH="0" noProof="0" dirty="0" smtClean="0">
              <a:ln>
                <a:noFill/>
              </a:ln>
              <a:solidFill>
                <a:srgbClr val="000000"/>
              </a:solidFill>
              <a:effectLst/>
              <a:uLnTx/>
              <a:uFillTx/>
              <a:latin typeface="Arial"/>
              <a:ea typeface="+mn-ea"/>
              <a:cs typeface="+mn-cs"/>
              <a:sym typeface="+mn-lt"/>
            </a:endParaRPr>
          </a:p>
          <a:p>
            <a:pPr marL="180000" lvl="1" indent="0">
              <a:lnSpc>
                <a:spcPct val="100000"/>
              </a:lnSpc>
              <a:spcBef>
                <a:spcPts val="600"/>
              </a:spcBef>
              <a:buNone/>
              <a:defRPr/>
            </a:pPr>
            <a:endParaRPr kumimoji="0" lang="en-US" sz="1200" b="0" i="0" u="none" strike="noStrike" kern="0" cap="none" spc="0" normalizeH="0" noProof="0" dirty="0" smtClean="0">
              <a:ln>
                <a:noFill/>
              </a:ln>
              <a:solidFill>
                <a:srgbClr val="000000"/>
              </a:solidFill>
              <a:effectLst/>
              <a:uLnTx/>
              <a:uFillTx/>
              <a:latin typeface="Arial"/>
              <a:ea typeface="+mn-ea"/>
              <a:cs typeface="+mn-cs"/>
              <a:sym typeface="+mn-lt"/>
            </a:endParaRPr>
          </a:p>
        </p:txBody>
      </p:sp>
      <p:sp>
        <p:nvSpPr>
          <p:cNvPr id="14" name="Footnote"/>
          <p:cNvSpPr/>
          <p:nvPr/>
        </p:nvSpPr>
        <p:spPr>
          <a:xfrm>
            <a:off x="2228518" y="6332539"/>
            <a:ext cx="5000958" cy="123111"/>
          </a:xfrm>
          <a:prstGeom prst="rect">
            <a:avLst/>
          </a:prstGeom>
          <a:extLst/>
        </p:spPr>
        <p:txBody>
          <a:bodyPr vert="horz" wrap="square" lIns="0" tIns="0" rIns="0" bIns="0" numCol="1" anchor="t" anchorCtr="0" compatLnSpc="1">
            <a:prstTxWarp prst="textNoShape">
              <a:avLst/>
            </a:prstTxWarp>
            <a:spAutoFit/>
          </a:bodyPr>
          <a:lstStyle/>
          <a:p>
            <a:pPr algn="l" eaLnBrk="1" hangingPunct="1">
              <a:lnSpc>
                <a:spcPct val="100000"/>
              </a:lnSpc>
              <a:spcBef>
                <a:spcPts val="0"/>
              </a:spcBef>
              <a:spcAft>
                <a:spcPts val="0"/>
              </a:spcAft>
            </a:pPr>
            <a:r>
              <a:rPr lang="en-US" sz="800" dirty="0">
                <a:solidFill>
                  <a:srgbClr val="000000"/>
                </a:solidFill>
                <a:latin typeface="Arial" panose="020B0604020202020204" pitchFamily="34" charset="0"/>
                <a:cs typeface="Arial" panose="020B0604020202020204" pitchFamily="34" charset="0"/>
                <a:sym typeface="+mn-lt"/>
              </a:rPr>
              <a:t>See Metric Glossary in appendix for metric </a:t>
            </a:r>
            <a:r>
              <a:rPr lang="en-US" sz="800" dirty="0" smtClean="0">
                <a:solidFill>
                  <a:srgbClr val="000000"/>
                </a:solidFill>
                <a:latin typeface="Arial" panose="020B0604020202020204" pitchFamily="34" charset="0"/>
                <a:cs typeface="Arial" panose="020B0604020202020204" pitchFamily="34" charset="0"/>
                <a:sym typeface="+mn-lt"/>
              </a:rPr>
              <a:t>definitions</a:t>
            </a:r>
          </a:p>
        </p:txBody>
      </p:sp>
    </p:spTree>
    <p:extLst>
      <p:ext uri="{BB962C8B-B14F-4D97-AF65-F5344CB8AC3E}">
        <p14:creationId xmlns:p14="http://schemas.microsoft.com/office/powerpoint/2010/main" val="256703155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97809457"/>
              </p:ext>
            </p:extLst>
          </p:nvPr>
        </p:nvGraphicFramePr>
        <p:xfrm>
          <a:off x="367485" y="1464368"/>
          <a:ext cx="8879703" cy="2865120"/>
        </p:xfrm>
        <a:graphic>
          <a:graphicData uri="http://schemas.openxmlformats.org/drawingml/2006/table">
            <a:tbl>
              <a:tblPr firstRow="1" bandRow="1"/>
              <a:tblGrid>
                <a:gridCol w="1337466"/>
                <a:gridCol w="2809379"/>
                <a:gridCol w="1109720"/>
                <a:gridCol w="1027950"/>
                <a:gridCol w="1297594"/>
                <a:gridCol w="1297594"/>
              </a:tblGrid>
              <a:tr h="254732">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1" dirty="0" smtClean="0">
                          <a:solidFill>
                            <a:srgbClr val="FF0000"/>
                          </a:solidFill>
                          <a:latin typeface="Arial" panose="020B0604020202020204" pitchFamily="34" charset="0"/>
                          <a:cs typeface="Arial" panose="020B0604020202020204" pitchFamily="34" charset="0"/>
                        </a:rPr>
                        <a:t>Risk type</a:t>
                      </a:r>
                      <a:endParaRPr lang="en-US" sz="1100" b="1" dirty="0">
                        <a:solidFill>
                          <a:srgbClr val="FF0000"/>
                        </a:solidFill>
                        <a:latin typeface="Arial" panose="020B0604020202020204" pitchFamily="34" charset="0"/>
                        <a:cs typeface="Arial" panose="020B0604020202020204" pitchFamily="34" charset="0"/>
                      </a:endParaRPr>
                    </a:p>
                  </a:txBody>
                  <a:tcPr marL="0" marR="48014"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1" dirty="0" smtClean="0">
                          <a:solidFill>
                            <a:srgbClr val="FF0000"/>
                          </a:solidFill>
                          <a:latin typeface="Arial" panose="020B0604020202020204" pitchFamily="34" charset="0"/>
                          <a:cs typeface="Arial" panose="020B0604020202020204" pitchFamily="34" charset="0"/>
                        </a:rPr>
                        <a:t>Metric</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1" dirty="0" smtClean="0">
                          <a:solidFill>
                            <a:srgbClr val="FF0000"/>
                          </a:solidFill>
                          <a:latin typeface="Arial" panose="020B0604020202020204" pitchFamily="34" charset="0"/>
                          <a:cs typeface="Arial" panose="020B0604020202020204" pitchFamily="34" charset="0"/>
                        </a:rPr>
                        <a:t>Frequency</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1" dirty="0" smtClean="0">
                          <a:solidFill>
                            <a:srgbClr val="FF0000"/>
                          </a:solidFill>
                          <a:latin typeface="Arial" panose="020B0604020202020204" pitchFamily="34" charset="0"/>
                          <a:cs typeface="Arial" panose="020B0604020202020204" pitchFamily="34" charset="0"/>
                        </a:rPr>
                        <a:t>Portfolio</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Mar</a:t>
                      </a:r>
                      <a:r>
                        <a:rPr lang="en-US" sz="1100" b="1" kern="1200" baseline="0" dirty="0" smtClean="0">
                          <a:solidFill>
                            <a:schemeClr val="tx1"/>
                          </a:solidFill>
                          <a:latin typeface="Arial" panose="020B0604020202020204" pitchFamily="34" charset="0"/>
                          <a:ea typeface="+mn-ea"/>
                          <a:cs typeface="Arial" panose="020B0604020202020204" pitchFamily="34" charset="0"/>
                        </a:rPr>
                        <a:t> 16</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8014" marR="48014" anchor="b">
                    <a:lnL w="1270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Monitoring threshold</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8014" marR="48014" anchor="b">
                    <a:lnL w="1270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396240">
                <a:tc rowSpan="6">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Operational risk</a:t>
                      </a: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chemeClr val="tx1"/>
                          </a:solidFill>
                          <a:effectLst/>
                          <a:latin typeface="Arial" panose="020B0604020202020204" pitchFamily="34" charset="0"/>
                          <a:cs typeface="Arial" panose="020B0604020202020204" pitchFamily="34" charset="0"/>
                        </a:rPr>
                        <a:t>Relevant OR Events R1 (number)</a:t>
                      </a:r>
                    </a:p>
                  </a:txBody>
                  <a:tcPr marL="48014" marR="48014">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dirty="0" smtClean="0">
                          <a:latin typeface="Arial" panose="020B0604020202020204" pitchFamily="34" charset="0"/>
                          <a:cs typeface="Arial" panose="020B0604020202020204" pitchFamily="34" charset="0"/>
                        </a:rPr>
                        <a:t>Quarterly</a:t>
                      </a:r>
                    </a:p>
                  </a:txBody>
                  <a:tcPr marL="48014" marR="48014">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000"/>
                        </a:lnSpc>
                        <a:spcBef>
                          <a:spcPts val="0"/>
                        </a:spcBef>
                        <a:spcAft>
                          <a:spcPts val="0"/>
                        </a:spcAft>
                        <a:buClrTx/>
                        <a:buSzTx/>
                        <a:buFontTx/>
                        <a:buNone/>
                        <a:tabLst/>
                        <a:defRPr/>
                      </a:pPr>
                      <a:r>
                        <a:rPr lang="en-US" sz="1100" b="0" dirty="0" smtClean="0">
                          <a:solidFill>
                            <a:schemeClr val="tx1"/>
                          </a:solidFill>
                          <a:latin typeface="Arial" panose="020B0604020202020204" pitchFamily="34" charset="0"/>
                          <a:cs typeface="Arial" panose="020B0604020202020204" pitchFamily="34" charset="0"/>
                        </a:rPr>
                        <a:t>BSI Miami</a:t>
                      </a:r>
                    </a:p>
                  </a:txBody>
                  <a:tcPr marL="48014" marR="48014">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100" b="0" strike="noStrike" baseline="0" dirty="0" smtClean="0">
                          <a:solidFill>
                            <a:schemeClr val="tx1"/>
                          </a:solidFill>
                          <a:latin typeface="Arial" panose="020B0604020202020204" pitchFamily="34" charset="0"/>
                          <a:cs typeface="Arial" panose="020B0604020202020204" pitchFamily="34" charset="0"/>
                        </a:rPr>
                        <a:t>0</a:t>
                      </a:r>
                      <a:endParaRPr lang="en-US" sz="1100" b="0" strike="sngStrike" baseline="0"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ts val="1000"/>
                        </a:lnSpc>
                      </a:pPr>
                      <a:r>
                        <a:rPr lang="en-US" sz="1100" b="0" strike="noStrike" baseline="0" smtClean="0">
                          <a:solidFill>
                            <a:schemeClr val="tx1"/>
                          </a:solidFill>
                          <a:latin typeface="Arial" panose="020B0604020202020204" pitchFamily="34" charset="0"/>
                          <a:cs typeface="Arial" panose="020B0604020202020204" pitchFamily="34" charset="0"/>
                        </a:rPr>
                        <a:t>TBD</a:t>
                      </a:r>
                      <a:endParaRPr lang="en-US" sz="1100" b="0" strike="noStrike" baseline="0"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9624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b="0" i="0" u="none" strike="noStrike" kern="1200" dirty="0" smtClean="0">
                          <a:solidFill>
                            <a:schemeClr val="tx1"/>
                          </a:solidFill>
                          <a:effectLst/>
                          <a:latin typeface="Arial" panose="020B0604020202020204" pitchFamily="34" charset="0"/>
                          <a:ea typeface="+mn-ea"/>
                          <a:cs typeface="Arial" panose="020B0604020202020204" pitchFamily="34" charset="0"/>
                        </a:rPr>
                        <a:t>IT </a:t>
                      </a:r>
                      <a:r>
                        <a:rPr lang="en-US" sz="1100" b="0" i="0" u="none" strike="noStrike" kern="1200" dirty="0">
                          <a:solidFill>
                            <a:schemeClr val="tx1"/>
                          </a:solidFill>
                          <a:effectLst/>
                          <a:latin typeface="Arial" panose="020B0604020202020204" pitchFamily="34" charset="0"/>
                          <a:ea typeface="+mn-ea"/>
                          <a:cs typeface="Arial" panose="020B0604020202020204" pitchFamily="34" charset="0"/>
                        </a:rPr>
                        <a:t>Relevant Incidents</a:t>
                      </a:r>
                    </a:p>
                  </a:txBody>
                  <a:tcPr marL="48014" marR="48014">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dirty="0" smtClean="0">
                          <a:latin typeface="Arial" panose="020B0604020202020204" pitchFamily="34" charset="0"/>
                          <a:cs typeface="Arial" panose="020B0604020202020204" pitchFamily="34" charset="0"/>
                        </a:rPr>
                        <a:t>Quarterly</a:t>
                      </a: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000"/>
                        </a:lnSpc>
                        <a:spcBef>
                          <a:spcPts val="0"/>
                        </a:spcBef>
                        <a:spcAft>
                          <a:spcPts val="0"/>
                        </a:spcAft>
                        <a:buClrTx/>
                        <a:buSzTx/>
                        <a:buFontTx/>
                        <a:buNone/>
                        <a:tabLst/>
                        <a:defRPr/>
                      </a:pPr>
                      <a:r>
                        <a:rPr lang="en-US" sz="1100" b="0" dirty="0" smtClean="0">
                          <a:solidFill>
                            <a:schemeClr val="tx1"/>
                          </a:solidFill>
                          <a:latin typeface="Arial" panose="020B0604020202020204" pitchFamily="34" charset="0"/>
                          <a:cs typeface="Arial" panose="020B0604020202020204" pitchFamily="34" charset="0"/>
                        </a:rPr>
                        <a:t>BSI Miami</a:t>
                      </a:r>
                    </a:p>
                  </a:txBody>
                  <a:tcPr marL="48014" marR="48014">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100" b="0" strike="noStrike" baseline="0" dirty="0" smtClean="0">
                          <a:solidFill>
                            <a:schemeClr val="tx1"/>
                          </a:solidFill>
                          <a:latin typeface="Arial" panose="020B0604020202020204" pitchFamily="34" charset="0"/>
                          <a:cs typeface="Arial" panose="020B0604020202020204" pitchFamily="34" charset="0"/>
                        </a:rPr>
                        <a:t>0</a:t>
                      </a:r>
                      <a:r>
                        <a:rPr lang="en-US" sz="1100" b="0" strike="sngStrike" baseline="0" dirty="0" smtClean="0">
                          <a:solidFill>
                            <a:schemeClr val="tx1"/>
                          </a:solidFill>
                          <a:latin typeface="Arial" panose="020B0604020202020204" pitchFamily="34" charset="0"/>
                          <a:cs typeface="Arial" panose="020B0604020202020204" pitchFamily="34" charset="0"/>
                        </a:rPr>
                        <a:t> </a:t>
                      </a:r>
                    </a:p>
                  </a:txBody>
                  <a:tcPr marL="48014" marR="48014">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ts val="1000"/>
                        </a:lnSpc>
                      </a:pPr>
                      <a:r>
                        <a:rPr lang="en-US" sz="1100" b="0" strike="noStrike" baseline="0" dirty="0" smtClean="0">
                          <a:solidFill>
                            <a:schemeClr val="tx1"/>
                          </a:solidFill>
                          <a:latin typeface="Arial" panose="020B0604020202020204" pitchFamily="34" charset="0"/>
                          <a:cs typeface="Arial" panose="020B0604020202020204" pitchFamily="34" charset="0"/>
                        </a:rPr>
                        <a:t>TBD</a:t>
                      </a:r>
                      <a:endParaRPr lang="en-US" sz="1100" b="0" strike="sngStrike" baseline="0"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9624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b="0" i="0" u="none" strike="noStrike" kern="1200" dirty="0" smtClean="0">
                          <a:solidFill>
                            <a:schemeClr val="tx1"/>
                          </a:solidFill>
                          <a:effectLst/>
                          <a:latin typeface="Arial" panose="020B0604020202020204" pitchFamily="34" charset="0"/>
                          <a:ea typeface="+mn-ea"/>
                          <a:cs typeface="Arial" panose="020B0604020202020204" pitchFamily="34" charset="0"/>
                        </a:rPr>
                        <a:t>% </a:t>
                      </a:r>
                      <a:r>
                        <a:rPr lang="en-US" sz="1100" b="0" i="0" u="none" strike="noStrike" kern="1200" dirty="0">
                          <a:solidFill>
                            <a:schemeClr val="tx1"/>
                          </a:solidFill>
                          <a:effectLst/>
                          <a:latin typeface="Arial" panose="020B0604020202020204" pitchFamily="34" charset="0"/>
                          <a:ea typeface="+mn-ea"/>
                          <a:cs typeface="Arial" panose="020B0604020202020204" pitchFamily="34" charset="0"/>
                        </a:rPr>
                        <a:t>IT Systems Availability</a:t>
                      </a:r>
                    </a:p>
                  </a:txBody>
                  <a:tcPr marL="48014" marR="48014">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dirty="0" smtClean="0">
                          <a:latin typeface="Arial" panose="020B0604020202020204" pitchFamily="34" charset="0"/>
                          <a:cs typeface="Arial" panose="020B0604020202020204" pitchFamily="34" charset="0"/>
                        </a:rPr>
                        <a:t>Quarterly</a:t>
                      </a: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000"/>
                        </a:lnSpc>
                        <a:spcBef>
                          <a:spcPts val="0"/>
                        </a:spcBef>
                        <a:spcAft>
                          <a:spcPts val="0"/>
                        </a:spcAft>
                        <a:buClrTx/>
                        <a:buSzTx/>
                        <a:buFontTx/>
                        <a:buNone/>
                        <a:tabLst/>
                        <a:defRPr/>
                      </a:pPr>
                      <a:r>
                        <a:rPr lang="en-US" sz="1100" b="0" dirty="0" smtClean="0">
                          <a:solidFill>
                            <a:schemeClr val="tx1"/>
                          </a:solidFill>
                          <a:latin typeface="Arial" panose="020B0604020202020204" pitchFamily="34" charset="0"/>
                          <a:cs typeface="Arial" panose="020B0604020202020204" pitchFamily="34" charset="0"/>
                        </a:rPr>
                        <a:t>BSI Miami</a:t>
                      </a:r>
                    </a:p>
                  </a:txBody>
                  <a:tcPr marL="48014" marR="48014">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100" b="0" strike="noStrike" baseline="0" dirty="0" smtClean="0">
                          <a:solidFill>
                            <a:schemeClr val="tx1"/>
                          </a:solidFill>
                          <a:latin typeface="Arial" panose="020B0604020202020204" pitchFamily="34" charset="0"/>
                          <a:cs typeface="Arial" panose="020B0604020202020204" pitchFamily="34" charset="0"/>
                        </a:rPr>
                        <a:t>99.8%</a:t>
                      </a:r>
                      <a:endParaRPr lang="en-US" sz="1100" b="0" strike="sngStrike" baseline="0"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ts val="1000"/>
                        </a:lnSpc>
                      </a:pPr>
                      <a:r>
                        <a:rPr lang="en-US" sz="1100" b="0" strike="noStrike" baseline="0" smtClean="0">
                          <a:solidFill>
                            <a:schemeClr val="tx1"/>
                          </a:solidFill>
                          <a:latin typeface="Arial" panose="020B0604020202020204" pitchFamily="34" charset="0"/>
                          <a:cs typeface="Arial" panose="020B0604020202020204" pitchFamily="34" charset="0"/>
                        </a:rPr>
                        <a:t>TBD</a:t>
                      </a:r>
                      <a:endParaRPr lang="en-US" sz="1100" b="0" strike="sngStrike" baseline="0"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9624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b="0" i="0" u="none" strike="noStrike" kern="1200" dirty="0" smtClean="0">
                          <a:solidFill>
                            <a:schemeClr val="tx1"/>
                          </a:solidFill>
                          <a:effectLst/>
                          <a:latin typeface="Arial" panose="020B0604020202020204" pitchFamily="34" charset="0"/>
                          <a:ea typeface="+mn-ea"/>
                          <a:cs typeface="Arial" panose="020B0604020202020204" pitchFamily="34" charset="0"/>
                        </a:rPr>
                        <a:t>% </a:t>
                      </a:r>
                      <a:r>
                        <a:rPr lang="en-US" sz="1100" b="0" i="0" u="none" strike="noStrike" kern="1200" dirty="0">
                          <a:solidFill>
                            <a:schemeClr val="tx1"/>
                          </a:solidFill>
                          <a:effectLst/>
                          <a:latin typeface="Arial" panose="020B0604020202020204" pitchFamily="34" charset="0"/>
                          <a:ea typeface="+mn-ea"/>
                          <a:cs typeface="Arial" panose="020B0604020202020204" pitchFamily="34" charset="0"/>
                        </a:rPr>
                        <a:t>Systems with Obsolete Operating Systems</a:t>
                      </a:r>
                    </a:p>
                  </a:txBody>
                  <a:tcPr marL="48014" marR="48014">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dirty="0" smtClean="0">
                          <a:latin typeface="Arial" panose="020B0604020202020204" pitchFamily="34" charset="0"/>
                          <a:cs typeface="Arial" panose="020B0604020202020204" pitchFamily="34" charset="0"/>
                        </a:rPr>
                        <a:t>Quarterly</a:t>
                      </a: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000"/>
                        </a:lnSpc>
                        <a:spcBef>
                          <a:spcPts val="0"/>
                        </a:spcBef>
                        <a:spcAft>
                          <a:spcPts val="0"/>
                        </a:spcAft>
                        <a:buClrTx/>
                        <a:buSzTx/>
                        <a:buFontTx/>
                        <a:buNone/>
                        <a:tabLst/>
                        <a:defRPr/>
                      </a:pPr>
                      <a:r>
                        <a:rPr lang="en-US" sz="1100" b="0" dirty="0" smtClean="0">
                          <a:solidFill>
                            <a:schemeClr val="tx1"/>
                          </a:solidFill>
                          <a:latin typeface="Arial" panose="020B0604020202020204" pitchFamily="34" charset="0"/>
                          <a:cs typeface="Arial" panose="020B0604020202020204" pitchFamily="34" charset="0"/>
                        </a:rPr>
                        <a:t>BSI Miami</a:t>
                      </a:r>
                    </a:p>
                  </a:txBody>
                  <a:tcPr marL="48014" marR="48014">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100" b="0" strike="noStrike" baseline="0" dirty="0" smtClean="0">
                          <a:solidFill>
                            <a:schemeClr val="tx1"/>
                          </a:solidFill>
                          <a:latin typeface="Arial" panose="020B0604020202020204" pitchFamily="34" charset="0"/>
                          <a:cs typeface="Arial" panose="020B0604020202020204" pitchFamily="34" charset="0"/>
                        </a:rPr>
                        <a:t>7%</a:t>
                      </a:r>
                      <a:endParaRPr lang="en-US" sz="1100" b="0" strike="sngStrike" baseline="0"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ts val="1000"/>
                        </a:lnSpc>
                      </a:pPr>
                      <a:r>
                        <a:rPr lang="en-US" sz="1100" b="0" strike="noStrike" baseline="0" smtClean="0">
                          <a:solidFill>
                            <a:schemeClr val="tx1"/>
                          </a:solidFill>
                          <a:latin typeface="Arial" panose="020B0604020202020204" pitchFamily="34" charset="0"/>
                          <a:cs typeface="Arial" panose="020B0604020202020204" pitchFamily="34" charset="0"/>
                        </a:rPr>
                        <a:t>TBD</a:t>
                      </a:r>
                      <a:endParaRPr lang="en-US" sz="1100" b="0" strike="sngStrike" baseline="0"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96240">
                <a:tc vMerge="1">
                  <a:txBody>
                    <a:bodyPr/>
                    <a:lstStyle/>
                    <a:p>
                      <a:endParaRPr lang="en-GB"/>
                    </a:p>
                  </a:txBody>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b="0" i="0" u="none" strike="noStrike" kern="1200" dirty="0" smtClean="0">
                          <a:solidFill>
                            <a:schemeClr val="tx1"/>
                          </a:solidFill>
                          <a:effectLst/>
                          <a:latin typeface="Arial" panose="020B0604020202020204" pitchFamily="34" charset="0"/>
                          <a:ea typeface="+mn-ea"/>
                          <a:cs typeface="Arial" panose="020B0604020202020204" pitchFamily="34" charset="0"/>
                        </a:rPr>
                        <a:t>Ethical </a:t>
                      </a:r>
                      <a:r>
                        <a:rPr lang="en-US" sz="1100" b="0" i="0" u="none" strike="noStrike" kern="1200" dirty="0">
                          <a:solidFill>
                            <a:schemeClr val="tx1"/>
                          </a:solidFill>
                          <a:effectLst/>
                          <a:latin typeface="Arial" panose="020B0604020202020204" pitchFamily="34" charset="0"/>
                          <a:ea typeface="+mn-ea"/>
                          <a:cs typeface="Arial" panose="020B0604020202020204" pitchFamily="34" charset="0"/>
                        </a:rPr>
                        <a:t>Hacking </a:t>
                      </a:r>
                      <a:r>
                        <a:rPr lang="en-US" sz="1100" b="0" i="0" u="none" strike="noStrike" kern="1200" dirty="0" smtClean="0">
                          <a:solidFill>
                            <a:schemeClr val="tx1"/>
                          </a:solidFill>
                          <a:effectLst/>
                          <a:latin typeface="Arial" panose="020B0604020202020204" pitchFamily="34" charset="0"/>
                          <a:ea typeface="+mn-ea"/>
                          <a:cs typeface="Arial" panose="020B0604020202020204" pitchFamily="34" charset="0"/>
                        </a:rPr>
                        <a:t>Vulnerabilities</a:t>
                      </a:r>
                      <a:endParaRPr lang="en-US" sz="11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dirty="0" smtClean="0">
                          <a:latin typeface="Arial" panose="020B0604020202020204" pitchFamily="34" charset="0"/>
                          <a:cs typeface="Arial" panose="020B0604020202020204" pitchFamily="34" charset="0"/>
                        </a:rPr>
                        <a:t>Quarterly</a:t>
                      </a: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100" b="0" dirty="0" smtClean="0">
                          <a:latin typeface="Arial" panose="020B0604020202020204" pitchFamily="34" charset="0"/>
                          <a:cs typeface="Arial" panose="020B0604020202020204" pitchFamily="34" charset="0"/>
                        </a:rPr>
                        <a:t>BSI Miami</a:t>
                      </a: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100" b="0" strike="noStrike" baseline="0" dirty="0" smtClean="0">
                          <a:solidFill>
                            <a:schemeClr val="tx1"/>
                          </a:solidFill>
                          <a:latin typeface="Arial" panose="020B0604020202020204" pitchFamily="34" charset="0"/>
                          <a:cs typeface="Arial" panose="020B0604020202020204" pitchFamily="34" charset="0"/>
                        </a:rPr>
                        <a:t>0</a:t>
                      </a:r>
                      <a:endParaRPr lang="en-US" sz="1100" b="0" strike="sngStrike" baseline="0"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ts val="1000"/>
                        </a:lnSpc>
                      </a:pPr>
                      <a:r>
                        <a:rPr lang="en-US" sz="1100" b="0" strike="noStrike" baseline="0" smtClean="0">
                          <a:solidFill>
                            <a:schemeClr val="tx1"/>
                          </a:solidFill>
                          <a:latin typeface="Arial" panose="020B0604020202020204" pitchFamily="34" charset="0"/>
                          <a:cs typeface="Arial" panose="020B0604020202020204" pitchFamily="34" charset="0"/>
                        </a:rPr>
                        <a:t>TBD</a:t>
                      </a:r>
                      <a:endParaRPr lang="en-US" sz="1100" b="0" strike="sngStrike" baseline="0"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9624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b="0" i="0" u="none" strike="noStrike" kern="1200" dirty="0" smtClean="0">
                          <a:solidFill>
                            <a:schemeClr val="tx1"/>
                          </a:solidFill>
                          <a:effectLst/>
                          <a:latin typeface="Arial" panose="020B0604020202020204" pitchFamily="34" charset="0"/>
                          <a:ea typeface="+mn-ea"/>
                          <a:cs typeface="Arial" panose="020B0604020202020204" pitchFamily="34" charset="0"/>
                        </a:rPr>
                        <a:t>Servers with Security Compliant Operating Systems</a:t>
                      </a:r>
                      <a:endParaRPr lang="en-US" sz="1100" b="1" i="0" u="none" strike="sngStrike" kern="1200" baseline="0" dirty="0">
                        <a:solidFill>
                          <a:srgbClr val="FF0000"/>
                        </a:solidFill>
                        <a:effectLst/>
                        <a:latin typeface="Arial" panose="020B0604020202020204" pitchFamily="34" charset="0"/>
                        <a:ea typeface="+mn-ea"/>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dirty="0" smtClean="0">
                          <a:latin typeface="Arial" panose="020B0604020202020204" pitchFamily="34" charset="0"/>
                          <a:cs typeface="Arial" panose="020B0604020202020204" pitchFamily="34" charset="0"/>
                        </a:rPr>
                        <a:t>Quarterly</a:t>
                      </a: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100" b="0" dirty="0" smtClean="0">
                          <a:latin typeface="Arial" panose="020B0604020202020204" pitchFamily="34" charset="0"/>
                          <a:cs typeface="Arial" panose="020B0604020202020204" pitchFamily="34" charset="0"/>
                        </a:rPr>
                        <a:t>BSI Miami</a:t>
                      </a: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100" b="0" dirty="0" smtClean="0">
                          <a:solidFill>
                            <a:schemeClr val="tx1"/>
                          </a:solidFill>
                          <a:latin typeface="Arial" panose="020B0604020202020204" pitchFamily="34" charset="0"/>
                          <a:cs typeface="Arial" panose="020B0604020202020204" pitchFamily="34" charset="0"/>
                        </a:rPr>
                        <a:t>TBD </a:t>
                      </a:r>
                    </a:p>
                  </a:txBody>
                  <a:tcPr marL="48014" marR="48014">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ts val="1000"/>
                        </a:lnSpc>
                      </a:pPr>
                      <a:r>
                        <a:rPr lang="en-US" sz="1100" b="0" strike="noStrike" baseline="0" dirty="0" smtClean="0">
                          <a:solidFill>
                            <a:schemeClr val="tx1"/>
                          </a:solidFill>
                          <a:latin typeface="Arial" panose="020B0604020202020204" pitchFamily="34" charset="0"/>
                          <a:cs typeface="Arial" panose="020B0604020202020204" pitchFamily="34" charset="0"/>
                        </a:rPr>
                        <a:t>TBD</a:t>
                      </a:r>
                      <a:endParaRPr lang="en-US" sz="1100" b="0" strike="sngStrike" baseline="0"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3" name="Content Placeholder 2"/>
          <p:cNvSpPr>
            <a:spLocks noGrp="1"/>
          </p:cNvSpPr>
          <p:nvPr>
            <p:ph sz="quarter" idx="11"/>
          </p:nvPr>
        </p:nvSpPr>
        <p:spPr/>
        <p:txBody>
          <a:bodyPr/>
          <a:lstStyle/>
          <a:p>
            <a:pPr lvl="0"/>
            <a:r>
              <a:rPr lang="en-US" kern="0" dirty="0" smtClean="0">
                <a:solidFill>
                  <a:srgbClr val="000000"/>
                </a:solidFill>
                <a:latin typeface="Arial"/>
                <a:ea typeface="ＭＳ Ｐゴシック"/>
              </a:rPr>
              <a:t>Additional </a:t>
            </a:r>
            <a:r>
              <a:rPr lang="en-US" kern="0" dirty="0" smtClean="0">
                <a:solidFill>
                  <a:srgbClr val="000000"/>
                </a:solidFill>
                <a:latin typeface="Arial"/>
                <a:ea typeface="ＭＳ Ｐゴシック"/>
              </a:rPr>
              <a:t>metrics </a:t>
            </a:r>
            <a:r>
              <a:rPr lang="en-US" kern="0" dirty="0">
                <a:solidFill>
                  <a:srgbClr val="000000"/>
                </a:solidFill>
                <a:latin typeface="Arial"/>
                <a:ea typeface="ＭＳ Ｐゴシック"/>
              </a:rPr>
              <a:t>required for Group RAS </a:t>
            </a:r>
            <a:r>
              <a:rPr lang="en-US" kern="0" dirty="0" smtClean="0">
                <a:solidFill>
                  <a:srgbClr val="000000"/>
                </a:solidFill>
                <a:latin typeface="Arial"/>
                <a:ea typeface="ＭＳ Ｐゴシック"/>
              </a:rPr>
              <a:t>(tracking only)</a:t>
            </a:r>
            <a:endParaRPr lang="en-US" kern="0" dirty="0">
              <a:solidFill>
                <a:srgbClr val="000000"/>
              </a:solidFill>
              <a:latin typeface="Arial"/>
              <a:ea typeface="ＭＳ Ｐゴシック"/>
            </a:endParaRPr>
          </a:p>
        </p:txBody>
      </p:sp>
      <p:sp>
        <p:nvSpPr>
          <p:cNvPr id="5" name="Footnote"/>
          <p:cNvSpPr/>
          <p:nvPr/>
        </p:nvSpPr>
        <p:spPr>
          <a:xfrm>
            <a:off x="2228518" y="6332539"/>
            <a:ext cx="5000958" cy="123111"/>
          </a:xfrm>
          <a:prstGeom prst="rect">
            <a:avLst/>
          </a:prstGeom>
          <a:extLst/>
        </p:spPr>
        <p:txBody>
          <a:bodyPr vert="horz" wrap="square" lIns="0" tIns="0" rIns="0" bIns="0" numCol="1" anchor="t" anchorCtr="0" compatLnSpc="1">
            <a:prstTxWarp prst="textNoShape">
              <a:avLst/>
            </a:prstTxWarp>
            <a:spAutoFit/>
          </a:bodyPr>
          <a:lstStyle/>
          <a:p>
            <a:pPr algn="l" eaLnBrk="1" hangingPunct="1">
              <a:lnSpc>
                <a:spcPct val="100000"/>
              </a:lnSpc>
              <a:spcBef>
                <a:spcPts val="0"/>
              </a:spcBef>
              <a:spcAft>
                <a:spcPts val="0"/>
              </a:spcAft>
            </a:pPr>
            <a:r>
              <a:rPr lang="en-US" sz="800" dirty="0">
                <a:solidFill>
                  <a:srgbClr val="000000"/>
                </a:solidFill>
                <a:latin typeface="Arial" panose="020B0604020202020204" pitchFamily="34" charset="0"/>
                <a:cs typeface="Arial" panose="020B0604020202020204" pitchFamily="34" charset="0"/>
                <a:sym typeface="+mn-lt"/>
              </a:rPr>
              <a:t>See Metric Glossary in appendix for metric </a:t>
            </a:r>
            <a:r>
              <a:rPr lang="en-US" sz="800" dirty="0" smtClean="0">
                <a:solidFill>
                  <a:srgbClr val="000000"/>
                </a:solidFill>
                <a:latin typeface="Arial" panose="020B0604020202020204" pitchFamily="34" charset="0"/>
                <a:cs typeface="Arial" panose="020B0604020202020204" pitchFamily="34" charset="0"/>
                <a:sym typeface="+mn-lt"/>
              </a:rPr>
              <a:t>definitions</a:t>
            </a:r>
          </a:p>
        </p:txBody>
      </p:sp>
      <p:graphicFrame>
        <p:nvGraphicFramePr>
          <p:cNvPr id="7" name="Conclusion"/>
          <p:cNvGraphicFramePr>
            <a:graphicFrameLocks noGrp="1"/>
          </p:cNvGraphicFramePr>
          <p:nvPr>
            <p:extLst>
              <p:ext uri="{D42A27DB-BD31-4B8C-83A1-F6EECF244321}">
                <p14:modId xmlns:p14="http://schemas.microsoft.com/office/powerpoint/2010/main" val="2669240751"/>
              </p:ext>
            </p:extLst>
          </p:nvPr>
        </p:nvGraphicFramePr>
        <p:xfrm>
          <a:off x="366713" y="5454333"/>
          <a:ext cx="8899525" cy="640080"/>
        </p:xfrm>
        <a:graphic>
          <a:graphicData uri="http://schemas.openxmlformats.org/drawingml/2006/table">
            <a:tbl>
              <a:tblPr firstRow="1" bandRow="1">
                <a:tableStyleId>{839DD9DD-9E6C-4910-8AC0-68ADFF6A6AFC}</a:tableStyleId>
              </a:tblPr>
              <a:tblGrid>
                <a:gridCol w="8899525"/>
              </a:tblGrid>
              <a:tr h="254000">
                <a:tc>
                  <a:txBody>
                    <a:bodyPr/>
                    <a:lstStyle/>
                    <a:p>
                      <a:r>
                        <a:rPr kumimoji="0" lang="en-GB" sz="1800" b="0" i="0" u="none" baseline="0" dirty="0" smtClean="0">
                          <a:solidFill>
                            <a:schemeClr val="accent1"/>
                          </a:solidFill>
                          <a:latin typeface="Arial" panose="020B0604020202020204" pitchFamily="34" charset="0"/>
                          <a:cs typeface="Arial" panose="020B0604020202020204" pitchFamily="34" charset="0"/>
                          <a:sym typeface="+mj-lt"/>
                        </a:rPr>
                        <a:t>Breaches will be reviewed by Entity and SHUSA ERM teams and escalated to Group where a breach represents a material concern</a:t>
                      </a:r>
                      <a:endParaRPr kumimoji="0" lang="en-GB" sz="1800" b="0" i="0" u="none" baseline="0" dirty="0">
                        <a:solidFill>
                          <a:schemeClr val="accent1"/>
                        </a:solidFill>
                        <a:latin typeface="Arial" panose="020B0604020202020204" pitchFamily="34" charset="0"/>
                        <a:cs typeface="Arial" panose="020B0604020202020204" pitchFamily="34" charset="0"/>
                        <a:sym typeface="+mj-lt"/>
                      </a:endParaRPr>
                    </a:p>
                  </a:txBody>
                  <a:tcPr anchor="b">
                    <a:lnT w="9525">
                      <a:solidFill>
                        <a:schemeClr val="accent4"/>
                      </a:solidFill>
                    </a:lnT>
                    <a:lnB w="9525" cap="flat" cmpd="sng" algn="ctr">
                      <a:solidFill>
                        <a:schemeClr val="accent4"/>
                      </a:solidFill>
                    </a:lnB>
                  </a:tcPr>
                </a:tc>
              </a:tr>
            </a:tbl>
          </a:graphicData>
        </a:graphic>
      </p:graphicFrame>
      <p:sp>
        <p:nvSpPr>
          <p:cNvPr id="8" name="Text Box 75"/>
          <p:cNvSpPr txBox="1">
            <a:spLocks noChangeArrowheads="1"/>
          </p:cNvSpPr>
          <p:nvPr/>
        </p:nvSpPr>
        <p:spPr bwMode="gray">
          <a:xfrm>
            <a:off x="366713" y="74355"/>
            <a:ext cx="1210268"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Additional </a:t>
            </a:r>
            <a:r>
              <a:rPr lang="en-US" sz="1200" dirty="0" smtClean="0">
                <a:solidFill>
                  <a:schemeClr val="bg1">
                    <a:lumMod val="50000"/>
                  </a:schemeClr>
                </a:solidFill>
              </a:rPr>
              <a:t>metrics</a:t>
            </a:r>
            <a:endParaRPr lang="en-US" sz="1200" dirty="0">
              <a:solidFill>
                <a:schemeClr val="bg1">
                  <a:lumMod val="50000"/>
                </a:schemeClr>
              </a:solidFill>
            </a:endParaRPr>
          </a:p>
        </p:txBody>
      </p:sp>
    </p:spTree>
    <p:extLst>
      <p:ext uri="{BB962C8B-B14F-4D97-AF65-F5344CB8AC3E}">
        <p14:creationId xmlns:p14="http://schemas.microsoft.com/office/powerpoint/2010/main" val="8766196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sz="3200" b="1" dirty="0" smtClean="0">
                <a:solidFill>
                  <a:srgbClr val="FF0000"/>
                </a:solidFill>
              </a:rPr>
              <a:t>Appendix</a:t>
            </a:r>
            <a:endParaRPr lang="en-GB" sz="3200" b="1" dirty="0">
              <a:solidFill>
                <a:srgbClr val="FF0000"/>
              </a:solidFill>
            </a:endParaRPr>
          </a:p>
        </p:txBody>
      </p:sp>
    </p:spTree>
    <p:extLst>
      <p:ext uri="{BB962C8B-B14F-4D97-AF65-F5344CB8AC3E}">
        <p14:creationId xmlns:p14="http://schemas.microsoft.com/office/powerpoint/2010/main" val="288982623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p:txBody>
          <a:bodyPr/>
          <a:lstStyle/>
          <a:p>
            <a:r>
              <a:rPr lang="en-US" dirty="0" smtClean="0"/>
              <a:t>Appendix contents</a:t>
            </a:r>
            <a:endParaRPr lang="en-GB" dirty="0"/>
          </a:p>
        </p:txBody>
      </p:sp>
      <p:sp>
        <p:nvSpPr>
          <p:cNvPr id="6" name="Content Placeholder 3"/>
          <p:cNvSpPr txBox="1">
            <a:spLocks/>
          </p:cNvSpPr>
          <p:nvPr/>
        </p:nvSpPr>
        <p:spPr bwMode="gray">
          <a:xfrm>
            <a:off x="367487" y="1465170"/>
            <a:ext cx="8824138"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GB"/>
            </a:defPPr>
            <a:lvl1pPr marL="180000" indent="-180000" algn="l" eaLnBrk="1" hangingPunct="1">
              <a:lnSpc>
                <a:spcPct val="100000"/>
              </a:lnSpc>
              <a:spcBef>
                <a:spcPts val="700"/>
              </a:spcBef>
              <a:spcAft>
                <a:spcPts val="0"/>
              </a:spcAft>
              <a:buChar char="•"/>
              <a:defRPr sz="1200" kern="0">
                <a:latin typeface="+mn-lt"/>
              </a:defRPr>
            </a:lvl1pPr>
            <a:lvl2pPr marL="360000" lvl="1" indent="-180000" algn="l" eaLnBrk="1" hangingPunct="1">
              <a:lnSpc>
                <a:spcPct val="100000"/>
              </a:lnSpc>
              <a:spcBef>
                <a:spcPts val="300"/>
              </a:spcBef>
              <a:spcAft>
                <a:spcPts val="0"/>
              </a:spcAft>
              <a:buFont typeface="Arial" charset="0"/>
              <a:buChar char="–"/>
              <a:defRPr sz="1200" kern="0" baseline="0">
                <a:latin typeface="+mn-lt"/>
              </a:defRPr>
            </a:lvl2pPr>
            <a:lvl3pPr marL="540000" lvl="2" indent="-179388" algn="l" eaLnBrk="1" hangingPunct="1">
              <a:lnSpc>
                <a:spcPct val="100000"/>
              </a:lnSpc>
              <a:spcBef>
                <a:spcPts val="300"/>
              </a:spcBef>
              <a:spcAft>
                <a:spcPts val="0"/>
              </a:spcAft>
              <a:buFont typeface="Arial" charset="0"/>
              <a:buChar char="-"/>
              <a:defRPr sz="1200" kern="0">
                <a:latin typeface="+mn-lt"/>
              </a:defRPr>
            </a:lvl3pPr>
            <a:lvl4pPr marL="720000" lvl="3" indent="-179388" algn="l" eaLnBrk="1" hangingPunct="1">
              <a:lnSpc>
                <a:spcPct val="100000"/>
              </a:lnSpc>
              <a:spcBef>
                <a:spcPts val="300"/>
              </a:spcBef>
              <a:spcAft>
                <a:spcPts val="0"/>
              </a:spcAft>
              <a:buFont typeface="Arial" charset="0"/>
              <a:buChar char="-"/>
              <a:defRPr sz="1200" kern="0">
                <a:latin typeface="+mn-lt"/>
              </a:defRPr>
            </a:lvl4pPr>
            <a:lvl5pPr marL="900000" lvl="4" indent="-180000" algn="l" eaLnBrk="1" hangingPunct="1">
              <a:lnSpc>
                <a:spcPct val="100000"/>
              </a:lnSpc>
              <a:spcBef>
                <a:spcPts val="300"/>
              </a:spcBef>
              <a:spcAft>
                <a:spcPts val="0"/>
              </a:spcAft>
              <a:buFont typeface="Arial" panose="020B0604020202020204" pitchFamily="34" charset="0"/>
              <a:buChar char="-"/>
              <a:defRPr sz="1200" kern="0">
                <a:latin typeface="+mn-lt"/>
              </a:defRPr>
            </a:lvl5pPr>
            <a:lvl6pPr marL="1080000" indent="-180000" fontAlgn="base">
              <a:spcBef>
                <a:spcPts val="300"/>
              </a:spcBef>
              <a:spcAft>
                <a:spcPts val="0"/>
              </a:spcAft>
              <a:buFont typeface="Arial" charset="0"/>
              <a:buChar char="-"/>
              <a:defRPr sz="1400" baseline="0">
                <a:latin typeface="+mn-lt"/>
              </a:defRPr>
            </a:lvl6pPr>
            <a:lvl7pPr marL="1260000" indent="-180000" fontAlgn="base">
              <a:spcBef>
                <a:spcPts val="300"/>
              </a:spcBef>
              <a:spcAft>
                <a:spcPts val="0"/>
              </a:spcAft>
              <a:buFont typeface="Arial" charset="0"/>
              <a:buChar char="-"/>
              <a:defRPr sz="1400">
                <a:latin typeface="+mn-lt"/>
              </a:defRPr>
            </a:lvl7pPr>
            <a:lvl8pPr marL="1440000" indent="-180000" fontAlgn="base">
              <a:spcBef>
                <a:spcPts val="300"/>
              </a:spcBef>
              <a:spcAft>
                <a:spcPts val="0"/>
              </a:spcAft>
              <a:buFont typeface="Arial" charset="0"/>
              <a:buChar char="-"/>
              <a:defRPr sz="1400">
                <a:latin typeface="+mn-lt"/>
              </a:defRPr>
            </a:lvl8pPr>
            <a:lvl9pPr marL="1620000" indent="-180000" fontAlgn="base">
              <a:spcBef>
                <a:spcPts val="300"/>
              </a:spcBef>
              <a:spcAft>
                <a:spcPts val="0"/>
              </a:spcAft>
              <a:buFont typeface="Arial" charset="0"/>
              <a:buChar char="-"/>
              <a:defRPr sz="1400" baseline="0">
                <a:latin typeface="+mn-lt"/>
              </a:defRPr>
            </a:lvl9pPr>
          </a:lstStyle>
          <a:p>
            <a:pPr marL="342900" indent="-342900">
              <a:spcBef>
                <a:spcPts val="1200"/>
              </a:spcBef>
              <a:buFont typeface="+mj-lt"/>
              <a:buAutoNum type="alphaUcPeriod"/>
            </a:pPr>
            <a:r>
              <a:rPr lang="en-GB" sz="1800" dirty="0">
                <a:latin typeface="Arial" panose="020B0604020202020204" pitchFamily="34" charset="0"/>
                <a:cs typeface="Arial" panose="020B0604020202020204" pitchFamily="34" charset="0"/>
              </a:rPr>
              <a:t>2016 </a:t>
            </a:r>
            <a:r>
              <a:rPr lang="en-GB" sz="1800" dirty="0" smtClean="0">
                <a:latin typeface="Arial" panose="020B0604020202020204" pitchFamily="34" charset="0"/>
                <a:cs typeface="Arial" panose="020B0604020202020204" pitchFamily="34" charset="0"/>
              </a:rPr>
              <a:t>BSI RAS</a:t>
            </a:r>
            <a:endParaRPr lang="en-GB" sz="1800" dirty="0">
              <a:latin typeface="Arial" panose="020B0604020202020204" pitchFamily="34" charset="0"/>
              <a:cs typeface="Arial" panose="020B0604020202020204" pitchFamily="34" charset="0"/>
            </a:endParaRPr>
          </a:p>
          <a:p>
            <a:pPr marL="342900" indent="-342900">
              <a:spcBef>
                <a:spcPts val="1200"/>
              </a:spcBef>
              <a:buFont typeface="+mj-lt"/>
              <a:buAutoNum type="alphaUcPeriod"/>
            </a:pPr>
            <a:r>
              <a:rPr lang="en-GB" sz="1800" dirty="0" smtClean="0">
                <a:latin typeface="Arial" panose="020B0604020202020204" pitchFamily="34" charset="0"/>
                <a:cs typeface="Arial" panose="020B0604020202020204" pitchFamily="34" charset="0"/>
              </a:rPr>
              <a:t>Qualitative </a:t>
            </a:r>
            <a:r>
              <a:rPr lang="en-GB" sz="1800" dirty="0">
                <a:latin typeface="Arial" panose="020B0604020202020204" pitchFamily="34" charset="0"/>
                <a:cs typeface="Arial" panose="020B0604020202020204" pitchFamily="34" charset="0"/>
              </a:rPr>
              <a:t>statements</a:t>
            </a:r>
          </a:p>
          <a:p>
            <a:pPr marL="342900" indent="-342900">
              <a:spcBef>
                <a:spcPts val="1200"/>
              </a:spcBef>
              <a:buFont typeface="+mj-lt"/>
              <a:buAutoNum type="alphaUcPeriod"/>
            </a:pPr>
            <a:r>
              <a:rPr lang="en-GB" sz="1800" dirty="0" smtClean="0">
                <a:latin typeface="Arial" panose="020B0604020202020204" pitchFamily="34" charset="0"/>
                <a:cs typeface="Arial" panose="020B0604020202020204" pitchFamily="34" charset="0"/>
              </a:rPr>
              <a:t>Metric glossary </a:t>
            </a:r>
          </a:p>
          <a:p>
            <a:pPr marL="460375" indent="-342900">
              <a:spcBef>
                <a:spcPts val="1200"/>
              </a:spcBef>
              <a:buFont typeface="+mj-lt"/>
              <a:buAutoNum type="alphaUcPeriod"/>
            </a:pPr>
            <a:endParaRPr lang="en-GB"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904699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17"/>
          <p:cNvSpPr>
            <a:spLocks noGrp="1"/>
          </p:cNvSpPr>
          <p:nvPr>
            <p:ph sz="quarter" idx="11"/>
          </p:nvPr>
        </p:nvSpPr>
        <p:spPr/>
        <p:txBody>
          <a:bodyPr/>
          <a:lstStyle/>
          <a:p>
            <a:r>
              <a:rPr lang="en-US" dirty="0"/>
              <a:t>Metric status definitions </a:t>
            </a:r>
            <a:r>
              <a:rPr lang="en-US"/>
              <a:t>and </a:t>
            </a:r>
            <a:r>
              <a:rPr lang="en-US" smtClean="0"/>
              <a:t>escalation </a:t>
            </a:r>
            <a:r>
              <a:rPr lang="en-US" dirty="0"/>
              <a:t>processes</a:t>
            </a:r>
            <a:endParaRPr lang="en-GB" dirty="0"/>
          </a:p>
        </p:txBody>
      </p:sp>
      <p:sp>
        <p:nvSpPr>
          <p:cNvPr id="19" name="Text Placeholder 11"/>
          <p:cNvSpPr txBox="1">
            <a:spLocks/>
          </p:cNvSpPr>
          <p:nvPr/>
        </p:nvSpPr>
        <p:spPr bwMode="gray">
          <a:xfrm>
            <a:off x="6668472" y="1463040"/>
            <a:ext cx="2566657"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indent="0" algn="l" rtl="0" eaLnBrk="1" fontAlgn="base" hangingPunct="1">
              <a:lnSpc>
                <a:spcPct val="100000"/>
              </a:lnSpc>
              <a:spcBef>
                <a:spcPts val="0"/>
              </a:spcBef>
              <a:spcAft>
                <a:spcPct val="0"/>
              </a:spcAft>
              <a:buNone/>
              <a:defRPr sz="1200" b="1">
                <a:solidFill>
                  <a:schemeClr val="accent1"/>
                </a:solidFill>
                <a:latin typeface="+mn-lt"/>
                <a:ea typeface="+mn-ea"/>
                <a:cs typeface="+mn-cs"/>
                <a:sym typeface="+mn-lt"/>
              </a:defRPr>
            </a:lvl1pPr>
            <a:lvl2pPr marL="0" indent="0" algn="l" rtl="0" eaLnBrk="1" fontAlgn="base" hangingPunct="1">
              <a:lnSpc>
                <a:spcPct val="100000"/>
              </a:lnSpc>
              <a:spcBef>
                <a:spcPts val="0"/>
              </a:spcBef>
              <a:spcAft>
                <a:spcPct val="0"/>
              </a:spcAft>
              <a:buFont typeface="Arial" charset="0"/>
              <a:buNone/>
              <a:defRPr sz="1200" baseline="0">
                <a:solidFill>
                  <a:schemeClr val="accent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000">
                <a:solidFill>
                  <a:schemeClr val="accent2"/>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000">
                <a:solidFill>
                  <a:schemeClr val="accent2"/>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000">
                <a:solidFill>
                  <a:schemeClr val="accent2"/>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GB" sz="1400" b="1" i="0" u="none" strike="noStrike" kern="0" cap="none" spc="0" normalizeH="0" baseline="0" noProof="0" dirty="0" smtClean="0">
                <a:ln>
                  <a:noFill/>
                </a:ln>
                <a:solidFill>
                  <a:srgbClr val="FF0000"/>
                </a:solidFill>
                <a:effectLst/>
                <a:uLnTx/>
                <a:uFillTx/>
                <a:latin typeface="Arial"/>
                <a:ea typeface="+mn-ea"/>
                <a:cs typeface="+mn-cs"/>
                <a:sym typeface="+mn-lt"/>
              </a:rPr>
              <a:t>Escalation processes</a:t>
            </a:r>
            <a:endParaRPr kumimoji="0" lang="en-GB" sz="1400" b="1" i="0" u="none" strike="noStrike" kern="0" cap="none" spc="0" normalizeH="0" baseline="0" noProof="0" dirty="0">
              <a:ln>
                <a:noFill/>
              </a:ln>
              <a:solidFill>
                <a:srgbClr val="FF0000"/>
              </a:solidFill>
              <a:effectLst/>
              <a:uLnTx/>
              <a:uFillTx/>
              <a:latin typeface="Arial"/>
              <a:ea typeface="+mn-ea"/>
              <a:cs typeface="+mn-cs"/>
              <a:sym typeface="+mn-lt"/>
            </a:endParaRPr>
          </a:p>
        </p:txBody>
      </p:sp>
      <p:sp>
        <p:nvSpPr>
          <p:cNvPr id="20" name="Text Placeholder 3"/>
          <p:cNvSpPr txBox="1">
            <a:spLocks/>
          </p:cNvSpPr>
          <p:nvPr/>
        </p:nvSpPr>
        <p:spPr bwMode="gray">
          <a:xfrm>
            <a:off x="375364" y="1463040"/>
            <a:ext cx="432125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indent="0" algn="l" rtl="0" eaLnBrk="1" fontAlgn="base" hangingPunct="1">
              <a:lnSpc>
                <a:spcPct val="100000"/>
              </a:lnSpc>
              <a:spcBef>
                <a:spcPts val="0"/>
              </a:spcBef>
              <a:spcAft>
                <a:spcPct val="0"/>
              </a:spcAft>
              <a:buNone/>
              <a:defRPr sz="1200" b="1">
                <a:solidFill>
                  <a:schemeClr val="accent1"/>
                </a:solidFill>
                <a:latin typeface="+mn-lt"/>
                <a:ea typeface="+mn-ea"/>
                <a:cs typeface="+mn-cs"/>
                <a:sym typeface="+mn-lt"/>
              </a:defRPr>
            </a:lvl1pPr>
            <a:lvl2pPr marL="0" indent="0" algn="l" rtl="0" eaLnBrk="1" fontAlgn="base" hangingPunct="1">
              <a:lnSpc>
                <a:spcPct val="100000"/>
              </a:lnSpc>
              <a:spcBef>
                <a:spcPts val="0"/>
              </a:spcBef>
              <a:spcAft>
                <a:spcPct val="0"/>
              </a:spcAft>
              <a:buFont typeface="Arial" charset="0"/>
              <a:buNone/>
              <a:defRPr sz="1200" baseline="0">
                <a:solidFill>
                  <a:schemeClr val="accent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000">
                <a:solidFill>
                  <a:schemeClr val="accent2"/>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000">
                <a:solidFill>
                  <a:schemeClr val="accent2"/>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000">
                <a:solidFill>
                  <a:schemeClr val="accent2"/>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GB" sz="1400" b="1" i="0" u="none" strike="noStrike" kern="0" cap="none" spc="0" normalizeH="0" baseline="0" noProof="0" dirty="0" smtClean="0">
                <a:ln>
                  <a:noFill/>
                </a:ln>
                <a:solidFill>
                  <a:srgbClr val="FF0000"/>
                </a:solidFill>
                <a:effectLst/>
                <a:uLnTx/>
                <a:uFillTx/>
                <a:latin typeface="Arial"/>
                <a:ea typeface="+mn-ea"/>
                <a:cs typeface="+mn-cs"/>
                <a:sym typeface="+mn-lt"/>
              </a:rPr>
              <a:t>Metric status definitions</a:t>
            </a:r>
            <a:endParaRPr kumimoji="0" lang="en-GB" sz="1400" b="1" i="0" u="none" strike="noStrike" kern="0" cap="none" spc="0" normalizeH="0" baseline="0" noProof="0" dirty="0">
              <a:ln>
                <a:noFill/>
              </a:ln>
              <a:solidFill>
                <a:srgbClr val="FF0000"/>
              </a:solidFill>
              <a:effectLst/>
              <a:uLnTx/>
              <a:uFillTx/>
              <a:latin typeface="Arial"/>
              <a:ea typeface="+mn-ea"/>
              <a:cs typeface="+mn-cs"/>
              <a:sym typeface="+mn-lt"/>
            </a:endParaRPr>
          </a:p>
        </p:txBody>
      </p:sp>
      <p:sp>
        <p:nvSpPr>
          <p:cNvPr id="21" name="Rectangle 20"/>
          <p:cNvSpPr/>
          <p:nvPr/>
        </p:nvSpPr>
        <p:spPr bwMode="auto">
          <a:xfrm>
            <a:off x="365839" y="1949059"/>
            <a:ext cx="1338209" cy="1352327"/>
          </a:xfrm>
          <a:prstGeom prst="rect">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00000"/>
              </a:lnSpc>
            </a:pPr>
            <a:r>
              <a:rPr lang="en-US" sz="1200" b="1" dirty="0" smtClean="0">
                <a:solidFill>
                  <a:srgbClr val="FFFFFF"/>
                </a:solidFill>
                <a:ea typeface="ＭＳ Ｐゴシック" pitchFamily="-112" charset="-128"/>
                <a:cs typeface="ＭＳ Ｐゴシック" pitchFamily="-112" charset="-128"/>
              </a:rPr>
              <a:t>Green status</a:t>
            </a:r>
            <a:endParaRPr lang="en-US" sz="1200" b="1" dirty="0">
              <a:solidFill>
                <a:srgbClr val="FFFFFF"/>
              </a:solidFill>
              <a:ea typeface="ＭＳ Ｐゴシック" pitchFamily="-112" charset="-128"/>
              <a:cs typeface="ＭＳ Ｐゴシック" pitchFamily="-112" charset="-128"/>
            </a:endParaRPr>
          </a:p>
        </p:txBody>
      </p:sp>
      <p:sp>
        <p:nvSpPr>
          <p:cNvPr id="23" name="Rectangle 22"/>
          <p:cNvSpPr/>
          <p:nvPr/>
        </p:nvSpPr>
        <p:spPr bwMode="auto">
          <a:xfrm>
            <a:off x="365839" y="3341097"/>
            <a:ext cx="1334788" cy="1355729"/>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00000"/>
              </a:lnSpc>
            </a:pPr>
            <a:r>
              <a:rPr lang="en-US" sz="1200" b="1" dirty="0" smtClean="0">
                <a:solidFill>
                  <a:srgbClr val="FFFFFF"/>
                </a:solidFill>
                <a:ea typeface="ＭＳ Ｐゴシック" pitchFamily="-112" charset="-128"/>
                <a:cs typeface="ＭＳ Ｐゴシック" pitchFamily="-112" charset="-128"/>
              </a:rPr>
              <a:t>Amber status </a:t>
            </a:r>
          </a:p>
          <a:p>
            <a:pPr algn="ctr">
              <a:lnSpc>
                <a:spcPct val="100000"/>
              </a:lnSpc>
            </a:pPr>
            <a:r>
              <a:rPr lang="en-US" sz="1200" b="1" dirty="0" smtClean="0">
                <a:solidFill>
                  <a:srgbClr val="FFFFFF"/>
                </a:solidFill>
                <a:ea typeface="ＭＳ Ｐゴシック" pitchFamily="-112" charset="-128"/>
                <a:cs typeface="ＭＳ Ｐゴシック" pitchFamily="-112" charset="-128"/>
              </a:rPr>
              <a:t>(“trigger”)</a:t>
            </a:r>
            <a:endParaRPr lang="en-US" sz="1200" b="1" dirty="0">
              <a:solidFill>
                <a:srgbClr val="FFFFFF"/>
              </a:solidFill>
              <a:ea typeface="ＭＳ Ｐゴシック" pitchFamily="-112" charset="-128"/>
              <a:cs typeface="ＭＳ Ｐゴシック" pitchFamily="-112" charset="-128"/>
            </a:endParaRPr>
          </a:p>
        </p:txBody>
      </p:sp>
      <p:sp>
        <p:nvSpPr>
          <p:cNvPr id="24" name="Rectangle 23"/>
          <p:cNvSpPr/>
          <p:nvPr/>
        </p:nvSpPr>
        <p:spPr bwMode="auto">
          <a:xfrm>
            <a:off x="365839" y="4738684"/>
            <a:ext cx="1334788" cy="1355729"/>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Red status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(“limit breach”)</a:t>
            </a:r>
          </a:p>
        </p:txBody>
      </p:sp>
      <p:sp>
        <p:nvSpPr>
          <p:cNvPr id="25" name="TextBox 24"/>
          <p:cNvSpPr txBox="1"/>
          <p:nvPr/>
        </p:nvSpPr>
        <p:spPr>
          <a:xfrm>
            <a:off x="1804046" y="2378112"/>
            <a:ext cx="4691672" cy="452957"/>
          </a:xfrm>
          <a:prstGeom prst="rect">
            <a:avLst/>
          </a:prstGeom>
          <a:noFill/>
        </p:spPr>
        <p:txBody>
          <a:bodyPr wrap="square" lIns="0" tIns="0" rIns="0" bIns="0" rtlCol="0">
            <a:spAutoFit/>
          </a:bodyPr>
          <a:lstStyle/>
          <a:p>
            <a:pPr marL="171450" marR="0" lvl="0" indent="-171450" algn="l" defTabSz="91440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200" b="0" i="0" u="none" strike="noStrike" kern="0" cap="none" spc="0" normalizeH="0" baseline="0" noProof="0" dirty="0" smtClean="0">
                <a:ln>
                  <a:noFill/>
                </a:ln>
                <a:solidFill>
                  <a:srgbClr val="000000"/>
                </a:solidFill>
                <a:effectLst/>
                <a:uLnTx/>
                <a:uFillTx/>
                <a:ea typeface="+mn-ea"/>
              </a:rPr>
              <a:t>Metrics have not breached the amber trigger or red limit</a:t>
            </a:r>
          </a:p>
          <a:p>
            <a:pPr marL="171450" marR="0" lvl="0" indent="-171450" algn="l" defTabSz="91440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200" b="0" i="0" u="none" strike="noStrike" kern="0" cap="none" spc="0" normalizeH="0" baseline="0" noProof="0" dirty="0" smtClean="0">
                <a:ln>
                  <a:noFill/>
                </a:ln>
                <a:solidFill>
                  <a:srgbClr val="000000"/>
                </a:solidFill>
                <a:effectLst/>
                <a:uLnTx/>
                <a:uFillTx/>
                <a:ea typeface="+mn-ea"/>
              </a:rPr>
              <a:t>Level of risk within range acceptable to organization</a:t>
            </a:r>
          </a:p>
        </p:txBody>
      </p:sp>
      <p:cxnSp>
        <p:nvCxnSpPr>
          <p:cNvPr id="26" name="Straight Connector 25"/>
          <p:cNvCxnSpPr/>
          <p:nvPr/>
        </p:nvCxnSpPr>
        <p:spPr bwMode="auto">
          <a:xfrm flipH="1">
            <a:off x="1704049" y="4714201"/>
            <a:ext cx="3352400" cy="7107"/>
          </a:xfrm>
          <a:prstGeom prst="line">
            <a:avLst/>
          </a:prstGeom>
          <a:solidFill>
            <a:srgbClr val="FF0000"/>
          </a:solidFill>
          <a:ln w="12700" cap="flat" cmpd="sng" algn="ctr">
            <a:solidFill>
              <a:srgbClr val="FF0000"/>
            </a:solidFill>
            <a:prstDash val="dash"/>
            <a:round/>
            <a:headEnd type="none" w="med" len="med"/>
            <a:tailEnd type="none" w="med" len="med"/>
          </a:ln>
          <a:effectLst/>
        </p:spPr>
      </p:cxnSp>
      <p:sp>
        <p:nvSpPr>
          <p:cNvPr id="27" name="TextBox 26"/>
          <p:cNvSpPr txBox="1"/>
          <p:nvPr/>
        </p:nvSpPr>
        <p:spPr>
          <a:xfrm>
            <a:off x="5056448" y="4575738"/>
            <a:ext cx="1088419" cy="281146"/>
          </a:xfrm>
          <a:prstGeom prst="rect">
            <a:avLst/>
          </a:prstGeom>
          <a:noFill/>
          <a:ln>
            <a:noFill/>
          </a:ln>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FF0000"/>
                </a:solidFill>
                <a:effectLst/>
                <a:uLnTx/>
                <a:uFillTx/>
                <a:ea typeface="+mn-ea"/>
              </a:rPr>
              <a:t>Red limit</a:t>
            </a:r>
          </a:p>
        </p:txBody>
      </p:sp>
      <p:sp>
        <p:nvSpPr>
          <p:cNvPr id="28" name="TextBox 27"/>
          <p:cNvSpPr txBox="1"/>
          <p:nvPr/>
        </p:nvSpPr>
        <p:spPr>
          <a:xfrm>
            <a:off x="1804046" y="3762782"/>
            <a:ext cx="4691671" cy="452957"/>
          </a:xfrm>
          <a:prstGeom prst="rect">
            <a:avLst/>
          </a:prstGeom>
          <a:noFill/>
        </p:spPr>
        <p:txBody>
          <a:bodyPr wrap="square" lIns="0" tIns="0" rIns="0" bIns="0" rtlCol="0">
            <a:spAutoFit/>
          </a:bodyPr>
          <a:lstStyle/>
          <a:p>
            <a:pPr marL="171450" marR="0" lvl="0" indent="-171450" algn="l" defTabSz="91440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200" b="0" i="0" u="none" strike="noStrike" kern="0" cap="none" spc="0" normalizeH="0" baseline="0" noProof="0" dirty="0" smtClean="0">
                <a:ln>
                  <a:noFill/>
                </a:ln>
                <a:solidFill>
                  <a:srgbClr val="000000"/>
                </a:solidFill>
                <a:effectLst/>
                <a:uLnTx/>
                <a:uFillTx/>
                <a:ea typeface="+mn-ea"/>
              </a:rPr>
              <a:t>Metrics have breached the amber trigger but not the red limit</a:t>
            </a:r>
          </a:p>
          <a:p>
            <a:pPr marL="171450" marR="0" lvl="0" indent="-171450" algn="l" defTabSz="91440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200" b="0" i="0" u="none" strike="noStrike" kern="0" cap="none" spc="0" normalizeH="0" baseline="0" noProof="0" dirty="0" smtClean="0">
                <a:ln>
                  <a:noFill/>
                </a:ln>
                <a:solidFill>
                  <a:srgbClr val="000000"/>
                </a:solidFill>
                <a:effectLst/>
                <a:uLnTx/>
                <a:uFillTx/>
                <a:ea typeface="+mn-ea"/>
              </a:rPr>
              <a:t>Level of risk in danger of exceeding acceptable range</a:t>
            </a:r>
          </a:p>
        </p:txBody>
      </p:sp>
      <p:sp>
        <p:nvSpPr>
          <p:cNvPr id="29" name="TextBox 28"/>
          <p:cNvSpPr txBox="1"/>
          <p:nvPr/>
        </p:nvSpPr>
        <p:spPr>
          <a:xfrm>
            <a:off x="1804046" y="5136443"/>
            <a:ext cx="4691672" cy="452957"/>
          </a:xfrm>
          <a:prstGeom prst="rect">
            <a:avLst/>
          </a:prstGeom>
          <a:noFill/>
        </p:spPr>
        <p:txBody>
          <a:bodyPr wrap="square" lIns="0" tIns="0" rIns="0" bIns="0" rtlCol="0">
            <a:spAutoFit/>
          </a:bodyPr>
          <a:lstStyle/>
          <a:p>
            <a:pPr marL="171450" marR="0" lvl="0" indent="-171450" algn="l" defTabSz="91440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200" b="0" i="0" u="none" strike="noStrike" kern="0" cap="none" spc="0" normalizeH="0" baseline="0" noProof="0" dirty="0" smtClean="0">
                <a:ln>
                  <a:noFill/>
                </a:ln>
                <a:solidFill>
                  <a:srgbClr val="000000"/>
                </a:solidFill>
                <a:effectLst/>
                <a:uLnTx/>
                <a:uFillTx/>
                <a:ea typeface="+mn-ea"/>
              </a:rPr>
              <a:t>Metrics have breached both the amber trigger and red limit</a:t>
            </a:r>
          </a:p>
          <a:p>
            <a:pPr marL="171450" marR="0" lvl="0" indent="-171450" algn="l" defTabSz="91440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200" b="0" i="0" u="none" strike="noStrike" kern="0" cap="none" spc="0" normalizeH="0" baseline="0" noProof="0" dirty="0" smtClean="0">
                <a:ln>
                  <a:noFill/>
                </a:ln>
                <a:solidFill>
                  <a:srgbClr val="000000"/>
                </a:solidFill>
                <a:effectLst/>
                <a:uLnTx/>
                <a:uFillTx/>
                <a:ea typeface="+mn-ea"/>
              </a:rPr>
              <a:t>Level of risk within a range unacceptable to the organization</a:t>
            </a:r>
          </a:p>
        </p:txBody>
      </p:sp>
      <p:cxnSp>
        <p:nvCxnSpPr>
          <p:cNvPr id="30" name="Straight Connector 29"/>
          <p:cNvCxnSpPr/>
          <p:nvPr/>
        </p:nvCxnSpPr>
        <p:spPr bwMode="auto">
          <a:xfrm flipH="1">
            <a:off x="1700627" y="3318761"/>
            <a:ext cx="3355822" cy="4961"/>
          </a:xfrm>
          <a:prstGeom prst="line">
            <a:avLst/>
          </a:prstGeom>
          <a:solidFill>
            <a:srgbClr val="FF0000"/>
          </a:solidFill>
          <a:ln w="12700" cap="flat" cmpd="sng" algn="ctr">
            <a:solidFill>
              <a:srgbClr val="FFC000"/>
            </a:solidFill>
            <a:prstDash val="dash"/>
            <a:round/>
            <a:headEnd type="none" w="med" len="med"/>
            <a:tailEnd type="none" w="med" len="med"/>
          </a:ln>
          <a:effectLst/>
        </p:spPr>
      </p:cxnSp>
      <p:sp>
        <p:nvSpPr>
          <p:cNvPr id="31" name="TextBox 30"/>
          <p:cNvSpPr txBox="1"/>
          <p:nvPr/>
        </p:nvSpPr>
        <p:spPr>
          <a:xfrm>
            <a:off x="5056449" y="3179225"/>
            <a:ext cx="1339240" cy="281146"/>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FFC000"/>
                </a:solidFill>
                <a:effectLst/>
                <a:uLnTx/>
                <a:uFillTx/>
                <a:ea typeface="+mn-ea"/>
              </a:rPr>
              <a:t>Amber trigger</a:t>
            </a:r>
          </a:p>
        </p:txBody>
      </p:sp>
      <p:sp>
        <p:nvSpPr>
          <p:cNvPr id="32" name="TextBox 31"/>
          <p:cNvSpPr txBox="1"/>
          <p:nvPr/>
        </p:nvSpPr>
        <p:spPr>
          <a:xfrm>
            <a:off x="6611321" y="1958584"/>
            <a:ext cx="2654917" cy="1815882"/>
          </a:xfrm>
          <a:prstGeom prst="rect">
            <a:avLst/>
          </a:prstGeom>
        </p:spPr>
        <p:txBody>
          <a:bodyPr wrap="square" lIns="0" tIns="0" rIns="0" bIns="0" anchor="t">
            <a:spAutoFit/>
          </a:bodyPr>
          <a:lstStyle>
            <a:lvl1pPr marL="171450" indent="-171450" algn="l" eaLnBrk="1" hangingPunct="1">
              <a:lnSpc>
                <a:spcPct val="100000"/>
              </a:lnSpc>
              <a:spcBef>
                <a:spcPct val="20000"/>
              </a:spcBef>
              <a:spcAft>
                <a:spcPts val="600"/>
              </a:spcAft>
              <a:buFont typeface="Arial" panose="020B0604020202020204" pitchFamily="34" charset="0"/>
              <a:buChar char="•"/>
              <a:defRPr sz="1200">
                <a:solidFill>
                  <a:schemeClr val="tx2"/>
                </a:solidFill>
                <a:latin typeface="+mn-lt"/>
              </a:defRPr>
            </a:lvl1pPr>
            <a:lvl2pPr marL="346075" indent="-173038" algn="l" eaLnBrk="1" hangingPunct="1">
              <a:lnSpc>
                <a:spcPct val="100000"/>
              </a:lnSpc>
              <a:spcBef>
                <a:spcPts val="400"/>
              </a:spcBef>
              <a:buClr>
                <a:schemeClr val="tx1"/>
              </a:buClr>
              <a:buFont typeface="Wingdings" pitchFamily="2" charset="2"/>
              <a:buChar char="§"/>
              <a:defRPr sz="1200">
                <a:solidFill>
                  <a:schemeClr val="tx2"/>
                </a:solidFill>
              </a:defRPr>
            </a:lvl2pPr>
            <a:lvl3pPr marL="511175" indent="-165100" algn="l" eaLnBrk="1" hangingPunct="1">
              <a:lnSpc>
                <a:spcPct val="100000"/>
              </a:lnSpc>
              <a:spcBef>
                <a:spcPts val="350"/>
              </a:spcBef>
              <a:buClr>
                <a:schemeClr val="tx1"/>
              </a:buClr>
              <a:buChar char="•"/>
              <a:defRPr sz="1200">
                <a:solidFill>
                  <a:schemeClr val="tx2"/>
                </a:solidFill>
              </a:defRPr>
            </a:lvl3pPr>
            <a:lvl4pPr marL="684213" indent="-173038" algn="l" eaLnBrk="1" hangingPunct="1">
              <a:lnSpc>
                <a:spcPct val="100000"/>
              </a:lnSpc>
              <a:spcBef>
                <a:spcPts val="300"/>
              </a:spcBef>
              <a:buClr>
                <a:schemeClr val="tx1"/>
              </a:buClr>
              <a:buChar char="–"/>
              <a:defRPr sz="1200">
                <a:solidFill>
                  <a:schemeClr val="tx2"/>
                </a:solidFill>
              </a:defRPr>
            </a:lvl4pPr>
            <a:lvl5pPr marL="857250" indent="-173038" algn="l" eaLnBrk="1" hangingPunct="1">
              <a:lnSpc>
                <a:spcPct val="100000"/>
              </a:lnSpc>
              <a:spcBef>
                <a:spcPts val="250"/>
              </a:spcBef>
              <a:buClr>
                <a:schemeClr val="tx1"/>
              </a:buClr>
              <a:buFont typeface="Courier New" panose="02070309020205020404" pitchFamily="49" charset="0"/>
              <a:buChar char="o"/>
              <a:defRPr sz="1200">
                <a:solidFill>
                  <a:schemeClr val="tx2"/>
                </a:solidFill>
              </a:defRPr>
            </a:lvl5pPr>
            <a:lvl6pPr marL="2227263" indent="-228600" fontAlgn="base">
              <a:spcBef>
                <a:spcPct val="20000"/>
              </a:spcBef>
              <a:spcAft>
                <a:spcPct val="0"/>
              </a:spcAft>
              <a:defRPr sz="1800"/>
            </a:lvl6pPr>
            <a:lvl7pPr marL="2684463" indent="-228600" fontAlgn="base">
              <a:spcBef>
                <a:spcPct val="20000"/>
              </a:spcBef>
              <a:spcAft>
                <a:spcPct val="0"/>
              </a:spcAft>
              <a:defRPr sz="1800"/>
            </a:lvl7pPr>
            <a:lvl8pPr marL="3141663" indent="-228600" fontAlgn="base">
              <a:spcBef>
                <a:spcPct val="20000"/>
              </a:spcBef>
              <a:spcAft>
                <a:spcPct val="0"/>
              </a:spcAft>
              <a:defRPr sz="1800"/>
            </a:lvl8pPr>
            <a:lvl9pPr marL="3598863" indent="-228600" fontAlgn="base">
              <a:spcBef>
                <a:spcPct val="20000"/>
              </a:spcBef>
              <a:spcAft>
                <a:spcPct val="0"/>
              </a:spcAft>
              <a:defRPr sz="1800"/>
            </a:lvl9pPr>
          </a:lstStyle>
          <a:p>
            <a:pPr>
              <a:spcBef>
                <a:spcPts val="600"/>
              </a:spcBef>
              <a:spcAft>
                <a:spcPts val="0"/>
              </a:spcAft>
            </a:pPr>
            <a:r>
              <a:rPr lang="en-US" dirty="0" smtClean="0">
                <a:solidFill>
                  <a:srgbClr val="000000"/>
                </a:solidFill>
                <a:latin typeface="Arial"/>
                <a:ea typeface="+mn-ea"/>
              </a:rPr>
              <a:t>Escalation procedures apply to all amber triggers and red breaches</a:t>
            </a:r>
          </a:p>
          <a:p>
            <a:pPr>
              <a:spcBef>
                <a:spcPts val="600"/>
              </a:spcBef>
              <a:spcAft>
                <a:spcPts val="0"/>
              </a:spcAft>
            </a:pPr>
            <a:r>
              <a:rPr lang="en-US" b="1" dirty="0" smtClean="0">
                <a:solidFill>
                  <a:srgbClr val="000000"/>
                </a:solidFill>
                <a:latin typeface="Arial"/>
                <a:ea typeface="+mn-ea"/>
              </a:rPr>
              <a:t>SHUSA-level</a:t>
            </a:r>
            <a:r>
              <a:rPr lang="en-US" dirty="0" smtClean="0">
                <a:solidFill>
                  <a:srgbClr val="000000"/>
                </a:solidFill>
                <a:latin typeface="Arial"/>
                <a:ea typeface="+mn-ea"/>
              </a:rPr>
              <a:t>: Escalated to SHUSA CRO, with most review and approval by ERMC (amber) or RC (red)</a:t>
            </a:r>
            <a:r>
              <a:rPr lang="en-US" baseline="30000" dirty="0" smtClean="0">
                <a:solidFill>
                  <a:srgbClr val="000000"/>
                </a:solidFill>
                <a:latin typeface="Arial"/>
                <a:ea typeface="+mn-ea"/>
              </a:rPr>
              <a:t>1</a:t>
            </a:r>
          </a:p>
          <a:p>
            <a:pPr>
              <a:spcBef>
                <a:spcPts val="600"/>
              </a:spcBef>
              <a:spcAft>
                <a:spcPts val="0"/>
              </a:spcAft>
            </a:pPr>
            <a:r>
              <a:rPr lang="en-US" b="1" dirty="0" smtClean="0">
                <a:solidFill>
                  <a:srgbClr val="000000"/>
                </a:solidFill>
                <a:latin typeface="Arial"/>
                <a:ea typeface="+mn-ea"/>
              </a:rPr>
              <a:t>BSI-only</a:t>
            </a:r>
            <a:r>
              <a:rPr lang="en-US" dirty="0" smtClean="0">
                <a:solidFill>
                  <a:srgbClr val="000000"/>
                </a:solidFill>
                <a:latin typeface="Arial"/>
                <a:ea typeface="+mn-ea"/>
              </a:rPr>
              <a:t>: Review and approval responsibility in BSI; SHUSA ERMC provides review and input to action plans</a:t>
            </a:r>
            <a:endParaRPr lang="en-US" dirty="0">
              <a:solidFill>
                <a:srgbClr val="000000"/>
              </a:solidFill>
              <a:latin typeface="Arial"/>
              <a:ea typeface="+mn-ea"/>
            </a:endParaRPr>
          </a:p>
        </p:txBody>
      </p:sp>
      <p:cxnSp>
        <p:nvCxnSpPr>
          <p:cNvPr id="33" name="Straight Connector 32"/>
          <p:cNvCxnSpPr/>
          <p:nvPr/>
        </p:nvCxnSpPr>
        <p:spPr>
          <a:xfrm>
            <a:off x="6365378" y="1470025"/>
            <a:ext cx="0" cy="4624388"/>
          </a:xfrm>
          <a:prstGeom prst="line">
            <a:avLst/>
          </a:prstGeom>
          <a:noFill/>
          <a:ln w="9525" cap="flat" cmpd="sng" algn="ctr">
            <a:solidFill>
              <a:srgbClr val="808080"/>
            </a:solidFill>
            <a:prstDash val="solid"/>
            <a:tailEnd type="none"/>
          </a:ln>
          <a:effectLst/>
        </p:spPr>
      </p:cxnSp>
      <p:sp>
        <p:nvSpPr>
          <p:cNvPr id="34" name="Footnote"/>
          <p:cNvSpPr/>
          <p:nvPr/>
        </p:nvSpPr>
        <p:spPr>
          <a:xfrm>
            <a:off x="2228518" y="6332539"/>
            <a:ext cx="5000958" cy="123111"/>
          </a:xfrm>
          <a:prstGeom prst="rect">
            <a:avLst/>
          </a:prstGeom>
          <a:extLst/>
        </p:spPr>
        <p:txBody>
          <a:bodyPr vert="horz" wrap="square" lIns="0" tIns="0" rIns="0" bIns="0" numCol="1" anchor="t" anchorCtr="0" compatLnSpc="1">
            <a:prstTxWarp prst="textNoShape">
              <a:avLst/>
            </a:prstTxWarp>
            <a:spAutoFit/>
          </a:bodyPr>
          <a:lstStyle/>
          <a:p>
            <a:pPr algn="l" eaLnBrk="1" hangingPunct="1">
              <a:lnSpc>
                <a:spcPct val="100000"/>
              </a:lnSpc>
              <a:spcBef>
                <a:spcPts val="0"/>
              </a:spcBef>
              <a:spcAft>
                <a:spcPts val="0"/>
              </a:spcAft>
            </a:pPr>
            <a:r>
              <a:rPr lang="en-US" sz="800" dirty="0">
                <a:solidFill>
                  <a:srgbClr val="000000"/>
                </a:solidFill>
                <a:latin typeface="Arial" panose="020B0604020202020204" pitchFamily="34" charset="0"/>
                <a:cs typeface="Arial" panose="020B0604020202020204" pitchFamily="34" charset="0"/>
                <a:sym typeface="+mn-lt"/>
              </a:rPr>
              <a:t>1. Escalation level of breach dependent on breach severity and discretion of CRO</a:t>
            </a:r>
            <a:endParaRPr lang="en-GB" sz="800" dirty="0">
              <a:solidFill>
                <a:srgbClr val="000000"/>
              </a:solidFill>
              <a:latin typeface="Arial" panose="020B0604020202020204" pitchFamily="34" charset="0"/>
              <a:cs typeface="Arial" panose="020B0604020202020204" pitchFamily="34" charset="0"/>
              <a:sym typeface="+mn-lt"/>
            </a:endParaRPr>
          </a:p>
        </p:txBody>
      </p:sp>
      <p:sp>
        <p:nvSpPr>
          <p:cNvPr id="22" name="Text Box 75"/>
          <p:cNvSpPr txBox="1">
            <a:spLocks noChangeArrowheads="1"/>
          </p:cNvSpPr>
          <p:nvPr/>
        </p:nvSpPr>
        <p:spPr bwMode="gray">
          <a:xfrm>
            <a:off x="407540" y="98167"/>
            <a:ext cx="1412246"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Calibration approach</a:t>
            </a:r>
            <a:endParaRPr lang="en-US" sz="1200" dirty="0">
              <a:solidFill>
                <a:schemeClr val="bg1">
                  <a:lumMod val="50000"/>
                </a:schemeClr>
              </a:solidFill>
            </a:endParaRPr>
          </a:p>
        </p:txBody>
      </p:sp>
    </p:spTree>
    <p:extLst>
      <p:ext uri="{BB962C8B-B14F-4D97-AF65-F5344CB8AC3E}">
        <p14:creationId xmlns:p14="http://schemas.microsoft.com/office/powerpoint/2010/main" val="210967472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GB" dirty="0" smtClean="0">
                <a:solidFill>
                  <a:srgbClr val="FF0000"/>
                </a:solidFill>
              </a:rPr>
              <a:t>A.</a:t>
            </a:r>
            <a:r>
              <a:rPr lang="en-GB" dirty="0" smtClean="0"/>
              <a:t> 2016 BSI RAS</a:t>
            </a:r>
            <a:endParaRPr lang="en-GB" b="0" dirty="0"/>
          </a:p>
        </p:txBody>
      </p:sp>
    </p:spTree>
    <p:extLst>
      <p:ext uri="{BB962C8B-B14F-4D97-AF65-F5344CB8AC3E}">
        <p14:creationId xmlns:p14="http://schemas.microsoft.com/office/powerpoint/2010/main" val="84189627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319254816"/>
              </p:ext>
            </p:extLst>
          </p:nvPr>
        </p:nvGraphicFramePr>
        <p:xfrm>
          <a:off x="363541" y="1464368"/>
          <a:ext cx="8879148" cy="2464176"/>
        </p:xfrm>
        <a:graphic>
          <a:graphicData uri="http://schemas.openxmlformats.org/drawingml/2006/table">
            <a:tbl>
              <a:tblPr firstRow="1" bandRow="1"/>
              <a:tblGrid>
                <a:gridCol w="834439"/>
                <a:gridCol w="1975560"/>
                <a:gridCol w="924058"/>
                <a:gridCol w="735013"/>
                <a:gridCol w="735013"/>
                <a:gridCol w="735013"/>
                <a:gridCol w="735013"/>
                <a:gridCol w="735013"/>
                <a:gridCol w="735013"/>
                <a:gridCol w="735013"/>
              </a:tblGrid>
              <a:tr h="0">
                <a:tc>
                  <a:txBody>
                    <a:bodyPr/>
                    <a:lstStyle/>
                    <a:p>
                      <a:endParaRPr lang="en-US" sz="1100" b="1" dirty="0">
                        <a:solidFill>
                          <a:schemeClr val="tx1"/>
                        </a:solidFill>
                        <a:latin typeface="Arial" panose="020B0604020202020204" pitchFamily="34" charset="0"/>
                        <a:cs typeface="Arial" panose="020B0604020202020204" pitchFamily="34" charset="0"/>
                      </a:endParaRPr>
                    </a:p>
                  </a:txBody>
                  <a:tcPr marL="48014" marR="48014"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1" dirty="0">
                        <a:solidFill>
                          <a:schemeClr val="tx1"/>
                        </a:solidFill>
                        <a:latin typeface="Arial" panose="020B0604020202020204" pitchFamily="34" charset="0"/>
                        <a:cs typeface="Arial" panose="020B0604020202020204" pitchFamily="34" charset="0"/>
                      </a:endParaRPr>
                    </a:p>
                  </a:txBody>
                  <a:tcPr marL="48014" marR="48014" anchor="b">
                    <a:lnL>
                      <a:noFill/>
                    </a:lnL>
                    <a:lnR>
                      <a:noFill/>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1" dirty="0">
                        <a:solidFill>
                          <a:schemeClr val="tx1"/>
                        </a:solidFill>
                        <a:latin typeface="Arial" panose="020B0604020202020204" pitchFamily="34" charset="0"/>
                        <a:cs typeface="Arial" panose="020B0604020202020204" pitchFamily="34" charset="0"/>
                      </a:endParaRPr>
                    </a:p>
                  </a:txBody>
                  <a:tcPr marL="48014" marR="48014" anchor="b">
                    <a:lnL>
                      <a:noFill/>
                    </a:lnL>
                    <a:lnR>
                      <a:noFill/>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marL="0" algn="ctr" defTabSz="457200" rtl="0" eaLnBrk="1" latinLnBrk="0" hangingPunct="1"/>
                      <a:r>
                        <a:rPr lang="en-US" sz="1100" b="1" kern="1200" dirty="0" smtClean="0">
                          <a:solidFill>
                            <a:srgbClr val="FF0000"/>
                          </a:solidFill>
                          <a:latin typeface="Arial" panose="020B0604020202020204" pitchFamily="34" charset="0"/>
                          <a:ea typeface="+mn-ea"/>
                          <a:cs typeface="Arial" panose="020B0604020202020204" pitchFamily="34" charset="0"/>
                        </a:rPr>
                        <a:t>Baseline scenario</a:t>
                      </a:r>
                      <a:endParaRPr lang="en-US" sz="1100" b="1" kern="1200" dirty="0">
                        <a:solidFill>
                          <a:srgbClr val="FF0000"/>
                        </a:solidFill>
                        <a:latin typeface="Arial" panose="020B0604020202020204" pitchFamily="34" charset="0"/>
                        <a:ea typeface="+mn-ea"/>
                        <a:cs typeface="Arial" panose="020B0604020202020204" pitchFamily="34" charset="0"/>
                      </a:endParaRPr>
                    </a:p>
                  </a:txBody>
                  <a:tcPr marL="48014" marR="48014">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hMerge="1">
                  <a:txBody>
                    <a:bodyPr/>
                    <a:lstStyle/>
                    <a:p>
                      <a:pPr marL="0" algn="ctr" defTabSz="457200" rtl="0" eaLnBrk="1" latinLnBrk="0" hangingPunct="1"/>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mpd="sng">
                      <a:noFill/>
                      <a:prstDash val="solid"/>
                    </a:lnL>
                    <a:lnR w="12700" cmpd="sng">
                      <a:noFill/>
                      <a:prstDash val="soli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defTabSz="457200" rtl="0" eaLnBrk="1" latinLnBrk="0" hangingPunct="1">
                        <a:buFont typeface="Arial" panose="020B0604020202020204" pitchFamily="34" charset="0"/>
                        <a:buNone/>
                      </a:pPr>
                      <a:endParaRPr lang="en-US" sz="1100" b="1" kern="1200" dirty="0">
                        <a:solidFill>
                          <a:schemeClr val="bg1"/>
                        </a:solidFill>
                        <a:latin typeface="Arial" panose="020B0604020202020204" pitchFamily="34" charset="0"/>
                        <a:ea typeface="+mn-ea"/>
                        <a:cs typeface="Arial" panose="020B0604020202020204" pitchFamily="34" charset="0"/>
                      </a:endParaRPr>
                    </a:p>
                  </a:txBody>
                  <a:tcPr marL="45720" marR="45720">
                    <a:lnL w="12700" cmpd="sng">
                      <a:noFill/>
                      <a:prstDash val="solid"/>
                    </a:lnL>
                    <a:lnR w="12700" cmpd="sng">
                      <a:noFill/>
                      <a:prstDash val="soli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gridSpan="3">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kern="1200" dirty="0" smtClean="0">
                          <a:solidFill>
                            <a:srgbClr val="FF0000"/>
                          </a:solidFill>
                          <a:latin typeface="Arial" panose="020B0604020202020204" pitchFamily="34" charset="0"/>
                          <a:ea typeface="+mn-ea"/>
                          <a:cs typeface="Arial" panose="020B0604020202020204" pitchFamily="34" charset="0"/>
                        </a:rPr>
                        <a:t>BHC Stress scenario</a:t>
                      </a:r>
                    </a:p>
                  </a:txBody>
                  <a:tcPr marL="48014" marR="48014">
                    <a:lnL w="12700" cmpd="sng">
                      <a:noFill/>
                      <a:prstDash val="solid"/>
                    </a:lnL>
                    <a:lnR w="12700" cmpd="sng">
                      <a:noFill/>
                      <a:prstDash val="solid"/>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ctr" defTabSz="457200" rtl="0" eaLnBrk="1" latinLnBrk="0" hangingPunct="1"/>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mpd="sng">
                      <a:noFill/>
                      <a:prstDash val="solid"/>
                    </a:lnL>
                    <a:lnR w="12700" cmpd="sng">
                      <a:noFill/>
                      <a:prstDash val="soli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defTabSz="457200" rtl="0" eaLnBrk="1" latinLnBrk="0" hangingPunct="1">
                        <a:buFont typeface="Arial" panose="020B0604020202020204" pitchFamily="34" charset="0"/>
                        <a:buNone/>
                      </a:pPr>
                      <a:endParaRPr lang="en-US" sz="1100" b="1" kern="1200" dirty="0">
                        <a:solidFill>
                          <a:schemeClr val="bg1"/>
                        </a:solidFill>
                        <a:latin typeface="Arial" panose="020B0604020202020204" pitchFamily="34" charset="0"/>
                        <a:ea typeface="+mn-ea"/>
                        <a:cs typeface="Arial" panose="020B0604020202020204" pitchFamily="34" charset="0"/>
                      </a:endParaRPr>
                    </a:p>
                  </a:txBody>
                  <a:tcPr marL="45720" marR="45720">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96851">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1" dirty="0" smtClean="0">
                          <a:solidFill>
                            <a:srgbClr val="FF0000"/>
                          </a:solidFill>
                          <a:latin typeface="Arial" panose="020B0604020202020204" pitchFamily="34" charset="0"/>
                          <a:cs typeface="Arial" panose="020B0604020202020204" pitchFamily="34" charset="0"/>
                        </a:rPr>
                        <a:t>Risk type</a:t>
                      </a:r>
                      <a:endParaRPr lang="en-US" sz="1100" b="1" dirty="0">
                        <a:solidFill>
                          <a:srgbClr val="FF0000"/>
                        </a:solidFill>
                        <a:latin typeface="Arial" panose="020B0604020202020204" pitchFamily="34" charset="0"/>
                        <a:cs typeface="Arial" panose="020B0604020202020204" pitchFamily="34" charset="0"/>
                      </a:endParaRPr>
                    </a:p>
                  </a:txBody>
                  <a:tcPr marL="0" marR="48014" anchor="b">
                    <a:lnL w="19050" cap="flat" cmpd="sng" algn="ctr">
                      <a:noFill/>
                      <a:prstDash val="solid"/>
                      <a:round/>
                      <a:headEnd type="none" w="med" len="med"/>
                      <a:tailEnd type="none" w="med" len="med"/>
                    </a:lnL>
                    <a:lnR>
                      <a:noFill/>
                    </a:lnR>
                    <a:lnT w="9525"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1" dirty="0" smtClean="0">
                          <a:solidFill>
                            <a:srgbClr val="FF0000"/>
                          </a:solidFill>
                          <a:latin typeface="Arial" panose="020B0604020202020204" pitchFamily="34" charset="0"/>
                          <a:cs typeface="Arial" panose="020B0604020202020204" pitchFamily="34" charset="0"/>
                        </a:rPr>
                        <a:t>Ratio</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a:noFill/>
                    </a:lnR>
                    <a:lnT w="9525"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1" dirty="0" smtClean="0">
                          <a:solidFill>
                            <a:srgbClr val="FF0000"/>
                          </a:solidFill>
                          <a:latin typeface="Arial" panose="020B0604020202020204" pitchFamily="34" charset="0"/>
                          <a:cs typeface="Arial" panose="020B0604020202020204" pitchFamily="34" charset="0"/>
                        </a:rPr>
                        <a:t>Frequency</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a:noFill/>
                    </a:lnR>
                    <a:lnT w="9525"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Mar 16</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8014" marR="48014" anchor="b">
                    <a:lnL w="19050" cap="flat" cmpd="sng" algn="ctr">
                      <a:noFill/>
                      <a:prstDash val="solid"/>
                      <a:round/>
                      <a:headEnd type="none" w="med" len="med"/>
                      <a:tailEnd type="none" w="med" len="med"/>
                    </a:lnL>
                    <a:lnR w="12700" cmpd="sng">
                      <a:noFill/>
                      <a:prstDash val="solid"/>
                    </a:lnR>
                    <a:lnT w="9525"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baseline="0" dirty="0" smtClean="0">
                          <a:solidFill>
                            <a:schemeClr val="tx1"/>
                          </a:solidFill>
                          <a:latin typeface="Arial" panose="020B0604020202020204" pitchFamily="34" charset="0"/>
                          <a:ea typeface="+mn-ea"/>
                          <a:cs typeface="Arial" panose="020B0604020202020204" pitchFamily="34" charset="0"/>
                        </a:rPr>
                        <a:t>Base </a:t>
                      </a:r>
                      <a:endParaRPr lang="en-US" sz="1100" b="1" kern="1200" dirty="0" smtClean="0">
                        <a:solidFill>
                          <a:schemeClr val="tx1"/>
                        </a:solidFill>
                        <a:latin typeface="Arial" panose="020B0604020202020204" pitchFamily="34" charset="0"/>
                        <a:ea typeface="+mn-ea"/>
                        <a:cs typeface="Arial" panose="020B0604020202020204" pitchFamily="34" charset="0"/>
                      </a:endParaRPr>
                    </a:p>
                  </a:txBody>
                  <a:tcPr marL="48014" marR="48014" anchor="b">
                    <a:lnL w="19050" cap="flat" cmpd="sng" algn="ctr">
                      <a:noFill/>
                      <a:prstDash val="solid"/>
                      <a:round/>
                      <a:headEnd type="none" w="med" len="med"/>
                      <a:tailEnd type="none" w="med" len="med"/>
                    </a:lnL>
                    <a:lnR w="12700" cmpd="sng">
                      <a:noFill/>
                      <a:prstDash val="solid"/>
                    </a:lnR>
                    <a:lnT w="9525"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Amber trigger</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8014" marR="48014" anchor="b">
                    <a:lnL w="12700" cmpd="sng">
                      <a:noFill/>
                      <a:prstDash val="solid"/>
                    </a:lnL>
                    <a:lnR w="12700" cmpd="sng">
                      <a:noFill/>
                      <a:prstDash val="solid"/>
                    </a:lnR>
                    <a:lnT w="9525"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buFont typeface="Arial" panose="020B0604020202020204" pitchFamily="34" charset="0"/>
                        <a:buNone/>
                      </a:pPr>
                      <a:r>
                        <a:rPr lang="en-US" sz="1100" b="1" kern="1200" dirty="0" smtClean="0">
                          <a:solidFill>
                            <a:schemeClr val="bg1"/>
                          </a:solidFill>
                          <a:latin typeface="Arial" panose="020B0604020202020204" pitchFamily="34" charset="0"/>
                          <a:ea typeface="+mn-ea"/>
                          <a:cs typeface="Arial" panose="020B0604020202020204" pitchFamily="34" charset="0"/>
                        </a:rPr>
                        <a:t>Red limit</a:t>
                      </a:r>
                      <a:endParaRPr lang="en-US" sz="1100" b="1" kern="1200" dirty="0">
                        <a:solidFill>
                          <a:schemeClr val="bg1"/>
                        </a:solidFill>
                        <a:latin typeface="Arial" panose="020B0604020202020204" pitchFamily="34" charset="0"/>
                        <a:ea typeface="+mn-ea"/>
                        <a:cs typeface="Arial" panose="020B0604020202020204" pitchFamily="34" charset="0"/>
                      </a:endParaRPr>
                    </a:p>
                  </a:txBody>
                  <a:tcPr marL="48014" marR="48014" anchor="b">
                    <a:lnL w="12700" cmpd="sng">
                      <a:noFill/>
                      <a:prstDash val="solid"/>
                    </a:lnL>
                    <a:lnR w="12700" cmpd="sng">
                      <a:noFill/>
                      <a:prstDash val="solid"/>
                    </a:lnR>
                    <a:lnT w="9525"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latin typeface="Arial" panose="020B0604020202020204" pitchFamily="34" charset="0"/>
                          <a:ea typeface="+mn-ea"/>
                          <a:cs typeface="Arial" panose="020B0604020202020204" pitchFamily="34" charset="0"/>
                        </a:rPr>
                        <a:t>BHC</a:t>
                      </a:r>
                      <a:r>
                        <a:rPr lang="en-US" sz="1100" b="1" kern="1200" baseline="0" dirty="0" smtClean="0">
                          <a:solidFill>
                            <a:schemeClr val="tx1"/>
                          </a:solidFill>
                          <a:latin typeface="Arial" panose="020B0604020202020204" pitchFamily="34" charset="0"/>
                          <a:ea typeface="+mn-ea"/>
                          <a:cs typeface="Arial" panose="020B0604020202020204" pitchFamily="34" charset="0"/>
                        </a:rPr>
                        <a:t> Stress</a:t>
                      </a:r>
                      <a:endParaRPr lang="en-US" sz="1100" b="1" kern="1200" dirty="0" smtClean="0">
                        <a:solidFill>
                          <a:schemeClr val="tx1"/>
                        </a:solidFill>
                        <a:latin typeface="Arial" panose="020B0604020202020204" pitchFamily="34" charset="0"/>
                        <a:ea typeface="+mn-ea"/>
                        <a:cs typeface="Arial" panose="020B0604020202020204" pitchFamily="34" charset="0"/>
                      </a:endParaRPr>
                    </a:p>
                  </a:txBody>
                  <a:tcPr marL="48014" marR="48014" anchor="b">
                    <a:lnL w="12700" cmpd="sng">
                      <a:noFill/>
                      <a:prstDash val="solid"/>
                    </a:lnL>
                    <a:lnR w="12700" cmpd="sng">
                      <a:noFill/>
                      <a:prstDash val="solid"/>
                    </a:lnR>
                    <a:lnT w="9525"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Amber trigger</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8014" marR="48014" anchor="b">
                    <a:lnL w="12700" cmpd="sng">
                      <a:noFill/>
                      <a:prstDash val="solid"/>
                    </a:lnL>
                    <a:lnR w="12700" cmpd="sng">
                      <a:noFill/>
                      <a:prstDash val="solid"/>
                    </a:lnR>
                    <a:lnT w="9525"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buFont typeface="Arial" panose="020B0604020202020204" pitchFamily="34" charset="0"/>
                        <a:buNone/>
                      </a:pPr>
                      <a:r>
                        <a:rPr lang="en-US" sz="1100" b="1" kern="1200" dirty="0" smtClean="0">
                          <a:solidFill>
                            <a:schemeClr val="bg1"/>
                          </a:solidFill>
                          <a:latin typeface="Arial" panose="020B0604020202020204" pitchFamily="34" charset="0"/>
                          <a:ea typeface="+mn-ea"/>
                          <a:cs typeface="Arial" panose="020B0604020202020204" pitchFamily="34" charset="0"/>
                        </a:rPr>
                        <a:t>Red limit</a:t>
                      </a:r>
                      <a:endParaRPr lang="en-US" sz="1100" b="1" kern="1200" dirty="0">
                        <a:solidFill>
                          <a:schemeClr val="bg1"/>
                        </a:solidFill>
                        <a:latin typeface="Arial" panose="020B0604020202020204" pitchFamily="34" charset="0"/>
                        <a:ea typeface="+mn-ea"/>
                        <a:cs typeface="Arial" panose="020B0604020202020204" pitchFamily="34" charset="0"/>
                      </a:endParaRPr>
                    </a:p>
                  </a:txBody>
                  <a:tcPr marL="48014" marR="48014" anchor="b">
                    <a:lnL w="12700" cmpd="sng">
                      <a:noFill/>
                      <a:prstDash val="solid"/>
                    </a:lnL>
                    <a:lnR w="1905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444594">
                <a:tc rowSpan="4">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Capital</a:t>
                      </a:r>
                      <a:r>
                        <a:rPr lang="en-US" sz="1100" b="1" baseline="0" dirty="0" smtClean="0">
                          <a:solidFill>
                            <a:schemeClr val="tx1"/>
                          </a:solidFill>
                          <a:latin typeface="Arial" panose="020B0604020202020204" pitchFamily="34" charset="0"/>
                          <a:cs typeface="Arial" panose="020B0604020202020204" pitchFamily="34" charset="0"/>
                        </a:rPr>
                        <a:t> adequacy (ratios)</a:t>
                      </a:r>
                      <a:endParaRPr lang="en-US" sz="1100" b="1" dirty="0" smtClean="0">
                        <a:solidFill>
                          <a:schemeClr val="tx1"/>
                        </a:solidFill>
                        <a:latin typeface="Arial" panose="020B0604020202020204" pitchFamily="34" charset="0"/>
                        <a:cs typeface="Arial" panose="020B0604020202020204" pitchFamily="34" charset="0"/>
                      </a:endParaRP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solidFill>
                            <a:schemeClr val="tx1"/>
                          </a:solidFill>
                          <a:latin typeface="Arial" panose="020B0604020202020204" pitchFamily="34" charset="0"/>
                          <a:cs typeface="Arial" panose="020B0604020202020204" pitchFamily="34" charset="0"/>
                        </a:rPr>
                        <a:t>*Common Equity</a:t>
                      </a:r>
                      <a:r>
                        <a:rPr lang="en-US" sz="1100" b="0" baseline="0" dirty="0" smtClean="0">
                          <a:solidFill>
                            <a:schemeClr val="tx1"/>
                          </a:solidFill>
                          <a:latin typeface="Arial" panose="020B0604020202020204" pitchFamily="34" charset="0"/>
                          <a:cs typeface="Arial" panose="020B0604020202020204" pitchFamily="34" charset="0"/>
                        </a:rPr>
                        <a:t> Tier 1</a:t>
                      </a:r>
                      <a:endParaRPr lang="en-US" sz="1100" b="0" dirty="0" smtClean="0">
                        <a:solidFill>
                          <a:schemeClr val="tx1"/>
                        </a:solidFill>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Monthly</a:t>
                      </a:r>
                      <a:endParaRPr lang="en-US" sz="1100" b="0" dirty="0" smtClean="0">
                        <a:solidFill>
                          <a:schemeClr val="tx1"/>
                        </a:solidFill>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91.65%</a:t>
                      </a:r>
                      <a:endParaRPr lang="en-US" sz="1100" b="0" dirty="0">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78.86%</a:t>
                      </a:r>
                      <a:endParaRPr lang="en-US" sz="1100" b="0" dirty="0">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100" b="0" i="0" u="none" strike="noStrike" dirty="0" smtClean="0">
                          <a:solidFill>
                            <a:srgbClr val="000000"/>
                          </a:solidFill>
                          <a:effectLst/>
                          <a:latin typeface="Arial"/>
                        </a:rPr>
                        <a:t>&lt;=18.60%</a:t>
                      </a:r>
                      <a:endParaRPr lang="en-US" sz="1100" b="0" i="0" u="none" strike="noStrike" dirty="0">
                        <a:solidFill>
                          <a:srgbClr val="000000"/>
                        </a:solidFill>
                        <a:effectLst/>
                        <a:latin typeface="Arial"/>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1100" b="0" i="0" u="none" strike="noStrike" dirty="0" smtClean="0">
                          <a:solidFill>
                            <a:srgbClr val="000000"/>
                          </a:solidFill>
                          <a:effectLst/>
                          <a:latin typeface="Arial"/>
                        </a:rPr>
                        <a:t>&lt;=16.60%</a:t>
                      </a:r>
                      <a:endParaRPr lang="en-US" sz="1100" b="0" i="0" u="none" strike="noStrike" dirty="0">
                        <a:solidFill>
                          <a:srgbClr val="000000"/>
                        </a:solidFill>
                        <a:effectLst/>
                        <a:latin typeface="Arial"/>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80.17%</a:t>
                      </a:r>
                      <a:endParaRPr lang="en-US" sz="11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100" b="0" i="0" u="none" strike="noStrike" dirty="0" smtClean="0">
                          <a:solidFill>
                            <a:srgbClr val="000000"/>
                          </a:solidFill>
                          <a:effectLst/>
                          <a:latin typeface="Arial"/>
                        </a:rPr>
                        <a:t>&lt;=13.60%</a:t>
                      </a:r>
                      <a:endParaRPr lang="en-US" sz="1100" b="0" i="0" u="none" strike="noStrike" dirty="0">
                        <a:solidFill>
                          <a:srgbClr val="000000"/>
                        </a:solidFill>
                        <a:effectLst/>
                        <a:latin typeface="Arial"/>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1100" b="0" i="0" u="none" strike="noStrike" dirty="0" smtClean="0">
                          <a:solidFill>
                            <a:srgbClr val="000000"/>
                          </a:solidFill>
                          <a:effectLst/>
                          <a:latin typeface="Arial"/>
                        </a:rPr>
                        <a:t>&lt;=11.60%</a:t>
                      </a:r>
                      <a:endParaRPr lang="en-US" sz="1100" b="0" i="0" u="none" strike="noStrike" dirty="0">
                        <a:solidFill>
                          <a:srgbClr val="000000"/>
                        </a:solidFill>
                        <a:effectLst/>
                        <a:latin typeface="Arial"/>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444594">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latin typeface="Arial" panose="020B0604020202020204" pitchFamily="34" charset="0"/>
                          <a:cs typeface="Arial" panose="020B0604020202020204" pitchFamily="34" charset="0"/>
                        </a:rPr>
                        <a:t>*Total Risk-based Capital</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Monthly</a:t>
                      </a:r>
                      <a:endParaRPr lang="en-US" sz="1100" b="0" dirty="0" smtClean="0">
                        <a:solidFill>
                          <a:schemeClr val="tx1"/>
                        </a:solidFill>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95.83%</a:t>
                      </a:r>
                      <a:endParaRPr lang="en-US" sz="1100" b="0" dirty="0">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82.43%</a:t>
                      </a:r>
                      <a:endParaRPr lang="en-US" sz="1100" b="0" dirty="0">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100" b="0" i="0" u="none" strike="noStrike" dirty="0" smtClean="0">
                          <a:solidFill>
                            <a:srgbClr val="000000"/>
                          </a:solidFill>
                          <a:effectLst/>
                          <a:latin typeface="Arial"/>
                        </a:rPr>
                        <a:t>&lt;=20.10%</a:t>
                      </a:r>
                      <a:endParaRPr lang="en-US" sz="1100" b="0" i="0" u="none" strike="noStrike" dirty="0">
                        <a:solidFill>
                          <a:srgbClr val="000000"/>
                        </a:solidFill>
                        <a:effectLst/>
                        <a:latin typeface="Arial"/>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1100" b="0" i="0" u="none" strike="noStrike" dirty="0" smtClean="0">
                          <a:solidFill>
                            <a:srgbClr val="000000"/>
                          </a:solidFill>
                          <a:effectLst/>
                          <a:latin typeface="Arial"/>
                        </a:rPr>
                        <a:t>&lt;=18.10%</a:t>
                      </a:r>
                      <a:endParaRPr lang="en-US" sz="1100" b="0" i="0" u="none" strike="noStrike" dirty="0">
                        <a:solidFill>
                          <a:srgbClr val="000000"/>
                        </a:solidFill>
                        <a:effectLst/>
                        <a:latin typeface="Arial"/>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83.74%</a:t>
                      </a:r>
                      <a:endParaRPr lang="en-US" sz="11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100" b="0" i="0" u="none" strike="noStrike" dirty="0" smtClean="0">
                          <a:solidFill>
                            <a:srgbClr val="000000"/>
                          </a:solidFill>
                          <a:effectLst/>
                          <a:latin typeface="Arial"/>
                        </a:rPr>
                        <a:t>&lt;=19.35%</a:t>
                      </a:r>
                      <a:endParaRPr lang="en-US" sz="1100" b="0" i="0" u="none" strike="noStrike" dirty="0">
                        <a:solidFill>
                          <a:srgbClr val="000000"/>
                        </a:solidFill>
                        <a:effectLst/>
                        <a:latin typeface="Arial"/>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1100" b="0" i="0" u="none" strike="noStrike" dirty="0" smtClean="0">
                          <a:solidFill>
                            <a:srgbClr val="000000"/>
                          </a:solidFill>
                          <a:effectLst/>
                          <a:latin typeface="Arial"/>
                        </a:rPr>
                        <a:t>&lt;=17.35%</a:t>
                      </a:r>
                      <a:endParaRPr lang="en-US" sz="1100" b="0" i="0" u="none" strike="noStrike" dirty="0">
                        <a:solidFill>
                          <a:srgbClr val="000000"/>
                        </a:solidFill>
                        <a:effectLst/>
                        <a:latin typeface="Arial"/>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444594">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latin typeface="Arial" panose="020B0604020202020204" pitchFamily="34" charset="0"/>
                          <a:cs typeface="Arial" panose="020B0604020202020204" pitchFamily="34" charset="0"/>
                        </a:rPr>
                        <a:t>*Tier</a:t>
                      </a:r>
                      <a:r>
                        <a:rPr lang="en-US" sz="1100" b="0" baseline="0" dirty="0" smtClean="0">
                          <a:latin typeface="Arial" panose="020B0604020202020204" pitchFamily="34" charset="0"/>
                          <a:cs typeface="Arial" panose="020B0604020202020204" pitchFamily="34" charset="0"/>
                        </a:rPr>
                        <a:t> 1 Leverage</a:t>
                      </a:r>
                      <a:endParaRPr lang="en-US" sz="1100" b="0" dirty="0" smtClean="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Monthly</a:t>
                      </a:r>
                      <a:endParaRPr lang="en-US" sz="1100" b="0" dirty="0" smtClean="0">
                        <a:solidFill>
                          <a:schemeClr val="tx1"/>
                        </a:solidFill>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13.21%</a:t>
                      </a:r>
                      <a:endParaRPr lang="en-US" sz="1100" b="0" dirty="0">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13.48%</a:t>
                      </a:r>
                      <a:endParaRPr lang="en-US" sz="1100" b="0" dirty="0">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100" b="0" i="0" u="none" strike="noStrike" dirty="0" smtClean="0">
                          <a:solidFill>
                            <a:srgbClr val="000000"/>
                          </a:solidFill>
                          <a:effectLst/>
                          <a:latin typeface="Arial"/>
                        </a:rPr>
                        <a:t>&lt;=</a:t>
                      </a:r>
                      <a:r>
                        <a:rPr lang="en-US" sz="1100" b="0" i="0" u="none" strike="noStrike" dirty="0" smtClean="0">
                          <a:solidFill>
                            <a:srgbClr val="000000"/>
                          </a:solidFill>
                          <a:effectLst/>
                          <a:latin typeface="Arial" panose="020B0604020202020204" pitchFamily="34" charset="0"/>
                          <a:cs typeface="Arial" panose="020B0604020202020204" pitchFamily="34" charset="0"/>
                        </a:rPr>
                        <a:t>10.75%</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1100" b="0" i="0" u="none" strike="noStrike" dirty="0" smtClean="0">
                          <a:solidFill>
                            <a:srgbClr val="000000"/>
                          </a:solidFill>
                          <a:effectLst/>
                          <a:latin typeface="Arial"/>
                        </a:rPr>
                        <a:t>&lt;=</a:t>
                      </a:r>
                      <a:r>
                        <a:rPr lang="en-US" sz="1100" b="0" i="0" u="none" strike="noStrike" dirty="0" smtClean="0">
                          <a:solidFill>
                            <a:srgbClr val="000000"/>
                          </a:solidFill>
                          <a:effectLst/>
                          <a:latin typeface="Arial" panose="020B0604020202020204" pitchFamily="34" charset="0"/>
                          <a:cs typeface="Arial" panose="020B0604020202020204" pitchFamily="34" charset="0"/>
                        </a:rPr>
                        <a:t>8.75%</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13.67%</a:t>
                      </a:r>
                      <a:endParaRPr lang="en-US" sz="11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100" b="0" i="0" u="none" strike="noStrike" dirty="0" smtClean="0">
                          <a:solidFill>
                            <a:srgbClr val="000000"/>
                          </a:solidFill>
                          <a:effectLst/>
                          <a:latin typeface="Arial"/>
                        </a:rPr>
                        <a:t>&lt;=</a:t>
                      </a:r>
                      <a:r>
                        <a:rPr lang="en-US" sz="1100" b="0" i="0" u="none" strike="noStrike" dirty="0" smtClean="0">
                          <a:solidFill>
                            <a:srgbClr val="000000"/>
                          </a:solidFill>
                          <a:effectLst/>
                          <a:latin typeface="Arial" panose="020B0604020202020204" pitchFamily="34" charset="0"/>
                          <a:cs typeface="Arial" panose="020B0604020202020204" pitchFamily="34" charset="0"/>
                        </a:rPr>
                        <a:t>9.75%</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1100" b="0" i="0" u="none" strike="noStrike" dirty="0" smtClean="0">
                          <a:solidFill>
                            <a:srgbClr val="000000"/>
                          </a:solidFill>
                          <a:effectLst/>
                          <a:latin typeface="Arial"/>
                        </a:rPr>
                        <a:t>&lt;=</a:t>
                      </a:r>
                      <a:r>
                        <a:rPr lang="en-US" sz="1100" b="0" i="0" u="none" strike="noStrike" dirty="0" smtClean="0">
                          <a:solidFill>
                            <a:srgbClr val="000000"/>
                          </a:solidFill>
                          <a:effectLst/>
                          <a:latin typeface="Arial" panose="020B0604020202020204" pitchFamily="34" charset="0"/>
                          <a:cs typeface="Arial" panose="020B0604020202020204" pitchFamily="34" charset="0"/>
                        </a:rPr>
                        <a:t>7.75%</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444594">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latin typeface="Arial" panose="020B0604020202020204" pitchFamily="34" charset="0"/>
                          <a:cs typeface="Arial" panose="020B0604020202020204" pitchFamily="34" charset="0"/>
                        </a:rPr>
                        <a:t>*Tier 1 Risk-based Capital</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Monthly</a:t>
                      </a:r>
                      <a:endParaRPr lang="en-US" sz="1100" b="0" dirty="0" smtClean="0">
                        <a:solidFill>
                          <a:schemeClr val="tx1"/>
                        </a:solidFill>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dirty="0" smtClean="0">
                          <a:latin typeface="Arial" panose="020B0604020202020204" pitchFamily="34" charset="0"/>
                          <a:cs typeface="Arial" panose="020B0604020202020204" pitchFamily="34" charset="0"/>
                        </a:rPr>
                        <a:t>93.07%</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dirty="0" smtClean="0">
                          <a:latin typeface="Arial" panose="020B0604020202020204" pitchFamily="34" charset="0"/>
                          <a:cs typeface="Arial" panose="020B0604020202020204" pitchFamily="34" charset="0"/>
                        </a:rPr>
                        <a:t>78.86%</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100" b="0" i="0" u="none" strike="noStrike" dirty="0" smtClean="0">
                          <a:solidFill>
                            <a:srgbClr val="000000"/>
                          </a:solidFill>
                          <a:effectLst/>
                          <a:latin typeface="Arial"/>
                        </a:rPr>
                        <a:t>&lt;=</a:t>
                      </a:r>
                      <a:r>
                        <a:rPr lang="en-US" sz="1100" b="0" i="0" u="none" strike="noStrike" dirty="0" smtClean="0">
                          <a:solidFill>
                            <a:srgbClr val="000000"/>
                          </a:solidFill>
                          <a:effectLst/>
                          <a:latin typeface="Arial" panose="020B0604020202020204" pitchFamily="34" charset="0"/>
                          <a:cs typeface="Arial" panose="020B0604020202020204" pitchFamily="34" charset="0"/>
                        </a:rPr>
                        <a:t>24.35%</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1100" b="0" i="0" u="none" strike="noStrike" dirty="0" smtClean="0">
                          <a:solidFill>
                            <a:srgbClr val="000000"/>
                          </a:solidFill>
                          <a:effectLst/>
                          <a:latin typeface="Arial"/>
                        </a:rPr>
                        <a:t>&lt;=</a:t>
                      </a:r>
                      <a:r>
                        <a:rPr lang="en-US" sz="1100" b="0" i="0" u="none" strike="noStrike" dirty="0" smtClean="0">
                          <a:solidFill>
                            <a:srgbClr val="000000"/>
                          </a:solidFill>
                          <a:effectLst/>
                          <a:latin typeface="Arial" panose="020B0604020202020204" pitchFamily="34" charset="0"/>
                          <a:cs typeface="Arial" panose="020B0604020202020204" pitchFamily="34" charset="0"/>
                        </a:rPr>
                        <a:t>22.35%</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80.17%</a:t>
                      </a:r>
                      <a:endParaRPr lang="en-US" sz="11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100" b="0" i="0" u="none" strike="noStrike" dirty="0" smtClean="0">
                          <a:solidFill>
                            <a:srgbClr val="000000"/>
                          </a:solidFill>
                          <a:effectLst/>
                          <a:latin typeface="Arial"/>
                        </a:rPr>
                        <a:t>&lt;=</a:t>
                      </a:r>
                      <a:r>
                        <a:rPr lang="en-US" sz="1100" b="0" i="0" u="none" strike="noStrike" dirty="0" smtClean="0">
                          <a:solidFill>
                            <a:srgbClr val="000000"/>
                          </a:solidFill>
                          <a:effectLst/>
                          <a:latin typeface="Arial" panose="020B0604020202020204" pitchFamily="34" charset="0"/>
                          <a:cs typeface="Arial" panose="020B0604020202020204" pitchFamily="34" charset="0"/>
                        </a:rPr>
                        <a:t>15.10%</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1100" b="0" i="0" u="none" strike="noStrike" dirty="0" smtClean="0">
                          <a:solidFill>
                            <a:srgbClr val="000000"/>
                          </a:solidFill>
                          <a:effectLst/>
                          <a:latin typeface="Arial"/>
                        </a:rPr>
                        <a:t>&lt;=</a:t>
                      </a:r>
                      <a:r>
                        <a:rPr lang="en-US" sz="1100" b="0" i="0" u="none" strike="noStrike" dirty="0" smtClean="0">
                          <a:solidFill>
                            <a:srgbClr val="000000"/>
                          </a:solidFill>
                          <a:effectLst/>
                          <a:latin typeface="Arial" panose="020B0604020202020204" pitchFamily="34" charset="0"/>
                          <a:cs typeface="Arial" panose="020B0604020202020204" pitchFamily="34" charset="0"/>
                        </a:rPr>
                        <a:t>13.10%</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3" name="Content Placeholder 2"/>
          <p:cNvSpPr>
            <a:spLocks noGrp="1"/>
          </p:cNvSpPr>
          <p:nvPr>
            <p:ph sz="quarter" idx="11"/>
          </p:nvPr>
        </p:nvSpPr>
        <p:spPr/>
        <p:txBody>
          <a:bodyPr/>
          <a:lstStyle/>
          <a:p>
            <a:pPr lvl="0"/>
            <a:r>
              <a:rPr lang="en-US" kern="0" dirty="0">
                <a:solidFill>
                  <a:srgbClr val="000000"/>
                </a:solidFill>
                <a:latin typeface="Arial"/>
                <a:ea typeface="ＭＳ Ｐゴシック"/>
              </a:rPr>
              <a:t>2016 BSI RAS (1/3)</a:t>
            </a:r>
          </a:p>
        </p:txBody>
      </p:sp>
      <p:sp>
        <p:nvSpPr>
          <p:cNvPr id="6" name="TextBox 5"/>
          <p:cNvSpPr txBox="1"/>
          <p:nvPr/>
        </p:nvSpPr>
        <p:spPr>
          <a:xfrm>
            <a:off x="6197955" y="1237743"/>
            <a:ext cx="3049233" cy="224677"/>
          </a:xfrm>
          <a:prstGeom prst="rect">
            <a:avLst/>
          </a:prstGeom>
          <a:noFill/>
        </p:spPr>
        <p:txBody>
          <a:bodyPr wrap="none" rtlCol="0">
            <a:spAutoFit/>
          </a:bodyPr>
          <a:lstStyle/>
          <a:p>
            <a:pPr algn="ctr" eaLnBrk="1" hangingPunct="1">
              <a:lnSpc>
                <a:spcPct val="86000"/>
              </a:lnSpc>
            </a:pPr>
            <a:r>
              <a:rPr lang="en-US" sz="1000" dirty="0" smtClean="0">
                <a:solidFill>
                  <a:srgbClr val="000000"/>
                </a:solidFill>
                <a:ea typeface="ＭＳ Ｐゴシック"/>
              </a:rPr>
              <a:t>* SHUSA metric reported in Santander Group RAS</a:t>
            </a:r>
            <a:endParaRPr lang="en-US" sz="1000" dirty="0">
              <a:solidFill>
                <a:srgbClr val="000000"/>
              </a:solidFill>
              <a:ea typeface="ＭＳ Ｐゴシック"/>
            </a:endParaRPr>
          </a:p>
        </p:txBody>
      </p:sp>
      <p:grpSp>
        <p:nvGrpSpPr>
          <p:cNvPr id="7" name="Group 6"/>
          <p:cNvGrpSpPr/>
          <p:nvPr/>
        </p:nvGrpSpPr>
        <p:grpSpPr>
          <a:xfrm>
            <a:off x="436880" y="69852"/>
            <a:ext cx="1948579" cy="189008"/>
            <a:chOff x="457200" y="19052"/>
            <a:chExt cx="1948579" cy="189008"/>
          </a:xfrm>
        </p:grpSpPr>
        <p:sp>
          <p:nvSpPr>
            <p:cNvPr id="9" name="Oval 8"/>
            <p:cNvSpPr/>
            <p:nvPr/>
          </p:nvSpPr>
          <p:spPr bwMode="auto">
            <a:xfrm>
              <a:off x="457200" y="19052"/>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smtClean="0">
                  <a:solidFill>
                    <a:schemeClr val="bg1"/>
                  </a:solidFill>
                  <a:latin typeface="Arial" panose="020B0604020202020204" pitchFamily="34" charset="0"/>
                  <a:ea typeface="ＭＳ Ｐゴシック" pitchFamily="-112" charset="-128"/>
                  <a:cs typeface="Arial" panose="020B0604020202020204" pitchFamily="34" charset="0"/>
                </a:rPr>
                <a:t>A</a:t>
              </a:r>
              <a:endParaRPr kumimoji="0" lang="en-US" b="1" i="0" u="none" strike="noStrike" cap="none" normalizeH="0" baseline="0" dirty="0">
                <a:ln>
                  <a:noFill/>
                </a:ln>
                <a:solidFill>
                  <a:schemeClr val="bg1"/>
                </a:solidFill>
                <a:effectLst/>
                <a:latin typeface="Arial" panose="020B0604020202020204" pitchFamily="34" charset="0"/>
                <a:ea typeface="ＭＳ Ｐゴシック" pitchFamily="-112" charset="-128"/>
                <a:cs typeface="Arial" panose="020B0604020202020204" pitchFamily="34" charset="0"/>
              </a:endParaRPr>
            </a:p>
          </p:txBody>
        </p:sp>
        <p:sp>
          <p:nvSpPr>
            <p:cNvPr id="10" name="Text Box 75"/>
            <p:cNvSpPr txBox="1">
              <a:spLocks noChangeArrowheads="1"/>
            </p:cNvSpPr>
            <p:nvPr/>
          </p:nvSpPr>
          <p:spPr bwMode="gray">
            <a:xfrm>
              <a:off x="690566" y="20638"/>
              <a:ext cx="1715213"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nchor="ctr">
              <a:spAutoFit/>
            </a:bodyPr>
            <a:lstStyle/>
            <a:p>
              <a:pPr algn="l">
                <a:lnSpc>
                  <a:spcPct val="100000"/>
                </a:lnSpc>
              </a:pPr>
              <a:r>
                <a:rPr lang="en-US" sz="1200" dirty="0">
                  <a:solidFill>
                    <a:schemeClr val="bg1">
                      <a:lumMod val="50000"/>
                    </a:schemeClr>
                  </a:solidFill>
                </a:rPr>
                <a:t>Appendix: </a:t>
              </a:r>
              <a:r>
                <a:rPr lang="en-US" sz="1200" dirty="0" smtClean="0">
                  <a:solidFill>
                    <a:schemeClr val="bg1">
                      <a:lumMod val="50000"/>
                    </a:schemeClr>
                  </a:solidFill>
                </a:rPr>
                <a:t>2016 BSI RAS</a:t>
              </a:r>
              <a:endParaRPr lang="en-US" sz="1200" dirty="0">
                <a:solidFill>
                  <a:schemeClr val="bg1">
                    <a:lumMod val="50000"/>
                  </a:schemeClr>
                </a:solidFill>
              </a:endParaRPr>
            </a:p>
          </p:txBody>
        </p:sp>
      </p:grpSp>
      <p:sp>
        <p:nvSpPr>
          <p:cNvPr id="11" name="Footnote"/>
          <p:cNvSpPr/>
          <p:nvPr/>
        </p:nvSpPr>
        <p:spPr>
          <a:xfrm>
            <a:off x="2228518" y="6332539"/>
            <a:ext cx="5000958" cy="123111"/>
          </a:xfrm>
          <a:prstGeom prst="rect">
            <a:avLst/>
          </a:prstGeom>
          <a:extLst/>
        </p:spPr>
        <p:txBody>
          <a:bodyPr vert="horz" wrap="square" lIns="0" tIns="0" rIns="0" bIns="0" numCol="1" anchor="t" anchorCtr="0" compatLnSpc="1">
            <a:prstTxWarp prst="textNoShape">
              <a:avLst/>
            </a:prstTxWarp>
            <a:spAutoFit/>
          </a:bodyPr>
          <a:lstStyle/>
          <a:p>
            <a:pPr algn="l" eaLnBrk="1" hangingPunct="1">
              <a:lnSpc>
                <a:spcPct val="100000"/>
              </a:lnSpc>
              <a:spcBef>
                <a:spcPts val="0"/>
              </a:spcBef>
              <a:spcAft>
                <a:spcPts val="0"/>
              </a:spcAft>
            </a:pPr>
            <a:r>
              <a:rPr lang="en-US" sz="800" dirty="0">
                <a:solidFill>
                  <a:srgbClr val="000000"/>
                </a:solidFill>
                <a:latin typeface="Arial" panose="020B0604020202020204" pitchFamily="34" charset="0"/>
                <a:cs typeface="Arial" panose="020B0604020202020204" pitchFamily="34" charset="0"/>
                <a:sym typeface="+mn-lt"/>
              </a:rPr>
              <a:t>See Metric Glossary in appendix for metric </a:t>
            </a:r>
            <a:r>
              <a:rPr lang="en-US" sz="800" dirty="0" smtClean="0">
                <a:solidFill>
                  <a:srgbClr val="000000"/>
                </a:solidFill>
                <a:latin typeface="Arial" panose="020B0604020202020204" pitchFamily="34" charset="0"/>
                <a:cs typeface="Arial" panose="020B0604020202020204" pitchFamily="34" charset="0"/>
                <a:sym typeface="+mn-lt"/>
              </a:rPr>
              <a:t>definitions</a:t>
            </a:r>
          </a:p>
        </p:txBody>
      </p:sp>
    </p:spTree>
    <p:extLst>
      <p:ext uri="{BB962C8B-B14F-4D97-AF65-F5344CB8AC3E}">
        <p14:creationId xmlns:p14="http://schemas.microsoft.com/office/powerpoint/2010/main" val="345917087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pPr lvl="0"/>
            <a:r>
              <a:rPr lang="en-US" kern="0" dirty="0">
                <a:solidFill>
                  <a:srgbClr val="000000"/>
                </a:solidFill>
                <a:latin typeface="Arial"/>
                <a:ea typeface="ＭＳ Ｐゴシック"/>
              </a:rPr>
              <a:t>2016 BSI RAS (2/3)</a:t>
            </a:r>
          </a:p>
        </p:txBody>
      </p:sp>
      <p:sp>
        <p:nvSpPr>
          <p:cNvPr id="12" name="Footnote"/>
          <p:cNvSpPr/>
          <p:nvPr/>
        </p:nvSpPr>
        <p:spPr>
          <a:xfrm>
            <a:off x="2228518" y="6332539"/>
            <a:ext cx="5000958" cy="334835"/>
          </a:xfrm>
          <a:prstGeom prst="rect">
            <a:avLst/>
          </a:prstGeom>
          <a:extLst/>
        </p:spPr>
        <p:txBody>
          <a:bodyPr vert="horz" wrap="square" lIns="0" tIns="0" rIns="0" bIns="0" numCol="1" anchor="t" anchorCtr="0" compatLnSpc="1">
            <a:prstTxWarp prst="textNoShape">
              <a:avLst/>
            </a:prstTxWarp>
            <a:spAutoFit/>
          </a:bodyPr>
          <a:lstStyle/>
          <a:p>
            <a:pPr algn="l" eaLnBrk="1" hangingPunct="1">
              <a:lnSpc>
                <a:spcPct val="100000"/>
              </a:lnSpc>
              <a:spcBef>
                <a:spcPts val="0"/>
              </a:spcBef>
              <a:spcAft>
                <a:spcPts val="0"/>
              </a:spcAft>
            </a:pPr>
            <a:r>
              <a:rPr lang="en-US" sz="800" dirty="0">
                <a:solidFill>
                  <a:srgbClr val="000000"/>
                </a:solidFill>
                <a:latin typeface="Arial" panose="020B0604020202020204" pitchFamily="34" charset="0"/>
                <a:cs typeface="Arial" panose="020B0604020202020204" pitchFamily="34" charset="0"/>
                <a:sym typeface="+mn-lt"/>
              </a:rPr>
              <a:t>See Metric Glossary in appendix for metric </a:t>
            </a:r>
            <a:r>
              <a:rPr lang="en-US" sz="800" dirty="0" smtClean="0">
                <a:solidFill>
                  <a:srgbClr val="000000"/>
                </a:solidFill>
                <a:latin typeface="Arial" panose="020B0604020202020204" pitchFamily="34" charset="0"/>
                <a:cs typeface="Arial" panose="020B0604020202020204" pitchFamily="34" charset="0"/>
                <a:sym typeface="+mn-lt"/>
              </a:rPr>
              <a:t>definitions</a:t>
            </a:r>
          </a:p>
          <a:p>
            <a:pPr marL="114300" indent="-114300" algn="l" eaLnBrk="1" hangingPunct="1">
              <a:buFont typeface="+mj-lt"/>
              <a:buAutoNum type="arabicPeriod"/>
            </a:pPr>
            <a:r>
              <a:rPr lang="en-US" sz="800" dirty="0">
                <a:latin typeface="Arial"/>
                <a:ea typeface="ＭＳ Ｐゴシック"/>
                <a:sym typeface="Arial"/>
              </a:rPr>
              <a:t>NII: Net Interest Income</a:t>
            </a:r>
          </a:p>
          <a:p>
            <a:pPr marL="114300" indent="-114300" algn="l" eaLnBrk="1" hangingPunct="1">
              <a:buFont typeface="+mj-lt"/>
              <a:buAutoNum type="arabicPeriod"/>
            </a:pPr>
            <a:r>
              <a:rPr lang="en-US" sz="800" dirty="0">
                <a:latin typeface="Arial"/>
                <a:ea typeface="ＭＳ Ｐゴシック"/>
                <a:sym typeface="Arial"/>
              </a:rPr>
              <a:t>MVE: Market Value of </a:t>
            </a:r>
            <a:r>
              <a:rPr lang="en-US" sz="800" dirty="0" smtClean="0">
                <a:latin typeface="Arial"/>
                <a:ea typeface="ＭＳ Ｐゴシック"/>
                <a:sym typeface="Arial"/>
              </a:rPr>
              <a:t>Equity</a:t>
            </a:r>
            <a:endParaRPr lang="en-US" sz="800" dirty="0">
              <a:latin typeface="Arial"/>
              <a:ea typeface="ＭＳ Ｐゴシック"/>
              <a:sym typeface="Arial"/>
            </a:endParaRPr>
          </a:p>
        </p:txBody>
      </p:sp>
      <p:graphicFrame>
        <p:nvGraphicFramePr>
          <p:cNvPr id="7" name="Table 6"/>
          <p:cNvGraphicFramePr>
            <a:graphicFrameLocks noGrp="1"/>
          </p:cNvGraphicFramePr>
          <p:nvPr>
            <p:extLst>
              <p:ext uri="{D42A27DB-BD31-4B8C-83A1-F6EECF244321}">
                <p14:modId xmlns:p14="http://schemas.microsoft.com/office/powerpoint/2010/main" val="1931381274"/>
              </p:ext>
            </p:extLst>
          </p:nvPr>
        </p:nvGraphicFramePr>
        <p:xfrm>
          <a:off x="363539" y="1463040"/>
          <a:ext cx="8879146" cy="4223098"/>
        </p:xfrm>
        <a:graphic>
          <a:graphicData uri="http://schemas.openxmlformats.org/drawingml/2006/table">
            <a:tbl>
              <a:tblPr firstRow="1" bandRow="1"/>
              <a:tblGrid>
                <a:gridCol w="1184845"/>
                <a:gridCol w="2276780"/>
                <a:gridCol w="1099207"/>
                <a:gridCol w="941865"/>
                <a:gridCol w="1125483"/>
                <a:gridCol w="1125483"/>
                <a:gridCol w="1125483"/>
              </a:tblGrid>
              <a:tr h="220304">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pPr>
                      <a:r>
                        <a:rPr lang="en-US" sz="1000" b="1" dirty="0" smtClean="0">
                          <a:solidFill>
                            <a:srgbClr val="FF0000"/>
                          </a:solidFill>
                          <a:latin typeface="Arial" panose="020B0604020202020204" pitchFamily="34" charset="0"/>
                          <a:cs typeface="Arial" panose="020B0604020202020204" pitchFamily="34" charset="0"/>
                        </a:rPr>
                        <a:t>Risk type</a:t>
                      </a:r>
                      <a:endParaRPr lang="en-US" sz="1000" b="1" dirty="0">
                        <a:solidFill>
                          <a:srgbClr val="FF0000"/>
                        </a:solidFill>
                        <a:latin typeface="Arial" panose="020B0604020202020204" pitchFamily="34" charset="0"/>
                        <a:cs typeface="Arial" panose="020B0604020202020204" pitchFamily="34" charset="0"/>
                      </a:endParaRPr>
                    </a:p>
                  </a:txBody>
                  <a:tcPr marL="0" marR="48014"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r>
                        <a:rPr lang="en-US" sz="1000" b="1" dirty="0" smtClean="0">
                          <a:solidFill>
                            <a:srgbClr val="FF0000"/>
                          </a:solidFill>
                          <a:latin typeface="Arial" panose="020B0604020202020204" pitchFamily="34" charset="0"/>
                          <a:cs typeface="Arial" panose="020B0604020202020204" pitchFamily="34" charset="0"/>
                        </a:rPr>
                        <a:t>Metric</a:t>
                      </a:r>
                      <a:endParaRPr lang="en-US" sz="1000" b="1" dirty="0">
                        <a:solidFill>
                          <a:srgbClr val="FF0000"/>
                        </a:solidFill>
                        <a:latin typeface="Arial" panose="020B0604020202020204" pitchFamily="34" charset="0"/>
                        <a:cs typeface="Arial" panose="020B0604020202020204" pitchFamily="34" charset="0"/>
                      </a:endParaRPr>
                    </a:p>
                  </a:txBody>
                  <a:tcPr marL="48014" marR="48014" anchor="b">
                    <a:lnL>
                      <a:noFill/>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dirty="0" smtClean="0">
                          <a:solidFill>
                            <a:srgbClr val="FF0000"/>
                          </a:solidFill>
                          <a:latin typeface="Arial" panose="020B0604020202020204" pitchFamily="34" charset="0"/>
                          <a:cs typeface="Arial" panose="020B0604020202020204" pitchFamily="34" charset="0"/>
                        </a:rPr>
                        <a:t>Frequency</a:t>
                      </a:r>
                      <a:endParaRPr lang="en-US" sz="1000" b="1" dirty="0">
                        <a:solidFill>
                          <a:srgbClr val="FF0000"/>
                        </a:solidFill>
                        <a:latin typeface="Arial" panose="020B0604020202020204" pitchFamily="34" charset="0"/>
                        <a:cs typeface="Arial" panose="020B0604020202020204" pitchFamily="34" charset="0"/>
                      </a:endParaRPr>
                    </a:p>
                  </a:txBody>
                  <a:tcPr marL="48014" marR="48014" anchor="b">
                    <a:lnL>
                      <a:noFill/>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dirty="0" smtClean="0">
                          <a:solidFill>
                            <a:srgbClr val="FF0000"/>
                          </a:solidFill>
                          <a:latin typeface="Arial" panose="020B0604020202020204" pitchFamily="34" charset="0"/>
                          <a:cs typeface="Arial" panose="020B0604020202020204" pitchFamily="34" charset="0"/>
                        </a:rPr>
                        <a:t>Portfolio</a:t>
                      </a:r>
                      <a:endParaRPr lang="en-US" sz="1000" b="1" dirty="0">
                        <a:solidFill>
                          <a:srgbClr val="FF0000"/>
                        </a:solidFill>
                        <a:latin typeface="Arial" panose="020B0604020202020204" pitchFamily="34" charset="0"/>
                        <a:cs typeface="Arial" panose="020B0604020202020204" pitchFamily="34" charset="0"/>
                      </a:endParaRPr>
                    </a:p>
                  </a:txBody>
                  <a:tcPr marL="48014" marR="48014" anchor="b">
                    <a:lnL>
                      <a:noFill/>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pPr>
                      <a:r>
                        <a:rPr lang="en-US" sz="1000" b="1" kern="1200" dirty="0" smtClean="0">
                          <a:solidFill>
                            <a:schemeClr val="tx1"/>
                          </a:solidFill>
                          <a:latin typeface="Arial" panose="020B0604020202020204" pitchFamily="34" charset="0"/>
                          <a:ea typeface="+mn-ea"/>
                          <a:cs typeface="Arial" panose="020B0604020202020204" pitchFamily="34" charset="0"/>
                        </a:rPr>
                        <a:t>Mar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48014" marR="48014">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pPr>
                      <a:r>
                        <a:rPr lang="en-US" sz="1000" b="1" kern="1200" dirty="0" smtClean="0">
                          <a:solidFill>
                            <a:schemeClr val="tx1"/>
                          </a:solidFill>
                          <a:latin typeface="Arial" panose="020B0604020202020204" pitchFamily="34" charset="0"/>
                          <a:ea typeface="+mn-ea"/>
                          <a:cs typeface="Arial" panose="020B0604020202020204" pitchFamily="34" charset="0"/>
                        </a:rPr>
                        <a:t>Amber trigger</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48014" marR="48014">
                    <a:lnL w="12700" cmpd="sng">
                      <a:noFill/>
                      <a:prstDash val="solid"/>
                    </a:lnL>
                    <a:lnR w="12700" cmpd="sng">
                      <a:noFill/>
                      <a:prstDash val="soli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lnSpc>
                          <a:spcPct val="100000"/>
                        </a:lnSpc>
                        <a:buFont typeface="Arial" panose="020B0604020202020204" pitchFamily="34" charset="0"/>
                        <a:buNone/>
                      </a:pPr>
                      <a:r>
                        <a:rPr lang="en-US" sz="1000" b="1" kern="1200" dirty="0" smtClean="0">
                          <a:solidFill>
                            <a:schemeClr val="bg1"/>
                          </a:solidFill>
                          <a:latin typeface="Arial" panose="020B0604020202020204" pitchFamily="34" charset="0"/>
                          <a:ea typeface="+mn-ea"/>
                          <a:cs typeface="Arial" panose="020B0604020202020204" pitchFamily="34" charset="0"/>
                        </a:rPr>
                        <a:t>Red limit</a:t>
                      </a:r>
                      <a:endParaRPr lang="en-US" sz="1000" b="1" kern="1200" dirty="0">
                        <a:solidFill>
                          <a:schemeClr val="bg1"/>
                        </a:solidFill>
                        <a:latin typeface="Arial" panose="020B0604020202020204" pitchFamily="34" charset="0"/>
                        <a:ea typeface="+mn-ea"/>
                        <a:cs typeface="Arial" panose="020B0604020202020204" pitchFamily="34" charset="0"/>
                      </a:endParaRPr>
                    </a:p>
                  </a:txBody>
                  <a:tcPr marL="48014" marR="48014">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9373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Capital</a:t>
                      </a:r>
                      <a:r>
                        <a:rPr lang="en-US" sz="1000" b="1" baseline="0" dirty="0" smtClean="0">
                          <a:solidFill>
                            <a:schemeClr val="tx1"/>
                          </a:solidFill>
                          <a:latin typeface="Arial" panose="020B0604020202020204" pitchFamily="34" charset="0"/>
                          <a:cs typeface="Arial" panose="020B0604020202020204" pitchFamily="34" charset="0"/>
                        </a:rPr>
                        <a:t> adequacy (other)</a:t>
                      </a:r>
                      <a:endParaRPr lang="en-US" sz="1000" b="1" dirty="0" smtClean="0">
                        <a:solidFill>
                          <a:schemeClr val="tx1"/>
                        </a:solidFill>
                        <a:latin typeface="Arial" panose="020B0604020202020204" pitchFamily="34" charset="0"/>
                        <a:cs typeface="Arial" panose="020B0604020202020204" pitchFamily="34" charset="0"/>
                      </a:endParaRP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000" u="none" strike="noStrike" dirty="0">
                          <a:effectLst/>
                          <a:latin typeface="Arial" panose="020B0604020202020204" pitchFamily="34" charset="0"/>
                          <a:cs typeface="Arial" panose="020B0604020202020204" pitchFamily="34" charset="0"/>
                        </a:rPr>
                        <a:t>Impairment to </a:t>
                      </a:r>
                      <a:r>
                        <a:rPr lang="en-US" sz="1000" u="none" strike="noStrike" dirty="0" smtClean="0">
                          <a:effectLst/>
                          <a:latin typeface="Arial" panose="020B0604020202020204" pitchFamily="34" charset="0"/>
                          <a:cs typeface="Arial" panose="020B0604020202020204" pitchFamily="34" charset="0"/>
                        </a:rPr>
                        <a:t>Pre-Provision </a:t>
                      </a:r>
                      <a:r>
                        <a:rPr lang="en-US" sz="1000" u="none" strike="noStrike" dirty="0">
                          <a:effectLst/>
                          <a:latin typeface="Arial" panose="020B0604020202020204" pitchFamily="34" charset="0"/>
                          <a:cs typeface="Arial" panose="020B0604020202020204" pitchFamily="34" charset="0"/>
                        </a:rPr>
                        <a:t>N</a:t>
                      </a:r>
                      <a:r>
                        <a:rPr lang="en-US" sz="1000" u="none" strike="noStrike" dirty="0" smtClean="0">
                          <a:effectLst/>
                          <a:latin typeface="Arial" panose="020B0604020202020204" pitchFamily="34" charset="0"/>
                          <a:cs typeface="Arial" panose="020B0604020202020204" pitchFamily="34" charset="0"/>
                        </a:rPr>
                        <a:t>et </a:t>
                      </a:r>
                      <a:r>
                        <a:rPr lang="en-US" sz="1000" u="none" strike="noStrike" dirty="0">
                          <a:effectLst/>
                          <a:latin typeface="Arial" panose="020B0604020202020204" pitchFamily="34" charset="0"/>
                          <a:cs typeface="Arial" panose="020B0604020202020204" pitchFamily="34" charset="0"/>
                        </a:rPr>
                        <a:t>R</a:t>
                      </a:r>
                      <a:r>
                        <a:rPr lang="en-US" sz="1000" u="none" strike="noStrike" dirty="0" smtClean="0">
                          <a:effectLst/>
                          <a:latin typeface="Arial" panose="020B0604020202020204" pitchFamily="34" charset="0"/>
                          <a:cs typeface="Arial" panose="020B0604020202020204" pitchFamily="34" charset="0"/>
                        </a:rPr>
                        <a:t>evenue </a:t>
                      </a:r>
                      <a:r>
                        <a:rPr lang="en-US" sz="1000" u="none" strike="noStrike" dirty="0">
                          <a:effectLst/>
                          <a:latin typeface="Arial" panose="020B0604020202020204" pitchFamily="34" charset="0"/>
                          <a:cs typeface="Arial" panose="020B0604020202020204" pitchFamily="34" charset="0"/>
                        </a:rPr>
                        <a:t>(PPNR) </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Annual</a:t>
                      </a:r>
                    </a:p>
                    <a:p>
                      <a:pPr algn="ctr">
                        <a:lnSpc>
                          <a:spcPct val="100000"/>
                        </a:lnSpc>
                      </a:pPr>
                      <a:r>
                        <a:rPr lang="en-US" sz="1000" b="0" dirty="0" smtClean="0">
                          <a:latin typeface="Arial" panose="020B0604020202020204" pitchFamily="34" charset="0"/>
                          <a:cs typeface="Arial" panose="020B0604020202020204" pitchFamily="34" charset="0"/>
                        </a:rPr>
                        <a:t>(9Q CCAR 2016)</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BSI Miami</a:t>
                      </a: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a:rPr>
                        <a:t>$42M</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a:rPr>
                        <a:t>&gt;=$52M</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a:rPr>
                        <a:t>&gt;=$58M</a:t>
                      </a: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93739">
                <a:tc row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Credit risk</a:t>
                      </a: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b" latinLnBrk="0" hangingPunct="1">
                        <a:lnSpc>
                          <a:spcPct val="100000"/>
                        </a:lnSpc>
                        <a:spcBef>
                          <a:spcPts val="0"/>
                        </a:spcBef>
                        <a:spcAft>
                          <a:spcPts val="0"/>
                        </a:spcAft>
                        <a:buClrTx/>
                        <a:buSzTx/>
                        <a:buFontTx/>
                        <a:buNone/>
                        <a:tabLst/>
                        <a:defRPr/>
                      </a:pPr>
                      <a:r>
                        <a:rPr lang="en-US" sz="1000" b="0" i="0" u="none" strike="noStrike" kern="1200" dirty="0" smtClean="0">
                          <a:solidFill>
                            <a:schemeClr val="tx1"/>
                          </a:solidFill>
                          <a:effectLst/>
                          <a:latin typeface="Arial" panose="020B0604020202020204" pitchFamily="34" charset="0"/>
                          <a:ea typeface="+mn-ea"/>
                          <a:cs typeface="Arial" panose="020B0604020202020204" pitchFamily="34" charset="0"/>
                        </a:rPr>
                        <a:t>*Secured Lending Value Exceptions (%)</a:t>
                      </a: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Quarterly</a:t>
                      </a:r>
                      <a:endParaRPr lang="en-US" sz="1000" dirty="0">
                        <a:latin typeface="Arial" panose="020B0604020202020204" pitchFamily="34" charset="0"/>
                        <a:cs typeface="Arial" panose="020B0604020202020204" pitchFamily="34" charset="0"/>
                      </a:endParaRP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BSI Miami</a:t>
                      </a:r>
                    </a:p>
                  </a:txBody>
                  <a:tcPr marL="48014" marR="48014"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1000" dirty="0" smtClean="0">
                          <a:latin typeface="Arial" panose="020B0604020202020204" pitchFamily="34" charset="0"/>
                          <a:cs typeface="Arial" panose="020B0604020202020204" pitchFamily="34" charset="0"/>
                        </a:rPr>
                        <a:t>1%</a:t>
                      </a:r>
                      <a:endParaRPr lang="en-US" sz="1000" dirty="0">
                        <a:latin typeface="Arial" panose="020B0604020202020204" pitchFamily="34" charset="0"/>
                        <a:cs typeface="Arial" panose="020B0604020202020204" pitchFamily="34" charset="0"/>
                      </a:endParaRPr>
                    </a:p>
                  </a:txBody>
                  <a:tcPr marL="48014" marR="48014" anchor="ctr">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u="none" strike="noStrike" dirty="0" smtClean="0">
                          <a:solidFill>
                            <a:srgbClr val="000000"/>
                          </a:solidFill>
                          <a:effectLst/>
                          <a:latin typeface="Arial"/>
                        </a:rPr>
                        <a:t>&gt;=</a:t>
                      </a:r>
                      <a:r>
                        <a:rPr lang="en-US" sz="1000" b="0" i="0" kern="1200" dirty="0" smtClean="0">
                          <a:solidFill>
                            <a:schemeClr val="tx1"/>
                          </a:solidFill>
                          <a:latin typeface="Arial" panose="020B0604020202020204" pitchFamily="34" charset="0"/>
                          <a:ea typeface="+mn-ea"/>
                          <a:cs typeface="Arial" panose="020B0604020202020204" pitchFamily="34" charset="0"/>
                        </a:rPr>
                        <a:t>1.5%</a:t>
                      </a: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u="none" strike="noStrike" dirty="0" smtClean="0">
                          <a:solidFill>
                            <a:srgbClr val="000000"/>
                          </a:solidFill>
                          <a:effectLst/>
                          <a:latin typeface="Arial"/>
                        </a:rPr>
                        <a:t>&gt;=</a:t>
                      </a:r>
                      <a:r>
                        <a:rPr lang="en-US" sz="1000" b="0" i="0" kern="1200" dirty="0" smtClean="0">
                          <a:solidFill>
                            <a:schemeClr val="tx1"/>
                          </a:solidFill>
                          <a:latin typeface="Arial" panose="020B0604020202020204" pitchFamily="34" charset="0"/>
                          <a:ea typeface="+mn-ea"/>
                          <a:cs typeface="Arial" panose="020B0604020202020204" pitchFamily="34" charset="0"/>
                        </a:rPr>
                        <a:t>2%</a:t>
                      </a:r>
                    </a:p>
                  </a:txBody>
                  <a:tcPr marL="48014" marR="48014"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345929">
                <a:tc vMerge="1">
                  <a:txBody>
                    <a:bodyPr/>
                    <a:lstStyle/>
                    <a:p>
                      <a:endParaRPr lang="en-GB"/>
                    </a:p>
                  </a:txBody>
                  <a:tcPr/>
                </a:tc>
                <a:tc>
                  <a:txBody>
                    <a:bodyPr/>
                    <a:lstStyle/>
                    <a:p>
                      <a:pPr marL="0" marR="0" lvl="1" indent="0" algn="l" defTabSz="457200" rtl="0" eaLnBrk="1" fontAlgn="b" latinLnBrk="0" hangingPunct="1">
                        <a:lnSpc>
                          <a:spcPct val="100000"/>
                        </a:lnSpc>
                        <a:spcBef>
                          <a:spcPts val="0"/>
                        </a:spcBef>
                        <a:spcAft>
                          <a:spcPts val="0"/>
                        </a:spcAft>
                        <a:buClrTx/>
                        <a:buSzTx/>
                        <a:buFontTx/>
                        <a:buNone/>
                        <a:tabLst/>
                        <a:defRPr/>
                      </a:pPr>
                      <a:r>
                        <a:rPr lang="en-US" sz="1000" b="0" i="0" u="none" strike="noStrike" kern="1200" dirty="0" smtClean="0">
                          <a:solidFill>
                            <a:schemeClr val="tx1"/>
                          </a:solidFill>
                          <a:effectLst/>
                          <a:latin typeface="Arial" panose="020B0604020202020204" pitchFamily="34" charset="0"/>
                          <a:ea typeface="+mn-ea"/>
                          <a:cs typeface="Arial" panose="020B0604020202020204" pitchFamily="34" charset="0"/>
                        </a:rPr>
                        <a:t>Individual Obligor Exposure</a:t>
                      </a: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Quarterly</a:t>
                      </a:r>
                      <a:endParaRPr lang="en-US" sz="1000" dirty="0">
                        <a:latin typeface="Arial" panose="020B0604020202020204" pitchFamily="34" charset="0"/>
                        <a:cs typeface="Arial" panose="020B0604020202020204" pitchFamily="34" charset="0"/>
                      </a:endParaRP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BSI Miami</a:t>
                      </a:r>
                    </a:p>
                  </a:txBody>
                  <a:tcPr marL="48014" marR="48014"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9.90%</a:t>
                      </a:r>
                      <a:endParaRPr lang="en-US" sz="1000" b="1" dirty="0">
                        <a:solidFill>
                          <a:srgbClr val="FFC000"/>
                        </a:solidFill>
                        <a:latin typeface="Arial" panose="020B0604020202020204" pitchFamily="34" charset="0"/>
                        <a:cs typeface="Arial" panose="020B0604020202020204" pitchFamily="34" charset="0"/>
                      </a:endParaRPr>
                    </a:p>
                  </a:txBody>
                  <a:tcPr marL="48014" marR="48014" anchor="ctr">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u="none" strike="noStrike" dirty="0" smtClean="0">
                          <a:solidFill>
                            <a:srgbClr val="000000"/>
                          </a:solidFill>
                          <a:effectLst/>
                          <a:latin typeface="Arial"/>
                        </a:rPr>
                        <a:t>&gt;=</a:t>
                      </a:r>
                      <a:r>
                        <a:rPr lang="en-US" sz="1000" b="0" i="0" kern="1200" dirty="0" smtClean="0">
                          <a:solidFill>
                            <a:schemeClr val="tx1"/>
                          </a:solidFill>
                          <a:latin typeface="Arial" panose="020B0604020202020204" pitchFamily="34" charset="0"/>
                          <a:ea typeface="+mn-ea"/>
                          <a:cs typeface="Arial" panose="020B0604020202020204" pitchFamily="34" charset="0"/>
                        </a:rPr>
                        <a:t>12%</a:t>
                      </a: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u="none" strike="noStrike" dirty="0" smtClean="0">
                          <a:solidFill>
                            <a:srgbClr val="000000"/>
                          </a:solidFill>
                          <a:effectLst/>
                          <a:latin typeface="Arial"/>
                        </a:rPr>
                        <a:t>&gt;=</a:t>
                      </a:r>
                      <a:r>
                        <a:rPr lang="en-US" sz="1000" b="0" i="0" kern="1200" dirty="0" smtClean="0">
                          <a:solidFill>
                            <a:schemeClr val="tx1"/>
                          </a:solidFill>
                          <a:latin typeface="Arial" panose="020B0604020202020204" pitchFamily="34" charset="0"/>
                          <a:ea typeface="+mn-ea"/>
                          <a:cs typeface="Arial" panose="020B0604020202020204" pitchFamily="34" charset="0"/>
                        </a:rPr>
                        <a:t>15%</a:t>
                      </a:r>
                    </a:p>
                  </a:txBody>
                  <a:tcPr marL="48014" marR="48014"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359028">
                <a:tc vMerge="1">
                  <a:txBody>
                    <a:bodyPr/>
                    <a:lstStyle/>
                    <a:p>
                      <a:endParaRPr lang="en-GB"/>
                    </a:p>
                  </a:txBody>
                  <a:tcPr/>
                </a:tc>
                <a:tc>
                  <a:txBody>
                    <a:bodyPr/>
                    <a:lstStyle/>
                    <a:p>
                      <a:pPr marL="0" marR="0" lvl="1" indent="0" algn="l" defTabSz="457200" rtl="0" eaLnBrk="1" fontAlgn="b" latinLnBrk="0" hangingPunct="1">
                        <a:lnSpc>
                          <a:spcPct val="100000"/>
                        </a:lnSpc>
                        <a:spcBef>
                          <a:spcPts val="0"/>
                        </a:spcBef>
                        <a:spcAft>
                          <a:spcPts val="0"/>
                        </a:spcAft>
                        <a:buClrTx/>
                        <a:buSzTx/>
                        <a:buFontTx/>
                        <a:buNone/>
                        <a:tabLst/>
                        <a:defRPr/>
                      </a:pPr>
                      <a:r>
                        <a:rPr lang="en-US" sz="1000" b="0" i="0" u="none" strike="noStrike" kern="1200" dirty="0" smtClean="0">
                          <a:solidFill>
                            <a:schemeClr val="tx1"/>
                          </a:solidFill>
                          <a:effectLst/>
                          <a:latin typeface="Arial" panose="020B0604020202020204" pitchFamily="34" charset="0"/>
                          <a:ea typeface="+mn-ea"/>
                          <a:cs typeface="Arial" panose="020B0604020202020204" pitchFamily="34" charset="0"/>
                        </a:rPr>
                        <a:t>Top 10 Obligors Exposure</a:t>
                      </a: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Quarterly</a:t>
                      </a:r>
                      <a:endParaRPr lang="en-US" sz="1000" dirty="0">
                        <a:latin typeface="Arial" panose="020B0604020202020204" pitchFamily="34" charset="0"/>
                        <a:cs typeface="Arial" panose="020B0604020202020204" pitchFamily="34" charset="0"/>
                      </a:endParaRP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BSI Miami</a:t>
                      </a:r>
                    </a:p>
                  </a:txBody>
                  <a:tcPr marL="48014" marR="48014"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49%</a:t>
                      </a:r>
                      <a:endParaRPr lang="en-US" sz="1000" b="1" dirty="0" smtClean="0">
                        <a:solidFill>
                          <a:srgbClr val="FFC000"/>
                        </a:solidFill>
                        <a:latin typeface="Arial" panose="020B0604020202020204" pitchFamily="34" charset="0"/>
                        <a:cs typeface="Arial" panose="020B0604020202020204" pitchFamily="34" charset="0"/>
                      </a:endParaRPr>
                    </a:p>
                  </a:txBody>
                  <a:tcPr marL="48014" marR="48014" anchor="ctr">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u="none" strike="noStrike" dirty="0" smtClean="0">
                          <a:solidFill>
                            <a:srgbClr val="000000"/>
                          </a:solidFill>
                          <a:effectLst/>
                          <a:latin typeface="Arial"/>
                        </a:rPr>
                        <a:t>&gt;=</a:t>
                      </a:r>
                      <a:r>
                        <a:rPr lang="en-US" sz="1000" b="0" i="0" kern="1200" dirty="0" smtClean="0">
                          <a:solidFill>
                            <a:schemeClr val="tx1"/>
                          </a:solidFill>
                          <a:latin typeface="Arial" panose="020B0604020202020204" pitchFamily="34" charset="0"/>
                          <a:ea typeface="+mn-ea"/>
                          <a:cs typeface="Arial" panose="020B0604020202020204" pitchFamily="34" charset="0"/>
                        </a:rPr>
                        <a:t>75%</a:t>
                      </a: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u="none" strike="noStrike" dirty="0" smtClean="0">
                          <a:solidFill>
                            <a:srgbClr val="000000"/>
                          </a:solidFill>
                          <a:effectLst/>
                          <a:latin typeface="Arial"/>
                        </a:rPr>
                        <a:t>&gt;=</a:t>
                      </a:r>
                      <a:r>
                        <a:rPr lang="en-US" sz="1000" b="0" i="0" kern="1200" dirty="0" smtClean="0">
                          <a:solidFill>
                            <a:schemeClr val="tx1"/>
                          </a:solidFill>
                          <a:latin typeface="Arial" panose="020B0604020202020204" pitchFamily="34" charset="0"/>
                          <a:ea typeface="+mn-ea"/>
                          <a:cs typeface="Arial" panose="020B0604020202020204" pitchFamily="34" charset="0"/>
                        </a:rPr>
                        <a:t>90%</a:t>
                      </a:r>
                    </a:p>
                  </a:txBody>
                  <a:tcPr marL="48014" marR="48014"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357013">
                <a:tc row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Liquidity / funding risk</a:t>
                      </a: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000" u="none" strike="noStrike" dirty="0" smtClean="0">
                          <a:effectLst/>
                          <a:latin typeface="Arial" panose="020B0604020202020204" pitchFamily="34" charset="0"/>
                          <a:cs typeface="Arial" panose="020B0604020202020204" pitchFamily="34" charset="0"/>
                        </a:rPr>
                        <a:t>*Stressed </a:t>
                      </a:r>
                      <a:r>
                        <a:rPr lang="en-US" sz="1000" u="none" strike="noStrike" dirty="0">
                          <a:effectLst/>
                          <a:latin typeface="Arial" panose="020B0604020202020204" pitchFamily="34" charset="0"/>
                          <a:cs typeface="Arial" panose="020B0604020202020204" pitchFamily="34" charset="0"/>
                        </a:rPr>
                        <a:t>Survival </a:t>
                      </a:r>
                      <a:r>
                        <a:rPr lang="en-US" sz="1000" u="none" strike="noStrike" dirty="0" smtClean="0">
                          <a:effectLst/>
                          <a:latin typeface="Arial" panose="020B0604020202020204" pitchFamily="34" charset="0"/>
                          <a:cs typeface="Arial" panose="020B0604020202020204" pitchFamily="34" charset="0"/>
                        </a:rPr>
                        <a:t>Period </a:t>
                      </a:r>
                      <a:r>
                        <a:rPr lang="en-US" sz="1000" u="none" strike="noStrike" dirty="0">
                          <a:effectLst/>
                          <a:latin typeface="Arial" panose="020B0604020202020204" pitchFamily="34" charset="0"/>
                          <a:cs typeface="Arial" panose="020B0604020202020204" pitchFamily="34" charset="0"/>
                        </a:rPr>
                        <a:t>(days)</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3833" marR="3833" marT="3650" marB="0"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BSI Miami</a:t>
                      </a:r>
                      <a:endParaRPr lang="en-US" sz="1000" b="0" dirty="0">
                        <a:latin typeface="Arial" panose="020B0604020202020204" pitchFamily="34" charset="0"/>
                        <a:cs typeface="Arial" panose="020B0604020202020204" pitchFamily="34" charset="0"/>
                      </a:endParaRPr>
                    </a:p>
                  </a:txBody>
                  <a:tcPr marL="48014" marR="48014"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&gt;90</a:t>
                      </a:r>
                    </a:p>
                  </a:txBody>
                  <a:tcPr marL="48014" marR="48014" anchor="ctr">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&lt;= 75 days</a:t>
                      </a:r>
                      <a:endParaRPr lang="en-US" sz="1000" dirty="0">
                        <a:latin typeface="Arial" panose="020B0604020202020204" pitchFamily="34" charset="0"/>
                        <a:cs typeface="Arial" panose="020B0604020202020204" pitchFamily="34" charset="0"/>
                      </a:endParaRP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&lt;= 45 days</a:t>
                      </a:r>
                      <a:endParaRPr lang="en-US" sz="1000" dirty="0">
                        <a:latin typeface="Arial" panose="020B0604020202020204" pitchFamily="34" charset="0"/>
                        <a:cs typeface="Arial" panose="020B0604020202020204" pitchFamily="34" charset="0"/>
                      </a:endParaRPr>
                    </a:p>
                  </a:txBody>
                  <a:tcPr marL="48014" marR="48014"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339883">
                <a:tc vMerge="1">
                  <a:txBody>
                    <a:bodyPr/>
                    <a:lstStyle/>
                    <a:p>
                      <a:endParaRPr lang="en-GB"/>
                    </a:p>
                  </a:txBody>
                  <a:tcPr/>
                </a:tc>
                <a:tc>
                  <a:txBody>
                    <a:bodyPr/>
                    <a:lstStyle/>
                    <a:p>
                      <a:pPr algn="l" fontAlgn="b">
                        <a:lnSpc>
                          <a:spcPct val="100000"/>
                        </a:lnSpc>
                      </a:pPr>
                      <a:r>
                        <a:rPr lang="en-US" sz="1000" b="0" i="0" u="none" strike="noStrike" dirty="0" smtClean="0">
                          <a:solidFill>
                            <a:schemeClr val="tx1"/>
                          </a:solidFill>
                          <a:effectLst/>
                          <a:latin typeface="Arial" panose="020B0604020202020204" pitchFamily="34" charset="0"/>
                          <a:cs typeface="Arial" panose="020B0604020202020204" pitchFamily="34" charset="0"/>
                        </a:rPr>
                        <a:t>*Liquidity Coverage Ratio (US)</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3833" marR="3833" marT="3650" marB="0"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BSI Miami</a:t>
                      </a:r>
                      <a:endParaRPr lang="en-US" sz="1000" b="0" dirty="0">
                        <a:latin typeface="Arial" panose="020B0604020202020204" pitchFamily="34" charset="0"/>
                        <a:cs typeface="Arial" panose="020B0604020202020204" pitchFamily="34" charset="0"/>
                      </a:endParaRPr>
                    </a:p>
                  </a:txBody>
                  <a:tcPr marL="48014" marR="48014"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TBD</a:t>
                      </a:r>
                    </a:p>
                  </a:txBody>
                  <a:tcPr marL="48014" marR="48014" anchor="ctr">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&lt;= 110%</a:t>
                      </a:r>
                      <a:endParaRPr lang="en-US" sz="1000" dirty="0">
                        <a:latin typeface="Arial" panose="020B0604020202020204" pitchFamily="34" charset="0"/>
                        <a:cs typeface="Arial" panose="020B0604020202020204" pitchFamily="34" charset="0"/>
                      </a:endParaRP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&lt;= 100%</a:t>
                      </a:r>
                      <a:endParaRPr lang="en-US" sz="1000" dirty="0">
                        <a:latin typeface="Arial" panose="020B0604020202020204" pitchFamily="34" charset="0"/>
                        <a:cs typeface="Arial" panose="020B0604020202020204" pitchFamily="34" charset="0"/>
                      </a:endParaRPr>
                    </a:p>
                  </a:txBody>
                  <a:tcPr marL="48014" marR="48014"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337868">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solidFill>
                        <a:schemeClr val="tx1">
                          <a:lumMod val="65000"/>
                          <a:lumOff val="35000"/>
                        </a:schemeClr>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000" u="none" strike="noStrike" dirty="0" smtClean="0">
                          <a:effectLst/>
                          <a:latin typeface="Arial" panose="020B0604020202020204" pitchFamily="34" charset="0"/>
                          <a:cs typeface="Arial" panose="020B0604020202020204" pitchFamily="34" charset="0"/>
                        </a:rPr>
                        <a:t>*Structural Funding </a:t>
                      </a:r>
                      <a:r>
                        <a:rPr lang="en-US" sz="1000" u="none" strike="noStrike" dirty="0">
                          <a:effectLst/>
                          <a:latin typeface="Arial" panose="020B0604020202020204" pitchFamily="34" charset="0"/>
                          <a:cs typeface="Arial" panose="020B0604020202020204" pitchFamily="34" charset="0"/>
                        </a:rPr>
                        <a:t>R</a:t>
                      </a:r>
                      <a:r>
                        <a:rPr lang="en-US" sz="1000" u="none" strike="noStrike" dirty="0" smtClean="0">
                          <a:effectLst/>
                          <a:latin typeface="Arial" panose="020B0604020202020204" pitchFamily="34" charset="0"/>
                          <a:cs typeface="Arial" panose="020B0604020202020204" pitchFamily="34" charset="0"/>
                        </a:rPr>
                        <a:t>atio </a:t>
                      </a:r>
                      <a:r>
                        <a:rPr lang="en-US" sz="1000" u="none" strike="noStrike" dirty="0">
                          <a:effectLst/>
                          <a:latin typeface="Arial" panose="020B0604020202020204" pitchFamily="34" charset="0"/>
                          <a:cs typeface="Arial" panose="020B0604020202020204" pitchFamily="34" charset="0"/>
                        </a:rPr>
                        <a:t>(%)</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3833" marR="3833" marT="3650" marB="0"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BSI Miami</a:t>
                      </a:r>
                      <a:endParaRPr lang="en-US" sz="1000" b="0" dirty="0">
                        <a:latin typeface="Arial" panose="020B0604020202020204" pitchFamily="34" charset="0"/>
                        <a:cs typeface="Arial" panose="020B0604020202020204" pitchFamily="34" charset="0"/>
                      </a:endParaRPr>
                    </a:p>
                  </a:txBody>
                  <a:tcPr marL="48014" marR="48014"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168.35%</a:t>
                      </a:r>
                    </a:p>
                  </a:txBody>
                  <a:tcPr marL="48014" marR="48014" anchor="ctr">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i="0" u="none" strike="noStrike" dirty="0" smtClean="0">
                          <a:solidFill>
                            <a:srgbClr val="000000"/>
                          </a:solidFill>
                          <a:effectLst/>
                          <a:latin typeface="Arial"/>
                        </a:rPr>
                        <a:t>&lt;=</a:t>
                      </a:r>
                      <a:r>
                        <a:rPr lang="en-US" sz="1000" dirty="0" smtClean="0">
                          <a:latin typeface="Arial" panose="020B0604020202020204" pitchFamily="34" charset="0"/>
                          <a:cs typeface="Arial" panose="020B0604020202020204" pitchFamily="34" charset="0"/>
                        </a:rPr>
                        <a:t>121%</a:t>
                      </a:r>
                      <a:endParaRPr lang="en-US" sz="1000" dirty="0">
                        <a:latin typeface="Arial" panose="020B0604020202020204" pitchFamily="34" charset="0"/>
                        <a:cs typeface="Arial" panose="020B0604020202020204" pitchFamily="34" charset="0"/>
                      </a:endParaRP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b="0" i="0" u="none" strike="noStrike" dirty="0" smtClean="0">
                          <a:solidFill>
                            <a:srgbClr val="000000"/>
                          </a:solidFill>
                          <a:effectLst/>
                          <a:latin typeface="Arial"/>
                        </a:rPr>
                        <a:t>&lt;=</a:t>
                      </a:r>
                      <a:r>
                        <a:rPr lang="en-US" sz="1000" dirty="0" smtClean="0">
                          <a:latin typeface="Arial" panose="020B0604020202020204" pitchFamily="34" charset="0"/>
                          <a:cs typeface="Arial" panose="020B0604020202020204" pitchFamily="34" charset="0"/>
                        </a:rPr>
                        <a:t>100%</a:t>
                      </a:r>
                      <a:endParaRPr lang="en-US" sz="1000" dirty="0">
                        <a:latin typeface="Arial" panose="020B0604020202020204" pitchFamily="34" charset="0"/>
                        <a:cs typeface="Arial" panose="020B0604020202020204" pitchFamily="34" charset="0"/>
                      </a:endParaRPr>
                    </a:p>
                  </a:txBody>
                  <a:tcPr marL="48014" marR="48014"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328296">
                <a:tc row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Interest rate</a:t>
                      </a:r>
                      <a:r>
                        <a:rPr lang="en-US" sz="1000" b="1" baseline="0" dirty="0" smtClean="0">
                          <a:solidFill>
                            <a:schemeClr val="tx1"/>
                          </a:solidFill>
                          <a:latin typeface="Arial" panose="020B0604020202020204" pitchFamily="34" charset="0"/>
                          <a:cs typeface="Arial" panose="020B0604020202020204" pitchFamily="34" charset="0"/>
                        </a:rPr>
                        <a:t> risk</a:t>
                      </a:r>
                      <a:endParaRPr lang="en-US" sz="1000" b="1" dirty="0" smtClean="0">
                        <a:solidFill>
                          <a:schemeClr val="tx1"/>
                        </a:solidFill>
                        <a:latin typeface="Arial" panose="020B0604020202020204" pitchFamily="34" charset="0"/>
                        <a:cs typeface="Arial" panose="020B0604020202020204" pitchFamily="34" charset="0"/>
                      </a:endParaRP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*NII</a:t>
                      </a:r>
                      <a:r>
                        <a:rPr lang="en-US" sz="1000" b="0" i="0" kern="1200" baseline="30000" dirty="0" smtClean="0">
                          <a:solidFill>
                            <a:schemeClr val="tx1"/>
                          </a:solidFill>
                          <a:latin typeface="Arial" panose="020B0604020202020204" pitchFamily="34" charset="0"/>
                          <a:ea typeface="+mn-ea"/>
                          <a:cs typeface="Arial" panose="020B0604020202020204" pitchFamily="34" charset="0"/>
                        </a:rPr>
                        <a:t>2</a:t>
                      </a:r>
                      <a:r>
                        <a:rPr lang="en-US" sz="1000" b="0" i="0" kern="1200" baseline="0" dirty="0" smtClean="0">
                          <a:solidFill>
                            <a:schemeClr val="tx1"/>
                          </a:solidFill>
                          <a:latin typeface="Arial" panose="020B0604020202020204" pitchFamily="34" charset="0"/>
                          <a:ea typeface="+mn-ea"/>
                          <a:cs typeface="Arial" panose="020B0604020202020204" pitchFamily="34" charset="0"/>
                        </a:rPr>
                        <a:t> Sensitivity</a:t>
                      </a:r>
                      <a:r>
                        <a:rPr lang="en-US" sz="1000" b="0" i="0" kern="1200" dirty="0" smtClean="0">
                          <a:solidFill>
                            <a:schemeClr val="tx1"/>
                          </a:solidFill>
                          <a:latin typeface="Arial" panose="020B0604020202020204" pitchFamily="34" charset="0"/>
                          <a:ea typeface="+mn-ea"/>
                          <a:cs typeface="Arial" panose="020B0604020202020204" pitchFamily="34" charset="0"/>
                        </a:rPr>
                        <a:t>(+/- 100bps)</a:t>
                      </a: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BSI Miami</a:t>
                      </a:r>
                      <a:endParaRPr lang="en-US" sz="1000" b="0" dirty="0">
                        <a:latin typeface="Arial" panose="020B0604020202020204" pitchFamily="34" charset="0"/>
                        <a:cs typeface="Arial" panose="020B0604020202020204" pitchFamily="34" charset="0"/>
                      </a:endParaRPr>
                    </a:p>
                  </a:txBody>
                  <a:tcPr marL="48014" marR="48014"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-9.46%</a:t>
                      </a:r>
                    </a:p>
                  </a:txBody>
                  <a:tcPr marL="48014" marR="48014" anchor="ctr">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aseline="0" dirty="0" smtClean="0">
                          <a:latin typeface="Arial" panose="020B0604020202020204" pitchFamily="34" charset="0"/>
                          <a:cs typeface="Arial" panose="020B0604020202020204" pitchFamily="34" charset="0"/>
                        </a:rPr>
                        <a:t>&lt;=-21%</a:t>
                      </a:r>
                      <a:endParaRPr lang="en-US" sz="1000" dirty="0">
                        <a:latin typeface="Arial" panose="020B0604020202020204" pitchFamily="34" charset="0"/>
                        <a:cs typeface="Arial" panose="020B0604020202020204" pitchFamily="34" charset="0"/>
                      </a:endParaRP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baseline="0" dirty="0" smtClean="0">
                          <a:latin typeface="Arial" panose="020B0604020202020204" pitchFamily="34" charset="0"/>
                          <a:cs typeface="Arial" panose="020B0604020202020204" pitchFamily="34" charset="0"/>
                        </a:rPr>
                        <a:t>&lt;=</a:t>
                      </a:r>
                      <a:r>
                        <a:rPr lang="en-US" sz="1000" dirty="0" smtClean="0">
                          <a:latin typeface="Arial" panose="020B0604020202020204" pitchFamily="34" charset="0"/>
                          <a:cs typeface="Arial" panose="020B0604020202020204" pitchFamily="34" charset="0"/>
                        </a:rPr>
                        <a:t>-27%</a:t>
                      </a:r>
                      <a:endParaRPr lang="en-US" sz="1000" dirty="0">
                        <a:latin typeface="Arial" panose="020B0604020202020204" pitchFamily="34" charset="0"/>
                        <a:cs typeface="Arial" panose="020B0604020202020204" pitchFamily="34" charset="0"/>
                      </a:endParaRPr>
                    </a:p>
                  </a:txBody>
                  <a:tcPr marL="48014" marR="48014"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326281">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*MVE</a:t>
                      </a:r>
                      <a:r>
                        <a:rPr lang="en-US" sz="1000" b="0" i="0" kern="1200" baseline="30000" dirty="0" smtClean="0">
                          <a:solidFill>
                            <a:schemeClr val="tx1"/>
                          </a:solidFill>
                          <a:latin typeface="Arial" panose="020B0604020202020204" pitchFamily="34" charset="0"/>
                          <a:ea typeface="+mn-ea"/>
                          <a:cs typeface="Arial" panose="020B0604020202020204" pitchFamily="34" charset="0"/>
                        </a:rPr>
                        <a:t>3</a:t>
                      </a:r>
                      <a:r>
                        <a:rPr lang="en-US" sz="1000" b="0" i="0" kern="1200" dirty="0" smtClean="0">
                          <a:solidFill>
                            <a:schemeClr val="tx1"/>
                          </a:solidFill>
                          <a:latin typeface="Arial" panose="020B0604020202020204" pitchFamily="34" charset="0"/>
                          <a:ea typeface="+mn-ea"/>
                          <a:cs typeface="Arial" panose="020B0604020202020204" pitchFamily="34" charset="0"/>
                        </a:rPr>
                        <a:t> Sensitivity(+/- 100bps)</a:t>
                      </a: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BSI Miami</a:t>
                      </a:r>
                      <a:endParaRPr lang="en-US" sz="1000" b="0" dirty="0">
                        <a:latin typeface="Arial" panose="020B0604020202020204" pitchFamily="34" charset="0"/>
                        <a:cs typeface="Arial" panose="020B0604020202020204" pitchFamily="34" charset="0"/>
                      </a:endParaRPr>
                    </a:p>
                  </a:txBody>
                  <a:tcPr marL="48014" marR="48014"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-1.65%</a:t>
                      </a:r>
                    </a:p>
                  </a:txBody>
                  <a:tcPr marL="48014" marR="48014" anchor="ctr">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aseline="0" dirty="0" smtClean="0">
                          <a:latin typeface="Arial" panose="020B0604020202020204" pitchFamily="34" charset="0"/>
                          <a:cs typeface="Arial" panose="020B0604020202020204" pitchFamily="34" charset="0"/>
                        </a:rPr>
                        <a:t>&lt;=</a:t>
                      </a:r>
                      <a:r>
                        <a:rPr lang="en-US" sz="1000" dirty="0" smtClean="0">
                          <a:latin typeface="Arial" panose="020B0604020202020204" pitchFamily="34" charset="0"/>
                          <a:cs typeface="Arial" panose="020B0604020202020204" pitchFamily="34" charset="0"/>
                        </a:rPr>
                        <a:t>-3%</a:t>
                      </a:r>
                      <a:endParaRPr lang="en-US" sz="1000" dirty="0">
                        <a:latin typeface="Arial" panose="020B0604020202020204" pitchFamily="34" charset="0"/>
                        <a:cs typeface="Arial" panose="020B0604020202020204" pitchFamily="34" charset="0"/>
                      </a:endParaRP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baseline="0" dirty="0" smtClean="0">
                          <a:latin typeface="Arial" panose="020B0604020202020204" pitchFamily="34" charset="0"/>
                          <a:cs typeface="Arial" panose="020B0604020202020204" pitchFamily="34" charset="0"/>
                        </a:rPr>
                        <a:t>&lt;=-4%</a:t>
                      </a:r>
                      <a:endParaRPr lang="en-US" sz="1000" dirty="0">
                        <a:latin typeface="Arial" panose="020B0604020202020204" pitchFamily="34" charset="0"/>
                        <a:cs typeface="Arial" panose="020B0604020202020204" pitchFamily="34" charset="0"/>
                      </a:endParaRPr>
                    </a:p>
                  </a:txBody>
                  <a:tcPr marL="48014" marR="48014"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336935">
                <a:tc row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Operational risk</a:t>
                      </a: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000" u="none" strike="noStrike" dirty="0" smtClean="0">
                          <a:effectLst/>
                          <a:latin typeface="Arial" panose="020B0604020202020204" pitchFamily="34" charset="0"/>
                          <a:cs typeface="Arial" panose="020B0604020202020204" pitchFamily="34" charset="0"/>
                        </a:rPr>
                        <a:t>*Gross Operational</a:t>
                      </a:r>
                      <a:r>
                        <a:rPr lang="en-US" sz="1000" u="none" strike="noStrike" baseline="0" dirty="0" smtClean="0">
                          <a:effectLst/>
                          <a:latin typeface="Arial" panose="020B0604020202020204" pitchFamily="34" charset="0"/>
                          <a:cs typeface="Arial" panose="020B0604020202020204" pitchFamily="34" charset="0"/>
                        </a:rPr>
                        <a:t> Risk L</a:t>
                      </a:r>
                      <a:r>
                        <a:rPr lang="en-US" sz="1000" u="none" strike="noStrike" dirty="0" smtClean="0">
                          <a:effectLst/>
                          <a:latin typeface="Arial" panose="020B0604020202020204" pitchFamily="34" charset="0"/>
                          <a:cs typeface="Arial" panose="020B0604020202020204" pitchFamily="34" charset="0"/>
                        </a:rPr>
                        <a:t>osses </a:t>
                      </a:r>
                      <a:r>
                        <a:rPr lang="en-US" sz="1000" u="none" strike="noStrike" dirty="0">
                          <a:effectLst/>
                          <a:latin typeface="Arial" panose="020B0604020202020204" pitchFamily="34" charset="0"/>
                          <a:cs typeface="Arial" panose="020B0604020202020204" pitchFamily="34" charset="0"/>
                        </a:rPr>
                        <a:t>/ </a:t>
                      </a:r>
                      <a:r>
                        <a:rPr lang="en-US" sz="1000" u="none" strike="noStrike" dirty="0" smtClean="0">
                          <a:effectLst/>
                          <a:latin typeface="Arial" panose="020B0604020202020204" pitchFamily="34" charset="0"/>
                          <a:cs typeface="Arial" panose="020B0604020202020204" pitchFamily="34" charset="0"/>
                        </a:rPr>
                        <a:t>Gross Margin</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Quarterly</a:t>
                      </a:r>
                    </a:p>
                    <a:p>
                      <a:pPr algn="ctr">
                        <a:lnSpc>
                          <a:spcPct val="100000"/>
                        </a:lnSpc>
                      </a:pPr>
                      <a:r>
                        <a:rPr lang="en-US" sz="1000" b="0" dirty="0" smtClean="0">
                          <a:latin typeface="Arial" panose="020B0604020202020204" pitchFamily="34" charset="0"/>
                          <a:cs typeface="Arial" panose="020B0604020202020204" pitchFamily="34" charset="0"/>
                        </a:rPr>
                        <a:t>(trailing</a:t>
                      </a:r>
                      <a:r>
                        <a:rPr lang="en-US" sz="1000" b="0" baseline="0" dirty="0" smtClean="0">
                          <a:latin typeface="Arial" panose="020B0604020202020204" pitchFamily="34" charset="0"/>
                          <a:cs typeface="Arial" panose="020B0604020202020204" pitchFamily="34" charset="0"/>
                        </a:rPr>
                        <a:t> 12m)</a:t>
                      </a:r>
                      <a:endParaRPr lang="en-US" sz="1000" b="0" dirty="0">
                        <a:latin typeface="Arial" panose="020B0604020202020204" pitchFamily="34" charset="0"/>
                        <a:cs typeface="Arial" panose="020B0604020202020204" pitchFamily="34" charset="0"/>
                      </a:endParaRP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BSI Miami</a:t>
                      </a:r>
                      <a:endParaRPr lang="en-US" sz="1000" b="0" dirty="0">
                        <a:latin typeface="Arial" panose="020B0604020202020204" pitchFamily="34" charset="0"/>
                        <a:cs typeface="Arial" panose="020B0604020202020204" pitchFamily="34" charset="0"/>
                      </a:endParaRPr>
                    </a:p>
                  </a:txBody>
                  <a:tcPr marL="48014" marR="48014"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0.09%</a:t>
                      </a:r>
                    </a:p>
                  </a:txBody>
                  <a:tcPr marL="48014" marR="48014" anchor="ctr">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&gt;=1.25%</a:t>
                      </a:r>
                      <a:endParaRPr lang="en-US" sz="1000" dirty="0">
                        <a:latin typeface="Arial" panose="020B0604020202020204" pitchFamily="34" charset="0"/>
                        <a:cs typeface="Arial" panose="020B0604020202020204" pitchFamily="34" charset="0"/>
                      </a:endParaRP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&gt;=2%</a:t>
                      </a:r>
                      <a:endParaRPr lang="en-US" sz="1000" dirty="0">
                        <a:latin typeface="Arial" panose="020B0604020202020204" pitchFamily="34" charset="0"/>
                        <a:cs typeface="Arial" panose="020B0604020202020204" pitchFamily="34" charset="0"/>
                      </a:endParaRPr>
                    </a:p>
                  </a:txBody>
                  <a:tcPr marL="48014" marR="48014"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336935">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000" u="none" strike="noStrike" dirty="0" smtClean="0">
                          <a:effectLst/>
                          <a:latin typeface="Arial" panose="020B0604020202020204" pitchFamily="34" charset="0"/>
                          <a:cs typeface="Arial" panose="020B0604020202020204" pitchFamily="34" charset="0"/>
                        </a:rPr>
                        <a:t>Material</a:t>
                      </a:r>
                      <a:r>
                        <a:rPr lang="en-US" sz="1000" u="none" strike="noStrike" baseline="0" dirty="0" smtClean="0">
                          <a:effectLst/>
                          <a:latin typeface="Arial" panose="020B0604020202020204" pitchFamily="34" charset="0"/>
                          <a:cs typeface="Arial" panose="020B0604020202020204" pitchFamily="34" charset="0"/>
                        </a:rPr>
                        <a:t> Operational Risk E</a:t>
                      </a:r>
                      <a:r>
                        <a:rPr lang="en-US" sz="1000" u="none" strike="noStrike" dirty="0" smtClean="0">
                          <a:effectLst/>
                          <a:latin typeface="Arial" panose="020B0604020202020204" pitchFamily="34" charset="0"/>
                          <a:cs typeface="Arial" panose="020B0604020202020204" pitchFamily="34" charset="0"/>
                        </a:rPr>
                        <a:t>vents (financial threshold &gt;50K)</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Quarterly</a:t>
                      </a:r>
                      <a:endParaRPr lang="en-US" sz="1000" b="0" dirty="0">
                        <a:latin typeface="Arial" panose="020B0604020202020204" pitchFamily="34" charset="0"/>
                        <a:cs typeface="Arial" panose="020B0604020202020204" pitchFamily="34" charset="0"/>
                      </a:endParaRP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BSI Miami</a:t>
                      </a:r>
                      <a:endParaRPr lang="en-US" sz="1000" b="0" dirty="0">
                        <a:latin typeface="Arial" panose="020B0604020202020204" pitchFamily="34" charset="0"/>
                        <a:cs typeface="Arial" panose="020B0604020202020204" pitchFamily="34" charset="0"/>
                      </a:endParaRPr>
                    </a:p>
                  </a:txBody>
                  <a:tcPr marL="48014" marR="48014"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1</a:t>
                      </a:r>
                    </a:p>
                  </a:txBody>
                  <a:tcPr marL="48014" marR="48014" anchor="ctr">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&gt;=3</a:t>
                      </a:r>
                      <a:endParaRPr lang="en-US" sz="1000" dirty="0">
                        <a:latin typeface="Arial" panose="020B0604020202020204" pitchFamily="34" charset="0"/>
                        <a:cs typeface="Arial" panose="020B0604020202020204" pitchFamily="34" charset="0"/>
                      </a:endParaRP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&gt;=5</a:t>
                      </a:r>
                      <a:endParaRPr lang="en-US" sz="1000" dirty="0">
                        <a:latin typeface="Arial" panose="020B0604020202020204" pitchFamily="34" charset="0"/>
                        <a:cs typeface="Arial" panose="020B0604020202020204" pitchFamily="34" charset="0"/>
                      </a:endParaRPr>
                    </a:p>
                  </a:txBody>
                  <a:tcPr marL="48014" marR="48014"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6" name="TextBox 5"/>
          <p:cNvSpPr txBox="1"/>
          <p:nvPr/>
        </p:nvSpPr>
        <p:spPr>
          <a:xfrm>
            <a:off x="6197955" y="1237743"/>
            <a:ext cx="3049233" cy="224677"/>
          </a:xfrm>
          <a:prstGeom prst="rect">
            <a:avLst/>
          </a:prstGeom>
          <a:noFill/>
        </p:spPr>
        <p:txBody>
          <a:bodyPr wrap="none" rtlCol="0">
            <a:spAutoFit/>
          </a:bodyPr>
          <a:lstStyle/>
          <a:p>
            <a:pPr algn="ctr" eaLnBrk="1" hangingPunct="1">
              <a:lnSpc>
                <a:spcPct val="86000"/>
              </a:lnSpc>
            </a:pPr>
            <a:r>
              <a:rPr lang="en-US" sz="1000" dirty="0" smtClean="0">
                <a:solidFill>
                  <a:srgbClr val="000000"/>
                </a:solidFill>
                <a:ea typeface="ＭＳ Ｐゴシック"/>
              </a:rPr>
              <a:t>* SHUSA metric reported in Santander Group RAS</a:t>
            </a:r>
            <a:endParaRPr lang="en-US" sz="1000" dirty="0">
              <a:solidFill>
                <a:srgbClr val="000000"/>
              </a:solidFill>
              <a:ea typeface="ＭＳ Ｐゴシック"/>
            </a:endParaRPr>
          </a:p>
        </p:txBody>
      </p:sp>
      <p:grpSp>
        <p:nvGrpSpPr>
          <p:cNvPr id="8" name="Group 7"/>
          <p:cNvGrpSpPr/>
          <p:nvPr/>
        </p:nvGrpSpPr>
        <p:grpSpPr>
          <a:xfrm>
            <a:off x="436880" y="69852"/>
            <a:ext cx="1948579" cy="189008"/>
            <a:chOff x="457200" y="19052"/>
            <a:chExt cx="1948579" cy="189008"/>
          </a:xfrm>
        </p:grpSpPr>
        <p:sp>
          <p:nvSpPr>
            <p:cNvPr id="9" name="Oval 8"/>
            <p:cNvSpPr/>
            <p:nvPr/>
          </p:nvSpPr>
          <p:spPr bwMode="auto">
            <a:xfrm>
              <a:off x="457200" y="19052"/>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smtClean="0">
                  <a:solidFill>
                    <a:schemeClr val="bg1"/>
                  </a:solidFill>
                  <a:latin typeface="Arial" panose="020B0604020202020204" pitchFamily="34" charset="0"/>
                  <a:ea typeface="ＭＳ Ｐゴシック" pitchFamily="-112" charset="-128"/>
                  <a:cs typeface="Arial" panose="020B0604020202020204" pitchFamily="34" charset="0"/>
                </a:rPr>
                <a:t>A</a:t>
              </a:r>
              <a:endParaRPr kumimoji="0" lang="en-US" b="1" i="0" u="none" strike="noStrike" cap="none" normalizeH="0" baseline="0" dirty="0">
                <a:ln>
                  <a:noFill/>
                </a:ln>
                <a:solidFill>
                  <a:schemeClr val="bg1"/>
                </a:solidFill>
                <a:effectLst/>
                <a:latin typeface="Arial" panose="020B0604020202020204" pitchFamily="34" charset="0"/>
                <a:ea typeface="ＭＳ Ｐゴシック" pitchFamily="-112" charset="-128"/>
                <a:cs typeface="Arial" panose="020B0604020202020204" pitchFamily="34" charset="0"/>
              </a:endParaRPr>
            </a:p>
          </p:txBody>
        </p:sp>
        <p:sp>
          <p:nvSpPr>
            <p:cNvPr id="10" name="Text Box 75"/>
            <p:cNvSpPr txBox="1">
              <a:spLocks noChangeArrowheads="1"/>
            </p:cNvSpPr>
            <p:nvPr/>
          </p:nvSpPr>
          <p:spPr bwMode="gray">
            <a:xfrm>
              <a:off x="690566" y="20638"/>
              <a:ext cx="1715213"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nchor="ctr">
              <a:spAutoFit/>
            </a:bodyPr>
            <a:lstStyle/>
            <a:p>
              <a:pPr algn="l">
                <a:lnSpc>
                  <a:spcPct val="100000"/>
                </a:lnSpc>
              </a:pPr>
              <a:r>
                <a:rPr lang="en-US" sz="1200" dirty="0">
                  <a:solidFill>
                    <a:schemeClr val="bg1">
                      <a:lumMod val="50000"/>
                    </a:schemeClr>
                  </a:solidFill>
                </a:rPr>
                <a:t>Appendix: </a:t>
              </a:r>
              <a:r>
                <a:rPr lang="en-US" sz="1200" dirty="0" smtClean="0">
                  <a:solidFill>
                    <a:schemeClr val="bg1">
                      <a:lumMod val="50000"/>
                    </a:schemeClr>
                  </a:solidFill>
                </a:rPr>
                <a:t>2016 BSI RAS</a:t>
              </a:r>
              <a:endParaRPr lang="en-US" sz="1200" dirty="0">
                <a:solidFill>
                  <a:schemeClr val="bg1">
                    <a:lumMod val="50000"/>
                  </a:schemeClr>
                </a:solidFill>
              </a:endParaRPr>
            </a:p>
          </p:txBody>
        </p:sp>
      </p:grpSp>
    </p:spTree>
    <p:extLst>
      <p:ext uri="{BB962C8B-B14F-4D97-AF65-F5344CB8AC3E}">
        <p14:creationId xmlns:p14="http://schemas.microsoft.com/office/powerpoint/2010/main" val="150605720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pPr lvl="0"/>
            <a:r>
              <a:rPr lang="en-US" kern="0" dirty="0">
                <a:solidFill>
                  <a:srgbClr val="000000"/>
                </a:solidFill>
                <a:latin typeface="Arial"/>
                <a:ea typeface="ＭＳ Ｐゴシック"/>
              </a:rPr>
              <a:t>2016 BSI RAS (3/3)</a:t>
            </a:r>
          </a:p>
        </p:txBody>
      </p:sp>
      <p:graphicFrame>
        <p:nvGraphicFramePr>
          <p:cNvPr id="13" name="Table 12"/>
          <p:cNvGraphicFramePr>
            <a:graphicFrameLocks noGrp="1"/>
          </p:cNvGraphicFramePr>
          <p:nvPr>
            <p:extLst>
              <p:ext uri="{D42A27DB-BD31-4B8C-83A1-F6EECF244321}">
                <p14:modId xmlns:p14="http://schemas.microsoft.com/office/powerpoint/2010/main" val="475451503"/>
              </p:ext>
            </p:extLst>
          </p:nvPr>
        </p:nvGraphicFramePr>
        <p:xfrm>
          <a:off x="365760" y="1463040"/>
          <a:ext cx="8879146" cy="4653693"/>
        </p:xfrm>
        <a:graphic>
          <a:graphicData uri="http://schemas.openxmlformats.org/drawingml/2006/table">
            <a:tbl>
              <a:tblPr firstRow="1" bandRow="1"/>
              <a:tblGrid>
                <a:gridCol w="1163839"/>
                <a:gridCol w="2706624"/>
                <a:gridCol w="755904"/>
                <a:gridCol w="876330"/>
                <a:gridCol w="1125483"/>
                <a:gridCol w="1125483"/>
                <a:gridCol w="1125483"/>
              </a:tblGrid>
              <a:tr h="166813">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pPr>
                      <a:r>
                        <a:rPr lang="en-US" sz="1000" b="1" dirty="0" smtClean="0">
                          <a:solidFill>
                            <a:srgbClr val="FF0000"/>
                          </a:solidFill>
                          <a:latin typeface="Arial" panose="020B0604020202020204" pitchFamily="34" charset="0"/>
                          <a:cs typeface="Arial" panose="020B0604020202020204" pitchFamily="34" charset="0"/>
                        </a:rPr>
                        <a:t>Risk type</a:t>
                      </a:r>
                      <a:endParaRPr lang="en-US" sz="1000" b="1" dirty="0">
                        <a:solidFill>
                          <a:srgbClr val="FF0000"/>
                        </a:solidFill>
                        <a:latin typeface="Arial" panose="020B0604020202020204" pitchFamily="34" charset="0"/>
                        <a:cs typeface="Arial" panose="020B0604020202020204" pitchFamily="34" charset="0"/>
                      </a:endParaRPr>
                    </a:p>
                  </a:txBody>
                  <a:tcPr marL="0" marR="48014"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r>
                        <a:rPr lang="en-US" sz="1000" b="1" dirty="0" smtClean="0">
                          <a:solidFill>
                            <a:srgbClr val="FF0000"/>
                          </a:solidFill>
                          <a:latin typeface="Arial" panose="020B0604020202020204" pitchFamily="34" charset="0"/>
                          <a:cs typeface="Arial" panose="020B0604020202020204" pitchFamily="34" charset="0"/>
                        </a:rPr>
                        <a:t>Metric</a:t>
                      </a:r>
                      <a:endParaRPr lang="en-US" sz="1000" b="1" dirty="0">
                        <a:solidFill>
                          <a:srgbClr val="FF0000"/>
                        </a:solidFill>
                        <a:latin typeface="Arial" panose="020B0604020202020204" pitchFamily="34" charset="0"/>
                        <a:cs typeface="Arial" panose="020B0604020202020204" pitchFamily="34" charset="0"/>
                      </a:endParaRPr>
                    </a:p>
                  </a:txBody>
                  <a:tcPr marL="48014" marR="48014" anchor="b">
                    <a:lnL>
                      <a:noFill/>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dirty="0" smtClean="0">
                          <a:solidFill>
                            <a:srgbClr val="FF0000"/>
                          </a:solidFill>
                          <a:latin typeface="Arial" panose="020B0604020202020204" pitchFamily="34" charset="0"/>
                          <a:cs typeface="Arial" panose="020B0604020202020204" pitchFamily="34" charset="0"/>
                        </a:rPr>
                        <a:t>Frequency</a:t>
                      </a:r>
                      <a:endParaRPr lang="en-US" sz="1000" b="1" dirty="0">
                        <a:solidFill>
                          <a:srgbClr val="FF0000"/>
                        </a:solidFill>
                        <a:latin typeface="Arial" panose="020B0604020202020204" pitchFamily="34" charset="0"/>
                        <a:cs typeface="Arial" panose="020B0604020202020204" pitchFamily="34" charset="0"/>
                      </a:endParaRPr>
                    </a:p>
                  </a:txBody>
                  <a:tcPr marL="48014" marR="48014" anchor="b">
                    <a:lnL>
                      <a:noFill/>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dirty="0" smtClean="0">
                          <a:solidFill>
                            <a:srgbClr val="FF0000"/>
                          </a:solidFill>
                          <a:latin typeface="Arial" panose="020B0604020202020204" pitchFamily="34" charset="0"/>
                          <a:cs typeface="Arial" panose="020B0604020202020204" pitchFamily="34" charset="0"/>
                        </a:rPr>
                        <a:t>Portfolio</a:t>
                      </a:r>
                      <a:endParaRPr lang="en-US" sz="1000" b="1" dirty="0">
                        <a:solidFill>
                          <a:srgbClr val="FF0000"/>
                        </a:solidFill>
                        <a:latin typeface="Arial" panose="020B0604020202020204" pitchFamily="34" charset="0"/>
                        <a:cs typeface="Arial" panose="020B0604020202020204" pitchFamily="34" charset="0"/>
                      </a:endParaRPr>
                    </a:p>
                  </a:txBody>
                  <a:tcPr marL="48014" marR="48014" anchor="b">
                    <a:lnL>
                      <a:noFill/>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pPr>
                      <a:r>
                        <a:rPr lang="en-US" sz="1000" b="1" kern="1200" dirty="0" smtClean="0">
                          <a:solidFill>
                            <a:schemeClr val="tx1"/>
                          </a:solidFill>
                          <a:latin typeface="Arial" panose="020B0604020202020204" pitchFamily="34" charset="0"/>
                          <a:ea typeface="+mn-ea"/>
                          <a:cs typeface="Arial" panose="020B0604020202020204" pitchFamily="34" charset="0"/>
                        </a:rPr>
                        <a:t>Mar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48014" marR="48014">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pPr>
                      <a:r>
                        <a:rPr lang="en-US" sz="1000" b="1" kern="1200" dirty="0" smtClean="0">
                          <a:solidFill>
                            <a:schemeClr val="tx1"/>
                          </a:solidFill>
                          <a:latin typeface="Arial" panose="020B0604020202020204" pitchFamily="34" charset="0"/>
                          <a:ea typeface="+mn-ea"/>
                          <a:cs typeface="Arial" panose="020B0604020202020204" pitchFamily="34" charset="0"/>
                        </a:rPr>
                        <a:t>Amber trigger</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48014" marR="48014">
                    <a:lnL w="12700" cmpd="sng">
                      <a:noFill/>
                      <a:prstDash val="solid"/>
                    </a:lnL>
                    <a:lnR w="12700" cmpd="sng">
                      <a:noFill/>
                      <a:prstDash val="soli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lnSpc>
                          <a:spcPct val="100000"/>
                        </a:lnSpc>
                        <a:buFont typeface="Arial" panose="020B0604020202020204" pitchFamily="34" charset="0"/>
                        <a:buNone/>
                      </a:pPr>
                      <a:r>
                        <a:rPr lang="en-US" sz="1000" b="1" kern="1200" dirty="0" smtClean="0">
                          <a:solidFill>
                            <a:schemeClr val="bg1"/>
                          </a:solidFill>
                          <a:latin typeface="Arial" panose="020B0604020202020204" pitchFamily="34" charset="0"/>
                          <a:ea typeface="+mn-ea"/>
                          <a:cs typeface="Arial" panose="020B0604020202020204" pitchFamily="34" charset="0"/>
                        </a:rPr>
                        <a:t>Red limit</a:t>
                      </a:r>
                      <a:endParaRPr lang="en-US" sz="1000" b="1" kern="1200" dirty="0">
                        <a:solidFill>
                          <a:schemeClr val="bg1"/>
                        </a:solidFill>
                        <a:latin typeface="Arial" panose="020B0604020202020204" pitchFamily="34" charset="0"/>
                        <a:ea typeface="+mn-ea"/>
                        <a:cs typeface="Arial" panose="020B0604020202020204" pitchFamily="34" charset="0"/>
                      </a:endParaRPr>
                    </a:p>
                  </a:txBody>
                  <a:tcPr marL="48014" marR="48014">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7107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Model risk</a:t>
                      </a: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000" u="none" strike="noStrike" dirty="0" smtClean="0">
                          <a:effectLst/>
                          <a:latin typeface="Arial" panose="020B0604020202020204" pitchFamily="34" charset="0"/>
                          <a:cs typeface="Arial" panose="020B0604020202020204" pitchFamily="34" charset="0"/>
                        </a:rPr>
                        <a:t>Legacy Tier 1 Models not submitted for validation</a:t>
                      </a:r>
                      <a:endParaRPr lang="en-US" sz="1000" b="0" i="0" u="none" strike="noStrike" dirty="0" smtClean="0">
                        <a:solidFill>
                          <a:srgbClr val="000000"/>
                        </a:solidFill>
                        <a:effectLst/>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smtClean="0">
                          <a:latin typeface="Arial" panose="020B0604020202020204" pitchFamily="34" charset="0"/>
                          <a:cs typeface="Arial" panose="020B0604020202020204" pitchFamily="34" charset="0"/>
                        </a:rPr>
                        <a:t>BSI Miami</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lnSpc>
                          <a:spcPct val="100000"/>
                        </a:lnSpc>
                        <a:spcBef>
                          <a:spcPts val="0"/>
                        </a:spcBef>
                        <a:spcAft>
                          <a:spcPts val="0"/>
                        </a:spcAft>
                        <a:buFont typeface="Arial" panose="020B0604020202020204" pitchFamily="34" charset="0"/>
                        <a:buNone/>
                      </a:pPr>
                      <a:r>
                        <a:rPr lang="en-US" sz="1000" b="0" dirty="0" smtClean="0">
                          <a:solidFill>
                            <a:schemeClr val="tx1"/>
                          </a:solidFill>
                          <a:effectLst/>
                          <a:latin typeface="Arial" panose="020B0604020202020204" pitchFamily="34" charset="0"/>
                          <a:ea typeface="Calibri"/>
                          <a:cs typeface="Arial" panose="020B0604020202020204" pitchFamily="34" charset="0"/>
                        </a:rPr>
                        <a:t>0</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2016</a:t>
                      </a:r>
                      <a:r>
                        <a:rPr lang="en-US" sz="1000" baseline="0" dirty="0" smtClean="0">
                          <a:latin typeface="Arial" panose="020B0604020202020204" pitchFamily="34" charset="0"/>
                          <a:cs typeface="Arial" panose="020B0604020202020204" pitchFamily="34" charset="0"/>
                        </a:rPr>
                        <a:t> - </a:t>
                      </a:r>
                      <a:r>
                        <a:rPr lang="en-US" sz="1000" dirty="0" smtClean="0">
                          <a:latin typeface="Arial" panose="020B0604020202020204" pitchFamily="34" charset="0"/>
                          <a:cs typeface="Arial" panose="020B0604020202020204" pitchFamily="34" charset="0"/>
                        </a:rPr>
                        <a:t>2</a:t>
                      </a:r>
                      <a:endParaRPr lang="en-US" sz="1000" dirty="0">
                        <a:latin typeface="Arial" panose="020B0604020202020204" pitchFamily="34" charset="0"/>
                        <a:cs typeface="Arial" panose="020B0604020202020204" pitchFamily="34" charset="0"/>
                      </a:endParaRPr>
                    </a:p>
                    <a:p>
                      <a:pPr algn="ctr">
                        <a:lnSpc>
                          <a:spcPct val="100000"/>
                        </a:lnSpc>
                      </a:pPr>
                      <a:r>
                        <a:rPr lang="en-US" sz="1000" baseline="0" dirty="0" smtClean="0">
                          <a:latin typeface="Arial" panose="020B0604020202020204" pitchFamily="34" charset="0"/>
                          <a:cs typeface="Arial" panose="020B0604020202020204" pitchFamily="34" charset="0"/>
                        </a:rPr>
                        <a:t>2017 – </a:t>
                      </a:r>
                      <a:r>
                        <a:rPr lang="en-US" sz="1000" dirty="0" smtClean="0">
                          <a:latin typeface="Arial" panose="020B0604020202020204" pitchFamily="34" charset="0"/>
                          <a:cs typeface="Arial" panose="020B0604020202020204" pitchFamily="34" charset="0"/>
                        </a:rPr>
                        <a:t>0</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2016</a:t>
                      </a:r>
                      <a:r>
                        <a:rPr lang="en-US" sz="1000" baseline="0" dirty="0" smtClean="0">
                          <a:latin typeface="Arial" panose="020B0604020202020204" pitchFamily="34" charset="0"/>
                          <a:cs typeface="Arial" panose="020B0604020202020204" pitchFamily="34" charset="0"/>
                        </a:rPr>
                        <a:t> - 3</a:t>
                      </a:r>
                      <a:endParaRPr lang="en-US" sz="1000" dirty="0" smtClean="0">
                        <a:latin typeface="Arial" panose="020B0604020202020204" pitchFamily="34" charset="0"/>
                        <a:cs typeface="Arial" panose="020B0604020202020204" pitchFamily="34" charset="0"/>
                      </a:endParaRPr>
                    </a:p>
                    <a:p>
                      <a:pPr algn="ctr">
                        <a:lnSpc>
                          <a:spcPct val="100000"/>
                        </a:lnSpc>
                      </a:pPr>
                      <a:r>
                        <a:rPr lang="en-US" sz="1000" baseline="0" dirty="0" smtClean="0">
                          <a:latin typeface="Arial" panose="020B0604020202020204" pitchFamily="34" charset="0"/>
                          <a:cs typeface="Arial" panose="020B0604020202020204" pitchFamily="34" charset="0"/>
                        </a:rPr>
                        <a:t>2017 – </a:t>
                      </a:r>
                      <a:r>
                        <a:rPr lang="en-US" sz="1000" dirty="0" smtClean="0">
                          <a:latin typeface="Arial" panose="020B0604020202020204" pitchFamily="34" charset="0"/>
                          <a:cs typeface="Arial" panose="020B0604020202020204" pitchFamily="34" charset="0"/>
                        </a:rPr>
                        <a:t>0</a:t>
                      </a: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71071">
                <a:tc rowSpan="8">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Compliance &amp;</a:t>
                      </a:r>
                      <a:r>
                        <a:rPr lang="en-US" sz="1000" b="1" baseline="0" dirty="0" smtClean="0">
                          <a:solidFill>
                            <a:schemeClr val="tx1"/>
                          </a:solidFill>
                          <a:latin typeface="Arial" panose="020B0604020202020204" pitchFamily="34" charset="0"/>
                          <a:cs typeface="Arial" panose="020B0604020202020204" pitchFamily="34" charset="0"/>
                        </a:rPr>
                        <a:t> Reputational</a:t>
                      </a:r>
                      <a:r>
                        <a:rPr lang="en-US" sz="1000" b="1" dirty="0" smtClean="0">
                          <a:solidFill>
                            <a:schemeClr val="tx1"/>
                          </a:solidFill>
                          <a:latin typeface="Arial" panose="020B0604020202020204" pitchFamily="34" charset="0"/>
                          <a:cs typeface="Arial" panose="020B0604020202020204" pitchFamily="34" charset="0"/>
                        </a:rPr>
                        <a:t> risk</a:t>
                      </a: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baseline="0" dirty="0" smtClean="0">
                          <a:solidFill>
                            <a:schemeClr val="tx1"/>
                          </a:solidFill>
                          <a:latin typeface="Arial" panose="020B0604020202020204" pitchFamily="34" charset="0"/>
                          <a:ea typeface="+mn-ea"/>
                          <a:cs typeface="Arial" panose="020B0604020202020204" pitchFamily="34" charset="0"/>
                        </a:rPr>
                        <a:t>Open MRIAs and other alike matters requiring immediate attention</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BSI Miami</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0</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N/A</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&gt;0</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66813">
                <a:tc vMerge="1">
                  <a:txBody>
                    <a:bodyPr/>
                    <a:lstStyle/>
                    <a:p>
                      <a:endParaRPr lang="en-US"/>
                    </a:p>
                  </a:txBody>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baseline="0" dirty="0" smtClean="0">
                          <a:solidFill>
                            <a:schemeClr val="tx1"/>
                          </a:solidFill>
                          <a:latin typeface="Arial" panose="020B0604020202020204" pitchFamily="34" charset="0"/>
                          <a:ea typeface="+mn-ea"/>
                          <a:cs typeface="Arial" panose="020B0604020202020204" pitchFamily="34" charset="0"/>
                        </a:rPr>
                        <a:t>Total Customer Complaints Received</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Annual</a:t>
                      </a:r>
                      <a:r>
                        <a:rPr lang="en-US" sz="1000" baseline="30000" dirty="0" smtClean="0">
                          <a:latin typeface="Arial" panose="020B0604020202020204" pitchFamily="34" charset="0"/>
                          <a:cs typeface="Arial" panose="020B0604020202020204" pitchFamily="34" charset="0"/>
                        </a:rPr>
                        <a:t>3</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BSI Miami</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0</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&gt;=25</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&gt;=35</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66813">
                <a:tc vMerge="1">
                  <a:txBody>
                    <a:bodyPr/>
                    <a:lstStyle/>
                    <a:p>
                      <a:endParaRPr lang="en-US"/>
                    </a:p>
                  </a:txBody>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baseline="0" dirty="0" smtClean="0">
                          <a:solidFill>
                            <a:schemeClr val="tx1"/>
                          </a:solidFill>
                          <a:latin typeface="Arial" panose="020B0604020202020204" pitchFamily="34" charset="0"/>
                          <a:ea typeface="+mn-ea"/>
                          <a:cs typeface="Arial" panose="020B0604020202020204" pitchFamily="34" charset="0"/>
                        </a:rPr>
                        <a:t>Past Due Compliance Monitoring CAPS</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BSI Miami</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0</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N/A</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&gt;0</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71071">
                <a:tc vMerge="1">
                  <a:txBody>
                    <a:bodyPr/>
                    <a:lstStyle/>
                    <a:p>
                      <a:endParaRPr lang="en-US"/>
                    </a:p>
                  </a:txBody>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baseline="0" dirty="0" smtClean="0">
                          <a:solidFill>
                            <a:schemeClr val="tx1"/>
                          </a:solidFill>
                          <a:latin typeface="Arial" panose="020B0604020202020204" pitchFamily="34" charset="0"/>
                          <a:ea typeface="+mn-ea"/>
                          <a:cs typeface="Arial" panose="020B0604020202020204" pitchFamily="34" charset="0"/>
                        </a:rPr>
                        <a:t>Violations of Code of Conduct and Ethics </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BSI Miami</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0</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&gt;0 violation warnings</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&gt;0 repeat</a:t>
                      </a:r>
                      <a:r>
                        <a:rPr lang="en-US" sz="1000" baseline="0" dirty="0" smtClean="0">
                          <a:latin typeface="Arial" panose="020B0604020202020204" pitchFamily="34" charset="0"/>
                          <a:cs typeface="Arial" panose="020B0604020202020204" pitchFamily="34" charset="0"/>
                        </a:rPr>
                        <a:t> violations</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71071">
                <a:tc vMerge="1">
                  <a:txBody>
                    <a:bodyPr/>
                    <a:lstStyle/>
                    <a:p>
                      <a:endParaRPr lang="en-GB"/>
                    </a:p>
                  </a:txBody>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baseline="0" dirty="0" smtClean="0">
                          <a:solidFill>
                            <a:schemeClr val="tx1"/>
                          </a:solidFill>
                          <a:latin typeface="Arial" panose="020B0604020202020204" pitchFamily="34" charset="0"/>
                          <a:ea typeface="+mn-ea"/>
                          <a:cs typeface="Arial" panose="020B0604020202020204" pitchFamily="34" charset="0"/>
                        </a:rPr>
                        <a:t>High Risk Customers as % of Total Customers</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BSI Miami</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10.08%</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&gt;=13%</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&gt;=15%</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71071">
                <a:tc vMerge="1">
                  <a:txBody>
                    <a:bodyPr/>
                    <a:lstStyle/>
                    <a:p>
                      <a:endParaRPr lang="en-US"/>
                    </a:p>
                  </a:txBody>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baseline="0" dirty="0" smtClean="0">
                          <a:solidFill>
                            <a:schemeClr val="tx1"/>
                          </a:solidFill>
                          <a:latin typeface="Arial" panose="020B0604020202020204" pitchFamily="34" charset="0"/>
                          <a:ea typeface="+mn-ea"/>
                          <a:cs typeface="Arial" panose="020B0604020202020204" pitchFamily="34" charset="0"/>
                        </a:rPr>
                        <a:t>High Risk Politically Exposed Clients % Total</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BSI Miami</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2%</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&gt;=2.5%</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&gt;=3%</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66813">
                <a:tc vMerge="1">
                  <a:txBody>
                    <a:bodyPr/>
                    <a:lstStyle/>
                    <a:p>
                      <a:endParaRPr lang="en-GB"/>
                    </a:p>
                  </a:txBody>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baseline="0" dirty="0" smtClean="0">
                          <a:solidFill>
                            <a:schemeClr val="tx1"/>
                          </a:solidFill>
                          <a:latin typeface="Arial" panose="020B0604020202020204" pitchFamily="34" charset="0"/>
                          <a:ea typeface="+mn-ea"/>
                          <a:cs typeface="Arial" panose="020B0604020202020204" pitchFamily="34" charset="0"/>
                        </a:rPr>
                        <a:t>Pending KYC Updates</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BSI Miami</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4.70%</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&gt;=8%</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&gt;=10%</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71071">
                <a:tc vMerge="1">
                  <a:txBody>
                    <a:bodyPr/>
                    <a:lstStyle/>
                    <a:p>
                      <a:endParaRPr lang="en-GB"/>
                    </a:p>
                  </a:txBody>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baseline="0" dirty="0" smtClean="0">
                          <a:solidFill>
                            <a:schemeClr val="tx1"/>
                          </a:solidFill>
                          <a:latin typeface="Arial" panose="020B0604020202020204" pitchFamily="34" charset="0"/>
                          <a:ea typeface="+mn-ea"/>
                          <a:cs typeface="Arial" panose="020B0604020202020204" pitchFamily="34" charset="0"/>
                        </a:rPr>
                        <a:t>AML Transaction Monitoring alerts awaiting clarification &gt; 30 days</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BSI Miami</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0</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&gt;=25</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&gt;=50</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66813">
                <a:tc rowSpan="5">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Fiduciary risk</a:t>
                      </a:r>
                    </a:p>
                  </a:txBody>
                  <a:tcPr marL="0" marR="48014">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baseline="0" dirty="0" smtClean="0">
                          <a:solidFill>
                            <a:schemeClr val="tx1"/>
                          </a:solidFill>
                          <a:latin typeface="Arial" panose="020B0604020202020204" pitchFamily="34" charset="0"/>
                          <a:ea typeface="+mn-ea"/>
                          <a:cs typeface="Arial" panose="020B0604020202020204" pitchFamily="34" charset="0"/>
                        </a:rPr>
                        <a:t>Clients with Missing Profiles (%)</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Annual</a:t>
                      </a:r>
                      <a:r>
                        <a:rPr lang="en-US" sz="1000" baseline="30000" dirty="0" smtClean="0">
                          <a:latin typeface="Arial" panose="020B0604020202020204" pitchFamily="34" charset="0"/>
                          <a:cs typeface="Arial" panose="020B0604020202020204" pitchFamily="34" charset="0"/>
                        </a:rPr>
                        <a:t>3</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BSI Miami</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2.6</a:t>
                      </a:r>
                      <a:r>
                        <a:rPr lang="en-US" sz="1000" baseline="0" dirty="0" smtClean="0">
                          <a:latin typeface="Arial" panose="020B0604020202020204" pitchFamily="34" charset="0"/>
                          <a:cs typeface="Arial" panose="020B0604020202020204" pitchFamily="34" charset="0"/>
                        </a:rPr>
                        <a:t>%</a:t>
                      </a:r>
                      <a:endParaRPr lang="en-US" sz="1000" dirty="0" smtClean="0">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&gt;=6%</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&gt;=8%</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66813">
                <a:tc vMerge="1">
                  <a:txBody>
                    <a:bodyPr/>
                    <a:lstStyle/>
                    <a:p>
                      <a:endParaRPr lang="en-GB"/>
                    </a:p>
                  </a:txBody>
                  <a:tcPr>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baseline="0" dirty="0" smtClean="0">
                          <a:solidFill>
                            <a:schemeClr val="tx1"/>
                          </a:solidFill>
                          <a:latin typeface="Arial" panose="020B0604020202020204" pitchFamily="34" charset="0"/>
                          <a:ea typeface="+mn-ea"/>
                          <a:cs typeface="Arial" panose="020B0604020202020204" pitchFamily="34" charset="0"/>
                        </a:rPr>
                        <a:t>Exceeded Client Investment Profiles (%)</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Annual</a:t>
                      </a:r>
                      <a:r>
                        <a:rPr lang="en-US" sz="1000" baseline="30000" dirty="0" smtClean="0">
                          <a:latin typeface="Arial" panose="020B0604020202020204" pitchFamily="34" charset="0"/>
                          <a:cs typeface="Arial" panose="020B0604020202020204" pitchFamily="34" charset="0"/>
                        </a:rPr>
                        <a:t>3</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BSI Miami</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13.2%</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&gt;=16%</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&gt;=20%</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71071">
                <a:tc vMerge="1">
                  <a:txBody>
                    <a:bodyPr/>
                    <a:lstStyle/>
                    <a:p>
                      <a:endParaRPr lang="en-GB"/>
                    </a:p>
                  </a:txBody>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baseline="0" dirty="0" smtClean="0">
                          <a:solidFill>
                            <a:schemeClr val="tx1"/>
                          </a:solidFill>
                          <a:latin typeface="Arial" panose="020B0604020202020204" pitchFamily="34" charset="0"/>
                          <a:ea typeface="+mn-ea"/>
                          <a:cs typeface="Arial" panose="020B0604020202020204" pitchFamily="34" charset="0"/>
                        </a:rPr>
                        <a:t>Pending Purchase Order Documentation (%)</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Annual</a:t>
                      </a:r>
                      <a:r>
                        <a:rPr lang="en-US" sz="1000" baseline="30000" dirty="0" smtClean="0">
                          <a:latin typeface="Arial" panose="020B0604020202020204" pitchFamily="34" charset="0"/>
                          <a:cs typeface="Arial" panose="020B0604020202020204" pitchFamily="34" charset="0"/>
                        </a:rPr>
                        <a:t>3</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BSI Miami</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4.11%</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&gt;=10%</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&gt;=13%</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71071">
                <a:tc vMerge="1">
                  <a:txBody>
                    <a:bodyPr/>
                    <a:lstStyle/>
                    <a:p>
                      <a:endParaRPr lang="en-GB"/>
                    </a:p>
                  </a:txBody>
                  <a:tcPr>
                    <a:lnL w="19050" cap="flat" cmpd="sng" algn="ctr">
                      <a:solidFill>
                        <a:schemeClr val="tx1">
                          <a:lumMod val="65000"/>
                          <a:lumOff val="35000"/>
                        </a:schemeClr>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baseline="0" dirty="0" smtClean="0">
                          <a:solidFill>
                            <a:schemeClr val="tx1"/>
                          </a:solidFill>
                          <a:latin typeface="Arial" panose="020B0604020202020204" pitchFamily="34" charset="0"/>
                          <a:ea typeface="+mn-ea"/>
                          <a:cs typeface="Arial" panose="020B0604020202020204" pitchFamily="34" charset="0"/>
                        </a:rPr>
                        <a:t>Discretionary Mandates: Aging of Excesses (days)</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Annual</a:t>
                      </a:r>
                      <a:r>
                        <a:rPr lang="en-US" sz="1000" baseline="30000" dirty="0" smtClean="0">
                          <a:latin typeface="Arial" panose="020B0604020202020204" pitchFamily="34" charset="0"/>
                          <a:cs typeface="Arial" panose="020B0604020202020204" pitchFamily="34" charset="0"/>
                        </a:rPr>
                        <a:t>3</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BSI Miami</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0</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&gt;=60 days</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&gt;=90 days</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66813">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0" b="1" dirty="0" smtClean="0">
                        <a:solidFill>
                          <a:schemeClr val="tx1"/>
                        </a:solidFill>
                        <a:latin typeface="Arial" panose="020B0604020202020204" pitchFamily="34" charset="0"/>
                        <a:cs typeface="Arial" panose="020B0604020202020204" pitchFamily="34" charset="0"/>
                      </a:endParaRPr>
                    </a:p>
                  </a:txBody>
                  <a:tcPr marL="0" marR="48014">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u="none" strike="noStrike" dirty="0" smtClean="0">
                          <a:solidFill>
                            <a:srgbClr val="000000"/>
                          </a:solidFill>
                          <a:effectLst/>
                          <a:latin typeface="Arial" panose="020B0604020202020204" pitchFamily="34" charset="0"/>
                          <a:cs typeface="Arial" panose="020B0604020202020204" pitchFamily="34" charset="0"/>
                        </a:rPr>
                        <a:t>Regulation R Bank-wide “chiefly-compensated” test</a:t>
                      </a:r>
                      <a:endParaRPr lang="en-US" sz="1000" b="0" i="0" kern="1200" baseline="0" dirty="0" smtClean="0">
                        <a:solidFill>
                          <a:schemeClr val="tx1"/>
                        </a:solidFill>
                        <a:latin typeface="Arial" panose="020B0604020202020204" pitchFamily="34" charset="0"/>
                        <a:ea typeface="+mn-ea"/>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Annual</a:t>
                      </a:r>
                      <a:r>
                        <a:rPr lang="en-US" sz="1000" b="0" baseline="30000" dirty="0" smtClean="0">
                          <a:latin typeface="Arial" panose="020B0604020202020204" pitchFamily="34" charset="0"/>
                          <a:cs typeface="Arial" panose="020B0604020202020204" pitchFamily="34" charset="0"/>
                        </a:rPr>
                        <a:t>3</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BSI Miami</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76%</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&lt;=74%</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&lt;=72%</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5" name="Footnote"/>
          <p:cNvSpPr/>
          <p:nvPr/>
        </p:nvSpPr>
        <p:spPr>
          <a:xfrm>
            <a:off x="2228518" y="6332539"/>
            <a:ext cx="5000958" cy="440698"/>
          </a:xfrm>
          <a:prstGeom prst="rect">
            <a:avLst/>
          </a:prstGeom>
          <a:extLst/>
        </p:spPr>
        <p:txBody>
          <a:bodyPr vert="horz" wrap="square" lIns="0" tIns="0" rIns="0" bIns="0" numCol="1" anchor="t" anchorCtr="0" compatLnSpc="1">
            <a:prstTxWarp prst="textNoShape">
              <a:avLst/>
            </a:prstTxWarp>
            <a:spAutoFit/>
          </a:bodyPr>
          <a:lstStyle/>
          <a:p>
            <a:pPr algn="l" eaLnBrk="1" hangingPunct="1">
              <a:lnSpc>
                <a:spcPct val="100000"/>
              </a:lnSpc>
              <a:spcBef>
                <a:spcPts val="0"/>
              </a:spcBef>
              <a:spcAft>
                <a:spcPts val="0"/>
              </a:spcAft>
            </a:pPr>
            <a:r>
              <a:rPr lang="en-US" sz="800" dirty="0">
                <a:solidFill>
                  <a:srgbClr val="000000"/>
                </a:solidFill>
                <a:latin typeface="Arial" panose="020B0604020202020204" pitchFamily="34" charset="0"/>
                <a:cs typeface="Arial" panose="020B0604020202020204" pitchFamily="34" charset="0"/>
                <a:sym typeface="+mn-lt"/>
              </a:rPr>
              <a:t>See Metric Glossary in appendix for metric </a:t>
            </a:r>
            <a:r>
              <a:rPr lang="en-US" sz="800" dirty="0" smtClean="0">
                <a:solidFill>
                  <a:srgbClr val="000000"/>
                </a:solidFill>
                <a:latin typeface="Arial" panose="020B0604020202020204" pitchFamily="34" charset="0"/>
                <a:cs typeface="Arial" panose="020B0604020202020204" pitchFamily="34" charset="0"/>
                <a:sym typeface="+mn-lt"/>
              </a:rPr>
              <a:t>definitions</a:t>
            </a:r>
          </a:p>
          <a:p>
            <a:pPr marL="114300" indent="-114300" algn="l" eaLnBrk="1" hangingPunct="1">
              <a:buFont typeface="+mj-lt"/>
              <a:buAutoNum type="arabicPeriod"/>
            </a:pPr>
            <a:r>
              <a:rPr lang="en-US" sz="800" dirty="0">
                <a:latin typeface="Arial"/>
                <a:ea typeface="ＭＳ Ｐゴシック"/>
                <a:sym typeface="Arial"/>
              </a:rPr>
              <a:t>REQ: Level of Equivalent Risk</a:t>
            </a:r>
          </a:p>
          <a:p>
            <a:pPr marL="114300" indent="-114300" algn="l" eaLnBrk="1" hangingPunct="1">
              <a:buFont typeface="+mj-lt"/>
              <a:buAutoNum type="arabicPeriod"/>
            </a:pPr>
            <a:r>
              <a:rPr lang="en-US" sz="800" dirty="0">
                <a:latin typeface="Arial"/>
                <a:ea typeface="ＭＳ Ｐゴシック"/>
                <a:sym typeface="Arial"/>
              </a:rPr>
              <a:t>EM: Emerging </a:t>
            </a:r>
            <a:r>
              <a:rPr lang="en-US" sz="800" dirty="0" smtClean="0">
                <a:latin typeface="Arial"/>
                <a:ea typeface="ＭＳ Ｐゴシック"/>
                <a:sym typeface="Arial"/>
              </a:rPr>
              <a:t>Markets</a:t>
            </a:r>
          </a:p>
          <a:p>
            <a:pPr marL="114300" indent="-114300" algn="l" eaLnBrk="1" hangingPunct="1">
              <a:buFont typeface="+mj-lt"/>
              <a:buAutoNum type="arabicPeriod"/>
            </a:pPr>
            <a:r>
              <a:rPr lang="en-US" sz="800" dirty="0" smtClean="0">
                <a:latin typeface="Arial"/>
                <a:ea typeface="ＭＳ Ｐゴシック"/>
                <a:sym typeface="Arial"/>
              </a:rPr>
              <a:t>Annual metrics reported as of Dec ’15 </a:t>
            </a:r>
            <a:endParaRPr lang="en-US" sz="800" dirty="0">
              <a:latin typeface="Arial"/>
              <a:ea typeface="ＭＳ Ｐゴシック"/>
              <a:sym typeface="Arial"/>
            </a:endParaRPr>
          </a:p>
        </p:txBody>
      </p:sp>
      <p:sp>
        <p:nvSpPr>
          <p:cNvPr id="6" name="TextBox 5"/>
          <p:cNvSpPr txBox="1"/>
          <p:nvPr/>
        </p:nvSpPr>
        <p:spPr>
          <a:xfrm>
            <a:off x="6197955" y="1237743"/>
            <a:ext cx="3049233" cy="224677"/>
          </a:xfrm>
          <a:prstGeom prst="rect">
            <a:avLst/>
          </a:prstGeom>
          <a:noFill/>
        </p:spPr>
        <p:txBody>
          <a:bodyPr wrap="none" rtlCol="0">
            <a:spAutoFit/>
          </a:bodyPr>
          <a:lstStyle/>
          <a:p>
            <a:pPr algn="ctr" eaLnBrk="1" hangingPunct="1">
              <a:lnSpc>
                <a:spcPct val="86000"/>
              </a:lnSpc>
            </a:pPr>
            <a:r>
              <a:rPr lang="en-US" sz="1000" dirty="0" smtClean="0">
                <a:solidFill>
                  <a:srgbClr val="000000"/>
                </a:solidFill>
                <a:ea typeface="ＭＳ Ｐゴシック"/>
              </a:rPr>
              <a:t>* SHUSA metric reported in Santander Group RAS</a:t>
            </a:r>
            <a:endParaRPr lang="en-US" sz="1000" dirty="0">
              <a:solidFill>
                <a:srgbClr val="000000"/>
              </a:solidFill>
              <a:ea typeface="ＭＳ Ｐゴシック"/>
            </a:endParaRPr>
          </a:p>
        </p:txBody>
      </p:sp>
      <p:grpSp>
        <p:nvGrpSpPr>
          <p:cNvPr id="7" name="Group 6"/>
          <p:cNvGrpSpPr/>
          <p:nvPr/>
        </p:nvGrpSpPr>
        <p:grpSpPr>
          <a:xfrm>
            <a:off x="436880" y="69852"/>
            <a:ext cx="1948579" cy="189008"/>
            <a:chOff x="457200" y="19052"/>
            <a:chExt cx="1948579" cy="189008"/>
          </a:xfrm>
        </p:grpSpPr>
        <p:sp>
          <p:nvSpPr>
            <p:cNvPr id="8" name="Oval 7"/>
            <p:cNvSpPr/>
            <p:nvPr/>
          </p:nvSpPr>
          <p:spPr bwMode="auto">
            <a:xfrm>
              <a:off x="457200" y="19052"/>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smtClean="0">
                  <a:solidFill>
                    <a:schemeClr val="bg1"/>
                  </a:solidFill>
                  <a:latin typeface="Arial" panose="020B0604020202020204" pitchFamily="34" charset="0"/>
                  <a:ea typeface="ＭＳ Ｐゴシック" pitchFamily="-112" charset="-128"/>
                  <a:cs typeface="Arial" panose="020B0604020202020204" pitchFamily="34" charset="0"/>
                </a:rPr>
                <a:t>A</a:t>
              </a:r>
              <a:endParaRPr kumimoji="0" lang="en-US" b="1" i="0" u="none" strike="noStrike" cap="none" normalizeH="0" baseline="0" dirty="0">
                <a:ln>
                  <a:noFill/>
                </a:ln>
                <a:solidFill>
                  <a:schemeClr val="bg1"/>
                </a:solidFill>
                <a:effectLst/>
                <a:latin typeface="Arial" panose="020B0604020202020204" pitchFamily="34" charset="0"/>
                <a:ea typeface="ＭＳ Ｐゴシック" pitchFamily="-112" charset="-128"/>
                <a:cs typeface="Arial" panose="020B0604020202020204" pitchFamily="34" charset="0"/>
              </a:endParaRPr>
            </a:p>
          </p:txBody>
        </p:sp>
        <p:sp>
          <p:nvSpPr>
            <p:cNvPr id="9" name="Text Box 75"/>
            <p:cNvSpPr txBox="1">
              <a:spLocks noChangeArrowheads="1"/>
            </p:cNvSpPr>
            <p:nvPr/>
          </p:nvSpPr>
          <p:spPr bwMode="gray">
            <a:xfrm>
              <a:off x="690566" y="20638"/>
              <a:ext cx="1715213"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nchor="ctr">
              <a:spAutoFit/>
            </a:bodyPr>
            <a:lstStyle/>
            <a:p>
              <a:pPr algn="l">
                <a:lnSpc>
                  <a:spcPct val="100000"/>
                </a:lnSpc>
              </a:pPr>
              <a:r>
                <a:rPr lang="en-US" sz="1200" dirty="0">
                  <a:solidFill>
                    <a:schemeClr val="bg1">
                      <a:lumMod val="50000"/>
                    </a:schemeClr>
                  </a:solidFill>
                </a:rPr>
                <a:t>Appendix: </a:t>
              </a:r>
              <a:r>
                <a:rPr lang="en-US" sz="1200" dirty="0" smtClean="0">
                  <a:solidFill>
                    <a:schemeClr val="bg1">
                      <a:lumMod val="50000"/>
                    </a:schemeClr>
                  </a:solidFill>
                </a:rPr>
                <a:t>2016 BSI RAS</a:t>
              </a:r>
              <a:endParaRPr lang="en-US" sz="1200" dirty="0">
                <a:solidFill>
                  <a:schemeClr val="bg1">
                    <a:lumMod val="50000"/>
                  </a:schemeClr>
                </a:solidFill>
              </a:endParaRPr>
            </a:p>
          </p:txBody>
        </p:sp>
      </p:grpSp>
    </p:spTree>
    <p:extLst>
      <p:ext uri="{BB962C8B-B14F-4D97-AF65-F5344CB8AC3E}">
        <p14:creationId xmlns:p14="http://schemas.microsoft.com/office/powerpoint/2010/main" val="4467782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GB" dirty="0" smtClean="0">
                <a:solidFill>
                  <a:srgbClr val="FF0000"/>
                </a:solidFill>
              </a:rPr>
              <a:t>B.</a:t>
            </a:r>
            <a:r>
              <a:rPr lang="en-GB" dirty="0" smtClean="0"/>
              <a:t> Qualitative statements</a:t>
            </a:r>
            <a:endParaRPr lang="en-GB" b="0" dirty="0"/>
          </a:p>
        </p:txBody>
      </p:sp>
    </p:spTree>
    <p:extLst>
      <p:ext uri="{BB962C8B-B14F-4D97-AF65-F5344CB8AC3E}">
        <p14:creationId xmlns:p14="http://schemas.microsoft.com/office/powerpoint/2010/main" val="260788888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44456383"/>
              </p:ext>
            </p:extLst>
          </p:nvPr>
        </p:nvGraphicFramePr>
        <p:xfrm>
          <a:off x="363538" y="1463040"/>
          <a:ext cx="8883650" cy="4616218"/>
        </p:xfrm>
        <a:graphic>
          <a:graphicData uri="http://schemas.openxmlformats.org/drawingml/2006/table">
            <a:tbl>
              <a:tblPr/>
              <a:tblGrid>
                <a:gridCol w="1681473"/>
                <a:gridCol w="7202177"/>
              </a:tblGrid>
              <a:tr h="0">
                <a:tc>
                  <a:txBody>
                    <a:bodyPr/>
                    <a:lstStyle/>
                    <a:p>
                      <a:pPr algn="l" rtl="0" fontAlgn="ctr"/>
                      <a:r>
                        <a:rPr lang="en-US" sz="1100" b="1" i="0" u="none" strike="noStrike" dirty="0" smtClean="0">
                          <a:solidFill>
                            <a:srgbClr val="FF0000"/>
                          </a:solidFill>
                          <a:effectLst/>
                          <a:latin typeface="Arial" panose="020B0604020202020204" pitchFamily="34" charset="0"/>
                          <a:cs typeface="Arial" panose="020B0604020202020204" pitchFamily="34" charset="0"/>
                        </a:rPr>
                        <a:t>Risk type</a:t>
                      </a:r>
                      <a:endParaRPr lang="en-US" sz="1100" b="1" i="0" u="none" strike="noStrike" dirty="0">
                        <a:solidFill>
                          <a:srgbClr val="FF0000"/>
                        </a:solidFill>
                        <a:effectLst/>
                        <a:latin typeface="Arial" panose="020B0604020202020204" pitchFamily="34" charset="0"/>
                        <a:cs typeface="Arial" panose="020B0604020202020204" pitchFamily="34" charset="0"/>
                      </a:endParaRPr>
                    </a:p>
                  </a:txBody>
                  <a:tcPr marL="0" marR="9525" marT="9525" marB="0" anchor="ctr">
                    <a:lnL w="12700" cmpd="sng">
                      <a:noFill/>
                      <a:prstDash val="solid"/>
                    </a:lnL>
                    <a:lnR w="12700" cmpd="sng">
                      <a:noFill/>
                      <a:prstDash val="solid"/>
                    </a:lnR>
                    <a:lnT w="12700" cmpd="sng">
                      <a:noFill/>
                      <a:prstDash val="soli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100" b="1" i="0" u="none" strike="noStrike" dirty="0" smtClean="0">
                          <a:solidFill>
                            <a:srgbClr val="FF0000"/>
                          </a:solidFill>
                          <a:effectLst/>
                          <a:latin typeface="Arial" panose="020B0604020202020204" pitchFamily="34" charset="0"/>
                          <a:cs typeface="Arial" panose="020B0604020202020204" pitchFamily="34" charset="0"/>
                        </a:rPr>
                        <a:t>Qualitative statement</a:t>
                      </a:r>
                      <a:endParaRPr lang="en-US" sz="1100" b="1" i="0" u="none" strike="noStrike" dirty="0">
                        <a:solidFill>
                          <a:srgbClr val="FF0000"/>
                        </a:solidFill>
                        <a:effectLst/>
                        <a:latin typeface="Arial" panose="020B0604020202020204" pitchFamily="34" charset="0"/>
                        <a:cs typeface="Arial" panose="020B0604020202020204" pitchFamily="34" charset="0"/>
                      </a:endParaRPr>
                    </a:p>
                  </a:txBody>
                  <a:tcPr marL="171450" marR="9525" marT="9525" marB="0" anchor="ctr">
                    <a:lnL w="12700" cmpd="sng">
                      <a:noFill/>
                      <a:prstDash val="solid"/>
                    </a:lnL>
                    <a:lnR w="12700" cmpd="sng">
                      <a:noFill/>
                      <a:prstDash val="solid"/>
                    </a:lnR>
                    <a:lnT w="12700" cmpd="sng">
                      <a:noFill/>
                      <a:prstDash val="soli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341591">
                <a:tc>
                  <a:txBody>
                    <a:bodyPr/>
                    <a:lstStyle/>
                    <a:p>
                      <a:pPr algn="l" rtl="0" fontAlgn="ctr"/>
                      <a:r>
                        <a:rPr lang="en-US" sz="1100" b="1" i="0" u="none" strike="noStrike" dirty="0" smtClean="0">
                          <a:solidFill>
                            <a:schemeClr val="tx1"/>
                          </a:solidFill>
                          <a:effectLst/>
                          <a:latin typeface="Arial" panose="020B0604020202020204" pitchFamily="34" charset="0"/>
                          <a:cs typeface="Arial" panose="020B0604020202020204" pitchFamily="34" charset="0"/>
                        </a:rPr>
                        <a:t>Capital</a:t>
                      </a:r>
                      <a:r>
                        <a:rPr lang="en-US" sz="1100" b="1" i="0" u="none" strike="noStrike" baseline="0" dirty="0" smtClean="0">
                          <a:solidFill>
                            <a:schemeClr val="tx1"/>
                          </a:solidFill>
                          <a:effectLst/>
                          <a:latin typeface="Arial" panose="020B0604020202020204" pitchFamily="34" charset="0"/>
                          <a:cs typeface="Arial" panose="020B0604020202020204" pitchFamily="34" charset="0"/>
                        </a:rPr>
                        <a:t> adequacy</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9525" marT="9525" marB="0">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100" b="0" i="0" u="none" strike="noStrike" dirty="0" smtClean="0">
                          <a:solidFill>
                            <a:srgbClr val="000000"/>
                          </a:solidFill>
                          <a:effectLst/>
                          <a:latin typeface="Arial" panose="020B0604020202020204" pitchFamily="34" charset="0"/>
                          <a:cs typeface="Arial" panose="020B0604020202020204" pitchFamily="34" charset="0"/>
                        </a:rPr>
                        <a:t>BSI </a:t>
                      </a:r>
                      <a:r>
                        <a:rPr lang="en-US" sz="1100" b="0" i="0" u="none" strike="noStrike" dirty="0">
                          <a:solidFill>
                            <a:srgbClr val="000000"/>
                          </a:solidFill>
                          <a:effectLst/>
                          <a:latin typeface="Arial" panose="020B0604020202020204" pitchFamily="34" charset="0"/>
                          <a:cs typeface="Arial" panose="020B0604020202020204" pitchFamily="34" charset="0"/>
                        </a:rPr>
                        <a:t>will hold capital sufficiently above regulatory requirements under both normal and stressed conditions.</a:t>
                      </a:r>
                    </a:p>
                  </a:txBody>
                  <a:tcPr marL="180052" marR="10003" marT="9525" marB="0">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341591">
                <a:tc rowSpan="4">
                  <a:txBody>
                    <a:bodyPr/>
                    <a:lstStyle/>
                    <a:p>
                      <a:pPr algn="l" rtl="0" fontAlgn="ctr"/>
                      <a:r>
                        <a:rPr lang="en-US" sz="1100" b="1" i="0" u="none" strike="noStrike" dirty="0" smtClean="0">
                          <a:solidFill>
                            <a:schemeClr val="tx1"/>
                          </a:solidFill>
                          <a:effectLst/>
                          <a:latin typeface="Arial" panose="020B0604020202020204" pitchFamily="34" charset="0"/>
                          <a:cs typeface="Arial" panose="020B0604020202020204" pitchFamily="34" charset="0"/>
                        </a:rPr>
                        <a:t>Credit risk</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9525" marT="9525" marB="0">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100" b="0" i="0" u="none" strike="noStrike" dirty="0">
                          <a:solidFill>
                            <a:srgbClr val="000000"/>
                          </a:solidFill>
                          <a:effectLst/>
                          <a:latin typeface="Arial"/>
                        </a:rPr>
                        <a:t>BSI is willing to take credit risks that it understands and that fall within its risk appetite.</a:t>
                      </a:r>
                    </a:p>
                  </a:txBody>
                  <a:tcPr marL="180052" marR="10003" marT="9525" marB="0">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417319">
                <a:tc vMerge="1">
                  <a:txBody>
                    <a:bodyPr/>
                    <a:lstStyle/>
                    <a:p>
                      <a:pPr algn="l" rtl="0" fontAlgn="ct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163259" marR="9070" marT="9525" marB="0" anchor="ctr">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100" b="0" i="0" u="none" strike="noStrike" dirty="0">
                          <a:solidFill>
                            <a:srgbClr val="000000"/>
                          </a:solidFill>
                          <a:effectLst/>
                          <a:latin typeface="Arial"/>
                        </a:rPr>
                        <a:t>BSI will focus on lending products for which in-house knowledge and skills exist from a risk perspective and on which credit risk can be measured and managed.</a:t>
                      </a:r>
                    </a:p>
                  </a:txBody>
                  <a:tcPr marL="180052" marR="10003" marT="9525" marB="0">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417319">
                <a:tc vMerge="1">
                  <a:txBody>
                    <a:bodyPr/>
                    <a:lstStyle/>
                    <a:p>
                      <a:pPr algn="l" rtl="0" fontAlgn="ct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163259" marR="9070" marT="9525" marB="0" anchor="ctr">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100" b="0" i="0" u="none" strike="noStrike" dirty="0">
                          <a:solidFill>
                            <a:srgbClr val="000000"/>
                          </a:solidFill>
                          <a:effectLst/>
                          <a:latin typeface="Arial"/>
                        </a:rPr>
                        <a:t>BSI will monitor and manage portfolio quality and concentrations, including diversification across client segments and geographies, and collateral instruments.</a:t>
                      </a:r>
                    </a:p>
                  </a:txBody>
                  <a:tcPr marL="180052" marR="10003" marT="9525" marB="0">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417319">
                <a:tc vMerge="1">
                  <a:txBody>
                    <a:bodyPr/>
                    <a:lstStyle/>
                    <a:p>
                      <a:pPr algn="l" rtl="0" fontAlgn="ct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163259" marR="9070" marT="9525" marB="0" anchor="ctr">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100" b="0" i="0" u="none" strike="noStrike" dirty="0">
                          <a:solidFill>
                            <a:srgbClr val="000000"/>
                          </a:solidFill>
                          <a:effectLst/>
                          <a:latin typeface="Arial"/>
                        </a:rPr>
                        <a:t>BSI will ensure that the volume of realized and projected loan losses under both baseline and stress does not threaten its capital position and its ability to meet its regulatory obligations.</a:t>
                      </a:r>
                    </a:p>
                  </a:txBody>
                  <a:tcPr marL="180052" marR="10003" marT="9525" marB="0">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417319">
                <a:tc>
                  <a:txBody>
                    <a:bodyPr/>
                    <a:lstStyle/>
                    <a:p>
                      <a:pPr algn="l" rtl="0" fontAlgn="ctr"/>
                      <a:r>
                        <a:rPr lang="en-US" sz="1100" b="1" i="0" u="none" strike="noStrike" dirty="0" smtClean="0">
                          <a:solidFill>
                            <a:schemeClr val="tx1"/>
                          </a:solidFill>
                          <a:effectLst/>
                          <a:latin typeface="Arial" panose="020B0604020202020204" pitchFamily="34" charset="0"/>
                          <a:cs typeface="Arial" panose="020B0604020202020204" pitchFamily="34" charset="0"/>
                        </a:rPr>
                        <a:t>Liquidity / Funding</a:t>
                      </a:r>
                      <a:r>
                        <a:rPr lang="en-US" sz="1100" b="1" i="0" u="none" strike="noStrike" baseline="0" dirty="0" smtClean="0">
                          <a:solidFill>
                            <a:schemeClr val="tx1"/>
                          </a:solidFill>
                          <a:effectLst/>
                          <a:latin typeface="Arial" panose="020B0604020202020204" pitchFamily="34" charset="0"/>
                          <a:cs typeface="Arial" panose="020B0604020202020204" pitchFamily="34" charset="0"/>
                        </a:rPr>
                        <a:t> risk</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9525" marT="9525" marB="0">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100" b="0" i="0" u="none" strike="noStrike" dirty="0" smtClean="0">
                          <a:solidFill>
                            <a:srgbClr val="000000"/>
                          </a:solidFill>
                          <a:effectLst/>
                          <a:latin typeface="Arial" panose="020B0604020202020204" pitchFamily="34" charset="0"/>
                          <a:cs typeface="Arial" panose="020B0604020202020204" pitchFamily="34" charset="0"/>
                        </a:rPr>
                        <a:t>BSI </a:t>
                      </a:r>
                      <a:r>
                        <a:rPr lang="en-US" sz="1100" b="0" i="0" u="none" strike="noStrike" dirty="0">
                          <a:solidFill>
                            <a:srgbClr val="000000"/>
                          </a:solidFill>
                          <a:effectLst/>
                          <a:latin typeface="Arial" panose="020B0604020202020204" pitchFamily="34" charset="0"/>
                          <a:cs typeface="Arial" panose="020B0604020202020204" pitchFamily="34" charset="0"/>
                        </a:rPr>
                        <a:t>will ensure that it maintains sufficient liquidity to meets its obligations under both business-as-usual and stressed conditions.</a:t>
                      </a:r>
                    </a:p>
                  </a:txBody>
                  <a:tcPr marL="180052" marR="10003" marT="9525" marB="0">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417319">
                <a:tc>
                  <a:txBody>
                    <a:bodyPr/>
                    <a:lstStyle/>
                    <a:p>
                      <a:pPr algn="l" rtl="0" fontAlgn="ctr"/>
                      <a:r>
                        <a:rPr lang="en-US" sz="1100" b="1" i="0" u="none" strike="noStrike" dirty="0" smtClean="0">
                          <a:solidFill>
                            <a:schemeClr val="tx1"/>
                          </a:solidFill>
                          <a:effectLst/>
                          <a:latin typeface="Arial" panose="020B0604020202020204" pitchFamily="34" charset="0"/>
                          <a:cs typeface="Arial" panose="020B0604020202020204" pitchFamily="34" charset="0"/>
                        </a:rPr>
                        <a:t>Interest Rate risk</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9525" marT="9525" marB="0">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smtClean="0">
                          <a:solidFill>
                            <a:srgbClr val="000000"/>
                          </a:solidFill>
                          <a:effectLst/>
                          <a:latin typeface="Arial" panose="020B0604020202020204" pitchFamily="34" charset="0"/>
                          <a:cs typeface="Arial" panose="020B0604020202020204" pitchFamily="34" charset="0"/>
                        </a:rPr>
                        <a:t>BSI </a:t>
                      </a:r>
                      <a:r>
                        <a:rPr lang="en-US" sz="1100" b="0" i="0" u="none" strike="noStrike" dirty="0">
                          <a:solidFill>
                            <a:srgbClr val="000000"/>
                          </a:solidFill>
                          <a:effectLst/>
                          <a:latin typeface="Arial" panose="020B0604020202020204" pitchFamily="34" charset="0"/>
                          <a:cs typeface="Arial" panose="020B0604020202020204" pitchFamily="34" charset="0"/>
                        </a:rPr>
                        <a:t>ensures that the projected impact to earnings and capital from a change in interest rates is maintained at prudent levels.</a:t>
                      </a:r>
                    </a:p>
                  </a:txBody>
                  <a:tcPr marL="180052" marR="10003" marT="9525" marB="0">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17319">
                <a:tc>
                  <a:txBody>
                    <a:bodyPr/>
                    <a:lstStyle/>
                    <a:p>
                      <a:pPr algn="l" rtl="0" fontAlgn="ctr"/>
                      <a:r>
                        <a:rPr lang="en-US" sz="1100" b="1" i="0" u="none" strike="noStrike" dirty="0" smtClean="0">
                          <a:solidFill>
                            <a:schemeClr val="tx1"/>
                          </a:solidFill>
                          <a:effectLst/>
                          <a:latin typeface="Arial" panose="020B0604020202020204" pitchFamily="34" charset="0"/>
                          <a:cs typeface="Arial" panose="020B0604020202020204" pitchFamily="34" charset="0"/>
                        </a:rPr>
                        <a:t>Mark-to-Market </a:t>
                      </a:r>
                      <a:br>
                        <a:rPr lang="en-US" sz="1100" b="1" i="0" u="none" strike="noStrike" dirty="0" smtClean="0">
                          <a:solidFill>
                            <a:schemeClr val="tx1"/>
                          </a:solidFill>
                          <a:effectLst/>
                          <a:latin typeface="Arial" panose="020B0604020202020204" pitchFamily="34" charset="0"/>
                          <a:cs typeface="Arial" panose="020B0604020202020204" pitchFamily="34" charset="0"/>
                        </a:rPr>
                      </a:br>
                      <a:r>
                        <a:rPr lang="en-US" sz="1100" b="1" i="0" u="none" strike="noStrike" dirty="0" smtClean="0">
                          <a:solidFill>
                            <a:schemeClr val="tx1"/>
                          </a:solidFill>
                          <a:effectLst/>
                          <a:latin typeface="Arial" panose="020B0604020202020204" pitchFamily="34" charset="0"/>
                          <a:cs typeface="Arial" panose="020B0604020202020204" pitchFamily="34" charset="0"/>
                        </a:rPr>
                        <a:t>Portfolio risk</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9525" marT="9525" marB="0">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smtClean="0">
                          <a:solidFill>
                            <a:srgbClr val="000000"/>
                          </a:solidFill>
                          <a:effectLst/>
                          <a:latin typeface="Arial" panose="020B0604020202020204" pitchFamily="34" charset="0"/>
                          <a:cs typeface="Arial" panose="020B0604020202020204" pitchFamily="34" charset="0"/>
                        </a:rPr>
                        <a:t>BSI </a:t>
                      </a:r>
                      <a:r>
                        <a:rPr lang="en-US" sz="1100" b="0" i="0" u="none" strike="noStrike" dirty="0">
                          <a:solidFill>
                            <a:srgbClr val="000000"/>
                          </a:solidFill>
                          <a:effectLst/>
                          <a:latin typeface="Arial" panose="020B0604020202020204" pitchFamily="34" charset="0"/>
                          <a:cs typeface="Arial" panose="020B0604020202020204" pitchFamily="34" charset="0"/>
                        </a:rPr>
                        <a:t>does not engage in principal trading of securities.</a:t>
                      </a:r>
                    </a:p>
                  </a:txBody>
                  <a:tcPr marL="180052" marR="10003" marT="9525" marB="0">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17319">
                <a:tc rowSpan="3">
                  <a:txBody>
                    <a:bodyPr/>
                    <a:lstStyle/>
                    <a:p>
                      <a:pPr algn="l" rtl="0" fontAlgn="ctr"/>
                      <a:r>
                        <a:rPr lang="en-US" sz="1100" b="1" i="0" u="none" strike="noStrike" dirty="0" smtClean="0">
                          <a:solidFill>
                            <a:schemeClr val="tx1"/>
                          </a:solidFill>
                          <a:effectLst/>
                          <a:latin typeface="Arial" panose="020B0604020202020204" pitchFamily="34" charset="0"/>
                          <a:cs typeface="Arial" panose="020B0604020202020204" pitchFamily="34" charset="0"/>
                        </a:rPr>
                        <a:t>Strategic risk</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9525" marT="9525" marB="0">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a:solidFill>
                            <a:srgbClr val="000000"/>
                          </a:solidFill>
                          <a:effectLst/>
                          <a:latin typeface="Arial"/>
                        </a:rPr>
                        <a:t>BSI will not place an undue amount of earnings or capital at risk for an entity of its size, complexity, and risk profile in any stress scenario.</a:t>
                      </a:r>
                    </a:p>
                  </a:txBody>
                  <a:tcPr marL="180052" marR="10003" marT="9525" marB="0">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17319">
                <a:tc vMerge="1">
                  <a:txBody>
                    <a:bodyPr/>
                    <a:lstStyle/>
                    <a:p>
                      <a:pPr algn="l" rtl="0" fontAlgn="ct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163259" marR="9070" marT="9525" marB="0" anchor="ctr">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a:solidFill>
                            <a:srgbClr val="000000"/>
                          </a:solidFill>
                          <a:effectLst/>
                          <a:latin typeface="Arial"/>
                        </a:rPr>
                        <a:t>BSI will ensure that adequate governance and oversight processes and controls are in place for all new business activities, products and services. </a:t>
                      </a:r>
                    </a:p>
                  </a:txBody>
                  <a:tcPr marL="180052" marR="10003" marT="9525" marB="0">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17319">
                <a:tc vMerge="1">
                  <a:txBody>
                    <a:bodyPr/>
                    <a:lstStyle/>
                    <a:p>
                      <a:pPr algn="l" rtl="0" fontAlgn="ct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163259" marR="9070" marT="9525" marB="0" anchor="ctr">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smtClean="0">
                          <a:solidFill>
                            <a:srgbClr val="000000"/>
                          </a:solidFill>
                          <a:effectLst/>
                          <a:latin typeface="Arial"/>
                        </a:rPr>
                        <a:t>BSI’s </a:t>
                      </a:r>
                      <a:r>
                        <a:rPr lang="en-US" sz="1100" b="0" i="0" u="none" strike="noStrike" dirty="0">
                          <a:solidFill>
                            <a:srgbClr val="000000"/>
                          </a:solidFill>
                          <a:effectLst/>
                          <a:latin typeface="Arial"/>
                        </a:rPr>
                        <a:t>strategic planning process will both consider and work with the risk appetite setting, capital planning and recovery and resolution planning processes.</a:t>
                      </a:r>
                    </a:p>
                  </a:txBody>
                  <a:tcPr marL="180052" marR="10003" marT="9525" marB="0">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4" name="Content Placeholder 3"/>
          <p:cNvSpPr>
            <a:spLocks noGrp="1"/>
          </p:cNvSpPr>
          <p:nvPr>
            <p:ph sz="quarter" idx="11"/>
          </p:nvPr>
        </p:nvSpPr>
        <p:spPr/>
        <p:txBody>
          <a:bodyPr/>
          <a:lstStyle/>
          <a:p>
            <a:pPr lvl="0"/>
            <a:r>
              <a:rPr lang="en-US" kern="0" dirty="0">
                <a:solidFill>
                  <a:srgbClr val="000000"/>
                </a:solidFill>
                <a:latin typeface="Arial"/>
                <a:ea typeface="ＭＳ Ｐゴシック"/>
              </a:rPr>
              <a:t>2016 BSI Qualitative statements (1/2)</a:t>
            </a:r>
          </a:p>
        </p:txBody>
      </p:sp>
      <p:grpSp>
        <p:nvGrpSpPr>
          <p:cNvPr id="5" name="Group 4"/>
          <p:cNvGrpSpPr/>
          <p:nvPr/>
        </p:nvGrpSpPr>
        <p:grpSpPr>
          <a:xfrm>
            <a:off x="436880" y="69852"/>
            <a:ext cx="2862291" cy="189008"/>
            <a:chOff x="457200" y="19052"/>
            <a:chExt cx="2862291" cy="189008"/>
          </a:xfrm>
        </p:grpSpPr>
        <p:sp>
          <p:nvSpPr>
            <p:cNvPr id="6" name="Oval 5"/>
            <p:cNvSpPr/>
            <p:nvPr/>
          </p:nvSpPr>
          <p:spPr bwMode="auto">
            <a:xfrm>
              <a:off x="457200" y="19052"/>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smtClean="0">
                  <a:solidFill>
                    <a:schemeClr val="bg1"/>
                  </a:solidFill>
                  <a:latin typeface="Arial" panose="020B0604020202020204" pitchFamily="34" charset="0"/>
                  <a:ea typeface="ＭＳ Ｐゴシック" pitchFamily="-112" charset="-128"/>
                  <a:cs typeface="Arial" panose="020B0604020202020204" pitchFamily="34" charset="0"/>
                </a:rPr>
                <a:t>B</a:t>
              </a:r>
              <a:endParaRPr kumimoji="0" lang="en-US" b="1" i="0" u="none" strike="noStrike" cap="none" normalizeH="0" baseline="0" dirty="0">
                <a:ln>
                  <a:noFill/>
                </a:ln>
                <a:solidFill>
                  <a:schemeClr val="bg1"/>
                </a:solidFill>
                <a:effectLst/>
                <a:latin typeface="Arial" panose="020B0604020202020204" pitchFamily="34" charset="0"/>
                <a:ea typeface="ＭＳ Ｐゴシック" pitchFamily="-112" charset="-128"/>
                <a:cs typeface="Arial" panose="020B0604020202020204" pitchFamily="34" charset="0"/>
              </a:endParaRPr>
            </a:p>
          </p:txBody>
        </p:sp>
        <p:sp>
          <p:nvSpPr>
            <p:cNvPr id="7" name="Text Box 75"/>
            <p:cNvSpPr txBox="1">
              <a:spLocks noChangeArrowheads="1"/>
            </p:cNvSpPr>
            <p:nvPr/>
          </p:nvSpPr>
          <p:spPr bwMode="gray">
            <a:xfrm>
              <a:off x="690566" y="20638"/>
              <a:ext cx="2628925"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nchor="ctr">
              <a:spAutoFit/>
            </a:bodyPr>
            <a:lstStyle/>
            <a:p>
              <a:pPr algn="l">
                <a:lnSpc>
                  <a:spcPct val="100000"/>
                </a:lnSpc>
              </a:pPr>
              <a:r>
                <a:rPr lang="en-US" sz="1200" dirty="0">
                  <a:solidFill>
                    <a:schemeClr val="bg1">
                      <a:lumMod val="50000"/>
                    </a:schemeClr>
                  </a:solidFill>
                </a:rPr>
                <a:t>Appendix: RAS Qualitative Statements</a:t>
              </a:r>
            </a:p>
          </p:txBody>
        </p:sp>
      </p:grpSp>
    </p:spTree>
    <p:extLst>
      <p:ext uri="{BB962C8B-B14F-4D97-AF65-F5344CB8AC3E}">
        <p14:creationId xmlns:p14="http://schemas.microsoft.com/office/powerpoint/2010/main" val="3203901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027207462"/>
              </p:ext>
            </p:extLst>
          </p:nvPr>
        </p:nvGraphicFramePr>
        <p:xfrm>
          <a:off x="363538" y="1463040"/>
          <a:ext cx="8883650" cy="4548399"/>
        </p:xfrm>
        <a:graphic>
          <a:graphicData uri="http://schemas.openxmlformats.org/drawingml/2006/table">
            <a:tbl>
              <a:tblPr/>
              <a:tblGrid>
                <a:gridCol w="1681473"/>
                <a:gridCol w="7202177"/>
              </a:tblGrid>
              <a:tr h="0">
                <a:tc>
                  <a:txBody>
                    <a:bodyPr/>
                    <a:lstStyle/>
                    <a:p>
                      <a:pPr algn="l" rtl="0" fontAlgn="ctr"/>
                      <a:r>
                        <a:rPr lang="en-US" sz="1100" b="1" i="0" u="none" strike="noStrike" dirty="0" smtClean="0">
                          <a:solidFill>
                            <a:srgbClr val="FF0000"/>
                          </a:solidFill>
                          <a:effectLst/>
                          <a:latin typeface="Arial" panose="020B0604020202020204" pitchFamily="34" charset="0"/>
                          <a:cs typeface="Arial" panose="020B0604020202020204" pitchFamily="34" charset="0"/>
                        </a:rPr>
                        <a:t>Risk type</a:t>
                      </a:r>
                      <a:endParaRPr lang="en-US" sz="1100" b="1" i="0" u="none" strike="noStrike" dirty="0">
                        <a:solidFill>
                          <a:srgbClr val="FF0000"/>
                        </a:solidFill>
                        <a:effectLst/>
                        <a:latin typeface="Arial" panose="020B0604020202020204" pitchFamily="34" charset="0"/>
                        <a:cs typeface="Arial" panose="020B0604020202020204" pitchFamily="34" charset="0"/>
                      </a:endParaRPr>
                    </a:p>
                  </a:txBody>
                  <a:tcPr marL="0" marR="9525" marT="9525" marB="0" anchor="ctr">
                    <a:lnL w="12700" cmpd="sng">
                      <a:noFill/>
                      <a:prstDash val="solid"/>
                    </a:lnL>
                    <a:lnR w="12700" cmpd="sng">
                      <a:noFill/>
                      <a:prstDash val="solid"/>
                    </a:lnR>
                    <a:lnT w="12700" cmpd="sng">
                      <a:noFill/>
                      <a:prstDash val="soli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100" b="1" i="0" u="none" strike="noStrike" dirty="0" smtClean="0">
                          <a:solidFill>
                            <a:srgbClr val="FF0000"/>
                          </a:solidFill>
                          <a:effectLst/>
                          <a:latin typeface="Arial" panose="020B0604020202020204" pitchFamily="34" charset="0"/>
                          <a:cs typeface="Arial" panose="020B0604020202020204" pitchFamily="34" charset="0"/>
                        </a:rPr>
                        <a:t>Qualitative statement</a:t>
                      </a:r>
                      <a:endParaRPr lang="en-US" sz="1100" b="1" i="0" u="none" strike="noStrike" dirty="0">
                        <a:solidFill>
                          <a:srgbClr val="FF0000"/>
                        </a:solidFill>
                        <a:effectLst/>
                        <a:latin typeface="Arial" panose="020B0604020202020204" pitchFamily="34" charset="0"/>
                        <a:cs typeface="Arial" panose="020B0604020202020204" pitchFamily="34" charset="0"/>
                      </a:endParaRPr>
                    </a:p>
                  </a:txBody>
                  <a:tcPr marL="171450" marR="9525" marT="9525" marB="0" anchor="ctr">
                    <a:lnL w="12700" cmpd="sng">
                      <a:noFill/>
                      <a:prstDash val="solid"/>
                    </a:lnL>
                    <a:lnR w="12700" cmpd="sng">
                      <a:noFill/>
                      <a:prstDash val="solid"/>
                    </a:lnR>
                    <a:lnT w="12700" cmpd="sng">
                      <a:noFill/>
                      <a:prstDash val="soli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351914">
                <a:tc rowSpan="2">
                  <a:txBody>
                    <a:bodyPr/>
                    <a:lstStyle/>
                    <a:p>
                      <a:pPr algn="l" rtl="0" fontAlgn="ctr"/>
                      <a:r>
                        <a:rPr lang="en-US" sz="1100" b="1" i="0" u="none" strike="noStrike" dirty="0" smtClean="0">
                          <a:solidFill>
                            <a:schemeClr val="tx1"/>
                          </a:solidFill>
                          <a:effectLst/>
                          <a:latin typeface="Arial" panose="020B0604020202020204" pitchFamily="34" charset="0"/>
                          <a:cs typeface="Arial" panose="020B0604020202020204" pitchFamily="34" charset="0"/>
                        </a:rPr>
                        <a:t>Operational</a:t>
                      </a:r>
                      <a:r>
                        <a:rPr lang="en-US" sz="1100" b="1" i="0" u="none" strike="noStrike" baseline="0" dirty="0" smtClean="0">
                          <a:solidFill>
                            <a:schemeClr val="tx1"/>
                          </a:solidFill>
                          <a:effectLst/>
                          <a:latin typeface="Arial" panose="020B0604020202020204" pitchFamily="34" charset="0"/>
                          <a:cs typeface="Arial" panose="020B0604020202020204" pitchFamily="34" charset="0"/>
                        </a:rPr>
                        <a:t> risk</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9525" marT="9525" marB="0">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a:solidFill>
                            <a:srgbClr val="000000"/>
                          </a:solidFill>
                          <a:effectLst/>
                          <a:latin typeface="Arial"/>
                        </a:rPr>
                        <a:t>BSI has a risk-averse approach to operational risk but recognizes that it is inherent in all products, activities, processes and systems and must be adequately managed to meet business objectives.</a:t>
                      </a:r>
                    </a:p>
                  </a:txBody>
                  <a:tcPr marL="180052" marR="10003" marT="9525" marB="0">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51914">
                <a:tc vMerge="1">
                  <a:txBody>
                    <a:bodyPr/>
                    <a:lstStyle/>
                    <a:p>
                      <a:pPr algn="l" rtl="0" fontAlgn="ct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163259" marR="9070" marT="9525" marB="0" anchor="ctr">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a:solidFill>
                            <a:srgbClr val="000000"/>
                          </a:solidFill>
                          <a:effectLst/>
                          <a:latin typeface="Arial"/>
                        </a:rPr>
                        <a:t>BSI is committed to implementing practices and controls that will minimize losses incurred from inadequate or failed internal processes, people, and systems or from external events.</a:t>
                      </a:r>
                    </a:p>
                  </a:txBody>
                  <a:tcPr marL="180052" marR="10003" marT="9525" marB="0">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80817">
                <a:tc rowSpan="3">
                  <a:txBody>
                    <a:bodyPr/>
                    <a:lstStyle/>
                    <a:p>
                      <a:pPr algn="l" rtl="0" fontAlgn="ctr"/>
                      <a:r>
                        <a:rPr lang="en-US" sz="1100" b="1" i="0" u="none" strike="noStrike" dirty="0" smtClean="0">
                          <a:solidFill>
                            <a:schemeClr val="tx1"/>
                          </a:solidFill>
                          <a:effectLst/>
                          <a:latin typeface="Arial" panose="020B0604020202020204" pitchFamily="34" charset="0"/>
                          <a:cs typeface="Arial" panose="020B0604020202020204" pitchFamily="34" charset="0"/>
                        </a:rPr>
                        <a:t>Model risk</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9525" marT="9525" marB="0">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a:solidFill>
                            <a:srgbClr val="000000"/>
                          </a:solidFill>
                          <a:effectLst/>
                          <a:latin typeface="Arial"/>
                        </a:rPr>
                        <a:t>BSI will enforce model monitoring standards in line with industry practices and regulatory requirements.</a:t>
                      </a:r>
                    </a:p>
                  </a:txBody>
                  <a:tcPr marL="180052" marR="10003" marT="9525" marB="0">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80817">
                <a:tc vMerge="1">
                  <a:txBody>
                    <a:bodyPr/>
                    <a:lstStyle/>
                    <a:p>
                      <a:pPr algn="l" rtl="0" fontAlgn="ct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163259" marR="9070" marT="9525" marB="0" anchor="ctr">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a:solidFill>
                            <a:srgbClr val="000000"/>
                          </a:solidFill>
                          <a:effectLst/>
                          <a:latin typeface="Arial"/>
                        </a:rPr>
                        <a:t>BSI will allocate more resources to those models with the highest risk level (Tier 1).</a:t>
                      </a:r>
                    </a:p>
                  </a:txBody>
                  <a:tcPr marL="180052" marR="10003" marT="9525" marB="0">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80817">
                <a:tc vMerge="1">
                  <a:txBody>
                    <a:bodyPr/>
                    <a:lstStyle/>
                    <a:p>
                      <a:pPr algn="l" rtl="0" fontAlgn="ct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163259" marR="9070" marT="9525" marB="0" anchor="ctr">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a:solidFill>
                            <a:srgbClr val="000000"/>
                          </a:solidFill>
                          <a:effectLst/>
                          <a:latin typeface="Arial"/>
                        </a:rPr>
                        <a:t>BSI will ensure no new models are used or put into production without the appropriate approval.</a:t>
                      </a:r>
                    </a:p>
                  </a:txBody>
                  <a:tcPr marL="180052" marR="10003" marT="9525" marB="0">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51914">
                <a:tc rowSpan="6">
                  <a:txBody>
                    <a:bodyPr/>
                    <a:lstStyle/>
                    <a:p>
                      <a:pPr algn="l" rtl="0" fontAlgn="ctr"/>
                      <a:r>
                        <a:rPr lang="en-US" sz="1100" b="1" i="0" u="none" strike="noStrike" dirty="0" smtClean="0">
                          <a:solidFill>
                            <a:schemeClr val="tx1"/>
                          </a:solidFill>
                          <a:effectLst/>
                          <a:latin typeface="Arial" panose="020B0604020202020204" pitchFamily="34" charset="0"/>
                          <a:cs typeface="Arial" panose="020B0604020202020204" pitchFamily="34" charset="0"/>
                        </a:rPr>
                        <a:t>Compliance &amp; Reputational</a:t>
                      </a:r>
                      <a:r>
                        <a:rPr lang="en-US" sz="1100" b="1" i="0" u="none" strike="noStrike" baseline="0" dirty="0" smtClean="0">
                          <a:solidFill>
                            <a:schemeClr val="tx1"/>
                          </a:solidFill>
                          <a:effectLst/>
                          <a:latin typeface="Arial" panose="020B0604020202020204" pitchFamily="34" charset="0"/>
                          <a:cs typeface="Arial" panose="020B0604020202020204" pitchFamily="34" charset="0"/>
                        </a:rPr>
                        <a:t> risk</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9525" marT="9525" marB="0">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a:solidFill>
                            <a:srgbClr val="000000"/>
                          </a:solidFill>
                          <a:effectLst/>
                          <a:latin typeface="Arial"/>
                        </a:rPr>
                        <a:t>BSI aims to comply fully with the letter and spirit of all applicable laws and regulatory standards that apply to its operations and it will ensure the timely remediation of any regulatory finding.</a:t>
                      </a:r>
                    </a:p>
                  </a:txBody>
                  <a:tcPr marL="180052" marR="10003" marT="9525" marB="0">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23009">
                <a:tc vMerge="1">
                  <a:txBody>
                    <a:bodyPr/>
                    <a:lstStyle/>
                    <a:p>
                      <a:pPr algn="l" rtl="0" fontAlgn="ct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163259" marR="9070" marT="9525" marB="0" anchor="ctr">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a:solidFill>
                            <a:srgbClr val="000000"/>
                          </a:solidFill>
                          <a:effectLst/>
                          <a:latin typeface="Arial"/>
                        </a:rPr>
                        <a:t>BSI will treat its customers fairly, abide by consumer protection laws and regulations and will not pursue any business or maintain any practices that may damage its reputation with customers, employees, or other stakeholders.</a:t>
                      </a:r>
                    </a:p>
                  </a:txBody>
                  <a:tcPr marL="180052" marR="10003" marT="9525" marB="0">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51914">
                <a:tc vMerge="1">
                  <a:txBody>
                    <a:bodyPr/>
                    <a:lstStyle/>
                    <a:p>
                      <a:pPr algn="l" rtl="0" fontAlgn="ct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163259" marR="9070" marT="9525" marB="0" anchor="ctr">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a:solidFill>
                            <a:srgbClr val="000000"/>
                          </a:solidFill>
                          <a:effectLst/>
                          <a:latin typeface="Arial"/>
                        </a:rPr>
                        <a:t>BSI will not knowingly conduct business with individuals or entities it believes to be engaged in inappropriate behavior, money laundering, terrorist financing, corruption or other illicit financial activities.</a:t>
                      </a:r>
                    </a:p>
                  </a:txBody>
                  <a:tcPr marL="180052" marR="10003" marT="9525" marB="0">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23784">
                <a:tc vMerge="1">
                  <a:txBody>
                    <a:bodyPr/>
                    <a:lstStyle/>
                    <a:p>
                      <a:pPr algn="l" rtl="0" fontAlgn="ct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163259" marR="9070" marT="9525" marB="0" anchor="ctr">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a:solidFill>
                            <a:srgbClr val="000000"/>
                          </a:solidFill>
                          <a:effectLst/>
                          <a:latin typeface="Arial"/>
                        </a:rPr>
                        <a:t>BSI expects that its employees will act with the highest ethical standards at all times.</a:t>
                      </a:r>
                    </a:p>
                  </a:txBody>
                  <a:tcPr marL="180052" marR="10003" marT="9525" marB="0">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51914">
                <a:tc vMerge="1">
                  <a:txBody>
                    <a:bodyPr/>
                    <a:lstStyle/>
                    <a:p>
                      <a:pPr algn="l" rtl="0" fontAlgn="ct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163259" marR="9070" marT="9525" marB="0" anchor="ctr">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a:solidFill>
                            <a:srgbClr val="000000"/>
                          </a:solidFill>
                          <a:effectLst/>
                          <a:latin typeface="Arial"/>
                        </a:rPr>
                        <a:t>BSI’s reputation is one of its most critical assets, and as such the organization has low tolerance for any incidents, events or practices which can threaten the reputation of the organization.</a:t>
                      </a:r>
                    </a:p>
                  </a:txBody>
                  <a:tcPr marL="180052" marR="10003" marT="9525" marB="0">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47497">
                <a:tc vMerge="1">
                  <a:txBody>
                    <a:bodyPr/>
                    <a:lstStyle/>
                    <a:p>
                      <a:pPr algn="l" rtl="0" fontAlgn="ct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163259" marR="9070" marT="9525" marB="0" anchor="ctr">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a:solidFill>
                            <a:srgbClr val="000000"/>
                          </a:solidFill>
                          <a:effectLst/>
                          <a:latin typeface="Arial"/>
                        </a:rPr>
                        <a:t>BSI will monitor events or issues that affect the company by generating widespread negative media coverage, or demonstrably impact by generating complaints from a significant portion of the customer base.</a:t>
                      </a:r>
                    </a:p>
                  </a:txBody>
                  <a:tcPr marL="180052" marR="10003" marT="9525" marB="0">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51914">
                <a:tc rowSpan="2">
                  <a:txBody>
                    <a:bodyPr/>
                    <a:lstStyle/>
                    <a:p>
                      <a:pPr algn="l" rtl="0" fontAlgn="ctr"/>
                      <a:r>
                        <a:rPr lang="en-US" sz="1100" b="1" i="0" u="none" strike="noStrike" dirty="0" smtClean="0">
                          <a:solidFill>
                            <a:schemeClr val="tx1"/>
                          </a:solidFill>
                          <a:effectLst/>
                          <a:latin typeface="Arial" panose="020B0604020202020204" pitchFamily="34" charset="0"/>
                          <a:cs typeface="Arial" panose="020B0604020202020204" pitchFamily="34" charset="0"/>
                        </a:rPr>
                        <a:t>Fiduciary </a:t>
                      </a:r>
                      <a:r>
                        <a:rPr lang="en-US" sz="1100" b="1" i="0" u="none" strike="noStrike" baseline="0" dirty="0" smtClean="0">
                          <a:solidFill>
                            <a:schemeClr val="tx1"/>
                          </a:solidFill>
                          <a:effectLst/>
                          <a:latin typeface="Arial" panose="020B0604020202020204" pitchFamily="34" charset="0"/>
                          <a:cs typeface="Arial" panose="020B0604020202020204" pitchFamily="34" charset="0"/>
                        </a:rPr>
                        <a:t>risk</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9525" marT="9525" marB="0">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a:solidFill>
                            <a:srgbClr val="000000"/>
                          </a:solidFill>
                          <a:effectLst/>
                          <a:latin typeface="Arial"/>
                        </a:rPr>
                        <a:t>BSI as a fiduciary is committed to serve the best interests of its clients, including an obligation not to subordinate clients’ interests to its own.</a:t>
                      </a:r>
                    </a:p>
                  </a:txBody>
                  <a:tcPr marL="180052" marR="10003" marT="9525" marB="0">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23009">
                <a:tc vMerge="1">
                  <a:txBody>
                    <a:bodyPr/>
                    <a:lstStyle/>
                    <a:p>
                      <a:pPr algn="l" rtl="0" fontAlgn="ct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163259" marR="9070" marT="9525" marB="0" anchor="ctr">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a:solidFill>
                            <a:srgbClr val="000000"/>
                          </a:solidFill>
                          <a:effectLst/>
                          <a:latin typeface="Arial"/>
                        </a:rPr>
                        <a:t>BSI is under a duty to its clients to act with the care, skill and diligence of a prudent expert acting within the customer’s risk and return objectives;  and to provide full and fair disclosure of material facts and conflicts of interest.</a:t>
                      </a:r>
                    </a:p>
                  </a:txBody>
                  <a:tcPr marL="180052" marR="10003" marT="9525" marB="0">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4" name="Content Placeholder 3"/>
          <p:cNvSpPr>
            <a:spLocks noGrp="1"/>
          </p:cNvSpPr>
          <p:nvPr>
            <p:ph sz="quarter" idx="11"/>
          </p:nvPr>
        </p:nvSpPr>
        <p:spPr/>
        <p:txBody>
          <a:bodyPr/>
          <a:lstStyle/>
          <a:p>
            <a:pPr lvl="0"/>
            <a:r>
              <a:rPr lang="en-US" kern="0" dirty="0">
                <a:solidFill>
                  <a:srgbClr val="000000"/>
                </a:solidFill>
                <a:latin typeface="Arial"/>
                <a:ea typeface="ＭＳ Ｐゴシック"/>
              </a:rPr>
              <a:t>2016 BSI Qualitative statements </a:t>
            </a:r>
            <a:r>
              <a:rPr lang="en-US" kern="0" dirty="0" smtClean="0">
                <a:solidFill>
                  <a:srgbClr val="000000"/>
                </a:solidFill>
                <a:latin typeface="Arial"/>
                <a:ea typeface="ＭＳ Ｐゴシック"/>
              </a:rPr>
              <a:t>(2/2</a:t>
            </a:r>
            <a:r>
              <a:rPr lang="en-US" kern="0" dirty="0">
                <a:solidFill>
                  <a:srgbClr val="000000"/>
                </a:solidFill>
                <a:latin typeface="Arial"/>
                <a:ea typeface="ＭＳ Ｐゴシック"/>
              </a:rPr>
              <a:t>)</a:t>
            </a:r>
          </a:p>
        </p:txBody>
      </p:sp>
      <p:grpSp>
        <p:nvGrpSpPr>
          <p:cNvPr id="7" name="Group 6"/>
          <p:cNvGrpSpPr/>
          <p:nvPr/>
        </p:nvGrpSpPr>
        <p:grpSpPr>
          <a:xfrm>
            <a:off x="436880" y="69852"/>
            <a:ext cx="2862291" cy="189008"/>
            <a:chOff x="457200" y="19052"/>
            <a:chExt cx="2862291" cy="189008"/>
          </a:xfrm>
        </p:grpSpPr>
        <p:sp>
          <p:nvSpPr>
            <p:cNvPr id="11" name="Oval 10"/>
            <p:cNvSpPr/>
            <p:nvPr/>
          </p:nvSpPr>
          <p:spPr bwMode="auto">
            <a:xfrm>
              <a:off x="457200" y="19052"/>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smtClean="0">
                  <a:solidFill>
                    <a:schemeClr val="bg1"/>
                  </a:solidFill>
                  <a:latin typeface="Arial" panose="020B0604020202020204" pitchFamily="34" charset="0"/>
                  <a:ea typeface="ＭＳ Ｐゴシック" pitchFamily="-112" charset="-128"/>
                  <a:cs typeface="Arial" panose="020B0604020202020204" pitchFamily="34" charset="0"/>
                </a:rPr>
                <a:t>B</a:t>
              </a:r>
              <a:endParaRPr kumimoji="0" lang="en-US" b="1" i="0" u="none" strike="noStrike" cap="none" normalizeH="0" baseline="0" dirty="0">
                <a:ln>
                  <a:noFill/>
                </a:ln>
                <a:solidFill>
                  <a:schemeClr val="bg1"/>
                </a:solidFill>
                <a:effectLst/>
                <a:latin typeface="Arial" panose="020B0604020202020204" pitchFamily="34" charset="0"/>
                <a:ea typeface="ＭＳ Ｐゴシック" pitchFamily="-112" charset="-128"/>
                <a:cs typeface="Arial" panose="020B0604020202020204" pitchFamily="34" charset="0"/>
              </a:endParaRPr>
            </a:p>
          </p:txBody>
        </p:sp>
        <p:sp>
          <p:nvSpPr>
            <p:cNvPr id="12" name="Text Box 75"/>
            <p:cNvSpPr txBox="1">
              <a:spLocks noChangeArrowheads="1"/>
            </p:cNvSpPr>
            <p:nvPr/>
          </p:nvSpPr>
          <p:spPr bwMode="gray">
            <a:xfrm>
              <a:off x="690566" y="20638"/>
              <a:ext cx="2628925"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nchor="ctr">
              <a:spAutoFit/>
            </a:bodyPr>
            <a:lstStyle/>
            <a:p>
              <a:pPr algn="l">
                <a:lnSpc>
                  <a:spcPct val="100000"/>
                </a:lnSpc>
              </a:pPr>
              <a:r>
                <a:rPr lang="en-US" sz="1200" dirty="0">
                  <a:solidFill>
                    <a:schemeClr val="bg1">
                      <a:lumMod val="50000"/>
                    </a:schemeClr>
                  </a:solidFill>
                </a:rPr>
                <a:t>Appendix: RAS Qualitative Statements</a:t>
              </a:r>
            </a:p>
          </p:txBody>
        </p:sp>
      </p:grpSp>
    </p:spTree>
    <p:extLst>
      <p:ext uri="{BB962C8B-B14F-4D97-AF65-F5344CB8AC3E}">
        <p14:creationId xmlns:p14="http://schemas.microsoft.com/office/powerpoint/2010/main" val="34981771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GB" dirty="0" smtClean="0">
                <a:solidFill>
                  <a:srgbClr val="FF0000"/>
                </a:solidFill>
              </a:rPr>
              <a:t>C.</a:t>
            </a:r>
            <a:r>
              <a:rPr lang="en-GB" dirty="0" smtClean="0"/>
              <a:t> Metric glossary</a:t>
            </a:r>
            <a:endParaRPr lang="en-GB" b="0" dirty="0"/>
          </a:p>
        </p:txBody>
      </p:sp>
    </p:spTree>
    <p:extLst>
      <p:ext uri="{BB962C8B-B14F-4D97-AF65-F5344CB8AC3E}">
        <p14:creationId xmlns:p14="http://schemas.microsoft.com/office/powerpoint/2010/main" val="401179822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p:txBody>
          <a:bodyPr/>
          <a:lstStyle/>
          <a:p>
            <a:pPr lvl="0"/>
            <a:r>
              <a:rPr lang="en-US" kern="0" dirty="0">
                <a:solidFill>
                  <a:srgbClr val="000000"/>
                </a:solidFill>
                <a:latin typeface="Arial"/>
                <a:ea typeface="ＭＳ Ｐゴシック"/>
              </a:rPr>
              <a:t>Acronym </a:t>
            </a:r>
            <a:r>
              <a:rPr lang="en-US" kern="0" dirty="0" smtClean="0">
                <a:solidFill>
                  <a:srgbClr val="000000"/>
                </a:solidFill>
                <a:latin typeface="Arial"/>
                <a:ea typeface="ＭＳ Ｐゴシック"/>
              </a:rPr>
              <a:t>Glossary</a:t>
            </a:r>
            <a:endParaRPr lang="en-US" kern="0" dirty="0">
              <a:solidFill>
                <a:srgbClr val="000000"/>
              </a:solidFill>
              <a:latin typeface="Arial"/>
              <a:ea typeface="ＭＳ Ｐゴシック"/>
            </a:endParaRPr>
          </a:p>
        </p:txBody>
      </p:sp>
      <p:grpSp>
        <p:nvGrpSpPr>
          <p:cNvPr id="5" name="Group 4"/>
          <p:cNvGrpSpPr/>
          <p:nvPr/>
        </p:nvGrpSpPr>
        <p:grpSpPr>
          <a:xfrm>
            <a:off x="436880" y="69852"/>
            <a:ext cx="1990257" cy="189008"/>
            <a:chOff x="457200" y="19052"/>
            <a:chExt cx="1990257" cy="189008"/>
          </a:xfrm>
        </p:grpSpPr>
        <p:sp>
          <p:nvSpPr>
            <p:cNvPr id="6" name="Oval 5"/>
            <p:cNvSpPr/>
            <p:nvPr/>
          </p:nvSpPr>
          <p:spPr bwMode="auto">
            <a:xfrm>
              <a:off x="457200" y="19052"/>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latin typeface="Arial" panose="020B0604020202020204" pitchFamily="34" charset="0"/>
                  <a:ea typeface="ＭＳ Ｐゴシック" pitchFamily="-112" charset="-128"/>
                  <a:cs typeface="Arial" panose="020B0604020202020204" pitchFamily="34" charset="0"/>
                </a:rPr>
                <a:t>C</a:t>
              </a:r>
              <a:endParaRPr kumimoji="0" lang="en-US" b="1" i="0" u="none" strike="noStrike" cap="none" normalizeH="0" baseline="0" dirty="0">
                <a:ln>
                  <a:noFill/>
                </a:ln>
                <a:solidFill>
                  <a:schemeClr val="bg1"/>
                </a:solidFill>
                <a:effectLst/>
                <a:latin typeface="Arial" panose="020B0604020202020204" pitchFamily="34" charset="0"/>
                <a:ea typeface="ＭＳ Ｐゴシック" pitchFamily="-112" charset="-128"/>
                <a:cs typeface="Arial" panose="020B0604020202020204" pitchFamily="34" charset="0"/>
              </a:endParaRPr>
            </a:p>
          </p:txBody>
        </p:sp>
        <p:sp>
          <p:nvSpPr>
            <p:cNvPr id="7" name="Text Box 75"/>
            <p:cNvSpPr txBox="1">
              <a:spLocks noChangeArrowheads="1"/>
            </p:cNvSpPr>
            <p:nvPr/>
          </p:nvSpPr>
          <p:spPr bwMode="gray">
            <a:xfrm>
              <a:off x="690566" y="20638"/>
              <a:ext cx="1756891"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nchor="ctr">
              <a:spAutoFit/>
            </a:bodyPr>
            <a:lstStyle/>
            <a:p>
              <a:pPr algn="l">
                <a:lnSpc>
                  <a:spcPct val="100000"/>
                </a:lnSpc>
              </a:pPr>
              <a:r>
                <a:rPr lang="en-US" sz="1200" dirty="0">
                  <a:solidFill>
                    <a:schemeClr val="bg1">
                      <a:lumMod val="50000"/>
                    </a:schemeClr>
                  </a:solidFill>
                </a:rPr>
                <a:t>Appendix: </a:t>
              </a:r>
              <a:r>
                <a:rPr lang="en-US" sz="1200" dirty="0" smtClean="0">
                  <a:solidFill>
                    <a:schemeClr val="bg1">
                      <a:lumMod val="50000"/>
                    </a:schemeClr>
                  </a:solidFill>
                </a:rPr>
                <a:t>Metric glossary</a:t>
              </a:r>
              <a:endParaRPr lang="en-US" sz="1200" dirty="0">
                <a:solidFill>
                  <a:schemeClr val="bg1">
                    <a:lumMod val="50000"/>
                  </a:schemeClr>
                </a:solidFill>
              </a:endParaRPr>
            </a:p>
          </p:txBody>
        </p:sp>
      </p:grpSp>
      <p:graphicFrame>
        <p:nvGraphicFramePr>
          <p:cNvPr id="8" name="Table 7"/>
          <p:cNvGraphicFramePr>
            <a:graphicFrameLocks noGrp="1"/>
          </p:cNvGraphicFramePr>
          <p:nvPr>
            <p:extLst>
              <p:ext uri="{D42A27DB-BD31-4B8C-83A1-F6EECF244321}">
                <p14:modId xmlns:p14="http://schemas.microsoft.com/office/powerpoint/2010/main" val="801714806"/>
              </p:ext>
            </p:extLst>
          </p:nvPr>
        </p:nvGraphicFramePr>
        <p:xfrm>
          <a:off x="366713" y="1463040"/>
          <a:ext cx="8880474" cy="3945343"/>
        </p:xfrm>
        <a:graphic>
          <a:graphicData uri="http://schemas.openxmlformats.org/drawingml/2006/table">
            <a:tbl>
              <a:tblPr firstRow="1" bandRow="1"/>
              <a:tblGrid>
                <a:gridCol w="875659"/>
                <a:gridCol w="3564578"/>
                <a:gridCol w="875659"/>
                <a:gridCol w="3564578"/>
              </a:tblGrid>
              <a:tr h="261629">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smtClean="0">
                          <a:solidFill>
                            <a:srgbClr val="000000"/>
                          </a:solidFill>
                          <a:effectLst/>
                          <a:latin typeface="Arial"/>
                        </a:rPr>
                        <a:t>AuM</a:t>
                      </a:r>
                      <a:endParaRPr lang="en-US" sz="1200" b="1"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smtClean="0">
                          <a:solidFill>
                            <a:srgbClr val="000000"/>
                          </a:solidFill>
                          <a:effectLst/>
                          <a:latin typeface="Arial"/>
                        </a:rPr>
                        <a:t>Assets under Management</a:t>
                      </a:r>
                      <a:endParaRPr lang="en-US" sz="1200" b="0"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NCO</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Net Charge Off</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261629">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BHC</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Bank Holding Company</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smtClean="0">
                          <a:solidFill>
                            <a:srgbClr val="000000"/>
                          </a:solidFill>
                          <a:effectLst/>
                          <a:latin typeface="Arial"/>
                        </a:rPr>
                        <a:t>NPL</a:t>
                      </a:r>
                      <a:endParaRPr lang="en-US" sz="1200" b="1"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smtClean="0">
                          <a:solidFill>
                            <a:srgbClr val="000000"/>
                          </a:solidFill>
                          <a:effectLst/>
                          <a:latin typeface="Arial"/>
                        </a:rPr>
                        <a:t>Non-performing</a:t>
                      </a:r>
                      <a:r>
                        <a:rPr lang="en-US" sz="1200" b="0" i="0" u="none" strike="noStrike" baseline="0" dirty="0" smtClean="0">
                          <a:solidFill>
                            <a:srgbClr val="000000"/>
                          </a:solidFill>
                          <a:effectLst/>
                          <a:latin typeface="Arial"/>
                        </a:rPr>
                        <a:t> Loan</a:t>
                      </a:r>
                      <a:endParaRPr lang="en-US" sz="1200" b="0"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261629">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C&amp;I</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Commercial &amp; Industrial</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smtClean="0">
                          <a:solidFill>
                            <a:srgbClr val="000000"/>
                          </a:solidFill>
                          <a:effectLst/>
                          <a:latin typeface="Arial"/>
                        </a:rPr>
                        <a:t>OR</a:t>
                      </a:r>
                      <a:endParaRPr lang="en-US" sz="1200" b="1"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smtClean="0">
                          <a:solidFill>
                            <a:srgbClr val="000000"/>
                          </a:solidFill>
                          <a:effectLst/>
                          <a:latin typeface="Arial"/>
                        </a:rPr>
                        <a:t>Operational</a:t>
                      </a:r>
                      <a:r>
                        <a:rPr lang="en-US" sz="1200" b="0" i="0" u="none" strike="noStrike" baseline="0" dirty="0" smtClean="0">
                          <a:solidFill>
                            <a:srgbClr val="000000"/>
                          </a:solidFill>
                          <a:effectLst/>
                          <a:latin typeface="Arial"/>
                        </a:rPr>
                        <a:t> Risk</a:t>
                      </a:r>
                      <a:endParaRPr lang="en-US" sz="1200" b="0"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261629">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CCAR</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a:solidFill>
                            <a:srgbClr val="000000"/>
                          </a:solidFill>
                          <a:effectLst/>
                          <a:latin typeface="Arial"/>
                        </a:rPr>
                        <a:t>Comprehensive Capital Analysis and Review</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P&amp;L</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Profit and Loss</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261629">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CRO</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Chief Risk Officer</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PBT</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Profit before Tax</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261629">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DPD</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Days Past Due</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PCA</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Prompt Corrective Action</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261629">
                <a:tc>
                  <a:txBody>
                    <a:bodyPr/>
                    <a:lstStyle/>
                    <a:p>
                      <a:r>
                        <a:rPr lang="en-GB" sz="1200" b="1" dirty="0" smtClean="0">
                          <a:latin typeface="Arial" panose="020B0604020202020204" pitchFamily="34" charset="0"/>
                          <a:cs typeface="Arial" panose="020B0604020202020204" pitchFamily="34" charset="0"/>
                        </a:rPr>
                        <a:t>EM</a:t>
                      </a:r>
                      <a:endParaRPr lang="en-GB" sz="1200" b="1" dirty="0">
                        <a:latin typeface="Arial" panose="020B0604020202020204" pitchFamily="34" charset="0"/>
                        <a:cs typeface="Arial" panose="020B0604020202020204" pitchFamily="34" charset="0"/>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200" dirty="0" smtClean="0">
                          <a:latin typeface="Arial" panose="020B0604020202020204" pitchFamily="34" charset="0"/>
                          <a:cs typeface="Arial" panose="020B0604020202020204" pitchFamily="34" charset="0"/>
                        </a:rPr>
                        <a:t>Emerging Markets</a:t>
                      </a:r>
                      <a:endParaRPr lang="en-GB" sz="1200" dirty="0">
                        <a:latin typeface="Arial" panose="020B0604020202020204" pitchFamily="34" charset="0"/>
                        <a:cs typeface="Arial" panose="020B0604020202020204" pitchFamily="34" charset="0"/>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PPNR</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Pre-Provision Net Revenue</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261629">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ERMC</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Executive Risk Management Committee</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1200" b="1" i="0" u="none" strike="noStrike" dirty="0" smtClean="0">
                          <a:solidFill>
                            <a:srgbClr val="000000"/>
                          </a:solidFill>
                          <a:effectLst/>
                          <a:latin typeface="Arial"/>
                        </a:rPr>
                        <a:t>REQ</a:t>
                      </a:r>
                      <a:endParaRPr lang="en-US" sz="1200" b="1"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1200" b="0" i="0" u="none" strike="noStrike" dirty="0" smtClean="0">
                          <a:solidFill>
                            <a:srgbClr val="000000"/>
                          </a:solidFill>
                          <a:effectLst/>
                          <a:latin typeface="Arial"/>
                        </a:rPr>
                        <a:t>Level of Equivalent</a:t>
                      </a:r>
                      <a:r>
                        <a:rPr lang="en-US" sz="1200" b="0" i="0" u="none" strike="noStrike" baseline="0" dirty="0" smtClean="0">
                          <a:solidFill>
                            <a:srgbClr val="000000"/>
                          </a:solidFill>
                          <a:effectLst/>
                          <a:latin typeface="Arial"/>
                        </a:rPr>
                        <a:t> Risk</a:t>
                      </a:r>
                      <a:endParaRPr lang="en-US" sz="1200" b="0"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261629">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FRB / Fed</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Federal Reserve Bank</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RWA</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Risk Weighted Assets</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261629">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GBM</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Global Banking and Markets</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SDART</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Santander Drive Auto Receivables Trust</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261629">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ICAAP </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Internal Capital Adequacy Assessment Process</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TBD</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To be defined</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261629">
                <a:tc>
                  <a:txBody>
                    <a:bodyPr/>
                    <a:lstStyle/>
                    <a:p>
                      <a:pPr algn="l" rtl="0" fontAlgn="ctr"/>
                      <a:r>
                        <a:rPr lang="en-US" sz="1200" b="1" i="0" u="none" strike="noStrike" dirty="0" smtClean="0">
                          <a:solidFill>
                            <a:srgbClr val="000000"/>
                          </a:solidFill>
                          <a:effectLst/>
                          <a:latin typeface="Arial"/>
                        </a:rPr>
                        <a:t>KYC</a:t>
                      </a:r>
                      <a:endParaRPr lang="en-US" sz="1200" b="1"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1200" b="0" i="0" u="none" strike="noStrike" dirty="0" smtClean="0">
                          <a:solidFill>
                            <a:srgbClr val="000000"/>
                          </a:solidFill>
                          <a:effectLst/>
                          <a:latin typeface="Arial"/>
                        </a:rPr>
                        <a:t>Know Your Customer</a:t>
                      </a:r>
                      <a:endParaRPr lang="en-US" sz="1200" b="0"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14As</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CCAR output report</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261629">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LCR</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Liquidity Coverage Ratio</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424B3</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SDART regulatory filing report</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261629">
                <a:tc>
                  <a:txBody>
                    <a:bodyPr/>
                    <a:lstStyle/>
                    <a:p>
                      <a:pPr algn="l" rtl="0" fontAlgn="ctr"/>
                      <a:r>
                        <a:rPr lang="en-US" sz="1200" b="1" i="0" u="none" strike="noStrike" dirty="0" smtClean="0">
                          <a:solidFill>
                            <a:srgbClr val="000000"/>
                          </a:solidFill>
                          <a:effectLst/>
                          <a:latin typeface="Arial"/>
                        </a:rPr>
                        <a:t>MVE</a:t>
                      </a:r>
                      <a:endParaRPr lang="en-US" sz="1200" b="1"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1200" b="0" i="0" u="none" strike="noStrike" dirty="0" smtClean="0">
                          <a:solidFill>
                            <a:srgbClr val="000000"/>
                          </a:solidFill>
                          <a:effectLst/>
                          <a:latin typeface="Arial"/>
                        </a:rPr>
                        <a:t>Market Value of Equity</a:t>
                      </a:r>
                      <a:endParaRPr lang="en-US" sz="1200" b="0"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9Q</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9 Quarters</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261629">
                <a:tc>
                  <a:txBody>
                    <a:bodyPr/>
                    <a:lstStyle/>
                    <a:p>
                      <a:pPr algn="l" rtl="0" fontAlgn="ctr"/>
                      <a:r>
                        <a:rPr lang="en-US" sz="1200" b="1" i="0" u="none" strike="noStrike" dirty="0" smtClean="0">
                          <a:solidFill>
                            <a:srgbClr val="000000"/>
                          </a:solidFill>
                          <a:effectLst/>
                          <a:latin typeface="Arial"/>
                        </a:rPr>
                        <a:t>NII</a:t>
                      </a:r>
                      <a:endParaRPr lang="en-US" sz="1200" b="1"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1200" b="0" i="0" u="none" strike="noStrike" dirty="0" smtClean="0">
                          <a:solidFill>
                            <a:srgbClr val="000000"/>
                          </a:solidFill>
                          <a:effectLst/>
                          <a:latin typeface="Arial"/>
                        </a:rPr>
                        <a:t>Net</a:t>
                      </a:r>
                      <a:r>
                        <a:rPr lang="en-US" sz="1200" b="0" i="0" u="none" strike="noStrike" baseline="0" dirty="0" smtClean="0">
                          <a:solidFill>
                            <a:srgbClr val="000000"/>
                          </a:solidFill>
                          <a:effectLst/>
                          <a:latin typeface="Arial"/>
                        </a:rPr>
                        <a:t> Interest Income</a:t>
                      </a:r>
                      <a:endParaRPr lang="en-US" sz="1200" b="0"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dirty="0"/>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300064157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p:txBody>
          <a:bodyPr/>
          <a:lstStyle/>
          <a:p>
            <a:pPr lvl="0"/>
            <a:r>
              <a:rPr lang="en-US" kern="0" dirty="0">
                <a:solidFill>
                  <a:srgbClr val="000000"/>
                </a:solidFill>
                <a:latin typeface="Arial"/>
                <a:ea typeface="ＭＳ Ｐゴシック"/>
              </a:rPr>
              <a:t>Metrics Glossary (</a:t>
            </a:r>
            <a:r>
              <a:rPr lang="en-US" kern="0" dirty="0" smtClean="0">
                <a:solidFill>
                  <a:srgbClr val="000000"/>
                </a:solidFill>
                <a:latin typeface="Arial"/>
                <a:ea typeface="ＭＳ Ｐゴシック"/>
              </a:rPr>
              <a:t>1/4)</a:t>
            </a:r>
            <a:endParaRPr lang="en-US" kern="0" dirty="0">
              <a:solidFill>
                <a:srgbClr val="000000"/>
              </a:solidFill>
              <a:latin typeface="Arial"/>
              <a:ea typeface="ＭＳ Ｐゴシック"/>
            </a:endParaRPr>
          </a:p>
        </p:txBody>
      </p:sp>
      <p:grpSp>
        <p:nvGrpSpPr>
          <p:cNvPr id="10" name="Group 9"/>
          <p:cNvGrpSpPr/>
          <p:nvPr/>
        </p:nvGrpSpPr>
        <p:grpSpPr>
          <a:xfrm>
            <a:off x="436880" y="69852"/>
            <a:ext cx="1990257" cy="189008"/>
            <a:chOff x="457200" y="19052"/>
            <a:chExt cx="1990257" cy="189008"/>
          </a:xfrm>
        </p:grpSpPr>
        <p:sp>
          <p:nvSpPr>
            <p:cNvPr id="11" name="Oval 10"/>
            <p:cNvSpPr/>
            <p:nvPr/>
          </p:nvSpPr>
          <p:spPr bwMode="auto">
            <a:xfrm>
              <a:off x="457200" y="19052"/>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latin typeface="Arial" panose="020B0604020202020204" pitchFamily="34" charset="0"/>
                  <a:ea typeface="ＭＳ Ｐゴシック" pitchFamily="-112" charset="-128"/>
                  <a:cs typeface="Arial" panose="020B0604020202020204" pitchFamily="34" charset="0"/>
                </a:rPr>
                <a:t>C</a:t>
              </a:r>
              <a:endParaRPr kumimoji="0" lang="en-US" b="1" i="0" u="none" strike="noStrike" cap="none" normalizeH="0" baseline="0" dirty="0">
                <a:ln>
                  <a:noFill/>
                </a:ln>
                <a:solidFill>
                  <a:schemeClr val="bg1"/>
                </a:solidFill>
                <a:effectLst/>
                <a:latin typeface="Arial" panose="020B0604020202020204" pitchFamily="34" charset="0"/>
                <a:ea typeface="ＭＳ Ｐゴシック" pitchFamily="-112" charset="-128"/>
                <a:cs typeface="Arial" panose="020B0604020202020204" pitchFamily="34" charset="0"/>
              </a:endParaRPr>
            </a:p>
          </p:txBody>
        </p:sp>
        <p:sp>
          <p:nvSpPr>
            <p:cNvPr id="12" name="Text Box 75"/>
            <p:cNvSpPr txBox="1">
              <a:spLocks noChangeArrowheads="1"/>
            </p:cNvSpPr>
            <p:nvPr/>
          </p:nvSpPr>
          <p:spPr bwMode="gray">
            <a:xfrm>
              <a:off x="690566" y="20638"/>
              <a:ext cx="1756891"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nchor="ctr">
              <a:spAutoFit/>
            </a:bodyPr>
            <a:lstStyle/>
            <a:p>
              <a:pPr algn="l">
                <a:lnSpc>
                  <a:spcPct val="100000"/>
                </a:lnSpc>
              </a:pPr>
              <a:r>
                <a:rPr lang="en-US" sz="1200" dirty="0">
                  <a:solidFill>
                    <a:schemeClr val="bg1">
                      <a:lumMod val="50000"/>
                    </a:schemeClr>
                  </a:solidFill>
                </a:rPr>
                <a:t>Appendix: </a:t>
              </a:r>
              <a:r>
                <a:rPr lang="en-US" sz="1200" dirty="0" smtClean="0">
                  <a:solidFill>
                    <a:schemeClr val="bg1">
                      <a:lumMod val="50000"/>
                    </a:schemeClr>
                  </a:solidFill>
                </a:rPr>
                <a:t>Metric glossary</a:t>
              </a:r>
              <a:endParaRPr lang="en-US" sz="1200" dirty="0">
                <a:solidFill>
                  <a:schemeClr val="bg1">
                    <a:lumMod val="50000"/>
                  </a:schemeClr>
                </a:solidFill>
              </a:endParaRPr>
            </a:p>
          </p:txBody>
        </p:sp>
      </p:grpSp>
      <p:graphicFrame>
        <p:nvGraphicFramePr>
          <p:cNvPr id="7" name="Table 6"/>
          <p:cNvGraphicFramePr>
            <a:graphicFrameLocks noGrp="1"/>
          </p:cNvGraphicFramePr>
          <p:nvPr>
            <p:extLst>
              <p:ext uri="{D42A27DB-BD31-4B8C-83A1-F6EECF244321}">
                <p14:modId xmlns:p14="http://schemas.microsoft.com/office/powerpoint/2010/main" val="1497825146"/>
              </p:ext>
            </p:extLst>
          </p:nvPr>
        </p:nvGraphicFramePr>
        <p:xfrm>
          <a:off x="366714" y="1463040"/>
          <a:ext cx="8880474" cy="3944991"/>
        </p:xfrm>
        <a:graphic>
          <a:graphicData uri="http://schemas.openxmlformats.org/drawingml/2006/table">
            <a:tbl>
              <a:tblPr firstRow="1" bandRow="1"/>
              <a:tblGrid>
                <a:gridCol w="1214436"/>
                <a:gridCol w="2230994"/>
                <a:gridCol w="5435044"/>
              </a:tblGrid>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1" i="0" u="none" strike="noStrike" dirty="0" smtClean="0">
                          <a:solidFill>
                            <a:srgbClr val="FF0000"/>
                          </a:solidFill>
                          <a:effectLst/>
                          <a:latin typeface="Arial" panose="020B0604020202020204" pitchFamily="34" charset="0"/>
                          <a:cs typeface="Arial" panose="020B0604020202020204" pitchFamily="34" charset="0"/>
                        </a:rPr>
                        <a:t>Risk type</a:t>
                      </a:r>
                      <a:endParaRPr lang="en-US" sz="1000" b="1" i="0" u="none" strike="noStrike" dirty="0">
                        <a:solidFill>
                          <a:srgbClr val="FF0000"/>
                        </a:solidFill>
                        <a:effectLst/>
                        <a:latin typeface="Arial" panose="020B0604020202020204" pitchFamily="34" charset="0"/>
                        <a:cs typeface="Arial" panose="020B0604020202020204" pitchFamily="34" charset="0"/>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1" i="0" u="none" strike="noStrike" dirty="0" smtClean="0">
                          <a:solidFill>
                            <a:srgbClr val="FF0000"/>
                          </a:solidFill>
                          <a:effectLst/>
                          <a:latin typeface="Arial" panose="020B0604020202020204" pitchFamily="34" charset="0"/>
                          <a:cs typeface="Arial" panose="020B0604020202020204" pitchFamily="34" charset="0"/>
                        </a:rPr>
                        <a:t>Metric</a:t>
                      </a:r>
                      <a:endParaRPr lang="en-US" sz="1000" b="1" i="0" u="none" strike="noStrike" dirty="0">
                        <a:solidFill>
                          <a:srgbClr val="FF0000"/>
                        </a:solidFill>
                        <a:effectLst/>
                        <a:latin typeface="Arial" panose="020B0604020202020204" pitchFamily="34" charset="0"/>
                        <a:cs typeface="Arial" panose="020B0604020202020204" pitchFamily="34" charset="0"/>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1" i="0" u="none" strike="noStrike" dirty="0" smtClean="0">
                          <a:solidFill>
                            <a:srgbClr val="FF0000"/>
                          </a:solidFill>
                          <a:effectLst/>
                          <a:latin typeface="Arial" panose="020B0604020202020204" pitchFamily="34" charset="0"/>
                          <a:cs typeface="Arial" panose="020B0604020202020204" pitchFamily="34" charset="0"/>
                        </a:rPr>
                        <a:t>Definition</a:t>
                      </a:r>
                      <a:endParaRPr lang="en-US" sz="1000" b="1" i="0" u="none" strike="noStrike" dirty="0">
                        <a:solidFill>
                          <a:srgbClr val="FF0000"/>
                        </a:solidFill>
                        <a:effectLst/>
                        <a:latin typeface="Arial" panose="020B0604020202020204" pitchFamily="34" charset="0"/>
                        <a:cs typeface="Arial" panose="020B0604020202020204" pitchFamily="34" charset="0"/>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20308">
                <a:tc rowSpan="5">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1" i="0" u="none" strike="noStrike" dirty="0" smtClean="0">
                          <a:solidFill>
                            <a:srgbClr val="000000"/>
                          </a:solidFill>
                          <a:effectLst/>
                          <a:latin typeface="Arial" panose="020B0604020202020204" pitchFamily="34" charset="0"/>
                          <a:cs typeface="Arial" panose="020B0604020202020204" pitchFamily="34" charset="0"/>
                        </a:rPr>
                        <a:t>Capital adequacy</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smtClean="0">
                          <a:effectLst/>
                          <a:latin typeface="Arial" panose="020B0604020202020204" pitchFamily="34" charset="0"/>
                          <a:cs typeface="Arial" panose="020B0604020202020204" pitchFamily="34" charset="0"/>
                        </a:rPr>
                        <a:t>Common Equity Tier 1 (CET1) Ratio</a:t>
                      </a:r>
                      <a:endParaRPr lang="en-US" sz="1000" b="0" i="0" u="none" strike="noStrike" dirty="0">
                        <a:effectLst/>
                        <a:latin typeface="Arial" panose="020B0604020202020204" pitchFamily="34" charset="0"/>
                        <a:cs typeface="Arial" panose="020B0604020202020204" pitchFamily="34" charset="0"/>
                      </a:endParaRPr>
                    </a:p>
                  </a:txBody>
                  <a:tcPr marL="10003" marR="10003"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0" i="0" u="none" strike="noStrike" dirty="0" smtClean="0">
                          <a:solidFill>
                            <a:srgbClr val="000000"/>
                          </a:solidFill>
                          <a:effectLst/>
                          <a:latin typeface="Arial" panose="020B0604020202020204" pitchFamily="34" charset="0"/>
                          <a:cs typeface="Arial" panose="020B0604020202020204" pitchFamily="34" charset="0"/>
                        </a:rPr>
                        <a:t>The minimum ratio of CET1 to Total Risk-Weighted Assets (RWAs) required under BHC Baseline and Stressed conditions</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303677">
                <a:tc vMerge="1">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endParaRPr lang="en-US" sz="1000" b="1"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smtClean="0">
                          <a:effectLst/>
                          <a:latin typeface="Arial" panose="020B0604020202020204" pitchFamily="34" charset="0"/>
                          <a:cs typeface="Arial" panose="020B0604020202020204" pitchFamily="34" charset="0"/>
                        </a:rPr>
                        <a:t>Tier 1 Leverage (T1L) Ratio</a:t>
                      </a:r>
                      <a:endParaRPr lang="en-US" sz="1000" b="0" i="0" u="none" strike="noStrike" dirty="0">
                        <a:effectLst/>
                        <a:latin typeface="Arial" panose="020B0604020202020204" pitchFamily="34" charset="0"/>
                        <a:cs typeface="Arial" panose="020B0604020202020204" pitchFamily="34" charset="0"/>
                      </a:endParaRPr>
                    </a:p>
                  </a:txBody>
                  <a:tcPr marL="10003" marR="10003"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0" i="0" u="none" strike="noStrike" dirty="0" smtClean="0">
                          <a:solidFill>
                            <a:srgbClr val="000000"/>
                          </a:solidFill>
                          <a:effectLst/>
                          <a:latin typeface="Arial" panose="020B0604020202020204" pitchFamily="34" charset="0"/>
                          <a:cs typeface="Arial" panose="020B0604020202020204" pitchFamily="34" charset="0"/>
                        </a:rPr>
                        <a:t>The minimum ratio of T1L to Adjusted Average Assets under Baseline and Stressed conditions</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320308">
                <a:tc vMerge="1">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endParaRPr lang="en-US" sz="1000" b="1"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smtClean="0">
                          <a:effectLst/>
                          <a:latin typeface="Arial" panose="020B0604020202020204" pitchFamily="34" charset="0"/>
                          <a:cs typeface="Arial" panose="020B0604020202020204" pitchFamily="34" charset="0"/>
                        </a:rPr>
                        <a:t>Tier 1 Risk-based Capital (T1RBC) Ratio</a:t>
                      </a:r>
                      <a:endParaRPr lang="en-US" sz="1000" b="0" i="0" u="none" strike="noStrike" dirty="0">
                        <a:effectLst/>
                        <a:latin typeface="Arial" panose="020B0604020202020204" pitchFamily="34" charset="0"/>
                        <a:cs typeface="Arial" panose="020B0604020202020204" pitchFamily="34" charset="0"/>
                      </a:endParaRPr>
                    </a:p>
                  </a:txBody>
                  <a:tcPr marL="10003" marR="10003"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0" i="0" u="none" strike="noStrike" dirty="0" smtClean="0">
                          <a:solidFill>
                            <a:srgbClr val="000000"/>
                          </a:solidFill>
                          <a:effectLst/>
                          <a:latin typeface="Arial" panose="020B0604020202020204" pitchFamily="34" charset="0"/>
                          <a:cs typeface="Arial" panose="020B0604020202020204" pitchFamily="34" charset="0"/>
                        </a:rPr>
                        <a:t>The minimum ratio of  T1RBC to Total Risk-Weighted Assets (RWAs) under Baseline and Stressed conditions</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320308">
                <a:tc vMerge="1">
                  <a:txBody>
                    <a:bodyPr/>
                    <a:lstStyle/>
                    <a:p>
                      <a:endParaRPr lang="en-US"/>
                    </a:p>
                  </a:txBody>
                  <a:tcPr/>
                </a:tc>
                <a:tc>
                  <a:txBody>
                    <a:bodyPr/>
                    <a:lstStyle/>
                    <a:p>
                      <a:pPr algn="l" fontAlgn="b"/>
                      <a:r>
                        <a:rPr lang="en-US" sz="1000" b="0" i="0" u="none" strike="noStrike" dirty="0" smtClean="0">
                          <a:effectLst/>
                          <a:latin typeface="Arial" panose="020B0604020202020204" pitchFamily="34" charset="0"/>
                          <a:cs typeface="Arial" panose="020B0604020202020204" pitchFamily="34" charset="0"/>
                        </a:rPr>
                        <a:t>Total Risk-based</a:t>
                      </a:r>
                      <a:r>
                        <a:rPr lang="en-US" sz="1000" b="0" i="0" u="none" strike="noStrike" baseline="0" dirty="0" smtClean="0">
                          <a:effectLst/>
                          <a:latin typeface="Arial" panose="020B0604020202020204" pitchFamily="34" charset="0"/>
                          <a:cs typeface="Arial" panose="020B0604020202020204" pitchFamily="34" charset="0"/>
                        </a:rPr>
                        <a:t> </a:t>
                      </a:r>
                      <a:r>
                        <a:rPr lang="en-US" sz="1000" b="0" i="0" u="none" strike="noStrike" dirty="0" smtClean="0">
                          <a:effectLst/>
                          <a:latin typeface="Arial" panose="020B0604020202020204" pitchFamily="34" charset="0"/>
                          <a:cs typeface="Arial" panose="020B0604020202020204" pitchFamily="34" charset="0"/>
                        </a:rPr>
                        <a:t>Capital (TRBC) Ratio</a:t>
                      </a:r>
                      <a:endParaRPr lang="en-US" sz="1000" b="0" i="0" u="none" strike="noStrike" dirty="0">
                        <a:effectLst/>
                        <a:latin typeface="Arial" panose="020B0604020202020204" pitchFamily="34" charset="0"/>
                        <a:cs typeface="Arial" panose="020B0604020202020204" pitchFamily="34" charset="0"/>
                      </a:endParaRPr>
                    </a:p>
                  </a:txBody>
                  <a:tcPr marL="10003" marR="10003"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0" i="0" u="none" strike="noStrike" dirty="0" smtClean="0">
                          <a:solidFill>
                            <a:srgbClr val="000000"/>
                          </a:solidFill>
                          <a:effectLst/>
                          <a:latin typeface="Arial" panose="020B0604020202020204" pitchFamily="34" charset="0"/>
                          <a:cs typeface="Arial" panose="020B0604020202020204" pitchFamily="34" charset="0"/>
                        </a:rPr>
                        <a:t>The minimum ratio of TRBC to Total Risk-Weighted Assets (RWAs) under Baseline and Stressed conditions</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320308">
                <a:tc vMerge="1">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endParaRPr lang="en-US" sz="1000" b="1"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smtClean="0">
                          <a:effectLst/>
                          <a:latin typeface="Arial" panose="020B0604020202020204" pitchFamily="34" charset="0"/>
                          <a:cs typeface="Arial" panose="020B0604020202020204" pitchFamily="34" charset="0"/>
                        </a:rPr>
                        <a:t>Impairment to Pre-Provision Net Revenue (PPNR)</a:t>
                      </a:r>
                      <a:endParaRPr lang="en-US" sz="1000" b="0" i="0" u="none" strike="noStrike" dirty="0">
                        <a:effectLst/>
                        <a:latin typeface="Arial" panose="020B0604020202020204" pitchFamily="34" charset="0"/>
                        <a:cs typeface="Arial" panose="020B0604020202020204" pitchFamily="34" charset="0"/>
                      </a:endParaRPr>
                    </a:p>
                  </a:txBody>
                  <a:tcPr marL="10003" marR="10003"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0" i="0" u="none" strike="noStrike" dirty="0" smtClean="0">
                          <a:solidFill>
                            <a:srgbClr val="000000"/>
                          </a:solidFill>
                          <a:effectLst/>
                          <a:latin typeface="Arial" panose="020B0604020202020204" pitchFamily="34" charset="0"/>
                          <a:cs typeface="Arial" panose="020B0604020202020204" pitchFamily="34" charset="0"/>
                        </a:rPr>
                        <a:t>The projected 9Q cumulative increase in PPNR impairment between the CCAR BHC Stress and BHC Baseline scenarios and any available capital surplus under the CCAR BHC Stress scenario </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563210">
                <a:tc rowSpan="3">
                  <a:txBody>
                    <a:bodyPr/>
                    <a:lstStyle/>
                    <a:p>
                      <a:pPr algn="l" rtl="0" fontAlgn="ctr"/>
                      <a:r>
                        <a:rPr lang="en-US" sz="1000" b="1" i="0" u="none" strike="noStrike" dirty="0" smtClean="0">
                          <a:solidFill>
                            <a:srgbClr val="000000"/>
                          </a:solidFill>
                          <a:effectLst/>
                          <a:latin typeface="Arial" panose="020B0604020202020204" pitchFamily="34" charset="0"/>
                          <a:cs typeface="Arial" panose="020B0604020202020204" pitchFamily="34" charset="0"/>
                        </a:rPr>
                        <a:t>Credit risk</a:t>
                      </a:r>
                      <a:r>
                        <a:rPr lang="en-US" sz="1000" b="1" i="0" u="none" strike="noStrike" baseline="0" dirty="0" smtClean="0">
                          <a:solidFill>
                            <a:srgbClr val="000000"/>
                          </a:solidFill>
                          <a:effectLst/>
                          <a:latin typeface="Arial" panose="020B0604020202020204" pitchFamily="34" charset="0"/>
                          <a:cs typeface="Arial" panose="020B0604020202020204" pitchFamily="34" charset="0"/>
                        </a:rPr>
                        <a:t> (concentration)</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b" latinLnBrk="0" hangingPunct="1">
                        <a:lnSpc>
                          <a:spcPts val="1000"/>
                        </a:lnSpc>
                        <a:spcBef>
                          <a:spcPts val="0"/>
                        </a:spcBef>
                        <a:spcAft>
                          <a:spcPts val="0"/>
                        </a:spcAft>
                        <a:buClrTx/>
                        <a:buSzTx/>
                        <a:buFontTx/>
                        <a:buNone/>
                        <a:tabLst/>
                        <a:defRPr/>
                      </a:pPr>
                      <a:r>
                        <a:rPr lang="en-US" sz="1000" b="0" i="0" u="none" strike="noStrike" kern="1200" dirty="0" smtClean="0">
                          <a:solidFill>
                            <a:schemeClr val="tx1"/>
                          </a:solidFill>
                          <a:effectLst/>
                          <a:latin typeface="Arial" panose="020B0604020202020204" pitchFamily="34" charset="0"/>
                          <a:ea typeface="+mn-ea"/>
                          <a:cs typeface="Arial" panose="020B0604020202020204" pitchFamily="34" charset="0"/>
                        </a:rPr>
                        <a:t>*Secured Lending Value Exceptions (%)</a:t>
                      </a:r>
                    </a:p>
                  </a:txBody>
                  <a:tcPr marL="48014" marR="480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i="0" kern="1200" baseline="0" dirty="0" smtClean="0">
                          <a:solidFill>
                            <a:schemeClr val="tx1"/>
                          </a:solidFill>
                          <a:latin typeface="Arial" panose="020B0604020202020204" pitchFamily="34" charset="0"/>
                          <a:ea typeface="+mn-ea"/>
                          <a:cs typeface="Arial" panose="020B0604020202020204" pitchFamily="34" charset="0"/>
                        </a:rPr>
                        <a:t>Loss Given Default of </a:t>
                      </a:r>
                      <a:r>
                        <a:rPr lang="en-US" sz="1000" b="1" i="0" kern="1200" baseline="0" dirty="0" smtClean="0">
                          <a:solidFill>
                            <a:schemeClr val="tx1"/>
                          </a:solidFill>
                          <a:latin typeface="Arial" panose="020B0604020202020204" pitchFamily="34" charset="0"/>
                          <a:ea typeface="+mn-ea"/>
                          <a:cs typeface="Arial" panose="020B0604020202020204" pitchFamily="34" charset="0"/>
                        </a:rPr>
                        <a:t>Total Value of Exceptions </a:t>
                      </a:r>
                      <a:r>
                        <a:rPr lang="en-US" sz="1000" i="0" kern="1200" baseline="0" dirty="0" smtClean="0">
                          <a:solidFill>
                            <a:schemeClr val="tx1"/>
                          </a:solidFill>
                          <a:latin typeface="Arial" panose="020B0604020202020204" pitchFamily="34" charset="0"/>
                          <a:ea typeface="+mn-ea"/>
                          <a:cs typeface="Arial" panose="020B0604020202020204" pitchFamily="34" charset="0"/>
                        </a:rPr>
                        <a:t>(the total amount of credit exposure that can be approved as an exception, i.e. that has an LTV higher than the approved LTV on the assets pledged as collateral calculated by the Secured Lending Model)  / Common Tier 1 Equity</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351498">
                <a:tc vMerge="1">
                  <a:txBody>
                    <a:bodyPr/>
                    <a:lstStyle/>
                    <a:p>
                      <a:pPr algn="l" rtl="0" fontAlgn="ctr"/>
                      <a:endParaRPr lang="en-US" sz="1000" b="1"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b" latinLnBrk="0" hangingPunct="1">
                        <a:lnSpc>
                          <a:spcPts val="1000"/>
                        </a:lnSpc>
                        <a:spcBef>
                          <a:spcPts val="0"/>
                        </a:spcBef>
                        <a:spcAft>
                          <a:spcPts val="0"/>
                        </a:spcAft>
                        <a:buClrTx/>
                        <a:buSzTx/>
                        <a:buFontTx/>
                        <a:buNone/>
                        <a:tabLst/>
                        <a:defRPr/>
                      </a:pPr>
                      <a:r>
                        <a:rPr lang="en-US" sz="1000" b="0" i="0" u="none" strike="noStrike" kern="1200" dirty="0" smtClean="0">
                          <a:solidFill>
                            <a:schemeClr val="tx1"/>
                          </a:solidFill>
                          <a:effectLst/>
                          <a:latin typeface="Arial" panose="020B0604020202020204" pitchFamily="34" charset="0"/>
                          <a:ea typeface="+mn-ea"/>
                          <a:cs typeface="Arial" panose="020B0604020202020204" pitchFamily="34" charset="0"/>
                        </a:rPr>
                        <a:t>Individual Obligor Exposure</a:t>
                      </a:r>
                    </a:p>
                  </a:txBody>
                  <a:tcPr marL="48014" marR="480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i="0" kern="1200" baseline="0" dirty="0" smtClean="0">
                          <a:solidFill>
                            <a:schemeClr val="tx1"/>
                          </a:solidFill>
                          <a:latin typeface="Arial" panose="020B0604020202020204" pitchFamily="34" charset="0"/>
                          <a:ea typeface="+mn-ea"/>
                          <a:cs typeface="Arial" panose="020B0604020202020204" pitchFamily="34" charset="0"/>
                        </a:rPr>
                        <a:t>Maximum regulatory Exposure over Tier 1 Capital for a single borrower, where regulatory exposure = gross credit exposure – qualified assets (cash + US treasuries)</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351498">
                <a:tc vMerge="1">
                  <a:txBody>
                    <a:bodyPr/>
                    <a:lstStyle/>
                    <a:p>
                      <a:pPr algn="l" rtl="0" fontAlgn="ctr"/>
                      <a:endParaRPr lang="en-US" sz="1000" b="1"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b" latinLnBrk="0" hangingPunct="1">
                        <a:lnSpc>
                          <a:spcPts val="1000"/>
                        </a:lnSpc>
                        <a:spcBef>
                          <a:spcPts val="0"/>
                        </a:spcBef>
                        <a:spcAft>
                          <a:spcPts val="0"/>
                        </a:spcAft>
                        <a:buClrTx/>
                        <a:buSzTx/>
                        <a:buFontTx/>
                        <a:buNone/>
                        <a:tabLst/>
                        <a:defRPr/>
                      </a:pPr>
                      <a:r>
                        <a:rPr lang="en-US" sz="1000" b="0" i="0" u="none" strike="noStrike" kern="1200" dirty="0" smtClean="0">
                          <a:solidFill>
                            <a:schemeClr val="tx1"/>
                          </a:solidFill>
                          <a:effectLst/>
                          <a:latin typeface="Arial" panose="020B0604020202020204" pitchFamily="34" charset="0"/>
                          <a:ea typeface="+mn-ea"/>
                          <a:cs typeface="Arial" panose="020B0604020202020204" pitchFamily="34" charset="0"/>
                        </a:rPr>
                        <a:t>Top 10 Obligors Exposure</a:t>
                      </a:r>
                    </a:p>
                  </a:txBody>
                  <a:tcPr marL="48014" marR="480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i="0" kern="1200" baseline="0" dirty="0" smtClean="0">
                          <a:solidFill>
                            <a:schemeClr val="tx1"/>
                          </a:solidFill>
                          <a:latin typeface="Arial" panose="020B0604020202020204" pitchFamily="34" charset="0"/>
                          <a:ea typeface="+mn-ea"/>
                          <a:cs typeface="Arial" panose="020B0604020202020204" pitchFamily="34" charset="0"/>
                        </a:rPr>
                        <a:t>Sum of the Top 10 borrowers’ Regulatory Exposure over Tier 1 Capital, where regulatory exposure = gross credit exposure – qualified assets (cash + US treasuries)</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20308">
                <a:tc row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1" i="0" u="none" strike="noStrike" dirty="0" smtClean="0">
                          <a:solidFill>
                            <a:srgbClr val="000000"/>
                          </a:solidFill>
                          <a:effectLst/>
                          <a:latin typeface="Arial" panose="020B0604020202020204" pitchFamily="34" charset="0"/>
                          <a:cs typeface="Arial" panose="020B0604020202020204" pitchFamily="34" charset="0"/>
                        </a:rPr>
                        <a:t>Liquidity / funding</a:t>
                      </a:r>
                      <a:r>
                        <a:rPr lang="en-US" sz="1000" b="1" i="0" u="none" strike="noStrike" baseline="0" dirty="0" smtClean="0">
                          <a:solidFill>
                            <a:srgbClr val="000000"/>
                          </a:solidFill>
                          <a:effectLst/>
                          <a:latin typeface="Arial" panose="020B0604020202020204" pitchFamily="34" charset="0"/>
                          <a:cs typeface="Arial" panose="020B0604020202020204" pitchFamily="34" charset="0"/>
                        </a:rPr>
                        <a:t> risk</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a:effectLst/>
                          <a:latin typeface="Arial" panose="020B0604020202020204" pitchFamily="34" charset="0"/>
                          <a:cs typeface="Arial" panose="020B0604020202020204" pitchFamily="34" charset="0"/>
                        </a:rPr>
                        <a:t>Liquidity Coverage Ratio (%)</a:t>
                      </a:r>
                    </a:p>
                  </a:txBody>
                  <a:tcPr marL="10003" marR="10003"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1000" b="0" i="0" u="none" strike="noStrike" dirty="0" smtClean="0">
                          <a:solidFill>
                            <a:srgbClr val="000000"/>
                          </a:solidFill>
                          <a:effectLst/>
                          <a:latin typeface="Arial" panose="020B0604020202020204" pitchFamily="34" charset="0"/>
                          <a:cs typeface="Arial" panose="020B0604020202020204" pitchFamily="34" charset="0"/>
                        </a:rPr>
                        <a:t>A measurement of the resilience of a firm to a short term (30 days) liquidity crisis, on the basis of its High Quality Liquid Assets</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320308">
                <a:tc vMerge="1">
                  <a:txBody>
                    <a:bodyPr/>
                    <a:lstStyle/>
                    <a:p>
                      <a:pPr algn="l" rtl="0" fontAlgn="ct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a:effectLst/>
                          <a:latin typeface="Arial" panose="020B0604020202020204" pitchFamily="34" charset="0"/>
                          <a:cs typeface="Arial" panose="020B0604020202020204" pitchFamily="34" charset="0"/>
                        </a:rPr>
                        <a:t>Stressed Survival Period (days)</a:t>
                      </a:r>
                    </a:p>
                  </a:txBody>
                  <a:tcPr marL="10003" marR="10003"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0" i="0" u="none" strike="noStrike" dirty="0" smtClean="0">
                          <a:solidFill>
                            <a:srgbClr val="000000"/>
                          </a:solidFill>
                          <a:effectLst/>
                          <a:latin typeface="Arial" panose="020B0604020202020204" pitchFamily="34" charset="0"/>
                          <a:cs typeface="Arial" panose="020B0604020202020204" pitchFamily="34" charset="0"/>
                        </a:rPr>
                        <a:t>The amount of days remaining until SHUSA and its subsidiaries will have a cash shortfall under stressed conditions</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292643">
                <a:tc vMerge="1">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a:effectLst/>
                          <a:latin typeface="Arial" panose="020B0604020202020204" pitchFamily="34" charset="0"/>
                          <a:cs typeface="Arial" panose="020B0604020202020204" pitchFamily="34" charset="0"/>
                        </a:rPr>
                        <a:t>Structural funding ratio (%)</a:t>
                      </a:r>
                    </a:p>
                  </a:txBody>
                  <a:tcPr marL="10003" marR="10003"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b="0" dirty="0" smtClean="0">
                          <a:latin typeface="Arial" panose="020B0604020202020204" pitchFamily="34" charset="0"/>
                          <a:cs typeface="Arial" panose="020B0604020202020204" pitchFamily="34" charset="0"/>
                        </a:rPr>
                        <a:t>The percentage of structural assets that are funded with medium and long term liabilities</a:t>
                      </a:r>
                      <a:endParaRPr lang="en-GB" sz="1000" b="0" dirty="0">
                        <a:latin typeface="Arial" panose="020B0604020202020204" pitchFamily="34" charset="0"/>
                        <a:cs typeface="Arial" panose="020B0604020202020204" pitchFamily="34" charset="0"/>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6141472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sz="quarter" idx="11"/>
          </p:nvPr>
        </p:nvSpPr>
        <p:spPr>
          <a:xfrm>
            <a:off x="348437" y="452510"/>
            <a:ext cx="8666245" cy="435610"/>
          </a:xfrm>
        </p:spPr>
        <p:txBody>
          <a:bodyPr/>
          <a:lstStyle/>
          <a:p>
            <a:r>
              <a:rPr lang="en-US" dirty="0"/>
              <a:t>Risk taxonomy calibration approaches linked to risk objectives</a:t>
            </a:r>
            <a:endParaRPr lang="en-US" b="0" dirty="0">
              <a:solidFill>
                <a:schemeClr val="accent1"/>
              </a:solidFill>
            </a:endParaRPr>
          </a:p>
        </p:txBody>
      </p:sp>
      <p:sp>
        <p:nvSpPr>
          <p:cNvPr id="16" name="Text Placeholder 2"/>
          <p:cNvSpPr txBox="1">
            <a:spLocks/>
          </p:cNvSpPr>
          <p:nvPr/>
        </p:nvSpPr>
        <p:spPr bwMode="auto">
          <a:xfrm>
            <a:off x="349484" y="1466434"/>
            <a:ext cx="2727831" cy="41096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2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accent2"/>
                </a:solidFill>
                <a:latin typeface="Arial" charset="0"/>
                <a:ea typeface="+mn-ea"/>
                <a:cs typeface="+mn-cs"/>
              </a:defRPr>
            </a:lvl4pPr>
            <a:lvl5pPr marL="857250" indent="-115888" algn="l" rtl="0" eaLnBrk="1" fontAlgn="base" hangingPunct="1">
              <a:spcBef>
                <a:spcPct val="20000"/>
              </a:spcBef>
              <a:spcAft>
                <a:spcPct val="0"/>
              </a:spcAft>
              <a:buClr>
                <a:schemeClr val="tx1"/>
              </a:buClr>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FF0000"/>
                </a:solidFill>
                <a:effectLst/>
                <a:uLnTx/>
                <a:uFillTx/>
                <a:latin typeface="Arial" charset="0"/>
                <a:ea typeface="ＭＳ Ｐゴシック"/>
              </a:rPr>
              <a:t>Limit calibration process</a:t>
            </a:r>
            <a:endParaRPr kumimoji="0" lang="en-US" sz="1400" b="1" i="0" u="none" strike="noStrike" kern="1200" cap="none" spc="0" normalizeH="0" baseline="0" noProof="0" dirty="0">
              <a:ln>
                <a:noFill/>
              </a:ln>
              <a:solidFill>
                <a:srgbClr val="FF0000"/>
              </a:solidFill>
              <a:effectLst/>
              <a:uLnTx/>
              <a:uFillTx/>
              <a:latin typeface="Arial" charset="0"/>
              <a:ea typeface="ＭＳ Ｐゴシック"/>
            </a:endParaRPr>
          </a:p>
        </p:txBody>
      </p:sp>
      <p:sp>
        <p:nvSpPr>
          <p:cNvPr id="17" name="Text Placeholder 2"/>
          <p:cNvSpPr txBox="1">
            <a:spLocks/>
          </p:cNvSpPr>
          <p:nvPr/>
        </p:nvSpPr>
        <p:spPr bwMode="auto">
          <a:xfrm>
            <a:off x="3332105" y="1466434"/>
            <a:ext cx="5484564" cy="41096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2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accent2"/>
                </a:solidFill>
                <a:latin typeface="Arial" charset="0"/>
                <a:ea typeface="+mn-ea"/>
                <a:cs typeface="+mn-cs"/>
              </a:defRPr>
            </a:lvl4pPr>
            <a:lvl5pPr marL="857250" indent="-115888" algn="l" rtl="0" eaLnBrk="1" fontAlgn="base" hangingPunct="1">
              <a:spcBef>
                <a:spcPct val="20000"/>
              </a:spcBef>
              <a:spcAft>
                <a:spcPct val="0"/>
              </a:spcAft>
              <a:buClr>
                <a:schemeClr val="tx1"/>
              </a:buClr>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400" dirty="0" smtClean="0">
                <a:latin typeface="Arial" charset="0"/>
                <a:ea typeface="ＭＳ Ｐゴシック"/>
              </a:rPr>
              <a:t>Anchor calibration approaches</a:t>
            </a:r>
            <a:endParaRPr kumimoji="0" lang="en-US" sz="1400" b="1" i="0" u="none" strike="noStrike" kern="1200" cap="none" spc="0" normalizeH="0" baseline="0" noProof="0" dirty="0">
              <a:ln>
                <a:noFill/>
              </a:ln>
              <a:solidFill>
                <a:srgbClr val="FF0000"/>
              </a:solidFill>
              <a:effectLst/>
              <a:uLnTx/>
              <a:uFillTx/>
              <a:latin typeface="Arial" charset="0"/>
              <a:ea typeface="ＭＳ Ｐゴシック"/>
            </a:endParaRPr>
          </a:p>
        </p:txBody>
      </p:sp>
      <p:graphicFrame>
        <p:nvGraphicFramePr>
          <p:cNvPr id="18" name="Table 17"/>
          <p:cNvGraphicFramePr>
            <a:graphicFrameLocks noGrp="1"/>
          </p:cNvGraphicFramePr>
          <p:nvPr>
            <p:extLst>
              <p:ext uri="{D42A27DB-BD31-4B8C-83A1-F6EECF244321}">
                <p14:modId xmlns:p14="http://schemas.microsoft.com/office/powerpoint/2010/main" val="3600780862"/>
              </p:ext>
            </p:extLst>
          </p:nvPr>
        </p:nvGraphicFramePr>
        <p:xfrm>
          <a:off x="3332104" y="1842426"/>
          <a:ext cx="5915083" cy="3989131"/>
        </p:xfrm>
        <a:graphic>
          <a:graphicData uri="http://schemas.openxmlformats.org/drawingml/2006/table">
            <a:tbl>
              <a:tblPr firstRow="1" bandRow="1">
                <a:tableStyleId>{839DD9DD-9E6C-4910-8AC0-68ADFF6A6AFC}</a:tableStyleId>
              </a:tblPr>
              <a:tblGrid>
                <a:gridCol w="1487297"/>
                <a:gridCol w="2052008"/>
                <a:gridCol w="2375778"/>
              </a:tblGrid>
              <a:tr h="284938">
                <a:tc>
                  <a:txBody>
                    <a:bodyPr/>
                    <a:lstStyle/>
                    <a:p>
                      <a:r>
                        <a:rPr lang="en-US" sz="1200" b="1" dirty="0" smtClean="0">
                          <a:solidFill>
                            <a:srgbClr val="FF0000"/>
                          </a:solidFill>
                          <a:latin typeface="Arial" panose="020B0604020202020204" pitchFamily="34" charset="0"/>
                          <a:cs typeface="Arial" panose="020B0604020202020204" pitchFamily="34" charset="0"/>
                        </a:rPr>
                        <a:t>Anchor </a:t>
                      </a:r>
                    </a:p>
                  </a:txBody>
                  <a:tcPr anchor="b">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smtClean="0">
                          <a:solidFill>
                            <a:srgbClr val="FF0000"/>
                          </a:solidFill>
                          <a:latin typeface="Arial" panose="020B0604020202020204" pitchFamily="34" charset="0"/>
                          <a:ea typeface="+mn-ea"/>
                          <a:cs typeface="Arial" panose="020B0604020202020204" pitchFamily="34" charset="0"/>
                        </a:rPr>
                        <a:t>Calibration approach</a:t>
                      </a:r>
                      <a:endParaRPr lang="en-US" sz="1200" b="1" kern="1200" dirty="0" smtClean="0">
                        <a:solidFill>
                          <a:srgbClr val="FF0000"/>
                        </a:solidFill>
                        <a:latin typeface="Arial" panose="020B0604020202020204" pitchFamily="34" charset="0"/>
                        <a:ea typeface="+mn-ea"/>
                        <a:cs typeface="Arial" panose="020B0604020202020204" pitchFamily="34" charset="0"/>
                      </a:endParaRPr>
                    </a:p>
                  </a:txBody>
                  <a:tcPr anchor="b">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Arial" panose="020B0604020202020204" pitchFamily="34" charset="0"/>
                          <a:ea typeface="+mn-ea"/>
                          <a:cs typeface="Arial" panose="020B0604020202020204" pitchFamily="34" charset="0"/>
                        </a:rPr>
                        <a:t>Applicable</a:t>
                      </a:r>
                      <a:r>
                        <a:rPr lang="en-US" sz="1200" b="1" kern="1200" baseline="0" dirty="0" smtClean="0">
                          <a:solidFill>
                            <a:srgbClr val="FF0000"/>
                          </a:solidFill>
                          <a:latin typeface="Arial" panose="020B0604020202020204" pitchFamily="34" charset="0"/>
                          <a:ea typeface="+mn-ea"/>
                          <a:cs typeface="Arial" panose="020B0604020202020204" pitchFamily="34" charset="0"/>
                        </a:rPr>
                        <a:t> risk taxonomy</a:t>
                      </a:r>
                      <a:endParaRPr lang="en-US" sz="1200" b="1" kern="1200" dirty="0" smtClean="0">
                        <a:solidFill>
                          <a:srgbClr val="FF0000"/>
                        </a:solidFill>
                        <a:latin typeface="Arial" panose="020B0604020202020204" pitchFamily="34" charset="0"/>
                        <a:ea typeface="+mn-ea"/>
                        <a:cs typeface="Arial" panose="020B0604020202020204" pitchFamily="34" charset="0"/>
                      </a:endParaRPr>
                    </a:p>
                  </a:txBody>
                  <a:tcPr anchor="b">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r>
              <a:tr h="123473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latin typeface="Arial" panose="020B0604020202020204" pitchFamily="34" charset="0"/>
                          <a:cs typeface="Arial" panose="020B0604020202020204" pitchFamily="34" charset="0"/>
                        </a:rPr>
                        <a:t>Existing management limits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i="0" kern="1200" dirty="0" smtClean="0">
                        <a:solidFill>
                          <a:schemeClr val="tx1"/>
                        </a:solidFill>
                        <a:effectLst/>
                        <a:latin typeface="Arial" panose="020B0604020202020204" pitchFamily="34" charset="0"/>
                        <a:ea typeface="+mn-ea"/>
                        <a:cs typeface="Arial" panose="020B0604020202020204" pitchFamily="34" charset="0"/>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0" kern="1200" dirty="0" smtClean="0">
                          <a:solidFill>
                            <a:schemeClr val="tx1"/>
                          </a:solidFill>
                          <a:effectLst/>
                          <a:latin typeface="Arial" panose="020B0604020202020204" pitchFamily="34" charset="0"/>
                          <a:ea typeface="+mn-ea"/>
                          <a:cs typeface="Arial" panose="020B0604020202020204" pitchFamily="34" charset="0"/>
                        </a:rPr>
                        <a:t>Align anchor to other limits codified in policies or management practices to ensure consistency across the organization</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kern="1200" dirty="0" smtClean="0">
                        <a:solidFill>
                          <a:schemeClr val="tx1"/>
                        </a:solidFill>
                        <a:latin typeface="Arial" panose="020B0604020202020204" pitchFamily="34" charset="0"/>
                        <a:ea typeface="+mn-ea"/>
                        <a:cs typeface="Arial" panose="020B0604020202020204" pitchFamily="34" charset="0"/>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19063" lvl="0" indent="-119063">
                        <a:buFont typeface="Arial" panose="020B0604020202020204" pitchFamily="34" charset="0"/>
                        <a:buChar char="•"/>
                      </a:pPr>
                      <a:r>
                        <a:rPr lang="en-US" sz="1200" dirty="0" smtClean="0">
                          <a:latin typeface="Arial" panose="020B0604020202020204" pitchFamily="34" charset="0"/>
                          <a:cs typeface="Arial" panose="020B0604020202020204" pitchFamily="34" charset="0"/>
                        </a:rPr>
                        <a:t>Capital adequacy (ratios)</a:t>
                      </a:r>
                      <a:endParaRPr lang="en-US" sz="1200" baseline="0" dirty="0" smtClean="0">
                        <a:latin typeface="Arial" panose="020B0604020202020204" pitchFamily="34" charset="0"/>
                        <a:cs typeface="Arial" panose="020B0604020202020204" pitchFamily="34" charset="0"/>
                      </a:endParaRPr>
                    </a:p>
                    <a:p>
                      <a:pPr marL="119063" marR="0" lvl="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u="none" strike="noStrike" dirty="0" smtClean="0">
                          <a:effectLst/>
                          <a:latin typeface="Arial" panose="020B0604020202020204" pitchFamily="34" charset="0"/>
                          <a:cs typeface="Arial" panose="020B0604020202020204" pitchFamily="34" charset="0"/>
                        </a:rPr>
                        <a:t>Model risk</a:t>
                      </a:r>
                    </a:p>
                    <a:p>
                      <a:pPr marL="119063" marR="0" lvl="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latin typeface="Arial" panose="020B0604020202020204" pitchFamily="34" charset="0"/>
                          <a:ea typeface="+mn-ea"/>
                          <a:cs typeface="Arial" panose="020B0604020202020204" pitchFamily="34" charset="0"/>
                        </a:rPr>
                        <a:t>Open MRIAs and other equivalent matters </a:t>
                      </a: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r>
              <a:tr h="123473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smtClean="0">
                          <a:solidFill>
                            <a:schemeClr val="tx1"/>
                          </a:solidFill>
                          <a:latin typeface="Arial" panose="020B0604020202020204" pitchFamily="34" charset="0"/>
                          <a:ea typeface="+mn-ea"/>
                          <a:cs typeface="Arial" panose="020B0604020202020204" pitchFamily="34" charset="0"/>
                        </a:rPr>
                        <a:t>Model p</a:t>
                      </a:r>
                      <a:r>
                        <a:rPr lang="en-US" sz="1200" b="1" kern="1200" dirty="0" smtClean="0">
                          <a:solidFill>
                            <a:schemeClr val="tx1"/>
                          </a:solidFill>
                          <a:latin typeface="Arial" panose="020B0604020202020204" pitchFamily="34" charset="0"/>
                          <a:ea typeface="+mn-ea"/>
                          <a:cs typeface="Arial" panose="020B0604020202020204" pitchFamily="34" charset="0"/>
                        </a:rPr>
                        <a:t>rojections</a:t>
                      </a:r>
                      <a:endParaRPr lang="en-US" sz="1200" i="0" kern="1200" dirty="0" smtClean="0">
                        <a:solidFill>
                          <a:schemeClr val="tx1"/>
                        </a:solidFill>
                        <a:effectLst/>
                        <a:latin typeface="Arial" panose="020B0604020202020204" pitchFamily="34" charset="0"/>
                        <a:ea typeface="+mn-ea"/>
                        <a:cs typeface="Arial" panose="020B0604020202020204" pitchFamily="34" charset="0"/>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kern="1200" baseline="0" dirty="0" smtClean="0">
                          <a:solidFill>
                            <a:schemeClr val="tx1"/>
                          </a:solidFill>
                          <a:latin typeface="Arial" panose="020B0604020202020204" pitchFamily="34" charset="0"/>
                          <a:ea typeface="+mn-ea"/>
                          <a:cs typeface="Arial" panose="020B0604020202020204" pitchFamily="34" charset="0"/>
                        </a:rPr>
                        <a:t>Set anchors based on outputs of CCAR and other business models, applying </a:t>
                      </a:r>
                      <a:r>
                        <a:rPr lang="en-US" sz="1200" b="0" kern="1200" dirty="0" smtClean="0">
                          <a:solidFill>
                            <a:schemeClr val="tx1"/>
                          </a:solidFill>
                          <a:latin typeface="Arial" panose="020B0604020202020204" pitchFamily="34" charset="0"/>
                          <a:ea typeface="+mn-ea"/>
                          <a:cs typeface="Arial" panose="020B0604020202020204" pitchFamily="34" charset="0"/>
                        </a:rPr>
                        <a:t>adjustments</a:t>
                      </a:r>
                      <a:r>
                        <a:rPr lang="en-US" sz="1200" b="0" kern="1200" baseline="0" dirty="0" smtClean="0">
                          <a:solidFill>
                            <a:schemeClr val="tx1"/>
                          </a:solidFill>
                          <a:latin typeface="Arial" panose="020B0604020202020204" pitchFamily="34" charset="0"/>
                          <a:ea typeface="+mn-ea"/>
                          <a:cs typeface="Arial" panose="020B0604020202020204" pitchFamily="34" charset="0"/>
                        </a:rPr>
                        <a:t> based on management review</a:t>
                      </a:r>
                      <a:endParaRPr lang="en-US" sz="1200" b="0" kern="1200" dirty="0" smtClean="0">
                        <a:solidFill>
                          <a:schemeClr val="tx1"/>
                        </a:solidFill>
                        <a:latin typeface="Arial" panose="020B0604020202020204" pitchFamily="34" charset="0"/>
                        <a:ea typeface="+mn-ea"/>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kern="1200" dirty="0" smtClean="0">
                        <a:solidFill>
                          <a:schemeClr val="tx1"/>
                        </a:solidFill>
                        <a:latin typeface="Arial" panose="020B0604020202020204" pitchFamily="34" charset="0"/>
                        <a:ea typeface="+mn-ea"/>
                        <a:cs typeface="Arial" panose="020B0604020202020204" pitchFamily="34" charset="0"/>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smtClean="0">
                          <a:solidFill>
                            <a:schemeClr val="tx1"/>
                          </a:solidFill>
                          <a:latin typeface="Arial" panose="020B0604020202020204" pitchFamily="34" charset="0"/>
                          <a:ea typeface="+mn-ea"/>
                          <a:cs typeface="Arial" panose="020B0604020202020204" pitchFamily="34" charset="0"/>
                        </a:rPr>
                        <a:t>Capital adequacy</a:t>
                      </a:r>
                      <a:r>
                        <a:rPr lang="en-US" sz="1200" b="0" kern="1200" baseline="0" dirty="0" smtClean="0">
                          <a:solidFill>
                            <a:schemeClr val="tx1"/>
                          </a:solidFill>
                          <a:latin typeface="Arial" panose="020B0604020202020204" pitchFamily="34" charset="0"/>
                          <a:ea typeface="+mn-ea"/>
                          <a:cs typeface="Arial" panose="020B0604020202020204" pitchFamily="34" charset="0"/>
                        </a:rPr>
                        <a:t> (other)</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kern="1200" dirty="0" smtClean="0">
                        <a:solidFill>
                          <a:schemeClr val="tx1"/>
                        </a:solidFill>
                        <a:latin typeface="Arial" panose="020B0604020202020204" pitchFamily="34" charset="0"/>
                        <a:ea typeface="+mn-ea"/>
                        <a:cs typeface="Arial" panose="020B0604020202020204" pitchFamily="34" charset="0"/>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r>
              <a:tr h="123473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latin typeface="Arial" panose="020B0604020202020204" pitchFamily="34" charset="0"/>
                          <a:cs typeface="Arial" panose="020B0604020202020204" pitchFamily="34" charset="0"/>
                        </a:rPr>
                        <a:t>Historical</a:t>
                      </a:r>
                      <a:r>
                        <a:rPr lang="en-US" sz="1200" b="1" baseline="0" dirty="0" smtClean="0">
                          <a:solidFill>
                            <a:schemeClr val="tx1"/>
                          </a:solidFill>
                          <a:latin typeface="Arial" panose="020B0604020202020204" pitchFamily="34" charset="0"/>
                          <a:cs typeface="Arial" panose="020B0604020202020204" pitchFamily="34" charset="0"/>
                        </a:rPr>
                        <a:t> benchmarks</a:t>
                      </a:r>
                      <a:endParaRPr lang="en-US" sz="1200" i="0" kern="1200" dirty="0" smtClean="0">
                        <a:solidFill>
                          <a:schemeClr val="tx1"/>
                        </a:solidFill>
                        <a:effectLst/>
                        <a:latin typeface="Arial" panose="020B0604020202020204" pitchFamily="34" charset="0"/>
                        <a:ea typeface="+mn-ea"/>
                        <a:cs typeface="Arial" panose="020B0604020202020204" pitchFamily="34" charset="0"/>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smtClean="0">
                          <a:solidFill>
                            <a:schemeClr val="tx1"/>
                          </a:solidFill>
                          <a:latin typeface="Arial" panose="020B0604020202020204" pitchFamily="34" charset="0"/>
                          <a:cs typeface="Arial" panose="020B0604020202020204" pitchFamily="34" charset="0"/>
                        </a:rPr>
                        <a:t>Leverage management expertise, supported by comparison to internal</a:t>
                      </a:r>
                      <a:r>
                        <a:rPr lang="en-US" sz="1200" b="0" baseline="0" dirty="0" smtClean="0">
                          <a:solidFill>
                            <a:schemeClr val="tx1"/>
                          </a:solidFill>
                          <a:latin typeface="Arial" panose="020B0604020202020204" pitchFamily="34" charset="0"/>
                          <a:cs typeface="Arial" panose="020B0604020202020204" pitchFamily="34" charset="0"/>
                        </a:rPr>
                        <a:t> and external data, where available</a:t>
                      </a:r>
                      <a:endParaRPr lang="en-US" sz="1200" b="0" dirty="0" smtClean="0">
                        <a:solidFill>
                          <a:schemeClr val="tx1"/>
                        </a:solidFill>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kern="1200" dirty="0" smtClean="0">
                        <a:solidFill>
                          <a:schemeClr val="tx1"/>
                        </a:solidFill>
                        <a:latin typeface="Arial" panose="020B0604020202020204" pitchFamily="34" charset="0"/>
                        <a:ea typeface="+mn-ea"/>
                        <a:cs typeface="Arial" panose="020B0604020202020204" pitchFamily="34" charset="0"/>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19063" lvl="0" indent="-119063" algn="l" defTabSz="457200" rtl="0" eaLnBrk="1" latinLnBrk="0" hangingPunct="1">
                        <a:buFont typeface="Arial" panose="020B0604020202020204" pitchFamily="34" charset="0"/>
                        <a:buChar char="•"/>
                      </a:pPr>
                      <a:r>
                        <a:rPr lang="en-US" sz="1200" b="0" kern="1200" dirty="0" smtClean="0">
                          <a:solidFill>
                            <a:schemeClr val="tx1"/>
                          </a:solidFill>
                          <a:latin typeface="Arial" panose="020B0604020202020204" pitchFamily="34" charset="0"/>
                          <a:ea typeface="+mn-ea"/>
                          <a:cs typeface="Arial" panose="020B0604020202020204" pitchFamily="34" charset="0"/>
                        </a:rPr>
                        <a:t>Credit risk </a:t>
                      </a:r>
                    </a:p>
                    <a:p>
                      <a:pPr marL="119063" lvl="0" indent="-119063" algn="l" defTabSz="457200" rtl="0" eaLnBrk="1" latinLnBrk="0" hangingPunct="1">
                        <a:buFont typeface="Arial" panose="020B0604020202020204" pitchFamily="34" charset="0"/>
                        <a:buChar char="•"/>
                      </a:pPr>
                      <a:r>
                        <a:rPr lang="en-US" sz="1200" baseline="0" dirty="0" smtClean="0">
                          <a:latin typeface="Arial" panose="020B0604020202020204" pitchFamily="34" charset="0"/>
                          <a:cs typeface="Arial" panose="020B0604020202020204" pitchFamily="34" charset="0"/>
                        </a:rPr>
                        <a:t>Liquidity risk</a:t>
                      </a:r>
                    </a:p>
                    <a:p>
                      <a:pPr marL="119063" lvl="0" indent="-119063">
                        <a:buFont typeface="Arial" panose="020B0604020202020204" pitchFamily="34" charset="0"/>
                        <a:buChar char="•"/>
                      </a:pPr>
                      <a:r>
                        <a:rPr lang="en-US" sz="1200" baseline="0" dirty="0" smtClean="0">
                          <a:latin typeface="Arial" panose="020B0604020202020204" pitchFamily="34" charset="0"/>
                          <a:cs typeface="Arial" panose="020B0604020202020204" pitchFamily="34" charset="0"/>
                        </a:rPr>
                        <a:t>Mark-to-market portfolio risk</a:t>
                      </a:r>
                    </a:p>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latin typeface="Arial" panose="020B0604020202020204" pitchFamily="34" charset="0"/>
                          <a:ea typeface="+mn-ea"/>
                          <a:cs typeface="Arial" panose="020B0604020202020204" pitchFamily="34" charset="0"/>
                        </a:rPr>
                        <a:t>Operational risk</a:t>
                      </a:r>
                    </a:p>
                    <a:p>
                      <a:pPr marL="119063" marR="0" lvl="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latin typeface="Arial" panose="020B0604020202020204" pitchFamily="34" charset="0"/>
                          <a:ea typeface="+mn-ea"/>
                          <a:cs typeface="Arial" panose="020B0604020202020204" pitchFamily="34" charset="0"/>
                        </a:rPr>
                        <a:t>Compliance risk</a:t>
                      </a:r>
                    </a:p>
                    <a:p>
                      <a:pPr marL="119063" lvl="0" indent="-119063" algn="l" defTabSz="457200" rtl="0" eaLnBrk="1" latinLnBrk="0" hangingPunct="1">
                        <a:buFont typeface="Arial" panose="020B0604020202020204" pitchFamily="34" charset="0"/>
                        <a:buChar char="•"/>
                      </a:pPr>
                      <a:r>
                        <a:rPr lang="en-US" sz="1200" kern="1200" baseline="0" dirty="0" smtClean="0">
                          <a:solidFill>
                            <a:schemeClr val="tx1"/>
                          </a:solidFill>
                          <a:latin typeface="Arial" panose="020B0604020202020204" pitchFamily="34" charset="0"/>
                          <a:ea typeface="+mn-ea"/>
                          <a:cs typeface="Arial" panose="020B0604020202020204" pitchFamily="34" charset="0"/>
                        </a:rPr>
                        <a:t>Fiduciary risk</a:t>
                      </a:r>
                      <a:endParaRPr lang="en-US" sz="1200" baseline="0" dirty="0" smtClean="0">
                        <a:latin typeface="Arial" panose="020B0604020202020204" pitchFamily="34" charset="0"/>
                        <a:cs typeface="Arial" panose="020B0604020202020204" pitchFamily="34" charset="0"/>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0" name="AutoShape 2"/>
          <p:cNvSpPr>
            <a:spLocks noChangeArrowheads="1"/>
          </p:cNvSpPr>
          <p:nvPr/>
        </p:nvSpPr>
        <p:spPr bwMode="gray">
          <a:xfrm rot="5400000">
            <a:off x="971642" y="4410881"/>
            <a:ext cx="1058400" cy="1782954"/>
          </a:xfrm>
          <a:prstGeom prst="chevron">
            <a:avLst>
              <a:gd name="adj" fmla="val 15458"/>
            </a:avLst>
          </a:prstGeom>
          <a:solidFill>
            <a:schemeClr val="bg1"/>
          </a:solidFill>
          <a:ln w="12700">
            <a:solidFill>
              <a:schemeClr val="bg2"/>
            </a:solidFill>
            <a:miter lim="800000"/>
            <a:headEnd/>
            <a:tailEnd/>
          </a:ln>
          <a:effectLst/>
          <a:extLst/>
        </p:spPr>
        <p:txBody>
          <a:bodyPr rot="10800000" vert="vert" lIns="72000" tIns="72000" rIns="72000" bIns="72000" anchor="ctr" anchorCtr="1">
            <a:noAutofit/>
          </a:bodyPr>
          <a:lstStyle/>
          <a:p>
            <a:pPr marL="3175" algn="ctr" eaLnBrk="0" hangingPunct="0">
              <a:lnSpc>
                <a:spcPct val="100000"/>
              </a:lnSpc>
            </a:pPr>
            <a:r>
              <a:rPr lang="en-GB" altLang="zh-CN" sz="1100" b="1" dirty="0" smtClean="0">
                <a:latin typeface="Arial" panose="020B0604020202020204" pitchFamily="34" charset="0"/>
                <a:ea typeface="+mj-ea"/>
                <a:cs typeface="Arial" panose="020B0604020202020204" pitchFamily="34" charset="0"/>
              </a:rPr>
              <a:t>Review and apply management adjustments</a:t>
            </a:r>
            <a:endParaRPr lang="en-GB" altLang="zh-CN" sz="1100" b="1" dirty="0">
              <a:latin typeface="Arial" panose="020B0604020202020204" pitchFamily="34" charset="0"/>
              <a:ea typeface="+mj-ea"/>
              <a:cs typeface="Arial" panose="020B0604020202020204" pitchFamily="34" charset="0"/>
            </a:endParaRPr>
          </a:p>
        </p:txBody>
      </p:sp>
      <p:sp>
        <p:nvSpPr>
          <p:cNvPr id="21" name="AutoShape 3"/>
          <p:cNvSpPr>
            <a:spLocks noChangeArrowheads="1"/>
          </p:cNvSpPr>
          <p:nvPr/>
        </p:nvSpPr>
        <p:spPr bwMode="gray">
          <a:xfrm rot="5400000">
            <a:off x="971642" y="3445628"/>
            <a:ext cx="1058400" cy="1782954"/>
          </a:xfrm>
          <a:prstGeom prst="chevron">
            <a:avLst>
              <a:gd name="adj" fmla="val 15458"/>
            </a:avLst>
          </a:prstGeom>
          <a:solidFill>
            <a:schemeClr val="bg1"/>
          </a:solidFill>
          <a:ln w="12700">
            <a:solidFill>
              <a:schemeClr val="bg2"/>
            </a:solidFill>
            <a:miter lim="800000"/>
            <a:headEnd/>
            <a:tailEnd/>
          </a:ln>
          <a:effectLst/>
          <a:extLst/>
        </p:spPr>
        <p:txBody>
          <a:bodyPr rot="10800000" vert="vert" lIns="72000" tIns="72000" rIns="72000" bIns="72000" anchor="ctr" anchorCtr="1">
            <a:noAutofit/>
          </a:bodyPr>
          <a:lstStyle/>
          <a:p>
            <a:pPr marL="3175" algn="ctr" eaLnBrk="0" hangingPunct="0">
              <a:lnSpc>
                <a:spcPct val="100000"/>
              </a:lnSpc>
            </a:pPr>
            <a:r>
              <a:rPr lang="en-GB" altLang="zh-CN" sz="1100" b="1" dirty="0" smtClean="0">
                <a:solidFill>
                  <a:srgbClr val="FF0000"/>
                </a:solidFill>
                <a:latin typeface="Arial" panose="020B0604020202020204" pitchFamily="34" charset="0"/>
                <a:ea typeface="+mj-ea"/>
                <a:cs typeface="Arial" panose="020B0604020202020204" pitchFamily="34" charset="0"/>
              </a:rPr>
              <a:t>Calibrate anchor points for metric limits</a:t>
            </a:r>
            <a:endParaRPr lang="en-GB" altLang="zh-CN" sz="1100" b="1" dirty="0">
              <a:solidFill>
                <a:srgbClr val="FF0000"/>
              </a:solidFill>
              <a:latin typeface="Arial" panose="020B0604020202020204" pitchFamily="34" charset="0"/>
              <a:ea typeface="+mj-ea"/>
              <a:cs typeface="Arial" panose="020B0604020202020204" pitchFamily="34" charset="0"/>
            </a:endParaRPr>
          </a:p>
        </p:txBody>
      </p:sp>
      <p:sp>
        <p:nvSpPr>
          <p:cNvPr id="23" name="Right Brace 22"/>
          <p:cNvSpPr/>
          <p:nvPr/>
        </p:nvSpPr>
        <p:spPr>
          <a:xfrm flipH="1">
            <a:off x="2446653" y="1842428"/>
            <a:ext cx="630662" cy="3989130"/>
          </a:xfrm>
          <a:prstGeom prst="rightBrace">
            <a:avLst>
              <a:gd name="adj1" fmla="val 0"/>
              <a:gd name="adj2" fmla="val 62864"/>
            </a:avLst>
          </a:prstGeom>
          <a:ln>
            <a:solidFill>
              <a:schemeClr val="accent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32" name="AutoShape 5"/>
          <p:cNvSpPr>
            <a:spLocks noChangeArrowheads="1"/>
          </p:cNvSpPr>
          <p:nvPr/>
        </p:nvSpPr>
        <p:spPr bwMode="gray">
          <a:xfrm rot="5400000">
            <a:off x="971642" y="1515122"/>
            <a:ext cx="1058400" cy="1782954"/>
          </a:xfrm>
          <a:prstGeom prst="homePlate">
            <a:avLst>
              <a:gd name="adj" fmla="val 15458"/>
            </a:avLst>
          </a:prstGeom>
          <a:solidFill>
            <a:schemeClr val="bg1"/>
          </a:solidFill>
          <a:ln w="12700">
            <a:solidFill>
              <a:schemeClr val="bg2"/>
            </a:solidFill>
            <a:miter lim="800000"/>
            <a:headEnd/>
            <a:tailEnd/>
          </a:ln>
          <a:effectLst/>
          <a:extLst/>
        </p:spPr>
        <p:txBody>
          <a:bodyPr rot="10800000" vert="vert" lIns="72000" tIns="72000" rIns="72000" bIns="72000" anchor="ctr" anchorCtr="1">
            <a:noAutofit/>
          </a:bodyPr>
          <a:lstStyle/>
          <a:p>
            <a:pPr algn="ctr" eaLnBrk="0" hangingPunct="0">
              <a:lnSpc>
                <a:spcPct val="100000"/>
              </a:lnSpc>
            </a:pPr>
            <a:r>
              <a:rPr lang="en-GB" altLang="zh-CN" sz="1100" b="1" dirty="0" smtClean="0">
                <a:latin typeface="Arial" panose="020B0604020202020204" pitchFamily="34" charset="0"/>
                <a:ea typeface="+mj-ea"/>
                <a:cs typeface="Arial" panose="020B0604020202020204" pitchFamily="34" charset="0"/>
              </a:rPr>
              <a:t>Set SHUSA and BSI RAS objectives</a:t>
            </a:r>
            <a:endParaRPr lang="en-GB" altLang="zh-CN" sz="1100" b="1" dirty="0">
              <a:latin typeface="Arial" panose="020B0604020202020204" pitchFamily="34" charset="0"/>
              <a:ea typeface="+mj-ea"/>
              <a:cs typeface="Arial" panose="020B0604020202020204" pitchFamily="34" charset="0"/>
            </a:endParaRPr>
          </a:p>
        </p:txBody>
      </p:sp>
      <p:sp>
        <p:nvSpPr>
          <p:cNvPr id="33" name="AutoShape 4"/>
          <p:cNvSpPr>
            <a:spLocks noChangeArrowheads="1"/>
          </p:cNvSpPr>
          <p:nvPr/>
        </p:nvSpPr>
        <p:spPr bwMode="gray">
          <a:xfrm rot="5400000">
            <a:off x="971642" y="2480375"/>
            <a:ext cx="1058400" cy="1782954"/>
          </a:xfrm>
          <a:prstGeom prst="chevron">
            <a:avLst>
              <a:gd name="adj" fmla="val 15458"/>
            </a:avLst>
          </a:prstGeom>
          <a:solidFill>
            <a:schemeClr val="bg1"/>
          </a:solidFill>
          <a:ln w="12700">
            <a:solidFill>
              <a:schemeClr val="bg2"/>
            </a:solidFill>
            <a:miter lim="800000"/>
            <a:headEnd/>
            <a:tailEnd/>
          </a:ln>
          <a:effectLst/>
          <a:extLst/>
        </p:spPr>
        <p:txBody>
          <a:bodyPr rot="10800000" vert="vert" lIns="72000" tIns="72000" rIns="72000" bIns="72000" anchor="ctr" anchorCtr="1">
            <a:noAutofit/>
          </a:bodyPr>
          <a:lstStyle/>
          <a:p>
            <a:pPr marL="3175" algn="ctr" eaLnBrk="0" hangingPunct="0">
              <a:lnSpc>
                <a:spcPct val="100000"/>
              </a:lnSpc>
            </a:pPr>
            <a:r>
              <a:rPr lang="en-GB" altLang="zh-CN" sz="1100" b="1" dirty="0" smtClean="0">
                <a:latin typeface="Arial" panose="020B0604020202020204" pitchFamily="34" charset="0"/>
                <a:ea typeface="+mj-ea"/>
                <a:cs typeface="Arial" panose="020B0604020202020204" pitchFamily="34" charset="0"/>
              </a:rPr>
              <a:t>Identify metrics to track objectives at SHUSA and BSI level</a:t>
            </a:r>
            <a:endParaRPr lang="en-GB" altLang="zh-CN" sz="1100" b="1" dirty="0">
              <a:latin typeface="Arial" panose="020B0604020202020204" pitchFamily="34" charset="0"/>
              <a:ea typeface="+mj-ea"/>
              <a:cs typeface="Arial" panose="020B0604020202020204" pitchFamily="34" charset="0"/>
            </a:endParaRPr>
          </a:p>
        </p:txBody>
      </p:sp>
      <p:sp>
        <p:nvSpPr>
          <p:cNvPr id="12" name="Right Bracket 11"/>
          <p:cNvSpPr/>
          <p:nvPr/>
        </p:nvSpPr>
        <p:spPr>
          <a:xfrm flipH="1">
            <a:off x="371321" y="3818537"/>
            <a:ext cx="101600" cy="2023653"/>
          </a:xfrm>
          <a:prstGeom prst="rightBracket">
            <a:avLst>
              <a:gd name="adj" fmla="val 0"/>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3" name="TextBox 12"/>
          <p:cNvSpPr txBox="1"/>
          <p:nvPr/>
        </p:nvSpPr>
        <p:spPr>
          <a:xfrm rot="16200000">
            <a:off x="-63801" y="4631972"/>
            <a:ext cx="886781" cy="231282"/>
          </a:xfrm>
          <a:prstGeom prst="rect">
            <a:avLst/>
          </a:prstGeom>
          <a:solidFill>
            <a:schemeClr val="bg1"/>
          </a:solidFill>
        </p:spPr>
        <p:txBody>
          <a:bodyPr wrap="none" rtlCol="0">
            <a:spAutoFit/>
          </a:bodyPr>
          <a:lstStyle/>
          <a:p>
            <a:r>
              <a:rPr lang="en-GB" sz="1050" b="1" dirty="0" smtClean="0">
                <a:solidFill>
                  <a:schemeClr val="accent1"/>
                </a:solidFill>
              </a:rPr>
              <a:t>Calibration</a:t>
            </a:r>
            <a:endParaRPr lang="en-GB" sz="1050" b="1" dirty="0">
              <a:solidFill>
                <a:schemeClr val="accent1"/>
              </a:solidFill>
            </a:endParaRPr>
          </a:p>
        </p:txBody>
      </p:sp>
      <p:sp>
        <p:nvSpPr>
          <p:cNvPr id="14" name="Right Bracket 13"/>
          <p:cNvSpPr/>
          <p:nvPr/>
        </p:nvSpPr>
        <p:spPr>
          <a:xfrm flipH="1">
            <a:off x="371321" y="2832020"/>
            <a:ext cx="101600" cy="965252"/>
          </a:xfrm>
          <a:prstGeom prst="rightBracket">
            <a:avLst>
              <a:gd name="adj" fmla="val 0"/>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050"/>
          </a:p>
        </p:txBody>
      </p:sp>
      <p:sp>
        <p:nvSpPr>
          <p:cNvPr id="19" name="TextBox 18"/>
          <p:cNvSpPr txBox="1"/>
          <p:nvPr/>
        </p:nvSpPr>
        <p:spPr>
          <a:xfrm rot="16200000">
            <a:off x="-4491" y="3129532"/>
            <a:ext cx="768160" cy="370230"/>
          </a:xfrm>
          <a:prstGeom prst="rect">
            <a:avLst/>
          </a:prstGeom>
          <a:solidFill>
            <a:schemeClr val="bg1"/>
          </a:solidFill>
        </p:spPr>
        <p:txBody>
          <a:bodyPr wrap="none" rtlCol="0">
            <a:spAutoFit/>
          </a:bodyPr>
          <a:lstStyle/>
          <a:p>
            <a:r>
              <a:rPr lang="en-GB" sz="1050" b="1" dirty="0" smtClean="0">
                <a:solidFill>
                  <a:schemeClr val="accent1"/>
                </a:solidFill>
              </a:rPr>
              <a:t>Metric </a:t>
            </a:r>
          </a:p>
          <a:p>
            <a:r>
              <a:rPr lang="en-GB" sz="1050" b="1" dirty="0" smtClean="0">
                <a:solidFill>
                  <a:schemeClr val="accent1"/>
                </a:solidFill>
              </a:rPr>
              <a:t>selection</a:t>
            </a:r>
            <a:endParaRPr lang="en-GB" sz="1050" b="1" dirty="0">
              <a:solidFill>
                <a:schemeClr val="accent1"/>
              </a:solidFill>
            </a:endParaRPr>
          </a:p>
        </p:txBody>
      </p:sp>
      <p:sp>
        <p:nvSpPr>
          <p:cNvPr id="22" name="Text Box 75"/>
          <p:cNvSpPr txBox="1">
            <a:spLocks noChangeArrowheads="1"/>
          </p:cNvSpPr>
          <p:nvPr/>
        </p:nvSpPr>
        <p:spPr bwMode="gray">
          <a:xfrm>
            <a:off x="407540" y="98167"/>
            <a:ext cx="1412246"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Calibration approach</a:t>
            </a:r>
            <a:endParaRPr lang="en-US" sz="1200" dirty="0">
              <a:solidFill>
                <a:schemeClr val="bg1">
                  <a:lumMod val="50000"/>
                </a:schemeClr>
              </a:solidFill>
            </a:endParaRPr>
          </a:p>
        </p:txBody>
      </p:sp>
    </p:spTree>
    <p:extLst>
      <p:ext uri="{BB962C8B-B14F-4D97-AF65-F5344CB8AC3E}">
        <p14:creationId xmlns:p14="http://schemas.microsoft.com/office/powerpoint/2010/main" val="289080998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p:txBody>
          <a:bodyPr/>
          <a:lstStyle/>
          <a:p>
            <a:pPr lvl="0"/>
            <a:r>
              <a:rPr lang="en-US" kern="0" dirty="0">
                <a:solidFill>
                  <a:srgbClr val="000000"/>
                </a:solidFill>
                <a:latin typeface="Arial"/>
                <a:ea typeface="ＭＳ Ｐゴシック"/>
              </a:rPr>
              <a:t>Metrics Glossary (</a:t>
            </a:r>
            <a:r>
              <a:rPr lang="en-US" kern="0" dirty="0" smtClean="0">
                <a:solidFill>
                  <a:srgbClr val="000000"/>
                </a:solidFill>
                <a:latin typeface="Arial"/>
                <a:ea typeface="ＭＳ Ｐゴシック"/>
              </a:rPr>
              <a:t>2/4)</a:t>
            </a:r>
            <a:endParaRPr lang="en-US" kern="0" dirty="0">
              <a:solidFill>
                <a:srgbClr val="000000"/>
              </a:solidFill>
              <a:latin typeface="Arial"/>
              <a:ea typeface="ＭＳ Ｐゴシック"/>
            </a:endParaRPr>
          </a:p>
        </p:txBody>
      </p:sp>
      <p:grpSp>
        <p:nvGrpSpPr>
          <p:cNvPr id="7" name="Group 6"/>
          <p:cNvGrpSpPr/>
          <p:nvPr/>
        </p:nvGrpSpPr>
        <p:grpSpPr>
          <a:xfrm>
            <a:off x="436880" y="69852"/>
            <a:ext cx="1990257" cy="189008"/>
            <a:chOff x="457200" y="19052"/>
            <a:chExt cx="1990257" cy="189008"/>
          </a:xfrm>
        </p:grpSpPr>
        <p:sp>
          <p:nvSpPr>
            <p:cNvPr id="11" name="Oval 10"/>
            <p:cNvSpPr/>
            <p:nvPr/>
          </p:nvSpPr>
          <p:spPr bwMode="auto">
            <a:xfrm>
              <a:off x="457200" y="19052"/>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latin typeface="Arial" panose="020B0604020202020204" pitchFamily="34" charset="0"/>
                  <a:ea typeface="ＭＳ Ｐゴシック" pitchFamily="-112" charset="-128"/>
                  <a:cs typeface="Arial" panose="020B0604020202020204" pitchFamily="34" charset="0"/>
                </a:rPr>
                <a:t>C</a:t>
              </a:r>
              <a:endParaRPr kumimoji="0" lang="en-US" b="1" i="0" u="none" strike="noStrike" cap="none" normalizeH="0" baseline="0" dirty="0">
                <a:ln>
                  <a:noFill/>
                </a:ln>
                <a:solidFill>
                  <a:schemeClr val="bg1"/>
                </a:solidFill>
                <a:effectLst/>
                <a:latin typeface="Arial" panose="020B0604020202020204" pitchFamily="34" charset="0"/>
                <a:ea typeface="ＭＳ Ｐゴシック" pitchFamily="-112" charset="-128"/>
                <a:cs typeface="Arial" panose="020B0604020202020204" pitchFamily="34" charset="0"/>
              </a:endParaRPr>
            </a:p>
          </p:txBody>
        </p:sp>
        <p:sp>
          <p:nvSpPr>
            <p:cNvPr id="12" name="Text Box 75"/>
            <p:cNvSpPr txBox="1">
              <a:spLocks noChangeArrowheads="1"/>
            </p:cNvSpPr>
            <p:nvPr/>
          </p:nvSpPr>
          <p:spPr bwMode="gray">
            <a:xfrm>
              <a:off x="690566" y="20638"/>
              <a:ext cx="1756891"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nchor="ctr">
              <a:spAutoFit/>
            </a:bodyPr>
            <a:lstStyle/>
            <a:p>
              <a:pPr algn="l">
                <a:lnSpc>
                  <a:spcPct val="100000"/>
                </a:lnSpc>
              </a:pPr>
              <a:r>
                <a:rPr lang="en-US" sz="1200" dirty="0">
                  <a:solidFill>
                    <a:schemeClr val="bg1">
                      <a:lumMod val="50000"/>
                    </a:schemeClr>
                  </a:solidFill>
                </a:rPr>
                <a:t>Appendix: </a:t>
              </a:r>
              <a:r>
                <a:rPr lang="en-US" sz="1200" dirty="0" smtClean="0">
                  <a:solidFill>
                    <a:schemeClr val="bg1">
                      <a:lumMod val="50000"/>
                    </a:schemeClr>
                  </a:solidFill>
                </a:rPr>
                <a:t>Metric glossary</a:t>
              </a:r>
              <a:endParaRPr lang="en-US" sz="1200" dirty="0">
                <a:solidFill>
                  <a:schemeClr val="bg1">
                    <a:lumMod val="50000"/>
                  </a:schemeClr>
                </a:solidFill>
              </a:endParaRPr>
            </a:p>
          </p:txBody>
        </p:sp>
      </p:grpSp>
      <p:graphicFrame>
        <p:nvGraphicFramePr>
          <p:cNvPr id="8" name="Table 7"/>
          <p:cNvGraphicFramePr>
            <a:graphicFrameLocks noGrp="1"/>
          </p:cNvGraphicFramePr>
          <p:nvPr>
            <p:extLst>
              <p:ext uri="{D42A27DB-BD31-4B8C-83A1-F6EECF244321}">
                <p14:modId xmlns:p14="http://schemas.microsoft.com/office/powerpoint/2010/main" val="43957176"/>
              </p:ext>
            </p:extLst>
          </p:nvPr>
        </p:nvGraphicFramePr>
        <p:xfrm>
          <a:off x="366714" y="1463040"/>
          <a:ext cx="8880474" cy="4002393"/>
        </p:xfrm>
        <a:graphic>
          <a:graphicData uri="http://schemas.openxmlformats.org/drawingml/2006/table">
            <a:tbl>
              <a:tblPr firstRow="1" bandRow="1"/>
              <a:tblGrid>
                <a:gridCol w="1214436"/>
                <a:gridCol w="2230994"/>
                <a:gridCol w="5435044"/>
              </a:tblGrid>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1" i="0" u="none" strike="noStrike" dirty="0" smtClean="0">
                          <a:solidFill>
                            <a:srgbClr val="FF0000"/>
                          </a:solidFill>
                          <a:effectLst/>
                          <a:latin typeface="Arial" panose="020B0604020202020204" pitchFamily="34" charset="0"/>
                          <a:cs typeface="Arial" panose="020B0604020202020204" pitchFamily="34" charset="0"/>
                        </a:rPr>
                        <a:t>Risk type</a:t>
                      </a:r>
                      <a:endParaRPr lang="en-US" sz="1000" b="1" i="0" u="none" strike="noStrike" dirty="0">
                        <a:solidFill>
                          <a:srgbClr val="FF0000"/>
                        </a:solidFill>
                        <a:effectLst/>
                        <a:latin typeface="Arial" panose="020B0604020202020204" pitchFamily="34" charset="0"/>
                        <a:cs typeface="Arial" panose="020B0604020202020204" pitchFamily="34" charset="0"/>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1" i="0" u="none" strike="noStrike" dirty="0" smtClean="0">
                          <a:solidFill>
                            <a:srgbClr val="FF0000"/>
                          </a:solidFill>
                          <a:effectLst/>
                          <a:latin typeface="Arial" panose="020B0604020202020204" pitchFamily="34" charset="0"/>
                          <a:cs typeface="Arial" panose="020B0604020202020204" pitchFamily="34" charset="0"/>
                        </a:rPr>
                        <a:t>Metric</a:t>
                      </a:r>
                      <a:endParaRPr lang="en-US" sz="1000" b="1" i="0" u="none" strike="noStrike" dirty="0">
                        <a:solidFill>
                          <a:srgbClr val="FF0000"/>
                        </a:solidFill>
                        <a:effectLst/>
                        <a:latin typeface="Arial" panose="020B0604020202020204" pitchFamily="34" charset="0"/>
                        <a:cs typeface="Arial" panose="020B0604020202020204" pitchFamily="34" charset="0"/>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1" i="0" u="none" strike="noStrike" dirty="0" smtClean="0">
                          <a:solidFill>
                            <a:srgbClr val="FF0000"/>
                          </a:solidFill>
                          <a:effectLst/>
                          <a:latin typeface="Arial" panose="020B0604020202020204" pitchFamily="34" charset="0"/>
                          <a:cs typeface="Arial" panose="020B0604020202020204" pitchFamily="34" charset="0"/>
                        </a:rPr>
                        <a:t>Definition</a:t>
                      </a:r>
                      <a:endParaRPr lang="en-US" sz="1000" b="1" i="0" u="none" strike="noStrike" dirty="0">
                        <a:solidFill>
                          <a:srgbClr val="FF0000"/>
                        </a:solidFill>
                        <a:effectLst/>
                        <a:latin typeface="Arial" panose="020B0604020202020204" pitchFamily="34" charset="0"/>
                        <a:cs typeface="Arial" panose="020B0604020202020204" pitchFamily="34" charset="0"/>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20308">
                <a:tc rowSpan="2">
                  <a:txBody>
                    <a:bodyPr/>
                    <a:lstStyle/>
                    <a:p>
                      <a:pPr algn="l" rtl="0" fontAlgn="ctr"/>
                      <a:r>
                        <a:rPr lang="en-US" sz="1000" b="1" i="0" u="none" strike="noStrike" dirty="0" smtClean="0">
                          <a:solidFill>
                            <a:srgbClr val="000000"/>
                          </a:solidFill>
                          <a:effectLst/>
                          <a:latin typeface="Arial" panose="020B0604020202020204" pitchFamily="34" charset="0"/>
                          <a:cs typeface="Arial" panose="020B0604020202020204" pitchFamily="34" charset="0"/>
                        </a:rPr>
                        <a:t>Interest</a:t>
                      </a:r>
                      <a:r>
                        <a:rPr lang="en-US" sz="1000" b="1" i="0" u="none" strike="noStrike" baseline="0" dirty="0" smtClean="0">
                          <a:solidFill>
                            <a:srgbClr val="000000"/>
                          </a:solidFill>
                          <a:effectLst/>
                          <a:latin typeface="Arial" panose="020B0604020202020204" pitchFamily="34" charset="0"/>
                          <a:cs typeface="Arial" panose="020B0604020202020204" pitchFamily="34" charset="0"/>
                        </a:rPr>
                        <a:t> rate risk metrics</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smtClean="0">
                          <a:effectLst/>
                          <a:latin typeface="Arial" panose="020B0604020202020204" pitchFamily="34" charset="0"/>
                          <a:cs typeface="Arial" panose="020B0604020202020204" pitchFamily="34" charset="0"/>
                        </a:rPr>
                        <a:t>Net Interest Income (NII)</a:t>
                      </a:r>
                      <a:r>
                        <a:rPr lang="en-US" sz="1000" b="0" i="0" u="none" strike="noStrike" baseline="0" dirty="0" smtClean="0">
                          <a:effectLst/>
                          <a:latin typeface="Arial" panose="020B0604020202020204" pitchFamily="34" charset="0"/>
                          <a:cs typeface="Arial" panose="020B0604020202020204" pitchFamily="34" charset="0"/>
                        </a:rPr>
                        <a:t> Sensitivity (+/- 100bps)</a:t>
                      </a:r>
                      <a:endParaRPr lang="en-US" sz="1000" b="0" i="0" u="none" strike="noStrike" dirty="0">
                        <a:effectLst/>
                        <a:latin typeface="Arial" panose="020B0604020202020204" pitchFamily="34" charset="0"/>
                        <a:cs typeface="Arial" panose="020B0604020202020204" pitchFamily="34" charset="0"/>
                      </a:endParaRPr>
                    </a:p>
                  </a:txBody>
                  <a:tcPr marL="10003" marR="10003"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r>
                        <a:rPr lang="en-US" sz="1000" b="0" dirty="0" smtClean="0">
                          <a:latin typeface="Arial" panose="020B0604020202020204" pitchFamily="34" charset="0"/>
                          <a:cs typeface="Arial" panose="020B0604020202020204" pitchFamily="34" charset="0"/>
                        </a:rPr>
                        <a:t>A measurement of the directional sensitivity of earnings at risk (NII) due to the repricing interaction of the existing assets and liabilities over time resulting from a particular yield curve shift</a:t>
                      </a:r>
                      <a:endParaRPr lang="en-GB" sz="1000" b="0" dirty="0">
                        <a:latin typeface="Arial" panose="020B0604020202020204" pitchFamily="34" charset="0"/>
                        <a:cs typeface="Arial" panose="020B0604020202020204" pitchFamily="34" charset="0"/>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221910">
                <a:tc vMerge="1">
                  <a:txBody>
                    <a:bodyPr/>
                    <a:lstStyle/>
                    <a:p>
                      <a:pPr algn="l" rtl="0" fontAlgn="ct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smtClean="0">
                          <a:effectLst/>
                          <a:latin typeface="Arial" panose="020B0604020202020204" pitchFamily="34" charset="0"/>
                          <a:cs typeface="Arial" panose="020B0604020202020204" pitchFamily="34" charset="0"/>
                        </a:rPr>
                        <a:t>Market Value of</a:t>
                      </a:r>
                      <a:r>
                        <a:rPr lang="en-US" sz="1000" b="0" i="0" u="none" strike="noStrike" baseline="0" dirty="0" smtClean="0">
                          <a:effectLst/>
                          <a:latin typeface="Arial" panose="020B0604020202020204" pitchFamily="34" charset="0"/>
                          <a:cs typeface="Arial" panose="020B0604020202020204" pitchFamily="34" charset="0"/>
                        </a:rPr>
                        <a:t> Equity (MVE) Sensitivity (+/- 100bps)</a:t>
                      </a:r>
                      <a:endParaRPr lang="en-US" sz="1000" b="0" i="0" u="none" strike="noStrike" dirty="0">
                        <a:effectLst/>
                        <a:latin typeface="Arial" panose="020B0604020202020204" pitchFamily="34" charset="0"/>
                        <a:cs typeface="Arial" panose="020B0604020202020204" pitchFamily="34" charset="0"/>
                      </a:endParaRPr>
                    </a:p>
                  </a:txBody>
                  <a:tcPr marL="10003" marR="10003"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b="0" dirty="0" smtClean="0">
                          <a:latin typeface="Arial" panose="020B0604020202020204" pitchFamily="34" charset="0"/>
                          <a:cs typeface="Arial" panose="020B0604020202020204" pitchFamily="34" charset="0"/>
                        </a:rPr>
                        <a:t>A measurement of the directional sensitivity of the market value of equity (MVE) due to the repricing interaction of the existing assets and liabilities over time resulting from a particular yield curve shift.</a:t>
                      </a:r>
                      <a:r>
                        <a:rPr lang="en-US" sz="1000" b="0" baseline="0" dirty="0" smtClean="0">
                          <a:latin typeface="Arial" panose="020B0604020202020204" pitchFamily="34" charset="0"/>
                          <a:cs typeface="Arial" panose="020B0604020202020204" pitchFamily="34" charset="0"/>
                        </a:rPr>
                        <a:t> MVE measures the difference between the current fair value of an asset and the current fair value of liabilities; it serves as a proxy to the market value of SHUSA’s balance sheet</a:t>
                      </a:r>
                      <a:endParaRPr lang="en-GB" sz="1000" b="0" dirty="0">
                        <a:latin typeface="Arial" panose="020B0604020202020204" pitchFamily="34" charset="0"/>
                        <a:cs typeface="Arial" panose="020B0604020202020204" pitchFamily="34" charset="0"/>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20308">
                <a:tc rowSpan="8">
                  <a:txBody>
                    <a:bodyPr/>
                    <a:lstStyle/>
                    <a:p>
                      <a:pPr algn="l" rtl="0" fontAlgn="ctr"/>
                      <a:r>
                        <a:rPr lang="en-US" sz="1000" b="1" i="0" u="none" strike="noStrike" dirty="0" smtClean="0">
                          <a:solidFill>
                            <a:srgbClr val="000000"/>
                          </a:solidFill>
                          <a:effectLst/>
                          <a:latin typeface="Arial"/>
                        </a:rPr>
                        <a:t>Operational risk</a:t>
                      </a:r>
                      <a:endParaRPr lang="en-US" sz="1000" b="1" i="0" u="none" strike="noStrike" dirty="0">
                        <a:solidFill>
                          <a:srgbClr val="000000"/>
                        </a:solidFill>
                        <a:effectLst/>
                        <a:latin typeface="Arial"/>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a:effectLst/>
                          <a:latin typeface="Arial"/>
                        </a:rPr>
                        <a:t>Ethical Hacking Vulnerabilities</a:t>
                      </a:r>
                    </a:p>
                  </a:txBody>
                  <a:tcPr marL="10003" marR="10003"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1000" b="0" i="0" u="none" strike="noStrike" dirty="0" smtClean="0">
                          <a:solidFill>
                            <a:srgbClr val="000000"/>
                          </a:solidFill>
                          <a:effectLst/>
                          <a:latin typeface="Arial"/>
                        </a:rPr>
                        <a:t>The number of high-risk vulnerabilities detected in the tests conducted by the Ethical Hacking service that have not been corrected for more than three months</a:t>
                      </a:r>
                      <a:endParaRPr lang="en-US" sz="1000" b="0"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320308">
                <a:tc vMerge="1">
                  <a:txBody>
                    <a:bodyPr/>
                    <a:lstStyle/>
                    <a:p>
                      <a:pPr algn="l" rtl="0" fontAlgn="ctr"/>
                      <a:endParaRPr lang="en-US" sz="1000" b="1" i="0" u="none" strike="noStrike" dirty="0">
                        <a:solidFill>
                          <a:srgbClr val="000000"/>
                        </a:solidFill>
                        <a:effectLst/>
                        <a:latin typeface="Arial"/>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200"/>
                        </a:spcBef>
                        <a:spcAft>
                          <a:spcPts val="200"/>
                        </a:spcAft>
                      </a:pPr>
                      <a:r>
                        <a:rPr lang="en-US" sz="1000" b="0" i="0" u="none" strike="noStrike" dirty="0" smtClean="0">
                          <a:effectLst/>
                          <a:latin typeface="Arial" panose="020B0604020202020204" pitchFamily="34" charset="0"/>
                          <a:cs typeface="Arial" panose="020B0604020202020204" pitchFamily="34" charset="0"/>
                        </a:rPr>
                        <a:t>Material Operational</a:t>
                      </a:r>
                      <a:r>
                        <a:rPr lang="en-US" sz="1000" b="0" i="0" u="none" strike="noStrike" baseline="0" dirty="0" smtClean="0">
                          <a:effectLst/>
                          <a:latin typeface="Arial" panose="020B0604020202020204" pitchFamily="34" charset="0"/>
                          <a:cs typeface="Arial" panose="020B0604020202020204" pitchFamily="34" charset="0"/>
                        </a:rPr>
                        <a:t> R</a:t>
                      </a:r>
                      <a:r>
                        <a:rPr lang="en-US" sz="1000" b="0" i="0" u="none" strike="noStrike" dirty="0" smtClean="0">
                          <a:effectLst/>
                          <a:latin typeface="Arial" panose="020B0604020202020204" pitchFamily="34" charset="0"/>
                          <a:cs typeface="Arial" panose="020B0604020202020204" pitchFamily="34" charset="0"/>
                        </a:rPr>
                        <a:t>isk </a:t>
                      </a:r>
                      <a:r>
                        <a:rPr lang="en-US" sz="1000" b="0" i="0" u="none" strike="noStrike" dirty="0">
                          <a:effectLst/>
                          <a:latin typeface="Arial" panose="020B0604020202020204" pitchFamily="34" charset="0"/>
                          <a:cs typeface="Arial" panose="020B0604020202020204" pitchFamily="34" charset="0"/>
                        </a:rPr>
                        <a:t>events</a:t>
                      </a:r>
                    </a:p>
                  </a:txBody>
                  <a:tcPr marL="18288" marR="18288" marT="18288" marB="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ctr" latinLnBrk="0" hangingPunct="1">
                        <a:lnSpc>
                          <a:spcPct val="100000"/>
                        </a:lnSpc>
                        <a:spcBef>
                          <a:spcPts val="200"/>
                        </a:spcBef>
                        <a:spcAft>
                          <a:spcPts val="200"/>
                        </a:spcAft>
                        <a:buClrTx/>
                        <a:buSzTx/>
                        <a:buFontTx/>
                        <a:buNone/>
                        <a:tabLst/>
                        <a:defRPr/>
                      </a:pPr>
                      <a:r>
                        <a:rPr lang="en-GB" sz="1000" b="0" dirty="0" smtClean="0">
                          <a:solidFill>
                            <a:schemeClr val="tx1"/>
                          </a:solidFill>
                          <a:latin typeface="Arial" panose="020B0604020202020204" pitchFamily="34" charset="0"/>
                          <a:cs typeface="Arial" panose="020B0604020202020204" pitchFamily="34" charset="0"/>
                        </a:rPr>
                        <a:t>Aligned with new SHUSA material event impact thresholds </a:t>
                      </a:r>
                      <a:r>
                        <a:rPr lang="en-GB" sz="1000" b="0" strike="noStrike" baseline="0" dirty="0" smtClean="0">
                          <a:solidFill>
                            <a:schemeClr val="tx1"/>
                          </a:solidFill>
                          <a:latin typeface="Arial" panose="020B0604020202020204" pitchFamily="34" charset="0"/>
                          <a:cs typeface="Arial" panose="020B0604020202020204" pitchFamily="34" charset="0"/>
                        </a:rPr>
                        <a:t>Includes non financially impacting material events (i.e. customer, regulatory, reputation). </a:t>
                      </a:r>
                      <a:r>
                        <a:rPr lang="en-US" sz="1000" b="0" i="0" u="none" strike="noStrike" baseline="0" dirty="0" smtClean="0">
                          <a:solidFill>
                            <a:srgbClr val="000000"/>
                          </a:solidFill>
                          <a:effectLst/>
                          <a:latin typeface="Arial" panose="020B0604020202020204" pitchFamily="34" charset="0"/>
                          <a:cs typeface="Arial" panose="020B0604020202020204" pitchFamily="34" charset="0"/>
                        </a:rPr>
                        <a:t>Threshold of financial materiality reduced to &gt; $50K in losses for BSI Miami</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321647">
                <a:tc vMerge="1">
                  <a:txBody>
                    <a:bodyPr/>
                    <a:lstStyle/>
                    <a:p>
                      <a:pPr algn="l" rtl="0" fontAlgn="ctr"/>
                      <a:endParaRPr lang="en-US" sz="1000" b="1" i="0" u="none" strike="noStrike" dirty="0">
                        <a:solidFill>
                          <a:srgbClr val="000000"/>
                        </a:solidFill>
                        <a:effectLst/>
                        <a:latin typeface="Arial"/>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a:effectLst/>
                          <a:latin typeface="Arial"/>
                        </a:rPr>
                        <a:t>Gross operational risk losses / gross margin</a:t>
                      </a:r>
                    </a:p>
                  </a:txBody>
                  <a:tcPr marL="10003" marR="10003"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1000" b="0" i="0" u="none" strike="noStrike" dirty="0" smtClean="0">
                          <a:solidFill>
                            <a:srgbClr val="000000"/>
                          </a:solidFill>
                          <a:effectLst/>
                          <a:latin typeface="Arial"/>
                        </a:rPr>
                        <a:t>Gross operational risk losses  as a percentage of gross margin within the same period</a:t>
                      </a:r>
                      <a:endParaRPr lang="en-US" sz="1000" b="0"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294276">
                <a:tc vMerge="1">
                  <a:txBody>
                    <a:bodyPr/>
                    <a:lstStyle/>
                    <a:p>
                      <a:pPr algn="l" rtl="0" fontAlgn="ctr"/>
                      <a:endParaRPr lang="en-US" sz="1000" b="1" i="0" u="none" strike="noStrike" dirty="0">
                        <a:solidFill>
                          <a:srgbClr val="000000"/>
                        </a:solidFill>
                        <a:effectLst/>
                        <a:latin typeface="Arial"/>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a:effectLst/>
                          <a:latin typeface="Arial"/>
                        </a:rPr>
                        <a:t>IT Relevant Incidents</a:t>
                      </a:r>
                    </a:p>
                  </a:txBody>
                  <a:tcPr marL="10003" marR="10003"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1000" b="0" i="0" u="none" strike="noStrike" dirty="0" smtClean="0">
                          <a:solidFill>
                            <a:srgbClr val="000000"/>
                          </a:solidFill>
                          <a:effectLst/>
                          <a:latin typeface="Arial"/>
                        </a:rPr>
                        <a:t>The number of infrastructure and software incidents classified as P1 and P2 in the month</a:t>
                      </a:r>
                      <a:endParaRPr lang="en-US" sz="1000" b="0"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272052">
                <a:tc vMerge="1">
                  <a:txBody>
                    <a:bodyPr/>
                    <a:lstStyle/>
                    <a:p>
                      <a:pPr algn="l" rtl="0" fontAlgn="ctr"/>
                      <a:endParaRPr lang="en-US" sz="1000" b="1" i="0" u="none" strike="noStrike" dirty="0">
                        <a:solidFill>
                          <a:srgbClr val="000000"/>
                        </a:solidFill>
                        <a:effectLst/>
                        <a:latin typeface="Arial"/>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a:effectLst/>
                          <a:latin typeface="Arial"/>
                        </a:rPr>
                        <a:t>IT Systems Availability (%)</a:t>
                      </a:r>
                    </a:p>
                  </a:txBody>
                  <a:tcPr marL="10003" marR="10003"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1000" b="0" i="0" u="none" strike="noStrike" dirty="0" smtClean="0">
                          <a:solidFill>
                            <a:srgbClr val="000000"/>
                          </a:solidFill>
                          <a:effectLst/>
                          <a:latin typeface="Arial"/>
                        </a:rPr>
                        <a:t>The availability of critical systems during the month</a:t>
                      </a:r>
                      <a:endParaRPr lang="en-US" sz="1000" b="0"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351498">
                <a:tc vMerge="1">
                  <a:txBody>
                    <a:bodyPr/>
                    <a:lstStyle/>
                    <a:p>
                      <a:pPr algn="l" rtl="0" fontAlgn="ctr"/>
                      <a:endParaRPr lang="en-US" sz="1000" b="1" i="0" u="none" strike="noStrike" dirty="0">
                        <a:solidFill>
                          <a:srgbClr val="000000"/>
                        </a:solidFill>
                        <a:effectLst/>
                        <a:latin typeface="Arial"/>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a:effectLst/>
                          <a:latin typeface="Arial"/>
                        </a:rPr>
                        <a:t>Relevant OR events R1 (number)</a:t>
                      </a:r>
                    </a:p>
                  </a:txBody>
                  <a:tcPr marL="10003" marR="10003"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1000" b="0" i="0" u="none" strike="noStrike" dirty="0" smtClean="0">
                          <a:solidFill>
                            <a:srgbClr val="000000"/>
                          </a:solidFill>
                          <a:effectLst/>
                          <a:latin typeface="Arial"/>
                        </a:rPr>
                        <a:t>Measures the concentration of significant events on a trailing 12 month basis; proportion of events exceeding €1 MM (extreme) to events exceeding €20 K (significant)</a:t>
                      </a:r>
                      <a:endParaRPr lang="en-US" sz="1000" b="0"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351498">
                <a:tc vMerge="1">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endParaRPr lang="en-US" sz="1000" b="1" i="0" u="none" strike="noStrike" dirty="0">
                        <a:solidFill>
                          <a:srgbClr val="000000"/>
                        </a:solidFill>
                        <a:effectLst/>
                        <a:latin typeface="Arial"/>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a:effectLst/>
                          <a:latin typeface="Arial"/>
                        </a:rPr>
                        <a:t>Servers with Security Compliant Operating Systems</a:t>
                      </a:r>
                    </a:p>
                  </a:txBody>
                  <a:tcPr marL="10003" marR="10003"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0" i="0" u="none" strike="noStrike" dirty="0" smtClean="0">
                          <a:solidFill>
                            <a:srgbClr val="000000"/>
                          </a:solidFill>
                          <a:effectLst/>
                          <a:latin typeface="Arial"/>
                        </a:rPr>
                        <a:t>Number of operating systems that are compliant with the security policy</a:t>
                      </a:r>
                      <a:endParaRPr lang="en-US" sz="1000" b="0"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353487">
                <a:tc vMerge="1">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endParaRPr lang="en-US" sz="1000" b="1" i="0" u="none" strike="noStrike" dirty="0">
                        <a:solidFill>
                          <a:srgbClr val="000000"/>
                        </a:solidFill>
                        <a:effectLst/>
                        <a:latin typeface="Arial"/>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a:effectLst/>
                          <a:latin typeface="Arial"/>
                        </a:rPr>
                        <a:t>Systems with Obsolete Operating Systems (%)</a:t>
                      </a:r>
                    </a:p>
                  </a:txBody>
                  <a:tcPr marL="10003" marR="10003"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b="0" dirty="0" smtClean="0">
                          <a:latin typeface="Arial" panose="020B0604020202020204" pitchFamily="34" charset="0"/>
                          <a:cs typeface="Arial" panose="020B0604020202020204" pitchFamily="34" charset="0"/>
                        </a:rPr>
                        <a:t>The </a:t>
                      </a:r>
                      <a:r>
                        <a:rPr lang="en-US" sz="1000" b="0" dirty="0" smtClean="0">
                          <a:latin typeface="Arial" panose="020B0604020202020204" pitchFamily="34" charset="0"/>
                          <a:cs typeface="Arial" panose="020B0604020202020204" pitchFamily="34" charset="0"/>
                        </a:rPr>
                        <a:t>percentage of servers currently working with obsolete operating systems</a:t>
                      </a:r>
                      <a:endParaRPr lang="en-GB" sz="1000" b="0" dirty="0">
                        <a:latin typeface="Arial" panose="020B0604020202020204" pitchFamily="34" charset="0"/>
                        <a:cs typeface="Arial" panose="020B0604020202020204" pitchFamily="34" charset="0"/>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73406813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p:txBody>
          <a:bodyPr/>
          <a:lstStyle/>
          <a:p>
            <a:pPr lvl="0"/>
            <a:r>
              <a:rPr lang="en-US" kern="0" dirty="0">
                <a:solidFill>
                  <a:srgbClr val="000000"/>
                </a:solidFill>
                <a:latin typeface="Arial"/>
                <a:ea typeface="ＭＳ Ｐゴシック"/>
              </a:rPr>
              <a:t>Metrics Glossary </a:t>
            </a:r>
            <a:r>
              <a:rPr lang="en-US" kern="0" dirty="0" smtClean="0">
                <a:solidFill>
                  <a:srgbClr val="000000"/>
                </a:solidFill>
                <a:latin typeface="Arial"/>
                <a:ea typeface="ＭＳ Ｐゴシック"/>
              </a:rPr>
              <a:t>(3/4)</a:t>
            </a:r>
            <a:endParaRPr lang="en-US" kern="0" dirty="0">
              <a:solidFill>
                <a:srgbClr val="000000"/>
              </a:solidFill>
              <a:latin typeface="Arial"/>
              <a:ea typeface="ＭＳ Ｐゴシック"/>
            </a:endParaRPr>
          </a:p>
        </p:txBody>
      </p:sp>
      <p:grpSp>
        <p:nvGrpSpPr>
          <p:cNvPr id="7" name="Group 6"/>
          <p:cNvGrpSpPr/>
          <p:nvPr/>
        </p:nvGrpSpPr>
        <p:grpSpPr>
          <a:xfrm>
            <a:off x="436880" y="69852"/>
            <a:ext cx="1990257" cy="189008"/>
            <a:chOff x="457200" y="19052"/>
            <a:chExt cx="1990257" cy="189008"/>
          </a:xfrm>
        </p:grpSpPr>
        <p:sp>
          <p:nvSpPr>
            <p:cNvPr id="11" name="Oval 10"/>
            <p:cNvSpPr/>
            <p:nvPr/>
          </p:nvSpPr>
          <p:spPr bwMode="auto">
            <a:xfrm>
              <a:off x="457200" y="19052"/>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latin typeface="Arial" panose="020B0604020202020204" pitchFamily="34" charset="0"/>
                  <a:ea typeface="ＭＳ Ｐゴシック" pitchFamily="-112" charset="-128"/>
                  <a:cs typeface="Arial" panose="020B0604020202020204" pitchFamily="34" charset="0"/>
                </a:rPr>
                <a:t>C</a:t>
              </a:r>
              <a:endParaRPr kumimoji="0" lang="en-US" b="1" i="0" u="none" strike="noStrike" cap="none" normalizeH="0" baseline="0" dirty="0">
                <a:ln>
                  <a:noFill/>
                </a:ln>
                <a:solidFill>
                  <a:schemeClr val="bg1"/>
                </a:solidFill>
                <a:effectLst/>
                <a:latin typeface="Arial" panose="020B0604020202020204" pitchFamily="34" charset="0"/>
                <a:ea typeface="ＭＳ Ｐゴシック" pitchFamily="-112" charset="-128"/>
                <a:cs typeface="Arial" panose="020B0604020202020204" pitchFamily="34" charset="0"/>
              </a:endParaRPr>
            </a:p>
          </p:txBody>
        </p:sp>
        <p:sp>
          <p:nvSpPr>
            <p:cNvPr id="12" name="Text Box 75"/>
            <p:cNvSpPr txBox="1">
              <a:spLocks noChangeArrowheads="1"/>
            </p:cNvSpPr>
            <p:nvPr/>
          </p:nvSpPr>
          <p:spPr bwMode="gray">
            <a:xfrm>
              <a:off x="690566" y="20638"/>
              <a:ext cx="1756891"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nchor="ctr">
              <a:spAutoFit/>
            </a:bodyPr>
            <a:lstStyle/>
            <a:p>
              <a:pPr algn="l">
                <a:lnSpc>
                  <a:spcPct val="100000"/>
                </a:lnSpc>
              </a:pPr>
              <a:r>
                <a:rPr lang="en-US" sz="1200" dirty="0">
                  <a:solidFill>
                    <a:schemeClr val="bg1">
                      <a:lumMod val="50000"/>
                    </a:schemeClr>
                  </a:solidFill>
                </a:rPr>
                <a:t>Appendix: </a:t>
              </a:r>
              <a:r>
                <a:rPr lang="en-US" sz="1200" dirty="0" smtClean="0">
                  <a:solidFill>
                    <a:schemeClr val="bg1">
                      <a:lumMod val="50000"/>
                    </a:schemeClr>
                  </a:solidFill>
                </a:rPr>
                <a:t>Metric glossary</a:t>
              </a:r>
              <a:endParaRPr lang="en-US" sz="1200" dirty="0">
                <a:solidFill>
                  <a:schemeClr val="bg1">
                    <a:lumMod val="50000"/>
                  </a:schemeClr>
                </a:solidFill>
              </a:endParaRPr>
            </a:p>
          </p:txBody>
        </p:sp>
      </p:grpSp>
      <p:graphicFrame>
        <p:nvGraphicFramePr>
          <p:cNvPr id="8" name="Table 7"/>
          <p:cNvGraphicFramePr>
            <a:graphicFrameLocks noGrp="1"/>
          </p:cNvGraphicFramePr>
          <p:nvPr>
            <p:extLst>
              <p:ext uri="{D42A27DB-BD31-4B8C-83A1-F6EECF244321}">
                <p14:modId xmlns:p14="http://schemas.microsoft.com/office/powerpoint/2010/main" val="2601328080"/>
              </p:ext>
            </p:extLst>
          </p:nvPr>
        </p:nvGraphicFramePr>
        <p:xfrm>
          <a:off x="366712" y="1463040"/>
          <a:ext cx="8880475" cy="3966382"/>
        </p:xfrm>
        <a:graphic>
          <a:graphicData uri="http://schemas.openxmlformats.org/drawingml/2006/table">
            <a:tbl>
              <a:tblPr firstRow="1" bandRow="1"/>
              <a:tblGrid>
                <a:gridCol w="1462834"/>
                <a:gridCol w="2977405"/>
                <a:gridCol w="4440236"/>
              </a:tblGrid>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1" i="0" u="none" strike="noStrike" dirty="0" smtClean="0">
                          <a:solidFill>
                            <a:srgbClr val="FF0000"/>
                          </a:solidFill>
                          <a:effectLst/>
                          <a:latin typeface="Arial"/>
                        </a:rPr>
                        <a:t>Risk type</a:t>
                      </a:r>
                      <a:endParaRPr lang="en-US" sz="1000" b="1" i="0" u="none" strike="noStrike" dirty="0">
                        <a:solidFill>
                          <a:srgbClr val="FF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1" i="0" u="none" strike="noStrike" dirty="0" smtClean="0">
                          <a:solidFill>
                            <a:srgbClr val="FF0000"/>
                          </a:solidFill>
                          <a:effectLst/>
                          <a:latin typeface="Arial"/>
                        </a:rPr>
                        <a:t>Metric</a:t>
                      </a:r>
                      <a:endParaRPr lang="en-US" sz="1000" b="1" i="0" u="none" strike="noStrike" dirty="0">
                        <a:solidFill>
                          <a:srgbClr val="FF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1" i="0" u="none" strike="noStrike" dirty="0" smtClean="0">
                          <a:solidFill>
                            <a:srgbClr val="FF0000"/>
                          </a:solidFill>
                          <a:effectLst/>
                          <a:latin typeface="Arial"/>
                        </a:rPr>
                        <a:t>Definition</a:t>
                      </a:r>
                      <a:endParaRPr lang="en-US" sz="1000" b="1" i="0" u="none" strike="noStrike" dirty="0">
                        <a:solidFill>
                          <a:srgbClr val="FF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440661">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effectLst/>
                          <a:latin typeface="Arial"/>
                        </a:rPr>
                        <a:t>Model risk</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000" u="none" strike="noStrike" dirty="0" smtClean="0">
                          <a:effectLst/>
                          <a:latin typeface="Arial" panose="020B0604020202020204" pitchFamily="34" charset="0"/>
                          <a:cs typeface="Arial" panose="020B0604020202020204" pitchFamily="34" charset="0"/>
                        </a:rPr>
                        <a:t>Legacy Tier 1 Models not submitted for validation</a:t>
                      </a:r>
                      <a:endParaRPr lang="en-US" sz="1000" b="0" i="0" u="none" strike="noStrike" dirty="0" smtClean="0">
                        <a:solidFill>
                          <a:srgbClr val="000000"/>
                        </a:solidFill>
                        <a:effectLst/>
                        <a:latin typeface="Arial" panose="020B0604020202020204" pitchFamily="34" charset="0"/>
                        <a:cs typeface="Arial" panose="020B0604020202020204" pitchFamily="34" charset="0"/>
                      </a:endParaRPr>
                    </a:p>
                  </a:txBody>
                  <a:tcPr marL="10003" marR="10003"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0" i="0" u="none" strike="noStrike" dirty="0" smtClean="0">
                          <a:solidFill>
                            <a:srgbClr val="000000"/>
                          </a:solidFill>
                          <a:effectLst/>
                          <a:latin typeface="Arial"/>
                        </a:rPr>
                        <a:t>The number of legacy Tier 1 models used in production without appropriate approvals</a:t>
                      </a:r>
                      <a:endParaRPr lang="en-US" sz="1000" b="0"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476093">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1" i="0" u="none" strike="noStrike" dirty="0" smtClean="0">
                          <a:solidFill>
                            <a:srgbClr val="000000"/>
                          </a:solidFill>
                          <a:effectLst/>
                          <a:latin typeface="Arial"/>
                        </a:rPr>
                        <a:t>Compliance risk</a:t>
                      </a:r>
                      <a:endParaRPr lang="en-US" sz="1000" b="1"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a:solidFill>
                            <a:schemeClr val="tx1"/>
                          </a:solidFill>
                          <a:effectLst/>
                          <a:latin typeface="Arial"/>
                        </a:rPr>
                        <a:t>High Risk Customers as % of Total New Customers</a:t>
                      </a:r>
                    </a:p>
                  </a:txBody>
                  <a:tcPr marL="10003" marR="10003"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1000" b="0" i="0" u="none" strike="noStrike" dirty="0" smtClean="0">
                          <a:solidFill>
                            <a:schemeClr val="tx1"/>
                          </a:solidFill>
                          <a:effectLst/>
                          <a:latin typeface="Arial"/>
                        </a:rPr>
                        <a:t>The number of customers classified as “high</a:t>
                      </a:r>
                      <a:r>
                        <a:rPr lang="en-US" sz="1000" b="0" i="0" u="none" strike="noStrike" baseline="0" dirty="0" smtClean="0">
                          <a:solidFill>
                            <a:schemeClr val="tx1"/>
                          </a:solidFill>
                          <a:effectLst/>
                          <a:latin typeface="Arial"/>
                        </a:rPr>
                        <a:t> risk” (based on internal policies) as a percentage of the total number of new customers</a:t>
                      </a:r>
                      <a:endParaRPr lang="en-US" sz="1000" b="0" i="0" u="none" strike="noStrike" dirty="0">
                        <a:solidFill>
                          <a:schemeClr val="tx1"/>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335446">
                <a:tc>
                  <a:txBody>
                    <a:bodyPr/>
                    <a:lstStyle/>
                    <a:p>
                      <a:pPr marL="0" marR="0" lvl="1" indent="0" algn="l" defTabSz="457200" rtl="0" eaLnBrk="1" fontAlgn="ctr" latinLnBrk="0" hangingPunct="1">
                        <a:lnSpc>
                          <a:spcPct val="100000"/>
                        </a:lnSpc>
                        <a:spcBef>
                          <a:spcPts val="0"/>
                        </a:spcBef>
                        <a:spcAft>
                          <a:spcPts val="0"/>
                        </a:spcAft>
                        <a:buClrTx/>
                        <a:buSzTx/>
                        <a:buFontTx/>
                        <a:buNone/>
                        <a:tabLst/>
                        <a:defRPr/>
                      </a:pPr>
                      <a:r>
                        <a:rPr lang="en-US" sz="900" b="0" i="1" u="none" strike="noStrike" kern="1200" dirty="0" smtClean="0">
                          <a:solidFill>
                            <a:srgbClr val="000000"/>
                          </a:solidFill>
                          <a:effectLst/>
                          <a:latin typeface="Arial"/>
                          <a:ea typeface="+mn-ea"/>
                          <a:cs typeface="+mn-cs"/>
                        </a:rPr>
                        <a:t>AML/BSA</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ts val="1000"/>
                        </a:lnSpc>
                        <a:spcBef>
                          <a:spcPts val="0"/>
                        </a:spcBef>
                        <a:spcAft>
                          <a:spcPts val="0"/>
                        </a:spcAft>
                        <a:buClr>
                          <a:schemeClr val="tx1"/>
                        </a:buClr>
                        <a:buSzTx/>
                        <a:buFont typeface="Arial" panose="020B0604020202020204" pitchFamily="34" charset="0"/>
                        <a:buNone/>
                        <a:tabLst/>
                        <a:defRPr/>
                      </a:pPr>
                      <a:r>
                        <a:rPr lang="en-US" sz="1000" b="0" i="0" kern="1200" baseline="0" dirty="0" smtClean="0">
                          <a:solidFill>
                            <a:schemeClr val="tx1"/>
                          </a:solidFill>
                          <a:latin typeface="Arial" panose="020B0604020202020204" pitchFamily="34" charset="0"/>
                          <a:ea typeface="+mn-ea"/>
                          <a:cs typeface="Arial" panose="020B0604020202020204" pitchFamily="34" charset="0"/>
                        </a:rPr>
                        <a:t>Pending KYC Updates</a:t>
                      </a:r>
                    </a:p>
                  </a:txBody>
                  <a:tcPr marL="10003" marR="10003"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0" kern="1200" baseline="0" dirty="0" smtClean="0">
                          <a:solidFill>
                            <a:schemeClr val="tx1"/>
                          </a:solidFill>
                          <a:effectLst/>
                          <a:latin typeface="Arial"/>
                          <a:ea typeface="ＭＳ Ｐゴシック"/>
                          <a:cs typeface="ＭＳ Ｐゴシック"/>
                        </a:rPr>
                        <a:t>Percent of total clients pending for Know Your Customer (KYC) updates</a:t>
                      </a:r>
                      <a:endParaRPr lang="en-US" sz="1000" b="0" i="0" u="none" strike="noStrike" dirty="0">
                        <a:solidFill>
                          <a:schemeClr val="tx1"/>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335446">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endParaRPr lang="en-US" sz="1000" b="1" i="1"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ts val="1000"/>
                        </a:lnSpc>
                        <a:spcBef>
                          <a:spcPts val="0"/>
                        </a:spcBef>
                        <a:spcAft>
                          <a:spcPts val="0"/>
                        </a:spcAft>
                        <a:buClr>
                          <a:schemeClr val="tx1"/>
                        </a:buClr>
                        <a:buSzTx/>
                        <a:buFont typeface="Arial" panose="020B0604020202020204" pitchFamily="34" charset="0"/>
                        <a:buNone/>
                        <a:tabLst/>
                        <a:defRPr/>
                      </a:pPr>
                      <a:r>
                        <a:rPr lang="en-US" sz="1000" b="0" i="0" kern="1200" baseline="0" dirty="0" smtClean="0">
                          <a:solidFill>
                            <a:schemeClr val="tx1"/>
                          </a:solidFill>
                          <a:latin typeface="Arial" panose="020B0604020202020204" pitchFamily="34" charset="0"/>
                          <a:ea typeface="+mn-ea"/>
                          <a:cs typeface="Arial" panose="020B0604020202020204" pitchFamily="34" charset="0"/>
                        </a:rPr>
                        <a:t>High Risk Politically Exposed Person Clients (% Total)</a:t>
                      </a:r>
                      <a:endParaRPr lang="en-US" sz="1000" b="0" kern="1200" baseline="0" dirty="0" smtClean="0">
                        <a:solidFill>
                          <a:schemeClr val="tx1"/>
                        </a:solidFill>
                        <a:effectLst/>
                        <a:latin typeface="Arial"/>
                        <a:ea typeface="ＭＳ Ｐゴシック"/>
                        <a:cs typeface="ＭＳ Ｐゴシック"/>
                      </a:endParaRPr>
                    </a:p>
                  </a:txBody>
                  <a:tcPr marL="10003" marR="10003"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kern="1200" baseline="0" dirty="0" smtClean="0">
                          <a:solidFill>
                            <a:schemeClr val="tx1"/>
                          </a:solidFill>
                          <a:effectLst/>
                          <a:latin typeface="Arial"/>
                          <a:ea typeface="ＭＳ Ｐゴシック"/>
                          <a:cs typeface="ＭＳ Ｐゴシック"/>
                        </a:rPr>
                        <a:t>Percent of total clients who are High Risk </a:t>
                      </a:r>
                      <a:r>
                        <a:rPr lang="en-US" sz="1000" b="0" i="0" kern="1200" baseline="0" dirty="0" smtClean="0">
                          <a:solidFill>
                            <a:schemeClr val="tx1"/>
                          </a:solidFill>
                          <a:latin typeface="Arial" panose="020B0604020202020204" pitchFamily="34" charset="0"/>
                          <a:ea typeface="+mn-ea"/>
                          <a:cs typeface="Arial" panose="020B0604020202020204" pitchFamily="34" charset="0"/>
                        </a:rPr>
                        <a:t>Politically Exposed Persons (High Risk PEP/PEP1)</a:t>
                      </a:r>
                      <a:endParaRPr lang="en-US" sz="1000" b="0" kern="1200" baseline="0" dirty="0" smtClean="0">
                        <a:solidFill>
                          <a:schemeClr val="tx1"/>
                        </a:solidFill>
                        <a:effectLst/>
                        <a:latin typeface="Arial"/>
                        <a:ea typeface="ＭＳ Ｐゴシック"/>
                        <a:cs typeface="ＭＳ Ｐゴシック"/>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498945">
                <a:tc>
                  <a:txBody>
                    <a:bodyPr/>
                    <a:lstStyle/>
                    <a:p>
                      <a:pPr marL="0" algn="l" defTabSz="457200" rtl="0" eaLnBrk="1" fontAlgn="ctr" latinLnBrk="0" hangingPunct="1"/>
                      <a:endParaRPr lang="en-US" sz="1000" b="1" i="1" u="none" strike="noStrike" kern="1200" dirty="0">
                        <a:solidFill>
                          <a:srgbClr val="000000"/>
                        </a:solidFill>
                        <a:effectLst/>
                        <a:latin typeface="Arial"/>
                        <a:ea typeface="ＭＳ Ｐゴシック"/>
                        <a:cs typeface="ＭＳ Ｐゴシック"/>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ctr" latinLnBrk="0" hangingPunct="1">
                        <a:lnSpc>
                          <a:spcPct val="100000"/>
                        </a:lnSpc>
                        <a:spcBef>
                          <a:spcPts val="0"/>
                        </a:spcBef>
                        <a:spcAft>
                          <a:spcPts val="0"/>
                        </a:spcAft>
                        <a:buClrTx/>
                        <a:buSzTx/>
                        <a:buFontTx/>
                        <a:buNone/>
                        <a:tabLst/>
                        <a:defRPr/>
                      </a:pPr>
                      <a:r>
                        <a:rPr lang="en-US" sz="1000" b="0" kern="1200" baseline="0" dirty="0" smtClean="0">
                          <a:solidFill>
                            <a:schemeClr val="tx1"/>
                          </a:solidFill>
                          <a:effectLst/>
                          <a:latin typeface="Arial"/>
                          <a:ea typeface="ＭＳ Ｐゴシック"/>
                          <a:cs typeface="ＭＳ Ｐゴシック"/>
                        </a:rPr>
                        <a:t>AML Transaction Monitoring alerts &gt;30 days</a:t>
                      </a:r>
                    </a:p>
                  </a:txBody>
                  <a:tcPr marL="10003" marR="10003"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kern="1200" baseline="0" dirty="0" smtClean="0">
                          <a:solidFill>
                            <a:schemeClr val="tx1"/>
                          </a:solidFill>
                          <a:effectLst/>
                          <a:latin typeface="Arial"/>
                          <a:ea typeface="ＭＳ Ｐゴシック"/>
                          <a:cs typeface="ＭＳ Ｐゴシック"/>
                        </a:rPr>
                        <a:t>Pending AML alerts awaiting clarification for more than 30 days</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430751">
                <a:tc>
                  <a:txBody>
                    <a:bodyPr/>
                    <a:lstStyle/>
                    <a:p>
                      <a:pPr marL="0" marR="0" lvl="1" indent="0" algn="l" defTabSz="457200" rtl="0" eaLnBrk="1" fontAlgn="ctr" latinLnBrk="0" hangingPunct="1">
                        <a:lnSpc>
                          <a:spcPts val="1000"/>
                        </a:lnSpc>
                        <a:spcBef>
                          <a:spcPts val="0"/>
                        </a:spcBef>
                        <a:spcAft>
                          <a:spcPts val="0"/>
                        </a:spcAft>
                        <a:buClr>
                          <a:schemeClr val="tx1"/>
                        </a:buClr>
                        <a:buSzTx/>
                        <a:buFont typeface="Arial" panose="020B0604020202020204" pitchFamily="34" charset="0"/>
                        <a:buNone/>
                        <a:tabLst/>
                        <a:defRPr/>
                      </a:pPr>
                      <a:r>
                        <a:rPr lang="en-US" sz="1000" b="0" i="1" u="none" strike="noStrike" dirty="0" smtClean="0">
                          <a:solidFill>
                            <a:srgbClr val="000000"/>
                          </a:solidFill>
                          <a:effectLst/>
                          <a:latin typeface="Arial"/>
                        </a:rPr>
                        <a:t>Regulatory Compliance</a:t>
                      </a:r>
                      <a:endParaRPr lang="en-US" sz="1050" b="0" i="1" u="none" strike="noStrike" dirty="0" smtClean="0">
                        <a:solidFill>
                          <a:srgbClr val="000000"/>
                        </a:solidFill>
                        <a:effectLst/>
                        <a:latin typeface="Arial"/>
                      </a:endParaRPr>
                    </a:p>
                    <a:p>
                      <a:pPr marL="0" marR="0" lvl="1" indent="0" algn="l" defTabSz="457200" rtl="0" eaLnBrk="1" fontAlgn="ctr" latinLnBrk="0" hangingPunct="1">
                        <a:lnSpc>
                          <a:spcPts val="1000"/>
                        </a:lnSpc>
                        <a:spcBef>
                          <a:spcPts val="0"/>
                        </a:spcBef>
                        <a:spcAft>
                          <a:spcPts val="0"/>
                        </a:spcAft>
                        <a:buClr>
                          <a:schemeClr val="tx1"/>
                        </a:buClr>
                        <a:buSzTx/>
                        <a:buFont typeface="Arial" panose="020B0604020202020204" pitchFamily="34" charset="0"/>
                        <a:buNone/>
                        <a:tabLst/>
                        <a:defRPr/>
                      </a:pPr>
                      <a:endParaRPr lang="en-US" sz="1000" b="1" i="1" kern="1200" baseline="0" dirty="0">
                        <a:solidFill>
                          <a:schemeClr val="tx1"/>
                        </a:solidFill>
                        <a:effectLst/>
                        <a:latin typeface="Arial"/>
                        <a:ea typeface="ＭＳ Ｐゴシック"/>
                        <a:cs typeface="ＭＳ Ｐゴシック"/>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smtClean="0">
                          <a:effectLst/>
                          <a:latin typeface="Arial"/>
                        </a:rPr>
                        <a:t>Open</a:t>
                      </a:r>
                      <a:r>
                        <a:rPr lang="en-US" sz="1000" b="0" i="0" u="none" strike="noStrike" baseline="0" dirty="0" smtClean="0">
                          <a:effectLst/>
                          <a:latin typeface="Arial"/>
                        </a:rPr>
                        <a:t> Matter Requiring Immediate Attention (MRIAs)</a:t>
                      </a:r>
                      <a:endParaRPr lang="en-US" sz="1000" b="0" i="0" u="none" strike="noStrike" dirty="0">
                        <a:effectLst/>
                        <a:latin typeface="Arial"/>
                      </a:endParaRPr>
                    </a:p>
                  </a:txBody>
                  <a:tcPr marL="10003" marR="10003"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1000" b="0" i="0" u="none" strike="noStrike" dirty="0" smtClean="0">
                          <a:solidFill>
                            <a:srgbClr val="000000"/>
                          </a:solidFill>
                          <a:effectLst/>
                          <a:latin typeface="Arial"/>
                        </a:rPr>
                        <a:t>The total number of open MRIAs issued by the Federal Reserve to all Santander entities operating in the US and over which the FRB has jurisdiction</a:t>
                      </a:r>
                      <a:endParaRPr lang="en-US" sz="1000" b="0"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430751">
                <a:tc>
                  <a:txBody>
                    <a:bodyPr/>
                    <a:lstStyle/>
                    <a:p>
                      <a:pPr marL="0" marR="0" lvl="1" indent="0" algn="l" defTabSz="457200" rtl="0" eaLnBrk="1" fontAlgn="ctr" latinLnBrk="0" hangingPunct="1">
                        <a:lnSpc>
                          <a:spcPts val="1000"/>
                        </a:lnSpc>
                        <a:spcBef>
                          <a:spcPts val="0"/>
                        </a:spcBef>
                        <a:spcAft>
                          <a:spcPts val="0"/>
                        </a:spcAft>
                        <a:buClr>
                          <a:schemeClr val="tx1"/>
                        </a:buClr>
                        <a:buSzTx/>
                        <a:buFont typeface="Arial" panose="020B0604020202020204" pitchFamily="34" charset="0"/>
                        <a:buNone/>
                        <a:tabLst/>
                        <a:defRPr/>
                      </a:pPr>
                      <a:endParaRPr lang="en-US" sz="1000" b="1" i="1" kern="1200" baseline="0" dirty="0">
                        <a:solidFill>
                          <a:schemeClr val="tx1"/>
                        </a:solidFill>
                        <a:effectLst/>
                        <a:latin typeface="Arial"/>
                        <a:ea typeface="ＭＳ Ｐゴシック"/>
                        <a:cs typeface="ＭＳ Ｐゴシック"/>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ctr" latinLnBrk="0" hangingPunct="1">
                        <a:lnSpc>
                          <a:spcPts val="1000"/>
                        </a:lnSpc>
                        <a:spcBef>
                          <a:spcPts val="0"/>
                        </a:spcBef>
                        <a:spcAft>
                          <a:spcPts val="0"/>
                        </a:spcAft>
                        <a:buClr>
                          <a:schemeClr val="tx1"/>
                        </a:buClr>
                        <a:buSzTx/>
                        <a:buFont typeface="Arial" panose="020B0604020202020204" pitchFamily="34" charset="0"/>
                        <a:buNone/>
                        <a:tabLst/>
                        <a:defRPr/>
                      </a:pPr>
                      <a:r>
                        <a:rPr lang="en-US" sz="1000" b="0" kern="1200" baseline="0" dirty="0" smtClean="0">
                          <a:solidFill>
                            <a:schemeClr val="tx1"/>
                          </a:solidFill>
                          <a:effectLst/>
                          <a:latin typeface="Arial"/>
                          <a:ea typeface="ＭＳ Ｐゴシック"/>
                          <a:cs typeface="ＭＳ Ｐゴシック"/>
                        </a:rPr>
                        <a:t>Total customer complaints received</a:t>
                      </a:r>
                    </a:p>
                  </a:txBody>
                  <a:tcPr marL="10003" marR="10003"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kern="1200" baseline="0" dirty="0" smtClean="0">
                          <a:solidFill>
                            <a:schemeClr val="tx1"/>
                          </a:solidFill>
                          <a:effectLst/>
                          <a:latin typeface="Arial"/>
                          <a:ea typeface="ＭＳ Ｐゴシック"/>
                          <a:cs typeface="ＭＳ Ｐゴシック"/>
                        </a:rPr>
                        <a:t>Total customer complaints received as a rolling 12-month cumulative number of complaints</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430751">
                <a:tc>
                  <a:txBody>
                    <a:bodyPr/>
                    <a:lstStyle/>
                    <a:p>
                      <a:pPr marL="0" marR="0" lvl="1" indent="0" algn="l" defTabSz="457200" rtl="0" eaLnBrk="1" fontAlgn="ctr" latinLnBrk="0" hangingPunct="1">
                        <a:lnSpc>
                          <a:spcPts val="1000"/>
                        </a:lnSpc>
                        <a:spcBef>
                          <a:spcPts val="0"/>
                        </a:spcBef>
                        <a:spcAft>
                          <a:spcPts val="0"/>
                        </a:spcAft>
                        <a:buClr>
                          <a:schemeClr val="tx1"/>
                        </a:buClr>
                        <a:buSzTx/>
                        <a:buFont typeface="Arial" panose="020B0604020202020204" pitchFamily="34" charset="0"/>
                        <a:buNone/>
                        <a:tabLst/>
                        <a:defRPr/>
                      </a:pPr>
                      <a:endParaRPr lang="en-US" sz="1000" b="1" kern="1200" baseline="0" dirty="0">
                        <a:solidFill>
                          <a:schemeClr val="tx1"/>
                        </a:solidFill>
                        <a:effectLst/>
                        <a:latin typeface="Arial"/>
                        <a:ea typeface="ＭＳ Ｐゴシック"/>
                        <a:cs typeface="ＭＳ Ｐゴシック"/>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ctr" latinLnBrk="0" hangingPunct="1">
                        <a:lnSpc>
                          <a:spcPct val="100000"/>
                        </a:lnSpc>
                        <a:spcBef>
                          <a:spcPts val="0"/>
                        </a:spcBef>
                        <a:spcAft>
                          <a:spcPts val="0"/>
                        </a:spcAft>
                        <a:buClrTx/>
                        <a:buSzTx/>
                        <a:buFontTx/>
                        <a:buNone/>
                        <a:tabLst/>
                        <a:defRPr/>
                      </a:pPr>
                      <a:r>
                        <a:rPr lang="en-US" sz="1000" b="0" kern="1200" baseline="0" dirty="0" smtClean="0">
                          <a:solidFill>
                            <a:schemeClr val="tx1"/>
                          </a:solidFill>
                          <a:effectLst/>
                          <a:latin typeface="Arial"/>
                          <a:ea typeface="ＭＳ Ｐゴシック"/>
                          <a:cs typeface="ＭＳ Ｐゴシック"/>
                        </a:rPr>
                        <a:t>Past Due Compliance Monitoring CAPs</a:t>
                      </a:r>
                    </a:p>
                  </a:txBody>
                  <a:tcPr marL="10003" marR="10003"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kern="1200" baseline="0" dirty="0">
                          <a:solidFill>
                            <a:schemeClr val="tx1"/>
                          </a:solidFill>
                          <a:effectLst/>
                          <a:latin typeface="Arial"/>
                          <a:ea typeface="ＭＳ Ｐゴシック"/>
                          <a:cs typeface="ＭＳ Ｐゴシック"/>
                        </a:rPr>
                        <a:t>Correction Action Plans identified through the </a:t>
                      </a:r>
                      <a:r>
                        <a:rPr lang="en-US" sz="1000" b="0" kern="1200" baseline="0" dirty="0" smtClean="0">
                          <a:solidFill>
                            <a:schemeClr val="tx1"/>
                          </a:solidFill>
                          <a:effectLst/>
                          <a:latin typeface="Arial"/>
                          <a:ea typeface="ＭＳ Ｐゴシック"/>
                          <a:cs typeface="ＭＳ Ｐゴシック"/>
                        </a:rPr>
                        <a:t>internal regulatory </a:t>
                      </a:r>
                      <a:r>
                        <a:rPr lang="en-US" sz="1000" b="0" kern="1200" baseline="0" dirty="0">
                          <a:solidFill>
                            <a:schemeClr val="tx1"/>
                          </a:solidFill>
                          <a:effectLst/>
                          <a:latin typeface="Arial"/>
                          <a:ea typeface="ＭＳ Ｐゴシック"/>
                          <a:cs typeface="ＭＳ Ｐゴシック"/>
                        </a:rPr>
                        <a:t>monitoring process and agreed by Management that are past their </a:t>
                      </a:r>
                      <a:r>
                        <a:rPr lang="en-US" sz="1000" b="0" kern="1200" baseline="0" dirty="0" smtClean="0">
                          <a:solidFill>
                            <a:schemeClr val="tx1"/>
                          </a:solidFill>
                          <a:effectLst/>
                          <a:latin typeface="Arial"/>
                          <a:ea typeface="ＭＳ Ｐゴシック"/>
                          <a:cs typeface="ＭＳ Ｐゴシック"/>
                        </a:rPr>
                        <a:t>due date</a:t>
                      </a:r>
                      <a:endParaRPr lang="en-US" sz="1000" b="0" kern="1200" baseline="0" dirty="0">
                        <a:solidFill>
                          <a:schemeClr val="tx1"/>
                        </a:solidFill>
                        <a:effectLst/>
                        <a:latin typeface="Arial"/>
                        <a:ea typeface="ＭＳ Ｐゴシック"/>
                        <a:cs typeface="ＭＳ Ｐゴシック"/>
                      </a:endParaRPr>
                    </a:p>
                  </a:txBody>
                  <a:tcPr marL="8669" marR="8669" marT="82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426921">
                <a:tc>
                  <a:txBody>
                    <a:bodyPr/>
                    <a:lstStyle/>
                    <a:p>
                      <a:pPr marL="0" algn="l" defTabSz="457200" rtl="0" eaLnBrk="1" fontAlgn="ctr" latinLnBrk="0" hangingPunct="1"/>
                      <a:endParaRPr lang="en-US" sz="1000" b="1" i="0" u="none" strike="noStrike" kern="1200" dirty="0">
                        <a:solidFill>
                          <a:srgbClr val="000000"/>
                        </a:solidFill>
                        <a:effectLst/>
                        <a:latin typeface="Arial"/>
                        <a:ea typeface="ＭＳ Ｐゴシック"/>
                        <a:cs typeface="ＭＳ Ｐゴシック"/>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ctr" latinLnBrk="0" hangingPunct="1">
                        <a:lnSpc>
                          <a:spcPts val="1000"/>
                        </a:lnSpc>
                        <a:spcBef>
                          <a:spcPts val="0"/>
                        </a:spcBef>
                        <a:spcAft>
                          <a:spcPts val="0"/>
                        </a:spcAft>
                        <a:buClr>
                          <a:schemeClr val="tx1"/>
                        </a:buClr>
                        <a:buSzTx/>
                        <a:buFont typeface="Arial" panose="020B0604020202020204" pitchFamily="34" charset="0"/>
                        <a:buNone/>
                        <a:tabLst/>
                        <a:defRPr/>
                      </a:pPr>
                      <a:r>
                        <a:rPr lang="en-US" sz="1000" b="0" kern="1200" baseline="0" dirty="0" smtClean="0">
                          <a:solidFill>
                            <a:schemeClr val="tx1"/>
                          </a:solidFill>
                          <a:effectLst/>
                          <a:latin typeface="Arial"/>
                          <a:ea typeface="ＭＳ Ｐゴシック"/>
                          <a:cs typeface="ＭＳ Ｐゴシック"/>
                        </a:rPr>
                        <a:t>Violations of Code of Conduct and Ethics</a:t>
                      </a:r>
                    </a:p>
                  </a:txBody>
                  <a:tcPr marL="10003" marR="10003"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kern="1200" baseline="0" dirty="0">
                          <a:solidFill>
                            <a:schemeClr val="tx1"/>
                          </a:solidFill>
                          <a:effectLst/>
                          <a:latin typeface="Arial"/>
                          <a:ea typeface="ＭＳ Ｐゴシック"/>
                          <a:cs typeface="ＭＳ Ｐゴシック"/>
                        </a:rPr>
                        <a:t>Employees who </a:t>
                      </a:r>
                      <a:r>
                        <a:rPr lang="en-US" sz="1000" b="0" kern="1200" baseline="0" dirty="0" smtClean="0">
                          <a:solidFill>
                            <a:schemeClr val="tx1"/>
                          </a:solidFill>
                          <a:effectLst/>
                          <a:latin typeface="Arial"/>
                          <a:ea typeface="ＭＳ Ｐゴシック"/>
                          <a:cs typeface="ＭＳ Ｐゴシック"/>
                        </a:rPr>
                        <a:t>has a conduct </a:t>
                      </a:r>
                      <a:r>
                        <a:rPr lang="en-US" sz="1000" b="0" kern="1200" baseline="0" dirty="0">
                          <a:solidFill>
                            <a:schemeClr val="tx1"/>
                          </a:solidFill>
                          <a:effectLst/>
                          <a:latin typeface="Arial"/>
                          <a:ea typeface="ＭＳ Ｐゴシック"/>
                          <a:cs typeface="ＭＳ Ｐゴシック"/>
                        </a:rPr>
                        <a:t>that is identified as a violation in the Bank’s Code of Conduct and Ethic </a:t>
                      </a:r>
                      <a:r>
                        <a:rPr lang="en-US" sz="1000" b="0" kern="1200" baseline="0" dirty="0" smtClean="0">
                          <a:solidFill>
                            <a:schemeClr val="tx1"/>
                          </a:solidFill>
                          <a:effectLst/>
                          <a:latin typeface="Arial"/>
                          <a:ea typeface="ＭＳ Ｐゴシック"/>
                          <a:cs typeface="ＭＳ Ｐゴシック"/>
                        </a:rPr>
                        <a:t>policy</a:t>
                      </a:r>
                      <a:endParaRPr lang="en-US" sz="1000" b="0" kern="1200" baseline="0" dirty="0">
                        <a:solidFill>
                          <a:schemeClr val="tx1"/>
                        </a:solidFill>
                        <a:effectLst/>
                        <a:latin typeface="Arial"/>
                        <a:ea typeface="ＭＳ Ｐゴシック"/>
                        <a:cs typeface="ＭＳ Ｐゴシック"/>
                      </a:endParaRPr>
                    </a:p>
                  </a:txBody>
                  <a:tcPr marL="8669" marR="8669" marT="82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63243430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p:txBody>
          <a:bodyPr/>
          <a:lstStyle/>
          <a:p>
            <a:pPr lvl="0"/>
            <a:r>
              <a:rPr lang="en-US" kern="0" dirty="0">
                <a:solidFill>
                  <a:srgbClr val="000000"/>
                </a:solidFill>
                <a:latin typeface="Arial"/>
                <a:ea typeface="ＭＳ Ｐゴシック"/>
              </a:rPr>
              <a:t>Metrics Glossary </a:t>
            </a:r>
            <a:r>
              <a:rPr lang="en-US" kern="0" dirty="0" smtClean="0">
                <a:solidFill>
                  <a:srgbClr val="000000"/>
                </a:solidFill>
                <a:latin typeface="Arial"/>
                <a:ea typeface="ＭＳ Ｐゴシック"/>
              </a:rPr>
              <a:t>(4/4)</a:t>
            </a:r>
            <a:endParaRPr lang="en-US" kern="0" dirty="0">
              <a:solidFill>
                <a:srgbClr val="000000"/>
              </a:solidFill>
              <a:latin typeface="Arial"/>
              <a:ea typeface="ＭＳ Ｐゴシック"/>
            </a:endParaRPr>
          </a:p>
        </p:txBody>
      </p:sp>
      <p:grpSp>
        <p:nvGrpSpPr>
          <p:cNvPr id="8" name="Group 7"/>
          <p:cNvGrpSpPr/>
          <p:nvPr/>
        </p:nvGrpSpPr>
        <p:grpSpPr>
          <a:xfrm>
            <a:off x="436880" y="69852"/>
            <a:ext cx="1990257" cy="189008"/>
            <a:chOff x="457200" y="19052"/>
            <a:chExt cx="1990257" cy="189008"/>
          </a:xfrm>
        </p:grpSpPr>
        <p:sp>
          <p:nvSpPr>
            <p:cNvPr id="9" name="Oval 8"/>
            <p:cNvSpPr/>
            <p:nvPr/>
          </p:nvSpPr>
          <p:spPr bwMode="auto">
            <a:xfrm>
              <a:off x="457200" y="19052"/>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latin typeface="Arial" panose="020B0604020202020204" pitchFamily="34" charset="0"/>
                  <a:ea typeface="ＭＳ Ｐゴシック" pitchFamily="-112" charset="-128"/>
                  <a:cs typeface="Arial" panose="020B0604020202020204" pitchFamily="34" charset="0"/>
                </a:rPr>
                <a:t>C</a:t>
              </a:r>
              <a:endParaRPr kumimoji="0" lang="en-US" b="1" i="0" u="none" strike="noStrike" cap="none" normalizeH="0" baseline="0" dirty="0">
                <a:ln>
                  <a:noFill/>
                </a:ln>
                <a:solidFill>
                  <a:schemeClr val="bg1"/>
                </a:solidFill>
                <a:effectLst/>
                <a:latin typeface="Arial" panose="020B0604020202020204" pitchFamily="34" charset="0"/>
                <a:ea typeface="ＭＳ Ｐゴシック" pitchFamily="-112" charset="-128"/>
                <a:cs typeface="Arial" panose="020B0604020202020204" pitchFamily="34" charset="0"/>
              </a:endParaRPr>
            </a:p>
          </p:txBody>
        </p:sp>
        <p:sp>
          <p:nvSpPr>
            <p:cNvPr id="13" name="Text Box 75"/>
            <p:cNvSpPr txBox="1">
              <a:spLocks noChangeArrowheads="1"/>
            </p:cNvSpPr>
            <p:nvPr/>
          </p:nvSpPr>
          <p:spPr bwMode="gray">
            <a:xfrm>
              <a:off x="690566" y="20638"/>
              <a:ext cx="1756891"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nchor="ctr">
              <a:spAutoFit/>
            </a:bodyPr>
            <a:lstStyle/>
            <a:p>
              <a:pPr algn="l">
                <a:lnSpc>
                  <a:spcPct val="100000"/>
                </a:lnSpc>
              </a:pPr>
              <a:r>
                <a:rPr lang="en-US" sz="1200" dirty="0">
                  <a:solidFill>
                    <a:schemeClr val="bg1">
                      <a:lumMod val="50000"/>
                    </a:schemeClr>
                  </a:solidFill>
                </a:rPr>
                <a:t>Appendix: </a:t>
              </a:r>
              <a:r>
                <a:rPr lang="en-US" sz="1200" dirty="0" smtClean="0">
                  <a:solidFill>
                    <a:schemeClr val="bg1">
                      <a:lumMod val="50000"/>
                    </a:schemeClr>
                  </a:solidFill>
                </a:rPr>
                <a:t>Metric glossary</a:t>
              </a:r>
              <a:endParaRPr lang="en-US" sz="1200" dirty="0">
                <a:solidFill>
                  <a:schemeClr val="bg1">
                    <a:lumMod val="50000"/>
                  </a:schemeClr>
                </a:solidFill>
              </a:endParaRPr>
            </a:p>
          </p:txBody>
        </p:sp>
      </p:grpSp>
      <p:graphicFrame>
        <p:nvGraphicFramePr>
          <p:cNvPr id="10" name="Table 9"/>
          <p:cNvGraphicFramePr>
            <a:graphicFrameLocks noGrp="1"/>
          </p:cNvGraphicFramePr>
          <p:nvPr>
            <p:extLst>
              <p:ext uri="{D42A27DB-BD31-4B8C-83A1-F6EECF244321}">
                <p14:modId xmlns:p14="http://schemas.microsoft.com/office/powerpoint/2010/main" val="774835549"/>
              </p:ext>
            </p:extLst>
          </p:nvPr>
        </p:nvGraphicFramePr>
        <p:xfrm>
          <a:off x="366712" y="1463040"/>
          <a:ext cx="8880475" cy="2606325"/>
        </p:xfrm>
        <a:graphic>
          <a:graphicData uri="http://schemas.openxmlformats.org/drawingml/2006/table">
            <a:tbl>
              <a:tblPr firstRow="1" bandRow="1"/>
              <a:tblGrid>
                <a:gridCol w="1462834"/>
                <a:gridCol w="2977405"/>
                <a:gridCol w="4440236"/>
              </a:tblGrid>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1" i="0" u="none" strike="noStrike" dirty="0" smtClean="0">
                          <a:solidFill>
                            <a:srgbClr val="FF0000"/>
                          </a:solidFill>
                          <a:effectLst/>
                          <a:latin typeface="Arial"/>
                        </a:rPr>
                        <a:t>Risk type</a:t>
                      </a:r>
                      <a:endParaRPr lang="en-US" sz="1000" b="1" i="0" u="none" strike="noStrike" dirty="0">
                        <a:solidFill>
                          <a:srgbClr val="FF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1" i="0" u="none" strike="noStrike" dirty="0" smtClean="0">
                          <a:solidFill>
                            <a:srgbClr val="FF0000"/>
                          </a:solidFill>
                          <a:effectLst/>
                          <a:latin typeface="Arial"/>
                        </a:rPr>
                        <a:t>Metric</a:t>
                      </a:r>
                      <a:endParaRPr lang="en-US" sz="1000" b="1" i="0" u="none" strike="noStrike" dirty="0">
                        <a:solidFill>
                          <a:srgbClr val="FF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1" i="0" u="none" strike="noStrike" dirty="0" smtClean="0">
                          <a:solidFill>
                            <a:srgbClr val="FF0000"/>
                          </a:solidFill>
                          <a:effectLst/>
                          <a:latin typeface="Arial"/>
                        </a:rPr>
                        <a:t>Definition</a:t>
                      </a:r>
                      <a:endParaRPr lang="en-US" sz="1000" b="1" i="0" u="none" strike="noStrike" dirty="0">
                        <a:solidFill>
                          <a:srgbClr val="FF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454158">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1" i="0" u="none" strike="noStrike" dirty="0" smtClean="0">
                          <a:solidFill>
                            <a:srgbClr val="000000"/>
                          </a:solidFill>
                          <a:effectLst/>
                          <a:latin typeface="Arial"/>
                        </a:rPr>
                        <a:t>Fiduciary risk</a:t>
                      </a:r>
                      <a:endParaRPr lang="en-US" sz="1000" b="1"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a:solidFill>
                            <a:srgbClr val="000000"/>
                          </a:solidFill>
                          <a:effectLst/>
                          <a:latin typeface="Arial" panose="020B0604020202020204" pitchFamily="34" charset="0"/>
                          <a:cs typeface="Arial" panose="020B0604020202020204" pitchFamily="34" charset="0"/>
                        </a:rPr>
                        <a:t>Clients with missing profiles (%)</a:t>
                      </a:r>
                    </a:p>
                  </a:txBody>
                  <a:tcPr marL="10003" marR="10003"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0" i="0" u="none" strike="noStrike" dirty="0" smtClean="0">
                          <a:solidFill>
                            <a:srgbClr val="000000"/>
                          </a:solidFill>
                          <a:effectLst/>
                          <a:latin typeface="Arial"/>
                        </a:rPr>
                        <a:t>Proportion of clients with old or missing profiles relative to total clients with securities in portfolios</a:t>
                      </a:r>
                      <a:endParaRPr lang="en-US" sz="1000" b="0"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454158">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endParaRPr lang="en-US" sz="1000" b="1"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a:solidFill>
                            <a:srgbClr val="000000"/>
                          </a:solidFill>
                          <a:effectLst/>
                          <a:latin typeface="Arial" panose="020B0604020202020204" pitchFamily="34" charset="0"/>
                          <a:cs typeface="Arial" panose="020B0604020202020204" pitchFamily="34" charset="0"/>
                        </a:rPr>
                        <a:t>Discretionary mandates: Aging of Excesses (days)</a:t>
                      </a:r>
                    </a:p>
                  </a:txBody>
                  <a:tcPr marL="10003" marR="10003"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0" i="0" u="none" strike="noStrike" dirty="0" smtClean="0">
                          <a:solidFill>
                            <a:srgbClr val="000000"/>
                          </a:solidFill>
                          <a:effectLst/>
                          <a:latin typeface="Arial"/>
                        </a:rPr>
                        <a:t>Aging of exceeded asset-type concentrations – composed of equity and emerging markets (EM) concentrations – within discretionary mandates (investment decisions made by BSI on behalf of clients)</a:t>
                      </a:r>
                      <a:endParaRPr lang="en-US" sz="1000" b="0"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454158">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endParaRPr lang="en-US" sz="1000" b="1"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a:solidFill>
                            <a:srgbClr val="000000"/>
                          </a:solidFill>
                          <a:effectLst/>
                          <a:latin typeface="Arial" panose="020B0604020202020204" pitchFamily="34" charset="0"/>
                          <a:cs typeface="Arial" panose="020B0604020202020204" pitchFamily="34" charset="0"/>
                        </a:rPr>
                        <a:t>Exceeded client investment Profiles(%)</a:t>
                      </a:r>
                    </a:p>
                  </a:txBody>
                  <a:tcPr marL="10003" marR="10003"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0" i="0" u="none" strike="noStrike" dirty="0" smtClean="0">
                          <a:solidFill>
                            <a:srgbClr val="000000"/>
                          </a:solidFill>
                          <a:effectLst/>
                          <a:latin typeface="Arial"/>
                        </a:rPr>
                        <a:t>Proportion of clients (of total clients) with investment profiles exceeding agreed-upon level of risk based on the two limits that are part of the investment profile signed by the client: Level of Equivalent Risk (REQ)  and Emerging Markets concentrations</a:t>
                      </a:r>
                      <a:endParaRPr lang="en-US" sz="1000" b="0"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454158">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endParaRPr lang="en-US" sz="1000" b="1"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a:solidFill>
                            <a:srgbClr val="000000"/>
                          </a:solidFill>
                          <a:effectLst/>
                          <a:latin typeface="Arial" panose="020B0604020202020204" pitchFamily="34" charset="0"/>
                          <a:cs typeface="Arial" panose="020B0604020202020204" pitchFamily="34" charset="0"/>
                        </a:rPr>
                        <a:t>Pending Purchase Order Documentation (%)</a:t>
                      </a:r>
                    </a:p>
                  </a:txBody>
                  <a:tcPr marL="10003" marR="10003"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0" i="0" u="none" strike="noStrike" dirty="0" smtClean="0">
                          <a:solidFill>
                            <a:srgbClr val="000000"/>
                          </a:solidFill>
                          <a:effectLst/>
                          <a:latin typeface="Arial"/>
                        </a:rPr>
                        <a:t>Purchase investment orders (POs) pending client signatures as a percentage of total POs on a trailing 18 month basis</a:t>
                      </a:r>
                      <a:endParaRPr lang="en-US" sz="1000" b="0"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454158">
                <a:tc>
                  <a:txBody>
                    <a:bodyPr/>
                    <a:lstStyle/>
                    <a:p>
                      <a:pPr algn="l" rtl="0" fontAlgn="ctr"/>
                      <a:endParaRPr lang="en-US" sz="1000" b="1"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smtClean="0">
                          <a:solidFill>
                            <a:srgbClr val="000000"/>
                          </a:solidFill>
                          <a:effectLst/>
                          <a:latin typeface="Arial" panose="020B0604020202020204" pitchFamily="34" charset="0"/>
                          <a:cs typeface="Arial" panose="020B0604020202020204" pitchFamily="34" charset="0"/>
                        </a:rPr>
                        <a:t>Regulation R Bank-wide “chiefly-compensated” test</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0003" marR="10003"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Arial"/>
                          <a:ea typeface="ＭＳ Ｐゴシック"/>
                          <a:cs typeface="ＭＳ Ｐゴシック"/>
                        </a:rPr>
                        <a:t>Monitoring of the level of the “chiefly compensated” test to ensure it remains above the 70 percent threshold of the exception set by Regulation R.</a:t>
                      </a:r>
                      <a:endParaRPr lang="en-US" sz="1000" b="0" i="0" u="none" strike="noStrike" kern="1200" dirty="0">
                        <a:solidFill>
                          <a:srgbClr val="000000"/>
                        </a:solidFill>
                        <a:effectLst/>
                        <a:latin typeface="Arial"/>
                        <a:ea typeface="ＭＳ Ｐゴシック"/>
                        <a:cs typeface="ＭＳ Ｐゴシック"/>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5427087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p:cNvSpPr txBox="1">
            <a:spLocks/>
          </p:cNvSpPr>
          <p:nvPr/>
        </p:nvSpPr>
        <p:spPr bwMode="auto">
          <a:xfrm>
            <a:off x="365760" y="1466434"/>
            <a:ext cx="2727831" cy="41096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2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accent2"/>
                </a:solidFill>
                <a:latin typeface="Arial" charset="0"/>
                <a:ea typeface="+mn-ea"/>
                <a:cs typeface="+mn-cs"/>
              </a:defRPr>
            </a:lvl4pPr>
            <a:lvl5pPr marL="857250" indent="-115888" algn="l" rtl="0" eaLnBrk="1" fontAlgn="base" hangingPunct="1">
              <a:spcBef>
                <a:spcPct val="20000"/>
              </a:spcBef>
              <a:spcAft>
                <a:spcPct val="0"/>
              </a:spcAft>
              <a:buClr>
                <a:schemeClr val="tx1"/>
              </a:buClr>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400" dirty="0" smtClean="0">
                <a:latin typeface="Arial" charset="0"/>
                <a:ea typeface="ＭＳ Ｐゴシック"/>
              </a:rPr>
              <a:t>RAS </a:t>
            </a:r>
            <a:r>
              <a:rPr kumimoji="0" lang="en-US" sz="1400" b="1" i="0" u="none" strike="noStrike" kern="1200" cap="none" spc="0" normalizeH="0" baseline="0" noProof="0" dirty="0" smtClean="0">
                <a:ln>
                  <a:noFill/>
                </a:ln>
                <a:solidFill>
                  <a:srgbClr val="FF0000"/>
                </a:solidFill>
                <a:effectLst/>
                <a:uLnTx/>
                <a:uFillTx/>
                <a:latin typeface="Arial" charset="0"/>
                <a:ea typeface="ＭＳ Ｐゴシック"/>
              </a:rPr>
              <a:t>development process</a:t>
            </a:r>
            <a:endParaRPr kumimoji="0" lang="en-US" sz="1400" b="1" i="0" u="none" strike="noStrike" kern="1200" cap="none" spc="0" normalizeH="0" baseline="0" noProof="0" dirty="0">
              <a:ln>
                <a:noFill/>
              </a:ln>
              <a:solidFill>
                <a:srgbClr val="FF0000"/>
              </a:solidFill>
              <a:effectLst/>
              <a:uLnTx/>
              <a:uFillTx/>
              <a:latin typeface="Arial" charset="0"/>
              <a:ea typeface="ＭＳ Ｐゴシック"/>
            </a:endParaRPr>
          </a:p>
        </p:txBody>
      </p:sp>
      <p:sp>
        <p:nvSpPr>
          <p:cNvPr id="7" name="Text Placeholder 2"/>
          <p:cNvSpPr txBox="1">
            <a:spLocks/>
          </p:cNvSpPr>
          <p:nvPr/>
        </p:nvSpPr>
        <p:spPr bwMode="auto">
          <a:xfrm>
            <a:off x="2753832" y="1466434"/>
            <a:ext cx="5484564" cy="41096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2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accent2"/>
                </a:solidFill>
                <a:latin typeface="Arial" charset="0"/>
                <a:ea typeface="+mn-ea"/>
                <a:cs typeface="+mn-cs"/>
              </a:defRPr>
            </a:lvl4pPr>
            <a:lvl5pPr marL="857250" indent="-115888" algn="l" rtl="0" eaLnBrk="1" fontAlgn="base" hangingPunct="1">
              <a:spcBef>
                <a:spcPct val="20000"/>
              </a:spcBef>
              <a:spcAft>
                <a:spcPct val="0"/>
              </a:spcAft>
              <a:buClr>
                <a:schemeClr val="tx1"/>
              </a:buClr>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400" noProof="0" dirty="0" smtClean="0">
                <a:latin typeface="Arial" charset="0"/>
                <a:ea typeface="ＭＳ Ｐゴシック"/>
              </a:rPr>
              <a:t>Example for capital adequacy PPNR metrics</a:t>
            </a:r>
            <a:endParaRPr kumimoji="0" lang="en-US" sz="1400" b="1" i="0" u="none" strike="noStrike" kern="1200" cap="none" spc="0" normalizeH="0" baseline="0" noProof="0" dirty="0">
              <a:ln>
                <a:noFill/>
              </a:ln>
              <a:solidFill>
                <a:srgbClr val="FF0000"/>
              </a:solidFill>
              <a:effectLst/>
              <a:uLnTx/>
              <a:uFillTx/>
              <a:latin typeface="Arial" charset="0"/>
              <a:ea typeface="ＭＳ Ｐゴシック"/>
            </a:endParaRPr>
          </a:p>
        </p:txBody>
      </p:sp>
      <p:graphicFrame>
        <p:nvGraphicFramePr>
          <p:cNvPr id="8" name="Table 7"/>
          <p:cNvGraphicFramePr>
            <a:graphicFrameLocks noGrp="1"/>
          </p:cNvGraphicFramePr>
          <p:nvPr>
            <p:extLst>
              <p:ext uri="{D42A27DB-BD31-4B8C-83A1-F6EECF244321}">
                <p14:modId xmlns:p14="http://schemas.microsoft.com/office/powerpoint/2010/main" val="2133158553"/>
              </p:ext>
            </p:extLst>
          </p:nvPr>
        </p:nvGraphicFramePr>
        <p:xfrm>
          <a:off x="2753832" y="1877398"/>
          <a:ext cx="6493355" cy="3866022"/>
        </p:xfrm>
        <a:graphic>
          <a:graphicData uri="http://schemas.openxmlformats.org/drawingml/2006/table">
            <a:tbl>
              <a:tblPr firstRow="1" bandRow="1">
                <a:tableStyleId>{839DD9DD-9E6C-4910-8AC0-68ADFF6A6AFC}</a:tableStyleId>
              </a:tblPr>
              <a:tblGrid>
                <a:gridCol w="6493355"/>
              </a:tblGrid>
              <a:tr h="988540">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Methodology for calibrating limits for PPNR impairment starts with SHUSA’s CCAR RAS objective to “ensure</a:t>
                      </a:r>
                      <a:r>
                        <a:rPr lang="en-GB" sz="1200" b="0" baseline="0" dirty="0" smtClean="0">
                          <a:solidFill>
                            <a:schemeClr val="tx1"/>
                          </a:solidFill>
                          <a:latin typeface="Arial" panose="020B0604020202020204" pitchFamily="34" charset="0"/>
                          <a:cs typeface="Arial" panose="020B0604020202020204" pitchFamily="34" charset="0"/>
                        </a:rPr>
                        <a:t> post-loss capital ratios in CCAR analysis are at or above limits</a:t>
                      </a: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a:t>
                      </a:r>
                      <a:endParaRPr lang="en-US" sz="1200" b="0" dirty="0" smtClean="0">
                        <a:solidFill>
                          <a:schemeClr val="tx1"/>
                        </a:solidFill>
                        <a:latin typeface="Arial" panose="020B0604020202020204" pitchFamily="34" charset="0"/>
                        <a:cs typeface="Arial" panose="020B0604020202020204" pitchFamily="34" charset="0"/>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r>
              <a:tr h="988540">
                <a:tc>
                  <a:txBody>
                    <a:bodyPr/>
                    <a:lstStyle/>
                    <a:p>
                      <a:pPr marL="166688" marR="0" lvl="1" indent="-166688" algn="l" defTabSz="881063" rtl="0" eaLnBrk="1" fontAlgn="base" latinLnBrk="0" hangingPunct="1">
                        <a:lnSpc>
                          <a:spcPct val="100000"/>
                        </a:lnSpc>
                        <a:spcBef>
                          <a:spcPct val="30000"/>
                        </a:spcBef>
                        <a:spcAft>
                          <a:spcPct val="0"/>
                        </a:spcAft>
                        <a:buClrTx/>
                        <a:buSzTx/>
                        <a:buFont typeface="Arial"/>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BSI must quantitatively pass CCAR; it must have </a:t>
                      </a:r>
                      <a:r>
                        <a:rPr kumimoji="0" lang="en-US" sz="1200" b="1" i="0" u="none" strike="noStrike" cap="none" normalizeH="0" baseline="0" dirty="0" smtClean="0">
                          <a:ln>
                            <a:noFill/>
                          </a:ln>
                          <a:solidFill>
                            <a:schemeClr val="tx1"/>
                          </a:solidFill>
                          <a:effectLst/>
                          <a:latin typeface="Arial" charset="0"/>
                          <a:ea typeface="Arial Unicode MS" pitchFamily="34" charset="-128"/>
                          <a:cs typeface="Arial" charset="0"/>
                        </a:rPr>
                        <a:t>sufficient capital plus earnings to withstand elevated losses</a:t>
                      </a:r>
                    </a:p>
                    <a:p>
                      <a:pPr marL="166688" marR="0" lvl="1" indent="-166688" algn="l" defTabSz="881063" rtl="0" eaLnBrk="1" fontAlgn="base" latinLnBrk="0" hangingPunct="1">
                        <a:lnSpc>
                          <a:spcPct val="100000"/>
                        </a:lnSpc>
                        <a:spcBef>
                          <a:spcPct val="30000"/>
                        </a:spcBef>
                        <a:spcAft>
                          <a:spcPct val="0"/>
                        </a:spcAft>
                        <a:buClrTx/>
                        <a:buSzTx/>
                        <a:buFont typeface="Arial"/>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Current capital position and credit portfolio composition provide a ceiling for stress losses, which serve as an anchor point for risk appetite limits</a:t>
                      </a: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r>
              <a:tr h="900402">
                <a:tc>
                  <a:txBody>
                    <a:bodyPr/>
                    <a:lstStyle/>
                    <a:p>
                      <a:pPr marL="166688" marR="0" lvl="1" indent="-166688" algn="l" defTabSz="881063" rtl="0" eaLnBrk="1" fontAlgn="base" latinLnBrk="0" hangingPunct="1">
                        <a:lnSpc>
                          <a:spcPct val="100000"/>
                        </a:lnSpc>
                        <a:spcBef>
                          <a:spcPct val="30000"/>
                        </a:spcBef>
                        <a:spcAft>
                          <a:spcPct val="0"/>
                        </a:spcAft>
                        <a:buClrTx/>
                        <a:buSzTx/>
                        <a:buFont typeface="Arial"/>
                        <a:buChar char="•"/>
                        <a:tabLst/>
                      </a:pPr>
                      <a:r>
                        <a:rPr kumimoji="0" lang="en-US" sz="1200" b="1" i="0" u="none" strike="noStrike" cap="none" normalizeH="0" baseline="0" dirty="0" smtClean="0">
                          <a:ln>
                            <a:noFill/>
                          </a:ln>
                          <a:solidFill>
                            <a:schemeClr val="tx1"/>
                          </a:solidFill>
                          <a:effectLst/>
                          <a:latin typeface="Arial" charset="0"/>
                          <a:ea typeface="Arial Unicode MS" pitchFamily="34" charset="-128"/>
                          <a:cs typeface="Arial" charset="0"/>
                        </a:rPr>
                        <a:t>For PPNR impairment, </a:t>
                      </a: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CCAR projections are used to create internally consistent limits for CCAR base vs stress expected revenue levels</a:t>
                      </a: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r>
              <a:tr h="988540">
                <a:tc>
                  <a:txBody>
                    <a:bodyPr/>
                    <a:lstStyle/>
                    <a:p>
                      <a:pPr marL="166688" marR="0" lvl="1" indent="-166688" algn="l" defTabSz="881063" rtl="0" eaLnBrk="1" fontAlgn="base" latinLnBrk="0" hangingPunct="1">
                        <a:lnSpc>
                          <a:spcPct val="100000"/>
                        </a:lnSpc>
                        <a:spcBef>
                          <a:spcPct val="30000"/>
                        </a:spcBef>
                        <a:spcAft>
                          <a:spcPct val="0"/>
                        </a:spcAft>
                        <a:buClrTx/>
                        <a:buSzTx/>
                        <a:buFont typeface="Arial"/>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Analysis described above serves as an “anchor point” for limit setting in a way that ensures internal consistency of limits</a:t>
                      </a:r>
                    </a:p>
                    <a:p>
                      <a:pPr marL="166688" marR="0" lvl="1" indent="-166688" algn="l" defTabSz="881063" rtl="0" eaLnBrk="1" fontAlgn="base" latinLnBrk="0" hangingPunct="1">
                        <a:lnSpc>
                          <a:spcPct val="100000"/>
                        </a:lnSpc>
                        <a:spcBef>
                          <a:spcPct val="30000"/>
                        </a:spcBef>
                        <a:spcAft>
                          <a:spcPct val="0"/>
                        </a:spcAft>
                        <a:buClrTx/>
                        <a:buSzTx/>
                        <a:buFont typeface="Arial"/>
                        <a:buChar char="•"/>
                        <a:tabLst/>
                      </a:pPr>
                      <a:r>
                        <a:rPr kumimoji="0" lang="en-US" sz="1200" b="0" i="0" u="none" strike="noStrike" kern="1200" cap="none" normalizeH="0" baseline="0" dirty="0" smtClean="0">
                          <a:ln>
                            <a:noFill/>
                          </a:ln>
                          <a:solidFill>
                            <a:schemeClr val="tx1"/>
                          </a:solidFill>
                          <a:effectLst/>
                          <a:latin typeface="Arial" charset="0"/>
                          <a:ea typeface="Arial Unicode MS" pitchFamily="34" charset="-128"/>
                          <a:cs typeface="Arial" charset="0"/>
                        </a:rPr>
                        <a:t>Input from Senior Executives and other experts is essential for finalizing limits, in order to reflect the strategic vision and true risk appetite of BSI’s leadership </a:t>
                      </a: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1" name="AutoShape 2"/>
          <p:cNvSpPr>
            <a:spLocks noChangeArrowheads="1"/>
          </p:cNvSpPr>
          <p:nvPr/>
        </p:nvSpPr>
        <p:spPr bwMode="gray">
          <a:xfrm rot="5400000">
            <a:off x="971642" y="4410881"/>
            <a:ext cx="1058400" cy="1782954"/>
          </a:xfrm>
          <a:prstGeom prst="chevron">
            <a:avLst>
              <a:gd name="adj" fmla="val 15458"/>
            </a:avLst>
          </a:prstGeom>
          <a:solidFill>
            <a:schemeClr val="bg1"/>
          </a:solidFill>
          <a:ln w="12700">
            <a:solidFill>
              <a:schemeClr val="bg2"/>
            </a:solidFill>
            <a:miter lim="800000"/>
            <a:headEnd/>
            <a:tailEnd/>
          </a:ln>
          <a:effectLst/>
          <a:extLst/>
        </p:spPr>
        <p:txBody>
          <a:bodyPr rot="10800000" vert="vert" lIns="72000" tIns="72000" rIns="72000" bIns="72000" anchor="ctr" anchorCtr="1">
            <a:noAutofit/>
          </a:bodyPr>
          <a:lstStyle/>
          <a:p>
            <a:pPr marL="3175" algn="ctr" eaLnBrk="0" hangingPunct="0">
              <a:lnSpc>
                <a:spcPct val="100000"/>
              </a:lnSpc>
            </a:pPr>
            <a:r>
              <a:rPr lang="en-GB" altLang="zh-CN" sz="1100" b="1" dirty="0" smtClean="0">
                <a:latin typeface="Arial" panose="020B0604020202020204" pitchFamily="34" charset="0"/>
                <a:ea typeface="+mj-ea"/>
                <a:cs typeface="Arial" panose="020B0604020202020204" pitchFamily="34" charset="0"/>
              </a:rPr>
              <a:t>Review and apply management adjustments</a:t>
            </a:r>
            <a:endParaRPr lang="en-GB" altLang="zh-CN" sz="1100" b="1" dirty="0">
              <a:latin typeface="Arial" panose="020B0604020202020204" pitchFamily="34" charset="0"/>
              <a:ea typeface="+mj-ea"/>
              <a:cs typeface="Arial" panose="020B0604020202020204" pitchFamily="34" charset="0"/>
            </a:endParaRPr>
          </a:p>
        </p:txBody>
      </p:sp>
      <p:sp>
        <p:nvSpPr>
          <p:cNvPr id="12" name="AutoShape 3"/>
          <p:cNvSpPr>
            <a:spLocks noChangeArrowheads="1"/>
          </p:cNvSpPr>
          <p:nvPr/>
        </p:nvSpPr>
        <p:spPr bwMode="gray">
          <a:xfrm rot="5400000">
            <a:off x="971642" y="3445628"/>
            <a:ext cx="1058400" cy="1782954"/>
          </a:xfrm>
          <a:prstGeom prst="chevron">
            <a:avLst>
              <a:gd name="adj" fmla="val 15458"/>
            </a:avLst>
          </a:prstGeom>
          <a:solidFill>
            <a:schemeClr val="bg1"/>
          </a:solidFill>
          <a:ln w="12700">
            <a:solidFill>
              <a:schemeClr val="bg2"/>
            </a:solidFill>
            <a:miter lim="800000"/>
            <a:headEnd/>
            <a:tailEnd/>
          </a:ln>
          <a:effectLst/>
          <a:extLst/>
        </p:spPr>
        <p:txBody>
          <a:bodyPr rot="10800000" vert="vert" lIns="72000" tIns="72000" rIns="72000" bIns="72000" anchor="ctr" anchorCtr="1">
            <a:noAutofit/>
          </a:bodyPr>
          <a:lstStyle/>
          <a:p>
            <a:pPr marL="3175" algn="ctr" eaLnBrk="0" hangingPunct="0">
              <a:lnSpc>
                <a:spcPct val="100000"/>
              </a:lnSpc>
            </a:pPr>
            <a:r>
              <a:rPr lang="en-GB" altLang="zh-CN" sz="1100" b="1" dirty="0" smtClean="0">
                <a:latin typeface="Arial" panose="020B0604020202020204" pitchFamily="34" charset="0"/>
                <a:ea typeface="+mj-ea"/>
                <a:cs typeface="Arial" panose="020B0604020202020204" pitchFamily="34" charset="0"/>
              </a:rPr>
              <a:t>Calibrate anchor points for metric limits</a:t>
            </a:r>
            <a:endParaRPr lang="en-GB" altLang="zh-CN" sz="1100" b="1" dirty="0">
              <a:latin typeface="Arial" panose="020B0604020202020204" pitchFamily="34" charset="0"/>
              <a:ea typeface="+mj-ea"/>
              <a:cs typeface="Arial" panose="020B0604020202020204" pitchFamily="34" charset="0"/>
            </a:endParaRPr>
          </a:p>
        </p:txBody>
      </p:sp>
      <p:sp>
        <p:nvSpPr>
          <p:cNvPr id="16" name="Content Placeholder 2"/>
          <p:cNvSpPr>
            <a:spLocks noGrp="1"/>
          </p:cNvSpPr>
          <p:nvPr>
            <p:ph sz="quarter" idx="11"/>
          </p:nvPr>
        </p:nvSpPr>
        <p:spPr/>
        <p:txBody>
          <a:bodyPr/>
          <a:lstStyle/>
          <a:p>
            <a:pPr lvl="0"/>
            <a:r>
              <a:rPr lang="en-US" kern="0" dirty="0">
                <a:solidFill>
                  <a:srgbClr val="000000"/>
                </a:solidFill>
                <a:latin typeface="Arial"/>
                <a:ea typeface="ＭＳ Ｐゴシック"/>
              </a:rPr>
              <a:t>Example calibration approach: Credit metrics linked to CCAR objective</a:t>
            </a:r>
          </a:p>
        </p:txBody>
      </p:sp>
      <p:sp>
        <p:nvSpPr>
          <p:cNvPr id="15" name="Text Box 75"/>
          <p:cNvSpPr txBox="1">
            <a:spLocks noChangeArrowheads="1"/>
          </p:cNvSpPr>
          <p:nvPr/>
        </p:nvSpPr>
        <p:spPr bwMode="gray">
          <a:xfrm>
            <a:off x="407540" y="98167"/>
            <a:ext cx="1412246"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Calibration approach</a:t>
            </a:r>
            <a:endParaRPr lang="en-US" sz="1200" dirty="0">
              <a:solidFill>
                <a:schemeClr val="bg1">
                  <a:lumMod val="50000"/>
                </a:schemeClr>
              </a:solidFill>
            </a:endParaRPr>
          </a:p>
        </p:txBody>
      </p:sp>
      <p:sp>
        <p:nvSpPr>
          <p:cNvPr id="14" name="AutoShape 5"/>
          <p:cNvSpPr>
            <a:spLocks noChangeArrowheads="1"/>
          </p:cNvSpPr>
          <p:nvPr/>
        </p:nvSpPr>
        <p:spPr bwMode="gray">
          <a:xfrm rot="5400000">
            <a:off x="971642" y="1515122"/>
            <a:ext cx="1058400" cy="1782954"/>
          </a:xfrm>
          <a:prstGeom prst="homePlate">
            <a:avLst>
              <a:gd name="adj" fmla="val 15458"/>
            </a:avLst>
          </a:prstGeom>
          <a:solidFill>
            <a:schemeClr val="bg1"/>
          </a:solidFill>
          <a:ln w="12700">
            <a:solidFill>
              <a:schemeClr val="bg2"/>
            </a:solidFill>
            <a:miter lim="800000"/>
            <a:headEnd/>
            <a:tailEnd/>
          </a:ln>
          <a:effectLst/>
          <a:extLst/>
        </p:spPr>
        <p:txBody>
          <a:bodyPr rot="10800000" vert="vert" lIns="72000" tIns="72000" rIns="72000" bIns="72000" anchor="ctr" anchorCtr="1">
            <a:noAutofit/>
          </a:bodyPr>
          <a:lstStyle/>
          <a:p>
            <a:pPr algn="ctr" eaLnBrk="0" hangingPunct="0">
              <a:lnSpc>
                <a:spcPct val="100000"/>
              </a:lnSpc>
            </a:pPr>
            <a:r>
              <a:rPr lang="en-GB" altLang="zh-CN" sz="1100" b="1" dirty="0" smtClean="0">
                <a:latin typeface="Arial" panose="020B0604020202020204" pitchFamily="34" charset="0"/>
                <a:ea typeface="+mj-ea"/>
                <a:cs typeface="Arial" panose="020B0604020202020204" pitchFamily="34" charset="0"/>
              </a:rPr>
              <a:t>Set SHUSA RAS objectives</a:t>
            </a:r>
            <a:endParaRPr lang="en-GB" altLang="zh-CN" sz="1100" b="1" dirty="0">
              <a:latin typeface="Arial" panose="020B0604020202020204" pitchFamily="34" charset="0"/>
              <a:ea typeface="+mj-ea"/>
              <a:cs typeface="Arial" panose="020B0604020202020204" pitchFamily="34" charset="0"/>
            </a:endParaRPr>
          </a:p>
        </p:txBody>
      </p:sp>
      <p:sp>
        <p:nvSpPr>
          <p:cNvPr id="17" name="AutoShape 4"/>
          <p:cNvSpPr>
            <a:spLocks noChangeArrowheads="1"/>
          </p:cNvSpPr>
          <p:nvPr/>
        </p:nvSpPr>
        <p:spPr bwMode="gray">
          <a:xfrm rot="5400000">
            <a:off x="971642" y="2480375"/>
            <a:ext cx="1058400" cy="1782954"/>
          </a:xfrm>
          <a:prstGeom prst="chevron">
            <a:avLst>
              <a:gd name="adj" fmla="val 15458"/>
            </a:avLst>
          </a:prstGeom>
          <a:solidFill>
            <a:schemeClr val="bg1"/>
          </a:solidFill>
          <a:ln w="12700">
            <a:solidFill>
              <a:schemeClr val="bg2"/>
            </a:solidFill>
            <a:miter lim="800000"/>
            <a:headEnd/>
            <a:tailEnd/>
          </a:ln>
          <a:effectLst/>
          <a:extLst/>
        </p:spPr>
        <p:txBody>
          <a:bodyPr rot="10800000" vert="vert" lIns="72000" tIns="72000" rIns="72000" bIns="72000" anchor="ctr" anchorCtr="1">
            <a:noAutofit/>
          </a:bodyPr>
          <a:lstStyle/>
          <a:p>
            <a:pPr marL="3175" algn="ctr" eaLnBrk="0" hangingPunct="0">
              <a:lnSpc>
                <a:spcPct val="100000"/>
              </a:lnSpc>
            </a:pPr>
            <a:r>
              <a:rPr lang="en-GB" altLang="zh-CN" sz="1100" b="1" dirty="0" smtClean="0">
                <a:latin typeface="Arial" panose="020B0604020202020204" pitchFamily="34" charset="0"/>
                <a:ea typeface="+mj-ea"/>
                <a:cs typeface="Arial" panose="020B0604020202020204" pitchFamily="34" charset="0"/>
              </a:rPr>
              <a:t>Identify metrics to track objectives at SHUSA and BSI level</a:t>
            </a:r>
            <a:endParaRPr lang="en-GB" altLang="zh-CN" sz="1100" b="1" dirty="0">
              <a:latin typeface="Arial" panose="020B0604020202020204" pitchFamily="34" charset="0"/>
              <a:ea typeface="+mj-ea"/>
              <a:cs typeface="Arial" panose="020B0604020202020204" pitchFamily="34" charset="0"/>
            </a:endParaRPr>
          </a:p>
        </p:txBody>
      </p:sp>
      <p:sp>
        <p:nvSpPr>
          <p:cNvPr id="13" name="Right Bracket 12"/>
          <p:cNvSpPr/>
          <p:nvPr/>
        </p:nvSpPr>
        <p:spPr>
          <a:xfrm flipH="1">
            <a:off x="371321" y="3818537"/>
            <a:ext cx="101600" cy="2023653"/>
          </a:xfrm>
          <a:prstGeom prst="rightBracket">
            <a:avLst>
              <a:gd name="adj" fmla="val 0"/>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8" name="TextBox 17"/>
          <p:cNvSpPr txBox="1"/>
          <p:nvPr/>
        </p:nvSpPr>
        <p:spPr>
          <a:xfrm rot="16200000">
            <a:off x="-63801" y="4631972"/>
            <a:ext cx="886781" cy="231282"/>
          </a:xfrm>
          <a:prstGeom prst="rect">
            <a:avLst/>
          </a:prstGeom>
          <a:solidFill>
            <a:schemeClr val="bg1"/>
          </a:solidFill>
        </p:spPr>
        <p:txBody>
          <a:bodyPr wrap="none" rtlCol="0">
            <a:spAutoFit/>
          </a:bodyPr>
          <a:lstStyle/>
          <a:p>
            <a:r>
              <a:rPr lang="en-GB" sz="1050" b="1" dirty="0" smtClean="0">
                <a:solidFill>
                  <a:schemeClr val="accent1"/>
                </a:solidFill>
              </a:rPr>
              <a:t>Calibration</a:t>
            </a:r>
            <a:endParaRPr lang="en-GB" sz="1050" b="1" dirty="0">
              <a:solidFill>
                <a:schemeClr val="accent1"/>
              </a:solidFill>
            </a:endParaRPr>
          </a:p>
        </p:txBody>
      </p:sp>
      <p:sp>
        <p:nvSpPr>
          <p:cNvPr id="19" name="Right Bracket 18"/>
          <p:cNvSpPr/>
          <p:nvPr/>
        </p:nvSpPr>
        <p:spPr>
          <a:xfrm flipH="1">
            <a:off x="371321" y="2832020"/>
            <a:ext cx="101600" cy="965252"/>
          </a:xfrm>
          <a:prstGeom prst="rightBracket">
            <a:avLst>
              <a:gd name="adj" fmla="val 0"/>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050"/>
          </a:p>
        </p:txBody>
      </p:sp>
      <p:sp>
        <p:nvSpPr>
          <p:cNvPr id="20" name="TextBox 19"/>
          <p:cNvSpPr txBox="1"/>
          <p:nvPr/>
        </p:nvSpPr>
        <p:spPr>
          <a:xfrm rot="16200000">
            <a:off x="-4491" y="3129532"/>
            <a:ext cx="768160" cy="370230"/>
          </a:xfrm>
          <a:prstGeom prst="rect">
            <a:avLst/>
          </a:prstGeom>
          <a:solidFill>
            <a:schemeClr val="bg1"/>
          </a:solidFill>
        </p:spPr>
        <p:txBody>
          <a:bodyPr wrap="none" rtlCol="0">
            <a:spAutoFit/>
          </a:bodyPr>
          <a:lstStyle/>
          <a:p>
            <a:r>
              <a:rPr lang="en-GB" sz="1050" b="1" dirty="0" smtClean="0">
                <a:solidFill>
                  <a:schemeClr val="accent1"/>
                </a:solidFill>
              </a:rPr>
              <a:t>Metric </a:t>
            </a:r>
          </a:p>
          <a:p>
            <a:r>
              <a:rPr lang="en-GB" sz="1050" b="1" dirty="0" smtClean="0">
                <a:solidFill>
                  <a:schemeClr val="accent1"/>
                </a:solidFill>
              </a:rPr>
              <a:t>selection</a:t>
            </a:r>
            <a:endParaRPr lang="en-GB" sz="1050" b="1" dirty="0">
              <a:solidFill>
                <a:schemeClr val="accent1"/>
              </a:solidFill>
            </a:endParaRPr>
          </a:p>
        </p:txBody>
      </p:sp>
    </p:spTree>
    <p:extLst>
      <p:ext uri="{BB962C8B-B14F-4D97-AF65-F5344CB8AC3E}">
        <p14:creationId xmlns:p14="http://schemas.microsoft.com/office/powerpoint/2010/main" val="206028126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2f19bde990ad741f46f5ea7ce4e19f2444f18fb"/>
  <p:tag name="THINKCELLPRESENTATIONDONOTDELETE" val="&lt;?xml version=&quot;1.0&quot; encoding=&quot;UTF-16&quot; standalone=&quot;yes&quot;?&gt;&#10;&lt;root reqver=&quot;21047&quot;&gt;&lt;version val=&quot;23263&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d/%m/%Y&lt;/m_strFormatTime&gt;&lt;/m_precDefaultDate&gt;&lt;m_precDefaultYear&gt;&lt;m_bNumberIsYear val=&quot;0&quot;/&gt;&lt;m_strFormatTime&gt;%Y&lt;/m_strFormatTime&gt;&lt;/m_precDefaultYear&gt;&lt;m_precDefaultQuarter&gt;&lt;m_bNumberIsYear val=&quot;0&quot;/&gt;&lt;m_strFormatTime&gt;Q%5&lt;/m_strFormatTime&gt;&lt;/m_precDefaultQuarter&gt;&lt;m_precDefaultMonth/&gt;&lt;m_precDefaultWeek/&gt;&lt;m_precDefaultDay&gt;&lt;m_bNumberIsYear val=&quot;0&quot;/&gt;&lt;m_strFormatTime&gt;%#d&lt;/m_strFormatTime&gt;&lt;/m_precDefaultDay&gt;&lt;m_mruColor&gt;&lt;m_vecMRU length=&quot;5&quot;&gt;&lt;elem m_fUsage=&quot;4.63694659282155720000E+000&quot;&gt;&lt;m_msothmcolidx val=&quot;0&quot;/&gt;&lt;m_rgb r=&quot;ff&quot; g=&quot;bf&quot; b=&quot;27&quot;/&gt;&lt;m_ppcolschidx tagver0=&quot;23004&quot; tagname0=&quot;m_ppcolschidxUNRECOGNIZED&quot; val=&quot;0&quot;/&gt;&lt;m_nBrightness val=&quot;0&quot;/&gt;&lt;/elem&gt;&lt;elem m_fUsage=&quot;3.85166073061006250000E+000&quot;&gt;&lt;m_msothmcolidx val=&quot;0&quot;/&gt;&lt;m_rgb r=&quot;ff&quot; g=&quot;0&quot; b=&quot;0&quot;/&gt;&lt;m_ppcolschidx tagver0=&quot;23004&quot; tagname0=&quot;m_ppcolschidxUNRECOGNIZED&quot; val=&quot;0&quot;/&gt;&lt;m_nBrightness val=&quot;0&quot;/&gt;&lt;/elem&gt;&lt;elem m_fUsage=&quot;1.23905322371660830000E+000&quot;&gt;&lt;m_msothmcolidx val=&quot;0&quot;/&gt;&lt;m_rgb r=&quot;eb&quot; g=&quot;3&quot; b=&quot;26&quot;/&gt;&lt;m_ppcolschidx tagver0=&quot;23004&quot; tagname0=&quot;m_ppcolschidxUNRECOGNIZED&quot; val=&quot;0&quot;/&gt;&lt;m_nBrightness val=&quot;0&quot;/&gt;&lt;/elem&gt;&lt;elem m_fUsage=&quot;2.54186582832900130000E-001&quot;&gt;&lt;m_msothmcolidx val=&quot;0&quot;/&gt;&lt;m_rgb r=&quot;4d&quot; g=&quot;4d&quot; b=&quot;4d&quot;/&gt;&lt;m_ppcolschidx tagver0=&quot;23004&quot; tagname0=&quot;m_ppcolschidxUNRECOGNIZED&quot; val=&quot;0&quot;/&gt;&lt;m_nBrightness val=&quot;0&quot;/&gt;&lt;/elem&gt;&lt;elem m_fUsage=&quot;6.36268544113594970000E-003&quot;&gt;&lt;m_msothmcolidx val=&quot;0&quot;/&gt;&lt;m_rgb r=&quot;ff&quot; g=&quot;fa&quot; b=&quot;26&quot;/&gt;&lt;m_ppcolschidx tagver0=&quot;23004&quot; tagname0=&quot;m_ppcolschidxUNRECOGNIZED&quot; val=&quot;0&quot;/&gt;&lt;m_nBrightness val=&quot;0&quot;/&gt;&lt;/elem&gt;&lt;/m_vecMRU&gt;&lt;/m_mruColor&gt;&lt;m_eweekdayFirstOfWeek val=&quot;1&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es6qQgIw_UyfI_Kr83qzhQ"/>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G3XGFdH730ioaPx13EwOkA"/>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DLSj1l4eC0SWEyhKVvTXpQ"/>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5flr9Ai79kCCN68GoRn2Ew"/>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fMl_CxEZ40a5T3QH.fjDSg"/>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xAwK8xJqRE2ZJolt0ykYFw"/>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t5avzDCKEUOJ.ijy2qJ8bA"/>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51UFj5vDRk2G0bxfr3mYlw"/>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cenrOio00kq5YmxVaagLDA"/>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S2vGbpAHrkS28hAd2rCfAw"/>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vc3BuSGhbUqypZbed5.ey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K3FZUs9vYUCagdVVQSwa2g"/>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iPm.l5G5nkGEPQHHKuaQpQ"/>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sRDmHvk8UGMa7RIaafxlA"/>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dggzmTdTC0SWqxZmZzA7ig"/>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9zbesLCBSEmXXA99qaFarg"/>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fCPxW_dr.0qgMd.k33emGg"/>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IfvGV_UCNE67CEIVyQIgWA"/>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IlejToaf9EK92qUsQ55N4Q"/>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rV8KasZ3ekmoA5xyhKR4jg"/>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I51uGe72dUSxdm4hoQT_9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D53froZFFUKuG_x4TT2bPg"/>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b2bl.MibSUeM7qdxrcKzzQ"/>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j0FwePEYukuW_JXsV5sjQg"/>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BxFY25TzIUK3ny64OuBBbw"/>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9BI2nJH2qUSb5WxmMOutog"/>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5SCK_sL0BkCsCquoYbHJYg"/>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ynJPx7ZdiEqL53cLbig81g"/>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4p.zQ1gkKUCnmw7qk0Mu8w"/>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5OVBOk9hx0qseJaRwLOx5g"/>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F4KqKwBtBUq2JEou0J8j7Q"/>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Xm2Lba0oh0Gz4EnVcSonB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wJZOIXuFvEOK3nEsDX_ljw"/>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JUlz1UFsuEK5aQu841JJRQ"/>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b5RX6ZldLEKONvRcfZCQiw"/>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LQS0Ejmu9kCYGL3YqStoEQ"/>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UYaUE8h.pUmEuHZDdDKgLQ"/>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TAeW3fUk4ECrEZS2OR0OVQ"/>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cK12yDG5Z0arAtmJGBbcVw"/>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G.8e.eThH0K1PySetmz7uw"/>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MMFYNfTVTkW_KG9h7ZrTHw"/>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dDLZ3YSwP0.DP2aBdGSQC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Ll.npKM.zkSRyJ4lboNy_g"/>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rOmE1JIZVU2uxPIf3eUEiw"/>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tVt3FTU5El0q3oT5meh4SUA"/>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TwrIqs5Eb0yA8tEsoqgt0Q"/>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9mPlEgHUQk6eKrfLnC8vkw"/>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vxCaKFKSrkGuZUvH2JwBIg"/>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wnlXPjIGkUWFaCIjkLW9cg"/>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t84dis4uQR0yPPbLmP60Aeg"/>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tURWlEO0.jk2p6ljxIicJiA"/>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UYdc7XeLXUOMhRczZKr1bA"/>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n6RHFG8AfUeNN7I3YCzL2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VVkcRiGwW0KI915jiMRTCA"/>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t42kjgKIWWUWMZIVRYmP_jg"/>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tyOAdmrI3s0eNZaaG86J71w"/>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tUVduI4jaskWIlFYpa9pPdA"/>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todsCunnzM0.1GjNij9NPnQ"/>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t3H6jsE1HzUq2dIR16j6DqQ"/>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tFswG6Ux28kKBI7RB_OMspg"/>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tYE3iTK97pE6J8_agbYnA5A"/>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tXLUJ2E8dEE.tnF2AlfUTyw"/>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tI3psFyKJI0GRLYwRSB0hEg"/>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tASvsnojlk0qNZ3Ku.MNs.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CjfLWoFYBky1blYUM02hWQ"/>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tGpWIBn9Ex0uaCoeKo9mzng"/>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tjAfwXDvbGUaOhjqkD61xbA"/>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t6pqlmJtqh0KpvXndRL.42Q"/>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t8H0NVxXyh02F6WCEhboDuw"/>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t0MBbmCSFPkqMsHeI0BnT1w"/>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G.8e.eThH0K1PySetmz7uw"/>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tQY9O550sNU6bg9P04Azf_Q"/>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tdSzGICzuxU.YxGqewk0gtA"/>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t0vzXZAjz_k2ELXRFXYpI_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XE9sikK1b06UhZFfuA0KMQ"/>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tja2XFFbdr0K_FiwIx7cdaQ"/>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t958mTvP9vUGOl6x1glFTYQ"/>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tDMFOH_N9pUyd4zWz0oFrpA"/>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t_d5fFzYvokqd1o9h32ajwg"/>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tXImVg9UaNUuXhDPey6CJ8A"/>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tO1DVibqkEk69yQkus_lxuw"/>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txi8rMnJhpU2eZSqEeqwe5g"/>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tvZv.ZU_9p0q.5Gh_xcLskA"/>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tecyy0quZW0mCg_scdtviKg"/>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t2CQcK9IYn0it5pNbcP8_x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G.7mh1pPgUevOBBhXwRSnQ"/>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ta5WmzsHCeUKMjBLm3EnQgg"/>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tmPg1chgNXE6z0vJ9ePe9zQ"/>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tVNFivpECeEyZGbs8ab3e1Q"/>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tXkWY6AI5HkeVmtp7WB5UYQ"/>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tXawohMwZUE6AS301TvRXsw"/>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tXoNUx_VEYUex_q.vENATug"/>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tlgLVq98b5Uy9bJkalZIgAQ"/>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SqiHgoUF8UCtf0qRAhHM7g"/>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tQohTt4fd_0.nTS14Zo_kA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9d9WMOYt5E2cPJmzCtUB6A"/>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tTdFeGVoGmEyLSS8amIoLUA"/>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ta5WmzsHCeUKMjBLm3EnQgg"/>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tmPg1chgNXE6z0vJ9ePe9zQ"/>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tzC.3B49ozkqVAI_8VN1PaQ"/>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t6b82TnYz_EKP53ogM5XlUQ"/>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txLYM_WfMA0eo9gag38jUCA"/>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tjLC9X1Eh9EqyjQjKLWx27Q"/>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t7mdJ34SB10Oia_I_6oal.Q"/>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tVNFivpECeEyZGbs8ab3e1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tXkWY6AI5HkeVmtp7WB5UYQ"/>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t6WoJZozB90SHWJptPRotYw"/>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tXawohMwZUE6AS301TvRXsw"/>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tXoNUx_VEYUex_q.vENATug"/>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tlgLVq98b5Uy9bJkalZIgAQ"/>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tSqiHgoUF8UCtf0qRAhHM7g"/>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tQohTt4fd_0.nTS14Zo_kAQ"/>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tTdFeGVoGmEyLSS8amIoLUA"/>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ta5WmzsHCeUKMjBLm3EnQg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tmPg1chgNXE6z0vJ9ePe9zQ"/>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tXkWY6AI5HkeVmtp7WB5UYQ"/>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tXawohMwZUE6AS301TvRXsw"/>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tXoNUx_VEYUex_q.vENATug"/>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tlgLVq98b5Uy9bJkalZIgAQ"/>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tSqiHgoUF8UCtf0qRAhHM7g"/>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tQohTt4fd_0.nTS14Zo_kAQ"/>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tTdFeGVoGmEyLSS8amIoLUA"/>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t3Tf_SRZezkmx7jAHLhzeYQ"/>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t5ZuiZIap306mlvFsbaz0J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telfPVJIFwEO.RGz5aHDVzg"/>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tyIiccGWNkUCSbZdUUi1RWw"/>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ta5WmzsHCeUKMjBLm3EnQgg"/>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tmPg1chgNXE6z0vJ9ePe9zQ"/>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tQPzK1h6o_E2wgjFGygstwA"/>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tGZyBuK2EEUGfx48eBiqCtQ"/>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t.qZ.F2MEPkaYwbWojwd0zg"/>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txjF6yDX180m3EnGIfEhMag"/>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tpfbv5LhmY0WX4uygN2Eij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zA6XzZxekW911oEFUbbdg"/>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t0pO.c0LaaEKEc8QoLFx_vA"/>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tXS1nqGxXzkuReejPdUC96w"/>
</p:tagLst>
</file>

<file path=ppt/tags/tag2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ta5WmzsHCeUKMjBLm3EnQgg"/>
</p:tagLst>
</file>

<file path=ppt/tags/tag234.xml><?xml version="1.0" encoding="utf-8"?>
<p:tagLst xmlns:a="http://schemas.openxmlformats.org/drawingml/2006/main" xmlns:r="http://schemas.openxmlformats.org/officeDocument/2006/relationships" xmlns:p="http://schemas.openxmlformats.org/presentationml/2006/main">
  <p:tag name="THINKCELLSHAPEDONOTDELETE" val="tmPg1chgNXE6z0vJ9ePe9zQ"/>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tXoNUx_VEYUex_q.vENATug"/>
</p:tagLst>
</file>

<file path=ppt/tags/tag236.xml><?xml version="1.0" encoding="utf-8"?>
<p:tagLst xmlns:a="http://schemas.openxmlformats.org/drawingml/2006/main" xmlns:r="http://schemas.openxmlformats.org/officeDocument/2006/relationships" xmlns:p="http://schemas.openxmlformats.org/presentationml/2006/main">
  <p:tag name="THINKCELLSHAPEDONOTDELETE" val="tXawohMwZUE6AS301TvRXsw"/>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tXkWY6AI5HkeVmtp7WB5UYQ"/>
</p:tagLst>
</file>

<file path=ppt/tags/tag238.xml><?xml version="1.0" encoding="utf-8"?>
<p:tagLst xmlns:a="http://schemas.openxmlformats.org/drawingml/2006/main" xmlns:r="http://schemas.openxmlformats.org/officeDocument/2006/relationships" xmlns:p="http://schemas.openxmlformats.org/presentationml/2006/main">
  <p:tag name="THINKCELLSHAPEDONOTDELETE" val="tlgLVq98b5Uy9bJkalZIgAQ"/>
</p:tagLst>
</file>

<file path=ppt/tags/tag239.xml><?xml version="1.0" encoding="utf-8"?>
<p:tagLst xmlns:a="http://schemas.openxmlformats.org/drawingml/2006/main" xmlns:r="http://schemas.openxmlformats.org/officeDocument/2006/relationships" xmlns:p="http://schemas.openxmlformats.org/presentationml/2006/main">
  <p:tag name="THINKCELLSHAPEDONOTDELETE" val="tVNFivpECeEyZGbs8ab3e1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oNvAgV927kmcc5YEhcbPUQ"/>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tSqiHgoUF8UCtf0qRAhHM7g"/>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tQohTt4fd_0.nTS14Zo_kAQ"/>
</p:tagLst>
</file>

<file path=ppt/tags/tag242.xml><?xml version="1.0" encoding="utf-8"?>
<p:tagLst xmlns:a="http://schemas.openxmlformats.org/drawingml/2006/main" xmlns:r="http://schemas.openxmlformats.org/officeDocument/2006/relationships" xmlns:p="http://schemas.openxmlformats.org/presentationml/2006/main">
  <p:tag name="THINKCELLSHAPEDONOTDELETE" val="tTdFeGVoGmEyLSS8amIoLUA"/>
</p:tagLst>
</file>

<file path=ppt/tags/tag2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4.xml><?xml version="1.0" encoding="utf-8"?>
<p:tagLst xmlns:a="http://schemas.openxmlformats.org/drawingml/2006/main" xmlns:r="http://schemas.openxmlformats.org/officeDocument/2006/relationships" xmlns:p="http://schemas.openxmlformats.org/presentationml/2006/main">
  <p:tag name="THINKCELLSHAPEDONOTDELETE" val="ta5WmzsHCeUKMjBLm3EnQgg"/>
</p:tagLst>
</file>

<file path=ppt/tags/tag245.xml><?xml version="1.0" encoding="utf-8"?>
<p:tagLst xmlns:a="http://schemas.openxmlformats.org/drawingml/2006/main" xmlns:r="http://schemas.openxmlformats.org/officeDocument/2006/relationships" xmlns:p="http://schemas.openxmlformats.org/presentationml/2006/main">
  <p:tag name="THINKCELLSHAPEDONOTDELETE" val="tmPg1chgNXE6z0vJ9ePe9zQ"/>
</p:tagLst>
</file>

<file path=ppt/tags/tag246.xml><?xml version="1.0" encoding="utf-8"?>
<p:tagLst xmlns:a="http://schemas.openxmlformats.org/drawingml/2006/main" xmlns:r="http://schemas.openxmlformats.org/officeDocument/2006/relationships" xmlns:p="http://schemas.openxmlformats.org/presentationml/2006/main">
  <p:tag name="THINKCELLSHAPEDONOTDELETE" val="tVNFivpECeEyZGbs8ab3e1Q"/>
</p:tagLst>
</file>

<file path=ppt/tags/tag247.xml><?xml version="1.0" encoding="utf-8"?>
<p:tagLst xmlns:a="http://schemas.openxmlformats.org/drawingml/2006/main" xmlns:r="http://schemas.openxmlformats.org/officeDocument/2006/relationships" xmlns:p="http://schemas.openxmlformats.org/presentationml/2006/main">
  <p:tag name="THINKCELLSHAPEDONOTDELETE" val="tXkWY6AI5HkeVmtp7WB5UYQ"/>
</p:tagLst>
</file>

<file path=ppt/tags/tag248.xml><?xml version="1.0" encoding="utf-8"?>
<p:tagLst xmlns:a="http://schemas.openxmlformats.org/drawingml/2006/main" xmlns:r="http://schemas.openxmlformats.org/officeDocument/2006/relationships" xmlns:p="http://schemas.openxmlformats.org/presentationml/2006/main">
  <p:tag name="THINKCELLSHAPEDONOTDELETE" val="tXawohMwZUE6AS301TvRXsw"/>
</p:tagLst>
</file>

<file path=ppt/tags/tag249.xml><?xml version="1.0" encoding="utf-8"?>
<p:tagLst xmlns:a="http://schemas.openxmlformats.org/drawingml/2006/main" xmlns:r="http://schemas.openxmlformats.org/officeDocument/2006/relationships" xmlns:p="http://schemas.openxmlformats.org/presentationml/2006/main">
  <p:tag name="THINKCELLSHAPEDONOTDELETE" val="tXoNUx_VEYUex_q.vENATu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OveSTKWnJk2uPgkQnWq6dQ"/>
</p:tagLst>
</file>

<file path=ppt/tags/tag250.xml><?xml version="1.0" encoding="utf-8"?>
<p:tagLst xmlns:a="http://schemas.openxmlformats.org/drawingml/2006/main" xmlns:r="http://schemas.openxmlformats.org/officeDocument/2006/relationships" xmlns:p="http://schemas.openxmlformats.org/presentationml/2006/main">
  <p:tag name="THINKCELLSHAPEDONOTDELETE" val="tlgLVq98b5Uy9bJkalZIgAQ"/>
</p:tagLst>
</file>

<file path=ppt/tags/tag251.xml><?xml version="1.0" encoding="utf-8"?>
<p:tagLst xmlns:a="http://schemas.openxmlformats.org/drawingml/2006/main" xmlns:r="http://schemas.openxmlformats.org/officeDocument/2006/relationships" xmlns:p="http://schemas.openxmlformats.org/presentationml/2006/main">
  <p:tag name="THINKCELLSHAPEDONOTDELETE" val="tSqiHgoUF8UCtf0qRAhHM7g"/>
</p:tagLst>
</file>

<file path=ppt/tags/tag252.xml><?xml version="1.0" encoding="utf-8"?>
<p:tagLst xmlns:a="http://schemas.openxmlformats.org/drawingml/2006/main" xmlns:r="http://schemas.openxmlformats.org/officeDocument/2006/relationships" xmlns:p="http://schemas.openxmlformats.org/presentationml/2006/main">
  <p:tag name="THINKCELLSHAPEDONOTDELETE" val="tQohTt4fd_0.nTS14Zo_kAQ"/>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t5gT2y3DmRkCxKxREeNJ8Hw"/>
</p:tagLst>
</file>

<file path=ppt/tags/tag254.xml><?xml version="1.0" encoding="utf-8"?>
<p:tagLst xmlns:a="http://schemas.openxmlformats.org/drawingml/2006/main" xmlns:r="http://schemas.openxmlformats.org/officeDocument/2006/relationships" xmlns:p="http://schemas.openxmlformats.org/presentationml/2006/main">
  <p:tag name="THINKCELLSHAPEDONOTDELETE" val="tBRDuqBu9BUC2bNw8MF63aw"/>
</p:tagLst>
</file>

<file path=ppt/tags/tag255.xml><?xml version="1.0" encoding="utf-8"?>
<p:tagLst xmlns:a="http://schemas.openxmlformats.org/drawingml/2006/main" xmlns:r="http://schemas.openxmlformats.org/officeDocument/2006/relationships" xmlns:p="http://schemas.openxmlformats.org/presentationml/2006/main">
  <p:tag name="THINKCELLSHAPEDONOTDELETE" val="tWue6bZQEvk.RbeT0PEVZsg"/>
</p:tagLst>
</file>

<file path=ppt/tags/tag256.xml><?xml version="1.0" encoding="utf-8"?>
<p:tagLst xmlns:a="http://schemas.openxmlformats.org/drawingml/2006/main" xmlns:r="http://schemas.openxmlformats.org/officeDocument/2006/relationships" xmlns:p="http://schemas.openxmlformats.org/presentationml/2006/main">
  <p:tag name="THINKCELLSHAPEDONOTDELETE" val="tCxajOHEiUkGLL09JhD7_QA"/>
</p:tagLst>
</file>

<file path=ppt/tags/tag257.xml><?xml version="1.0" encoding="utf-8"?>
<p:tagLst xmlns:a="http://schemas.openxmlformats.org/drawingml/2006/main" xmlns:r="http://schemas.openxmlformats.org/officeDocument/2006/relationships" xmlns:p="http://schemas.openxmlformats.org/presentationml/2006/main">
  <p:tag name="THINKCELLSHAPEDONOTDELETE" val="tSA_tb0PHHkSpwDEPz3iv7w"/>
</p:tagLst>
</file>

<file path=ppt/tags/tag258.xml><?xml version="1.0" encoding="utf-8"?>
<p:tagLst xmlns:a="http://schemas.openxmlformats.org/drawingml/2006/main" xmlns:r="http://schemas.openxmlformats.org/officeDocument/2006/relationships" xmlns:p="http://schemas.openxmlformats.org/presentationml/2006/main">
  <p:tag name="THINKCELLSHAPEDONOTDELETE" val="teArv6Fnw80WDwbQ9_B9Iag"/>
</p:tagLst>
</file>

<file path=ppt/tags/tag2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2qyJ97qAcE6jneFp0zVsng"/>
</p:tagLst>
</file>

<file path=ppt/tags/tag260.xml><?xml version="1.0" encoding="utf-8"?>
<p:tagLst xmlns:a="http://schemas.openxmlformats.org/drawingml/2006/main" xmlns:r="http://schemas.openxmlformats.org/officeDocument/2006/relationships" xmlns:p="http://schemas.openxmlformats.org/presentationml/2006/main">
  <p:tag name="THINKCELLSHAPEDONOTDELETE" val="ta5WmzsHCeUKMjBLm3EnQgg"/>
</p:tagLst>
</file>

<file path=ppt/tags/tag261.xml><?xml version="1.0" encoding="utf-8"?>
<p:tagLst xmlns:a="http://schemas.openxmlformats.org/drawingml/2006/main" xmlns:r="http://schemas.openxmlformats.org/officeDocument/2006/relationships" xmlns:p="http://schemas.openxmlformats.org/presentationml/2006/main">
  <p:tag name="THINKCELLSHAPEDONOTDELETE" val="tmPg1chgNXE6z0vJ9ePe9zQ"/>
</p:tagLst>
</file>

<file path=ppt/tags/tag262.xml><?xml version="1.0" encoding="utf-8"?>
<p:tagLst xmlns:a="http://schemas.openxmlformats.org/drawingml/2006/main" xmlns:r="http://schemas.openxmlformats.org/officeDocument/2006/relationships" xmlns:p="http://schemas.openxmlformats.org/presentationml/2006/main">
  <p:tag name="THINKCELLSHAPEDONOTDELETE" val="tXkWY6AI5HkeVmtp7WB5UYQ"/>
</p:tagLst>
</file>

<file path=ppt/tags/tag263.xml><?xml version="1.0" encoding="utf-8"?>
<p:tagLst xmlns:a="http://schemas.openxmlformats.org/drawingml/2006/main" xmlns:r="http://schemas.openxmlformats.org/officeDocument/2006/relationships" xmlns:p="http://schemas.openxmlformats.org/presentationml/2006/main">
  <p:tag name="THINKCELLSHAPEDONOTDELETE" val="tXawohMwZUE6AS301TvRXsw"/>
</p:tagLst>
</file>

<file path=ppt/tags/tag264.xml><?xml version="1.0" encoding="utf-8"?>
<p:tagLst xmlns:a="http://schemas.openxmlformats.org/drawingml/2006/main" xmlns:r="http://schemas.openxmlformats.org/officeDocument/2006/relationships" xmlns:p="http://schemas.openxmlformats.org/presentationml/2006/main">
  <p:tag name="THINKCELLSHAPEDONOTDELETE" val="tXoNUx_VEYUex_q.vENATug"/>
</p:tagLst>
</file>

<file path=ppt/tags/tag265.xml><?xml version="1.0" encoding="utf-8"?>
<p:tagLst xmlns:a="http://schemas.openxmlformats.org/drawingml/2006/main" xmlns:r="http://schemas.openxmlformats.org/officeDocument/2006/relationships" xmlns:p="http://schemas.openxmlformats.org/presentationml/2006/main">
  <p:tag name="THINKCELLSHAPEDONOTDELETE" val="tlgLVq98b5Uy9bJkalZIgAQ"/>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tSqiHgoUF8UCtf0qRAhHM7g"/>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tQohTt4fd_0.nTS14Zo_kAQ"/>
</p:tagLst>
</file>

<file path=ppt/tags/tag2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9.xml><?xml version="1.0" encoding="utf-8"?>
<p:tagLst xmlns:a="http://schemas.openxmlformats.org/drawingml/2006/main" xmlns:r="http://schemas.openxmlformats.org/officeDocument/2006/relationships" xmlns:p="http://schemas.openxmlformats.org/presentationml/2006/main">
  <p:tag name="THINKCELLSHAPEDONOTDELETE" val="ta5WmzsHCeUKMjBLm3EnQg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RHsd3pFQuUybrqmra2jkew"/>
</p:tagLst>
</file>

<file path=ppt/tags/tag270.xml><?xml version="1.0" encoding="utf-8"?>
<p:tagLst xmlns:a="http://schemas.openxmlformats.org/drawingml/2006/main" xmlns:r="http://schemas.openxmlformats.org/officeDocument/2006/relationships" xmlns:p="http://schemas.openxmlformats.org/presentationml/2006/main">
  <p:tag name="THINKCELLSHAPEDONOTDELETE" val="tmPg1chgNXE6z0vJ9ePe9zQ"/>
</p:tagLst>
</file>

<file path=ppt/tags/tag271.xml><?xml version="1.0" encoding="utf-8"?>
<p:tagLst xmlns:a="http://schemas.openxmlformats.org/drawingml/2006/main" xmlns:r="http://schemas.openxmlformats.org/officeDocument/2006/relationships" xmlns:p="http://schemas.openxmlformats.org/presentationml/2006/main">
  <p:tag name="THINKCELLSHAPEDONOTDELETE" val="tbgCrI_uh2k.OpTjaSDrrrw"/>
</p:tagLst>
</file>

<file path=ppt/tags/tag272.xml><?xml version="1.0" encoding="utf-8"?>
<p:tagLst xmlns:a="http://schemas.openxmlformats.org/drawingml/2006/main" xmlns:r="http://schemas.openxmlformats.org/officeDocument/2006/relationships" xmlns:p="http://schemas.openxmlformats.org/presentationml/2006/main">
  <p:tag name="THINKCELLSHAPEDONOTDELETE" val="tQohTt4fd_0.nTS14Zo_kAQ"/>
</p:tagLst>
</file>

<file path=ppt/tags/tag273.xml><?xml version="1.0" encoding="utf-8"?>
<p:tagLst xmlns:a="http://schemas.openxmlformats.org/drawingml/2006/main" xmlns:r="http://schemas.openxmlformats.org/officeDocument/2006/relationships" xmlns:p="http://schemas.openxmlformats.org/presentationml/2006/main">
  <p:tag name="THINKCELLSHAPEDONOTDELETE" val="tTdFeGVoGmEyLSS8amIoLUA"/>
</p:tagLst>
</file>

<file path=ppt/tags/tag2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5.xml><?xml version="1.0" encoding="utf-8"?>
<p:tagLst xmlns:a="http://schemas.openxmlformats.org/drawingml/2006/main" xmlns:r="http://schemas.openxmlformats.org/officeDocument/2006/relationships" xmlns:p="http://schemas.openxmlformats.org/presentationml/2006/main">
  <p:tag name="THINKCELLSHAPEDONOTDELETE" val="ta5WmzsHCeUKMjBLm3EnQgg"/>
</p:tagLst>
</file>

<file path=ppt/tags/tag276.xml><?xml version="1.0" encoding="utf-8"?>
<p:tagLst xmlns:a="http://schemas.openxmlformats.org/drawingml/2006/main" xmlns:r="http://schemas.openxmlformats.org/officeDocument/2006/relationships" xmlns:p="http://schemas.openxmlformats.org/presentationml/2006/main">
  <p:tag name="THINKCELLSHAPEDONOTDELETE" val="t495QEA_zSkmwQavJpAvUtQ"/>
</p:tagLst>
</file>

<file path=ppt/tags/tag277.xml><?xml version="1.0" encoding="utf-8"?>
<p:tagLst xmlns:a="http://schemas.openxmlformats.org/drawingml/2006/main" xmlns:r="http://schemas.openxmlformats.org/officeDocument/2006/relationships" xmlns:p="http://schemas.openxmlformats.org/presentationml/2006/main">
  <p:tag name="THINKCELLSHAPEDONOTDELETE" val="tIsa8pIBd3k6cA_NfFRpQ.Q"/>
</p:tagLst>
</file>

<file path=ppt/tags/tag278.xml><?xml version="1.0" encoding="utf-8"?>
<p:tagLst xmlns:a="http://schemas.openxmlformats.org/drawingml/2006/main" xmlns:r="http://schemas.openxmlformats.org/officeDocument/2006/relationships" xmlns:p="http://schemas.openxmlformats.org/presentationml/2006/main">
  <p:tag name="THINKCELLSHAPEDONOTDELETE" val="tW35EsI9_eE6vZSx_XLhFJg"/>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tTWZ6ut4MpEC866goq2E_n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l0O25EjudkeUoBsMCyc71Q"/>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tDp5RZmmH3022Xm7CNiKSkg"/>
</p:tagLst>
</file>

<file path=ppt/tags/tag281.xml><?xml version="1.0" encoding="utf-8"?>
<p:tagLst xmlns:a="http://schemas.openxmlformats.org/drawingml/2006/main" xmlns:r="http://schemas.openxmlformats.org/officeDocument/2006/relationships" xmlns:p="http://schemas.openxmlformats.org/presentationml/2006/main">
  <p:tag name="THINKCELLSHAPEDONOTDELETE" val="tdbkZMjZK7Eakiixt_uI8XQ"/>
</p:tagLst>
</file>

<file path=ppt/tags/tag282.xml><?xml version="1.0" encoding="utf-8"?>
<p:tagLst xmlns:a="http://schemas.openxmlformats.org/drawingml/2006/main" xmlns:r="http://schemas.openxmlformats.org/officeDocument/2006/relationships" xmlns:p="http://schemas.openxmlformats.org/presentationml/2006/main">
  <p:tag name="THINKCELLSHAPEDONOTDELETE" val="toKZEj0xwvkiUaxz9yTEPHw"/>
</p:tagLst>
</file>

<file path=ppt/tags/tag283.xml><?xml version="1.0" encoding="utf-8"?>
<p:tagLst xmlns:a="http://schemas.openxmlformats.org/drawingml/2006/main" xmlns:r="http://schemas.openxmlformats.org/officeDocument/2006/relationships" xmlns:p="http://schemas.openxmlformats.org/presentationml/2006/main">
  <p:tag name="THINKCELLSHAPEDONOTDELETE" val="tOcdJDLGVIk.ETbFw.McLKA"/>
</p:tagLst>
</file>

<file path=ppt/tags/tag284.xml><?xml version="1.0" encoding="utf-8"?>
<p:tagLst xmlns:a="http://schemas.openxmlformats.org/drawingml/2006/main" xmlns:r="http://schemas.openxmlformats.org/officeDocument/2006/relationships" xmlns:p="http://schemas.openxmlformats.org/presentationml/2006/main">
  <p:tag name="THINKCELLSHAPEDONOTDELETE" val="tE0cvHPH2Ckegmsqrp0WANA"/>
</p:tagLst>
</file>

<file path=ppt/tags/tag285.xml><?xml version="1.0" encoding="utf-8"?>
<p:tagLst xmlns:a="http://schemas.openxmlformats.org/drawingml/2006/main" xmlns:r="http://schemas.openxmlformats.org/officeDocument/2006/relationships" xmlns:p="http://schemas.openxmlformats.org/presentationml/2006/main">
  <p:tag name="THINKCELLSHAPEDONOTDELETE" val="tML4CWm1cVUy2MCYEFP5OQA"/>
</p:tagLst>
</file>

<file path=ppt/tags/tag286.xml><?xml version="1.0" encoding="utf-8"?>
<p:tagLst xmlns:a="http://schemas.openxmlformats.org/drawingml/2006/main" xmlns:r="http://schemas.openxmlformats.org/officeDocument/2006/relationships" xmlns:p="http://schemas.openxmlformats.org/presentationml/2006/main">
  <p:tag name="THINKCELLSHAPEDONOTDELETE" val="tRm93AZ7DJ0aof4G5Wdj3ig"/>
</p:tagLst>
</file>

<file path=ppt/tags/tag287.xml><?xml version="1.0" encoding="utf-8"?>
<p:tagLst xmlns:a="http://schemas.openxmlformats.org/drawingml/2006/main" xmlns:r="http://schemas.openxmlformats.org/officeDocument/2006/relationships" xmlns:p="http://schemas.openxmlformats.org/presentationml/2006/main">
  <p:tag name="THINKCELLSHAPEDONOTDELETE" val="tFTc3Ops5dUCqf.JvUJNu0A"/>
</p:tagLst>
</file>

<file path=ppt/tags/tag288.xml><?xml version="1.0" encoding="utf-8"?>
<p:tagLst xmlns:a="http://schemas.openxmlformats.org/drawingml/2006/main" xmlns:r="http://schemas.openxmlformats.org/officeDocument/2006/relationships" xmlns:p="http://schemas.openxmlformats.org/presentationml/2006/main">
  <p:tag name="THINKCELLSHAPEDONOTDELETE" val="tZVr8nTaji0epijw5qFPBgg"/>
</p:tagLst>
</file>

<file path=ppt/tags/tag2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G2_Y_wCbGUGq8pyteRpmXQ"/>
</p:tagLst>
</file>

<file path=ppt/tags/tag290.xml><?xml version="1.0" encoding="utf-8"?>
<p:tagLst xmlns:a="http://schemas.openxmlformats.org/drawingml/2006/main" xmlns:r="http://schemas.openxmlformats.org/officeDocument/2006/relationships" xmlns:p="http://schemas.openxmlformats.org/presentationml/2006/main">
  <p:tag name="THINKCELLSHAPEDONOTDELETE" val="ta5WmzsHCeUKMjBLm3EnQgg"/>
</p:tagLst>
</file>

<file path=ppt/tags/tag291.xml><?xml version="1.0" encoding="utf-8"?>
<p:tagLst xmlns:a="http://schemas.openxmlformats.org/drawingml/2006/main" xmlns:r="http://schemas.openxmlformats.org/officeDocument/2006/relationships" xmlns:p="http://schemas.openxmlformats.org/presentationml/2006/main">
  <p:tag name="THINKCELLSHAPEDONOTDELETE" val="tX58GmxILbker6r04.n608Q"/>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t3OBF7pWCmUKL0eggoBFw8Q"/>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tlPPfs7gUNke25sJCvdYUng"/>
</p:tagLst>
</file>

<file path=ppt/tags/tag294.xml><?xml version="1.0" encoding="utf-8"?>
<p:tagLst xmlns:a="http://schemas.openxmlformats.org/drawingml/2006/main" xmlns:r="http://schemas.openxmlformats.org/officeDocument/2006/relationships" xmlns:p="http://schemas.openxmlformats.org/presentationml/2006/main">
  <p:tag name="THINKCELLSHAPEDONOTDELETE" val="t_XxJoXh.G0m_nOvQiSEEUg"/>
</p:tagLst>
</file>

<file path=ppt/tags/tag295.xml><?xml version="1.0" encoding="utf-8"?>
<p:tagLst xmlns:a="http://schemas.openxmlformats.org/drawingml/2006/main" xmlns:r="http://schemas.openxmlformats.org/officeDocument/2006/relationships" xmlns:p="http://schemas.openxmlformats.org/presentationml/2006/main">
  <p:tag name="THINKCELLSHAPEDONOTDELETE" val="tQFsB5OHYLU2SkZsZrqDVvw"/>
</p:tagLst>
</file>

<file path=ppt/tags/tag2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7.xml><?xml version="1.0" encoding="utf-8"?>
<p:tagLst xmlns:a="http://schemas.openxmlformats.org/drawingml/2006/main" xmlns:r="http://schemas.openxmlformats.org/officeDocument/2006/relationships" xmlns:p="http://schemas.openxmlformats.org/presentationml/2006/main">
  <p:tag name="THINKCELLSHAPEDONOTDELETE" val="ta5WmzsHCeUKMjBLm3EnQgg"/>
</p:tagLst>
</file>

<file path=ppt/tags/tag2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9.xml><?xml version="1.0" encoding="utf-8"?>
<p:tagLst xmlns:a="http://schemas.openxmlformats.org/drawingml/2006/main" xmlns:r="http://schemas.openxmlformats.org/officeDocument/2006/relationships" xmlns:p="http://schemas.openxmlformats.org/presentationml/2006/main">
  <p:tag name="THINKCELLSHAPEDONOTDELETE" val="ta5WmzsHCeUKMjBLm3EnQg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w7DFALUI2UiBUvf1Y14o6A"/>
</p:tagLst>
</file>

<file path=ppt/tags/tag300.xml><?xml version="1.0" encoding="utf-8"?>
<p:tagLst xmlns:a="http://schemas.openxmlformats.org/drawingml/2006/main" xmlns:r="http://schemas.openxmlformats.org/officeDocument/2006/relationships" xmlns:p="http://schemas.openxmlformats.org/presentationml/2006/main">
  <p:tag name="THINKCELLSHAPEDONOTDELETE" val="tpY8CYgB_7E.5tat_yagRVA"/>
</p:tagLst>
</file>

<file path=ppt/tags/tag301.xml><?xml version="1.0" encoding="utf-8"?>
<p:tagLst xmlns:a="http://schemas.openxmlformats.org/drawingml/2006/main" xmlns:r="http://schemas.openxmlformats.org/officeDocument/2006/relationships" xmlns:p="http://schemas.openxmlformats.org/presentationml/2006/main">
  <p:tag name="THINKCELLSHAPEDONOTDELETE" val="tLOmTHA3.YEKAi1PBS404PA"/>
</p:tagLst>
</file>

<file path=ppt/tags/tag302.xml><?xml version="1.0" encoding="utf-8"?>
<p:tagLst xmlns:a="http://schemas.openxmlformats.org/drawingml/2006/main" xmlns:r="http://schemas.openxmlformats.org/officeDocument/2006/relationships" xmlns:p="http://schemas.openxmlformats.org/presentationml/2006/main">
  <p:tag name="THINKCELLSHAPEDONOTDELETE" val="taRCGZphzskS2_8g3aSflnA"/>
</p:tagLst>
</file>

<file path=ppt/tags/tag303.xml><?xml version="1.0" encoding="utf-8"?>
<p:tagLst xmlns:a="http://schemas.openxmlformats.org/drawingml/2006/main" xmlns:r="http://schemas.openxmlformats.org/officeDocument/2006/relationships" xmlns:p="http://schemas.openxmlformats.org/presentationml/2006/main">
  <p:tag name="THINKCELLSHAPEDONOTDELETE" val="tH6wDPT8b9kC7PPuWxdqNAg"/>
</p:tagLst>
</file>

<file path=ppt/tags/tag3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tQucqxoaMUqZMehGAMV3u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kMW.Tjs6REe6hQfHulLJD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lSvRg6oSsECITP9DHyexk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lrrYya29jkatfB2hNl0wz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nM1qxOUiy02aQenrUV_BJ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2ia4cnrMkECZrlDoTUS66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N0gflICoM0ekTfdTlWGYW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zA6XzZxekW911oEFUbbd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Is8jh_ksRU6llABqI0H13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DgjQF6wWmEyFUtPFCUxbzg"/>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etdAQf4K4ke4ts.Dlq6.Zg"/>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kWrLinAzNEalrjBxpcG3R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PIOz6AGYLUuUbhKFZR1gA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S964Omeyp0.E0ffTocAi_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njT_fdEl3kWCEM9r.eJuqg"/>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w5VdG4eLpkqQm5hao3Nry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mXyn7AaXsE.QqU9ihGiLR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pE9tzdxSiEOUVtVAGxBNI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zA6XzZxekW911oEFUbbdg"/>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zYOflU7klEGYYjnpHHESu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QZbkCT3VcEmgzvDxkJoUyA"/>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fnd6rbywok6jZn6Mb9ISLg"/>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N.FZIkTQXU6TcQN.AOOFr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E4aEqFwLlkSKrh1v8T85V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4WHWMh4c0Oh0OUP0bmmEQ"/>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rZVlcEH5mEOBDBN19jCqkw"/>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wCyvSzaQmEyewZA_igk0p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gXUX0MRDGEuqGpyh7uDwZQ"/>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SxBZJAHaGUimIqpxFEkxrw"/>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Q5AlhrdPv0y2zFOdGMAE1g"/>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V2G7sNF480q1MyB5_lwyNQ"/>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5CxVx_.umk.i0IatXWhMQw"/>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_drilLpyQUymw5zzVfPmqQ"/>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1Pq_RgXlWE.iKatOzPj7Lw"/>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4P_tlRQMIkuK733_UgFF9A"/>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aD220e52e0yWENzG0rLbww"/>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TFts2hydYky4Q0494BMUN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8AbrMGE1VU6mn5Fpc.2kyg"/>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pyUVQ_6gyE2i89PhClppQ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EyAApAADN0GS5UYKooU7.w"/>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QTJkw7RIG0i5pvyY2CIMTA"/>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uhFdeTNjVEuV5pGOSCOZKA"/>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Zi2ZsytvDU6n0HQqSRcSGQ"/>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6RP85p0qqketX5NKv8l9dA"/>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klb.r9sw7UaTeP0IOuiFPQ"/>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B951teYuAUulfdKIOEm8Dw"/>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e3SjaaWyBECSzAFYpxwWZ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8rf7l8baQU2uybvx.x2hLQ"/>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MClkunwXYEGZm5KWqNEKGg"/>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ky755TnJf0Wm.uieHNhG1g"/>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9h1jx5sNMka8_V7bo955DA"/>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Oyhhk7KukEGqxbG7qegUiA"/>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7W1B7.h.gkaiBRKpZC0u8A"/>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skcp4lmYF0icFiyRq_fGKw"/>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uOkPEa4ALU2Q99YHsg.LGA"/>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mC7Wam5LLU6FbLzg66zXJ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uiGhM0nVP0yXHsYmiSkBPA"/>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5adlmtwzK0ymnP_rVa..Jg"/>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jhUc31CskCYpRIN70FIAA"/>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ky755TnJf0Wm.uieHNhG1g"/>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0kBSnsGuykilpPMJ_YvgWg"/>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ryt9LfF8vkuJrzFASdJPaQ"/>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k2ZiKXVaSkKI1M0u2_CjDQ"/>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bEnufTdpXECe_R3qSz5McA"/>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aOdeVW.IyEyV5i4GRDE3Pg"/>
</p:tagLst>
</file>

<file path=ppt/theme/theme1.xml><?xml version="1.0" encoding="utf-8"?>
<a:theme xmlns:a="http://schemas.openxmlformats.org/drawingml/2006/main" name="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Body Slide">
  <a:themeElements>
    <a:clrScheme name="Colour Theme propossal">
      <a:dk1>
        <a:srgbClr val="000000"/>
      </a:dk1>
      <a:lt1>
        <a:sysClr val="window" lastClr="FFFFFF"/>
      </a:lt1>
      <a:dk2>
        <a:srgbClr val="000000"/>
      </a:dk2>
      <a:lt2>
        <a:srgbClr val="7F7F7F"/>
      </a:lt2>
      <a:accent1>
        <a:srgbClr val="FF0000"/>
      </a:accent1>
      <a:accent2>
        <a:srgbClr val="A5A5A5"/>
      </a:accent2>
      <a:accent3>
        <a:srgbClr val="FFFFFF"/>
      </a:accent3>
      <a:accent4>
        <a:srgbClr val="3F3F3F"/>
      </a:accent4>
      <a:accent5>
        <a:srgbClr val="FFAAAA"/>
      </a:accent5>
      <a:accent6>
        <a:srgbClr val="AEAEAE"/>
      </a:accent6>
      <a:hlink>
        <a:srgbClr val="777777"/>
      </a:hlink>
      <a:folHlink>
        <a:srgbClr val="29292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ln>
          <a:solidFill>
            <a:schemeClr val="tx1"/>
          </a:solidFill>
        </a:ln>
        <a:effectLst/>
      </a:spPr>
      <a:bodyPr rtlCol="0" anchor="ctr"/>
      <a:lstStyle>
        <a:defPPr algn="ctr">
          <a:defRPr sz="1200" dirty="0" smtClean="0">
            <a:solidFill>
              <a:schemeClr val="tx1"/>
            </a:solidFill>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liver Wyman">
      <a:dk1>
        <a:srgbClr val="000000"/>
      </a:dk1>
      <a:lt1>
        <a:srgbClr val="FFFFFF"/>
      </a:lt1>
      <a:dk2>
        <a:srgbClr val="002C77"/>
      </a:dk2>
      <a:lt2>
        <a:srgbClr val="FFFFFF"/>
      </a:lt2>
      <a:accent1>
        <a:srgbClr val="008AB3"/>
      </a:accent1>
      <a:accent2>
        <a:srgbClr val="9DE0ED"/>
      </a:accent2>
      <a:accent3>
        <a:srgbClr val="606060"/>
      </a:accent3>
      <a:accent4>
        <a:srgbClr val="BFBFBF"/>
      </a:accent4>
      <a:accent5>
        <a:srgbClr val="E29815"/>
      </a:accent5>
      <a:accent6>
        <a:srgbClr val="FFCF89"/>
      </a:accent6>
      <a:hlink>
        <a:srgbClr val="5B5B5B"/>
      </a:hlink>
      <a:folHlink>
        <a:srgbClr val="BFBFBF"/>
      </a:folHlink>
    </a:clrScheme>
    <a:fontScheme name="Oliver Wyma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liver Wyman">
      <a:dk1>
        <a:srgbClr val="000000"/>
      </a:dk1>
      <a:lt1>
        <a:srgbClr val="FFFFFF"/>
      </a:lt1>
      <a:dk2>
        <a:srgbClr val="002C77"/>
      </a:dk2>
      <a:lt2>
        <a:srgbClr val="FFFFFF"/>
      </a:lt2>
      <a:accent1>
        <a:srgbClr val="008AB3"/>
      </a:accent1>
      <a:accent2>
        <a:srgbClr val="9DE0ED"/>
      </a:accent2>
      <a:accent3>
        <a:srgbClr val="606060"/>
      </a:accent3>
      <a:accent4>
        <a:srgbClr val="BFBFBF"/>
      </a:accent4>
      <a:accent5>
        <a:srgbClr val="E29815"/>
      </a:accent5>
      <a:accent6>
        <a:srgbClr val="FFCF89"/>
      </a:accent6>
      <a:hlink>
        <a:srgbClr val="5B5B5B"/>
      </a:hlink>
      <a:folHlink>
        <a:srgbClr val="BFBFBF"/>
      </a:folHlink>
    </a:clrScheme>
    <a:fontScheme name="Oliver Wyma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fontScheme name="Custom 3">
    <a:majorFont>
      <a:latin typeface="Arial Bold"/>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UI/customUI14.xml><?xml version="1.0" encoding="utf-8"?>
<mso:customUI xmlns:mso="http://schemas.microsoft.com/office/2009/07/customui">
  <mso:ribbon>
    <mso:contextualTabs>
      <mso:tabSet idMso="TabSetTableTools">
        <mso:tab idQ="mso:TabTableToolsDesign">
          <mso:group idQ="mso:GroupTableStylesPowerPoint" visible="false"/>
          <mso:group id="OWTable" label="Table" autoScale="true">
            <mso:gallery idQ="mso:ShadingColorPicker" showInRibbon="false" visible="true"/>
            <mso:control idQ="mso:TableBordersMenu" visible="true"/>
          </mso:group>
        </mso:tab>
      </mso:tabSet>
    </mso:contextualTabs>
  </mso:ribbon>
</mso:customUI>
</file>

<file path=docProps/app.xml><?xml version="1.0" encoding="utf-8"?>
<Properties xmlns="http://schemas.openxmlformats.org/officeDocument/2006/extended-properties" xmlns:vt="http://schemas.openxmlformats.org/officeDocument/2006/docPropsVTypes">
  <Template>blank</Template>
  <TotalTime>29782</TotalTime>
  <Words>11392</Words>
  <Application>Microsoft Office PowerPoint</Application>
  <PresentationFormat>Custom</PresentationFormat>
  <Paragraphs>2243</Paragraphs>
  <Slides>82</Slides>
  <Notes>21</Notes>
  <HiddenSlides>0</HiddenSlides>
  <MMClips>0</MMClips>
  <ScaleCrop>false</ScaleCrop>
  <HeadingPairs>
    <vt:vector size="6" baseType="variant">
      <vt:variant>
        <vt:lpstr>Theme</vt:lpstr>
      </vt:variant>
      <vt:variant>
        <vt:i4>2</vt:i4>
      </vt:variant>
      <vt:variant>
        <vt:lpstr>Embedded OLE Servers</vt:lpstr>
      </vt:variant>
      <vt:variant>
        <vt:i4>2</vt:i4>
      </vt:variant>
      <vt:variant>
        <vt:lpstr>Slide Titles</vt:lpstr>
      </vt:variant>
      <vt:variant>
        <vt:i4>82</vt:i4>
      </vt:variant>
    </vt:vector>
  </HeadingPairs>
  <TitlesOfParts>
    <vt:vector size="86" baseType="lpstr">
      <vt:lpstr>Body Slide</vt:lpstr>
      <vt:lpstr>1_Body Slide</vt:lpstr>
      <vt:lpstr>think-cell Slide</vt:lpstr>
      <vt:lpstr>Chart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Oliver Wyman</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Cheng, Wanxin</dc:creator>
  <cp:keywords>Template version: 2015/07/23;Update Pack: 2015/09/15</cp:keywords>
  <cp:lastModifiedBy>Schade, Katherine</cp:lastModifiedBy>
  <cp:revision>1456</cp:revision>
  <cp:lastPrinted>2016-05-17T22:44:08Z</cp:lastPrinted>
  <dcterms:created xsi:type="dcterms:W3CDTF">2016-03-28T17:49:32Z</dcterms:created>
  <dcterms:modified xsi:type="dcterms:W3CDTF">2016-06-06T14:44:46Z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Version">
    <vt:lpwstr>2015/07/23</vt:lpwstr>
  </property>
  <property fmtid="{D5CDD505-2E9C-101B-9397-08002B2CF9AE}" pid="3" name="DocumentMSOLanguageID">
    <vt:lpwstr>msoLanguageIDEnglishUK</vt:lpwstr>
  </property>
  <property fmtid="{D5CDD505-2E9C-101B-9397-08002B2CF9AE}" pid="4" name="LogoName">
    <vt:lpwstr>Oliver Wyman</vt:lpwstr>
  </property>
</Properties>
</file>