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5.xml" ContentType="application/vnd.openxmlformats-officedocument.presentationml.tags+xml"/>
  <Override PartName="/ppt/notesSlides/notesSlide1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6.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7.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20.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23.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24.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25.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9.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30.xml" ContentType="application/vnd.openxmlformats-officedocument.presentationml.notesSlide+xml"/>
  <Override PartName="/ppt/tags/tag2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4" r:id="rId1"/>
    <p:sldMasterId id="2147483768" r:id="rId2"/>
  </p:sldMasterIdLst>
  <p:notesMasterIdLst>
    <p:notesMasterId r:id="rId89"/>
  </p:notesMasterIdLst>
  <p:handoutMasterIdLst>
    <p:handoutMasterId r:id="rId90"/>
  </p:handoutMasterIdLst>
  <p:sldIdLst>
    <p:sldId id="684" r:id="rId3"/>
    <p:sldId id="969" r:id="rId4"/>
    <p:sldId id="970" r:id="rId5"/>
    <p:sldId id="971" r:id="rId6"/>
    <p:sldId id="531" r:id="rId7"/>
    <p:sldId id="567" r:id="rId8"/>
    <p:sldId id="568" r:id="rId9"/>
    <p:sldId id="972" r:id="rId10"/>
    <p:sldId id="973" r:id="rId11"/>
    <p:sldId id="558" r:id="rId12"/>
    <p:sldId id="975" r:id="rId13"/>
    <p:sldId id="540" r:id="rId14"/>
    <p:sldId id="976" r:id="rId15"/>
    <p:sldId id="541" r:id="rId16"/>
    <p:sldId id="921" r:id="rId17"/>
    <p:sldId id="1055" r:id="rId18"/>
    <p:sldId id="979" r:id="rId19"/>
    <p:sldId id="922" r:id="rId20"/>
    <p:sldId id="980" r:id="rId21"/>
    <p:sldId id="1050" r:id="rId22"/>
    <p:sldId id="557" r:id="rId23"/>
    <p:sldId id="982" r:id="rId24"/>
    <p:sldId id="983" r:id="rId25"/>
    <p:sldId id="1032" r:id="rId26"/>
    <p:sldId id="692" r:id="rId27"/>
    <p:sldId id="1033" r:id="rId28"/>
    <p:sldId id="985" r:id="rId29"/>
    <p:sldId id="1048" r:id="rId30"/>
    <p:sldId id="1049" r:id="rId31"/>
    <p:sldId id="988" r:id="rId32"/>
    <p:sldId id="989" r:id="rId33"/>
    <p:sldId id="990" r:id="rId34"/>
    <p:sldId id="993" r:id="rId35"/>
    <p:sldId id="994" r:id="rId36"/>
    <p:sldId id="995" r:id="rId37"/>
    <p:sldId id="996" r:id="rId38"/>
    <p:sldId id="997" r:id="rId39"/>
    <p:sldId id="1054" r:id="rId40"/>
    <p:sldId id="762" r:id="rId41"/>
    <p:sldId id="998" r:id="rId42"/>
    <p:sldId id="999" r:id="rId43"/>
    <p:sldId id="883" r:id="rId44"/>
    <p:sldId id="884" r:id="rId45"/>
    <p:sldId id="770" r:id="rId46"/>
    <p:sldId id="1000" r:id="rId47"/>
    <p:sldId id="805" r:id="rId48"/>
    <p:sldId id="1036" r:id="rId49"/>
    <p:sldId id="1001" r:id="rId50"/>
    <p:sldId id="774" r:id="rId51"/>
    <p:sldId id="1037" r:id="rId52"/>
    <p:sldId id="775" r:id="rId53"/>
    <p:sldId id="858" r:id="rId54"/>
    <p:sldId id="782" r:id="rId55"/>
    <p:sldId id="1039" r:id="rId56"/>
    <p:sldId id="783" r:id="rId57"/>
    <p:sldId id="944" r:id="rId58"/>
    <p:sldId id="821" r:id="rId59"/>
    <p:sldId id="1004" r:id="rId60"/>
    <p:sldId id="822" r:id="rId61"/>
    <p:sldId id="1052" r:id="rId62"/>
    <p:sldId id="845" r:id="rId63"/>
    <p:sldId id="796" r:id="rId64"/>
    <p:sldId id="1040" r:id="rId65"/>
    <p:sldId id="810" r:id="rId66"/>
    <p:sldId id="798" r:id="rId67"/>
    <p:sldId id="1005" r:id="rId68"/>
    <p:sldId id="801" r:id="rId69"/>
    <p:sldId id="1042" r:id="rId70"/>
    <p:sldId id="808" r:id="rId71"/>
    <p:sldId id="1043" r:id="rId72"/>
    <p:sldId id="945" r:id="rId73"/>
    <p:sldId id="1007" r:id="rId74"/>
    <p:sldId id="1008" r:id="rId75"/>
    <p:sldId id="1051" r:id="rId76"/>
    <p:sldId id="705" r:id="rId77"/>
    <p:sldId id="1012" r:id="rId78"/>
    <p:sldId id="1013" r:id="rId79"/>
    <p:sldId id="1023" r:id="rId80"/>
    <p:sldId id="952" r:id="rId81"/>
    <p:sldId id="953" r:id="rId82"/>
    <p:sldId id="1024" r:id="rId83"/>
    <p:sldId id="955" r:id="rId84"/>
    <p:sldId id="956" r:id="rId85"/>
    <p:sldId id="957" r:id="rId86"/>
    <p:sldId id="954" r:id="rId87"/>
    <p:sldId id="1053" r:id="rId88"/>
  </p:sldIdLst>
  <p:sldSz cx="9602788" cy="6858000"/>
  <p:notesSz cx="7010400" cy="9296400"/>
  <p:custDataLst>
    <p:tags r:id="rId91"/>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684"/>
            <p14:sldId id="969"/>
            <p14:sldId id="970"/>
            <p14:sldId id="971"/>
            <p14:sldId id="531"/>
            <p14:sldId id="567"/>
            <p14:sldId id="568"/>
            <p14:sldId id="972"/>
            <p14:sldId id="973"/>
            <p14:sldId id="558"/>
            <p14:sldId id="975"/>
            <p14:sldId id="540"/>
            <p14:sldId id="976"/>
            <p14:sldId id="541"/>
            <p14:sldId id="921"/>
            <p14:sldId id="1055"/>
            <p14:sldId id="979"/>
            <p14:sldId id="922"/>
            <p14:sldId id="980"/>
            <p14:sldId id="1050"/>
            <p14:sldId id="557"/>
            <p14:sldId id="982"/>
            <p14:sldId id="983"/>
            <p14:sldId id="1032"/>
            <p14:sldId id="692"/>
            <p14:sldId id="1033"/>
            <p14:sldId id="985"/>
            <p14:sldId id="1048"/>
            <p14:sldId id="1049"/>
            <p14:sldId id="988"/>
            <p14:sldId id="989"/>
            <p14:sldId id="990"/>
            <p14:sldId id="993"/>
            <p14:sldId id="994"/>
            <p14:sldId id="995"/>
            <p14:sldId id="996"/>
            <p14:sldId id="997"/>
            <p14:sldId id="1054"/>
            <p14:sldId id="762"/>
            <p14:sldId id="998"/>
            <p14:sldId id="999"/>
            <p14:sldId id="883"/>
            <p14:sldId id="884"/>
            <p14:sldId id="770"/>
            <p14:sldId id="1000"/>
            <p14:sldId id="805"/>
            <p14:sldId id="1036"/>
            <p14:sldId id="1001"/>
            <p14:sldId id="774"/>
            <p14:sldId id="1037"/>
            <p14:sldId id="775"/>
            <p14:sldId id="858"/>
            <p14:sldId id="782"/>
            <p14:sldId id="1039"/>
            <p14:sldId id="783"/>
            <p14:sldId id="944"/>
            <p14:sldId id="821"/>
            <p14:sldId id="1004"/>
            <p14:sldId id="822"/>
            <p14:sldId id="1052"/>
            <p14:sldId id="845"/>
            <p14:sldId id="796"/>
            <p14:sldId id="1040"/>
            <p14:sldId id="810"/>
            <p14:sldId id="798"/>
            <p14:sldId id="1005"/>
            <p14:sldId id="801"/>
            <p14:sldId id="1042"/>
            <p14:sldId id="808"/>
            <p14:sldId id="1043"/>
            <p14:sldId id="945"/>
            <p14:sldId id="1007"/>
            <p14:sldId id="1008"/>
            <p14:sldId id="1051"/>
          </p14:sldIdLst>
        </p14:section>
        <p14:section name="Appendix" id="{A9654C76-1241-4991-9B7E-2CF19F411F93}">
          <p14:sldIdLst>
            <p14:sldId id="705"/>
            <p14:sldId id="1012"/>
            <p14:sldId id="1013"/>
            <p14:sldId id="1023"/>
            <p14:sldId id="952"/>
            <p14:sldId id="953"/>
            <p14:sldId id="1024"/>
            <p14:sldId id="955"/>
            <p14:sldId id="956"/>
            <p14:sldId id="957"/>
            <p14:sldId id="954"/>
            <p14:sldId id="1053"/>
          </p14:sldIdLst>
        </p14:section>
      </p14:sectionLst>
    </p:ex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guide id="8" orient="horz" pos="242">
          <p15:clr>
            <a:srgbClr val="A4A3A4"/>
          </p15:clr>
        </p15:guide>
        <p15:guide id="9" orient="horz" pos="1688">
          <p15:clr>
            <a:srgbClr val="A4A3A4"/>
          </p15:clr>
        </p15:guide>
        <p15:guide id="10" orient="horz" pos="4070">
          <p15:clr>
            <a:srgbClr val="A4A3A4"/>
          </p15:clr>
        </p15:guide>
        <p15:guide id="11" orient="horz" pos="1399">
          <p15:clr>
            <a:srgbClr val="A4A3A4"/>
          </p15:clr>
        </p15:guide>
        <p15:guide id="12" orient="horz" pos="1113">
          <p15:clr>
            <a:srgbClr val="A4A3A4"/>
          </p15:clr>
        </p15:guide>
        <p15:guide id="13" orient="horz" pos="926">
          <p15:clr>
            <a:srgbClr val="A4A3A4"/>
          </p15:clr>
        </p15:guide>
        <p15:guide id="14" orient="horz" pos="3295">
          <p15:clr>
            <a:srgbClr val="A4A3A4"/>
          </p15:clr>
        </p15:guide>
        <p15:guide id="15" pos="251">
          <p15:clr>
            <a:srgbClr val="A4A3A4"/>
          </p15:clr>
        </p15:guide>
        <p15:guide id="16" pos="5825">
          <p15:clr>
            <a:srgbClr val="A4A3A4"/>
          </p15:clr>
        </p15:guide>
        <p15:guide id="17" pos="3008">
          <p15:clr>
            <a:srgbClr val="A4A3A4"/>
          </p15:clr>
        </p15:guide>
        <p15:guide id="18" pos="3252">
          <p15:clr>
            <a:srgbClr val="A4A3A4"/>
          </p15:clr>
        </p15:guide>
        <p15:guide id="19" pos="2811">
          <p15:clr>
            <a:srgbClr val="A4A3A4"/>
          </p15:clr>
        </p15:guide>
        <p15:guide id="20" pos="3892">
          <p15:clr>
            <a:srgbClr val="A4A3A4"/>
          </p15:clr>
        </p15:guide>
      </p15:sldGuideLst>
    </p:ext>
    <p:ext uri="{2D200454-40CA-4A62-9FC3-DE9A4176ACB9}">
      <p15:notesGuideLst xmlns:p15="http://schemas.microsoft.com/office/powerpoint/2012/main" xmlns="">
        <p15:guide id="1" orient="horz" pos="2928">
          <p15:clr>
            <a:srgbClr val="A4A3A4"/>
          </p15:clr>
        </p15:guide>
        <p15:guide id="2" pos="22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jamin Fierros" initials="BF" lastIdx="2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B3"/>
    <a:srgbClr val="FFFFCC"/>
    <a:srgbClr val="A6E2EF"/>
    <a:srgbClr val="FFCCCC"/>
    <a:srgbClr val="FCE0E2"/>
    <a:srgbClr val="E8F6E6"/>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9864" autoAdjust="0"/>
  </p:normalViewPr>
  <p:slideViewPr>
    <p:cSldViewPr snapToGrid="0" showGuides="1">
      <p:cViewPr varScale="1">
        <p:scale>
          <a:sx n="90" d="100"/>
          <a:sy n="90" d="100"/>
        </p:scale>
        <p:origin x="-1020" y="-96"/>
      </p:cViewPr>
      <p:guideLst>
        <p:guide orient="horz" pos="236"/>
        <p:guide orient="horz" pos="881"/>
        <p:guide orient="horz" pos="3992"/>
        <p:guide orient="horz" pos="4319"/>
        <p:guide orient="horz" pos="2111"/>
        <p:guide orient="horz" pos="242"/>
        <p:guide orient="horz" pos="1688"/>
        <p:guide orient="horz" pos="4063"/>
        <p:guide orient="horz" pos="1399"/>
        <p:guide orient="horz" pos="1113"/>
        <p:guide orient="horz" pos="778"/>
        <p:guide orient="horz" pos="3289"/>
        <p:guide pos="288"/>
        <p:guide pos="5765"/>
        <p:guide pos="251"/>
        <p:guide pos="5825"/>
        <p:guide pos="3008"/>
        <p:guide pos="3252"/>
        <p:guide pos="1391"/>
        <p:guide pos="3892"/>
      </p:guideLst>
    </p:cSldViewPr>
  </p:slideViewPr>
  <p:outlineViewPr>
    <p:cViewPr>
      <p:scale>
        <a:sx n="33" d="100"/>
        <a:sy n="33" d="100"/>
      </p:scale>
      <p:origin x="0" y="12348"/>
    </p:cViewPr>
  </p:outlineViewPr>
  <p:notesTextViewPr>
    <p:cViewPr>
      <p:scale>
        <a:sx n="100" d="100"/>
        <a:sy n="100" d="100"/>
      </p:scale>
      <p:origin x="0" y="0"/>
    </p:cViewPr>
  </p:notesTextViewPr>
  <p:sorterViewPr>
    <p:cViewPr>
      <p:scale>
        <a:sx n="120" d="100"/>
        <a:sy n="120" d="100"/>
      </p:scale>
      <p:origin x="0" y="3222"/>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handoutMaster" Target="handoutMasters/handoutMaster1.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tags" Target="tags/tag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4272185376375341E-2"/>
          <c:y val="0"/>
          <c:w val="0.79632541452040695"/>
          <c:h val="0.82749620901817933"/>
        </c:manualLayout>
      </c:layout>
      <c:barChart>
        <c:barDir val="col"/>
        <c:grouping val="stacked"/>
        <c:varyColors val="0"/>
        <c:ser>
          <c:idx val="0"/>
          <c:order val="0"/>
          <c:tx>
            <c:strRef>
              <c:f>Sheet1!$B$1</c:f>
              <c:strCache>
                <c:ptCount val="1"/>
                <c:pt idx="0">
                  <c:v>Target</c:v>
                </c:pt>
              </c:strCache>
            </c:strRef>
          </c:tx>
          <c:spPr>
            <a:solidFill>
              <a:srgbClr val="FF0000"/>
            </a:solidFill>
            <a:ln w="25400">
              <a:noFill/>
              <a:prstDash val="dash"/>
            </a:ln>
          </c:spPr>
          <c:invertIfNegative val="0"/>
          <c:dPt>
            <c:idx val="0"/>
            <c:invertIfNegative val="0"/>
            <c:bubble3D val="0"/>
            <c:spPr>
              <a:solidFill>
                <a:srgbClr val="FF0000"/>
              </a:solidFill>
              <a:ln w="25400">
                <a:noFill/>
                <a:prstDash val="solid"/>
              </a:ln>
            </c:spPr>
          </c:dPt>
          <c:dPt>
            <c:idx val="1"/>
            <c:invertIfNegative val="0"/>
            <c:bubble3D val="0"/>
            <c:spPr>
              <a:solidFill>
                <a:srgbClr val="FF0000"/>
              </a:solidFill>
              <a:ln w="38100">
                <a:noFill/>
                <a:prstDash val="dash"/>
              </a:ln>
            </c:spPr>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Lbls>
            <c:dLbl>
              <c:idx val="5"/>
              <c:layout>
                <c:manualLayout>
                  <c:x val="0"/>
                  <c:y val="-4.8698865319924005E-2"/>
                </c:manualLayout>
              </c:layout>
              <c:spPr/>
              <c:txPr>
                <a:bodyPr/>
                <a:lstStyle/>
                <a:p>
                  <a:pPr>
                    <a:defRPr sz="1200" b="0">
                      <a:solidFill>
                        <a:schemeClr val="tx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200" b="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Sheet1!$A$2:$A$6</c:f>
              <c:strCache>
                <c:ptCount val="5"/>
                <c:pt idx="0">
                  <c:v>End of 
Q1 2016</c:v>
                </c:pt>
                <c:pt idx="1">
                  <c:v>End of 
Q2 2016</c:v>
                </c:pt>
                <c:pt idx="2">
                  <c:v>End of 
Q3 2016</c:v>
                </c:pt>
                <c:pt idx="3">
                  <c:v>End of 
Q4 2016</c:v>
                </c:pt>
                <c:pt idx="4">
                  <c:v>End of 
Q1 2017</c:v>
                </c:pt>
              </c:strCache>
            </c:strRef>
          </c:cat>
          <c:val>
            <c:numRef>
              <c:f>Sheet1!$B$2:$B$6</c:f>
              <c:numCache>
                <c:formatCode>General</c:formatCode>
                <c:ptCount val="5"/>
                <c:pt idx="0">
                  <c:v>25</c:v>
                </c:pt>
                <c:pt idx="1">
                  <c:v>18</c:v>
                </c:pt>
                <c:pt idx="2">
                  <c:v>13</c:v>
                </c:pt>
                <c:pt idx="3">
                  <c:v>8</c:v>
                </c:pt>
                <c:pt idx="4">
                  <c:v>0</c:v>
                </c:pt>
              </c:numCache>
            </c:numRef>
          </c:val>
        </c:ser>
        <c:dLbls>
          <c:showLegendKey val="0"/>
          <c:showVal val="0"/>
          <c:showCatName val="0"/>
          <c:showSerName val="0"/>
          <c:showPercent val="0"/>
          <c:showBubbleSize val="0"/>
        </c:dLbls>
        <c:gapWidth val="99"/>
        <c:overlap val="100"/>
        <c:axId val="566445184"/>
        <c:axId val="566446720"/>
      </c:barChart>
      <c:catAx>
        <c:axId val="566445184"/>
        <c:scaling>
          <c:orientation val="minMax"/>
        </c:scaling>
        <c:delete val="0"/>
        <c:axPos val="b"/>
        <c:numFmt formatCode="General" sourceLinked="0"/>
        <c:majorTickMark val="none"/>
        <c:minorTickMark val="none"/>
        <c:tickLblPos val="nextTo"/>
        <c:txPr>
          <a:bodyPr/>
          <a:lstStyle/>
          <a:p>
            <a:pPr>
              <a:defRPr sz="1100"/>
            </a:pPr>
            <a:endParaRPr lang="en-US"/>
          </a:p>
        </c:txPr>
        <c:crossAx val="566446720"/>
        <c:crosses val="autoZero"/>
        <c:auto val="1"/>
        <c:lblAlgn val="ctr"/>
        <c:lblOffset val="100"/>
        <c:noMultiLvlLbl val="0"/>
      </c:catAx>
      <c:valAx>
        <c:axId val="566446720"/>
        <c:scaling>
          <c:orientation val="minMax"/>
          <c:min val="0"/>
        </c:scaling>
        <c:delete val="1"/>
        <c:axPos val="l"/>
        <c:numFmt formatCode="General" sourceLinked="1"/>
        <c:majorTickMark val="out"/>
        <c:minorTickMark val="none"/>
        <c:tickLblPos val="nextTo"/>
        <c:crossAx val="566445184"/>
        <c:crosses val="autoZero"/>
        <c:crossBetween val="between"/>
      </c:valAx>
    </c:plotArea>
    <c:plotVisOnly val="1"/>
    <c:dispBlanksAs val="gap"/>
    <c:showDLblsOverMax val="0"/>
  </c:chart>
  <c:txPr>
    <a:bodyPr/>
    <a:lstStyle/>
    <a:p>
      <a:pPr>
        <a:defRPr sz="1100"/>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19.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1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22636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15</a:t>
            </a:fld>
            <a:endParaRPr lang="en-GB" dirty="0"/>
          </a:p>
        </p:txBody>
      </p:sp>
    </p:spTree>
    <p:extLst>
      <p:ext uri="{BB962C8B-B14F-4D97-AF65-F5344CB8AC3E}">
        <p14:creationId xmlns:p14="http://schemas.microsoft.com/office/powerpoint/2010/main" val="3860202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16</a:t>
            </a:fld>
            <a:endParaRPr lang="en-GB" dirty="0"/>
          </a:p>
        </p:txBody>
      </p:sp>
    </p:spTree>
    <p:extLst>
      <p:ext uri="{BB962C8B-B14F-4D97-AF65-F5344CB8AC3E}">
        <p14:creationId xmlns:p14="http://schemas.microsoft.com/office/powerpoint/2010/main" val="265828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17</a:t>
            </a:fld>
            <a:endParaRPr lang="en-GB" dirty="0"/>
          </a:p>
        </p:txBody>
      </p:sp>
    </p:spTree>
    <p:extLst>
      <p:ext uri="{BB962C8B-B14F-4D97-AF65-F5344CB8AC3E}">
        <p14:creationId xmlns:p14="http://schemas.microsoft.com/office/powerpoint/2010/main" val="2658280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23</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24</a:t>
            </a:fld>
            <a:endParaRPr lang="en-GB" dirty="0"/>
          </a:p>
        </p:txBody>
      </p:sp>
    </p:spTree>
    <p:extLst>
      <p:ext uri="{BB962C8B-B14F-4D97-AF65-F5344CB8AC3E}">
        <p14:creationId xmlns:p14="http://schemas.microsoft.com/office/powerpoint/2010/main" val="2339364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26</a:t>
            </a:fld>
            <a:endParaRPr lang="en-GB" dirty="0"/>
          </a:p>
        </p:txBody>
      </p:sp>
    </p:spTree>
    <p:extLst>
      <p:ext uri="{BB962C8B-B14F-4D97-AF65-F5344CB8AC3E}">
        <p14:creationId xmlns:p14="http://schemas.microsoft.com/office/powerpoint/2010/main" val="3728003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33</a:t>
            </a:fld>
            <a:endParaRPr lang="en-GB" dirty="0"/>
          </a:p>
        </p:txBody>
      </p:sp>
    </p:spTree>
    <p:extLst>
      <p:ext uri="{BB962C8B-B14F-4D97-AF65-F5344CB8AC3E}">
        <p14:creationId xmlns:p14="http://schemas.microsoft.com/office/powerpoint/2010/main" val="1512252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34</a:t>
            </a:fld>
            <a:endParaRPr lang="en-GB" dirty="0"/>
          </a:p>
        </p:txBody>
      </p:sp>
    </p:spTree>
    <p:extLst>
      <p:ext uri="{BB962C8B-B14F-4D97-AF65-F5344CB8AC3E}">
        <p14:creationId xmlns:p14="http://schemas.microsoft.com/office/powerpoint/2010/main" val="3891424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36</a:t>
            </a:fld>
            <a:endParaRPr lang="en-GB" dirty="0"/>
          </a:p>
        </p:txBody>
      </p:sp>
    </p:spTree>
    <p:extLst>
      <p:ext uri="{BB962C8B-B14F-4D97-AF65-F5344CB8AC3E}">
        <p14:creationId xmlns:p14="http://schemas.microsoft.com/office/powerpoint/2010/main" val="3891424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40</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45</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4023425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50</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54</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58</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59</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60</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82111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63</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64</a:t>
            </a:fld>
            <a:endParaRPr lang="en-US" dirty="0"/>
          </a:p>
        </p:txBody>
      </p:sp>
    </p:spTree>
    <p:extLst>
      <p:ext uri="{BB962C8B-B14F-4D97-AF65-F5344CB8AC3E}">
        <p14:creationId xmlns:p14="http://schemas.microsoft.com/office/powerpoint/2010/main" val="894217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68</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7</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70</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1945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8</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10</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11</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12</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13</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14</a:t>
            </a:fld>
            <a:endParaRPr lang="en-GB" dirty="0"/>
          </a:p>
        </p:txBody>
      </p:sp>
    </p:spTree>
    <p:extLst>
      <p:ext uri="{BB962C8B-B14F-4D97-AF65-F5344CB8AC3E}">
        <p14:creationId xmlns:p14="http://schemas.microsoft.com/office/powerpoint/2010/main" val="3619653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sp>
        <p:nvSpPr>
          <p:cNvPr id="10" name="Rectangle 9"/>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1" name="Picture 2" descr="C:\Users\n610821\Desktop\sant-MReg_positivo_RGB.3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7157297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Line 19"/>
          <p:cNvSpPr>
            <a:spLocks noChangeShapeType="1"/>
          </p:cNvSpPr>
          <p:nvPr userDrawn="1"/>
        </p:nvSpPr>
        <p:spPr bwMode="auto">
          <a:xfrm>
            <a:off x="348435" y="3804460"/>
            <a:ext cx="1791588" cy="0"/>
          </a:xfrm>
          <a:prstGeom prst="line">
            <a:avLst/>
          </a:prstGeom>
          <a:noFill/>
          <a:ln w="12700" cmpd="sng">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5" name="Text Placeholder 9"/>
          <p:cNvSpPr>
            <a:spLocks noGrp="1"/>
          </p:cNvSpPr>
          <p:nvPr>
            <p:ph type="body" sz="quarter" idx="10" hasCustomPrompt="1"/>
          </p:nvPr>
        </p:nvSpPr>
        <p:spPr>
          <a:xfrm>
            <a:off x="348437" y="2897188"/>
            <a:ext cx="8549149" cy="907272"/>
          </a:xfrm>
          <a:prstGeom prst="rect">
            <a:avLst/>
          </a:prstGeom>
        </p:spPr>
        <p:txBody>
          <a:bodyPr lIns="0" rIns="163449"/>
          <a:lstStyle>
            <a:lvl1pPr marL="0" marR="0" indent="0" algn="l" defTabSz="457200" rtl="0" eaLnBrk="1" fontAlgn="auto" latinLnBrk="0" hangingPunct="1">
              <a:lnSpc>
                <a:spcPct val="100000"/>
              </a:lnSpc>
              <a:spcBef>
                <a:spcPct val="20000"/>
              </a:spcBef>
              <a:spcAft>
                <a:spcPts val="0"/>
              </a:spcAft>
              <a:buClrTx/>
              <a:buSzTx/>
              <a:buFont typeface="Arial"/>
              <a:buNone/>
              <a:tabLst/>
              <a:defRPr sz="2400" b="0">
                <a:solidFill>
                  <a:schemeClr val="tx1"/>
                </a:solidFill>
                <a:latin typeface="Arial" panose="020B0604020202020204" pitchFamily="34" charset="0"/>
                <a:cs typeface="Arial" panose="020B0604020202020204" pitchFamily="34" charset="0"/>
              </a:defRPr>
            </a:lvl1pPr>
          </a:lstStyle>
          <a:p>
            <a:pPr lvl="0"/>
            <a:r>
              <a:rPr lang="en-GB" dirty="0" smtClean="0"/>
              <a:t>Appendix #</a:t>
            </a:r>
          </a:p>
        </p:txBody>
      </p:sp>
    </p:spTree>
    <p:extLst>
      <p:ext uri="{BB962C8B-B14F-4D97-AF65-F5344CB8AC3E}">
        <p14:creationId xmlns:p14="http://schemas.microsoft.com/office/powerpoint/2010/main" val="39226571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0728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73349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6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73349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7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32329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8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14879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1487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1487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11892790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1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12221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880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4981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4"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8"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0731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2436585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3327400"/>
            <a:ext cx="8541647"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23221124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96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3327400"/>
            <a:ext cx="8541647"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tags" Target="../tags/tag3.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vmlDrawing" Target="../drawings/vmlDrawing2.v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image" Target="../media/image2.jpeg"/><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image" Target="../media/image4.emf"/><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ext uri="{D42A27DB-BD31-4B8C-83A1-F6EECF244321}">
                <p14:modId xmlns:p14="http://schemas.microsoft.com/office/powerpoint/2010/main" val="2960143213"/>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23328"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668" y="1589"/>
                        <a:ext cx="1667" cy="1587"/>
                      </a:xfrm>
                      <a:prstGeom prst="rect">
                        <a:avLst/>
                      </a:prstGeom>
                    </p:spPr>
                  </p:pic>
                </p:oleObj>
              </mc:Fallback>
            </mc:AlternateContent>
          </a:graphicData>
        </a:graphic>
      </p:graphicFrame>
      <p:sp>
        <p:nvSpPr>
          <p:cNvPr id="9" name="Rectangle 8"/>
          <p:cNvSpPr/>
          <p:nvPr/>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 name="Picture 2" descr="C:\Users\n610821\Desktop\sant-MReg_positivo_RGB.3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51963105"/>
      </p:ext>
    </p:extLst>
  </p:cSld>
  <p:clrMap bg1="lt1" tx1="dk1" bg2="lt2" tx2="dk2" accent1="accent1" accent2="accent2" accent3="accent3" accent4="accent4" accent5="accent5" accent6="accent6" hlink="hlink" folHlink="folHlink"/>
  <p:sldLayoutIdLst>
    <p:sldLayoutId id="2147483718" r:id="rId1"/>
    <p:sldLayoutId id="2147483765" r:id="rId2"/>
    <p:sldLayoutId id="2147483766" r:id="rId3"/>
    <p:sldLayoutId id="2147483777" r:id="rId4"/>
    <p:sldLayoutId id="2147483780"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1"/>
            </p:custDataLst>
            <p:extLst>
              <p:ext uri="{D42A27DB-BD31-4B8C-83A1-F6EECF244321}">
                <p14:modId xmlns:p14="http://schemas.microsoft.com/office/powerpoint/2010/main" val="222109003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815"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4" r:id="rId5"/>
    <p:sldLayoutId id="2147483775" r:id="rId6"/>
    <p:sldLayoutId id="2147483776" r:id="rId7"/>
    <p:sldLayoutId id="2147483779" r:id="rId8"/>
    <p:sldLayoutId id="2147483806" r:id="rId9"/>
    <p:sldLayoutId id="2147483807" r:id="rId10"/>
    <p:sldLayoutId id="2147483808" r:id="rId11"/>
    <p:sldLayoutId id="2147483809" r:id="rId12"/>
    <p:sldLayoutId id="2147483810" r:id="rId13"/>
    <p:sldLayoutId id="2147483811" r:id="rId14"/>
    <p:sldLayoutId id="2147483820" r:id="rId15"/>
    <p:sldLayoutId id="2147483821" r:id="rId16"/>
    <p:sldLayoutId id="2147483823" r:id="rId17"/>
    <p:sldLayoutId id="2147483824" r:id="rId18"/>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slideLayout" Target="../slideLayouts/slideLayout9.xml"/><Relationship Id="rId18" Type="http://schemas.openxmlformats.org/officeDocument/2006/relationships/image" Target="../media/image6.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oleObject" Target="../embeddings/oleObject9.bin"/><Relationship Id="rId2" Type="http://schemas.openxmlformats.org/officeDocument/2006/relationships/tags" Target="../tags/tag10.xml"/><Relationship Id="rId16" Type="http://schemas.openxmlformats.org/officeDocument/2006/relationships/image" Target="../media/image1.emf"/><Relationship Id="rId1" Type="http://schemas.openxmlformats.org/officeDocument/2006/relationships/vmlDrawing" Target="../drawings/vmlDrawing8.v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oleObject" Target="../embeddings/oleObject8.bin"/><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1.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tags" Target="../tags/tag38.xml"/><Relationship Id="rId26" Type="http://schemas.openxmlformats.org/officeDocument/2006/relationships/tags" Target="../tags/tag46.xml"/><Relationship Id="rId39" Type="http://schemas.openxmlformats.org/officeDocument/2006/relationships/image" Target="../media/image7.emf"/><Relationship Id="rId3" Type="http://schemas.openxmlformats.org/officeDocument/2006/relationships/tags" Target="../tags/tag23.xml"/><Relationship Id="rId21" Type="http://schemas.openxmlformats.org/officeDocument/2006/relationships/tags" Target="../tags/tag41.xml"/><Relationship Id="rId34" Type="http://schemas.openxmlformats.org/officeDocument/2006/relationships/tags" Target="../tags/tag54.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5" Type="http://schemas.openxmlformats.org/officeDocument/2006/relationships/tags" Target="../tags/tag45.xml"/><Relationship Id="rId33" Type="http://schemas.openxmlformats.org/officeDocument/2006/relationships/tags" Target="../tags/tag53.xml"/><Relationship Id="rId38" Type="http://schemas.openxmlformats.org/officeDocument/2006/relationships/oleObject" Target="../embeddings/oleObject12.bin"/><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tags" Target="../tags/tag40.xml"/><Relationship Id="rId29"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tags" Target="../tags/tag44.xml"/><Relationship Id="rId32" Type="http://schemas.openxmlformats.org/officeDocument/2006/relationships/tags" Target="../tags/tag52.xml"/><Relationship Id="rId37" Type="http://schemas.openxmlformats.org/officeDocument/2006/relationships/image" Target="../media/image1.emf"/><Relationship Id="rId5" Type="http://schemas.openxmlformats.org/officeDocument/2006/relationships/tags" Target="../tags/tag25.xml"/><Relationship Id="rId15" Type="http://schemas.openxmlformats.org/officeDocument/2006/relationships/tags" Target="../tags/tag35.xml"/><Relationship Id="rId23" Type="http://schemas.openxmlformats.org/officeDocument/2006/relationships/tags" Target="../tags/tag43.xml"/><Relationship Id="rId28" Type="http://schemas.openxmlformats.org/officeDocument/2006/relationships/tags" Target="../tags/tag48.xml"/><Relationship Id="rId36" Type="http://schemas.openxmlformats.org/officeDocument/2006/relationships/oleObject" Target="../embeddings/oleObject11.bin"/><Relationship Id="rId10" Type="http://schemas.openxmlformats.org/officeDocument/2006/relationships/tags" Target="../tags/tag30.xml"/><Relationship Id="rId19" Type="http://schemas.openxmlformats.org/officeDocument/2006/relationships/tags" Target="../tags/tag39.xml"/><Relationship Id="rId31" Type="http://schemas.openxmlformats.org/officeDocument/2006/relationships/tags" Target="../tags/tag51.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tags" Target="../tags/tag42.xml"/><Relationship Id="rId27" Type="http://schemas.openxmlformats.org/officeDocument/2006/relationships/tags" Target="../tags/tag47.xml"/><Relationship Id="rId30" Type="http://schemas.openxmlformats.org/officeDocument/2006/relationships/tags" Target="../tags/tag50.xml"/><Relationship Id="rId35"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5.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26" Type="http://schemas.openxmlformats.org/officeDocument/2006/relationships/oleObject" Target="../embeddings/oleObject15.bin"/><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image" Target="../media/image1.emf"/><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1" Type="http://schemas.openxmlformats.org/officeDocument/2006/relationships/vmlDrawing" Target="../drawings/vmlDrawing12.v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oleObject" Target="../embeddings/oleObject14.bin"/><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slideLayout" Target="../slideLayouts/slideLayout9.xml"/><Relationship Id="rId10" Type="http://schemas.openxmlformats.org/officeDocument/2006/relationships/tags" Target="../tags/tag64.xml"/><Relationship Id="rId19" Type="http://schemas.openxmlformats.org/officeDocument/2006/relationships/tags" Target="../tags/tag73.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7.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8.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26" Type="http://schemas.openxmlformats.org/officeDocument/2006/relationships/tags" Target="../tags/tag103.xml"/><Relationship Id="rId3" Type="http://schemas.openxmlformats.org/officeDocument/2006/relationships/tags" Target="../tags/tag80.xml"/><Relationship Id="rId21" Type="http://schemas.openxmlformats.org/officeDocument/2006/relationships/tags" Target="../tags/tag98.xml"/><Relationship Id="rId34" Type="http://schemas.openxmlformats.org/officeDocument/2006/relationships/image" Target="../media/image9.emf"/><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tags" Target="../tags/tag102.xml"/><Relationship Id="rId33" Type="http://schemas.openxmlformats.org/officeDocument/2006/relationships/oleObject" Target="../embeddings/oleObject19.bin"/><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29" Type="http://schemas.openxmlformats.org/officeDocument/2006/relationships/tags" Target="../tags/tag106.xml"/><Relationship Id="rId1" Type="http://schemas.openxmlformats.org/officeDocument/2006/relationships/vmlDrawing" Target="../drawings/vmlDrawing15.v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tags" Target="../tags/tag101.xml"/><Relationship Id="rId32" Type="http://schemas.openxmlformats.org/officeDocument/2006/relationships/image" Target="../media/image1.emf"/><Relationship Id="rId37" Type="http://schemas.openxmlformats.org/officeDocument/2006/relationships/image" Target="../media/image11.png"/><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tags" Target="../tags/tag100.xml"/><Relationship Id="rId28" Type="http://schemas.openxmlformats.org/officeDocument/2006/relationships/tags" Target="../tags/tag105.xml"/><Relationship Id="rId36" Type="http://schemas.openxmlformats.org/officeDocument/2006/relationships/image" Target="../media/image10.emf"/><Relationship Id="rId10" Type="http://schemas.openxmlformats.org/officeDocument/2006/relationships/tags" Target="../tags/tag87.xml"/><Relationship Id="rId19" Type="http://schemas.openxmlformats.org/officeDocument/2006/relationships/tags" Target="../tags/tag96.xml"/><Relationship Id="rId31" Type="http://schemas.openxmlformats.org/officeDocument/2006/relationships/oleObject" Target="../embeddings/oleObject18.bin"/><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 Id="rId27" Type="http://schemas.openxmlformats.org/officeDocument/2006/relationships/tags" Target="../tags/tag104.xml"/><Relationship Id="rId30" Type="http://schemas.openxmlformats.org/officeDocument/2006/relationships/slideLayout" Target="../slideLayouts/slideLayout9.xml"/><Relationship Id="rId35"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tags" Target="../tags/tag119.xml"/><Relationship Id="rId18" Type="http://schemas.openxmlformats.org/officeDocument/2006/relationships/tags" Target="../tags/tag124.xml"/><Relationship Id="rId26" Type="http://schemas.openxmlformats.org/officeDocument/2006/relationships/image" Target="../media/image1.emf"/><Relationship Id="rId3" Type="http://schemas.openxmlformats.org/officeDocument/2006/relationships/tags" Target="../tags/tag109.xml"/><Relationship Id="rId21" Type="http://schemas.openxmlformats.org/officeDocument/2006/relationships/tags" Target="../tags/tag127.xml"/><Relationship Id="rId7" Type="http://schemas.openxmlformats.org/officeDocument/2006/relationships/tags" Target="../tags/tag113.xml"/><Relationship Id="rId12" Type="http://schemas.openxmlformats.org/officeDocument/2006/relationships/tags" Target="../tags/tag118.xml"/><Relationship Id="rId17" Type="http://schemas.openxmlformats.org/officeDocument/2006/relationships/tags" Target="../tags/tag123.xml"/><Relationship Id="rId25" Type="http://schemas.openxmlformats.org/officeDocument/2006/relationships/oleObject" Target="../embeddings/oleObject22.bin"/><Relationship Id="rId2" Type="http://schemas.openxmlformats.org/officeDocument/2006/relationships/tags" Target="../tags/tag108.xml"/><Relationship Id="rId16" Type="http://schemas.openxmlformats.org/officeDocument/2006/relationships/tags" Target="../tags/tag122.xml"/><Relationship Id="rId20" Type="http://schemas.openxmlformats.org/officeDocument/2006/relationships/tags" Target="../tags/tag126.xml"/><Relationship Id="rId29" Type="http://schemas.openxmlformats.org/officeDocument/2006/relationships/oleObject" Target="../embeddings/oleObject24.bin"/><Relationship Id="rId1" Type="http://schemas.openxmlformats.org/officeDocument/2006/relationships/vmlDrawing" Target="../drawings/vmlDrawing17.vml"/><Relationship Id="rId6" Type="http://schemas.openxmlformats.org/officeDocument/2006/relationships/tags" Target="../tags/tag112.xml"/><Relationship Id="rId11" Type="http://schemas.openxmlformats.org/officeDocument/2006/relationships/tags" Target="../tags/tag117.xml"/><Relationship Id="rId24" Type="http://schemas.openxmlformats.org/officeDocument/2006/relationships/notesSlide" Target="../notesSlides/notesSlide17.xml"/><Relationship Id="rId5" Type="http://schemas.openxmlformats.org/officeDocument/2006/relationships/tags" Target="../tags/tag111.xml"/><Relationship Id="rId15" Type="http://schemas.openxmlformats.org/officeDocument/2006/relationships/tags" Target="../tags/tag121.xml"/><Relationship Id="rId23" Type="http://schemas.openxmlformats.org/officeDocument/2006/relationships/slideLayout" Target="../slideLayouts/slideLayout8.xml"/><Relationship Id="rId28" Type="http://schemas.openxmlformats.org/officeDocument/2006/relationships/image" Target="../media/image11.emf"/><Relationship Id="rId10" Type="http://schemas.openxmlformats.org/officeDocument/2006/relationships/tags" Target="../tags/tag116.xml"/><Relationship Id="rId19" Type="http://schemas.openxmlformats.org/officeDocument/2006/relationships/tags" Target="../tags/tag125.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tags" Target="../tags/tag120.xml"/><Relationship Id="rId22" Type="http://schemas.openxmlformats.org/officeDocument/2006/relationships/tags" Target="../tags/tag128.xml"/><Relationship Id="rId27" Type="http://schemas.openxmlformats.org/officeDocument/2006/relationships/oleObject" Target="../embeddings/oleObject23.bin"/><Relationship Id="rId30" Type="http://schemas.openxmlformats.org/officeDocument/2006/relationships/image" Target="../media/image12.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2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25.bin"/></Relationships>
</file>

<file path=ppt/slides/_rels/slide37.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tags" Target="../tags/tag146.xml"/><Relationship Id="rId3" Type="http://schemas.openxmlformats.org/officeDocument/2006/relationships/tags" Target="../tags/tag131.xml"/><Relationship Id="rId21" Type="http://schemas.openxmlformats.org/officeDocument/2006/relationships/notesSlide" Target="../notesSlides/notesSlide18.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5" Type="http://schemas.openxmlformats.org/officeDocument/2006/relationships/image" Target="../media/image13.emf"/><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slideLayout" Target="../slideLayouts/slideLayout11.xml"/><Relationship Id="rId1" Type="http://schemas.openxmlformats.org/officeDocument/2006/relationships/vmlDrawing" Target="../drawings/vmlDrawing19.vml"/><Relationship Id="rId6" Type="http://schemas.openxmlformats.org/officeDocument/2006/relationships/tags" Target="../tags/tag134.xml"/><Relationship Id="rId11" Type="http://schemas.openxmlformats.org/officeDocument/2006/relationships/tags" Target="../tags/tag139.xml"/><Relationship Id="rId24" Type="http://schemas.openxmlformats.org/officeDocument/2006/relationships/oleObject" Target="../embeddings/oleObject27.bin"/><Relationship Id="rId5" Type="http://schemas.openxmlformats.org/officeDocument/2006/relationships/tags" Target="../tags/tag133.xml"/><Relationship Id="rId15" Type="http://schemas.openxmlformats.org/officeDocument/2006/relationships/tags" Target="../tags/tag143.xml"/><Relationship Id="rId23" Type="http://schemas.openxmlformats.org/officeDocument/2006/relationships/image" Target="../media/image1.emf"/><Relationship Id="rId10" Type="http://schemas.openxmlformats.org/officeDocument/2006/relationships/tags" Target="../tags/tag138.xml"/><Relationship Id="rId19" Type="http://schemas.openxmlformats.org/officeDocument/2006/relationships/tags" Target="../tags/tag147.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 Id="rId22" Type="http://schemas.openxmlformats.org/officeDocument/2006/relationships/oleObject" Target="../embeddings/oleObject2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18" Type="http://schemas.openxmlformats.org/officeDocument/2006/relationships/tags" Target="../tags/tag164.xml"/><Relationship Id="rId3" Type="http://schemas.openxmlformats.org/officeDocument/2006/relationships/tags" Target="../tags/tag149.xml"/><Relationship Id="rId21" Type="http://schemas.openxmlformats.org/officeDocument/2006/relationships/oleObject" Target="../embeddings/oleObject28.bin"/><Relationship Id="rId7" Type="http://schemas.openxmlformats.org/officeDocument/2006/relationships/tags" Target="../tags/tag153.xml"/><Relationship Id="rId12" Type="http://schemas.openxmlformats.org/officeDocument/2006/relationships/tags" Target="../tags/tag158.xml"/><Relationship Id="rId17" Type="http://schemas.openxmlformats.org/officeDocument/2006/relationships/tags" Target="../tags/tag163.xml"/><Relationship Id="rId2" Type="http://schemas.openxmlformats.org/officeDocument/2006/relationships/tags" Target="../tags/tag148.xml"/><Relationship Id="rId16" Type="http://schemas.openxmlformats.org/officeDocument/2006/relationships/tags" Target="../tags/tag162.xml"/><Relationship Id="rId20" Type="http://schemas.openxmlformats.org/officeDocument/2006/relationships/slideLayout" Target="../slideLayouts/slideLayout10.xml"/><Relationship Id="rId1" Type="http://schemas.openxmlformats.org/officeDocument/2006/relationships/vmlDrawing" Target="../drawings/vmlDrawing20.vml"/><Relationship Id="rId6" Type="http://schemas.openxmlformats.org/officeDocument/2006/relationships/tags" Target="../tags/tag152.xml"/><Relationship Id="rId11" Type="http://schemas.openxmlformats.org/officeDocument/2006/relationships/tags" Target="../tags/tag157.xml"/><Relationship Id="rId24" Type="http://schemas.openxmlformats.org/officeDocument/2006/relationships/image" Target="../media/image14.emf"/><Relationship Id="rId5" Type="http://schemas.openxmlformats.org/officeDocument/2006/relationships/tags" Target="../tags/tag151.xml"/><Relationship Id="rId15" Type="http://schemas.openxmlformats.org/officeDocument/2006/relationships/tags" Target="../tags/tag161.xml"/><Relationship Id="rId23" Type="http://schemas.openxmlformats.org/officeDocument/2006/relationships/oleObject" Target="../embeddings/oleObject29.bin"/><Relationship Id="rId10" Type="http://schemas.openxmlformats.org/officeDocument/2006/relationships/tags" Target="../tags/tag156.xml"/><Relationship Id="rId19" Type="http://schemas.openxmlformats.org/officeDocument/2006/relationships/tags" Target="../tags/tag165.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tags" Target="../tags/tag160.xml"/><Relationship Id="rId22" Type="http://schemas.openxmlformats.org/officeDocument/2006/relationships/image" Target="../media/image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66.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30.bin"/></Relationships>
</file>

<file path=ppt/slides/_rels/slide48.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tags" Target="../tags/tag178.xml"/><Relationship Id="rId18" Type="http://schemas.openxmlformats.org/officeDocument/2006/relationships/tags" Target="../tags/tag183.xml"/><Relationship Id="rId3" Type="http://schemas.openxmlformats.org/officeDocument/2006/relationships/tags" Target="../tags/tag168.xml"/><Relationship Id="rId21" Type="http://schemas.openxmlformats.org/officeDocument/2006/relationships/oleObject" Target="../embeddings/oleObject31.bin"/><Relationship Id="rId7" Type="http://schemas.openxmlformats.org/officeDocument/2006/relationships/tags" Target="../tags/tag172.xml"/><Relationship Id="rId12" Type="http://schemas.openxmlformats.org/officeDocument/2006/relationships/tags" Target="../tags/tag177.xml"/><Relationship Id="rId17" Type="http://schemas.openxmlformats.org/officeDocument/2006/relationships/tags" Target="../tags/tag182.xml"/><Relationship Id="rId2" Type="http://schemas.openxmlformats.org/officeDocument/2006/relationships/tags" Target="../tags/tag167.xml"/><Relationship Id="rId16" Type="http://schemas.openxmlformats.org/officeDocument/2006/relationships/tags" Target="../tags/tag181.xml"/><Relationship Id="rId20" Type="http://schemas.openxmlformats.org/officeDocument/2006/relationships/notesSlide" Target="../notesSlides/notesSlide21.xml"/><Relationship Id="rId1" Type="http://schemas.openxmlformats.org/officeDocument/2006/relationships/vmlDrawing" Target="../drawings/vmlDrawing22.vml"/><Relationship Id="rId6" Type="http://schemas.openxmlformats.org/officeDocument/2006/relationships/tags" Target="../tags/tag171.xml"/><Relationship Id="rId11" Type="http://schemas.openxmlformats.org/officeDocument/2006/relationships/tags" Target="../tags/tag176.xml"/><Relationship Id="rId24" Type="http://schemas.openxmlformats.org/officeDocument/2006/relationships/image" Target="../media/image15.emf"/><Relationship Id="rId5" Type="http://schemas.openxmlformats.org/officeDocument/2006/relationships/tags" Target="../tags/tag170.xml"/><Relationship Id="rId15" Type="http://schemas.openxmlformats.org/officeDocument/2006/relationships/tags" Target="../tags/tag180.xml"/><Relationship Id="rId23" Type="http://schemas.openxmlformats.org/officeDocument/2006/relationships/oleObject" Target="../embeddings/oleObject32.bin"/><Relationship Id="rId10" Type="http://schemas.openxmlformats.org/officeDocument/2006/relationships/tags" Target="../tags/tag175.xml"/><Relationship Id="rId19" Type="http://schemas.openxmlformats.org/officeDocument/2006/relationships/slideLayout" Target="../slideLayouts/slideLayout10.xml"/><Relationship Id="rId4" Type="http://schemas.openxmlformats.org/officeDocument/2006/relationships/tags" Target="../tags/tag169.xml"/><Relationship Id="rId9" Type="http://schemas.openxmlformats.org/officeDocument/2006/relationships/tags" Target="../tags/tag174.xml"/><Relationship Id="rId14" Type="http://schemas.openxmlformats.org/officeDocument/2006/relationships/tags" Target="../tags/tag179.xml"/><Relationship Id="rId22" Type="http://schemas.openxmlformats.org/officeDocument/2006/relationships/image" Target="../media/image4.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8" Type="http://schemas.openxmlformats.org/officeDocument/2006/relationships/tags" Target="../tags/tag190.xml"/><Relationship Id="rId13" Type="http://schemas.openxmlformats.org/officeDocument/2006/relationships/tags" Target="../tags/tag195.xml"/><Relationship Id="rId18" Type="http://schemas.openxmlformats.org/officeDocument/2006/relationships/tags" Target="../tags/tag200.xml"/><Relationship Id="rId26" Type="http://schemas.openxmlformats.org/officeDocument/2006/relationships/oleObject" Target="../embeddings/oleObject34.bin"/><Relationship Id="rId3" Type="http://schemas.openxmlformats.org/officeDocument/2006/relationships/tags" Target="../tags/tag185.xml"/><Relationship Id="rId21" Type="http://schemas.openxmlformats.org/officeDocument/2006/relationships/tags" Target="../tags/tag203.xml"/><Relationship Id="rId7" Type="http://schemas.openxmlformats.org/officeDocument/2006/relationships/tags" Target="../tags/tag189.xml"/><Relationship Id="rId12" Type="http://schemas.openxmlformats.org/officeDocument/2006/relationships/tags" Target="../tags/tag194.xml"/><Relationship Id="rId17" Type="http://schemas.openxmlformats.org/officeDocument/2006/relationships/tags" Target="../tags/tag199.xml"/><Relationship Id="rId25" Type="http://schemas.openxmlformats.org/officeDocument/2006/relationships/image" Target="../media/image18.png"/><Relationship Id="rId2" Type="http://schemas.openxmlformats.org/officeDocument/2006/relationships/tags" Target="../tags/tag184.xml"/><Relationship Id="rId16" Type="http://schemas.openxmlformats.org/officeDocument/2006/relationships/tags" Target="../tags/tag198.xml"/><Relationship Id="rId20" Type="http://schemas.openxmlformats.org/officeDocument/2006/relationships/tags" Target="../tags/tag202.xml"/><Relationship Id="rId1" Type="http://schemas.openxmlformats.org/officeDocument/2006/relationships/vmlDrawing" Target="../drawings/vmlDrawing23.vml"/><Relationship Id="rId6" Type="http://schemas.openxmlformats.org/officeDocument/2006/relationships/tags" Target="../tags/tag188.xml"/><Relationship Id="rId11" Type="http://schemas.openxmlformats.org/officeDocument/2006/relationships/tags" Target="../tags/tag193.xml"/><Relationship Id="rId24" Type="http://schemas.openxmlformats.org/officeDocument/2006/relationships/image" Target="../media/image1.emf"/><Relationship Id="rId5" Type="http://schemas.openxmlformats.org/officeDocument/2006/relationships/tags" Target="../tags/tag187.xml"/><Relationship Id="rId15" Type="http://schemas.openxmlformats.org/officeDocument/2006/relationships/tags" Target="../tags/tag197.xml"/><Relationship Id="rId23" Type="http://schemas.openxmlformats.org/officeDocument/2006/relationships/oleObject" Target="../embeddings/oleObject33.bin"/><Relationship Id="rId10" Type="http://schemas.openxmlformats.org/officeDocument/2006/relationships/tags" Target="../tags/tag192.xml"/><Relationship Id="rId19" Type="http://schemas.openxmlformats.org/officeDocument/2006/relationships/tags" Target="../tags/tag201.xml"/><Relationship Id="rId4" Type="http://schemas.openxmlformats.org/officeDocument/2006/relationships/tags" Target="../tags/tag186.xml"/><Relationship Id="rId9" Type="http://schemas.openxmlformats.org/officeDocument/2006/relationships/tags" Target="../tags/tag191.xml"/><Relationship Id="rId14" Type="http://schemas.openxmlformats.org/officeDocument/2006/relationships/tags" Target="../tags/tag196.xml"/><Relationship Id="rId22" Type="http://schemas.openxmlformats.org/officeDocument/2006/relationships/slideLayout" Target="../slideLayouts/slideLayout10.xml"/><Relationship Id="rId27" Type="http://schemas.openxmlformats.org/officeDocument/2006/relationships/image" Target="../media/image16.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tags" Target="../tags/tag215.xml"/><Relationship Id="rId18" Type="http://schemas.openxmlformats.org/officeDocument/2006/relationships/tags" Target="../tags/tag220.xml"/><Relationship Id="rId26" Type="http://schemas.openxmlformats.org/officeDocument/2006/relationships/tags" Target="../tags/tag228.xml"/><Relationship Id="rId3" Type="http://schemas.openxmlformats.org/officeDocument/2006/relationships/tags" Target="../tags/tag205.xml"/><Relationship Id="rId21" Type="http://schemas.openxmlformats.org/officeDocument/2006/relationships/tags" Target="../tags/tag223.xml"/><Relationship Id="rId34" Type="http://schemas.openxmlformats.org/officeDocument/2006/relationships/image" Target="../media/image1.emf"/><Relationship Id="rId7" Type="http://schemas.openxmlformats.org/officeDocument/2006/relationships/tags" Target="../tags/tag209.xml"/><Relationship Id="rId12" Type="http://schemas.openxmlformats.org/officeDocument/2006/relationships/tags" Target="../tags/tag214.xml"/><Relationship Id="rId17" Type="http://schemas.openxmlformats.org/officeDocument/2006/relationships/tags" Target="../tags/tag219.xml"/><Relationship Id="rId25" Type="http://schemas.openxmlformats.org/officeDocument/2006/relationships/tags" Target="../tags/tag227.xml"/><Relationship Id="rId33" Type="http://schemas.openxmlformats.org/officeDocument/2006/relationships/oleObject" Target="../embeddings/oleObject35.bin"/><Relationship Id="rId38" Type="http://schemas.openxmlformats.org/officeDocument/2006/relationships/image" Target="../media/image18.emf"/><Relationship Id="rId2" Type="http://schemas.openxmlformats.org/officeDocument/2006/relationships/tags" Target="../tags/tag204.xml"/><Relationship Id="rId16" Type="http://schemas.openxmlformats.org/officeDocument/2006/relationships/tags" Target="../tags/tag218.xml"/><Relationship Id="rId20" Type="http://schemas.openxmlformats.org/officeDocument/2006/relationships/tags" Target="../tags/tag222.xml"/><Relationship Id="rId29" Type="http://schemas.openxmlformats.org/officeDocument/2006/relationships/tags" Target="../tags/tag231.xml"/><Relationship Id="rId1" Type="http://schemas.openxmlformats.org/officeDocument/2006/relationships/vmlDrawing" Target="../drawings/vmlDrawing24.vml"/><Relationship Id="rId6" Type="http://schemas.openxmlformats.org/officeDocument/2006/relationships/tags" Target="../tags/tag208.xml"/><Relationship Id="rId11" Type="http://schemas.openxmlformats.org/officeDocument/2006/relationships/tags" Target="../tags/tag213.xml"/><Relationship Id="rId24" Type="http://schemas.openxmlformats.org/officeDocument/2006/relationships/tags" Target="../tags/tag226.xml"/><Relationship Id="rId32" Type="http://schemas.openxmlformats.org/officeDocument/2006/relationships/slideLayout" Target="../slideLayouts/slideLayout9.xml"/><Relationship Id="rId37" Type="http://schemas.openxmlformats.org/officeDocument/2006/relationships/oleObject" Target="../embeddings/oleObject37.bin"/><Relationship Id="rId5" Type="http://schemas.openxmlformats.org/officeDocument/2006/relationships/tags" Target="../tags/tag207.xml"/><Relationship Id="rId15" Type="http://schemas.openxmlformats.org/officeDocument/2006/relationships/tags" Target="../tags/tag217.xml"/><Relationship Id="rId23" Type="http://schemas.openxmlformats.org/officeDocument/2006/relationships/tags" Target="../tags/tag225.xml"/><Relationship Id="rId28" Type="http://schemas.openxmlformats.org/officeDocument/2006/relationships/tags" Target="../tags/tag230.xml"/><Relationship Id="rId36" Type="http://schemas.openxmlformats.org/officeDocument/2006/relationships/image" Target="../media/image17.emf"/><Relationship Id="rId10" Type="http://schemas.openxmlformats.org/officeDocument/2006/relationships/tags" Target="../tags/tag212.xml"/><Relationship Id="rId19" Type="http://schemas.openxmlformats.org/officeDocument/2006/relationships/tags" Target="../tags/tag221.xml"/><Relationship Id="rId31" Type="http://schemas.openxmlformats.org/officeDocument/2006/relationships/tags" Target="../tags/tag233.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tags" Target="../tags/tag216.xml"/><Relationship Id="rId22" Type="http://schemas.openxmlformats.org/officeDocument/2006/relationships/tags" Target="../tags/tag224.xml"/><Relationship Id="rId27" Type="http://schemas.openxmlformats.org/officeDocument/2006/relationships/tags" Target="../tags/tag229.xml"/><Relationship Id="rId30" Type="http://schemas.openxmlformats.org/officeDocument/2006/relationships/tags" Target="../tags/tag232.xml"/><Relationship Id="rId35" Type="http://schemas.openxmlformats.org/officeDocument/2006/relationships/oleObject" Target="../embeddings/oleObject36.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8" Type="http://schemas.openxmlformats.org/officeDocument/2006/relationships/tags" Target="../tags/tag240.xml"/><Relationship Id="rId13" Type="http://schemas.openxmlformats.org/officeDocument/2006/relationships/tags" Target="../tags/tag245.xml"/><Relationship Id="rId18" Type="http://schemas.openxmlformats.org/officeDocument/2006/relationships/tags" Target="../tags/tag250.xml"/><Relationship Id="rId26" Type="http://schemas.openxmlformats.org/officeDocument/2006/relationships/image" Target="../media/image20.emf"/><Relationship Id="rId3" Type="http://schemas.openxmlformats.org/officeDocument/2006/relationships/tags" Target="../tags/tag235.xml"/><Relationship Id="rId21" Type="http://schemas.openxmlformats.org/officeDocument/2006/relationships/slideLayout" Target="../slideLayouts/slideLayout9.xml"/><Relationship Id="rId7" Type="http://schemas.openxmlformats.org/officeDocument/2006/relationships/tags" Target="../tags/tag239.xml"/><Relationship Id="rId12" Type="http://schemas.openxmlformats.org/officeDocument/2006/relationships/tags" Target="../tags/tag244.xml"/><Relationship Id="rId17" Type="http://schemas.openxmlformats.org/officeDocument/2006/relationships/tags" Target="../tags/tag249.xml"/><Relationship Id="rId25" Type="http://schemas.openxmlformats.org/officeDocument/2006/relationships/oleObject" Target="../embeddings/oleObject39.bin"/><Relationship Id="rId2" Type="http://schemas.openxmlformats.org/officeDocument/2006/relationships/tags" Target="../tags/tag234.xml"/><Relationship Id="rId16" Type="http://schemas.openxmlformats.org/officeDocument/2006/relationships/tags" Target="../tags/tag248.xml"/><Relationship Id="rId20" Type="http://schemas.openxmlformats.org/officeDocument/2006/relationships/tags" Target="../tags/tag252.xml"/><Relationship Id="rId1" Type="http://schemas.openxmlformats.org/officeDocument/2006/relationships/vmlDrawing" Target="../drawings/vmlDrawing25.vml"/><Relationship Id="rId6" Type="http://schemas.openxmlformats.org/officeDocument/2006/relationships/tags" Target="../tags/tag238.xml"/><Relationship Id="rId11" Type="http://schemas.openxmlformats.org/officeDocument/2006/relationships/tags" Target="../tags/tag243.xml"/><Relationship Id="rId24" Type="http://schemas.openxmlformats.org/officeDocument/2006/relationships/image" Target="../media/image19.emf"/><Relationship Id="rId5" Type="http://schemas.openxmlformats.org/officeDocument/2006/relationships/tags" Target="../tags/tag237.xml"/><Relationship Id="rId15" Type="http://schemas.openxmlformats.org/officeDocument/2006/relationships/tags" Target="../tags/tag247.xml"/><Relationship Id="rId23" Type="http://schemas.openxmlformats.org/officeDocument/2006/relationships/oleObject" Target="../embeddings/oleObject38.bin"/><Relationship Id="rId10" Type="http://schemas.openxmlformats.org/officeDocument/2006/relationships/tags" Target="../tags/tag242.xml"/><Relationship Id="rId19" Type="http://schemas.openxmlformats.org/officeDocument/2006/relationships/tags" Target="../tags/tag251.xml"/><Relationship Id="rId4" Type="http://schemas.openxmlformats.org/officeDocument/2006/relationships/tags" Target="../tags/tag236.xml"/><Relationship Id="rId9" Type="http://schemas.openxmlformats.org/officeDocument/2006/relationships/tags" Target="../tags/tag241.xml"/><Relationship Id="rId14" Type="http://schemas.openxmlformats.org/officeDocument/2006/relationships/tags" Target="../tags/tag246.xml"/><Relationship Id="rId22" Type="http://schemas.openxmlformats.org/officeDocument/2006/relationships/notesSlide" Target="../notesSlides/notesSlide25.xml"/></Relationships>
</file>

<file path=ppt/slides/_rels/slide61.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oleObject" Target="../embeddings/oleObject41.bin"/><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image" Target="../media/image19.emf"/><Relationship Id="rId2" Type="http://schemas.openxmlformats.org/officeDocument/2006/relationships/tags" Target="../tags/tag253.xml"/><Relationship Id="rId1" Type="http://schemas.openxmlformats.org/officeDocument/2006/relationships/vmlDrawing" Target="../drawings/vmlDrawing26.vml"/><Relationship Id="rId6" Type="http://schemas.openxmlformats.org/officeDocument/2006/relationships/tags" Target="../tags/tag257.xml"/><Relationship Id="rId11" Type="http://schemas.openxmlformats.org/officeDocument/2006/relationships/oleObject" Target="../embeddings/oleObject40.bin"/><Relationship Id="rId5" Type="http://schemas.openxmlformats.org/officeDocument/2006/relationships/tags" Target="../tags/tag256.xml"/><Relationship Id="rId10" Type="http://schemas.openxmlformats.org/officeDocument/2006/relationships/notesSlide" Target="../notesSlides/notesSlide26.xml"/><Relationship Id="rId4" Type="http://schemas.openxmlformats.org/officeDocument/2006/relationships/tags" Target="../tags/tag255.xml"/><Relationship Id="rId9" Type="http://schemas.openxmlformats.org/officeDocument/2006/relationships/slideLayout" Target="../slideLayouts/slideLayout10.xml"/><Relationship Id="rId14" Type="http://schemas.openxmlformats.org/officeDocument/2006/relationships/image" Target="../media/image21.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8" Type="http://schemas.openxmlformats.org/officeDocument/2006/relationships/tags" Target="../tags/tag266.xml"/><Relationship Id="rId13" Type="http://schemas.openxmlformats.org/officeDocument/2006/relationships/oleObject" Target="../embeddings/oleObject42.bin"/><Relationship Id="rId3" Type="http://schemas.openxmlformats.org/officeDocument/2006/relationships/tags" Target="../tags/tag261.xml"/><Relationship Id="rId7" Type="http://schemas.openxmlformats.org/officeDocument/2006/relationships/tags" Target="../tags/tag265.xml"/><Relationship Id="rId12" Type="http://schemas.openxmlformats.org/officeDocument/2006/relationships/notesSlide" Target="../notesSlides/notesSlide30.xml"/><Relationship Id="rId2" Type="http://schemas.openxmlformats.org/officeDocument/2006/relationships/tags" Target="../tags/tag260.xml"/><Relationship Id="rId16" Type="http://schemas.openxmlformats.org/officeDocument/2006/relationships/image" Target="../media/image22.emf"/><Relationship Id="rId1" Type="http://schemas.openxmlformats.org/officeDocument/2006/relationships/vmlDrawing" Target="../drawings/vmlDrawing27.vml"/><Relationship Id="rId6" Type="http://schemas.openxmlformats.org/officeDocument/2006/relationships/tags" Target="../tags/tag264.xml"/><Relationship Id="rId11" Type="http://schemas.openxmlformats.org/officeDocument/2006/relationships/slideLayout" Target="../slideLayouts/slideLayout10.xml"/><Relationship Id="rId5" Type="http://schemas.openxmlformats.org/officeDocument/2006/relationships/tags" Target="../tags/tag263.xml"/><Relationship Id="rId15" Type="http://schemas.openxmlformats.org/officeDocument/2006/relationships/oleObject" Target="../embeddings/oleObject43.bin"/><Relationship Id="rId10" Type="http://schemas.openxmlformats.org/officeDocument/2006/relationships/tags" Target="../tags/tag268.xml"/><Relationship Id="rId4" Type="http://schemas.openxmlformats.org/officeDocument/2006/relationships/tags" Target="../tags/tag262.xml"/><Relationship Id="rId9" Type="http://schemas.openxmlformats.org/officeDocument/2006/relationships/tags" Target="../tags/tag267.xml"/><Relationship Id="rId14" Type="http://schemas.openxmlformats.org/officeDocument/2006/relationships/image" Target="../media/image19.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269.xml"/><Relationship Id="rId1" Type="http://schemas.openxmlformats.org/officeDocument/2006/relationships/vmlDrawing" Target="../drawings/vmlDrawing28.vml"/><Relationship Id="rId5" Type="http://schemas.openxmlformats.org/officeDocument/2006/relationships/image" Target="../media/image4.emf"/><Relationship Id="rId4" Type="http://schemas.openxmlformats.org/officeDocument/2006/relationships/oleObject" Target="../embeddings/oleObject44.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SC Risk Appetite Statement</a:t>
            </a:r>
            <a:endParaRPr lang="en-US" dirty="0">
              <a:latin typeface="Arial"/>
              <a:cs typeface="Arial"/>
            </a:endParaRPr>
          </a:p>
        </p:txBody>
      </p:sp>
      <p:sp>
        <p:nvSpPr>
          <p:cNvPr id="3" name="Text Placeholder 2"/>
          <p:cNvSpPr>
            <a:spLocks noGrp="1"/>
          </p:cNvSpPr>
          <p:nvPr>
            <p:ph type="body" sz="quarter" idx="11"/>
          </p:nvPr>
        </p:nvSpPr>
        <p:spPr/>
        <p:txBody>
          <a:bodyPr/>
          <a:lstStyle/>
          <a:p>
            <a:pPr eaLnBrk="0" hangingPunct="0">
              <a:lnSpc>
                <a:spcPts val="2700"/>
              </a:lnSpc>
              <a:spcAft>
                <a:spcPts val="600"/>
              </a:spcAft>
            </a:pPr>
            <a:r>
              <a:rPr lang="en-US" dirty="0">
                <a:solidFill>
                  <a:prstClr val="black"/>
                </a:solidFill>
              </a:rPr>
              <a:t>Supporting materials on metrics and limits</a:t>
            </a:r>
          </a:p>
          <a:p>
            <a:pPr eaLnBrk="0" hangingPunct="0">
              <a:lnSpc>
                <a:spcPts val="2700"/>
              </a:lnSpc>
              <a:spcAft>
                <a:spcPts val="600"/>
              </a:spcAft>
            </a:pPr>
            <a:r>
              <a:rPr lang="en-US" dirty="0">
                <a:solidFill>
                  <a:prstClr val="black"/>
                </a:solidFill>
              </a:rPr>
              <a:t>2016 Risk Appetite </a:t>
            </a:r>
            <a:r>
              <a:rPr lang="en-US" dirty="0" smtClean="0">
                <a:solidFill>
                  <a:prstClr val="black"/>
                </a:solidFill>
              </a:rPr>
              <a:t>recalibration</a:t>
            </a:r>
            <a:endParaRPr lang="en-US" dirty="0">
              <a:solidFill>
                <a:prstClr val="black"/>
              </a:solidFill>
            </a:endParaRPr>
          </a:p>
          <a:p>
            <a:endParaRPr lang="en-GB" dirty="0"/>
          </a:p>
        </p:txBody>
      </p:sp>
      <p:sp>
        <p:nvSpPr>
          <p:cNvPr id="4" name="Text Placeholder 3"/>
          <p:cNvSpPr>
            <a:spLocks noGrp="1"/>
          </p:cNvSpPr>
          <p:nvPr>
            <p:ph type="body" sz="quarter" idx="12"/>
          </p:nvPr>
        </p:nvSpPr>
        <p:spPr>
          <a:xfrm>
            <a:off x="355938" y="4773227"/>
            <a:ext cx="4547155" cy="430213"/>
          </a:xfrm>
        </p:spPr>
        <p:txBody>
          <a:bodyPr/>
          <a:lstStyle/>
          <a:p>
            <a:r>
              <a:rPr lang="en-GB" dirty="0" smtClean="0"/>
              <a:t>June 2016</a:t>
            </a:r>
            <a:endParaRPr lang="en-GB" dirty="0"/>
          </a:p>
        </p:txBody>
      </p:sp>
      <p:sp>
        <p:nvSpPr>
          <p:cNvPr id="5" name="Text Placeholder 4"/>
          <p:cNvSpPr>
            <a:spLocks noGrp="1"/>
          </p:cNvSpPr>
          <p:nvPr>
            <p:ph type="body" sz="quarter" idx="13"/>
          </p:nvPr>
        </p:nvSpPr>
        <p:spPr>
          <a:xfrm>
            <a:off x="355935" y="5406640"/>
            <a:ext cx="8541648" cy="430213"/>
          </a:xfrm>
        </p:spPr>
        <p:txBody>
          <a:bodyPr/>
          <a:lstStyle/>
          <a:p>
            <a:endParaRPr lang="en-GB"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1</a:t>
            </a:r>
            <a:r>
              <a:rPr lang="en-GB" dirty="0" smtClean="0">
                <a:solidFill>
                  <a:srgbClr val="FF0000"/>
                </a:solidFill>
              </a:rPr>
              <a:t>.</a:t>
            </a:r>
            <a:r>
              <a:rPr lang="en-GB" dirty="0" smtClean="0"/>
              <a:t> Capital adequacy risk</a:t>
            </a:r>
            <a:endParaRPr lang="en-GB" dirty="0"/>
          </a:p>
        </p:txBody>
      </p:sp>
    </p:spTree>
    <p:extLst>
      <p:ext uri="{BB962C8B-B14F-4D97-AF65-F5344CB8AC3E}">
        <p14:creationId xmlns:p14="http://schemas.microsoft.com/office/powerpoint/2010/main" val="1292579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sz="quarter" idx="11"/>
          </p:nvPr>
        </p:nvSpPr>
        <p:spPr>
          <a:prstGeom prst="rect">
            <a:avLst/>
          </a:prstGeom>
        </p:spPr>
        <p:txBody>
          <a:bodyPr/>
          <a:lstStyle/>
          <a:p>
            <a:r>
              <a:rPr lang="en-US" sz="2000" dirty="0" smtClean="0">
                <a:ea typeface="ＭＳ Ｐゴシック" pitchFamily="-112" charset="-128"/>
                <a:cs typeface="ＭＳ Ｐゴシック" pitchFamily="-112" charset="-128"/>
              </a:rPr>
              <a:t>Limit overview: </a:t>
            </a:r>
            <a:r>
              <a:rPr lang="en-US" sz="2000" b="0" dirty="0">
                <a:ea typeface="ＭＳ Ｐゴシック" pitchFamily="-112" charset="-128"/>
                <a:cs typeface="ＭＳ Ｐゴシック" pitchFamily="-112" charset="-128"/>
              </a:rPr>
              <a:t>Capital </a:t>
            </a:r>
            <a:r>
              <a:rPr lang="en-US" b="0" dirty="0">
                <a:ea typeface="ＭＳ Ｐゴシック" pitchFamily="-112" charset="-128"/>
                <a:cs typeface="ＭＳ Ｐゴシック" pitchFamily="-112" charset="-128"/>
              </a:rPr>
              <a:t>a</a:t>
            </a:r>
            <a:r>
              <a:rPr lang="en-US" sz="2000" b="0" dirty="0" smtClean="0">
                <a:ea typeface="ＭＳ Ｐゴシック" pitchFamily="-112" charset="-128"/>
                <a:cs typeface="ＭＳ Ｐゴシック" pitchFamily="-112" charset="-128"/>
              </a:rPr>
              <a:t>dequacy risk</a:t>
            </a:r>
            <a:endParaRPr lang="en-US" sz="2000" b="0" dirty="0">
              <a:ea typeface="ＭＳ Ｐゴシック" pitchFamily="-112" charset="-128"/>
              <a:cs typeface="ＭＳ Ｐゴシック" pitchFamily="-112" charset="-128"/>
            </a:endParaRPr>
          </a:p>
        </p:txBody>
      </p:sp>
      <p:grpSp>
        <p:nvGrpSpPr>
          <p:cNvPr id="8" name="Group 7"/>
          <p:cNvGrpSpPr/>
          <p:nvPr/>
        </p:nvGrpSpPr>
        <p:grpSpPr>
          <a:xfrm>
            <a:off x="443921" y="72184"/>
            <a:ext cx="2799275" cy="189008"/>
            <a:chOff x="403281" y="164517"/>
            <a:chExt cx="2799275" cy="189008"/>
          </a:xfrm>
        </p:grpSpPr>
        <p:sp>
          <p:nvSpPr>
            <p:cNvPr id="12"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a:solidFill>
                    <a:schemeClr val="accent1"/>
                  </a:solidFill>
                </a:rPr>
                <a:t>Capital adequacy </a:t>
              </a:r>
              <a:r>
                <a:rPr lang="en-US" sz="1200" dirty="0" smtClean="0">
                  <a:solidFill>
                    <a:schemeClr val="accent1"/>
                  </a:solidFill>
                </a:rPr>
                <a:t>risk: Limit overview</a:t>
              </a:r>
              <a:endParaRPr lang="en-US" sz="1200" dirty="0">
                <a:solidFill>
                  <a:schemeClr val="accent1"/>
                </a:solidFill>
              </a:endParaRPr>
            </a:p>
          </p:txBody>
        </p:sp>
        <p:sp>
          <p:nvSpPr>
            <p:cNvPr id="13" name="Oval 1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14" name="Table 13"/>
          <p:cNvGraphicFramePr>
            <a:graphicFrameLocks noGrp="1"/>
          </p:cNvGraphicFramePr>
          <p:nvPr>
            <p:extLst>
              <p:ext uri="{D42A27DB-BD31-4B8C-83A1-F6EECF244321}">
                <p14:modId xmlns:p14="http://schemas.microsoft.com/office/powerpoint/2010/main" val="779053181"/>
              </p:ext>
            </p:extLst>
          </p:nvPr>
        </p:nvGraphicFramePr>
        <p:xfrm>
          <a:off x="366713" y="1470025"/>
          <a:ext cx="8882395" cy="3897472"/>
        </p:xfrm>
        <a:graphic>
          <a:graphicData uri="http://schemas.openxmlformats.org/drawingml/2006/table">
            <a:tbl>
              <a:tblPr firstRow="1" bandRow="1"/>
              <a:tblGrid>
                <a:gridCol w="685910"/>
                <a:gridCol w="829340"/>
                <a:gridCol w="457200"/>
                <a:gridCol w="648586"/>
                <a:gridCol w="750681"/>
                <a:gridCol w="589021"/>
                <a:gridCol w="742221"/>
                <a:gridCol w="665621"/>
                <a:gridCol w="665621"/>
                <a:gridCol w="665621"/>
                <a:gridCol w="665621"/>
                <a:gridCol w="665621"/>
                <a:gridCol w="851331"/>
              </a:tblGrid>
              <a:tr h="246898">
                <a:tc>
                  <a:txBody>
                    <a:bodyPr/>
                    <a:lstStyle/>
                    <a:p>
                      <a:endParaRPr lang="en-US" sz="1000" b="1"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marL="0" algn="ctr" defTabSz="457200" rtl="0" eaLnBrk="1" latinLnBrk="0" hangingPunct="1"/>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tc>
                <a:tc hMerge="1">
                  <a:txBody>
                    <a:bodyPr/>
                    <a:lstStyle/>
                    <a:p>
                      <a:endParaRPr lang="en-GB"/>
                    </a:p>
                  </a:txBody>
                  <a:tcPr/>
                </a:tc>
                <a:tc hMerge="1">
                  <a:txBody>
                    <a:bodyPr/>
                    <a:lstStyle/>
                    <a:p>
                      <a:endParaRPr lang="en-US"/>
                    </a:p>
                  </a:txBody>
                  <a:tcPr/>
                </a:tc>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Stress scenario</a:t>
                      </a: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7180">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000" b="1" dirty="0" smtClean="0">
                          <a:solidFill>
                            <a:srgbClr val="FF0000"/>
                          </a:solidFill>
                          <a:latin typeface="Arial" panose="020B0604020202020204" pitchFamily="34" charset="0"/>
                          <a:cs typeface="Arial" panose="020B0604020202020204" pitchFamily="34" charset="0"/>
                        </a:rPr>
                        <a:t>Ratio/Metric</a:t>
                      </a:r>
                      <a:endParaRPr lang="en-US" sz="1000" b="1" dirty="0">
                        <a:solidFill>
                          <a:srgbClr val="FF0000"/>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000" b="1" dirty="0" smtClean="0">
                          <a:solidFill>
                            <a:srgbClr val="FF0000"/>
                          </a:solidFill>
                          <a:latin typeface="Arial" panose="020B0604020202020204" pitchFamily="34" charset="0"/>
                          <a:cs typeface="Arial" panose="020B0604020202020204" pitchFamily="34" charset="0"/>
                        </a:rPr>
                        <a:t>Entity</a:t>
                      </a:r>
                      <a:endParaRPr lang="en-US" sz="1000" b="1" dirty="0">
                        <a:solidFill>
                          <a:srgbClr val="FF0000"/>
                        </a:solidFill>
                        <a:latin typeface="Arial" panose="020B0604020202020204" pitchFamily="34" charset="0"/>
                        <a:cs typeface="Arial" panose="020B0604020202020204" pitchFamily="34" charset="0"/>
                      </a:endParaRPr>
                    </a:p>
                  </a:txBody>
                  <a:tcPr marL="45720" marR="45720" anchor="ctr">
                    <a:lnL>
                      <a:noFill/>
                    </a:lnL>
                    <a:lnR>
                      <a:noFill/>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tc>
                <a:tc gridSpan="2">
                  <a:txBody>
                    <a:body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a:p>
                  </a:txBody>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Justification for changes</a:t>
                      </a:r>
                    </a:p>
                  </a:txBody>
                  <a:tcPr marL="45720" marR="45720" anchor="ctr">
                    <a:lnL w="12700" cmpd="sng">
                      <a:noFill/>
                      <a:prstDash val="solid"/>
                    </a:lnL>
                    <a:lnR w="12700" cmpd="sng">
                      <a:noFill/>
                      <a:prstDash val="solid"/>
                    </a:lnR>
                    <a:lnT w="1905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718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2016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2015</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2016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2015</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2016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2015</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2016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2015</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mpd="sng">
                      <a:noFill/>
                      <a:prstDash val="soli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US"/>
                    </a:p>
                  </a:txBody>
                  <a:tcPr/>
                </a:tc>
              </a:tr>
              <a:tr h="404198">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Capital adequacy</a:t>
                      </a: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*Common Equity</a:t>
                      </a:r>
                      <a:r>
                        <a:rPr lang="en-US" sz="1000" b="0" baseline="0" dirty="0" smtClean="0">
                          <a:solidFill>
                            <a:schemeClr val="tx1"/>
                          </a:solidFill>
                          <a:latin typeface="Arial" panose="020B0604020202020204" pitchFamily="34" charset="0"/>
                          <a:cs typeface="Arial" panose="020B0604020202020204" pitchFamily="34" charset="0"/>
                        </a:rPr>
                        <a:t> Tier 1</a:t>
                      </a:r>
                      <a:endParaRPr lang="en-US" sz="1000" b="0" dirty="0" smtClean="0">
                        <a:solidFill>
                          <a:schemeClr val="tx1"/>
                        </a:solidFill>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SC</a:t>
                      </a: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11.38%</a:t>
                      </a:r>
                      <a:endParaRPr lang="en-US" sz="1000" b="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a:rPr>
                        <a:t>11.00%</a:t>
                      </a:r>
                    </a:p>
                  </a:txBody>
                  <a:tcPr marL="48014" marR="48014"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10.00%</a:t>
                      </a:r>
                    </a:p>
                  </a:txBody>
                  <a:tcPr marL="36570" marR="36570" marT="36576" marB="36576"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000" b="0" i="0" u="none" strike="noStrike" dirty="0" smtClean="0">
                          <a:solidFill>
                            <a:srgbClr val="000000"/>
                          </a:solidFill>
                          <a:effectLst/>
                          <a:latin typeface="Arial"/>
                        </a:rPr>
                        <a:t>9.45%</a:t>
                      </a:r>
                      <a:endParaRPr lang="en-US" sz="1000" b="0" i="0" u="none" strike="noStrike" dirty="0">
                        <a:solidFill>
                          <a:srgbClr val="000000"/>
                        </a:solidFill>
                        <a:effectLst/>
                        <a:latin typeface="Arial"/>
                      </a:endParaRPr>
                    </a:p>
                  </a:txBody>
                  <a:tcPr marL="48014" marR="48014"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8.75%</a:t>
                      </a:r>
                    </a:p>
                  </a:txBody>
                  <a:tcPr marL="36570" marR="36570" marT="36576" marB="36576"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000" b="0" i="0" u="none" strike="noStrike" dirty="0" smtClean="0">
                          <a:solidFill>
                            <a:srgbClr val="000000"/>
                          </a:solidFill>
                          <a:effectLst/>
                          <a:latin typeface="Arial"/>
                        </a:rPr>
                        <a:t>7.80%</a:t>
                      </a:r>
                      <a:endParaRPr lang="en-US" sz="1000" b="0" i="0" u="none" strike="noStrike" dirty="0">
                        <a:solidFill>
                          <a:srgbClr val="000000"/>
                        </a:solidFill>
                        <a:effectLst/>
                        <a:latin typeface="Arial"/>
                      </a:endParaRPr>
                    </a:p>
                  </a:txBody>
                  <a:tcPr marL="48014" marR="48014"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bg1">
                              <a:lumMod val="50000"/>
                            </a:schemeClr>
                          </a:solidFill>
                          <a:latin typeface="Arial" panose="020B0604020202020204" pitchFamily="34" charset="0"/>
                          <a:cs typeface="Arial" panose="020B0604020202020204" pitchFamily="34" charset="0"/>
                        </a:rPr>
                        <a:t>8.75%</a:t>
                      </a:r>
                      <a:endParaRPr lang="en-US" sz="1000" b="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000" b="0" i="0" u="none" strike="noStrike" dirty="0" smtClean="0">
                          <a:solidFill>
                            <a:srgbClr val="000000"/>
                          </a:solidFill>
                          <a:effectLst/>
                          <a:latin typeface="Arial"/>
                        </a:rPr>
                        <a:t>6.25%</a:t>
                      </a:r>
                      <a:endParaRPr lang="en-US" sz="1000" b="0" i="0" u="none" strike="noStrike" dirty="0">
                        <a:solidFill>
                          <a:srgbClr val="000000"/>
                        </a:solidFill>
                        <a:effectLst/>
                        <a:latin typeface="Arial"/>
                      </a:endParaRPr>
                    </a:p>
                  </a:txBody>
                  <a:tcPr marL="48014" marR="48014"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000" dirty="0" smtClean="0">
                          <a:solidFill>
                            <a:schemeClr val="bg1">
                              <a:lumMod val="50000"/>
                            </a:schemeClr>
                          </a:solidFill>
                          <a:latin typeface="Arial" panose="020B0604020202020204" pitchFamily="34" charset="0"/>
                          <a:cs typeface="Arial" panose="020B0604020202020204" pitchFamily="34" charset="0"/>
                        </a:rPr>
                        <a:t>10.00%</a:t>
                      </a:r>
                      <a:endParaRPr lang="en-US" sz="1000" dirty="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4">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Aligned with 2016 </a:t>
                      </a:r>
                      <a:br>
                        <a:rPr lang="en-GB" sz="1000" b="0" dirty="0" smtClean="0">
                          <a:solidFill>
                            <a:schemeClr val="tx1"/>
                          </a:solidFill>
                          <a:latin typeface="Arial" panose="020B0604020202020204" pitchFamily="34" charset="0"/>
                          <a:cs typeface="Arial" panose="020B0604020202020204" pitchFamily="34" charset="0"/>
                        </a:rPr>
                      </a:br>
                      <a:r>
                        <a:rPr lang="en-GB" sz="1000" b="0" dirty="0" smtClean="0">
                          <a:solidFill>
                            <a:schemeClr val="tx1"/>
                          </a:solidFill>
                          <a:latin typeface="Arial" panose="020B0604020202020204" pitchFamily="34" charset="0"/>
                          <a:cs typeface="Arial" panose="020B0604020202020204" pitchFamily="34" charset="0"/>
                        </a:rPr>
                        <a:t>Capital Policy</a:t>
                      </a:r>
                    </a:p>
                  </a:txBody>
                  <a:tcPr marL="45720" marR="45720"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419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i="1" dirty="0" smtClean="0">
                          <a:solidFill>
                            <a:srgbClr val="008AB3"/>
                          </a:solidFill>
                          <a:latin typeface="Arial" panose="020B0604020202020204" pitchFamily="34" charset="0"/>
                          <a:cs typeface="Arial" panose="020B0604020202020204" pitchFamily="34" charset="0"/>
                        </a:rPr>
                        <a:t>*Total Risk-based Capital</a:t>
                      </a: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12.73%</a:t>
                      </a:r>
                      <a:endParaRPr lang="en-US" sz="1000" b="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a:rPr>
                        <a:t>12.50%</a:t>
                      </a: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latinLnBrk="0" hangingPunct="1">
                        <a:lnSpc>
                          <a:spcPct val="100000"/>
                        </a:lnSpc>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1000" kern="1200" dirty="0">
                        <a:solidFill>
                          <a:schemeClr val="bg1">
                            <a:lumMod val="50000"/>
                          </a:schemeClr>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000" b="0" i="0" u="none" strike="noStrike" dirty="0">
                          <a:solidFill>
                            <a:srgbClr val="000000"/>
                          </a:solidFill>
                          <a:effectLst/>
                          <a:latin typeface="Arial"/>
                        </a:rPr>
                        <a:t>11.25%</a:t>
                      </a: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1000" kern="1200" dirty="0">
                        <a:solidFill>
                          <a:schemeClr val="bg1">
                            <a:lumMod val="50000"/>
                          </a:schemeClr>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000" b="0" i="0" u="none" strike="noStrike" dirty="0" smtClean="0">
                          <a:solidFill>
                            <a:srgbClr val="000000"/>
                          </a:solidFill>
                          <a:effectLst/>
                          <a:latin typeface="Arial"/>
                        </a:rPr>
                        <a:t>9.00%</a:t>
                      </a:r>
                      <a:endParaRPr lang="en-US" sz="1000" b="0" i="0" u="none" strike="noStrike" dirty="0">
                        <a:solidFill>
                          <a:srgbClr val="000000"/>
                        </a:solidFill>
                        <a:effectLst/>
                        <a:latin typeface="Arial"/>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smtClean="0">
                          <a:solidFill>
                            <a:schemeClr val="bg1">
                              <a:lumMod val="50000"/>
                            </a:schemeClr>
                          </a:solidFill>
                          <a:latin typeface="Arial" panose="020B0604020202020204" pitchFamily="34" charset="0"/>
                          <a:cs typeface="Arial" panose="020B0604020202020204" pitchFamily="34" charset="0"/>
                        </a:rPr>
                        <a:t>N/A</a:t>
                      </a:r>
                      <a:endParaRPr lang="en-US" sz="1000" dirty="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000" b="0" i="0" u="none" strike="noStrike" dirty="0" smtClean="0">
                          <a:solidFill>
                            <a:srgbClr val="000000"/>
                          </a:solidFill>
                          <a:effectLst/>
                          <a:latin typeface="Arial"/>
                        </a:rPr>
                        <a:t>7.75%</a:t>
                      </a:r>
                      <a:endParaRPr lang="en-US" sz="1000" b="0" i="0" u="none" strike="noStrike" dirty="0">
                        <a:solidFill>
                          <a:srgbClr val="000000"/>
                        </a:solidFill>
                        <a:effectLst/>
                        <a:latin typeface="Arial"/>
                      </a:endParaRPr>
                    </a:p>
                  </a:txBody>
                  <a:tcPr marL="48014" marR="48014"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000" dirty="0" smtClean="0">
                          <a:solidFill>
                            <a:schemeClr val="bg1">
                              <a:lumMod val="50000"/>
                            </a:schemeClr>
                          </a:solidFill>
                          <a:latin typeface="Arial" panose="020B0604020202020204" pitchFamily="34" charset="0"/>
                          <a:cs typeface="Arial" panose="020B0604020202020204" pitchFamily="34" charset="0"/>
                        </a:rPr>
                        <a:t>N/A</a:t>
                      </a:r>
                      <a:endParaRPr lang="en-US" sz="1000" dirty="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rtl="0" fontAlgn="ctr"/>
                      <a:endParaRPr lang="en-US" sz="1000" b="0" i="0" u="none" strike="noStrike" dirty="0">
                        <a:solidFill>
                          <a:schemeClr val="tx1"/>
                        </a:solidFill>
                        <a:effectLst/>
                        <a:latin typeface="Arial"/>
                      </a:endParaRPr>
                    </a:p>
                  </a:txBody>
                  <a:tcPr marL="45720" marR="45720"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40665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i="1" dirty="0" smtClean="0">
                          <a:solidFill>
                            <a:srgbClr val="008AB3"/>
                          </a:solidFill>
                          <a:latin typeface="Arial" panose="020B0604020202020204" pitchFamily="34" charset="0"/>
                          <a:cs typeface="Arial" panose="020B0604020202020204" pitchFamily="34" charset="0"/>
                        </a:rPr>
                        <a:t>*Tier</a:t>
                      </a:r>
                      <a:r>
                        <a:rPr lang="en-US" sz="1000" b="1" i="1" baseline="0" dirty="0" smtClean="0">
                          <a:solidFill>
                            <a:srgbClr val="008AB3"/>
                          </a:solidFill>
                          <a:latin typeface="Arial" panose="020B0604020202020204" pitchFamily="34" charset="0"/>
                          <a:cs typeface="Arial" panose="020B0604020202020204" pitchFamily="34" charset="0"/>
                        </a:rPr>
                        <a:t> 1 Leverage</a:t>
                      </a:r>
                      <a:endParaRPr lang="en-US" sz="1000" b="1" i="1" dirty="0" smtClean="0">
                        <a:solidFill>
                          <a:srgbClr val="008AB3"/>
                        </a:solidFill>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12.04%</a:t>
                      </a:r>
                      <a:endParaRPr lang="en-US" sz="1000" b="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11.60%</a:t>
                      </a: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latinLnBrk="0" hangingPunct="1">
                        <a:lnSpc>
                          <a:spcPct val="100000"/>
                        </a:lnSpc>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1000" kern="1200" dirty="0">
                        <a:solidFill>
                          <a:schemeClr val="bg1">
                            <a:lumMod val="50000"/>
                          </a:schemeClr>
                        </a:solidFill>
                        <a:latin typeface="Arial" panose="020B0604020202020204" pitchFamily="34" charset="0"/>
                        <a:ea typeface="+mn-ea"/>
                        <a:cs typeface="Arial" panose="020B0604020202020204" pitchFamily="34" charset="0"/>
                      </a:endParaRPr>
                    </a:p>
                  </a:txBody>
                  <a:tcPr marL="45712" marR="45712"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10.35%</a:t>
                      </a: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1000" kern="1200" dirty="0">
                        <a:solidFill>
                          <a:schemeClr val="bg1">
                            <a:lumMod val="50000"/>
                          </a:schemeClr>
                        </a:solidFill>
                        <a:latin typeface="Arial" panose="020B0604020202020204" pitchFamily="34" charset="0"/>
                        <a:ea typeface="+mn-ea"/>
                        <a:cs typeface="Arial" panose="020B0604020202020204" pitchFamily="34" charset="0"/>
                      </a:endParaRPr>
                    </a:p>
                  </a:txBody>
                  <a:tcPr marL="45712" marR="45712"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8.00%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solidFill>
                            <a:schemeClr val="bg1">
                              <a:lumMod val="50000"/>
                            </a:schemeClr>
                          </a:solidFill>
                          <a:latin typeface="Arial" panose="020B0604020202020204" pitchFamily="34" charset="0"/>
                          <a:cs typeface="Arial" panose="020B0604020202020204" pitchFamily="34" charset="0"/>
                        </a:rPr>
                        <a:t>N/A</a:t>
                      </a:r>
                      <a:endParaRPr lang="en-US" sz="1000" dirty="0">
                        <a:solidFill>
                          <a:schemeClr val="bg1">
                            <a:lumMod val="50000"/>
                          </a:schemeClr>
                        </a:solidFill>
                        <a:latin typeface="Arial" panose="020B0604020202020204" pitchFamily="34" charset="0"/>
                        <a:cs typeface="Arial" panose="020B0604020202020204" pitchFamily="34" charset="0"/>
                      </a:endParaRPr>
                    </a:p>
                  </a:txBody>
                  <a:tcPr marL="45712" marR="45712"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6.75%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000" dirty="0" smtClean="0">
                          <a:solidFill>
                            <a:schemeClr val="bg1">
                              <a:lumMod val="50000"/>
                            </a:schemeClr>
                          </a:solidFill>
                          <a:latin typeface="Arial" panose="020B0604020202020204" pitchFamily="34" charset="0"/>
                          <a:cs typeface="Arial" panose="020B0604020202020204" pitchFamily="34" charset="0"/>
                        </a:rPr>
                        <a:t>N/A</a:t>
                      </a:r>
                      <a:endParaRPr lang="en-US" sz="1000" dirty="0">
                        <a:solidFill>
                          <a:schemeClr val="bg1">
                            <a:lumMod val="50000"/>
                          </a:schemeClr>
                        </a:solidFill>
                        <a:latin typeface="Arial" panose="020B0604020202020204" pitchFamily="34" charset="0"/>
                        <a:cs typeface="Arial" panose="020B0604020202020204" pitchFamily="34" charset="0"/>
                      </a:endParaRPr>
                    </a:p>
                  </a:txBody>
                  <a:tcPr marL="45712" marR="45712"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rtl="0" fontAlgn="ct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404198">
                <a:tc v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latin typeface="Arial" panose="020B0604020202020204" pitchFamily="34" charset="0"/>
                          <a:cs typeface="Arial" panose="020B0604020202020204" pitchFamily="34" charset="0"/>
                        </a:rPr>
                        <a:t>Tangible Common Equity</a:t>
                      </a: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11.88%</a:t>
                      </a:r>
                      <a:endParaRPr lang="en-US" sz="1000" b="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11.50%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10.50%</a:t>
                      </a:r>
                    </a:p>
                  </a:txBody>
                  <a:tcPr marL="36570" marR="36570" marT="36576" marB="36576"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10.25%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9.25%</a:t>
                      </a:r>
                    </a:p>
                  </a:txBody>
                  <a:tcPr marL="36570" marR="36570" marT="36576" marB="36576"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8.00%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solidFill>
                            <a:schemeClr val="bg1">
                              <a:lumMod val="50000"/>
                            </a:schemeClr>
                          </a:solidFill>
                          <a:latin typeface="Arial" panose="020B0604020202020204" pitchFamily="34" charset="0"/>
                          <a:cs typeface="Arial" panose="020B0604020202020204" pitchFamily="34" charset="0"/>
                        </a:rPr>
                        <a:t>9.25%</a:t>
                      </a:r>
                      <a:endParaRPr lang="en-US" sz="1000" dirty="0">
                        <a:solidFill>
                          <a:schemeClr val="bg1">
                            <a:lumMod val="50000"/>
                          </a:schemeClr>
                        </a:solidFill>
                        <a:latin typeface="Arial" panose="020B0604020202020204" pitchFamily="34" charset="0"/>
                        <a:cs typeface="Arial" panose="020B0604020202020204" pitchFamily="34" charset="0"/>
                      </a:endParaRPr>
                    </a:p>
                  </a:txBody>
                  <a:tcPr marL="45712" marR="45712"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6.75%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000" dirty="0" smtClean="0">
                          <a:solidFill>
                            <a:schemeClr val="bg1">
                              <a:lumMod val="50000"/>
                            </a:schemeClr>
                          </a:solidFill>
                          <a:latin typeface="Arial" panose="020B0604020202020204" pitchFamily="34" charset="0"/>
                          <a:cs typeface="Arial" panose="020B0604020202020204" pitchFamily="34" charset="0"/>
                        </a:rPr>
                        <a:t>10.50%</a:t>
                      </a:r>
                      <a:endParaRPr lang="en-US" sz="1000" dirty="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fontAlgn="ct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404198">
                <a:tc vMerge="1">
                  <a:txBody>
                    <a:bodyPr/>
                    <a:lstStyle/>
                    <a:p>
                      <a:pPr algn="l">
                        <a:lnSpc>
                          <a:spcPct val="100000"/>
                        </a:lnSpc>
                        <a:spcBef>
                          <a:spcPts val="200"/>
                        </a:spcBef>
                        <a:spcAft>
                          <a:spcPts val="200"/>
                        </a:spcAft>
                      </a:pPr>
                      <a:endParaRPr lang="en-GB" sz="1000" b="1" dirty="0" smtClean="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PPNR Impairment</a:t>
                      </a:r>
                    </a:p>
                  </a:txBody>
                  <a:tcPr marL="36576" marR="36576" marT="36576" marB="36576"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GB" sz="1000" b="0" baseline="0" dirty="0" smtClean="0">
                          <a:solidFill>
                            <a:schemeClr val="tx1"/>
                          </a:solidFill>
                          <a:latin typeface="Arial" panose="020B0604020202020204" pitchFamily="34" charset="0"/>
                          <a:cs typeface="Arial" panose="020B0604020202020204" pitchFamily="34" charset="0"/>
                        </a:rPr>
                        <a:t>SC</a:t>
                      </a:r>
                    </a:p>
                  </a:txBody>
                  <a:tcPr marL="36576" marR="36576" marT="36576" marB="36576"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$3,603M</a:t>
                      </a: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36576" marR="36576" marT="36576" marB="36576"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hMerge="1">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36576" marR="36576" marT="36576" marB="36576"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$3,646M</a:t>
                      </a:r>
                    </a:p>
                  </a:txBody>
                  <a:tcPr marL="36576" marR="36576" marT="36576" marB="36576"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 $2,575M</a:t>
                      </a:r>
                    </a:p>
                  </a:txBody>
                  <a:tcPr marL="36576" marR="36576" marT="36576" marB="36576"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$3,749M</a:t>
                      </a:r>
                    </a:p>
                  </a:txBody>
                  <a:tcPr marL="36576" marR="36576" marT="36576" marB="36576"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 $2,775M</a:t>
                      </a:r>
                    </a:p>
                  </a:txBody>
                  <a:tcPr marL="36576" marR="36576" marT="36576" marB="36576"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Updated</a:t>
                      </a:r>
                      <a:r>
                        <a:rPr lang="en-GB" sz="1000" b="0" baseline="0" dirty="0" smtClean="0">
                          <a:solidFill>
                            <a:schemeClr val="tx1"/>
                          </a:solidFill>
                          <a:latin typeface="Arial" panose="020B0604020202020204" pitchFamily="34" charset="0"/>
                          <a:cs typeface="Arial" panose="020B0604020202020204" pitchFamily="34" charset="0"/>
                        </a:rPr>
                        <a:t>  2016 CCAR projections</a:t>
                      </a:r>
                    </a:p>
                  </a:txBody>
                  <a:tcPr marL="45720" marR="45720"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4198">
                <a:tc vMerge="1">
                  <a:txBody>
                    <a:bodyPr/>
                    <a:lstStyle/>
                    <a:p>
                      <a:pPr algn="l">
                        <a:lnSpc>
                          <a:spcPct val="100000"/>
                        </a:lnSpc>
                        <a:spcBef>
                          <a:spcPts val="200"/>
                        </a:spcBef>
                        <a:spcAft>
                          <a:spcPts val="200"/>
                        </a:spcAft>
                      </a:pPr>
                      <a:endParaRPr lang="en-GB" sz="1050" b="1" dirty="0" smtClean="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latin typeface="Arial" panose="020B0604020202020204" pitchFamily="34" charset="0"/>
                          <a:cs typeface="Arial" panose="020B0604020202020204" pitchFamily="34" charset="0"/>
                        </a:rPr>
                        <a:t>*SC Tota</a:t>
                      </a:r>
                      <a:r>
                        <a:rPr lang="en-US" sz="1000" b="0" baseline="0" dirty="0" smtClean="0">
                          <a:latin typeface="Arial" panose="020B0604020202020204" pitchFamily="34" charset="0"/>
                          <a:cs typeface="Arial" panose="020B0604020202020204" pitchFamily="34" charset="0"/>
                        </a:rPr>
                        <a:t>l RWA</a:t>
                      </a:r>
                      <a:endParaRPr lang="en-US" sz="1000" b="0" dirty="0" smtClean="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GB" sz="1000" b="0" baseline="0" dirty="0" smtClean="0">
                          <a:solidFill>
                            <a:schemeClr val="tx1"/>
                          </a:solidFill>
                          <a:latin typeface="Arial" panose="020B0604020202020204" pitchFamily="34" charset="0"/>
                          <a:cs typeface="Arial" panose="020B0604020202020204" pitchFamily="34" charset="0"/>
                        </a:rPr>
                        <a:t>SC</a:t>
                      </a:r>
                    </a:p>
                  </a:txBody>
                  <a:tcPr marL="36576" marR="36576" marT="36576" marB="36576"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$38.9B (with PL</a:t>
                      </a:r>
                      <a:r>
                        <a:rPr lang="en-US" sz="1000" baseline="30000" dirty="0" smtClean="0">
                          <a:latin typeface="Arial" panose="020B0604020202020204" pitchFamily="34" charset="0"/>
                          <a:cs typeface="Arial" panose="020B0604020202020204" pitchFamily="34" charset="0"/>
                        </a:rPr>
                        <a:t>2</a:t>
                      </a:r>
                      <a:r>
                        <a:rPr lang="en-US" sz="1000" dirty="0" smtClean="0">
                          <a:latin typeface="Arial" panose="020B0604020202020204" pitchFamily="34" charset="0"/>
                          <a:cs typeface="Arial" panose="020B0604020202020204" pitchFamily="34" charset="0"/>
                        </a:rPr>
                        <a:t>)</a:t>
                      </a:r>
                    </a:p>
                    <a:p>
                      <a:pPr algn="ctr">
                        <a:lnSpc>
                          <a:spcPts val="1000"/>
                        </a:lnSpc>
                      </a:pPr>
                      <a:r>
                        <a:rPr lang="en-US" sz="1000" dirty="0" smtClean="0">
                          <a:latin typeface="Arial" panose="020B0604020202020204" pitchFamily="34" charset="0"/>
                          <a:cs typeface="Arial" panose="020B0604020202020204" pitchFamily="34" charset="0"/>
                        </a:rPr>
                        <a:t>$37.5B (exc.</a:t>
                      </a:r>
                      <a:r>
                        <a:rPr lang="en-US" sz="1000" baseline="0" dirty="0" smtClean="0">
                          <a:latin typeface="Arial" panose="020B0604020202020204" pitchFamily="34" charset="0"/>
                          <a:cs typeface="Arial" panose="020B0604020202020204" pitchFamily="34" charset="0"/>
                        </a:rPr>
                        <a:t> PL</a:t>
                      </a:r>
                      <a:r>
                        <a:rPr lang="en-US" sz="1000" baseline="30000" dirty="0" smtClean="0">
                          <a:latin typeface="Arial" panose="020B0604020202020204" pitchFamily="34" charset="0"/>
                          <a:cs typeface="Arial" panose="020B0604020202020204" pitchFamily="34" charset="0"/>
                        </a:rPr>
                        <a:t>2</a:t>
                      </a:r>
                      <a:r>
                        <a:rPr lang="en-US" sz="1000" baseline="0"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Red - $2BN</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[&gt;=$37.1B]</a:t>
                      </a:r>
                      <a:endParaRPr lang="en-US" sz="1000" dirty="0">
                        <a:solidFill>
                          <a:schemeClr val="bg2"/>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&gt;=$37.1B</a:t>
                      </a:r>
                      <a:endParaRPr lang="en-US" sz="1000" kern="1200" dirty="0">
                        <a:solidFill>
                          <a:schemeClr val="bg1">
                            <a:lumMod val="50000"/>
                          </a:schemeClr>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 of CET1</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[&gt;=$39.1B]</a:t>
                      </a:r>
                      <a:endParaRPr lang="en-US" sz="1000" dirty="0">
                        <a:solidFill>
                          <a:schemeClr val="bg2"/>
                        </a:solidFill>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kern="1200" dirty="0" smtClean="0">
                          <a:solidFill>
                            <a:schemeClr val="bg1">
                              <a:lumMod val="50000"/>
                            </a:schemeClr>
                          </a:solidFill>
                          <a:latin typeface="Arial" panose="020B0604020202020204" pitchFamily="34" charset="0"/>
                          <a:ea typeface="+mn-ea"/>
                          <a:cs typeface="Arial" panose="020B0604020202020204" pitchFamily="34" charset="0"/>
                        </a:rPr>
                        <a:t>&gt;=$39.1B</a:t>
                      </a:r>
                      <a:endParaRPr lang="en-US" sz="1000" kern="1200" dirty="0">
                        <a:solidFill>
                          <a:schemeClr val="bg1">
                            <a:lumMod val="50000"/>
                          </a:schemeClr>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36576" marR="36576" marT="36576" marB="36576"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36576" marR="36576" marT="36576" marB="36576" anchor="ctr">
                    <a:lnL>
                      <a:noFill/>
                    </a:lnL>
                    <a:lnR>
                      <a:noFill/>
                    </a:lnR>
                    <a:lnT w="12700" cap="flat" cmpd="sng" algn="ctr">
                      <a:solidFill>
                        <a:schemeClr val="bg1">
                          <a:lumMod val="50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36576" marR="36576" marT="36576" marB="36576"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hMerge="1">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36576" marR="36576" marT="36576" marB="36576"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N/A</a:t>
                      </a:r>
                    </a:p>
                  </a:txBody>
                  <a:tcPr marL="45720" marR="45720" anchor="ctr">
                    <a:lnL>
                      <a:noFill/>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5" name="Footnote"/>
          <p:cNvSpPr/>
          <p:nvPr/>
        </p:nvSpPr>
        <p:spPr bwMode="auto">
          <a:xfrm>
            <a:off x="2220545" y="6336434"/>
            <a:ext cx="5071231" cy="10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eaLnBrk="1" hangingPunct="1"/>
            <a:r>
              <a:rPr lang="en-US" sz="800" dirty="0" smtClean="0">
                <a:latin typeface="Arial"/>
                <a:ea typeface="ＭＳ Ｐゴシック"/>
                <a:sym typeface="Arial"/>
              </a:rPr>
              <a:t>Source</a:t>
            </a:r>
            <a:r>
              <a:rPr lang="en-US" sz="800" dirty="0">
                <a:latin typeface="Arial"/>
                <a:ea typeface="ＭＳ Ｐゴシック"/>
                <a:sym typeface="Arial"/>
              </a:rPr>
              <a:t>: SHUSA RAS March Monthly </a:t>
            </a:r>
            <a:r>
              <a:rPr lang="en-US" sz="800" dirty="0" smtClean="0">
                <a:latin typeface="Arial"/>
                <a:ea typeface="ＭＳ Ｐゴシック"/>
                <a:sym typeface="Arial"/>
              </a:rPr>
              <a:t>Report</a:t>
            </a:r>
          </a:p>
        </p:txBody>
      </p:sp>
      <p:sp>
        <p:nvSpPr>
          <p:cNvPr id="16" name="TextBox 15"/>
          <p:cNvSpPr txBox="1"/>
          <p:nvPr/>
        </p:nvSpPr>
        <p:spPr>
          <a:xfrm>
            <a:off x="1960393" y="954773"/>
            <a:ext cx="2044149"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7" name="TextBox 16"/>
          <p:cNvSpPr txBox="1"/>
          <p:nvPr/>
        </p:nvSpPr>
        <p:spPr>
          <a:xfrm>
            <a:off x="-22549" y="954773"/>
            <a:ext cx="1278294" cy="230832"/>
          </a:xfrm>
          <a:prstGeom prst="rect">
            <a:avLst/>
          </a:prstGeom>
          <a:noFill/>
        </p:spPr>
        <p:txBody>
          <a:bodyPr wrap="square" rtlCol="0">
            <a:spAutoFit/>
          </a:bodyPr>
          <a:lstStyle/>
          <a:p>
            <a:r>
              <a:rPr lang="en-GB" sz="900" b="1" dirty="0" smtClean="0"/>
              <a:t>Legend</a:t>
            </a:r>
            <a:endParaRPr lang="en-GB" sz="900" b="1" dirty="0"/>
          </a:p>
        </p:txBody>
      </p:sp>
      <p:sp>
        <p:nvSpPr>
          <p:cNvPr id="18" name="TextBox 17"/>
          <p:cNvSpPr txBox="1"/>
          <p:nvPr/>
        </p:nvSpPr>
        <p:spPr>
          <a:xfrm>
            <a:off x="1018048" y="954773"/>
            <a:ext cx="864339" cy="211468"/>
          </a:xfrm>
          <a:prstGeom prst="rect">
            <a:avLst/>
          </a:prstGeom>
          <a:noFill/>
        </p:spPr>
        <p:txBody>
          <a:bodyPr wrap="none" rtlCol="0">
            <a:spAutoFit/>
          </a:bodyPr>
          <a:lstStyle/>
          <a:p>
            <a:pPr eaLnBrk="1" hangingPunct="1">
              <a:lnSpc>
                <a:spcPct val="86000"/>
              </a:lnSpc>
            </a:pPr>
            <a:r>
              <a:rPr lang="en-US" sz="900" b="1" i="1" dirty="0" smtClean="0">
                <a:solidFill>
                  <a:srgbClr val="008AB3"/>
                </a:solidFill>
                <a:ea typeface="ＭＳ Ｐゴシック"/>
              </a:rPr>
              <a:t>New metrics</a:t>
            </a:r>
          </a:p>
        </p:txBody>
      </p:sp>
      <p:sp>
        <p:nvSpPr>
          <p:cNvPr id="11" name="Rectangular Callout 10"/>
          <p:cNvSpPr/>
          <p:nvPr/>
        </p:nvSpPr>
        <p:spPr>
          <a:xfrm>
            <a:off x="2349833" y="5486400"/>
            <a:ext cx="1265267" cy="606055"/>
          </a:xfrm>
          <a:prstGeom prst="wedgeRectCallout">
            <a:avLst>
              <a:gd name="adj1" fmla="val -11766"/>
              <a:gd name="adj2" fmla="val -69484"/>
            </a:avLst>
          </a:prstGeom>
          <a:solidFill>
            <a:srgbClr val="E8F6E6"/>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lIns="72009" tIns="72009" rIns="72009" bIns="72009" rtlCol="0" anchor="ctr"/>
          <a:lstStyle/>
          <a:p>
            <a:pPr algn="ctr"/>
            <a:r>
              <a:rPr lang="en-GB" sz="900" dirty="0" smtClean="0">
                <a:solidFill>
                  <a:schemeClr val="tx1"/>
                </a:solidFill>
                <a:latin typeface="Arial"/>
                <a:cs typeface="Arial" panose="020B0604020202020204" pitchFamily="34" charset="0"/>
                <a:sym typeface="Arial"/>
              </a:rPr>
              <a:t>$36.8BN (w/ PL) &amp; $35.4BN (exc. PL) after restricted cash risk-weight change</a:t>
            </a:r>
          </a:p>
        </p:txBody>
      </p:sp>
    </p:spTree>
    <p:extLst>
      <p:ext uri="{BB962C8B-B14F-4D97-AF65-F5344CB8AC3E}">
        <p14:creationId xmlns:p14="http://schemas.microsoft.com/office/powerpoint/2010/main" val="386521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9476"/>
            <a:ext cx="9336044" cy="357021"/>
          </a:xfrm>
          <a:prstGeom prst="rect">
            <a:avLst/>
          </a:prstGeom>
          <a:noFill/>
        </p:spPr>
        <p:txBody>
          <a:bodyPr wrap="square" rtlCol="0">
            <a:spAutoFit/>
          </a:bodyPr>
          <a:lstStyle/>
          <a:p>
            <a:pPr algn="l"/>
            <a:r>
              <a:rPr lang="en-US" sz="2000" b="1" dirty="0"/>
              <a:t>Metric selection: </a:t>
            </a:r>
            <a:r>
              <a:rPr lang="en-US" sz="2000" dirty="0"/>
              <a:t>Capital adequacy metrics (CCAR-linked)</a:t>
            </a:r>
          </a:p>
        </p:txBody>
      </p:sp>
      <p:graphicFrame>
        <p:nvGraphicFramePr>
          <p:cNvPr id="3" name="Content Placeholder 12"/>
          <p:cNvGraphicFramePr>
            <a:graphicFrameLocks/>
          </p:cNvGraphicFramePr>
          <p:nvPr>
            <p:extLst>
              <p:ext uri="{D42A27DB-BD31-4B8C-83A1-F6EECF244321}">
                <p14:modId xmlns:p14="http://schemas.microsoft.com/office/powerpoint/2010/main" val="1818541825"/>
              </p:ext>
            </p:extLst>
          </p:nvPr>
        </p:nvGraphicFramePr>
        <p:xfrm>
          <a:off x="360998" y="1470025"/>
          <a:ext cx="8821737" cy="2781852"/>
        </p:xfrm>
        <a:graphic>
          <a:graphicData uri="http://schemas.openxmlformats.org/drawingml/2006/table">
            <a:tbl>
              <a:tblPr firstRow="1" bandRow="1">
                <a:tableStyleId>{839DD9DD-9E6C-4910-8AC0-68ADFF6A6AFC}</a:tableStyleId>
              </a:tblPr>
              <a:tblGrid>
                <a:gridCol w="3190276"/>
                <a:gridCol w="871870"/>
                <a:gridCol w="4759591"/>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SHUSA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9828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dirty="0" smtClean="0">
                          <a:solidFill>
                            <a:schemeClr val="tx1"/>
                          </a:solidFill>
                          <a:latin typeface="Arial" panose="020B0604020202020204" pitchFamily="34" charset="0"/>
                          <a:cs typeface="Arial" panose="020B0604020202020204" pitchFamily="34" charset="0"/>
                        </a:rPr>
                        <a:t>Common Equity</a:t>
                      </a:r>
                      <a:r>
                        <a:rPr lang="en-US" sz="1100" i="0" baseline="0" dirty="0" smtClean="0">
                          <a:solidFill>
                            <a:schemeClr val="tx1"/>
                          </a:solidFill>
                          <a:latin typeface="Arial" panose="020B0604020202020204" pitchFamily="34" charset="0"/>
                          <a:cs typeface="Arial" panose="020B0604020202020204" pitchFamily="34" charset="0"/>
                        </a:rPr>
                        <a:t> Tier 1 ratio</a:t>
                      </a:r>
                      <a:r>
                        <a:rPr lang="en-US" sz="1100" i="0" dirty="0" smtClean="0">
                          <a:solidFill>
                            <a:schemeClr val="tx1"/>
                          </a:solidFill>
                          <a:latin typeface="Arial" panose="020B0604020202020204" pitchFamily="34" charset="0"/>
                          <a:cs typeface="Arial" panose="020B0604020202020204" pitchFamily="34" charset="0"/>
                        </a:rPr>
                        <a:t>  </a:t>
                      </a:r>
                      <a:r>
                        <a:rPr lang="en-US" sz="1100" i="0" kern="1200" baseline="0" dirty="0" smtClean="0">
                          <a:solidFill>
                            <a:schemeClr val="tx1"/>
                          </a:solidFill>
                          <a:latin typeface="Arial" panose="020B0604020202020204" pitchFamily="34" charset="0"/>
                          <a:ea typeface="+mn-ea"/>
                          <a:cs typeface="Arial" panose="020B0604020202020204" pitchFamily="34" charset="0"/>
                        </a:rPr>
                        <a:t>(base &amp; stress)</a:t>
                      </a:r>
                      <a:endParaRPr lang="en-US" sz="1100" i="0" dirty="0" smtClean="0">
                        <a:solidFill>
                          <a:schemeClr val="tx1"/>
                        </a:solidFill>
                        <a:latin typeface="Arial" panose="020B0604020202020204" pitchFamily="34" charset="0"/>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smtClean="0">
                          <a:solidFill>
                            <a:schemeClr val="tx1"/>
                          </a:solidFill>
                          <a:latin typeface="Arial" panose="020B0604020202020204" pitchFamily="34" charset="0"/>
                          <a:ea typeface="+mn-ea"/>
                          <a:cs typeface="Arial" panose="020B0604020202020204" pitchFamily="34" charset="0"/>
                        </a:rPr>
                        <a:t>SC</a:t>
                      </a:r>
                      <a:endParaRPr lang="en-US" sz="1100" i="0" kern="120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All of these metrics are outlined in SHUSA’s Capital Policy standards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RAS capital adequacy metrics are intended to reflect metrics that are important to external stakeholders when making decisions regarding SHUSA in either normal or stressful economic environments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828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Total Risk-based</a:t>
                      </a:r>
                      <a:r>
                        <a:rPr lang="en-US" sz="1100" b="0" i="0" kern="1200" baseline="0" dirty="0" smtClean="0">
                          <a:solidFill>
                            <a:schemeClr val="tx1"/>
                          </a:solidFill>
                          <a:latin typeface="Arial" panose="020B0604020202020204" pitchFamily="34" charset="0"/>
                          <a:ea typeface="+mn-ea"/>
                          <a:cs typeface="Arial" panose="020B0604020202020204" pitchFamily="34" charset="0"/>
                        </a:rPr>
                        <a:t> </a:t>
                      </a:r>
                      <a:r>
                        <a:rPr lang="en-US" sz="1100" b="0" i="0" kern="1200" dirty="0" smtClean="0">
                          <a:solidFill>
                            <a:schemeClr val="tx1"/>
                          </a:solidFill>
                          <a:latin typeface="Arial" panose="020B0604020202020204" pitchFamily="34" charset="0"/>
                          <a:ea typeface="+mn-ea"/>
                          <a:cs typeface="Arial" panose="020B0604020202020204" pitchFamily="34" charset="0"/>
                        </a:rPr>
                        <a:t>Capital rati</a:t>
                      </a:r>
                      <a:r>
                        <a:rPr lang="en-US" sz="1100" b="0" i="0" kern="1200" baseline="0" dirty="0" smtClean="0">
                          <a:solidFill>
                            <a:schemeClr val="tx1"/>
                          </a:solidFill>
                          <a:latin typeface="Arial" panose="020B0604020202020204" pitchFamily="34" charset="0"/>
                          <a:ea typeface="+mn-ea"/>
                          <a:cs typeface="Arial" panose="020B0604020202020204" pitchFamily="34" charset="0"/>
                        </a:rPr>
                        <a:t>o (base &amp; stress)</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smtClean="0">
                          <a:solidFill>
                            <a:schemeClr val="tx1"/>
                          </a:solidFill>
                          <a:latin typeface="Arial" panose="020B0604020202020204" pitchFamily="34" charset="0"/>
                          <a:ea typeface="+mn-ea"/>
                          <a:cs typeface="Arial" panose="020B0604020202020204" pitchFamily="34" charset="0"/>
                        </a:rPr>
                        <a:t>SC</a:t>
                      </a:r>
                      <a:endParaRPr lang="en-US" sz="1100" i="0" kern="120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828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Tier 1 Leverage</a:t>
                      </a:r>
                      <a:r>
                        <a:rPr lang="en-US" sz="1100" b="0" i="0" kern="1200" baseline="0" dirty="0" smtClean="0">
                          <a:solidFill>
                            <a:schemeClr val="tx1"/>
                          </a:solidFill>
                          <a:latin typeface="Arial" panose="020B0604020202020204" pitchFamily="34" charset="0"/>
                          <a:ea typeface="+mn-ea"/>
                          <a:cs typeface="Arial" panose="020B0604020202020204" pitchFamily="34" charset="0"/>
                        </a:rPr>
                        <a:t> ratio (base &amp; stress)</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SC</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p>
                  </a:txBody>
                  <a:tcPr/>
                </a:tc>
              </a:tr>
              <a:tr h="39828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Tangible Common Equity ratio</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SC</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5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u="none" strike="noStrike" dirty="0" smtClean="0">
                          <a:effectLst/>
                          <a:latin typeface="Arial" panose="020B0604020202020204" pitchFamily="34" charset="0"/>
                          <a:cs typeface="Arial" panose="020B0604020202020204" pitchFamily="34" charset="0"/>
                        </a:rPr>
                        <a:t>Impairment to Pre-Provision Net Revenue (PPNR) </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smtClean="0">
                          <a:solidFill>
                            <a:schemeClr val="tx1"/>
                          </a:solidFill>
                          <a:latin typeface="Arial" panose="020B0604020202020204" pitchFamily="34" charset="0"/>
                          <a:ea typeface="+mn-ea"/>
                          <a:cs typeface="Arial" panose="020B0604020202020204" pitchFamily="34" charset="0"/>
                        </a:rPr>
                        <a:t>SC</a:t>
                      </a:r>
                      <a:endParaRPr lang="en-US" sz="1100" i="0" kern="120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This metric ensures</a:t>
                      </a:r>
                      <a:r>
                        <a:rPr lang="en-US" sz="1100" i="0" kern="1200" baseline="0" dirty="0" smtClean="0">
                          <a:solidFill>
                            <a:schemeClr val="tx1"/>
                          </a:solidFill>
                          <a:latin typeface="Arial" panose="020B0604020202020204" pitchFamily="34" charset="0"/>
                          <a:ea typeface="+mn-ea"/>
                          <a:cs typeface="Arial" panose="020B0604020202020204" pitchFamily="34" charset="0"/>
                        </a:rPr>
                        <a:t> the objective of </a:t>
                      </a:r>
                      <a:r>
                        <a:rPr lang="en-US" sz="1100" baseline="0" dirty="0" smtClean="0">
                          <a:latin typeface="Arial" panose="020B0604020202020204" pitchFamily="34" charset="0"/>
                          <a:cs typeface="Arial" panose="020B0604020202020204" pitchFamily="34" charset="0"/>
                        </a:rPr>
                        <a:t>quantitatively passing CCAR</a:t>
                      </a: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baseline="0" dirty="0" smtClean="0">
                          <a:latin typeface="Arial" panose="020B0604020202020204" pitchFamily="34" charset="0"/>
                          <a:cs typeface="Arial" panose="020B0604020202020204" pitchFamily="34" charset="0"/>
                        </a:rPr>
                        <a:t>The PPNR impairment metric allows SC’s Board to compare projected PPNR impairment under stress against the maximum impairment the bank can afford (and still pass CCAR based on internal capital ratio minimums)</a:t>
                      </a:r>
                      <a:endParaRPr lang="en-US" sz="1100" dirty="0" smtClean="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7" name="Group 6"/>
          <p:cNvGrpSpPr/>
          <p:nvPr/>
        </p:nvGrpSpPr>
        <p:grpSpPr>
          <a:xfrm>
            <a:off x="443921" y="72184"/>
            <a:ext cx="2799275" cy="189008"/>
            <a:chOff x="403281" y="164517"/>
            <a:chExt cx="2799275" cy="189008"/>
          </a:xfrm>
        </p:grpSpPr>
        <p:sp>
          <p:nvSpPr>
            <p:cNvPr id="8"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a:solidFill>
                    <a:schemeClr val="accent1"/>
                  </a:solidFill>
                </a:rPr>
                <a:t>Capital adequacy </a:t>
              </a:r>
              <a:r>
                <a:rPr lang="en-US" sz="1200" dirty="0" smtClean="0">
                  <a:solidFill>
                    <a:schemeClr val="accent1"/>
                  </a:solidFill>
                </a:rPr>
                <a:t>risk: Metric selection</a:t>
              </a:r>
              <a:endParaRPr lang="en-US" sz="1200" dirty="0">
                <a:solidFill>
                  <a:schemeClr val="accent1"/>
                </a:solidFill>
              </a:endParaRPr>
            </a:p>
          </p:txBody>
        </p:sp>
        <p:sp>
          <p:nvSpPr>
            <p:cNvPr id="9" name="Oval 8"/>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251133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9476"/>
            <a:ext cx="9336044" cy="357021"/>
          </a:xfrm>
          <a:prstGeom prst="rect">
            <a:avLst/>
          </a:prstGeom>
          <a:noFill/>
        </p:spPr>
        <p:txBody>
          <a:bodyPr wrap="square" rtlCol="0">
            <a:spAutoFit/>
          </a:bodyPr>
          <a:lstStyle/>
          <a:p>
            <a:pPr algn="l"/>
            <a:r>
              <a:rPr lang="en-US" sz="2000" b="1" dirty="0"/>
              <a:t>Metric selection: </a:t>
            </a:r>
            <a:r>
              <a:rPr lang="en-US" sz="2000" dirty="0" smtClean="0"/>
              <a:t>Capital </a:t>
            </a:r>
            <a:r>
              <a:rPr lang="en-US" sz="2000" dirty="0"/>
              <a:t>adequacy </a:t>
            </a:r>
            <a:r>
              <a:rPr lang="en-US" sz="2000" dirty="0" smtClean="0"/>
              <a:t>metrics (non-CCAR linked)</a:t>
            </a:r>
            <a:endParaRPr lang="en-US" sz="2000" dirty="0"/>
          </a:p>
        </p:txBody>
      </p:sp>
      <p:graphicFrame>
        <p:nvGraphicFramePr>
          <p:cNvPr id="3" name="Content Placeholder 12"/>
          <p:cNvGraphicFramePr>
            <a:graphicFrameLocks/>
          </p:cNvGraphicFramePr>
          <p:nvPr>
            <p:extLst>
              <p:ext uri="{D42A27DB-BD31-4B8C-83A1-F6EECF244321}">
                <p14:modId xmlns:p14="http://schemas.microsoft.com/office/powerpoint/2010/main" val="4008652353"/>
              </p:ext>
            </p:extLst>
          </p:nvPr>
        </p:nvGraphicFramePr>
        <p:xfrm>
          <a:off x="360998" y="1470025"/>
          <a:ext cx="8886190" cy="1356360"/>
        </p:xfrm>
        <a:graphic>
          <a:graphicData uri="http://schemas.openxmlformats.org/drawingml/2006/table">
            <a:tbl>
              <a:tblPr firstRow="1" bandRow="1">
                <a:tableStyleId>{839DD9DD-9E6C-4910-8AC0-68ADFF6A6AFC}</a:tableStyleId>
              </a:tblPr>
              <a:tblGrid>
                <a:gridCol w="3138522"/>
                <a:gridCol w="1065288"/>
                <a:gridCol w="4682380"/>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Capital Adequacy metrics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Entity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Rationale/commentary</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42454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u="none" strike="noStrike" dirty="0" smtClean="0">
                          <a:effectLst/>
                          <a:latin typeface="Arial" panose="020B0604020202020204" pitchFamily="34" charset="0"/>
                          <a:cs typeface="Arial" panose="020B0604020202020204" pitchFamily="34" charset="0"/>
                        </a:rPr>
                        <a:t>SC Total RWA</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SC</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This metric defines</a:t>
                      </a:r>
                      <a:r>
                        <a:rPr lang="en-US" sz="1100" i="0" kern="1200" baseline="0" dirty="0" smtClean="0">
                          <a:solidFill>
                            <a:schemeClr val="tx1"/>
                          </a:solidFill>
                          <a:latin typeface="Arial" panose="020B0604020202020204" pitchFamily="34" charset="0"/>
                          <a:ea typeface="+mn-ea"/>
                          <a:cs typeface="Arial" panose="020B0604020202020204" pitchFamily="34" charset="0"/>
                        </a:rPr>
                        <a:t> the total riskiness of the portfolio</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Restricting the </a:t>
                      </a:r>
                      <a:r>
                        <a:rPr lang="en-US" sz="1100" i="0" kern="1200" baseline="0" dirty="0" smtClean="0">
                          <a:solidFill>
                            <a:schemeClr val="tx1"/>
                          </a:solidFill>
                          <a:latin typeface="Arial" panose="020B0604020202020204" pitchFamily="34" charset="0"/>
                          <a:ea typeface="+mn-ea"/>
                          <a:cs typeface="Arial" panose="020B0604020202020204" pitchFamily="34" charset="0"/>
                        </a:rPr>
                        <a:t>size of SC Auto </a:t>
                      </a:r>
                      <a:r>
                        <a:rPr lang="en-US" sz="1100" i="0" kern="1200" dirty="0" smtClean="0">
                          <a:solidFill>
                            <a:schemeClr val="tx1"/>
                          </a:solidFill>
                          <a:latin typeface="Arial" panose="020B0604020202020204" pitchFamily="34" charset="0"/>
                          <a:ea typeface="+mn-ea"/>
                          <a:cs typeface="Arial" panose="020B0604020202020204" pitchFamily="34" charset="0"/>
                        </a:rPr>
                        <a:t>has been flagged as a management priority–both for credit risk and reputational reasons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The</a:t>
                      </a:r>
                      <a:r>
                        <a:rPr lang="en-US" sz="1100" i="0" kern="1200" baseline="0" dirty="0" smtClean="0">
                          <a:solidFill>
                            <a:schemeClr val="tx1"/>
                          </a:solidFill>
                          <a:latin typeface="Arial" panose="020B0604020202020204" pitchFamily="34" charset="0"/>
                          <a:ea typeface="+mn-ea"/>
                          <a:cs typeface="Arial" panose="020B0604020202020204" pitchFamily="34" charset="0"/>
                        </a:rPr>
                        <a:t> metric was constructed as RWA as opposed to balances or balances over capital to include undrawn commitments and account for the riskiness of the portfolio</a:t>
                      </a:r>
                      <a:endParaRPr lang="en-US" sz="110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7" name="Group 6"/>
          <p:cNvGrpSpPr/>
          <p:nvPr/>
        </p:nvGrpSpPr>
        <p:grpSpPr>
          <a:xfrm>
            <a:off x="443921" y="72184"/>
            <a:ext cx="2799275" cy="189008"/>
            <a:chOff x="403281" y="164517"/>
            <a:chExt cx="2799275" cy="189008"/>
          </a:xfrm>
        </p:grpSpPr>
        <p:sp>
          <p:nvSpPr>
            <p:cNvPr id="8"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a:solidFill>
                    <a:schemeClr val="accent1"/>
                  </a:solidFill>
                </a:rPr>
                <a:t>Capital adequacy </a:t>
              </a:r>
              <a:r>
                <a:rPr lang="en-US" sz="1200" dirty="0" smtClean="0">
                  <a:solidFill>
                    <a:schemeClr val="accent1"/>
                  </a:solidFill>
                </a:rPr>
                <a:t>risk: Metric selection</a:t>
              </a:r>
              <a:endParaRPr lang="en-US" sz="1200" dirty="0">
                <a:solidFill>
                  <a:schemeClr val="accent1"/>
                </a:solidFill>
              </a:endParaRPr>
            </a:p>
          </p:txBody>
        </p:sp>
        <p:sp>
          <p:nvSpPr>
            <p:cNvPr id="9" name="Oval 8"/>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796497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Object 44" hidden="1"/>
          <p:cNvGraphicFramePr>
            <a:graphicFrameLocks noChangeAspect="1"/>
          </p:cNvGraphicFramePr>
          <p:nvPr>
            <p:custDataLst>
              <p:tags r:id="rId2"/>
            </p:custDataLst>
            <p:extLst>
              <p:ext uri="{D42A27DB-BD31-4B8C-83A1-F6EECF244321}">
                <p14:modId xmlns:p14="http://schemas.microsoft.com/office/powerpoint/2010/main" val="7949303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86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 Placeholder 6"/>
          <p:cNvSpPr txBox="1">
            <a:spLocks/>
          </p:cNvSpPr>
          <p:nvPr/>
        </p:nvSpPr>
        <p:spPr>
          <a:xfrm>
            <a:off x="3240424" y="1463040"/>
            <a:ext cx="567459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0" marR="0" lvl="0" indent="0" algn="l" defTabSz="914400" eaLnBrk="1" latinLnBrk="0" hangingPunct="1">
              <a:lnSpc>
                <a:spcPct val="100000"/>
              </a:lnSpc>
              <a:spcBef>
                <a:spcPts val="0"/>
              </a:spcBef>
              <a:buClrTx/>
              <a:buSzTx/>
              <a:buFontTx/>
              <a:buNone/>
              <a:tabLst/>
              <a:defRPr kumimoji="0" sz="1200" b="1" i="0" u="none" strike="noStrike" kern="0" cap="none" spc="0" normalizeH="0" baseline="0">
                <a:ln>
                  <a:noFill/>
                </a:ln>
                <a:solidFill>
                  <a:srgbClr val="FF0000"/>
                </a:solidFill>
                <a:effectLst/>
                <a:uLnTx/>
                <a:uFillTx/>
                <a:latin typeface="Arial"/>
              </a:defRPr>
            </a:lvl1pPr>
            <a:lvl2pPr marL="0" indent="0" algn="l" eaLnBrk="1" hangingPunct="1">
              <a:lnSpc>
                <a:spcPct val="100000"/>
              </a:lnSpc>
              <a:spcBef>
                <a:spcPts val="0"/>
              </a:spcBef>
              <a:buFont typeface="Arial" charset="0"/>
              <a:buNone/>
              <a:defRPr sz="1200" baseline="0">
                <a:solidFill>
                  <a:schemeClr val="accent1"/>
                </a:solidFill>
                <a:latin typeface="+mn-lt"/>
              </a:defRPr>
            </a:lvl2pPr>
            <a:lvl3pPr marL="540000" indent="-179388" algn="l" eaLnBrk="1" hangingPunct="1">
              <a:spcBef>
                <a:spcPts val="300"/>
              </a:spcBef>
              <a:spcAft>
                <a:spcPts val="0"/>
              </a:spcAft>
              <a:buFont typeface="Arial" charset="0"/>
              <a:buChar char="-"/>
              <a:defRPr>
                <a:solidFill>
                  <a:schemeClr val="accent2"/>
                </a:solidFill>
                <a:latin typeface="+mn-lt"/>
              </a:defRPr>
            </a:lvl3pPr>
            <a:lvl4pPr marL="720000" indent="-179388" algn="l" eaLnBrk="1" hangingPunct="1">
              <a:spcBef>
                <a:spcPts val="300"/>
              </a:spcBef>
              <a:spcAft>
                <a:spcPts val="0"/>
              </a:spcAft>
              <a:buFont typeface="Arial" charset="0"/>
              <a:buChar char="-"/>
              <a:defRPr>
                <a:solidFill>
                  <a:schemeClr val="accent2"/>
                </a:solidFill>
                <a:latin typeface="+mn-lt"/>
              </a:defRPr>
            </a:lvl4pPr>
            <a:lvl5pPr marL="900000" indent="-180000" algn="l" eaLnBrk="1" hangingPunct="1">
              <a:spcBef>
                <a:spcPts val="300"/>
              </a:spcBef>
              <a:spcAft>
                <a:spcPts val="0"/>
              </a:spcAft>
              <a:buFont typeface="Arial" panose="020B0604020202020204" pitchFamily="34" charset="0"/>
              <a:buChar char="-"/>
              <a:defRPr>
                <a:solidFill>
                  <a:schemeClr val="accent2"/>
                </a:solidFill>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400" dirty="0"/>
              <a:t>Metric calibration</a:t>
            </a:r>
            <a:endParaRPr lang="en-US" sz="1400" b="0" dirty="0"/>
          </a:p>
          <a:p>
            <a:r>
              <a:rPr lang="en-US" sz="1400" b="0" dirty="0" smtClean="0"/>
              <a:t>Example based on Tier 1 Leverage</a:t>
            </a:r>
            <a:endParaRPr lang="en-US" sz="1400" b="0" dirty="0"/>
          </a:p>
        </p:txBody>
      </p:sp>
      <p:sp>
        <p:nvSpPr>
          <p:cNvPr id="11" name="TextBox 10"/>
          <p:cNvSpPr txBox="1"/>
          <p:nvPr/>
        </p:nvSpPr>
        <p:spPr>
          <a:xfrm>
            <a:off x="359107" y="5482282"/>
            <a:ext cx="2721331" cy="600164"/>
          </a:xfrm>
          <a:prstGeom prst="rect">
            <a:avLst/>
          </a:prstGeom>
          <a:noFill/>
        </p:spPr>
        <p:txBody>
          <a:bodyPr wrap="square" rtlCol="0">
            <a:spAutoFit/>
          </a:bodyPr>
          <a:lstStyle/>
          <a:p>
            <a:pPr indent="-285750" defTabSz="881063">
              <a:lnSpc>
                <a:spcPct val="100000"/>
              </a:lnSpc>
              <a:spcBef>
                <a:spcPct val="30000"/>
              </a:spcBef>
              <a:buFont typeface="Arial"/>
            </a:pPr>
            <a:r>
              <a:rPr lang="en-US" sz="1100" dirty="0" smtClean="0">
                <a:solidFill>
                  <a:srgbClr val="FF0000"/>
                </a:solidFill>
                <a:ea typeface="Arial Unicode MS" pitchFamily="34" charset="-128"/>
                <a:cs typeface="Arial" charset="0"/>
              </a:rPr>
              <a:t>Same as 2015 RAS, </a:t>
            </a:r>
            <a:r>
              <a:rPr lang="en-US" sz="1100" dirty="0">
                <a:solidFill>
                  <a:srgbClr val="FF0000"/>
                </a:solidFill>
                <a:ea typeface="Arial Unicode MS" pitchFamily="34" charset="-128"/>
                <a:cs typeface="Arial" charset="0"/>
              </a:rPr>
              <a:t>w</a:t>
            </a:r>
            <a:r>
              <a:rPr lang="en-US" sz="1100" dirty="0" smtClean="0">
                <a:solidFill>
                  <a:srgbClr val="FF0000"/>
                </a:solidFill>
                <a:ea typeface="Arial Unicode MS" pitchFamily="34" charset="-128"/>
                <a:cs typeface="Arial" charset="0"/>
              </a:rPr>
              <a:t>e have selected the </a:t>
            </a:r>
            <a:r>
              <a:rPr lang="en-US" sz="1100" b="1" dirty="0" smtClean="0">
                <a:solidFill>
                  <a:srgbClr val="FF0000"/>
                </a:solidFill>
                <a:ea typeface="Arial Unicode MS" pitchFamily="34" charset="-128"/>
                <a:cs typeface="Arial" charset="0"/>
              </a:rPr>
              <a:t>BHC Stress </a:t>
            </a:r>
            <a:r>
              <a:rPr lang="en-US" sz="1100" dirty="0" smtClean="0">
                <a:solidFill>
                  <a:srgbClr val="FF0000"/>
                </a:solidFill>
                <a:ea typeface="Arial Unicode MS" pitchFamily="34" charset="-128"/>
                <a:cs typeface="Arial" charset="0"/>
              </a:rPr>
              <a:t>scenario as it is appropriately severe and tailored to SC</a:t>
            </a:r>
          </a:p>
        </p:txBody>
      </p:sp>
      <p:sp>
        <p:nvSpPr>
          <p:cNvPr id="12" name="Rectangle 11"/>
          <p:cNvSpPr/>
          <p:nvPr/>
        </p:nvSpPr>
        <p:spPr bwMode="auto">
          <a:xfrm>
            <a:off x="4347850" y="4789745"/>
            <a:ext cx="1005840" cy="1147020"/>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lnSpc>
                <a:spcPct val="100000"/>
              </a:lnSpc>
            </a:pPr>
            <a:r>
              <a:rPr lang="en-US" dirty="0">
                <a:solidFill>
                  <a:schemeClr val="bg1"/>
                </a:solidFill>
                <a:latin typeface="Arial" panose="020B0604020202020204" pitchFamily="34" charset="0"/>
                <a:ea typeface="ＭＳ Ｐゴシック" pitchFamily="-112" charset="-128"/>
                <a:cs typeface="Arial" panose="020B0604020202020204" pitchFamily="34" charset="0"/>
              </a:rPr>
              <a:t>5</a:t>
            </a:r>
            <a:r>
              <a:rPr lang="en-US" dirty="0" smtClean="0">
                <a:solidFill>
                  <a:schemeClr val="bg1"/>
                </a:solidFill>
                <a:latin typeface="Arial" panose="020B0604020202020204" pitchFamily="34" charset="0"/>
                <a:ea typeface="ＭＳ Ｐゴシック" pitchFamily="-112" charset="-128"/>
                <a:cs typeface="Arial" panose="020B0604020202020204" pitchFamily="34" charset="0"/>
              </a:rPr>
              <a:t>.75%</a:t>
            </a:r>
            <a:endParaRPr lang="en-US" dirty="0">
              <a:solidFill>
                <a:schemeClr val="bg1"/>
              </a:solidFill>
              <a:latin typeface="Arial" panose="020B0604020202020204" pitchFamily="34" charset="0"/>
              <a:ea typeface="ＭＳ Ｐゴシック" pitchFamily="-112" charset="-128"/>
              <a:cs typeface="Arial" panose="020B0604020202020204" pitchFamily="34" charset="0"/>
            </a:endParaRPr>
          </a:p>
        </p:txBody>
      </p:sp>
      <p:cxnSp>
        <p:nvCxnSpPr>
          <p:cNvPr id="15" name="Straight Connector 14"/>
          <p:cNvCxnSpPr/>
          <p:nvPr/>
        </p:nvCxnSpPr>
        <p:spPr bwMode="auto">
          <a:xfrm>
            <a:off x="4347850" y="3439590"/>
            <a:ext cx="1188720" cy="0"/>
          </a:xfrm>
          <a:prstGeom prst="line">
            <a:avLst/>
          </a:prstGeom>
          <a:solidFill>
            <a:schemeClr val="accent1"/>
          </a:solidFill>
          <a:ln w="19050" cap="flat" cmpd="sng" algn="ctr">
            <a:solidFill>
              <a:srgbClr val="FFC000"/>
            </a:solidFill>
            <a:prstDash val="dash"/>
            <a:round/>
            <a:headEnd type="none" w="med" len="med"/>
            <a:tailEnd type="triangle" w="med" len="med"/>
          </a:ln>
          <a:effectLst/>
        </p:spPr>
      </p:cxnSp>
      <p:sp>
        <p:nvSpPr>
          <p:cNvPr id="16" name="TextBox 15"/>
          <p:cNvSpPr txBox="1"/>
          <p:nvPr/>
        </p:nvSpPr>
        <p:spPr>
          <a:xfrm>
            <a:off x="3730763" y="5209367"/>
            <a:ext cx="575310" cy="276999"/>
          </a:xfrm>
          <a:prstGeom prst="rect">
            <a:avLst/>
          </a:prstGeom>
          <a:noFill/>
        </p:spPr>
        <p:txBody>
          <a:bodyPr wrap="square" lIns="0" tIns="0" rIns="0" bIns="0" rtlCol="0">
            <a:spAutoFit/>
          </a:bodyPr>
          <a:lstStyle/>
          <a:p>
            <a:pPr algn="r">
              <a:lnSpc>
                <a:spcPct val="100000"/>
              </a:lnSpc>
            </a:pPr>
            <a:r>
              <a:rPr lang="en-US" sz="900" i="1" dirty="0">
                <a:latin typeface="Arial" panose="020B0604020202020204" pitchFamily="34" charset="0"/>
                <a:cs typeface="Arial" panose="020B0604020202020204" pitchFamily="34" charset="0"/>
              </a:rPr>
              <a:t>Market funding</a:t>
            </a:r>
          </a:p>
        </p:txBody>
      </p:sp>
      <p:sp>
        <p:nvSpPr>
          <p:cNvPr id="18" name="TextBox 17"/>
          <p:cNvSpPr txBox="1"/>
          <p:nvPr/>
        </p:nvSpPr>
        <p:spPr>
          <a:xfrm>
            <a:off x="3539109" y="4476435"/>
            <a:ext cx="774660" cy="276999"/>
          </a:xfrm>
          <a:prstGeom prst="rect">
            <a:avLst/>
          </a:prstGeom>
          <a:noFill/>
        </p:spPr>
        <p:txBody>
          <a:bodyPr wrap="square" lIns="0" tIns="0" rIns="0" bIns="0" rtlCol="0">
            <a:spAutoFit/>
          </a:bodyPr>
          <a:lstStyle/>
          <a:p>
            <a:pPr algn="r">
              <a:lnSpc>
                <a:spcPct val="100000"/>
              </a:lnSpc>
            </a:pPr>
            <a:r>
              <a:rPr lang="en-US" sz="900" i="1" dirty="0">
                <a:latin typeface="Arial" panose="020B0604020202020204" pitchFamily="34" charset="0"/>
                <a:cs typeface="Arial" panose="020B0604020202020204" pitchFamily="34" charset="0"/>
              </a:rPr>
              <a:t>Operating volatility</a:t>
            </a:r>
          </a:p>
        </p:txBody>
      </p:sp>
      <p:cxnSp>
        <p:nvCxnSpPr>
          <p:cNvPr id="22" name="Straight Connector 21"/>
          <p:cNvCxnSpPr/>
          <p:nvPr/>
        </p:nvCxnSpPr>
        <p:spPr bwMode="auto">
          <a:xfrm>
            <a:off x="4347850" y="3835438"/>
            <a:ext cx="1188720" cy="0"/>
          </a:xfrm>
          <a:prstGeom prst="line">
            <a:avLst/>
          </a:prstGeom>
          <a:solidFill>
            <a:schemeClr val="accent1"/>
          </a:solidFill>
          <a:ln w="19050" cap="flat" cmpd="sng" algn="ctr">
            <a:solidFill>
              <a:schemeClr val="accent1"/>
            </a:solidFill>
            <a:prstDash val="dash"/>
            <a:round/>
            <a:headEnd type="none" w="med" len="med"/>
            <a:tailEnd type="triangle" w="med" len="med"/>
          </a:ln>
          <a:effectLst/>
        </p:spPr>
      </p:cxnSp>
      <p:sp>
        <p:nvSpPr>
          <p:cNvPr id="23" name="Rectangle 22"/>
          <p:cNvSpPr/>
          <p:nvPr/>
        </p:nvSpPr>
        <p:spPr bwMode="auto">
          <a:xfrm>
            <a:off x="4347850" y="4521254"/>
            <a:ext cx="1005840" cy="23515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panose="020B0604020202020204" pitchFamily="34" charset="0"/>
                <a:ea typeface="ＭＳ Ｐゴシック" pitchFamily="-112" charset="-128"/>
                <a:cs typeface="Arial" panose="020B0604020202020204" pitchFamily="34" charset="0"/>
              </a:rPr>
              <a:t>1.00%</a:t>
            </a:r>
            <a:endParaRPr kumimoji="0" lang="en-US" b="0"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26" name="TextBox 25"/>
          <p:cNvSpPr txBox="1"/>
          <p:nvPr/>
        </p:nvSpPr>
        <p:spPr>
          <a:xfrm>
            <a:off x="5403332" y="3376350"/>
            <a:ext cx="1295413" cy="276999"/>
          </a:xfrm>
          <a:prstGeom prst="rect">
            <a:avLst/>
          </a:prstGeom>
          <a:noFill/>
        </p:spPr>
        <p:txBody>
          <a:bodyPr wrap="square" lIns="0" tIns="0" rIns="0" bIns="0" rtlCol="0">
            <a:spAutoFit/>
          </a:bodyPr>
          <a:lstStyle/>
          <a:p>
            <a:pPr>
              <a:lnSpc>
                <a:spcPct val="100000"/>
              </a:lnSpc>
            </a:pPr>
            <a:r>
              <a:rPr lang="en-US" sz="900" b="1" dirty="0" smtClean="0">
                <a:solidFill>
                  <a:srgbClr val="FFC000"/>
                </a:solidFill>
                <a:latin typeface="Arial" panose="020B0604020202020204" pitchFamily="34" charset="0"/>
                <a:cs typeface="Arial" panose="020B0604020202020204" pitchFamily="34" charset="0"/>
              </a:rPr>
              <a:t>Baseline: 11.6%</a:t>
            </a:r>
          </a:p>
          <a:p>
            <a:pPr>
              <a:lnSpc>
                <a:spcPct val="100000"/>
              </a:lnSpc>
            </a:pPr>
            <a:r>
              <a:rPr lang="en-US" sz="900" b="1" dirty="0" smtClean="0">
                <a:latin typeface="Arial" panose="020B0604020202020204" pitchFamily="34" charset="0"/>
                <a:cs typeface="Arial" panose="020B0604020202020204" pitchFamily="34" charset="0"/>
              </a:rPr>
              <a:t>Planned capital hold</a:t>
            </a:r>
            <a:endParaRPr lang="en-US" sz="900" b="1" dirty="0">
              <a:latin typeface="Arial" panose="020B0604020202020204" pitchFamily="34" charset="0"/>
              <a:cs typeface="Arial" panose="020B0604020202020204" pitchFamily="34" charset="0"/>
            </a:endParaRPr>
          </a:p>
        </p:txBody>
      </p:sp>
      <p:sp>
        <p:nvSpPr>
          <p:cNvPr id="27" name="TextBox 26"/>
          <p:cNvSpPr txBox="1"/>
          <p:nvPr/>
        </p:nvSpPr>
        <p:spPr>
          <a:xfrm>
            <a:off x="5403332" y="3763192"/>
            <a:ext cx="1295413" cy="276999"/>
          </a:xfrm>
          <a:prstGeom prst="rect">
            <a:avLst/>
          </a:prstGeom>
          <a:noFill/>
        </p:spPr>
        <p:txBody>
          <a:bodyPr wrap="square" lIns="0" tIns="0" rIns="0" bIns="0" rtlCol="0">
            <a:spAutoFit/>
          </a:bodyPr>
          <a:lstStyle/>
          <a:p>
            <a:pPr>
              <a:lnSpc>
                <a:spcPct val="100000"/>
              </a:lnSpc>
            </a:pPr>
            <a:r>
              <a:rPr lang="en-US" sz="900" b="1" dirty="0" smtClean="0">
                <a:solidFill>
                  <a:schemeClr val="accent1"/>
                </a:solidFill>
                <a:latin typeface="Arial" panose="020B0604020202020204" pitchFamily="34" charset="0"/>
                <a:cs typeface="Arial" panose="020B0604020202020204" pitchFamily="34" charset="0"/>
              </a:rPr>
              <a:t>Baseline: 10.35%</a:t>
            </a:r>
          </a:p>
          <a:p>
            <a:pPr>
              <a:lnSpc>
                <a:spcPct val="100000"/>
              </a:lnSpc>
            </a:pPr>
            <a:r>
              <a:rPr lang="en-US" sz="900" b="1" dirty="0" smtClean="0">
                <a:latin typeface="Arial" panose="020B0604020202020204" pitchFamily="34" charset="0"/>
                <a:cs typeface="Arial" panose="020B0604020202020204" pitchFamily="34" charset="0"/>
              </a:rPr>
              <a:t>Business-as-usual min.</a:t>
            </a:r>
            <a:endParaRPr lang="en-US" sz="900" b="1" dirty="0">
              <a:latin typeface="Arial" panose="020B0604020202020204" pitchFamily="34" charset="0"/>
              <a:cs typeface="Arial" panose="020B0604020202020204" pitchFamily="34" charset="0"/>
            </a:endParaRPr>
          </a:p>
        </p:txBody>
      </p:sp>
      <p:sp>
        <p:nvSpPr>
          <p:cNvPr id="28" name="Right Bracket 27"/>
          <p:cNvSpPr/>
          <p:nvPr/>
        </p:nvSpPr>
        <p:spPr bwMode="auto">
          <a:xfrm flipH="1">
            <a:off x="3418172" y="3213100"/>
            <a:ext cx="175892" cy="2723664"/>
          </a:xfrm>
          <a:prstGeom prst="rightBracket">
            <a:avLst>
              <a:gd name="adj" fmla="val 0"/>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p:txBody>
      </p:sp>
      <p:sp>
        <p:nvSpPr>
          <p:cNvPr id="29" name="TextBox 28"/>
          <p:cNvSpPr txBox="1"/>
          <p:nvPr/>
        </p:nvSpPr>
        <p:spPr>
          <a:xfrm rot="16200000">
            <a:off x="1771441" y="4323622"/>
            <a:ext cx="3011544" cy="307777"/>
          </a:xfrm>
          <a:prstGeom prst="rect">
            <a:avLst/>
          </a:prstGeom>
          <a:noFill/>
        </p:spPr>
        <p:txBody>
          <a:bodyPr wrap="square" rtlCol="0">
            <a:spAutoFit/>
          </a:bodyPr>
          <a:lstStyle/>
          <a:p>
            <a:pPr>
              <a:lnSpc>
                <a:spcPct val="100000"/>
              </a:lnSpc>
            </a:pPr>
            <a:r>
              <a:rPr lang="en-US" sz="1400" b="1" dirty="0" smtClean="0">
                <a:latin typeface="Arial" panose="020B0604020202020204" pitchFamily="34" charset="0"/>
                <a:cs typeface="Arial" panose="020B0604020202020204" pitchFamily="34" charset="0"/>
              </a:rPr>
              <a:t>Tier 1 Leverage</a:t>
            </a:r>
            <a:r>
              <a:rPr lang="en-US" sz="1400" b="1" baseline="30000" dirty="0" smtClean="0">
                <a:latin typeface="Arial" panose="020B0604020202020204" pitchFamily="34" charset="0"/>
                <a:cs typeface="Arial" panose="020B0604020202020204" pitchFamily="34" charset="0"/>
              </a:rPr>
              <a:t>1</a:t>
            </a:r>
            <a:endParaRPr lang="en-US" sz="1400" b="1" dirty="0">
              <a:latin typeface="Arial" panose="020B0604020202020204" pitchFamily="34" charset="0"/>
              <a:cs typeface="Arial" panose="020B0604020202020204" pitchFamily="34" charset="0"/>
            </a:endParaRPr>
          </a:p>
        </p:txBody>
      </p:sp>
      <p:sp>
        <p:nvSpPr>
          <p:cNvPr id="30" name="Rectangle 29"/>
          <p:cNvSpPr/>
          <p:nvPr/>
        </p:nvSpPr>
        <p:spPr bwMode="auto">
          <a:xfrm>
            <a:off x="4347850" y="3868770"/>
            <a:ext cx="1005840" cy="619152"/>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latin typeface="Arial" panose="020B0604020202020204" pitchFamily="34" charset="0"/>
                <a:ea typeface="ＭＳ Ｐゴシック" pitchFamily="-112" charset="-128"/>
                <a:cs typeface="Arial" panose="020B0604020202020204" pitchFamily="34" charset="0"/>
              </a:rPr>
              <a:t>3.60%</a:t>
            </a:r>
            <a:endParaRPr kumimoji="0" lang="en-US" b="0"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p:txBody>
      </p:sp>
      <p:sp>
        <p:nvSpPr>
          <p:cNvPr id="31" name="TextBox 30"/>
          <p:cNvSpPr txBox="1"/>
          <p:nvPr/>
        </p:nvSpPr>
        <p:spPr>
          <a:xfrm>
            <a:off x="3539109" y="4001281"/>
            <a:ext cx="774660" cy="276999"/>
          </a:xfrm>
          <a:prstGeom prst="rect">
            <a:avLst/>
          </a:prstGeom>
          <a:noFill/>
        </p:spPr>
        <p:txBody>
          <a:bodyPr wrap="square" lIns="0" tIns="0" rIns="0" bIns="0" rtlCol="0">
            <a:spAutoFit/>
          </a:bodyPr>
          <a:lstStyle/>
          <a:p>
            <a:pPr algn="r">
              <a:lnSpc>
                <a:spcPct val="100000"/>
              </a:lnSpc>
            </a:pPr>
            <a:r>
              <a:rPr lang="en-US" sz="900" i="1" dirty="0" smtClean="0">
                <a:latin typeface="Arial" panose="020B0604020202020204" pitchFamily="34" charset="0"/>
                <a:cs typeface="Arial" panose="020B0604020202020204" pitchFamily="34" charset="0"/>
              </a:rPr>
              <a:t>Stress absorption</a:t>
            </a:r>
            <a:endParaRPr lang="en-US" sz="900" i="1" dirty="0">
              <a:latin typeface="Arial" panose="020B0604020202020204" pitchFamily="34" charset="0"/>
              <a:cs typeface="Arial" panose="020B0604020202020204" pitchFamily="34" charset="0"/>
            </a:endParaRPr>
          </a:p>
        </p:txBody>
      </p:sp>
      <p:sp>
        <p:nvSpPr>
          <p:cNvPr id="32" name="Rectangle 31"/>
          <p:cNvSpPr/>
          <p:nvPr/>
        </p:nvSpPr>
        <p:spPr bwMode="auto">
          <a:xfrm>
            <a:off x="4347850" y="3472922"/>
            <a:ext cx="1005840" cy="329184"/>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anose="020B0604020202020204" pitchFamily="34" charset="0"/>
                <a:ea typeface="ＭＳ Ｐゴシック" pitchFamily="-112" charset="-128"/>
                <a:cs typeface="Arial" panose="020B0604020202020204" pitchFamily="34" charset="0"/>
              </a:rPr>
              <a:t>1.25%</a:t>
            </a:r>
            <a:endParaRPr kumimoji="0" lang="en-US" b="0"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p:txBody>
      </p:sp>
      <p:sp>
        <p:nvSpPr>
          <p:cNvPr id="34" name="TextBox 33"/>
          <p:cNvSpPr txBox="1"/>
          <p:nvPr/>
        </p:nvSpPr>
        <p:spPr>
          <a:xfrm>
            <a:off x="3155453" y="3662953"/>
            <a:ext cx="1150621" cy="276999"/>
          </a:xfrm>
          <a:prstGeom prst="rect">
            <a:avLst/>
          </a:prstGeom>
          <a:noFill/>
        </p:spPr>
        <p:txBody>
          <a:bodyPr wrap="square" lIns="0" tIns="0" rIns="0" bIns="0" rtlCol="0">
            <a:spAutoFit/>
          </a:bodyPr>
          <a:lstStyle/>
          <a:p>
            <a:pPr algn="r">
              <a:lnSpc>
                <a:spcPct val="100000"/>
              </a:lnSpc>
            </a:pPr>
            <a:r>
              <a:rPr lang="en-US" sz="900" i="1" dirty="0" smtClean="0">
                <a:latin typeface="Arial" panose="020B0604020202020204" pitchFamily="34" charset="0"/>
                <a:cs typeface="Arial" panose="020B0604020202020204" pitchFamily="34" charset="0"/>
              </a:rPr>
              <a:t>Management adjustment</a:t>
            </a:r>
            <a:endParaRPr lang="en-US" sz="900" i="1" dirty="0">
              <a:latin typeface="Arial" panose="020B0604020202020204" pitchFamily="34" charset="0"/>
              <a:cs typeface="Arial" panose="020B0604020202020204" pitchFamily="34" charset="0"/>
            </a:endParaRPr>
          </a:p>
        </p:txBody>
      </p:sp>
      <p:cxnSp>
        <p:nvCxnSpPr>
          <p:cNvPr id="36" name="Straight Connector 35"/>
          <p:cNvCxnSpPr/>
          <p:nvPr/>
        </p:nvCxnSpPr>
        <p:spPr bwMode="auto">
          <a:xfrm>
            <a:off x="3671627" y="5936764"/>
            <a:ext cx="5483259"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sp>
        <p:nvSpPr>
          <p:cNvPr id="44" name="Content Placeholder 43"/>
          <p:cNvSpPr>
            <a:spLocks noGrp="1"/>
          </p:cNvSpPr>
          <p:nvPr>
            <p:ph sz="quarter" idx="11"/>
          </p:nvPr>
        </p:nvSpPr>
        <p:spPr>
          <a:prstGeom prst="rect">
            <a:avLst/>
          </a:prstGeom>
        </p:spPr>
        <p:txBody>
          <a:bodyPr/>
          <a:lstStyle/>
          <a:p>
            <a:r>
              <a:rPr lang="en-US" sz="2000" dirty="0"/>
              <a:t>Calibration: </a:t>
            </a:r>
            <a:r>
              <a:rPr lang="en-US" sz="2000" b="0" dirty="0"/>
              <a:t>Use of the </a:t>
            </a:r>
            <a:r>
              <a:rPr lang="en-US" sz="2000" b="0" dirty="0" smtClean="0"/>
              <a:t>2016 </a:t>
            </a:r>
            <a:r>
              <a:rPr lang="en-US" sz="2000" b="0" dirty="0"/>
              <a:t>Capital Policy to derive capital adequacy limits</a:t>
            </a:r>
            <a:endParaRPr lang="en-GB" sz="2000" dirty="0"/>
          </a:p>
        </p:txBody>
      </p:sp>
      <p:sp>
        <p:nvSpPr>
          <p:cNvPr id="47" name="Content Placeholder 2"/>
          <p:cNvSpPr txBox="1">
            <a:spLocks/>
          </p:cNvSpPr>
          <p:nvPr/>
        </p:nvSpPr>
        <p:spPr bwMode="gray">
          <a:xfrm>
            <a:off x="363594" y="1886556"/>
            <a:ext cx="2514600" cy="330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285750" algn="l" defTabSz="881063" rtl="0" eaLnBrk="1" fontAlgn="base" latinLnBrk="0" hangingPunct="1">
              <a:lnSpc>
                <a:spcPct val="100000"/>
              </a:lnSpc>
              <a:spcBef>
                <a:spcPct val="300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Following scenario characteristics must be considered</a:t>
            </a:r>
          </a:p>
          <a:p>
            <a:pPr marL="180000" marR="0" lvl="0" indent="-180000" algn="l" defTabSz="881063" rtl="0" eaLnBrk="1" fontAlgn="base" latinLnBrk="0" hangingPunct="1">
              <a:lnSpc>
                <a:spcPct val="100000"/>
              </a:lnSpc>
              <a:spcBef>
                <a:spcPct val="30000"/>
              </a:spcBef>
              <a:spcAft>
                <a:spcPts val="0"/>
              </a:spcAft>
              <a:buClrTx/>
              <a:buSzTx/>
              <a:buFontTx/>
              <a:buChar char="•"/>
              <a:tabLst/>
              <a:defRPr/>
            </a:pPr>
            <a:r>
              <a:rPr kumimoji="0" lang="en-US" sz="1200" b="1"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Appropriately severe:</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 SC should use an appropriately severe stress scenario in order to understand “how much they can lose” in an economic downturn </a:t>
            </a:r>
          </a:p>
          <a:p>
            <a:pPr marL="180000" marR="0" lvl="0" indent="-180000" algn="l" defTabSz="881063" rtl="0" eaLnBrk="1" fontAlgn="base" latinLnBrk="0" hangingPunct="1">
              <a:lnSpc>
                <a:spcPct val="100000"/>
              </a:lnSpc>
              <a:spcBef>
                <a:spcPct val="30000"/>
              </a:spcBef>
              <a:spcAft>
                <a:spcPts val="0"/>
              </a:spcAft>
              <a:buClrTx/>
              <a:buSzTx/>
              <a:buFontTx/>
              <a:buChar char="•"/>
              <a:tabLst/>
              <a:defRPr/>
            </a:pPr>
            <a:r>
              <a:rPr kumimoji="0" lang="en-US" sz="1200" b="1"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Tailored to SHUSA</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 </a:t>
            </a:r>
            <a:r>
              <a:rPr lang="en-US" sz="1200" dirty="0" smtClean="0">
                <a:solidFill>
                  <a:srgbClr val="000000"/>
                </a:solidFill>
                <a:latin typeface="Arial" charset="0"/>
                <a:ea typeface="Arial Unicode MS" pitchFamily="34" charset="-128"/>
                <a:cs typeface="Arial" charset="0"/>
              </a:rPr>
              <a:t>SC </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should use a scenario that has been </a:t>
            </a:r>
            <a:r>
              <a:rPr kumimoji="0" lang="en-US" sz="1200" b="0" i="0" u="none" strike="noStrike" kern="1200" cap="none" spc="0" normalizeH="0" baseline="0" noProof="0" dirty="0" smtClean="0">
                <a:ln>
                  <a:noFill/>
                </a:ln>
                <a:solidFill>
                  <a:srgbClr val="000000"/>
                </a:solidFill>
                <a:effectLst/>
                <a:uLnTx/>
                <a:uFillTx/>
                <a:latin typeface="Arial" charset="0"/>
                <a:ea typeface="+mn-ea"/>
                <a:cs typeface="+mn-cs"/>
                <a:sym typeface="+mn-lt"/>
              </a:rPr>
              <a:t>tailored to </a:t>
            </a:r>
            <a:r>
              <a:rPr lang="en-US" sz="1200" dirty="0" smtClean="0">
                <a:solidFill>
                  <a:srgbClr val="000000"/>
                </a:solidFill>
                <a:latin typeface="Arial" charset="0"/>
              </a:rPr>
              <a:t>SC</a:t>
            </a:r>
            <a:r>
              <a:rPr kumimoji="0" lang="en-US" sz="1200" b="0" i="0" u="none" strike="noStrike" kern="1200" cap="none" spc="0" normalizeH="0" baseline="0" noProof="0" dirty="0" smtClean="0">
                <a:ln>
                  <a:noFill/>
                </a:ln>
                <a:solidFill>
                  <a:srgbClr val="000000"/>
                </a:solidFill>
                <a:effectLst/>
                <a:uLnTx/>
                <a:uFillTx/>
                <a:latin typeface="Arial" charset="0"/>
                <a:ea typeface="+mn-ea"/>
                <a:cs typeface="+mn-cs"/>
                <a:sym typeface="+mn-lt"/>
              </a:rPr>
              <a:t>’s business and risks and corresponding vulnerabilities </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(e.g., BHC Stress)</a:t>
            </a:r>
          </a:p>
          <a:p>
            <a:pPr marL="180000" marR="0" lvl="0" indent="-180000" algn="l" defTabSz="881063" rtl="0" eaLnBrk="1" fontAlgn="base" latinLnBrk="0" hangingPunct="1">
              <a:lnSpc>
                <a:spcPct val="100000"/>
              </a:lnSpc>
              <a:spcBef>
                <a:spcPct val="30000"/>
              </a:spcBef>
              <a:spcAft>
                <a:spcPts val="0"/>
              </a:spcAft>
              <a:buClrTx/>
              <a:buSzTx/>
              <a:buFontTx/>
              <a:buChar char="•"/>
              <a:tabLst/>
              <a:defRPr/>
            </a:pPr>
            <a:r>
              <a:rPr kumimoji="0" lang="en-US" sz="1200" b="1"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Consistent over time: </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sym typeface="+mn-lt"/>
              </a:rPr>
              <a:t>FRB SA scenario remains relatively consistent over time, in terms of magnitude of stress and which portfolios are stressed</a:t>
            </a:r>
            <a:endParaRPr kumimoji="0" lang="en-GB" sz="12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49" name="Text Placeholder 4"/>
          <p:cNvSpPr txBox="1">
            <a:spLocks/>
          </p:cNvSpPr>
          <p:nvPr/>
        </p:nvSpPr>
        <p:spPr bwMode="gray">
          <a:xfrm>
            <a:off x="365759" y="1463040"/>
            <a:ext cx="27648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a:ea typeface="+mn-ea"/>
                <a:cs typeface="+mn-cs"/>
                <a:sym typeface="+mn-lt"/>
              </a:rPr>
              <a:t>Metric definition</a:t>
            </a:r>
          </a:p>
          <a:p>
            <a:pPr marL="0" marR="0" lvl="0" indent="0" algn="l" defTabSz="914400" rtl="0" eaLnBrk="1" fontAlgn="base" latinLnBrk="0" hangingPunct="1">
              <a:lnSpc>
                <a:spcPct val="100000"/>
              </a:lnSpc>
              <a:spcBef>
                <a:spcPts val="0"/>
              </a:spcBef>
              <a:spcAft>
                <a:spcPct val="0"/>
              </a:spcAft>
              <a:buClrTx/>
              <a:buSzTx/>
              <a:buFontTx/>
              <a:buNone/>
              <a:tabLst/>
              <a:defRPr/>
            </a:pPr>
            <a:r>
              <a:rPr lang="en-US" sz="1400" b="0" kern="0" dirty="0" smtClean="0">
                <a:solidFill>
                  <a:srgbClr val="FF0000"/>
                </a:solidFill>
                <a:latin typeface="Arial"/>
              </a:rPr>
              <a:t>CCAR scenario selection</a:t>
            </a:r>
            <a:endParaRPr kumimoji="0" lang="en-US" sz="1400" b="0"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52" name="Freeform 51"/>
          <p:cNvSpPr/>
          <p:nvPr/>
        </p:nvSpPr>
        <p:spPr bwMode="auto">
          <a:xfrm rot="5400000">
            <a:off x="1493713" y="5151223"/>
            <a:ext cx="206690" cy="411230"/>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1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cxnSp>
        <p:nvCxnSpPr>
          <p:cNvPr id="53" name="Straight Connector 52"/>
          <p:cNvCxnSpPr/>
          <p:nvPr/>
        </p:nvCxnSpPr>
        <p:spPr>
          <a:xfrm flipH="1">
            <a:off x="3080438" y="1173087"/>
            <a:ext cx="0" cy="50292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56" name="Content Placeholder 5"/>
          <p:cNvSpPr txBox="1">
            <a:spLocks/>
          </p:cNvSpPr>
          <p:nvPr/>
        </p:nvSpPr>
        <p:spPr bwMode="gray">
          <a:xfrm>
            <a:off x="3240424" y="1886556"/>
            <a:ext cx="5699994"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80000" marR="0" lvl="0" indent="-180000" algn="l" defTabSz="914400" rtl="0" eaLnBrk="1" fontAlgn="base" latinLnBrk="0" hangingPunct="1">
              <a:lnSpc>
                <a:spcPct val="100000"/>
              </a:lnSpc>
              <a:spcBef>
                <a:spcPts val="700"/>
              </a:spcBef>
              <a:spcAft>
                <a:spcPts val="0"/>
              </a:spcAft>
              <a:buClrTx/>
              <a:buSzTx/>
              <a:buFontTx/>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Limits were based on SC’s Capital Expectations, outlined in the 2016 Capital Policy</a:t>
            </a:r>
            <a:endParaRPr lang="en-US" sz="1200" kern="0" dirty="0">
              <a:solidFill>
                <a:srgbClr val="000000"/>
              </a:solidFill>
              <a:latin typeface="Arial"/>
            </a:endParaRPr>
          </a:p>
          <a:p>
            <a:pPr lvl="0">
              <a:lnSpc>
                <a:spcPct val="100000"/>
              </a:lnSpc>
              <a:defRPr/>
            </a:pPr>
            <a:r>
              <a:rPr lang="en-US" sz="1200" kern="0" dirty="0">
                <a:solidFill>
                  <a:srgbClr val="000000"/>
                </a:solidFill>
                <a:latin typeface="Arial"/>
              </a:rPr>
              <a:t>The 2016 Capital Policy includes an updated post-stress minimum used for the red limit, which allows for a corresponding amber trigger using management adjustments (and strategic capital where applicable)</a:t>
            </a:r>
          </a:p>
        </p:txBody>
      </p:sp>
      <p:sp>
        <p:nvSpPr>
          <p:cNvPr id="38" name="Footnote"/>
          <p:cNvSpPr/>
          <p:nvPr/>
        </p:nvSpPr>
        <p:spPr bwMode="auto">
          <a:xfrm>
            <a:off x="2206572" y="6340920"/>
            <a:ext cx="553984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Source: 2016 Capital Policy</a:t>
            </a:r>
          </a:p>
          <a:p>
            <a:pPr marL="119063" indent="-119063" algn="l">
              <a:lnSpc>
                <a:spcPct val="100000"/>
              </a:lnSpc>
              <a:buAutoNum type="arabicPeriod"/>
            </a:pPr>
            <a:r>
              <a:rPr lang="en-US" sz="800" dirty="0" smtClean="0">
                <a:latin typeface="Arial"/>
                <a:sym typeface="Arial"/>
              </a:rPr>
              <a:t>Strategic capital not included (0% for Tier 1 Leverage ratio)</a:t>
            </a:r>
            <a:endParaRPr lang="en-US" sz="800" dirty="0">
              <a:latin typeface="Arial"/>
              <a:sym typeface="Arial"/>
            </a:endParaRPr>
          </a:p>
        </p:txBody>
      </p:sp>
      <p:sp>
        <p:nvSpPr>
          <p:cNvPr id="37" name="Rectangle 36"/>
          <p:cNvSpPr/>
          <p:nvPr/>
        </p:nvSpPr>
        <p:spPr bwMode="auto">
          <a:xfrm>
            <a:off x="6863440" y="4801487"/>
            <a:ext cx="1005840" cy="1147020"/>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hangingPunct="0">
              <a:lnSpc>
                <a:spcPct val="100000"/>
              </a:lnSpc>
            </a:pPr>
            <a:r>
              <a:rPr lang="en-US" dirty="0">
                <a:solidFill>
                  <a:schemeClr val="bg1"/>
                </a:solidFill>
                <a:latin typeface="Arial" panose="020B0604020202020204" pitchFamily="34" charset="0"/>
                <a:ea typeface="ＭＳ Ｐゴシック" pitchFamily="-112" charset="-128"/>
                <a:cs typeface="Arial" panose="020B0604020202020204" pitchFamily="34" charset="0"/>
              </a:rPr>
              <a:t>5</a:t>
            </a:r>
            <a:r>
              <a:rPr lang="en-US" dirty="0" smtClean="0">
                <a:solidFill>
                  <a:schemeClr val="bg1"/>
                </a:solidFill>
                <a:latin typeface="Arial" panose="020B0604020202020204" pitchFamily="34" charset="0"/>
                <a:ea typeface="ＭＳ Ｐゴシック" pitchFamily="-112" charset="-128"/>
                <a:cs typeface="Arial" panose="020B0604020202020204" pitchFamily="34" charset="0"/>
              </a:rPr>
              <a:t>.75%</a:t>
            </a:r>
            <a:endParaRPr lang="en-US" dirty="0">
              <a:solidFill>
                <a:schemeClr val="bg1"/>
              </a:solidFill>
              <a:latin typeface="Arial" panose="020B0604020202020204" pitchFamily="34" charset="0"/>
              <a:ea typeface="ＭＳ Ｐゴシック" pitchFamily="-112" charset="-128"/>
              <a:cs typeface="Arial" panose="020B0604020202020204" pitchFamily="34" charset="0"/>
            </a:endParaRPr>
          </a:p>
        </p:txBody>
      </p:sp>
      <p:sp>
        <p:nvSpPr>
          <p:cNvPr id="42" name="Rectangle 41"/>
          <p:cNvSpPr/>
          <p:nvPr/>
        </p:nvSpPr>
        <p:spPr bwMode="auto">
          <a:xfrm>
            <a:off x="6863440" y="4101798"/>
            <a:ext cx="1005840" cy="35661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anose="020B0604020202020204" pitchFamily="34" charset="0"/>
                <a:ea typeface="ＭＳ Ｐゴシック" pitchFamily="-112" charset="-128"/>
                <a:cs typeface="Arial" panose="020B0604020202020204" pitchFamily="34" charset="0"/>
              </a:rPr>
              <a:t>1.25%</a:t>
            </a:r>
            <a:endParaRPr kumimoji="0" lang="en-US" b="0"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p:txBody>
      </p:sp>
      <p:cxnSp>
        <p:nvCxnSpPr>
          <p:cNvPr id="43" name="Straight Connector 42"/>
          <p:cNvCxnSpPr/>
          <p:nvPr/>
        </p:nvCxnSpPr>
        <p:spPr bwMode="auto">
          <a:xfrm>
            <a:off x="6863440" y="4065827"/>
            <a:ext cx="1188720" cy="0"/>
          </a:xfrm>
          <a:prstGeom prst="line">
            <a:avLst/>
          </a:prstGeom>
          <a:solidFill>
            <a:schemeClr val="accent1"/>
          </a:solidFill>
          <a:ln w="19050" cap="flat" cmpd="sng" algn="ctr">
            <a:solidFill>
              <a:srgbClr val="FFC000"/>
            </a:solidFill>
            <a:prstDash val="dash"/>
            <a:round/>
            <a:headEnd type="none" w="med" len="med"/>
            <a:tailEnd type="triangle" w="med" len="med"/>
          </a:ln>
          <a:effectLst/>
        </p:spPr>
      </p:cxnSp>
      <p:cxnSp>
        <p:nvCxnSpPr>
          <p:cNvPr id="46" name="Straight Connector 45"/>
          <p:cNvCxnSpPr/>
          <p:nvPr/>
        </p:nvCxnSpPr>
        <p:spPr bwMode="auto">
          <a:xfrm>
            <a:off x="6863440" y="4494385"/>
            <a:ext cx="1188720" cy="0"/>
          </a:xfrm>
          <a:prstGeom prst="line">
            <a:avLst/>
          </a:prstGeom>
          <a:solidFill>
            <a:schemeClr val="accent1"/>
          </a:solidFill>
          <a:ln w="19050" cap="flat" cmpd="sng" algn="ctr">
            <a:solidFill>
              <a:schemeClr val="accent1"/>
            </a:solidFill>
            <a:prstDash val="dash"/>
            <a:round/>
            <a:headEnd type="none" w="med" len="med"/>
            <a:tailEnd type="triangle" w="med" len="med"/>
          </a:ln>
          <a:effectLst/>
        </p:spPr>
      </p:cxnSp>
      <p:sp>
        <p:nvSpPr>
          <p:cNvPr id="48" name="Rectangle 47"/>
          <p:cNvSpPr/>
          <p:nvPr/>
        </p:nvSpPr>
        <p:spPr bwMode="auto">
          <a:xfrm>
            <a:off x="6863440" y="4530356"/>
            <a:ext cx="1005840" cy="23515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latin typeface="Arial" panose="020B0604020202020204" pitchFamily="34" charset="0"/>
                <a:ea typeface="ＭＳ Ｐゴシック" pitchFamily="-112" charset="-128"/>
                <a:cs typeface="Arial" panose="020B0604020202020204" pitchFamily="34" charset="0"/>
              </a:rPr>
              <a:t>1.00%</a:t>
            </a:r>
            <a:endParaRPr kumimoji="0" lang="en-US" b="0"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50" name="TextBox 49"/>
          <p:cNvSpPr txBox="1"/>
          <p:nvPr/>
        </p:nvSpPr>
        <p:spPr>
          <a:xfrm>
            <a:off x="7811970" y="4413608"/>
            <a:ext cx="1585629" cy="415498"/>
          </a:xfrm>
          <a:prstGeom prst="rect">
            <a:avLst/>
          </a:prstGeom>
          <a:noFill/>
        </p:spPr>
        <p:txBody>
          <a:bodyPr wrap="square" lIns="0" tIns="0" rIns="0" bIns="0" rtlCol="0">
            <a:spAutoFit/>
          </a:bodyPr>
          <a:lstStyle/>
          <a:p>
            <a:pPr>
              <a:lnSpc>
                <a:spcPct val="100000"/>
              </a:lnSpc>
            </a:pPr>
            <a:r>
              <a:rPr lang="en-US" sz="900" b="1" dirty="0" smtClean="0">
                <a:solidFill>
                  <a:schemeClr val="accent1"/>
                </a:solidFill>
                <a:latin typeface="Arial" panose="020B0604020202020204" pitchFamily="34" charset="0"/>
                <a:cs typeface="Arial" panose="020B0604020202020204" pitchFamily="34" charset="0"/>
              </a:rPr>
              <a:t>Stress: 6.75%</a:t>
            </a:r>
          </a:p>
          <a:p>
            <a:pPr>
              <a:lnSpc>
                <a:spcPct val="100000"/>
              </a:lnSpc>
            </a:pPr>
            <a:r>
              <a:rPr lang="en-US" sz="900" b="1" dirty="0" smtClean="0">
                <a:latin typeface="Arial" panose="020B0604020202020204" pitchFamily="34" charset="0"/>
                <a:cs typeface="Arial" panose="020B0604020202020204" pitchFamily="34" charset="0"/>
              </a:rPr>
              <a:t>Internal post-stress minimum</a:t>
            </a:r>
            <a:endParaRPr lang="en-US" sz="900" b="1" dirty="0">
              <a:latin typeface="Arial" panose="020B0604020202020204" pitchFamily="34" charset="0"/>
              <a:cs typeface="Arial" panose="020B0604020202020204" pitchFamily="34" charset="0"/>
            </a:endParaRPr>
          </a:p>
        </p:txBody>
      </p:sp>
      <p:sp>
        <p:nvSpPr>
          <p:cNvPr id="51" name="TextBox 50"/>
          <p:cNvSpPr txBox="1"/>
          <p:nvPr/>
        </p:nvSpPr>
        <p:spPr>
          <a:xfrm>
            <a:off x="7811970" y="3983127"/>
            <a:ext cx="1585629" cy="415498"/>
          </a:xfrm>
          <a:prstGeom prst="rect">
            <a:avLst/>
          </a:prstGeom>
          <a:noFill/>
        </p:spPr>
        <p:txBody>
          <a:bodyPr wrap="square" lIns="0" tIns="0" rIns="0" bIns="0" rtlCol="0">
            <a:spAutoFit/>
          </a:bodyPr>
          <a:lstStyle/>
          <a:p>
            <a:pPr>
              <a:lnSpc>
                <a:spcPct val="100000"/>
              </a:lnSpc>
            </a:pPr>
            <a:r>
              <a:rPr lang="en-US" sz="900" b="1" dirty="0" smtClean="0">
                <a:solidFill>
                  <a:srgbClr val="FFC000"/>
                </a:solidFill>
                <a:latin typeface="Arial" panose="020B0604020202020204" pitchFamily="34" charset="0"/>
                <a:cs typeface="Arial" panose="020B0604020202020204" pitchFamily="34" charset="0"/>
              </a:rPr>
              <a:t>Stress: 8.00%</a:t>
            </a:r>
          </a:p>
          <a:p>
            <a:pPr>
              <a:lnSpc>
                <a:spcPct val="100000"/>
              </a:lnSpc>
            </a:pPr>
            <a:r>
              <a:rPr lang="en-US" sz="900" b="1" dirty="0" smtClean="0">
                <a:latin typeface="Arial" panose="020B0604020202020204" pitchFamily="34" charset="0"/>
                <a:cs typeface="Arial" panose="020B0604020202020204" pitchFamily="34" charset="0"/>
              </a:rPr>
              <a:t>Internal post-stress + Management adjustment</a:t>
            </a:r>
            <a:r>
              <a:rPr lang="en-US" sz="900" b="1" baseline="30000" dirty="0" smtClean="0">
                <a:latin typeface="Arial" panose="020B0604020202020204" pitchFamily="34" charset="0"/>
                <a:cs typeface="Arial" panose="020B0604020202020204" pitchFamily="34" charset="0"/>
              </a:rPr>
              <a:t>1</a:t>
            </a:r>
            <a:endParaRPr lang="en-US" sz="900" b="1" dirty="0">
              <a:latin typeface="Arial" panose="020B0604020202020204" pitchFamily="34" charset="0"/>
              <a:cs typeface="Arial" panose="020B0604020202020204" pitchFamily="34" charset="0"/>
            </a:endParaRPr>
          </a:p>
        </p:txBody>
      </p:sp>
      <p:sp>
        <p:nvSpPr>
          <p:cNvPr id="54" name="TextBox 53"/>
          <p:cNvSpPr txBox="1"/>
          <p:nvPr/>
        </p:nvSpPr>
        <p:spPr>
          <a:xfrm>
            <a:off x="6255584" y="5243905"/>
            <a:ext cx="575310" cy="276999"/>
          </a:xfrm>
          <a:prstGeom prst="rect">
            <a:avLst/>
          </a:prstGeom>
          <a:noFill/>
        </p:spPr>
        <p:txBody>
          <a:bodyPr wrap="square" lIns="0" tIns="0" rIns="0" bIns="0" rtlCol="0">
            <a:spAutoFit/>
          </a:bodyPr>
          <a:lstStyle/>
          <a:p>
            <a:pPr algn="r">
              <a:lnSpc>
                <a:spcPct val="100000"/>
              </a:lnSpc>
            </a:pPr>
            <a:r>
              <a:rPr lang="en-US" sz="900" i="1" dirty="0">
                <a:latin typeface="Arial" panose="020B0604020202020204" pitchFamily="34" charset="0"/>
                <a:cs typeface="Arial" panose="020B0604020202020204" pitchFamily="34" charset="0"/>
              </a:rPr>
              <a:t>Market funding</a:t>
            </a:r>
          </a:p>
        </p:txBody>
      </p:sp>
      <p:sp>
        <p:nvSpPr>
          <p:cNvPr id="55" name="TextBox 54"/>
          <p:cNvSpPr txBox="1"/>
          <p:nvPr/>
        </p:nvSpPr>
        <p:spPr>
          <a:xfrm>
            <a:off x="6056234" y="4510973"/>
            <a:ext cx="774660" cy="276999"/>
          </a:xfrm>
          <a:prstGeom prst="rect">
            <a:avLst/>
          </a:prstGeom>
          <a:noFill/>
        </p:spPr>
        <p:txBody>
          <a:bodyPr wrap="square" lIns="0" tIns="0" rIns="0" bIns="0" rtlCol="0">
            <a:spAutoFit/>
          </a:bodyPr>
          <a:lstStyle/>
          <a:p>
            <a:pPr algn="r">
              <a:lnSpc>
                <a:spcPct val="100000"/>
              </a:lnSpc>
            </a:pPr>
            <a:r>
              <a:rPr lang="en-US" sz="900" i="1" dirty="0">
                <a:latin typeface="Arial" panose="020B0604020202020204" pitchFamily="34" charset="0"/>
                <a:cs typeface="Arial" panose="020B0604020202020204" pitchFamily="34" charset="0"/>
              </a:rPr>
              <a:t>Operating volatility</a:t>
            </a:r>
          </a:p>
        </p:txBody>
      </p:sp>
      <p:sp>
        <p:nvSpPr>
          <p:cNvPr id="57" name="TextBox 56"/>
          <p:cNvSpPr txBox="1"/>
          <p:nvPr/>
        </p:nvSpPr>
        <p:spPr>
          <a:xfrm>
            <a:off x="5680273" y="4133830"/>
            <a:ext cx="1150621" cy="276999"/>
          </a:xfrm>
          <a:prstGeom prst="rect">
            <a:avLst/>
          </a:prstGeom>
          <a:noFill/>
        </p:spPr>
        <p:txBody>
          <a:bodyPr wrap="square" lIns="0" tIns="0" rIns="0" bIns="0" rtlCol="0">
            <a:spAutoFit/>
          </a:bodyPr>
          <a:lstStyle/>
          <a:p>
            <a:pPr algn="r">
              <a:lnSpc>
                <a:spcPct val="100000"/>
              </a:lnSpc>
            </a:pPr>
            <a:r>
              <a:rPr lang="en-US" sz="900" i="1" dirty="0" smtClean="0">
                <a:latin typeface="Arial" panose="020B0604020202020204" pitchFamily="34" charset="0"/>
                <a:cs typeface="Arial" panose="020B0604020202020204" pitchFamily="34" charset="0"/>
              </a:rPr>
              <a:t>Management adjustment</a:t>
            </a:r>
            <a:endParaRPr lang="en-US" sz="900" i="1" dirty="0">
              <a:latin typeface="Arial" panose="020B0604020202020204" pitchFamily="34" charset="0"/>
              <a:cs typeface="Arial" panose="020B0604020202020204" pitchFamily="34" charset="0"/>
            </a:endParaRPr>
          </a:p>
        </p:txBody>
      </p:sp>
      <p:grpSp>
        <p:nvGrpSpPr>
          <p:cNvPr id="61" name="Group 60"/>
          <p:cNvGrpSpPr/>
          <p:nvPr/>
        </p:nvGrpSpPr>
        <p:grpSpPr>
          <a:xfrm>
            <a:off x="443921" y="72184"/>
            <a:ext cx="3599173" cy="189008"/>
            <a:chOff x="403281" y="164517"/>
            <a:chExt cx="3599173" cy="189008"/>
          </a:xfrm>
        </p:grpSpPr>
        <p:sp>
          <p:nvSpPr>
            <p:cNvPr id="62" name="Text Box 75"/>
            <p:cNvSpPr txBox="1">
              <a:spLocks noChangeArrowheads="1"/>
            </p:cNvSpPr>
            <p:nvPr/>
          </p:nvSpPr>
          <p:spPr bwMode="gray">
            <a:xfrm>
              <a:off x="636148" y="166688"/>
              <a:ext cx="33663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Capital ratios</a:t>
              </a:r>
              <a:endParaRPr lang="en-US" sz="1200" dirty="0">
                <a:solidFill>
                  <a:schemeClr val="accent1"/>
                </a:solidFill>
              </a:endParaRPr>
            </a:p>
          </p:txBody>
        </p:sp>
        <p:sp>
          <p:nvSpPr>
            <p:cNvPr id="63" name="Oval 6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0" name="Rectangle 39"/>
          <p:cNvSpPr/>
          <p:nvPr/>
        </p:nvSpPr>
        <p:spPr>
          <a:xfrm>
            <a:off x="4347850" y="5968663"/>
            <a:ext cx="1143000" cy="23882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900" b="1" i="1" dirty="0" smtClean="0">
                <a:solidFill>
                  <a:schemeClr val="tx1"/>
                </a:solidFill>
                <a:latin typeface="Arial" panose="020B0604020202020204" pitchFamily="34" charset="0"/>
                <a:cs typeface="Arial" panose="020B0604020202020204" pitchFamily="34" charset="0"/>
              </a:rPr>
              <a:t>Stress scenario</a:t>
            </a:r>
          </a:p>
        </p:txBody>
      </p:sp>
      <p:sp>
        <p:nvSpPr>
          <p:cNvPr id="41" name="Rectangle 40"/>
          <p:cNvSpPr/>
          <p:nvPr/>
        </p:nvSpPr>
        <p:spPr>
          <a:xfrm>
            <a:off x="6830894" y="5968663"/>
            <a:ext cx="1313645" cy="2197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900" b="1" i="1" dirty="0" smtClean="0">
                <a:solidFill>
                  <a:schemeClr val="tx1"/>
                </a:solidFill>
                <a:latin typeface="Arial" panose="020B0604020202020204" pitchFamily="34" charset="0"/>
                <a:cs typeface="Arial" panose="020B0604020202020204" pitchFamily="34" charset="0"/>
              </a:rPr>
              <a:t>Baseline scenario </a:t>
            </a:r>
          </a:p>
          <a:p>
            <a:pPr algn="ctr">
              <a:lnSpc>
                <a:spcPct val="100000"/>
              </a:lnSpc>
            </a:pPr>
            <a:r>
              <a:rPr lang="en-GB" sz="900" b="1" i="1" dirty="0" smtClean="0">
                <a:solidFill>
                  <a:schemeClr val="tx1"/>
                </a:solidFill>
                <a:latin typeface="Arial" panose="020B0604020202020204" pitchFamily="34" charset="0"/>
                <a:cs typeface="Arial" panose="020B0604020202020204" pitchFamily="34" charset="0"/>
              </a:rPr>
              <a:t>&amp; Business-as-usual</a:t>
            </a:r>
          </a:p>
        </p:txBody>
      </p:sp>
    </p:spTree>
    <p:extLst>
      <p:ext uri="{BB962C8B-B14F-4D97-AF65-F5344CB8AC3E}">
        <p14:creationId xmlns:p14="http://schemas.microsoft.com/office/powerpoint/2010/main" val="2251133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414876194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744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9" name="TextBox 58"/>
          <p:cNvSpPr txBox="1"/>
          <p:nvPr/>
        </p:nvSpPr>
        <p:spPr>
          <a:xfrm>
            <a:off x="365759" y="1463040"/>
            <a:ext cx="4147457" cy="215444"/>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SC Capital Policy and Risk Appetite limits</a:t>
            </a:r>
            <a:endParaRPr lang="en-GB" sz="1400" baseline="30000" dirty="0" smtClean="0">
              <a:solidFill>
                <a:srgbClr val="FF0000"/>
              </a:solidFill>
            </a:endParaRPr>
          </a:p>
        </p:txBody>
      </p:sp>
      <p:sp>
        <p:nvSpPr>
          <p:cNvPr id="25" name="Freeform 24"/>
          <p:cNvSpPr>
            <a:spLocks noChangeAspect="1"/>
          </p:cNvSpPr>
          <p:nvPr/>
        </p:nvSpPr>
        <p:spPr>
          <a:xfrm rot="5400000">
            <a:off x="4748767" y="5629353"/>
            <a:ext cx="192562" cy="36576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26" name="Content Placeholder 3"/>
          <p:cNvSpPr txBox="1">
            <a:spLocks/>
          </p:cNvSpPr>
          <p:nvPr/>
        </p:nvSpPr>
        <p:spPr>
          <a:xfrm>
            <a:off x="457198" y="5982492"/>
            <a:ext cx="8775701" cy="215444"/>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algn="ctr" defTabSz="979488">
              <a:lnSpc>
                <a:spcPct val="100000"/>
              </a:lnSpc>
              <a:buNone/>
            </a:pPr>
            <a:r>
              <a:rPr lang="en-US" sz="1400" b="1" dirty="0" smtClean="0">
                <a:solidFill>
                  <a:srgbClr val="FF0000"/>
                </a:solidFill>
                <a:latin typeface="Arial" panose="020B0604020202020204" pitchFamily="34" charset="0"/>
                <a:ea typeface="Arial Unicode MS" pitchFamily="34" charset="-128"/>
                <a:cs typeface="Arial" panose="020B0604020202020204" pitchFamily="34" charset="0"/>
              </a:rPr>
              <a:t>Methodology mirrored across SHUSA and entities to set capital adequacy ratio limits</a:t>
            </a:r>
            <a:endParaRPr lang="en-US" sz="1400" b="1" dirty="0">
              <a:solidFill>
                <a:srgbClr val="FF0000"/>
              </a:solidFill>
              <a:latin typeface="Arial" panose="020B0604020202020204" pitchFamily="34" charset="0"/>
              <a:ea typeface="Arial Unicode MS" pitchFamily="34" charset="-128"/>
              <a:cs typeface="Arial" panose="020B0604020202020204"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807334122"/>
              </p:ext>
            </p:extLst>
          </p:nvPr>
        </p:nvGraphicFramePr>
        <p:xfrm>
          <a:off x="445527" y="1848306"/>
          <a:ext cx="7841555" cy="3695304"/>
        </p:xfrm>
        <a:graphic>
          <a:graphicData uri="http://schemas.openxmlformats.org/drawingml/2006/table">
            <a:tbl>
              <a:tblPr/>
              <a:tblGrid>
                <a:gridCol w="2793755"/>
                <a:gridCol w="1261950"/>
                <a:gridCol w="1261950"/>
                <a:gridCol w="1261950"/>
                <a:gridCol w="1261950"/>
              </a:tblGrid>
              <a:tr h="38154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rgbClr val="FF0000"/>
                          </a:solidFill>
                          <a:effectLst/>
                          <a:latin typeface="Arial" panose="020B0604020202020204" pitchFamily="34" charset="0"/>
                          <a:ea typeface="+mn-ea"/>
                          <a:cs typeface="Arial" panose="020B0604020202020204" pitchFamily="34" charset="0"/>
                        </a:rPr>
                        <a:t>Capital component</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smtClean="0">
                          <a:solidFill>
                            <a:srgbClr val="000000"/>
                          </a:solidFill>
                          <a:effectLst/>
                          <a:latin typeface="Arial" panose="020B0604020202020204" pitchFamily="34" charset="0"/>
                          <a:cs typeface="Arial" panose="020B0604020202020204" pitchFamily="34" charset="0"/>
                        </a:rPr>
                        <a:t>Common</a:t>
                      </a:r>
                      <a:r>
                        <a:rPr lang="en-US" sz="1200" b="1" i="0" u="none" strike="noStrike" baseline="0" dirty="0" smtClean="0">
                          <a:solidFill>
                            <a:srgbClr val="000000"/>
                          </a:solidFill>
                          <a:effectLst/>
                          <a:latin typeface="Arial" panose="020B0604020202020204" pitchFamily="34" charset="0"/>
                          <a:cs typeface="Arial" panose="020B0604020202020204" pitchFamily="34" charset="0"/>
                        </a:rPr>
                        <a:t> Equity Tier 1</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Total </a:t>
                      </a:r>
                      <a:r>
                        <a:rPr lang="en-US" sz="1200" b="1" i="0" u="none" strike="noStrike" dirty="0" smtClean="0">
                          <a:solidFill>
                            <a:srgbClr val="000000"/>
                          </a:solidFill>
                          <a:effectLst/>
                          <a:latin typeface="Arial" panose="020B0604020202020204" pitchFamily="34" charset="0"/>
                          <a:cs typeface="Arial" panose="020B0604020202020204" pitchFamily="34" charset="0"/>
                        </a:rPr>
                        <a:t>Risk-based Capital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Tier 1 </a:t>
                      </a:r>
                      <a:r>
                        <a:rPr lang="en-US" sz="1200" b="1" i="0" u="none" strike="noStrike" dirty="0" smtClean="0">
                          <a:solidFill>
                            <a:srgbClr val="000000"/>
                          </a:solidFill>
                          <a:effectLst/>
                          <a:latin typeface="Arial" panose="020B0604020202020204" pitchFamily="34" charset="0"/>
                          <a:cs typeface="Arial" panose="020B0604020202020204" pitchFamily="34" charset="0"/>
                        </a:rPr>
                        <a:t>Leverage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smtClean="0">
                          <a:solidFill>
                            <a:srgbClr val="000000"/>
                          </a:solidFill>
                          <a:effectLst/>
                          <a:latin typeface="Arial" panose="020B0604020202020204" pitchFamily="34" charset="0"/>
                          <a:cs typeface="Arial" panose="020B0604020202020204" pitchFamily="34" charset="0"/>
                        </a:rPr>
                        <a:t>Tangible Common Equity</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250">
                <a:tc>
                  <a:txBody>
                    <a:bodyPr/>
                    <a:lstStyle/>
                    <a:p>
                      <a:pPr algn="l" fontAlgn="b"/>
                      <a:r>
                        <a:rPr lang="en-US" sz="1200" b="0" i="0" u="none" strike="noStrike" dirty="0">
                          <a:solidFill>
                            <a:schemeClr val="tx1"/>
                          </a:solidFill>
                          <a:effectLst/>
                          <a:latin typeface="Arial" panose="020B0604020202020204" pitchFamily="34" charset="0"/>
                          <a:cs typeface="Arial" panose="020B0604020202020204" pitchFamily="34" charset="0"/>
                        </a:rPr>
                        <a:t>Adequately </a:t>
                      </a:r>
                      <a:r>
                        <a:rPr lang="en-US" sz="1200" b="0" i="0" u="none" strike="noStrike" dirty="0" smtClean="0">
                          <a:solidFill>
                            <a:schemeClr val="tx1"/>
                          </a:solidFill>
                          <a:effectLst/>
                          <a:latin typeface="Arial" panose="020B0604020202020204" pitchFamily="34" charset="0"/>
                          <a:cs typeface="Arial" panose="020B0604020202020204" pitchFamily="34" charset="0"/>
                        </a:rPr>
                        <a:t>capitalized</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0.00%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3250">
                <a:tc>
                  <a:txBody>
                    <a:bodyPr/>
                    <a:lstStyle/>
                    <a:p>
                      <a:pPr algn="l" fontAlgn="b"/>
                      <a:r>
                        <a:rPr lang="en-US" sz="1200" b="0" i="0" u="none" strike="noStrike" dirty="0">
                          <a:solidFill>
                            <a:schemeClr val="tx1"/>
                          </a:solidFill>
                          <a:effectLst/>
                          <a:latin typeface="Arial" panose="020B0604020202020204" pitchFamily="34" charset="0"/>
                          <a:cs typeface="Arial" panose="020B0604020202020204" pitchFamily="34" charset="0"/>
                        </a:rPr>
                        <a:t>Market </a:t>
                      </a:r>
                      <a:r>
                        <a:rPr lang="en-US" sz="1200" b="0" i="0" u="none" strike="noStrike" dirty="0" smtClean="0">
                          <a:solidFill>
                            <a:schemeClr val="tx1"/>
                          </a:solidFill>
                          <a:effectLst/>
                          <a:latin typeface="Arial" panose="020B0604020202020204" pitchFamily="34" charset="0"/>
                          <a:cs typeface="Arial" panose="020B0604020202020204" pitchFamily="34" charset="0"/>
                        </a:rPr>
                        <a:t>funding</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5.25%</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6.75%</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5.75%</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5.75%</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3250">
                <a:tc>
                  <a:txBody>
                    <a:bodyPr/>
                    <a:lstStyle/>
                    <a:p>
                      <a:pPr algn="l" fontAlgn="b"/>
                      <a:r>
                        <a:rPr lang="en-US" sz="1200" b="0" i="0" u="none" strike="noStrike" dirty="0">
                          <a:solidFill>
                            <a:schemeClr val="tx1"/>
                          </a:solidFill>
                          <a:effectLst/>
                          <a:latin typeface="Arial" panose="020B0604020202020204" pitchFamily="34" charset="0"/>
                          <a:cs typeface="Arial" panose="020B0604020202020204" pitchFamily="34" charset="0"/>
                        </a:rPr>
                        <a:t>Op </a:t>
                      </a:r>
                      <a:r>
                        <a:rPr lang="en-US" sz="1200" b="0" i="0" u="none" strike="noStrike" dirty="0" smtClean="0">
                          <a:solidFill>
                            <a:schemeClr val="tx1"/>
                          </a:solidFill>
                          <a:effectLst/>
                          <a:latin typeface="Arial" panose="020B0604020202020204" pitchFamily="34" charset="0"/>
                          <a:cs typeface="Arial" panose="020B0604020202020204" pitchFamily="34" charset="0"/>
                        </a:rPr>
                        <a:t>volatility</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3250">
                <a:tc>
                  <a:txBody>
                    <a:bodyPr/>
                    <a:lstStyle/>
                    <a:p>
                      <a:pPr algn="l" fontAlgn="b"/>
                      <a:r>
                        <a:rPr lang="en-US" sz="1200" b="1" i="0" u="none" strike="noStrike" dirty="0" smtClean="0">
                          <a:solidFill>
                            <a:srgbClr val="FF0000"/>
                          </a:solidFill>
                          <a:effectLst/>
                          <a:latin typeface="Arial" panose="020B0604020202020204" pitchFamily="34" charset="0"/>
                          <a:cs typeface="Arial" panose="020B0604020202020204" pitchFamily="34" charset="0"/>
                        </a:rPr>
                        <a:t>Intern</a:t>
                      </a:r>
                      <a:r>
                        <a:rPr lang="en-US" sz="1200" b="1" i="0" u="none" strike="noStrike" baseline="0" dirty="0" smtClean="0">
                          <a:solidFill>
                            <a:srgbClr val="FF0000"/>
                          </a:solidFill>
                          <a:effectLst/>
                          <a:latin typeface="Arial" panose="020B0604020202020204" pitchFamily="34" charset="0"/>
                          <a:cs typeface="Arial" panose="020B0604020202020204" pitchFamily="34" charset="0"/>
                        </a:rPr>
                        <a:t>al p</a:t>
                      </a:r>
                      <a:r>
                        <a:rPr lang="en-US" sz="1200" b="1" i="0" u="none" strike="noStrike" dirty="0" smtClean="0">
                          <a:solidFill>
                            <a:srgbClr val="FF0000"/>
                          </a:solidFill>
                          <a:effectLst/>
                          <a:latin typeface="Arial" panose="020B0604020202020204" pitchFamily="34" charset="0"/>
                          <a:cs typeface="Arial" panose="020B0604020202020204" pitchFamily="34" charset="0"/>
                        </a:rPr>
                        <a:t>ost-stress minimum</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0000"/>
                          </a:solidFill>
                          <a:effectLst/>
                          <a:latin typeface="Arial" panose="020B0604020202020204" pitchFamily="34" charset="0"/>
                          <a:cs typeface="Arial" panose="020B0604020202020204" pitchFamily="34" charset="0"/>
                        </a:rPr>
                        <a:t>6.25%</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kern="1200" dirty="0" smtClean="0">
                          <a:solidFill>
                            <a:srgbClr val="FF0000"/>
                          </a:solidFill>
                          <a:effectLst/>
                          <a:latin typeface="Arial" panose="020B0604020202020204" pitchFamily="34" charset="0"/>
                          <a:ea typeface="+mn-ea"/>
                          <a:cs typeface="Arial" panose="020B0604020202020204" pitchFamily="34" charset="0"/>
                        </a:rPr>
                        <a:t>7.75%</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kern="1200" dirty="0" smtClean="0">
                          <a:solidFill>
                            <a:srgbClr val="FF0000"/>
                          </a:solidFill>
                          <a:effectLst/>
                          <a:latin typeface="Arial" panose="020B0604020202020204" pitchFamily="34" charset="0"/>
                          <a:ea typeface="+mn-ea"/>
                          <a:cs typeface="Arial" panose="020B0604020202020204" pitchFamily="34" charset="0"/>
                        </a:rPr>
                        <a:t>6.75%</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kern="1200" dirty="0" smtClean="0">
                          <a:solidFill>
                            <a:srgbClr val="FF0000"/>
                          </a:solidFill>
                          <a:effectLst/>
                          <a:latin typeface="Arial" panose="020B0604020202020204" pitchFamily="34" charset="0"/>
                          <a:ea typeface="+mn-ea"/>
                          <a:cs typeface="Arial" panose="020B0604020202020204" pitchFamily="34" charset="0"/>
                        </a:rPr>
                        <a:t>6.75%</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6793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rgbClr val="FFC000"/>
                          </a:solidFill>
                          <a:effectLst/>
                          <a:latin typeface="Arial" panose="020B0604020202020204" pitchFamily="34" charset="0"/>
                          <a:ea typeface="+mn-ea"/>
                          <a:cs typeface="Arial" panose="020B0604020202020204" pitchFamily="34" charset="0"/>
                        </a:rPr>
                        <a:t>Internal</a:t>
                      </a:r>
                      <a:r>
                        <a:rPr lang="en-US" sz="12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 p</a:t>
                      </a:r>
                      <a:r>
                        <a:rPr lang="en-US" sz="1200" b="1" i="0" u="none" strike="noStrike" kern="1200" dirty="0" smtClean="0">
                          <a:solidFill>
                            <a:srgbClr val="FFC000"/>
                          </a:solidFill>
                          <a:effectLst/>
                          <a:latin typeface="Arial" panose="020B0604020202020204" pitchFamily="34" charset="0"/>
                          <a:ea typeface="+mn-ea"/>
                          <a:cs typeface="Arial" panose="020B0604020202020204" pitchFamily="34" charset="0"/>
                        </a:rPr>
                        <a:t>ost-stress + (management </a:t>
                      </a:r>
                      <a:r>
                        <a:rPr lang="en-US" sz="12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adjustment  &amp; strategic capital)</a:t>
                      </a:r>
                      <a:endParaRPr lang="en-US" sz="1200" b="1" i="0" u="none" strike="noStrike" kern="1200" dirty="0" smtClean="0">
                        <a:solidFill>
                          <a:srgbClr val="FFC000"/>
                        </a:solidFill>
                        <a:effectLst/>
                        <a:latin typeface="Arial" panose="020B0604020202020204" pitchFamily="34" charset="0"/>
                        <a:ea typeface="+mn-ea"/>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7.80%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9.00%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8.00%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8.00%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8325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rPr>
                        <a:t>Stress absorption</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3.20</a:t>
                      </a:r>
                      <a:r>
                        <a:rPr lang="en-US" sz="1200" b="0" i="0" u="none" strike="noStrike" dirty="0">
                          <a:solidFill>
                            <a:schemeClr val="tx1"/>
                          </a:solidFill>
                          <a:effectLst/>
                          <a:latin typeface="Arial" panose="020B0604020202020204" pitchFamily="34" charset="0"/>
                          <a:cs typeface="Arial" panose="020B0604020202020204" pitchFamily="34" charset="0"/>
                        </a:rPr>
                        <a:t>%</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3.50%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3.60%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3.50%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81541">
                <a:tc>
                  <a:txBody>
                    <a:bodyPr/>
                    <a:lstStyle/>
                    <a:p>
                      <a:pPr algn="l" fontAlgn="b"/>
                      <a:r>
                        <a:rPr lang="en-US" sz="1200" b="1" i="0" u="none" strike="noStrike" dirty="0">
                          <a:solidFill>
                            <a:srgbClr val="FF0000"/>
                          </a:solidFill>
                          <a:effectLst/>
                          <a:latin typeface="Arial" panose="020B0604020202020204" pitchFamily="34" charset="0"/>
                          <a:cs typeface="Arial" panose="020B0604020202020204" pitchFamily="34" charset="0"/>
                        </a:rPr>
                        <a:t>Business-as-usual </a:t>
                      </a:r>
                      <a:r>
                        <a:rPr lang="en-US" sz="1200" b="1" i="0" u="none" strike="noStrike" dirty="0" smtClean="0">
                          <a:solidFill>
                            <a:srgbClr val="FF0000"/>
                          </a:solidFill>
                          <a:effectLst/>
                          <a:latin typeface="Arial" panose="020B0604020202020204" pitchFamily="34" charset="0"/>
                          <a:cs typeface="Arial" panose="020B0604020202020204" pitchFamily="34" charset="0"/>
                        </a:rPr>
                        <a:t>minimum</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Arial" panose="020B0604020202020204" pitchFamily="34" charset="0"/>
                          <a:cs typeface="Arial" panose="020B0604020202020204" pitchFamily="34" charset="0"/>
                        </a:rPr>
                        <a:t>9.45%</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Arial" panose="020B0604020202020204" pitchFamily="34" charset="0"/>
                          <a:cs typeface="Arial" panose="020B0604020202020204" pitchFamily="34" charset="0"/>
                        </a:rPr>
                        <a:t>11.25%</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Arial" panose="020B0604020202020204" pitchFamily="34" charset="0"/>
                          <a:cs typeface="Arial" panose="020B0604020202020204" pitchFamily="34" charset="0"/>
                        </a:rPr>
                        <a:t>10.35%</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Arial" panose="020B0604020202020204" pitchFamily="34" charset="0"/>
                          <a:cs typeface="Arial" panose="020B0604020202020204" pitchFamily="34" charset="0"/>
                        </a:rPr>
                        <a:t>10.25%</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3250">
                <a:tc>
                  <a:txBody>
                    <a:bodyPr/>
                    <a:lstStyle/>
                    <a:p>
                      <a:pPr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Strategic capital</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0.30%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81541">
                <a:tc>
                  <a:txBody>
                    <a:bodyPr/>
                    <a:lstStyle/>
                    <a:p>
                      <a:pPr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Management</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1200" b="0" i="0" u="none" strike="noStrike" dirty="0" smtClean="0">
                          <a:solidFill>
                            <a:schemeClr val="tx1"/>
                          </a:solidFill>
                          <a:effectLst/>
                          <a:latin typeface="Arial" panose="020B0604020202020204" pitchFamily="34" charset="0"/>
                          <a:cs typeface="Arial" panose="020B0604020202020204" pitchFamily="34" charset="0"/>
                        </a:rPr>
                        <a:t>adjustment</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Arial" panose="020B0604020202020204" pitchFamily="34" charset="0"/>
                          <a:cs typeface="Arial" panose="020B0604020202020204" pitchFamily="34" charset="0"/>
                        </a:rPr>
                        <a:t>1.25%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rPr>
                        <a:t>1.25%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rPr>
                        <a:t>1.25%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rPr>
                        <a:t>1.25%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3250">
                <a:tc>
                  <a:txBody>
                    <a:bodyPr/>
                    <a:lstStyle/>
                    <a:p>
                      <a:pPr algn="l" fontAlgn="b"/>
                      <a:r>
                        <a:rPr lang="en-US" sz="1200" b="1" i="0" u="none" strike="noStrike" dirty="0">
                          <a:solidFill>
                            <a:srgbClr val="FFC000"/>
                          </a:solidFill>
                          <a:effectLst/>
                          <a:latin typeface="Arial" panose="020B0604020202020204" pitchFamily="34" charset="0"/>
                          <a:cs typeface="Arial" panose="020B0604020202020204" pitchFamily="34" charset="0"/>
                        </a:rPr>
                        <a:t>Planned capital hold</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11.00%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12.50%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11.60%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C000"/>
                          </a:solidFill>
                          <a:effectLst/>
                          <a:latin typeface="Arial" panose="020B0604020202020204" pitchFamily="34" charset="0"/>
                          <a:cs typeface="Arial" panose="020B0604020202020204" pitchFamily="34" charset="0"/>
                        </a:rPr>
                        <a:t>11.50%</a:t>
                      </a:r>
                      <a:endParaRPr lang="en-US" sz="1200" b="1" i="0" u="none" strike="noStrike" dirty="0">
                        <a:solidFill>
                          <a:srgbClr val="FFC000"/>
                        </a:solidFill>
                        <a:effectLst/>
                        <a:latin typeface="Arial" panose="020B0604020202020204" pitchFamily="34" charset="0"/>
                        <a:cs typeface="Arial" panose="020B0604020202020204" pitchFamily="34" charset="0"/>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3" name="Right Brace 22"/>
          <p:cNvSpPr/>
          <p:nvPr/>
        </p:nvSpPr>
        <p:spPr>
          <a:xfrm>
            <a:off x="8297716" y="3040912"/>
            <a:ext cx="101600" cy="899148"/>
          </a:xfrm>
          <a:prstGeom prst="rightBrace">
            <a:avLst>
              <a:gd name="adj1" fmla="val 0"/>
              <a:gd name="adj2" fmla="val 50000"/>
            </a:avLst>
          </a:prstGeom>
          <a:ln w="9525">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Right Brace 23"/>
          <p:cNvSpPr/>
          <p:nvPr/>
        </p:nvSpPr>
        <p:spPr>
          <a:xfrm>
            <a:off x="8297716" y="4167402"/>
            <a:ext cx="101600" cy="1397475"/>
          </a:xfrm>
          <a:prstGeom prst="rightBrace">
            <a:avLst>
              <a:gd name="adj1" fmla="val 0"/>
              <a:gd name="adj2" fmla="val 50000"/>
            </a:avLst>
          </a:prstGeom>
          <a:ln w="9525">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Rectangle 26"/>
          <p:cNvSpPr/>
          <p:nvPr/>
        </p:nvSpPr>
        <p:spPr>
          <a:xfrm>
            <a:off x="8414682" y="3244762"/>
            <a:ext cx="822960" cy="4536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chemeClr val="bg1">
                    <a:lumMod val="50000"/>
                  </a:schemeClr>
                </a:solidFill>
                <a:latin typeface="Arial" panose="020B0604020202020204" pitchFamily="34" charset="0"/>
                <a:cs typeface="Arial" panose="020B0604020202020204" pitchFamily="34" charset="0"/>
              </a:rPr>
              <a:t>Stress Scenario</a:t>
            </a:r>
          </a:p>
        </p:txBody>
      </p:sp>
      <p:sp>
        <p:nvSpPr>
          <p:cNvPr id="28" name="Rectangle 27"/>
          <p:cNvSpPr/>
          <p:nvPr/>
        </p:nvSpPr>
        <p:spPr>
          <a:xfrm>
            <a:off x="8414682" y="4623092"/>
            <a:ext cx="822960" cy="4536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chemeClr val="bg1">
                    <a:lumMod val="50000"/>
                  </a:schemeClr>
                </a:solidFill>
                <a:latin typeface="Arial" panose="020B0604020202020204" pitchFamily="34" charset="0"/>
                <a:cs typeface="Arial" panose="020B0604020202020204" pitchFamily="34" charset="0"/>
              </a:rPr>
              <a:t>Business-as-usual</a:t>
            </a:r>
          </a:p>
        </p:txBody>
      </p:sp>
      <p:grpSp>
        <p:nvGrpSpPr>
          <p:cNvPr id="31" name="Group 30"/>
          <p:cNvGrpSpPr/>
          <p:nvPr/>
        </p:nvGrpSpPr>
        <p:grpSpPr>
          <a:xfrm>
            <a:off x="443921" y="72184"/>
            <a:ext cx="3599173" cy="189008"/>
            <a:chOff x="403281" y="164517"/>
            <a:chExt cx="3599173" cy="189008"/>
          </a:xfrm>
        </p:grpSpPr>
        <p:sp>
          <p:nvSpPr>
            <p:cNvPr id="32" name="Text Box 75"/>
            <p:cNvSpPr txBox="1">
              <a:spLocks noChangeArrowheads="1"/>
            </p:cNvSpPr>
            <p:nvPr/>
          </p:nvSpPr>
          <p:spPr bwMode="gray">
            <a:xfrm>
              <a:off x="636148" y="166688"/>
              <a:ext cx="336630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Capital ratios</a:t>
              </a:r>
              <a:endParaRPr lang="en-US" sz="1200" dirty="0">
                <a:solidFill>
                  <a:schemeClr val="accent1"/>
                </a:solidFill>
              </a:endParaRPr>
            </a:p>
          </p:txBody>
        </p:sp>
        <p:sp>
          <p:nvSpPr>
            <p:cNvPr id="33" name="Oval 3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29" name="Content Placeholder 43"/>
          <p:cNvSpPr txBox="1">
            <a:spLocks/>
          </p:cNvSpPr>
          <p:nvPr/>
        </p:nvSpPr>
        <p:spPr>
          <a:xfrm>
            <a:off x="348437" y="472830"/>
            <a:ext cx="8666245" cy="435610"/>
          </a:xfrm>
          <a:prstGeom prst="rect">
            <a:avLst/>
          </a:prstGeom>
        </p:spPr>
        <p:txBody>
          <a:bodyPr lIns="0" tIns="0" rIns="0" bIns="0" anchor="ctr"/>
          <a:lstStyle>
            <a:lvl1pPr marL="0" indent="0" algn="l" defTabSz="457200" rtl="0" eaLnBrk="1" latinLnBrk="0" hangingPunct="1">
              <a:spcBef>
                <a:spcPts val="0"/>
              </a:spcBef>
              <a:buFont typeface="Arial"/>
              <a:buNone/>
              <a:defRPr sz="2000" b="1" kern="1200">
                <a:solidFill>
                  <a:schemeClr val="tx1"/>
                </a:solidFill>
                <a:latin typeface="Arial" panose="020B0604020202020204" pitchFamily="34" charset="0"/>
                <a:ea typeface="+mn-ea"/>
                <a:cs typeface="Arial" panose="020B0604020202020204" pitchFamily="34" charset="0"/>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Calibration: </a:t>
            </a:r>
            <a:r>
              <a:rPr lang="en-US" b="0" dirty="0" smtClean="0"/>
              <a:t>Detailed</a:t>
            </a:r>
            <a:r>
              <a:rPr lang="en-US" dirty="0" smtClean="0"/>
              <a:t> </a:t>
            </a:r>
            <a:r>
              <a:rPr lang="en-US" b="0" dirty="0" smtClean="0"/>
              <a:t>capital </a:t>
            </a:r>
            <a:r>
              <a:rPr lang="en-US" b="0" dirty="0"/>
              <a:t>adequacy </a:t>
            </a:r>
            <a:r>
              <a:rPr lang="en-US" b="0" dirty="0" smtClean="0"/>
              <a:t>ratio limits from 2016 Capital Policy </a:t>
            </a:r>
            <a:endParaRPr lang="en-GB" dirty="0"/>
          </a:p>
        </p:txBody>
      </p:sp>
      <p:sp>
        <p:nvSpPr>
          <p:cNvPr id="15" name="Footnote"/>
          <p:cNvSpPr/>
          <p:nvPr/>
        </p:nvSpPr>
        <p:spPr bwMode="auto">
          <a:xfrm>
            <a:off x="2206572" y="6336434"/>
            <a:ext cx="553984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Source: 2016 Capital Policy</a:t>
            </a:r>
          </a:p>
        </p:txBody>
      </p:sp>
    </p:spTree>
    <p:extLst>
      <p:ext uri="{BB962C8B-B14F-4D97-AF65-F5344CB8AC3E}">
        <p14:creationId xmlns:p14="http://schemas.microsoft.com/office/powerpoint/2010/main" val="3330474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p:cNvGraphicFramePr>
            <a:graphicFrameLocks noChangeAspect="1"/>
          </p:cNvGraphicFramePr>
          <p:nvPr>
            <p:custDataLst>
              <p:tags r:id="rId2"/>
            </p:custDataLst>
            <p:extLst>
              <p:ext uri="{D42A27DB-BD31-4B8C-83A1-F6EECF244321}">
                <p14:modId xmlns:p14="http://schemas.microsoft.com/office/powerpoint/2010/main" val="11834308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6194"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34" name="Rectangle 33"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cxnSp>
        <p:nvCxnSpPr>
          <p:cNvPr id="51" name="Straight Connector 50"/>
          <p:cNvCxnSpPr/>
          <p:nvPr>
            <p:custDataLst>
              <p:tags r:id="rId4"/>
            </p:custDataLst>
          </p:nvPr>
        </p:nvCxnSpPr>
        <p:spPr bwMode="gray">
          <a:xfrm>
            <a:off x="1581150" y="2724150"/>
            <a:ext cx="638175"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custDataLst>
              <p:tags r:id="rId5"/>
            </p:custDataLst>
          </p:nvPr>
        </p:nvCxnSpPr>
        <p:spPr bwMode="gray">
          <a:xfrm>
            <a:off x="3019425" y="3286125"/>
            <a:ext cx="638175"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custDataLst>
              <p:tags r:id="rId6"/>
            </p:custDataLst>
          </p:nvPr>
        </p:nvCxnSpPr>
        <p:spPr bwMode="grayWhite">
          <a:xfrm>
            <a:off x="4448175" y="3419475"/>
            <a:ext cx="638175" cy="0"/>
          </a:xfrm>
          <a:prstGeom prst="line">
            <a:avLst/>
          </a:prstGeom>
          <a:ln w="3175">
            <a:solidFill>
              <a:srgbClr val="FFFFFF"/>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custDataLst>
              <p:tags r:id="rId7"/>
            </p:custDataLst>
          </p:nvPr>
        </p:nvCxnSpPr>
        <p:spPr bwMode="grayWhite">
          <a:xfrm>
            <a:off x="5886450" y="3533775"/>
            <a:ext cx="638175" cy="0"/>
          </a:xfrm>
          <a:prstGeom prst="line">
            <a:avLst/>
          </a:prstGeom>
          <a:ln w="3175">
            <a:solidFill>
              <a:srgbClr val="FFFFFF"/>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52" name="Object 51"/>
          <p:cNvGraphicFramePr>
            <a:graphicFrameLocks/>
          </p:cNvGraphicFramePr>
          <p:nvPr>
            <p:custDataLst>
              <p:tags r:id="rId8"/>
            </p:custDataLst>
            <p:extLst>
              <p:ext uri="{D42A27DB-BD31-4B8C-83A1-F6EECF244321}">
                <p14:modId xmlns:p14="http://schemas.microsoft.com/office/powerpoint/2010/main" val="2334662522"/>
              </p:ext>
            </p:extLst>
          </p:nvPr>
        </p:nvGraphicFramePr>
        <p:xfrm>
          <a:off x="342900" y="2628900"/>
          <a:ext cx="7400857" cy="2228850"/>
        </p:xfrm>
        <a:graphic>
          <a:graphicData uri="http://schemas.openxmlformats.org/presentationml/2006/ole">
            <mc:AlternateContent xmlns:mc="http://schemas.openxmlformats.org/markup-compatibility/2006">
              <mc:Choice xmlns:v="urn:schemas-microsoft-com:vml" Requires="v">
                <p:oleObj spid="_x0000_s306195" name="Chart" r:id="rId17" imgW="7400857" imgH="2228850" progId="MSGraph.Chart.8">
                  <p:embed followColorScheme="full"/>
                </p:oleObj>
              </mc:Choice>
              <mc:Fallback>
                <p:oleObj name="Chart" r:id="rId17" imgW="7400857" imgH="2228850" progId="MSGraph.Chart.8">
                  <p:embed followColorScheme="full"/>
                  <p:pic>
                    <p:nvPicPr>
                      <p:cNvPr id="0" name=""/>
                      <p:cNvPicPr/>
                      <p:nvPr/>
                    </p:nvPicPr>
                    <p:blipFill>
                      <a:blip r:embed="rId18"/>
                      <a:stretch>
                        <a:fillRect/>
                      </a:stretch>
                    </p:blipFill>
                    <p:spPr>
                      <a:xfrm>
                        <a:off x="342900" y="2628900"/>
                        <a:ext cx="7400857" cy="2228850"/>
                      </a:xfrm>
                      <a:prstGeom prst="rect">
                        <a:avLst/>
                      </a:prstGeom>
                    </p:spPr>
                  </p:pic>
                </p:oleObj>
              </mc:Fallback>
            </mc:AlternateContent>
          </a:graphicData>
        </a:graphic>
      </p:graphicFrame>
      <p:sp>
        <p:nvSpPr>
          <p:cNvPr id="54" name="Text Placeholder 7"/>
          <p:cNvSpPr>
            <a:spLocks noGrp="1"/>
          </p:cNvSpPr>
          <p:nvPr>
            <p:custDataLst>
              <p:tags r:id="rId9"/>
            </p:custDataLst>
          </p:nvPr>
        </p:nvSpPr>
        <p:spPr bwMode="gray">
          <a:xfrm>
            <a:off x="2416175" y="2928938"/>
            <a:ext cx="4079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F38FD89-B655-4CCC-B2B6-69631B3FDADB}" type="datetime'''''''''''''''''3.7''''''''''''''7''%'''''''''">
              <a:rPr lang="en-US" sz="1000">
                <a:solidFill>
                  <a:schemeClr val="bg1"/>
                </a:solidFill>
                <a:latin typeface="Arial"/>
                <a:cs typeface="Arial"/>
                <a:sym typeface="Arial"/>
              </a:rPr>
              <a:pPr/>
              <a:t>3.77%</a:t>
            </a:fld>
            <a:endParaRPr lang="en-GB" sz="1000" dirty="0">
              <a:solidFill>
                <a:schemeClr val="bg1"/>
              </a:solidFill>
              <a:latin typeface="Arial"/>
              <a:cs typeface="Arial"/>
              <a:sym typeface="Arial"/>
            </a:endParaRPr>
          </a:p>
        </p:txBody>
      </p:sp>
      <p:sp>
        <p:nvSpPr>
          <p:cNvPr id="56" name="Text Placeholder 1"/>
          <p:cNvSpPr>
            <a:spLocks noGrp="1"/>
          </p:cNvSpPr>
          <p:nvPr>
            <p:custDataLst>
              <p:tags r:id="rId10"/>
            </p:custDataLst>
          </p:nvPr>
        </p:nvSpPr>
        <p:spPr bwMode="gray">
          <a:xfrm>
            <a:off x="5283200" y="3400425"/>
            <a:ext cx="407988" cy="152400"/>
          </a:xfrm>
          <a:prstGeom prst="rect">
            <a:avLst/>
          </a:prstGeom>
          <a:solidFill>
            <a:srgbClr val="EB0326"/>
          </a:solidFill>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F671700-6B97-46C9-8823-673D255A411B}" type="datetime'0''''''''''''''''''.''''7''''''5''''''''''''''''%'''''''">
              <a:rPr lang="en-US" sz="1000">
                <a:solidFill>
                  <a:schemeClr val="bg1"/>
                </a:solidFill>
                <a:latin typeface="Arial"/>
                <a:cs typeface="Arial"/>
                <a:sym typeface="Arial"/>
              </a:rPr>
              <a:pPr/>
              <a:t>0.75%</a:t>
            </a:fld>
            <a:endParaRPr lang="en-GB" sz="1000" dirty="0">
              <a:solidFill>
                <a:schemeClr val="bg1"/>
              </a:solidFill>
              <a:latin typeface="Arial"/>
              <a:cs typeface="Arial"/>
              <a:sym typeface="Arial"/>
            </a:endParaRPr>
          </a:p>
        </p:txBody>
      </p:sp>
      <p:sp>
        <p:nvSpPr>
          <p:cNvPr id="55" name="Text Placeholder 10"/>
          <p:cNvSpPr>
            <a:spLocks noGrp="1"/>
          </p:cNvSpPr>
          <p:nvPr>
            <p:custDataLst>
              <p:tags r:id="rId11"/>
            </p:custDataLst>
          </p:nvPr>
        </p:nvSpPr>
        <p:spPr bwMode="gray">
          <a:xfrm>
            <a:off x="6716713" y="4062413"/>
            <a:ext cx="4079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87A8DC6-2DC8-40E0-8974-5F91C02DBCF9}" type="datetime'''''''''8''.10''''''''''''%'''''''''''''">
              <a:rPr lang="en-US" sz="1000">
                <a:latin typeface="Arial"/>
                <a:cs typeface="Arial"/>
                <a:sym typeface="Arial"/>
              </a:rPr>
              <a:pPr/>
              <a:t>8.10%</a:t>
            </a:fld>
            <a:endParaRPr lang="en-GB" sz="1000" dirty="0">
              <a:latin typeface="Arial"/>
              <a:cs typeface="Arial"/>
              <a:sym typeface="Arial"/>
            </a:endParaRPr>
          </a:p>
        </p:txBody>
      </p:sp>
      <p:sp>
        <p:nvSpPr>
          <p:cNvPr id="53" name="Text Placeholder 9"/>
          <p:cNvSpPr>
            <a:spLocks noGrp="1"/>
          </p:cNvSpPr>
          <p:nvPr>
            <p:custDataLst>
              <p:tags r:id="rId12"/>
            </p:custDataLst>
          </p:nvPr>
        </p:nvSpPr>
        <p:spPr bwMode="gray">
          <a:xfrm>
            <a:off x="3849688" y="3276600"/>
            <a:ext cx="407988" cy="152400"/>
          </a:xfrm>
          <a:prstGeom prst="rect">
            <a:avLst/>
          </a:prstGeom>
          <a:noFill/>
          <a:extLst>
            <a:ext uri="{909E8E84-426E-40DD-AFC4-6F175D3DCCD1}">
              <a14:hiddenFill xmlns:a14="http://schemas.microsoft.com/office/drawing/2010/main">
                <a:solidFill>
                  <a:srgbClr val="FFBF27"/>
                </a:solidFill>
              </a14:hiddenFill>
            </a:ext>
          </a:extLst>
        </p:spPr>
        <p:txBody>
          <a:bodyPr wrap="none" lIns="25400" tIns="0" rIns="2540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22606FE-C0A9-4180-9776-1A4602DDA93A}" type="datetime'0''''''.''''''''8''''''''''9''''''%'''">
              <a:rPr lang="en-US" sz="1000">
                <a:latin typeface="Arial"/>
                <a:cs typeface="Arial"/>
                <a:sym typeface="Arial"/>
              </a:rPr>
              <a:pPr/>
              <a:t>0.89%</a:t>
            </a:fld>
            <a:endParaRPr lang="en-GB" sz="1000" dirty="0">
              <a:latin typeface="Arial"/>
              <a:cs typeface="Arial"/>
              <a:sym typeface="Arial"/>
            </a:endParaRPr>
          </a:p>
        </p:txBody>
      </p:sp>
      <p:sp>
        <p:nvSpPr>
          <p:cNvPr id="57" name="TextBox 56"/>
          <p:cNvSpPr txBox="1"/>
          <p:nvPr/>
        </p:nvSpPr>
        <p:spPr>
          <a:xfrm>
            <a:off x="3611563" y="2948318"/>
            <a:ext cx="894618" cy="307777"/>
          </a:xfrm>
          <a:prstGeom prst="rect">
            <a:avLst/>
          </a:prstGeom>
          <a:noFill/>
        </p:spPr>
        <p:txBody>
          <a:bodyPr wrap="square" lIns="0" tIns="0" rIns="0" bIns="0" rtlCol="0">
            <a:spAutoFit/>
          </a:bodyPr>
          <a:lstStyle/>
          <a:p>
            <a:pPr>
              <a:lnSpc>
                <a:spcPct val="100000"/>
              </a:lnSpc>
            </a:pPr>
            <a:r>
              <a:rPr lang="en-US" b="1" dirty="0" smtClean="0">
                <a:solidFill>
                  <a:srgbClr val="FFC000"/>
                </a:solidFill>
                <a:latin typeface="Arial" panose="020B0604020202020204" pitchFamily="34" charset="0"/>
                <a:ea typeface="ＭＳ Ｐゴシック"/>
                <a:cs typeface="Arial" panose="020B0604020202020204" pitchFamily="34" charset="0"/>
              </a:rPr>
              <a:t>Capital surplus</a:t>
            </a:r>
            <a:endParaRPr lang="en-US" dirty="0" smtClean="0">
              <a:solidFill>
                <a:srgbClr val="FFC000"/>
              </a:solidFill>
              <a:latin typeface="Arial" panose="020B0604020202020204" pitchFamily="34" charset="0"/>
              <a:ea typeface="ＭＳ Ｐゴシック"/>
              <a:cs typeface="Arial" panose="020B0604020202020204" pitchFamily="34" charset="0"/>
            </a:endParaRPr>
          </a:p>
        </p:txBody>
      </p:sp>
      <p:sp>
        <p:nvSpPr>
          <p:cNvPr id="59" name="TextBox 58"/>
          <p:cNvSpPr txBox="1"/>
          <p:nvPr/>
        </p:nvSpPr>
        <p:spPr>
          <a:xfrm>
            <a:off x="6176963" y="4737314"/>
            <a:ext cx="1519386" cy="307777"/>
          </a:xfrm>
          <a:prstGeom prst="rect">
            <a:avLst/>
          </a:prstGeom>
          <a:solidFill>
            <a:schemeClr val="bg1"/>
          </a:solidFill>
        </p:spPr>
        <p:txBody>
          <a:bodyPr wrap="square" lIns="0" tIns="0" rIns="0" bIns="0" rtlCol="0">
            <a:spAutoFit/>
          </a:bodyPr>
          <a:lstStyle/>
          <a:p>
            <a:pPr>
              <a:lnSpc>
                <a:spcPct val="100000"/>
              </a:lnSpc>
            </a:pPr>
            <a:r>
              <a:rPr lang="en-US" b="1" dirty="0" smtClean="0">
                <a:solidFill>
                  <a:srgbClr val="FF0000"/>
                </a:solidFill>
                <a:latin typeface="Arial" panose="020B0604020202020204" pitchFamily="34" charset="0"/>
                <a:ea typeface="ＭＳ Ｐゴシック"/>
                <a:cs typeface="Arial" panose="020B0604020202020204" pitchFamily="34" charset="0"/>
              </a:rPr>
              <a:t>Internal post-stress minimum</a:t>
            </a:r>
          </a:p>
        </p:txBody>
      </p:sp>
      <p:sp>
        <p:nvSpPr>
          <p:cNvPr id="62" name="Right Bracket 61"/>
          <p:cNvSpPr/>
          <p:nvPr/>
        </p:nvSpPr>
        <p:spPr>
          <a:xfrm rot="16200000">
            <a:off x="4751388" y="1527175"/>
            <a:ext cx="91440" cy="2251344"/>
          </a:xfrm>
          <a:prstGeom prst="rightBracket">
            <a:avLst>
              <a:gd name="adj" fmla="val 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bg2"/>
              </a:solidFill>
              <a:latin typeface="Arial" panose="020B0604020202020204" pitchFamily="34" charset="0"/>
              <a:cs typeface="Arial" panose="020B0604020202020204" pitchFamily="34" charset="0"/>
            </a:endParaRPr>
          </a:p>
        </p:txBody>
      </p:sp>
      <p:sp>
        <p:nvSpPr>
          <p:cNvPr id="63" name="TextBox 62"/>
          <p:cNvSpPr txBox="1"/>
          <p:nvPr/>
        </p:nvSpPr>
        <p:spPr>
          <a:xfrm>
            <a:off x="2052638" y="2125663"/>
            <a:ext cx="1222754" cy="338554"/>
          </a:xfrm>
          <a:prstGeom prst="rect">
            <a:avLst/>
          </a:prstGeom>
          <a:noFill/>
          <a:ln>
            <a:noFill/>
          </a:ln>
        </p:spPr>
        <p:txBody>
          <a:bodyPr wrap="square" lIns="0" tIns="0" rIns="0" bIns="0" rtlCol="0">
            <a:spAutoFit/>
          </a:bodyPr>
          <a:lstStyle/>
          <a:p>
            <a:pPr>
              <a:lnSpc>
                <a:spcPct val="100000"/>
              </a:lnSpc>
            </a:pPr>
            <a:r>
              <a:rPr lang="en-US" sz="1100" b="1" dirty="0" smtClean="0">
                <a:solidFill>
                  <a:schemeClr val="bg2"/>
                </a:solidFill>
                <a:latin typeface="Arial" panose="020B0604020202020204" pitchFamily="34" charset="0"/>
                <a:ea typeface="ＭＳ Ｐゴシック"/>
                <a:cs typeface="Arial" panose="020B0604020202020204" pitchFamily="34" charset="0"/>
              </a:rPr>
              <a:t>Worst CCAR capital losses</a:t>
            </a:r>
            <a:endParaRPr lang="en-US" sz="1100" dirty="0">
              <a:solidFill>
                <a:schemeClr val="bg2"/>
              </a:solidFill>
              <a:latin typeface="Arial" panose="020B0604020202020204" pitchFamily="34" charset="0"/>
              <a:ea typeface="ＭＳ Ｐゴシック"/>
              <a:cs typeface="Arial" panose="020B0604020202020204" pitchFamily="34" charset="0"/>
            </a:endParaRPr>
          </a:p>
        </p:txBody>
      </p:sp>
      <p:sp>
        <p:nvSpPr>
          <p:cNvPr id="64" name="TextBox 63"/>
          <p:cNvSpPr txBox="1"/>
          <p:nvPr/>
        </p:nvSpPr>
        <p:spPr>
          <a:xfrm>
            <a:off x="3746500" y="2208213"/>
            <a:ext cx="2214874" cy="169277"/>
          </a:xfrm>
          <a:prstGeom prst="rect">
            <a:avLst/>
          </a:prstGeom>
          <a:noFill/>
          <a:ln>
            <a:noFill/>
          </a:ln>
        </p:spPr>
        <p:txBody>
          <a:bodyPr wrap="square" lIns="0" tIns="0" rIns="0" bIns="0" rtlCol="0">
            <a:spAutoFit/>
          </a:bodyPr>
          <a:lstStyle/>
          <a:p>
            <a:pPr>
              <a:lnSpc>
                <a:spcPct val="100000"/>
              </a:lnSpc>
            </a:pPr>
            <a:r>
              <a:rPr lang="en-US" sz="1100" b="1" dirty="0" smtClean="0">
                <a:solidFill>
                  <a:schemeClr val="bg2"/>
                </a:solidFill>
                <a:latin typeface="Arial" panose="020B0604020202020204" pitchFamily="34" charset="0"/>
                <a:ea typeface="ＭＳ Ｐゴシック"/>
                <a:cs typeface="Arial" panose="020B0604020202020204" pitchFamily="34" charset="0"/>
              </a:rPr>
              <a:t>Capital buffers to be allocated</a:t>
            </a:r>
          </a:p>
        </p:txBody>
      </p:sp>
      <p:sp>
        <p:nvSpPr>
          <p:cNvPr id="65" name="TextBox 64"/>
          <p:cNvSpPr txBox="1"/>
          <p:nvPr/>
        </p:nvSpPr>
        <p:spPr>
          <a:xfrm>
            <a:off x="3444875" y="2165350"/>
            <a:ext cx="120226" cy="246221"/>
          </a:xfrm>
          <a:prstGeom prst="rect">
            <a:avLst/>
          </a:prstGeom>
          <a:noFill/>
          <a:ln>
            <a:noFill/>
          </a:ln>
        </p:spPr>
        <p:txBody>
          <a:bodyPr wrap="none" lIns="0" tIns="0" rIns="0" bIns="0" rtlCol="0">
            <a:spAutoFit/>
          </a:bodyPr>
          <a:lstStyle/>
          <a:p>
            <a:pPr algn="l">
              <a:lnSpc>
                <a:spcPct val="100000"/>
              </a:lnSpc>
            </a:pPr>
            <a:r>
              <a:rPr lang="en-GB" sz="1600" b="1" dirty="0" smtClean="0">
                <a:solidFill>
                  <a:schemeClr val="bg2"/>
                </a:solidFill>
                <a:latin typeface="Arial" panose="020B0604020202020204" pitchFamily="34" charset="0"/>
                <a:cs typeface="Arial" panose="020B0604020202020204" pitchFamily="34" charset="0"/>
              </a:rPr>
              <a:t>+</a:t>
            </a:r>
            <a:endParaRPr lang="en-GB" sz="1800" b="1" dirty="0" smtClean="0">
              <a:solidFill>
                <a:schemeClr val="bg2"/>
              </a:solidFill>
              <a:latin typeface="Arial" panose="020B0604020202020204" pitchFamily="34" charset="0"/>
              <a:cs typeface="Arial" panose="020B0604020202020204" pitchFamily="34" charset="0"/>
            </a:endParaRPr>
          </a:p>
        </p:txBody>
      </p:sp>
      <p:sp>
        <p:nvSpPr>
          <p:cNvPr id="66" name="TextBox 65"/>
          <p:cNvSpPr txBox="1"/>
          <p:nvPr/>
        </p:nvSpPr>
        <p:spPr>
          <a:xfrm>
            <a:off x="6188075" y="2208213"/>
            <a:ext cx="1665107" cy="169277"/>
          </a:xfrm>
          <a:prstGeom prst="rect">
            <a:avLst/>
          </a:prstGeom>
          <a:noFill/>
          <a:ln>
            <a:noFill/>
          </a:ln>
        </p:spPr>
        <p:txBody>
          <a:bodyPr wrap="square" lIns="0" tIns="0" rIns="0" bIns="0" rtlCol="0">
            <a:spAutoFit/>
          </a:bodyPr>
          <a:lstStyle/>
          <a:p>
            <a:pPr>
              <a:lnSpc>
                <a:spcPct val="100000"/>
              </a:lnSpc>
            </a:pPr>
            <a:r>
              <a:rPr lang="en-US" sz="1100" b="1" dirty="0" smtClean="0">
                <a:solidFill>
                  <a:schemeClr val="bg2"/>
                </a:solidFill>
                <a:latin typeface="Arial" panose="020B0604020202020204" pitchFamily="34" charset="0"/>
                <a:ea typeface="ＭＳ Ｐゴシック"/>
                <a:cs typeface="Arial" panose="020B0604020202020204" pitchFamily="34" charset="0"/>
              </a:rPr>
              <a:t>Total loss budgets</a:t>
            </a:r>
          </a:p>
        </p:txBody>
      </p:sp>
      <p:sp>
        <p:nvSpPr>
          <p:cNvPr id="67" name="TextBox 66"/>
          <p:cNvSpPr txBox="1"/>
          <p:nvPr/>
        </p:nvSpPr>
        <p:spPr>
          <a:xfrm>
            <a:off x="6130925" y="2165350"/>
            <a:ext cx="120226" cy="246221"/>
          </a:xfrm>
          <a:prstGeom prst="rect">
            <a:avLst/>
          </a:prstGeom>
          <a:noFill/>
          <a:ln>
            <a:noFill/>
          </a:ln>
        </p:spPr>
        <p:txBody>
          <a:bodyPr wrap="none" lIns="0" tIns="0" rIns="0" bIns="0" rtlCol="0">
            <a:spAutoFit/>
          </a:bodyPr>
          <a:lstStyle/>
          <a:p>
            <a:pPr algn="l">
              <a:lnSpc>
                <a:spcPct val="100000"/>
              </a:lnSpc>
            </a:pPr>
            <a:r>
              <a:rPr lang="en-GB" sz="1600" b="1" dirty="0" smtClean="0">
                <a:solidFill>
                  <a:schemeClr val="bg2"/>
                </a:solidFill>
                <a:latin typeface="Arial" panose="020B0604020202020204" pitchFamily="34" charset="0"/>
                <a:cs typeface="Arial" panose="020B0604020202020204" pitchFamily="34" charset="0"/>
              </a:rPr>
              <a:t>=</a:t>
            </a:r>
            <a:endParaRPr lang="en-GB" sz="1800" b="1" dirty="0" smtClean="0">
              <a:solidFill>
                <a:schemeClr val="bg2"/>
              </a:solidFill>
              <a:latin typeface="Arial" panose="020B0604020202020204" pitchFamily="34" charset="0"/>
              <a:cs typeface="Arial" panose="020B0604020202020204" pitchFamily="34" charset="0"/>
            </a:endParaRPr>
          </a:p>
        </p:txBody>
      </p:sp>
      <p:sp>
        <p:nvSpPr>
          <p:cNvPr id="68" name="Rectangle 67"/>
          <p:cNvSpPr/>
          <p:nvPr/>
        </p:nvSpPr>
        <p:spPr>
          <a:xfrm>
            <a:off x="2081213" y="2063750"/>
            <a:ext cx="5727623" cy="45720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sz="1050" dirty="0" smtClean="0">
              <a:solidFill>
                <a:schemeClr val="bg2"/>
              </a:solidFill>
              <a:latin typeface="Arial" panose="020B0604020202020204" pitchFamily="34" charset="0"/>
              <a:cs typeface="Arial" panose="020B0604020202020204" pitchFamily="34" charset="0"/>
            </a:endParaRPr>
          </a:p>
        </p:txBody>
      </p:sp>
      <p:sp>
        <p:nvSpPr>
          <p:cNvPr id="69" name="Right Bracket 68"/>
          <p:cNvSpPr/>
          <p:nvPr/>
        </p:nvSpPr>
        <p:spPr>
          <a:xfrm rot="16200000">
            <a:off x="2582863" y="2241550"/>
            <a:ext cx="91440" cy="822960"/>
          </a:xfrm>
          <a:prstGeom prst="rightBracket">
            <a:avLst>
              <a:gd name="adj" fmla="val 0"/>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chemeClr val="bg2"/>
              </a:solidFill>
              <a:latin typeface="Arial" panose="020B0604020202020204" pitchFamily="34" charset="0"/>
              <a:cs typeface="Arial" panose="020B0604020202020204" pitchFamily="34" charset="0"/>
            </a:endParaRPr>
          </a:p>
        </p:txBody>
      </p:sp>
      <p:sp>
        <p:nvSpPr>
          <p:cNvPr id="70" name="Rectangular Callout 69"/>
          <p:cNvSpPr/>
          <p:nvPr/>
        </p:nvSpPr>
        <p:spPr>
          <a:xfrm>
            <a:off x="6889750" y="1095375"/>
            <a:ext cx="1365397" cy="766001"/>
          </a:xfrm>
          <a:prstGeom prst="wedgeRectCallout">
            <a:avLst>
              <a:gd name="adj1" fmla="val -35139"/>
              <a:gd name="adj2" fmla="val 88873"/>
            </a:avLst>
          </a:prstGeom>
          <a:solidFill>
            <a:schemeClr val="bg2">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lIns="72009" tIns="72009" rIns="72009" bIns="72009" rtlCol="0" anchor="ctr"/>
          <a:lstStyle/>
          <a:p>
            <a:pPr algn="ctr"/>
            <a:r>
              <a:rPr lang="en-GB" dirty="0" smtClean="0">
                <a:solidFill>
                  <a:schemeClr val="tx1"/>
                </a:solidFill>
                <a:latin typeface="Arial"/>
                <a:cs typeface="Arial" panose="020B0604020202020204" pitchFamily="34" charset="0"/>
                <a:sym typeface="Arial"/>
              </a:rPr>
              <a:t>Allocated proportionally between entities’ PPNR impairment and credit loss levels</a:t>
            </a:r>
          </a:p>
        </p:txBody>
      </p:sp>
      <p:sp>
        <p:nvSpPr>
          <p:cNvPr id="71" name="TextBox 70"/>
          <p:cNvSpPr txBox="1"/>
          <p:nvPr/>
        </p:nvSpPr>
        <p:spPr>
          <a:xfrm>
            <a:off x="391335" y="4755405"/>
            <a:ext cx="1519386" cy="307777"/>
          </a:xfrm>
          <a:prstGeom prst="rect">
            <a:avLst/>
          </a:prstGeom>
          <a:solidFill>
            <a:schemeClr val="bg1"/>
          </a:solidFill>
        </p:spPr>
        <p:txBody>
          <a:bodyPr wrap="square" lIns="0" tIns="0" rIns="0" bIns="0" rtlCol="0">
            <a:spAutoFit/>
          </a:bodyPr>
          <a:lstStyle/>
          <a:p>
            <a:pPr>
              <a:lnSpc>
                <a:spcPct val="100000"/>
              </a:lnSpc>
            </a:pPr>
            <a:r>
              <a:rPr lang="en-US" b="1" dirty="0" smtClean="0">
                <a:solidFill>
                  <a:schemeClr val="bg1">
                    <a:lumMod val="50000"/>
                  </a:schemeClr>
                </a:solidFill>
                <a:latin typeface="Arial" panose="020B0604020202020204" pitchFamily="34" charset="0"/>
                <a:ea typeface="ＭＳ Ｐゴシック"/>
                <a:cs typeface="Arial" panose="020B0604020202020204" pitchFamily="34" charset="0"/>
              </a:rPr>
              <a:t>Tier 1 Risk-based Capital</a:t>
            </a:r>
          </a:p>
          <a:p>
            <a:pPr>
              <a:lnSpc>
                <a:spcPct val="100000"/>
              </a:lnSpc>
            </a:pPr>
            <a:r>
              <a:rPr lang="en-US" b="1" dirty="0" smtClean="0">
                <a:solidFill>
                  <a:schemeClr val="bg1">
                    <a:lumMod val="50000"/>
                  </a:schemeClr>
                </a:solidFill>
                <a:latin typeface="Arial" panose="020B0604020202020204" pitchFamily="34" charset="0"/>
                <a:ea typeface="ＭＳ Ｐゴシック"/>
                <a:cs typeface="Arial" panose="020B0604020202020204" pitchFamily="34" charset="0"/>
              </a:rPr>
              <a:t>(Dec’ 15 – pre-CCAR)</a:t>
            </a:r>
          </a:p>
        </p:txBody>
      </p:sp>
      <p:sp>
        <p:nvSpPr>
          <p:cNvPr id="72" name="TextBox 71"/>
          <p:cNvSpPr txBox="1"/>
          <p:nvPr/>
        </p:nvSpPr>
        <p:spPr>
          <a:xfrm>
            <a:off x="882281" y="3710765"/>
            <a:ext cx="615874" cy="224677"/>
          </a:xfrm>
          <a:prstGeom prst="rect">
            <a:avLst/>
          </a:prstGeom>
          <a:noFill/>
        </p:spPr>
        <p:txBody>
          <a:bodyPr wrap="none" rtlCol="0">
            <a:spAutoFit/>
          </a:bodyPr>
          <a:lstStyle/>
          <a:p>
            <a:r>
              <a:rPr lang="en-GB" dirty="0" smtClean="0"/>
              <a:t>13.51%</a:t>
            </a:r>
            <a:endParaRPr lang="en-GB" dirty="0"/>
          </a:p>
        </p:txBody>
      </p:sp>
      <p:sp>
        <p:nvSpPr>
          <p:cNvPr id="3" name="Rectangle 2"/>
          <p:cNvSpPr/>
          <p:nvPr/>
        </p:nvSpPr>
        <p:spPr>
          <a:xfrm>
            <a:off x="3018797" y="3212554"/>
            <a:ext cx="617537" cy="15388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cxnSp>
        <p:nvCxnSpPr>
          <p:cNvPr id="46" name="Straight Connector 45"/>
          <p:cNvCxnSpPr/>
          <p:nvPr/>
        </p:nvCxnSpPr>
        <p:spPr>
          <a:xfrm>
            <a:off x="1569647" y="3424419"/>
            <a:ext cx="6092263" cy="0"/>
          </a:xfrm>
          <a:prstGeom prst="line">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570517" y="3289002"/>
            <a:ext cx="6074410" cy="0"/>
          </a:xfrm>
          <a:prstGeom prst="line">
            <a:avLst/>
          </a:prstGeom>
          <a:ln w="19050">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715250" y="3333932"/>
            <a:ext cx="1079500" cy="153888"/>
          </a:xfrm>
          <a:prstGeom prst="rect">
            <a:avLst/>
          </a:prstGeom>
          <a:noFill/>
        </p:spPr>
        <p:txBody>
          <a:bodyPr wrap="square" lIns="0" tIns="0" rIns="0" bIns="0" rtlCol="0">
            <a:spAutoFit/>
          </a:bodyPr>
          <a:lstStyle/>
          <a:p>
            <a:pPr algn="l">
              <a:lnSpc>
                <a:spcPct val="100000"/>
              </a:lnSpc>
            </a:pPr>
            <a:r>
              <a:rPr lang="en-US" b="1" dirty="0" smtClean="0">
                <a:solidFill>
                  <a:srgbClr val="FF0000"/>
                </a:solidFill>
                <a:latin typeface="Arial" panose="020B0604020202020204" pitchFamily="34" charset="0"/>
                <a:ea typeface="ＭＳ Ｐゴシック"/>
                <a:cs typeface="Arial" panose="020B0604020202020204" pitchFamily="34" charset="0"/>
              </a:rPr>
              <a:t>Red limit </a:t>
            </a:r>
          </a:p>
        </p:txBody>
      </p:sp>
      <p:sp>
        <p:nvSpPr>
          <p:cNvPr id="61" name="TextBox 60"/>
          <p:cNvSpPr txBox="1"/>
          <p:nvPr/>
        </p:nvSpPr>
        <p:spPr>
          <a:xfrm>
            <a:off x="7715250" y="3184078"/>
            <a:ext cx="1449388"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ea typeface="ＭＳ Ｐゴシック"/>
                <a:cs typeface="Arial" panose="020B0604020202020204" pitchFamily="34" charset="0"/>
              </a:rPr>
              <a:t>Amber trigger</a:t>
            </a:r>
          </a:p>
        </p:txBody>
      </p:sp>
      <p:sp>
        <p:nvSpPr>
          <p:cNvPr id="58" name="TextBox 57"/>
          <p:cNvSpPr txBox="1"/>
          <p:nvPr/>
        </p:nvSpPr>
        <p:spPr>
          <a:xfrm>
            <a:off x="5168389" y="3069299"/>
            <a:ext cx="651024" cy="307777"/>
          </a:xfrm>
          <a:prstGeom prst="rect">
            <a:avLst/>
          </a:prstGeom>
          <a:solidFill>
            <a:schemeClr val="bg1"/>
          </a:solidFill>
        </p:spPr>
        <p:txBody>
          <a:bodyPr wrap="square" lIns="0" tIns="0" rIns="0" bIns="0" rtlCol="0">
            <a:spAutoFit/>
          </a:bodyPr>
          <a:lstStyle/>
          <a:p>
            <a:pPr>
              <a:lnSpc>
                <a:spcPct val="100000"/>
              </a:lnSpc>
            </a:pPr>
            <a:r>
              <a:rPr lang="en-US" b="1" dirty="0" smtClean="0">
                <a:solidFill>
                  <a:srgbClr val="FF0000"/>
                </a:solidFill>
                <a:latin typeface="Arial" panose="020B0604020202020204" pitchFamily="34" charset="0"/>
                <a:ea typeface="ＭＳ Ｐゴシック"/>
                <a:cs typeface="Arial" panose="020B0604020202020204" pitchFamily="34" charset="0"/>
              </a:rPr>
              <a:t>Capital surplus</a:t>
            </a:r>
          </a:p>
        </p:txBody>
      </p:sp>
      <p:sp>
        <p:nvSpPr>
          <p:cNvPr id="43" name="TextBox 42"/>
          <p:cNvSpPr txBox="1"/>
          <p:nvPr/>
        </p:nvSpPr>
        <p:spPr>
          <a:xfrm>
            <a:off x="365760" y="1462088"/>
            <a:ext cx="5748461"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Total </a:t>
            </a:r>
            <a:r>
              <a:rPr lang="en-US" sz="1400" b="1" dirty="0" err="1" smtClean="0">
                <a:solidFill>
                  <a:schemeClr val="accent1"/>
                </a:solidFill>
                <a:latin typeface="Arial" panose="020B0604020202020204" pitchFamily="34" charset="0"/>
                <a:cs typeface="Arial" panose="020B0604020202020204" pitchFamily="34" charset="0"/>
              </a:rPr>
              <a:t>SHUSA</a:t>
            </a:r>
            <a:r>
              <a:rPr lang="en-US" sz="1400" b="1" dirty="0" smtClean="0">
                <a:solidFill>
                  <a:schemeClr val="accent1"/>
                </a:solidFill>
                <a:latin typeface="Arial" panose="020B0604020202020204" pitchFamily="34" charset="0"/>
                <a:cs typeface="Arial" panose="020B0604020202020204" pitchFamily="34" charset="0"/>
              </a:rPr>
              <a:t> loss budgets for amber trigger and red limit</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Based on Tier 1 Risk-based Capital binding constraint</a:t>
            </a:r>
            <a:endParaRPr lang="en-US" sz="1400" dirty="0">
              <a:solidFill>
                <a:schemeClr val="accent1"/>
              </a:solidFill>
              <a:latin typeface="Arial" panose="020B0604020202020204" pitchFamily="34" charset="0"/>
              <a:cs typeface="Arial" panose="020B0604020202020204" pitchFamily="34" charset="0"/>
            </a:endParaRPr>
          </a:p>
        </p:txBody>
      </p:sp>
      <p:sp>
        <p:nvSpPr>
          <p:cNvPr id="74" name="Content Placeholder 1"/>
          <p:cNvSpPr>
            <a:spLocks noGrp="1"/>
          </p:cNvSpPr>
          <p:nvPr>
            <p:ph sz="quarter" idx="11"/>
          </p:nvPr>
        </p:nvSpPr>
        <p:spPr>
          <a:xfrm>
            <a:off x="348437" y="452037"/>
            <a:ext cx="8666245" cy="435610"/>
          </a:xfrm>
        </p:spPr>
        <p:txBody>
          <a:bodyPr/>
          <a:lstStyle/>
          <a:p>
            <a:r>
              <a:rPr lang="en-GB" altLang="zh-CN" kern="0" dirty="0">
                <a:solidFill>
                  <a:srgbClr val="000000"/>
                </a:solidFill>
                <a:ea typeface="SimSun" pitchFamily="2" charset="-122"/>
              </a:rPr>
              <a:t>Calibration</a:t>
            </a:r>
            <a:r>
              <a:rPr lang="en-US" altLang="zh-CN" dirty="0"/>
              <a:t>: </a:t>
            </a:r>
            <a:r>
              <a:rPr lang="en-US" b="0" dirty="0" smtClean="0"/>
              <a:t>Total loss budgets anchored on CCAR 2016 capital ratios</a:t>
            </a:r>
            <a:endParaRPr lang="en-GB" b="0" dirty="0"/>
          </a:p>
        </p:txBody>
      </p:sp>
      <p:sp>
        <p:nvSpPr>
          <p:cNvPr id="78" name="TextBox 77"/>
          <p:cNvSpPr txBox="1"/>
          <p:nvPr/>
        </p:nvSpPr>
        <p:spPr>
          <a:xfrm>
            <a:off x="368155" y="6145213"/>
            <a:ext cx="1200650" cy="123111"/>
          </a:xfrm>
          <a:prstGeom prst="rect">
            <a:avLst/>
          </a:prstGeom>
          <a:noFill/>
        </p:spPr>
        <p:txBody>
          <a:bodyPr wrap="none" lIns="0" tIns="0" rIns="0" bIns="0" rtlCol="0">
            <a:spAutoFit/>
          </a:bodyPr>
          <a:lstStyle/>
          <a:p>
            <a:pPr algn="l">
              <a:lnSpc>
                <a:spcPct val="100000"/>
              </a:lnSpc>
            </a:pPr>
            <a:r>
              <a:rPr lang="en-GB" sz="800" dirty="0" smtClean="0"/>
              <a:t>Source: 2016 Capital Plan</a:t>
            </a:r>
          </a:p>
        </p:txBody>
      </p:sp>
      <p:sp>
        <p:nvSpPr>
          <p:cNvPr id="79" name="Rectangle 78"/>
          <p:cNvSpPr/>
          <p:nvPr/>
        </p:nvSpPr>
        <p:spPr>
          <a:xfrm>
            <a:off x="367721" y="5192637"/>
            <a:ext cx="8823904" cy="948978"/>
          </a:xfrm>
          <a:prstGeom prst="rect">
            <a:avLst/>
          </a:prstGeom>
          <a:noFill/>
        </p:spPr>
        <p:txBody>
          <a:bodyPr wrap="square" lIns="0" tIns="0" rIns="0" bIns="0">
            <a:spAutoFit/>
          </a:bodyPr>
          <a:lstStyle/>
          <a:p>
            <a:pPr marL="0" lvl="1" algn="l" fontAlgn="b">
              <a:lnSpc>
                <a:spcPct val="100000"/>
              </a:lnSpc>
              <a:spcBef>
                <a:spcPts val="400"/>
              </a:spcBef>
              <a:spcAft>
                <a:spcPts val="600"/>
              </a:spcAft>
              <a:defRPr/>
            </a:pPr>
            <a:r>
              <a:rPr lang="en-US" sz="1400" b="1" dirty="0" smtClean="0">
                <a:solidFill>
                  <a:srgbClr val="FF0000"/>
                </a:solidFill>
              </a:rPr>
              <a:t>Methodology</a:t>
            </a:r>
          </a:p>
          <a:p>
            <a:pPr marL="171450" lvl="1" indent="-171450" algn="l" fontAlgn="b">
              <a:lnSpc>
                <a:spcPct val="100000"/>
              </a:lnSpc>
              <a:spcBef>
                <a:spcPts val="400"/>
              </a:spcBef>
              <a:spcAft>
                <a:spcPts val="0"/>
              </a:spcAft>
              <a:buFont typeface="Arial" panose="020B0604020202020204" pitchFamily="34" charset="0"/>
              <a:buChar char="•"/>
              <a:defRPr/>
            </a:pPr>
            <a:r>
              <a:rPr lang="en-US" sz="1200" dirty="0" smtClean="0"/>
              <a:t>SHUSA capital buffer allocated proportionally to each entity/portfolio based on total 9Q CCAR BHC Stress losses</a:t>
            </a:r>
          </a:p>
          <a:p>
            <a:pPr marL="171450" lvl="1" indent="-171450" algn="l" fontAlgn="b">
              <a:lnSpc>
                <a:spcPct val="100000"/>
              </a:lnSpc>
              <a:spcBef>
                <a:spcPts val="400"/>
              </a:spcBef>
              <a:spcAft>
                <a:spcPts val="0"/>
              </a:spcAft>
              <a:buFont typeface="Arial" panose="020B0604020202020204" pitchFamily="34" charset="0"/>
              <a:buChar char="•"/>
              <a:defRPr/>
            </a:pPr>
            <a:r>
              <a:rPr lang="en-US" sz="1200" dirty="0" smtClean="0"/>
              <a:t>Allocation compared to entity-level buffers to identify additional constraints, reducing buffer allocation to capital constrained entities and redistributing this portion of the budget to the other entities</a:t>
            </a:r>
          </a:p>
        </p:txBody>
      </p:sp>
      <p:grpSp>
        <p:nvGrpSpPr>
          <p:cNvPr id="39" name="Group 38"/>
          <p:cNvGrpSpPr/>
          <p:nvPr/>
        </p:nvGrpSpPr>
        <p:grpSpPr>
          <a:xfrm>
            <a:off x="443921" y="72184"/>
            <a:ext cx="3914965" cy="189008"/>
            <a:chOff x="403281" y="164517"/>
            <a:chExt cx="3914965" cy="189008"/>
          </a:xfrm>
        </p:grpSpPr>
        <p:sp>
          <p:nvSpPr>
            <p:cNvPr id="40"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PPNR impairment</a:t>
              </a:r>
              <a:endParaRPr lang="en-US" sz="1200" dirty="0">
                <a:solidFill>
                  <a:schemeClr val="accent1"/>
                </a:solidFill>
              </a:endParaRPr>
            </a:p>
          </p:txBody>
        </p:sp>
        <p:sp>
          <p:nvSpPr>
            <p:cNvPr id="41" name="Oval 4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015693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32852182"/>
              </p:ext>
            </p:extLst>
          </p:nvPr>
        </p:nvGraphicFramePr>
        <p:xfrm>
          <a:off x="3457574" y="2066941"/>
          <a:ext cx="5791201" cy="2339159"/>
        </p:xfrm>
        <a:graphic>
          <a:graphicData uri="http://schemas.openxmlformats.org/drawingml/2006/table">
            <a:tbl>
              <a:tblPr/>
              <a:tblGrid>
                <a:gridCol w="1100470"/>
                <a:gridCol w="609543"/>
                <a:gridCol w="754657"/>
                <a:gridCol w="695389"/>
                <a:gridCol w="696521"/>
                <a:gridCol w="637253"/>
                <a:gridCol w="648684"/>
                <a:gridCol w="648684"/>
              </a:tblGrid>
              <a:tr h="344460">
                <a:tc rowSpan="2">
                  <a:txBody>
                    <a:bodyPr/>
                    <a:lstStyle/>
                    <a:p>
                      <a:pPr algn="ctr" fontAlgn="ctr"/>
                      <a:r>
                        <a:rPr lang="en-US" sz="1100" b="1" i="0" u="none" strike="noStrike" dirty="0">
                          <a:solidFill>
                            <a:schemeClr val="tx1"/>
                          </a:solidFill>
                          <a:effectLst/>
                          <a:latin typeface="Arial" panose="020B0604020202020204" pitchFamily="34" charset="0"/>
                          <a:cs typeface="Arial" panose="020B0604020202020204" pitchFamily="34" charset="0"/>
                        </a:rPr>
                        <a:t>Capital Ratio</a:t>
                      </a:r>
                    </a:p>
                  </a:txBody>
                  <a:tcPr marL="45720" marR="4572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CCAR</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Ratio</a:t>
                      </a:r>
                    </a:p>
                    <a:p>
                      <a:pPr algn="ctr" fontAlgn="ctr"/>
                      <a:r>
                        <a:rPr lang="en-US" sz="1100" b="1" i="0" u="none" strike="noStrike" baseline="0" dirty="0" smtClean="0">
                          <a:solidFill>
                            <a:schemeClr val="tx1"/>
                          </a:solidFill>
                          <a:effectLst/>
                          <a:latin typeface="Arial" panose="020B0604020202020204" pitchFamily="34" charset="0"/>
                          <a:cs typeface="Arial" panose="020B0604020202020204" pitchFamily="34" charset="0"/>
                        </a:rPr>
                        <a:t>(Min)</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Amber trigger</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Red limit</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kern="1200" dirty="0" smtClean="0">
                          <a:solidFill>
                            <a:schemeClr val="tx1"/>
                          </a:solidFill>
                          <a:effectLst/>
                          <a:latin typeface="Arial" panose="020B0604020202020204" pitchFamily="34" charset="0"/>
                          <a:ea typeface="+mn-ea"/>
                          <a:cs typeface="Arial" panose="020B0604020202020204" pitchFamily="34" charset="0"/>
                        </a:rPr>
                        <a:t>Capital buffer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buffer </a:t>
                      </a:r>
                      <a:r>
                        <a:rPr lang="en-US" sz="1100" b="0" i="0" u="none" strike="noStrike" dirty="0" smtClean="0">
                          <a:solidFill>
                            <a:schemeClr val="tx1"/>
                          </a:solidFill>
                          <a:effectLst/>
                          <a:latin typeface="Arial" panose="020B0604020202020204" pitchFamily="34" charset="0"/>
                          <a:cs typeface="Arial" panose="020B0604020202020204" pitchFamily="34" charset="0"/>
                        </a:rPr>
                        <a:t>($M)</a:t>
                      </a:r>
                      <a:r>
                        <a:rPr lang="en-US" sz="1100" b="0" i="0" u="none" strike="noStrike" baseline="30000" dirty="0" smtClean="0">
                          <a:solidFill>
                            <a:schemeClr val="tx1"/>
                          </a:solidFill>
                          <a:effectLst/>
                          <a:latin typeface="Arial" panose="020B0604020202020204" pitchFamily="34" charset="0"/>
                          <a:cs typeface="Arial" panose="020B0604020202020204" pitchFamily="34" charset="0"/>
                        </a:rPr>
                        <a:t>1</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60390">
                <a:tc vMerge="1">
                  <a:txBody>
                    <a:bodyPr/>
                    <a:lstStyle/>
                    <a:p>
                      <a:pPr algn="ctr" fontAlgn="ctr"/>
                      <a:endParaRPr lang="en-US" sz="1200" b="1" i="0" u="none" strike="noStrike" dirty="0">
                        <a:solidFill>
                          <a:schemeClr val="bg1"/>
                        </a:solidFill>
                        <a:effectLst/>
                        <a:latin typeface="+mj-lt"/>
                      </a:endParaRPr>
                    </a:p>
                  </a:txBody>
                  <a:tcPr marL="45720" marR="45720" marT="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8103">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Common</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100" b="0" i="0" u="none" strike="noStrike" dirty="0" smtClean="0">
                          <a:solidFill>
                            <a:srgbClr val="000000"/>
                          </a:solidFill>
                          <a:effectLst/>
                          <a:latin typeface="Arial" panose="020B0604020202020204" pitchFamily="34" charset="0"/>
                          <a:cs typeface="Arial" panose="020B0604020202020204" pitchFamily="34" charset="0"/>
                        </a:rPr>
                        <a:t>Equity Tier 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a:rPr>
                        <a:t>8.37%</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rgbClr val="000000"/>
                          </a:solidFill>
                          <a:effectLst/>
                          <a:latin typeface="Arial"/>
                        </a:rPr>
                        <a:t>7.80%</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rgbClr val="000000"/>
                          </a:solidFill>
                          <a:effectLst/>
                          <a:latin typeface="Arial"/>
                        </a:rPr>
                        <a:t>6.25%</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effectLst/>
                          <a:latin typeface="Arial"/>
                        </a:rPr>
                        <a:t>0.57%</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effectLst/>
                          <a:latin typeface="Arial"/>
                        </a:rPr>
                        <a:t>2.12%</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effectLst/>
                          <a:latin typeface="Arial"/>
                        </a:rPr>
                        <a:t>174</a:t>
                      </a: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effectLst/>
                          <a:latin typeface="Arial"/>
                        </a:rPr>
                        <a:t>648</a:t>
                      </a: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8103">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Total Risk-based Capital</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a:solidFill>
                            <a:srgbClr val="000000"/>
                          </a:solidFill>
                          <a:effectLst/>
                          <a:latin typeface="Arial"/>
                        </a:rPr>
                        <a:t>9.73%</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a:solidFill>
                            <a:srgbClr val="000000"/>
                          </a:solidFill>
                          <a:effectLst/>
                          <a:latin typeface="Arial"/>
                        </a:rPr>
                        <a:t>9.00%</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a:solidFill>
                            <a:srgbClr val="000000"/>
                          </a:solidFill>
                          <a:effectLst/>
                          <a:latin typeface="Arial"/>
                        </a:rPr>
                        <a:t>7.75%</a:t>
                      </a:r>
                    </a:p>
                  </a:txBody>
                  <a:tcPr marL="0" marR="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a:rPr>
                        <a:t>0.73%</a:t>
                      </a:r>
                    </a:p>
                  </a:txBody>
                  <a:tcPr marL="0" marR="0" marT="0" marB="0" anchor="ctr">
                    <a:lnL>
                      <a:noFill/>
                    </a:lnL>
                    <a:lnR>
                      <a:noFill/>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a:rPr>
                        <a:t>1.98%</a:t>
                      </a:r>
                    </a:p>
                  </a:txBody>
                  <a:tcPr marL="0" marR="0" marT="0" marB="0"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effectLst/>
                          <a:latin typeface="Arial"/>
                        </a:rPr>
                        <a:t>223</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effectLst/>
                          <a:latin typeface="Arial"/>
                        </a:rPr>
                        <a:t>605</a:t>
                      </a: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8103">
                <a:tc>
                  <a:txBody>
                    <a:bodyPr/>
                    <a:lstStyle/>
                    <a:p>
                      <a:pPr algn="l" fontAlgn="b"/>
                      <a:r>
                        <a:rPr lang="en-US" sz="1100" b="1" i="0" u="none" strike="noStrike" dirty="0" smtClean="0">
                          <a:solidFill>
                            <a:srgbClr val="000000"/>
                          </a:solidFill>
                          <a:effectLst/>
                          <a:latin typeface="Arial" panose="020B0604020202020204" pitchFamily="34" charset="0"/>
                          <a:cs typeface="Arial" panose="020B0604020202020204" pitchFamily="34" charset="0"/>
                        </a:rPr>
                        <a:t>Tier 1 Leverage</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8.53%</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chemeClr val="tx1"/>
                          </a:solidFill>
                          <a:effectLst/>
                          <a:latin typeface="Arial"/>
                        </a:rPr>
                        <a:t>8.00%</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chemeClr val="tx1"/>
                          </a:solidFill>
                          <a:effectLst/>
                          <a:latin typeface="Arial"/>
                        </a:rPr>
                        <a:t>6.75%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0.53%</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1.78%</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159</a:t>
                      </a: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534</a:t>
                      </a: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7" name="Freeform 6"/>
          <p:cNvSpPr>
            <a:spLocks noChangeAspect="1"/>
          </p:cNvSpPr>
          <p:nvPr/>
        </p:nvSpPr>
        <p:spPr>
          <a:xfrm rot="5400000">
            <a:off x="6076310" y="4646835"/>
            <a:ext cx="192562" cy="36576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sp>
        <p:nvSpPr>
          <p:cNvPr id="8" name="Content Placeholder 3"/>
          <p:cNvSpPr txBox="1">
            <a:spLocks/>
          </p:cNvSpPr>
          <p:nvPr/>
        </p:nvSpPr>
        <p:spPr>
          <a:xfrm>
            <a:off x="3546473" y="5226116"/>
            <a:ext cx="5702300" cy="64633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algn="ctr" defTabSz="979488">
              <a:lnSpc>
                <a:spcPct val="100000"/>
              </a:lnSpc>
              <a:buNone/>
            </a:pPr>
            <a:r>
              <a:rPr lang="en-US" sz="1400" b="1" dirty="0" smtClean="0">
                <a:solidFill>
                  <a:srgbClr val="FF0000"/>
                </a:solidFill>
                <a:latin typeface="Arial "/>
                <a:ea typeface="Arial Unicode MS" pitchFamily="34" charset="-128"/>
                <a:cs typeface="Arial" charset="0"/>
              </a:rPr>
              <a:t>Tier 1 Leverage Capital </a:t>
            </a:r>
            <a:r>
              <a:rPr lang="en-US" sz="1400" dirty="0" smtClean="0">
                <a:solidFill>
                  <a:srgbClr val="FF0000"/>
                </a:solidFill>
                <a:latin typeface="Arial "/>
                <a:ea typeface="Arial Unicode MS" pitchFamily="34" charset="-128"/>
                <a:cs typeface="Arial" charset="0"/>
              </a:rPr>
              <a:t>has been identified as the Amber and Red limit binding constraint for SC based on 2016 CCAR outputs vs internal minimums, consistent with last year’s results</a:t>
            </a:r>
            <a:endParaRPr lang="en-US" sz="1400" dirty="0">
              <a:solidFill>
                <a:srgbClr val="FF0000"/>
              </a:solidFill>
              <a:latin typeface="Arial "/>
              <a:ea typeface="Arial Unicode MS" pitchFamily="34" charset="-128"/>
              <a:cs typeface="Arial" charset="0"/>
            </a:endParaRPr>
          </a:p>
        </p:txBody>
      </p:sp>
      <p:sp>
        <p:nvSpPr>
          <p:cNvPr id="12" name="Rectangle 11"/>
          <p:cNvSpPr/>
          <p:nvPr/>
        </p:nvSpPr>
        <p:spPr>
          <a:xfrm>
            <a:off x="3457574" y="1466646"/>
            <a:ext cx="5257802" cy="185307"/>
          </a:xfrm>
          <a:prstGeom prst="rect">
            <a:avLst/>
          </a:prstGeom>
        </p:spPr>
        <p:txBody>
          <a:bodyPr wrap="square" lIns="0" tIns="0" rIns="0" bIns="0">
            <a:spAutoFit/>
          </a:bodyPr>
          <a:lstStyle/>
          <a:p>
            <a:pPr algn="l"/>
            <a:r>
              <a:rPr lang="en-GB" sz="1400" b="1" dirty="0" smtClean="0">
                <a:solidFill>
                  <a:srgbClr val="FF0000"/>
                </a:solidFill>
                <a:latin typeface="Arial "/>
                <a:cs typeface="Arial" panose="020B0604020202020204" pitchFamily="34" charset="0"/>
              </a:rPr>
              <a:t>2016 SC binding constraint</a:t>
            </a:r>
          </a:p>
        </p:txBody>
      </p:sp>
      <p:sp>
        <p:nvSpPr>
          <p:cNvPr id="3" name="TextBox 2"/>
          <p:cNvSpPr txBox="1"/>
          <p:nvPr/>
        </p:nvSpPr>
        <p:spPr>
          <a:xfrm>
            <a:off x="2215253" y="6341321"/>
            <a:ext cx="4326505" cy="246221"/>
          </a:xfrm>
          <a:prstGeom prst="rect">
            <a:avLst/>
          </a:prstGeom>
          <a:noFill/>
        </p:spPr>
        <p:txBody>
          <a:bodyPr wrap="none" lIns="0" tIns="0" rIns="0" bIns="0" rtlCol="0">
            <a:spAutoFit/>
          </a:bodyPr>
          <a:lstStyle/>
          <a:p>
            <a:pPr algn="l">
              <a:lnSpc>
                <a:spcPct val="100000"/>
              </a:lnSpc>
            </a:pPr>
            <a:r>
              <a:rPr lang="en-GB" sz="800" dirty="0" smtClean="0">
                <a:latin typeface="Arial "/>
              </a:rPr>
              <a:t>Source: 2016 Capital Plan</a:t>
            </a:r>
          </a:p>
          <a:p>
            <a:pPr algn="l">
              <a:lnSpc>
                <a:spcPct val="100000"/>
              </a:lnSpc>
            </a:pPr>
            <a:r>
              <a:rPr lang="en-GB" sz="800" dirty="0" smtClean="0">
                <a:latin typeface="Arial "/>
              </a:rPr>
              <a:t>1. Capital buffer % multiplied by ratio denominator for PQ in which minimum ratio was observed</a:t>
            </a:r>
          </a:p>
        </p:txBody>
      </p:sp>
      <p:sp>
        <p:nvSpPr>
          <p:cNvPr id="15" name="Text Placeholder 9"/>
          <p:cNvSpPr txBox="1">
            <a:spLocks/>
          </p:cNvSpPr>
          <p:nvPr/>
        </p:nvSpPr>
        <p:spPr>
          <a:xfrm>
            <a:off x="365760" y="1466646"/>
            <a:ext cx="283732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
                <a:ea typeface="ＭＳ Ｐゴシック"/>
              </a:rPr>
              <a:t>Binding constraint definition</a:t>
            </a:r>
          </a:p>
        </p:txBody>
      </p:sp>
      <p:graphicFrame>
        <p:nvGraphicFramePr>
          <p:cNvPr id="6" name="Table 5"/>
          <p:cNvGraphicFramePr>
            <a:graphicFrameLocks noGrp="1"/>
          </p:cNvGraphicFramePr>
          <p:nvPr>
            <p:extLst>
              <p:ext uri="{D42A27DB-BD31-4B8C-83A1-F6EECF244321}">
                <p14:modId xmlns:p14="http://schemas.microsoft.com/office/powerpoint/2010/main" val="2794833426"/>
              </p:ext>
            </p:extLst>
          </p:nvPr>
        </p:nvGraphicFramePr>
        <p:xfrm>
          <a:off x="353816" y="1996056"/>
          <a:ext cx="2485904" cy="3281709"/>
        </p:xfrm>
        <a:graphic>
          <a:graphicData uri="http://schemas.openxmlformats.org/drawingml/2006/table">
            <a:tbl>
              <a:tblPr firstRow="1" bandRow="1">
                <a:tableStyleId>{839DD9DD-9E6C-4910-8AC0-68ADFF6A6AFC}</a:tableStyleId>
              </a:tblPr>
              <a:tblGrid>
                <a:gridCol w="2485904"/>
              </a:tblGrid>
              <a:tr h="1093903">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latin typeface="Arial" panose="020B0604020202020204" pitchFamily="34" charset="0"/>
                          <a:cs typeface="Arial" panose="020B0604020202020204" pitchFamily="34" charset="0"/>
                        </a:rPr>
                        <a:t>Calculate </a:t>
                      </a:r>
                      <a:r>
                        <a:rPr lang="en-US" sz="1200" b="1" dirty="0" smtClean="0">
                          <a:solidFill>
                            <a:schemeClr val="tx1"/>
                          </a:solidFill>
                          <a:latin typeface="Arial" panose="020B0604020202020204" pitchFamily="34" charset="0"/>
                          <a:cs typeface="Arial" panose="020B0604020202020204" pitchFamily="34" charset="0"/>
                        </a:rPr>
                        <a:t>differences between capital adequacy ratios</a:t>
                      </a:r>
                      <a:r>
                        <a:rPr lang="en-US" sz="1200" b="0" dirty="0" smtClean="0">
                          <a:solidFill>
                            <a:schemeClr val="tx1"/>
                          </a:solidFill>
                          <a:latin typeface="Arial" panose="020B0604020202020204" pitchFamily="34" charset="0"/>
                          <a:cs typeface="Arial" panose="020B0604020202020204" pitchFamily="34" charset="0"/>
                        </a:rPr>
                        <a:t> in PQ9 and corresponding limits</a:t>
                      </a:r>
                    </a:p>
                  </a:txBody>
                  <a:tcPr anchor="ctr">
                    <a:lnL>
                      <a:noFill/>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93903">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smtClean="0">
                          <a:solidFill>
                            <a:schemeClr val="tx1"/>
                          </a:solidFill>
                          <a:latin typeface="Arial" panose="020B0604020202020204" pitchFamily="34" charset="0"/>
                          <a:ea typeface="+mn-ea"/>
                          <a:cs typeface="Arial" panose="020B0604020202020204" pitchFamily="34" charset="0"/>
                        </a:rPr>
                        <a:t>Apply </a:t>
                      </a:r>
                      <a:r>
                        <a:rPr lang="en-US" sz="1200" b="1" kern="1200" dirty="0" smtClean="0">
                          <a:solidFill>
                            <a:schemeClr val="tx1"/>
                          </a:solidFill>
                          <a:latin typeface="Arial" panose="020B0604020202020204" pitchFamily="34" charset="0"/>
                          <a:ea typeface="+mn-ea"/>
                          <a:cs typeface="Arial" panose="020B0604020202020204" pitchFamily="34" charset="0"/>
                        </a:rPr>
                        <a:t>buffer % to each ratio’s denominator</a:t>
                      </a:r>
                      <a:r>
                        <a:rPr lang="en-US" sz="1200" b="0" kern="1200" dirty="0" smtClean="0">
                          <a:solidFill>
                            <a:schemeClr val="tx1"/>
                          </a:solidFill>
                          <a:latin typeface="Arial" panose="020B0604020202020204" pitchFamily="34" charset="0"/>
                          <a:ea typeface="+mn-ea"/>
                          <a:cs typeface="Arial" panose="020B0604020202020204" pitchFamily="34" charset="0"/>
                        </a:rPr>
                        <a:t> (e.g., RWA) </a:t>
                      </a:r>
                    </a:p>
                  </a:txBody>
                  <a:tcPr anchor="ctr">
                    <a:lnL>
                      <a:noFill/>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93903">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latin typeface="Arial" panose="020B0604020202020204" pitchFamily="34" charset="0"/>
                          <a:cs typeface="Arial" panose="020B0604020202020204" pitchFamily="34" charset="0"/>
                        </a:rPr>
                        <a:t>Identify the </a:t>
                      </a:r>
                      <a:r>
                        <a:rPr lang="en-US" sz="1200" b="1" dirty="0" smtClean="0">
                          <a:solidFill>
                            <a:schemeClr val="tx1"/>
                          </a:solidFill>
                          <a:latin typeface="Arial" panose="020B0604020202020204" pitchFamily="34" charset="0"/>
                          <a:cs typeface="Arial" panose="020B0604020202020204" pitchFamily="34" charset="0"/>
                        </a:rPr>
                        <a:t>minimum capital buffer ($) and the ratio </a:t>
                      </a:r>
                      <a:r>
                        <a:rPr lang="en-US" sz="1200" b="0" dirty="0" smtClean="0">
                          <a:solidFill>
                            <a:schemeClr val="tx1"/>
                          </a:solidFill>
                          <a:latin typeface="Arial" panose="020B0604020202020204" pitchFamily="34" charset="0"/>
                          <a:cs typeface="Arial" panose="020B0604020202020204" pitchFamily="34" charset="0"/>
                        </a:rPr>
                        <a:t>to be used as the binding constraint</a:t>
                      </a:r>
                    </a:p>
                  </a:txBody>
                  <a:tcPr anchor="ctr">
                    <a:lnL>
                      <a:noFill/>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
        <p:nvSpPr>
          <p:cNvPr id="10" name="Freeform 9"/>
          <p:cNvSpPr/>
          <p:nvPr/>
        </p:nvSpPr>
        <p:spPr>
          <a:xfrm rot="5400000">
            <a:off x="1521907" y="2975265"/>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sp>
        <p:nvSpPr>
          <p:cNvPr id="18" name="Freeform 17"/>
          <p:cNvSpPr/>
          <p:nvPr/>
        </p:nvSpPr>
        <p:spPr>
          <a:xfrm rot="5400000">
            <a:off x="1521907" y="4065373"/>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cxnSp>
        <p:nvCxnSpPr>
          <p:cNvPr id="22" name="Straight Connector 21"/>
          <p:cNvCxnSpPr/>
          <p:nvPr/>
        </p:nvCxnSpPr>
        <p:spPr>
          <a:xfrm flipH="1">
            <a:off x="3160059" y="1250950"/>
            <a:ext cx="1" cy="5098302"/>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999547" y="3637562"/>
            <a:ext cx="192024" cy="36576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latin typeface="Arial "/>
            </a:endParaRPr>
          </a:p>
        </p:txBody>
      </p:sp>
      <p:sp>
        <p:nvSpPr>
          <p:cNvPr id="33" name="Content Placeholder 1"/>
          <p:cNvSpPr>
            <a:spLocks noGrp="1"/>
          </p:cNvSpPr>
          <p:nvPr>
            <p:ph sz="quarter" idx="11"/>
          </p:nvPr>
        </p:nvSpPr>
        <p:spPr>
          <a:xfrm>
            <a:off x="348437" y="452510"/>
            <a:ext cx="8666245" cy="435610"/>
          </a:xfrm>
        </p:spPr>
        <p:txBody>
          <a:bodyPr/>
          <a:lstStyle/>
          <a:p>
            <a:r>
              <a:rPr lang="en-US" dirty="0" smtClean="0">
                <a:latin typeface="Arial "/>
              </a:rPr>
              <a:t>Calibration: </a:t>
            </a:r>
            <a:r>
              <a:rPr lang="en-US" b="0" dirty="0" smtClean="0">
                <a:latin typeface="Arial "/>
              </a:rPr>
              <a:t>Identify </a:t>
            </a:r>
            <a:r>
              <a:rPr lang="en-US" b="0" dirty="0">
                <a:latin typeface="Arial "/>
              </a:rPr>
              <a:t>the </a:t>
            </a:r>
            <a:r>
              <a:rPr lang="en-US" b="0" dirty="0" smtClean="0">
                <a:latin typeface="Arial "/>
              </a:rPr>
              <a:t>SC binding </a:t>
            </a:r>
            <a:r>
              <a:rPr lang="en-US" b="0" dirty="0">
                <a:latin typeface="Arial "/>
              </a:rPr>
              <a:t>constraint in BHC </a:t>
            </a:r>
            <a:r>
              <a:rPr lang="en-US" b="0" dirty="0" smtClean="0">
                <a:latin typeface="Arial "/>
              </a:rPr>
              <a:t>Stress</a:t>
            </a:r>
            <a:endParaRPr lang="en-US" b="0" dirty="0">
              <a:latin typeface="Arial "/>
            </a:endParaRPr>
          </a:p>
        </p:txBody>
      </p:sp>
      <p:grpSp>
        <p:nvGrpSpPr>
          <p:cNvPr id="26" name="Group 25"/>
          <p:cNvGrpSpPr/>
          <p:nvPr/>
        </p:nvGrpSpPr>
        <p:grpSpPr>
          <a:xfrm>
            <a:off x="443921" y="72184"/>
            <a:ext cx="3914965" cy="189008"/>
            <a:chOff x="403281" y="164517"/>
            <a:chExt cx="3914965" cy="189008"/>
          </a:xfrm>
        </p:grpSpPr>
        <p:sp>
          <p:nvSpPr>
            <p:cNvPr id="27"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PPNR impairment</a:t>
              </a:r>
              <a:endParaRPr lang="en-US" sz="1200" dirty="0">
                <a:solidFill>
                  <a:schemeClr val="accent1"/>
                </a:solidFill>
              </a:endParaRPr>
            </a:p>
          </p:txBody>
        </p:sp>
        <p:sp>
          <p:nvSpPr>
            <p:cNvPr id="28" name="Oval 27"/>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02251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4620" y="6341321"/>
            <a:ext cx="4456348" cy="246221"/>
          </a:xfrm>
          <a:prstGeom prst="rect">
            <a:avLst/>
          </a:prstGeom>
          <a:noFill/>
        </p:spPr>
        <p:txBody>
          <a:bodyPr wrap="none" lIns="0" tIns="0" rIns="0" bIns="0" rtlCol="0">
            <a:spAutoFit/>
          </a:bodyPr>
          <a:lstStyle/>
          <a:p>
            <a:pPr algn="l">
              <a:lnSpc>
                <a:spcPct val="100000"/>
              </a:lnSpc>
            </a:pPr>
            <a:r>
              <a:rPr lang="en-GB" sz="800" dirty="0" smtClean="0"/>
              <a:t>1. RWA of the quarter with the min ratio. Tier 1 leverage denominator is Total Consolidated Assets</a:t>
            </a:r>
          </a:p>
          <a:p>
            <a:pPr algn="l">
              <a:lnSpc>
                <a:spcPct val="100000"/>
              </a:lnSpc>
            </a:pPr>
            <a:r>
              <a:rPr lang="en-GB" sz="800" dirty="0" smtClean="0"/>
              <a:t>Source: 2016 Capital Plan</a:t>
            </a:r>
            <a:endParaRPr lang="en-GB" sz="800" dirty="0"/>
          </a:p>
        </p:txBody>
      </p:sp>
      <p:cxnSp>
        <p:nvCxnSpPr>
          <p:cNvPr id="22" name="Straight Connector 21"/>
          <p:cNvCxnSpPr/>
          <p:nvPr/>
        </p:nvCxnSpPr>
        <p:spPr>
          <a:xfrm flipH="1">
            <a:off x="3160059" y="1250950"/>
            <a:ext cx="1" cy="5098302"/>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3" name="Content Placeholder 1"/>
          <p:cNvSpPr>
            <a:spLocks noGrp="1"/>
          </p:cNvSpPr>
          <p:nvPr>
            <p:ph sz="quarter" idx="11"/>
          </p:nvPr>
        </p:nvSpPr>
        <p:spPr>
          <a:xfrm>
            <a:off x="348437" y="452510"/>
            <a:ext cx="8666245" cy="435610"/>
          </a:xfrm>
        </p:spPr>
        <p:txBody>
          <a:bodyPr/>
          <a:lstStyle/>
          <a:p>
            <a:r>
              <a:rPr lang="en-US" dirty="0" smtClean="0"/>
              <a:t>Calibration: </a:t>
            </a:r>
            <a:r>
              <a:rPr lang="en-US" b="0" dirty="0" smtClean="0"/>
              <a:t>Identify </a:t>
            </a:r>
            <a:r>
              <a:rPr lang="en-US" b="0" dirty="0"/>
              <a:t>the </a:t>
            </a:r>
            <a:r>
              <a:rPr lang="en-US" b="0" dirty="0" smtClean="0"/>
              <a:t>binding </a:t>
            </a:r>
            <a:r>
              <a:rPr lang="en-US" b="0" dirty="0"/>
              <a:t>constraint in BHC </a:t>
            </a:r>
            <a:r>
              <a:rPr lang="en-US" b="0" dirty="0" smtClean="0"/>
              <a:t>Stress</a:t>
            </a:r>
            <a:endParaRPr lang="en-US" b="0" dirty="0"/>
          </a:p>
        </p:txBody>
      </p:sp>
      <p:sp>
        <p:nvSpPr>
          <p:cNvPr id="25" name="Rectangle 24"/>
          <p:cNvSpPr/>
          <p:nvPr/>
        </p:nvSpPr>
        <p:spPr>
          <a:xfrm>
            <a:off x="365453" y="1465611"/>
            <a:ext cx="5257802" cy="185307"/>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2016 binding capital constraint</a:t>
            </a:r>
          </a:p>
        </p:txBody>
      </p:sp>
      <p:sp>
        <p:nvSpPr>
          <p:cNvPr id="26" name="Flowchart: Process 25"/>
          <p:cNvSpPr/>
          <p:nvPr/>
        </p:nvSpPr>
        <p:spPr>
          <a:xfrm>
            <a:off x="1244010" y="1701502"/>
            <a:ext cx="7978258" cy="443753"/>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l" fontAlgn="ctr"/>
            <a:r>
              <a:rPr lang="en-US" sz="1200" b="1" dirty="0">
                <a:solidFill>
                  <a:schemeClr val="tx1"/>
                </a:solidFill>
                <a:latin typeface="Arial" panose="020B0604020202020204" pitchFamily="34" charset="0"/>
                <a:cs typeface="Arial" panose="020B0604020202020204" pitchFamily="34" charset="0"/>
              </a:rPr>
              <a:t>CCAR </a:t>
            </a:r>
            <a:r>
              <a:rPr lang="en-US" sz="1200" b="1" dirty="0" smtClean="0">
                <a:solidFill>
                  <a:schemeClr val="tx1"/>
                </a:solidFill>
                <a:latin typeface="Arial" panose="020B0604020202020204" pitchFamily="34" charset="0"/>
                <a:cs typeface="Arial" panose="020B0604020202020204" pitchFamily="34" charset="0"/>
              </a:rPr>
              <a:t>Ratio (PQ9)          Capital policy trigger          Capital buffer (%)          RWA</a:t>
            </a:r>
            <a:r>
              <a:rPr lang="en-US" sz="1200" b="1" baseline="30000" dirty="0">
                <a:solidFill>
                  <a:schemeClr val="tx1"/>
                </a:solidFill>
                <a:latin typeface="Arial" panose="020B0604020202020204" pitchFamily="34" charset="0"/>
                <a:cs typeface="Arial" panose="020B0604020202020204" pitchFamily="34" charset="0"/>
              </a:rPr>
              <a:t>1</a:t>
            </a:r>
            <a:r>
              <a:rPr lang="en-US" sz="1200" b="1" dirty="0" smtClean="0">
                <a:solidFill>
                  <a:schemeClr val="tx1"/>
                </a:solidFill>
                <a:latin typeface="Arial" panose="020B0604020202020204" pitchFamily="34" charset="0"/>
                <a:cs typeface="Arial" panose="020B0604020202020204" pitchFamily="34" charset="0"/>
              </a:rPr>
              <a:t>          Capital buffer ($M)</a:t>
            </a:r>
            <a:endParaRPr lang="en-US" sz="1200" b="1" dirty="0">
              <a:solidFill>
                <a:schemeClr val="tx1"/>
              </a:solidFill>
              <a:latin typeface="Arial" panose="020B0604020202020204" pitchFamily="34" charset="0"/>
              <a:cs typeface="Arial" panose="020B0604020202020204" pitchFamily="34" charset="0"/>
            </a:endParaRPr>
          </a:p>
        </p:txBody>
      </p:sp>
      <p:sp>
        <p:nvSpPr>
          <p:cNvPr id="27" name="Oval 26"/>
          <p:cNvSpPr/>
          <p:nvPr/>
        </p:nvSpPr>
        <p:spPr>
          <a:xfrm>
            <a:off x="6357538" y="1798867"/>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r>
              <a:rPr lang="en-GB" sz="1400" b="1" dirty="0" smtClean="0">
                <a:solidFill>
                  <a:srgbClr val="FF0000"/>
                </a:solidFill>
                <a:latin typeface="Arial" panose="020B0604020202020204" pitchFamily="34" charset="0"/>
                <a:cs typeface="Arial" panose="020B0604020202020204" pitchFamily="34" charset="0"/>
              </a:rPr>
              <a:t>x</a:t>
            </a:r>
          </a:p>
        </p:txBody>
      </p:sp>
      <p:cxnSp>
        <p:nvCxnSpPr>
          <p:cNvPr id="28" name="Straight Connector 27"/>
          <p:cNvCxnSpPr/>
          <p:nvPr/>
        </p:nvCxnSpPr>
        <p:spPr>
          <a:xfrm flipV="1">
            <a:off x="1340003" y="2062618"/>
            <a:ext cx="1277471" cy="1"/>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2146274" y="2022678"/>
            <a:ext cx="377319" cy="457200"/>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090579" y="2059000"/>
            <a:ext cx="155585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3696613" y="2073712"/>
            <a:ext cx="274320" cy="252132"/>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763995" y="1784980"/>
            <a:ext cx="284052" cy="277640"/>
            <a:chOff x="2732096" y="1731298"/>
            <a:chExt cx="284052" cy="277640"/>
          </a:xfrm>
        </p:grpSpPr>
        <p:sp>
          <p:nvSpPr>
            <p:cNvPr id="37" name="Oval 36"/>
            <p:cNvSpPr/>
            <p:nvPr/>
          </p:nvSpPr>
          <p:spPr>
            <a:xfrm>
              <a:off x="2754798" y="1738705"/>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latin typeface="Arial" panose="020B0604020202020204" pitchFamily="34" charset="0"/>
                <a:cs typeface="Arial" panose="020B0604020202020204" pitchFamily="34" charset="0"/>
              </a:endParaRPr>
            </a:p>
          </p:txBody>
        </p:sp>
        <p:sp>
          <p:nvSpPr>
            <p:cNvPr id="38" name="Rectangle 37"/>
            <p:cNvSpPr/>
            <p:nvPr/>
          </p:nvSpPr>
          <p:spPr>
            <a:xfrm>
              <a:off x="2732096" y="1731298"/>
              <a:ext cx="284052" cy="277640"/>
            </a:xfrm>
            <a:prstGeom prst="rect">
              <a:avLst/>
            </a:prstGeom>
          </p:spPr>
          <p:txBody>
            <a:bodyPr wrap="none">
              <a:spAutoFit/>
            </a:bodyPr>
            <a:lstStyle/>
            <a:p>
              <a:r>
                <a:rPr lang="en-US" sz="1400" b="1" dirty="0">
                  <a:solidFill>
                    <a:srgbClr val="FF0000"/>
                  </a:solidFill>
                  <a:latin typeface="Arial" panose="020B0604020202020204" pitchFamily="34" charset="0"/>
                  <a:cs typeface="Arial" panose="020B0604020202020204" pitchFamily="34" charset="0"/>
                </a:rPr>
                <a:t>–</a:t>
              </a:r>
              <a:endParaRPr lang="en-GB" sz="1400" b="1" dirty="0">
                <a:latin typeface="Arial" panose="020B0604020202020204" pitchFamily="34" charset="0"/>
                <a:cs typeface="Arial" panose="020B0604020202020204" pitchFamily="34" charset="0"/>
              </a:endParaRPr>
            </a:p>
          </p:txBody>
        </p:sp>
      </p:grpSp>
      <p:grpSp>
        <p:nvGrpSpPr>
          <p:cNvPr id="39" name="Group 38"/>
          <p:cNvGrpSpPr/>
          <p:nvPr/>
        </p:nvGrpSpPr>
        <p:grpSpPr>
          <a:xfrm>
            <a:off x="4690375" y="1794000"/>
            <a:ext cx="288862" cy="280866"/>
            <a:chOff x="2729691" y="1728072"/>
            <a:chExt cx="288862" cy="280866"/>
          </a:xfrm>
        </p:grpSpPr>
        <p:sp>
          <p:nvSpPr>
            <p:cNvPr id="40" name="Oval 39"/>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latin typeface="Arial" panose="020B0604020202020204" pitchFamily="34" charset="0"/>
                <a:cs typeface="Arial" panose="020B0604020202020204" pitchFamily="34" charset="0"/>
              </a:endParaRPr>
            </a:p>
          </p:txBody>
        </p:sp>
        <p:sp>
          <p:nvSpPr>
            <p:cNvPr id="41" name="Rectangle 40"/>
            <p:cNvSpPr/>
            <p:nvPr/>
          </p:nvSpPr>
          <p:spPr>
            <a:xfrm>
              <a:off x="2729691" y="1731298"/>
              <a:ext cx="288862" cy="277640"/>
            </a:xfrm>
            <a:prstGeom prst="rect">
              <a:avLst/>
            </a:prstGeom>
          </p:spPr>
          <p:txBody>
            <a:bodyPr wrap="none">
              <a:spAutoFit/>
            </a:bodyPr>
            <a:lstStyle/>
            <a:p>
              <a:r>
                <a:rPr lang="en-US" sz="1400" b="1" dirty="0" smtClean="0">
                  <a:solidFill>
                    <a:srgbClr val="FF0000"/>
                  </a:solidFill>
                  <a:latin typeface="Arial" panose="020B0604020202020204" pitchFamily="34" charset="0"/>
                  <a:cs typeface="Arial" panose="020B0604020202020204" pitchFamily="34" charset="0"/>
                </a:rPr>
                <a:t>=</a:t>
              </a:r>
              <a:endParaRPr lang="en-GB" sz="1400" b="1" dirty="0">
                <a:latin typeface="Arial" panose="020B0604020202020204" pitchFamily="34" charset="0"/>
                <a:cs typeface="Arial" panose="020B0604020202020204" pitchFamily="34" charset="0"/>
              </a:endParaRPr>
            </a:p>
          </p:txBody>
        </p:sp>
      </p:grpSp>
      <p:grpSp>
        <p:nvGrpSpPr>
          <p:cNvPr id="42" name="Group 41"/>
          <p:cNvGrpSpPr/>
          <p:nvPr/>
        </p:nvGrpSpPr>
        <p:grpSpPr>
          <a:xfrm>
            <a:off x="7171779" y="1794000"/>
            <a:ext cx="288862" cy="280866"/>
            <a:chOff x="2729691" y="1728072"/>
            <a:chExt cx="288862" cy="280866"/>
          </a:xfrm>
        </p:grpSpPr>
        <p:sp>
          <p:nvSpPr>
            <p:cNvPr id="43" name="Oval 42"/>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latin typeface="Arial" panose="020B0604020202020204" pitchFamily="34" charset="0"/>
                <a:cs typeface="Arial" panose="020B0604020202020204" pitchFamily="34" charset="0"/>
              </a:endParaRPr>
            </a:p>
          </p:txBody>
        </p:sp>
        <p:sp>
          <p:nvSpPr>
            <p:cNvPr id="44" name="Rectangle 43"/>
            <p:cNvSpPr/>
            <p:nvPr/>
          </p:nvSpPr>
          <p:spPr>
            <a:xfrm>
              <a:off x="2729691" y="1731298"/>
              <a:ext cx="288862" cy="277640"/>
            </a:xfrm>
            <a:prstGeom prst="rect">
              <a:avLst/>
            </a:prstGeom>
          </p:spPr>
          <p:txBody>
            <a:bodyPr wrap="none">
              <a:spAutoFit/>
            </a:bodyPr>
            <a:lstStyle/>
            <a:p>
              <a:r>
                <a:rPr lang="en-US" sz="1400" b="1" dirty="0" smtClean="0">
                  <a:solidFill>
                    <a:srgbClr val="FF0000"/>
                  </a:solidFill>
                  <a:latin typeface="Arial" panose="020B0604020202020204" pitchFamily="34" charset="0"/>
                  <a:cs typeface="Arial" panose="020B0604020202020204" pitchFamily="34" charset="0"/>
                </a:rPr>
                <a:t>=</a:t>
              </a:r>
              <a:endParaRPr lang="en-GB" sz="1400" b="1" dirty="0">
                <a:latin typeface="Arial" panose="020B0604020202020204" pitchFamily="34" charset="0"/>
                <a:cs typeface="Arial" panose="020B0604020202020204" pitchFamily="34" charset="0"/>
              </a:endParaRPr>
            </a:p>
          </p:txBody>
        </p:sp>
      </p:grpSp>
      <p:cxnSp>
        <p:nvCxnSpPr>
          <p:cNvPr id="45" name="Straight Connector 44"/>
          <p:cNvCxnSpPr/>
          <p:nvPr/>
        </p:nvCxnSpPr>
        <p:spPr>
          <a:xfrm flipV="1">
            <a:off x="5010943" y="2059000"/>
            <a:ext cx="1314696"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5400000">
            <a:off x="5510307" y="2142869"/>
            <a:ext cx="262071" cy="126066"/>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641165" y="2062618"/>
            <a:ext cx="519981"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6200000" flipH="1">
            <a:off x="6786588" y="2189435"/>
            <a:ext cx="366274" cy="137140"/>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45705" y="2059001"/>
            <a:ext cx="1396104"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6200000" flipH="1">
            <a:off x="8063932" y="2065602"/>
            <a:ext cx="277939" cy="264736"/>
          </a:xfrm>
          <a:prstGeom prst="bentConnector3">
            <a:avLst/>
          </a:prstGeom>
          <a:ln>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55" name="Table 54"/>
          <p:cNvGraphicFramePr>
            <a:graphicFrameLocks noGrp="1"/>
          </p:cNvGraphicFramePr>
          <p:nvPr>
            <p:extLst>
              <p:ext uri="{D42A27DB-BD31-4B8C-83A1-F6EECF244321}">
                <p14:modId xmlns:p14="http://schemas.microsoft.com/office/powerpoint/2010/main" val="2603516568"/>
              </p:ext>
            </p:extLst>
          </p:nvPr>
        </p:nvGraphicFramePr>
        <p:xfrm>
          <a:off x="365456" y="2383986"/>
          <a:ext cx="8867443" cy="2622366"/>
        </p:xfrm>
        <a:graphic>
          <a:graphicData uri="http://schemas.openxmlformats.org/drawingml/2006/table">
            <a:tbl>
              <a:tblPr/>
              <a:tblGrid>
                <a:gridCol w="1824851"/>
                <a:gridCol w="880324"/>
                <a:gridCol w="880324"/>
                <a:gridCol w="880324"/>
                <a:gridCol w="880324"/>
                <a:gridCol w="880324"/>
                <a:gridCol w="880324"/>
                <a:gridCol w="880324"/>
                <a:gridCol w="880324"/>
              </a:tblGrid>
              <a:tr h="161968">
                <a:tc rowSpan="2">
                  <a:txBody>
                    <a:bodyPr/>
                    <a:lstStyle/>
                    <a:p>
                      <a:pPr algn="ctr" fontAlgn="ctr"/>
                      <a:r>
                        <a:rPr lang="en-US" sz="1100" b="1" i="0" u="none" strike="noStrike" dirty="0">
                          <a:solidFill>
                            <a:schemeClr val="tx1"/>
                          </a:solidFill>
                          <a:effectLst/>
                          <a:latin typeface="Arial" panose="020B0604020202020204" pitchFamily="34" charset="0"/>
                          <a:cs typeface="Arial" panose="020B0604020202020204" pitchFamily="34" charset="0"/>
                        </a:rPr>
                        <a:t>Capital Ratio</a:t>
                      </a:r>
                    </a:p>
                  </a:txBody>
                  <a:tcPr marL="45720" marR="45720" marT="0" marB="0" anchor="b">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CCAR</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Ratio</a:t>
                      </a:r>
                    </a:p>
                    <a:p>
                      <a:pPr algn="ctr" fontAlgn="ctr"/>
                      <a:r>
                        <a:rPr lang="en-US" sz="1100" b="1" i="0" u="none" strike="noStrike" baseline="0" dirty="0" smtClean="0">
                          <a:solidFill>
                            <a:schemeClr val="tx1"/>
                          </a:solidFill>
                          <a:effectLst/>
                          <a:latin typeface="Arial" panose="020B0604020202020204" pitchFamily="34" charset="0"/>
                          <a:cs typeface="Arial" panose="020B0604020202020204" pitchFamily="34" charset="0"/>
                        </a:rPr>
                        <a:t>(Min Q)</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policy trigger</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kern="1200" dirty="0" smtClean="0">
                          <a:solidFill>
                            <a:schemeClr val="tx1"/>
                          </a:solidFill>
                          <a:effectLst/>
                          <a:latin typeface="Arial" panose="020B0604020202020204" pitchFamily="34" charset="0"/>
                          <a:ea typeface="+mn-ea"/>
                          <a:cs typeface="Arial" panose="020B0604020202020204" pitchFamily="34" charset="0"/>
                        </a:rPr>
                        <a:t>Capital buffer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buffer </a:t>
                      </a:r>
                      <a:r>
                        <a:rPr lang="en-US" sz="1100" b="0" i="0" u="none" strike="noStrike" dirty="0" smtClean="0">
                          <a:solidFill>
                            <a:schemeClr val="tx1"/>
                          </a:solidFill>
                          <a:effectLst/>
                          <a:latin typeface="Arial" panose="020B0604020202020204" pitchFamily="34" charset="0"/>
                          <a:cs typeface="Arial" panose="020B0604020202020204" pitchFamily="34" charset="0"/>
                        </a:rPr>
                        <a:t>($M)</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33537">
                <a:tc vMerge="1">
                  <a:txBody>
                    <a:bodyPr/>
                    <a:lstStyle/>
                    <a:p>
                      <a:pPr algn="ctr" fontAlgn="ctr"/>
                      <a:endParaRPr lang="en-US" sz="1200" b="1" i="0" u="none" strike="noStrike" dirty="0">
                        <a:solidFill>
                          <a:schemeClr val="bg1"/>
                        </a:solidFill>
                        <a:effectLst/>
                        <a:latin typeface="+mj-lt"/>
                      </a:endParaRPr>
                    </a:p>
                  </a:txBody>
                  <a:tcPr marL="45720" marR="45720" marT="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1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endParaRPr lang="en-US" sz="1100" b="0"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0"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RWA</a:t>
                      </a:r>
                      <a:r>
                        <a:rPr lang="en-US" sz="1100" b="1" i="0" u="none" strike="noStrike" baseline="30000" dirty="0" smtClean="0">
                          <a:solidFill>
                            <a:schemeClr val="tx1"/>
                          </a:solidFill>
                          <a:effectLst/>
                          <a:latin typeface="Arial" panose="020B0604020202020204" pitchFamily="34" charset="0"/>
                          <a:cs typeface="Arial" panose="020B0604020202020204" pitchFamily="34" charset="0"/>
                        </a:rPr>
                        <a:t>1</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Red</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chemeClr val="bg1"/>
                          </a:solidFill>
                          <a:effectLst/>
                          <a:latin typeface="Arial" panose="020B0604020202020204" pitchFamily="34" charset="0"/>
                          <a:cs typeface="Arial" panose="020B0604020202020204" pitchFamily="34" charset="0"/>
                        </a:rPr>
                        <a:t>SHUSA</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235494">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Common Equity Tier</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10.41%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7.30%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6.55%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3.11%</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3.86%</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Arial" panose="020B0604020202020204" pitchFamily="34" charset="0"/>
                          <a:cs typeface="Arial" panose="020B0604020202020204" pitchFamily="34" charset="0"/>
                        </a:rPr>
                        <a:t>$96,299</a:t>
                      </a:r>
                      <a:endParaRPr lang="en-US" sz="1100" b="0" i="0" u="none" strike="noStrike" dirty="0">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r>
                        <a:rPr lang="en-US" sz="1100" b="0" i="0" u="none" strike="noStrike" dirty="0" smtClean="0">
                          <a:effectLst/>
                          <a:latin typeface="Arial" panose="020B0604020202020204" pitchFamily="34" charset="0"/>
                          <a:cs typeface="Arial" panose="020B0604020202020204" pitchFamily="34" charset="0"/>
                        </a:rPr>
                        <a:t>2,995 </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r>
                        <a:rPr lang="en-US" sz="1100" b="0" i="0" u="none" strike="noStrike" dirty="0" smtClean="0">
                          <a:effectLst/>
                          <a:latin typeface="Arial" panose="020B0604020202020204" pitchFamily="34" charset="0"/>
                          <a:cs typeface="Arial" panose="020B0604020202020204" pitchFamily="34" charset="0"/>
                        </a:rPr>
                        <a:t>3,717 </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rgbClr val="000000"/>
                          </a:solidFill>
                          <a:effectLst/>
                          <a:latin typeface="Arial" panose="020B0604020202020204" pitchFamily="34" charset="0"/>
                          <a:cs typeface="Arial" panose="020B0604020202020204" pitchFamily="34" charset="0"/>
                        </a:rPr>
                        <a:t>Tier 1 Risk-based</a:t>
                      </a:r>
                      <a:r>
                        <a:rPr lang="en-US" sz="11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1100" b="1" i="0" u="none" strike="noStrike" dirty="0" smtClean="0">
                          <a:solidFill>
                            <a:srgbClr val="000000"/>
                          </a:solidFill>
                          <a:effectLst/>
                          <a:latin typeface="Arial" panose="020B0604020202020204" pitchFamily="34" charset="0"/>
                          <a:cs typeface="Arial" panose="020B0604020202020204" pitchFamily="34" charset="0"/>
                        </a:rPr>
                        <a:t>Capital</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11.30%</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8.85%</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8.10%</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panose="020B0604020202020204" pitchFamily="34" charset="0"/>
                          <a:cs typeface="Arial" panose="020B0604020202020204" pitchFamily="34" charset="0"/>
                        </a:rPr>
                        <a:t>2.45%</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panose="020B0604020202020204" pitchFamily="34" charset="0"/>
                          <a:cs typeface="Arial" panose="020B0604020202020204" pitchFamily="34" charset="0"/>
                        </a:rPr>
                        <a:t>3.20%</a:t>
                      </a: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$96,299</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r>
                        <a:rPr lang="en-US" sz="1100" b="1" i="0" u="none" strike="noStrike" dirty="0" smtClean="0">
                          <a:solidFill>
                            <a:schemeClr val="tx1"/>
                          </a:solidFill>
                          <a:effectLst/>
                          <a:latin typeface="Arial" panose="020B0604020202020204" pitchFamily="34" charset="0"/>
                          <a:cs typeface="Arial" panose="020B0604020202020204" pitchFamily="34" charset="0"/>
                        </a:rPr>
                        <a:t>2,359 </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r>
                        <a:rPr lang="en-US" sz="1100" b="1" i="0" u="none" strike="noStrike" dirty="0" smtClean="0">
                          <a:solidFill>
                            <a:schemeClr val="tx1"/>
                          </a:solidFill>
                          <a:effectLst/>
                          <a:latin typeface="Arial" panose="020B0604020202020204" pitchFamily="34" charset="0"/>
                          <a:cs typeface="Arial" panose="020B0604020202020204" pitchFamily="34" charset="0"/>
                        </a:rPr>
                        <a:t>3,082 </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494">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Total </a:t>
                      </a:r>
                      <a:r>
                        <a:rPr lang="en-US" sz="1100" b="0" i="0" u="none" strike="noStrike" dirty="0" smtClean="0">
                          <a:solidFill>
                            <a:srgbClr val="000000"/>
                          </a:solidFill>
                          <a:effectLst/>
                          <a:latin typeface="Arial" panose="020B0604020202020204" pitchFamily="34" charset="0"/>
                          <a:cs typeface="Arial" panose="020B0604020202020204" pitchFamily="34" charset="0"/>
                        </a:rPr>
                        <a:t>Risk-based Capital</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14.37%</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10.80%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10.05%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3.57%</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4.32%</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Arial" panose="020B0604020202020204" pitchFamily="34" charset="0"/>
                          <a:cs typeface="Arial" panose="020B0604020202020204" pitchFamily="34" charset="0"/>
                        </a:rPr>
                        <a:t>$102,902</a:t>
                      </a:r>
                      <a:endParaRPr lang="en-US" sz="1100" b="0" i="0" u="none" strike="noStrike" dirty="0">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Arial"/>
                        </a:rPr>
                        <a:t>$3,674</a:t>
                      </a:r>
                      <a:endParaRPr lang="en-US" sz="1100" b="0" i="0" u="none" strike="noStrike" dirty="0">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Arial"/>
                        </a:rPr>
                        <a:t>$4445</a:t>
                      </a:r>
                      <a:endParaRPr lang="en-US" sz="1100" b="0" i="0" u="none" strike="noStrike" dirty="0">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Tier 1 Leverage</a:t>
                      </a:r>
                      <a:r>
                        <a:rPr lang="en-US" sz="1100" b="0" i="0" u="none" strike="noStrike" baseline="30000" dirty="0" smtClean="0">
                          <a:solidFill>
                            <a:srgbClr val="000000"/>
                          </a:solidFill>
                          <a:effectLst/>
                          <a:latin typeface="Arial" panose="020B0604020202020204" pitchFamily="34" charset="0"/>
                          <a:cs typeface="Arial" panose="020B0604020202020204" pitchFamily="34" charset="0"/>
                        </a:rPr>
                        <a:t>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9.03%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6.80%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6.35%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2.23%</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2.68%</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Arial" panose="020B0604020202020204" pitchFamily="34" charset="0"/>
                          <a:cs typeface="Arial" panose="020B0604020202020204" pitchFamily="34" charset="0"/>
                        </a:rPr>
                        <a:t>$120,544</a:t>
                      </a:r>
                      <a:endParaRPr lang="en-US" sz="1100" b="0" i="0" u="none" strike="noStrike" dirty="0">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r>
                        <a:rPr lang="en-US" sz="1100" b="0" i="0" u="none" strike="noStrike" dirty="0" smtClean="0">
                          <a:effectLst/>
                          <a:latin typeface="Arial" panose="020B0604020202020204" pitchFamily="34" charset="0"/>
                          <a:cs typeface="Arial" panose="020B0604020202020204" pitchFamily="34" charset="0"/>
                        </a:rPr>
                        <a:t>2,688 </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r>
                        <a:rPr lang="en-US" sz="1100" b="0" i="0" u="none" strike="noStrike" dirty="0" smtClean="0">
                          <a:effectLst/>
                          <a:latin typeface="Arial" panose="020B0604020202020204" pitchFamily="34" charset="0"/>
                          <a:cs typeface="Arial" panose="020B0604020202020204" pitchFamily="34" charset="0"/>
                        </a:rPr>
                        <a:t>3,231 </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chemeClr val="bg1"/>
                          </a:solidFill>
                          <a:effectLst/>
                          <a:latin typeface="Arial" panose="020B0604020202020204" pitchFamily="34" charset="0"/>
                          <a:cs typeface="Arial" panose="020B0604020202020204" pitchFamily="34" charset="0"/>
                        </a:rPr>
                        <a:t>SC</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fontAlgn="b"/>
                      <a:endParaRPr lang="en-US" sz="1100" b="0" i="0" u="none" strike="noStrike" dirty="0">
                        <a:solidFill>
                          <a:schemeClr val="bg1"/>
                        </a:solidFill>
                        <a:effectLst/>
                        <a:latin typeface="Arial" panose="020B0604020202020204" pitchFamily="34" charset="0"/>
                        <a:cs typeface="Arial" panose="020B0604020202020204" pitchFamily="34" charset="0"/>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r h="235494">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Common</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Equity Tier 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8.37%</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chemeClr val="tx1"/>
                          </a:solidFill>
                          <a:effectLst/>
                          <a:latin typeface="Arial" panose="020B0604020202020204" pitchFamily="34" charset="0"/>
                          <a:cs typeface="Arial" panose="020B0604020202020204" pitchFamily="34" charset="0"/>
                        </a:rPr>
                        <a:t>7.80</a:t>
                      </a:r>
                      <a:r>
                        <a:rPr lang="en-US" sz="1100" b="0" i="0" u="none" strike="noStrike" dirty="0">
                          <a:solidFill>
                            <a:schemeClr val="tx1"/>
                          </a:solidFill>
                          <a:effectLst/>
                          <a:latin typeface="Arial" panose="020B0604020202020204" pitchFamily="34" charset="0"/>
                          <a:cs typeface="Arial" panose="020B0604020202020204" pitchFamily="34" charset="0"/>
                        </a:rPr>
                        <a:t>%</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a:solidFill>
                            <a:schemeClr val="tx1"/>
                          </a:solidFill>
                          <a:effectLst/>
                          <a:latin typeface="Arial" panose="020B0604020202020204" pitchFamily="34" charset="0"/>
                          <a:cs typeface="Arial" panose="020B0604020202020204" pitchFamily="34" charset="0"/>
                        </a:rPr>
                        <a:t>6.25%</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0.57</a:t>
                      </a:r>
                      <a:r>
                        <a:rPr lang="en-US" sz="1100" b="0" i="0" u="none" strike="noStrike" dirty="0">
                          <a:solidFill>
                            <a:schemeClr val="tx1"/>
                          </a:solidFill>
                          <a:effectLst/>
                          <a:latin typeface="Arial" panose="020B0604020202020204" pitchFamily="34" charset="0"/>
                          <a:cs typeface="Arial" panose="020B0604020202020204" pitchFamily="34" charset="0"/>
                        </a:rPr>
                        <a:t>%</a:t>
                      </a:r>
                    </a:p>
                  </a:txBody>
                  <a:tcPr marL="0" marR="0" marT="0" marB="0" anchor="ctr">
                    <a:lnL>
                      <a:noFill/>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2.12%</a:t>
                      </a:r>
                    </a:p>
                  </a:txBody>
                  <a:tcPr marL="0" marR="0" marT="0" marB="0" anchor="ctr">
                    <a:lnL>
                      <a:noFill/>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smtClean="0">
                          <a:solidFill>
                            <a:schemeClr val="tx1"/>
                          </a:solidFill>
                          <a:effectLst/>
                          <a:latin typeface="Arial" panose="020B0604020202020204" pitchFamily="34" charset="0"/>
                          <a:cs typeface="Arial" panose="020B0604020202020204" pitchFamily="34" charset="0"/>
                        </a:rPr>
                        <a:t>$30,565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r>
                        <a:rPr lang="en-US" sz="1100" b="0" i="0" u="none" strike="noStrike" dirty="0" smtClean="0">
                          <a:solidFill>
                            <a:schemeClr val="tx1"/>
                          </a:solidFill>
                          <a:effectLst/>
                          <a:latin typeface="Arial" panose="020B0604020202020204" pitchFamily="34" charset="0"/>
                          <a:cs typeface="Arial" panose="020B0604020202020204" pitchFamily="34" charset="0"/>
                        </a:rPr>
                        <a:t>174 </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r>
                        <a:rPr lang="en-US" sz="1100" b="0" i="0" u="none" strike="noStrike" dirty="0" smtClean="0">
                          <a:solidFill>
                            <a:schemeClr val="tx1"/>
                          </a:solidFill>
                          <a:effectLst/>
                          <a:latin typeface="Arial" panose="020B0604020202020204" pitchFamily="34" charset="0"/>
                          <a:cs typeface="Arial" panose="020B0604020202020204" pitchFamily="34" charset="0"/>
                        </a:rPr>
                        <a:t>648 </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0" i="0" u="none" strike="noStrike" dirty="0">
                          <a:solidFill>
                            <a:srgbClr val="000000"/>
                          </a:solidFill>
                          <a:effectLst/>
                          <a:latin typeface="Arial" panose="020B0604020202020204" pitchFamily="34" charset="0"/>
                          <a:cs typeface="Arial" panose="020B0604020202020204" pitchFamily="34" charset="0"/>
                        </a:rPr>
                        <a:t>Total </a:t>
                      </a:r>
                      <a:r>
                        <a:rPr lang="en-US" sz="1100" b="0" i="0" u="none" strike="noStrike" dirty="0" smtClean="0">
                          <a:solidFill>
                            <a:srgbClr val="000000"/>
                          </a:solidFill>
                          <a:effectLst/>
                          <a:latin typeface="Arial" panose="020B0604020202020204" pitchFamily="34" charset="0"/>
                          <a:cs typeface="Arial" panose="020B0604020202020204" pitchFamily="34" charset="0"/>
                        </a:rPr>
                        <a:t>Risk-based Capital</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9.73%</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Arial" panose="020B0604020202020204" pitchFamily="34" charset="0"/>
                          <a:cs typeface="Arial" panose="020B0604020202020204" pitchFamily="34" charset="0"/>
                        </a:rPr>
                        <a:t>9.00%</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chemeClr val="tx1"/>
                          </a:solidFill>
                          <a:effectLst/>
                          <a:latin typeface="Arial" panose="020B0604020202020204" pitchFamily="34" charset="0"/>
                          <a:cs typeface="Arial" panose="020B0604020202020204" pitchFamily="34" charset="0"/>
                        </a:rPr>
                        <a:t>7.75%</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0.73%</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1.98%</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$30,565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a:t>
                      </a:r>
                      <a:r>
                        <a:rPr lang="en-US" sz="1100" b="0" i="0" u="none" strike="noStrike" dirty="0" smtClean="0">
                          <a:solidFill>
                            <a:schemeClr val="tx1"/>
                          </a:solidFill>
                          <a:effectLst/>
                          <a:latin typeface="Arial" panose="020B0604020202020204" pitchFamily="34" charset="0"/>
                          <a:cs typeface="Arial" panose="020B0604020202020204" pitchFamily="34" charset="0"/>
                        </a:rPr>
                        <a:t>223 </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$605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r>
              <a:tr h="235494">
                <a:tc>
                  <a:txBody>
                    <a:bodyPr/>
                    <a:lstStyle/>
                    <a:p>
                      <a:pPr algn="l" fontAlgn="b"/>
                      <a:r>
                        <a:rPr lang="en-US" sz="1100" b="1" i="0" u="none" strike="noStrike" dirty="0" smtClean="0">
                          <a:solidFill>
                            <a:srgbClr val="000000"/>
                          </a:solidFill>
                          <a:effectLst/>
                          <a:latin typeface="Arial" panose="020B0604020202020204" pitchFamily="34" charset="0"/>
                          <a:cs typeface="Arial" panose="020B0604020202020204" pitchFamily="34" charset="0"/>
                        </a:rPr>
                        <a:t>Tier 1 Leverage</a:t>
                      </a:r>
                      <a:r>
                        <a:rPr lang="en-US" sz="1100" b="1" i="0" u="none" strike="noStrike" baseline="30000" dirty="0" smtClean="0">
                          <a:solidFill>
                            <a:srgbClr val="000000"/>
                          </a:solidFill>
                          <a:effectLst/>
                          <a:latin typeface="Arial" panose="020B0604020202020204" pitchFamily="34" charset="0"/>
                          <a:cs typeface="Arial" panose="020B0604020202020204" pitchFamily="34" charset="0"/>
                        </a:rPr>
                        <a:t>1</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8.53%</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chemeClr val="tx1"/>
                          </a:solidFill>
                          <a:effectLst/>
                          <a:latin typeface="Arial"/>
                        </a:rPr>
                        <a:t>8.00%</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chemeClr val="tx1"/>
                          </a:solidFill>
                          <a:effectLst/>
                          <a:latin typeface="Arial"/>
                        </a:rPr>
                        <a:t>6.75%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0.53%</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Arial"/>
                        </a:rPr>
                        <a:t>1.78%</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dirty="0" smtClean="0">
                          <a:solidFill>
                            <a:schemeClr val="tx1"/>
                          </a:solidFill>
                          <a:effectLst/>
                          <a:latin typeface="Arial" panose="020B0604020202020204" pitchFamily="34" charset="0"/>
                          <a:cs typeface="Arial" panose="020B0604020202020204" pitchFamily="34" charset="0"/>
                        </a:rPr>
                        <a:t>$</a:t>
                      </a:r>
                      <a:r>
                        <a:rPr lang="en-US" sz="1100" b="1" i="0" u="none" strike="noStrike" dirty="0" smtClean="0">
                          <a:solidFill>
                            <a:schemeClr val="tx1"/>
                          </a:solidFill>
                          <a:effectLst/>
                          <a:latin typeface="Arial" panose="020B0604020202020204" pitchFamily="34" charset="0"/>
                          <a:cs typeface="Arial" panose="020B0604020202020204" pitchFamily="34" charset="0"/>
                        </a:rPr>
                        <a:t>29,996</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a:rPr>
                        <a:t>$159</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Arial"/>
                        </a:rPr>
                        <a:t>$534</a:t>
                      </a:r>
                      <a:endParaRPr lang="en-US" sz="1100" b="1" i="0" u="none" strike="noStrike" dirty="0">
                        <a:solidFill>
                          <a:schemeClr val="tx1"/>
                        </a:solidFill>
                        <a:effectLst/>
                        <a:latin typeface="Arial"/>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graphicFrame>
        <p:nvGraphicFramePr>
          <p:cNvPr id="4" name="Conclusion"/>
          <p:cNvGraphicFramePr>
            <a:graphicFrameLocks noGrp="1"/>
          </p:cNvGraphicFramePr>
          <p:nvPr>
            <p:extLst>
              <p:ext uri="{D42A27DB-BD31-4B8C-83A1-F6EECF244321}">
                <p14:modId xmlns:p14="http://schemas.microsoft.com/office/powerpoint/2010/main" val="3680080168"/>
              </p:ext>
            </p:extLst>
          </p:nvPr>
        </p:nvGraphicFramePr>
        <p:xfrm>
          <a:off x="365453" y="5518597"/>
          <a:ext cx="8881735" cy="640080"/>
        </p:xfrm>
        <a:graphic>
          <a:graphicData uri="http://schemas.openxmlformats.org/drawingml/2006/table">
            <a:tbl>
              <a:tblPr firstRow="1" bandRow="1">
                <a:tableStyleId>{839DD9DD-9E6C-4910-8AC0-68ADFF6A6AFC}</a:tableStyleId>
              </a:tblPr>
              <a:tblGrid>
                <a:gridCol w="8881735"/>
              </a:tblGrid>
              <a:tr h="254000">
                <a:tc>
                  <a:txBody>
                    <a:bodyPr/>
                    <a:lstStyle/>
                    <a:p>
                      <a:r>
                        <a:rPr kumimoji="0" lang="en-US" sz="1800" b="0" i="0" u="none" baseline="0" dirty="0" smtClean="0">
                          <a:solidFill>
                            <a:schemeClr val="accent1"/>
                          </a:solidFill>
                          <a:latin typeface="Arial" panose="020B0604020202020204" pitchFamily="34" charset="0"/>
                          <a:cs typeface="Arial" panose="020B0604020202020204" pitchFamily="34" charset="0"/>
                          <a:sym typeface="+mj-lt"/>
                        </a:rPr>
                        <a:t>SC’s capital buffer is smaller than its proportional allocation from SHUSA, therefore the SC-level capital constraint is used to set SC RAS budgets</a:t>
                      </a:r>
                      <a:endParaRPr kumimoji="0" lang="en-GB" sz="1800" b="0" i="0" u="none" baseline="0" dirty="0">
                        <a:solidFill>
                          <a:schemeClr val="accent1"/>
                        </a:solidFill>
                        <a:latin typeface="Arial" panose="020B0604020202020204" pitchFamily="34" charset="0"/>
                        <a:cs typeface="Arial" panose="020B0604020202020204" pitchFamily="34" charset="0"/>
                        <a:sym typeface="+mj-lt"/>
                      </a:endParaRPr>
                    </a:p>
                  </a:txBody>
                  <a:tcPr anchor="b">
                    <a:lnT w="9525">
                      <a:solidFill>
                        <a:schemeClr val="accent4"/>
                      </a:solidFill>
                    </a:lnT>
                    <a:lnB w="9525" cap="flat" cmpd="sng" algn="ctr">
                      <a:solidFill>
                        <a:schemeClr val="accent4"/>
                      </a:solidFill>
                    </a:lnB>
                  </a:tcPr>
                </a:tc>
              </a:tr>
            </a:tbl>
          </a:graphicData>
        </a:graphic>
      </p:graphicFrame>
      <p:grpSp>
        <p:nvGrpSpPr>
          <p:cNvPr id="54" name="Group 53"/>
          <p:cNvGrpSpPr/>
          <p:nvPr/>
        </p:nvGrpSpPr>
        <p:grpSpPr>
          <a:xfrm>
            <a:off x="443921" y="72184"/>
            <a:ext cx="3914965" cy="189008"/>
            <a:chOff x="403281" y="164517"/>
            <a:chExt cx="3914965" cy="189008"/>
          </a:xfrm>
        </p:grpSpPr>
        <p:sp>
          <p:nvSpPr>
            <p:cNvPr id="59"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PPNR impairment</a:t>
              </a:r>
              <a:endParaRPr lang="en-US" sz="1200" dirty="0">
                <a:solidFill>
                  <a:schemeClr val="accent1"/>
                </a:solidFill>
              </a:endParaRPr>
            </a:p>
          </p:txBody>
        </p:sp>
        <p:sp>
          <p:nvSpPr>
            <p:cNvPr id="60" name="Oval 5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941728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 name="Object 102" hidden="1"/>
          <p:cNvGraphicFramePr>
            <a:graphicFrameLocks noChangeAspect="1"/>
          </p:cNvGraphicFramePr>
          <p:nvPr>
            <p:custDataLst>
              <p:tags r:id="rId2"/>
            </p:custDataLst>
            <p:extLst>
              <p:ext uri="{D42A27DB-BD31-4B8C-83A1-F6EECF244321}">
                <p14:modId xmlns:p14="http://schemas.microsoft.com/office/powerpoint/2010/main" val="36466743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475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sz="quarter" idx="11"/>
          </p:nvPr>
        </p:nvSpPr>
        <p:spPr>
          <a:xfrm>
            <a:off x="353882" y="458606"/>
            <a:ext cx="8666245" cy="435610"/>
          </a:xfrm>
          <a:prstGeom prst="rect">
            <a:avLst/>
          </a:prstGeom>
        </p:spPr>
        <p:txBody>
          <a:bodyPr/>
          <a:lstStyle/>
          <a:p>
            <a:r>
              <a:rPr lang="en-US" dirty="0"/>
              <a:t>Calibration: </a:t>
            </a:r>
            <a:r>
              <a:rPr lang="en-US" b="0" dirty="0" smtClean="0"/>
              <a:t>PPNR Impairment in CCAR 2016 </a:t>
            </a:r>
            <a:endParaRPr lang="en-GB" dirty="0"/>
          </a:p>
        </p:txBody>
      </p:sp>
      <p:sp>
        <p:nvSpPr>
          <p:cNvPr id="66" name="Rectangle 65"/>
          <p:cNvSpPr/>
          <p:nvPr/>
        </p:nvSpPr>
        <p:spPr>
          <a:xfrm>
            <a:off x="5162550" y="1465754"/>
            <a:ext cx="4084638" cy="370614"/>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Entity level capital buffer allocation </a:t>
            </a:r>
            <a:r>
              <a:rPr lang="en-GB" sz="1400" b="1" dirty="0">
                <a:solidFill>
                  <a:srgbClr val="FF0000"/>
                </a:solidFill>
                <a:latin typeface="Arial" panose="020B0604020202020204" pitchFamily="34" charset="0"/>
                <a:cs typeface="Arial" panose="020B0604020202020204" pitchFamily="34" charset="0"/>
              </a:rPr>
              <a:t>to </a:t>
            </a:r>
            <a:r>
              <a:rPr lang="en-GB" sz="1400" b="1" dirty="0" smtClean="0">
                <a:solidFill>
                  <a:srgbClr val="FF0000"/>
                </a:solidFill>
                <a:latin typeface="Arial" panose="020B0604020202020204" pitchFamily="34" charset="0"/>
                <a:cs typeface="Arial" panose="020B0604020202020204" pitchFamily="34" charset="0"/>
              </a:rPr>
              <a:t>PPNR impairment budgets, </a:t>
            </a:r>
            <a:r>
              <a:rPr lang="en-GB" sz="1400" dirty="0" smtClean="0">
                <a:solidFill>
                  <a:srgbClr val="FF0000"/>
                </a:solidFill>
                <a:latin typeface="Arial" panose="020B0604020202020204" pitchFamily="34" charset="0"/>
                <a:cs typeface="Arial" panose="020B0604020202020204" pitchFamily="34" charset="0"/>
              </a:rPr>
              <a:t>$M</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67" name="Table 66"/>
          <p:cNvGraphicFramePr>
            <a:graphicFrameLocks noGrp="1"/>
          </p:cNvGraphicFramePr>
          <p:nvPr>
            <p:extLst>
              <p:ext uri="{D42A27DB-BD31-4B8C-83A1-F6EECF244321}">
                <p14:modId xmlns:p14="http://schemas.microsoft.com/office/powerpoint/2010/main" val="877875558"/>
              </p:ext>
            </p:extLst>
          </p:nvPr>
        </p:nvGraphicFramePr>
        <p:xfrm>
          <a:off x="5162550" y="2083980"/>
          <a:ext cx="4084637" cy="3456312"/>
        </p:xfrm>
        <a:graphic>
          <a:graphicData uri="http://schemas.openxmlformats.org/drawingml/2006/table">
            <a:tbl>
              <a:tblPr firstRow="1" bandRow="1">
                <a:tableStyleId>{5C22544A-7EE6-4342-B048-85BDC9FD1C3A}</a:tableStyleId>
              </a:tblPr>
              <a:tblGrid>
                <a:gridCol w="1674185"/>
                <a:gridCol w="602613"/>
                <a:gridCol w="602613"/>
                <a:gridCol w="602613"/>
                <a:gridCol w="602613"/>
              </a:tblGrid>
              <a:tr h="311391">
                <a:tc rowSpan="2">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100" b="1" i="0" baseline="0" dirty="0" smtClean="0">
                          <a:solidFill>
                            <a:schemeClr val="bg1">
                              <a:lumMod val="65000"/>
                            </a:schemeClr>
                          </a:solidFill>
                          <a:latin typeface="Arial" panose="020B0604020202020204" pitchFamily="34" charset="0"/>
                          <a:cs typeface="Arial" panose="020B0604020202020204" pitchFamily="34" charset="0"/>
                        </a:rPr>
                        <a:t>Credit losses</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PPNR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329873">
                <a:tc vMerge="1">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i="0" baseline="0" dirty="0" smtClean="0">
                          <a:solidFill>
                            <a:schemeClr val="tx1"/>
                          </a:solidFill>
                          <a:latin typeface="Arial" panose="020B0604020202020204" pitchFamily="34" charset="0"/>
                          <a:cs typeface="Arial" panose="020B0604020202020204" pitchFamily="34" charset="0"/>
                        </a:rPr>
                        <a:t>Amber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100" b="1" i="0" baseline="0" dirty="0" smtClean="0">
                          <a:solidFill>
                            <a:schemeClr val="bg1"/>
                          </a:solidFill>
                          <a:latin typeface="Arial" panose="020B0604020202020204" pitchFamily="34" charset="0"/>
                          <a:cs typeface="Arial" panose="020B0604020202020204" pitchFamily="34" charset="0"/>
                        </a:rPr>
                        <a:t>Red</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Amber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bg1"/>
                          </a:solidFill>
                          <a:latin typeface="Arial" panose="020B0604020202020204" pitchFamily="34" charset="0"/>
                          <a:cs typeface="Arial" panose="020B0604020202020204" pitchFamily="34" charset="0"/>
                        </a:rPr>
                        <a:t>Red</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49498">
                <a:tc rowSpan="2">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 SC capital buffer</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$159</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0"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349498">
                <a:tc vMerge="1">
                  <a:txBody>
                    <a:bodyPr/>
                    <a:lstStyle/>
                    <a:p>
                      <a:endParaRPr lang="en-US"/>
                    </a:p>
                  </a:txBody>
                  <a:tcPr/>
                </a:tc>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$534</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29013">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CCAR allocation %</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72.6%</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000" b="0"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tx1"/>
                          </a:solidFill>
                          <a:latin typeface="Arial" panose="020B0604020202020204" pitchFamily="34" charset="0"/>
                          <a:ea typeface="+mn-ea"/>
                          <a:cs typeface="Arial" panose="020B0604020202020204" pitchFamily="34" charset="0"/>
                        </a:rPr>
                        <a:t>27.4%</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000" b="0"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29013">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Capital buffer allocated</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$115</a:t>
                      </a:r>
                      <a:endParaRPr lang="en-US" sz="1100" b="0" i="0" kern="1200" baseline="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$388</a:t>
                      </a:r>
                    </a:p>
                  </a:txBody>
                  <a:tcPr marL="45720" marR="45720" anchor="ctr">
                    <a:lnL>
                      <a:noFill/>
                    </a:lnL>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tx1"/>
                          </a:solidFill>
                          <a:latin typeface="Arial" panose="020B0604020202020204" pitchFamily="34" charset="0"/>
                          <a:ea typeface="+mn-ea"/>
                          <a:cs typeface="Arial" panose="020B0604020202020204" pitchFamily="34" charset="0"/>
                        </a:rPr>
                        <a:t>$43</a:t>
                      </a:r>
                    </a:p>
                  </a:txBody>
                  <a:tcPr marL="45720" marR="4572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tx1"/>
                          </a:solidFill>
                          <a:latin typeface="Arial" panose="020B0604020202020204" pitchFamily="34" charset="0"/>
                          <a:ea typeface="+mn-ea"/>
                          <a:cs typeface="Arial" panose="020B0604020202020204" pitchFamily="34" charset="0"/>
                        </a:rPr>
                        <a:t>$146</a:t>
                      </a:r>
                    </a:p>
                  </a:txBody>
                  <a:tcPr marL="45720" marR="45720" anchor="ctr">
                    <a:lnL>
                      <a:noFill/>
                    </a:lnL>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529013">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 CCAR losses</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$9,534</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000" b="0"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tx1"/>
                          </a:solidFill>
                          <a:latin typeface="Arial" panose="020B0604020202020204" pitchFamily="34" charset="0"/>
                          <a:ea typeface="+mn-ea"/>
                          <a:cs typeface="Arial" panose="020B0604020202020204" pitchFamily="34" charset="0"/>
                        </a:rPr>
                        <a:t>$3,603</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000" b="0"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29013">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a:t>
                      </a:r>
                      <a:r>
                        <a:rPr lang="en-GB" sz="1100" b="1" i="0" baseline="0" dirty="0" smtClean="0">
                          <a:solidFill>
                            <a:schemeClr val="tx1"/>
                          </a:solidFill>
                          <a:latin typeface="Arial" panose="020B0604020202020204" pitchFamily="34" charset="0"/>
                          <a:cs typeface="Arial" panose="020B0604020202020204" pitchFamily="34" charset="0"/>
                        </a:rPr>
                        <a:t> loss budget</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$9,649</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$9,921</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tx1"/>
                          </a:solidFill>
                          <a:latin typeface="Arial" panose="020B0604020202020204" pitchFamily="34" charset="0"/>
                          <a:ea typeface="+mn-ea"/>
                          <a:cs typeface="Arial" panose="020B0604020202020204" pitchFamily="34" charset="0"/>
                        </a:rPr>
                        <a:t>$3,646</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tx1"/>
                          </a:solidFill>
                          <a:latin typeface="Arial" panose="020B0604020202020204" pitchFamily="34" charset="0"/>
                          <a:ea typeface="+mn-ea"/>
                          <a:cs typeface="Arial" panose="020B0604020202020204" pitchFamily="34" charset="0"/>
                        </a:rPr>
                        <a:t>$3,749</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2" name="Rectangle 1"/>
          <p:cNvSpPr/>
          <p:nvPr/>
        </p:nvSpPr>
        <p:spPr>
          <a:xfrm>
            <a:off x="8006316" y="5020646"/>
            <a:ext cx="1240872" cy="51964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68" name="Rectangular Callout 67"/>
          <p:cNvSpPr/>
          <p:nvPr/>
        </p:nvSpPr>
        <p:spPr>
          <a:xfrm>
            <a:off x="5654103" y="5711714"/>
            <a:ext cx="3525392" cy="370104"/>
          </a:xfrm>
          <a:prstGeom prst="wedgeRectCallout">
            <a:avLst>
              <a:gd name="adj1" fmla="val 30178"/>
              <a:gd name="adj2" fmla="val -88194"/>
            </a:avLst>
          </a:prstGeom>
          <a:solidFill>
            <a:schemeClr val="bg2">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lIns="72009" tIns="72009" rIns="72009" bIns="72009" rtlCol="0" anchor="ctr"/>
          <a:lstStyle/>
          <a:p>
            <a:pPr algn="ctr"/>
            <a:r>
              <a:rPr lang="en-GB" dirty="0" smtClean="0">
                <a:solidFill>
                  <a:schemeClr val="tx1"/>
                </a:solidFill>
                <a:latin typeface="Arial"/>
                <a:cs typeface="Arial" panose="020B0604020202020204" pitchFamily="34" charset="0"/>
                <a:sym typeface="Arial"/>
              </a:rPr>
              <a:t>Allocated proportionally between </a:t>
            </a:r>
            <a:r>
              <a:rPr lang="en-GB" b="1" dirty="0" smtClean="0">
                <a:solidFill>
                  <a:schemeClr val="tx1"/>
                </a:solidFill>
                <a:latin typeface="Arial"/>
                <a:cs typeface="Arial" panose="020B0604020202020204" pitchFamily="34" charset="0"/>
                <a:sym typeface="Arial"/>
              </a:rPr>
              <a:t>PPNR impairment </a:t>
            </a:r>
            <a:r>
              <a:rPr lang="en-GB" dirty="0" smtClean="0">
                <a:solidFill>
                  <a:schemeClr val="tx1"/>
                </a:solidFill>
                <a:latin typeface="Arial"/>
                <a:cs typeface="Arial" panose="020B0604020202020204" pitchFamily="34" charset="0"/>
                <a:sym typeface="Arial"/>
              </a:rPr>
              <a:t>and credit losses (see Credit risk section)</a:t>
            </a:r>
          </a:p>
        </p:txBody>
      </p:sp>
      <p:grpSp>
        <p:nvGrpSpPr>
          <p:cNvPr id="70" name="Group 69"/>
          <p:cNvGrpSpPr/>
          <p:nvPr/>
        </p:nvGrpSpPr>
        <p:grpSpPr>
          <a:xfrm>
            <a:off x="5906815" y="4361565"/>
            <a:ext cx="274434" cy="251159"/>
            <a:chOff x="2736905" y="1731298"/>
            <a:chExt cx="274434" cy="251159"/>
          </a:xfrm>
        </p:grpSpPr>
        <p:sp>
          <p:nvSpPr>
            <p:cNvPr id="72" name="Oval 71"/>
            <p:cNvSpPr/>
            <p:nvPr/>
          </p:nvSpPr>
          <p:spPr>
            <a:xfrm>
              <a:off x="2754798" y="1738705"/>
              <a:ext cx="228600" cy="228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73" name="Rectangle 72"/>
            <p:cNvSpPr/>
            <p:nvPr/>
          </p:nvSpPr>
          <p:spPr>
            <a:xfrm>
              <a:off x="2736905" y="1731298"/>
              <a:ext cx="274434" cy="251159"/>
            </a:xfrm>
            <a:prstGeom prst="rect">
              <a:avLst/>
            </a:prstGeom>
          </p:spPr>
          <p:txBody>
            <a:bodyPr wrap="none">
              <a:spAutoFit/>
            </a:bodyPr>
            <a:lstStyle/>
            <a:p>
              <a:r>
                <a:rPr lang="en-US" sz="1200" b="1" dirty="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grpSp>
        <p:nvGrpSpPr>
          <p:cNvPr id="74" name="Group 73"/>
          <p:cNvGrpSpPr/>
          <p:nvPr/>
        </p:nvGrpSpPr>
        <p:grpSpPr>
          <a:xfrm>
            <a:off x="5906815" y="4882205"/>
            <a:ext cx="274434" cy="254385"/>
            <a:chOff x="2736905" y="1728072"/>
            <a:chExt cx="274434" cy="254385"/>
          </a:xfrm>
        </p:grpSpPr>
        <p:sp>
          <p:nvSpPr>
            <p:cNvPr id="75" name="Oval 74"/>
            <p:cNvSpPr/>
            <p:nvPr/>
          </p:nvSpPr>
          <p:spPr>
            <a:xfrm>
              <a:off x="2754798" y="1728072"/>
              <a:ext cx="228600" cy="228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76" name="Rectangle 75"/>
            <p:cNvSpPr/>
            <p:nvPr/>
          </p:nvSpPr>
          <p:spPr>
            <a:xfrm>
              <a:off x="2736905" y="1731298"/>
              <a:ext cx="274434" cy="251159"/>
            </a:xfrm>
            <a:prstGeom prst="rect">
              <a:avLst/>
            </a:prstGeom>
          </p:spPr>
          <p:txBody>
            <a:bodyPr wrap="none">
              <a:spAutoFit/>
            </a:bodyPr>
            <a:lstStyle/>
            <a:p>
              <a:r>
                <a:rPr lang="en-US" sz="1200" b="1" dirty="0" smtClean="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grpSp>
        <p:nvGrpSpPr>
          <p:cNvPr id="102" name="Group 101"/>
          <p:cNvGrpSpPr/>
          <p:nvPr/>
        </p:nvGrpSpPr>
        <p:grpSpPr>
          <a:xfrm>
            <a:off x="5906815" y="3304376"/>
            <a:ext cx="269625" cy="251159"/>
            <a:chOff x="2739309" y="1731298"/>
            <a:chExt cx="269625" cy="251159"/>
          </a:xfrm>
        </p:grpSpPr>
        <p:sp>
          <p:nvSpPr>
            <p:cNvPr id="104" name="Oval 103"/>
            <p:cNvSpPr/>
            <p:nvPr/>
          </p:nvSpPr>
          <p:spPr>
            <a:xfrm>
              <a:off x="2754798" y="1738705"/>
              <a:ext cx="228600" cy="228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105" name="Rectangle 104"/>
            <p:cNvSpPr/>
            <p:nvPr/>
          </p:nvSpPr>
          <p:spPr>
            <a:xfrm>
              <a:off x="2739309" y="1731298"/>
              <a:ext cx="269625" cy="251159"/>
            </a:xfrm>
            <a:prstGeom prst="rect">
              <a:avLst/>
            </a:prstGeom>
          </p:spPr>
          <p:txBody>
            <a:bodyPr wrap="none">
              <a:spAutoFit/>
            </a:bodyPr>
            <a:lstStyle/>
            <a:p>
              <a:r>
                <a:rPr lang="en-US" sz="1200" b="1" dirty="0">
                  <a:solidFill>
                    <a:srgbClr val="FF0000"/>
                  </a:solidFill>
                  <a:latin typeface="Arial" panose="020B0604020202020204" pitchFamily="34" charset="0"/>
                  <a:cs typeface="Arial" panose="020B0604020202020204" pitchFamily="34" charset="0"/>
                </a:rPr>
                <a:t>x</a:t>
              </a:r>
              <a:endParaRPr lang="en-GB" sz="1200" b="1" dirty="0">
                <a:latin typeface="Arial" panose="020B0604020202020204" pitchFamily="34" charset="0"/>
                <a:cs typeface="Arial" panose="020B0604020202020204" pitchFamily="34" charset="0"/>
              </a:endParaRPr>
            </a:p>
          </p:txBody>
        </p:sp>
      </p:grpSp>
      <p:grpSp>
        <p:nvGrpSpPr>
          <p:cNvPr id="106" name="Group 105"/>
          <p:cNvGrpSpPr/>
          <p:nvPr/>
        </p:nvGrpSpPr>
        <p:grpSpPr>
          <a:xfrm>
            <a:off x="5906815" y="3820775"/>
            <a:ext cx="274434" cy="254385"/>
            <a:chOff x="2736905" y="1728072"/>
            <a:chExt cx="274434" cy="254385"/>
          </a:xfrm>
        </p:grpSpPr>
        <p:sp>
          <p:nvSpPr>
            <p:cNvPr id="107" name="Oval 106"/>
            <p:cNvSpPr/>
            <p:nvPr/>
          </p:nvSpPr>
          <p:spPr>
            <a:xfrm>
              <a:off x="2754798" y="1728072"/>
              <a:ext cx="228600" cy="228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108" name="Rectangle 107"/>
            <p:cNvSpPr/>
            <p:nvPr/>
          </p:nvSpPr>
          <p:spPr>
            <a:xfrm>
              <a:off x="2736905" y="1731298"/>
              <a:ext cx="274434" cy="251159"/>
            </a:xfrm>
            <a:prstGeom prst="rect">
              <a:avLst/>
            </a:prstGeom>
          </p:spPr>
          <p:txBody>
            <a:bodyPr wrap="none">
              <a:spAutoFit/>
            </a:bodyPr>
            <a:lstStyle/>
            <a:p>
              <a:r>
                <a:rPr lang="en-US" sz="1200" b="1" dirty="0" smtClean="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sp>
        <p:nvSpPr>
          <p:cNvPr id="56" name="TextBox 55"/>
          <p:cNvSpPr txBox="1"/>
          <p:nvPr/>
        </p:nvSpPr>
        <p:spPr>
          <a:xfrm>
            <a:off x="3786973" y="3876936"/>
            <a:ext cx="1045383" cy="1691640"/>
          </a:xfrm>
          <a:prstGeom prst="rect">
            <a:avLst/>
          </a:prstGeom>
          <a:solidFill>
            <a:schemeClr val="bg1"/>
          </a:solidFill>
        </p:spPr>
        <p:txBody>
          <a:bodyPr wrap="square" rtlCol="0">
            <a:spAutoFit/>
          </a:bodyPr>
          <a:lstStyle/>
          <a:p>
            <a:pPr>
              <a:lnSpc>
                <a:spcPct val="100000"/>
              </a:lnSpc>
            </a:pPr>
            <a:r>
              <a:rPr lang="en-US" b="1" dirty="0" smtClean="0"/>
              <a:t>Impairment</a:t>
            </a:r>
          </a:p>
          <a:p>
            <a:pPr>
              <a:lnSpc>
                <a:spcPct val="100000"/>
              </a:lnSpc>
            </a:pPr>
            <a:r>
              <a:rPr lang="en-US" i="1" dirty="0" smtClean="0"/>
              <a:t>$3,603M</a:t>
            </a:r>
            <a:endParaRPr lang="en-US" i="1" dirty="0"/>
          </a:p>
        </p:txBody>
      </p:sp>
      <p:sp>
        <p:nvSpPr>
          <p:cNvPr id="71" name="TextBox 70"/>
          <p:cNvSpPr txBox="1"/>
          <p:nvPr/>
        </p:nvSpPr>
        <p:spPr>
          <a:xfrm rot="16200000">
            <a:off x="-315403" y="2812006"/>
            <a:ext cx="1630932" cy="152616"/>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Credit losses</a:t>
            </a:r>
            <a:endParaRPr lang="en-US" sz="1100" b="1" dirty="0">
              <a:solidFill>
                <a:srgbClr val="FF0000"/>
              </a:solidFill>
            </a:endParaRPr>
          </a:p>
        </p:txBody>
      </p:sp>
      <p:sp>
        <p:nvSpPr>
          <p:cNvPr id="77" name="TextBox 76"/>
          <p:cNvSpPr txBox="1"/>
          <p:nvPr/>
        </p:nvSpPr>
        <p:spPr>
          <a:xfrm>
            <a:off x="657281" y="2905695"/>
            <a:ext cx="1093016" cy="246221"/>
          </a:xfrm>
          <a:prstGeom prst="rect">
            <a:avLst/>
          </a:prstGeom>
          <a:noFill/>
        </p:spPr>
        <p:txBody>
          <a:bodyPr wrap="square" rtlCol="0">
            <a:spAutoFit/>
          </a:bodyPr>
          <a:lstStyle/>
          <a:p>
            <a:pPr algn="l">
              <a:lnSpc>
                <a:spcPct val="100000"/>
              </a:lnSpc>
            </a:pPr>
            <a:r>
              <a:rPr lang="en-US" b="1" dirty="0" smtClean="0"/>
              <a:t>SC</a:t>
            </a:r>
            <a:endParaRPr lang="en-US" b="1" dirty="0"/>
          </a:p>
        </p:txBody>
      </p:sp>
      <p:sp>
        <p:nvSpPr>
          <p:cNvPr id="78" name="TextBox 77"/>
          <p:cNvSpPr txBox="1"/>
          <p:nvPr/>
        </p:nvSpPr>
        <p:spPr>
          <a:xfrm>
            <a:off x="366713" y="1458374"/>
            <a:ext cx="530288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400" b="1" dirty="0" smtClean="0">
                <a:solidFill>
                  <a:schemeClr val="accent1"/>
                </a:solidFill>
              </a:rPr>
              <a:t>SHUSA credit losses &amp; PPNR impairment </a:t>
            </a:r>
          </a:p>
          <a:p>
            <a:pPr algn="l">
              <a:lnSpc>
                <a:spcPct val="100000"/>
              </a:lnSpc>
              <a:spcBef>
                <a:spcPts val="0"/>
              </a:spcBef>
              <a:spcAft>
                <a:spcPts val="0"/>
              </a:spcAft>
            </a:pPr>
            <a:r>
              <a:rPr lang="en-US" sz="1400" dirty="0" smtClean="0">
                <a:solidFill>
                  <a:schemeClr val="accent1"/>
                </a:solidFill>
              </a:rPr>
              <a:t>9Q Cumulative CCAR 2016</a:t>
            </a:r>
            <a:r>
              <a:rPr lang="en-US" sz="1400" baseline="30000" dirty="0" smtClean="0">
                <a:solidFill>
                  <a:schemeClr val="accent1"/>
                </a:solidFill>
              </a:rPr>
              <a:t>1</a:t>
            </a:r>
            <a:endParaRPr lang="en-US" sz="1400" dirty="0">
              <a:solidFill>
                <a:schemeClr val="accent1"/>
              </a:solidFill>
            </a:endParaRPr>
          </a:p>
        </p:txBody>
      </p:sp>
      <p:sp>
        <p:nvSpPr>
          <p:cNvPr id="79" name="TextBox 78"/>
          <p:cNvSpPr txBox="1"/>
          <p:nvPr/>
        </p:nvSpPr>
        <p:spPr>
          <a:xfrm rot="16200000">
            <a:off x="-289044" y="4628622"/>
            <a:ext cx="1663605" cy="240235"/>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PPNR impairment</a:t>
            </a:r>
            <a:endParaRPr lang="en-US" sz="1100" b="1" dirty="0">
              <a:solidFill>
                <a:srgbClr val="FF0000"/>
              </a:solidFill>
            </a:endParaRPr>
          </a:p>
        </p:txBody>
      </p:sp>
      <p:sp>
        <p:nvSpPr>
          <p:cNvPr id="80" name="TextBox 79"/>
          <p:cNvSpPr txBox="1"/>
          <p:nvPr/>
        </p:nvSpPr>
        <p:spPr>
          <a:xfrm>
            <a:off x="2552760" y="4711966"/>
            <a:ext cx="196588" cy="462884"/>
          </a:xfrm>
          <a:prstGeom prst="rect">
            <a:avLst/>
          </a:prstGeom>
          <a:noFill/>
        </p:spPr>
        <p:txBody>
          <a:bodyPr wrap="square" rtlCol="0">
            <a:noAutofit/>
          </a:bodyPr>
          <a:lstStyle/>
          <a:p>
            <a:pPr>
              <a:lnSpc>
                <a:spcPct val="100000"/>
              </a:lnSpc>
            </a:pPr>
            <a:r>
              <a:rPr lang="en-US" sz="2000" dirty="0" smtClean="0">
                <a:solidFill>
                  <a:srgbClr val="000000"/>
                </a:solidFill>
              </a:rPr>
              <a:t>-</a:t>
            </a:r>
            <a:endParaRPr lang="en-US" sz="2000" dirty="0">
              <a:solidFill>
                <a:srgbClr val="000000"/>
              </a:solidFill>
            </a:endParaRPr>
          </a:p>
        </p:txBody>
      </p:sp>
      <p:sp>
        <p:nvSpPr>
          <p:cNvPr id="81" name="TextBox 80"/>
          <p:cNvSpPr txBox="1"/>
          <p:nvPr/>
        </p:nvSpPr>
        <p:spPr>
          <a:xfrm>
            <a:off x="3603144" y="4711966"/>
            <a:ext cx="312317" cy="462884"/>
          </a:xfrm>
          <a:prstGeom prst="rect">
            <a:avLst/>
          </a:prstGeom>
          <a:noFill/>
        </p:spPr>
        <p:txBody>
          <a:bodyPr wrap="square" rtlCol="0">
            <a:noAutofit/>
          </a:bodyPr>
          <a:lstStyle/>
          <a:p>
            <a:pPr>
              <a:lnSpc>
                <a:spcPct val="100000"/>
              </a:lnSpc>
            </a:pPr>
            <a:r>
              <a:rPr lang="en-US" sz="2000" dirty="0" smtClean="0">
                <a:solidFill>
                  <a:srgbClr val="000000"/>
                </a:solidFill>
              </a:rPr>
              <a:t>=</a:t>
            </a:r>
            <a:endParaRPr lang="en-US" sz="2000" dirty="0">
              <a:solidFill>
                <a:srgbClr val="000000"/>
              </a:solidFill>
            </a:endParaRPr>
          </a:p>
        </p:txBody>
      </p:sp>
      <p:sp>
        <p:nvSpPr>
          <p:cNvPr id="82" name="TextBox 81"/>
          <p:cNvSpPr txBox="1"/>
          <p:nvPr/>
        </p:nvSpPr>
        <p:spPr>
          <a:xfrm>
            <a:off x="1582213" y="3876936"/>
            <a:ext cx="1045383" cy="400110"/>
          </a:xfrm>
          <a:prstGeom prst="rect">
            <a:avLst/>
          </a:prstGeom>
          <a:noFill/>
        </p:spPr>
        <p:txBody>
          <a:bodyPr wrap="square" rtlCol="0">
            <a:spAutoFit/>
          </a:bodyPr>
          <a:lstStyle/>
          <a:p>
            <a:pPr>
              <a:lnSpc>
                <a:spcPct val="100000"/>
              </a:lnSpc>
            </a:pPr>
            <a:r>
              <a:rPr lang="en-US" b="1" dirty="0" smtClean="0"/>
              <a:t>BHC Base</a:t>
            </a:r>
          </a:p>
          <a:p>
            <a:pPr>
              <a:lnSpc>
                <a:spcPct val="100000"/>
              </a:lnSpc>
            </a:pPr>
            <a:r>
              <a:rPr lang="en-US" i="1" dirty="0" smtClean="0"/>
              <a:t>$10,926M</a:t>
            </a:r>
            <a:endParaRPr lang="en-US" i="1" dirty="0"/>
          </a:p>
        </p:txBody>
      </p:sp>
      <p:sp>
        <p:nvSpPr>
          <p:cNvPr id="83" name="TextBox 82"/>
          <p:cNvSpPr txBox="1"/>
          <p:nvPr/>
        </p:nvSpPr>
        <p:spPr>
          <a:xfrm>
            <a:off x="2663846" y="3876936"/>
            <a:ext cx="1045383" cy="400110"/>
          </a:xfrm>
          <a:prstGeom prst="rect">
            <a:avLst/>
          </a:prstGeom>
          <a:noFill/>
        </p:spPr>
        <p:txBody>
          <a:bodyPr wrap="square" rtlCol="0">
            <a:spAutoFit/>
          </a:bodyPr>
          <a:lstStyle/>
          <a:p>
            <a:pPr>
              <a:lnSpc>
                <a:spcPct val="100000"/>
              </a:lnSpc>
            </a:pPr>
            <a:r>
              <a:rPr lang="en-US" b="1" dirty="0" smtClean="0"/>
              <a:t>BHC Stress </a:t>
            </a:r>
            <a:r>
              <a:rPr lang="en-US" i="1" dirty="0" smtClean="0"/>
              <a:t>$5,877M</a:t>
            </a:r>
            <a:endParaRPr lang="en-US" i="1" dirty="0"/>
          </a:p>
        </p:txBody>
      </p:sp>
      <p:sp>
        <p:nvSpPr>
          <p:cNvPr id="84" name="TextBox 83"/>
          <p:cNvSpPr txBox="1"/>
          <p:nvPr/>
        </p:nvSpPr>
        <p:spPr>
          <a:xfrm>
            <a:off x="657281" y="4288558"/>
            <a:ext cx="1093016" cy="246221"/>
          </a:xfrm>
          <a:prstGeom prst="rect">
            <a:avLst/>
          </a:prstGeom>
          <a:noFill/>
        </p:spPr>
        <p:txBody>
          <a:bodyPr wrap="square" rtlCol="0">
            <a:spAutoFit/>
          </a:bodyPr>
          <a:lstStyle/>
          <a:p>
            <a:pPr algn="l">
              <a:lnSpc>
                <a:spcPct val="100000"/>
              </a:lnSpc>
            </a:pPr>
            <a:r>
              <a:rPr lang="en-US" b="1" dirty="0" smtClean="0"/>
              <a:t>Total Revenue</a:t>
            </a:r>
            <a:endParaRPr lang="en-US" b="1" dirty="0"/>
          </a:p>
        </p:txBody>
      </p:sp>
      <p:sp>
        <p:nvSpPr>
          <p:cNvPr id="88" name="TextBox 87"/>
          <p:cNvSpPr txBox="1"/>
          <p:nvPr/>
        </p:nvSpPr>
        <p:spPr>
          <a:xfrm>
            <a:off x="657281" y="4540717"/>
            <a:ext cx="1093016" cy="400110"/>
          </a:xfrm>
          <a:prstGeom prst="rect">
            <a:avLst/>
          </a:prstGeom>
          <a:noFill/>
        </p:spPr>
        <p:txBody>
          <a:bodyPr wrap="square" rtlCol="0">
            <a:spAutoFit/>
          </a:bodyPr>
          <a:lstStyle/>
          <a:p>
            <a:pPr algn="l">
              <a:lnSpc>
                <a:spcPct val="100000"/>
              </a:lnSpc>
            </a:pPr>
            <a:r>
              <a:rPr lang="en-US" b="1" dirty="0" smtClean="0"/>
              <a:t>Op. risk expenses</a:t>
            </a:r>
            <a:r>
              <a:rPr lang="en-US" b="1" baseline="30000" dirty="0" smtClean="0"/>
              <a:t>2</a:t>
            </a:r>
            <a:endParaRPr lang="en-US" b="1" dirty="0"/>
          </a:p>
        </p:txBody>
      </p:sp>
      <p:sp>
        <p:nvSpPr>
          <p:cNvPr id="95" name="TextBox 94"/>
          <p:cNvSpPr txBox="1"/>
          <p:nvPr/>
        </p:nvSpPr>
        <p:spPr>
          <a:xfrm>
            <a:off x="657281" y="4869905"/>
            <a:ext cx="1093016" cy="400110"/>
          </a:xfrm>
          <a:prstGeom prst="rect">
            <a:avLst/>
          </a:prstGeom>
          <a:noFill/>
        </p:spPr>
        <p:txBody>
          <a:bodyPr wrap="square" rtlCol="0">
            <a:spAutoFit/>
          </a:bodyPr>
          <a:lstStyle/>
          <a:p>
            <a:pPr algn="l">
              <a:lnSpc>
                <a:spcPct val="100000"/>
              </a:lnSpc>
            </a:pPr>
            <a:r>
              <a:rPr lang="en-US" b="1" dirty="0" smtClean="0"/>
              <a:t>Residual Value expenses</a:t>
            </a:r>
            <a:r>
              <a:rPr lang="en-US" b="1" baseline="30000" dirty="0" smtClean="0"/>
              <a:t>3</a:t>
            </a:r>
            <a:endParaRPr lang="en-US" b="1" dirty="0"/>
          </a:p>
        </p:txBody>
      </p:sp>
      <p:sp>
        <p:nvSpPr>
          <p:cNvPr id="100" name="TextBox 99"/>
          <p:cNvSpPr txBox="1"/>
          <p:nvPr/>
        </p:nvSpPr>
        <p:spPr>
          <a:xfrm>
            <a:off x="657281" y="5192745"/>
            <a:ext cx="1093016" cy="400110"/>
          </a:xfrm>
          <a:prstGeom prst="rect">
            <a:avLst/>
          </a:prstGeom>
          <a:noFill/>
        </p:spPr>
        <p:txBody>
          <a:bodyPr wrap="square" rtlCol="0">
            <a:spAutoFit/>
          </a:bodyPr>
          <a:lstStyle/>
          <a:p>
            <a:pPr algn="l">
              <a:lnSpc>
                <a:spcPct val="100000"/>
              </a:lnSpc>
            </a:pPr>
            <a:r>
              <a:rPr lang="en-US" b="1" dirty="0" smtClean="0"/>
              <a:t>Non-Interest Expense</a:t>
            </a:r>
            <a:endParaRPr lang="en-US" b="1" dirty="0"/>
          </a:p>
        </p:txBody>
      </p:sp>
      <p:sp>
        <p:nvSpPr>
          <p:cNvPr id="109" name="Rectangle 108"/>
          <p:cNvSpPr/>
          <p:nvPr/>
        </p:nvSpPr>
        <p:spPr bwMode="auto">
          <a:xfrm>
            <a:off x="3886308" y="4288224"/>
            <a:ext cx="863953" cy="246888"/>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$2,067M</a:t>
            </a:r>
            <a:endParaRPr lang="en-US" dirty="0">
              <a:solidFill>
                <a:schemeClr val="tx2"/>
              </a:solidFill>
            </a:endParaRPr>
          </a:p>
        </p:txBody>
      </p:sp>
      <p:sp>
        <p:nvSpPr>
          <p:cNvPr id="110" name="Rectangle 109"/>
          <p:cNvSpPr/>
          <p:nvPr/>
        </p:nvSpPr>
        <p:spPr bwMode="auto">
          <a:xfrm>
            <a:off x="3886308" y="5269356"/>
            <a:ext cx="863953" cy="246888"/>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$1,134M</a:t>
            </a:r>
            <a:endParaRPr lang="en-US" dirty="0">
              <a:solidFill>
                <a:srgbClr val="000000"/>
              </a:solidFill>
            </a:endParaRPr>
          </a:p>
        </p:txBody>
      </p:sp>
      <p:sp>
        <p:nvSpPr>
          <p:cNvPr id="111" name="Rectangle 110"/>
          <p:cNvSpPr/>
          <p:nvPr/>
        </p:nvSpPr>
        <p:spPr bwMode="auto">
          <a:xfrm>
            <a:off x="3886308" y="4617328"/>
            <a:ext cx="863953" cy="246888"/>
          </a:xfrm>
          <a:prstGeom prst="rect">
            <a:avLst/>
          </a:prstGeom>
          <a:solidFill>
            <a:schemeClr val="bg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$182M</a:t>
            </a:r>
            <a:endParaRPr lang="en-US" dirty="0">
              <a:solidFill>
                <a:srgbClr val="000000"/>
              </a:solidFill>
            </a:endParaRPr>
          </a:p>
        </p:txBody>
      </p:sp>
      <p:sp>
        <p:nvSpPr>
          <p:cNvPr id="112" name="Rectangle 111"/>
          <p:cNvSpPr/>
          <p:nvPr/>
        </p:nvSpPr>
        <p:spPr bwMode="auto">
          <a:xfrm>
            <a:off x="3886308" y="4946516"/>
            <a:ext cx="863953" cy="246888"/>
          </a:xfrm>
          <a:prstGeom prst="rect">
            <a:avLst/>
          </a:prstGeom>
          <a:solidFill>
            <a:schemeClr val="bg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$219M</a:t>
            </a:r>
            <a:endParaRPr lang="en-US" dirty="0">
              <a:solidFill>
                <a:srgbClr val="000000"/>
              </a:solidFill>
            </a:endParaRPr>
          </a:p>
        </p:txBody>
      </p:sp>
      <p:sp>
        <p:nvSpPr>
          <p:cNvPr id="113" name="Rectangle 112"/>
          <p:cNvSpPr/>
          <p:nvPr/>
        </p:nvSpPr>
        <p:spPr bwMode="auto">
          <a:xfrm>
            <a:off x="340441" y="3864170"/>
            <a:ext cx="4524371" cy="1739318"/>
          </a:xfrm>
          <a:prstGeom prst="rect">
            <a:avLst/>
          </a:prstGeom>
          <a:noFill/>
          <a:ln w="19050"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14" name="Footnote"/>
          <p:cNvSpPr/>
          <p:nvPr/>
        </p:nvSpPr>
        <p:spPr bwMode="auto">
          <a:xfrm>
            <a:off x="2206579" y="6339252"/>
            <a:ext cx="553984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a:sym typeface="Arial"/>
              </a:rPr>
              <a:t>Source: CCAR </a:t>
            </a:r>
            <a:r>
              <a:rPr lang="en-US" sz="800" dirty="0" smtClean="0">
                <a:latin typeface="Arial"/>
                <a:sym typeface="Arial"/>
              </a:rPr>
              <a:t>2016 results, SHUSA </a:t>
            </a:r>
            <a:r>
              <a:rPr lang="en-US" sz="800" dirty="0">
                <a:latin typeface="Arial"/>
                <a:sym typeface="Arial"/>
              </a:rPr>
              <a:t>Capital </a:t>
            </a:r>
            <a:r>
              <a:rPr lang="en-US" sz="800" dirty="0" smtClean="0">
                <a:latin typeface="Arial"/>
                <a:sym typeface="Arial"/>
              </a:rPr>
              <a:t>Plan. </a:t>
            </a:r>
            <a:r>
              <a:rPr lang="en-US" sz="800" dirty="0">
                <a:latin typeface="Arial"/>
                <a:sym typeface="Arial"/>
              </a:rPr>
              <a:t>A</a:t>
            </a:r>
            <a:r>
              <a:rPr lang="en-US" sz="800" dirty="0" smtClean="0">
                <a:latin typeface="Arial"/>
                <a:sym typeface="Arial"/>
              </a:rPr>
              <a:t>ll </a:t>
            </a:r>
            <a:r>
              <a:rPr lang="en-US" sz="800" dirty="0">
                <a:latin typeface="Arial"/>
                <a:sym typeface="Arial"/>
              </a:rPr>
              <a:t>numbers are </a:t>
            </a:r>
            <a:r>
              <a:rPr lang="en-US" sz="800" dirty="0" smtClean="0">
                <a:latin typeface="Arial"/>
                <a:sym typeface="Arial"/>
              </a:rPr>
              <a:t>approximations</a:t>
            </a:r>
          </a:p>
          <a:p>
            <a:pPr marL="119063" indent="-119063" algn="l">
              <a:lnSpc>
                <a:spcPct val="100000"/>
              </a:lnSpc>
              <a:buAutoNum type="arabicPeriod"/>
            </a:pPr>
            <a:r>
              <a:rPr lang="en-US" sz="800" dirty="0" smtClean="0">
                <a:latin typeface="Arial"/>
                <a:sym typeface="Arial"/>
              </a:rPr>
              <a:t>Does not include post-modeling thin file overlay</a:t>
            </a:r>
          </a:p>
          <a:p>
            <a:pPr marL="119063" indent="-119063" algn="l">
              <a:lnSpc>
                <a:spcPct val="100000"/>
              </a:lnSpc>
              <a:buAutoNum type="arabicPeriod"/>
            </a:pPr>
            <a:r>
              <a:rPr lang="en-US" sz="800" dirty="0" smtClean="0">
                <a:latin typeface="Arial"/>
                <a:sym typeface="Arial"/>
              </a:rPr>
              <a:t>Equals Operational Risk Expense</a:t>
            </a:r>
          </a:p>
          <a:p>
            <a:pPr marL="119063" indent="-119063" algn="l">
              <a:lnSpc>
                <a:spcPct val="100000"/>
              </a:lnSpc>
              <a:buAutoNum type="arabicPeriod"/>
            </a:pPr>
            <a:r>
              <a:rPr lang="en-US" sz="800" dirty="0" smtClean="0">
                <a:latin typeface="Arial"/>
                <a:sym typeface="Arial"/>
              </a:rPr>
              <a:t>Equals </a:t>
            </a:r>
            <a:r>
              <a:rPr lang="en-US" sz="800" dirty="0">
                <a:latin typeface="Arial"/>
                <a:sym typeface="Arial"/>
              </a:rPr>
              <a:t>Leased Vehicle Expense (pulled out of total Non-Interest Expense)</a:t>
            </a:r>
          </a:p>
        </p:txBody>
      </p:sp>
      <p:sp>
        <p:nvSpPr>
          <p:cNvPr id="116" name="Rectangle 115"/>
          <p:cNvSpPr/>
          <p:nvPr/>
        </p:nvSpPr>
        <p:spPr bwMode="auto">
          <a:xfrm>
            <a:off x="1677146" y="4288224"/>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$15,089M</a:t>
            </a:r>
            <a:endParaRPr lang="en-US" dirty="0">
              <a:solidFill>
                <a:schemeClr val="tx2"/>
              </a:solidFill>
            </a:endParaRPr>
          </a:p>
        </p:txBody>
      </p:sp>
      <p:sp>
        <p:nvSpPr>
          <p:cNvPr id="117" name="Rectangle 116"/>
          <p:cNvSpPr/>
          <p:nvPr/>
        </p:nvSpPr>
        <p:spPr bwMode="auto">
          <a:xfrm>
            <a:off x="2758779" y="4288224"/>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$13,022M</a:t>
            </a:r>
            <a:endParaRPr lang="en-US" dirty="0">
              <a:solidFill>
                <a:schemeClr val="tx2"/>
              </a:solidFill>
            </a:endParaRPr>
          </a:p>
        </p:txBody>
      </p:sp>
      <p:sp>
        <p:nvSpPr>
          <p:cNvPr id="118" name="Rectangle 117"/>
          <p:cNvSpPr/>
          <p:nvPr/>
        </p:nvSpPr>
        <p:spPr bwMode="auto">
          <a:xfrm>
            <a:off x="1677146" y="5269356"/>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-$4,530M</a:t>
            </a:r>
            <a:endParaRPr lang="en-US" dirty="0">
              <a:solidFill>
                <a:srgbClr val="000000"/>
              </a:solidFill>
            </a:endParaRPr>
          </a:p>
        </p:txBody>
      </p:sp>
      <p:sp>
        <p:nvSpPr>
          <p:cNvPr id="119" name="Rectangle 118"/>
          <p:cNvSpPr/>
          <p:nvPr/>
        </p:nvSpPr>
        <p:spPr bwMode="auto">
          <a:xfrm>
            <a:off x="2758779" y="5269356"/>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-$5,664M</a:t>
            </a:r>
            <a:endParaRPr lang="en-US" dirty="0">
              <a:solidFill>
                <a:srgbClr val="000000"/>
              </a:solidFill>
            </a:endParaRPr>
          </a:p>
        </p:txBody>
      </p:sp>
      <p:sp>
        <p:nvSpPr>
          <p:cNvPr id="120" name="Rectangle 119"/>
          <p:cNvSpPr/>
          <p:nvPr/>
        </p:nvSpPr>
        <p:spPr bwMode="auto">
          <a:xfrm>
            <a:off x="1677146" y="4615268"/>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-$290M</a:t>
            </a:r>
            <a:endParaRPr lang="en-US" dirty="0">
              <a:solidFill>
                <a:srgbClr val="000000"/>
              </a:solidFill>
            </a:endParaRPr>
          </a:p>
        </p:txBody>
      </p:sp>
      <p:sp>
        <p:nvSpPr>
          <p:cNvPr id="121" name="Rectangle 120"/>
          <p:cNvSpPr/>
          <p:nvPr/>
        </p:nvSpPr>
        <p:spPr bwMode="auto">
          <a:xfrm>
            <a:off x="2758779" y="4615268"/>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-$472M</a:t>
            </a:r>
            <a:endParaRPr lang="en-US" dirty="0">
              <a:solidFill>
                <a:srgbClr val="000000"/>
              </a:solidFill>
            </a:endParaRPr>
          </a:p>
        </p:txBody>
      </p:sp>
      <p:sp>
        <p:nvSpPr>
          <p:cNvPr id="122" name="Rectangle 121"/>
          <p:cNvSpPr/>
          <p:nvPr/>
        </p:nvSpPr>
        <p:spPr bwMode="auto">
          <a:xfrm>
            <a:off x="1677146" y="4942312"/>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-$631M</a:t>
            </a:r>
            <a:endParaRPr lang="en-US" dirty="0">
              <a:solidFill>
                <a:srgbClr val="000000"/>
              </a:solidFill>
            </a:endParaRPr>
          </a:p>
        </p:txBody>
      </p:sp>
      <p:sp>
        <p:nvSpPr>
          <p:cNvPr id="123" name="Rectangle 122"/>
          <p:cNvSpPr/>
          <p:nvPr/>
        </p:nvSpPr>
        <p:spPr bwMode="auto">
          <a:xfrm>
            <a:off x="2758779" y="4942312"/>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-$850M</a:t>
            </a:r>
            <a:endParaRPr lang="en-US" dirty="0">
              <a:solidFill>
                <a:srgbClr val="000000"/>
              </a:solidFill>
            </a:endParaRPr>
          </a:p>
        </p:txBody>
      </p:sp>
      <p:grpSp>
        <p:nvGrpSpPr>
          <p:cNvPr id="59" name="Group 58"/>
          <p:cNvGrpSpPr/>
          <p:nvPr/>
        </p:nvGrpSpPr>
        <p:grpSpPr>
          <a:xfrm>
            <a:off x="443921" y="72184"/>
            <a:ext cx="3914965" cy="189008"/>
            <a:chOff x="403281" y="164517"/>
            <a:chExt cx="3914965" cy="189008"/>
          </a:xfrm>
        </p:grpSpPr>
        <p:sp>
          <p:nvSpPr>
            <p:cNvPr id="60" name="Text Box 75"/>
            <p:cNvSpPr txBox="1">
              <a:spLocks noChangeArrowheads="1"/>
            </p:cNvSpPr>
            <p:nvPr/>
          </p:nvSpPr>
          <p:spPr bwMode="gray">
            <a:xfrm>
              <a:off x="636148" y="166688"/>
              <a:ext cx="368209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PPNR impairment</a:t>
              </a:r>
              <a:endParaRPr lang="en-US" sz="1200" dirty="0">
                <a:solidFill>
                  <a:schemeClr val="accent1"/>
                </a:solidFill>
              </a:endParaRPr>
            </a:p>
          </p:txBody>
        </p:sp>
        <p:sp>
          <p:nvSpPr>
            <p:cNvPr id="61" name="Oval 6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54" name="Rectangle 53"/>
          <p:cNvSpPr/>
          <p:nvPr/>
        </p:nvSpPr>
        <p:spPr bwMode="auto">
          <a:xfrm>
            <a:off x="1684229" y="2679368"/>
            <a:ext cx="3071758" cy="3509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nSpc>
                <a:spcPct val="100000"/>
              </a:lnSpc>
            </a:pPr>
            <a:r>
              <a:rPr lang="en-US" b="1" dirty="0" smtClean="0"/>
              <a:t>SC Auto - $8,685M</a:t>
            </a:r>
            <a:endParaRPr lang="en-US" b="1" dirty="0"/>
          </a:p>
        </p:txBody>
      </p:sp>
      <p:sp>
        <p:nvSpPr>
          <p:cNvPr id="55" name="TextBox 54"/>
          <p:cNvSpPr txBox="1"/>
          <p:nvPr/>
        </p:nvSpPr>
        <p:spPr>
          <a:xfrm>
            <a:off x="2694736" y="2285340"/>
            <a:ext cx="1045383" cy="400110"/>
          </a:xfrm>
          <a:prstGeom prst="rect">
            <a:avLst/>
          </a:prstGeom>
          <a:noFill/>
        </p:spPr>
        <p:txBody>
          <a:bodyPr wrap="square" rtlCol="0">
            <a:spAutoFit/>
          </a:bodyPr>
          <a:lstStyle/>
          <a:p>
            <a:pPr>
              <a:lnSpc>
                <a:spcPct val="100000"/>
              </a:lnSpc>
            </a:pPr>
            <a:r>
              <a:rPr lang="en-US" b="1" dirty="0" smtClean="0"/>
              <a:t>BHC Stress</a:t>
            </a:r>
          </a:p>
          <a:p>
            <a:pPr>
              <a:lnSpc>
                <a:spcPct val="100000"/>
              </a:lnSpc>
            </a:pPr>
            <a:r>
              <a:rPr lang="en-US" i="1" dirty="0" smtClean="0"/>
              <a:t>$9,534M</a:t>
            </a:r>
            <a:endParaRPr lang="en-US" i="1" dirty="0"/>
          </a:p>
        </p:txBody>
      </p:sp>
      <p:sp>
        <p:nvSpPr>
          <p:cNvPr id="58" name="Rectangle 57"/>
          <p:cNvSpPr/>
          <p:nvPr/>
        </p:nvSpPr>
        <p:spPr bwMode="auto">
          <a:xfrm>
            <a:off x="1684229" y="3085804"/>
            <a:ext cx="3071758" cy="3509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nSpc>
                <a:spcPct val="100000"/>
              </a:lnSpc>
            </a:pPr>
            <a:r>
              <a:rPr lang="en-US" b="1" dirty="0" smtClean="0"/>
              <a:t>SC Unsecured - $849M</a:t>
            </a:r>
            <a:endParaRPr lang="en-US" b="1" dirty="0"/>
          </a:p>
        </p:txBody>
      </p:sp>
      <p:sp>
        <p:nvSpPr>
          <p:cNvPr id="124" name="Rectangle 123"/>
          <p:cNvSpPr/>
          <p:nvPr/>
        </p:nvSpPr>
        <p:spPr bwMode="auto">
          <a:xfrm>
            <a:off x="334814" y="2186196"/>
            <a:ext cx="4748939" cy="1517584"/>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659901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1"/>
            <p:extLst>
              <p:ext uri="{D42A27DB-BD31-4B8C-83A1-F6EECF244321}">
                <p14:modId xmlns:p14="http://schemas.microsoft.com/office/powerpoint/2010/main" val="276855069"/>
              </p:ext>
            </p:extLst>
          </p:nvPr>
        </p:nvGraphicFramePr>
        <p:xfrm>
          <a:off x="348435" y="1449705"/>
          <a:ext cx="4082097" cy="1097280"/>
        </p:xfrm>
        <a:graphic>
          <a:graphicData uri="http://schemas.openxmlformats.org/drawingml/2006/table">
            <a:tbl>
              <a:tblPr firstRow="1" bandRow="1">
                <a:tableStyleId>{839DD9DD-9E6C-4910-8AC0-68ADFF6A6AFC}</a:tableStyleId>
              </a:tblPr>
              <a:tblGrid>
                <a:gridCol w="1912389"/>
                <a:gridCol w="1514979"/>
                <a:gridCol w="654729"/>
              </a:tblGrid>
              <a:tr h="0">
                <a:tc>
                  <a:txBody>
                    <a:bodyPr/>
                    <a:lstStyle/>
                    <a:p>
                      <a:r>
                        <a:rPr lang="en-GB" sz="1200" b="1" dirty="0" smtClean="0">
                          <a:latin typeface="Arial" panose="020B0604020202020204" pitchFamily="34" charset="0"/>
                          <a:cs typeface="Arial" panose="020B0604020202020204" pitchFamily="34" charset="0"/>
                        </a:rPr>
                        <a:t>Overview</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2</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0">
                <a:tc>
                  <a:txBody>
                    <a:bodyPr/>
                    <a:lstStyle/>
                    <a:p>
                      <a:r>
                        <a:rPr lang="en-GB" sz="1200" b="1" dirty="0" smtClean="0">
                          <a:latin typeface="Arial" panose="020B0604020202020204" pitchFamily="34" charset="0"/>
                          <a:cs typeface="Arial" panose="020B0604020202020204" pitchFamily="34" charset="0"/>
                        </a:rPr>
                        <a:t>Objectives</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3</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Metric selection</a:t>
                      </a: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b="1" dirty="0" smtClean="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4</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Calibration</a:t>
                      </a:r>
                      <a:r>
                        <a:rPr lang="en-GB" sz="1200" b="1" baseline="0" dirty="0" smtClean="0">
                          <a:latin typeface="Arial" panose="020B0604020202020204" pitchFamily="34" charset="0"/>
                          <a:cs typeface="Arial" panose="020B0604020202020204" pitchFamily="34" charset="0"/>
                        </a:rPr>
                        <a:t> approach</a:t>
                      </a:r>
                      <a:endParaRPr lang="en-GB" sz="1200" b="1" dirty="0" smtClean="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200" b="1" dirty="0" smtClean="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6</a:t>
                      </a:r>
                      <a:endParaRPr lang="en-GB" sz="1200" b="1" dirty="0">
                        <a:latin typeface="Arial" panose="020B0604020202020204" pitchFamily="34" charset="0"/>
                        <a:cs typeface="Arial" panose="020B0604020202020204" pitchFamily="34" charset="0"/>
                      </a:endParaRPr>
                    </a:p>
                  </a:txBody>
                  <a:tcPr marL="96197" marR="96197"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graphicFrame>
        <p:nvGraphicFramePr>
          <p:cNvPr id="10" name="Content Placeholder 8"/>
          <p:cNvGraphicFramePr>
            <a:graphicFrameLocks noGrp="1"/>
          </p:cNvGraphicFramePr>
          <p:nvPr>
            <p:ph sz="half" idx="4294967295"/>
            <p:extLst>
              <p:ext uri="{D42A27DB-BD31-4B8C-83A1-F6EECF244321}">
                <p14:modId xmlns:p14="http://schemas.microsoft.com/office/powerpoint/2010/main" val="3952071611"/>
              </p:ext>
            </p:extLst>
          </p:nvPr>
        </p:nvGraphicFramePr>
        <p:xfrm>
          <a:off x="5172710" y="1449705"/>
          <a:ext cx="4086226" cy="3566160"/>
        </p:xfrm>
        <a:graphic>
          <a:graphicData uri="http://schemas.openxmlformats.org/drawingml/2006/table">
            <a:tbl>
              <a:tblPr firstRow="1" bandRow="1">
                <a:tableStyleId>{839DD9DD-9E6C-4910-8AC0-68ADFF6A6AFC}</a:tableStyleId>
              </a:tblPr>
              <a:tblGrid>
                <a:gridCol w="289929"/>
                <a:gridCol w="3015940"/>
                <a:gridCol w="780357"/>
              </a:tblGrid>
              <a:tr h="172759">
                <a:tc gridSpan="2">
                  <a:txBody>
                    <a:bodyPr/>
                    <a:lstStyle/>
                    <a:p>
                      <a:r>
                        <a:rPr lang="en-GB" sz="1200" b="1" dirty="0" smtClean="0">
                          <a:latin typeface="Arial" panose="020B0604020202020204" pitchFamily="34" charset="0"/>
                          <a:cs typeface="Arial" panose="020B0604020202020204" pitchFamily="34" charset="0"/>
                        </a:rPr>
                        <a:t>Metrics rationale and limit calibration</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000" b="1" dirty="0"/>
                    </a:p>
                  </a:txBody>
                  <a:tcPr marL="0">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9-70</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algn="ctr"/>
                      <a:r>
                        <a:rPr lang="en-GB" sz="1200" b="1" dirty="0" smtClean="0">
                          <a:solidFill>
                            <a:schemeClr val="accent1"/>
                          </a:solidFill>
                          <a:latin typeface="Arial" panose="020B0604020202020204" pitchFamily="34" charset="0"/>
                          <a:cs typeface="Arial" panose="020B0604020202020204" pitchFamily="34" charset="0"/>
                        </a:rPr>
                        <a:t>1</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US" sz="1200" b="0" dirty="0" smtClean="0">
                          <a:latin typeface="Arial" panose="020B0604020202020204" pitchFamily="34" charset="0"/>
                          <a:cs typeface="Arial" panose="020B0604020202020204" pitchFamily="34" charset="0"/>
                        </a:rPr>
                        <a:t>Capital adequacy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9</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algn="ctr"/>
                      <a:r>
                        <a:rPr lang="en-GB" sz="1200" b="1" dirty="0" smtClean="0">
                          <a:solidFill>
                            <a:schemeClr val="accent1"/>
                          </a:solidFill>
                          <a:latin typeface="Arial" panose="020B0604020202020204" pitchFamily="34" charset="0"/>
                          <a:cs typeface="Arial" panose="020B0604020202020204" pitchFamily="34" charset="0"/>
                        </a:rPr>
                        <a:t>2</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200" b="0" dirty="0" smtClean="0">
                          <a:latin typeface="Arial" panose="020B0604020202020204" pitchFamily="34" charset="0"/>
                          <a:cs typeface="Arial" panose="020B0604020202020204" pitchFamily="34" charset="0"/>
                        </a:rPr>
                        <a:t>Credit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20</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algn="ct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228600" indent="-228600">
                        <a:buFont typeface="+mj-lt"/>
                        <a:buAutoNum type="alphaUcPeriod"/>
                      </a:pPr>
                      <a:r>
                        <a:rPr lang="en-US" sz="1200" b="0" dirty="0" smtClean="0">
                          <a:latin typeface="Arial" panose="020B0604020202020204" pitchFamily="34" charset="0"/>
                          <a:cs typeface="Arial" panose="020B0604020202020204" pitchFamily="34" charset="0"/>
                        </a:rPr>
                        <a:t>Losses</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21</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72759">
                <a:tc>
                  <a:txBody>
                    <a:bodyPr/>
                    <a:lstStyle/>
                    <a:p>
                      <a:pPr algn="ct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0" indent="0">
                        <a:buFont typeface="+mj-lt"/>
                        <a:buNone/>
                      </a:pPr>
                      <a:r>
                        <a:rPr lang="en-GB" sz="1200" b="0" dirty="0" smtClean="0">
                          <a:latin typeface="Arial" panose="020B0604020202020204" pitchFamily="34" charset="0"/>
                          <a:cs typeface="Arial" panose="020B0604020202020204" pitchFamily="34" charset="0"/>
                        </a:rPr>
                        <a:t>B.  Concentration </a:t>
                      </a: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38</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200" b="1" dirty="0" smtClean="0">
                          <a:solidFill>
                            <a:schemeClr val="accent1"/>
                          </a:solidFill>
                          <a:latin typeface="Arial" panose="020B0604020202020204" pitchFamily="34" charset="0"/>
                          <a:cs typeface="Arial" panose="020B0604020202020204" pitchFamily="34" charset="0"/>
                        </a:rPr>
                        <a:t>3</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200" b="0" dirty="0" smtClean="0">
                          <a:latin typeface="Arial" panose="020B0604020202020204" pitchFamily="34" charset="0"/>
                          <a:cs typeface="Arial" panose="020B0604020202020204" pitchFamily="34" charset="0"/>
                        </a:rPr>
                        <a:t>Residual value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43</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200" b="1" dirty="0" smtClean="0">
                          <a:solidFill>
                            <a:schemeClr val="accent1"/>
                          </a:solidFill>
                          <a:latin typeface="Arial" panose="020B0604020202020204" pitchFamily="34" charset="0"/>
                          <a:cs typeface="Arial" panose="020B0604020202020204" pitchFamily="34" charset="0"/>
                        </a:rPr>
                        <a:t>4</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200" b="0" dirty="0" smtClean="0">
                          <a:latin typeface="Arial" panose="020B0604020202020204" pitchFamily="34" charset="0"/>
                          <a:cs typeface="Arial" panose="020B0604020202020204" pitchFamily="34" charset="0"/>
                        </a:rPr>
                        <a:t>Liquidity/funding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48</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200" b="1" dirty="0" smtClean="0">
                          <a:solidFill>
                            <a:schemeClr val="accent1"/>
                          </a:solidFill>
                          <a:latin typeface="Arial" panose="020B0604020202020204" pitchFamily="34" charset="0"/>
                          <a:cs typeface="Arial" panose="020B0604020202020204" pitchFamily="34" charset="0"/>
                        </a:rPr>
                        <a:t>5</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200" b="0" dirty="0" smtClean="0">
                          <a:latin typeface="Arial" panose="020B0604020202020204" pitchFamily="34" charset="0"/>
                          <a:cs typeface="Arial" panose="020B0604020202020204" pitchFamily="34" charset="0"/>
                        </a:rPr>
                        <a:t>Interest rate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52</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200" b="1" dirty="0" smtClean="0">
                          <a:solidFill>
                            <a:schemeClr val="accent1"/>
                          </a:solidFill>
                          <a:latin typeface="Arial" panose="020B0604020202020204" pitchFamily="34" charset="0"/>
                          <a:cs typeface="Arial" panose="020B0604020202020204" pitchFamily="34" charset="0"/>
                        </a:rPr>
                        <a:t>8</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200" b="0" dirty="0" smtClean="0">
                          <a:latin typeface="Arial" panose="020B0604020202020204" pitchFamily="34" charset="0"/>
                          <a:cs typeface="Arial" panose="020B0604020202020204" pitchFamily="34" charset="0"/>
                        </a:rPr>
                        <a:t>Operational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56</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200" b="1" dirty="0" smtClean="0">
                          <a:solidFill>
                            <a:schemeClr val="accent1"/>
                          </a:solidFill>
                          <a:latin typeface="Arial" panose="020B0604020202020204" pitchFamily="34" charset="0"/>
                          <a:cs typeface="Arial" panose="020B0604020202020204" pitchFamily="34" charset="0"/>
                        </a:rPr>
                        <a:t>9</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200" b="0" dirty="0" smtClean="0">
                          <a:latin typeface="Arial" panose="020B0604020202020204" pitchFamily="34" charset="0"/>
                          <a:cs typeface="Arial" panose="020B0604020202020204" pitchFamily="34" charset="0"/>
                        </a:rPr>
                        <a:t>Model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61</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a:txBody>
                    <a:bodyPr/>
                    <a:lstStyle/>
                    <a:p>
                      <a:pPr algn="ctr"/>
                      <a:r>
                        <a:rPr lang="en-GB" sz="1200" b="1" dirty="0" smtClean="0">
                          <a:solidFill>
                            <a:schemeClr val="accent1"/>
                          </a:solidFill>
                          <a:latin typeface="Arial" panose="020B0604020202020204" pitchFamily="34" charset="0"/>
                          <a:cs typeface="Arial" panose="020B0604020202020204" pitchFamily="34" charset="0"/>
                        </a:rPr>
                        <a:t>10</a:t>
                      </a:r>
                      <a:endParaRPr lang="en-GB" sz="1200" b="1" dirty="0">
                        <a:solidFill>
                          <a:schemeClr val="accent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r>
                        <a:rPr lang="en-GB" sz="1200" b="0" dirty="0" smtClean="0">
                          <a:latin typeface="Arial" panose="020B0604020202020204" pitchFamily="34" charset="0"/>
                          <a:cs typeface="Arial" panose="020B0604020202020204" pitchFamily="34" charset="0"/>
                        </a:rPr>
                        <a:t>Compliance and reputational risk</a:t>
                      </a:r>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66</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gridSpan="2">
                  <a:txBody>
                    <a:bodyPr/>
                    <a:lstStyle/>
                    <a:p>
                      <a:pPr algn="l"/>
                      <a:r>
                        <a:rPr lang="en-GB" sz="1200" b="1" dirty="0" smtClean="0">
                          <a:solidFill>
                            <a:schemeClr val="tx1"/>
                          </a:solidFill>
                          <a:latin typeface="Arial" panose="020B0604020202020204" pitchFamily="34" charset="0"/>
                          <a:cs typeface="Arial" panose="020B0604020202020204" pitchFamily="34" charset="0"/>
                        </a:rPr>
                        <a:t>Additional </a:t>
                      </a:r>
                      <a:r>
                        <a:rPr lang="en-GB" sz="1200" b="1" baseline="0" dirty="0" smtClean="0">
                          <a:solidFill>
                            <a:schemeClr val="tx1"/>
                          </a:solidFill>
                          <a:latin typeface="Arial" panose="020B0604020202020204" pitchFamily="34" charset="0"/>
                          <a:cs typeface="Arial" panose="020B0604020202020204" pitchFamily="34" charset="0"/>
                        </a:rPr>
                        <a:t>metrics</a:t>
                      </a:r>
                      <a:endParaRPr lang="en-GB" sz="1200" b="1" dirty="0">
                        <a:solidFill>
                          <a:schemeClr val="tx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71</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84591">
                <a:tc gridSpan="2">
                  <a:txBody>
                    <a:bodyPr/>
                    <a:lstStyle/>
                    <a:p>
                      <a:pPr algn="l"/>
                      <a:r>
                        <a:rPr lang="en-GB" sz="1200" b="1" dirty="0" smtClean="0">
                          <a:solidFill>
                            <a:schemeClr val="tx1"/>
                          </a:solidFill>
                          <a:latin typeface="Arial" panose="020B0604020202020204" pitchFamily="34" charset="0"/>
                          <a:cs typeface="Arial" panose="020B0604020202020204" pitchFamily="34" charset="0"/>
                        </a:rPr>
                        <a:t>Appendices</a:t>
                      </a:r>
                      <a:endParaRPr lang="en-GB" sz="1200" b="1" dirty="0">
                        <a:solidFill>
                          <a:schemeClr val="tx1"/>
                        </a:solidFill>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hMerge="1">
                  <a:txBody>
                    <a:bodyPr/>
                    <a:lstStyle/>
                    <a:p>
                      <a:endParaRPr lang="en-GB" sz="1200" b="0"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algn="r"/>
                      <a:r>
                        <a:rPr lang="en-GB" sz="1200" b="1" dirty="0" smtClean="0">
                          <a:latin typeface="Arial" panose="020B0604020202020204" pitchFamily="34" charset="0"/>
                          <a:cs typeface="Arial" panose="020B0604020202020204" pitchFamily="34" charset="0"/>
                        </a:rPr>
                        <a:t>74</a:t>
                      </a:r>
                      <a:endParaRPr lang="en-GB" sz="1200" b="1" dirty="0">
                        <a:latin typeface="Arial" panose="020B0604020202020204" pitchFamily="34" charset="0"/>
                        <a:cs typeface="Arial" panose="020B0604020202020204" pitchFamily="34" charset="0"/>
                      </a:endParaRPr>
                    </a:p>
                  </a:txBody>
                  <a:tcPr marL="45720" marR="45720" anchor="ct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
        <p:nvSpPr>
          <p:cNvPr id="5" name="Content Placeholder 2"/>
          <p:cNvSpPr txBox="1">
            <a:spLocks/>
          </p:cNvSpPr>
          <p:nvPr/>
        </p:nvSpPr>
        <p:spPr>
          <a:xfrm>
            <a:off x="348435" y="450851"/>
            <a:ext cx="8898753" cy="435610"/>
          </a:xfrm>
          <a:prstGeom prst="rect">
            <a:avLst/>
          </a:prstGeom>
        </p:spPr>
        <p:txBody>
          <a:bodyPr lIns="0" tIns="0" rIns="0" bIns="0" anchor="ctr"/>
          <a:lstStyle>
            <a:lvl1pPr marL="0" indent="0" algn="l" defTabSz="457200" rtl="0" eaLnBrk="1" latinLnBrk="0" hangingPunct="1">
              <a:spcBef>
                <a:spcPts val="0"/>
              </a:spcBef>
              <a:buFont typeface="Arial"/>
              <a:buNone/>
              <a:defRPr sz="2400" b="1" kern="1200">
                <a:solidFill>
                  <a:schemeClr val="tx1"/>
                </a:solidFill>
                <a:latin typeface="Arial" panose="020B0604020202020204" pitchFamily="34" charset="0"/>
                <a:ea typeface="+mn-ea"/>
                <a:cs typeface="Arial" panose="020B0604020202020204" pitchFamily="34" charset="0"/>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dirty="0" smtClean="0"/>
              <a:t>Table of Contents</a:t>
            </a:r>
            <a:endParaRPr lang="en-GB" sz="2000" dirty="0"/>
          </a:p>
        </p:txBody>
      </p:sp>
    </p:spTree>
    <p:extLst>
      <p:ext uri="{BB962C8B-B14F-4D97-AF65-F5344CB8AC3E}">
        <p14:creationId xmlns:p14="http://schemas.microsoft.com/office/powerpoint/2010/main" val="3552929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Object 42" hidden="1"/>
          <p:cNvGraphicFramePr>
            <a:graphicFrameLocks noChangeAspect="1"/>
          </p:cNvGraphicFramePr>
          <p:nvPr>
            <p:custDataLst>
              <p:tags r:id="rId2"/>
            </p:custDataLst>
            <p:extLst>
              <p:ext uri="{D42A27DB-BD31-4B8C-83A1-F6EECF244321}">
                <p14:modId xmlns:p14="http://schemas.microsoft.com/office/powerpoint/2010/main" val="34992959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4172"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1588" y="1588"/>
                        <a:ext cx="1587" cy="1587"/>
                      </a:xfrm>
                      <a:prstGeom prst="rect">
                        <a:avLst/>
                      </a:prstGeom>
                    </p:spPr>
                  </p:pic>
                </p:oleObj>
              </mc:Fallback>
            </mc:AlternateContent>
          </a:graphicData>
        </a:graphic>
      </p:graphicFrame>
      <p:sp>
        <p:nvSpPr>
          <p:cNvPr id="42" name="Rectangle 41"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2" name="Content Placeholder 1"/>
          <p:cNvSpPr>
            <a:spLocks noGrp="1"/>
          </p:cNvSpPr>
          <p:nvPr>
            <p:ph sz="quarter" idx="11"/>
          </p:nvPr>
        </p:nvSpPr>
        <p:spPr/>
        <p:txBody>
          <a:bodyPr/>
          <a:lstStyle/>
          <a:p>
            <a:r>
              <a:rPr lang="en-US" dirty="0" smtClean="0"/>
              <a:t>Calibration: </a:t>
            </a:r>
            <a:r>
              <a:rPr lang="en-US" b="0" dirty="0"/>
              <a:t>SC Total RWA</a:t>
            </a:r>
          </a:p>
        </p:txBody>
      </p:sp>
      <p:graphicFrame>
        <p:nvGraphicFramePr>
          <p:cNvPr id="9" name="Object 8"/>
          <p:cNvGraphicFramePr>
            <a:graphicFrameLocks/>
          </p:cNvGraphicFramePr>
          <p:nvPr>
            <p:custDataLst>
              <p:tags r:id="rId4"/>
            </p:custDataLst>
            <p:extLst>
              <p:ext uri="{D42A27DB-BD31-4B8C-83A1-F6EECF244321}">
                <p14:modId xmlns:p14="http://schemas.microsoft.com/office/powerpoint/2010/main" val="3186878733"/>
              </p:ext>
            </p:extLst>
          </p:nvPr>
        </p:nvGraphicFramePr>
        <p:xfrm>
          <a:off x="419100" y="2171700"/>
          <a:ext cx="4419600" cy="3238410"/>
        </p:xfrm>
        <a:graphic>
          <a:graphicData uri="http://schemas.openxmlformats.org/presentationml/2006/ole">
            <mc:AlternateContent xmlns:mc="http://schemas.openxmlformats.org/markup-compatibility/2006">
              <mc:Choice xmlns:v="urn:schemas-microsoft-com:vml" Requires="v">
                <p:oleObj spid="_x0000_s304173" name="Chart" r:id="rId38" imgW="4419600" imgH="3238410" progId="MSGraph.Chart.8">
                  <p:embed followColorScheme="full"/>
                </p:oleObj>
              </mc:Choice>
              <mc:Fallback>
                <p:oleObj name="Chart" r:id="rId38" imgW="4419600" imgH="3238410" progId="MSGraph.Chart.8">
                  <p:embed followColorScheme="full"/>
                  <p:pic>
                    <p:nvPicPr>
                      <p:cNvPr id="0" name=""/>
                      <p:cNvPicPr/>
                      <p:nvPr/>
                    </p:nvPicPr>
                    <p:blipFill>
                      <a:blip r:embed="rId39"/>
                      <a:stretch>
                        <a:fillRect/>
                      </a:stretch>
                    </p:blipFill>
                    <p:spPr>
                      <a:xfrm>
                        <a:off x="419100" y="2171700"/>
                        <a:ext cx="4419600" cy="3238410"/>
                      </a:xfrm>
                      <a:prstGeom prst="rect">
                        <a:avLst/>
                      </a:prstGeom>
                    </p:spPr>
                  </p:pic>
                </p:oleObj>
              </mc:Fallback>
            </mc:AlternateContent>
          </a:graphicData>
        </a:graphic>
      </p:graphicFrame>
      <p:sp>
        <p:nvSpPr>
          <p:cNvPr id="60" name="Text Placeholder 11"/>
          <p:cNvSpPr>
            <a:spLocks noGrp="1"/>
          </p:cNvSpPr>
          <p:nvPr>
            <p:custDataLst>
              <p:tags r:id="rId5"/>
            </p:custDataLst>
          </p:nvPr>
        </p:nvSpPr>
        <p:spPr bwMode="gray">
          <a:xfrm>
            <a:off x="301625" y="255270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342F92B6-E551-4900-858B-F811F5DDBDA6}" type="datetime'''''''''''''''40'''''''''''''''''''''''">
              <a:rPr lang="en-US" sz="1000">
                <a:latin typeface="Arial"/>
                <a:cs typeface="Arial"/>
                <a:sym typeface="Arial"/>
              </a:rPr>
              <a:pPr/>
              <a:t>40</a:t>
            </a:fld>
            <a:endParaRPr lang="en-US" sz="1000" dirty="0">
              <a:latin typeface="Arial"/>
              <a:cs typeface="Arial"/>
              <a:sym typeface="Arial"/>
            </a:endParaRPr>
          </a:p>
        </p:txBody>
      </p:sp>
      <p:sp>
        <p:nvSpPr>
          <p:cNvPr id="59" name="Text Placeholder 10"/>
          <p:cNvSpPr>
            <a:spLocks noGrp="1"/>
          </p:cNvSpPr>
          <p:nvPr>
            <p:custDataLst>
              <p:tags r:id="rId6"/>
            </p:custDataLst>
          </p:nvPr>
        </p:nvSpPr>
        <p:spPr bwMode="gray">
          <a:xfrm>
            <a:off x="301625" y="288607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DB057321-E350-469F-AC07-E92B05F43AE1}" type="datetime'''''''''''''''''''''''''''''''''''35'''''''''''''">
              <a:rPr lang="en-US" sz="1000">
                <a:latin typeface="Arial"/>
                <a:cs typeface="Arial"/>
                <a:sym typeface="Arial"/>
              </a:rPr>
              <a:pPr/>
              <a:t>35</a:t>
            </a:fld>
            <a:endParaRPr lang="en-US" sz="1000" dirty="0">
              <a:latin typeface="Arial"/>
              <a:cs typeface="Arial"/>
              <a:sym typeface="Arial"/>
            </a:endParaRPr>
          </a:p>
        </p:txBody>
      </p:sp>
      <p:sp>
        <p:nvSpPr>
          <p:cNvPr id="58" name="Text Placeholder 9"/>
          <p:cNvSpPr>
            <a:spLocks noGrp="1"/>
          </p:cNvSpPr>
          <p:nvPr>
            <p:custDataLst>
              <p:tags r:id="rId7"/>
            </p:custDataLst>
          </p:nvPr>
        </p:nvSpPr>
        <p:spPr bwMode="gray">
          <a:xfrm>
            <a:off x="301625" y="321945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FE9D0921-47AC-4490-A48E-72A8D5FBD9F2}" type="datetime'''''''''''''''''''''3''''''0'''''''''''''''''''">
              <a:rPr lang="en-US" sz="1000">
                <a:latin typeface="Arial"/>
                <a:cs typeface="Arial"/>
                <a:sym typeface="Arial"/>
              </a:rPr>
              <a:pPr/>
              <a:t>30</a:t>
            </a:fld>
            <a:endParaRPr lang="en-US" sz="1000" dirty="0">
              <a:latin typeface="Arial"/>
              <a:cs typeface="Arial"/>
              <a:sym typeface="Arial"/>
            </a:endParaRPr>
          </a:p>
        </p:txBody>
      </p:sp>
      <p:sp>
        <p:nvSpPr>
          <p:cNvPr id="57" name="Text Placeholder 7"/>
          <p:cNvSpPr>
            <a:spLocks noGrp="1"/>
          </p:cNvSpPr>
          <p:nvPr>
            <p:custDataLst>
              <p:tags r:id="rId8"/>
            </p:custDataLst>
          </p:nvPr>
        </p:nvSpPr>
        <p:spPr bwMode="gray">
          <a:xfrm>
            <a:off x="301625" y="35528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AE62521F-AC02-4DD5-8DE9-B4D6293EEE82}" type="datetime'''''''''2''''''''''''''''''''''''''''5'''''''">
              <a:rPr lang="en-US" sz="1000">
                <a:latin typeface="Arial"/>
                <a:cs typeface="Arial"/>
                <a:sym typeface="Arial"/>
              </a:rPr>
              <a:pPr/>
              <a:t>25</a:t>
            </a:fld>
            <a:endParaRPr lang="en-US" sz="1000" dirty="0">
              <a:latin typeface="Arial"/>
              <a:cs typeface="Arial"/>
              <a:sym typeface="Arial"/>
            </a:endParaRPr>
          </a:p>
        </p:txBody>
      </p:sp>
      <p:sp>
        <p:nvSpPr>
          <p:cNvPr id="56" name="Text Placeholder 5"/>
          <p:cNvSpPr>
            <a:spLocks noGrp="1"/>
          </p:cNvSpPr>
          <p:nvPr>
            <p:custDataLst>
              <p:tags r:id="rId9"/>
            </p:custDataLst>
          </p:nvPr>
        </p:nvSpPr>
        <p:spPr bwMode="gray">
          <a:xfrm>
            <a:off x="301625" y="38957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B2DF9F85-CE38-49D3-A280-88F1ABF2E317}" type="datetime'''''''''''''''''''''''''''''''''2''''''''0'''''''''''''''''">
              <a:rPr lang="en-US" sz="1000">
                <a:latin typeface="Arial"/>
                <a:cs typeface="Arial"/>
                <a:sym typeface="Arial"/>
              </a:rPr>
              <a:pPr/>
              <a:t>20</a:t>
            </a:fld>
            <a:endParaRPr lang="en-US" sz="1000" dirty="0">
              <a:latin typeface="Arial"/>
              <a:cs typeface="Arial"/>
              <a:sym typeface="Arial"/>
            </a:endParaRPr>
          </a:p>
        </p:txBody>
      </p:sp>
      <p:sp>
        <p:nvSpPr>
          <p:cNvPr id="55" name="Text Placeholder 3"/>
          <p:cNvSpPr>
            <a:spLocks noGrp="1"/>
          </p:cNvSpPr>
          <p:nvPr>
            <p:custDataLst>
              <p:tags r:id="rId10"/>
            </p:custDataLst>
          </p:nvPr>
        </p:nvSpPr>
        <p:spPr bwMode="gray">
          <a:xfrm>
            <a:off x="301625" y="4229100"/>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FDA2C649-CD22-40B3-A729-F948EFE49D68}" type="datetime'''1''''''5'''''''''''''''''''''''''''''''''">
              <a:rPr lang="en-US" sz="1000">
                <a:latin typeface="Arial"/>
                <a:cs typeface="Arial"/>
                <a:sym typeface="Arial"/>
              </a:rPr>
              <a:pPr/>
              <a:t>15</a:t>
            </a:fld>
            <a:endParaRPr lang="en-US" sz="1000" dirty="0">
              <a:latin typeface="Arial"/>
              <a:cs typeface="Arial"/>
              <a:sym typeface="Arial"/>
            </a:endParaRPr>
          </a:p>
        </p:txBody>
      </p:sp>
      <p:sp>
        <p:nvSpPr>
          <p:cNvPr id="54" name="Text Placeholder 2"/>
          <p:cNvSpPr>
            <a:spLocks noGrp="1"/>
          </p:cNvSpPr>
          <p:nvPr>
            <p:custDataLst>
              <p:tags r:id="rId11"/>
            </p:custDataLst>
          </p:nvPr>
        </p:nvSpPr>
        <p:spPr bwMode="gray">
          <a:xfrm>
            <a:off x="301625" y="456247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9E212490-2455-498B-B8C6-2B52B451CD0C}" type="datetime'''''''''''1''''''''''''''''0'''''''''">
              <a:rPr lang="en-US" sz="1000">
                <a:latin typeface="Arial"/>
                <a:cs typeface="Arial"/>
                <a:sym typeface="Arial"/>
              </a:rPr>
              <a:pPr/>
              <a:t>10</a:t>
            </a:fld>
            <a:endParaRPr lang="en-US" sz="1000" dirty="0">
              <a:latin typeface="Arial"/>
              <a:cs typeface="Arial"/>
              <a:sym typeface="Arial"/>
            </a:endParaRPr>
          </a:p>
        </p:txBody>
      </p:sp>
      <p:sp>
        <p:nvSpPr>
          <p:cNvPr id="52" name="Text Placeholder 1"/>
          <p:cNvSpPr>
            <a:spLocks noGrp="1"/>
          </p:cNvSpPr>
          <p:nvPr>
            <p:custDataLst>
              <p:tags r:id="rId12"/>
            </p:custDataLst>
          </p:nvPr>
        </p:nvSpPr>
        <p:spPr bwMode="gray">
          <a:xfrm>
            <a:off x="371475" y="4895850"/>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27F83A32-7C51-4A39-A619-436CEB6CC5DA}" type="datetime'''''5'''''''''''''''''''''''''''">
              <a:rPr lang="en-US" sz="1000">
                <a:latin typeface="Arial"/>
                <a:cs typeface="Arial"/>
                <a:sym typeface="Arial"/>
              </a:rPr>
              <a:pPr/>
              <a:t>5</a:t>
            </a:fld>
            <a:endParaRPr lang="en-US" sz="1000" dirty="0">
              <a:latin typeface="Arial"/>
              <a:cs typeface="Arial"/>
              <a:sym typeface="Arial"/>
            </a:endParaRPr>
          </a:p>
        </p:txBody>
      </p:sp>
      <p:sp>
        <p:nvSpPr>
          <p:cNvPr id="13" name="Text Placeholder 122"/>
          <p:cNvSpPr>
            <a:spLocks noGrp="1"/>
          </p:cNvSpPr>
          <p:nvPr>
            <p:custDataLst>
              <p:tags r:id="rId13"/>
            </p:custDataLst>
          </p:nvPr>
        </p:nvSpPr>
        <p:spPr bwMode="gray">
          <a:xfrm>
            <a:off x="371475" y="5229225"/>
            <a:ext cx="698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9B47457-6A5D-4310-8ACF-0E928B5424BA}" type="datetime'''''''''''''''''''''0'''''''''''''''''''''''''''''''''''''''''">
              <a:rPr lang="en-US" sz="1000">
                <a:solidFill>
                  <a:schemeClr val="tx1"/>
                </a:solidFill>
                <a:latin typeface="Arial"/>
                <a:cs typeface="Arial"/>
                <a:sym typeface="Arial"/>
              </a:rPr>
              <a:pPr/>
              <a:t>0</a:t>
            </a:fld>
            <a:endParaRPr lang="en-US" sz="1000" dirty="0">
              <a:solidFill>
                <a:schemeClr val="tx1"/>
              </a:solidFill>
              <a:latin typeface="Arial"/>
              <a:cs typeface="Arial"/>
              <a:sym typeface="Arial"/>
            </a:endParaRPr>
          </a:p>
        </p:txBody>
      </p:sp>
      <p:sp>
        <p:nvSpPr>
          <p:cNvPr id="46" name="Text Placeholder 2"/>
          <p:cNvSpPr>
            <a:spLocks noGrp="1"/>
          </p:cNvSpPr>
          <p:nvPr>
            <p:custDataLst>
              <p:tags r:id="rId14"/>
            </p:custDataLst>
          </p:nvPr>
        </p:nvSpPr>
        <p:spPr bwMode="gray">
          <a:xfrm>
            <a:off x="301625" y="2219325"/>
            <a:ext cx="1397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CB78BD98-F8DC-4756-8528-FD52BF08E650}" type="datetime'''''''4''''''''''''''''5'''''''''''''">
              <a:rPr lang="en-US" sz="1000">
                <a:latin typeface="Arial"/>
                <a:cs typeface="Arial"/>
                <a:sym typeface="Arial"/>
              </a:rPr>
              <a:pPr marL="0" indent="0" algn="r">
                <a:lnSpc>
                  <a:spcPct val="100000"/>
                </a:lnSpc>
                <a:spcBef>
                  <a:spcPct val="0"/>
                </a:spcBef>
                <a:buNone/>
              </a:pPr>
              <a:t>45</a:t>
            </a:fld>
            <a:endParaRPr lang="en-GB" sz="1000" dirty="0">
              <a:latin typeface="Arial"/>
              <a:cs typeface="Arial"/>
              <a:sym typeface="Arial"/>
            </a:endParaRPr>
          </a:p>
        </p:txBody>
      </p:sp>
      <p:sp>
        <p:nvSpPr>
          <p:cNvPr id="68" name="Text Placeholder 19"/>
          <p:cNvSpPr>
            <a:spLocks noGrp="1"/>
          </p:cNvSpPr>
          <p:nvPr>
            <p:custDataLst>
              <p:tags r:id="rId15"/>
            </p:custDataLst>
          </p:nvPr>
        </p:nvSpPr>
        <p:spPr bwMode="auto">
          <a:xfrm>
            <a:off x="4206875" y="5422900"/>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03413E6-5DAA-46CA-81DF-223C18A2E1E8}" type="datetime'''''''''''''''Mar''''''''''''''''''''''-''16'''''">
              <a:rPr lang="en-US" sz="1000">
                <a:latin typeface="Arial"/>
                <a:cs typeface="Arial"/>
                <a:sym typeface="Arial"/>
              </a:rPr>
              <a:pPr/>
              <a:t>Mar-16</a:t>
            </a:fld>
            <a:endParaRPr lang="en-US" sz="1000" dirty="0">
              <a:latin typeface="Arial"/>
              <a:cs typeface="Arial"/>
              <a:sym typeface="Arial"/>
            </a:endParaRPr>
          </a:p>
        </p:txBody>
      </p:sp>
      <p:sp>
        <p:nvSpPr>
          <p:cNvPr id="67" name="Text Placeholder 18"/>
          <p:cNvSpPr>
            <a:spLocks noGrp="1"/>
          </p:cNvSpPr>
          <p:nvPr>
            <p:custDataLst>
              <p:tags r:id="rId16"/>
            </p:custDataLst>
          </p:nvPr>
        </p:nvSpPr>
        <p:spPr bwMode="auto">
          <a:xfrm>
            <a:off x="3944938" y="5422900"/>
            <a:ext cx="2730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3B55A34-A78B-462A-B8BF-8DF286F150E7}" type="datetime'''''Fe''''''b''''''-''''''''''''''''''''''''16'''''">
              <a:rPr lang="en-US" sz="1000">
                <a:latin typeface="Arial"/>
                <a:cs typeface="Arial"/>
                <a:sym typeface="Arial"/>
              </a:rPr>
              <a:pPr/>
              <a:t>Feb-16</a:t>
            </a:fld>
            <a:endParaRPr lang="en-US" sz="1000" dirty="0">
              <a:latin typeface="Arial"/>
              <a:cs typeface="Arial"/>
              <a:sym typeface="Arial"/>
            </a:endParaRPr>
          </a:p>
        </p:txBody>
      </p:sp>
      <p:sp>
        <p:nvSpPr>
          <p:cNvPr id="66" name="Text Placeholder 17"/>
          <p:cNvSpPr>
            <a:spLocks noGrp="1"/>
          </p:cNvSpPr>
          <p:nvPr>
            <p:custDataLst>
              <p:tags r:id="rId17"/>
            </p:custDataLst>
          </p:nvPr>
        </p:nvSpPr>
        <p:spPr bwMode="auto">
          <a:xfrm>
            <a:off x="3690938" y="542290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02EFAD5-2C42-4383-A932-9CBD8A64A8D7}" type="datetime'''''''J''a''''''''n''''''''''''-''''16'''''''''''''''''">
              <a:rPr lang="en-US" sz="1000">
                <a:latin typeface="Arial"/>
                <a:cs typeface="Arial"/>
                <a:sym typeface="Arial"/>
              </a:rPr>
              <a:pPr/>
              <a:t>Jan-16</a:t>
            </a:fld>
            <a:endParaRPr lang="en-US" sz="1000" dirty="0">
              <a:latin typeface="Arial"/>
              <a:cs typeface="Arial"/>
              <a:sym typeface="Arial"/>
            </a:endParaRPr>
          </a:p>
        </p:txBody>
      </p:sp>
      <p:sp>
        <p:nvSpPr>
          <p:cNvPr id="65" name="Text Placeholder 16"/>
          <p:cNvSpPr>
            <a:spLocks noGrp="1"/>
          </p:cNvSpPr>
          <p:nvPr>
            <p:custDataLst>
              <p:tags r:id="rId18"/>
            </p:custDataLst>
          </p:nvPr>
        </p:nvSpPr>
        <p:spPr bwMode="auto">
          <a:xfrm>
            <a:off x="3417888" y="5422900"/>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A278479-A6B4-47F5-9B12-F1AAAC6AA906}" type="datetime'''''''''''''''''D''e''''''c''''-1''5'''">
              <a:rPr lang="en-US" sz="1000">
                <a:latin typeface="Arial"/>
                <a:cs typeface="Arial"/>
                <a:sym typeface="Arial"/>
              </a:rPr>
              <a:pPr/>
              <a:t>Dec-15</a:t>
            </a:fld>
            <a:endParaRPr lang="en-US" sz="1000" dirty="0">
              <a:latin typeface="Arial"/>
              <a:cs typeface="Arial"/>
              <a:sym typeface="Arial"/>
            </a:endParaRPr>
          </a:p>
        </p:txBody>
      </p:sp>
      <p:sp>
        <p:nvSpPr>
          <p:cNvPr id="64" name="Text Placeholder 15"/>
          <p:cNvSpPr>
            <a:spLocks noGrp="1"/>
          </p:cNvSpPr>
          <p:nvPr>
            <p:custDataLst>
              <p:tags r:id="rId19"/>
            </p:custDataLst>
          </p:nvPr>
        </p:nvSpPr>
        <p:spPr bwMode="auto">
          <a:xfrm>
            <a:off x="3155950" y="5422900"/>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059F628-5AD0-4005-8797-C19BFDFB9B25}" type="datetime'''''''''N''''''''''''o''''''''v-15'''''''''">
              <a:rPr lang="en-US" sz="1000">
                <a:latin typeface="Arial"/>
                <a:cs typeface="Arial"/>
                <a:sym typeface="Arial"/>
              </a:rPr>
              <a:pPr/>
              <a:t>Nov-15</a:t>
            </a:fld>
            <a:endParaRPr lang="en-US" sz="1000" dirty="0">
              <a:latin typeface="Arial"/>
              <a:cs typeface="Arial"/>
              <a:sym typeface="Arial"/>
            </a:endParaRPr>
          </a:p>
        </p:txBody>
      </p:sp>
      <p:sp>
        <p:nvSpPr>
          <p:cNvPr id="63" name="Text Placeholder 14"/>
          <p:cNvSpPr>
            <a:spLocks noGrp="1"/>
          </p:cNvSpPr>
          <p:nvPr>
            <p:custDataLst>
              <p:tags r:id="rId20"/>
            </p:custDataLst>
          </p:nvPr>
        </p:nvSpPr>
        <p:spPr bwMode="auto">
          <a:xfrm>
            <a:off x="2908300" y="5422900"/>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BB7D816-A8D3-41E1-96D1-A838E39D27F8}" type="datetime'''''''''O''''''ct''''''''''''''-''''1''''''''''''''5'''''''">
              <a:rPr lang="en-US" sz="1000">
                <a:latin typeface="Arial"/>
                <a:cs typeface="Arial"/>
                <a:sym typeface="Arial"/>
              </a:rPr>
              <a:pPr/>
              <a:t>Oct-15</a:t>
            </a:fld>
            <a:endParaRPr lang="en-US" sz="1000" dirty="0">
              <a:latin typeface="Arial"/>
              <a:cs typeface="Arial"/>
              <a:sym typeface="Arial"/>
            </a:endParaRPr>
          </a:p>
        </p:txBody>
      </p:sp>
      <p:sp>
        <p:nvSpPr>
          <p:cNvPr id="33" name="Text Placeholder 18"/>
          <p:cNvSpPr>
            <a:spLocks noGrp="1"/>
          </p:cNvSpPr>
          <p:nvPr>
            <p:custDataLst>
              <p:tags r:id="rId21"/>
            </p:custDataLst>
          </p:nvPr>
        </p:nvSpPr>
        <p:spPr bwMode="auto">
          <a:xfrm>
            <a:off x="547688" y="542290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C8A5EA2-B8D3-440F-A749-5161C2636DCE}" type="datetime'''''J''''''''a''n''-''''''''''''1''''''5'''''''''''">
              <a:rPr lang="en-US" sz="1000">
                <a:solidFill>
                  <a:schemeClr val="tx1"/>
                </a:solidFill>
                <a:latin typeface="Arial"/>
                <a:cs typeface="Arial"/>
                <a:sym typeface="Arial"/>
              </a:rPr>
              <a:pPr/>
              <a:t>Jan-15</a:t>
            </a:fld>
            <a:endParaRPr lang="en-US" sz="1000" dirty="0">
              <a:solidFill>
                <a:schemeClr val="tx1"/>
              </a:solidFill>
              <a:latin typeface="Arial"/>
              <a:cs typeface="Arial"/>
              <a:sym typeface="Arial"/>
            </a:endParaRPr>
          </a:p>
        </p:txBody>
      </p:sp>
      <p:sp>
        <p:nvSpPr>
          <p:cNvPr id="62" name="Text Placeholder 13"/>
          <p:cNvSpPr>
            <a:spLocks noGrp="1"/>
          </p:cNvSpPr>
          <p:nvPr>
            <p:custDataLst>
              <p:tags r:id="rId22"/>
            </p:custDataLst>
          </p:nvPr>
        </p:nvSpPr>
        <p:spPr bwMode="auto">
          <a:xfrm>
            <a:off x="2632075" y="5422900"/>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3E5A7BE-8CCE-400A-8176-7B605A231658}" type="datetime'''''''''S''e''''''p''''''''-1''5'''">
              <a:rPr lang="en-US" sz="1000">
                <a:latin typeface="Arial"/>
                <a:cs typeface="Arial"/>
                <a:sym typeface="Arial"/>
              </a:rPr>
              <a:pPr/>
              <a:t>Sep-15</a:t>
            </a:fld>
            <a:endParaRPr lang="en-US" sz="1000" dirty="0">
              <a:latin typeface="Arial"/>
              <a:cs typeface="Arial"/>
              <a:sym typeface="Arial"/>
            </a:endParaRPr>
          </a:p>
        </p:txBody>
      </p:sp>
      <p:sp>
        <p:nvSpPr>
          <p:cNvPr id="45" name="Text Placeholder 1"/>
          <p:cNvSpPr>
            <a:spLocks noGrp="1"/>
          </p:cNvSpPr>
          <p:nvPr>
            <p:custDataLst>
              <p:tags r:id="rId23"/>
            </p:custDataLst>
          </p:nvPr>
        </p:nvSpPr>
        <p:spPr bwMode="auto">
          <a:xfrm>
            <a:off x="4479925" y="5422900"/>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AB8FA50-AA60-4AE3-882F-2F6975DA5469}" type="datetime'''''''''''''''''A''''''''''''p''''''''''r-1''''''''6'''''''''">
              <a:rPr lang="en-US" sz="1000">
                <a:latin typeface="Arial"/>
                <a:cs typeface="Arial"/>
                <a:sym typeface="Arial"/>
              </a:rPr>
              <a:pPr/>
              <a:t>Apr-16</a:t>
            </a:fld>
            <a:endParaRPr lang="en-GB" sz="1000" dirty="0">
              <a:latin typeface="Arial"/>
              <a:cs typeface="Arial"/>
              <a:sym typeface="Arial"/>
            </a:endParaRPr>
          </a:p>
        </p:txBody>
      </p:sp>
      <p:sp>
        <p:nvSpPr>
          <p:cNvPr id="21" name="Text Placeholder 28"/>
          <p:cNvSpPr>
            <a:spLocks noGrp="1"/>
          </p:cNvSpPr>
          <p:nvPr>
            <p:custDataLst>
              <p:tags r:id="rId24"/>
            </p:custDataLst>
          </p:nvPr>
        </p:nvSpPr>
        <p:spPr bwMode="auto">
          <a:xfrm>
            <a:off x="2139950" y="5422900"/>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09C3435-C131-4760-9142-88B472B31D53}" type="datetime'''''''''J''''''u''l''''''''''''''''''''-''''''1''5'''''''">
              <a:rPr lang="en-US" sz="1000">
                <a:solidFill>
                  <a:schemeClr val="tx1"/>
                </a:solidFill>
                <a:latin typeface="Arial"/>
                <a:cs typeface="Arial"/>
                <a:sym typeface="Arial"/>
              </a:rPr>
              <a:pPr/>
              <a:t>Jul-15</a:t>
            </a:fld>
            <a:endParaRPr lang="en-US" sz="1000" dirty="0">
              <a:solidFill>
                <a:schemeClr val="tx1"/>
              </a:solidFill>
              <a:latin typeface="Arial"/>
              <a:ea typeface="ＭＳ Ｐゴシック"/>
              <a:cs typeface="Arial"/>
              <a:sym typeface="Arial"/>
            </a:endParaRPr>
          </a:p>
        </p:txBody>
      </p:sp>
      <p:sp>
        <p:nvSpPr>
          <p:cNvPr id="23" name="Text Placeholder 27"/>
          <p:cNvSpPr>
            <a:spLocks noGrp="1"/>
          </p:cNvSpPr>
          <p:nvPr>
            <p:custDataLst>
              <p:tags r:id="rId25"/>
            </p:custDataLst>
          </p:nvPr>
        </p:nvSpPr>
        <p:spPr bwMode="auto">
          <a:xfrm>
            <a:off x="1857375" y="5422900"/>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4CE7D26-9BE3-4C7B-A062-5A055157A8BD}" type="datetime'''''J''''''''''''''''''''''''''''''''''u''''n-''''15'''">
              <a:rPr lang="en-US" sz="1000">
                <a:solidFill>
                  <a:schemeClr val="tx1"/>
                </a:solidFill>
                <a:latin typeface="Arial"/>
                <a:cs typeface="Arial"/>
                <a:sym typeface="Arial"/>
              </a:rPr>
              <a:pPr/>
              <a:t>Jun-15</a:t>
            </a:fld>
            <a:endParaRPr lang="en-US" sz="1000" dirty="0">
              <a:solidFill>
                <a:schemeClr val="tx1"/>
              </a:solidFill>
              <a:latin typeface="Arial"/>
              <a:ea typeface="ＭＳ Ｐゴシック"/>
              <a:cs typeface="Arial"/>
              <a:sym typeface="Arial"/>
            </a:endParaRPr>
          </a:p>
        </p:txBody>
      </p:sp>
      <p:sp>
        <p:nvSpPr>
          <p:cNvPr id="25" name="Text Placeholder 26"/>
          <p:cNvSpPr>
            <a:spLocks noGrp="1"/>
          </p:cNvSpPr>
          <p:nvPr>
            <p:custDataLst>
              <p:tags r:id="rId26"/>
            </p:custDataLst>
          </p:nvPr>
        </p:nvSpPr>
        <p:spPr bwMode="auto">
          <a:xfrm>
            <a:off x="1576388" y="5422900"/>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65896A2-2E86-4061-B61C-EBD5F3CB47B8}" type="datetime'''M''''a''''''''''y''''''-''1''''5'''''">
              <a:rPr lang="en-US" sz="1000">
                <a:solidFill>
                  <a:schemeClr val="tx1"/>
                </a:solidFill>
                <a:latin typeface="Arial"/>
                <a:cs typeface="Arial"/>
                <a:sym typeface="Arial"/>
              </a:rPr>
              <a:pPr/>
              <a:t>May-15</a:t>
            </a:fld>
            <a:endParaRPr lang="en-US" sz="1000" dirty="0">
              <a:solidFill>
                <a:schemeClr val="tx1"/>
              </a:solidFill>
              <a:latin typeface="Arial"/>
              <a:ea typeface="ＭＳ Ｐゴシック"/>
              <a:cs typeface="Arial"/>
              <a:sym typeface="Arial"/>
            </a:endParaRPr>
          </a:p>
        </p:txBody>
      </p:sp>
      <p:sp>
        <p:nvSpPr>
          <p:cNvPr id="27" name="Text Placeholder 25"/>
          <p:cNvSpPr>
            <a:spLocks noGrp="1"/>
          </p:cNvSpPr>
          <p:nvPr>
            <p:custDataLst>
              <p:tags r:id="rId27"/>
            </p:custDataLst>
          </p:nvPr>
        </p:nvSpPr>
        <p:spPr bwMode="auto">
          <a:xfrm>
            <a:off x="1336675" y="5422900"/>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0A64087-3248-415C-9275-36A7C596343E}" type="datetime'''''''''A''''''''''''pr''-''''''''''''''''''1''5'''''">
              <a:rPr lang="en-US" sz="1000">
                <a:solidFill>
                  <a:schemeClr val="tx1"/>
                </a:solidFill>
                <a:latin typeface="Arial"/>
                <a:cs typeface="Arial"/>
                <a:sym typeface="Arial"/>
              </a:rPr>
              <a:pPr/>
              <a:t>Apr-15</a:t>
            </a:fld>
            <a:endParaRPr lang="en-US" sz="1000" dirty="0">
              <a:solidFill>
                <a:schemeClr val="tx1"/>
              </a:solidFill>
              <a:latin typeface="Arial"/>
              <a:ea typeface="ＭＳ Ｐゴシック"/>
              <a:cs typeface="Arial"/>
              <a:sym typeface="Arial"/>
            </a:endParaRPr>
          </a:p>
        </p:txBody>
      </p:sp>
      <p:sp>
        <p:nvSpPr>
          <p:cNvPr id="29" name="Text Placeholder 20"/>
          <p:cNvSpPr>
            <a:spLocks noGrp="1"/>
          </p:cNvSpPr>
          <p:nvPr>
            <p:custDataLst>
              <p:tags r:id="rId28"/>
            </p:custDataLst>
          </p:nvPr>
        </p:nvSpPr>
        <p:spPr bwMode="auto">
          <a:xfrm>
            <a:off x="1063625" y="5422900"/>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100C3FF-054B-4CEF-B0A9-959A1C8FCBCE}" type="datetime'''''''''M''''a''''''''''''''''''r-''''1''''''''''''5'''''''''">
              <a:rPr lang="en-US" sz="1000">
                <a:solidFill>
                  <a:schemeClr val="tx1"/>
                </a:solidFill>
                <a:latin typeface="Arial"/>
                <a:cs typeface="Arial"/>
                <a:sym typeface="Arial"/>
              </a:rPr>
              <a:pPr/>
              <a:t>Mar-15</a:t>
            </a:fld>
            <a:endParaRPr lang="en-US" sz="1000" dirty="0">
              <a:solidFill>
                <a:schemeClr val="tx1"/>
              </a:solidFill>
              <a:latin typeface="Arial"/>
              <a:cs typeface="Arial"/>
              <a:sym typeface="Arial"/>
            </a:endParaRPr>
          </a:p>
        </p:txBody>
      </p:sp>
      <p:sp>
        <p:nvSpPr>
          <p:cNvPr id="31" name="Text Placeholder 19"/>
          <p:cNvSpPr>
            <a:spLocks noGrp="1"/>
          </p:cNvSpPr>
          <p:nvPr>
            <p:custDataLst>
              <p:tags r:id="rId29"/>
            </p:custDataLst>
          </p:nvPr>
        </p:nvSpPr>
        <p:spPr bwMode="auto">
          <a:xfrm>
            <a:off x="801688" y="5422900"/>
            <a:ext cx="2730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BBA9663-3F45-43AC-9CBB-8B2422879FEE}" type="datetime'F''''''''''''''''''e''''''''''''''b''-1''''''''''5'''''''">
              <a:rPr lang="en-US" sz="1000">
                <a:solidFill>
                  <a:schemeClr val="tx1"/>
                </a:solidFill>
                <a:latin typeface="Arial"/>
                <a:cs typeface="Arial"/>
                <a:sym typeface="Arial"/>
              </a:rPr>
              <a:pPr/>
              <a:t>Feb-15</a:t>
            </a:fld>
            <a:endParaRPr lang="en-US" sz="1000" dirty="0">
              <a:solidFill>
                <a:schemeClr val="tx1"/>
              </a:solidFill>
              <a:latin typeface="Arial"/>
              <a:cs typeface="Arial"/>
              <a:sym typeface="Arial"/>
            </a:endParaRPr>
          </a:p>
        </p:txBody>
      </p:sp>
      <p:sp>
        <p:nvSpPr>
          <p:cNvPr id="61" name="Text Placeholder 12"/>
          <p:cNvSpPr>
            <a:spLocks noGrp="1"/>
          </p:cNvSpPr>
          <p:nvPr>
            <p:custDataLst>
              <p:tags r:id="rId30"/>
            </p:custDataLst>
          </p:nvPr>
        </p:nvSpPr>
        <p:spPr bwMode="auto">
          <a:xfrm>
            <a:off x="2370138" y="5422900"/>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3B2F8C3-13F3-48D1-835F-38435DAD6FB8}" type="datetime'''''''A''ug-''''''''''''''15'''''''''''''''''''''">
              <a:rPr lang="en-US" sz="1000">
                <a:latin typeface="Arial"/>
                <a:cs typeface="Arial"/>
                <a:sym typeface="Arial"/>
              </a:rPr>
              <a:pPr/>
              <a:t>Aug-15</a:t>
            </a:fld>
            <a:endParaRPr lang="en-US" sz="1000" dirty="0">
              <a:latin typeface="Arial"/>
              <a:cs typeface="Arial"/>
              <a:sym typeface="Arial"/>
            </a:endParaRPr>
          </a:p>
        </p:txBody>
      </p:sp>
      <p:cxnSp>
        <p:nvCxnSpPr>
          <p:cNvPr id="37" name="Straight Connector 36"/>
          <p:cNvCxnSpPr/>
          <p:nvPr>
            <p:custDataLst>
              <p:tags r:id="rId31"/>
            </p:custDataLst>
          </p:nvPr>
        </p:nvCxnSpPr>
        <p:spPr bwMode="gray">
          <a:xfrm>
            <a:off x="2179638" y="5943600"/>
            <a:ext cx="219075"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36" name="Straight Connector 35"/>
          <p:cNvCxnSpPr/>
          <p:nvPr>
            <p:custDataLst>
              <p:tags r:id="rId32"/>
            </p:custDataLst>
          </p:nvPr>
        </p:nvCxnSpPr>
        <p:spPr bwMode="gray">
          <a:xfrm>
            <a:off x="1041400" y="5943600"/>
            <a:ext cx="219075" cy="0"/>
          </a:xfrm>
          <a:prstGeom prst="line">
            <a:avLst/>
          </a:prstGeom>
          <a:solidFill>
            <a:schemeClr val="accent1"/>
          </a:solidFill>
          <a:ln w="19050" cap="flat" cmpd="sng" algn="ctr">
            <a:solidFill>
              <a:srgbClr val="E29815"/>
            </a:solidFill>
            <a:prstDash val="solid"/>
            <a:round/>
            <a:headEnd type="none" w="med" len="med"/>
            <a:tailEnd type="none" w="med" len="med"/>
          </a:ln>
          <a:effectLst/>
        </p:spPr>
      </p:cxnSp>
      <p:sp>
        <p:nvSpPr>
          <p:cNvPr id="38" name="Text Placeholder 24"/>
          <p:cNvSpPr>
            <a:spLocks noGrp="1"/>
          </p:cNvSpPr>
          <p:nvPr>
            <p:custDataLst>
              <p:tags r:id="rId33"/>
            </p:custDataLst>
          </p:nvPr>
        </p:nvSpPr>
        <p:spPr bwMode="auto">
          <a:xfrm>
            <a:off x="1311275" y="5873750"/>
            <a:ext cx="7667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1D1FB7A3-D771-45AD-954E-E270CD87D0A9}" type="datetime'A''m''b''''''''e''''r'''' t''''''r''''''''i''''g''''ge''''''r'">
              <a:rPr lang="en-US" sz="1000">
                <a:solidFill>
                  <a:schemeClr val="tx1"/>
                </a:solidFill>
                <a:latin typeface="Arial"/>
                <a:cs typeface="Arial"/>
                <a:sym typeface="Arial"/>
              </a:rPr>
              <a:pPr/>
              <a:t>Amber trigger</a:t>
            </a:fld>
            <a:endParaRPr lang="en-US" sz="1000" dirty="0">
              <a:solidFill>
                <a:schemeClr val="tx1"/>
              </a:solidFill>
              <a:latin typeface="Arial"/>
              <a:cs typeface="Arial"/>
              <a:sym typeface="Arial"/>
            </a:endParaRPr>
          </a:p>
        </p:txBody>
      </p:sp>
      <p:sp>
        <p:nvSpPr>
          <p:cNvPr id="40" name="Text Placeholder 29"/>
          <p:cNvSpPr>
            <a:spLocks noGrp="1"/>
          </p:cNvSpPr>
          <p:nvPr>
            <p:custDataLst>
              <p:tags r:id="rId34"/>
            </p:custDataLst>
          </p:nvPr>
        </p:nvSpPr>
        <p:spPr bwMode="auto">
          <a:xfrm>
            <a:off x="2449513" y="5873750"/>
            <a:ext cx="4937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DFBC5739-1FDE-48BD-B928-C1BC7BA81DC6}" type="datetime'''Re''''''''''d'''''''''' ''''''''l''i''''mi''''''t'">
              <a:rPr lang="en-US" sz="1000">
                <a:solidFill>
                  <a:schemeClr val="tx1"/>
                </a:solidFill>
                <a:latin typeface="Arial"/>
                <a:cs typeface="Arial"/>
                <a:sym typeface="Arial"/>
              </a:rPr>
              <a:pPr/>
              <a:t>Red limit</a:t>
            </a:fld>
            <a:endParaRPr lang="en-US" sz="1000" dirty="0">
              <a:solidFill>
                <a:schemeClr val="tx1"/>
              </a:solidFill>
              <a:latin typeface="Arial"/>
              <a:ea typeface="ＭＳ Ｐゴシック"/>
              <a:cs typeface="Arial"/>
              <a:sym typeface="Arial"/>
            </a:endParaRPr>
          </a:p>
        </p:txBody>
      </p:sp>
      <p:sp>
        <p:nvSpPr>
          <p:cNvPr id="47" name="Text Placeholder 10"/>
          <p:cNvSpPr txBox="1">
            <a:spLocks/>
          </p:cNvSpPr>
          <p:nvPr/>
        </p:nvSpPr>
        <p:spPr bwMode="gray">
          <a:xfrm>
            <a:off x="5162551" y="1450023"/>
            <a:ext cx="4114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sym typeface="+mn-lt"/>
              </a:rPr>
              <a:t>Calibration approach</a:t>
            </a:r>
            <a:endParaRPr kumimoji="0" lang="en-GB" sz="14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mn-lt"/>
            </a:endParaRPr>
          </a:p>
        </p:txBody>
      </p:sp>
      <p:sp>
        <p:nvSpPr>
          <p:cNvPr id="48" name="Text Placeholder 6"/>
          <p:cNvSpPr txBox="1">
            <a:spLocks/>
          </p:cNvSpPr>
          <p:nvPr/>
        </p:nvSpPr>
        <p:spPr bwMode="gray">
          <a:xfrm>
            <a:off x="365760" y="1463040"/>
            <a:ext cx="4114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lvl="0">
              <a:defRPr/>
            </a:pPr>
            <a:r>
              <a:rPr lang="en-US" sz="1400" kern="0" dirty="0">
                <a:solidFill>
                  <a:srgbClr val="FF0000"/>
                </a:solidFill>
                <a:latin typeface="Arial" panose="020B0604020202020204" pitchFamily="34" charset="0"/>
                <a:cs typeface="Arial" panose="020B0604020202020204" pitchFamily="34" charset="0"/>
              </a:rPr>
              <a:t>Current RWAs and limits</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$BN, Jan 15 – </a:t>
            </a:r>
            <a:r>
              <a:rPr lang="en-US" sz="1400" b="0" kern="0" dirty="0" smtClean="0">
                <a:solidFill>
                  <a:srgbClr val="FF0000"/>
                </a:solidFill>
                <a:latin typeface="Arial" panose="020B0604020202020204" pitchFamily="34" charset="0"/>
                <a:cs typeface="Arial" panose="020B0604020202020204" pitchFamily="34" charset="0"/>
              </a:rPr>
              <a:t>Apr </a:t>
            </a:r>
            <a:r>
              <a:rPr kumimoji="0" lang="en-US" sz="1400" b="0"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16 (actual)</a:t>
            </a:r>
            <a:endParaRPr kumimoji="0" lang="en-US" sz="14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mn-lt"/>
            </a:endParaRPr>
          </a:p>
        </p:txBody>
      </p:sp>
      <p:sp>
        <p:nvSpPr>
          <p:cNvPr id="49" name="Content Placeholder 19"/>
          <p:cNvSpPr txBox="1">
            <a:spLocks/>
          </p:cNvSpPr>
          <p:nvPr/>
        </p:nvSpPr>
        <p:spPr bwMode="gray">
          <a:xfrm>
            <a:off x="5162550" y="2299336"/>
            <a:ext cx="4119563" cy="358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defTabSz="979488">
              <a:lnSpc>
                <a:spcPct val="100000"/>
              </a:lnSpc>
              <a:buSzPct val="100000"/>
            </a:pPr>
            <a:r>
              <a:rPr lang="en-US" sz="1200" kern="0" dirty="0">
                <a:solidFill>
                  <a:srgbClr val="000000"/>
                </a:solidFill>
                <a:latin typeface="Arial" panose="020B0604020202020204" pitchFamily="34" charset="0"/>
                <a:ea typeface="Arial Unicode MS" pitchFamily="34" charset="-128"/>
                <a:cs typeface="Arial" panose="020B0604020202020204" pitchFamily="34" charset="0"/>
              </a:rPr>
              <a:t>This metric is designed to link </a:t>
            </a:r>
            <a:r>
              <a:rPr lang="en-US" sz="1200" kern="0" dirty="0" smtClean="0">
                <a:solidFill>
                  <a:srgbClr val="000000"/>
                </a:solidFill>
                <a:latin typeface="Arial" panose="020B0604020202020204" pitchFamily="34" charset="0"/>
                <a:ea typeface="Arial Unicode MS" pitchFamily="34" charset="-128"/>
                <a:cs typeface="Arial" panose="020B0604020202020204" pitchFamily="34" charset="0"/>
              </a:rPr>
              <a:t>SC’s </a:t>
            </a:r>
            <a:r>
              <a:rPr lang="en-US" sz="1200" kern="0" dirty="0">
                <a:solidFill>
                  <a:srgbClr val="000000"/>
                </a:solidFill>
                <a:latin typeface="Arial" panose="020B0604020202020204" pitchFamily="34" charset="0"/>
                <a:ea typeface="Arial Unicode MS" pitchFamily="34" charset="-128"/>
                <a:cs typeface="Arial" panose="020B0604020202020204" pitchFamily="34" charset="0"/>
              </a:rPr>
              <a:t>balance sheet size to capital via the CET1 ratio</a:t>
            </a:r>
          </a:p>
          <a:p>
            <a:pPr defTabSz="979488">
              <a:lnSpc>
                <a:spcPct val="100000"/>
              </a:lnSpc>
              <a:buSzPct val="100000"/>
            </a:pPr>
            <a:r>
              <a:rPr lang="en-US" sz="1200" kern="0" dirty="0">
                <a:solidFill>
                  <a:srgbClr val="000000"/>
                </a:solidFill>
                <a:latin typeface="Arial" panose="020B0604020202020204" pitchFamily="34" charset="0"/>
                <a:ea typeface="Arial Unicode MS" pitchFamily="34" charset="-128"/>
                <a:cs typeface="Arial" panose="020B0604020202020204" pitchFamily="34" charset="0"/>
              </a:rPr>
              <a:t>The red limit is set such that </a:t>
            </a:r>
            <a:r>
              <a:rPr lang="en-US" sz="1200" kern="0" dirty="0" smtClean="0">
                <a:solidFill>
                  <a:srgbClr val="000000"/>
                </a:solidFill>
                <a:latin typeface="Arial" panose="020B0604020202020204" pitchFamily="34" charset="0"/>
                <a:ea typeface="Arial Unicode MS" pitchFamily="34" charset="-128"/>
                <a:cs typeface="Arial" panose="020B0604020202020204" pitchFamily="34" charset="0"/>
              </a:rPr>
              <a:t>SC </a:t>
            </a:r>
            <a:r>
              <a:rPr lang="en-US" sz="1200" kern="0" dirty="0">
                <a:solidFill>
                  <a:srgbClr val="000000"/>
                </a:solidFill>
                <a:latin typeface="Arial" panose="020B0604020202020204" pitchFamily="34" charset="0"/>
                <a:ea typeface="Arial Unicode MS" pitchFamily="34" charset="-128"/>
                <a:cs typeface="Arial" panose="020B0604020202020204" pitchFamily="34" charset="0"/>
              </a:rPr>
              <a:t>CET1 is </a:t>
            </a:r>
            <a:r>
              <a:rPr lang="en-US" sz="1200" kern="0" dirty="0" smtClean="0">
                <a:solidFill>
                  <a:srgbClr val="000000"/>
                </a:solidFill>
                <a:latin typeface="Arial" panose="020B0604020202020204" pitchFamily="34" charset="0"/>
                <a:ea typeface="Arial Unicode MS" pitchFamily="34" charset="-128"/>
                <a:cs typeface="Arial" panose="020B0604020202020204" pitchFamily="34" charset="0"/>
              </a:rPr>
              <a:t>11% </a:t>
            </a:r>
            <a:r>
              <a:rPr lang="en-US" sz="1200" kern="0" dirty="0">
                <a:solidFill>
                  <a:srgbClr val="000000"/>
                </a:solidFill>
                <a:latin typeface="Arial" panose="020B0604020202020204" pitchFamily="34" charset="0"/>
                <a:ea typeface="Arial Unicode MS" pitchFamily="34" charset="-128"/>
                <a:cs typeface="Arial" panose="020B0604020202020204" pitchFamily="34" charset="0"/>
              </a:rPr>
              <a:t>based on the prior month’s capital level</a:t>
            </a:r>
          </a:p>
          <a:p>
            <a:pPr defTabSz="979488">
              <a:lnSpc>
                <a:spcPct val="100000"/>
              </a:lnSpc>
              <a:buSzPct val="100000"/>
            </a:pPr>
            <a:r>
              <a:rPr lang="en-US" sz="1200" kern="0" dirty="0">
                <a:solidFill>
                  <a:srgbClr val="000000"/>
                </a:solidFill>
                <a:latin typeface="Arial" panose="020B0604020202020204" pitchFamily="34" charset="0"/>
                <a:ea typeface="Arial Unicode MS" pitchFamily="34" charset="-128"/>
                <a:cs typeface="Arial" panose="020B0604020202020204" pitchFamily="34" charset="0"/>
              </a:rPr>
              <a:t>The amber trigger is set at $2BN less than the red limit as 2 months is a sufficient time period and equates to ~$2BN of balance sheet growth</a:t>
            </a:r>
          </a:p>
          <a:p>
            <a:pPr defTabSz="979488">
              <a:lnSpc>
                <a:spcPct val="100000"/>
              </a:lnSpc>
              <a:buSzPct val="100000"/>
            </a:pPr>
            <a:r>
              <a:rPr lang="en-US" sz="1200" kern="0" dirty="0" smtClean="0">
                <a:solidFill>
                  <a:srgbClr val="000000"/>
                </a:solidFill>
                <a:latin typeface="Arial" panose="020B0604020202020204" pitchFamily="34" charset="0"/>
                <a:ea typeface="Arial Unicode MS" pitchFamily="34" charset="-128"/>
                <a:cs typeface="Arial" panose="020B0604020202020204" pitchFamily="34" charset="0"/>
              </a:rPr>
              <a:t>This metric is reported with and without Personal Lending; as of March 2016, SC RWAs of $38.9BN with Personal Lending and  $37.5BN without were both in breach of the amber trigger ($37.1BN for March 2016)</a:t>
            </a:r>
          </a:p>
          <a:p>
            <a:pPr defTabSz="979488">
              <a:lnSpc>
                <a:spcPct val="100000"/>
              </a:lnSpc>
              <a:buSzPct val="100000"/>
            </a:pPr>
            <a:r>
              <a:rPr lang="en-US" sz="1200" kern="0" dirty="0" smtClean="0">
                <a:solidFill>
                  <a:srgbClr val="000000"/>
                </a:solidFill>
                <a:latin typeface="Arial" panose="020B0604020202020204" pitchFamily="34" charset="0"/>
                <a:ea typeface="Arial Unicode MS" pitchFamily="34" charset="-128"/>
                <a:cs typeface="Arial" panose="020B0604020202020204" pitchFamily="34" charset="0"/>
              </a:rPr>
              <a:t>As of April 2016, SC received approval to use a risk weighting of 20% for restricted cash. Under the revised definition, the April 2016 values of $37.0BN (with Personal Lending) and $36.0BN (without) were green based on an April amber trigger and red limit of $38.2BN and $40.2BN</a:t>
            </a:r>
          </a:p>
          <a:p>
            <a:pPr defTabSz="979488">
              <a:lnSpc>
                <a:spcPct val="100000"/>
              </a:lnSpc>
              <a:buSzPct val="100000"/>
            </a:pPr>
            <a:endParaRPr lang="en-US" sz="1200" kern="0" dirty="0">
              <a:solidFill>
                <a:srgbClr val="000000"/>
              </a:solidFill>
              <a:latin typeface="Arial" panose="020B0604020202020204" pitchFamily="34" charset="0"/>
              <a:ea typeface="Arial Unicode MS" pitchFamily="34" charset="-128"/>
              <a:cs typeface="Arial" panose="020B0604020202020204" pitchFamily="34" charset="0"/>
            </a:endParaRPr>
          </a:p>
        </p:txBody>
      </p:sp>
      <p:grpSp>
        <p:nvGrpSpPr>
          <p:cNvPr id="51" name="Group 50"/>
          <p:cNvGrpSpPr/>
          <p:nvPr/>
        </p:nvGrpSpPr>
        <p:grpSpPr>
          <a:xfrm>
            <a:off x="443921" y="72184"/>
            <a:ext cx="3659061" cy="189008"/>
            <a:chOff x="403281" y="164517"/>
            <a:chExt cx="3659061" cy="189008"/>
          </a:xfrm>
        </p:grpSpPr>
        <p:sp>
          <p:nvSpPr>
            <p:cNvPr id="53" name="Text Box 75"/>
            <p:cNvSpPr txBox="1">
              <a:spLocks noChangeArrowheads="1"/>
            </p:cNvSpPr>
            <p:nvPr/>
          </p:nvSpPr>
          <p:spPr bwMode="gray">
            <a:xfrm>
              <a:off x="636148" y="166688"/>
              <a:ext cx="3426194"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accent1"/>
                  </a:solidFill>
                </a:rPr>
                <a:t>Capital adequacy risk: Calibration – SC Total RWA</a:t>
              </a:r>
              <a:endParaRPr lang="en-US" sz="1200" dirty="0">
                <a:solidFill>
                  <a:schemeClr val="accent1"/>
                </a:solidFill>
              </a:endParaRPr>
            </a:p>
          </p:txBody>
        </p:sp>
        <p:sp>
          <p:nvSpPr>
            <p:cNvPr id="69" name="Oval 68"/>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6" name="Rectangular Callout 5"/>
          <p:cNvSpPr/>
          <p:nvPr/>
        </p:nvSpPr>
        <p:spPr>
          <a:xfrm>
            <a:off x="3203168" y="1911755"/>
            <a:ext cx="1311275" cy="571101"/>
          </a:xfrm>
          <a:prstGeom prst="wedgeRectCallout">
            <a:avLst>
              <a:gd name="adj1" fmla="val 43225"/>
              <a:gd name="adj2" fmla="val 75533"/>
            </a:avLst>
          </a:prstGeom>
          <a:solidFill>
            <a:schemeClr val="bg1"/>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72009" tIns="72009" rIns="72009" bIns="72009" rtlCol="0" anchor="ctr"/>
          <a:lstStyle/>
          <a:p>
            <a:pPr algn="ctr"/>
            <a:r>
              <a:rPr lang="en-GB" dirty="0" smtClean="0">
                <a:solidFill>
                  <a:schemeClr val="tx1"/>
                </a:solidFill>
                <a:latin typeface="Arial"/>
                <a:cs typeface="Arial" panose="020B0604020202020204" pitchFamily="34" charset="0"/>
                <a:sym typeface="Arial"/>
              </a:rPr>
              <a:t>Change in risk weighting definition for April 2016 measurement</a:t>
            </a:r>
          </a:p>
        </p:txBody>
      </p:sp>
      <p:sp>
        <p:nvSpPr>
          <p:cNvPr id="44" name="Footnote"/>
          <p:cNvSpPr/>
          <p:nvPr/>
        </p:nvSpPr>
        <p:spPr bwMode="auto">
          <a:xfrm>
            <a:off x="2206579" y="6336429"/>
            <a:ext cx="553984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a:sym typeface="Arial"/>
              </a:rPr>
              <a:t>Source: “2016 RAS non-CCAR-linked metrics - </a:t>
            </a:r>
            <a:r>
              <a:rPr lang="en-US" sz="800" dirty="0" smtClean="0">
                <a:latin typeface="Arial"/>
                <a:sym typeface="Arial"/>
              </a:rPr>
              <a:t>SC.xlsx”</a:t>
            </a:r>
          </a:p>
        </p:txBody>
      </p:sp>
      <p:cxnSp>
        <p:nvCxnSpPr>
          <p:cNvPr id="70" name="Straight Connector 69"/>
          <p:cNvCxnSpPr/>
          <p:nvPr/>
        </p:nvCxnSpPr>
        <p:spPr>
          <a:xfrm flipH="1">
            <a:off x="4976500" y="1235075"/>
            <a:ext cx="0" cy="50292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164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2.</a:t>
            </a:r>
            <a:r>
              <a:rPr lang="en-GB" dirty="0" smtClean="0"/>
              <a:t> Credit risk</a:t>
            </a:r>
            <a:endParaRPr lang="en-GB" dirty="0"/>
          </a:p>
        </p:txBody>
      </p:sp>
    </p:spTree>
    <p:extLst>
      <p:ext uri="{BB962C8B-B14F-4D97-AF65-F5344CB8AC3E}">
        <p14:creationId xmlns:p14="http://schemas.microsoft.com/office/powerpoint/2010/main" val="2476313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2a.</a:t>
            </a:r>
            <a:r>
              <a:rPr lang="en-GB" dirty="0" smtClean="0"/>
              <a:t> Credit risk – </a:t>
            </a:r>
            <a:r>
              <a:rPr lang="en-GB" b="0" dirty="0" smtClean="0"/>
              <a:t>CCAR-linked</a:t>
            </a:r>
            <a:endParaRPr lang="en-GB" b="0" dirty="0"/>
          </a:p>
        </p:txBody>
      </p:sp>
    </p:spTree>
    <p:extLst>
      <p:ext uri="{BB962C8B-B14F-4D97-AF65-F5344CB8AC3E}">
        <p14:creationId xmlns:p14="http://schemas.microsoft.com/office/powerpoint/2010/main" val="1303922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Limit overview: </a:t>
            </a:r>
            <a:r>
              <a:rPr lang="en-US" b="0" dirty="0"/>
              <a:t>Credit </a:t>
            </a:r>
            <a:r>
              <a:rPr lang="en-US" b="0" dirty="0" smtClean="0"/>
              <a:t>risk – CCAR-linked metrics</a:t>
            </a:r>
            <a:endParaRPr lang="en-GB" dirty="0"/>
          </a:p>
        </p:txBody>
      </p:sp>
      <p:sp>
        <p:nvSpPr>
          <p:cNvPr id="12" name="Footnote"/>
          <p:cNvSpPr/>
          <p:nvPr/>
        </p:nvSpPr>
        <p:spPr bwMode="auto">
          <a:xfrm>
            <a:off x="2207420" y="6333665"/>
            <a:ext cx="681400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09538" lvl="1" indent="-109538" algn="l">
              <a:lnSpc>
                <a:spcPct val="100000"/>
              </a:lnSpc>
              <a:buFont typeface="+mj-lt"/>
              <a:buAutoNum type="arabicPeriod"/>
            </a:pPr>
            <a:r>
              <a:rPr lang="en-US" sz="800" dirty="0" smtClean="0"/>
              <a:t>CCAR 2016 </a:t>
            </a:r>
            <a:r>
              <a:rPr lang="en-US" sz="800" dirty="0"/>
              <a:t>projected 9Q cumulative losses by portfolio under the BHC Stress </a:t>
            </a:r>
            <a:r>
              <a:rPr lang="en-US" sz="800" dirty="0" smtClean="0"/>
              <a:t>scenario</a:t>
            </a:r>
          </a:p>
          <a:p>
            <a:pPr marL="109538" lvl="1" indent="-109538" algn="l">
              <a:lnSpc>
                <a:spcPct val="100000"/>
              </a:lnSpc>
              <a:buFont typeface="+mj-lt"/>
              <a:buAutoNum type="arabicPeriod"/>
            </a:pPr>
            <a:r>
              <a:rPr lang="en-US" sz="800" dirty="0" smtClean="0"/>
              <a:t>ANCL = Annualized Net Credit Losses</a:t>
            </a:r>
          </a:p>
        </p:txBody>
      </p:sp>
      <p:sp>
        <p:nvSpPr>
          <p:cNvPr id="24" name="TextBox 23"/>
          <p:cNvSpPr txBox="1"/>
          <p:nvPr/>
        </p:nvSpPr>
        <p:spPr>
          <a:xfrm>
            <a:off x="1966867" y="1110099"/>
            <a:ext cx="2044149"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5" name="TextBox 24"/>
          <p:cNvSpPr txBox="1"/>
          <p:nvPr/>
        </p:nvSpPr>
        <p:spPr>
          <a:xfrm>
            <a:off x="366713" y="1110099"/>
            <a:ext cx="639147" cy="211468"/>
          </a:xfrm>
          <a:prstGeom prst="rect">
            <a:avLst/>
          </a:prstGeom>
          <a:noFill/>
        </p:spPr>
        <p:txBody>
          <a:bodyPr wrap="square" rtlCol="0">
            <a:spAutoFit/>
          </a:bodyPr>
          <a:lstStyle/>
          <a:p>
            <a:r>
              <a:rPr lang="en-GB" sz="900" b="1" dirty="0" smtClean="0"/>
              <a:t>Legend</a:t>
            </a:r>
            <a:endParaRPr lang="en-GB" sz="900" b="1" dirty="0"/>
          </a:p>
        </p:txBody>
      </p:sp>
      <p:sp>
        <p:nvSpPr>
          <p:cNvPr id="26" name="TextBox 25"/>
          <p:cNvSpPr txBox="1"/>
          <p:nvPr/>
        </p:nvSpPr>
        <p:spPr>
          <a:xfrm>
            <a:off x="1054194" y="1110099"/>
            <a:ext cx="864339" cy="211468"/>
          </a:xfrm>
          <a:prstGeom prst="rect">
            <a:avLst/>
          </a:prstGeom>
          <a:noFill/>
        </p:spPr>
        <p:txBody>
          <a:bodyPr wrap="none" rtlCol="0">
            <a:spAutoFit/>
          </a:bodyPr>
          <a:lstStyle/>
          <a:p>
            <a:pPr eaLnBrk="1" hangingPunct="1">
              <a:lnSpc>
                <a:spcPct val="86000"/>
              </a:lnSpc>
            </a:pPr>
            <a:r>
              <a:rPr lang="en-US" sz="900" b="1" i="1" dirty="0" smtClean="0">
                <a:solidFill>
                  <a:srgbClr val="008AB3"/>
                </a:solidFill>
                <a:ea typeface="ＭＳ Ｐゴシック"/>
              </a:rPr>
              <a:t>New metrics</a:t>
            </a:r>
          </a:p>
        </p:txBody>
      </p:sp>
      <p:graphicFrame>
        <p:nvGraphicFramePr>
          <p:cNvPr id="16" name="Table 15"/>
          <p:cNvGraphicFramePr>
            <a:graphicFrameLocks noGrp="1"/>
          </p:cNvGraphicFramePr>
          <p:nvPr>
            <p:extLst>
              <p:ext uri="{D42A27DB-BD31-4B8C-83A1-F6EECF244321}">
                <p14:modId xmlns:p14="http://schemas.microsoft.com/office/powerpoint/2010/main" val="3328501123"/>
              </p:ext>
            </p:extLst>
          </p:nvPr>
        </p:nvGraphicFramePr>
        <p:xfrm>
          <a:off x="348434" y="1470025"/>
          <a:ext cx="8898755" cy="4129024"/>
        </p:xfrm>
        <a:graphic>
          <a:graphicData uri="http://schemas.openxmlformats.org/drawingml/2006/table">
            <a:tbl>
              <a:tblPr firstRow="1" bandRow="1">
                <a:tableStyleId>{2D5ABB26-0587-4C30-8999-92F81FD0307C}</a:tableStyleId>
              </a:tblPr>
              <a:tblGrid>
                <a:gridCol w="766908"/>
                <a:gridCol w="288156"/>
                <a:gridCol w="1073888"/>
                <a:gridCol w="797442"/>
                <a:gridCol w="863364"/>
                <a:gridCol w="863364"/>
                <a:gridCol w="863364"/>
                <a:gridCol w="863364"/>
                <a:gridCol w="863364"/>
                <a:gridCol w="1655541"/>
              </a:tblGrid>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Portfolio</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rowSpan="2">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Justification</a:t>
                      </a:r>
                      <a:r>
                        <a:rPr lang="en-GB" sz="1000" b="1" baseline="0" dirty="0" smtClean="0">
                          <a:solidFill>
                            <a:srgbClr val="FF0000"/>
                          </a:solidFill>
                          <a:latin typeface="Arial" panose="020B0604020202020204" pitchFamily="34" charset="0"/>
                          <a:cs typeface="Arial" panose="020B0604020202020204" pitchFamily="34" charset="0"/>
                        </a:rPr>
                        <a:t> for changes</a:t>
                      </a:r>
                      <a:endParaRPr lang="en-GB" sz="1000" b="1" dirty="0" smtClean="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a:p>
                  </a:txBody>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2016</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a:lnSpc>
                          <a:spcPct val="100000"/>
                        </a:lnSpc>
                        <a:spcBef>
                          <a:spcPts val="200"/>
                        </a:spcBef>
                        <a:spcAft>
                          <a:spcPts val="200"/>
                        </a:spcAft>
                      </a:pP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5584">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Arial" panose="020B0604020202020204" pitchFamily="34" charset="0"/>
                          <a:cs typeface="Arial" panose="020B0604020202020204" pitchFamily="34" charset="0"/>
                        </a:rPr>
                        <a:t>I</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 (9Q CCAR</a:t>
                      </a:r>
                      <a:r>
                        <a:rPr lang="en-US" sz="1000" b="0" i="0" kern="1200" baseline="30000" dirty="0" smtClean="0">
                          <a:solidFill>
                            <a:schemeClr val="tx1"/>
                          </a:solidFill>
                          <a:latin typeface="Arial" panose="020B0604020202020204" pitchFamily="34" charset="0"/>
                          <a:ea typeface="+mn-ea"/>
                          <a:cs typeface="Arial" panose="020B0604020202020204" pitchFamily="34" charset="0"/>
                        </a:rPr>
                        <a:t>1</a:t>
                      </a:r>
                      <a:r>
                        <a:rPr lang="en-US" sz="1000" b="0" i="0" kern="1200" dirty="0" smtClean="0">
                          <a:solidFill>
                            <a:schemeClr val="tx1"/>
                          </a:solidFill>
                          <a:latin typeface="Arial" panose="020B0604020202020204" pitchFamily="34" charset="0"/>
                          <a:ea typeface="+mn-ea"/>
                          <a:cs typeface="Arial" panose="020B0604020202020204" pitchFamily="34" charset="0"/>
                        </a:rPr>
                        <a:t>)</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000" b="0" dirty="0" smtClean="0">
                          <a:latin typeface="Arial" panose="020B0604020202020204" pitchFamily="34" charset="0"/>
                          <a:cs typeface="Arial" panose="020B0604020202020204" pitchFamily="34" charset="0"/>
                        </a:rPr>
                        <a:t>Auto</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$8,685M</a:t>
                      </a:r>
                      <a:endParaRPr lang="en-US" sz="1000" dirty="0" smtClean="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GB" sz="1000" b="0" dirty="0" smtClean="0">
                          <a:solidFill>
                            <a:schemeClr val="tx1"/>
                          </a:solidFill>
                          <a:latin typeface="Arial" panose="020B0604020202020204" pitchFamily="34" charset="0"/>
                          <a:cs typeface="Arial" panose="020B0604020202020204" pitchFamily="34" charset="0"/>
                        </a:rPr>
                        <a:t>&gt;=$8,790M</a:t>
                      </a:r>
                      <a:endParaRPr lang="en-GB" sz="1000" b="0" dirty="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GB" sz="1000" b="0" dirty="0" smtClean="0">
                          <a:solidFill>
                            <a:schemeClr val="tx1"/>
                          </a:solidFill>
                          <a:latin typeface="Arial" panose="020B0604020202020204" pitchFamily="34" charset="0"/>
                          <a:cs typeface="Arial" panose="020B0604020202020204" pitchFamily="34" charset="0"/>
                        </a:rPr>
                        <a:t>&gt;=$6,575M</a:t>
                      </a:r>
                      <a:endParaRPr lang="en-GB" sz="1000" b="0" dirty="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&gt;=$9,038M</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GB" sz="1000" b="0" dirty="0" smtClean="0">
                          <a:solidFill>
                            <a:schemeClr val="tx1"/>
                          </a:solidFill>
                          <a:latin typeface="Arial" panose="020B0604020202020204" pitchFamily="34" charset="0"/>
                          <a:cs typeface="Arial" panose="020B0604020202020204" pitchFamily="34" charset="0"/>
                        </a:rPr>
                        <a:t>&gt;=$7,000M</a:t>
                      </a:r>
                    </a:p>
                  </a:txBody>
                  <a:tcPr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4">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Changes</a:t>
                      </a:r>
                      <a:r>
                        <a:rPr lang="en-US" sz="1000" b="0" i="0" kern="1200" baseline="0" dirty="0" smtClean="0">
                          <a:solidFill>
                            <a:sysClr val="windowText" lastClr="000000"/>
                          </a:solidFill>
                          <a:latin typeface="Arial" panose="020B0604020202020204" pitchFamily="34" charset="0"/>
                          <a:ea typeface="+mn-ea"/>
                          <a:cs typeface="Arial" panose="020B0604020202020204" pitchFamily="34" charset="0"/>
                        </a:rPr>
                        <a:t> </a:t>
                      </a:r>
                      <a:r>
                        <a:rPr lang="en-GB" sz="1000" b="0" dirty="0" smtClean="0">
                          <a:solidFill>
                            <a:schemeClr val="tx1"/>
                          </a:solidFill>
                          <a:latin typeface="Arial" panose="020B0604020202020204" pitchFamily="34" charset="0"/>
                          <a:cs typeface="Arial" panose="020B0604020202020204" pitchFamily="34" charset="0"/>
                        </a:rPr>
                        <a:t>from CCAR 2015 affecting </a:t>
                      </a:r>
                      <a:r>
                        <a:rPr lang="en-GB" sz="1000" b="1" dirty="0" smtClean="0">
                          <a:solidFill>
                            <a:schemeClr val="tx1"/>
                          </a:solidFill>
                          <a:latin typeface="Arial" panose="020B0604020202020204" pitchFamily="34" charset="0"/>
                          <a:cs typeface="Arial" panose="020B0604020202020204" pitchFamily="34" charset="0"/>
                        </a:rPr>
                        <a:t>CCAR-linked </a:t>
                      </a:r>
                      <a:r>
                        <a:rPr lang="en-GB" sz="1000" b="0" dirty="0" smtClean="0">
                          <a:solidFill>
                            <a:schemeClr val="tx1"/>
                          </a:solidFill>
                          <a:latin typeface="Arial" panose="020B0604020202020204" pitchFamily="34" charset="0"/>
                          <a:cs typeface="Arial" panose="020B0604020202020204" pitchFamily="34" charset="0"/>
                        </a:rPr>
                        <a:t>metrics:</a:t>
                      </a:r>
                    </a:p>
                    <a:p>
                      <a:pPr marL="171450" marR="0" indent="-171450"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0" dirty="0" smtClean="0">
                          <a:solidFill>
                            <a:schemeClr val="tx1"/>
                          </a:solidFill>
                          <a:latin typeface="Arial" panose="020B0604020202020204" pitchFamily="34" charset="0"/>
                          <a:cs typeface="Arial" panose="020B0604020202020204" pitchFamily="34" charset="0"/>
                        </a:rPr>
                        <a:t>Updated</a:t>
                      </a:r>
                      <a:r>
                        <a:rPr lang="en-GB" sz="1000" b="0" baseline="0" dirty="0" smtClean="0">
                          <a:solidFill>
                            <a:schemeClr val="tx1"/>
                          </a:solidFill>
                          <a:latin typeface="Arial" panose="020B0604020202020204" pitchFamily="34" charset="0"/>
                          <a:cs typeface="Arial" panose="020B0604020202020204" pitchFamily="34" charset="0"/>
                        </a:rPr>
                        <a:t> CCAR projections and capital policy for 2016</a:t>
                      </a:r>
                    </a:p>
                    <a:p>
                      <a:pPr marL="171450" marR="0" indent="-171450"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0" baseline="0" dirty="0" smtClean="0">
                          <a:solidFill>
                            <a:schemeClr val="tx1"/>
                          </a:solidFill>
                          <a:latin typeface="Arial" panose="020B0604020202020204" pitchFamily="34" charset="0"/>
                          <a:cs typeface="Arial" panose="020B0604020202020204" pitchFamily="34" charset="0"/>
                        </a:rPr>
                        <a:t>Increased macro-economic sensitivity and granularity of CCAR models</a:t>
                      </a:r>
                    </a:p>
                    <a:p>
                      <a:pPr marL="171450" marR="0" indent="-171450"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0" baseline="0" dirty="0" smtClean="0">
                          <a:solidFill>
                            <a:schemeClr val="tx1"/>
                          </a:solidFill>
                          <a:latin typeface="Arial" panose="020B0604020202020204" pitchFamily="34" charset="0"/>
                          <a:cs typeface="Arial" panose="020B0604020202020204" pitchFamily="34" charset="0"/>
                        </a:rPr>
                        <a:t>Updated portfolio mapping to align with reporting</a:t>
                      </a: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5584">
                <a:tc vMerge="1">
                  <a:txBody>
                    <a:bodyPr/>
                    <a:lstStyle/>
                    <a:p>
                      <a:endParaRPr lang="en-GB"/>
                    </a:p>
                  </a:txBody>
                  <a:tcPr/>
                </a:tc>
                <a:tc vMerge="1">
                  <a:txBody>
                    <a:bodyPr/>
                    <a:lstStyle/>
                    <a:p>
                      <a:endParaRPr lang="en-GB"/>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000" b="0" dirty="0" smtClean="0">
                          <a:latin typeface="Arial" panose="020B0604020202020204" pitchFamily="34" charset="0"/>
                          <a:cs typeface="Arial" panose="020B0604020202020204" pitchFamily="34" charset="0"/>
                        </a:rPr>
                        <a:t>Unsecured</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$849M</a:t>
                      </a:r>
                      <a:endParaRPr lang="en-US" sz="1000" dirty="0" smtClean="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lvl="0" algn="ctr"/>
                      <a:r>
                        <a:rPr lang="en-GB" sz="1000" b="0" dirty="0" smtClean="0">
                          <a:solidFill>
                            <a:schemeClr val="tx1"/>
                          </a:solidFill>
                          <a:latin typeface="Arial" panose="020B0604020202020204" pitchFamily="34" charset="0"/>
                          <a:cs typeface="Arial" panose="020B0604020202020204" pitchFamily="34" charset="0"/>
                        </a:rPr>
                        <a:t>&gt;=$859M</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GB" sz="1000" b="0" dirty="0" smtClean="0">
                          <a:solidFill>
                            <a:schemeClr val="tx1"/>
                          </a:solidFill>
                          <a:latin typeface="Arial" panose="020B0604020202020204" pitchFamily="34" charset="0"/>
                          <a:cs typeface="Arial" panose="020B0604020202020204" pitchFamily="34" charset="0"/>
                        </a:rPr>
                        <a:t>&gt;=$1,175M</a:t>
                      </a:r>
                      <a:endParaRPr lang="en-GB" sz="1000" b="0" dirty="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&gt;=$883M</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lvl="0" algn="ctr" defTabSz="914400" rtl="0" eaLnBrk="1" latinLnBrk="0" hangingPunct="1"/>
                      <a:r>
                        <a:rPr lang="en-GB" sz="1000" b="0" dirty="0" smtClean="0">
                          <a:solidFill>
                            <a:schemeClr val="tx1"/>
                          </a:solidFill>
                          <a:latin typeface="Arial" panose="020B0604020202020204" pitchFamily="34" charset="0"/>
                          <a:cs typeface="Arial" panose="020B0604020202020204" pitchFamily="34" charset="0"/>
                        </a:rPr>
                        <a:t>&gt;=</a:t>
                      </a:r>
                      <a:r>
                        <a:rPr lang="en-GB" sz="1000" b="0" kern="1200" dirty="0" smtClean="0">
                          <a:solidFill>
                            <a:schemeClr val="tx1"/>
                          </a:solidFill>
                          <a:latin typeface="Arial" panose="020B0604020202020204" pitchFamily="34" charset="0"/>
                          <a:ea typeface="+mn-ea"/>
                          <a:cs typeface="Arial" panose="020B0604020202020204" pitchFamily="34" charset="0"/>
                        </a:rPr>
                        <a:t>$1,250M</a:t>
                      </a:r>
                    </a:p>
                  </a:txBody>
                  <a:tcPr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GB"/>
                    </a:p>
                  </a:txBody>
                  <a:tcPr/>
                </a:tc>
              </a:tr>
              <a:tr h="73558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600" b="1" dirty="0" smtClean="0">
                          <a:solidFill>
                            <a:srgbClr val="FF0000"/>
                          </a:solidFill>
                          <a:latin typeface="Arial" panose="020B0604020202020204" pitchFamily="34" charset="0"/>
                          <a:cs typeface="Arial" panose="020B0604020202020204" pitchFamily="34" charset="0"/>
                        </a:rPr>
                        <a:t>II</a:t>
                      </a:r>
                      <a:endParaRPr lang="en-GB" sz="1600" b="1" dirty="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 Charge-off rate</a:t>
                      </a:r>
                      <a:endParaRPr lang="en-US" sz="10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000" b="0" dirty="0" smtClean="0">
                          <a:latin typeface="Arial" panose="020B0604020202020204" pitchFamily="34" charset="0"/>
                          <a:cs typeface="Arial" panose="020B0604020202020204" pitchFamily="34" charset="0"/>
                        </a:rPr>
                        <a:t>Auto</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7.67%</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t">
                        <a:lnSpc>
                          <a:spcPct val="100000"/>
                        </a:lnSpc>
                      </a:pPr>
                      <a:r>
                        <a:rPr lang="en-US" sz="1000" b="0" i="0" u="none" strike="noStrike" dirty="0" smtClean="0">
                          <a:solidFill>
                            <a:srgbClr val="000000"/>
                          </a:solidFill>
                          <a:effectLst/>
                          <a:latin typeface="Arial"/>
                        </a:rPr>
                        <a:t>&gt;=</a:t>
                      </a:r>
                      <a:r>
                        <a:rPr lang="en-US" sz="1000" b="0" i="0" u="none" strike="noStrike" dirty="0" smtClean="0">
                          <a:effectLst/>
                          <a:latin typeface="Arial"/>
                        </a:rPr>
                        <a:t>9.3%</a:t>
                      </a:r>
                      <a:endParaRPr lang="en-US" sz="1000" b="0" i="0" u="none" strike="noStrike" dirty="0">
                        <a:effectLst/>
                        <a:latin typeface="Arial"/>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&gt;=7.9%</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t">
                        <a:lnSpc>
                          <a:spcPct val="100000"/>
                        </a:lnSpc>
                      </a:pPr>
                      <a:r>
                        <a:rPr lang="en-US" sz="1000" b="0" i="0" u="none" strike="noStrike" dirty="0" smtClean="0">
                          <a:solidFill>
                            <a:srgbClr val="000000"/>
                          </a:solidFill>
                          <a:effectLst/>
                          <a:latin typeface="Arial"/>
                        </a:rPr>
                        <a:t>&gt;=</a:t>
                      </a:r>
                      <a:r>
                        <a:rPr lang="en-US" sz="1000" b="0" i="0" u="none" strike="noStrike" dirty="0" smtClean="0">
                          <a:effectLst/>
                          <a:latin typeface="Arial"/>
                        </a:rPr>
                        <a:t>9.6%</a:t>
                      </a:r>
                      <a:endParaRPr lang="en-US" sz="1000" b="0" i="0" u="none" strike="noStrike" dirty="0">
                        <a:effectLst/>
                        <a:latin typeface="Arial"/>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&gt;=8.6%</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marL="0" marR="0"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endParaRPr lang="en-GB" sz="1000" b="0" baseline="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558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600" b="1" dirty="0" smtClean="0">
                          <a:solidFill>
                            <a:srgbClr val="FF0000"/>
                          </a:solidFill>
                          <a:latin typeface="Arial" panose="020B0604020202020204" pitchFamily="34" charset="0"/>
                          <a:cs typeface="Arial" panose="020B0604020202020204" pitchFamily="34" charset="0"/>
                        </a:rPr>
                        <a:t>III</a:t>
                      </a:r>
                      <a:endParaRPr lang="en-GB" sz="1600" b="1" dirty="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kern="1200" baseline="0" dirty="0" smtClean="0">
                          <a:solidFill>
                            <a:schemeClr val="tx1"/>
                          </a:solidFill>
                          <a:latin typeface="Arial" panose="020B0604020202020204" pitchFamily="34" charset="0"/>
                          <a:ea typeface="+mn-ea"/>
                          <a:cs typeface="Arial" panose="020B0604020202020204" pitchFamily="34" charset="0"/>
                        </a:rPr>
                        <a:t>%61+ days past due</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000" b="0" dirty="0" smtClean="0">
                          <a:latin typeface="Arial" panose="020B0604020202020204" pitchFamily="34" charset="0"/>
                          <a:cs typeface="Arial" panose="020B0604020202020204" pitchFamily="34" charset="0"/>
                        </a:rPr>
                        <a:t>Auto</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4.02%</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i="0" u="none" strike="noStrike" dirty="0" smtClean="0">
                          <a:solidFill>
                            <a:srgbClr val="000000"/>
                          </a:solidFill>
                          <a:effectLst/>
                          <a:latin typeface="Arial"/>
                        </a:rPr>
                        <a:t>&gt;=</a:t>
                      </a:r>
                      <a:r>
                        <a:rPr lang="en-US" sz="1000" dirty="0" smtClean="0">
                          <a:latin typeface="Arial" panose="020B0604020202020204" pitchFamily="34" charset="0"/>
                          <a:cs typeface="Arial" panose="020B0604020202020204" pitchFamily="34" charset="0"/>
                        </a:rPr>
                        <a:t>5.1%</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b="0" i="0" u="none" strike="noStrike" dirty="0" smtClean="0">
                          <a:solidFill>
                            <a:srgbClr val="000000"/>
                          </a:solidFill>
                          <a:effectLst/>
                          <a:latin typeface="Arial"/>
                        </a:rPr>
                        <a:t>&gt;=</a:t>
                      </a:r>
                      <a:r>
                        <a:rPr lang="en-US" sz="1000" dirty="0" smtClean="0">
                          <a:latin typeface="Arial" panose="020B0604020202020204" pitchFamily="34" charset="0"/>
                          <a:cs typeface="Arial" panose="020B0604020202020204" pitchFamily="34" charset="0"/>
                        </a:rPr>
                        <a:t>4.4%</a:t>
                      </a:r>
                      <a:endParaRPr lang="en-US" sz="1000" dirty="0">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u="none" strike="noStrike" dirty="0" smtClean="0">
                          <a:solidFill>
                            <a:srgbClr val="000000"/>
                          </a:solidFill>
                          <a:effectLst/>
                          <a:latin typeface="Arial"/>
                        </a:rPr>
                        <a:t>&gt;=</a:t>
                      </a:r>
                      <a:r>
                        <a:rPr lang="en-US" sz="1000" dirty="0" smtClean="0">
                          <a:latin typeface="Arial" panose="020B0604020202020204" pitchFamily="34" charset="0"/>
                          <a:cs typeface="Arial" panose="020B0604020202020204" pitchFamily="34" charset="0"/>
                        </a:rPr>
                        <a:t>5.3%</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a:rPr>
                        <a:t>&gt;=</a:t>
                      </a:r>
                      <a:r>
                        <a:rPr lang="en-US" sz="1000" dirty="0" smtClean="0">
                          <a:latin typeface="Arial" panose="020B0604020202020204" pitchFamily="34" charset="0"/>
                          <a:cs typeface="Arial" panose="020B0604020202020204" pitchFamily="34" charset="0"/>
                        </a:rPr>
                        <a:t>4.9%</a:t>
                      </a: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558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1" kern="1200" baseline="0" dirty="0" smtClean="0">
                          <a:solidFill>
                            <a:srgbClr val="008AB3"/>
                          </a:solidFill>
                          <a:latin typeface="Arial" panose="020B0604020202020204" pitchFamily="34" charset="0"/>
                          <a:ea typeface="+mn-ea"/>
                          <a:cs typeface="Arial" panose="020B0604020202020204" pitchFamily="34" charset="0"/>
                        </a:rPr>
                        <a:t>ANCL</a:t>
                      </a:r>
                      <a:r>
                        <a:rPr lang="en-US" sz="1000" b="1" i="1" kern="1200" baseline="30000" dirty="0" smtClean="0">
                          <a:solidFill>
                            <a:srgbClr val="008AB3"/>
                          </a:solidFill>
                          <a:latin typeface="Arial" panose="020B0604020202020204" pitchFamily="34" charset="0"/>
                          <a:ea typeface="+mn-ea"/>
                          <a:cs typeface="Arial" panose="020B0604020202020204" pitchFamily="34" charset="0"/>
                        </a:rPr>
                        <a:t>2</a:t>
                      </a:r>
                      <a:r>
                        <a:rPr lang="en-US" sz="1000" b="1" i="1" kern="1200" baseline="0" dirty="0" smtClean="0">
                          <a:solidFill>
                            <a:srgbClr val="008AB3"/>
                          </a:solidFill>
                          <a:latin typeface="Arial" panose="020B0604020202020204" pitchFamily="34" charset="0"/>
                          <a:ea typeface="+mn-ea"/>
                          <a:cs typeface="Arial" panose="020B0604020202020204" pitchFamily="34" charset="0"/>
                        </a:rPr>
                        <a:t> for new originations</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000" b="0" dirty="0" smtClean="0">
                          <a:latin typeface="Arial" panose="020B0604020202020204" pitchFamily="34" charset="0"/>
                          <a:cs typeface="Arial" panose="020B0604020202020204" pitchFamily="34" charset="0"/>
                        </a:rPr>
                        <a:t>Auto</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8.0%</a:t>
                      </a:r>
                      <a:r>
                        <a:rPr lang="en-US" sz="1000" baseline="0" dirty="0" smtClean="0">
                          <a:latin typeface="Arial" panose="020B0604020202020204" pitchFamily="34" charset="0"/>
                          <a:cs typeface="Arial" panose="020B0604020202020204" pitchFamily="34" charset="0"/>
                        </a:rPr>
                        <a:t> </a:t>
                      </a: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t">
                        <a:lnSpc>
                          <a:spcPct val="100000"/>
                        </a:lnSpc>
                      </a:pPr>
                      <a:r>
                        <a:rPr lang="en-GB" sz="1000" b="0" dirty="0" smtClean="0">
                          <a:solidFill>
                            <a:schemeClr val="tx1"/>
                          </a:solidFill>
                          <a:latin typeface="Arial" panose="020B0604020202020204" pitchFamily="34" charset="0"/>
                          <a:cs typeface="Arial" panose="020B0604020202020204" pitchFamily="34" charset="0"/>
                        </a:rPr>
                        <a:t>&gt;=</a:t>
                      </a:r>
                      <a:r>
                        <a:rPr lang="en-US" sz="1000" b="0" i="0" u="none" strike="noStrike" dirty="0" smtClean="0">
                          <a:effectLst/>
                          <a:latin typeface="Arial"/>
                        </a:rPr>
                        <a:t>8.5%</a:t>
                      </a:r>
                      <a:endParaRPr lang="en-US" sz="1000" b="0" i="0" u="none" strike="noStrike" dirty="0">
                        <a:effectLst/>
                        <a:latin typeface="Arial"/>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t">
                        <a:lnSpc>
                          <a:spcPct val="100000"/>
                        </a:lnSpc>
                      </a:pPr>
                      <a:r>
                        <a:rPr lang="en-GB" sz="1000" b="0" dirty="0" smtClean="0">
                          <a:solidFill>
                            <a:schemeClr val="tx1"/>
                          </a:solidFill>
                          <a:latin typeface="Arial" panose="020B0604020202020204" pitchFamily="34" charset="0"/>
                          <a:cs typeface="Arial" panose="020B0604020202020204" pitchFamily="34" charset="0"/>
                        </a:rPr>
                        <a:t>&gt;=</a:t>
                      </a:r>
                      <a:r>
                        <a:rPr lang="en-US" sz="1000" b="0" i="0" u="none" strike="noStrike" dirty="0" smtClean="0">
                          <a:effectLst/>
                          <a:latin typeface="Arial"/>
                        </a:rPr>
                        <a:t>9.0%</a:t>
                      </a:r>
                      <a:endParaRPr lang="en-US" sz="1000" b="0" i="0" u="none" strike="noStrike" dirty="0">
                        <a:effectLst/>
                        <a:latin typeface="Arial"/>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4572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GB" sz="1000" b="0" baseline="0" dirty="0" smtClean="0">
                          <a:solidFill>
                            <a:schemeClr val="tx1"/>
                          </a:solidFill>
                          <a:latin typeface="Arial" panose="020B0604020202020204" pitchFamily="34" charset="0"/>
                          <a:cs typeface="Arial" panose="020B0604020202020204" pitchFamily="34" charset="0"/>
                        </a:rPr>
                        <a:t>N/A</a:t>
                      </a: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1" name="Group 10"/>
          <p:cNvGrpSpPr/>
          <p:nvPr/>
        </p:nvGrpSpPr>
        <p:grpSpPr>
          <a:xfrm>
            <a:off x="443921" y="72184"/>
            <a:ext cx="2799275" cy="189008"/>
            <a:chOff x="403281" y="164517"/>
            <a:chExt cx="2799275" cy="189008"/>
          </a:xfrm>
        </p:grpSpPr>
        <p:sp>
          <p:nvSpPr>
            <p:cNvPr id="13"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Limit overview</a:t>
              </a:r>
              <a:endParaRPr lang="en-US" sz="1200" dirty="0">
                <a:solidFill>
                  <a:schemeClr val="accent1"/>
                </a:solidFill>
              </a:endParaRPr>
            </a:p>
          </p:txBody>
        </p:sp>
        <p:sp>
          <p:nvSpPr>
            <p:cNvPr id="14" name="Oval 1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360891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2"/>
          <p:cNvGraphicFramePr>
            <a:graphicFrameLocks/>
          </p:cNvGraphicFramePr>
          <p:nvPr>
            <p:extLst>
              <p:ext uri="{D42A27DB-BD31-4B8C-83A1-F6EECF244321}">
                <p14:modId xmlns:p14="http://schemas.microsoft.com/office/powerpoint/2010/main" val="1669094062"/>
              </p:ext>
            </p:extLst>
          </p:nvPr>
        </p:nvGraphicFramePr>
        <p:xfrm>
          <a:off x="360998" y="1468438"/>
          <a:ext cx="8821737" cy="4245864"/>
        </p:xfrm>
        <a:graphic>
          <a:graphicData uri="http://schemas.openxmlformats.org/drawingml/2006/table">
            <a:tbl>
              <a:tblPr firstRow="1" bandRow="1">
                <a:tableStyleId>{839DD9DD-9E6C-4910-8AC0-68ADFF6A6AFC}</a:tableStyleId>
              </a:tblPr>
              <a:tblGrid>
                <a:gridCol w="372649"/>
                <a:gridCol w="1881962"/>
                <a:gridCol w="871870"/>
                <a:gridCol w="5695256"/>
              </a:tblGrid>
              <a:tr h="159448">
                <a:tc gridSpan="2">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Portfolio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2400" b="1" i="0" kern="1200" dirty="0" smtClean="0">
                          <a:solidFill>
                            <a:srgbClr val="FF0000"/>
                          </a:solidFill>
                          <a:latin typeface="Arial" panose="020B0604020202020204" pitchFamily="34" charset="0"/>
                          <a:ea typeface="+mn-ea"/>
                          <a:cs typeface="Arial" panose="020B0604020202020204" pitchFamily="34" charset="0"/>
                        </a:rPr>
                        <a:t>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Total credit losses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Auto</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Unsecured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dirty="0" smtClean="0">
                          <a:latin typeface="Arial" panose="020B0604020202020204" pitchFamily="34" charset="0"/>
                          <a:cs typeface="Arial" panose="020B0604020202020204" pitchFamily="34" charset="0"/>
                        </a:rPr>
                        <a:t>The</a:t>
                      </a:r>
                      <a:r>
                        <a:rPr lang="en-US" sz="1100" baseline="0" dirty="0" smtClean="0">
                          <a:latin typeface="Arial" panose="020B0604020202020204" pitchFamily="34" charset="0"/>
                          <a:cs typeface="Arial" panose="020B0604020202020204" pitchFamily="34" charset="0"/>
                        </a:rPr>
                        <a:t> RAS is tied to the objective of quantitatively passing CCAR; Total credit losses, by portfolio, allow the entities’ Boards to compare projected losses under stress against the maximum losses the bank can afford to lose </a:t>
                      </a:r>
                      <a:r>
                        <a:rPr lang="en-US" sz="1100" kern="1200" dirty="0" smtClean="0">
                          <a:solidFill>
                            <a:schemeClr val="tx1"/>
                          </a:solidFill>
                          <a:effectLst/>
                          <a:latin typeface="Arial" panose="020B0604020202020204" pitchFamily="34" charset="0"/>
                          <a:ea typeface="+mn-ea"/>
                          <a:cs typeface="Arial" panose="020B0604020202020204" pitchFamily="34" charset="0"/>
                        </a:rPr>
                        <a:t>in the US regulatory context</a:t>
                      </a:r>
                      <a:r>
                        <a:rPr lang="en-US" sz="11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100" baseline="0" dirty="0" smtClean="0">
                          <a:latin typeface="Arial" panose="020B0604020202020204" pitchFamily="34" charset="0"/>
                          <a:cs typeface="Arial" panose="020B0604020202020204" pitchFamily="34" charset="0"/>
                        </a:rPr>
                        <a:t>(and still pass CCAR)</a:t>
                      </a:r>
                      <a:endParaRPr lang="en-US" sz="1100" i="0" kern="1200" dirty="0" smtClean="0">
                        <a:solidFill>
                          <a:schemeClr val="tx1"/>
                        </a:solidFill>
                        <a:latin typeface="Arial" panose="020B0604020202020204" pitchFamily="34" charset="0"/>
                        <a:ea typeface="+mn-ea"/>
                        <a:cs typeface="Arial" panose="020B0604020202020204" pitchFamily="34" charset="0"/>
                      </a:endParaRP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SC must not suffer more losses than would cause it to drop below their internal capital ratio minima in a stressed scenario</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SC can use the distribution of losses across credit portfolios based on CCAR 2016 under the BHC Stress scenario to create a loss budget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2400" b="1" i="0" kern="1200" dirty="0" smtClean="0">
                          <a:solidFill>
                            <a:srgbClr val="FF0000"/>
                          </a:solidFill>
                          <a:latin typeface="Arial" panose="020B0604020202020204" pitchFamily="34" charset="0"/>
                          <a:ea typeface="+mn-ea"/>
                          <a:cs typeface="Arial" panose="020B0604020202020204" pitchFamily="34" charset="0"/>
                        </a:rPr>
                        <a:t>II</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sym typeface="Wingdings"/>
                        </a:rPr>
                        <a:t>Net Charge-off</a:t>
                      </a:r>
                      <a:r>
                        <a:rPr lang="en-US" sz="1100" i="0" kern="1200" baseline="0" dirty="0" smtClean="0">
                          <a:solidFill>
                            <a:schemeClr val="tx1"/>
                          </a:solidFill>
                          <a:latin typeface="Arial" panose="020B0604020202020204" pitchFamily="34" charset="0"/>
                          <a:ea typeface="+mn-ea"/>
                          <a:cs typeface="Arial" panose="020B0604020202020204" pitchFamily="34" charset="0"/>
                          <a:sym typeface="Wingdings"/>
                        </a:rPr>
                        <a:t> rate</a:t>
                      </a:r>
                      <a:endParaRPr lang="en-US" sz="110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Auto</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As the projected losses in the BHC Stress scenario are only calculated annually, SC will want a business-as-usual metric to monitor more frequently</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These metrics serve as early warning indicators of exceeding the total credit losses</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Net Charge-off rates provide management with a “snapshot” view of losses in a given period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9448">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2400" b="1" i="0" kern="1200" dirty="0" smtClean="0">
                          <a:solidFill>
                            <a:srgbClr val="FF0000"/>
                          </a:solidFill>
                          <a:latin typeface="Arial" panose="020B0604020202020204" pitchFamily="34" charset="0"/>
                          <a:ea typeface="+mn-ea"/>
                          <a:cs typeface="Arial" panose="020B0604020202020204" pitchFamily="34" charset="0"/>
                          <a:sym typeface="Wingdings"/>
                        </a:rPr>
                        <a:t>III</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 </a:t>
                      </a:r>
                      <a:r>
                        <a:rPr lang="en-US" sz="1100" i="0" kern="1200" dirty="0" smtClean="0">
                          <a:solidFill>
                            <a:schemeClr val="tx1"/>
                          </a:solidFill>
                          <a:latin typeface="Arial" panose="020B0604020202020204" pitchFamily="34" charset="0"/>
                          <a:ea typeface="+mn-ea"/>
                          <a:cs typeface="Arial" panose="020B0604020202020204" pitchFamily="34" charset="0"/>
                          <a:sym typeface="Wingdings"/>
                        </a:rPr>
                        <a:t>61+ days past due rate</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sym typeface="Wingdings"/>
                        </a:rPr>
                        <a:t>Auto</a:t>
                      </a:r>
                      <a:endParaRPr lang="en-US" sz="1100" i="0" kern="1200" baseline="0" dirty="0" smtClean="0">
                        <a:solidFill>
                          <a:schemeClr val="tx1"/>
                        </a:solidFill>
                        <a:latin typeface="Arial" panose="020B0604020202020204" pitchFamily="34" charset="0"/>
                        <a:ea typeface="+mn-ea"/>
                        <a:cs typeface="Arial" panose="020B0604020202020204" pitchFamily="34" charset="0"/>
                        <a:sym typeface="Wingdings"/>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Delinquencies are </a:t>
                      </a:r>
                      <a:r>
                        <a:rPr lang="en-US" sz="1100" i="0" kern="1200" dirty="0" smtClean="0">
                          <a:solidFill>
                            <a:schemeClr val="tx1"/>
                          </a:solidFill>
                          <a:latin typeface="Arial" panose="020B0604020202020204" pitchFamily="34" charset="0"/>
                          <a:ea typeface="+mn-ea"/>
                          <a:cs typeface="Arial" panose="020B0604020202020204" pitchFamily="34" charset="0"/>
                        </a:rPr>
                        <a:t>a pre-default</a:t>
                      </a:r>
                      <a:r>
                        <a:rPr lang="en-US" sz="1100" i="0" kern="1200" baseline="0" dirty="0" smtClean="0">
                          <a:solidFill>
                            <a:schemeClr val="tx1"/>
                          </a:solidFill>
                          <a:latin typeface="Arial" panose="020B0604020202020204" pitchFamily="34" charset="0"/>
                          <a:ea typeface="+mn-ea"/>
                          <a:cs typeface="Arial" panose="020B0604020202020204" pitchFamily="34" charset="0"/>
                        </a:rPr>
                        <a:t> measure that</a:t>
                      </a:r>
                      <a:r>
                        <a:rPr lang="en-US" sz="1100" i="0" kern="1200" dirty="0" smtClean="0">
                          <a:solidFill>
                            <a:schemeClr val="tx1"/>
                          </a:solidFill>
                          <a:latin typeface="Arial" panose="020B0604020202020204" pitchFamily="34" charset="0"/>
                          <a:ea typeface="+mn-ea"/>
                          <a:cs typeface="Arial" panose="020B0604020202020204" pitchFamily="34" charset="0"/>
                        </a:rPr>
                        <a:t> can serve as an early</a:t>
                      </a:r>
                      <a:r>
                        <a:rPr lang="en-US" sz="1100" i="0" kern="1200" baseline="0" dirty="0" smtClean="0">
                          <a:solidFill>
                            <a:schemeClr val="tx1"/>
                          </a:solidFill>
                          <a:latin typeface="Arial" panose="020B0604020202020204" pitchFamily="34" charset="0"/>
                          <a:ea typeface="+mn-ea"/>
                          <a:cs typeface="Arial" panose="020B0604020202020204" pitchFamily="34" charset="0"/>
                        </a:rPr>
                        <a:t> warning indicator of the deterioration of SHUSA’s retail portfolios</a:t>
                      </a:r>
                    </a:p>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 61+ days past due are appropriate (vs. 30 or 90 DPD) because:</a:t>
                      </a:r>
                    </a:p>
                    <a:p>
                      <a:pPr marL="233363" marR="0" lvl="2" indent="-112713" algn="l" defTabSz="881063" rtl="0" eaLnBrk="1" fontAlgn="base" latinLnBrk="0" hangingPunct="1">
                        <a:lnSpc>
                          <a:spcPct val="100000"/>
                        </a:lnSpc>
                        <a:spcBef>
                          <a:spcPct val="30000"/>
                        </a:spcBef>
                        <a:spcAft>
                          <a:spcPct val="0"/>
                        </a:spcAft>
                        <a:buClrTx/>
                        <a:buSzTx/>
                        <a:buFont typeface="Arial"/>
                        <a:buChar char="–"/>
                        <a:tabLst/>
                        <a:defRPr/>
                      </a:pPr>
                      <a:r>
                        <a:rPr lang="en-US" sz="1100" kern="1200" dirty="0" smtClean="0">
                          <a:solidFill>
                            <a:schemeClr val="tx1"/>
                          </a:solidFill>
                          <a:latin typeface="Arial" panose="020B0604020202020204" pitchFamily="34" charset="0"/>
                          <a:ea typeface="Arial Unicode MS" pitchFamily="34" charset="-128"/>
                          <a:cs typeface="Arial" panose="020B0604020202020204" pitchFamily="34" charset="0"/>
                        </a:rPr>
                        <a:t>A significant portion of % 30+ DPD captures loans that will recover between 30-60 DPD </a:t>
                      </a:r>
                    </a:p>
                    <a:p>
                      <a:pPr marL="233363" marR="0" lvl="2" indent="-112713" algn="l" defTabSz="881063" rtl="0" eaLnBrk="1" fontAlgn="base" latinLnBrk="0" hangingPunct="1">
                        <a:lnSpc>
                          <a:spcPct val="100000"/>
                        </a:lnSpc>
                        <a:spcBef>
                          <a:spcPct val="30000"/>
                        </a:spcBef>
                        <a:spcAft>
                          <a:spcPct val="0"/>
                        </a:spcAft>
                        <a:buClrTx/>
                        <a:buSzTx/>
                        <a:buFont typeface="Arial"/>
                        <a:buChar char="–"/>
                        <a:tabLst/>
                        <a:defRPr/>
                      </a:pPr>
                      <a:r>
                        <a:rPr lang="en-US" sz="1100" kern="1200" dirty="0" smtClean="0">
                          <a:solidFill>
                            <a:schemeClr val="tx1"/>
                          </a:solidFill>
                          <a:latin typeface="Arial" panose="020B0604020202020204" pitchFamily="34" charset="0"/>
                          <a:ea typeface="Arial Unicode MS" pitchFamily="34" charset="-128"/>
                          <a:cs typeface="Arial" panose="020B0604020202020204" pitchFamily="34" charset="0"/>
                        </a:rPr>
                        <a:t>% 90+ DPD is likely too late for SC due to their aggressive collections policy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mn-ea"/>
                          <a:cs typeface="Arial" panose="020B0604020202020204" pitchFamily="34" charset="0"/>
                        </a:rPr>
                        <a:t>ANCL</a:t>
                      </a:r>
                      <a:r>
                        <a:rPr lang="en-US" sz="1100" b="0" i="0" kern="1200" baseline="30000" dirty="0" smtClean="0">
                          <a:solidFill>
                            <a:schemeClr val="tx1"/>
                          </a:solidFill>
                          <a:latin typeface="Arial" panose="020B0604020202020204" pitchFamily="34" charset="0"/>
                          <a:ea typeface="+mn-ea"/>
                          <a:cs typeface="Arial" panose="020B0604020202020204" pitchFamily="34" charset="0"/>
                        </a:rPr>
                        <a:t>1</a:t>
                      </a:r>
                      <a:r>
                        <a:rPr lang="en-US" sz="1100" b="0" i="0" kern="1200" baseline="0" dirty="0" smtClean="0">
                          <a:solidFill>
                            <a:schemeClr val="tx1"/>
                          </a:solidFill>
                          <a:latin typeface="Arial" panose="020B0604020202020204" pitchFamily="34" charset="0"/>
                          <a:ea typeface="+mn-ea"/>
                          <a:cs typeface="Arial" panose="020B0604020202020204" pitchFamily="34" charset="0"/>
                        </a:rPr>
                        <a:t> for new originations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Auto</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2713" marR="0" lvl="1" indent="-11271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Guidance for booking new loans is critical to create a credit underwriting standard for future business in line with SHUSA and SC’s intended risk appetite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TextBox 11"/>
          <p:cNvSpPr txBox="1"/>
          <p:nvPr/>
        </p:nvSpPr>
        <p:spPr>
          <a:xfrm>
            <a:off x="266744" y="523407"/>
            <a:ext cx="9336044" cy="357021"/>
          </a:xfrm>
          <a:prstGeom prst="rect">
            <a:avLst/>
          </a:prstGeom>
          <a:noFill/>
        </p:spPr>
        <p:txBody>
          <a:bodyPr wrap="square" rtlCol="0">
            <a:spAutoFit/>
          </a:bodyPr>
          <a:lstStyle/>
          <a:p>
            <a:pPr algn="l"/>
            <a:r>
              <a:rPr lang="en-US" sz="2000" b="1" dirty="0"/>
              <a:t>Metric selection:</a:t>
            </a:r>
            <a:r>
              <a:rPr lang="en-US" sz="2000" dirty="0"/>
              <a:t> </a:t>
            </a:r>
            <a:r>
              <a:rPr lang="en-US" sz="2000" dirty="0" smtClean="0"/>
              <a:t>Credit </a:t>
            </a:r>
            <a:r>
              <a:rPr lang="en-US" sz="2000" dirty="0"/>
              <a:t>risk </a:t>
            </a:r>
            <a:r>
              <a:rPr lang="en-US" sz="2000" dirty="0" smtClean="0"/>
              <a:t>CCAR-linked</a:t>
            </a:r>
            <a:r>
              <a:rPr lang="en-US" sz="2000" dirty="0"/>
              <a:t> </a:t>
            </a:r>
            <a:r>
              <a:rPr lang="en-US" sz="2000" dirty="0" smtClean="0"/>
              <a:t>metrics</a:t>
            </a:r>
            <a:endParaRPr lang="en-US" sz="2000" dirty="0"/>
          </a:p>
        </p:txBody>
      </p:sp>
      <p:grpSp>
        <p:nvGrpSpPr>
          <p:cNvPr id="7" name="Group 6"/>
          <p:cNvGrpSpPr/>
          <p:nvPr/>
        </p:nvGrpSpPr>
        <p:grpSpPr>
          <a:xfrm>
            <a:off x="443921" y="72184"/>
            <a:ext cx="2799275" cy="189008"/>
            <a:chOff x="403281" y="164517"/>
            <a:chExt cx="2799275" cy="189008"/>
          </a:xfrm>
        </p:grpSpPr>
        <p:sp>
          <p:nvSpPr>
            <p:cNvPr id="8"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Metric selection</a:t>
              </a:r>
              <a:endParaRPr lang="en-US" sz="1200" dirty="0">
                <a:solidFill>
                  <a:schemeClr val="accent1"/>
                </a:solidFill>
              </a:endParaRPr>
            </a:p>
          </p:txBody>
        </p:sp>
        <p:sp>
          <p:nvSpPr>
            <p:cNvPr id="9" name="Oval 8"/>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0" name="Footnote"/>
          <p:cNvSpPr/>
          <p:nvPr/>
        </p:nvSpPr>
        <p:spPr bwMode="auto">
          <a:xfrm>
            <a:off x="2196787" y="6338014"/>
            <a:ext cx="681400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09538" lvl="1" indent="-109538" algn="l">
              <a:lnSpc>
                <a:spcPct val="100000"/>
              </a:lnSpc>
              <a:buFont typeface="+mj-lt"/>
              <a:buAutoNum type="arabicPeriod"/>
            </a:pPr>
            <a:r>
              <a:rPr lang="en-US" sz="800" dirty="0" smtClean="0"/>
              <a:t>ANCL = Annualized Net Credit Losses</a:t>
            </a:r>
          </a:p>
        </p:txBody>
      </p:sp>
    </p:spTree>
    <p:extLst>
      <p:ext uri="{BB962C8B-B14F-4D97-AF65-F5344CB8AC3E}">
        <p14:creationId xmlns:p14="http://schemas.microsoft.com/office/powerpoint/2010/main" val="1918742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25"/>
          <p:cNvGraphicFramePr>
            <a:graphicFrameLocks noGrp="1"/>
          </p:cNvGraphicFramePr>
          <p:nvPr>
            <p:extLst>
              <p:ext uri="{D42A27DB-BD31-4B8C-83A1-F6EECF244321}">
                <p14:modId xmlns:p14="http://schemas.microsoft.com/office/powerpoint/2010/main" val="4157474965"/>
              </p:ext>
            </p:extLst>
          </p:nvPr>
        </p:nvGraphicFramePr>
        <p:xfrm>
          <a:off x="366712" y="1470025"/>
          <a:ext cx="8880475" cy="4601058"/>
        </p:xfrm>
        <a:graphic>
          <a:graphicData uri="http://schemas.openxmlformats.org/drawingml/2006/table">
            <a:tbl>
              <a:tblPr firstRow="1" bandRow="1">
                <a:tableStyleId>{839DD9DD-9E6C-4910-8AC0-68ADFF6A6AFC}</a:tableStyleId>
              </a:tblPr>
              <a:tblGrid>
                <a:gridCol w="622116"/>
                <a:gridCol w="3413051"/>
                <a:gridCol w="4845308"/>
              </a:tblGrid>
              <a:tr h="1126486">
                <a:tc rowSpan="2">
                  <a:txBody>
                    <a:bodyPr/>
                    <a:lstStyle/>
                    <a:p>
                      <a:pPr algn="l">
                        <a:lnSpc>
                          <a:spcPct val="100000"/>
                        </a:lnSpc>
                      </a:pPr>
                      <a:r>
                        <a:rPr lang="en-US" sz="3600" b="1" i="0" dirty="0" smtClean="0">
                          <a:solidFill>
                            <a:srgbClr val="FF0000"/>
                          </a:solidFill>
                          <a:latin typeface="Arial" panose="020B0604020202020204" pitchFamily="34" charset="0"/>
                          <a:cs typeface="Arial" panose="020B0604020202020204" pitchFamily="34" charset="0"/>
                        </a:rPr>
                        <a:t>I</a:t>
                      </a:r>
                    </a:p>
                  </a:txBody>
                  <a:tcPr anchor="ctr">
                    <a:lnL>
                      <a:noFill/>
                    </a:lnL>
                    <a:lnR>
                      <a:noFill/>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400" b="1" i="0" dirty="0" smtClean="0">
                          <a:solidFill>
                            <a:schemeClr val="tx1"/>
                          </a:solidFill>
                          <a:latin typeface="Arial" panose="020B0604020202020204" pitchFamily="34" charset="0"/>
                          <a:cs typeface="Arial" panose="020B0604020202020204" pitchFamily="34" charset="0"/>
                        </a:rPr>
                        <a:t>Identify the binding constraint in BHC Stress</a:t>
                      </a:r>
                    </a:p>
                  </a:txBody>
                  <a:tcPr anchor="ctr">
                    <a:lnL>
                      <a:noFill/>
                    </a:lnL>
                    <a:lnR>
                      <a:noFill/>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7475" indent="0" algn="l">
                        <a:lnSpc>
                          <a:spcPct val="100000"/>
                        </a:lnSpc>
                        <a:buFont typeface="Arial" panose="020B0604020202020204" pitchFamily="34" charset="0"/>
                        <a:buNone/>
                      </a:pPr>
                      <a:r>
                        <a:rPr lang="en-US" sz="1400" b="0" i="0" dirty="0" smtClean="0">
                          <a:solidFill>
                            <a:schemeClr val="tx1"/>
                          </a:solidFill>
                          <a:latin typeface="Arial" panose="020B0604020202020204" pitchFamily="34" charset="0"/>
                          <a:cs typeface="Arial" panose="020B0604020202020204" pitchFamily="34" charset="0"/>
                        </a:rPr>
                        <a:t>Compare</a:t>
                      </a:r>
                      <a:r>
                        <a:rPr lang="en-US" sz="1400" b="0" i="0" baseline="0" dirty="0" smtClean="0">
                          <a:solidFill>
                            <a:schemeClr val="tx1"/>
                          </a:solidFill>
                          <a:latin typeface="Arial" panose="020B0604020202020204" pitchFamily="34" charset="0"/>
                          <a:cs typeface="Arial" panose="020B0604020202020204" pitchFamily="34" charset="0"/>
                        </a:rPr>
                        <a:t> SHUSA and SC minimum capital ratios from 2016 Capital Policy to final 2016 CCAR ratios in BHC Stress to identify smallest ‘buffer’ available for additional capital loss </a:t>
                      </a:r>
                      <a:r>
                        <a:rPr lang="en-US" sz="1400" b="0" i="1" baseline="0" dirty="0" smtClean="0">
                          <a:solidFill>
                            <a:schemeClr val="tx1"/>
                          </a:solidFill>
                          <a:latin typeface="Arial" panose="020B0604020202020204" pitchFamily="34" charset="0"/>
                          <a:cs typeface="Arial" panose="020B0604020202020204" pitchFamily="34" charset="0"/>
                        </a:rPr>
                        <a:t>(see previous section)</a:t>
                      </a:r>
                      <a:endParaRPr lang="en-US" sz="1400" b="0" i="1" dirty="0" smtClean="0">
                        <a:solidFill>
                          <a:schemeClr val="tx1"/>
                        </a:solidFill>
                        <a:latin typeface="Arial" panose="020B0604020202020204" pitchFamily="34" charset="0"/>
                        <a:cs typeface="Arial" panose="020B0604020202020204" pitchFamily="34" charset="0"/>
                      </a:endParaRPr>
                    </a:p>
                  </a:txBody>
                  <a:tcPr anchor="ctr">
                    <a:lnL>
                      <a:noFill/>
                    </a:lnL>
                    <a:lnR>
                      <a:noFill/>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157077">
                <a:tc vMerge="1">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i="0" dirty="0" smtClean="0">
                        <a:solidFill>
                          <a:schemeClr val="tx1"/>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dirty="0" smtClean="0">
                          <a:solidFill>
                            <a:schemeClr val="tx1"/>
                          </a:solidFill>
                          <a:latin typeface="Arial" panose="020B0604020202020204" pitchFamily="34" charset="0"/>
                          <a:cs typeface="Arial" panose="020B0604020202020204" pitchFamily="34" charset="0"/>
                        </a:rPr>
                        <a:t>Calculate CCAR stress loss limit</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7475"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smtClean="0">
                          <a:solidFill>
                            <a:schemeClr val="tx1"/>
                          </a:solidFill>
                          <a:latin typeface="Arial" panose="020B0604020202020204" pitchFamily="34" charset="0"/>
                          <a:cs typeface="Arial" panose="020B0604020202020204" pitchFamily="34" charset="0"/>
                        </a:rPr>
                        <a:t>Add </a:t>
                      </a:r>
                      <a:r>
                        <a:rPr lang="en-US" sz="1400" b="0" i="0" baseline="0" dirty="0" smtClean="0">
                          <a:solidFill>
                            <a:schemeClr val="tx1"/>
                          </a:solidFill>
                          <a:latin typeface="Arial" panose="020B0604020202020204" pitchFamily="34" charset="0"/>
                          <a:cs typeface="Arial" panose="020B0604020202020204" pitchFamily="34" charset="0"/>
                        </a:rPr>
                        <a:t>capital buffer proportionally to total BHC Stress losses to determine total loss limits for each portfolio</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248925">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600" b="1" i="0" kern="1200" dirty="0" smtClean="0">
                          <a:solidFill>
                            <a:srgbClr val="FF0000"/>
                          </a:solidFill>
                          <a:latin typeface="Arial" panose="020B0604020202020204" pitchFamily="34" charset="0"/>
                          <a:ea typeface="+mn-ea"/>
                          <a:cs typeface="Arial" panose="020B0604020202020204" pitchFamily="34" charset="0"/>
                        </a:rPr>
                        <a:t>II</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kern="1200" dirty="0" smtClean="0">
                          <a:solidFill>
                            <a:schemeClr val="tx1"/>
                          </a:solidFill>
                          <a:latin typeface="Arial" panose="020B0604020202020204" pitchFamily="34" charset="0"/>
                          <a:ea typeface="+mn-ea"/>
                          <a:cs typeface="Arial" panose="020B0604020202020204" pitchFamily="34" charset="0"/>
                        </a:rPr>
                        <a:t>Determine net</a:t>
                      </a:r>
                      <a:r>
                        <a:rPr lang="en-US" sz="1400" b="1" i="0" kern="1200" baseline="0" dirty="0" smtClean="0">
                          <a:solidFill>
                            <a:schemeClr val="tx1"/>
                          </a:solidFill>
                          <a:latin typeface="Arial" panose="020B0604020202020204" pitchFamily="34" charset="0"/>
                          <a:ea typeface="+mn-ea"/>
                          <a:cs typeface="Arial" panose="020B0604020202020204" pitchFamily="34" charset="0"/>
                        </a:rPr>
                        <a:t> Charge-off (NCO) limits </a:t>
                      </a:r>
                      <a:r>
                        <a:rPr lang="en-US" sz="1400" b="1" i="0" kern="1200" dirty="0" smtClean="0">
                          <a:solidFill>
                            <a:schemeClr val="tx1"/>
                          </a:solidFill>
                          <a:latin typeface="Arial" panose="020B0604020202020204" pitchFamily="34" charset="0"/>
                          <a:ea typeface="+mn-ea"/>
                          <a:cs typeface="Arial" panose="020B0604020202020204" pitchFamily="34" charset="0"/>
                        </a:rPr>
                        <a:t>based on loss limits</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7475"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kern="1200" dirty="0" smtClean="0">
                          <a:solidFill>
                            <a:schemeClr val="tx1"/>
                          </a:solidFill>
                          <a:latin typeface="Arial" panose="020B0604020202020204" pitchFamily="34" charset="0"/>
                          <a:ea typeface="+mn-ea"/>
                          <a:cs typeface="Arial" panose="020B0604020202020204" pitchFamily="34" charset="0"/>
                        </a:rPr>
                        <a:t>Translate total Stress loss</a:t>
                      </a:r>
                      <a:r>
                        <a:rPr lang="en-US" sz="1400" b="0" i="0" kern="1200" baseline="0" dirty="0" smtClean="0">
                          <a:solidFill>
                            <a:schemeClr val="tx1"/>
                          </a:solidFill>
                          <a:latin typeface="Arial" panose="020B0604020202020204" pitchFamily="34" charset="0"/>
                          <a:ea typeface="+mn-ea"/>
                          <a:cs typeface="Arial" panose="020B0604020202020204" pitchFamily="34" charset="0"/>
                        </a:rPr>
                        <a:t> limit</a:t>
                      </a:r>
                      <a:r>
                        <a:rPr lang="en-US" sz="1400" b="0" i="0" kern="1200" dirty="0" smtClean="0">
                          <a:solidFill>
                            <a:schemeClr val="tx1"/>
                          </a:solidFill>
                          <a:latin typeface="Arial" panose="020B0604020202020204" pitchFamily="34" charset="0"/>
                          <a:ea typeface="+mn-ea"/>
                          <a:cs typeface="Arial" panose="020B0604020202020204" pitchFamily="34" charset="0"/>
                        </a:rPr>
                        <a:t> to an annual NCO rate </a:t>
                      </a:r>
                      <a:r>
                        <a:rPr lang="en-US" sz="1400" b="0" i="0" kern="1200" baseline="0" dirty="0" smtClean="0">
                          <a:solidFill>
                            <a:schemeClr val="tx1"/>
                          </a:solidFill>
                          <a:latin typeface="Arial" panose="020B0604020202020204" pitchFamily="34" charset="0"/>
                          <a:ea typeface="+mn-ea"/>
                          <a:cs typeface="Arial" panose="020B0604020202020204" pitchFamily="34" charset="0"/>
                        </a:rPr>
                        <a:t>and scale to baseline levels using model base to stress relativity</a:t>
                      </a:r>
                      <a:endParaRPr lang="en-US" sz="1400" b="0" i="0" kern="1200" dirty="0" smtClean="0">
                        <a:solidFill>
                          <a:schemeClr val="tx1"/>
                        </a:solidFill>
                        <a:latin typeface="Arial" panose="020B0604020202020204" pitchFamily="34" charset="0"/>
                        <a:ea typeface="+mn-ea"/>
                        <a:cs typeface="Arial" panose="020B0604020202020204" pitchFamily="34" charset="0"/>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68570">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600" b="1" i="0" dirty="0" smtClean="0">
                          <a:solidFill>
                            <a:srgbClr val="FF0000"/>
                          </a:solidFill>
                          <a:latin typeface="Arial" panose="020B0604020202020204" pitchFamily="34" charset="0"/>
                          <a:cs typeface="Arial" panose="020B0604020202020204" pitchFamily="34" charset="0"/>
                        </a:rPr>
                        <a:t>III</a:t>
                      </a:r>
                    </a:p>
                  </a:txBody>
                  <a:tcPr anchor="ctr">
                    <a:lnL>
                      <a:noFill/>
                    </a:lnL>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dirty="0" smtClean="0">
                          <a:solidFill>
                            <a:schemeClr val="tx1"/>
                          </a:solidFill>
                          <a:latin typeface="Arial" panose="020B0604020202020204" pitchFamily="34" charset="0"/>
                          <a:cs typeface="Arial" panose="020B0604020202020204" pitchFamily="34" charset="0"/>
                        </a:rPr>
                        <a:t>Derive delinquency rate</a:t>
                      </a:r>
                      <a:r>
                        <a:rPr lang="en-US" sz="1400" b="1" i="0" baseline="0" dirty="0" smtClean="0">
                          <a:solidFill>
                            <a:schemeClr val="tx1"/>
                          </a:solidFill>
                          <a:latin typeface="Arial" panose="020B0604020202020204" pitchFamily="34" charset="0"/>
                          <a:cs typeface="Arial" panose="020B0604020202020204" pitchFamily="34" charset="0"/>
                        </a:rPr>
                        <a:t> </a:t>
                      </a:r>
                      <a:r>
                        <a:rPr lang="en-US" sz="1400" b="1" i="0" dirty="0" smtClean="0">
                          <a:solidFill>
                            <a:schemeClr val="tx1"/>
                          </a:solidFill>
                          <a:latin typeface="Arial" panose="020B0604020202020204" pitchFamily="34" charset="0"/>
                          <a:cs typeface="Arial" panose="020B0604020202020204" pitchFamily="34" charset="0"/>
                        </a:rPr>
                        <a:t>linked to NCOs</a:t>
                      </a:r>
                    </a:p>
                  </a:txBody>
                  <a:tcPr anchor="ct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117475"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smtClean="0">
                          <a:solidFill>
                            <a:schemeClr val="tx1"/>
                          </a:solidFill>
                          <a:latin typeface="Arial" panose="020B0604020202020204" pitchFamily="34" charset="0"/>
                          <a:cs typeface="Arial" panose="020B0604020202020204" pitchFamily="34" charset="0"/>
                        </a:rPr>
                        <a:t>Relate NCO and delinquency rates using historical or projected relationships</a:t>
                      </a:r>
                      <a:r>
                        <a:rPr lang="en-US" sz="1400" b="0" i="0" baseline="0" dirty="0" smtClean="0">
                          <a:solidFill>
                            <a:schemeClr val="tx1"/>
                          </a:solidFill>
                          <a:latin typeface="Arial" panose="020B0604020202020204" pitchFamily="34" charset="0"/>
                          <a:cs typeface="Arial" panose="020B0604020202020204" pitchFamily="34" charset="0"/>
                        </a:rPr>
                        <a:t> and apply to NCO limits to derive 61+ DPD limits</a:t>
                      </a:r>
                      <a:endParaRPr lang="en-US" sz="1400" b="0" i="0" dirty="0" smtClean="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4" name="Content Placeholder 1"/>
          <p:cNvSpPr>
            <a:spLocks noGrp="1"/>
          </p:cNvSpPr>
          <p:nvPr>
            <p:ph sz="quarter" idx="11"/>
          </p:nvPr>
        </p:nvSpPr>
        <p:spPr>
          <a:xfrm>
            <a:off x="348437" y="462670"/>
            <a:ext cx="8666245" cy="435610"/>
          </a:xfrm>
        </p:spPr>
        <p:txBody>
          <a:bodyPr/>
          <a:lstStyle/>
          <a:p>
            <a:r>
              <a:rPr lang="en-US" dirty="0" smtClean="0"/>
              <a:t>Calibration: </a:t>
            </a:r>
            <a:r>
              <a:rPr lang="en-US" b="0" dirty="0"/>
              <a:t>S</a:t>
            </a:r>
            <a:r>
              <a:rPr lang="en-US" b="0" dirty="0" smtClean="0"/>
              <a:t>teps for CCAR-linked metrics</a:t>
            </a:r>
            <a:endParaRPr lang="en-US" dirty="0">
              <a:solidFill>
                <a:srgbClr val="FF0000"/>
              </a:solidFill>
            </a:endParaRPr>
          </a:p>
        </p:txBody>
      </p:sp>
      <p:grpSp>
        <p:nvGrpSpPr>
          <p:cNvPr id="7" name="Group 6"/>
          <p:cNvGrpSpPr/>
          <p:nvPr/>
        </p:nvGrpSpPr>
        <p:grpSpPr>
          <a:xfrm>
            <a:off x="443921" y="72184"/>
            <a:ext cx="2799275" cy="189008"/>
            <a:chOff x="403281" y="164517"/>
            <a:chExt cx="2799275" cy="189008"/>
          </a:xfrm>
        </p:grpSpPr>
        <p:sp>
          <p:nvSpPr>
            <p:cNvPr id="8"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a:t>
              </a:r>
              <a:endParaRPr lang="en-US" sz="1200" dirty="0">
                <a:solidFill>
                  <a:schemeClr val="accent1"/>
                </a:solidFill>
              </a:endParaRPr>
            </a:p>
          </p:txBody>
        </p:sp>
        <p:sp>
          <p:nvSpPr>
            <p:cNvPr id="9" name="Oval 8"/>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391144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 name="Object 102" hidden="1"/>
          <p:cNvGraphicFramePr>
            <a:graphicFrameLocks noChangeAspect="1"/>
          </p:cNvGraphicFramePr>
          <p:nvPr>
            <p:custDataLst>
              <p:tags r:id="rId2"/>
            </p:custDataLst>
            <p:extLst>
              <p:ext uri="{D42A27DB-BD31-4B8C-83A1-F6EECF244321}">
                <p14:modId xmlns:p14="http://schemas.microsoft.com/office/powerpoint/2010/main" val="16394702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908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3" name="TextBox 62"/>
          <p:cNvSpPr txBox="1"/>
          <p:nvPr/>
        </p:nvSpPr>
        <p:spPr>
          <a:xfrm>
            <a:off x="3786973" y="3876936"/>
            <a:ext cx="1045383" cy="1691640"/>
          </a:xfrm>
          <a:prstGeom prst="rect">
            <a:avLst/>
          </a:prstGeom>
          <a:solidFill>
            <a:schemeClr val="bg1"/>
          </a:solidFill>
        </p:spPr>
        <p:txBody>
          <a:bodyPr wrap="square" rtlCol="0">
            <a:spAutoFit/>
          </a:bodyPr>
          <a:lstStyle/>
          <a:p>
            <a:pPr>
              <a:lnSpc>
                <a:spcPct val="100000"/>
              </a:lnSpc>
            </a:pPr>
            <a:r>
              <a:rPr lang="en-US" b="1" dirty="0" smtClean="0"/>
              <a:t>Impairment</a:t>
            </a:r>
          </a:p>
          <a:p>
            <a:pPr>
              <a:lnSpc>
                <a:spcPct val="100000"/>
              </a:lnSpc>
            </a:pPr>
            <a:r>
              <a:rPr lang="en-US" i="1" dirty="0" smtClean="0"/>
              <a:t>$3,603M</a:t>
            </a:r>
            <a:endParaRPr lang="en-US" i="1" dirty="0"/>
          </a:p>
        </p:txBody>
      </p:sp>
      <p:sp>
        <p:nvSpPr>
          <p:cNvPr id="97" name="Rectangle 96"/>
          <p:cNvSpPr/>
          <p:nvPr/>
        </p:nvSpPr>
        <p:spPr bwMode="auto">
          <a:xfrm>
            <a:off x="1684229" y="2679368"/>
            <a:ext cx="3071758" cy="3509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nSpc>
                <a:spcPct val="100000"/>
              </a:lnSpc>
            </a:pPr>
            <a:r>
              <a:rPr lang="en-US" b="1" dirty="0" smtClean="0"/>
              <a:t>SC Auto - $8,685M</a:t>
            </a:r>
            <a:endParaRPr lang="en-US" b="1" dirty="0"/>
          </a:p>
        </p:txBody>
      </p:sp>
      <p:sp>
        <p:nvSpPr>
          <p:cNvPr id="39" name="TextBox 38"/>
          <p:cNvSpPr txBox="1"/>
          <p:nvPr/>
        </p:nvSpPr>
        <p:spPr>
          <a:xfrm rot="16200000">
            <a:off x="-315403" y="2812006"/>
            <a:ext cx="1630932" cy="152616"/>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Credit losses</a:t>
            </a:r>
            <a:endParaRPr lang="en-US" sz="1100" b="1" dirty="0">
              <a:solidFill>
                <a:srgbClr val="FF0000"/>
              </a:solidFill>
            </a:endParaRPr>
          </a:p>
        </p:txBody>
      </p:sp>
      <p:sp>
        <p:nvSpPr>
          <p:cNvPr id="96" name="TextBox 95"/>
          <p:cNvSpPr txBox="1"/>
          <p:nvPr/>
        </p:nvSpPr>
        <p:spPr>
          <a:xfrm>
            <a:off x="657281" y="2905695"/>
            <a:ext cx="1093016" cy="246221"/>
          </a:xfrm>
          <a:prstGeom prst="rect">
            <a:avLst/>
          </a:prstGeom>
          <a:noFill/>
        </p:spPr>
        <p:txBody>
          <a:bodyPr wrap="square" rtlCol="0">
            <a:spAutoFit/>
          </a:bodyPr>
          <a:lstStyle/>
          <a:p>
            <a:pPr algn="l">
              <a:lnSpc>
                <a:spcPct val="100000"/>
              </a:lnSpc>
            </a:pPr>
            <a:r>
              <a:rPr lang="en-US" b="1" dirty="0" smtClean="0"/>
              <a:t>SC</a:t>
            </a:r>
            <a:endParaRPr lang="en-US" b="1" dirty="0"/>
          </a:p>
        </p:txBody>
      </p:sp>
      <p:sp>
        <p:nvSpPr>
          <p:cNvPr id="3" name="Content Placeholder 2"/>
          <p:cNvSpPr>
            <a:spLocks noGrp="1"/>
          </p:cNvSpPr>
          <p:nvPr>
            <p:ph sz="quarter" idx="11"/>
          </p:nvPr>
        </p:nvSpPr>
        <p:spPr>
          <a:xfrm>
            <a:off x="353882" y="458606"/>
            <a:ext cx="8666245" cy="435610"/>
          </a:xfrm>
          <a:prstGeom prst="rect">
            <a:avLst/>
          </a:prstGeom>
        </p:spPr>
        <p:txBody>
          <a:bodyPr/>
          <a:lstStyle/>
          <a:p>
            <a:r>
              <a:rPr lang="en-US" dirty="0"/>
              <a:t>Calibration: </a:t>
            </a:r>
            <a:r>
              <a:rPr lang="en-US" b="0" dirty="0"/>
              <a:t>Capital buffer allocation for total credit loss limit calibration</a:t>
            </a:r>
          </a:p>
        </p:txBody>
      </p:sp>
      <p:sp>
        <p:nvSpPr>
          <p:cNvPr id="40" name="TextBox 39"/>
          <p:cNvSpPr txBox="1"/>
          <p:nvPr/>
        </p:nvSpPr>
        <p:spPr>
          <a:xfrm>
            <a:off x="366713" y="1458374"/>
            <a:ext cx="530288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400" b="1" dirty="0" smtClean="0">
                <a:solidFill>
                  <a:schemeClr val="accent1"/>
                </a:solidFill>
              </a:rPr>
              <a:t>SHUSA credit losses &amp; PPNR impairment </a:t>
            </a:r>
          </a:p>
          <a:p>
            <a:pPr algn="l">
              <a:lnSpc>
                <a:spcPct val="100000"/>
              </a:lnSpc>
              <a:spcBef>
                <a:spcPts val="0"/>
              </a:spcBef>
              <a:spcAft>
                <a:spcPts val="0"/>
              </a:spcAft>
            </a:pPr>
            <a:r>
              <a:rPr lang="en-US" sz="1400" dirty="0" smtClean="0">
                <a:solidFill>
                  <a:schemeClr val="accent1"/>
                </a:solidFill>
              </a:rPr>
              <a:t>9Q Cumulative CCAR 2016</a:t>
            </a:r>
            <a:r>
              <a:rPr lang="en-US" sz="1400" baseline="30000" dirty="0" smtClean="0">
                <a:solidFill>
                  <a:schemeClr val="accent1"/>
                </a:solidFill>
              </a:rPr>
              <a:t>1</a:t>
            </a:r>
            <a:endParaRPr lang="en-US" sz="1400" dirty="0">
              <a:solidFill>
                <a:schemeClr val="accent1"/>
              </a:solidFill>
            </a:endParaRPr>
          </a:p>
        </p:txBody>
      </p:sp>
      <p:sp>
        <p:nvSpPr>
          <p:cNvPr id="41" name="TextBox 40"/>
          <p:cNvSpPr txBox="1"/>
          <p:nvPr/>
        </p:nvSpPr>
        <p:spPr>
          <a:xfrm rot="16200000">
            <a:off x="-289044" y="4628622"/>
            <a:ext cx="1663605" cy="240235"/>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PPNR impairment</a:t>
            </a:r>
            <a:endParaRPr lang="en-US" sz="1100" b="1" dirty="0">
              <a:solidFill>
                <a:srgbClr val="FF0000"/>
              </a:solidFill>
            </a:endParaRPr>
          </a:p>
        </p:txBody>
      </p:sp>
      <p:sp>
        <p:nvSpPr>
          <p:cNvPr id="44" name="TextBox 43"/>
          <p:cNvSpPr txBox="1"/>
          <p:nvPr/>
        </p:nvSpPr>
        <p:spPr>
          <a:xfrm>
            <a:off x="2552760" y="4711966"/>
            <a:ext cx="196588" cy="462884"/>
          </a:xfrm>
          <a:prstGeom prst="rect">
            <a:avLst/>
          </a:prstGeom>
          <a:noFill/>
        </p:spPr>
        <p:txBody>
          <a:bodyPr wrap="square" rtlCol="0">
            <a:noAutofit/>
          </a:bodyPr>
          <a:lstStyle/>
          <a:p>
            <a:pPr>
              <a:lnSpc>
                <a:spcPct val="100000"/>
              </a:lnSpc>
            </a:pPr>
            <a:r>
              <a:rPr lang="en-US" sz="2000" dirty="0" smtClean="0">
                <a:solidFill>
                  <a:srgbClr val="000000"/>
                </a:solidFill>
              </a:rPr>
              <a:t>-</a:t>
            </a:r>
            <a:endParaRPr lang="en-US" sz="2000" dirty="0">
              <a:solidFill>
                <a:srgbClr val="000000"/>
              </a:solidFill>
            </a:endParaRPr>
          </a:p>
        </p:txBody>
      </p:sp>
      <p:sp>
        <p:nvSpPr>
          <p:cNvPr id="45" name="TextBox 44"/>
          <p:cNvSpPr txBox="1"/>
          <p:nvPr/>
        </p:nvSpPr>
        <p:spPr>
          <a:xfrm>
            <a:off x="3603144" y="4711966"/>
            <a:ext cx="312317" cy="462884"/>
          </a:xfrm>
          <a:prstGeom prst="rect">
            <a:avLst/>
          </a:prstGeom>
          <a:noFill/>
        </p:spPr>
        <p:txBody>
          <a:bodyPr wrap="square" rtlCol="0">
            <a:noAutofit/>
          </a:bodyPr>
          <a:lstStyle/>
          <a:p>
            <a:pPr>
              <a:lnSpc>
                <a:spcPct val="100000"/>
              </a:lnSpc>
            </a:pPr>
            <a:r>
              <a:rPr lang="en-US" sz="2000" dirty="0" smtClean="0">
                <a:solidFill>
                  <a:srgbClr val="000000"/>
                </a:solidFill>
              </a:rPr>
              <a:t>=</a:t>
            </a:r>
            <a:endParaRPr lang="en-US" sz="2000" dirty="0">
              <a:solidFill>
                <a:srgbClr val="000000"/>
              </a:solidFill>
            </a:endParaRPr>
          </a:p>
        </p:txBody>
      </p:sp>
      <p:sp>
        <p:nvSpPr>
          <p:cNvPr id="46" name="TextBox 45"/>
          <p:cNvSpPr txBox="1"/>
          <p:nvPr/>
        </p:nvSpPr>
        <p:spPr>
          <a:xfrm>
            <a:off x="1582213" y="3876936"/>
            <a:ext cx="1045383" cy="400110"/>
          </a:xfrm>
          <a:prstGeom prst="rect">
            <a:avLst/>
          </a:prstGeom>
          <a:noFill/>
        </p:spPr>
        <p:txBody>
          <a:bodyPr wrap="square" rtlCol="0">
            <a:spAutoFit/>
          </a:bodyPr>
          <a:lstStyle/>
          <a:p>
            <a:pPr>
              <a:lnSpc>
                <a:spcPct val="100000"/>
              </a:lnSpc>
            </a:pPr>
            <a:r>
              <a:rPr lang="en-US" b="1" dirty="0" smtClean="0"/>
              <a:t>BHC Base</a:t>
            </a:r>
          </a:p>
          <a:p>
            <a:pPr>
              <a:lnSpc>
                <a:spcPct val="100000"/>
              </a:lnSpc>
            </a:pPr>
            <a:r>
              <a:rPr lang="en-US" i="1" dirty="0" smtClean="0"/>
              <a:t>$10,926M</a:t>
            </a:r>
            <a:endParaRPr lang="en-US" i="1" dirty="0"/>
          </a:p>
        </p:txBody>
      </p:sp>
      <p:sp>
        <p:nvSpPr>
          <p:cNvPr id="47" name="TextBox 46"/>
          <p:cNvSpPr txBox="1"/>
          <p:nvPr/>
        </p:nvSpPr>
        <p:spPr>
          <a:xfrm>
            <a:off x="2663846" y="3876936"/>
            <a:ext cx="1045383" cy="400110"/>
          </a:xfrm>
          <a:prstGeom prst="rect">
            <a:avLst/>
          </a:prstGeom>
          <a:noFill/>
        </p:spPr>
        <p:txBody>
          <a:bodyPr wrap="square" rtlCol="0">
            <a:spAutoFit/>
          </a:bodyPr>
          <a:lstStyle/>
          <a:p>
            <a:pPr>
              <a:lnSpc>
                <a:spcPct val="100000"/>
              </a:lnSpc>
            </a:pPr>
            <a:r>
              <a:rPr lang="en-US" b="1" dirty="0" smtClean="0"/>
              <a:t>BHC Stress </a:t>
            </a:r>
            <a:r>
              <a:rPr lang="en-US" i="1" dirty="0" smtClean="0"/>
              <a:t>$5,877M</a:t>
            </a:r>
            <a:endParaRPr lang="en-US" i="1" dirty="0"/>
          </a:p>
        </p:txBody>
      </p:sp>
      <p:sp>
        <p:nvSpPr>
          <p:cNvPr id="48" name="TextBox 47"/>
          <p:cNvSpPr txBox="1"/>
          <p:nvPr/>
        </p:nvSpPr>
        <p:spPr>
          <a:xfrm>
            <a:off x="657281" y="4288558"/>
            <a:ext cx="1093016" cy="246221"/>
          </a:xfrm>
          <a:prstGeom prst="rect">
            <a:avLst/>
          </a:prstGeom>
          <a:noFill/>
        </p:spPr>
        <p:txBody>
          <a:bodyPr wrap="square" rtlCol="0">
            <a:spAutoFit/>
          </a:bodyPr>
          <a:lstStyle/>
          <a:p>
            <a:pPr algn="l">
              <a:lnSpc>
                <a:spcPct val="100000"/>
              </a:lnSpc>
            </a:pPr>
            <a:r>
              <a:rPr lang="en-US" b="1" dirty="0" smtClean="0"/>
              <a:t>Total Revenue</a:t>
            </a:r>
            <a:endParaRPr lang="en-US" b="1" dirty="0"/>
          </a:p>
        </p:txBody>
      </p:sp>
      <p:sp>
        <p:nvSpPr>
          <p:cNvPr id="49" name="TextBox 48"/>
          <p:cNvSpPr txBox="1"/>
          <p:nvPr/>
        </p:nvSpPr>
        <p:spPr>
          <a:xfrm>
            <a:off x="657281" y="4540717"/>
            <a:ext cx="1093016" cy="400110"/>
          </a:xfrm>
          <a:prstGeom prst="rect">
            <a:avLst/>
          </a:prstGeom>
          <a:noFill/>
        </p:spPr>
        <p:txBody>
          <a:bodyPr wrap="square" rtlCol="0">
            <a:spAutoFit/>
          </a:bodyPr>
          <a:lstStyle/>
          <a:p>
            <a:pPr algn="l">
              <a:lnSpc>
                <a:spcPct val="100000"/>
              </a:lnSpc>
            </a:pPr>
            <a:r>
              <a:rPr lang="en-US" b="1" dirty="0" smtClean="0"/>
              <a:t>Op. risk expenses</a:t>
            </a:r>
            <a:r>
              <a:rPr lang="en-US" b="1" baseline="30000" dirty="0" smtClean="0"/>
              <a:t>2</a:t>
            </a:r>
            <a:endParaRPr lang="en-US" b="1" dirty="0"/>
          </a:p>
        </p:txBody>
      </p:sp>
      <p:sp>
        <p:nvSpPr>
          <p:cNvPr id="50" name="TextBox 49"/>
          <p:cNvSpPr txBox="1"/>
          <p:nvPr/>
        </p:nvSpPr>
        <p:spPr>
          <a:xfrm>
            <a:off x="657281" y="4869905"/>
            <a:ext cx="1093016" cy="400110"/>
          </a:xfrm>
          <a:prstGeom prst="rect">
            <a:avLst/>
          </a:prstGeom>
          <a:noFill/>
        </p:spPr>
        <p:txBody>
          <a:bodyPr wrap="square" rtlCol="0">
            <a:spAutoFit/>
          </a:bodyPr>
          <a:lstStyle/>
          <a:p>
            <a:pPr algn="l">
              <a:lnSpc>
                <a:spcPct val="100000"/>
              </a:lnSpc>
            </a:pPr>
            <a:r>
              <a:rPr lang="en-US" b="1" dirty="0" smtClean="0"/>
              <a:t>Residual Value expenses</a:t>
            </a:r>
            <a:r>
              <a:rPr lang="en-US" b="1" baseline="30000" dirty="0" smtClean="0"/>
              <a:t>3</a:t>
            </a:r>
            <a:endParaRPr lang="en-US" b="1" dirty="0"/>
          </a:p>
        </p:txBody>
      </p:sp>
      <p:sp>
        <p:nvSpPr>
          <p:cNvPr id="51" name="TextBox 50"/>
          <p:cNvSpPr txBox="1"/>
          <p:nvPr/>
        </p:nvSpPr>
        <p:spPr>
          <a:xfrm>
            <a:off x="657281" y="5192745"/>
            <a:ext cx="1093016" cy="400110"/>
          </a:xfrm>
          <a:prstGeom prst="rect">
            <a:avLst/>
          </a:prstGeom>
          <a:noFill/>
        </p:spPr>
        <p:txBody>
          <a:bodyPr wrap="square" rtlCol="0">
            <a:spAutoFit/>
          </a:bodyPr>
          <a:lstStyle/>
          <a:p>
            <a:pPr algn="l">
              <a:lnSpc>
                <a:spcPct val="100000"/>
              </a:lnSpc>
            </a:pPr>
            <a:r>
              <a:rPr lang="en-US" b="1" dirty="0" smtClean="0"/>
              <a:t>Non-Interest Expense</a:t>
            </a:r>
            <a:endParaRPr lang="en-US" b="1" dirty="0"/>
          </a:p>
        </p:txBody>
      </p:sp>
      <p:sp>
        <p:nvSpPr>
          <p:cNvPr id="58" name="Rectangle 57"/>
          <p:cNvSpPr/>
          <p:nvPr/>
        </p:nvSpPr>
        <p:spPr bwMode="auto">
          <a:xfrm>
            <a:off x="3886308" y="4288224"/>
            <a:ext cx="863953" cy="246888"/>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$2,067M</a:t>
            </a:r>
            <a:endParaRPr lang="en-US" dirty="0">
              <a:solidFill>
                <a:schemeClr val="tx2"/>
              </a:solidFill>
            </a:endParaRPr>
          </a:p>
        </p:txBody>
      </p:sp>
      <p:sp>
        <p:nvSpPr>
          <p:cNvPr id="59" name="Rectangle 58"/>
          <p:cNvSpPr/>
          <p:nvPr/>
        </p:nvSpPr>
        <p:spPr bwMode="auto">
          <a:xfrm>
            <a:off x="3886308" y="5269356"/>
            <a:ext cx="863953" cy="246888"/>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$1,134M</a:t>
            </a:r>
            <a:endParaRPr lang="en-US" dirty="0">
              <a:solidFill>
                <a:srgbClr val="000000"/>
              </a:solidFill>
            </a:endParaRPr>
          </a:p>
        </p:txBody>
      </p:sp>
      <p:sp>
        <p:nvSpPr>
          <p:cNvPr id="60" name="Rectangle 59"/>
          <p:cNvSpPr/>
          <p:nvPr/>
        </p:nvSpPr>
        <p:spPr bwMode="auto">
          <a:xfrm>
            <a:off x="3886308" y="4617328"/>
            <a:ext cx="863953" cy="246888"/>
          </a:xfrm>
          <a:prstGeom prst="rect">
            <a:avLst/>
          </a:prstGeom>
          <a:solidFill>
            <a:schemeClr val="bg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$182M</a:t>
            </a:r>
            <a:endParaRPr lang="en-US" dirty="0">
              <a:solidFill>
                <a:srgbClr val="000000"/>
              </a:solidFill>
            </a:endParaRPr>
          </a:p>
        </p:txBody>
      </p:sp>
      <p:sp>
        <p:nvSpPr>
          <p:cNvPr id="61" name="Rectangle 60"/>
          <p:cNvSpPr/>
          <p:nvPr/>
        </p:nvSpPr>
        <p:spPr bwMode="auto">
          <a:xfrm>
            <a:off x="3886308" y="4946516"/>
            <a:ext cx="863953" cy="246888"/>
          </a:xfrm>
          <a:prstGeom prst="rect">
            <a:avLst/>
          </a:prstGeom>
          <a:solidFill>
            <a:schemeClr val="bg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$219M</a:t>
            </a:r>
            <a:endParaRPr lang="en-US" dirty="0">
              <a:solidFill>
                <a:srgbClr val="000000"/>
              </a:solidFill>
            </a:endParaRPr>
          </a:p>
        </p:txBody>
      </p:sp>
      <p:sp>
        <p:nvSpPr>
          <p:cNvPr id="89" name="Rectangle 88"/>
          <p:cNvSpPr/>
          <p:nvPr/>
        </p:nvSpPr>
        <p:spPr bwMode="auto">
          <a:xfrm>
            <a:off x="340441" y="2258580"/>
            <a:ext cx="4524371" cy="1259469"/>
          </a:xfrm>
          <a:prstGeom prst="rect">
            <a:avLst/>
          </a:prstGeom>
          <a:noFill/>
          <a:ln w="19050"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90" name="Footnote"/>
          <p:cNvSpPr/>
          <p:nvPr/>
        </p:nvSpPr>
        <p:spPr bwMode="auto">
          <a:xfrm>
            <a:off x="2206579" y="6339252"/>
            <a:ext cx="553984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a:sym typeface="Arial"/>
              </a:rPr>
              <a:t>Source: CCAR </a:t>
            </a:r>
            <a:r>
              <a:rPr lang="en-US" sz="800" dirty="0" smtClean="0">
                <a:latin typeface="Arial"/>
                <a:sym typeface="Arial"/>
              </a:rPr>
              <a:t>2016 results, SHUSA </a:t>
            </a:r>
            <a:r>
              <a:rPr lang="en-US" sz="800" dirty="0">
                <a:latin typeface="Arial"/>
                <a:sym typeface="Arial"/>
              </a:rPr>
              <a:t>Capital </a:t>
            </a:r>
            <a:r>
              <a:rPr lang="en-US" sz="800" dirty="0" smtClean="0">
                <a:latin typeface="Arial"/>
                <a:sym typeface="Arial"/>
              </a:rPr>
              <a:t>Plan. </a:t>
            </a:r>
            <a:r>
              <a:rPr lang="en-US" sz="800" dirty="0">
                <a:latin typeface="Arial"/>
                <a:sym typeface="Arial"/>
              </a:rPr>
              <a:t>A</a:t>
            </a:r>
            <a:r>
              <a:rPr lang="en-US" sz="800" dirty="0" smtClean="0">
                <a:latin typeface="Arial"/>
                <a:sym typeface="Arial"/>
              </a:rPr>
              <a:t>ll </a:t>
            </a:r>
            <a:r>
              <a:rPr lang="en-US" sz="800" dirty="0">
                <a:latin typeface="Arial"/>
                <a:sym typeface="Arial"/>
              </a:rPr>
              <a:t>numbers are </a:t>
            </a:r>
            <a:r>
              <a:rPr lang="en-US" sz="800" dirty="0" smtClean="0">
                <a:latin typeface="Arial"/>
                <a:sym typeface="Arial"/>
              </a:rPr>
              <a:t>approximations</a:t>
            </a:r>
          </a:p>
          <a:p>
            <a:pPr marL="119063" indent="-119063" algn="l">
              <a:lnSpc>
                <a:spcPct val="100000"/>
              </a:lnSpc>
              <a:buAutoNum type="arabicPeriod"/>
            </a:pPr>
            <a:r>
              <a:rPr lang="en-US" sz="800" dirty="0" smtClean="0">
                <a:latin typeface="Arial"/>
                <a:sym typeface="Arial"/>
              </a:rPr>
              <a:t>Does not include post-modeling thin file overlay</a:t>
            </a:r>
          </a:p>
          <a:p>
            <a:pPr marL="119063" indent="-119063" algn="l">
              <a:lnSpc>
                <a:spcPct val="100000"/>
              </a:lnSpc>
              <a:buAutoNum type="arabicPeriod"/>
            </a:pPr>
            <a:r>
              <a:rPr lang="en-US" sz="800" dirty="0" smtClean="0">
                <a:latin typeface="Arial"/>
                <a:sym typeface="Arial"/>
              </a:rPr>
              <a:t>Equals Operational Risk Expense</a:t>
            </a:r>
          </a:p>
          <a:p>
            <a:pPr marL="119063" indent="-119063" algn="l">
              <a:lnSpc>
                <a:spcPct val="100000"/>
              </a:lnSpc>
              <a:buAutoNum type="arabicPeriod"/>
            </a:pPr>
            <a:r>
              <a:rPr lang="en-US" sz="800" dirty="0" smtClean="0">
                <a:latin typeface="Arial"/>
                <a:sym typeface="Arial"/>
              </a:rPr>
              <a:t>Equals </a:t>
            </a:r>
            <a:r>
              <a:rPr lang="en-US" sz="800" dirty="0">
                <a:latin typeface="Arial"/>
                <a:sym typeface="Arial"/>
              </a:rPr>
              <a:t>Leased Vehicle Expense (pulled out of total Non-Interest Expense)</a:t>
            </a:r>
          </a:p>
        </p:txBody>
      </p:sp>
      <p:sp>
        <p:nvSpPr>
          <p:cNvPr id="69" name="TextBox 68"/>
          <p:cNvSpPr txBox="1"/>
          <p:nvPr/>
        </p:nvSpPr>
        <p:spPr>
          <a:xfrm>
            <a:off x="2694736" y="2285340"/>
            <a:ext cx="1045383" cy="400110"/>
          </a:xfrm>
          <a:prstGeom prst="rect">
            <a:avLst/>
          </a:prstGeom>
          <a:noFill/>
        </p:spPr>
        <p:txBody>
          <a:bodyPr wrap="square" rtlCol="0">
            <a:spAutoFit/>
          </a:bodyPr>
          <a:lstStyle/>
          <a:p>
            <a:pPr>
              <a:lnSpc>
                <a:spcPct val="100000"/>
              </a:lnSpc>
            </a:pPr>
            <a:r>
              <a:rPr lang="en-US" b="1" dirty="0" smtClean="0"/>
              <a:t>BHC Stress</a:t>
            </a:r>
          </a:p>
          <a:p>
            <a:pPr>
              <a:lnSpc>
                <a:spcPct val="100000"/>
              </a:lnSpc>
            </a:pPr>
            <a:r>
              <a:rPr lang="en-US" i="1" dirty="0" smtClean="0"/>
              <a:t>$9,534M</a:t>
            </a:r>
            <a:endParaRPr lang="en-US" i="1" dirty="0"/>
          </a:p>
        </p:txBody>
      </p:sp>
      <p:sp>
        <p:nvSpPr>
          <p:cNvPr id="66" name="Rectangle 65"/>
          <p:cNvSpPr/>
          <p:nvPr/>
        </p:nvSpPr>
        <p:spPr>
          <a:xfrm>
            <a:off x="5162550" y="1465754"/>
            <a:ext cx="4084638" cy="370614"/>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Entity level capital buffer allocation </a:t>
            </a:r>
            <a:r>
              <a:rPr lang="en-GB" sz="1400" b="1" dirty="0">
                <a:solidFill>
                  <a:srgbClr val="FF0000"/>
                </a:solidFill>
                <a:latin typeface="Arial" panose="020B0604020202020204" pitchFamily="34" charset="0"/>
                <a:cs typeface="Arial" panose="020B0604020202020204" pitchFamily="34" charset="0"/>
              </a:rPr>
              <a:t>to </a:t>
            </a:r>
            <a:r>
              <a:rPr lang="en-GB" sz="1400" b="1" dirty="0" smtClean="0">
                <a:solidFill>
                  <a:srgbClr val="FF0000"/>
                </a:solidFill>
                <a:latin typeface="Arial" panose="020B0604020202020204" pitchFamily="34" charset="0"/>
                <a:cs typeface="Arial" panose="020B0604020202020204" pitchFamily="34" charset="0"/>
              </a:rPr>
              <a:t>credit loss budgets, </a:t>
            </a:r>
            <a:r>
              <a:rPr lang="en-GB" sz="1400" dirty="0" smtClean="0">
                <a:solidFill>
                  <a:srgbClr val="FF0000"/>
                </a:solidFill>
                <a:latin typeface="Arial" panose="020B0604020202020204" pitchFamily="34" charset="0"/>
                <a:cs typeface="Arial" panose="020B0604020202020204" pitchFamily="34" charset="0"/>
              </a:rPr>
              <a:t>$M</a:t>
            </a:r>
            <a:endParaRPr lang="en-GB" sz="1400" dirty="0">
              <a:solidFill>
                <a:srgbClr val="FF0000"/>
              </a:solidFill>
              <a:latin typeface="Arial" panose="020B0604020202020204" pitchFamily="34" charset="0"/>
              <a:cs typeface="Arial" panose="020B0604020202020204" pitchFamily="34" charset="0"/>
            </a:endParaRPr>
          </a:p>
        </p:txBody>
      </p:sp>
      <p:sp>
        <p:nvSpPr>
          <p:cNvPr id="68" name="Rectangular Callout 67"/>
          <p:cNvSpPr/>
          <p:nvPr/>
        </p:nvSpPr>
        <p:spPr>
          <a:xfrm>
            <a:off x="5817028" y="5671889"/>
            <a:ext cx="2562447" cy="568782"/>
          </a:xfrm>
          <a:prstGeom prst="wedgeRectCallout">
            <a:avLst>
              <a:gd name="adj1" fmla="val 14495"/>
              <a:gd name="adj2" fmla="val -65211"/>
            </a:avLst>
          </a:prstGeom>
          <a:solidFill>
            <a:schemeClr val="bg2">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lIns="72009" tIns="72009" rIns="72009" bIns="72009" rtlCol="0" anchor="ctr"/>
          <a:lstStyle/>
          <a:p>
            <a:r>
              <a:rPr lang="en-GB" dirty="0">
                <a:solidFill>
                  <a:schemeClr val="tx1"/>
                </a:solidFill>
                <a:latin typeface="Arial"/>
                <a:cs typeface="Arial" panose="020B0604020202020204" pitchFamily="34" charset="0"/>
                <a:sym typeface="Arial"/>
              </a:rPr>
              <a:t>Allocated proportionally between </a:t>
            </a:r>
            <a:r>
              <a:rPr lang="en-GB" b="1" dirty="0">
                <a:solidFill>
                  <a:schemeClr val="tx1"/>
                </a:solidFill>
                <a:latin typeface="Arial"/>
                <a:cs typeface="Arial" panose="020B0604020202020204" pitchFamily="34" charset="0"/>
                <a:sym typeface="Arial"/>
              </a:rPr>
              <a:t>credit losses </a:t>
            </a:r>
            <a:r>
              <a:rPr lang="en-GB" dirty="0">
                <a:solidFill>
                  <a:schemeClr val="tx1"/>
                </a:solidFill>
                <a:latin typeface="Arial"/>
                <a:cs typeface="Arial" panose="020B0604020202020204" pitchFamily="34" charset="0"/>
                <a:sym typeface="Arial"/>
              </a:rPr>
              <a:t>and PPNR impairment (see Capital adequacy section)</a:t>
            </a:r>
          </a:p>
        </p:txBody>
      </p:sp>
      <p:sp>
        <p:nvSpPr>
          <p:cNvPr id="85" name="Rectangle 84"/>
          <p:cNvSpPr/>
          <p:nvPr/>
        </p:nvSpPr>
        <p:spPr bwMode="auto">
          <a:xfrm>
            <a:off x="1677146" y="4288224"/>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$15,089M</a:t>
            </a:r>
            <a:endParaRPr lang="en-US" dirty="0">
              <a:solidFill>
                <a:schemeClr val="tx2"/>
              </a:solidFill>
            </a:endParaRPr>
          </a:p>
        </p:txBody>
      </p:sp>
      <p:sp>
        <p:nvSpPr>
          <p:cNvPr id="86" name="Rectangle 85"/>
          <p:cNvSpPr/>
          <p:nvPr/>
        </p:nvSpPr>
        <p:spPr bwMode="auto">
          <a:xfrm>
            <a:off x="2758779" y="4288224"/>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$13,022M</a:t>
            </a:r>
            <a:endParaRPr lang="en-US" dirty="0">
              <a:solidFill>
                <a:schemeClr val="tx2"/>
              </a:solidFill>
            </a:endParaRPr>
          </a:p>
        </p:txBody>
      </p:sp>
      <p:sp>
        <p:nvSpPr>
          <p:cNvPr id="91" name="Rectangle 90"/>
          <p:cNvSpPr/>
          <p:nvPr/>
        </p:nvSpPr>
        <p:spPr bwMode="auto">
          <a:xfrm>
            <a:off x="1677146" y="5269356"/>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-$4,530M</a:t>
            </a:r>
            <a:endParaRPr lang="en-US" dirty="0">
              <a:solidFill>
                <a:srgbClr val="000000"/>
              </a:solidFill>
            </a:endParaRPr>
          </a:p>
        </p:txBody>
      </p:sp>
      <p:sp>
        <p:nvSpPr>
          <p:cNvPr id="92" name="Rectangle 91"/>
          <p:cNvSpPr/>
          <p:nvPr/>
        </p:nvSpPr>
        <p:spPr bwMode="auto">
          <a:xfrm>
            <a:off x="2758779" y="5269356"/>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-$5,664M</a:t>
            </a:r>
            <a:endParaRPr lang="en-US" dirty="0">
              <a:solidFill>
                <a:srgbClr val="000000"/>
              </a:solidFill>
            </a:endParaRPr>
          </a:p>
        </p:txBody>
      </p:sp>
      <p:sp>
        <p:nvSpPr>
          <p:cNvPr id="93" name="Rectangle 92"/>
          <p:cNvSpPr/>
          <p:nvPr/>
        </p:nvSpPr>
        <p:spPr bwMode="auto">
          <a:xfrm>
            <a:off x="1677146" y="4615268"/>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-$290M</a:t>
            </a:r>
            <a:endParaRPr lang="en-US" dirty="0">
              <a:solidFill>
                <a:srgbClr val="000000"/>
              </a:solidFill>
            </a:endParaRPr>
          </a:p>
        </p:txBody>
      </p:sp>
      <p:sp>
        <p:nvSpPr>
          <p:cNvPr id="94" name="Rectangle 93"/>
          <p:cNvSpPr/>
          <p:nvPr/>
        </p:nvSpPr>
        <p:spPr bwMode="auto">
          <a:xfrm>
            <a:off x="2758779" y="4615268"/>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-$472M</a:t>
            </a:r>
            <a:endParaRPr lang="en-US" dirty="0">
              <a:solidFill>
                <a:srgbClr val="000000"/>
              </a:solidFill>
            </a:endParaRPr>
          </a:p>
        </p:txBody>
      </p:sp>
      <p:sp>
        <p:nvSpPr>
          <p:cNvPr id="98" name="Rectangle 97"/>
          <p:cNvSpPr/>
          <p:nvPr/>
        </p:nvSpPr>
        <p:spPr bwMode="auto">
          <a:xfrm>
            <a:off x="1677146" y="4942312"/>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-$631M</a:t>
            </a:r>
            <a:endParaRPr lang="en-US" dirty="0">
              <a:solidFill>
                <a:srgbClr val="000000"/>
              </a:solidFill>
            </a:endParaRPr>
          </a:p>
        </p:txBody>
      </p:sp>
      <p:sp>
        <p:nvSpPr>
          <p:cNvPr id="99" name="Rectangle 98"/>
          <p:cNvSpPr/>
          <p:nvPr/>
        </p:nvSpPr>
        <p:spPr bwMode="auto">
          <a:xfrm>
            <a:off x="2758779" y="4942312"/>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-$850M</a:t>
            </a:r>
            <a:endParaRPr lang="en-US" dirty="0">
              <a:solidFill>
                <a:srgbClr val="000000"/>
              </a:solidFill>
            </a:endParaRPr>
          </a:p>
        </p:txBody>
      </p:sp>
      <p:sp>
        <p:nvSpPr>
          <p:cNvPr id="87" name="Rectangle 86"/>
          <p:cNvSpPr/>
          <p:nvPr/>
        </p:nvSpPr>
        <p:spPr bwMode="auto">
          <a:xfrm>
            <a:off x="342423" y="3690013"/>
            <a:ext cx="4503535" cy="2074439"/>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54" name="Table 53"/>
          <p:cNvGraphicFramePr>
            <a:graphicFrameLocks noGrp="1"/>
          </p:cNvGraphicFramePr>
          <p:nvPr>
            <p:extLst>
              <p:ext uri="{D42A27DB-BD31-4B8C-83A1-F6EECF244321}">
                <p14:modId xmlns:p14="http://schemas.microsoft.com/office/powerpoint/2010/main" val="149748939"/>
              </p:ext>
            </p:extLst>
          </p:nvPr>
        </p:nvGraphicFramePr>
        <p:xfrm>
          <a:off x="5162550" y="2083980"/>
          <a:ext cx="4084637" cy="3456312"/>
        </p:xfrm>
        <a:graphic>
          <a:graphicData uri="http://schemas.openxmlformats.org/drawingml/2006/table">
            <a:tbl>
              <a:tblPr firstRow="1" bandRow="1">
                <a:tableStyleId>{5C22544A-7EE6-4342-B048-85BDC9FD1C3A}</a:tableStyleId>
              </a:tblPr>
              <a:tblGrid>
                <a:gridCol w="1674185"/>
                <a:gridCol w="602613"/>
                <a:gridCol w="602613"/>
                <a:gridCol w="602613"/>
                <a:gridCol w="602613"/>
              </a:tblGrid>
              <a:tr h="311391">
                <a:tc rowSpan="2">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100" b="1" i="0" baseline="0" dirty="0" smtClean="0">
                          <a:solidFill>
                            <a:schemeClr val="tx1"/>
                          </a:solidFill>
                          <a:latin typeface="Arial" panose="020B0604020202020204" pitchFamily="34" charset="0"/>
                          <a:cs typeface="Arial" panose="020B0604020202020204" pitchFamily="34" charset="0"/>
                        </a:rPr>
                        <a:t>Credit losses</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kern="1200" baseline="0" dirty="0" smtClean="0">
                          <a:solidFill>
                            <a:schemeClr val="bg1">
                              <a:lumMod val="65000"/>
                            </a:schemeClr>
                          </a:solidFill>
                          <a:latin typeface="Arial" panose="020B0604020202020204" pitchFamily="34" charset="0"/>
                          <a:ea typeface="+mn-ea"/>
                          <a:cs typeface="Arial" panose="020B0604020202020204" pitchFamily="34" charset="0"/>
                        </a:rPr>
                        <a:t>PPNR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329873">
                <a:tc vMerge="1">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i="0" baseline="0" dirty="0" smtClean="0">
                          <a:solidFill>
                            <a:schemeClr val="tx1"/>
                          </a:solidFill>
                          <a:latin typeface="Arial" panose="020B0604020202020204" pitchFamily="34" charset="0"/>
                          <a:cs typeface="Arial" panose="020B0604020202020204" pitchFamily="34" charset="0"/>
                        </a:rPr>
                        <a:t>Amber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100" b="1" i="0" baseline="0" dirty="0" smtClean="0">
                          <a:solidFill>
                            <a:schemeClr val="bg1"/>
                          </a:solidFill>
                          <a:latin typeface="Arial" panose="020B0604020202020204" pitchFamily="34" charset="0"/>
                          <a:cs typeface="Arial" panose="020B0604020202020204" pitchFamily="34" charset="0"/>
                        </a:rPr>
                        <a:t>Red</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Amber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bg1"/>
                          </a:solidFill>
                          <a:latin typeface="Arial" panose="020B0604020202020204" pitchFamily="34" charset="0"/>
                          <a:cs typeface="Arial" panose="020B0604020202020204" pitchFamily="34" charset="0"/>
                        </a:rPr>
                        <a:t>Red</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49498">
                <a:tc rowSpan="2">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 SC capital buffer</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$159</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0"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349498">
                <a:tc vMerge="1">
                  <a:txBody>
                    <a:bodyPr/>
                    <a:lstStyle/>
                    <a:p>
                      <a:endParaRPr lang="en-US"/>
                    </a:p>
                  </a:txBody>
                  <a:tcPr/>
                </a:tc>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$534</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29013">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CCAR allocation %</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72.6%</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000" b="0"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27.4%</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000" b="0"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29013">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Capital buffer allocated</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smtClean="0">
                          <a:solidFill>
                            <a:schemeClr val="tx1"/>
                          </a:solidFill>
                          <a:latin typeface="Arial" panose="020B0604020202020204" pitchFamily="34" charset="0"/>
                          <a:ea typeface="+mn-ea"/>
                          <a:cs typeface="Arial" panose="020B0604020202020204" pitchFamily="34" charset="0"/>
                        </a:rPr>
                        <a:t>$115</a:t>
                      </a: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$388</a:t>
                      </a:r>
                    </a:p>
                  </a:txBody>
                  <a:tcPr marL="45720" marR="45720" anchor="ctr">
                    <a:lnL>
                      <a:noFill/>
                    </a:lnL>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$43</a:t>
                      </a:r>
                    </a:p>
                  </a:txBody>
                  <a:tcPr marL="45720" marR="4572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$146</a:t>
                      </a:r>
                    </a:p>
                  </a:txBody>
                  <a:tcPr marL="45720" marR="45720" anchor="ctr">
                    <a:lnL>
                      <a:noFill/>
                    </a:lnL>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r>
              <a:tr h="529013">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 CCAR losses</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$9,534</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000" b="0"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$3,603</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000" b="0"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29013">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a:t>
                      </a:r>
                      <a:r>
                        <a:rPr lang="en-GB" sz="1100" b="1" i="0" baseline="0" dirty="0" smtClean="0">
                          <a:solidFill>
                            <a:schemeClr val="tx1"/>
                          </a:solidFill>
                          <a:latin typeface="Arial" panose="020B0604020202020204" pitchFamily="34" charset="0"/>
                          <a:cs typeface="Arial" panose="020B0604020202020204" pitchFamily="34" charset="0"/>
                        </a:rPr>
                        <a:t> loss budget</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$9,649</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$9,921</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$3,646</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baseline="0" dirty="0" smtClean="0">
                          <a:solidFill>
                            <a:schemeClr val="bg1">
                              <a:lumMod val="65000"/>
                            </a:schemeClr>
                          </a:solidFill>
                          <a:latin typeface="Arial" panose="020B0604020202020204" pitchFamily="34" charset="0"/>
                          <a:ea typeface="+mn-ea"/>
                          <a:cs typeface="Arial" panose="020B0604020202020204" pitchFamily="34" charset="0"/>
                        </a:rPr>
                        <a:t>$3,749</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62" name="Rectangle 61"/>
          <p:cNvSpPr/>
          <p:nvPr/>
        </p:nvSpPr>
        <p:spPr>
          <a:xfrm>
            <a:off x="6815420" y="5020646"/>
            <a:ext cx="1240872" cy="51964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grpSp>
        <p:nvGrpSpPr>
          <p:cNvPr id="64" name="Group 63"/>
          <p:cNvGrpSpPr/>
          <p:nvPr/>
        </p:nvGrpSpPr>
        <p:grpSpPr>
          <a:xfrm>
            <a:off x="5906815" y="4361565"/>
            <a:ext cx="274434" cy="251159"/>
            <a:chOff x="2736905" y="1731298"/>
            <a:chExt cx="274434" cy="251159"/>
          </a:xfrm>
        </p:grpSpPr>
        <p:sp>
          <p:nvSpPr>
            <p:cNvPr id="65" name="Oval 64"/>
            <p:cNvSpPr/>
            <p:nvPr/>
          </p:nvSpPr>
          <p:spPr>
            <a:xfrm>
              <a:off x="2754798" y="1738705"/>
              <a:ext cx="228600" cy="228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71" name="Rectangle 70"/>
            <p:cNvSpPr/>
            <p:nvPr/>
          </p:nvSpPr>
          <p:spPr>
            <a:xfrm>
              <a:off x="2736905" y="1731298"/>
              <a:ext cx="274434" cy="251159"/>
            </a:xfrm>
            <a:prstGeom prst="rect">
              <a:avLst/>
            </a:prstGeom>
          </p:spPr>
          <p:txBody>
            <a:bodyPr wrap="none">
              <a:spAutoFit/>
            </a:bodyPr>
            <a:lstStyle/>
            <a:p>
              <a:r>
                <a:rPr lang="en-US" sz="1200" b="1" dirty="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grpSp>
        <p:nvGrpSpPr>
          <p:cNvPr id="77" name="Group 76"/>
          <p:cNvGrpSpPr/>
          <p:nvPr/>
        </p:nvGrpSpPr>
        <p:grpSpPr>
          <a:xfrm>
            <a:off x="5906815" y="4882205"/>
            <a:ext cx="274434" cy="254385"/>
            <a:chOff x="2736905" y="1728072"/>
            <a:chExt cx="274434" cy="254385"/>
          </a:xfrm>
        </p:grpSpPr>
        <p:sp>
          <p:nvSpPr>
            <p:cNvPr id="78" name="Oval 77"/>
            <p:cNvSpPr/>
            <p:nvPr/>
          </p:nvSpPr>
          <p:spPr>
            <a:xfrm>
              <a:off x="2754798" y="1728072"/>
              <a:ext cx="228600" cy="228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79" name="Rectangle 78"/>
            <p:cNvSpPr/>
            <p:nvPr/>
          </p:nvSpPr>
          <p:spPr>
            <a:xfrm>
              <a:off x="2736905" y="1731298"/>
              <a:ext cx="274434" cy="251159"/>
            </a:xfrm>
            <a:prstGeom prst="rect">
              <a:avLst/>
            </a:prstGeom>
          </p:spPr>
          <p:txBody>
            <a:bodyPr wrap="none">
              <a:spAutoFit/>
            </a:bodyPr>
            <a:lstStyle/>
            <a:p>
              <a:r>
                <a:rPr lang="en-US" sz="1200" b="1" dirty="0" smtClean="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grpSp>
        <p:nvGrpSpPr>
          <p:cNvPr id="80" name="Group 79"/>
          <p:cNvGrpSpPr/>
          <p:nvPr/>
        </p:nvGrpSpPr>
        <p:grpSpPr>
          <a:xfrm>
            <a:off x="5906815" y="3304376"/>
            <a:ext cx="269625" cy="251159"/>
            <a:chOff x="2739309" y="1731298"/>
            <a:chExt cx="269625" cy="251159"/>
          </a:xfrm>
        </p:grpSpPr>
        <p:sp>
          <p:nvSpPr>
            <p:cNvPr id="81" name="Oval 80"/>
            <p:cNvSpPr/>
            <p:nvPr/>
          </p:nvSpPr>
          <p:spPr>
            <a:xfrm>
              <a:off x="2754798" y="1738705"/>
              <a:ext cx="228600" cy="228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82" name="Rectangle 81"/>
            <p:cNvSpPr/>
            <p:nvPr/>
          </p:nvSpPr>
          <p:spPr>
            <a:xfrm>
              <a:off x="2739309" y="1731298"/>
              <a:ext cx="269625" cy="251159"/>
            </a:xfrm>
            <a:prstGeom prst="rect">
              <a:avLst/>
            </a:prstGeom>
          </p:spPr>
          <p:txBody>
            <a:bodyPr wrap="none">
              <a:spAutoFit/>
            </a:bodyPr>
            <a:lstStyle/>
            <a:p>
              <a:r>
                <a:rPr lang="en-US" sz="1200" b="1" dirty="0">
                  <a:solidFill>
                    <a:srgbClr val="FF0000"/>
                  </a:solidFill>
                  <a:latin typeface="Arial" panose="020B0604020202020204" pitchFamily="34" charset="0"/>
                  <a:cs typeface="Arial" panose="020B0604020202020204" pitchFamily="34" charset="0"/>
                </a:rPr>
                <a:t>x</a:t>
              </a:r>
              <a:endParaRPr lang="en-GB" sz="1200" b="1" dirty="0">
                <a:latin typeface="Arial" panose="020B0604020202020204" pitchFamily="34" charset="0"/>
                <a:cs typeface="Arial" panose="020B0604020202020204" pitchFamily="34" charset="0"/>
              </a:endParaRPr>
            </a:p>
          </p:txBody>
        </p:sp>
      </p:grpSp>
      <p:grpSp>
        <p:nvGrpSpPr>
          <p:cNvPr id="83" name="Group 82"/>
          <p:cNvGrpSpPr/>
          <p:nvPr/>
        </p:nvGrpSpPr>
        <p:grpSpPr>
          <a:xfrm>
            <a:off x="5906815" y="3820775"/>
            <a:ext cx="274434" cy="254385"/>
            <a:chOff x="2736905" y="1728072"/>
            <a:chExt cx="274434" cy="254385"/>
          </a:xfrm>
        </p:grpSpPr>
        <p:sp>
          <p:nvSpPr>
            <p:cNvPr id="84" name="Oval 83"/>
            <p:cNvSpPr/>
            <p:nvPr/>
          </p:nvSpPr>
          <p:spPr>
            <a:xfrm>
              <a:off x="2754798" y="1728072"/>
              <a:ext cx="228600" cy="228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000" dirty="0" smtClean="0">
                <a:solidFill>
                  <a:srgbClr val="FF0000"/>
                </a:solidFill>
                <a:latin typeface="Arial" panose="020B0604020202020204" pitchFamily="34" charset="0"/>
                <a:cs typeface="Arial" panose="020B0604020202020204" pitchFamily="34" charset="0"/>
              </a:endParaRPr>
            </a:p>
          </p:txBody>
        </p:sp>
        <p:sp>
          <p:nvSpPr>
            <p:cNvPr id="88" name="Rectangle 87"/>
            <p:cNvSpPr/>
            <p:nvPr/>
          </p:nvSpPr>
          <p:spPr>
            <a:xfrm>
              <a:off x="2736905" y="1731298"/>
              <a:ext cx="274434" cy="251159"/>
            </a:xfrm>
            <a:prstGeom prst="rect">
              <a:avLst/>
            </a:prstGeom>
          </p:spPr>
          <p:txBody>
            <a:bodyPr wrap="none">
              <a:spAutoFit/>
            </a:bodyPr>
            <a:lstStyle/>
            <a:p>
              <a:r>
                <a:rPr lang="en-US" sz="1200" b="1" dirty="0" smtClean="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sp>
        <p:nvSpPr>
          <p:cNvPr id="95" name="Rectangle 94"/>
          <p:cNvSpPr/>
          <p:nvPr/>
        </p:nvSpPr>
        <p:spPr bwMode="auto">
          <a:xfrm>
            <a:off x="1684229" y="3085804"/>
            <a:ext cx="3071758" cy="3509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nSpc>
                <a:spcPct val="100000"/>
              </a:lnSpc>
            </a:pPr>
            <a:r>
              <a:rPr lang="en-US" b="1" dirty="0" smtClean="0"/>
              <a:t>SC Unsecured - $849M</a:t>
            </a:r>
            <a:endParaRPr lang="en-US" b="1" dirty="0"/>
          </a:p>
        </p:txBody>
      </p:sp>
      <p:grpSp>
        <p:nvGrpSpPr>
          <p:cNvPr id="67" name="Group 66"/>
          <p:cNvGrpSpPr/>
          <p:nvPr/>
        </p:nvGrpSpPr>
        <p:grpSpPr>
          <a:xfrm>
            <a:off x="443921" y="72184"/>
            <a:ext cx="2799275" cy="189008"/>
            <a:chOff x="403281" y="164517"/>
            <a:chExt cx="2799275" cy="189008"/>
          </a:xfrm>
        </p:grpSpPr>
        <p:sp>
          <p:nvSpPr>
            <p:cNvPr id="70"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Total credit losses</a:t>
              </a:r>
              <a:endParaRPr lang="en-US" sz="1200" dirty="0">
                <a:solidFill>
                  <a:schemeClr val="accent1"/>
                </a:solidFill>
              </a:endParaRPr>
            </a:p>
          </p:txBody>
        </p:sp>
        <p:sp>
          <p:nvSpPr>
            <p:cNvPr id="72" name="Oval 71"/>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951880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2951" y="519387"/>
            <a:ext cx="8928633" cy="357021"/>
          </a:xfrm>
          <a:prstGeom prst="rect">
            <a:avLst/>
          </a:prstGeom>
          <a:noFill/>
        </p:spPr>
        <p:txBody>
          <a:bodyPr wrap="square" rtlCol="0">
            <a:spAutoFit/>
          </a:bodyPr>
          <a:lstStyle/>
          <a:p>
            <a:pPr algn="l"/>
            <a:r>
              <a:rPr lang="en-US" sz="2000" b="1" dirty="0" smtClean="0"/>
              <a:t>Calibration</a:t>
            </a:r>
            <a:r>
              <a:rPr lang="en-US" sz="2000" b="1" dirty="0"/>
              <a:t>: </a:t>
            </a:r>
            <a:r>
              <a:rPr lang="en-US" sz="2000" dirty="0"/>
              <a:t>Anchor points and process used to derive the NCO limits</a:t>
            </a:r>
            <a:endParaRPr lang="en-US" sz="2000" dirty="0">
              <a:solidFill>
                <a:srgbClr val="FF0000"/>
              </a:solidFill>
              <a:latin typeface="Arial" panose="020B0604020202020204" pitchFamily="34" charset="0"/>
              <a:cs typeface="Arial" panose="020B0604020202020204" pitchFamily="34" charset="0"/>
            </a:endParaRPr>
          </a:p>
        </p:txBody>
      </p:sp>
      <p:sp>
        <p:nvSpPr>
          <p:cNvPr id="19" name="Rectangle 18"/>
          <p:cNvSpPr/>
          <p:nvPr/>
        </p:nvSpPr>
        <p:spPr>
          <a:xfrm>
            <a:off x="364743" y="1463040"/>
            <a:ext cx="4390232" cy="185307"/>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NCO calibration approach</a:t>
            </a:r>
            <a:endParaRPr lang="en-GB" sz="1400" b="1" dirty="0">
              <a:solidFill>
                <a:srgbClr val="FF0000"/>
              </a:solidFill>
              <a:latin typeface="Arial" panose="020B0604020202020204" pitchFamily="34" charset="0"/>
              <a:cs typeface="Arial" panose="020B0604020202020204"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026344534"/>
              </p:ext>
            </p:extLst>
          </p:nvPr>
        </p:nvGraphicFramePr>
        <p:xfrm>
          <a:off x="458788" y="1674119"/>
          <a:ext cx="8775328" cy="4552585"/>
        </p:xfrm>
        <a:graphic>
          <a:graphicData uri="http://schemas.openxmlformats.org/drawingml/2006/table">
            <a:tbl>
              <a:tblPr bandRow="1">
                <a:tableStyleId>{839DD9DD-9E6C-4910-8AC0-68ADFF6A6AFC}</a:tableStyleId>
              </a:tblPr>
              <a:tblGrid>
                <a:gridCol w="2156821"/>
                <a:gridCol w="542261"/>
                <a:gridCol w="6076246"/>
              </a:tblGrid>
              <a:tr h="910517">
                <a:tc rowSpan="2">
                  <a:txBody>
                    <a:bodyPr/>
                    <a:lstStyle/>
                    <a:p>
                      <a:endParaRPr lang="en-US" sz="1200" b="1" dirty="0" smtClean="0">
                        <a:solidFill>
                          <a:schemeClr val="accent1"/>
                        </a:solidFill>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bg2"/>
                          </a:solidFill>
                          <a:latin typeface="Arial" panose="020B0604020202020204" pitchFamily="34" charset="0"/>
                          <a:cs typeface="Arial" panose="020B0604020202020204" pitchFamily="34" charset="0"/>
                        </a:rPr>
                        <a:t>A</a:t>
                      </a:r>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latin typeface="Arial" panose="020B0604020202020204" pitchFamily="34" charset="0"/>
                          <a:cs typeface="Arial" panose="020B0604020202020204" pitchFamily="34" charset="0"/>
                        </a:rPr>
                        <a:t>Loss budget</a:t>
                      </a:r>
                      <a:r>
                        <a:rPr lang="en-US" sz="1200" baseline="0" dirty="0" smtClean="0">
                          <a:latin typeface="Arial" panose="020B0604020202020204" pitchFamily="34" charset="0"/>
                          <a:cs typeface="Arial" panose="020B0604020202020204" pitchFamily="34" charset="0"/>
                        </a:rPr>
                        <a:t> starting points include no buffer allocation (minimum), full entity buffer allocation for amber and red (maximum)</a:t>
                      </a:r>
                      <a:endParaRPr lang="en-US" sz="1200" dirty="0" smtClean="0">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r>
              <a:tr h="910517">
                <a:tc vMerge="1">
                  <a:txBody>
                    <a:bodyPr/>
                    <a:lstStyle/>
                    <a:p>
                      <a:endParaRPr lang="en-GB" sz="1000" b="1" dirty="0">
                        <a:solidFill>
                          <a:schemeClr val="accent1"/>
                        </a:solidFill>
                      </a:endParaRPr>
                    </a:p>
                  </a:txBody>
                  <a:tcPr marL="36570" marR="36570" marT="36576" marB="36576" anchor="ctr">
                    <a:lnL>
                      <a:noFill/>
                    </a:lnL>
                    <a:lnR>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bg2"/>
                          </a:solidFill>
                          <a:latin typeface="Arial" panose="020B0604020202020204" pitchFamily="34" charset="0"/>
                          <a:cs typeface="Arial" panose="020B0604020202020204" pitchFamily="34" charset="0"/>
                        </a:rPr>
                        <a:t>B</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latin typeface="Arial" panose="020B0604020202020204" pitchFamily="34" charset="0"/>
                          <a:cs typeface="Arial" panose="020B0604020202020204" pitchFamily="34" charset="0"/>
                        </a:rPr>
                        <a:t>Determine relativity between baseline and</a:t>
                      </a:r>
                      <a:r>
                        <a:rPr lang="en-US" sz="1200" baseline="0" dirty="0" smtClean="0">
                          <a:latin typeface="Arial" panose="020B0604020202020204" pitchFamily="34" charset="0"/>
                          <a:cs typeface="Arial" panose="020B0604020202020204" pitchFamily="34" charset="0"/>
                        </a:rPr>
                        <a:t> stress losses based </a:t>
                      </a:r>
                      <a:r>
                        <a:rPr lang="en-US" sz="1200" dirty="0" smtClean="0">
                          <a:latin typeface="Arial" panose="020B0604020202020204" pitchFamily="34" charset="0"/>
                          <a:cs typeface="Arial" panose="020B0604020202020204" pitchFamily="34" charset="0"/>
                        </a:rPr>
                        <a:t>on CCAR forecasts (Base vs BHC Stress scenarios) and adjust</a:t>
                      </a:r>
                      <a:r>
                        <a:rPr lang="en-US" sz="1200" baseline="0" dirty="0" smtClean="0">
                          <a:latin typeface="Arial" panose="020B0604020202020204" pitchFamily="34" charset="0"/>
                          <a:cs typeface="Arial" panose="020B0604020202020204" pitchFamily="34" charset="0"/>
                        </a:rPr>
                        <a:t> based on historical benchmarks (crisis vs normal conditions)</a:t>
                      </a:r>
                      <a:endParaRPr lang="en-US" sz="1200" dirty="0" smtClean="0">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910517">
                <a:tc>
                  <a:txBody>
                    <a:bodyPr/>
                    <a:lstStyle/>
                    <a:p>
                      <a:endParaRPr lang="en-US" sz="1200" b="1" dirty="0" smtClean="0">
                        <a:solidFill>
                          <a:schemeClr val="accent1"/>
                        </a:solidFill>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bg2"/>
                          </a:solidFill>
                          <a:latin typeface="Arial" panose="020B0604020202020204" pitchFamily="34" charset="0"/>
                          <a:cs typeface="Arial" panose="020B0604020202020204" pitchFamily="34" charset="0"/>
                        </a:rPr>
                        <a:t>C</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latin typeface="Arial" panose="020B0604020202020204" pitchFamily="34" charset="0"/>
                          <a:cs typeface="Arial" panose="020B0604020202020204" pitchFamily="34" charset="0"/>
                        </a:rPr>
                        <a:t>Calculate</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the acceptable rate of business-as-usual losses against existing balances to determine</a:t>
                      </a:r>
                      <a:r>
                        <a:rPr lang="en-US" sz="1200" baseline="0" dirty="0" smtClean="0">
                          <a:latin typeface="Arial" panose="020B0604020202020204" pitchFamily="34" charset="0"/>
                          <a:cs typeface="Arial" panose="020B0604020202020204" pitchFamily="34" charset="0"/>
                        </a:rPr>
                        <a:t> the </a:t>
                      </a:r>
                      <a:r>
                        <a:rPr lang="en-US" sz="1200" dirty="0" smtClean="0">
                          <a:latin typeface="Arial" panose="020B0604020202020204" pitchFamily="34" charset="0"/>
                          <a:cs typeface="Arial" panose="020B0604020202020204" pitchFamily="34" charset="0"/>
                        </a:rPr>
                        <a:t>corresponding anchor points for portfolio NCO limits</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910517">
                <a:tc>
                  <a:txBody>
                    <a:bodyPr/>
                    <a:lstStyle/>
                    <a:p>
                      <a:endParaRPr lang="en-US" sz="1200" b="1" dirty="0" smtClean="0">
                        <a:solidFill>
                          <a:schemeClr val="accent1"/>
                        </a:solidFill>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bg2"/>
                          </a:solidFill>
                          <a:latin typeface="Arial" panose="020B0604020202020204" pitchFamily="34" charset="0"/>
                          <a:cs typeface="Arial" panose="020B0604020202020204" pitchFamily="34" charset="0"/>
                        </a:rPr>
                        <a:t>D</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latin typeface="Arial" panose="020B0604020202020204" pitchFamily="34" charset="0"/>
                          <a:cs typeface="Arial" panose="020B0604020202020204" pitchFamily="34" charset="0"/>
                        </a:rPr>
                        <a:t>Review with risk</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management teams, business leaders, and senior</a:t>
                      </a:r>
                      <a:r>
                        <a:rPr lang="en-US" sz="1200" baseline="0" dirty="0" smtClean="0">
                          <a:latin typeface="Arial" panose="020B0604020202020204" pitchFamily="34" charset="0"/>
                          <a:cs typeface="Arial" panose="020B0604020202020204" pitchFamily="34" charset="0"/>
                        </a:rPr>
                        <a:t> teams to apply adjustments based on expected trends and strategic direction</a:t>
                      </a:r>
                      <a:endParaRPr lang="en-US" sz="1200" dirty="0" smtClean="0">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910517">
                <a:tc>
                  <a:txBody>
                    <a:bodyPr/>
                    <a:lstStyle/>
                    <a:p>
                      <a:endParaRPr lang="en-US" sz="1200" b="1" dirty="0" smtClean="0">
                        <a:solidFill>
                          <a:schemeClr val="accent1"/>
                        </a:solidFill>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bg2"/>
                          </a:solidFill>
                          <a:latin typeface="Arial" panose="020B0604020202020204" pitchFamily="34" charset="0"/>
                          <a:cs typeface="Arial" panose="020B0604020202020204" pitchFamily="34" charset="0"/>
                        </a:rPr>
                        <a:t>E</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latin typeface="Arial" panose="020B0604020202020204" pitchFamily="34" charset="0"/>
                          <a:cs typeface="Arial" panose="020B0604020202020204" pitchFamily="34" charset="0"/>
                        </a:rPr>
                        <a:t>Test</a:t>
                      </a:r>
                      <a:r>
                        <a:rPr lang="en-US" sz="1200" baseline="0" dirty="0" smtClean="0">
                          <a:latin typeface="Arial" panose="020B0604020202020204" pitchFamily="34" charset="0"/>
                          <a:cs typeface="Arial" panose="020B0604020202020204" pitchFamily="34" charset="0"/>
                        </a:rPr>
                        <a:t> recommended limits against historical data, CCAR forecasted baseline rates, and strategic forecasts (e.g., budget, P18/19) as available</a:t>
                      </a:r>
                      <a:endParaRPr lang="en-US" sz="1200" dirty="0" smtClean="0">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1" name="AutoShape 5"/>
          <p:cNvSpPr>
            <a:spLocks noChangeArrowheads="1"/>
          </p:cNvSpPr>
          <p:nvPr/>
        </p:nvSpPr>
        <p:spPr bwMode="gray">
          <a:xfrm rot="5400000">
            <a:off x="1084272" y="1309771"/>
            <a:ext cx="866941" cy="1781173"/>
          </a:xfrm>
          <a:prstGeom prst="homePlate">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200" b="1" dirty="0" smtClean="0">
                <a:solidFill>
                  <a:schemeClr val="bg2"/>
                </a:solidFill>
                <a:latin typeface="Arial" panose="020B0604020202020204" pitchFamily="34" charset="0"/>
                <a:cs typeface="Arial" panose="020B0604020202020204" pitchFamily="34" charset="0"/>
              </a:rPr>
              <a:t>Set loss budget ranges</a:t>
            </a:r>
            <a:endParaRPr lang="en-US" sz="1200" b="1" dirty="0">
              <a:solidFill>
                <a:schemeClr val="bg2"/>
              </a:solidFill>
              <a:latin typeface="Arial" panose="020B0604020202020204" pitchFamily="34" charset="0"/>
              <a:cs typeface="Arial" panose="020B0604020202020204" pitchFamily="34" charset="0"/>
            </a:endParaRPr>
          </a:p>
        </p:txBody>
      </p:sp>
      <p:sp>
        <p:nvSpPr>
          <p:cNvPr id="22" name="AutoShape 4"/>
          <p:cNvSpPr>
            <a:spLocks noChangeArrowheads="1"/>
          </p:cNvSpPr>
          <p:nvPr/>
        </p:nvSpPr>
        <p:spPr bwMode="gray">
          <a:xfrm rot="5400000">
            <a:off x="1043660" y="3059826"/>
            <a:ext cx="959712"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200" b="1" dirty="0">
                <a:solidFill>
                  <a:schemeClr val="bg2"/>
                </a:solidFill>
                <a:latin typeface="Arial" panose="020B0604020202020204" pitchFamily="34" charset="0"/>
                <a:cs typeface="Arial" panose="020B0604020202020204" pitchFamily="34" charset="0"/>
              </a:rPr>
              <a:t>Calculate business-as-usual loss </a:t>
            </a:r>
            <a:r>
              <a:rPr lang="en-US" sz="1200" b="1" dirty="0" smtClean="0">
                <a:solidFill>
                  <a:schemeClr val="bg2"/>
                </a:solidFill>
                <a:latin typeface="Arial" panose="020B0604020202020204" pitchFamily="34" charset="0"/>
                <a:cs typeface="Arial" panose="020B0604020202020204" pitchFamily="34" charset="0"/>
              </a:rPr>
              <a:t>level anchor points </a:t>
            </a:r>
            <a:r>
              <a:rPr lang="en-US" sz="1200" b="1" dirty="0">
                <a:solidFill>
                  <a:schemeClr val="bg2"/>
                </a:solidFill>
                <a:latin typeface="Arial" panose="020B0604020202020204" pitchFamily="34" charset="0"/>
                <a:cs typeface="Arial" panose="020B0604020202020204" pitchFamily="34" charset="0"/>
              </a:rPr>
              <a:t>based on stressed loss forecasts</a:t>
            </a:r>
          </a:p>
        </p:txBody>
      </p:sp>
      <p:sp>
        <p:nvSpPr>
          <p:cNvPr id="23" name="AutoShape 4"/>
          <p:cNvSpPr>
            <a:spLocks noChangeArrowheads="1"/>
          </p:cNvSpPr>
          <p:nvPr/>
        </p:nvSpPr>
        <p:spPr bwMode="gray">
          <a:xfrm rot="5400000">
            <a:off x="1043659" y="2161606"/>
            <a:ext cx="959712"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200" b="1" dirty="0">
                <a:solidFill>
                  <a:schemeClr val="bg2"/>
                </a:solidFill>
                <a:latin typeface="Arial" panose="020B0604020202020204" pitchFamily="34" charset="0"/>
                <a:cs typeface="Arial" panose="020B0604020202020204" pitchFamily="34" charset="0"/>
              </a:rPr>
              <a:t>Establish relativity between base and stress</a:t>
            </a:r>
          </a:p>
        </p:txBody>
      </p:sp>
      <p:sp>
        <p:nvSpPr>
          <p:cNvPr id="15" name="AutoShape 4"/>
          <p:cNvSpPr>
            <a:spLocks noChangeArrowheads="1"/>
          </p:cNvSpPr>
          <p:nvPr/>
        </p:nvSpPr>
        <p:spPr bwMode="gray">
          <a:xfrm rot="5400000">
            <a:off x="1037883" y="3958046"/>
            <a:ext cx="959711"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200" b="1" dirty="0" smtClean="0">
                <a:solidFill>
                  <a:schemeClr val="bg2"/>
                </a:solidFill>
                <a:latin typeface="Arial" panose="020B0604020202020204" pitchFamily="34" charset="0"/>
                <a:cs typeface="Arial" panose="020B0604020202020204" pitchFamily="34" charset="0"/>
              </a:rPr>
              <a:t>Review and apply management adjustments</a:t>
            </a:r>
            <a:endParaRPr lang="en-US" sz="1200" b="1" dirty="0">
              <a:solidFill>
                <a:schemeClr val="bg2"/>
              </a:solidFill>
              <a:latin typeface="Arial" panose="020B0604020202020204" pitchFamily="34" charset="0"/>
              <a:cs typeface="Arial" panose="020B0604020202020204" pitchFamily="34" charset="0"/>
            </a:endParaRPr>
          </a:p>
        </p:txBody>
      </p:sp>
      <p:sp>
        <p:nvSpPr>
          <p:cNvPr id="16" name="AutoShape 4"/>
          <p:cNvSpPr>
            <a:spLocks noChangeArrowheads="1"/>
          </p:cNvSpPr>
          <p:nvPr/>
        </p:nvSpPr>
        <p:spPr bwMode="gray">
          <a:xfrm rot="5400000">
            <a:off x="1027762" y="4856264"/>
            <a:ext cx="959711"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200" b="1" dirty="0" smtClean="0">
                <a:solidFill>
                  <a:schemeClr val="bg2"/>
                </a:solidFill>
                <a:latin typeface="Arial" panose="020B0604020202020204" pitchFamily="34" charset="0"/>
                <a:cs typeface="Arial" panose="020B0604020202020204" pitchFamily="34" charset="0"/>
              </a:rPr>
              <a:t>Test against historical and forecasted rates</a:t>
            </a:r>
            <a:endParaRPr lang="en-US" sz="1200" b="1" dirty="0">
              <a:solidFill>
                <a:schemeClr val="bg2"/>
              </a:solidFill>
              <a:latin typeface="Arial" panose="020B0604020202020204" pitchFamily="34" charset="0"/>
              <a:cs typeface="Arial" panose="020B0604020202020204" pitchFamily="34" charset="0"/>
            </a:endParaRPr>
          </a:p>
        </p:txBody>
      </p:sp>
      <p:grpSp>
        <p:nvGrpSpPr>
          <p:cNvPr id="13" name="Group 12"/>
          <p:cNvGrpSpPr/>
          <p:nvPr/>
        </p:nvGrpSpPr>
        <p:grpSpPr>
          <a:xfrm>
            <a:off x="443921" y="72184"/>
            <a:ext cx="2799275" cy="189008"/>
            <a:chOff x="403281" y="164517"/>
            <a:chExt cx="2799275" cy="189008"/>
          </a:xfrm>
        </p:grpSpPr>
        <p:sp>
          <p:nvSpPr>
            <p:cNvPr id="14"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Net Charge-off Rate</a:t>
              </a:r>
              <a:endParaRPr lang="en-US" sz="1200" dirty="0">
                <a:solidFill>
                  <a:schemeClr val="accent1"/>
                </a:solidFill>
              </a:endParaRPr>
            </a:p>
          </p:txBody>
        </p:sp>
        <p:sp>
          <p:nvSpPr>
            <p:cNvPr id="17" name="Oval 1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321699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852722" y="452510"/>
            <a:ext cx="8161960" cy="435610"/>
          </a:xfrm>
        </p:spPr>
        <p:txBody>
          <a:bodyPr/>
          <a:lstStyle/>
          <a:p>
            <a:r>
              <a:rPr lang="en-US" dirty="0"/>
              <a:t>Calibration</a:t>
            </a:r>
            <a:r>
              <a:rPr lang="en-US" dirty="0" smtClean="0"/>
              <a:t>: </a:t>
            </a:r>
            <a:r>
              <a:rPr lang="en-US" b="0" dirty="0" smtClean="0"/>
              <a:t>Set loss budget range </a:t>
            </a:r>
            <a:endParaRPr lang="en-US" dirty="0"/>
          </a:p>
        </p:txBody>
      </p:sp>
      <p:sp>
        <p:nvSpPr>
          <p:cNvPr id="3" name="Rectangle 2"/>
          <p:cNvSpPr/>
          <p:nvPr/>
        </p:nvSpPr>
        <p:spPr>
          <a:xfrm>
            <a:off x="297762" y="352762"/>
            <a:ext cx="554960" cy="707886"/>
          </a:xfrm>
          <a:prstGeom prst="rect">
            <a:avLst/>
          </a:prstGeom>
        </p:spPr>
        <p:txBody>
          <a:bodyPr wrap="none">
            <a:spAutoFit/>
          </a:bodyPr>
          <a:lstStyle/>
          <a:p>
            <a:pPr lvl="0" fontAlgn="ctr">
              <a:lnSpc>
                <a:spcPct val="100000"/>
              </a:lnSpc>
              <a:spcBef>
                <a:spcPts val="0"/>
              </a:spcBef>
              <a:spcAft>
                <a:spcPts val="0"/>
              </a:spcAft>
              <a:defRPr/>
            </a:pPr>
            <a:r>
              <a:rPr lang="en-US" sz="4000" b="1" dirty="0">
                <a:solidFill>
                  <a:srgbClr val="FF0000"/>
                </a:solidFill>
              </a:rPr>
              <a:t>A</a:t>
            </a:r>
          </a:p>
        </p:txBody>
      </p:sp>
      <p:sp>
        <p:nvSpPr>
          <p:cNvPr id="28" name="Rectangle 27"/>
          <p:cNvSpPr/>
          <p:nvPr/>
        </p:nvSpPr>
        <p:spPr>
          <a:xfrm>
            <a:off x="365453" y="1463040"/>
            <a:ext cx="5257802" cy="370614"/>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SC buffer </a:t>
            </a:r>
            <a:r>
              <a:rPr lang="en-GB" sz="1400" b="1" dirty="0">
                <a:solidFill>
                  <a:srgbClr val="FF0000"/>
                </a:solidFill>
                <a:latin typeface="Arial" panose="020B0604020202020204" pitchFamily="34" charset="0"/>
                <a:cs typeface="Arial" panose="020B0604020202020204" pitchFamily="34" charset="0"/>
              </a:rPr>
              <a:t>allocation to loss budgets</a:t>
            </a:r>
          </a:p>
          <a:p>
            <a:pPr algn="l"/>
            <a:r>
              <a:rPr lang="en-GB" sz="1400" dirty="0">
                <a:solidFill>
                  <a:srgbClr val="FF0000"/>
                </a:solidFill>
                <a:latin typeface="Arial" panose="020B0604020202020204" pitchFamily="34" charset="0"/>
                <a:cs typeface="Arial" panose="020B0604020202020204" pitchFamily="34" charset="0"/>
              </a:rPr>
              <a:t>$M</a:t>
            </a:r>
          </a:p>
        </p:txBody>
      </p:sp>
      <p:graphicFrame>
        <p:nvGraphicFramePr>
          <p:cNvPr id="29" name="Table 28"/>
          <p:cNvGraphicFramePr>
            <a:graphicFrameLocks noGrp="1"/>
          </p:cNvGraphicFramePr>
          <p:nvPr>
            <p:extLst>
              <p:ext uri="{D42A27DB-BD31-4B8C-83A1-F6EECF244321}">
                <p14:modId xmlns:p14="http://schemas.microsoft.com/office/powerpoint/2010/main" val="2149604739"/>
              </p:ext>
            </p:extLst>
          </p:nvPr>
        </p:nvGraphicFramePr>
        <p:xfrm>
          <a:off x="366714" y="2015731"/>
          <a:ext cx="8859840" cy="4265315"/>
        </p:xfrm>
        <a:graphic>
          <a:graphicData uri="http://schemas.openxmlformats.org/drawingml/2006/table">
            <a:tbl>
              <a:tblPr firstRow="1" bandRow="1"/>
              <a:tblGrid>
                <a:gridCol w="2109985"/>
                <a:gridCol w="1055480"/>
                <a:gridCol w="1016387"/>
                <a:gridCol w="1169497"/>
                <a:gridCol w="1169497"/>
                <a:gridCol w="1169497"/>
                <a:gridCol w="1169497"/>
              </a:tblGrid>
              <a:tr h="0">
                <a:tc row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endParaRPr lang="en-US" sz="1100" b="1" dirty="0" smtClean="0">
                        <a:solidFill>
                          <a:srgbClr val="FF0000"/>
                        </a:solidFill>
                        <a:latin typeface="Arial" panose="020B0604020202020204" pitchFamily="34" charset="0"/>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i="0" baseline="0" dirty="0" smtClean="0">
                          <a:solidFill>
                            <a:schemeClr val="bg1"/>
                          </a:solidFill>
                          <a:latin typeface="Arial" panose="020B0604020202020204" pitchFamily="34" charset="0"/>
                          <a:cs typeface="Arial" panose="020B0604020202020204" pitchFamily="34" charset="0"/>
                        </a:rPr>
                        <a:t>BHC Stress CCAR losses</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row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i="0" kern="1200" baseline="0" dirty="0" smtClean="0">
                          <a:solidFill>
                            <a:schemeClr val="tx1"/>
                          </a:solidFill>
                          <a:latin typeface="Arial" panose="020B0604020202020204" pitchFamily="34" charset="0"/>
                          <a:ea typeface="+mn-ea"/>
                          <a:cs typeface="Arial" panose="020B0604020202020204" pitchFamily="34" charset="0"/>
                        </a:rPr>
                        <a:t>Buffer allocation </a:t>
                      </a:r>
                      <a:r>
                        <a:rPr lang="en-US" sz="1100" b="0" i="0" kern="1200" baseline="0" dirty="0" smtClean="0">
                          <a:solidFill>
                            <a:schemeClr val="tx1"/>
                          </a:solidFill>
                          <a:latin typeface="Arial" panose="020B0604020202020204" pitchFamily="34" charset="0"/>
                          <a:ea typeface="+mn-ea"/>
                          <a:cs typeface="Arial" panose="020B0604020202020204" pitchFamily="34" charset="0"/>
                        </a:rPr>
                        <a:t>(%)</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dirty="0" smtClean="0">
                          <a:solidFill>
                            <a:schemeClr val="tx1"/>
                          </a:solidFill>
                          <a:latin typeface="Arial" panose="020B0604020202020204" pitchFamily="34" charset="0"/>
                          <a:cs typeface="Arial" panose="020B0604020202020204" pitchFamily="34" charset="0"/>
                        </a:rPr>
                        <a:t>Pre-Allocated</a:t>
                      </a:r>
                      <a:r>
                        <a:rPr lang="en-US" sz="1100" b="1" baseline="0" dirty="0" smtClean="0">
                          <a:solidFill>
                            <a:schemeClr val="tx1"/>
                          </a:solidFill>
                          <a:latin typeface="Arial" panose="020B0604020202020204" pitchFamily="34" charset="0"/>
                          <a:cs typeface="Arial" panose="020B0604020202020204" pitchFamily="34" charset="0"/>
                        </a:rPr>
                        <a:t> capital buffer ($M)</a:t>
                      </a:r>
                      <a:endParaRPr lang="en-US" sz="1100" b="1" dirty="0">
                        <a:solidFill>
                          <a:schemeClr val="tx1"/>
                        </a:solidFill>
                        <a:latin typeface="Arial" panose="020B0604020202020204" pitchFamily="34" charset="0"/>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12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dirty="0" smtClean="0">
                          <a:solidFill>
                            <a:schemeClr val="tx1"/>
                          </a:solidFill>
                          <a:latin typeface="Arial" panose="020B0604020202020204" pitchFamily="34" charset="0"/>
                          <a:cs typeface="Arial" panose="020B0604020202020204" pitchFamily="34" charset="0"/>
                        </a:rPr>
                        <a:t>2016 loss </a:t>
                      </a:r>
                      <a:r>
                        <a:rPr lang="en-US" sz="1100" b="1" baseline="0" dirty="0" smtClean="0">
                          <a:solidFill>
                            <a:schemeClr val="tx1"/>
                          </a:solidFill>
                          <a:latin typeface="Arial" panose="020B0604020202020204" pitchFamily="34" charset="0"/>
                          <a:cs typeface="Arial" panose="020B0604020202020204" pitchFamily="34" charset="0"/>
                        </a:rPr>
                        <a:t>budget ($M)</a:t>
                      </a:r>
                      <a:endParaRPr lang="en-US" sz="1100" b="1" dirty="0">
                        <a:solidFill>
                          <a:schemeClr val="tx1"/>
                        </a:solidFill>
                        <a:latin typeface="Arial" panose="020B0604020202020204" pitchFamily="34" charset="0"/>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1200" b="1"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37641">
                <a:tc vMerge="1">
                  <a:txBody>
                    <a:bodyPr/>
                    <a:lstStyle/>
                    <a:p>
                      <a:endParaRPr lang="en-US" sz="1200" b="1" dirty="0" smtClean="0">
                        <a:solidFill>
                          <a:srgbClr val="FF0000"/>
                        </a:solidFill>
                        <a:latin typeface="+mj-lt"/>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b="1" i="0" baseline="0" dirty="0" smtClean="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200" b="1" i="0" kern="1200" baseline="0" dirty="0" smtClean="0">
                        <a:solidFill>
                          <a:schemeClr val="accent5"/>
                        </a:solidFill>
                        <a:latin typeface="+mn-lt"/>
                        <a:ea typeface="+mn-ea"/>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US" sz="1100" b="1" i="0" kern="1200" baseline="0" dirty="0" smtClean="0">
                          <a:solidFill>
                            <a:schemeClr val="tx1"/>
                          </a:solidFill>
                          <a:latin typeface="Arial" panose="020B0604020202020204" pitchFamily="34" charset="0"/>
                          <a:ea typeface="+mn-ea"/>
                          <a:cs typeface="Arial" panose="020B0604020202020204" pitchFamily="34" charset="0"/>
                        </a:rPr>
                        <a:t>Amber</a:t>
                      </a:r>
                    </a:p>
                  </a:txBody>
                  <a:tcPr marL="36576" marR="36576" marT="27432" marB="27432" anchor="b">
                    <a:lnL w="38100" cmpd="sng">
                      <a:solidFill>
                        <a:srgbClr val="FFFFFF"/>
                      </a:solidFill>
                    </a:lnL>
                    <a:lnR w="12700" cmpd="sng">
                      <a:solidFill>
                        <a:srgbClr val="FFFFFF"/>
                      </a:solidFill>
                    </a:lnR>
                    <a:lnT w="12700" cap="flat" cmpd="sng" algn="ctr">
                      <a:solidFill>
                        <a:srgbClr val="FFFFFF">
                          <a:lumMod val="50000"/>
                        </a:srgbClr>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US" sz="1100" b="1" i="0" kern="1200" baseline="0" dirty="0" smtClean="0">
                          <a:solidFill>
                            <a:schemeClr val="bg1"/>
                          </a:solidFill>
                          <a:latin typeface="Arial" panose="020B0604020202020204" pitchFamily="34" charset="0"/>
                          <a:ea typeface="+mn-ea"/>
                          <a:cs typeface="Arial" panose="020B0604020202020204" pitchFamily="34" charset="0"/>
                        </a:rPr>
                        <a:t>Red</a:t>
                      </a:r>
                    </a:p>
                  </a:txBody>
                  <a:tcPr marL="36576" marR="36576" marT="27432" marB="27432" anchor="b">
                    <a:lnL w="12700" cmpd="sng">
                      <a:solidFill>
                        <a:srgbClr val="FFFFFF"/>
                      </a:solidFill>
                    </a:lnL>
                    <a:lnR w="12700" cmpd="sng">
                      <a:solidFill>
                        <a:srgbClr val="FFFFFF"/>
                      </a:solidFill>
                    </a:lnR>
                    <a:lnT w="12700" cap="flat" cmpd="sng" algn="ctr">
                      <a:solidFill>
                        <a:srgbClr val="FFFFFF">
                          <a:lumMod val="50000"/>
                        </a:srgbClr>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US" sz="1100" b="1" i="0" kern="1200" baseline="0" dirty="0" smtClean="0">
                          <a:solidFill>
                            <a:schemeClr val="tx1"/>
                          </a:solidFill>
                          <a:latin typeface="Arial" panose="020B0604020202020204" pitchFamily="34" charset="0"/>
                          <a:ea typeface="+mn-ea"/>
                          <a:cs typeface="Arial" panose="020B0604020202020204" pitchFamily="34" charset="0"/>
                        </a:rPr>
                        <a:t>Amber</a:t>
                      </a:r>
                    </a:p>
                  </a:txBody>
                  <a:tcPr marL="36576" marR="36576" marT="27432" marB="27432" anchor="b">
                    <a:lnL w="12700" cmpd="sng">
                      <a:solidFill>
                        <a:srgbClr val="FFFFFF"/>
                      </a:solidFill>
                    </a:lnL>
                    <a:lnR w="12700" cap="flat" cmpd="sng" algn="ctr">
                      <a:no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US" sz="1100" b="1" i="0" kern="1200" baseline="0" dirty="0" smtClean="0">
                          <a:solidFill>
                            <a:schemeClr val="bg1"/>
                          </a:solidFill>
                          <a:latin typeface="Arial" panose="020B0604020202020204" pitchFamily="34" charset="0"/>
                          <a:ea typeface="+mn-ea"/>
                          <a:cs typeface="Arial" panose="020B0604020202020204" pitchFamily="34" charset="0"/>
                        </a:rPr>
                        <a:t>Red</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18911">
                <a:tc>
                  <a:txBody>
                    <a:bodyPr/>
                    <a:lstStyle/>
                    <a:p>
                      <a:pPr marL="117475" indent="0"/>
                      <a:r>
                        <a:rPr lang="en-US" sz="1100" b="0" i="0" baseline="0" dirty="0" smtClean="0">
                          <a:solidFill>
                            <a:schemeClr val="tx1"/>
                          </a:solidFill>
                          <a:latin typeface="Arial" panose="020B0604020202020204" pitchFamily="34" charset="0"/>
                          <a:cs typeface="Arial" panose="020B0604020202020204" pitchFamily="34" charset="0"/>
                        </a:rPr>
                        <a:t>SC Auto</a:t>
                      </a:r>
                      <a:endParaRPr lang="en-US" sz="1100" b="0" i="0" baseline="0"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606060"/>
                      </a:solidFill>
                      <a:prstDash val="solid"/>
                      <a:round/>
                      <a:headEnd type="none" w="med" len="med"/>
                      <a:tailEnd type="none" w="med" len="med"/>
                    </a:lnT>
                    <a:lnB w="12700" cap="flat" cmpd="sng" algn="ctr">
                      <a:solidFill>
                        <a:srgbClr val="606060"/>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$8,685</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606060"/>
                      </a:solidFill>
                      <a:prstDash val="solid"/>
                      <a:round/>
                      <a:headEnd type="none" w="med" len="med"/>
                      <a:tailEnd type="none" w="med" len="med"/>
                    </a:lnT>
                    <a:lnB w="12700" cap="flat" cmpd="sng" algn="ctr">
                      <a:solidFill>
                        <a:srgbClr val="606060"/>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66.1%</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606060"/>
                      </a:solidFill>
                      <a:prstDash val="solid"/>
                      <a:round/>
                      <a:headEnd type="none" w="med" len="med"/>
                      <a:tailEnd type="none" w="med" len="med"/>
                    </a:lnT>
                    <a:lnB w="12700" cap="flat" cmpd="sng" algn="ctr">
                      <a:solidFill>
                        <a:srgbClr val="606060"/>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$105</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606060"/>
                      </a:solidFill>
                      <a:prstDash val="solid"/>
                      <a:round/>
                      <a:headEnd type="none" w="med" len="med"/>
                      <a:tailEnd type="none" w="med" len="med"/>
                    </a:lnT>
                    <a:lnB w="12700" cap="flat" cmpd="sng" algn="ctr">
                      <a:solidFill>
                        <a:srgbClr val="606060"/>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$353 </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606060"/>
                      </a:solidFill>
                      <a:prstDash val="solid"/>
                      <a:round/>
                      <a:headEnd type="none" w="med" len="med"/>
                      <a:tailEnd type="none" w="med" len="med"/>
                    </a:lnT>
                    <a:lnB w="12700" cap="flat" cmpd="sng" algn="ctr">
                      <a:solidFill>
                        <a:srgbClr val="606060"/>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$8,790</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606060"/>
                      </a:solidFill>
                      <a:prstDash val="solid"/>
                      <a:round/>
                      <a:headEnd type="none" w="med" len="med"/>
                      <a:tailEnd type="none" w="med" len="med"/>
                    </a:lnT>
                    <a:lnB w="12700" cap="flat" cmpd="sng" algn="ctr">
                      <a:solidFill>
                        <a:srgbClr val="606060"/>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$9,038 </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606060"/>
                      </a:solidFill>
                      <a:prstDash val="solid"/>
                      <a:round/>
                      <a:headEnd type="none" w="med" len="med"/>
                      <a:tailEnd type="none" w="med" len="med"/>
                    </a:lnT>
                    <a:lnB w="12700" cap="flat" cmpd="sng" algn="ctr">
                      <a:solidFill>
                        <a:srgbClr val="606060"/>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r>
              <a:tr h="318911">
                <a:tc>
                  <a:txBody>
                    <a:bodyPr/>
                    <a:lstStyle/>
                    <a:p>
                      <a:pPr marL="233363" indent="0"/>
                      <a:r>
                        <a:rPr lang="en-US" sz="1100" b="0" i="0" baseline="0" dirty="0" smtClean="0">
                          <a:solidFill>
                            <a:schemeClr val="tx1"/>
                          </a:solidFill>
                          <a:latin typeface="Arial" panose="020B0604020202020204" pitchFamily="34" charset="0"/>
                          <a:cs typeface="Arial" panose="020B0604020202020204" pitchFamily="34" charset="0"/>
                        </a:rPr>
                        <a:t>Core</a:t>
                      </a:r>
                      <a:endParaRPr lang="en-US" sz="1100" b="0" i="0" baseline="0"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606060"/>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$5,487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606060"/>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41.8%</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606060"/>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$66</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606060"/>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$223 </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606060"/>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$5,554</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606060"/>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$5,710 </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606060"/>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r>
              <a:tr h="318911">
                <a:tc>
                  <a:txBody>
                    <a:bodyPr/>
                    <a:lstStyle/>
                    <a:p>
                      <a:pPr marL="457200" indent="0"/>
                      <a:r>
                        <a:rPr lang="en-US" sz="1100" b="0" i="0" baseline="0" dirty="0" smtClean="0">
                          <a:solidFill>
                            <a:schemeClr val="tx1"/>
                          </a:solidFill>
                          <a:latin typeface="Arial" panose="020B0604020202020204" pitchFamily="34" charset="0"/>
                          <a:cs typeface="Arial" panose="020B0604020202020204" pitchFamily="34" charset="0"/>
                        </a:rPr>
                        <a:t>FICO&lt;640</a:t>
                      </a:r>
                      <a:endParaRPr lang="en-US" sz="1100" b="0" i="0" baseline="0"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$5,160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39.3%</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$62</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$210 </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$5,222</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$5,369 </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r>
              <a:tr h="318911">
                <a:tc>
                  <a:txBody>
                    <a:bodyPr/>
                    <a:lstStyle/>
                    <a:p>
                      <a:pPr marL="457200" indent="0"/>
                      <a:r>
                        <a:rPr lang="en-US" sz="1100" b="0" i="0" kern="1200" baseline="0" dirty="0" smtClean="0">
                          <a:solidFill>
                            <a:schemeClr val="tx1"/>
                          </a:solidFill>
                          <a:latin typeface="Arial" panose="020B0604020202020204" pitchFamily="34" charset="0"/>
                          <a:ea typeface="+mn-ea"/>
                          <a:cs typeface="Arial" panose="020B0604020202020204" pitchFamily="34" charset="0"/>
                        </a:rPr>
                        <a:t>FICO&gt;640</a:t>
                      </a:r>
                      <a:endParaRPr lang="en-US" sz="1100" b="0" i="0" baseline="0"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$328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2.5%</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$4</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$13 </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$332</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$341 </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r>
              <a:tr h="318911">
                <a:tc>
                  <a:txBody>
                    <a:bodyPr/>
                    <a:lstStyle/>
                    <a:p>
                      <a:pPr marL="233363" indent="0"/>
                      <a:r>
                        <a:rPr lang="en-US" sz="1100" b="0" i="0" baseline="0" dirty="0" smtClean="0">
                          <a:solidFill>
                            <a:schemeClr val="tx1"/>
                          </a:solidFill>
                          <a:latin typeface="Arial" panose="020B0604020202020204" pitchFamily="34" charset="0"/>
                          <a:cs typeface="Arial" panose="020B0604020202020204" pitchFamily="34" charset="0"/>
                        </a:rPr>
                        <a:t>Chrysler</a:t>
                      </a:r>
                      <a:endParaRPr lang="en-US" sz="1100" b="0" i="0" baseline="0"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$2,723</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20.7%</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$33</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$111 </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$2,756</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$2,833 </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r>
              <a:tr h="318911">
                <a:tc>
                  <a:txBody>
                    <a:bodyPr/>
                    <a:lstStyle/>
                    <a:p>
                      <a:pPr marL="457200" indent="0"/>
                      <a:r>
                        <a:rPr lang="en-US" sz="1100" b="0" i="0" baseline="0" dirty="0" smtClean="0">
                          <a:solidFill>
                            <a:schemeClr val="tx1"/>
                          </a:solidFill>
                          <a:latin typeface="Arial" panose="020B0604020202020204" pitchFamily="34" charset="0"/>
                          <a:cs typeface="Arial" panose="020B0604020202020204" pitchFamily="34" charset="0"/>
                        </a:rPr>
                        <a:t>Eligible</a:t>
                      </a:r>
                      <a:endParaRPr lang="en-US" sz="1100" b="0" i="0" baseline="0"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a:solidFill>
                            <a:schemeClr val="tx1"/>
                          </a:solidFill>
                          <a:effectLst/>
                          <a:latin typeface="Arial" panose="020B0604020202020204" pitchFamily="34" charset="0"/>
                          <a:ea typeface="+mn-ea"/>
                          <a:cs typeface="Arial" panose="020B0604020202020204" pitchFamily="34" charset="0"/>
                        </a:rPr>
                        <a:t>$116</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0.9%</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$1</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$5 </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$117</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$120 </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r>
              <a:tr h="318911">
                <a:tc>
                  <a:txBody>
                    <a:bodyPr/>
                    <a:lstStyle/>
                    <a:p>
                      <a:pPr marL="457200" indent="0"/>
                      <a:r>
                        <a:rPr lang="en-US" sz="1100" b="0" i="0" baseline="0" dirty="0" smtClean="0">
                          <a:solidFill>
                            <a:schemeClr val="tx1"/>
                          </a:solidFill>
                          <a:latin typeface="Arial" panose="020B0604020202020204" pitchFamily="34" charset="0"/>
                          <a:cs typeface="Arial" panose="020B0604020202020204" pitchFamily="34" charset="0"/>
                        </a:rPr>
                        <a:t>Ineligible</a:t>
                      </a:r>
                      <a:endParaRPr lang="en-US" sz="1100" b="0" i="0" baseline="0"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$2,607</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19.8%</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$32</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$106 </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$2,639</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$2,713 </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r>
              <a:tr h="318911">
                <a:tc>
                  <a:txBody>
                    <a:bodyPr/>
                    <a:lstStyle/>
                    <a:p>
                      <a:pPr marL="233363" indent="0"/>
                      <a:r>
                        <a:rPr lang="en-US" sz="1100" b="0" i="0" baseline="0" dirty="0" smtClean="0">
                          <a:solidFill>
                            <a:schemeClr val="tx1"/>
                          </a:solidFill>
                          <a:latin typeface="Arial" panose="020B0604020202020204" pitchFamily="34" charset="0"/>
                          <a:cs typeface="Arial" panose="020B0604020202020204" pitchFamily="34" charset="0"/>
                        </a:rPr>
                        <a:t>Other</a:t>
                      </a:r>
                      <a:endParaRPr lang="en-US" sz="1100" b="0" i="0" baseline="0"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$119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0.9%</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$1</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$5 </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$121</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$124 </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r>
              <a:tr h="318911">
                <a:tc>
                  <a:txBody>
                    <a:bodyPr/>
                    <a:lstStyle/>
                    <a:p>
                      <a:pPr marL="117475" indent="0"/>
                      <a:r>
                        <a:rPr lang="en-US" sz="1100" b="0" i="0" baseline="0" dirty="0" smtClean="0">
                          <a:solidFill>
                            <a:schemeClr val="tx1"/>
                          </a:solidFill>
                          <a:latin typeface="Arial" panose="020B0604020202020204" pitchFamily="34" charset="0"/>
                          <a:cs typeface="Arial" panose="020B0604020202020204" pitchFamily="34" charset="0"/>
                        </a:rPr>
                        <a:t>SC Unsecured</a:t>
                      </a:r>
                      <a:endParaRPr lang="en-US" sz="1100" b="0" i="0" baseline="0"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$849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6.5%</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$10</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$34 </a:t>
                      </a:r>
                    </a:p>
                  </a:txBody>
                  <a:tcPr marL="0" marR="0" marT="0" marB="0"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$859</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$883 </a:t>
                      </a:r>
                    </a:p>
                  </a:txBody>
                  <a:tcPr marL="0" marR="0" marT="0" marB="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r>
              <a:tr h="311657">
                <a:tc>
                  <a:txBody>
                    <a:bodyPr/>
                    <a:lstStyle/>
                    <a:p>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a:t>
                      </a:r>
                      <a:r>
                        <a:rPr lang="en-US" sz="1100" b="1" dirty="0" smtClean="0">
                          <a:solidFill>
                            <a:schemeClr val="tx1"/>
                          </a:solidFill>
                          <a:latin typeface="Arial" panose="020B0604020202020204" pitchFamily="34" charset="0"/>
                          <a:cs typeface="Arial" panose="020B0604020202020204" pitchFamily="34" charset="0"/>
                        </a:rPr>
                        <a:t>loss budget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$9,534</a:t>
                      </a:r>
                      <a:endParaRPr lang="en-GB" sz="1100" b="1"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73%</a:t>
                      </a:r>
                      <a:endParaRPr lang="en-GB" sz="1100" b="1"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kern="1200">
                          <a:solidFill>
                            <a:schemeClr val="tx1"/>
                          </a:solidFill>
                          <a:latin typeface="Arial" panose="020B0604020202020204" pitchFamily="34" charset="0"/>
                          <a:ea typeface="+mn-ea"/>
                          <a:cs typeface="Arial" panose="020B0604020202020204" pitchFamily="34" charset="0"/>
                        </a:rPr>
                        <a:t>$115</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1" i="0" kern="1200" dirty="0">
                          <a:solidFill>
                            <a:schemeClr val="tx1"/>
                          </a:solidFill>
                          <a:latin typeface="Arial" panose="020B0604020202020204" pitchFamily="34" charset="0"/>
                          <a:ea typeface="+mn-ea"/>
                          <a:cs typeface="Arial" panose="020B0604020202020204" pitchFamily="34" charset="0"/>
                        </a:rPr>
                        <a:t>$388 </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marL="0" algn="ctr" defTabSz="457200" rtl="0" eaLnBrk="1" fontAlgn="b" latinLnBrk="0" hangingPunct="1"/>
                      <a:r>
                        <a:rPr lang="en-US" sz="1100" b="1" i="0" kern="1200" dirty="0">
                          <a:solidFill>
                            <a:schemeClr val="tx1"/>
                          </a:solidFill>
                          <a:latin typeface="Arial" panose="020B0604020202020204" pitchFamily="34" charset="0"/>
                          <a:ea typeface="+mn-ea"/>
                          <a:cs typeface="Arial" panose="020B0604020202020204" pitchFamily="34" charset="0"/>
                        </a:rPr>
                        <a:t>$9,649</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1" i="0" kern="1200" dirty="0">
                          <a:solidFill>
                            <a:schemeClr val="tx1"/>
                          </a:solidFill>
                          <a:latin typeface="Arial" panose="020B0604020202020204" pitchFamily="34" charset="0"/>
                          <a:ea typeface="+mn-ea"/>
                          <a:cs typeface="Arial" panose="020B0604020202020204" pitchFamily="34" charset="0"/>
                        </a:rPr>
                        <a:t>$9,921 </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chemeClr val="tx1">
                          <a:lumMod val="75000"/>
                          <a:lumOff val="25000"/>
                        </a:schemeClr>
                      </a:solidFill>
                      <a:prstDash val="sysDash"/>
                      <a:round/>
                      <a:headEnd type="none" w="med" len="med"/>
                      <a:tailEnd type="none" w="med" len="med"/>
                    </a:lnB>
                    <a:lnTlToBr w="12700" cmpd="sng">
                      <a:noFill/>
                      <a:prstDash val="solid"/>
                    </a:lnTlToBr>
                    <a:lnBlToTr w="12700" cmpd="sng">
                      <a:noFill/>
                      <a:prstDash val="solid"/>
                    </a:lnBlToTr>
                    <a:solidFill>
                      <a:srgbClr val="FCE0E2"/>
                    </a:solidFill>
                  </a:tcPr>
                </a:tc>
              </a:tr>
              <a:tr h="311657">
                <a:tc>
                  <a:txBody>
                    <a:bodyPr/>
                    <a:lstStyle/>
                    <a:p>
                      <a:r>
                        <a:rPr lang="en-US" sz="1100" b="1" i="0" dirty="0" smtClean="0">
                          <a:solidFill>
                            <a:schemeClr val="tx1"/>
                          </a:solidFill>
                          <a:latin typeface="Arial" panose="020B0604020202020204" pitchFamily="34" charset="0"/>
                          <a:cs typeface="Arial" panose="020B0604020202020204" pitchFamily="34" charset="0"/>
                        </a:rPr>
                        <a:t>PPNR</a:t>
                      </a:r>
                      <a:r>
                        <a:rPr lang="en-US" sz="1100" b="1" i="0" baseline="0" dirty="0" smtClean="0">
                          <a:solidFill>
                            <a:schemeClr val="tx1"/>
                          </a:solidFill>
                          <a:latin typeface="Arial" panose="020B0604020202020204" pitchFamily="34" charset="0"/>
                          <a:cs typeface="Arial" panose="020B0604020202020204" pitchFamily="34" charset="0"/>
                        </a:rPr>
                        <a:t> impairment</a:t>
                      </a:r>
                      <a:endParaRPr lang="en-US" sz="1100" b="1" i="0" dirty="0" smtClean="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rgbClr val="BFBFB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$3,603</a:t>
                      </a:r>
                      <a:endParaRPr lang="en-GB" sz="1100" b="1"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rgbClr val="BFBFBF"/>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27%</a:t>
                      </a:r>
                      <a:endParaRPr lang="en-GB" sz="1100" b="1"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rgbClr val="BFBFB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$43</a:t>
                      </a:r>
                      <a:endParaRPr lang="en-GB" sz="1100" b="1"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rgbClr val="BFBFBF"/>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$146</a:t>
                      </a:r>
                      <a:endParaRPr lang="en-GB" sz="1100" b="1"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rgbClr val="BFBFBF"/>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$3,646</a:t>
                      </a:r>
                      <a:endParaRPr lang="en-GB" sz="1100" b="1"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rgbClr val="BFBFBF"/>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$3,749</a:t>
                      </a:r>
                      <a:endParaRPr lang="en-GB" sz="1100" b="1" i="0" dirty="0">
                        <a:solidFill>
                          <a:schemeClr val="tx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ysDash"/>
                      <a:round/>
                      <a:headEnd type="none" w="med" len="med"/>
                      <a:tailEnd type="none" w="med" len="med"/>
                    </a:lnT>
                    <a:lnB w="12700" cap="flat" cmpd="sng" algn="ctr">
                      <a:solidFill>
                        <a:srgbClr val="BFBFBF"/>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311657">
                <a:tc>
                  <a:txBody>
                    <a:bodyPr/>
                    <a:lstStyle/>
                    <a:p>
                      <a:r>
                        <a:rPr lang="en-US" sz="1100" b="1" dirty="0" smtClean="0">
                          <a:solidFill>
                            <a:schemeClr val="bg1"/>
                          </a:solidFill>
                          <a:latin typeface="Arial" panose="020B0604020202020204" pitchFamily="34" charset="0"/>
                          <a:cs typeface="Arial" panose="020B0604020202020204" pitchFamily="34" charset="0"/>
                        </a:rPr>
                        <a:t>Total SC loss budget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BFBFBF"/>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606060"/>
                    </a:solidFill>
                  </a:tcPr>
                </a:tc>
                <a:tc>
                  <a:txBody>
                    <a:bodyPr/>
                    <a:lstStyle/>
                    <a:p>
                      <a:pPr algn="ctr"/>
                      <a:r>
                        <a:rPr lang="en-GB" sz="1100" b="1" i="0" dirty="0" smtClean="0">
                          <a:solidFill>
                            <a:schemeClr val="bg1"/>
                          </a:solidFill>
                          <a:latin typeface="Arial" panose="020B0604020202020204" pitchFamily="34" charset="0"/>
                          <a:cs typeface="Arial" panose="020B0604020202020204" pitchFamily="34" charset="0"/>
                        </a:rPr>
                        <a:t>$13,136</a:t>
                      </a:r>
                      <a:endParaRPr lang="en-GB" sz="1100" b="1" i="0" dirty="0">
                        <a:solidFill>
                          <a:schemeClr val="bg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FBFBF"/>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606060"/>
                    </a:solidFill>
                  </a:tcPr>
                </a:tc>
                <a:tc>
                  <a:txBody>
                    <a:bodyPr/>
                    <a:lstStyle/>
                    <a:p>
                      <a:pPr algn="ctr"/>
                      <a:r>
                        <a:rPr lang="en-GB" sz="1100" b="1" i="0" dirty="0" smtClean="0">
                          <a:solidFill>
                            <a:schemeClr val="bg1"/>
                          </a:solidFill>
                          <a:latin typeface="Arial" panose="020B0604020202020204" pitchFamily="34" charset="0"/>
                          <a:cs typeface="Arial" panose="020B0604020202020204" pitchFamily="34" charset="0"/>
                        </a:rPr>
                        <a:t>100%</a:t>
                      </a:r>
                      <a:endParaRPr lang="en-GB" sz="1100" b="1" i="0" dirty="0">
                        <a:solidFill>
                          <a:schemeClr val="bg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FBFBF"/>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606060"/>
                    </a:solidFill>
                  </a:tcPr>
                </a:tc>
                <a:tc>
                  <a:txBody>
                    <a:bodyPr/>
                    <a:lstStyle/>
                    <a:p>
                      <a:pPr algn="ctr"/>
                      <a:r>
                        <a:rPr lang="en-GB" sz="1100" b="1" i="0" dirty="0" smtClean="0">
                          <a:solidFill>
                            <a:schemeClr val="bg1"/>
                          </a:solidFill>
                          <a:latin typeface="Arial" panose="020B0604020202020204" pitchFamily="34" charset="0"/>
                          <a:cs typeface="Arial" panose="020B0604020202020204" pitchFamily="34" charset="0"/>
                        </a:rPr>
                        <a:t>$159</a:t>
                      </a:r>
                      <a:endParaRPr lang="en-GB" sz="1100" b="1" i="0" dirty="0">
                        <a:solidFill>
                          <a:schemeClr val="bg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FBFBF"/>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606060"/>
                    </a:solidFill>
                  </a:tcPr>
                </a:tc>
                <a:tc>
                  <a:txBody>
                    <a:bodyPr/>
                    <a:lstStyle/>
                    <a:p>
                      <a:pPr algn="ctr"/>
                      <a:r>
                        <a:rPr lang="en-GB" sz="1100" b="1" i="0" dirty="0" smtClean="0">
                          <a:solidFill>
                            <a:schemeClr val="bg1"/>
                          </a:solidFill>
                          <a:latin typeface="Arial" panose="020B0604020202020204" pitchFamily="34" charset="0"/>
                          <a:cs typeface="Arial" panose="020B0604020202020204" pitchFamily="34" charset="0"/>
                        </a:rPr>
                        <a:t>$534</a:t>
                      </a:r>
                      <a:endParaRPr lang="en-GB" sz="1100" b="1" i="0" dirty="0">
                        <a:solidFill>
                          <a:schemeClr val="bg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FBFBF"/>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606060"/>
                    </a:solidFill>
                  </a:tcPr>
                </a:tc>
                <a:tc>
                  <a:txBody>
                    <a:bodyPr/>
                    <a:lstStyle/>
                    <a:p>
                      <a:pPr algn="ctr"/>
                      <a:r>
                        <a:rPr lang="en-GB" sz="1100" b="1" i="0" dirty="0" smtClean="0">
                          <a:solidFill>
                            <a:schemeClr val="bg1"/>
                          </a:solidFill>
                          <a:latin typeface="Arial" panose="020B0604020202020204" pitchFamily="34" charset="0"/>
                          <a:cs typeface="Arial" panose="020B0604020202020204" pitchFamily="34" charset="0"/>
                        </a:rPr>
                        <a:t>$13,295</a:t>
                      </a:r>
                      <a:endParaRPr lang="en-GB" sz="1100" b="1" i="0" dirty="0">
                        <a:solidFill>
                          <a:schemeClr val="bg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FBFBF"/>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606060"/>
                    </a:solidFill>
                  </a:tcPr>
                </a:tc>
                <a:tc>
                  <a:txBody>
                    <a:bodyPr/>
                    <a:lstStyle/>
                    <a:p>
                      <a:pPr algn="ctr"/>
                      <a:r>
                        <a:rPr lang="en-GB" sz="1100" b="1" i="0" dirty="0" smtClean="0">
                          <a:solidFill>
                            <a:schemeClr val="bg1"/>
                          </a:solidFill>
                          <a:latin typeface="Arial" panose="020B0604020202020204" pitchFamily="34" charset="0"/>
                          <a:cs typeface="Arial" panose="020B0604020202020204" pitchFamily="34" charset="0"/>
                        </a:rPr>
                        <a:t>$13,670</a:t>
                      </a:r>
                      <a:endParaRPr lang="en-GB" sz="1100" b="1" i="0" dirty="0">
                        <a:solidFill>
                          <a:schemeClr val="bg1"/>
                        </a:solidFill>
                        <a:latin typeface="Arial" panose="020B0604020202020204" pitchFamily="34" charset="0"/>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FBFBF"/>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606060"/>
                    </a:solidFill>
                  </a:tcPr>
                </a:tc>
              </a:tr>
            </a:tbl>
          </a:graphicData>
        </a:graphic>
      </p:graphicFrame>
      <p:sp>
        <p:nvSpPr>
          <p:cNvPr id="30" name="Rectangular Callout 29"/>
          <p:cNvSpPr/>
          <p:nvPr/>
        </p:nvSpPr>
        <p:spPr>
          <a:xfrm>
            <a:off x="6536933" y="1475434"/>
            <a:ext cx="2688347" cy="370847"/>
          </a:xfrm>
          <a:prstGeom prst="wedgeRectCallout">
            <a:avLst>
              <a:gd name="adj1" fmla="val -23505"/>
              <a:gd name="adj2" fmla="val 91551"/>
            </a:avLst>
          </a:prstGeom>
          <a:solidFill>
            <a:srgbClr val="FFFFFF">
              <a:lumMod val="95000"/>
            </a:srgbClr>
          </a:solidFill>
          <a:ln w="9525" cap="flat" cmpd="sng" algn="ctr">
            <a:solidFill>
              <a:srgbClr val="606060"/>
            </a:solidFill>
            <a:prstDash val="solid"/>
          </a:ln>
          <a:effectLst/>
        </p:spPr>
        <p:txBody>
          <a:bodyPr lIns="72009" tIns="72009" rIns="72009" bIns="72009"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smtClean="0">
                <a:ln>
                  <a:noFill/>
                </a:ln>
                <a:solidFill>
                  <a:srgbClr val="000000"/>
                </a:solidFill>
                <a:effectLst/>
                <a:uLnTx/>
                <a:uFillTx/>
                <a:latin typeface="Arial"/>
                <a:ea typeface="+mn-ea"/>
                <a:cs typeface="+mn-cs"/>
                <a:sym typeface="Arial"/>
              </a:rPr>
              <a:t>Loss budget based on recommended pre-IHC contribution buffer</a:t>
            </a:r>
          </a:p>
        </p:txBody>
      </p:sp>
      <p:sp>
        <p:nvSpPr>
          <p:cNvPr id="33" name="Rectangle 32"/>
          <p:cNvSpPr/>
          <p:nvPr/>
        </p:nvSpPr>
        <p:spPr>
          <a:xfrm>
            <a:off x="6888480" y="5344160"/>
            <a:ext cx="2336800" cy="31496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grpSp>
        <p:nvGrpSpPr>
          <p:cNvPr id="12" name="Group 11"/>
          <p:cNvGrpSpPr/>
          <p:nvPr/>
        </p:nvGrpSpPr>
        <p:grpSpPr>
          <a:xfrm>
            <a:off x="443921" y="72184"/>
            <a:ext cx="2799275" cy="189008"/>
            <a:chOff x="403281" y="164517"/>
            <a:chExt cx="2799275" cy="189008"/>
          </a:xfrm>
        </p:grpSpPr>
        <p:sp>
          <p:nvSpPr>
            <p:cNvPr id="13"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Net Charge-off Rate</a:t>
              </a:r>
              <a:endParaRPr lang="en-US" sz="1200" dirty="0">
                <a:solidFill>
                  <a:schemeClr val="accent1"/>
                </a:solidFill>
              </a:endParaRPr>
            </a:p>
          </p:txBody>
        </p:sp>
        <p:sp>
          <p:nvSpPr>
            <p:cNvPr id="14" name="Oval 1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5" name="Rectangular Callout 14"/>
          <p:cNvSpPr/>
          <p:nvPr/>
        </p:nvSpPr>
        <p:spPr>
          <a:xfrm>
            <a:off x="852723" y="1846281"/>
            <a:ext cx="1433278" cy="560056"/>
          </a:xfrm>
          <a:prstGeom prst="wedgeRectCallout">
            <a:avLst>
              <a:gd name="adj1" fmla="val 58839"/>
              <a:gd name="adj2" fmla="val 90698"/>
            </a:avLst>
          </a:prstGeom>
          <a:solidFill>
            <a:srgbClr val="FFFFFF">
              <a:lumMod val="95000"/>
            </a:srgbClr>
          </a:solidFill>
          <a:ln w="9525" cap="flat" cmpd="sng" algn="ctr">
            <a:solidFill>
              <a:srgbClr val="606060"/>
            </a:solidFill>
            <a:prstDash val="solid"/>
          </a:ln>
          <a:effectLst/>
        </p:spPr>
        <p:txBody>
          <a:bodyPr lIns="72009" tIns="72009" rIns="72009" bIns="72009"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smtClean="0">
                <a:ln>
                  <a:noFill/>
                </a:ln>
                <a:solidFill>
                  <a:srgbClr val="000000"/>
                </a:solidFill>
                <a:effectLst/>
                <a:uLnTx/>
                <a:uFillTx/>
                <a:latin typeface="Arial"/>
                <a:ea typeface="+mn-ea"/>
                <a:cs typeface="+mn-cs"/>
                <a:sym typeface="Arial"/>
              </a:rPr>
              <a:t>Additional $356M applied</a:t>
            </a:r>
            <a:r>
              <a:rPr kumimoji="0" lang="en-GB" sz="1100" b="0" i="0" u="none" strike="noStrike" kern="0" cap="none" spc="0" normalizeH="0" noProof="0" dirty="0" smtClean="0">
                <a:ln>
                  <a:noFill/>
                </a:ln>
                <a:solidFill>
                  <a:srgbClr val="000000"/>
                </a:solidFill>
                <a:effectLst/>
                <a:uLnTx/>
                <a:uFillTx/>
                <a:latin typeface="Arial"/>
                <a:ea typeface="+mn-ea"/>
                <a:cs typeface="+mn-cs"/>
                <a:sym typeface="Arial"/>
              </a:rPr>
              <a:t> to SC Auto for thin file overlay</a:t>
            </a:r>
            <a:endParaRPr kumimoji="0" lang="en-GB" sz="1100" b="0" i="0" u="none" strike="noStrike" kern="0" cap="none" spc="0" normalizeH="0" baseline="0" noProof="0" dirty="0" smtClean="0">
              <a:ln>
                <a:noFill/>
              </a:ln>
              <a:solidFill>
                <a:srgbClr val="000000"/>
              </a:solidFill>
              <a:effectLst/>
              <a:uLnTx/>
              <a:uFillTx/>
              <a:latin typeface="Arial"/>
              <a:ea typeface="+mn-ea"/>
              <a:cs typeface="+mn-cs"/>
              <a:sym typeface="Arial"/>
            </a:endParaRPr>
          </a:p>
        </p:txBody>
      </p:sp>
    </p:spTree>
    <p:extLst>
      <p:ext uri="{BB962C8B-B14F-4D97-AF65-F5344CB8AC3E}">
        <p14:creationId xmlns:p14="http://schemas.microsoft.com/office/powerpoint/2010/main" val="3206542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ext uri="{D42A27DB-BD31-4B8C-83A1-F6EECF244321}">
                <p14:modId xmlns:p14="http://schemas.microsoft.com/office/powerpoint/2010/main" val="10920719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2160"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1588" y="1588"/>
                        <a:ext cx="1587" cy="1587"/>
                      </a:xfrm>
                      <a:prstGeom prst="rect">
                        <a:avLst/>
                      </a:prstGeom>
                    </p:spPr>
                  </p:pic>
                </p:oleObj>
              </mc:Fallback>
            </mc:AlternateContent>
          </a:graphicData>
        </a:graphic>
      </p:graphicFrame>
      <p:sp>
        <p:nvSpPr>
          <p:cNvPr id="30" name="Rectangle 29"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5" name="Content Placeholder 1"/>
          <p:cNvSpPr>
            <a:spLocks noGrp="1"/>
          </p:cNvSpPr>
          <p:nvPr>
            <p:ph sz="quarter" idx="11"/>
          </p:nvPr>
        </p:nvSpPr>
        <p:spPr>
          <a:xfrm>
            <a:off x="1381598" y="452510"/>
            <a:ext cx="7633084" cy="435610"/>
          </a:xfrm>
        </p:spPr>
        <p:txBody>
          <a:bodyPr/>
          <a:lstStyle/>
          <a:p>
            <a:r>
              <a:rPr lang="en-US" dirty="0" smtClean="0"/>
              <a:t>Calibration: </a:t>
            </a:r>
            <a:r>
              <a:rPr lang="en-US" b="0" dirty="0"/>
              <a:t>Establish relativity between base and </a:t>
            </a:r>
            <a:r>
              <a:rPr lang="en-US" b="0" dirty="0" smtClean="0"/>
              <a:t>stress</a:t>
            </a:r>
            <a:endParaRPr lang="en-US" b="0" dirty="0"/>
          </a:p>
        </p:txBody>
      </p:sp>
      <p:sp>
        <p:nvSpPr>
          <p:cNvPr id="6" name="Rectangle 5"/>
          <p:cNvSpPr/>
          <p:nvPr/>
        </p:nvSpPr>
        <p:spPr>
          <a:xfrm>
            <a:off x="270396" y="352762"/>
            <a:ext cx="1111202" cy="707886"/>
          </a:xfrm>
          <a:prstGeom prst="rect">
            <a:avLst/>
          </a:prstGeom>
        </p:spPr>
        <p:txBody>
          <a:bodyPr wrap="none">
            <a:spAutoFit/>
          </a:bodyPr>
          <a:lstStyle/>
          <a:p>
            <a:pPr lvl="0" fontAlgn="ctr">
              <a:lnSpc>
                <a:spcPct val="100000"/>
              </a:lnSpc>
              <a:spcBef>
                <a:spcPts val="0"/>
              </a:spcBef>
              <a:spcAft>
                <a:spcPts val="0"/>
              </a:spcAft>
              <a:defRPr/>
            </a:pPr>
            <a:r>
              <a:rPr lang="en-US" sz="4000" b="1" dirty="0" smtClean="0">
                <a:solidFill>
                  <a:srgbClr val="FF0000"/>
                </a:solidFill>
                <a:latin typeface="Arial" panose="020B0604020202020204" pitchFamily="34" charset="0"/>
                <a:cs typeface="Arial" panose="020B0604020202020204" pitchFamily="34" charset="0"/>
              </a:rPr>
              <a:t>B</a:t>
            </a:r>
            <a:r>
              <a:rPr lang="en-US" sz="2000" b="1" dirty="0" smtClean="0">
                <a:solidFill>
                  <a:srgbClr val="FF0000"/>
                </a:solidFill>
                <a:latin typeface="Arial" panose="020B0604020202020204" pitchFamily="34" charset="0"/>
                <a:cs typeface="Arial" panose="020B0604020202020204" pitchFamily="34" charset="0"/>
              </a:rPr>
              <a:t>&amp;</a:t>
            </a:r>
            <a:r>
              <a:rPr lang="en-US" sz="4000" b="1" dirty="0" smtClean="0">
                <a:solidFill>
                  <a:srgbClr val="FF0000"/>
                </a:solidFill>
                <a:latin typeface="Arial" panose="020B0604020202020204" pitchFamily="34" charset="0"/>
                <a:cs typeface="Arial" panose="020B0604020202020204" pitchFamily="34" charset="0"/>
              </a:rPr>
              <a:t>D</a:t>
            </a:r>
            <a:endParaRPr lang="en-US" sz="4000" b="1" dirty="0">
              <a:solidFill>
                <a:srgbClr val="FF0000"/>
              </a:solidFill>
              <a:latin typeface="Arial" panose="020B0604020202020204" pitchFamily="34" charset="0"/>
              <a:cs typeface="Arial" panose="020B0604020202020204" pitchFamily="34" charset="0"/>
            </a:endParaRPr>
          </a:p>
        </p:txBody>
      </p:sp>
      <p:graphicFrame>
        <p:nvGraphicFramePr>
          <p:cNvPr id="10" name="Object 9"/>
          <p:cNvGraphicFramePr>
            <a:graphicFrameLocks/>
          </p:cNvGraphicFramePr>
          <p:nvPr>
            <p:custDataLst>
              <p:tags r:id="rId4"/>
            </p:custDataLst>
            <p:extLst>
              <p:ext uri="{D42A27DB-BD31-4B8C-83A1-F6EECF244321}">
                <p14:modId xmlns:p14="http://schemas.microsoft.com/office/powerpoint/2010/main" val="549980661"/>
              </p:ext>
            </p:extLst>
          </p:nvPr>
        </p:nvGraphicFramePr>
        <p:xfrm>
          <a:off x="228600" y="2019300"/>
          <a:ext cx="4343400" cy="3066960"/>
        </p:xfrm>
        <a:graphic>
          <a:graphicData uri="http://schemas.openxmlformats.org/presentationml/2006/ole">
            <mc:AlternateContent xmlns:mc="http://schemas.openxmlformats.org/markup-compatibility/2006">
              <mc:Choice xmlns:v="urn:schemas-microsoft-com:vml" Requires="v">
                <p:oleObj spid="_x0000_s302161" name="Chart" r:id="rId26" imgW="4343400" imgH="3066960" progId="MSGraph.Chart.8">
                  <p:embed followColorScheme="full"/>
                </p:oleObj>
              </mc:Choice>
              <mc:Fallback>
                <p:oleObj name="Chart" r:id="rId26" imgW="4343400" imgH="3066960" progId="MSGraph.Chart.8">
                  <p:embed followColorScheme="full"/>
                  <p:pic>
                    <p:nvPicPr>
                      <p:cNvPr id="0" name=""/>
                      <p:cNvPicPr/>
                      <p:nvPr/>
                    </p:nvPicPr>
                    <p:blipFill>
                      <a:blip r:embed="rId27"/>
                      <a:stretch>
                        <a:fillRect/>
                      </a:stretch>
                    </p:blipFill>
                    <p:spPr>
                      <a:xfrm>
                        <a:off x="228600" y="2019300"/>
                        <a:ext cx="4343400" cy="3066960"/>
                      </a:xfrm>
                      <a:prstGeom prst="rect">
                        <a:avLst/>
                      </a:prstGeom>
                    </p:spPr>
                  </p:pic>
                </p:oleObj>
              </mc:Fallback>
            </mc:AlternateContent>
          </a:graphicData>
        </a:graphic>
      </p:graphicFrame>
      <p:sp>
        <p:nvSpPr>
          <p:cNvPr id="45" name="Text Placeholder 11"/>
          <p:cNvSpPr>
            <a:spLocks noGrp="1"/>
          </p:cNvSpPr>
          <p:nvPr>
            <p:custDataLst>
              <p:tags r:id="rId5"/>
            </p:custDataLst>
          </p:nvPr>
        </p:nvSpPr>
        <p:spPr bwMode="gray">
          <a:xfrm>
            <a:off x="4295775" y="4946650"/>
            <a:ext cx="3444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65AF279-F08F-4DB6-99DF-F01979FA7333}" type="datetime'''''J''''''''''''''''''''''''''''''''''u''''''''''l-''''18'''">
              <a:rPr lang="en-US" sz="1000">
                <a:latin typeface="Arial"/>
                <a:cs typeface="Arial"/>
                <a:sym typeface="Arial"/>
              </a:rPr>
              <a:pPr marL="0" indent="0" algn="ctr">
                <a:lnSpc>
                  <a:spcPct val="100000"/>
                </a:lnSpc>
                <a:spcBef>
                  <a:spcPct val="0"/>
                </a:spcBef>
                <a:buNone/>
              </a:pPr>
              <a:t>Jul-18</a:t>
            </a:fld>
            <a:endParaRPr lang="en-US" sz="1000" dirty="0">
              <a:latin typeface="Arial"/>
              <a:cs typeface="Arial"/>
              <a:sym typeface="Arial"/>
            </a:endParaRPr>
          </a:p>
        </p:txBody>
      </p:sp>
      <p:sp>
        <p:nvSpPr>
          <p:cNvPr id="44" name="Text Placeholder 10"/>
          <p:cNvSpPr>
            <a:spLocks noGrp="1"/>
          </p:cNvSpPr>
          <p:nvPr>
            <p:custDataLst>
              <p:tags r:id="rId6"/>
            </p:custDataLst>
          </p:nvPr>
        </p:nvSpPr>
        <p:spPr bwMode="gray">
          <a:xfrm>
            <a:off x="3532188" y="4946650"/>
            <a:ext cx="3857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463960F-58A9-4276-9D69-D7189E2650E0}" type="datetime'''''''''''J''''''''a''n''''''''''''-1''''''''''''''8'''''''">
              <a:rPr lang="en-US" sz="1000">
                <a:latin typeface="Arial"/>
                <a:cs typeface="Arial"/>
                <a:sym typeface="Arial"/>
              </a:rPr>
              <a:pPr marL="0" indent="0" algn="ctr">
                <a:lnSpc>
                  <a:spcPct val="100000"/>
                </a:lnSpc>
                <a:spcBef>
                  <a:spcPct val="0"/>
                </a:spcBef>
                <a:buNone/>
              </a:pPr>
              <a:t>Jan-18</a:t>
            </a:fld>
            <a:endParaRPr lang="en-US" sz="1000" dirty="0">
              <a:latin typeface="Arial"/>
              <a:cs typeface="Arial"/>
              <a:sym typeface="Arial"/>
            </a:endParaRPr>
          </a:p>
        </p:txBody>
      </p:sp>
      <p:sp>
        <p:nvSpPr>
          <p:cNvPr id="43" name="Text Placeholder 9"/>
          <p:cNvSpPr>
            <a:spLocks noGrp="1"/>
          </p:cNvSpPr>
          <p:nvPr>
            <p:custDataLst>
              <p:tags r:id="rId7"/>
            </p:custDataLst>
          </p:nvPr>
        </p:nvSpPr>
        <p:spPr bwMode="gray">
          <a:xfrm>
            <a:off x="2790825" y="4946650"/>
            <a:ext cx="3444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578537D-E8CD-4BA6-9FAF-3360A58DCA93}" type="datetime'''''''''''J''''''''u''''''l-''''''''''''''1''7'''''''''''">
              <a:rPr lang="en-US" sz="1000">
                <a:latin typeface="Arial"/>
                <a:cs typeface="Arial"/>
                <a:sym typeface="Arial"/>
              </a:rPr>
              <a:pPr marL="0" indent="0" algn="ctr">
                <a:lnSpc>
                  <a:spcPct val="100000"/>
                </a:lnSpc>
                <a:spcBef>
                  <a:spcPct val="0"/>
                </a:spcBef>
                <a:buNone/>
              </a:pPr>
              <a:t>Jul-17</a:t>
            </a:fld>
            <a:endParaRPr lang="en-US" sz="1000" dirty="0">
              <a:latin typeface="Arial"/>
              <a:cs typeface="Arial"/>
              <a:sym typeface="Arial"/>
            </a:endParaRPr>
          </a:p>
        </p:txBody>
      </p:sp>
      <p:sp>
        <p:nvSpPr>
          <p:cNvPr id="42" name="Text Placeholder 7"/>
          <p:cNvSpPr>
            <a:spLocks noGrp="1"/>
          </p:cNvSpPr>
          <p:nvPr>
            <p:custDataLst>
              <p:tags r:id="rId8"/>
            </p:custDataLst>
          </p:nvPr>
        </p:nvSpPr>
        <p:spPr bwMode="gray">
          <a:xfrm>
            <a:off x="2027238" y="4946650"/>
            <a:ext cx="3857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0C3E704-82AE-4E0D-8A18-1C0262768EEF}" type="datetime'''Ja''''''n''''''''''''''''''''''''''-''''1''''''''''7'''''''">
              <a:rPr lang="en-US" sz="1000">
                <a:latin typeface="Arial"/>
                <a:cs typeface="Arial"/>
                <a:sym typeface="Arial"/>
              </a:rPr>
              <a:pPr marL="0" indent="0" algn="ctr">
                <a:lnSpc>
                  <a:spcPct val="100000"/>
                </a:lnSpc>
                <a:spcBef>
                  <a:spcPct val="0"/>
                </a:spcBef>
                <a:buNone/>
              </a:pPr>
              <a:t>Jan-17</a:t>
            </a:fld>
            <a:endParaRPr lang="en-US" sz="1000" dirty="0">
              <a:latin typeface="Arial"/>
              <a:cs typeface="Arial"/>
              <a:sym typeface="Arial"/>
            </a:endParaRPr>
          </a:p>
        </p:txBody>
      </p:sp>
      <p:sp>
        <p:nvSpPr>
          <p:cNvPr id="39" name="Text Placeholder 5"/>
          <p:cNvSpPr>
            <a:spLocks noGrp="1"/>
          </p:cNvSpPr>
          <p:nvPr>
            <p:custDataLst>
              <p:tags r:id="rId9"/>
            </p:custDataLst>
          </p:nvPr>
        </p:nvSpPr>
        <p:spPr bwMode="gray">
          <a:xfrm>
            <a:off x="1285875" y="4946650"/>
            <a:ext cx="3444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AAA91E8-1468-4D94-9CF1-89E5AC94EE9A}" type="datetime'''''''''Ju''''''''l''''''-''''1''''''''''''''''''''''6'''''''">
              <a:rPr lang="en-US" sz="1000">
                <a:latin typeface="Arial"/>
                <a:cs typeface="Arial"/>
                <a:sym typeface="Arial"/>
              </a:rPr>
              <a:pPr marL="0" indent="0" algn="ctr">
                <a:lnSpc>
                  <a:spcPct val="100000"/>
                </a:lnSpc>
                <a:spcBef>
                  <a:spcPct val="0"/>
                </a:spcBef>
                <a:buNone/>
              </a:pPr>
              <a:t>Jul-16</a:t>
            </a:fld>
            <a:endParaRPr lang="en-US" sz="1000" dirty="0">
              <a:latin typeface="Arial"/>
              <a:cs typeface="Arial"/>
              <a:sym typeface="Arial"/>
            </a:endParaRPr>
          </a:p>
        </p:txBody>
      </p:sp>
      <p:sp>
        <p:nvSpPr>
          <p:cNvPr id="38" name="Text Placeholder 3"/>
          <p:cNvSpPr>
            <a:spLocks noGrp="1"/>
          </p:cNvSpPr>
          <p:nvPr>
            <p:custDataLst>
              <p:tags r:id="rId10"/>
            </p:custDataLst>
          </p:nvPr>
        </p:nvSpPr>
        <p:spPr bwMode="gray">
          <a:xfrm>
            <a:off x="512763" y="4946650"/>
            <a:ext cx="3857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0EC5B22-8B0F-4F6E-B236-7B6069B6E3CA}" type="datetime'''''''''J''a''''''n-''''''''''''''''1''''''''''''6'''''''''">
              <a:rPr lang="en-US" sz="1000">
                <a:latin typeface="Arial"/>
                <a:cs typeface="Arial"/>
                <a:sym typeface="Arial"/>
              </a:rPr>
              <a:pPr marL="0" indent="0" algn="ctr">
                <a:lnSpc>
                  <a:spcPct val="100000"/>
                </a:lnSpc>
                <a:spcBef>
                  <a:spcPct val="0"/>
                </a:spcBef>
                <a:buNone/>
              </a:pPr>
              <a:t>Jan-16</a:t>
            </a:fld>
            <a:endParaRPr lang="en-US" sz="1000" dirty="0">
              <a:latin typeface="Arial"/>
              <a:cs typeface="Arial"/>
              <a:sym typeface="Arial"/>
            </a:endParaRPr>
          </a:p>
        </p:txBody>
      </p:sp>
      <p:cxnSp>
        <p:nvCxnSpPr>
          <p:cNvPr id="4" name="Straight Connector 3"/>
          <p:cNvCxnSpPr/>
          <p:nvPr>
            <p:custDataLst>
              <p:tags r:id="rId11"/>
            </p:custDataLst>
          </p:nvPr>
        </p:nvCxnSpPr>
        <p:spPr bwMode="gray">
          <a:xfrm>
            <a:off x="2679700" y="5889625"/>
            <a:ext cx="285750" cy="0"/>
          </a:xfrm>
          <a:prstGeom prst="line">
            <a:avLst/>
          </a:prstGeom>
          <a:ln w="19050">
            <a:solidFill>
              <a:srgbClr val="FFBF27"/>
            </a:solidFill>
            <a:prstDash val="lgDash"/>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custDataLst>
              <p:tags r:id="rId12"/>
            </p:custDataLst>
          </p:nvPr>
        </p:nvCxnSpPr>
        <p:spPr bwMode="gray">
          <a:xfrm>
            <a:off x="2679700" y="5534025"/>
            <a:ext cx="285750" cy="0"/>
          </a:xfrm>
          <a:prstGeom prst="line">
            <a:avLst/>
          </a:prstGeom>
          <a:ln w="19050">
            <a:solidFill>
              <a:srgbClr val="EB0326"/>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custDataLst>
              <p:tags r:id="rId13"/>
            </p:custDataLst>
          </p:nvPr>
        </p:nvCxnSpPr>
        <p:spPr bwMode="gray">
          <a:xfrm>
            <a:off x="2679700" y="5330825"/>
            <a:ext cx="285750" cy="0"/>
          </a:xfrm>
          <a:prstGeom prst="line">
            <a:avLst/>
          </a:prstGeom>
          <a:ln w="19050">
            <a:solidFill>
              <a:srgbClr val="008AB3"/>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14"/>
            </p:custDataLst>
          </p:nvPr>
        </p:nvCxnSpPr>
        <p:spPr bwMode="gray">
          <a:xfrm>
            <a:off x="249238" y="5889625"/>
            <a:ext cx="285750" cy="0"/>
          </a:xfrm>
          <a:prstGeom prst="line">
            <a:avLst/>
          </a:prstGeom>
          <a:ln w="19050">
            <a:solidFill>
              <a:srgbClr val="FFBF27"/>
            </a:solidFill>
            <a:headEnd type="none"/>
            <a:tailEnd type="none"/>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custDataLst>
              <p:tags r:id="rId15"/>
            </p:custDataLst>
          </p:nvPr>
        </p:nvCxnSpPr>
        <p:spPr bwMode="gray">
          <a:xfrm>
            <a:off x="249238" y="5534025"/>
            <a:ext cx="285750" cy="0"/>
          </a:xfrm>
          <a:prstGeom prst="line">
            <a:avLst/>
          </a:prstGeom>
          <a:ln w="19050">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16"/>
            </p:custDataLst>
          </p:nvPr>
        </p:nvCxnSpPr>
        <p:spPr bwMode="gray">
          <a:xfrm>
            <a:off x="249238" y="5330825"/>
            <a:ext cx="285750" cy="0"/>
          </a:xfrm>
          <a:prstGeom prst="line">
            <a:avLst/>
          </a:prstGeom>
          <a:ln w="19050">
            <a:solidFill>
              <a:srgbClr val="008AB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 Placeholder 6216"/>
          <p:cNvSpPr>
            <a:spLocks noGrp="1"/>
          </p:cNvSpPr>
          <p:nvPr>
            <p:custDataLst>
              <p:tags r:id="rId17"/>
            </p:custDataLst>
          </p:nvPr>
        </p:nvSpPr>
        <p:spPr bwMode="auto">
          <a:xfrm>
            <a:off x="585788" y="5260975"/>
            <a:ext cx="8572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0F51154-50EA-4A25-A270-37A6A196C697}" type="datetime'''''''''''''B''a''''se'' ''''''''''N''C''O rat''''e'">
              <a:rPr lang="en-US" sz="1000" smtClean="0">
                <a:latin typeface="Arial"/>
                <a:cs typeface="Arial"/>
                <a:sym typeface="Arial"/>
              </a:rPr>
              <a:pPr/>
              <a:t>Base NCO rate</a:t>
            </a:fld>
            <a:endParaRPr lang="en-GB" sz="1000" dirty="0">
              <a:latin typeface="Arial"/>
              <a:cs typeface="Arial"/>
              <a:sym typeface="Arial"/>
            </a:endParaRPr>
          </a:p>
        </p:txBody>
      </p:sp>
      <p:sp>
        <p:nvSpPr>
          <p:cNvPr id="36" name="Text Placeholder 2"/>
          <p:cNvSpPr>
            <a:spLocks noGrp="1"/>
          </p:cNvSpPr>
          <p:nvPr>
            <p:custDataLst>
              <p:tags r:id="rId18"/>
            </p:custDataLst>
          </p:nvPr>
        </p:nvSpPr>
        <p:spPr bwMode="auto">
          <a:xfrm>
            <a:off x="3016250" y="5819775"/>
            <a:ext cx="1636713" cy="3048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DEF3405C-3330-43D9-8FAC-01D1BABF3B76}" type="datetime'Aver''age'' 9Q'' ''S''''tress NCO rate&#10;'''''' (w/o overlay'')'">
              <a:rPr lang="en-US" sz="1000">
                <a:latin typeface="Arial"/>
                <a:cs typeface="Arial"/>
                <a:sym typeface="Arial"/>
              </a:rPr>
              <a:pPr/>
              <a:t>Average 9Q Stress NCO rate
 (w/o overlay)</a:t>
            </a:fld>
            <a:endParaRPr lang="en-US" sz="1000" dirty="0">
              <a:latin typeface="Arial"/>
              <a:cs typeface="Arial"/>
              <a:sym typeface="Arial"/>
            </a:endParaRPr>
          </a:p>
        </p:txBody>
      </p:sp>
      <p:sp>
        <p:nvSpPr>
          <p:cNvPr id="28" name="Text Placeholder 13"/>
          <p:cNvSpPr>
            <a:spLocks noGrp="1"/>
          </p:cNvSpPr>
          <p:nvPr>
            <p:custDataLst>
              <p:tags r:id="rId19"/>
            </p:custDataLst>
          </p:nvPr>
        </p:nvSpPr>
        <p:spPr bwMode="auto">
          <a:xfrm>
            <a:off x="3016250" y="5260975"/>
            <a:ext cx="1565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14BF9E6-8428-4D1E-8DBA-7C0C889CD2A1}" type="datetime'Av''e''''r''age'''' 9Q ''B''a''s''e'' N''''''CO r''''at''e'">
              <a:rPr lang="en-US" sz="1000">
                <a:latin typeface="Arial"/>
                <a:cs typeface="Arial"/>
                <a:sym typeface="Arial"/>
              </a:rPr>
              <a:pPr/>
              <a:t>Average 9Q Base NCO rate</a:t>
            </a:fld>
            <a:endParaRPr lang="en-GB" sz="1000" dirty="0">
              <a:latin typeface="Arial"/>
              <a:cs typeface="Arial"/>
              <a:sym typeface="Arial"/>
            </a:endParaRPr>
          </a:p>
        </p:txBody>
      </p:sp>
      <p:sp>
        <p:nvSpPr>
          <p:cNvPr id="27" name="Text Placeholder 14"/>
          <p:cNvSpPr>
            <a:spLocks noGrp="1"/>
          </p:cNvSpPr>
          <p:nvPr>
            <p:custDataLst>
              <p:tags r:id="rId20"/>
            </p:custDataLst>
          </p:nvPr>
        </p:nvSpPr>
        <p:spPr bwMode="auto">
          <a:xfrm>
            <a:off x="3016250" y="5464175"/>
            <a:ext cx="16367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F0E361D-022E-420A-8DB1-350AB1ECF6F7}" type="datetime'''Avera''ge'' 9Q St''res''s'' NCO rate''&#10; (w''/ ov''er''lay)'">
              <a:rPr lang="en-US" sz="1000">
                <a:latin typeface="Arial"/>
                <a:cs typeface="Arial"/>
                <a:sym typeface="Arial"/>
              </a:rPr>
              <a:pPr/>
              <a:t>Average 9Q Stress NCO rate
 (w/ overlay)</a:t>
            </a:fld>
            <a:endParaRPr lang="en-GB" sz="1000" dirty="0">
              <a:latin typeface="Arial"/>
              <a:cs typeface="Arial"/>
              <a:sym typeface="Arial"/>
            </a:endParaRPr>
          </a:p>
        </p:txBody>
      </p:sp>
      <p:sp>
        <p:nvSpPr>
          <p:cNvPr id="35" name="Text Placeholder 1"/>
          <p:cNvSpPr>
            <a:spLocks noGrp="1"/>
          </p:cNvSpPr>
          <p:nvPr>
            <p:custDataLst>
              <p:tags r:id="rId21"/>
            </p:custDataLst>
          </p:nvPr>
        </p:nvSpPr>
        <p:spPr bwMode="auto">
          <a:xfrm>
            <a:off x="585788" y="5819775"/>
            <a:ext cx="19923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7197EAC2-B9A3-4856-B7B7-06F91E1308B7}" type="datetime'BH''C Stre''ss NCO ''r''ate (''w/o'''' ''ove''''r''lay'''''')'">
              <a:rPr lang="en-US" sz="1000">
                <a:latin typeface="Arial"/>
                <a:cs typeface="Arial"/>
                <a:sym typeface="Arial"/>
              </a:rPr>
              <a:pPr/>
              <a:t>BHC Stress NCO rate (w/o overlay)</a:t>
            </a:fld>
            <a:endParaRPr lang="en-US" sz="1000" dirty="0">
              <a:latin typeface="Arial"/>
              <a:cs typeface="Arial"/>
              <a:sym typeface="Arial"/>
            </a:endParaRPr>
          </a:p>
        </p:txBody>
      </p:sp>
      <p:sp>
        <p:nvSpPr>
          <p:cNvPr id="26" name="Text Placeholder 6215"/>
          <p:cNvSpPr>
            <a:spLocks noGrp="1"/>
          </p:cNvSpPr>
          <p:nvPr>
            <p:custDataLst>
              <p:tags r:id="rId22"/>
            </p:custDataLst>
          </p:nvPr>
        </p:nvSpPr>
        <p:spPr bwMode="auto">
          <a:xfrm>
            <a:off x="585788" y="5464175"/>
            <a:ext cx="1922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7D825C2-D731-4C0E-BC29-F7FF81331D3E}" type="datetime'BHC Str''e''''''s''''s NCO rat''e ''(w/ o''''ve''rla''y'''')'">
              <a:rPr lang="en-US" sz="1000" smtClean="0">
                <a:latin typeface="Arial"/>
                <a:cs typeface="Arial"/>
                <a:sym typeface="Arial"/>
              </a:rPr>
              <a:pPr/>
              <a:t>BHC Stress NCO rate (w/ overlay)</a:t>
            </a:fld>
            <a:endParaRPr lang="en-GB" sz="1000" dirty="0">
              <a:latin typeface="Arial"/>
              <a:cs typeface="Arial"/>
              <a:sym typeface="Arial"/>
            </a:endParaRPr>
          </a:p>
        </p:txBody>
      </p:sp>
      <p:sp>
        <p:nvSpPr>
          <p:cNvPr id="32" name="Rectangle 31"/>
          <p:cNvSpPr/>
          <p:nvPr/>
        </p:nvSpPr>
        <p:spPr>
          <a:xfrm>
            <a:off x="366712" y="1463040"/>
            <a:ext cx="4286251" cy="370614"/>
          </a:xfrm>
          <a:prstGeom prst="rect">
            <a:avLst/>
          </a:prstGeom>
        </p:spPr>
        <p:txBody>
          <a:bodyPr wrap="square" lIns="0" tIns="0" rIns="0" bIns="0">
            <a:spAutoFit/>
          </a:bodyPr>
          <a:lstStyle/>
          <a:p>
            <a:pPr algn="l"/>
            <a:r>
              <a:rPr lang="en-US" sz="1400" b="1" dirty="0" smtClean="0">
                <a:solidFill>
                  <a:srgbClr val="FF0000"/>
                </a:solidFill>
                <a:latin typeface="Arial" panose="020B0604020202020204" pitchFamily="34" charset="0"/>
                <a:cs typeface="Arial" panose="020B0604020202020204" pitchFamily="34" charset="0"/>
              </a:rPr>
              <a:t>SC CCAR </a:t>
            </a:r>
            <a:r>
              <a:rPr lang="en-US" sz="1400" b="1" dirty="0">
                <a:solidFill>
                  <a:srgbClr val="FF0000"/>
                </a:solidFill>
                <a:latin typeface="Arial" panose="020B0604020202020204" pitchFamily="34" charset="0"/>
                <a:cs typeface="Arial" panose="020B0604020202020204" pitchFamily="34" charset="0"/>
              </a:rPr>
              <a:t>Base vs BHC Stress monthly NCO </a:t>
            </a:r>
            <a:r>
              <a:rPr lang="en-US" sz="1400" b="1" dirty="0" smtClean="0">
                <a:solidFill>
                  <a:srgbClr val="FF0000"/>
                </a:solidFill>
                <a:latin typeface="Arial" panose="020B0604020202020204" pitchFamily="34" charset="0"/>
                <a:cs typeface="Arial" panose="020B0604020202020204" pitchFamily="34" charset="0"/>
              </a:rPr>
              <a:t>rates</a:t>
            </a:r>
            <a:r>
              <a:rPr lang="en-US" sz="1400" b="1" baseline="30000" dirty="0" smtClean="0">
                <a:solidFill>
                  <a:srgbClr val="FF0000"/>
                </a:solidFill>
                <a:latin typeface="Arial" panose="020B0604020202020204" pitchFamily="34" charset="0"/>
                <a:cs typeface="Arial" panose="020B0604020202020204" pitchFamily="34" charset="0"/>
              </a:rPr>
              <a:t>1</a:t>
            </a:r>
            <a:endParaRPr lang="en-US" sz="1400" b="1" dirty="0">
              <a:solidFill>
                <a:srgbClr val="FF0000"/>
              </a:solidFill>
              <a:latin typeface="Arial" panose="020B0604020202020204" pitchFamily="34" charset="0"/>
              <a:cs typeface="Arial" panose="020B0604020202020204" pitchFamily="34" charset="0"/>
            </a:endParaRPr>
          </a:p>
          <a:p>
            <a:pPr algn="l"/>
            <a:r>
              <a:rPr lang="en-US" sz="1400" dirty="0">
                <a:solidFill>
                  <a:srgbClr val="FF0000"/>
                </a:solidFill>
                <a:latin typeface="Arial" panose="020B0604020202020204" pitchFamily="34" charset="0"/>
                <a:cs typeface="Arial" panose="020B0604020202020204" pitchFamily="34" charset="0"/>
              </a:rPr>
              <a:t>2016 PQ1-PQ9, </a:t>
            </a:r>
            <a:r>
              <a:rPr lang="en-US" sz="1400" dirty="0" smtClean="0">
                <a:solidFill>
                  <a:srgbClr val="FF0000"/>
                </a:solidFill>
                <a:latin typeface="Arial" panose="020B0604020202020204" pitchFamily="34" charset="0"/>
                <a:cs typeface="Arial" panose="020B0604020202020204" pitchFamily="34" charset="0"/>
              </a:rPr>
              <a:t>annualized %</a:t>
            </a:r>
            <a:endParaRPr lang="en-US" sz="1400" dirty="0">
              <a:solidFill>
                <a:srgbClr val="FF0000"/>
              </a:solidFill>
              <a:latin typeface="Arial" panose="020B0604020202020204" pitchFamily="34" charset="0"/>
              <a:cs typeface="Arial" panose="020B0604020202020204" pitchFamily="34" charset="0"/>
            </a:endParaRPr>
          </a:p>
        </p:txBody>
      </p:sp>
      <p:cxnSp>
        <p:nvCxnSpPr>
          <p:cNvPr id="34" name="Straight Connector 33"/>
          <p:cNvCxnSpPr/>
          <p:nvPr/>
        </p:nvCxnSpPr>
        <p:spPr>
          <a:xfrm>
            <a:off x="4785678" y="1470025"/>
            <a:ext cx="0" cy="4862513"/>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00649" y="6335084"/>
            <a:ext cx="3060133" cy="123111"/>
          </a:xfrm>
          <a:prstGeom prst="rect">
            <a:avLst/>
          </a:prstGeom>
          <a:noFill/>
        </p:spPr>
        <p:txBody>
          <a:bodyPr wrap="none" lIns="0" tIns="0" rIns="0" bIns="0" rtlCol="0">
            <a:spAutoFit/>
          </a:bodyPr>
          <a:lstStyle/>
          <a:p>
            <a:pPr algn="l">
              <a:lnSpc>
                <a:spcPct val="100000"/>
              </a:lnSpc>
            </a:pPr>
            <a:r>
              <a:rPr lang="en-GB" sz="800" dirty="0" smtClean="0">
                <a:latin typeface="Arial" panose="020B0604020202020204" pitchFamily="34" charset="0"/>
                <a:cs typeface="Arial" panose="020B0604020202020204" pitchFamily="34" charset="0"/>
              </a:rPr>
              <a:t>Calculated as monthly losses $ / monthly outstanding balances * 12</a:t>
            </a:r>
          </a:p>
        </p:txBody>
      </p:sp>
      <p:cxnSp>
        <p:nvCxnSpPr>
          <p:cNvPr id="40" name="Straight Connector 39"/>
          <p:cNvCxnSpPr/>
          <p:nvPr/>
        </p:nvCxnSpPr>
        <p:spPr>
          <a:xfrm>
            <a:off x="2358390" y="3326581"/>
            <a:ext cx="0" cy="651561"/>
          </a:xfrm>
          <a:prstGeom prst="line">
            <a:avLst/>
          </a:prstGeom>
          <a:ln>
            <a:solidFill>
              <a:schemeClr val="bg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081115" y="3586916"/>
            <a:ext cx="554549" cy="184666"/>
          </a:xfrm>
          <a:prstGeom prst="rect">
            <a:avLst/>
          </a:prstGeom>
          <a:solidFill>
            <a:schemeClr val="bg1"/>
          </a:solidFill>
        </p:spPr>
        <p:txBody>
          <a:bodyPr wrap="square" lIns="0" tIns="0" rIns="0" bIns="0" rtlCol="0">
            <a:spAutoFit/>
          </a:bodyPr>
          <a:lstStyle/>
          <a:p>
            <a:pPr>
              <a:lnSpc>
                <a:spcPct val="100000"/>
              </a:lnSpc>
            </a:pPr>
            <a:r>
              <a:rPr lang="en-GB" sz="1200" b="1" i="1" dirty="0" smtClean="0">
                <a:latin typeface="Arial" panose="020B0604020202020204" pitchFamily="34" charset="0"/>
                <a:cs typeface="Arial" panose="020B0604020202020204" pitchFamily="34" charset="0"/>
              </a:rPr>
              <a:t>~1.7x</a:t>
            </a:r>
          </a:p>
        </p:txBody>
      </p:sp>
      <p:graphicFrame>
        <p:nvGraphicFramePr>
          <p:cNvPr id="67" name="Table 66"/>
          <p:cNvGraphicFramePr>
            <a:graphicFrameLocks noGrp="1"/>
          </p:cNvGraphicFramePr>
          <p:nvPr>
            <p:extLst>
              <p:ext uri="{D42A27DB-BD31-4B8C-83A1-F6EECF244321}">
                <p14:modId xmlns:p14="http://schemas.microsoft.com/office/powerpoint/2010/main" val="1925641465"/>
              </p:ext>
            </p:extLst>
          </p:nvPr>
        </p:nvGraphicFramePr>
        <p:xfrm>
          <a:off x="5143862" y="1459865"/>
          <a:ext cx="4082688" cy="4737735"/>
        </p:xfrm>
        <a:graphic>
          <a:graphicData uri="http://schemas.openxmlformats.org/drawingml/2006/table">
            <a:tbl>
              <a:tblPr firstRow="1" bandRow="1">
                <a:tableStyleId>{839DD9DD-9E6C-4910-8AC0-68ADFF6A6AFC}</a:tableStyleId>
              </a:tblPr>
              <a:tblGrid>
                <a:gridCol w="606698"/>
                <a:gridCol w="3475990"/>
              </a:tblGrid>
              <a:tr h="236855">
                <a:tc>
                  <a:txBody>
                    <a:bodyPr/>
                    <a:lstStyle/>
                    <a:p>
                      <a:endParaRPr lang="en-US" sz="1400" b="1"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latin typeface="Arial" panose="020B0604020202020204" pitchFamily="34" charset="0"/>
                          <a:cs typeface="Arial" panose="020B0604020202020204" pitchFamily="34" charset="0"/>
                        </a:rPr>
                        <a:t>Calibration approach</a:t>
                      </a:r>
                    </a:p>
                  </a:txBody>
                  <a:tcPr/>
                </a:tc>
              </a:tr>
              <a:tr h="1623695">
                <a:tc>
                  <a:txBody>
                    <a:bodyPr/>
                    <a:lstStyle/>
                    <a:p>
                      <a:r>
                        <a:rPr lang="en-US" sz="3600" b="1" dirty="0" smtClean="0">
                          <a:solidFill>
                            <a:srgbClr val="FF0000"/>
                          </a:solidFill>
                          <a:latin typeface="Arial" panose="020B0604020202020204" pitchFamily="34" charset="0"/>
                          <a:cs typeface="Arial" panose="020B0604020202020204" pitchFamily="34" charset="0"/>
                        </a:rPr>
                        <a:t>B</a:t>
                      </a:r>
                      <a:endParaRPr lang="en-US" sz="3600" b="1" dirty="0">
                        <a:solidFill>
                          <a:srgbClr val="FF0000"/>
                        </a:solidFill>
                        <a:latin typeface="Arial" panose="020B0604020202020204" pitchFamily="34" charset="0"/>
                        <a:cs typeface="Arial" panose="020B0604020202020204" pitchFamily="34" charset="0"/>
                      </a:endParaRPr>
                    </a:p>
                  </a:txBody>
                  <a:tcPr anchor="ctr"/>
                </a:tc>
                <a:tc>
                  <a:txBody>
                    <a:bodyPr/>
                    <a:lstStyle/>
                    <a:p>
                      <a:pPr marL="236538" indent="-236538" algn="l" fontAlgn="b">
                        <a:lnSpc>
                          <a:spcPct val="100000"/>
                        </a:lnSpc>
                        <a:spcBef>
                          <a:spcPts val="400"/>
                        </a:spcBef>
                        <a:spcAft>
                          <a:spcPts val="0"/>
                        </a:spcAft>
                        <a:buFont typeface="Arial" panose="020B0604020202020204" pitchFamily="34" charset="0"/>
                        <a:buChar char="•"/>
                        <a:defRPr/>
                      </a:pPr>
                      <a:r>
                        <a:rPr lang="en-US" sz="1200" dirty="0" smtClean="0">
                          <a:latin typeface="Arial" panose="020B0604020202020204" pitchFamily="34" charset="0"/>
                          <a:cs typeface="Arial" panose="020B0604020202020204" pitchFamily="34" charset="0"/>
                        </a:rPr>
                        <a:t>For each portfolio, calibrated preliminary anchor point based on CCAR BHC Stress to Base projected sensitivity</a:t>
                      </a:r>
                    </a:p>
                    <a:p>
                      <a:pPr marL="236538" indent="-236538" algn="l" fontAlgn="b">
                        <a:lnSpc>
                          <a:spcPct val="100000"/>
                        </a:lnSpc>
                        <a:spcBef>
                          <a:spcPts val="400"/>
                        </a:spcBef>
                        <a:spcAft>
                          <a:spcPts val="0"/>
                        </a:spcAft>
                        <a:buFont typeface="Arial" panose="020B0604020202020204" pitchFamily="34" charset="0"/>
                        <a:buChar char="•"/>
                        <a:defRPr/>
                      </a:pPr>
                      <a:r>
                        <a:rPr lang="en-US" sz="1200" dirty="0" smtClean="0">
                          <a:latin typeface="Arial" panose="020B0604020202020204" pitchFamily="34" charset="0"/>
                          <a:cs typeface="Arial" panose="020B0604020202020204" pitchFamily="34" charset="0"/>
                        </a:rPr>
                        <a:t>Used CCAR projection;</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improved</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CCAR model has reliable sensitivity, comparable with historical</a:t>
                      </a:r>
                      <a:r>
                        <a:rPr lang="en-US" sz="1200" baseline="0" dirty="0" smtClean="0">
                          <a:latin typeface="Arial" panose="020B0604020202020204" pitchFamily="34" charset="0"/>
                          <a:cs typeface="Arial" panose="020B0604020202020204" pitchFamily="34" charset="0"/>
                        </a:rPr>
                        <a:t> benchmarks</a:t>
                      </a:r>
                      <a:endParaRPr lang="en-US" sz="1200" dirty="0" smtClean="0">
                        <a:latin typeface="Arial" panose="020B0604020202020204" pitchFamily="34" charset="0"/>
                        <a:cs typeface="Arial" panose="020B0604020202020204" pitchFamily="34" charset="0"/>
                      </a:endParaRPr>
                    </a:p>
                    <a:p>
                      <a:pPr marL="236538" indent="-236538" algn="l" fontAlgn="b">
                        <a:lnSpc>
                          <a:spcPct val="100000"/>
                        </a:lnSpc>
                        <a:spcBef>
                          <a:spcPts val="400"/>
                        </a:spcBef>
                        <a:spcAft>
                          <a:spcPts val="0"/>
                        </a:spcAft>
                        <a:buFont typeface="Arial" panose="020B0604020202020204" pitchFamily="34" charset="0"/>
                        <a:buChar char="•"/>
                        <a:defRPr/>
                      </a:pPr>
                      <a:r>
                        <a:rPr lang="en-US" sz="1200" dirty="0" smtClean="0">
                          <a:latin typeface="Arial" panose="020B0604020202020204" pitchFamily="34" charset="0"/>
                          <a:cs typeface="Arial" panose="020B0604020202020204" pitchFamily="34" charset="0"/>
                        </a:rPr>
                        <a:t>SC’s</a:t>
                      </a:r>
                      <a:r>
                        <a:rPr lang="en-US" sz="1200" baseline="0" dirty="0" smtClean="0">
                          <a:latin typeface="Arial" panose="020B0604020202020204" pitchFamily="34" charset="0"/>
                          <a:cs typeface="Arial" panose="020B0604020202020204" pitchFamily="34" charset="0"/>
                        </a:rPr>
                        <a:t> t</a:t>
                      </a:r>
                      <a:r>
                        <a:rPr lang="en-US" sz="1200" dirty="0" smtClean="0">
                          <a:latin typeface="Arial" panose="020B0604020202020204" pitchFamily="34" charset="0"/>
                          <a:cs typeface="Arial" panose="020B0604020202020204" pitchFamily="34" charset="0"/>
                        </a:rPr>
                        <a:t>otal portfolio</a:t>
                      </a:r>
                      <a:r>
                        <a:rPr lang="en-US" sz="1200" baseline="0" dirty="0" smtClean="0">
                          <a:latin typeface="Arial" panose="020B0604020202020204" pitchFamily="34" charset="0"/>
                          <a:cs typeface="Arial" panose="020B0604020202020204" pitchFamily="34" charset="0"/>
                        </a:rPr>
                        <a:t> was calculated as the</a:t>
                      </a:r>
                      <a:r>
                        <a:rPr lang="en-US" sz="1200" dirty="0" smtClean="0">
                          <a:latin typeface="Arial" panose="020B0604020202020204" pitchFamily="34" charset="0"/>
                          <a:cs typeface="Arial" panose="020B0604020202020204" pitchFamily="34" charset="0"/>
                        </a:rPr>
                        <a:t> weighted average of its sub-portfolios</a:t>
                      </a:r>
                    </a:p>
                  </a:txBody>
                  <a:tcPr/>
                </a:tc>
              </a:tr>
              <a:tr h="2776855">
                <a:tc>
                  <a:txBody>
                    <a:bodyPr/>
                    <a:lstStyle/>
                    <a:p>
                      <a:r>
                        <a:rPr lang="en-US" sz="3600" b="1" dirty="0" smtClean="0">
                          <a:solidFill>
                            <a:srgbClr val="FF0000"/>
                          </a:solidFill>
                          <a:latin typeface="Arial" panose="020B0604020202020204" pitchFamily="34" charset="0"/>
                          <a:cs typeface="Arial" panose="020B0604020202020204" pitchFamily="34" charset="0"/>
                        </a:rPr>
                        <a:t>D</a:t>
                      </a:r>
                      <a:endParaRPr lang="en-US" sz="3600" b="1" dirty="0">
                        <a:solidFill>
                          <a:srgbClr val="FF0000"/>
                        </a:solidFill>
                        <a:latin typeface="Arial" panose="020B0604020202020204" pitchFamily="34" charset="0"/>
                        <a:cs typeface="Arial" panose="020B0604020202020204" pitchFamily="34" charset="0"/>
                      </a:endParaRPr>
                    </a:p>
                  </a:txBody>
                  <a:tcPr anchor="ct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Arial" panose="020B0604020202020204" pitchFamily="34" charset="0"/>
                          <a:cs typeface="Arial" panose="020B0604020202020204" pitchFamily="34" charset="0"/>
                        </a:rPr>
                        <a:t>Management reviewed the sub-portfolios</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anchor points</a:t>
                      </a:r>
                      <a:r>
                        <a:rPr lang="en-US" sz="1200" baseline="0" dirty="0" smtClean="0">
                          <a:latin typeface="Arial" panose="020B0604020202020204" pitchFamily="34" charset="0"/>
                          <a:cs typeface="Arial" panose="020B0604020202020204" pitchFamily="34" charset="0"/>
                        </a:rPr>
                        <a:t> and adjusted Auto’s scalar to exclude CCAR model idiosyncratic overlay</a:t>
                      </a:r>
                      <a:endParaRPr lang="en-US" sz="1200" dirty="0"/>
                    </a:p>
                  </a:txBody>
                  <a:tcPr/>
                </a:tc>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689547857"/>
              </p:ext>
            </p:extLst>
          </p:nvPr>
        </p:nvGraphicFramePr>
        <p:xfrm>
          <a:off x="5801361" y="4301490"/>
          <a:ext cx="3425189" cy="883920"/>
        </p:xfrm>
        <a:graphic>
          <a:graphicData uri="http://schemas.openxmlformats.org/drawingml/2006/table">
            <a:tbl>
              <a:tblPr firstRow="1" bandRow="1">
                <a:tableStyleId>{839DD9DD-9E6C-4910-8AC0-68ADFF6A6AFC}</a:tableStyleId>
              </a:tblPr>
              <a:tblGrid>
                <a:gridCol w="975359"/>
                <a:gridCol w="1036320"/>
                <a:gridCol w="1413510"/>
              </a:tblGrid>
              <a:tr h="375920">
                <a:tc>
                  <a:txBody>
                    <a:bodyPr/>
                    <a:lstStyle/>
                    <a:p>
                      <a:endParaRPr lang="en-US" sz="1000" dirty="0">
                        <a:latin typeface="Arial" panose="020B0604020202020204" pitchFamily="34" charset="0"/>
                        <a:cs typeface="Arial" panose="020B0604020202020204" pitchFamily="34" charset="0"/>
                      </a:endParaRPr>
                    </a:p>
                  </a:txBody>
                  <a:tcPr>
                    <a:lnB w="9525" cap="flat" cmpd="sng" algn="ctr">
                      <a:solidFill>
                        <a:schemeClr val="tx1">
                          <a:lumMod val="75000"/>
                          <a:lumOff val="25000"/>
                        </a:schemeClr>
                      </a:solidFill>
                      <a:prstDash val="solid"/>
                      <a:round/>
                      <a:headEnd type="none" w="med" len="med"/>
                      <a:tailEnd type="none" w="med" len="med"/>
                    </a:lnB>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CCAR</a:t>
                      </a:r>
                      <a:r>
                        <a:rPr lang="en-US" sz="1000" baseline="0" dirty="0" smtClean="0">
                          <a:solidFill>
                            <a:schemeClr val="tx1"/>
                          </a:solidFill>
                          <a:latin typeface="Arial" panose="020B0604020202020204" pitchFamily="34" charset="0"/>
                          <a:cs typeface="Arial" panose="020B0604020202020204" pitchFamily="34" charset="0"/>
                        </a:rPr>
                        <a:t> anchor point </a:t>
                      </a:r>
                      <a:endParaRPr lang="en-US" sz="1000" dirty="0">
                        <a:solidFill>
                          <a:schemeClr val="tx1"/>
                        </a:solidFill>
                        <a:latin typeface="Arial" panose="020B0604020202020204" pitchFamily="34" charset="0"/>
                        <a:cs typeface="Arial" panose="020B0604020202020204" pitchFamily="34" charset="0"/>
                      </a:endParaRPr>
                    </a:p>
                  </a:txBody>
                  <a:tcPr>
                    <a:lnB w="9525" cap="flat" cmpd="sng" algn="ctr">
                      <a:solidFill>
                        <a:schemeClr val="tx1">
                          <a:lumMod val="75000"/>
                          <a:lumOff val="25000"/>
                        </a:schemeClr>
                      </a:solidFill>
                      <a:prstDash val="solid"/>
                      <a:round/>
                      <a:headEnd type="none" w="med" len="med"/>
                      <a:tailEnd type="none" w="med" len="med"/>
                    </a:lnB>
                  </a:tcPr>
                </a:tc>
                <a:tc>
                  <a:txBody>
                    <a:bodyPr/>
                    <a:lstStyle/>
                    <a:p>
                      <a:pPr algn="ctr"/>
                      <a:r>
                        <a:rPr lang="en-US" sz="1000" baseline="0" dirty="0" smtClean="0">
                          <a:solidFill>
                            <a:srgbClr val="FF0000"/>
                          </a:solidFill>
                          <a:latin typeface="Arial" panose="020B0604020202020204" pitchFamily="34" charset="0"/>
                          <a:cs typeface="Arial" panose="020B0604020202020204" pitchFamily="34" charset="0"/>
                        </a:rPr>
                        <a:t>Post-adjusted final stress scalar</a:t>
                      </a:r>
                      <a:endParaRPr lang="en-US" sz="1000" dirty="0">
                        <a:solidFill>
                          <a:srgbClr val="FF0000"/>
                        </a:solidFill>
                        <a:latin typeface="Arial" panose="020B0604020202020204" pitchFamily="34" charset="0"/>
                        <a:cs typeface="Arial" panose="020B0604020202020204" pitchFamily="34" charset="0"/>
                      </a:endParaRPr>
                    </a:p>
                  </a:txBody>
                  <a:tcPr>
                    <a:lnB w="9525" cap="flat" cmpd="sng" algn="ctr">
                      <a:solidFill>
                        <a:schemeClr val="tx1">
                          <a:lumMod val="75000"/>
                          <a:lumOff val="25000"/>
                        </a:schemeClr>
                      </a:solidFill>
                      <a:prstDash val="solid"/>
                      <a:round/>
                      <a:headEnd type="none" w="med" len="med"/>
                      <a:tailEnd type="none" w="med" len="med"/>
                    </a:lnB>
                  </a:tcPr>
                </a:tc>
              </a:tr>
              <a:tr h="13366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69863" indent="0" algn="l" defTabSz="914400" rtl="0" eaLnBrk="1" latinLnBrk="0" hangingPunct="1"/>
                      <a:r>
                        <a:rPr lang="en-US" sz="1100" b="1" i="0" kern="1200" dirty="0" smtClean="0">
                          <a:solidFill>
                            <a:schemeClr val="tx1"/>
                          </a:solidFill>
                          <a:latin typeface="Arial" panose="020B0604020202020204" pitchFamily="34" charset="0"/>
                          <a:ea typeface="+mn-ea"/>
                          <a:cs typeface="Arial" panose="020B0604020202020204" pitchFamily="34" charset="0"/>
                        </a:rPr>
                        <a:t>Auto</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marL="36576" marR="36576" marT="27432" marB="27432" anchor="ct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1.7</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tcPr>
                </a:tc>
                <a:tc>
                  <a:txBody>
                    <a:bodyPr/>
                    <a:lstStyle/>
                    <a:p>
                      <a:pPr algn="ctr"/>
                      <a:r>
                        <a:rPr lang="en-US" sz="1000" b="1" dirty="0" smtClean="0">
                          <a:latin typeface="Arial" panose="020B0604020202020204" pitchFamily="34" charset="0"/>
                          <a:cs typeface="Arial" panose="020B0604020202020204" pitchFamily="34" charset="0"/>
                        </a:rPr>
                        <a:t>1.5</a:t>
                      </a:r>
                      <a:endParaRPr lang="en-US" sz="1000" b="1" dirty="0">
                        <a:latin typeface="Arial" panose="020B0604020202020204" pitchFamily="34" charset="0"/>
                        <a:cs typeface="Arial" panose="020B0604020202020204" pitchFamily="34" charset="0"/>
                      </a:endParaRPr>
                    </a:p>
                  </a:txBody>
                  <a:tcPr anchor="ct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solidFill>
                      <a:srgbClr val="FCE0E2"/>
                    </a:solidFill>
                  </a:tcPr>
                </a:tc>
              </a:tr>
              <a:tr h="13366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69863" indent="0" algn="l" defTabSz="914400" rtl="0" eaLnBrk="1" latinLnBrk="0" hangingPunct="1"/>
                      <a:r>
                        <a:rPr lang="en-US" sz="1100" b="1" i="0" kern="1200" dirty="0" smtClean="0">
                          <a:solidFill>
                            <a:schemeClr val="tx1"/>
                          </a:solidFill>
                          <a:latin typeface="Arial" panose="020B0604020202020204" pitchFamily="34" charset="0"/>
                          <a:ea typeface="+mn-ea"/>
                          <a:cs typeface="Arial" panose="020B0604020202020204" pitchFamily="34" charset="0"/>
                        </a:rPr>
                        <a:t>Unsecured</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marL="36576" marR="36576" marT="27432" marB="27432" anchor="ct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1.1</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tcPr>
                </a:tc>
                <a:tc>
                  <a:txBody>
                    <a:bodyPr/>
                    <a:lstStyle/>
                    <a:p>
                      <a:pPr algn="ctr"/>
                      <a:r>
                        <a:rPr lang="en-US" sz="1000" b="1" dirty="0" smtClean="0">
                          <a:latin typeface="Arial" panose="020B0604020202020204" pitchFamily="34" charset="0"/>
                          <a:cs typeface="Arial" panose="020B0604020202020204" pitchFamily="34" charset="0"/>
                        </a:rPr>
                        <a:t>1.1</a:t>
                      </a:r>
                      <a:endParaRPr lang="en-US" sz="1000" b="1" dirty="0">
                        <a:latin typeface="Arial" panose="020B0604020202020204" pitchFamily="34" charset="0"/>
                        <a:cs typeface="Arial" panose="020B0604020202020204" pitchFamily="34" charset="0"/>
                      </a:endParaRPr>
                    </a:p>
                  </a:txBody>
                  <a:tcPr anchor="ct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solidFill>
                      <a:srgbClr val="FCE0E2"/>
                    </a:solidFill>
                  </a:tcPr>
                </a:tc>
              </a:tr>
            </a:tbl>
          </a:graphicData>
        </a:graphic>
      </p:graphicFrame>
      <p:cxnSp>
        <p:nvCxnSpPr>
          <p:cNvPr id="46" name="Straight Connector 45"/>
          <p:cNvCxnSpPr/>
          <p:nvPr/>
        </p:nvCxnSpPr>
        <p:spPr>
          <a:xfrm>
            <a:off x="3878581" y="3539695"/>
            <a:ext cx="0" cy="433613"/>
          </a:xfrm>
          <a:prstGeom prst="line">
            <a:avLst/>
          </a:prstGeom>
          <a:ln>
            <a:solidFill>
              <a:schemeClr val="bg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640676" y="3627556"/>
            <a:ext cx="554549" cy="184666"/>
          </a:xfrm>
          <a:prstGeom prst="rect">
            <a:avLst/>
          </a:prstGeom>
          <a:solidFill>
            <a:schemeClr val="bg1"/>
          </a:solidFill>
        </p:spPr>
        <p:txBody>
          <a:bodyPr wrap="square" lIns="0" tIns="0" rIns="0" bIns="0" rtlCol="0">
            <a:spAutoFit/>
          </a:bodyPr>
          <a:lstStyle/>
          <a:p>
            <a:pPr>
              <a:lnSpc>
                <a:spcPct val="100000"/>
              </a:lnSpc>
            </a:pPr>
            <a:r>
              <a:rPr lang="en-GB" sz="1200" b="1" i="1" dirty="0" smtClean="0">
                <a:latin typeface="Arial" panose="020B0604020202020204" pitchFamily="34" charset="0"/>
                <a:cs typeface="Arial" panose="020B0604020202020204" pitchFamily="34" charset="0"/>
              </a:rPr>
              <a:t>~1.5x</a:t>
            </a:r>
          </a:p>
        </p:txBody>
      </p:sp>
      <p:grpSp>
        <p:nvGrpSpPr>
          <p:cNvPr id="47" name="Group 46"/>
          <p:cNvGrpSpPr/>
          <p:nvPr/>
        </p:nvGrpSpPr>
        <p:grpSpPr>
          <a:xfrm>
            <a:off x="443921" y="72184"/>
            <a:ext cx="2799275" cy="189008"/>
            <a:chOff x="403281" y="164517"/>
            <a:chExt cx="2799275" cy="189008"/>
          </a:xfrm>
        </p:grpSpPr>
        <p:sp>
          <p:nvSpPr>
            <p:cNvPr id="49"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Net Charge-off Rate</a:t>
              </a:r>
              <a:endParaRPr lang="en-US" sz="1200" dirty="0">
                <a:solidFill>
                  <a:schemeClr val="accent1"/>
                </a:solidFill>
              </a:endParaRPr>
            </a:p>
          </p:txBody>
        </p:sp>
        <p:sp>
          <p:nvSpPr>
            <p:cNvPr id="50" name="Oval 4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393088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41947905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167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39688885"/>
              </p:ext>
            </p:extLst>
          </p:nvPr>
        </p:nvGraphicFramePr>
        <p:xfrm>
          <a:off x="619760" y="1766888"/>
          <a:ext cx="8627427" cy="4003992"/>
        </p:xfrm>
        <a:graphic>
          <a:graphicData uri="http://schemas.openxmlformats.org/drawingml/2006/table">
            <a:tbl>
              <a:tblPr firstRow="1" bandRow="1">
                <a:tableStyleId>{839DD9DD-9E6C-4910-8AC0-68ADFF6A6AFC}</a:tableStyleId>
              </a:tblPr>
              <a:tblGrid>
                <a:gridCol w="1879600"/>
                <a:gridCol w="6747827"/>
              </a:tblGrid>
              <a:tr h="1157065">
                <a:tc>
                  <a:txBody>
                    <a:bodyPr/>
                    <a:lstStyle/>
                    <a:p>
                      <a:endParaRPr lang="en-US" sz="1200" b="0" dirty="0">
                        <a:latin typeface="Arial" panose="020B0604020202020204" pitchFamily="34" charset="0"/>
                        <a:cs typeface="Arial" panose="020B0604020202020204" pitchFamily="34"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The SHUSA Risk Appetite Statement is anchored in specific objectives for risk-taking</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Meet regulatory constraints as an autonomous subsidiary</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Sustain confidence of external stakeholders</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Minimize control-related risks</a:t>
                      </a:r>
                    </a:p>
                    <a:p>
                      <a:pPr marL="742950"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Comply with Santander S.A.’s (or “Group”) consolidated risk appetite</a:t>
                      </a:r>
                    </a:p>
                  </a:txBody>
                  <a:tcPr>
                    <a:lnL w="12700" cap="flat" cmpd="sng" algn="ctr">
                      <a:solidFill>
                        <a:schemeClr val="bg1"/>
                      </a:solidFill>
                      <a:prstDash val="solid"/>
                      <a:round/>
                      <a:headEnd type="none" w="med" len="med"/>
                      <a:tailEnd type="none" w="med" len="med"/>
                    </a:lnL>
                    <a:lnB w="6350" cap="flat" cmpd="sng" algn="ctr">
                      <a:solidFill>
                        <a:schemeClr val="bg2"/>
                      </a:solidFill>
                      <a:prstDash val="solid"/>
                      <a:round/>
                      <a:headEnd type="none" w="med" len="med"/>
                      <a:tailEnd type="none" w="med" len="med"/>
                    </a:lnB>
                    <a:solidFill>
                      <a:schemeClr val="bg1"/>
                    </a:solidFill>
                  </a:tcPr>
                </a:tc>
              </a:tr>
              <a:tr h="978196">
                <a:tc>
                  <a:txBody>
                    <a:bodyPr/>
                    <a:lstStyle/>
                    <a:p>
                      <a:endParaRPr lang="en-US" sz="1200" b="0" dirty="0">
                        <a:latin typeface="Arial" panose="020B0604020202020204" pitchFamily="34" charset="0"/>
                        <a:cs typeface="Arial" panose="020B0604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Metrics for the SC RAS are selected to target the four primary SHUSA</a:t>
                      </a:r>
                      <a:r>
                        <a:rPr lang="en-US" sz="1200" b="0" baseline="0" dirty="0" smtClean="0">
                          <a:latin typeface="Arial" panose="020B0604020202020204" pitchFamily="34" charset="0"/>
                          <a:cs typeface="Arial" panose="020B0604020202020204" pitchFamily="34" charset="0"/>
                        </a:rPr>
                        <a:t> RAS </a:t>
                      </a:r>
                      <a:r>
                        <a:rPr lang="en-US" sz="1200" b="0" dirty="0" smtClean="0">
                          <a:latin typeface="Arial" panose="020B0604020202020204" pitchFamily="34" charset="0"/>
                          <a:cs typeface="Arial" panose="020B0604020202020204" pitchFamily="34" charset="0"/>
                        </a:rPr>
                        <a:t>objectives</a:t>
                      </a:r>
                      <a:r>
                        <a:rPr lang="en-US" sz="1200" b="0" baseline="0" dirty="0" smtClean="0">
                          <a:latin typeface="Arial" panose="020B0604020202020204" pitchFamily="34" charset="0"/>
                          <a:cs typeface="Arial" panose="020B0604020202020204" pitchFamily="34" charset="0"/>
                        </a:rPr>
                        <a:t> using a</a:t>
                      </a:r>
                      <a:r>
                        <a:rPr lang="en-US" sz="1200" b="0" kern="1200" dirty="0" smtClean="0">
                          <a:solidFill>
                            <a:schemeClr val="tx1"/>
                          </a:solidFill>
                          <a:latin typeface="Arial" panose="020B0604020202020204" pitchFamily="34" charset="0"/>
                          <a:ea typeface="+mn-ea"/>
                          <a:cs typeface="Arial" panose="020B0604020202020204" pitchFamily="34" charset="0"/>
                        </a:rPr>
                        <a:t> common risk taxonomy (tied to ERM</a:t>
                      </a:r>
                      <a:r>
                        <a:rPr lang="en-US" sz="1200" b="0" kern="1200" baseline="0" dirty="0" smtClean="0">
                          <a:solidFill>
                            <a:schemeClr val="tx1"/>
                          </a:solidFill>
                          <a:latin typeface="Arial" panose="020B0604020202020204" pitchFamily="34" charset="0"/>
                          <a:ea typeface="+mn-ea"/>
                          <a:cs typeface="Arial" panose="020B0604020202020204" pitchFamily="34" charset="0"/>
                        </a:rPr>
                        <a:t> Risk Taxonomy) </a:t>
                      </a:r>
                      <a:r>
                        <a:rPr lang="en-US" sz="1200" b="0" kern="1200" dirty="0" smtClean="0">
                          <a:solidFill>
                            <a:schemeClr val="tx1"/>
                          </a:solidFill>
                          <a:latin typeface="Arial" panose="020B0604020202020204" pitchFamily="34" charset="0"/>
                          <a:ea typeface="+mn-ea"/>
                          <a:cs typeface="Arial" panose="020B0604020202020204" pitchFamily="34" charset="0"/>
                        </a:rPr>
                        <a:t>across entities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latin typeface="Arial" panose="020B0604020202020204" pitchFamily="34" charset="0"/>
                          <a:cs typeface="Arial" panose="020B0604020202020204" pitchFamily="34" charset="0"/>
                        </a:rPr>
                        <a:t>Supporting qualitative statements are set for each entity and applicable risk taxonomy category</a:t>
                      </a:r>
                    </a:p>
                  </a:txBody>
                  <a:tcPr>
                    <a:lnL w="12700" cap="flat" cmpd="sng" algn="ctr">
                      <a:solidFill>
                        <a:schemeClr val="bg1"/>
                      </a:solidFill>
                      <a:prstDash val="solid"/>
                      <a:round/>
                      <a:headEnd type="none" w="med" len="med"/>
                      <a:tailEnd type="none" w="med" len="med"/>
                    </a:lnL>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r h="862891">
                <a:tc rowSpan="2">
                  <a:txBody>
                    <a:bodyPr/>
                    <a:lstStyle/>
                    <a:p>
                      <a:endParaRPr lang="en-US" sz="1200" b="0" dirty="0">
                        <a:latin typeface="Arial" panose="020B0604020202020204" pitchFamily="34" charset="0"/>
                        <a:cs typeface="Arial" panose="020B0604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Development of a set of “anchor points” for calibration to ensure internal consistency using:</a:t>
                      </a:r>
                    </a:p>
                    <a:p>
                      <a:pPr marL="625475" lvl="1" indent="-285750">
                        <a:buFont typeface="Arial" panose="020B0604020202020204" pitchFamily="34" charset="0"/>
                        <a:buChar char="-"/>
                      </a:pPr>
                      <a:r>
                        <a:rPr lang="en-US" sz="1200" b="0" dirty="0" smtClean="0">
                          <a:latin typeface="Arial" panose="020B0604020202020204" pitchFamily="34" charset="0"/>
                          <a:cs typeface="Arial" panose="020B0604020202020204" pitchFamily="34" charset="0"/>
                        </a:rPr>
                        <a:t>I</a:t>
                      </a:r>
                      <a:r>
                        <a:rPr lang="en-US" sz="1200" dirty="0" smtClean="0">
                          <a:latin typeface="Arial" panose="020B0604020202020204" pitchFamily="34" charset="0"/>
                          <a:cs typeface="Arial" panose="020B0604020202020204" pitchFamily="34" charset="0"/>
                        </a:rPr>
                        <a:t>nternal risk policies</a:t>
                      </a:r>
                    </a:p>
                    <a:p>
                      <a:pPr marL="625475" lvl="1"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Model projections (CCAR</a:t>
                      </a:r>
                      <a:r>
                        <a:rPr lang="en-US" sz="1200" baseline="0" dirty="0" smtClean="0">
                          <a:latin typeface="Arial" panose="020B0604020202020204" pitchFamily="34" charset="0"/>
                          <a:cs typeface="Arial" panose="020B0604020202020204" pitchFamily="34" charset="0"/>
                        </a:rPr>
                        <a:t> and non-CCAR)</a:t>
                      </a:r>
                    </a:p>
                    <a:p>
                      <a:pPr marL="625475" lvl="1" indent="-2857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Analysis of internal and external data</a:t>
                      </a:r>
                    </a:p>
                  </a:txBody>
                  <a:tcP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r h="894080">
                <a:tc vMerge="1">
                  <a:txBody>
                    <a:bodyPr/>
                    <a:lstStyle/>
                    <a:p>
                      <a:endParaRPr lang="en-US"/>
                    </a:p>
                  </a:txBody>
                  <a:tcPr/>
                </a:tc>
                <a:tc>
                  <a:txBody>
                    <a:bodyPr/>
                    <a:lstStyle/>
                    <a:p>
                      <a:pPr marL="2857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Senior leadership refinement to ensure limits are</a:t>
                      </a:r>
                      <a:r>
                        <a:rPr lang="en-US" sz="1200" kern="1200" baseline="0" dirty="0" smtClean="0">
                          <a:solidFill>
                            <a:schemeClr val="tx1"/>
                          </a:solidFill>
                          <a:latin typeface="Arial" panose="020B0604020202020204" pitchFamily="34" charset="0"/>
                          <a:ea typeface="+mn-ea"/>
                          <a:cs typeface="Arial" panose="020B0604020202020204" pitchFamily="34" charset="0"/>
                        </a:rPr>
                        <a:t> consistent with internal management plans and </a:t>
                      </a:r>
                      <a:r>
                        <a:rPr lang="en-US" sz="1200" kern="1200" dirty="0" smtClean="0">
                          <a:solidFill>
                            <a:schemeClr val="tx1"/>
                          </a:solidFill>
                          <a:latin typeface="Arial" panose="020B0604020202020204" pitchFamily="34" charset="0"/>
                          <a:ea typeface="+mn-ea"/>
                          <a:cs typeface="Arial" panose="020B0604020202020204" pitchFamily="34" charset="0"/>
                        </a:rPr>
                        <a:t>reflect forward-looking strategic vision, including:</a:t>
                      </a:r>
                    </a:p>
                    <a:p>
                      <a:pPr marL="625475"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latin typeface="Arial" panose="020B0604020202020204" pitchFamily="34" charset="0"/>
                          <a:cs typeface="Arial" panose="020B0604020202020204" pitchFamily="34" charset="0"/>
                        </a:rPr>
                        <a:t>SC risk </a:t>
                      </a:r>
                      <a:r>
                        <a:rPr lang="en-US" sz="1200" b="0" baseline="0" dirty="0" smtClean="0">
                          <a:latin typeface="Arial" panose="020B0604020202020204" pitchFamily="34" charset="0"/>
                          <a:cs typeface="Arial" panose="020B0604020202020204" pitchFamily="34" charset="0"/>
                        </a:rPr>
                        <a:t>teams and CRO</a:t>
                      </a:r>
                    </a:p>
                    <a:p>
                      <a:pPr marL="625475"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latin typeface="Arial" panose="020B0604020202020204" pitchFamily="34" charset="0"/>
                          <a:cs typeface="Arial" panose="020B0604020202020204" pitchFamily="34" charset="0"/>
                        </a:rPr>
                        <a:t>SC business leaders</a:t>
                      </a:r>
                      <a:r>
                        <a:rPr lang="en-US" sz="1200" b="0" baseline="0" dirty="0" smtClean="0">
                          <a:latin typeface="Arial" panose="020B0604020202020204" pitchFamily="34" charset="0"/>
                          <a:cs typeface="Arial" panose="020B0604020202020204" pitchFamily="34" charset="0"/>
                        </a:rPr>
                        <a:t> and CEO</a:t>
                      </a:r>
                      <a:endParaRPr lang="en-US" sz="1200" b="0" dirty="0" smtClean="0">
                        <a:latin typeface="Arial" panose="020B0604020202020204" pitchFamily="34" charset="0"/>
                        <a:cs typeface="Arial" panose="020B0604020202020204" pitchFamily="34" charset="0"/>
                      </a:endParaRPr>
                    </a:p>
                    <a:p>
                      <a:pPr marL="625475"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Arial" panose="020B0604020202020204" pitchFamily="34" charset="0"/>
                          <a:cs typeface="Arial" panose="020B0604020202020204" pitchFamily="34" charset="0"/>
                        </a:rPr>
                        <a:t>SHUSA risk teams and CRO</a:t>
                      </a:r>
                      <a:endParaRPr lang="en-US" sz="1200" b="0" dirty="0" smtClean="0">
                        <a:latin typeface="Arial" panose="020B0604020202020204" pitchFamily="34" charset="0"/>
                        <a:cs typeface="Arial" panose="020B0604020202020204" pitchFamily="34" charset="0"/>
                      </a:endParaRPr>
                    </a:p>
                  </a:txBody>
                  <a:tcP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r>
            </a:tbl>
          </a:graphicData>
        </a:graphic>
      </p:graphicFrame>
      <p:sp>
        <p:nvSpPr>
          <p:cNvPr id="3" name="Content Placeholder 2"/>
          <p:cNvSpPr>
            <a:spLocks noGrp="1"/>
          </p:cNvSpPr>
          <p:nvPr>
            <p:ph sz="quarter" idx="11"/>
          </p:nvPr>
        </p:nvSpPr>
        <p:spPr>
          <a:xfrm>
            <a:off x="348437" y="381390"/>
            <a:ext cx="8666245" cy="435610"/>
          </a:xfrm>
        </p:spPr>
        <p:txBody>
          <a:bodyPr/>
          <a:lstStyle/>
          <a:p>
            <a:r>
              <a:rPr lang="en-US" dirty="0"/>
              <a:t>We have </a:t>
            </a:r>
            <a:r>
              <a:rPr lang="en-US" dirty="0" smtClean="0"/>
              <a:t>recalibrated </a:t>
            </a:r>
            <a:r>
              <a:rPr lang="en-US" dirty="0"/>
              <a:t>the Board level Risk Appetite Statements for </a:t>
            </a:r>
            <a:r>
              <a:rPr lang="en-US" dirty="0" smtClean="0"/>
              <a:t>SHUSA</a:t>
            </a:r>
            <a:r>
              <a:rPr lang="en-US" dirty="0"/>
              <a:t> </a:t>
            </a:r>
            <a:r>
              <a:rPr lang="en-US" dirty="0" smtClean="0"/>
              <a:t>and its entities</a:t>
            </a:r>
            <a:endParaRPr lang="en-US" dirty="0"/>
          </a:p>
        </p:txBody>
      </p:sp>
      <p:sp>
        <p:nvSpPr>
          <p:cNvPr id="4" name="Text Box 75"/>
          <p:cNvSpPr txBox="1">
            <a:spLocks noChangeArrowheads="1"/>
          </p:cNvSpPr>
          <p:nvPr/>
        </p:nvSpPr>
        <p:spPr bwMode="gray">
          <a:xfrm>
            <a:off x="387979" y="98167"/>
            <a:ext cx="639599"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nSpc>
                <a:spcPct val="100000"/>
              </a:lnSpc>
            </a:pPr>
            <a:r>
              <a:rPr lang="en-US" sz="1200" dirty="0" smtClean="0">
                <a:solidFill>
                  <a:schemeClr val="bg1">
                    <a:lumMod val="50000"/>
                  </a:schemeClr>
                </a:solidFill>
              </a:rPr>
              <a:t>Overview</a:t>
            </a:r>
            <a:endParaRPr lang="en-US" sz="1200" dirty="0">
              <a:solidFill>
                <a:schemeClr val="bg1">
                  <a:lumMod val="50000"/>
                </a:schemeClr>
              </a:solidFill>
            </a:endParaRPr>
          </a:p>
        </p:txBody>
      </p:sp>
      <p:sp>
        <p:nvSpPr>
          <p:cNvPr id="6"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7"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8"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Calibrate anchor points for metric limits</a:t>
            </a:r>
            <a:endParaRPr lang="en-GB" altLang="zh-CN" sz="1100" b="1" dirty="0">
              <a:latin typeface="Arial" panose="020B0604020202020204" pitchFamily="34" charset="0"/>
              <a:ea typeface="+mj-ea"/>
              <a:cs typeface="Arial" panose="020B0604020202020204" pitchFamily="34" charset="0"/>
            </a:endParaRPr>
          </a:p>
        </p:txBody>
      </p:sp>
      <p:sp>
        <p:nvSpPr>
          <p:cNvPr id="9"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entity level</a:t>
            </a:r>
            <a:endParaRPr lang="en-GB" altLang="zh-CN" sz="1100" b="1" dirty="0">
              <a:latin typeface="Arial" panose="020B0604020202020204" pitchFamily="34" charset="0"/>
              <a:ea typeface="+mj-ea"/>
              <a:cs typeface="Arial" panose="020B0604020202020204" pitchFamily="34" charset="0"/>
            </a:endParaRPr>
          </a:p>
        </p:txBody>
      </p:sp>
      <p:sp>
        <p:nvSpPr>
          <p:cNvPr id="11" name="Text Placeholder 2"/>
          <p:cNvSpPr txBox="1">
            <a:spLocks/>
          </p:cNvSpPr>
          <p:nvPr/>
        </p:nvSpPr>
        <p:spPr bwMode="auto">
          <a:xfrm>
            <a:off x="365760"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RAS </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Tree>
    <p:extLst>
      <p:ext uri="{BB962C8B-B14F-4D97-AF65-F5344CB8AC3E}">
        <p14:creationId xmlns:p14="http://schemas.microsoft.com/office/powerpoint/2010/main" val="4255622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922739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679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Content Placeholder 1"/>
          <p:cNvSpPr>
            <a:spLocks noGrp="1"/>
          </p:cNvSpPr>
          <p:nvPr>
            <p:ph sz="quarter" idx="11"/>
          </p:nvPr>
        </p:nvSpPr>
        <p:spPr>
          <a:xfrm>
            <a:off x="852722" y="452510"/>
            <a:ext cx="8161960" cy="435610"/>
          </a:xfrm>
        </p:spPr>
        <p:txBody>
          <a:bodyPr/>
          <a:lstStyle/>
          <a:p>
            <a:r>
              <a:rPr lang="en-GB" dirty="0"/>
              <a:t>Calibration: </a:t>
            </a:r>
            <a:r>
              <a:rPr lang="en-US" b="0" dirty="0"/>
              <a:t>NCO anchor – SC </a:t>
            </a:r>
            <a:r>
              <a:rPr lang="en-US" b="0" dirty="0" smtClean="0"/>
              <a:t>Auto</a:t>
            </a:r>
            <a:endParaRPr lang="en-US" b="0" dirty="0"/>
          </a:p>
        </p:txBody>
      </p:sp>
      <p:sp>
        <p:nvSpPr>
          <p:cNvPr id="16" name="Rectangle 15"/>
          <p:cNvSpPr/>
          <p:nvPr/>
        </p:nvSpPr>
        <p:spPr>
          <a:xfrm>
            <a:off x="362780" y="1463040"/>
            <a:ext cx="8425620" cy="185307"/>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range </a:t>
            </a:r>
            <a:r>
              <a:rPr lang="en-GB" sz="1400" b="1" dirty="0">
                <a:solidFill>
                  <a:srgbClr val="FF0000"/>
                </a:solidFill>
                <a:latin typeface="Arial" panose="020B0604020202020204" pitchFamily="34" charset="0"/>
                <a:cs typeface="Arial" panose="020B0604020202020204" pitchFamily="34" charset="0"/>
              </a:rPr>
              <a:t>of stress scalars and NCO </a:t>
            </a:r>
            <a:r>
              <a:rPr lang="en-GB" sz="1400" b="1" dirty="0" smtClean="0">
                <a:solidFill>
                  <a:srgbClr val="FF0000"/>
                </a:solidFill>
                <a:latin typeface="Arial" panose="020B0604020202020204" pitchFamily="34" charset="0"/>
                <a:cs typeface="Arial" panose="020B0604020202020204" pitchFamily="34" charset="0"/>
              </a:rPr>
              <a:t>anchor points</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3065682780"/>
              </p:ext>
            </p:extLst>
          </p:nvPr>
        </p:nvGraphicFramePr>
        <p:xfrm>
          <a:off x="365605" y="2501639"/>
          <a:ext cx="8881582" cy="2656781"/>
        </p:xfrm>
        <a:graphic>
          <a:graphicData uri="http://schemas.openxmlformats.org/drawingml/2006/table">
            <a:tbl>
              <a:tblPr firstRow="1" lastRow="1" bandRow="1"/>
              <a:tblGrid>
                <a:gridCol w="1309815"/>
                <a:gridCol w="762935"/>
                <a:gridCol w="878095"/>
                <a:gridCol w="1007649"/>
                <a:gridCol w="1007649"/>
                <a:gridCol w="1065229"/>
                <a:gridCol w="950070"/>
                <a:gridCol w="950070"/>
                <a:gridCol w="950070"/>
              </a:tblGrid>
              <a:tr h="285437">
                <a:tc row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100" b="1" dirty="0" smtClean="0">
                          <a:solidFill>
                            <a:srgbClr val="FF0000"/>
                          </a:solidFill>
                          <a:latin typeface="Arial" panose="020B0604020202020204" pitchFamily="34" charset="0"/>
                          <a:cs typeface="Arial" panose="020B0604020202020204" pitchFamily="34" charset="0"/>
                        </a:rPr>
                        <a:t>Portfolio</a:t>
                      </a: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kern="1200" dirty="0" smtClean="0">
                          <a:solidFill>
                            <a:srgbClr val="FF0000"/>
                          </a:solidFill>
                          <a:latin typeface="Arial" panose="020B0604020202020204" pitchFamily="34" charset="0"/>
                          <a:ea typeface="+mn-ea"/>
                          <a:cs typeface="Arial" panose="020B0604020202020204" pitchFamily="34" charset="0"/>
                        </a:rPr>
                        <a:t>CCAR</a:t>
                      </a:r>
                      <a:r>
                        <a:rPr lang="en-US" sz="1100" b="1" kern="1200" baseline="0" dirty="0" smtClean="0">
                          <a:solidFill>
                            <a:srgbClr val="FF0000"/>
                          </a:solidFill>
                          <a:latin typeface="Arial" panose="020B0604020202020204" pitchFamily="34" charset="0"/>
                          <a:ea typeface="+mn-ea"/>
                          <a:cs typeface="Arial" panose="020B0604020202020204" pitchFamily="34" charset="0"/>
                        </a:rPr>
                        <a:t> l</a:t>
                      </a:r>
                      <a:r>
                        <a:rPr lang="en-US" sz="1100" b="1" kern="1200" dirty="0" smtClean="0">
                          <a:solidFill>
                            <a:srgbClr val="FF0000"/>
                          </a:solidFill>
                          <a:latin typeface="Arial" panose="020B0604020202020204" pitchFamily="34" charset="0"/>
                          <a:ea typeface="+mn-ea"/>
                          <a:cs typeface="Arial" panose="020B0604020202020204" pitchFamily="34" charset="0"/>
                        </a:rPr>
                        <a:t>oss budget</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2"/>
                    </a:solidFill>
                  </a:tcPr>
                </a:tc>
                <a:tc row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dirty="0" smtClean="0">
                          <a:solidFill>
                            <a:srgbClr val="FF0000"/>
                          </a:solidFill>
                          <a:latin typeface="Arial" panose="020B0604020202020204" pitchFamily="34" charset="0"/>
                          <a:cs typeface="Arial" panose="020B0604020202020204" pitchFamily="34" charset="0"/>
                        </a:rPr>
                        <a:t>CCAR anchor</a:t>
                      </a:r>
                      <a:r>
                        <a:rPr lang="en-US" sz="1100" b="1" baseline="0" dirty="0" smtClean="0">
                          <a:solidFill>
                            <a:srgbClr val="FF0000"/>
                          </a:solidFill>
                          <a:latin typeface="Arial" panose="020B0604020202020204" pitchFamily="34" charset="0"/>
                          <a:cs typeface="Arial" panose="020B0604020202020204" pitchFamily="34" charset="0"/>
                        </a:rPr>
                        <a:t> scalar</a:t>
                      </a: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p>
                      <a:pPr algn="ctr"/>
                      <a:r>
                        <a:rPr lang="en-US" sz="1100" b="1" smtClean="0">
                          <a:solidFill>
                            <a:srgbClr val="FF0000"/>
                          </a:solidFill>
                          <a:latin typeface="Arial" panose="020B0604020202020204" pitchFamily="34" charset="0"/>
                          <a:cs typeface="Arial" panose="020B0604020202020204" pitchFamily="34" charset="0"/>
                        </a:rPr>
                        <a:t>Post-adjustment</a:t>
                      </a:r>
                      <a:r>
                        <a:rPr lang="en-US" sz="1100" b="1" baseline="0" smtClean="0">
                          <a:solidFill>
                            <a:srgbClr val="FF0000"/>
                          </a:solidFill>
                          <a:latin typeface="Arial" panose="020B0604020202020204" pitchFamily="34" charset="0"/>
                          <a:cs typeface="Arial" panose="020B0604020202020204" pitchFamily="34" charset="0"/>
                        </a:rPr>
                        <a:t> stress scalar</a:t>
                      </a: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dirty="0" smtClean="0">
                          <a:solidFill>
                            <a:srgbClr val="FF0000"/>
                          </a:solidFill>
                          <a:latin typeface="Arial" panose="020B0604020202020204" pitchFamily="34" charset="0"/>
                          <a:cs typeface="Arial" panose="020B0604020202020204" pitchFamily="34" charset="0"/>
                        </a:rPr>
                        <a:t>NCO anchor</a:t>
                      </a:r>
                      <a:r>
                        <a:rPr lang="en-US" sz="1100" b="1" baseline="0" dirty="0" smtClean="0">
                          <a:solidFill>
                            <a:srgbClr val="FF0000"/>
                          </a:solidFill>
                          <a:latin typeface="Arial" panose="020B0604020202020204" pitchFamily="34" charset="0"/>
                          <a:cs typeface="Arial" panose="020B0604020202020204" pitchFamily="34" charset="0"/>
                        </a:rPr>
                        <a:t> points</a:t>
                      </a: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grid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1100" b="1" dirty="0" smtClean="0">
                          <a:solidFill>
                            <a:srgbClr val="FF0000"/>
                          </a:solidFill>
                          <a:latin typeface="Arial" panose="020B0604020202020204" pitchFamily="34" charset="0"/>
                          <a:cs typeface="Arial" panose="020B0604020202020204" pitchFamily="34" charset="0"/>
                        </a:rPr>
                        <a:t>Trailing</a:t>
                      </a:r>
                      <a:r>
                        <a:rPr lang="en-GB" sz="1100" b="1" baseline="0" dirty="0" smtClean="0">
                          <a:solidFill>
                            <a:srgbClr val="FF0000"/>
                          </a:solidFill>
                          <a:latin typeface="Arial" panose="020B0604020202020204" pitchFamily="34" charset="0"/>
                          <a:cs typeface="Arial" panose="020B0604020202020204" pitchFamily="34" charset="0"/>
                        </a:rPr>
                        <a:t> 12m (Base)</a:t>
                      </a:r>
                      <a:endParaRPr lang="en-GB" sz="1100" b="1" dirty="0" smtClean="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45297">
                <a:tc vMerge="1">
                  <a:txBody>
                    <a:bodyPr/>
                    <a:lstStyle/>
                    <a:p>
                      <a:endParaRPr lang="en-GB"/>
                    </a:p>
                  </a:txBody>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dirty="0" smtClean="0">
                          <a:solidFill>
                            <a:schemeClr val="tx1"/>
                          </a:solidFill>
                          <a:latin typeface="Arial" panose="020B0604020202020204" pitchFamily="34" charset="0"/>
                          <a:cs typeface="Arial" panose="020B0604020202020204" pitchFamily="34" charset="0"/>
                        </a:rPr>
                        <a:t>Amber</a:t>
                      </a:r>
                      <a:endParaRPr lang="en-US" sz="1100" b="1"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GB" sz="1100" b="1" dirty="0" smtClean="0">
                          <a:solidFill>
                            <a:schemeClr val="bg1"/>
                          </a:solidFill>
                          <a:latin typeface="Arial" panose="020B0604020202020204" pitchFamily="34" charset="0"/>
                          <a:cs typeface="Arial" panose="020B0604020202020204" pitchFamily="34" charset="0"/>
                        </a:rPr>
                        <a:t>Red</a:t>
                      </a:r>
                      <a:endParaRPr lang="en-GB" b="1" dirty="0">
                        <a:solidFill>
                          <a:schemeClr val="bg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endParaRPr lang="en-GB"/>
                    </a:p>
                  </a:txBody>
                  <a:tcPr/>
                </a:tc>
                <a:tc vMerge="1">
                  <a:txBody>
                    <a:bodyPr/>
                    <a:lstStyle/>
                    <a:p>
                      <a:endParaRPr lang="en-GB"/>
                    </a:p>
                  </a:txBody>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dirty="0" smtClean="0">
                          <a:solidFill>
                            <a:schemeClr val="tx1"/>
                          </a:solidFill>
                          <a:latin typeface="Arial" panose="020B0604020202020204" pitchFamily="34" charset="0"/>
                          <a:cs typeface="Arial" panose="020B0604020202020204" pitchFamily="34" charset="0"/>
                        </a:rPr>
                        <a:t>Amber</a:t>
                      </a:r>
                      <a:endParaRPr lang="en-US" sz="1100" b="1"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GB" sz="1100" b="1" dirty="0" smtClean="0">
                          <a:solidFill>
                            <a:schemeClr val="bg1"/>
                          </a:solidFill>
                          <a:latin typeface="Arial" panose="020B0604020202020204" pitchFamily="34" charset="0"/>
                          <a:cs typeface="Arial" panose="020B0604020202020204" pitchFamily="34" charset="0"/>
                        </a:rPr>
                        <a:t>Red</a:t>
                      </a:r>
                      <a:endParaRPr lang="en-GB" b="1" dirty="0">
                        <a:solidFill>
                          <a:schemeClr val="bg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tx1"/>
                          </a:solidFill>
                          <a:effectLst/>
                          <a:latin typeface="Arial" panose="020B0604020202020204" pitchFamily="34" charset="0"/>
                          <a:cs typeface="Arial" panose="020B0604020202020204" pitchFamily="34" charset="0"/>
                        </a:rPr>
                        <a:t>Average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tx1"/>
                          </a:solidFill>
                          <a:effectLst/>
                          <a:latin typeface="Arial" panose="020B0604020202020204" pitchFamily="34" charset="0"/>
                          <a:cs typeface="Arial" panose="020B0604020202020204" pitchFamily="34" charset="0"/>
                        </a:rPr>
                        <a:t>Max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296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lgn="l" defTabSz="9144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Auto</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kern="1200" dirty="0">
                          <a:solidFill>
                            <a:schemeClr val="tx1"/>
                          </a:solidFill>
                          <a:latin typeface="Arial" panose="020B0604020202020204" pitchFamily="34" charset="0"/>
                          <a:ea typeface="+mn-ea"/>
                          <a:cs typeface="Arial" panose="020B0604020202020204" pitchFamily="34" charset="0"/>
                        </a:rPr>
                        <a:t>$8,790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1" i="0" kern="1200" dirty="0">
                          <a:solidFill>
                            <a:schemeClr val="tx1"/>
                          </a:solidFill>
                          <a:latin typeface="Arial" panose="020B0604020202020204" pitchFamily="34" charset="0"/>
                          <a:ea typeface="+mn-ea"/>
                          <a:cs typeface="Arial" panose="020B0604020202020204" pitchFamily="34" charset="0"/>
                        </a:rPr>
                        <a:t>$9,038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1.7</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1" i="0" u="none" strike="noStrike" dirty="0">
                          <a:effectLst/>
                          <a:latin typeface="Arial" panose="020B0604020202020204" pitchFamily="34" charset="0"/>
                          <a:cs typeface="Arial" panose="020B0604020202020204" pitchFamily="34" charset="0"/>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1" i="0" u="none" strike="noStrike" dirty="0" smtClean="0">
                          <a:effectLst/>
                          <a:latin typeface="Arial" panose="020B0604020202020204" pitchFamily="34" charset="0"/>
                          <a:cs typeface="Arial" panose="020B0604020202020204" pitchFamily="34" charset="0"/>
                        </a:rPr>
                        <a:t>9.3%</a:t>
                      </a:r>
                      <a:endParaRPr lang="en-US" sz="1100" b="1"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1" i="0" u="none" strike="noStrike" dirty="0" smtClean="0">
                          <a:effectLst/>
                          <a:latin typeface="Arial" panose="020B0604020202020204" pitchFamily="34" charset="0"/>
                          <a:cs typeface="Arial" panose="020B0604020202020204" pitchFamily="34" charset="0"/>
                        </a:rPr>
                        <a:t>9.6%</a:t>
                      </a:r>
                      <a:endParaRPr lang="en-US" sz="1100" b="1"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8.6%</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b"/>
                      <a:r>
                        <a:rPr lang="en-US" sz="1100" b="1" i="0" u="none" strike="noStrike" dirty="0">
                          <a:solidFill>
                            <a:schemeClr val="tx1"/>
                          </a:solidFill>
                          <a:effectLst/>
                          <a:latin typeface="Arial" panose="020B0604020202020204" pitchFamily="34" charset="0"/>
                          <a:cs typeface="Arial" panose="020B0604020202020204" pitchFamily="34" charset="0"/>
                        </a:rPr>
                        <a:t>9.4%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296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Core</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$5,554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$5,710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1.6</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9.2%</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9.5%</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solidFill>
                            <a:schemeClr val="tx1"/>
                          </a:solidFill>
                          <a:effectLst/>
                          <a:latin typeface="Arial" panose="020B0604020202020204" pitchFamily="34" charset="0"/>
                          <a:cs typeface="Arial" panose="020B0604020202020204" pitchFamily="34" charset="0"/>
                        </a:rPr>
                        <a:t>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9.3%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296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233363" indent="0"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FICO</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&lt;640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$5,222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$5,369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1.7</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9.4%</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9.6%</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8.6%</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9.6%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296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233363" indent="0"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FICO</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&gt;640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$332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$341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7.0%</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7.2%</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6.3%</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6.6%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296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Chrysler</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$2,756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$2,833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10.3%</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10.6%</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9.7%</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10.7%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296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233363" indent="0"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Eligible</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$117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$120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2.1</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3.2%</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3.3%</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3.1%</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3.5%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296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233363" indent="0"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Ineligible</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a:solidFill>
                            <a:schemeClr val="tx1"/>
                          </a:solidFill>
                          <a:latin typeface="Arial" panose="020B0604020202020204" pitchFamily="34" charset="0"/>
                          <a:ea typeface="+mn-ea"/>
                          <a:cs typeface="Arial" panose="020B0604020202020204" pitchFamily="34" charset="0"/>
                        </a:rPr>
                        <a:t>$2,639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$2,713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2</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11.5%</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11.8%</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10.8%</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12.0%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543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Other</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$121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r>
                        <a:rPr lang="en-US" sz="1100" b="0" i="0" kern="1200" dirty="0">
                          <a:solidFill>
                            <a:schemeClr val="tx1"/>
                          </a:solidFill>
                          <a:latin typeface="Arial" panose="020B0604020202020204" pitchFamily="34" charset="0"/>
                          <a:ea typeface="+mn-ea"/>
                          <a:cs typeface="Arial" panose="020B0604020202020204" pitchFamily="34" charset="0"/>
                        </a:rPr>
                        <a:t>$124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3.1%</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effectLst/>
                          <a:latin typeface="Arial" panose="020B0604020202020204" pitchFamily="34" charset="0"/>
                          <a:cs typeface="Arial" panose="020B0604020202020204" pitchFamily="34" charset="0"/>
                        </a:rPr>
                        <a:t>3.15%</a:t>
                      </a:r>
                      <a:endParaRPr lang="en-US" sz="1100" b="0" i="0" u="none" strike="noStrike" dirty="0">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2.9%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b"/>
                      <a:r>
                        <a:rPr lang="en-US" sz="1100" b="0" i="0" u="none" strike="noStrike" dirty="0">
                          <a:solidFill>
                            <a:schemeClr val="tx1"/>
                          </a:solidFill>
                          <a:effectLst/>
                          <a:latin typeface="Arial" panose="020B0604020202020204" pitchFamily="34" charset="0"/>
                          <a:cs typeface="Arial" panose="020B0604020202020204" pitchFamily="34" charset="0"/>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3" name="Rectangle 12"/>
          <p:cNvSpPr/>
          <p:nvPr/>
        </p:nvSpPr>
        <p:spPr>
          <a:xfrm>
            <a:off x="5333004" y="3062177"/>
            <a:ext cx="1996405" cy="2073349"/>
          </a:xfrm>
          <a:prstGeom prst="rect">
            <a:avLst/>
          </a:prstGeom>
          <a:noFill/>
          <a:ln w="28575" cap="flat" cmpd="sng" algn="ctr">
            <a:solidFill>
              <a:srgbClr val="FF0000"/>
            </a:solidFill>
            <a:prstDash val="solid"/>
          </a:ln>
          <a:effectLst/>
        </p:spPr>
        <p:txBody>
          <a:bodyPr lIns="73152" tIns="73152" rIns="73152" bIns="73152"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15" name="Rectangle 14"/>
          <p:cNvSpPr/>
          <p:nvPr/>
        </p:nvSpPr>
        <p:spPr>
          <a:xfrm>
            <a:off x="297762" y="352762"/>
            <a:ext cx="554960" cy="707886"/>
          </a:xfrm>
          <a:prstGeom prst="rect">
            <a:avLst/>
          </a:prstGeom>
        </p:spPr>
        <p:txBody>
          <a:bodyPr wrap="none">
            <a:spAutoFit/>
          </a:bodyPr>
          <a:lstStyle/>
          <a:p>
            <a:pPr lvl="0" fontAlgn="ctr">
              <a:lnSpc>
                <a:spcPct val="100000"/>
              </a:lnSpc>
              <a:spcBef>
                <a:spcPts val="0"/>
              </a:spcBef>
              <a:spcAft>
                <a:spcPts val="0"/>
              </a:spcAft>
              <a:defRPr/>
            </a:pPr>
            <a:r>
              <a:rPr lang="en-US" sz="4000" b="1" dirty="0" smtClean="0">
                <a:solidFill>
                  <a:srgbClr val="FF0000"/>
                </a:solidFill>
              </a:rPr>
              <a:t>C</a:t>
            </a:r>
            <a:endParaRPr lang="en-US" sz="4000" b="1" dirty="0">
              <a:solidFill>
                <a:srgbClr val="FF0000"/>
              </a:solidFill>
            </a:endParaRPr>
          </a:p>
        </p:txBody>
      </p:sp>
      <p:sp>
        <p:nvSpPr>
          <p:cNvPr id="53" name="Rectangular Callout 52"/>
          <p:cNvSpPr/>
          <p:nvPr/>
        </p:nvSpPr>
        <p:spPr>
          <a:xfrm>
            <a:off x="353166" y="2134293"/>
            <a:ext cx="1451928" cy="469764"/>
          </a:xfrm>
          <a:prstGeom prst="wedgeRectCallout">
            <a:avLst>
              <a:gd name="adj1" fmla="val 2801"/>
              <a:gd name="adj2" fmla="val 166144"/>
            </a:avLst>
          </a:prstGeom>
          <a:solidFill>
            <a:srgbClr val="FFFFFF">
              <a:lumMod val="95000"/>
            </a:srgbClr>
          </a:solidFill>
          <a:ln w="9525" cap="flat" cmpd="sng" algn="ctr">
            <a:solidFill>
              <a:srgbClr val="606060"/>
            </a:solidFill>
            <a:prstDash val="solid"/>
          </a:ln>
          <a:effectLst/>
        </p:spPr>
        <p:txBody>
          <a:bodyPr lIns="72009" tIns="72009" rIns="72009" bIns="72009"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kern="0" dirty="0" smtClean="0">
                <a:solidFill>
                  <a:srgbClr val="000000"/>
                </a:solidFill>
                <a:latin typeface="Arial"/>
                <a:sym typeface="Arial"/>
              </a:rPr>
              <a:t>Auto </a:t>
            </a:r>
            <a:r>
              <a:rPr kumimoji="0" lang="en-GB" b="0" i="0" u="none" strike="noStrike" kern="0" cap="none" spc="0" normalizeH="0" baseline="0" noProof="0" dirty="0" smtClean="0">
                <a:ln>
                  <a:noFill/>
                </a:ln>
                <a:solidFill>
                  <a:srgbClr val="000000"/>
                </a:solidFill>
                <a:effectLst/>
                <a:uLnTx/>
                <a:uFillTx/>
                <a:latin typeface="Arial"/>
                <a:ea typeface="+mn-ea"/>
                <a:cs typeface="+mn-cs"/>
                <a:sym typeface="Arial"/>
              </a:rPr>
              <a:t>NCO limit calculated as weighted average of portfolios</a:t>
            </a:r>
          </a:p>
        </p:txBody>
      </p:sp>
      <p:sp>
        <p:nvSpPr>
          <p:cNvPr id="93" name="TextBox 92"/>
          <p:cNvSpPr txBox="1"/>
          <p:nvPr/>
        </p:nvSpPr>
        <p:spPr>
          <a:xfrm>
            <a:off x="1473408" y="1764584"/>
            <a:ext cx="1310640" cy="357021"/>
          </a:xfrm>
          <a:prstGeom prst="rect">
            <a:avLst/>
          </a:prstGeom>
          <a:noFill/>
        </p:spPr>
        <p:txBody>
          <a:bodyPr wrap="square" rtlCol="0">
            <a:spAutoFit/>
          </a:bodyPr>
          <a:lstStyle/>
          <a:p>
            <a:r>
              <a:rPr lang="en-US" b="1" dirty="0" smtClean="0"/>
              <a:t>9Q Stress loss budgets</a:t>
            </a:r>
            <a:endParaRPr lang="en-US" b="1" dirty="0"/>
          </a:p>
        </p:txBody>
      </p:sp>
      <p:sp>
        <p:nvSpPr>
          <p:cNvPr id="94" name="TextBox 93"/>
          <p:cNvSpPr txBox="1"/>
          <p:nvPr/>
        </p:nvSpPr>
        <p:spPr>
          <a:xfrm>
            <a:off x="2890154" y="1830756"/>
            <a:ext cx="915812" cy="357021"/>
          </a:xfrm>
          <a:prstGeom prst="rect">
            <a:avLst/>
          </a:prstGeom>
          <a:noFill/>
        </p:spPr>
        <p:txBody>
          <a:bodyPr wrap="square" rtlCol="0">
            <a:spAutoFit/>
          </a:bodyPr>
          <a:lstStyle/>
          <a:p>
            <a:r>
              <a:rPr lang="en-US" b="1" dirty="0" smtClean="0"/>
              <a:t>2.25</a:t>
            </a:r>
          </a:p>
          <a:p>
            <a:r>
              <a:rPr lang="en-US" b="1" dirty="0" smtClean="0"/>
              <a:t>(annualize)</a:t>
            </a:r>
            <a:endParaRPr lang="en-US" b="1" dirty="0"/>
          </a:p>
        </p:txBody>
      </p:sp>
      <p:sp>
        <p:nvSpPr>
          <p:cNvPr id="95" name="TextBox 94"/>
          <p:cNvSpPr txBox="1"/>
          <p:nvPr/>
        </p:nvSpPr>
        <p:spPr>
          <a:xfrm>
            <a:off x="3769793" y="1764584"/>
            <a:ext cx="1167948" cy="357021"/>
          </a:xfrm>
          <a:prstGeom prst="rect">
            <a:avLst/>
          </a:prstGeom>
          <a:noFill/>
        </p:spPr>
        <p:txBody>
          <a:bodyPr wrap="square" rtlCol="0">
            <a:spAutoFit/>
          </a:bodyPr>
          <a:lstStyle/>
          <a:p>
            <a:r>
              <a:rPr lang="en-US" b="1" dirty="0" smtClean="0"/>
              <a:t>Avg. stress balances</a:t>
            </a:r>
            <a:endParaRPr lang="en-US" b="1" dirty="0"/>
          </a:p>
        </p:txBody>
      </p:sp>
      <p:sp>
        <p:nvSpPr>
          <p:cNvPr id="96" name="TextBox 95"/>
          <p:cNvSpPr txBox="1"/>
          <p:nvPr/>
        </p:nvSpPr>
        <p:spPr>
          <a:xfrm>
            <a:off x="4988541" y="1764584"/>
            <a:ext cx="1167948" cy="357021"/>
          </a:xfrm>
          <a:prstGeom prst="rect">
            <a:avLst/>
          </a:prstGeom>
          <a:noFill/>
        </p:spPr>
        <p:txBody>
          <a:bodyPr wrap="square" rtlCol="0">
            <a:spAutoFit/>
          </a:bodyPr>
          <a:lstStyle/>
          <a:p>
            <a:r>
              <a:rPr lang="en-US" b="1" dirty="0" smtClean="0"/>
              <a:t>Post-adjusted stress scalar</a:t>
            </a:r>
            <a:endParaRPr lang="en-US" b="1" dirty="0"/>
          </a:p>
        </p:txBody>
      </p:sp>
      <p:sp>
        <p:nvSpPr>
          <p:cNvPr id="97" name="TextBox 96"/>
          <p:cNvSpPr txBox="1"/>
          <p:nvPr/>
        </p:nvSpPr>
        <p:spPr>
          <a:xfrm>
            <a:off x="6519985" y="1764584"/>
            <a:ext cx="1167948" cy="357021"/>
          </a:xfrm>
          <a:prstGeom prst="rect">
            <a:avLst/>
          </a:prstGeom>
          <a:noFill/>
        </p:spPr>
        <p:txBody>
          <a:bodyPr wrap="square" rtlCol="0">
            <a:spAutoFit/>
          </a:bodyPr>
          <a:lstStyle/>
          <a:p>
            <a:r>
              <a:rPr lang="en-US" b="1" dirty="0" smtClean="0"/>
              <a:t>NCO anchor points</a:t>
            </a:r>
            <a:endParaRPr lang="en-US" b="1" dirty="0"/>
          </a:p>
        </p:txBody>
      </p:sp>
      <p:grpSp>
        <p:nvGrpSpPr>
          <p:cNvPr id="98" name="Group 97"/>
          <p:cNvGrpSpPr/>
          <p:nvPr/>
        </p:nvGrpSpPr>
        <p:grpSpPr>
          <a:xfrm>
            <a:off x="6184765" y="1803325"/>
            <a:ext cx="288862" cy="277640"/>
            <a:chOff x="3436947" y="3809384"/>
            <a:chExt cx="288862" cy="277640"/>
          </a:xfrm>
        </p:grpSpPr>
        <p:sp>
          <p:nvSpPr>
            <p:cNvPr id="99" name="Oval 98"/>
            <p:cNvSpPr/>
            <p:nvPr/>
          </p:nvSpPr>
          <p:spPr>
            <a:xfrm>
              <a:off x="3471451" y="3818404"/>
              <a:ext cx="228600" cy="2286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100" name="Rectangle 99"/>
            <p:cNvSpPr/>
            <p:nvPr/>
          </p:nvSpPr>
          <p:spPr>
            <a:xfrm>
              <a:off x="3436947" y="3809384"/>
              <a:ext cx="288862" cy="277640"/>
            </a:xfrm>
            <a:prstGeom prst="rect">
              <a:avLst/>
            </a:prstGeom>
            <a:ln>
              <a:noFill/>
            </a:ln>
          </p:spPr>
          <p:txBody>
            <a:bodyPr wrap="none">
              <a:spAutoFit/>
            </a:bodyPr>
            <a:lstStyle/>
            <a:p>
              <a:r>
                <a:rPr lang="en-US" sz="1400" b="1" dirty="0" smtClean="0">
                  <a:solidFill>
                    <a:srgbClr val="FF0000"/>
                  </a:solidFill>
                </a:rPr>
                <a:t>=</a:t>
              </a:r>
              <a:endParaRPr lang="en-GB" sz="1400" b="1" dirty="0"/>
            </a:p>
          </p:txBody>
        </p:sp>
      </p:grpSp>
      <p:grpSp>
        <p:nvGrpSpPr>
          <p:cNvPr id="101" name="Group 100"/>
          <p:cNvGrpSpPr/>
          <p:nvPr/>
        </p:nvGrpSpPr>
        <p:grpSpPr>
          <a:xfrm>
            <a:off x="4769761" y="1803325"/>
            <a:ext cx="235853" cy="277640"/>
            <a:chOff x="3464198" y="3809384"/>
            <a:chExt cx="235853" cy="277640"/>
          </a:xfrm>
        </p:grpSpPr>
        <p:sp>
          <p:nvSpPr>
            <p:cNvPr id="102" name="Oval 101"/>
            <p:cNvSpPr/>
            <p:nvPr/>
          </p:nvSpPr>
          <p:spPr>
            <a:xfrm>
              <a:off x="3471451" y="3818404"/>
              <a:ext cx="228600" cy="2286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103" name="Rectangle 102"/>
            <p:cNvSpPr/>
            <p:nvPr/>
          </p:nvSpPr>
          <p:spPr>
            <a:xfrm>
              <a:off x="3464198" y="3809384"/>
              <a:ext cx="234360" cy="277640"/>
            </a:xfrm>
            <a:prstGeom prst="rect">
              <a:avLst/>
            </a:prstGeom>
            <a:ln>
              <a:noFill/>
            </a:ln>
          </p:spPr>
          <p:txBody>
            <a:bodyPr wrap="none">
              <a:spAutoFit/>
            </a:bodyPr>
            <a:lstStyle/>
            <a:p>
              <a:r>
                <a:rPr lang="en-US" sz="1400" b="1" dirty="0">
                  <a:solidFill>
                    <a:srgbClr val="FF0000"/>
                  </a:solidFill>
                </a:rPr>
                <a:t>/</a:t>
              </a:r>
              <a:endParaRPr lang="en-GB" sz="1400" b="1" dirty="0"/>
            </a:p>
          </p:txBody>
        </p:sp>
      </p:grpSp>
      <p:grpSp>
        <p:nvGrpSpPr>
          <p:cNvPr id="104" name="Group 103"/>
          <p:cNvGrpSpPr/>
          <p:nvPr/>
        </p:nvGrpSpPr>
        <p:grpSpPr>
          <a:xfrm>
            <a:off x="3687076" y="1803325"/>
            <a:ext cx="235853" cy="277640"/>
            <a:chOff x="3464198" y="3809384"/>
            <a:chExt cx="235853" cy="277640"/>
          </a:xfrm>
        </p:grpSpPr>
        <p:sp>
          <p:nvSpPr>
            <p:cNvPr id="105" name="Oval 104"/>
            <p:cNvSpPr/>
            <p:nvPr/>
          </p:nvSpPr>
          <p:spPr>
            <a:xfrm>
              <a:off x="3471451" y="3818404"/>
              <a:ext cx="228600" cy="2286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106" name="Rectangle 105"/>
            <p:cNvSpPr/>
            <p:nvPr/>
          </p:nvSpPr>
          <p:spPr>
            <a:xfrm>
              <a:off x="3464198" y="3809384"/>
              <a:ext cx="234360" cy="277640"/>
            </a:xfrm>
            <a:prstGeom prst="rect">
              <a:avLst/>
            </a:prstGeom>
            <a:ln>
              <a:noFill/>
            </a:ln>
          </p:spPr>
          <p:txBody>
            <a:bodyPr wrap="none">
              <a:spAutoFit/>
            </a:bodyPr>
            <a:lstStyle/>
            <a:p>
              <a:r>
                <a:rPr lang="en-US" sz="1400" b="1" dirty="0">
                  <a:solidFill>
                    <a:srgbClr val="FF0000"/>
                  </a:solidFill>
                </a:rPr>
                <a:t>/</a:t>
              </a:r>
              <a:endParaRPr lang="en-GB" sz="1400" b="1" dirty="0"/>
            </a:p>
          </p:txBody>
        </p:sp>
      </p:grpSp>
      <p:grpSp>
        <p:nvGrpSpPr>
          <p:cNvPr id="107" name="Group 106"/>
          <p:cNvGrpSpPr/>
          <p:nvPr/>
        </p:nvGrpSpPr>
        <p:grpSpPr>
          <a:xfrm>
            <a:off x="2741076" y="1803325"/>
            <a:ext cx="235853" cy="277640"/>
            <a:chOff x="3464198" y="3809384"/>
            <a:chExt cx="235853" cy="277640"/>
          </a:xfrm>
        </p:grpSpPr>
        <p:sp>
          <p:nvSpPr>
            <p:cNvPr id="108" name="Oval 107"/>
            <p:cNvSpPr/>
            <p:nvPr/>
          </p:nvSpPr>
          <p:spPr>
            <a:xfrm>
              <a:off x="3471451" y="3818404"/>
              <a:ext cx="228600" cy="228600"/>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109" name="Rectangle 108"/>
            <p:cNvSpPr/>
            <p:nvPr/>
          </p:nvSpPr>
          <p:spPr>
            <a:xfrm>
              <a:off x="3464198" y="3809384"/>
              <a:ext cx="234360" cy="277640"/>
            </a:xfrm>
            <a:prstGeom prst="rect">
              <a:avLst/>
            </a:prstGeom>
            <a:ln>
              <a:noFill/>
            </a:ln>
          </p:spPr>
          <p:txBody>
            <a:bodyPr wrap="none">
              <a:spAutoFit/>
            </a:bodyPr>
            <a:lstStyle/>
            <a:p>
              <a:r>
                <a:rPr lang="en-US" sz="1400" b="1" dirty="0">
                  <a:solidFill>
                    <a:srgbClr val="FF0000"/>
                  </a:solidFill>
                </a:rPr>
                <a:t>/</a:t>
              </a:r>
              <a:endParaRPr lang="en-GB" sz="1400" b="1" dirty="0"/>
            </a:p>
          </p:txBody>
        </p:sp>
      </p:grpSp>
      <p:cxnSp>
        <p:nvCxnSpPr>
          <p:cNvPr id="110" name="Straight Connector 109"/>
          <p:cNvCxnSpPr/>
          <p:nvPr/>
        </p:nvCxnSpPr>
        <p:spPr>
          <a:xfrm flipV="1">
            <a:off x="1683052" y="2101423"/>
            <a:ext cx="959783" cy="2"/>
          </a:xfrm>
          <a:prstGeom prst="line">
            <a:avLst/>
          </a:prstGeom>
          <a:ln>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1" name="Elbow Connector 110"/>
          <p:cNvCxnSpPr/>
          <p:nvPr/>
        </p:nvCxnSpPr>
        <p:spPr>
          <a:xfrm rot="16200000" flipH="1">
            <a:off x="2006876" y="2232823"/>
            <a:ext cx="464732" cy="221030"/>
          </a:xfrm>
          <a:prstGeom prst="bentConnector3">
            <a:avLst/>
          </a:prstGeom>
          <a:ln>
            <a:solidFill>
              <a:schemeClr val="tx1">
                <a:lumMod val="50000"/>
                <a:lumOff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5092623" y="2101423"/>
            <a:ext cx="959783" cy="2"/>
          </a:xfrm>
          <a:prstGeom prst="line">
            <a:avLst/>
          </a:prstGeom>
          <a:ln>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6656139" y="2101423"/>
            <a:ext cx="959783" cy="2"/>
          </a:xfrm>
          <a:prstGeom prst="line">
            <a:avLst/>
          </a:prstGeom>
          <a:ln>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4" name="Elbow Connector 113"/>
          <p:cNvCxnSpPr/>
          <p:nvPr/>
        </p:nvCxnSpPr>
        <p:spPr>
          <a:xfrm rot="5400000">
            <a:off x="4916557" y="1976390"/>
            <a:ext cx="467104" cy="731520"/>
          </a:xfrm>
          <a:prstGeom prst="bentConnector3">
            <a:avLst/>
          </a:prstGeom>
          <a:ln>
            <a:solidFill>
              <a:schemeClr val="tx1">
                <a:lumMod val="50000"/>
                <a:lumOff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p:nvPr/>
        </p:nvCxnSpPr>
        <p:spPr>
          <a:xfrm rot="5400000">
            <a:off x="6509599" y="1968216"/>
            <a:ext cx="457200" cy="731520"/>
          </a:xfrm>
          <a:prstGeom prst="bentConnector3">
            <a:avLst/>
          </a:prstGeom>
          <a:ln>
            <a:solidFill>
              <a:schemeClr val="tx1">
                <a:lumMod val="50000"/>
                <a:lumOff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3166" y="5230813"/>
            <a:ext cx="5333747" cy="169277"/>
          </a:xfrm>
          <a:prstGeom prst="rect">
            <a:avLst/>
          </a:prstGeom>
          <a:noFill/>
        </p:spPr>
        <p:txBody>
          <a:bodyPr wrap="square" lIns="0" tIns="0" rIns="0" bIns="0"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100" b="1" i="1" u="none" strike="noStrike" kern="0" cap="none" spc="0" normalizeH="0" baseline="0" noProof="0" dirty="0" smtClean="0">
                <a:ln>
                  <a:noFill/>
                </a:ln>
                <a:solidFill>
                  <a:srgbClr val="000000"/>
                </a:solidFill>
                <a:effectLst/>
                <a:uLnTx/>
                <a:uFillTx/>
              </a:rPr>
              <a:t>Overlay = management adjustments + uncertainty + idiosyncratic adjustments</a:t>
            </a:r>
          </a:p>
        </p:txBody>
      </p:sp>
      <p:graphicFrame>
        <p:nvGraphicFramePr>
          <p:cNvPr id="37" name="Conclusion"/>
          <p:cNvGraphicFramePr>
            <a:graphicFrameLocks noGrp="1"/>
          </p:cNvGraphicFramePr>
          <p:nvPr>
            <p:extLst>
              <p:ext uri="{D42A27DB-BD31-4B8C-83A1-F6EECF244321}">
                <p14:modId xmlns:p14="http://schemas.microsoft.com/office/powerpoint/2010/main" val="1803033703"/>
              </p:ext>
            </p:extLst>
          </p:nvPr>
        </p:nvGraphicFramePr>
        <p:xfrm>
          <a:off x="443387" y="5541109"/>
          <a:ext cx="8789513" cy="640080"/>
        </p:xfrm>
        <a:graphic>
          <a:graphicData uri="http://schemas.openxmlformats.org/drawingml/2006/table">
            <a:tbl>
              <a:tblPr firstRow="1" bandRow="1">
                <a:tableStyleId>{839DD9DD-9E6C-4910-8AC0-68ADFF6A6AFC}</a:tableStyleId>
              </a:tblPr>
              <a:tblGrid>
                <a:gridCol w="8789513"/>
              </a:tblGrid>
              <a:tr h="254000">
                <a:tc>
                  <a:txBody>
                    <a:bodyPr/>
                    <a:lstStyle/>
                    <a:p>
                      <a:r>
                        <a:rPr kumimoji="0" lang="en-GB" sz="1800" b="0" i="0" u="none" baseline="0" dirty="0" smtClean="0">
                          <a:solidFill>
                            <a:srgbClr val="FF0000"/>
                          </a:solidFill>
                          <a:latin typeface="Arial" panose="020B0604020202020204" pitchFamily="34" charset="0"/>
                          <a:cs typeface="Arial" panose="020B0604020202020204" pitchFamily="34" charset="0"/>
                          <a:sym typeface="+mj-lt"/>
                        </a:rPr>
                        <a:t>Per management request, anchor points were recalibrated using CCAR forecasts </a:t>
                      </a:r>
                      <a:r>
                        <a:rPr kumimoji="0" lang="en-GB" sz="1800" b="1" i="0" u="none" baseline="0" dirty="0" smtClean="0">
                          <a:solidFill>
                            <a:srgbClr val="FF0000"/>
                          </a:solidFill>
                          <a:latin typeface="Arial" panose="020B0604020202020204" pitchFamily="34" charset="0"/>
                          <a:cs typeface="Arial" panose="020B0604020202020204" pitchFamily="34" charset="0"/>
                          <a:sym typeface="+mj-lt"/>
                        </a:rPr>
                        <a:t>excluding</a:t>
                      </a:r>
                      <a:r>
                        <a:rPr kumimoji="0" lang="en-GB" sz="1800" b="0" i="0" u="none" baseline="0" dirty="0" smtClean="0">
                          <a:solidFill>
                            <a:srgbClr val="FF0000"/>
                          </a:solidFill>
                          <a:latin typeface="Arial" panose="020B0604020202020204" pitchFamily="34" charset="0"/>
                          <a:cs typeface="Arial" panose="020B0604020202020204" pitchFamily="34" charset="0"/>
                          <a:sym typeface="+mj-lt"/>
                        </a:rPr>
                        <a:t> idiosyncratic stress and management adjustments to outputs</a:t>
                      </a:r>
                      <a:endParaRPr kumimoji="0" lang="en-GB" sz="1800" b="0" i="0" u="none" baseline="0" dirty="0">
                        <a:solidFill>
                          <a:srgbClr val="FF0000"/>
                        </a:solidFill>
                        <a:latin typeface="Arial" panose="020B0604020202020204" pitchFamily="34" charset="0"/>
                        <a:cs typeface="Arial" panose="020B0604020202020204" pitchFamily="34" charset="0"/>
                        <a:sym typeface="+mj-lt"/>
                      </a:endParaRPr>
                    </a:p>
                  </a:txBody>
                  <a:tcPr anchor="b">
                    <a:lnT w="9525">
                      <a:solidFill>
                        <a:schemeClr val="accent4"/>
                      </a:solidFill>
                    </a:lnT>
                    <a:lnB w="9525" cap="flat" cmpd="sng" algn="ctr">
                      <a:solidFill>
                        <a:schemeClr val="accent4"/>
                      </a:solidFill>
                    </a:lnB>
                  </a:tcPr>
                </a:tc>
              </a:tr>
            </a:tbl>
          </a:graphicData>
        </a:graphic>
      </p:graphicFrame>
      <p:grpSp>
        <p:nvGrpSpPr>
          <p:cNvPr id="38" name="Group 37"/>
          <p:cNvGrpSpPr/>
          <p:nvPr/>
        </p:nvGrpSpPr>
        <p:grpSpPr>
          <a:xfrm>
            <a:off x="443921" y="72184"/>
            <a:ext cx="2799275" cy="189008"/>
            <a:chOff x="403281" y="164517"/>
            <a:chExt cx="2799275" cy="189008"/>
          </a:xfrm>
        </p:grpSpPr>
        <p:sp>
          <p:nvSpPr>
            <p:cNvPr id="39"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Net Charge-off Rate</a:t>
              </a:r>
              <a:endParaRPr lang="en-US" sz="1200" dirty="0">
                <a:solidFill>
                  <a:schemeClr val="accent1"/>
                </a:solidFill>
              </a:endParaRPr>
            </a:p>
          </p:txBody>
        </p:sp>
        <p:sp>
          <p:nvSpPr>
            <p:cNvPr id="40" name="Oval 3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086509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7717930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782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Content Placeholder 1"/>
          <p:cNvSpPr>
            <a:spLocks noGrp="1"/>
          </p:cNvSpPr>
          <p:nvPr>
            <p:ph sz="quarter" idx="11"/>
          </p:nvPr>
        </p:nvSpPr>
        <p:spPr>
          <a:xfrm>
            <a:off x="852722" y="452510"/>
            <a:ext cx="8161960" cy="435610"/>
          </a:xfrm>
        </p:spPr>
        <p:txBody>
          <a:bodyPr/>
          <a:lstStyle/>
          <a:p>
            <a:r>
              <a:rPr lang="en-GB" dirty="0" smtClean="0"/>
              <a:t>Calibration: </a:t>
            </a:r>
            <a:r>
              <a:rPr lang="en-US" b="0" dirty="0" smtClean="0"/>
              <a:t>Apply management adjustments to anchor points  </a:t>
            </a:r>
            <a:endParaRPr lang="en-US" b="0" dirty="0"/>
          </a:p>
        </p:txBody>
      </p:sp>
      <p:sp>
        <p:nvSpPr>
          <p:cNvPr id="16" name="Rectangle 15"/>
          <p:cNvSpPr/>
          <p:nvPr/>
        </p:nvSpPr>
        <p:spPr>
          <a:xfrm>
            <a:off x="362780" y="1463040"/>
            <a:ext cx="8425620" cy="185307"/>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SC anchor points and revised NCO limits based on management adjustment</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4189573463"/>
              </p:ext>
            </p:extLst>
          </p:nvPr>
        </p:nvGraphicFramePr>
        <p:xfrm>
          <a:off x="365760" y="1766888"/>
          <a:ext cx="8889516" cy="3117541"/>
        </p:xfrm>
        <a:graphic>
          <a:graphicData uri="http://schemas.openxmlformats.org/drawingml/2006/table">
            <a:tbl>
              <a:tblPr firstRow="1" lastRow="1" bandRow="1"/>
              <a:tblGrid>
                <a:gridCol w="1453031"/>
                <a:gridCol w="1285755"/>
                <a:gridCol w="1285755"/>
                <a:gridCol w="1285755"/>
                <a:gridCol w="1285755"/>
                <a:gridCol w="2293465"/>
              </a:tblGrid>
              <a:tr h="0">
                <a:tc row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100" b="1" dirty="0" smtClean="0">
                          <a:solidFill>
                            <a:srgbClr val="FF0000"/>
                          </a:solidFill>
                          <a:latin typeface="Arial" panose="020B0604020202020204" pitchFamily="34" charset="0"/>
                          <a:cs typeface="Arial" panose="020B0604020202020204" pitchFamily="34" charset="0"/>
                        </a:rPr>
                        <a:t>Portfolio</a:t>
                      </a: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dirty="0" smtClean="0">
                          <a:solidFill>
                            <a:srgbClr val="FF0000"/>
                          </a:solidFill>
                          <a:latin typeface="Arial" panose="020B0604020202020204" pitchFamily="34" charset="0"/>
                          <a:cs typeface="Arial" panose="020B0604020202020204" pitchFamily="34" charset="0"/>
                        </a:rPr>
                        <a:t>CCAR anchor</a:t>
                      </a:r>
                      <a:r>
                        <a:rPr lang="en-US" sz="1100" b="1" baseline="0" dirty="0" smtClean="0">
                          <a:solidFill>
                            <a:srgbClr val="FF0000"/>
                          </a:solidFill>
                          <a:latin typeface="Arial" panose="020B0604020202020204" pitchFamily="34" charset="0"/>
                          <a:cs typeface="Arial" panose="020B0604020202020204" pitchFamily="34" charset="0"/>
                        </a:rPr>
                        <a:t> scalar</a:t>
                      </a: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100" b="1" dirty="0" smtClean="0">
                          <a:solidFill>
                            <a:srgbClr val="FF0000"/>
                          </a:solidFill>
                          <a:latin typeface="Arial" panose="020B0604020202020204" pitchFamily="34" charset="0"/>
                          <a:cs typeface="Arial" panose="020B0604020202020204" pitchFamily="34" charset="0"/>
                        </a:rPr>
                        <a:t>Post-adjustment</a:t>
                      </a:r>
                      <a:r>
                        <a:rPr lang="en-US" sz="1100" b="1" baseline="0" dirty="0" smtClean="0">
                          <a:solidFill>
                            <a:srgbClr val="FF0000"/>
                          </a:solidFill>
                          <a:latin typeface="Arial" panose="020B0604020202020204" pitchFamily="34" charset="0"/>
                          <a:cs typeface="Arial" panose="020B0604020202020204" pitchFamily="34" charset="0"/>
                        </a:rPr>
                        <a:t> stress scalar</a:t>
                      </a: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dirty="0" smtClean="0">
                          <a:solidFill>
                            <a:srgbClr val="FF0000"/>
                          </a:solidFill>
                          <a:latin typeface="Arial" panose="020B0604020202020204" pitchFamily="34" charset="0"/>
                          <a:cs typeface="Arial" panose="020B0604020202020204" pitchFamily="34" charset="0"/>
                        </a:rPr>
                        <a:t>Revised</a:t>
                      </a:r>
                      <a:r>
                        <a:rPr lang="en-US" sz="1100" b="1" baseline="0" dirty="0" smtClean="0">
                          <a:solidFill>
                            <a:srgbClr val="FF0000"/>
                          </a:solidFill>
                          <a:latin typeface="Arial" panose="020B0604020202020204" pitchFamily="34" charset="0"/>
                          <a:cs typeface="Arial" panose="020B0604020202020204" pitchFamily="34" charset="0"/>
                        </a:rPr>
                        <a:t> NCO limits</a:t>
                      </a: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rowSpan="2">
                  <a:txBody>
                    <a:bodyPr/>
                    <a:lstStyle/>
                    <a:p>
                      <a:pPr algn="l"/>
                      <a:r>
                        <a:rPr lang="en-US" sz="1100" b="1" dirty="0" smtClean="0">
                          <a:solidFill>
                            <a:srgbClr val="FF0000"/>
                          </a:solidFill>
                          <a:latin typeface="Arial" panose="020B0604020202020204" pitchFamily="34" charset="0"/>
                          <a:cs typeface="Arial" panose="020B0604020202020204" pitchFamily="34" charset="0"/>
                        </a:rPr>
                        <a:t>Justification</a:t>
                      </a:r>
                      <a:r>
                        <a:rPr lang="en-US" sz="1100" b="1" baseline="0" dirty="0" smtClean="0">
                          <a:solidFill>
                            <a:srgbClr val="FF0000"/>
                          </a:solidFill>
                          <a:latin typeface="Arial" panose="020B0604020202020204" pitchFamily="34" charset="0"/>
                          <a:cs typeface="Arial" panose="020B0604020202020204" pitchFamily="34" charset="0"/>
                        </a:rPr>
                        <a:t> for adjustment</a:t>
                      </a:r>
                      <a:endParaRPr lang="en-US" sz="1100" b="1" dirty="0">
                        <a:solidFill>
                          <a:srgbClr val="FF0000"/>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endParaRPr lang="en-GB"/>
                    </a:p>
                  </a:txBody>
                  <a:tcPr/>
                </a:tc>
                <a:tc vMerge="1">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vMerge="1">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solidFill>
                            <a:schemeClr val="tx1"/>
                          </a:solidFill>
                        </a:rPr>
                        <a:t>Amber trigger</a:t>
                      </a:r>
                      <a:endParaRPr lang="en-GB" sz="11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solidFill>
                            <a:schemeClr val="bg1"/>
                          </a:solidFill>
                        </a:rPr>
                        <a:t>Red limit</a:t>
                      </a:r>
                      <a:endParaRPr lang="en-GB" sz="11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a:endParaRPr lang="en-GB" b="1" dirty="0">
                        <a:solidFill>
                          <a:schemeClr val="bg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244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lgn="l" defTabSz="9144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Auto</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1" i="0" u="none" strike="noStrike" dirty="0" smtClean="0">
                          <a:solidFill>
                            <a:schemeClr val="tx1"/>
                          </a:solidFill>
                          <a:effectLst/>
                          <a:latin typeface="Arial" panose="020B0604020202020204" pitchFamily="34" charset="0"/>
                          <a:cs typeface="Arial" panose="020B0604020202020204" pitchFamily="34" charset="0"/>
                        </a:rPr>
                        <a:t>1.7</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1" i="0" u="none" strike="noStrike" dirty="0">
                          <a:effectLst/>
                          <a:latin typeface="Arial" panose="020B0604020202020204" pitchFamily="34" charset="0"/>
                          <a:cs typeface="Arial" panose="020B0604020202020204" pitchFamily="34" charset="0"/>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effectLst/>
                          <a:latin typeface="Arial"/>
                        </a:rPr>
                        <a:t>9.3%</a:t>
                      </a:r>
                      <a:endParaRPr lang="en-US" sz="1100" b="1"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1" i="0" u="none" strike="noStrike" dirty="0" smtClean="0">
                          <a:effectLst/>
                          <a:latin typeface="Arial"/>
                        </a:rPr>
                        <a:t>9.6%</a:t>
                      </a:r>
                      <a:endParaRPr lang="en-US" sz="1100" b="1"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rowSpan="8">
                  <a:txBody>
                    <a:bodyPr/>
                    <a:lstStyle/>
                    <a:p>
                      <a:pPr algn="l" fontAlgn="ctr"/>
                      <a:r>
                        <a:rPr lang="en-US" sz="1100" b="0" i="0" u="none" strike="noStrike" dirty="0" smtClean="0">
                          <a:solidFill>
                            <a:schemeClr val="tx1"/>
                          </a:solidFill>
                          <a:effectLst/>
                          <a:latin typeface="Arial" panose="020B0604020202020204" pitchFamily="34" charset="0"/>
                          <a:cs typeface="Arial" panose="020B0604020202020204" pitchFamily="34" charset="0"/>
                        </a:rPr>
                        <a:t>Inclusion</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of idiosyncratic overlays (e.g., Chrysler recall) in SC create artificially high CCAR stress scalars, compared to actual expected stress scenarios</a:t>
                      </a:r>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244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Core</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1.6</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smtClean="0">
                          <a:effectLst/>
                          <a:latin typeface="Arial"/>
                        </a:rPr>
                        <a:t>9.2%</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dirty="0" smtClean="0">
                          <a:effectLst/>
                          <a:latin typeface="Arial"/>
                        </a:rPr>
                        <a:t>9.5%</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vMerge="1">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244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233363" indent="0"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FICO</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&lt;640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1.7</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smtClean="0">
                          <a:effectLst/>
                          <a:latin typeface="Arial"/>
                        </a:rPr>
                        <a:t>9.4%</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dirty="0" smtClean="0">
                          <a:effectLst/>
                          <a:latin typeface="Arial"/>
                        </a:rPr>
                        <a:t>9.6%</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vMerge="1">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244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233363" indent="0"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FICO</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&gt;640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smtClean="0">
                          <a:effectLst/>
                          <a:latin typeface="Arial"/>
                        </a:rPr>
                        <a:t>7.0%</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dirty="0" smtClean="0">
                          <a:effectLst/>
                          <a:latin typeface="Arial"/>
                        </a:rPr>
                        <a:t>7.2%</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vMerge="1">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244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Chrysler</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smtClean="0">
                          <a:effectLst/>
                          <a:latin typeface="Arial"/>
                        </a:rPr>
                        <a:t>10.3%</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dirty="0" smtClean="0">
                          <a:effectLst/>
                          <a:latin typeface="Arial"/>
                        </a:rPr>
                        <a:t>10.6%</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vMerge="1">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244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233363" indent="0"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Eligible</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2.1</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smtClean="0">
                          <a:effectLst/>
                          <a:latin typeface="Arial"/>
                        </a:rPr>
                        <a:t>3.2%</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dirty="0" smtClean="0">
                          <a:effectLst/>
                          <a:latin typeface="Arial"/>
                        </a:rPr>
                        <a:t>3.3%</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vMerge="1">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244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233363" indent="0"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Ineligible</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2</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smtClean="0">
                          <a:effectLst/>
                          <a:latin typeface="Arial"/>
                        </a:rPr>
                        <a:t>11.5%</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dirty="0" smtClean="0">
                          <a:effectLst/>
                          <a:latin typeface="Arial"/>
                        </a:rPr>
                        <a:t>11.8%</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vMerge="1">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8814">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Other</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1.9</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100" b="0" i="0" u="none" strike="noStrike" dirty="0">
                          <a:effectLst/>
                          <a:latin typeface="Arial" panose="020B0604020202020204" pitchFamily="34" charset="0"/>
                          <a:cs typeface="Arial" panose="020B0604020202020204" pitchFamily="34" charset="0"/>
                        </a:rPr>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smtClean="0">
                          <a:effectLst/>
                          <a:latin typeface="Arial"/>
                        </a:rPr>
                        <a:t>3.1%</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dirty="0" smtClean="0">
                          <a:effectLst/>
                          <a:latin typeface="Arial"/>
                        </a:rPr>
                        <a:t>3.15%</a:t>
                      </a:r>
                      <a:endParaRPr lang="en-US" sz="11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vMerge="1">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3" name="Rectangle 12"/>
          <p:cNvSpPr/>
          <p:nvPr/>
        </p:nvSpPr>
        <p:spPr>
          <a:xfrm>
            <a:off x="4396918" y="2231546"/>
            <a:ext cx="2567409" cy="2633472"/>
          </a:xfrm>
          <a:prstGeom prst="rect">
            <a:avLst/>
          </a:prstGeom>
          <a:noFill/>
          <a:ln w="28575" cap="flat" cmpd="sng" algn="ctr">
            <a:solidFill>
              <a:srgbClr val="FF0000"/>
            </a:solidFill>
            <a:prstDash val="solid"/>
          </a:ln>
          <a:effectLst/>
        </p:spPr>
        <p:txBody>
          <a:bodyPr lIns="73152" tIns="73152" rIns="73152" bIns="73152"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15" name="Rectangle 14"/>
          <p:cNvSpPr/>
          <p:nvPr/>
        </p:nvSpPr>
        <p:spPr>
          <a:xfrm>
            <a:off x="297762" y="352762"/>
            <a:ext cx="554960" cy="707886"/>
          </a:xfrm>
          <a:prstGeom prst="rect">
            <a:avLst/>
          </a:prstGeom>
        </p:spPr>
        <p:txBody>
          <a:bodyPr wrap="none">
            <a:spAutoFit/>
          </a:bodyPr>
          <a:lstStyle/>
          <a:p>
            <a:pPr lvl="0" fontAlgn="ctr">
              <a:lnSpc>
                <a:spcPct val="100000"/>
              </a:lnSpc>
              <a:spcBef>
                <a:spcPts val="0"/>
              </a:spcBef>
              <a:spcAft>
                <a:spcPts val="0"/>
              </a:spcAft>
              <a:defRPr/>
            </a:pPr>
            <a:r>
              <a:rPr lang="en-US" sz="4000" b="1" dirty="0">
                <a:solidFill>
                  <a:srgbClr val="FF0000"/>
                </a:solidFill>
              </a:rPr>
              <a:t>D</a:t>
            </a:r>
          </a:p>
        </p:txBody>
      </p:sp>
      <p:grpSp>
        <p:nvGrpSpPr>
          <p:cNvPr id="14" name="Group 13"/>
          <p:cNvGrpSpPr/>
          <p:nvPr/>
        </p:nvGrpSpPr>
        <p:grpSpPr>
          <a:xfrm>
            <a:off x="443921" y="72184"/>
            <a:ext cx="2799275" cy="189008"/>
            <a:chOff x="403281" y="164517"/>
            <a:chExt cx="2799275" cy="189008"/>
          </a:xfrm>
        </p:grpSpPr>
        <p:sp>
          <p:nvSpPr>
            <p:cNvPr id="20"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Net Charge-off Rate</a:t>
              </a:r>
              <a:endParaRPr lang="en-US" sz="1200" dirty="0">
                <a:solidFill>
                  <a:schemeClr val="accent1"/>
                </a:solidFill>
              </a:endParaRPr>
            </a:p>
          </p:txBody>
        </p:sp>
        <p:sp>
          <p:nvSpPr>
            <p:cNvPr id="21" name="Oval 20"/>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333211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90240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8995" name="think-cell Slide" r:id="rId31" imgW="270" imgH="270" progId="TCLayout.ActiveDocument.1">
                  <p:embed/>
                </p:oleObj>
              </mc:Choice>
              <mc:Fallback>
                <p:oleObj name="think-cell Slide" r:id="rId31" imgW="270" imgH="270" progId="TCLayout.ActiveDocument.1">
                  <p:embed/>
                  <p:pic>
                    <p:nvPicPr>
                      <p:cNvPr id="0" name=""/>
                      <p:cNvPicPr/>
                      <p:nvPr/>
                    </p:nvPicPr>
                    <p:blipFill>
                      <a:blip r:embed="rId32"/>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grpSp>
        <p:nvGrpSpPr>
          <p:cNvPr id="41" name="Group 40"/>
          <p:cNvGrpSpPr/>
          <p:nvPr/>
        </p:nvGrpSpPr>
        <p:grpSpPr>
          <a:xfrm>
            <a:off x="7283294" y="1808163"/>
            <a:ext cx="2011680" cy="2704656"/>
            <a:chOff x="3381216" y="1708030"/>
            <a:chExt cx="3143270" cy="2881223"/>
          </a:xfrm>
        </p:grpSpPr>
        <p:cxnSp>
          <p:nvCxnSpPr>
            <p:cNvPr id="42" name="Straight Connector 41"/>
            <p:cNvCxnSpPr/>
            <p:nvPr/>
          </p:nvCxnSpPr>
          <p:spPr>
            <a:xfrm>
              <a:off x="3381216" y="1708030"/>
              <a:ext cx="0" cy="2881223"/>
            </a:xfrm>
            <a:prstGeom prst="line">
              <a:avLst/>
            </a:prstGeom>
            <a:ln>
              <a:solidFill>
                <a:srgbClr val="F8B8BC"/>
              </a:solidFill>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381216" y="1708030"/>
              <a:ext cx="3143270" cy="2881223"/>
            </a:xfrm>
            <a:prstGeom prst="rect">
              <a:avLst/>
            </a:prstGeom>
            <a:solidFill>
              <a:srgbClr val="FCE0E2">
                <a:alpha val="4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pSp>
      <p:sp>
        <p:nvSpPr>
          <p:cNvPr id="44" name="TextBox 43"/>
          <p:cNvSpPr txBox="1"/>
          <p:nvPr/>
        </p:nvSpPr>
        <p:spPr>
          <a:xfrm>
            <a:off x="7308184" y="4338638"/>
            <a:ext cx="2167128" cy="153888"/>
          </a:xfrm>
          <a:prstGeom prst="rect">
            <a:avLst/>
          </a:prstGeom>
          <a:noFill/>
        </p:spPr>
        <p:txBody>
          <a:bodyPr wrap="square" lIns="0" tIns="0" rIns="0" bIns="0" rtlCol="0">
            <a:spAutoFit/>
          </a:bodyPr>
          <a:lstStyle/>
          <a:p>
            <a:pPr algn="l">
              <a:lnSpc>
                <a:spcPct val="100000"/>
              </a:lnSpc>
            </a:pPr>
            <a:r>
              <a:rPr lang="en-GB" i="1" dirty="0" smtClean="0"/>
              <a:t>Forecasted</a:t>
            </a:r>
          </a:p>
        </p:txBody>
      </p:sp>
      <p:grpSp>
        <p:nvGrpSpPr>
          <p:cNvPr id="45" name="Group 44"/>
          <p:cNvGrpSpPr/>
          <p:nvPr/>
        </p:nvGrpSpPr>
        <p:grpSpPr>
          <a:xfrm>
            <a:off x="2680600" y="1808163"/>
            <a:ext cx="1873938" cy="2706624"/>
            <a:chOff x="3381216" y="1708030"/>
            <a:chExt cx="3143270" cy="2881223"/>
          </a:xfrm>
        </p:grpSpPr>
        <p:cxnSp>
          <p:nvCxnSpPr>
            <p:cNvPr id="48" name="Straight Connector 47"/>
            <p:cNvCxnSpPr/>
            <p:nvPr/>
          </p:nvCxnSpPr>
          <p:spPr>
            <a:xfrm>
              <a:off x="3381216" y="1708030"/>
              <a:ext cx="0" cy="2881223"/>
            </a:xfrm>
            <a:prstGeom prst="line">
              <a:avLst/>
            </a:prstGeom>
            <a:ln>
              <a:solidFill>
                <a:srgbClr val="F8B8BC"/>
              </a:solidFill>
              <a:tailEnd type="non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381216" y="1708030"/>
              <a:ext cx="3143270" cy="2881223"/>
            </a:xfrm>
            <a:prstGeom prst="rect">
              <a:avLst/>
            </a:prstGeom>
            <a:solidFill>
              <a:srgbClr val="FCE0E2">
                <a:alpha val="4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pSp>
      <p:graphicFrame>
        <p:nvGraphicFramePr>
          <p:cNvPr id="50" name="Object 49"/>
          <p:cNvGraphicFramePr>
            <a:graphicFrameLocks/>
          </p:cNvGraphicFramePr>
          <p:nvPr>
            <p:custDataLst>
              <p:tags r:id="rId4"/>
            </p:custDataLst>
            <p:extLst>
              <p:ext uri="{D42A27DB-BD31-4B8C-83A1-F6EECF244321}">
                <p14:modId xmlns:p14="http://schemas.microsoft.com/office/powerpoint/2010/main" val="850662062"/>
              </p:ext>
            </p:extLst>
          </p:nvPr>
        </p:nvGraphicFramePr>
        <p:xfrm>
          <a:off x="304800" y="1562100"/>
          <a:ext cx="4381500" cy="3200400"/>
        </p:xfrm>
        <a:graphic>
          <a:graphicData uri="http://schemas.openxmlformats.org/presentationml/2006/ole">
            <mc:AlternateContent xmlns:mc="http://schemas.openxmlformats.org/markup-compatibility/2006">
              <mc:Choice xmlns:v="urn:schemas-microsoft-com:vml" Requires="v">
                <p:oleObj spid="_x0000_s288996" name="Chart" r:id="rId33" imgW="4381500" imgH="3200400" progId="MSGraph.Chart.8">
                  <p:embed followColorScheme="full"/>
                </p:oleObj>
              </mc:Choice>
              <mc:Fallback>
                <p:oleObj name="Chart" r:id="rId33" imgW="4381500" imgH="3200400" progId="MSGraph.Chart.8">
                  <p:embed followColorScheme="full"/>
                  <p:pic>
                    <p:nvPicPr>
                      <p:cNvPr id="0" name=""/>
                      <p:cNvPicPr/>
                      <p:nvPr/>
                    </p:nvPicPr>
                    <p:blipFill>
                      <a:blip r:embed="rId34"/>
                      <a:stretch>
                        <a:fillRect/>
                      </a:stretch>
                    </p:blipFill>
                    <p:spPr>
                      <a:xfrm>
                        <a:off x="304800" y="1562100"/>
                        <a:ext cx="4381500" cy="3200400"/>
                      </a:xfrm>
                      <a:prstGeom prst="rect">
                        <a:avLst/>
                      </a:prstGeom>
                    </p:spPr>
                  </p:pic>
                </p:oleObj>
              </mc:Fallback>
            </mc:AlternateContent>
          </a:graphicData>
        </a:graphic>
      </p:graphicFrame>
      <p:sp>
        <p:nvSpPr>
          <p:cNvPr id="68" name="Text Placeholder 6157"/>
          <p:cNvSpPr>
            <a:spLocks noGrp="1"/>
          </p:cNvSpPr>
          <p:nvPr>
            <p:custDataLst>
              <p:tags r:id="rId5"/>
            </p:custDataLst>
          </p:nvPr>
        </p:nvSpPr>
        <p:spPr bwMode="auto">
          <a:xfrm>
            <a:off x="4321175" y="4632325"/>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6561A9D5-B60C-48AE-AD17-79A734F289F8}" type="datetime'''J''''''''''''''''a''n'' ''''''''''''''''''''''''18'''''''">
              <a:rPr lang="en-US" sz="1000">
                <a:latin typeface="Arial"/>
                <a:sym typeface="Arial"/>
              </a:rPr>
              <a:pPr/>
              <a:t>Jan 18</a:t>
            </a:fld>
            <a:endParaRPr lang="en-GB" sz="1000" dirty="0">
              <a:latin typeface="Arial"/>
              <a:sym typeface="Arial"/>
            </a:endParaRPr>
          </a:p>
        </p:txBody>
      </p:sp>
      <p:sp>
        <p:nvSpPr>
          <p:cNvPr id="69" name="Text Placeholder 6156"/>
          <p:cNvSpPr>
            <a:spLocks noGrp="1"/>
          </p:cNvSpPr>
          <p:nvPr>
            <p:custDataLst>
              <p:tags r:id="rId6"/>
            </p:custDataLst>
          </p:nvPr>
        </p:nvSpPr>
        <p:spPr bwMode="auto">
          <a:xfrm>
            <a:off x="3378200" y="4632325"/>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056111B-E9CC-43BA-A59F-5B3851618773}" type="datetime'''''J''''''''a''n'''''''''''''''''' ''''''''''''''''''1''7'">
              <a:rPr lang="en-US" sz="1000">
                <a:latin typeface="Arial"/>
                <a:sym typeface="Arial"/>
              </a:rPr>
              <a:pPr/>
              <a:t>Jan 17</a:t>
            </a:fld>
            <a:endParaRPr lang="en-GB" sz="1000" dirty="0">
              <a:latin typeface="Arial"/>
              <a:sym typeface="Arial"/>
            </a:endParaRPr>
          </a:p>
        </p:txBody>
      </p:sp>
      <p:sp>
        <p:nvSpPr>
          <p:cNvPr id="70" name="Text Placeholder 11"/>
          <p:cNvSpPr>
            <a:spLocks noGrp="1"/>
          </p:cNvSpPr>
          <p:nvPr>
            <p:custDataLst>
              <p:tags r:id="rId7"/>
            </p:custDataLst>
          </p:nvPr>
        </p:nvSpPr>
        <p:spPr bwMode="auto">
          <a:xfrm>
            <a:off x="2452688" y="4632325"/>
            <a:ext cx="180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0C0D473-0FF8-47A9-8B20-0686D58E5E55}" type="datetime'''''''''''''J''''a''''''n'''''''''''''''''''' ''1''''''6'">
              <a:rPr lang="en-US" sz="1000"/>
              <a:pPr/>
              <a:t>Jan 16</a:t>
            </a:fld>
            <a:endParaRPr lang="en-GB" sz="1000" dirty="0"/>
          </a:p>
        </p:txBody>
      </p:sp>
      <p:sp>
        <p:nvSpPr>
          <p:cNvPr id="71" name="Text Placeholder 10"/>
          <p:cNvSpPr>
            <a:spLocks noGrp="1"/>
          </p:cNvSpPr>
          <p:nvPr>
            <p:custDataLst>
              <p:tags r:id="rId8"/>
            </p:custDataLst>
          </p:nvPr>
        </p:nvSpPr>
        <p:spPr bwMode="auto">
          <a:xfrm>
            <a:off x="1519238" y="4632325"/>
            <a:ext cx="180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24BFB5A-E8D6-4331-B14A-96A1D8E6EB39}" type="datetime'''''''''Ja''''''n'''''''' ''''1''5'''''''''">
              <a:rPr lang="en-US" sz="1000"/>
              <a:pPr/>
              <a:t>Jan 15</a:t>
            </a:fld>
            <a:endParaRPr lang="en-GB" sz="1000" dirty="0"/>
          </a:p>
        </p:txBody>
      </p:sp>
      <p:sp>
        <p:nvSpPr>
          <p:cNvPr id="72" name="Text Placeholder 9"/>
          <p:cNvSpPr>
            <a:spLocks noGrp="1"/>
          </p:cNvSpPr>
          <p:nvPr>
            <p:custDataLst>
              <p:tags r:id="rId9"/>
            </p:custDataLst>
          </p:nvPr>
        </p:nvSpPr>
        <p:spPr bwMode="auto">
          <a:xfrm>
            <a:off x="576263" y="4632325"/>
            <a:ext cx="180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593431A-E4C5-40CB-BBBF-7B64EC1D1FC7}" type="datetime'''''''''''''''J''''''''''an'''''' 14'''''''''''''''''">
              <a:rPr lang="en-US" sz="1000"/>
              <a:pPr/>
              <a:t>Jan 14</a:t>
            </a:fld>
            <a:endParaRPr lang="en-GB" sz="1000" dirty="0"/>
          </a:p>
        </p:txBody>
      </p:sp>
      <p:sp>
        <p:nvSpPr>
          <p:cNvPr id="73" name="TextBox 72"/>
          <p:cNvSpPr txBox="1"/>
          <p:nvPr/>
        </p:nvSpPr>
        <p:spPr>
          <a:xfrm>
            <a:off x="2716201" y="4338638"/>
            <a:ext cx="1163028" cy="153888"/>
          </a:xfrm>
          <a:prstGeom prst="rect">
            <a:avLst/>
          </a:prstGeom>
          <a:noFill/>
        </p:spPr>
        <p:txBody>
          <a:bodyPr wrap="square" lIns="0" tIns="0" rIns="0" bIns="0" rtlCol="0">
            <a:spAutoFit/>
          </a:bodyPr>
          <a:lstStyle/>
          <a:p>
            <a:pPr algn="l">
              <a:lnSpc>
                <a:spcPct val="100000"/>
              </a:lnSpc>
            </a:pPr>
            <a:r>
              <a:rPr lang="en-GB" i="1" dirty="0" smtClean="0"/>
              <a:t>Forecasted</a:t>
            </a:r>
          </a:p>
        </p:txBody>
      </p:sp>
      <p:cxnSp>
        <p:nvCxnSpPr>
          <p:cNvPr id="74" name="Straight Connector 73"/>
          <p:cNvCxnSpPr/>
          <p:nvPr>
            <p:custDataLst>
              <p:tags r:id="rId10"/>
            </p:custDataLst>
          </p:nvPr>
        </p:nvCxnSpPr>
        <p:spPr bwMode="gray">
          <a:xfrm>
            <a:off x="6183313" y="5065713"/>
            <a:ext cx="328613" cy="0"/>
          </a:xfrm>
          <a:prstGeom prst="line">
            <a:avLst/>
          </a:prstGeom>
          <a:ln w="190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custDataLst>
              <p:tags r:id="rId11"/>
            </p:custDataLst>
          </p:nvPr>
        </p:nvCxnSpPr>
        <p:spPr bwMode="gray">
          <a:xfrm>
            <a:off x="4175125" y="5268913"/>
            <a:ext cx="328613" cy="0"/>
          </a:xfrm>
          <a:prstGeom prst="line">
            <a:avLst/>
          </a:prstGeom>
          <a:ln w="19050">
            <a:solidFill>
              <a:srgbClr val="FFBF27"/>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custDataLst>
              <p:tags r:id="rId12"/>
            </p:custDataLst>
          </p:nvPr>
        </p:nvCxnSpPr>
        <p:spPr bwMode="gray">
          <a:xfrm>
            <a:off x="4175125" y="5065713"/>
            <a:ext cx="328613" cy="0"/>
          </a:xfrm>
          <a:prstGeom prst="line">
            <a:avLst/>
          </a:prstGeom>
          <a:ln w="19050">
            <a:solidFill>
              <a:srgbClr val="FF000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custDataLst>
              <p:tags r:id="rId13"/>
            </p:custDataLst>
          </p:nvPr>
        </p:nvCxnSpPr>
        <p:spPr bwMode="gray">
          <a:xfrm>
            <a:off x="2236788" y="5268913"/>
            <a:ext cx="328613" cy="0"/>
          </a:xfrm>
          <a:prstGeom prst="line">
            <a:avLst/>
          </a:prstGeom>
          <a:ln w="19050">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custDataLst>
              <p:tags r:id="rId14"/>
            </p:custDataLst>
          </p:nvPr>
        </p:nvCxnSpPr>
        <p:spPr bwMode="gray">
          <a:xfrm>
            <a:off x="2236788" y="5065713"/>
            <a:ext cx="328613" cy="0"/>
          </a:xfrm>
          <a:prstGeom prst="line">
            <a:avLst/>
          </a:prstGeom>
          <a:ln w="28575">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custDataLst>
              <p:tags r:id="rId15"/>
            </p:custDataLst>
          </p:nvPr>
        </p:nvCxnSpPr>
        <p:spPr bwMode="gray">
          <a:xfrm>
            <a:off x="725488" y="5268913"/>
            <a:ext cx="328613" cy="0"/>
          </a:xfrm>
          <a:prstGeom prst="line">
            <a:avLst/>
          </a:prstGeom>
          <a:ln w="28575">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custDataLst>
              <p:tags r:id="rId16"/>
            </p:custDataLst>
          </p:nvPr>
        </p:nvCxnSpPr>
        <p:spPr bwMode="gray">
          <a:xfrm>
            <a:off x="725488" y="5065713"/>
            <a:ext cx="328613" cy="0"/>
          </a:xfrm>
          <a:prstGeom prst="line">
            <a:avLst/>
          </a:prstGeom>
          <a:ln w="9525">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6" name="Text Placeholder 6715"/>
          <p:cNvSpPr>
            <a:spLocks noGrp="1"/>
          </p:cNvSpPr>
          <p:nvPr>
            <p:custDataLst>
              <p:tags r:id="rId17"/>
            </p:custDataLst>
          </p:nvPr>
        </p:nvSpPr>
        <p:spPr bwMode="auto">
          <a:xfrm>
            <a:off x="2616200" y="5199063"/>
            <a:ext cx="14573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1D286CE-8025-4ECD-8B7B-7ABEFBB9CA39}" type="datetime'''Am''''''be''''r'''''' trigger (w''/'' ''''overl''ay'')'">
              <a:rPr lang="en-US" sz="1000">
                <a:latin typeface="Arial"/>
                <a:cs typeface="Arial"/>
                <a:sym typeface="Arial"/>
              </a:rPr>
              <a:pPr/>
              <a:t>Amber trigger (w/ overlay)</a:t>
            </a:fld>
            <a:endParaRPr lang="en-GB" sz="1000" dirty="0">
              <a:latin typeface="Arial"/>
              <a:cs typeface="Arial"/>
              <a:sym typeface="Arial"/>
            </a:endParaRPr>
          </a:p>
        </p:txBody>
      </p:sp>
      <p:sp>
        <p:nvSpPr>
          <p:cNvPr id="87" name="Text Placeholder 6719"/>
          <p:cNvSpPr>
            <a:spLocks noGrp="1"/>
          </p:cNvSpPr>
          <p:nvPr>
            <p:custDataLst>
              <p:tags r:id="rId18"/>
            </p:custDataLst>
          </p:nvPr>
        </p:nvSpPr>
        <p:spPr bwMode="auto">
          <a:xfrm>
            <a:off x="2616200" y="4995863"/>
            <a:ext cx="9969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BC081113-BD32-4A82-A3AD-C02E89509D3A}" type="datetime'''C''CAR ''''''2''0''''1''6'''''''' ''B''''''a''s''e'">
              <a:rPr lang="en-US" sz="1000">
                <a:latin typeface="Arial"/>
                <a:cs typeface="Arial"/>
                <a:sym typeface="Arial"/>
              </a:rPr>
              <a:pPr/>
              <a:t>CCAR 2016 Base</a:t>
            </a:fld>
            <a:endParaRPr lang="en-GB" sz="1000" dirty="0">
              <a:latin typeface="Arial"/>
              <a:cs typeface="Arial"/>
              <a:sym typeface="Arial"/>
            </a:endParaRPr>
          </a:p>
        </p:txBody>
      </p:sp>
      <p:sp>
        <p:nvSpPr>
          <p:cNvPr id="88" name="Text Placeholder 1"/>
          <p:cNvSpPr>
            <a:spLocks noGrp="1"/>
          </p:cNvSpPr>
          <p:nvPr>
            <p:custDataLst>
              <p:tags r:id="rId19"/>
            </p:custDataLst>
          </p:nvPr>
        </p:nvSpPr>
        <p:spPr bwMode="auto">
          <a:xfrm>
            <a:off x="1104900" y="5199063"/>
            <a:ext cx="10302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09DF811C-604A-4136-BBCF-CD9466B8E3E2}" type="datetime'''S''''''tr''a''te''''''g''''i''''c ''''forec''a''st'">
              <a:rPr lang="en-US" sz="1000">
                <a:latin typeface="Arial"/>
                <a:cs typeface="Arial"/>
                <a:sym typeface="Arial"/>
              </a:rPr>
              <a:pPr/>
              <a:t>Strategic forecast</a:t>
            </a:fld>
            <a:r>
              <a:rPr lang="en-US" sz="1000" baseline="30000" smtClean="0">
                <a:latin typeface="Arial"/>
                <a:cs typeface="Arial"/>
                <a:sym typeface="Arial"/>
              </a:rPr>
              <a:t>1</a:t>
            </a:r>
            <a:endParaRPr lang="en-GB" sz="1000" dirty="0">
              <a:latin typeface="Arial"/>
              <a:cs typeface="Arial"/>
              <a:sym typeface="Arial"/>
            </a:endParaRPr>
          </a:p>
        </p:txBody>
      </p:sp>
      <p:sp>
        <p:nvSpPr>
          <p:cNvPr id="89" name="Text Placeholder 6143"/>
          <p:cNvSpPr>
            <a:spLocks noGrp="1"/>
          </p:cNvSpPr>
          <p:nvPr>
            <p:custDataLst>
              <p:tags r:id="rId20"/>
            </p:custDataLst>
          </p:nvPr>
        </p:nvSpPr>
        <p:spPr bwMode="auto">
          <a:xfrm>
            <a:off x="1104900" y="4995863"/>
            <a:ext cx="4238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B5E7C918-8C05-4AA5-8DF6-CF6F63930858}" type="datetime'''''H''''''i''sto''''''''''ri''c'''''''''''''">
              <a:rPr lang="en-US" sz="1000">
                <a:latin typeface="Arial"/>
                <a:cs typeface="Arial"/>
                <a:sym typeface="Arial"/>
              </a:rPr>
              <a:pPr/>
              <a:t>Historic</a:t>
            </a:fld>
            <a:endParaRPr lang="en-GB" sz="1000" dirty="0">
              <a:latin typeface="Arial"/>
              <a:cs typeface="Arial"/>
              <a:sym typeface="Arial"/>
            </a:endParaRPr>
          </a:p>
        </p:txBody>
      </p:sp>
      <p:sp>
        <p:nvSpPr>
          <p:cNvPr id="90" name="Text Placeholder 6152"/>
          <p:cNvSpPr>
            <a:spLocks noGrp="1"/>
          </p:cNvSpPr>
          <p:nvPr>
            <p:custDataLst>
              <p:tags r:id="rId21"/>
            </p:custDataLst>
          </p:nvPr>
        </p:nvSpPr>
        <p:spPr bwMode="auto">
          <a:xfrm>
            <a:off x="6562725" y="4995863"/>
            <a:ext cx="12541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8456010-BD75-41A9-9E02-44E94D40A628}" type="datetime'''R''ed ''l''''''''imit (w/''o'' ''''o''ve''r''l''a''y)'">
              <a:rPr lang="en-US" sz="1000">
                <a:latin typeface="Arial"/>
                <a:cs typeface="Arial"/>
                <a:sym typeface="Arial"/>
              </a:rPr>
              <a:pPr/>
              <a:t>Red limit (w/o overlay)</a:t>
            </a:fld>
            <a:endParaRPr lang="en-GB" sz="1000" dirty="0">
              <a:latin typeface="Arial"/>
              <a:cs typeface="Arial"/>
              <a:sym typeface="Arial"/>
            </a:endParaRPr>
          </a:p>
        </p:txBody>
      </p:sp>
      <p:sp>
        <p:nvSpPr>
          <p:cNvPr id="91" name="Text Placeholder 6716"/>
          <p:cNvSpPr>
            <a:spLocks noGrp="1"/>
          </p:cNvSpPr>
          <p:nvPr>
            <p:custDataLst>
              <p:tags r:id="rId22"/>
            </p:custDataLst>
          </p:nvPr>
        </p:nvSpPr>
        <p:spPr bwMode="auto">
          <a:xfrm>
            <a:off x="4554538" y="5199063"/>
            <a:ext cx="15271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C216B1A-3450-46A5-9084-5B7F047AACED}" type="datetime'Amber'' tr''''''''i''''gger'' ''(''''''w/o o''''''v''erlay'')'">
              <a:rPr lang="en-US" sz="1000">
                <a:latin typeface="Arial"/>
                <a:cs typeface="Arial"/>
                <a:sym typeface="Arial"/>
              </a:rPr>
              <a:pPr/>
              <a:t>Amber trigger (w/o overlay)</a:t>
            </a:fld>
            <a:endParaRPr lang="en-GB" sz="1000" dirty="0">
              <a:latin typeface="Arial"/>
              <a:cs typeface="Arial"/>
              <a:sym typeface="Arial"/>
            </a:endParaRPr>
          </a:p>
        </p:txBody>
      </p:sp>
      <p:sp>
        <p:nvSpPr>
          <p:cNvPr id="92" name="Text Placeholder 6713"/>
          <p:cNvSpPr>
            <a:spLocks noGrp="1"/>
          </p:cNvSpPr>
          <p:nvPr>
            <p:custDataLst>
              <p:tags r:id="rId23"/>
            </p:custDataLst>
          </p:nvPr>
        </p:nvSpPr>
        <p:spPr bwMode="auto">
          <a:xfrm>
            <a:off x="4554538" y="4995863"/>
            <a:ext cx="1184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EA478CF-D638-4468-AE9E-7E47A39E5FB4}" type="datetime'Red'''''' ''''l''''''''imi''''t ''(''w''/ o''''verl''a''y)'''">
              <a:rPr lang="en-US" sz="1000">
                <a:latin typeface="Arial"/>
                <a:cs typeface="Arial"/>
                <a:sym typeface="Arial"/>
              </a:rPr>
              <a:pPr/>
              <a:t>Red limit (w/ overlay)</a:t>
            </a:fld>
            <a:endParaRPr lang="en-GB" sz="1000" dirty="0">
              <a:latin typeface="Arial"/>
              <a:cs typeface="Arial"/>
              <a:sym typeface="Arial"/>
            </a:endParaRPr>
          </a:p>
        </p:txBody>
      </p:sp>
      <p:sp>
        <p:nvSpPr>
          <p:cNvPr id="93" name="Rectangle 92"/>
          <p:cNvSpPr/>
          <p:nvPr/>
        </p:nvSpPr>
        <p:spPr>
          <a:xfrm>
            <a:off x="361503" y="1339604"/>
            <a:ext cx="4410075" cy="370614"/>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Forecasted charge-off rates</a:t>
            </a:r>
          </a:p>
          <a:p>
            <a:pPr algn="l"/>
            <a:r>
              <a:rPr lang="en-GB" sz="1400" kern="0" dirty="0" smtClean="0">
                <a:solidFill>
                  <a:srgbClr val="FF0000"/>
                </a:solidFill>
                <a:latin typeface="Arial"/>
                <a:ea typeface="ＭＳ Ｐゴシック"/>
              </a:rPr>
              <a:t>%, 12m trailing loss rate vs 2016 NCO anchor points</a:t>
            </a:r>
            <a:endParaRPr lang="en-GB" sz="1400" kern="0" dirty="0">
              <a:solidFill>
                <a:srgbClr val="FF0000"/>
              </a:solidFill>
              <a:latin typeface="Arial"/>
              <a:ea typeface="ＭＳ Ｐゴシック"/>
            </a:endParaRPr>
          </a:p>
        </p:txBody>
      </p:sp>
      <p:graphicFrame>
        <p:nvGraphicFramePr>
          <p:cNvPr id="94" name="Table 93"/>
          <p:cNvGraphicFramePr>
            <a:graphicFrameLocks noGrp="1"/>
          </p:cNvGraphicFramePr>
          <p:nvPr>
            <p:extLst>
              <p:ext uri="{D42A27DB-BD31-4B8C-83A1-F6EECF244321}">
                <p14:modId xmlns:p14="http://schemas.microsoft.com/office/powerpoint/2010/main" val="490539361"/>
              </p:ext>
            </p:extLst>
          </p:nvPr>
        </p:nvGraphicFramePr>
        <p:xfrm>
          <a:off x="2293258" y="5505885"/>
          <a:ext cx="5016273" cy="777240"/>
        </p:xfrm>
        <a:graphic>
          <a:graphicData uri="http://schemas.openxmlformats.org/drawingml/2006/table">
            <a:tbl>
              <a:tblPr firstRow="1" bandRow="1">
                <a:tableStyleId>{839DD9DD-9E6C-4910-8AC0-68ADFF6A6AFC}</a:tableStyleId>
              </a:tblPr>
              <a:tblGrid>
                <a:gridCol w="2170185"/>
                <a:gridCol w="1423044"/>
                <a:gridCol w="1423044"/>
              </a:tblGrid>
              <a:tr h="153161">
                <a:tc>
                  <a:txBody>
                    <a:bodyPr/>
                    <a:lstStyle/>
                    <a:p>
                      <a:r>
                        <a:rPr lang="en-GB" sz="1100" dirty="0" smtClean="0">
                          <a:solidFill>
                            <a:schemeClr val="bg1"/>
                          </a:solidFill>
                          <a:latin typeface="Arial" panose="020B0604020202020204" pitchFamily="34" charset="0"/>
                          <a:cs typeface="Arial" panose="020B0604020202020204" pitchFamily="34" charset="0"/>
                        </a:rPr>
                        <a:t>NCO</a:t>
                      </a:r>
                      <a:r>
                        <a:rPr lang="en-GB" sz="1100" baseline="0" dirty="0" smtClean="0">
                          <a:solidFill>
                            <a:schemeClr val="bg1"/>
                          </a:solidFill>
                          <a:latin typeface="Arial" panose="020B0604020202020204" pitchFamily="34" charset="0"/>
                          <a:cs typeface="Arial" panose="020B0604020202020204" pitchFamily="34" charset="0"/>
                        </a:rPr>
                        <a:t> anchor m</a:t>
                      </a:r>
                      <a:r>
                        <a:rPr lang="en-GB" sz="1100" dirty="0" smtClean="0">
                          <a:solidFill>
                            <a:schemeClr val="bg1"/>
                          </a:solidFill>
                          <a:latin typeface="Arial" panose="020B0604020202020204" pitchFamily="34" charset="0"/>
                          <a:cs typeface="Arial" panose="020B0604020202020204" pitchFamily="34" charset="0"/>
                        </a:rPr>
                        <a:t>ethodology</a:t>
                      </a:r>
                      <a:endParaRPr lang="en-GB" sz="1100" dirty="0">
                        <a:solidFill>
                          <a:schemeClr val="bg1"/>
                        </a:solidFill>
                        <a:latin typeface="Arial" panose="020B0604020202020204" pitchFamily="34" charset="0"/>
                        <a:cs typeface="Arial" panose="020B0604020202020204" pitchFamily="34" charset="0"/>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ctr"/>
                      <a:r>
                        <a:rPr lang="en-GB" sz="1100" dirty="0" smtClean="0">
                          <a:solidFill>
                            <a:schemeClr val="tx1"/>
                          </a:solidFill>
                          <a:latin typeface="Arial" panose="020B0604020202020204" pitchFamily="34" charset="0"/>
                          <a:cs typeface="Arial" panose="020B0604020202020204" pitchFamily="34" charset="0"/>
                        </a:rPr>
                        <a:t>Amber</a:t>
                      </a:r>
                      <a:r>
                        <a:rPr lang="en-GB" sz="1100" baseline="0" dirty="0" smtClean="0">
                          <a:solidFill>
                            <a:schemeClr val="bg1"/>
                          </a:solidFill>
                          <a:latin typeface="Arial" panose="020B0604020202020204" pitchFamily="34" charset="0"/>
                          <a:cs typeface="Arial" panose="020B0604020202020204" pitchFamily="34" charset="0"/>
                        </a:rPr>
                        <a:t> </a:t>
                      </a:r>
                      <a:r>
                        <a:rPr lang="en-GB" sz="1100" baseline="0" dirty="0" smtClean="0">
                          <a:solidFill>
                            <a:schemeClr val="tx1"/>
                          </a:solidFill>
                          <a:latin typeface="Arial" panose="020B0604020202020204" pitchFamily="34" charset="0"/>
                          <a:cs typeface="Arial" panose="020B0604020202020204" pitchFamily="34" charset="0"/>
                        </a:rPr>
                        <a:t>trigger</a:t>
                      </a:r>
                      <a:endParaRPr lang="en-GB" sz="1100" dirty="0">
                        <a:solidFill>
                          <a:schemeClr val="tx1"/>
                        </a:solidFill>
                        <a:latin typeface="Arial" panose="020B0604020202020204" pitchFamily="34" charset="0"/>
                        <a:cs typeface="Arial" panose="020B0604020202020204" pitchFamily="34" charset="0"/>
                      </a:endParaRPr>
                    </a:p>
                  </a:txBody>
                  <a:tcPr>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GB" sz="1100" dirty="0" smtClean="0">
                          <a:solidFill>
                            <a:schemeClr val="bg1"/>
                          </a:solidFill>
                          <a:latin typeface="Arial" panose="020B0604020202020204" pitchFamily="34" charset="0"/>
                          <a:cs typeface="Arial" panose="020B0604020202020204" pitchFamily="34" charset="0"/>
                        </a:rPr>
                        <a:t>Red limit</a:t>
                      </a:r>
                      <a:endParaRPr lang="en-GB" sz="1100" dirty="0">
                        <a:solidFill>
                          <a:schemeClr val="bg1"/>
                        </a:solidFill>
                        <a:latin typeface="Arial" panose="020B0604020202020204" pitchFamily="34" charset="0"/>
                        <a:cs typeface="Arial" panose="020B0604020202020204" pitchFamily="34" charset="0"/>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153161">
                <a:tc>
                  <a:txBody>
                    <a:bodyPr/>
                    <a:lstStyle/>
                    <a:p>
                      <a:r>
                        <a:rPr lang="en-GB" sz="1100" b="1" dirty="0" smtClean="0">
                          <a:solidFill>
                            <a:schemeClr val="tx1"/>
                          </a:solidFill>
                          <a:latin typeface="Arial" panose="020B0604020202020204" pitchFamily="34" charset="0"/>
                          <a:cs typeface="Arial" panose="020B0604020202020204" pitchFamily="34" charset="0"/>
                        </a:rPr>
                        <a:t>W/</a:t>
                      </a:r>
                      <a:r>
                        <a:rPr lang="en-GB" sz="1100" b="1" baseline="0" dirty="0" smtClean="0">
                          <a:solidFill>
                            <a:schemeClr val="tx1"/>
                          </a:solidFill>
                          <a:latin typeface="Arial" panose="020B0604020202020204" pitchFamily="34" charset="0"/>
                          <a:cs typeface="Arial" panose="020B0604020202020204" pitchFamily="34" charset="0"/>
                        </a:rPr>
                        <a:t> </a:t>
                      </a:r>
                      <a:r>
                        <a:rPr lang="en-GB" sz="1100" b="1" dirty="0" smtClean="0">
                          <a:solidFill>
                            <a:schemeClr val="tx1"/>
                          </a:solidFill>
                          <a:latin typeface="Arial" panose="020B0604020202020204" pitchFamily="34" charset="0"/>
                          <a:cs typeface="Arial" panose="020B0604020202020204" pitchFamily="34" charset="0"/>
                        </a:rPr>
                        <a:t>overlay</a:t>
                      </a:r>
                      <a:endParaRPr lang="en-GB" sz="1100" b="1"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pPr algn="ctr"/>
                      <a:r>
                        <a:rPr lang="en-GB" sz="1100" b="1" dirty="0" smtClean="0">
                          <a:solidFill>
                            <a:schemeClr val="tx1"/>
                          </a:solidFill>
                          <a:latin typeface="Arial" panose="020B0604020202020204" pitchFamily="34" charset="0"/>
                          <a:cs typeface="Arial" panose="020B0604020202020204" pitchFamily="34" charset="0"/>
                        </a:rPr>
                        <a:t>8.6%</a:t>
                      </a:r>
                      <a:endParaRPr lang="en-GB" sz="1100" b="1"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solidFill>
                      <a:srgbClr val="FFFFCC"/>
                    </a:solidFill>
                  </a:tcPr>
                </a:tc>
                <a:tc>
                  <a:txBody>
                    <a:bodyPr/>
                    <a:lstStyle/>
                    <a:p>
                      <a:pPr algn="ctr"/>
                      <a:r>
                        <a:rPr lang="en-GB" sz="1100" b="1" dirty="0" smtClean="0">
                          <a:solidFill>
                            <a:schemeClr val="tx1"/>
                          </a:solidFill>
                          <a:latin typeface="Arial" panose="020B0604020202020204" pitchFamily="34" charset="0"/>
                          <a:cs typeface="Arial" panose="020B0604020202020204" pitchFamily="34" charset="0"/>
                        </a:rPr>
                        <a:t>8.8%</a:t>
                      </a:r>
                      <a:endParaRPr lang="en-GB" sz="1100" b="1"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solidFill>
                      <a:srgbClr val="FCE0E2"/>
                    </a:solidFill>
                  </a:tcPr>
                </a:tc>
              </a:tr>
              <a:tr h="153161">
                <a:tc>
                  <a:txBody>
                    <a:bodyPr/>
                    <a:lstStyle/>
                    <a:p>
                      <a:r>
                        <a:rPr lang="en-GB" sz="1100" b="1" baseline="0" dirty="0" smtClean="0">
                          <a:solidFill>
                            <a:schemeClr val="tx1"/>
                          </a:solidFill>
                          <a:latin typeface="Arial" panose="020B0604020202020204" pitchFamily="34" charset="0"/>
                          <a:cs typeface="Arial" panose="020B0604020202020204" pitchFamily="34" charset="0"/>
                        </a:rPr>
                        <a:t>W/o overlay</a:t>
                      </a:r>
                      <a:endParaRPr lang="en-GB" sz="1100" b="1"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GB" sz="1100" b="1" dirty="0" smtClean="0">
                          <a:solidFill>
                            <a:schemeClr val="tx1"/>
                          </a:solidFill>
                          <a:latin typeface="Arial" panose="020B0604020202020204" pitchFamily="34" charset="0"/>
                          <a:cs typeface="Arial" panose="020B0604020202020204" pitchFamily="34" charset="0"/>
                        </a:rPr>
                        <a:t>9.3%</a:t>
                      </a:r>
                      <a:endParaRPr lang="en-GB" sz="1100" b="1"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a:r>
                        <a:rPr lang="en-GB" sz="1100" b="1" dirty="0" smtClean="0">
                          <a:solidFill>
                            <a:schemeClr val="tx1"/>
                          </a:solidFill>
                          <a:latin typeface="Arial" panose="020B0604020202020204" pitchFamily="34" charset="0"/>
                          <a:cs typeface="Arial" panose="020B0604020202020204" pitchFamily="34" charset="0"/>
                        </a:rPr>
                        <a:t>9.6%</a:t>
                      </a:r>
                      <a:endParaRPr lang="en-GB" sz="1100" b="1"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CE0E2"/>
                    </a:solidFill>
                  </a:tcPr>
                </a:tc>
              </a:tr>
            </a:tbl>
          </a:graphicData>
        </a:graphic>
      </p:graphicFrame>
      <p:graphicFrame>
        <p:nvGraphicFramePr>
          <p:cNvPr id="95" name="Object 94"/>
          <p:cNvGraphicFramePr>
            <a:graphicFrameLocks/>
          </p:cNvGraphicFramePr>
          <p:nvPr>
            <p:custDataLst>
              <p:tags r:id="rId24"/>
            </p:custDataLst>
            <p:extLst>
              <p:ext uri="{D42A27DB-BD31-4B8C-83A1-F6EECF244321}">
                <p14:modId xmlns:p14="http://schemas.microsoft.com/office/powerpoint/2010/main" val="1512946153"/>
              </p:ext>
            </p:extLst>
          </p:nvPr>
        </p:nvGraphicFramePr>
        <p:xfrm>
          <a:off x="4953000" y="1562100"/>
          <a:ext cx="4438785" cy="3200400"/>
        </p:xfrm>
        <a:graphic>
          <a:graphicData uri="http://schemas.openxmlformats.org/presentationml/2006/ole">
            <mc:AlternateContent xmlns:mc="http://schemas.openxmlformats.org/markup-compatibility/2006">
              <mc:Choice xmlns:v="urn:schemas-microsoft-com:vml" Requires="v">
                <p:oleObj spid="_x0000_s288997" name="Chart" r:id="rId35" imgW="4438785" imgH="3200400" progId="MSGraph.Chart.8">
                  <p:embed followColorScheme="full"/>
                </p:oleObj>
              </mc:Choice>
              <mc:Fallback>
                <p:oleObj name="Chart" r:id="rId35" imgW="4438785" imgH="3200400" progId="MSGraph.Chart.8">
                  <p:embed followColorScheme="full"/>
                  <p:pic>
                    <p:nvPicPr>
                      <p:cNvPr id="0" name=""/>
                      <p:cNvPicPr/>
                      <p:nvPr/>
                    </p:nvPicPr>
                    <p:blipFill>
                      <a:blip r:embed="rId36"/>
                      <a:stretch>
                        <a:fillRect/>
                      </a:stretch>
                    </p:blipFill>
                    <p:spPr>
                      <a:xfrm>
                        <a:off x="4953000" y="1562100"/>
                        <a:ext cx="4438785" cy="3200400"/>
                      </a:xfrm>
                      <a:prstGeom prst="rect">
                        <a:avLst/>
                      </a:prstGeom>
                    </p:spPr>
                  </p:pic>
                </p:oleObj>
              </mc:Fallback>
            </mc:AlternateContent>
          </a:graphicData>
        </a:graphic>
      </p:graphicFrame>
      <p:sp>
        <p:nvSpPr>
          <p:cNvPr id="96" name="Text Placeholder 6161"/>
          <p:cNvSpPr>
            <a:spLocks noGrp="1"/>
          </p:cNvSpPr>
          <p:nvPr>
            <p:custDataLst>
              <p:tags r:id="rId25"/>
            </p:custDataLst>
          </p:nvPr>
        </p:nvSpPr>
        <p:spPr bwMode="auto">
          <a:xfrm>
            <a:off x="9017000" y="4632325"/>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CC9EA5D-F37E-43A6-957D-D637B768C827}" type="datetime'''''J''''''''''''''''''''''''''''''''a''''''''n'' 18'''''''''">
              <a:rPr lang="en-US" sz="1000">
                <a:latin typeface="Arial"/>
                <a:sym typeface="Arial"/>
              </a:rPr>
              <a:pPr/>
              <a:t>Jan 18</a:t>
            </a:fld>
            <a:endParaRPr lang="en-GB" sz="1000" dirty="0">
              <a:latin typeface="Arial"/>
              <a:sym typeface="Arial"/>
            </a:endParaRPr>
          </a:p>
        </p:txBody>
      </p:sp>
      <p:sp>
        <p:nvSpPr>
          <p:cNvPr id="97" name="Text Placeholder 6160"/>
          <p:cNvSpPr>
            <a:spLocks noGrp="1"/>
          </p:cNvSpPr>
          <p:nvPr>
            <p:custDataLst>
              <p:tags r:id="rId26"/>
            </p:custDataLst>
          </p:nvPr>
        </p:nvSpPr>
        <p:spPr bwMode="auto">
          <a:xfrm>
            <a:off x="8064500" y="4632325"/>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57F5A61-952D-4910-93A7-FA74949F225B}" type="datetime'''J''''''''''''''''an 1''''''''7'''''''''''''''''''''''''">
              <a:rPr lang="en-US" sz="1000">
                <a:latin typeface="Arial"/>
                <a:sym typeface="Arial"/>
              </a:rPr>
              <a:pPr/>
              <a:t>Jan 17</a:t>
            </a:fld>
            <a:endParaRPr lang="en-GB" sz="1000" dirty="0">
              <a:latin typeface="Arial"/>
              <a:sym typeface="Arial"/>
            </a:endParaRPr>
          </a:p>
        </p:txBody>
      </p:sp>
      <p:sp>
        <p:nvSpPr>
          <p:cNvPr id="98" name="Text Placeholder 11"/>
          <p:cNvSpPr>
            <a:spLocks noGrp="1"/>
          </p:cNvSpPr>
          <p:nvPr>
            <p:custDataLst>
              <p:tags r:id="rId27"/>
            </p:custDataLst>
          </p:nvPr>
        </p:nvSpPr>
        <p:spPr bwMode="auto">
          <a:xfrm>
            <a:off x="7129463" y="4632325"/>
            <a:ext cx="180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4346F70-CC99-4F17-ABE5-DE10092DDB42}" type="datetime'J''an'''''' ''''1''6'''">
              <a:rPr lang="en-US" sz="1000"/>
              <a:pPr/>
              <a:t>Jan 16</a:t>
            </a:fld>
            <a:endParaRPr lang="en-GB" sz="1000" dirty="0"/>
          </a:p>
        </p:txBody>
      </p:sp>
      <p:sp>
        <p:nvSpPr>
          <p:cNvPr id="99" name="Text Placeholder 10"/>
          <p:cNvSpPr>
            <a:spLocks noGrp="1"/>
          </p:cNvSpPr>
          <p:nvPr>
            <p:custDataLst>
              <p:tags r:id="rId28"/>
            </p:custDataLst>
          </p:nvPr>
        </p:nvSpPr>
        <p:spPr bwMode="auto">
          <a:xfrm>
            <a:off x="6176963" y="4632325"/>
            <a:ext cx="180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18F7ECF-A4C2-46A1-AAAD-1EA84D39B582}" type="datetime'''''''J''a''''''''''''n'''' ''''''''''''''''''''''15'">
              <a:rPr lang="en-US" sz="1000"/>
              <a:pPr/>
              <a:t>Jan 15</a:t>
            </a:fld>
            <a:endParaRPr lang="en-GB" sz="1000" dirty="0"/>
          </a:p>
        </p:txBody>
      </p:sp>
      <p:sp>
        <p:nvSpPr>
          <p:cNvPr id="100" name="Text Placeholder 9"/>
          <p:cNvSpPr>
            <a:spLocks noGrp="1"/>
          </p:cNvSpPr>
          <p:nvPr>
            <p:custDataLst>
              <p:tags r:id="rId29"/>
            </p:custDataLst>
          </p:nvPr>
        </p:nvSpPr>
        <p:spPr bwMode="auto">
          <a:xfrm>
            <a:off x="5224463" y="4632325"/>
            <a:ext cx="180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C4D792B-5D7E-40F1-88E3-738590778549}" type="datetime'''''''J''''''''''''''''a''''''''''''n ''''''''''1''''''''4'''">
              <a:rPr lang="en-US" sz="1000"/>
              <a:pPr/>
              <a:t>Jan 14</a:t>
            </a:fld>
            <a:endParaRPr lang="en-GB" sz="1000" dirty="0"/>
          </a:p>
        </p:txBody>
      </p:sp>
      <p:sp>
        <p:nvSpPr>
          <p:cNvPr id="101" name="Rectangle 100"/>
          <p:cNvSpPr/>
          <p:nvPr/>
        </p:nvSpPr>
        <p:spPr>
          <a:xfrm>
            <a:off x="5035138" y="1341191"/>
            <a:ext cx="4340638" cy="370614"/>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Forecasted charge-off rates</a:t>
            </a:r>
          </a:p>
          <a:p>
            <a:pPr algn="l"/>
            <a:r>
              <a:rPr lang="en-GB" sz="1400" kern="0" dirty="0" smtClean="0">
                <a:solidFill>
                  <a:srgbClr val="FF0000"/>
                </a:solidFill>
                <a:latin typeface="Arial"/>
                <a:ea typeface="ＭＳ Ｐゴシック"/>
              </a:rPr>
              <a:t>%, Monthly loss rate vs 2016 NCO anchor points</a:t>
            </a:r>
            <a:endParaRPr lang="en-GB" sz="1400" kern="0" dirty="0">
              <a:solidFill>
                <a:srgbClr val="FF0000"/>
              </a:solidFill>
              <a:latin typeface="Arial"/>
              <a:ea typeface="ＭＳ Ｐゴシック"/>
            </a:endParaRPr>
          </a:p>
        </p:txBody>
      </p:sp>
      <p:sp>
        <p:nvSpPr>
          <p:cNvPr id="51" name="Content Placeholder 1"/>
          <p:cNvSpPr>
            <a:spLocks noGrp="1"/>
          </p:cNvSpPr>
          <p:nvPr>
            <p:ph sz="quarter" idx="11"/>
          </p:nvPr>
        </p:nvSpPr>
        <p:spPr>
          <a:xfrm>
            <a:off x="852722" y="452510"/>
            <a:ext cx="8161960" cy="435610"/>
          </a:xfrm>
        </p:spPr>
        <p:txBody>
          <a:bodyPr/>
          <a:lstStyle/>
          <a:p>
            <a:r>
              <a:rPr lang="en-GB" dirty="0" smtClean="0"/>
              <a:t>Calibration: </a:t>
            </a:r>
            <a:r>
              <a:rPr lang="en-US" b="0" dirty="0" smtClean="0"/>
              <a:t>Test NCO limits against CCAR forecasted rates – SC Auto</a:t>
            </a:r>
            <a:endParaRPr lang="en-US" b="0" dirty="0"/>
          </a:p>
        </p:txBody>
      </p:sp>
      <p:sp>
        <p:nvSpPr>
          <p:cNvPr id="52" name="Rectangle 51"/>
          <p:cNvSpPr/>
          <p:nvPr/>
        </p:nvSpPr>
        <p:spPr>
          <a:xfrm>
            <a:off x="312189" y="352762"/>
            <a:ext cx="526106" cy="707886"/>
          </a:xfrm>
          <a:prstGeom prst="rect">
            <a:avLst/>
          </a:prstGeom>
        </p:spPr>
        <p:txBody>
          <a:bodyPr wrap="none">
            <a:spAutoFit/>
          </a:bodyPr>
          <a:lstStyle/>
          <a:p>
            <a:pPr lvl="0" fontAlgn="ctr">
              <a:lnSpc>
                <a:spcPct val="100000"/>
              </a:lnSpc>
              <a:spcBef>
                <a:spcPts val="0"/>
              </a:spcBef>
              <a:spcAft>
                <a:spcPts val="0"/>
              </a:spcAft>
              <a:defRPr/>
            </a:pPr>
            <a:r>
              <a:rPr lang="en-US" sz="4000" b="1" dirty="0">
                <a:solidFill>
                  <a:srgbClr val="FF0000"/>
                </a:solidFill>
              </a:rPr>
              <a:t>E</a:t>
            </a:r>
          </a:p>
        </p:txBody>
      </p:sp>
      <mc:AlternateContent xmlns:mc="http://schemas.openxmlformats.org/markup-compatibility/2006" xmlns:a14="http://schemas.microsoft.com/office/drawing/2010/main">
        <mc:Choice Requires="a14">
          <p:sp>
            <p:nvSpPr>
              <p:cNvPr id="53" name="TextBox 52"/>
              <p:cNvSpPr txBox="1"/>
              <p:nvPr/>
            </p:nvSpPr>
            <p:spPr>
              <a:xfrm>
                <a:off x="2209990" y="6328728"/>
                <a:ext cx="2427331" cy="260521"/>
              </a:xfrm>
              <a:prstGeom prst="rect">
                <a:avLst/>
              </a:prstGeom>
              <a:noFill/>
            </p:spPr>
            <p:txBody>
              <a:bodyPr wrap="none" lIns="0" tIns="0" rIns="0" bIns="0" rtlCol="0">
                <a:spAutoFit/>
              </a:bodyPr>
              <a:lstStyle/>
              <a:p>
                <a:pPr algn="l">
                  <a:lnSpc>
                    <a:spcPct val="100000"/>
                  </a:lnSpc>
                </a:pPr>
                <a14:m>
                  <m:oMathPara xmlns:m="http://schemas.openxmlformats.org/officeDocument/2006/math">
                    <m:oMathParaPr>
                      <m:jc m:val="centerGroup"/>
                    </m:oMathParaPr>
                    <m:oMath xmlns:m="http://schemas.openxmlformats.org/officeDocument/2006/math">
                      <m:r>
                        <a:rPr lang="en-US" sz="800" i="1">
                          <a:latin typeface="Cambria Math"/>
                        </a:rPr>
                        <m:t>𝑁𝐶𝑂</m:t>
                      </m:r>
                      <m:r>
                        <a:rPr lang="en-US" sz="800" i="1">
                          <a:latin typeface="Cambria Math"/>
                        </a:rPr>
                        <m:t> </m:t>
                      </m:r>
                      <m:r>
                        <a:rPr lang="en-US" sz="800" i="1">
                          <a:latin typeface="Cambria Math"/>
                        </a:rPr>
                        <m:t>𝑅𝑎𝑡𝑒</m:t>
                      </m:r>
                      <m:r>
                        <a:rPr lang="en-US" sz="800" i="1">
                          <a:latin typeface="Cambria Math"/>
                        </a:rPr>
                        <m:t>=</m:t>
                      </m:r>
                      <m:f>
                        <m:fPr>
                          <m:ctrlPr>
                            <a:rPr lang="en-US" sz="800" i="1">
                              <a:latin typeface="Cambria Math"/>
                            </a:rPr>
                          </m:ctrlPr>
                        </m:fPr>
                        <m:num>
                          <m:r>
                            <a:rPr lang="en-US" sz="800" i="1">
                              <a:latin typeface="Cambria Math"/>
                            </a:rPr>
                            <m:t>12</m:t>
                          </m:r>
                          <m:r>
                            <a:rPr lang="en-US" sz="800" i="1">
                              <a:latin typeface="Cambria Math"/>
                            </a:rPr>
                            <m:t>𝑚𝑜</m:t>
                          </m:r>
                          <m:r>
                            <a:rPr lang="en-US" sz="800" i="1">
                              <a:latin typeface="Cambria Math"/>
                            </a:rPr>
                            <m:t>. </m:t>
                          </m:r>
                          <m:r>
                            <a:rPr lang="en-US" sz="800" i="1">
                              <a:latin typeface="Cambria Math"/>
                            </a:rPr>
                            <m:t>𝑡𝑟𝑎𝑖𝑙𝑖𝑛𝑔</m:t>
                          </m:r>
                          <m:r>
                            <a:rPr lang="en-US" sz="800" i="1">
                              <a:latin typeface="Cambria Math"/>
                            </a:rPr>
                            <m:t> </m:t>
                          </m:r>
                          <m:r>
                            <a:rPr lang="en-US" sz="800" i="1">
                              <a:latin typeface="Cambria Math"/>
                            </a:rPr>
                            <m:t>𝑆𝑢𝑚</m:t>
                          </m:r>
                          <m:r>
                            <a:rPr lang="en-US" sz="800" i="1">
                              <a:latin typeface="Cambria Math"/>
                            </a:rPr>
                            <m:t> </m:t>
                          </m:r>
                          <m:r>
                            <a:rPr lang="en-US" sz="800" i="1">
                              <a:latin typeface="Cambria Math"/>
                            </a:rPr>
                            <m:t>𝑜𝑓</m:t>
                          </m:r>
                          <m:r>
                            <a:rPr lang="en-US" sz="800" i="1">
                              <a:latin typeface="Cambria Math"/>
                            </a:rPr>
                            <m:t> </m:t>
                          </m:r>
                          <m:r>
                            <a:rPr lang="en-US" sz="800" i="1">
                              <a:latin typeface="Cambria Math"/>
                            </a:rPr>
                            <m:t>𝑁𝐶𝑂</m:t>
                          </m:r>
                          <m:r>
                            <a:rPr lang="en-US" sz="800" i="1">
                              <a:latin typeface="Cambria Math"/>
                            </a:rPr>
                            <m:t> ($)</m:t>
                          </m:r>
                        </m:num>
                        <m:den>
                          <m:r>
                            <a:rPr lang="en-US" sz="800" i="1">
                              <a:latin typeface="Cambria Math"/>
                            </a:rPr>
                            <m:t>12</m:t>
                          </m:r>
                          <m:r>
                            <a:rPr lang="en-US" sz="800" i="1">
                              <a:latin typeface="Cambria Math"/>
                            </a:rPr>
                            <m:t>𝑚𝑜</m:t>
                          </m:r>
                          <m:r>
                            <a:rPr lang="en-US" sz="800" i="1">
                              <a:latin typeface="Cambria Math"/>
                            </a:rPr>
                            <m:t>. </m:t>
                          </m:r>
                          <m:r>
                            <a:rPr lang="en-US" sz="800" i="1">
                              <a:latin typeface="Cambria Math"/>
                            </a:rPr>
                            <m:t>𝑡𝑟𝑎𝑖𝑙𝑖𝑛𝑔</m:t>
                          </m:r>
                          <m:r>
                            <a:rPr lang="en-US" sz="800" i="1">
                              <a:latin typeface="Cambria Math"/>
                            </a:rPr>
                            <m:t> </m:t>
                          </m:r>
                          <m:r>
                            <a:rPr lang="en-US" sz="800" i="1">
                              <a:latin typeface="Cambria Math"/>
                            </a:rPr>
                            <m:t>𝐴𝑣𝑒𝑟𝑎𝑔𝑒</m:t>
                          </m:r>
                          <m:r>
                            <a:rPr lang="en-US" sz="800" i="1">
                              <a:latin typeface="Cambria Math"/>
                            </a:rPr>
                            <m:t> </m:t>
                          </m:r>
                          <m:r>
                            <a:rPr lang="en-US" sz="800" i="1">
                              <a:latin typeface="Cambria Math"/>
                            </a:rPr>
                            <m:t>𝑜𝑓</m:t>
                          </m:r>
                          <m:r>
                            <a:rPr lang="en-US" sz="800" i="1">
                              <a:latin typeface="Cambria Math"/>
                            </a:rPr>
                            <m:t> </m:t>
                          </m:r>
                          <m:r>
                            <a:rPr lang="en-US" sz="800" i="1">
                              <a:latin typeface="Cambria Math"/>
                            </a:rPr>
                            <m:t>𝐵𝑎𝑙𝑎𝑛𝑐𝑒𝑠</m:t>
                          </m:r>
                          <m:r>
                            <a:rPr lang="en-US" sz="800" i="1">
                              <a:latin typeface="Cambria Math"/>
                            </a:rPr>
                            <m:t> ($)</m:t>
                          </m:r>
                        </m:den>
                      </m:f>
                    </m:oMath>
                  </m:oMathPara>
                </a14:m>
                <a:endParaRPr lang="en-GB" sz="800" dirty="0" smtClean="0">
                  <a:latin typeface="Arial" panose="020B0604020202020204" pitchFamily="34" charset="0"/>
                  <a:cs typeface="Arial" panose="020B0604020202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2209990" y="6328728"/>
                <a:ext cx="2427331" cy="260521"/>
              </a:xfrm>
              <a:prstGeom prst="rect">
                <a:avLst/>
              </a:prstGeom>
              <a:blipFill rotWithShape="1">
                <a:blip r:embed="rId37"/>
                <a:stretch>
                  <a:fillRect l="-503" t="-2326" r="-1256" b="-20930"/>
                </a:stretch>
              </a:blipFill>
            </p:spPr>
            <p:txBody>
              <a:bodyPr/>
              <a:lstStyle/>
              <a:p>
                <a:r>
                  <a:rPr lang="en-GB">
                    <a:noFill/>
                  </a:rPr>
                  <a:t> </a:t>
                </a:r>
              </a:p>
            </p:txBody>
          </p:sp>
        </mc:Fallback>
      </mc:AlternateContent>
      <p:grpSp>
        <p:nvGrpSpPr>
          <p:cNvPr id="47" name="Group 46"/>
          <p:cNvGrpSpPr/>
          <p:nvPr/>
        </p:nvGrpSpPr>
        <p:grpSpPr>
          <a:xfrm>
            <a:off x="443921" y="72184"/>
            <a:ext cx="2799275" cy="189008"/>
            <a:chOff x="403281" y="164517"/>
            <a:chExt cx="2799275" cy="189008"/>
          </a:xfrm>
        </p:grpSpPr>
        <p:sp>
          <p:nvSpPr>
            <p:cNvPr id="54"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Net Charge-off Rate</a:t>
              </a:r>
              <a:endParaRPr lang="en-US" sz="1200" dirty="0">
                <a:solidFill>
                  <a:schemeClr val="accent1"/>
                </a:solidFill>
              </a:endParaRPr>
            </a:p>
          </p:txBody>
        </p:sp>
        <p:sp>
          <p:nvSpPr>
            <p:cNvPr id="55" name="Oval 5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679095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a:t>Calibration: </a:t>
            </a:r>
            <a:r>
              <a:rPr lang="en-US" b="0" dirty="0"/>
              <a:t>CCAR-linked approach to derive the </a:t>
            </a:r>
            <a:r>
              <a:rPr lang="en-US" b="0" dirty="0" smtClean="0"/>
              <a:t>DPD anchor </a:t>
            </a:r>
            <a:r>
              <a:rPr lang="en-US" b="0" dirty="0"/>
              <a:t>points &amp; limits</a:t>
            </a:r>
            <a:endParaRPr lang="en-US" b="0" dirty="0">
              <a:solidFill>
                <a:srgbClr val="FF0000"/>
              </a:solidFill>
            </a:endParaRPr>
          </a:p>
        </p:txBody>
      </p:sp>
      <p:sp>
        <p:nvSpPr>
          <p:cNvPr id="3" name="Rectangle 2"/>
          <p:cNvSpPr/>
          <p:nvPr/>
        </p:nvSpPr>
        <p:spPr>
          <a:xfrm>
            <a:off x="364743" y="1463040"/>
            <a:ext cx="4390232" cy="185307"/>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DPD calibration approach</a:t>
            </a:r>
            <a:endParaRPr lang="en-GB" sz="1400" b="1" dirty="0">
              <a:solidFill>
                <a:srgbClr val="FF00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50567410"/>
              </p:ext>
            </p:extLst>
          </p:nvPr>
        </p:nvGraphicFramePr>
        <p:xfrm>
          <a:off x="458788" y="1642219"/>
          <a:ext cx="8775328" cy="4341156"/>
        </p:xfrm>
        <a:graphic>
          <a:graphicData uri="http://schemas.openxmlformats.org/drawingml/2006/table">
            <a:tbl>
              <a:tblPr bandRow="1">
                <a:tableStyleId>{839DD9DD-9E6C-4910-8AC0-68ADFF6A6AFC}</a:tableStyleId>
              </a:tblPr>
              <a:tblGrid>
                <a:gridCol w="2156821"/>
                <a:gridCol w="542261"/>
                <a:gridCol w="6076246"/>
              </a:tblGrid>
              <a:tr h="1085289">
                <a:tc rowSpan="2">
                  <a:txBody>
                    <a:bodyPr/>
                    <a:lstStyle/>
                    <a:p>
                      <a:endParaRPr lang="en-US" sz="1200" b="1" dirty="0" smtClean="0">
                        <a:solidFill>
                          <a:schemeClr val="accent1"/>
                        </a:solidFill>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bg2"/>
                          </a:solidFill>
                          <a:latin typeface="Arial" panose="020B0604020202020204" pitchFamily="34" charset="0"/>
                          <a:cs typeface="Arial" panose="020B0604020202020204" pitchFamily="34" charset="0"/>
                        </a:rPr>
                        <a:t>A</a:t>
                      </a:r>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latin typeface="Arial" panose="020B0604020202020204" pitchFamily="34" charset="0"/>
                          <a:cs typeface="Arial" panose="020B0604020202020204" pitchFamily="34" charset="0"/>
                        </a:rPr>
                        <a:t>Determine relativity between flow</a:t>
                      </a:r>
                      <a:r>
                        <a:rPr lang="en-US" sz="1200" baseline="0" dirty="0" smtClean="0">
                          <a:latin typeface="Arial" panose="020B0604020202020204" pitchFamily="34" charset="0"/>
                          <a:cs typeface="Arial" panose="020B0604020202020204" pitchFamily="34" charset="0"/>
                        </a:rPr>
                        <a:t> annual NCO metric and stock monthly DPD levels, assessing the speed at which borrowers move through the stages of delinquency to default</a:t>
                      </a:r>
                      <a:endParaRPr lang="en-US" sz="1200" dirty="0" smtClean="0">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r>
              <a:tr h="1085289">
                <a:tc vMerge="1">
                  <a:txBody>
                    <a:bodyPr/>
                    <a:lstStyle/>
                    <a:p>
                      <a:endParaRPr lang="en-GB" sz="1000" b="1" dirty="0">
                        <a:solidFill>
                          <a:schemeClr val="accent1"/>
                        </a:solidFill>
                      </a:endParaRPr>
                    </a:p>
                  </a:txBody>
                  <a:tcPr marL="36570" marR="36570" marT="36576" marB="36576" anchor="ctr">
                    <a:lnL>
                      <a:noFill/>
                    </a:lnL>
                    <a:lnR>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bg2"/>
                          </a:solidFill>
                          <a:latin typeface="Arial" panose="020B0604020202020204" pitchFamily="34" charset="0"/>
                          <a:cs typeface="Arial" panose="020B0604020202020204" pitchFamily="34" charset="0"/>
                        </a:rPr>
                        <a:t>B</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latin typeface="Arial" panose="020B0604020202020204" pitchFamily="34" charset="0"/>
                          <a:cs typeface="Arial" panose="020B0604020202020204" pitchFamily="34" charset="0"/>
                        </a:rPr>
                        <a:t>Calculate DPD anchor</a:t>
                      </a:r>
                      <a:r>
                        <a:rPr lang="en-US" sz="1200" baseline="0" dirty="0" smtClean="0">
                          <a:latin typeface="Arial" panose="020B0604020202020204" pitchFamily="34" charset="0"/>
                          <a:cs typeface="Arial" panose="020B0604020202020204" pitchFamily="34" charset="0"/>
                        </a:rPr>
                        <a:t> points by applying NCO/DPD scalar to post-adjustment portfolio NCO limits</a:t>
                      </a:r>
                      <a:endParaRPr lang="en-US" sz="1200" dirty="0" smtClean="0">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1085289">
                <a:tc>
                  <a:txBody>
                    <a:bodyPr/>
                    <a:lstStyle/>
                    <a:p>
                      <a:endParaRPr lang="en-US" sz="1200" b="1" dirty="0" smtClean="0">
                        <a:solidFill>
                          <a:schemeClr val="accent1"/>
                        </a:solidFill>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bg2"/>
                          </a:solidFill>
                          <a:latin typeface="Arial" panose="020B0604020202020204" pitchFamily="34" charset="0"/>
                          <a:cs typeface="Arial" panose="020B0604020202020204" pitchFamily="34" charset="0"/>
                        </a:rPr>
                        <a:t>C</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latin typeface="Arial" panose="020B0604020202020204" pitchFamily="34" charset="0"/>
                          <a:cs typeface="Arial" panose="020B0604020202020204" pitchFamily="34" charset="0"/>
                        </a:rPr>
                        <a:t>Review with risk</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management teams, business leaders, and senior</a:t>
                      </a:r>
                      <a:r>
                        <a:rPr lang="en-US" sz="1200" baseline="0" dirty="0" smtClean="0">
                          <a:latin typeface="Arial" panose="020B0604020202020204" pitchFamily="34" charset="0"/>
                          <a:cs typeface="Arial" panose="020B0604020202020204" pitchFamily="34" charset="0"/>
                        </a:rPr>
                        <a:t> teams to apply adjustments based on expected trends and strategic direction</a:t>
                      </a:r>
                      <a:endParaRPr lang="en-US" sz="1200" dirty="0" smtClean="0">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1085289">
                <a:tc>
                  <a:txBody>
                    <a:bodyPr/>
                    <a:lstStyle/>
                    <a:p>
                      <a:endParaRPr lang="en-US" sz="1200" b="1" dirty="0" smtClean="0">
                        <a:solidFill>
                          <a:schemeClr val="accent1"/>
                        </a:solidFill>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bg2"/>
                          </a:solidFill>
                          <a:latin typeface="Arial" panose="020B0604020202020204" pitchFamily="34" charset="0"/>
                          <a:cs typeface="Arial" panose="020B0604020202020204" pitchFamily="34" charset="0"/>
                        </a:rPr>
                        <a:t>D</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latin typeface="Arial" panose="020B0604020202020204" pitchFamily="34" charset="0"/>
                          <a:cs typeface="Arial" panose="020B0604020202020204" pitchFamily="34" charset="0"/>
                        </a:rPr>
                        <a:t>Test</a:t>
                      </a:r>
                      <a:r>
                        <a:rPr lang="en-US" sz="1200" baseline="0" dirty="0" smtClean="0">
                          <a:latin typeface="Arial" panose="020B0604020202020204" pitchFamily="34" charset="0"/>
                          <a:cs typeface="Arial" panose="020B0604020202020204" pitchFamily="34" charset="0"/>
                        </a:rPr>
                        <a:t> recommended limits against historical data, CCAR forecasted baseline rates, and strategic forecasts (e.g., budget, P18/19) as available</a:t>
                      </a:r>
                      <a:endParaRPr lang="en-US" sz="1200" dirty="0" smtClean="0">
                        <a:latin typeface="Arial" panose="020B0604020202020204" pitchFamily="34" charset="0"/>
                        <a:cs typeface="Arial" panose="020B0604020202020204" pitchFamily="34" charset="0"/>
                      </a:endParaRPr>
                    </a:p>
                  </a:txBody>
                  <a:tcPr marL="36570" marR="36570" marT="36576" marB="36576" anchor="ctr">
                    <a:lnL>
                      <a:noFill/>
                    </a:lnL>
                    <a:lnR>
                      <a:noFill/>
                    </a:lnR>
                    <a:lnT w="12700" cap="flat" cmpd="sng" algn="ctr">
                      <a:solidFill>
                        <a:schemeClr val="tx1"/>
                      </a:solidFill>
                      <a:prstDash val="dash"/>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AutoShape 5"/>
          <p:cNvSpPr>
            <a:spLocks noChangeArrowheads="1"/>
          </p:cNvSpPr>
          <p:nvPr/>
        </p:nvSpPr>
        <p:spPr bwMode="gray">
          <a:xfrm rot="5400000">
            <a:off x="987121" y="1380710"/>
            <a:ext cx="1061234" cy="1781173"/>
          </a:xfrm>
          <a:prstGeom prst="homePlate">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200" b="1" dirty="0" smtClean="0">
                <a:solidFill>
                  <a:schemeClr val="bg2"/>
                </a:solidFill>
                <a:latin typeface="Arial" panose="020B0604020202020204" pitchFamily="34" charset="0"/>
                <a:cs typeface="Arial" panose="020B0604020202020204" pitchFamily="34" charset="0"/>
              </a:rPr>
              <a:t>Establish relativity between NCO and DPD</a:t>
            </a:r>
            <a:endParaRPr lang="en-US" sz="1200" b="1" dirty="0">
              <a:solidFill>
                <a:schemeClr val="bg2"/>
              </a:solidFill>
              <a:latin typeface="Arial" panose="020B0604020202020204" pitchFamily="34" charset="0"/>
              <a:cs typeface="Arial" panose="020B0604020202020204" pitchFamily="34" charset="0"/>
            </a:endParaRPr>
          </a:p>
        </p:txBody>
      </p:sp>
      <p:sp>
        <p:nvSpPr>
          <p:cNvPr id="7" name="AutoShape 4"/>
          <p:cNvSpPr>
            <a:spLocks noChangeArrowheads="1"/>
          </p:cNvSpPr>
          <p:nvPr/>
        </p:nvSpPr>
        <p:spPr bwMode="gray">
          <a:xfrm rot="5400000">
            <a:off x="937890" y="2391968"/>
            <a:ext cx="1159695"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200" b="1" dirty="0" smtClean="0">
                <a:solidFill>
                  <a:schemeClr val="bg2"/>
                </a:solidFill>
                <a:latin typeface="Arial" panose="020B0604020202020204" pitchFamily="34" charset="0"/>
                <a:cs typeface="Arial" panose="020B0604020202020204" pitchFamily="34" charset="0"/>
              </a:rPr>
              <a:t>Scale NCO limits to DPD rates </a:t>
            </a:r>
            <a:endParaRPr lang="en-US" sz="1200" b="1" dirty="0">
              <a:solidFill>
                <a:schemeClr val="bg2"/>
              </a:solidFill>
              <a:latin typeface="Arial" panose="020B0604020202020204" pitchFamily="34" charset="0"/>
              <a:cs typeface="Arial" panose="020B0604020202020204" pitchFamily="34" charset="0"/>
            </a:endParaRPr>
          </a:p>
        </p:txBody>
      </p:sp>
      <p:sp>
        <p:nvSpPr>
          <p:cNvPr id="8" name="AutoShape 4"/>
          <p:cNvSpPr>
            <a:spLocks noChangeArrowheads="1"/>
          </p:cNvSpPr>
          <p:nvPr/>
        </p:nvSpPr>
        <p:spPr bwMode="gray">
          <a:xfrm rot="5400000">
            <a:off x="937891" y="3452455"/>
            <a:ext cx="1159693"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200" b="1" dirty="0" smtClean="0">
                <a:solidFill>
                  <a:schemeClr val="bg2"/>
                </a:solidFill>
                <a:latin typeface="Arial" panose="020B0604020202020204" pitchFamily="34" charset="0"/>
                <a:cs typeface="Arial" panose="020B0604020202020204" pitchFamily="34" charset="0"/>
              </a:rPr>
              <a:t>Review and apply management adjustments</a:t>
            </a:r>
            <a:endParaRPr lang="en-US" sz="1200" b="1" dirty="0">
              <a:solidFill>
                <a:schemeClr val="bg2"/>
              </a:solidFill>
              <a:latin typeface="Arial" panose="020B0604020202020204" pitchFamily="34" charset="0"/>
              <a:cs typeface="Arial" panose="020B0604020202020204" pitchFamily="34" charset="0"/>
            </a:endParaRPr>
          </a:p>
        </p:txBody>
      </p:sp>
      <p:sp>
        <p:nvSpPr>
          <p:cNvPr id="9" name="AutoShape 4"/>
          <p:cNvSpPr>
            <a:spLocks noChangeArrowheads="1"/>
          </p:cNvSpPr>
          <p:nvPr/>
        </p:nvSpPr>
        <p:spPr bwMode="gray">
          <a:xfrm rot="5400000">
            <a:off x="937891" y="4512940"/>
            <a:ext cx="1159693"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200" b="1" dirty="0" smtClean="0">
                <a:solidFill>
                  <a:schemeClr val="bg2"/>
                </a:solidFill>
                <a:latin typeface="Arial" panose="020B0604020202020204" pitchFamily="34" charset="0"/>
                <a:cs typeface="Arial" panose="020B0604020202020204" pitchFamily="34" charset="0"/>
              </a:rPr>
              <a:t>Test against historical and forecasted rates</a:t>
            </a:r>
            <a:endParaRPr lang="en-US" sz="1200" b="1" dirty="0">
              <a:solidFill>
                <a:schemeClr val="bg2"/>
              </a:solidFill>
              <a:latin typeface="Arial" panose="020B0604020202020204" pitchFamily="34" charset="0"/>
              <a:cs typeface="Arial" panose="020B0604020202020204" pitchFamily="34" charset="0"/>
            </a:endParaRPr>
          </a:p>
        </p:txBody>
      </p:sp>
      <p:grpSp>
        <p:nvGrpSpPr>
          <p:cNvPr id="13" name="Group 12"/>
          <p:cNvGrpSpPr/>
          <p:nvPr/>
        </p:nvGrpSpPr>
        <p:grpSpPr>
          <a:xfrm>
            <a:off x="443921" y="72184"/>
            <a:ext cx="2799275" cy="189008"/>
            <a:chOff x="403281" y="164517"/>
            <a:chExt cx="2799275" cy="189008"/>
          </a:xfrm>
        </p:grpSpPr>
        <p:sp>
          <p:nvSpPr>
            <p:cNvPr id="14"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%60/61+DPD</a:t>
              </a:r>
              <a:endParaRPr lang="en-US" sz="1200" dirty="0">
                <a:solidFill>
                  <a:schemeClr val="accent1"/>
                </a:solidFill>
              </a:endParaRPr>
            </a:p>
          </p:txBody>
        </p:sp>
        <p:sp>
          <p:nvSpPr>
            <p:cNvPr id="15" name="Oval 1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333847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30690741"/>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2898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03939928"/>
              </p:ext>
            </p:extLst>
          </p:nvPr>
        </p:nvGraphicFramePr>
        <p:xfrm>
          <a:off x="366711" y="3677524"/>
          <a:ext cx="8880476" cy="2186500"/>
        </p:xfrm>
        <a:graphic>
          <a:graphicData uri="http://schemas.openxmlformats.org/drawingml/2006/table">
            <a:tbl>
              <a:tblPr bandRow="1">
                <a:tableStyleId>{839DD9DD-9E6C-4910-8AC0-68ADFF6A6AFC}</a:tableStyleId>
              </a:tblPr>
              <a:tblGrid>
                <a:gridCol w="1558080"/>
                <a:gridCol w="1791178"/>
                <a:gridCol w="2220570"/>
                <a:gridCol w="3310648"/>
              </a:tblGrid>
              <a:tr h="284548">
                <a:tc>
                  <a:txBody>
                    <a:bodyPr/>
                    <a:lstStyle/>
                    <a:p>
                      <a:r>
                        <a:rPr lang="en-GB" sz="1200" b="1" dirty="0" smtClean="0">
                          <a:solidFill>
                            <a:schemeClr val="tx1"/>
                          </a:solidFill>
                          <a:latin typeface="Arial" panose="020B0604020202020204" pitchFamily="34" charset="0"/>
                          <a:cs typeface="Arial" panose="020B0604020202020204" pitchFamily="34" charset="0"/>
                        </a:rPr>
                        <a:t>Data</a:t>
                      </a:r>
                      <a:r>
                        <a:rPr lang="en-GB" sz="1200" b="1" baseline="0" dirty="0" smtClean="0">
                          <a:solidFill>
                            <a:schemeClr val="tx1"/>
                          </a:solidFill>
                          <a:latin typeface="Arial" panose="020B0604020202020204" pitchFamily="34" charset="0"/>
                          <a:cs typeface="Arial" panose="020B0604020202020204" pitchFamily="34" charset="0"/>
                        </a:rPr>
                        <a:t> used</a:t>
                      </a:r>
                      <a:endParaRPr lang="en-GB" sz="1200" b="1" dirty="0">
                        <a:solidFill>
                          <a:schemeClr val="tx1"/>
                        </a:solidFill>
                        <a:latin typeface="Arial" panose="020B0604020202020204" pitchFamily="34" charset="0"/>
                        <a:cs typeface="Arial" panose="020B0604020202020204" pitchFamily="34" charset="0"/>
                      </a:endParaRPr>
                    </a:p>
                  </a:txBody>
                  <a:tcPr>
                    <a:lnB w="12700" cap="flat" cmpd="sng" algn="ctr">
                      <a:solidFill>
                        <a:schemeClr val="bg1">
                          <a:lumMod val="50000"/>
                        </a:schemeClr>
                      </a:solidFill>
                      <a:prstDash val="solid"/>
                      <a:round/>
                      <a:headEnd type="none" w="med" len="med"/>
                      <a:tailEnd type="none" w="med" len="med"/>
                    </a:lnB>
                  </a:tcPr>
                </a:tc>
                <a:tc>
                  <a:txBody>
                    <a:bodyPr/>
                    <a:lstStyle/>
                    <a:p>
                      <a:r>
                        <a:rPr lang="en-GB" sz="1200" b="1" baseline="0" dirty="0" smtClean="0">
                          <a:solidFill>
                            <a:schemeClr val="tx1"/>
                          </a:solidFill>
                          <a:latin typeface="Arial" panose="020B0604020202020204" pitchFamily="34" charset="0"/>
                          <a:cs typeface="Arial" panose="020B0604020202020204" pitchFamily="34" charset="0"/>
                        </a:rPr>
                        <a:t>Methodology </a:t>
                      </a:r>
                      <a:endParaRPr lang="en-GB" sz="1200" b="1" dirty="0">
                        <a:solidFill>
                          <a:schemeClr val="tx1"/>
                        </a:solidFill>
                        <a:latin typeface="Arial" panose="020B0604020202020204" pitchFamily="34" charset="0"/>
                        <a:cs typeface="Arial" panose="020B0604020202020204" pitchFamily="34" charset="0"/>
                      </a:endParaRPr>
                    </a:p>
                  </a:txBody>
                  <a:tcPr>
                    <a:lnB w="12700" cap="flat" cmpd="sng" algn="ctr">
                      <a:solidFill>
                        <a:schemeClr val="bg1">
                          <a:lumMod val="50000"/>
                        </a:schemeClr>
                      </a:solidFill>
                      <a:prstDash val="solid"/>
                      <a:round/>
                      <a:headEnd type="none" w="med" len="med"/>
                      <a:tailEnd type="none" w="med" len="med"/>
                    </a:lnB>
                  </a:tcPr>
                </a:tc>
                <a:tc>
                  <a:txBody>
                    <a:bodyPr/>
                    <a:lstStyle/>
                    <a:p>
                      <a:r>
                        <a:rPr lang="en-GB" sz="1200" b="1" dirty="0" smtClean="0">
                          <a:solidFill>
                            <a:schemeClr val="tx1"/>
                          </a:solidFill>
                          <a:latin typeface="Arial" panose="020B0604020202020204" pitchFamily="34" charset="0"/>
                          <a:cs typeface="Arial" panose="020B0604020202020204" pitchFamily="34" charset="0"/>
                        </a:rPr>
                        <a:t>Assumptions</a:t>
                      </a:r>
                      <a:endParaRPr lang="en-GB" sz="1200" b="1" dirty="0">
                        <a:solidFill>
                          <a:schemeClr val="tx1"/>
                        </a:solidFill>
                        <a:latin typeface="Arial" panose="020B0604020202020204" pitchFamily="34" charset="0"/>
                        <a:cs typeface="Arial" panose="020B0604020202020204" pitchFamily="34" charset="0"/>
                      </a:endParaRPr>
                    </a:p>
                  </a:txBody>
                  <a:tcPr>
                    <a:lnB w="12700" cap="flat" cmpd="sng" algn="ctr">
                      <a:solidFill>
                        <a:schemeClr val="bg1">
                          <a:lumMod val="50000"/>
                        </a:schemeClr>
                      </a:solidFill>
                      <a:prstDash val="solid"/>
                      <a:round/>
                      <a:headEnd type="none" w="med" len="med"/>
                      <a:tailEnd type="none" w="med" len="med"/>
                    </a:lnB>
                  </a:tcPr>
                </a:tc>
                <a:tc>
                  <a:txBody>
                    <a:bodyPr/>
                    <a:lstStyle/>
                    <a:p>
                      <a:r>
                        <a:rPr lang="en-GB" sz="1200" b="1" dirty="0" smtClean="0">
                          <a:solidFill>
                            <a:schemeClr val="tx1"/>
                          </a:solidFill>
                          <a:latin typeface="Arial" panose="020B0604020202020204" pitchFamily="34" charset="0"/>
                          <a:cs typeface="Arial" panose="020B0604020202020204" pitchFamily="34" charset="0"/>
                        </a:rPr>
                        <a:t>Considerations</a:t>
                      </a:r>
                      <a:endParaRPr lang="en-GB" sz="1200" b="1" dirty="0">
                        <a:solidFill>
                          <a:schemeClr val="tx1"/>
                        </a:solidFill>
                        <a:latin typeface="Arial" panose="020B0604020202020204" pitchFamily="34" charset="0"/>
                        <a:cs typeface="Arial" panose="020B0604020202020204" pitchFamily="34" charset="0"/>
                      </a:endParaRPr>
                    </a:p>
                  </a:txBody>
                  <a:tcPr>
                    <a:lnB w="12700" cap="flat" cmpd="sng" algn="ctr">
                      <a:solidFill>
                        <a:schemeClr val="bg1">
                          <a:lumMod val="50000"/>
                        </a:schemeClr>
                      </a:solidFill>
                      <a:prstDash val="solid"/>
                      <a:round/>
                      <a:headEnd type="none" w="med" len="med"/>
                      <a:tailEnd type="none" w="med" len="med"/>
                    </a:lnB>
                  </a:tcPr>
                </a:tc>
              </a:tr>
              <a:tr h="839763">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smtClean="0">
                          <a:latin typeface="Arial" panose="020B0604020202020204" pitchFamily="34" charset="0"/>
                          <a:cs typeface="Arial" panose="020B0604020202020204" pitchFamily="34" charset="0"/>
                        </a:rPr>
                        <a:t>2015 credit metric reports (SBNA)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smtClean="0">
                          <a:latin typeface="Arial" panose="020B0604020202020204" pitchFamily="34" charset="0"/>
                          <a:cs typeface="Arial" panose="020B0604020202020204" pitchFamily="34" charset="0"/>
                        </a:rPr>
                        <a:t>CCAR projected rates (SC)</a:t>
                      </a: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aseline="0" dirty="0" smtClean="0">
                          <a:latin typeface="Arial" panose="020B0604020202020204" pitchFamily="34" charset="0"/>
                          <a:cs typeface="Arial" panose="020B0604020202020204" pitchFamily="34" charset="0"/>
                        </a:rPr>
                        <a:t>Range of monthly relativities between NCOs and lagged delinquency rates across time</a:t>
                      </a:r>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latin typeface="Arial" panose="020B0604020202020204" pitchFamily="34" charset="0"/>
                          <a:cs typeface="Arial" panose="020B0604020202020204" pitchFamily="34" charset="0"/>
                        </a:rPr>
                        <a:t>Roll rate from delinquency to Charge-off is constant in a given scenario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latin typeface="Arial" panose="020B0604020202020204" pitchFamily="34" charset="0"/>
                          <a:cs typeface="Arial" panose="020B0604020202020204" pitchFamily="34" charset="0"/>
                        </a:rPr>
                        <a:t>Time lag between delinquency and Charge-off is ~1-2 months depending on accounting treatment of the portfolio (1 month for SC Auto; 2 months for SC Unsecured)</a:t>
                      </a:r>
                    </a:p>
                  </a:txBody>
                  <a:tcPr marL="0" marR="36576" marT="36576" marB="36576">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marR="0" lvl="0" indent="-285750" algn="l" defTabSz="914400" rtl="0" eaLnBrk="1" latinLnBrk="0" hangingPunct="1">
                        <a:lnSpc>
                          <a:spcPct val="100000"/>
                        </a:lnSpc>
                        <a:spcBef>
                          <a:spcPts val="700"/>
                        </a:spcBef>
                        <a:spcAft>
                          <a:spcPts val="0"/>
                        </a:spcAft>
                        <a:buClr>
                          <a:srgbClr val="41A441"/>
                        </a:buClr>
                        <a:buSzPct val="125000"/>
                        <a:buFont typeface="Wingdings" panose="05000000000000000000" pitchFamily="2" charset="2"/>
                        <a:buChar char="ü"/>
                      </a:pPr>
                      <a:r>
                        <a:rPr lang="en-GB" sz="1200" b="0" baseline="0" dirty="0" smtClean="0">
                          <a:solidFill>
                            <a:schemeClr val="tx1"/>
                          </a:solidFill>
                          <a:latin typeface="Arial" panose="020B0604020202020204" pitchFamily="34" charset="0"/>
                          <a:cs typeface="Arial" panose="020B0604020202020204" pitchFamily="34" charset="0"/>
                        </a:rPr>
                        <a:t>Evaluate range based on intended purpose of scalar (e.g., lower scalar provides early warning but with potential false positives)</a:t>
                      </a:r>
                    </a:p>
                    <a:p>
                      <a:pPr marL="285750" marR="0" lvl="0" indent="-285750" algn="l" defTabSz="914400" rtl="0" eaLnBrk="1" latinLnBrk="0" hangingPunct="1">
                        <a:lnSpc>
                          <a:spcPct val="100000"/>
                        </a:lnSpc>
                        <a:spcBef>
                          <a:spcPts val="700"/>
                        </a:spcBef>
                        <a:spcAft>
                          <a:spcPts val="0"/>
                        </a:spcAft>
                        <a:buClr>
                          <a:srgbClr val="41A441"/>
                        </a:buClr>
                        <a:buSzPct val="125000"/>
                        <a:buFont typeface="Wingdings" panose="05000000000000000000" pitchFamily="2" charset="2"/>
                        <a:buChar char="ü"/>
                      </a:pPr>
                      <a:r>
                        <a:rPr lang="en-GB" sz="1200" b="0" baseline="0" dirty="0" smtClean="0">
                          <a:solidFill>
                            <a:schemeClr val="tx1"/>
                          </a:solidFill>
                          <a:latin typeface="Arial" panose="020B0604020202020204" pitchFamily="34" charset="0"/>
                          <a:cs typeface="Arial" panose="020B0604020202020204" pitchFamily="34" charset="0"/>
                        </a:rPr>
                        <a:t>Lagged relationship, creates a more direct link of delinquency and NCO rates (roll-rate)</a:t>
                      </a:r>
                    </a:p>
                    <a:p>
                      <a:pPr marL="287338" marR="0" lvl="0" indent="-287338" algn="l" defTabSz="914400" rtl="0" eaLnBrk="1" fontAlgn="auto" latinLnBrk="0" hangingPunct="1">
                        <a:lnSpc>
                          <a:spcPct val="100000"/>
                        </a:lnSpc>
                        <a:spcBef>
                          <a:spcPts val="700"/>
                        </a:spcBef>
                        <a:spcAft>
                          <a:spcPts val="0"/>
                        </a:spcAft>
                        <a:buClr>
                          <a:srgbClr val="FF0000"/>
                        </a:buClr>
                        <a:buSzPct val="125000"/>
                        <a:buFont typeface="Wingdings"/>
                        <a:buChar char="û"/>
                        <a:tabLst/>
                        <a:defRPr/>
                      </a:pPr>
                      <a:r>
                        <a:rPr kumimoji="0" lang="en-GB"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Additional assumption required for time lag between delinquency and NCO</a:t>
                      </a:r>
                    </a:p>
                  </a:txBody>
                  <a:tcPr marL="0" marR="36576" marT="36576" marB="36576">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16" name="Rectangle 15"/>
          <p:cNvSpPr/>
          <p:nvPr/>
        </p:nvSpPr>
        <p:spPr>
          <a:xfrm>
            <a:off x="362781" y="1463040"/>
            <a:ext cx="7028117" cy="185307"/>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Translating NCO limits to 60+ DPD rates</a:t>
            </a:r>
            <a:endParaRPr lang="en-GB" sz="1400" b="1" dirty="0">
              <a:solidFill>
                <a:srgbClr val="FF0000"/>
              </a:solidFill>
              <a:latin typeface="Arial" panose="020B0604020202020204" pitchFamily="34" charset="0"/>
              <a:cs typeface="Arial" panose="020B0604020202020204" pitchFamily="34" charset="0"/>
            </a:endParaRPr>
          </a:p>
        </p:txBody>
      </p:sp>
      <p:sp>
        <p:nvSpPr>
          <p:cNvPr id="18" name="TextBox 17"/>
          <p:cNvSpPr txBox="1"/>
          <p:nvPr/>
        </p:nvSpPr>
        <p:spPr>
          <a:xfrm>
            <a:off x="2747018" y="2356569"/>
            <a:ext cx="1230312" cy="215444"/>
          </a:xfrm>
          <a:prstGeom prst="rect">
            <a:avLst/>
          </a:prstGeom>
          <a:noFill/>
          <a:ln>
            <a:noFill/>
          </a:ln>
        </p:spPr>
        <p:txBody>
          <a:bodyPr wrap="square" lIns="0" tIns="0" rIns="0" bIns="0" rtlCol="0">
            <a:spAutoFit/>
          </a:bodyPr>
          <a:lstStyle/>
          <a:p>
            <a:pPr>
              <a:lnSpc>
                <a:spcPct val="100000"/>
              </a:lnSpc>
            </a:pPr>
            <a:r>
              <a:rPr lang="en-US" sz="1400" b="1" dirty="0" smtClean="0">
                <a:latin typeface="Arial"/>
                <a:ea typeface="ＭＳ Ｐゴシック"/>
              </a:rPr>
              <a:t>60+ DPD limit</a:t>
            </a:r>
            <a:endParaRPr lang="en-US" sz="1400" dirty="0">
              <a:latin typeface="Arial"/>
              <a:ea typeface="ＭＳ Ｐゴシック"/>
            </a:endParaRPr>
          </a:p>
        </p:txBody>
      </p:sp>
      <p:sp>
        <p:nvSpPr>
          <p:cNvPr id="19" name="TextBox 18"/>
          <p:cNvSpPr txBox="1"/>
          <p:nvPr/>
        </p:nvSpPr>
        <p:spPr>
          <a:xfrm>
            <a:off x="4218339" y="2360417"/>
            <a:ext cx="1103717" cy="215444"/>
          </a:xfrm>
          <a:prstGeom prst="rect">
            <a:avLst/>
          </a:prstGeom>
          <a:noFill/>
        </p:spPr>
        <p:txBody>
          <a:bodyPr wrap="square" lIns="0" tIns="0" rIns="0" bIns="0" rtlCol="0">
            <a:spAutoFit/>
          </a:bodyPr>
          <a:lstStyle/>
          <a:p>
            <a:pPr>
              <a:lnSpc>
                <a:spcPct val="100000"/>
              </a:lnSpc>
            </a:pPr>
            <a:r>
              <a:rPr lang="en-US" sz="1400" b="1" dirty="0" smtClean="0">
                <a:latin typeface="Arial"/>
                <a:ea typeface="ＭＳ Ｐゴシック"/>
              </a:rPr>
              <a:t>NCO limit</a:t>
            </a:r>
          </a:p>
        </p:txBody>
      </p:sp>
      <p:sp>
        <p:nvSpPr>
          <p:cNvPr id="20" name="TextBox 19"/>
          <p:cNvSpPr txBox="1"/>
          <p:nvPr/>
        </p:nvSpPr>
        <p:spPr>
          <a:xfrm>
            <a:off x="4045135" y="2318098"/>
            <a:ext cx="134652" cy="276999"/>
          </a:xfrm>
          <a:prstGeom prst="rect">
            <a:avLst/>
          </a:prstGeom>
          <a:noFill/>
        </p:spPr>
        <p:txBody>
          <a:bodyPr wrap="none" lIns="0" tIns="0" rIns="0" bIns="0" rtlCol="0">
            <a:spAutoFit/>
          </a:bodyPr>
          <a:lstStyle/>
          <a:p>
            <a:pPr algn="l">
              <a:lnSpc>
                <a:spcPct val="100000"/>
              </a:lnSpc>
            </a:pPr>
            <a:r>
              <a:rPr lang="en-GB" sz="1800" b="1" dirty="0" smtClean="0"/>
              <a:t>=</a:t>
            </a:r>
          </a:p>
        </p:txBody>
      </p:sp>
      <p:sp>
        <p:nvSpPr>
          <p:cNvPr id="21" name="TextBox 20"/>
          <p:cNvSpPr txBox="1"/>
          <p:nvPr/>
        </p:nvSpPr>
        <p:spPr>
          <a:xfrm>
            <a:off x="5515504" y="2243454"/>
            <a:ext cx="1334533" cy="215444"/>
          </a:xfrm>
          <a:prstGeom prst="rect">
            <a:avLst/>
          </a:prstGeom>
          <a:noFill/>
        </p:spPr>
        <p:txBody>
          <a:bodyPr wrap="square" lIns="0" tIns="0" rIns="0" bIns="0" rtlCol="0">
            <a:spAutoFit/>
          </a:bodyPr>
          <a:lstStyle/>
          <a:p>
            <a:pPr>
              <a:lnSpc>
                <a:spcPct val="100000"/>
              </a:lnSpc>
            </a:pPr>
            <a:r>
              <a:rPr lang="en-US" sz="1400" b="1" dirty="0" smtClean="0">
                <a:latin typeface="Arial"/>
                <a:ea typeface="ＭＳ Ｐゴシック"/>
              </a:rPr>
              <a:t>60+ DPD rate</a:t>
            </a:r>
          </a:p>
        </p:txBody>
      </p:sp>
      <p:sp>
        <p:nvSpPr>
          <p:cNvPr id="22" name="TextBox 21"/>
          <p:cNvSpPr txBox="1"/>
          <p:nvPr/>
        </p:nvSpPr>
        <p:spPr>
          <a:xfrm>
            <a:off x="5304799" y="2358265"/>
            <a:ext cx="89768" cy="276999"/>
          </a:xfrm>
          <a:prstGeom prst="rect">
            <a:avLst/>
          </a:prstGeom>
          <a:noFill/>
        </p:spPr>
        <p:txBody>
          <a:bodyPr wrap="none" lIns="0" tIns="0" rIns="0" bIns="0" rtlCol="0">
            <a:spAutoFit/>
          </a:bodyPr>
          <a:lstStyle/>
          <a:p>
            <a:pPr algn="l">
              <a:lnSpc>
                <a:spcPct val="100000"/>
              </a:lnSpc>
            </a:pPr>
            <a:r>
              <a:rPr lang="en-GB" sz="1800" b="1" dirty="0"/>
              <a:t>*</a:t>
            </a:r>
            <a:endParaRPr lang="en-GB" sz="2000" b="1" dirty="0" smtClean="0"/>
          </a:p>
        </p:txBody>
      </p:sp>
      <p:sp>
        <p:nvSpPr>
          <p:cNvPr id="23" name="Rectangle 22"/>
          <p:cNvSpPr/>
          <p:nvPr/>
        </p:nvSpPr>
        <p:spPr>
          <a:xfrm>
            <a:off x="2519921" y="2109465"/>
            <a:ext cx="4580409" cy="67628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sz="1050" dirty="0" smtClean="0">
              <a:solidFill>
                <a:schemeClr val="tx1"/>
              </a:solidFill>
            </a:endParaRPr>
          </a:p>
        </p:txBody>
      </p:sp>
      <p:sp>
        <p:nvSpPr>
          <p:cNvPr id="24" name="Rectangle 23"/>
          <p:cNvSpPr/>
          <p:nvPr/>
        </p:nvSpPr>
        <p:spPr>
          <a:xfrm>
            <a:off x="373411" y="3198690"/>
            <a:ext cx="7028117"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Scalar methodology</a:t>
            </a:r>
            <a:endParaRPr lang="en-GB" sz="1400" b="1" dirty="0">
              <a:solidFill>
                <a:srgbClr val="FF0000"/>
              </a:solidFill>
              <a:latin typeface="Arial" panose="020B0604020202020204" pitchFamily="34" charset="0"/>
              <a:cs typeface="Arial" panose="020B0604020202020204" pitchFamily="34" charset="0"/>
            </a:endParaRPr>
          </a:p>
        </p:txBody>
      </p:sp>
      <p:cxnSp>
        <p:nvCxnSpPr>
          <p:cNvPr id="5" name="Straight Connector 4"/>
          <p:cNvCxnSpPr/>
          <p:nvPr/>
        </p:nvCxnSpPr>
        <p:spPr>
          <a:xfrm>
            <a:off x="5515504" y="2452750"/>
            <a:ext cx="1334533"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15504" y="2464115"/>
            <a:ext cx="1334533" cy="215444"/>
          </a:xfrm>
          <a:prstGeom prst="rect">
            <a:avLst/>
          </a:prstGeom>
          <a:noFill/>
        </p:spPr>
        <p:txBody>
          <a:bodyPr wrap="square" lIns="0" tIns="0" rIns="0" bIns="0" rtlCol="0">
            <a:spAutoFit/>
          </a:bodyPr>
          <a:lstStyle/>
          <a:p>
            <a:pPr>
              <a:lnSpc>
                <a:spcPct val="100000"/>
              </a:lnSpc>
            </a:pPr>
            <a:r>
              <a:rPr lang="en-US" sz="1400" b="1" dirty="0" smtClean="0">
                <a:latin typeface="Arial"/>
                <a:ea typeface="ＭＳ Ｐゴシック"/>
              </a:rPr>
              <a:t>NCO rate</a:t>
            </a:r>
          </a:p>
        </p:txBody>
      </p:sp>
      <p:sp>
        <p:nvSpPr>
          <p:cNvPr id="6" name="Rectangular Callout 5"/>
          <p:cNvSpPr/>
          <p:nvPr/>
        </p:nvSpPr>
        <p:spPr>
          <a:xfrm>
            <a:off x="7260756" y="1693108"/>
            <a:ext cx="1270000" cy="493825"/>
          </a:xfrm>
          <a:prstGeom prst="wedgeRectCallout">
            <a:avLst>
              <a:gd name="adj1" fmla="val -75103"/>
              <a:gd name="adj2" fmla="val 85213"/>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Scalar captured using CCAR projected rates</a:t>
            </a:r>
          </a:p>
        </p:txBody>
      </p:sp>
      <p:cxnSp>
        <p:nvCxnSpPr>
          <p:cNvPr id="8" name="Straight Connector 7"/>
          <p:cNvCxnSpPr/>
          <p:nvPr/>
        </p:nvCxnSpPr>
        <p:spPr>
          <a:xfrm>
            <a:off x="5515504" y="2447819"/>
            <a:ext cx="1334533"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 name="Content Placeholder 1"/>
          <p:cNvSpPr>
            <a:spLocks noGrp="1"/>
          </p:cNvSpPr>
          <p:nvPr>
            <p:ph sz="quarter" idx="11"/>
          </p:nvPr>
        </p:nvSpPr>
        <p:spPr/>
        <p:txBody>
          <a:bodyPr/>
          <a:lstStyle/>
          <a:p>
            <a:r>
              <a:rPr lang="en-US" dirty="0" smtClean="0"/>
              <a:t>Calibration: </a:t>
            </a:r>
            <a:r>
              <a:rPr lang="en-US" b="0" dirty="0" smtClean="0"/>
              <a:t>NCO-to-delinquency scalar </a:t>
            </a:r>
            <a:endParaRPr lang="en-US" b="0" dirty="0"/>
          </a:p>
        </p:txBody>
      </p:sp>
      <p:grpSp>
        <p:nvGrpSpPr>
          <p:cNvPr id="26" name="Group 25"/>
          <p:cNvGrpSpPr/>
          <p:nvPr/>
        </p:nvGrpSpPr>
        <p:grpSpPr>
          <a:xfrm>
            <a:off x="443921" y="72184"/>
            <a:ext cx="2799275" cy="189008"/>
            <a:chOff x="403281" y="164517"/>
            <a:chExt cx="2799275" cy="189008"/>
          </a:xfrm>
        </p:grpSpPr>
        <p:sp>
          <p:nvSpPr>
            <p:cNvPr id="27"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%60/61+DPD</a:t>
              </a:r>
              <a:endParaRPr lang="en-US" sz="1200" dirty="0">
                <a:solidFill>
                  <a:schemeClr val="accent1"/>
                </a:solidFill>
              </a:endParaRPr>
            </a:p>
          </p:txBody>
        </p:sp>
        <p:sp>
          <p:nvSpPr>
            <p:cNvPr id="28" name="Oval 27"/>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841439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21519569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1040"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42" name="Rectangle 41"/>
          <p:cNvSpPr/>
          <p:nvPr/>
        </p:nvSpPr>
        <p:spPr>
          <a:xfrm>
            <a:off x="365760" y="1463040"/>
            <a:ext cx="4337050" cy="370614"/>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CCAR projected NCO to DPD relativity</a:t>
            </a:r>
            <a:r>
              <a:rPr lang="en-GB" sz="1400" b="1" baseline="30000" dirty="0" smtClean="0">
                <a:solidFill>
                  <a:srgbClr val="FF0000"/>
                </a:solidFill>
                <a:latin typeface="Arial" panose="020B0604020202020204" pitchFamily="34" charset="0"/>
                <a:cs typeface="Arial" panose="020B0604020202020204" pitchFamily="34" charset="0"/>
              </a:rPr>
              <a:t>1</a:t>
            </a:r>
            <a:endParaRPr lang="en-GB" sz="1400" b="1" dirty="0" smtClean="0">
              <a:solidFill>
                <a:srgbClr val="FF0000"/>
              </a:solidFill>
              <a:latin typeface="Arial" panose="020B0604020202020204" pitchFamily="34" charset="0"/>
              <a:cs typeface="Arial" panose="020B0604020202020204" pitchFamily="34" charset="0"/>
            </a:endParaRPr>
          </a:p>
          <a:p>
            <a:pPr algn="l"/>
            <a:r>
              <a:rPr lang="en-GB" sz="1400" kern="0" dirty="0" smtClean="0">
                <a:solidFill>
                  <a:srgbClr val="FF0000"/>
                </a:solidFill>
                <a:latin typeface="Arial" panose="020B0604020202020204" pitchFamily="34" charset="0"/>
                <a:ea typeface="ＭＳ Ｐゴシック"/>
                <a:cs typeface="Arial" panose="020B0604020202020204" pitchFamily="34" charset="0"/>
              </a:rPr>
              <a:t>Scalar, Q1 2016 – Q1 2018</a:t>
            </a:r>
            <a:endParaRPr lang="en-GB" sz="1400" kern="0" dirty="0">
              <a:solidFill>
                <a:srgbClr val="FF0000"/>
              </a:solidFill>
              <a:latin typeface="Arial" panose="020B0604020202020204" pitchFamily="34" charset="0"/>
              <a:ea typeface="ＭＳ Ｐゴシック"/>
              <a:cs typeface="Arial" panose="020B0604020202020204" pitchFamily="34" charset="0"/>
            </a:endParaRPr>
          </a:p>
        </p:txBody>
      </p:sp>
      <p:graphicFrame>
        <p:nvGraphicFramePr>
          <p:cNvPr id="51" name="Object 50"/>
          <p:cNvGraphicFramePr>
            <a:graphicFrameLocks/>
          </p:cNvGraphicFramePr>
          <p:nvPr>
            <p:custDataLst>
              <p:tags r:id="rId4"/>
            </p:custDataLst>
            <p:extLst>
              <p:ext uri="{D42A27DB-BD31-4B8C-83A1-F6EECF244321}">
                <p14:modId xmlns:p14="http://schemas.microsoft.com/office/powerpoint/2010/main" val="2804948596"/>
              </p:ext>
            </p:extLst>
          </p:nvPr>
        </p:nvGraphicFramePr>
        <p:xfrm>
          <a:off x="495300" y="2019300"/>
          <a:ext cx="4048057" cy="3429000"/>
        </p:xfrm>
        <a:graphic>
          <a:graphicData uri="http://schemas.openxmlformats.org/presentationml/2006/ole">
            <mc:AlternateContent xmlns:mc="http://schemas.openxmlformats.org/markup-compatibility/2006">
              <mc:Choice xmlns:v="urn:schemas-microsoft-com:vml" Requires="v">
                <p:oleObj spid="_x0000_s291041" name="Chart" r:id="rId27" imgW="4048057" imgH="3429000" progId="MSGraph.Chart.8">
                  <p:embed followColorScheme="full"/>
                </p:oleObj>
              </mc:Choice>
              <mc:Fallback>
                <p:oleObj name="Chart" r:id="rId27" imgW="4048057" imgH="3429000" progId="MSGraph.Chart.8">
                  <p:embed followColorScheme="full"/>
                  <p:pic>
                    <p:nvPicPr>
                      <p:cNvPr id="0" name=""/>
                      <p:cNvPicPr/>
                      <p:nvPr/>
                    </p:nvPicPr>
                    <p:blipFill>
                      <a:blip r:embed="rId28"/>
                      <a:stretch>
                        <a:fillRect/>
                      </a:stretch>
                    </p:blipFill>
                    <p:spPr>
                      <a:xfrm>
                        <a:off x="495300" y="2019300"/>
                        <a:ext cx="4048057" cy="3429000"/>
                      </a:xfrm>
                      <a:prstGeom prst="rect">
                        <a:avLst/>
                      </a:prstGeom>
                    </p:spPr>
                  </p:pic>
                </p:oleObj>
              </mc:Fallback>
            </mc:AlternateContent>
          </a:graphicData>
        </a:graphic>
      </p:graphicFrame>
      <p:sp>
        <p:nvSpPr>
          <p:cNvPr id="81" name="Text Placeholder 28"/>
          <p:cNvSpPr>
            <a:spLocks noGrp="1"/>
          </p:cNvSpPr>
          <p:nvPr>
            <p:custDataLst>
              <p:tags r:id="rId5"/>
            </p:custDataLst>
          </p:nvPr>
        </p:nvSpPr>
        <p:spPr bwMode="auto">
          <a:xfrm>
            <a:off x="4140200" y="53181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A0B6804-8C84-42A2-A71C-165B883C435C}" type="datetime'''''''''''''''''''''''''''''''''''2''''''''01''8'''''''''">
              <a:rPr lang="en-US" sz="1000">
                <a:latin typeface="Arial"/>
                <a:cs typeface="Arial"/>
                <a:sym typeface="Arial"/>
              </a:rPr>
              <a:pPr/>
              <a:t>2018</a:t>
            </a:fld>
            <a:endParaRPr lang="en-US" sz="1000" dirty="0">
              <a:latin typeface="Arial"/>
              <a:cs typeface="Arial"/>
              <a:sym typeface="Arial"/>
            </a:endParaRPr>
          </a:p>
        </p:txBody>
      </p:sp>
      <p:sp>
        <p:nvSpPr>
          <p:cNvPr id="62" name="Text Placeholder 16"/>
          <p:cNvSpPr>
            <a:spLocks noGrp="1"/>
          </p:cNvSpPr>
          <p:nvPr>
            <p:custDataLst>
              <p:tags r:id="rId6"/>
            </p:custDataLst>
          </p:nvPr>
        </p:nvSpPr>
        <p:spPr bwMode="auto">
          <a:xfrm>
            <a:off x="2454275" y="53181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8DDE35E-B878-468F-9970-460CB5330098}" type="datetime'''''''''2''''''''''''01''''''7'''''''''''''">
              <a:rPr lang="en-US" sz="1000">
                <a:latin typeface="Arial"/>
                <a:cs typeface="Arial"/>
                <a:sym typeface="Arial"/>
              </a:rPr>
              <a:pPr/>
              <a:t>2017</a:t>
            </a:fld>
            <a:endParaRPr lang="en-US" sz="1000" dirty="0">
              <a:latin typeface="Arial"/>
              <a:cs typeface="Arial"/>
              <a:sym typeface="Arial"/>
            </a:endParaRPr>
          </a:p>
        </p:txBody>
      </p:sp>
      <p:sp>
        <p:nvSpPr>
          <p:cNvPr id="46" name="Text Placeholder 1"/>
          <p:cNvSpPr>
            <a:spLocks noGrp="1"/>
          </p:cNvSpPr>
          <p:nvPr>
            <p:custDataLst>
              <p:tags r:id="rId7"/>
            </p:custDataLst>
          </p:nvPr>
        </p:nvSpPr>
        <p:spPr bwMode="auto">
          <a:xfrm>
            <a:off x="758825" y="5318125"/>
            <a:ext cx="292100" cy="1524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E6C8CF9-874A-463B-B2CF-B648F5831A6D}" type="datetime'''2''''''''''''''''''''''''''0''''''''''''1''''6'''''''''''''">
              <a:rPr lang="en-US" sz="1000">
                <a:latin typeface="Arial"/>
                <a:cs typeface="Arial"/>
                <a:sym typeface="Arial"/>
              </a:rPr>
              <a:pPr/>
              <a:t>2016</a:t>
            </a:fld>
            <a:endParaRPr lang="en-US" sz="1000" dirty="0">
              <a:latin typeface="Arial"/>
              <a:cs typeface="Arial"/>
              <a:sym typeface="Arial"/>
            </a:endParaRPr>
          </a:p>
        </p:txBody>
      </p:sp>
      <p:cxnSp>
        <p:nvCxnSpPr>
          <p:cNvPr id="68" name="Straight Connector 67"/>
          <p:cNvCxnSpPr/>
          <p:nvPr>
            <p:custDataLst>
              <p:tags r:id="rId8"/>
            </p:custDataLst>
          </p:nvPr>
        </p:nvCxnSpPr>
        <p:spPr bwMode="gray">
          <a:xfrm>
            <a:off x="5767388" y="5811838"/>
            <a:ext cx="219075" cy="0"/>
          </a:xfrm>
          <a:prstGeom prst="line">
            <a:avLst/>
          </a:prstGeom>
          <a:ln w="19050">
            <a:solidFill>
              <a:srgbClr val="00000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custDataLst>
              <p:tags r:id="rId9"/>
            </p:custDataLst>
          </p:nvPr>
        </p:nvCxnSpPr>
        <p:spPr bwMode="gray">
          <a:xfrm>
            <a:off x="5156200" y="5811838"/>
            <a:ext cx="219075" cy="0"/>
          </a:xfrm>
          <a:prstGeom prst="line">
            <a:avLst/>
          </a:prstGeom>
          <a:ln w="19050">
            <a:solidFill>
              <a:srgbClr val="80808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custDataLst>
              <p:tags r:id="rId10"/>
            </p:custDataLst>
          </p:nvPr>
        </p:nvCxnSpPr>
        <p:spPr bwMode="gray">
          <a:xfrm>
            <a:off x="4579938" y="5811838"/>
            <a:ext cx="219075" cy="0"/>
          </a:xfrm>
          <a:prstGeom prst="line">
            <a:avLst/>
          </a:prstGeom>
          <a:ln w="19050">
            <a:solidFill>
              <a:srgbClr val="80808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custDataLst>
              <p:tags r:id="rId11"/>
            </p:custDataLst>
          </p:nvPr>
        </p:nvCxnSpPr>
        <p:spPr bwMode="gray">
          <a:xfrm>
            <a:off x="3070225" y="5811838"/>
            <a:ext cx="219075" cy="0"/>
          </a:xfrm>
          <a:prstGeom prst="line">
            <a:avLst/>
          </a:prstGeom>
          <a:ln w="19050">
            <a:solidFill>
              <a:srgbClr val="008AB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2" name="Text Placeholder 6716"/>
          <p:cNvSpPr>
            <a:spLocks noGrp="1"/>
          </p:cNvSpPr>
          <p:nvPr>
            <p:custDataLst>
              <p:tags r:id="rId12"/>
            </p:custDataLst>
          </p:nvPr>
        </p:nvSpPr>
        <p:spPr bwMode="auto">
          <a:xfrm>
            <a:off x="6037263" y="5741988"/>
            <a:ext cx="5048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45E042C-2593-415C-B09D-34C873368750}" type="datetime'''''''Av''e''''r''''''''''''''''''''a''''''''''''''g''e'''' '">
              <a:rPr lang="en-US" sz="1000">
                <a:latin typeface="Arial"/>
                <a:cs typeface="Arial"/>
                <a:sym typeface="Arial"/>
              </a:rPr>
              <a:pPr/>
              <a:t>Average </a:t>
            </a:fld>
            <a:endParaRPr lang="en-GB" sz="1000" dirty="0">
              <a:latin typeface="Arial"/>
              <a:cs typeface="Arial"/>
              <a:sym typeface="Arial"/>
            </a:endParaRPr>
          </a:p>
        </p:txBody>
      </p:sp>
      <p:sp>
        <p:nvSpPr>
          <p:cNvPr id="78" name="Text Placeholder 6713"/>
          <p:cNvSpPr>
            <a:spLocks noGrp="1"/>
          </p:cNvSpPr>
          <p:nvPr>
            <p:custDataLst>
              <p:tags r:id="rId13"/>
            </p:custDataLst>
          </p:nvPr>
        </p:nvSpPr>
        <p:spPr bwMode="auto">
          <a:xfrm>
            <a:off x="5426075" y="5741988"/>
            <a:ext cx="2397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31D3EBC-E138-475E-9DB5-985500C36828}" type="datetime'''''''''M''''''''''''''''''''''''''a''''''''''''''''x'''''''">
              <a:rPr lang="en-US" sz="1000">
                <a:latin typeface="Arial"/>
                <a:cs typeface="Arial"/>
                <a:sym typeface="Arial"/>
              </a:rPr>
              <a:pPr/>
              <a:t>Max</a:t>
            </a:fld>
            <a:endParaRPr lang="en-GB" sz="1000" dirty="0">
              <a:latin typeface="Arial"/>
              <a:cs typeface="Arial"/>
              <a:sym typeface="Arial"/>
            </a:endParaRPr>
          </a:p>
        </p:txBody>
      </p:sp>
      <p:sp>
        <p:nvSpPr>
          <p:cNvPr id="137" name="Text Placeholder 6154"/>
          <p:cNvSpPr>
            <a:spLocks noGrp="1"/>
          </p:cNvSpPr>
          <p:nvPr>
            <p:custDataLst>
              <p:tags r:id="rId14"/>
            </p:custDataLst>
          </p:nvPr>
        </p:nvSpPr>
        <p:spPr bwMode="auto">
          <a:xfrm>
            <a:off x="4849813" y="5741988"/>
            <a:ext cx="2047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B220913A-6205-4411-BB90-869C5C15D7BD}" type="datetime'''M''''''i''''''''''''''''''''''''''''''''n'">
              <a:rPr lang="en-US" sz="1000">
                <a:latin typeface="Arial"/>
                <a:cs typeface="Arial"/>
                <a:sym typeface="Arial"/>
              </a:rPr>
              <a:pPr/>
              <a:t>Min</a:t>
            </a:fld>
            <a:endParaRPr lang="en-GB" sz="1000" dirty="0">
              <a:latin typeface="Arial"/>
              <a:cs typeface="Arial"/>
              <a:sym typeface="Arial"/>
            </a:endParaRPr>
          </a:p>
        </p:txBody>
      </p:sp>
      <p:sp>
        <p:nvSpPr>
          <p:cNvPr id="76" name="Text Placeholder 6719"/>
          <p:cNvSpPr>
            <a:spLocks noGrp="1"/>
          </p:cNvSpPr>
          <p:nvPr>
            <p:custDataLst>
              <p:tags r:id="rId15"/>
            </p:custDataLst>
          </p:nvPr>
        </p:nvSpPr>
        <p:spPr bwMode="auto">
          <a:xfrm>
            <a:off x="3340100" y="5741988"/>
            <a:ext cx="11382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C5C8FCD-EDC7-437E-ABFC-6A07CA11B9E4}" type="datetime'B''a''se ''''''''mo''''nthl''y'' ''sc''a''''''''''l''a''''r'">
              <a:rPr lang="en-US" sz="1000">
                <a:latin typeface="Arial"/>
                <a:cs typeface="Arial"/>
                <a:sym typeface="Arial"/>
              </a:rPr>
              <a:pPr/>
              <a:t>Base monthly scalar</a:t>
            </a:fld>
            <a:endParaRPr lang="en-GB" sz="1000" dirty="0">
              <a:latin typeface="Arial"/>
              <a:cs typeface="Arial"/>
              <a:sym typeface="Arial"/>
            </a:endParaRPr>
          </a:p>
        </p:txBody>
      </p:sp>
      <p:sp>
        <p:nvSpPr>
          <p:cNvPr id="80" name="Footnote"/>
          <p:cNvSpPr/>
          <p:nvPr/>
        </p:nvSpPr>
        <p:spPr>
          <a:xfrm>
            <a:off x="2208925" y="6332544"/>
            <a:ext cx="5403987" cy="372110"/>
          </a:xfrm>
          <a:prstGeom prst="rect">
            <a:avLst/>
          </a:prstGeom>
          <a:noFill/>
          <a:ln>
            <a:noFill/>
          </a:ln>
          <a:effectLs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FontTx/>
              <a:buAutoNum type="arabicPeriod"/>
            </a:pPr>
            <a:r>
              <a:rPr lang="en-GB" sz="800" dirty="0" smtClean="0">
                <a:latin typeface="Arial" panose="020B0604020202020204" pitchFamily="34" charset="0"/>
                <a:cs typeface="Arial" panose="020B0604020202020204" pitchFamily="34" charset="0"/>
                <a:sym typeface="Arial"/>
              </a:rPr>
              <a:t>According to Basel III definition of mortgages</a:t>
            </a:r>
          </a:p>
          <a:p>
            <a:pPr algn="l">
              <a:lnSpc>
                <a:spcPct val="100000"/>
              </a:lnSpc>
              <a:spcBef>
                <a:spcPts val="0"/>
              </a:spcBef>
              <a:spcAft>
                <a:spcPts val="0"/>
              </a:spcAft>
            </a:pPr>
            <a:r>
              <a:rPr lang="en-GB" sz="800" dirty="0" smtClean="0">
                <a:solidFill>
                  <a:schemeClr val="tx1"/>
                </a:solidFill>
                <a:latin typeface="Arial" panose="020B0604020202020204" pitchFamily="34" charset="0"/>
                <a:cs typeface="Arial" panose="020B0604020202020204" pitchFamily="34" charset="0"/>
                <a:sym typeface="+mn-lt"/>
              </a:rPr>
              <a:t>Source: </a:t>
            </a:r>
            <a:r>
              <a:rPr lang="en-US" sz="800" dirty="0" smtClean="0">
                <a:latin typeface="Arial" panose="020B0604020202020204" pitchFamily="34" charset="0"/>
                <a:cs typeface="Arial" panose="020B0604020202020204" pitchFamily="34" charset="0"/>
                <a:sym typeface="+mn-lt"/>
              </a:rPr>
              <a:t>CCAR 2016 results, Credit  trend reports for SC Auto (March 2015 – Feb 2016) delinquency trends reports for SC Auto </a:t>
            </a:r>
            <a:r>
              <a:rPr lang="en-US" sz="800" dirty="0">
                <a:latin typeface="Arial" panose="020B0604020202020204" pitchFamily="34" charset="0"/>
                <a:cs typeface="Arial" panose="020B0604020202020204" pitchFamily="34" charset="0"/>
                <a:sym typeface="+mn-lt"/>
              </a:rPr>
              <a:t>(</a:t>
            </a:r>
            <a:r>
              <a:rPr lang="en-US" sz="800" dirty="0" smtClean="0">
                <a:latin typeface="Arial" panose="020B0604020202020204" pitchFamily="34" charset="0"/>
                <a:cs typeface="Arial" panose="020B0604020202020204" pitchFamily="34" charset="0"/>
                <a:sym typeface="+mn-lt"/>
              </a:rPr>
              <a:t>March 2015 to Feb 2016)</a:t>
            </a:r>
            <a:endParaRPr lang="en-GB" sz="800" dirty="0">
              <a:solidFill>
                <a:schemeClr val="tx1"/>
              </a:solidFill>
              <a:latin typeface="Arial" panose="020B0604020202020204" pitchFamily="34" charset="0"/>
              <a:cs typeface="Arial" panose="020B0604020202020204" pitchFamily="34" charset="0"/>
              <a:sym typeface="+mn-lt"/>
            </a:endParaRPr>
          </a:p>
        </p:txBody>
      </p:sp>
      <p:sp>
        <p:nvSpPr>
          <p:cNvPr id="130" name="Rectangle 129"/>
          <p:cNvSpPr/>
          <p:nvPr/>
        </p:nvSpPr>
        <p:spPr>
          <a:xfrm>
            <a:off x="5162550" y="1463040"/>
            <a:ext cx="4040188" cy="555921"/>
          </a:xfrm>
          <a:prstGeom prst="rect">
            <a:avLst/>
          </a:prstGeom>
        </p:spPr>
        <p:txBody>
          <a:bodyPr wrap="square" lIns="0" tIns="0" rIns="0" bIns="0">
            <a:spAutoFit/>
          </a:bodyPr>
          <a:lstStyle/>
          <a:p>
            <a:pPr algn="l"/>
            <a:r>
              <a:rPr lang="en-GB" sz="1400" b="1" dirty="0">
                <a:solidFill>
                  <a:srgbClr val="FF0000"/>
                </a:solidFill>
                <a:latin typeface="Arial" panose="020B0604020202020204" pitchFamily="34" charset="0"/>
                <a:cs typeface="Arial" panose="020B0604020202020204" pitchFamily="34" charset="0"/>
              </a:rPr>
              <a:t>CCAR projected DPD </a:t>
            </a:r>
            <a:r>
              <a:rPr lang="en-GB" sz="1400" b="1" dirty="0" smtClean="0">
                <a:solidFill>
                  <a:srgbClr val="FF0000"/>
                </a:solidFill>
                <a:latin typeface="Arial" panose="020B0604020202020204" pitchFamily="34" charset="0"/>
                <a:cs typeface="Arial" panose="020B0604020202020204" pitchFamily="34" charset="0"/>
              </a:rPr>
              <a:t>rate vs implied Amber triggers</a:t>
            </a:r>
          </a:p>
          <a:p>
            <a:pPr algn="l"/>
            <a:r>
              <a:rPr lang="en-GB" sz="1400" kern="0" dirty="0" smtClean="0">
                <a:solidFill>
                  <a:srgbClr val="FF0000"/>
                </a:solidFill>
                <a:latin typeface="Arial" panose="020B0604020202020204" pitchFamily="34" charset="0"/>
                <a:ea typeface="ＭＳ Ｐゴシック"/>
                <a:cs typeface="Arial" panose="020B0604020202020204" pitchFamily="34" charset="0"/>
              </a:rPr>
              <a:t>61+ DPD %, </a:t>
            </a:r>
            <a:r>
              <a:rPr lang="en-GB" sz="1400" kern="0" dirty="0">
                <a:solidFill>
                  <a:srgbClr val="FF0000"/>
                </a:solidFill>
                <a:latin typeface="Arial" panose="020B0604020202020204" pitchFamily="34" charset="0"/>
                <a:ea typeface="ＭＳ Ｐゴシック"/>
                <a:cs typeface="Arial" panose="020B0604020202020204" pitchFamily="34" charset="0"/>
              </a:rPr>
              <a:t>Q1 2016 – Q1 2018</a:t>
            </a:r>
          </a:p>
        </p:txBody>
      </p:sp>
      <p:sp>
        <p:nvSpPr>
          <p:cNvPr id="29" name="TextBox 28"/>
          <p:cNvSpPr txBox="1"/>
          <p:nvPr/>
        </p:nvSpPr>
        <p:spPr>
          <a:xfrm rot="16200000">
            <a:off x="4957763" y="3656013"/>
            <a:ext cx="702115" cy="169277"/>
          </a:xfrm>
          <a:prstGeom prst="rect">
            <a:avLst/>
          </a:prstGeom>
          <a:noFill/>
        </p:spPr>
        <p:txBody>
          <a:bodyPr wrap="none" lIns="0" tIns="0" rIns="0" bIns="0" rtlCol="0">
            <a:spAutoFit/>
          </a:bodyPr>
          <a:lstStyle/>
          <a:p>
            <a:pPr algn="l">
              <a:lnSpc>
                <a:spcPct val="100000"/>
              </a:lnSpc>
            </a:pPr>
            <a:r>
              <a:rPr lang="en-GB" sz="1100" b="1" dirty="0" smtClean="0">
                <a:latin typeface="Arial" panose="020B0604020202020204" pitchFamily="34" charset="0"/>
                <a:cs typeface="Arial" panose="020B0604020202020204" pitchFamily="34" charset="0"/>
              </a:rPr>
              <a:t>61+ DPD%</a:t>
            </a:r>
          </a:p>
        </p:txBody>
      </p:sp>
      <p:sp>
        <p:nvSpPr>
          <p:cNvPr id="119" name="TextBox 118"/>
          <p:cNvSpPr txBox="1"/>
          <p:nvPr/>
        </p:nvSpPr>
        <p:spPr>
          <a:xfrm rot="16200000">
            <a:off x="324777" y="3656013"/>
            <a:ext cx="423193" cy="169277"/>
          </a:xfrm>
          <a:prstGeom prst="rect">
            <a:avLst/>
          </a:prstGeom>
          <a:noFill/>
        </p:spPr>
        <p:txBody>
          <a:bodyPr wrap="none" lIns="0" tIns="0" rIns="0" bIns="0" rtlCol="0">
            <a:spAutoFit/>
          </a:bodyPr>
          <a:lstStyle/>
          <a:p>
            <a:pPr algn="l">
              <a:lnSpc>
                <a:spcPct val="100000"/>
              </a:lnSpc>
            </a:pPr>
            <a:r>
              <a:rPr lang="en-GB" sz="1100" b="1" dirty="0">
                <a:latin typeface="Arial" panose="020B0604020202020204" pitchFamily="34" charset="0"/>
                <a:cs typeface="Arial" panose="020B0604020202020204" pitchFamily="34" charset="0"/>
              </a:rPr>
              <a:t>S</a:t>
            </a:r>
            <a:r>
              <a:rPr lang="en-GB" sz="1100" b="1" dirty="0" smtClean="0">
                <a:latin typeface="Arial" panose="020B0604020202020204" pitchFamily="34" charset="0"/>
                <a:cs typeface="Arial" panose="020B0604020202020204" pitchFamily="34" charset="0"/>
              </a:rPr>
              <a:t>calar</a:t>
            </a:r>
          </a:p>
        </p:txBody>
      </p:sp>
      <p:sp>
        <p:nvSpPr>
          <p:cNvPr id="3" name="Content Placeholder 2"/>
          <p:cNvSpPr>
            <a:spLocks noGrp="1"/>
          </p:cNvSpPr>
          <p:nvPr>
            <p:ph sz="quarter" idx="11"/>
          </p:nvPr>
        </p:nvSpPr>
        <p:spPr>
          <a:xfrm>
            <a:off x="917575" y="458190"/>
            <a:ext cx="8097107" cy="435610"/>
          </a:xfrm>
        </p:spPr>
        <p:txBody>
          <a:bodyPr/>
          <a:lstStyle/>
          <a:p>
            <a:r>
              <a:rPr lang="en-US" dirty="0" smtClean="0"/>
              <a:t>Calibration: </a:t>
            </a:r>
            <a:r>
              <a:rPr lang="en-US" b="0" dirty="0" smtClean="0"/>
              <a:t>NCO-to-Delinquency scalar – SC Auto</a:t>
            </a:r>
            <a:endParaRPr lang="en-US" b="0" dirty="0"/>
          </a:p>
        </p:txBody>
      </p:sp>
      <p:graphicFrame>
        <p:nvGraphicFramePr>
          <p:cNvPr id="102" name="Object 101"/>
          <p:cNvGraphicFramePr>
            <a:graphicFrameLocks/>
          </p:cNvGraphicFramePr>
          <p:nvPr>
            <p:custDataLst>
              <p:tags r:id="rId16"/>
            </p:custDataLst>
            <p:extLst>
              <p:ext uri="{D42A27DB-BD31-4B8C-83A1-F6EECF244321}">
                <p14:modId xmlns:p14="http://schemas.microsoft.com/office/powerpoint/2010/main" val="1867323316"/>
              </p:ext>
            </p:extLst>
          </p:nvPr>
        </p:nvGraphicFramePr>
        <p:xfrm>
          <a:off x="5410200" y="2019300"/>
          <a:ext cx="3895657" cy="3429000"/>
        </p:xfrm>
        <a:graphic>
          <a:graphicData uri="http://schemas.openxmlformats.org/presentationml/2006/ole">
            <mc:AlternateContent xmlns:mc="http://schemas.openxmlformats.org/markup-compatibility/2006">
              <mc:Choice xmlns:v="urn:schemas-microsoft-com:vml" Requires="v">
                <p:oleObj spid="_x0000_s291042" name="Chart" r:id="rId29" imgW="3895657" imgH="3429000" progId="MSGraph.Chart.8">
                  <p:embed followColorScheme="full"/>
                </p:oleObj>
              </mc:Choice>
              <mc:Fallback>
                <p:oleObj name="Chart" r:id="rId29" imgW="3895657" imgH="3429000" progId="MSGraph.Chart.8">
                  <p:embed followColorScheme="full"/>
                  <p:pic>
                    <p:nvPicPr>
                      <p:cNvPr id="0" name=""/>
                      <p:cNvPicPr/>
                      <p:nvPr/>
                    </p:nvPicPr>
                    <p:blipFill>
                      <a:blip r:embed="rId30"/>
                      <a:stretch>
                        <a:fillRect/>
                      </a:stretch>
                    </p:blipFill>
                    <p:spPr>
                      <a:xfrm>
                        <a:off x="5410200" y="2019300"/>
                        <a:ext cx="3895657" cy="3429000"/>
                      </a:xfrm>
                      <a:prstGeom prst="rect">
                        <a:avLst/>
                      </a:prstGeom>
                    </p:spPr>
                  </p:pic>
                </p:oleObj>
              </mc:Fallback>
            </mc:AlternateContent>
          </a:graphicData>
        </a:graphic>
      </p:graphicFrame>
      <p:sp>
        <p:nvSpPr>
          <p:cNvPr id="174" name="Text Placeholder 6211"/>
          <p:cNvSpPr>
            <a:spLocks noGrp="1"/>
          </p:cNvSpPr>
          <p:nvPr>
            <p:custDataLst>
              <p:tags r:id="rId17"/>
            </p:custDataLst>
          </p:nvPr>
        </p:nvSpPr>
        <p:spPr bwMode="auto">
          <a:xfrm>
            <a:off x="9075738" y="5318125"/>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50D344D-1AFF-4FE0-9521-F2D7290E998D}" type="datetime'M''a''''''r'''' ''''''1''''''''''''''''''''''8'''''''''''''''">
              <a:rPr lang="en-US" sz="1000">
                <a:latin typeface="Arial"/>
                <a:cs typeface="Arial"/>
                <a:sym typeface="Arial"/>
              </a:rPr>
              <a:pPr/>
              <a:t>Mar 18</a:t>
            </a:fld>
            <a:endParaRPr lang="en-US" sz="1000" dirty="0">
              <a:latin typeface="Arial"/>
              <a:cs typeface="Arial"/>
              <a:sym typeface="Arial"/>
            </a:endParaRPr>
          </a:p>
        </p:txBody>
      </p:sp>
      <p:sp>
        <p:nvSpPr>
          <p:cNvPr id="171" name="Text Placeholder 6208"/>
          <p:cNvSpPr>
            <a:spLocks noGrp="1"/>
          </p:cNvSpPr>
          <p:nvPr>
            <p:custDataLst>
              <p:tags r:id="rId18"/>
            </p:custDataLst>
          </p:nvPr>
        </p:nvSpPr>
        <p:spPr bwMode="auto">
          <a:xfrm>
            <a:off x="8396288" y="5318125"/>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1815132-85A3-4AF9-B4E2-249A0AA6D001}" type="datetime'''''''''''''''''''De''''''c'''' ''''''1''''''''''7'''''''''">
              <a:rPr lang="en-US" sz="1000">
                <a:latin typeface="Arial"/>
                <a:cs typeface="Arial"/>
                <a:sym typeface="Arial"/>
              </a:rPr>
              <a:pPr/>
              <a:t>Dec 17</a:t>
            </a:fld>
            <a:endParaRPr lang="en-US" sz="1000" dirty="0">
              <a:latin typeface="Arial"/>
              <a:cs typeface="Arial"/>
              <a:sym typeface="Arial"/>
            </a:endParaRPr>
          </a:p>
        </p:txBody>
      </p:sp>
      <p:sp>
        <p:nvSpPr>
          <p:cNvPr id="168" name="Text Placeholder 6205"/>
          <p:cNvSpPr>
            <a:spLocks noGrp="1"/>
          </p:cNvSpPr>
          <p:nvPr>
            <p:custDataLst>
              <p:tags r:id="rId19"/>
            </p:custDataLst>
          </p:nvPr>
        </p:nvSpPr>
        <p:spPr bwMode="auto">
          <a:xfrm>
            <a:off x="7694613" y="5318125"/>
            <a:ext cx="2714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E524B84-39D2-4D37-97E0-B08F71E3ED35}" type="datetime'''''S''e''''''''''''''p''''''''t'' ''''''1''''''''''''''''''7'">
              <a:rPr lang="en-US" sz="1000">
                <a:latin typeface="Arial"/>
                <a:cs typeface="Arial"/>
                <a:sym typeface="Arial"/>
              </a:rPr>
              <a:pPr/>
              <a:t>Sept 17</a:t>
            </a:fld>
            <a:endParaRPr lang="en-US" sz="1000" dirty="0">
              <a:latin typeface="Arial"/>
              <a:cs typeface="Arial"/>
              <a:sym typeface="Arial"/>
            </a:endParaRPr>
          </a:p>
        </p:txBody>
      </p:sp>
      <p:sp>
        <p:nvSpPr>
          <p:cNvPr id="165" name="Text Placeholder 6202"/>
          <p:cNvSpPr>
            <a:spLocks noGrp="1"/>
          </p:cNvSpPr>
          <p:nvPr>
            <p:custDataLst>
              <p:tags r:id="rId20"/>
            </p:custDataLst>
          </p:nvPr>
        </p:nvSpPr>
        <p:spPr bwMode="auto">
          <a:xfrm>
            <a:off x="7045325" y="5318125"/>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8ED0B1B-15F9-48C8-BC77-0AB498D049EE}" type="datetime'''''''''J''''''''''''''u''''''''''n'''' 1''''''''''''''7'''">
              <a:rPr lang="en-US" sz="1000">
                <a:latin typeface="Arial"/>
                <a:cs typeface="Arial"/>
                <a:sym typeface="Arial"/>
              </a:rPr>
              <a:pPr/>
              <a:t>Jun 17</a:t>
            </a:fld>
            <a:endParaRPr lang="en-US" sz="1000" dirty="0">
              <a:latin typeface="Arial"/>
              <a:cs typeface="Arial"/>
              <a:sym typeface="Arial"/>
            </a:endParaRPr>
          </a:p>
        </p:txBody>
      </p:sp>
      <p:sp>
        <p:nvSpPr>
          <p:cNvPr id="162" name="Text Placeholder 6199"/>
          <p:cNvSpPr>
            <a:spLocks noGrp="1"/>
          </p:cNvSpPr>
          <p:nvPr>
            <p:custDataLst>
              <p:tags r:id="rId21"/>
            </p:custDataLst>
          </p:nvPr>
        </p:nvSpPr>
        <p:spPr bwMode="auto">
          <a:xfrm>
            <a:off x="6351588" y="5318125"/>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9B961DD-3813-4D54-B4F4-6E6D585A9332}" type="datetime'''M''''ar'''''''''''' ''''1''''''''''7'''''''''''">
              <a:rPr lang="en-US" sz="1000">
                <a:latin typeface="Arial"/>
                <a:cs typeface="Arial"/>
                <a:sym typeface="Arial"/>
              </a:rPr>
              <a:pPr/>
              <a:t>Mar 17</a:t>
            </a:fld>
            <a:endParaRPr lang="en-US" sz="1000" dirty="0">
              <a:latin typeface="Arial"/>
              <a:cs typeface="Arial"/>
              <a:sym typeface="Arial"/>
            </a:endParaRPr>
          </a:p>
        </p:txBody>
      </p:sp>
      <p:sp>
        <p:nvSpPr>
          <p:cNvPr id="159" name="Text Placeholder 6196"/>
          <p:cNvSpPr>
            <a:spLocks noGrp="1"/>
          </p:cNvSpPr>
          <p:nvPr>
            <p:custDataLst>
              <p:tags r:id="rId22"/>
            </p:custDataLst>
          </p:nvPr>
        </p:nvSpPr>
        <p:spPr bwMode="auto">
          <a:xfrm>
            <a:off x="5672138" y="5318125"/>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DDA12CC-C062-46A9-820E-FFA4DB747333}" type="datetime'''''''''''D''''''''''''e''''''c'' ''''''''1''''''''''6'">
              <a:rPr lang="en-US" sz="1000">
                <a:latin typeface="Arial"/>
                <a:cs typeface="Arial"/>
                <a:sym typeface="Arial"/>
              </a:rPr>
              <a:pPr/>
              <a:t>Dec 16</a:t>
            </a:fld>
            <a:endParaRPr lang="en-US" sz="1000" dirty="0">
              <a:latin typeface="Arial"/>
              <a:cs typeface="Arial"/>
              <a:sym typeface="Arial"/>
            </a:endParaRPr>
          </a:p>
        </p:txBody>
      </p:sp>
      <p:sp>
        <p:nvSpPr>
          <p:cNvPr id="50" name="Rectangle 49"/>
          <p:cNvSpPr/>
          <p:nvPr/>
        </p:nvSpPr>
        <p:spPr>
          <a:xfrm>
            <a:off x="297762" y="352762"/>
            <a:ext cx="554960" cy="707886"/>
          </a:xfrm>
          <a:prstGeom prst="rect">
            <a:avLst/>
          </a:prstGeom>
        </p:spPr>
        <p:txBody>
          <a:bodyPr wrap="none">
            <a:spAutoFit/>
          </a:bodyPr>
          <a:lstStyle/>
          <a:p>
            <a:pPr lvl="0" fontAlgn="ctr">
              <a:lnSpc>
                <a:spcPct val="100000"/>
              </a:lnSpc>
              <a:spcBef>
                <a:spcPts val="0"/>
              </a:spcBef>
              <a:spcAft>
                <a:spcPts val="0"/>
              </a:spcAft>
              <a:defRPr/>
            </a:pPr>
            <a:r>
              <a:rPr lang="en-US" sz="4000" b="1" dirty="0" smtClean="0">
                <a:solidFill>
                  <a:srgbClr val="FF0000"/>
                </a:solidFill>
              </a:rPr>
              <a:t>A</a:t>
            </a:r>
            <a:endParaRPr lang="en-US" sz="4000" b="1" dirty="0">
              <a:solidFill>
                <a:srgbClr val="FF0000"/>
              </a:solidFill>
            </a:endParaRPr>
          </a:p>
        </p:txBody>
      </p:sp>
      <p:grpSp>
        <p:nvGrpSpPr>
          <p:cNvPr id="33" name="Group 32"/>
          <p:cNvGrpSpPr/>
          <p:nvPr/>
        </p:nvGrpSpPr>
        <p:grpSpPr>
          <a:xfrm>
            <a:off x="443921" y="72184"/>
            <a:ext cx="2799275" cy="189008"/>
            <a:chOff x="403281" y="164517"/>
            <a:chExt cx="2799275" cy="189008"/>
          </a:xfrm>
        </p:grpSpPr>
        <p:sp>
          <p:nvSpPr>
            <p:cNvPr id="34"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%60/61+DPD</a:t>
              </a:r>
              <a:endParaRPr lang="en-US" sz="1200" dirty="0">
                <a:solidFill>
                  <a:schemeClr val="accent1"/>
                </a:solidFill>
              </a:endParaRPr>
            </a:p>
          </p:txBody>
        </p:sp>
        <p:sp>
          <p:nvSpPr>
            <p:cNvPr id="35" name="Oval 3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417741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781893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191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Rectangle 15"/>
          <p:cNvSpPr/>
          <p:nvPr/>
        </p:nvSpPr>
        <p:spPr>
          <a:xfrm>
            <a:off x="365760" y="1463040"/>
            <a:ext cx="8425620" cy="370614"/>
          </a:xfrm>
          <a:prstGeom prst="rect">
            <a:avLst/>
          </a:prstGeom>
        </p:spPr>
        <p:txBody>
          <a:bodyPr wrap="square" lIns="0" tIns="0" rIns="0" bIns="0">
            <a:spAutoFit/>
          </a:bodyPr>
          <a:lstStyle/>
          <a:p>
            <a:pPr algn="l"/>
            <a:r>
              <a:rPr lang="en-GB" sz="1400" b="1" dirty="0">
                <a:solidFill>
                  <a:srgbClr val="FF0000"/>
                </a:solidFill>
                <a:latin typeface="Arial" panose="020B0604020202020204" pitchFamily="34" charset="0"/>
                <a:cs typeface="Arial" panose="020B0604020202020204" pitchFamily="34" charset="0"/>
              </a:rPr>
              <a:t>Delinquency scalars and range of delinquency limits</a:t>
            </a:r>
            <a:endParaRPr lang="en-GB" sz="1400" b="1" baseline="30000" dirty="0">
              <a:solidFill>
                <a:srgbClr val="FF0000"/>
              </a:solidFill>
              <a:latin typeface="Arial" panose="020B0604020202020204" pitchFamily="34" charset="0"/>
              <a:cs typeface="Arial" panose="020B0604020202020204" pitchFamily="34" charset="0"/>
            </a:endParaRPr>
          </a:p>
          <a:p>
            <a:pPr algn="l"/>
            <a:r>
              <a:rPr lang="en-GB" sz="1400" dirty="0">
                <a:solidFill>
                  <a:srgbClr val="FF0000"/>
                </a:solidFill>
                <a:latin typeface="Arial" panose="020B0604020202020204" pitchFamily="34" charset="0"/>
                <a:cs typeface="Arial" panose="020B0604020202020204" pitchFamily="34" charset="0"/>
              </a:rPr>
              <a:t>Anchoring on 2016 CCAR</a:t>
            </a:r>
          </a:p>
        </p:txBody>
      </p:sp>
      <p:sp>
        <p:nvSpPr>
          <p:cNvPr id="26" name="Footnote"/>
          <p:cNvSpPr/>
          <p:nvPr/>
        </p:nvSpPr>
        <p:spPr bwMode="auto">
          <a:xfrm>
            <a:off x="2207421" y="6338102"/>
            <a:ext cx="543740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FontTx/>
              <a:buAutoNum type="arabicPeriod"/>
            </a:pPr>
            <a:r>
              <a:rPr lang="en-GB" sz="800" dirty="0">
                <a:latin typeface="Arial"/>
                <a:sym typeface="Arial"/>
              </a:rPr>
              <a:t>For sub-portfolios, the average of monthly scalars across the time period (alternative method for delinquency scalar); For roll-up portfolios, the scalar is derived from the DPD limits calculated as the weighted average limits by avg. stress balances of sub-portfolios</a:t>
            </a:r>
          </a:p>
          <a:p>
            <a:pPr algn="l">
              <a:lnSpc>
                <a:spcPct val="100000"/>
              </a:lnSpc>
              <a:spcBef>
                <a:spcPts val="0"/>
              </a:spcBef>
              <a:spcAft>
                <a:spcPts val="0"/>
              </a:spcAft>
            </a:pPr>
            <a:r>
              <a:rPr lang="en-GB" sz="800" dirty="0">
                <a:sym typeface="+mn-lt"/>
              </a:rPr>
              <a:t>Source: </a:t>
            </a:r>
            <a:r>
              <a:rPr lang="en-US" sz="800" dirty="0">
                <a:sym typeface="+mn-lt"/>
              </a:rPr>
              <a:t>CCAR 2016 </a:t>
            </a:r>
            <a:r>
              <a:rPr lang="en-US" sz="800" dirty="0" smtClean="0">
                <a:sym typeface="+mn-lt"/>
              </a:rPr>
              <a:t>results</a:t>
            </a:r>
            <a:endParaRPr lang="en-GB" sz="800" dirty="0">
              <a:sym typeface="+mn-lt"/>
            </a:endParaRPr>
          </a:p>
        </p:txBody>
      </p:sp>
      <p:graphicFrame>
        <p:nvGraphicFramePr>
          <p:cNvPr id="15" name="Table 14"/>
          <p:cNvGraphicFramePr>
            <a:graphicFrameLocks noGrp="1"/>
          </p:cNvGraphicFramePr>
          <p:nvPr>
            <p:extLst>
              <p:ext uri="{D42A27DB-BD31-4B8C-83A1-F6EECF244321}">
                <p14:modId xmlns:p14="http://schemas.microsoft.com/office/powerpoint/2010/main" val="568274818"/>
              </p:ext>
            </p:extLst>
          </p:nvPr>
        </p:nvGraphicFramePr>
        <p:xfrm>
          <a:off x="365760" y="2283778"/>
          <a:ext cx="8891264" cy="2624328"/>
        </p:xfrm>
        <a:graphic>
          <a:graphicData uri="http://schemas.openxmlformats.org/drawingml/2006/table">
            <a:tbl>
              <a:tblPr firstRow="1" lastRow="1" bandRow="1"/>
              <a:tblGrid>
                <a:gridCol w="1838912"/>
                <a:gridCol w="1175392"/>
                <a:gridCol w="1175392"/>
                <a:gridCol w="1175392"/>
                <a:gridCol w="1175392"/>
                <a:gridCol w="1175392"/>
                <a:gridCol w="1175392"/>
              </a:tblGrid>
              <a:tr h="131734">
                <a:tc row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100" b="1" kern="1200" dirty="0" smtClean="0">
                          <a:solidFill>
                            <a:schemeClr val="accent1"/>
                          </a:solidFill>
                          <a:latin typeface="Arial" panose="020B0604020202020204" pitchFamily="34" charset="0"/>
                          <a:ea typeface="+mn-ea"/>
                          <a:cs typeface="Arial" panose="020B0604020202020204" pitchFamily="34" charset="0"/>
                        </a:rPr>
                        <a:t>Sub-portfolio</a:t>
                      </a:r>
                      <a:endParaRPr lang="en-US" sz="1100" b="1" dirty="0" smtClean="0">
                        <a:solidFill>
                          <a:schemeClr val="accent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kern="1200" dirty="0" smtClean="0">
                          <a:solidFill>
                            <a:schemeClr val="accent1"/>
                          </a:solidFill>
                          <a:latin typeface="Arial" panose="020B0604020202020204" pitchFamily="34" charset="0"/>
                          <a:ea typeface="+mn-ea"/>
                          <a:cs typeface="Arial" panose="020B0604020202020204" pitchFamily="34" charset="0"/>
                        </a:rPr>
                        <a:t>61+</a:t>
                      </a:r>
                      <a:r>
                        <a:rPr lang="en-US" sz="1100" b="1" kern="1200" baseline="0" dirty="0" smtClean="0">
                          <a:solidFill>
                            <a:schemeClr val="accent1"/>
                          </a:solidFill>
                          <a:latin typeface="Arial" panose="020B0604020202020204" pitchFamily="34" charset="0"/>
                          <a:ea typeface="+mn-ea"/>
                          <a:cs typeface="Arial" panose="020B0604020202020204" pitchFamily="34" charset="0"/>
                        </a:rPr>
                        <a:t> DPD / NCO </a:t>
                      </a:r>
                    </a:p>
                    <a:p>
                      <a:pPr algn="ctr"/>
                      <a:r>
                        <a:rPr lang="en-US" sz="1100" b="1" kern="1200" baseline="0" dirty="0" smtClean="0">
                          <a:solidFill>
                            <a:schemeClr val="accent1"/>
                          </a:solidFill>
                          <a:latin typeface="Arial" panose="020B0604020202020204" pitchFamily="34" charset="0"/>
                          <a:ea typeface="+mn-ea"/>
                          <a:cs typeface="Arial" panose="020B0604020202020204" pitchFamily="34" charset="0"/>
                        </a:rPr>
                        <a:t>s</a:t>
                      </a:r>
                      <a:r>
                        <a:rPr lang="en-US" sz="1100" b="1" kern="1200" dirty="0" smtClean="0">
                          <a:solidFill>
                            <a:schemeClr val="accent1"/>
                          </a:solidFill>
                          <a:latin typeface="Arial" panose="020B0604020202020204" pitchFamily="34" charset="0"/>
                          <a:ea typeface="+mn-ea"/>
                          <a:cs typeface="Arial" panose="020B0604020202020204" pitchFamily="34" charset="0"/>
                        </a:rPr>
                        <a:t>calar range</a:t>
                      </a:r>
                      <a:r>
                        <a:rPr lang="en-US" sz="1100" b="1" kern="1200" baseline="30000" dirty="0" smtClean="0">
                          <a:solidFill>
                            <a:schemeClr val="accent1"/>
                          </a:solidFill>
                          <a:latin typeface="Arial" panose="020B0604020202020204" pitchFamily="34" charset="0"/>
                          <a:ea typeface="+mn-ea"/>
                          <a:cs typeface="Arial" panose="020B0604020202020204" pitchFamily="34" charset="0"/>
                        </a:rPr>
                        <a:t>1</a:t>
                      </a:r>
                      <a:endParaRPr lang="en-US" sz="1100" b="1" kern="1200" dirty="0" smtClean="0">
                        <a:solidFill>
                          <a:schemeClr val="accent1"/>
                        </a:solidFill>
                        <a:latin typeface="Arial" panose="020B0604020202020204" pitchFamily="34" charset="0"/>
                        <a:ea typeface="+mn-ea"/>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dirty="0" smtClean="0">
                          <a:solidFill>
                            <a:schemeClr val="accent1"/>
                          </a:solidFill>
                          <a:latin typeface="Arial" panose="020B0604020202020204" pitchFamily="34" charset="0"/>
                          <a:cs typeface="Arial" panose="020B0604020202020204" pitchFamily="34" charset="0"/>
                        </a:rPr>
                        <a:t>61+ DPD</a:t>
                      </a:r>
                      <a:r>
                        <a:rPr lang="en-US" sz="1100" b="1" baseline="0" dirty="0" smtClean="0">
                          <a:solidFill>
                            <a:schemeClr val="accent1"/>
                          </a:solidFill>
                          <a:latin typeface="Arial" panose="020B0604020202020204" pitchFamily="34" charset="0"/>
                          <a:cs typeface="Arial" panose="020B0604020202020204" pitchFamily="34" charset="0"/>
                        </a:rPr>
                        <a:t> limits range</a:t>
                      </a:r>
                      <a:endParaRPr lang="en-US" sz="1100" b="1" dirty="0">
                        <a:solidFill>
                          <a:schemeClr val="accent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10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b="1" dirty="0" smtClean="0">
                          <a:solidFill>
                            <a:schemeClr val="accent1"/>
                          </a:solidFill>
                          <a:latin typeface="Arial" panose="020B0604020202020204" pitchFamily="34" charset="0"/>
                          <a:cs typeface="Arial" panose="020B0604020202020204" pitchFamily="34" charset="0"/>
                        </a:rPr>
                        <a:t>2016 61+ DPD</a:t>
                      </a:r>
                      <a:r>
                        <a:rPr lang="en-US" sz="1100" b="1" baseline="0" dirty="0" smtClean="0">
                          <a:solidFill>
                            <a:schemeClr val="accent1"/>
                          </a:solidFill>
                          <a:latin typeface="Arial" panose="020B0604020202020204" pitchFamily="34" charset="0"/>
                          <a:cs typeface="Arial" panose="020B0604020202020204" pitchFamily="34" charset="0"/>
                        </a:rPr>
                        <a:t> </a:t>
                      </a:r>
                      <a:r>
                        <a:rPr lang="en-US" sz="1100" b="1" dirty="0" smtClean="0">
                          <a:solidFill>
                            <a:schemeClr val="accent1"/>
                          </a:solidFill>
                          <a:latin typeface="Arial" panose="020B0604020202020204" pitchFamily="34" charset="0"/>
                          <a:cs typeface="Arial" panose="020B0604020202020204" pitchFamily="34" charset="0"/>
                        </a:rPr>
                        <a:t>limit </a:t>
                      </a: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12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bg1"/>
                          </a:solidFill>
                          <a:latin typeface="Arial" panose="020B0604020202020204" pitchFamily="34" charset="0"/>
                          <a:cs typeface="Arial" panose="020B0604020202020204" pitchFamily="34" charset="0"/>
                        </a:rPr>
                        <a:t>Avg. </a:t>
                      </a:r>
                      <a:r>
                        <a:rPr lang="en-US" sz="1100" b="1" kern="1200" baseline="0" dirty="0" smtClean="0">
                          <a:solidFill>
                            <a:schemeClr val="bg1"/>
                          </a:solidFill>
                          <a:latin typeface="Arial" panose="020B0604020202020204" pitchFamily="34" charset="0"/>
                          <a:ea typeface="+mn-ea"/>
                          <a:cs typeface="Arial" panose="020B0604020202020204" pitchFamily="34" charset="0"/>
                        </a:rPr>
                        <a:t>60+ DPD </a:t>
                      </a:r>
                      <a:r>
                        <a:rPr lang="en-US" sz="1100" b="0" kern="1200" baseline="0" dirty="0" smtClean="0">
                          <a:solidFill>
                            <a:schemeClr val="bg1"/>
                          </a:solidFill>
                          <a:latin typeface="Arial" panose="020B0604020202020204" pitchFamily="34" charset="0"/>
                          <a:ea typeface="+mn-ea"/>
                          <a:cs typeface="Arial" panose="020B0604020202020204" pitchFamily="34" charset="0"/>
                        </a:rPr>
                        <a:t>(Mar 15-16)</a:t>
                      </a:r>
                      <a:endParaRPr lang="en-GB" sz="1100" b="0" i="0" kern="1200" dirty="0" smtClean="0">
                        <a:solidFill>
                          <a:schemeClr val="bg1"/>
                        </a:solidFill>
                        <a:latin typeface="Arial" panose="020B0604020202020204" pitchFamily="34" charset="0"/>
                        <a:ea typeface="+mn-ea"/>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606060"/>
                    </a:solidFill>
                  </a:tcPr>
                </a:tc>
              </a:tr>
              <a:tr h="131734">
                <a:tc vMerge="1">
                  <a:txBody>
                    <a:bodyPr/>
                    <a:lstStyle/>
                    <a:p>
                      <a:endParaRPr lang="en-US" sz="1000" b="1" dirty="0" smtClean="0">
                        <a:solidFill>
                          <a:srgbClr val="FF0000"/>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GB" sz="1000" b="1" i="0" dirty="0">
                        <a:solidFill>
                          <a:schemeClr val="tx1"/>
                        </a:solidFill>
                        <a:latin typeface="+mj-lt"/>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US" sz="1100" b="1" dirty="0" smtClean="0">
                          <a:solidFill>
                            <a:schemeClr val="tx1"/>
                          </a:solidFill>
                          <a:latin typeface="Arial" panose="020B0604020202020204" pitchFamily="34" charset="0"/>
                          <a:cs typeface="Arial" panose="020B0604020202020204" pitchFamily="34" charset="0"/>
                        </a:rPr>
                        <a:t>Amber</a:t>
                      </a:r>
                      <a:endParaRPr lang="en-US" sz="1100" b="1"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US" sz="1100" b="1" dirty="0" smtClean="0">
                          <a:solidFill>
                            <a:schemeClr val="bg1"/>
                          </a:solidFill>
                          <a:latin typeface="Arial" panose="020B0604020202020204" pitchFamily="34" charset="0"/>
                          <a:cs typeface="Arial" panose="020B0604020202020204" pitchFamily="34" charset="0"/>
                        </a:rPr>
                        <a:t>Red</a:t>
                      </a:r>
                      <a:endParaRPr lang="en-US" sz="1100" b="1" dirty="0">
                        <a:solidFill>
                          <a:schemeClr val="bg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US" sz="1100" b="1" dirty="0" smtClean="0">
                          <a:solidFill>
                            <a:schemeClr val="tx1"/>
                          </a:solidFill>
                          <a:latin typeface="Arial" panose="020B0604020202020204" pitchFamily="34" charset="0"/>
                          <a:cs typeface="Arial" panose="020B0604020202020204" pitchFamily="34" charset="0"/>
                        </a:rPr>
                        <a:t>Amber</a:t>
                      </a:r>
                      <a:endParaRPr lang="en-US" sz="1100" b="1" dirty="0">
                        <a:solidFill>
                          <a:schemeClr val="tx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US" sz="1100" b="1" dirty="0" smtClean="0">
                          <a:solidFill>
                            <a:schemeClr val="bg1"/>
                          </a:solidFill>
                          <a:latin typeface="Arial" panose="020B0604020202020204" pitchFamily="34" charset="0"/>
                          <a:cs typeface="Arial" panose="020B0604020202020204" pitchFamily="34" charset="0"/>
                        </a:rPr>
                        <a:t>Red</a:t>
                      </a:r>
                      <a:endParaRPr lang="en-US" sz="1100" b="1" dirty="0">
                        <a:solidFill>
                          <a:schemeClr val="bg1"/>
                        </a:solidFill>
                        <a:latin typeface="Arial" panose="020B0604020202020204" pitchFamily="34" charset="0"/>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100" b="0" i="0" kern="1200" dirty="0" smtClean="0">
                        <a:solidFill>
                          <a:schemeClr val="bg1"/>
                        </a:solidFill>
                        <a:latin typeface="+mn-lt"/>
                        <a:ea typeface="+mn-ea"/>
                        <a:cs typeface="+mn-cs"/>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lgn="l" defTabSz="9144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SC Auto</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100" b="1" i="0" u="none" strike="noStrike" dirty="0">
                          <a:effectLst/>
                          <a:latin typeface="Arial"/>
                        </a:rPr>
                        <a:t>0.4 - 0.6</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100" b="1" i="0" u="none" strike="noStrike" dirty="0">
                          <a:effectLst/>
                          <a:latin typeface="Arial"/>
                        </a:rPr>
                        <a:t>3.8 - 5.7%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1" i="0" u="none" strike="noStrike" dirty="0">
                          <a:effectLst/>
                          <a:latin typeface="Arial"/>
                        </a:rPr>
                        <a:t>3.9 - 5.8%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1" i="0" u="none" strike="noStrike" dirty="0">
                          <a:effectLst/>
                          <a:latin typeface="Arial"/>
                        </a:rPr>
                        <a:t>5.1%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1" i="0" u="none" strike="noStrike">
                          <a:effectLst/>
                          <a:latin typeface="Arial"/>
                        </a:rPr>
                        <a:t>5.3%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US" sz="1100" b="1" i="0" u="none" strike="noStrike" dirty="0" smtClean="0">
                          <a:solidFill>
                            <a:schemeClr val="tx1"/>
                          </a:solidFill>
                          <a:effectLst/>
                          <a:latin typeface="Arial" panose="020B0604020202020204" pitchFamily="34" charset="0"/>
                          <a:cs typeface="Arial" panose="020B0604020202020204" pitchFamily="34" charset="0"/>
                        </a:rPr>
                        <a:t>4.8%</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FBFBF">
                        <a:lumMod val="40000"/>
                        <a:lumOff val="60000"/>
                      </a:srgbClr>
                    </a:solidFill>
                  </a:tcPr>
                </a:tc>
              </a:tr>
              <a:tr h="196387">
                <a:tc>
                  <a:txBody>
                    <a:bodyPr/>
                    <a:lstStyle/>
                    <a:p>
                      <a:pPr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  Core</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dirty="0">
                          <a:effectLst/>
                          <a:latin typeface="Arial"/>
                        </a:rPr>
                        <a:t>0.4 - 0.7</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a:effectLst/>
                          <a:latin typeface="Arial"/>
                        </a:rPr>
                        <a:t>3.7 - 5.6%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a:effectLst/>
                          <a:latin typeface="Arial"/>
                        </a:rPr>
                        <a:t>3.8 - 5.8%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0" i="0" u="none" strike="noStrike">
                          <a:effectLst/>
                          <a:latin typeface="Arial"/>
                        </a:rPr>
                        <a:t>5.3%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a:effectLst/>
                          <a:latin typeface="Arial"/>
                        </a:rPr>
                        <a:t>5.5%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200" b="0" i="0" u="none" strike="noStrike" dirty="0">
                          <a:effectLst/>
                          <a:latin typeface="Arial"/>
                        </a:rPr>
                        <a:t>5.0%</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FBFBF">
                        <a:lumMod val="40000"/>
                        <a:lumOff val="60000"/>
                      </a:srgbClr>
                    </a:solidFill>
                  </a:tcPr>
                </a:tc>
              </a:tr>
              <a:tr h="196387">
                <a:tc>
                  <a:txBody>
                    <a:bodyPr/>
                    <a:lstStyle/>
                    <a:p>
                      <a:pPr marL="52388" indent="0"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     FICO</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&lt;640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dirty="0">
                          <a:effectLst/>
                          <a:latin typeface="Arial"/>
                        </a:rPr>
                        <a:t>0.4 - 0.6</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dirty="0">
                          <a:effectLst/>
                          <a:latin typeface="Arial"/>
                        </a:rPr>
                        <a:t>3.7 - 5.6%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a:effectLst/>
                          <a:latin typeface="Arial"/>
                        </a:rPr>
                        <a:t>3.8 - 5.7%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0" i="0" u="none" strike="noStrike">
                          <a:effectLst/>
                          <a:latin typeface="Arial"/>
                        </a:rPr>
                        <a:t>5.3%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a:effectLst/>
                          <a:latin typeface="Arial"/>
                        </a:rPr>
                        <a:t>5.4%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200" b="0" i="0" u="none" strike="noStrike">
                          <a:effectLst/>
                          <a:latin typeface="Arial"/>
                        </a:rPr>
                        <a:t>4.9%</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FBFBF">
                        <a:lumMod val="40000"/>
                        <a:lumOff val="60000"/>
                      </a:srgbClr>
                    </a:solidFill>
                  </a:tcPr>
                </a:tc>
              </a:tr>
              <a:tr h="196387">
                <a:tc>
                  <a:txBody>
                    <a:bodyPr/>
                    <a:lstStyle/>
                    <a:p>
                      <a:pPr marL="52388" indent="0"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     FICO</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&gt;640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a:effectLst/>
                          <a:latin typeface="Arial"/>
                        </a:rPr>
                        <a:t>0.6 - 0.9</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a:effectLst/>
                          <a:latin typeface="Arial"/>
                        </a:rPr>
                        <a:t>3.9 - 6.1%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a:effectLst/>
                          <a:latin typeface="Arial"/>
                        </a:rPr>
                        <a:t>4 - 6.3%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0" i="0" u="none" strike="noStrike">
                          <a:effectLst/>
                          <a:latin typeface="Arial"/>
                        </a:rPr>
                        <a:t>5.6%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a:effectLst/>
                          <a:latin typeface="Arial"/>
                        </a:rPr>
                        <a:t>5.8%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200" b="0" i="0" u="none" strike="noStrike">
                          <a:effectLst/>
                          <a:latin typeface="Arial"/>
                        </a:rPr>
                        <a:t>5.1%</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FBFBF">
                        <a:lumMod val="40000"/>
                        <a:lumOff val="60000"/>
                      </a:srgbClr>
                    </a:solidFill>
                  </a:tcPr>
                </a:tc>
              </a:tr>
              <a:tr h="196387">
                <a:tc>
                  <a:txBody>
                    <a:bodyPr/>
                    <a:lstStyle/>
                    <a:p>
                      <a:pPr marL="0" indent="0"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  Chrysler</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a:effectLst/>
                          <a:latin typeface="Arial"/>
                        </a:rPr>
                        <a:t>0.3 - 0.5</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a:effectLst/>
                          <a:latin typeface="Arial"/>
                        </a:rPr>
                        <a:t>3 - 5.2%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a:effectLst/>
                          <a:latin typeface="Arial"/>
                        </a:rPr>
                        <a:t>3.1 - 5.4%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0" i="0" u="none" strike="noStrike">
                          <a:effectLst/>
                          <a:latin typeface="Arial"/>
                        </a:rPr>
                        <a:t>4.9%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a:effectLst/>
                          <a:latin typeface="Arial"/>
                        </a:rPr>
                        <a:t>5.0%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200" b="0" i="0" u="none" strike="noStrike" dirty="0">
                          <a:effectLst/>
                          <a:latin typeface="Arial"/>
                        </a:rPr>
                        <a:t>4.7%</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FBFBF">
                        <a:lumMod val="40000"/>
                        <a:lumOff val="60000"/>
                      </a:srgbClr>
                    </a:solidFill>
                  </a:tcPr>
                </a:tc>
              </a:tr>
              <a:tr h="136797">
                <a:tc>
                  <a:txBody>
                    <a:bodyPr/>
                    <a:lstStyle/>
                    <a:p>
                      <a:pPr marL="52388" indent="0"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     Eligible</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a:effectLst/>
                          <a:latin typeface="Arial"/>
                        </a:rPr>
                        <a:t>0.2 - 0.5</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a:effectLst/>
                          <a:latin typeface="Arial"/>
                        </a:rPr>
                        <a:t>0.7 - 1.4%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a:effectLst/>
                          <a:latin typeface="Arial"/>
                        </a:rPr>
                        <a:t>0.7 - 1.4%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0" i="0" u="none" strike="noStrike">
                          <a:effectLst/>
                          <a:latin typeface="Aria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a:effectLst/>
                          <a:latin typeface="Aria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200" b="0" i="0" u="none" strike="noStrike" dirty="0">
                          <a:effectLst/>
                          <a:latin typeface="Arial"/>
                        </a:rPr>
                        <a:t>1.2%</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FBFBF">
                        <a:lumMod val="40000"/>
                        <a:lumOff val="60000"/>
                      </a:srgbClr>
                    </a:solidFill>
                  </a:tcPr>
                </a:tc>
              </a:tr>
              <a:tr h="136797">
                <a:tc>
                  <a:txBody>
                    <a:bodyPr/>
                    <a:lstStyle/>
                    <a:p>
                      <a:pPr marL="52388" indent="0"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     Ineligible</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a:effectLst/>
                          <a:latin typeface="Arial"/>
                        </a:rPr>
                        <a:t>0.3 - 0.6</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a:effectLst/>
                          <a:latin typeface="Arial"/>
                        </a:rPr>
                        <a:t>3.4 - 5.9%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a:effectLst/>
                          <a:latin typeface="Arial"/>
                        </a:rPr>
                        <a:t>3.5 - 6%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0" i="0" u="none" strike="noStrike">
                          <a:effectLst/>
                          <a:latin typeface="Arial"/>
                        </a:rPr>
                        <a:t>5.5%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a:effectLst/>
                          <a:latin typeface="Arial"/>
                        </a:rPr>
                        <a:t>5.6%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200" b="0" i="0" u="none" strike="noStrike" dirty="0">
                          <a:effectLst/>
                          <a:latin typeface="Arial"/>
                        </a:rPr>
                        <a:t>5.3%</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FBFBF">
                        <a:lumMod val="40000"/>
                        <a:lumOff val="60000"/>
                      </a:srgbClr>
                    </a:solidFill>
                  </a:tcPr>
                </a:tc>
              </a:tr>
              <a:tr h="196387">
                <a:tc>
                  <a:txBody>
                    <a:bodyPr/>
                    <a:lstStyle/>
                    <a:p>
                      <a:pPr marL="0" indent="0" algn="l" fontAlgn="b"/>
                      <a:r>
                        <a:rPr lang="en-US" sz="1200" b="0" i="0" u="none" strike="noStrike" dirty="0" smtClean="0">
                          <a:solidFill>
                            <a:schemeClr val="tx1"/>
                          </a:solidFill>
                          <a:effectLst/>
                          <a:latin typeface="Arial" panose="020B0604020202020204" pitchFamily="34" charset="0"/>
                          <a:cs typeface="Arial" panose="020B0604020202020204" pitchFamily="34" charset="0"/>
                        </a:rPr>
                        <a:t>Other</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dirty="0">
                          <a:effectLst/>
                          <a:latin typeface="Arial"/>
                        </a:rPr>
                        <a:t>0.7 - 1.1</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200" b="0" i="0" u="none" strike="noStrike">
                          <a:effectLst/>
                          <a:latin typeface="Arial"/>
                        </a:rPr>
                        <a:t>1.9 - 3.1%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200" b="0" i="0" u="none" strike="noStrike" dirty="0">
                          <a:effectLst/>
                          <a:latin typeface="Arial"/>
                        </a:rPr>
                        <a:t>1.9 - 3.2%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ctr"/>
                      <a:r>
                        <a:rPr lang="en-US" sz="1100" b="0" i="0" u="none" strike="noStrike">
                          <a:effectLst/>
                          <a:latin typeface="Aria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100" b="0" i="0" u="none" strike="noStrike" dirty="0">
                          <a:effectLst/>
                          <a:latin typeface="Aria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200" b="0" i="0" u="none" strike="noStrike" dirty="0">
                          <a:effectLst/>
                          <a:latin typeface="Arial"/>
                        </a:rPr>
                        <a:t>2.6%</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BFBFBF">
                        <a:lumMod val="40000"/>
                        <a:lumOff val="60000"/>
                      </a:srgbClr>
                    </a:solidFill>
                  </a:tcPr>
                </a:tc>
              </a:tr>
            </a:tbl>
          </a:graphicData>
        </a:graphic>
      </p:graphicFrame>
      <p:sp>
        <p:nvSpPr>
          <p:cNvPr id="17" name="Rectangle 16"/>
          <p:cNvSpPr/>
          <p:nvPr/>
        </p:nvSpPr>
        <p:spPr>
          <a:xfrm>
            <a:off x="5717204" y="2717337"/>
            <a:ext cx="2328174" cy="2189943"/>
          </a:xfrm>
          <a:prstGeom prst="rect">
            <a:avLst/>
          </a:prstGeom>
          <a:noFill/>
          <a:ln w="28575" cap="flat" cmpd="sng" algn="ctr">
            <a:solidFill>
              <a:srgbClr val="FF0000"/>
            </a:solidFill>
            <a:prstDash val="solid"/>
          </a:ln>
          <a:effectLst/>
        </p:spPr>
        <p:txBody>
          <a:bodyPr lIns="73152" tIns="73152" rIns="73152" bIns="73152"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23" name="Rectangular Callout 22"/>
          <p:cNvSpPr/>
          <p:nvPr/>
        </p:nvSpPr>
        <p:spPr>
          <a:xfrm>
            <a:off x="1240942" y="5067549"/>
            <a:ext cx="2604977" cy="336685"/>
          </a:xfrm>
          <a:prstGeom prst="wedgeRectCallout">
            <a:avLst>
              <a:gd name="adj1" fmla="val 17053"/>
              <a:gd name="adj2" fmla="val -93760"/>
            </a:avLst>
          </a:prstGeom>
          <a:solidFill>
            <a:schemeClr val="bg1"/>
          </a:solidFill>
          <a:ln w="9525" cap="flat" cmpd="sng" algn="ctr">
            <a:solidFill>
              <a:srgbClr val="606060"/>
            </a:solidFill>
            <a:prstDash val="solid"/>
          </a:ln>
          <a:effectLst/>
        </p:spPr>
        <p:txBody>
          <a:bodyPr lIns="72009" tIns="72009" rIns="72009" bIns="72009" rtlCol="0"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b="1" i="0" u="none" strike="noStrike" kern="0" cap="none" spc="0" normalizeH="0" baseline="0" noProof="0" dirty="0" smtClean="0">
                <a:ln>
                  <a:noFill/>
                </a:ln>
                <a:solidFill>
                  <a:srgbClr val="000000"/>
                </a:solidFill>
                <a:effectLst/>
                <a:uLnTx/>
                <a:uFillTx/>
                <a:latin typeface="Arial"/>
                <a:ea typeface="+mn-ea"/>
                <a:cs typeface="+mn-cs"/>
              </a:rPr>
              <a:t>Auto </a:t>
            </a:r>
            <a:r>
              <a:rPr kumimoji="0" lang="en-GB" b="0" i="0" u="none" strike="noStrike" kern="0" cap="none" spc="0" normalizeH="0" baseline="0" noProof="0" dirty="0" smtClean="0">
                <a:ln>
                  <a:noFill/>
                </a:ln>
                <a:solidFill>
                  <a:srgbClr val="000000"/>
                </a:solidFill>
                <a:effectLst/>
                <a:uLnTx/>
                <a:uFillTx/>
                <a:latin typeface="Arial"/>
                <a:ea typeface="+mn-ea"/>
                <a:cs typeface="+mn-cs"/>
              </a:rPr>
              <a:t>scalar range is backed out from the limits, different from the historical range </a:t>
            </a:r>
          </a:p>
        </p:txBody>
      </p:sp>
      <p:sp>
        <p:nvSpPr>
          <p:cNvPr id="27" name="Rectangular Callout 26"/>
          <p:cNvSpPr/>
          <p:nvPr/>
        </p:nvSpPr>
        <p:spPr>
          <a:xfrm>
            <a:off x="5282935" y="5065308"/>
            <a:ext cx="2628313" cy="336685"/>
          </a:xfrm>
          <a:prstGeom prst="wedgeRectCallout">
            <a:avLst>
              <a:gd name="adj1" fmla="val 17053"/>
              <a:gd name="adj2" fmla="val -93760"/>
            </a:avLst>
          </a:prstGeom>
          <a:solidFill>
            <a:schemeClr val="bg1"/>
          </a:solidFill>
          <a:ln w="9525" cap="flat" cmpd="sng" algn="ctr">
            <a:solidFill>
              <a:srgbClr val="606060"/>
            </a:solidFill>
            <a:prstDash val="solid"/>
          </a:ln>
          <a:effectLst/>
        </p:spPr>
        <p:txBody>
          <a:bodyPr lIns="72009" tIns="72009" rIns="72009" bIns="72009" rtlCol="0"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b="1" i="0" u="none" strike="noStrike" kern="0" cap="none" spc="0" normalizeH="0" baseline="0" noProof="0" dirty="0" smtClean="0">
                <a:ln>
                  <a:noFill/>
                </a:ln>
                <a:solidFill>
                  <a:srgbClr val="000000"/>
                </a:solidFill>
                <a:effectLst/>
                <a:uLnTx/>
                <a:uFillTx/>
                <a:latin typeface="Arial"/>
                <a:ea typeface="+mn-ea"/>
                <a:cs typeface="+mn-cs"/>
              </a:rPr>
              <a:t>Auto </a:t>
            </a:r>
            <a:r>
              <a:rPr kumimoji="0" lang="en-GB" b="0" i="0" u="none" strike="noStrike" kern="0" cap="none" spc="0" normalizeH="0" baseline="0" noProof="0" dirty="0" smtClean="0">
                <a:ln>
                  <a:noFill/>
                </a:ln>
                <a:solidFill>
                  <a:srgbClr val="000000"/>
                </a:solidFill>
                <a:effectLst/>
                <a:uLnTx/>
                <a:uFillTx/>
                <a:latin typeface="Arial"/>
                <a:ea typeface="+mn-ea"/>
                <a:cs typeface="+mn-cs"/>
              </a:rPr>
              <a:t>limits are weighted average by avg. CCAR base balances of sub-portfolios</a:t>
            </a:r>
          </a:p>
        </p:txBody>
      </p:sp>
      <p:sp>
        <p:nvSpPr>
          <p:cNvPr id="21" name="Content Placeholder 2"/>
          <p:cNvSpPr txBox="1">
            <a:spLocks/>
          </p:cNvSpPr>
          <p:nvPr/>
        </p:nvSpPr>
        <p:spPr>
          <a:xfrm>
            <a:off x="1381598" y="479456"/>
            <a:ext cx="7633084" cy="435610"/>
          </a:xfrm>
          <a:prstGeom prst="rect">
            <a:avLst/>
          </a:prstGeom>
        </p:spPr>
        <p:txBody>
          <a:bodyPr lIns="0" tIns="0" rIns="0" bIns="0" anchor="ctr"/>
          <a:lstStyle>
            <a:lvl1pPr marL="0" indent="0" algn="l" defTabSz="457200" rtl="0" eaLnBrk="1" latinLnBrk="0" hangingPunct="1">
              <a:spcBef>
                <a:spcPts val="0"/>
              </a:spcBef>
              <a:buFont typeface="Arial"/>
              <a:buNone/>
              <a:defRPr sz="2000" b="1" kern="1200">
                <a:solidFill>
                  <a:schemeClr val="tx1"/>
                </a:solidFill>
                <a:latin typeface="Arial" panose="020B0604020202020204" pitchFamily="34" charset="0"/>
                <a:ea typeface="+mn-ea"/>
                <a:cs typeface="Arial" panose="020B0604020202020204" pitchFamily="34" charset="0"/>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Calibration: </a:t>
            </a:r>
            <a:r>
              <a:rPr lang="en-US" b="0" dirty="0"/>
              <a:t>Range of delinquency limits – SC Auto</a:t>
            </a:r>
          </a:p>
        </p:txBody>
      </p:sp>
      <p:sp>
        <p:nvSpPr>
          <p:cNvPr id="24" name="Rectangle 23"/>
          <p:cNvSpPr/>
          <p:nvPr/>
        </p:nvSpPr>
        <p:spPr>
          <a:xfrm>
            <a:off x="270396" y="352762"/>
            <a:ext cx="1111202" cy="707886"/>
          </a:xfrm>
          <a:prstGeom prst="rect">
            <a:avLst/>
          </a:prstGeom>
        </p:spPr>
        <p:txBody>
          <a:bodyPr wrap="none">
            <a:spAutoFit/>
          </a:bodyPr>
          <a:lstStyle/>
          <a:p>
            <a:pPr lvl="0" fontAlgn="ctr">
              <a:lnSpc>
                <a:spcPct val="100000"/>
              </a:lnSpc>
              <a:spcBef>
                <a:spcPts val="0"/>
              </a:spcBef>
              <a:spcAft>
                <a:spcPts val="0"/>
              </a:spcAft>
              <a:defRPr/>
            </a:pPr>
            <a:r>
              <a:rPr lang="en-US" sz="4000" b="1" dirty="0" smtClean="0">
                <a:solidFill>
                  <a:srgbClr val="FF0000"/>
                </a:solidFill>
                <a:latin typeface="Arial" panose="020B0604020202020204" pitchFamily="34" charset="0"/>
                <a:cs typeface="Arial" panose="020B0604020202020204" pitchFamily="34" charset="0"/>
              </a:rPr>
              <a:t>B</a:t>
            </a:r>
            <a:r>
              <a:rPr lang="en-US" sz="2000" b="1" dirty="0" smtClean="0">
                <a:solidFill>
                  <a:srgbClr val="FF0000"/>
                </a:solidFill>
                <a:latin typeface="Arial" panose="020B0604020202020204" pitchFamily="34" charset="0"/>
                <a:cs typeface="Arial" panose="020B0604020202020204" pitchFamily="34" charset="0"/>
              </a:rPr>
              <a:t>&amp;</a:t>
            </a:r>
            <a:r>
              <a:rPr lang="en-US" sz="4000" b="1" dirty="0" smtClean="0">
                <a:solidFill>
                  <a:srgbClr val="FF0000"/>
                </a:solidFill>
                <a:latin typeface="Arial" panose="020B0604020202020204" pitchFamily="34" charset="0"/>
                <a:cs typeface="Arial" panose="020B0604020202020204" pitchFamily="34" charset="0"/>
              </a:rPr>
              <a:t>C</a:t>
            </a:r>
            <a:endParaRPr lang="en-US" sz="4000" b="1" dirty="0">
              <a:solidFill>
                <a:srgbClr val="FF0000"/>
              </a:solidFill>
              <a:latin typeface="Arial" panose="020B0604020202020204" pitchFamily="34" charset="0"/>
              <a:cs typeface="Arial" panose="020B0604020202020204" pitchFamily="34" charset="0"/>
            </a:endParaRPr>
          </a:p>
        </p:txBody>
      </p:sp>
      <p:grpSp>
        <p:nvGrpSpPr>
          <p:cNvPr id="14" name="Group 13"/>
          <p:cNvGrpSpPr/>
          <p:nvPr/>
        </p:nvGrpSpPr>
        <p:grpSpPr>
          <a:xfrm>
            <a:off x="443921" y="72184"/>
            <a:ext cx="2799275" cy="189008"/>
            <a:chOff x="403281" y="164517"/>
            <a:chExt cx="2799275" cy="189008"/>
          </a:xfrm>
        </p:grpSpPr>
        <p:sp>
          <p:nvSpPr>
            <p:cNvPr id="22"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%60/61+DPD</a:t>
              </a:r>
              <a:endParaRPr lang="en-US" sz="1200" dirty="0">
                <a:solidFill>
                  <a:schemeClr val="accent1"/>
                </a:solidFill>
              </a:endParaRPr>
            </a:p>
          </p:txBody>
        </p:sp>
        <p:sp>
          <p:nvSpPr>
            <p:cNvPr id="25" name="Oval 2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492132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16902880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3012"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42" name="Rectangle 41"/>
          <p:cNvSpPr/>
          <p:nvPr/>
        </p:nvSpPr>
        <p:spPr>
          <a:xfrm>
            <a:off x="365760" y="1463040"/>
            <a:ext cx="6934199" cy="370614"/>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SC Auto – delinquency </a:t>
            </a:r>
            <a:r>
              <a:rPr lang="en-GB" sz="1400" b="1" dirty="0">
                <a:solidFill>
                  <a:srgbClr val="FF0000"/>
                </a:solidFill>
                <a:latin typeface="Arial" panose="020B0604020202020204" pitchFamily="34" charset="0"/>
                <a:cs typeface="Arial" panose="020B0604020202020204" pitchFamily="34" charset="0"/>
              </a:rPr>
              <a:t>trigger </a:t>
            </a:r>
            <a:r>
              <a:rPr lang="en-GB" sz="1400" b="1" dirty="0" smtClean="0">
                <a:solidFill>
                  <a:srgbClr val="FF0000"/>
                </a:solidFill>
                <a:latin typeface="Arial" panose="020B0604020202020204" pitchFamily="34" charset="0"/>
                <a:cs typeface="Arial" panose="020B0604020202020204" pitchFamily="34" charset="0"/>
              </a:rPr>
              <a:t>and limit</a:t>
            </a:r>
            <a:endParaRPr lang="en-GB" sz="1400" b="1" dirty="0">
              <a:solidFill>
                <a:srgbClr val="FF0000"/>
              </a:solidFill>
              <a:latin typeface="Arial" panose="020B0604020202020204" pitchFamily="34" charset="0"/>
              <a:cs typeface="Arial" panose="020B0604020202020204" pitchFamily="34" charset="0"/>
            </a:endParaRPr>
          </a:p>
          <a:p>
            <a:pPr algn="l"/>
            <a:r>
              <a:rPr lang="en-GB" sz="1400" kern="0" dirty="0">
                <a:solidFill>
                  <a:srgbClr val="FF0000"/>
                </a:solidFill>
                <a:latin typeface="Arial" panose="020B0604020202020204" pitchFamily="34" charset="0"/>
                <a:ea typeface="ＭＳ Ｐゴシック"/>
                <a:cs typeface="Arial" panose="020B0604020202020204" pitchFamily="34" charset="0"/>
              </a:rPr>
              <a:t>Limit % vs </a:t>
            </a:r>
            <a:r>
              <a:rPr lang="en-GB" sz="1400" kern="0" dirty="0" smtClean="0">
                <a:solidFill>
                  <a:srgbClr val="FF0000"/>
                </a:solidFill>
                <a:latin typeface="Arial" panose="020B0604020202020204" pitchFamily="34" charset="0"/>
                <a:ea typeface="ＭＳ Ｐゴシック"/>
                <a:cs typeface="Arial" panose="020B0604020202020204" pitchFamily="34" charset="0"/>
              </a:rPr>
              <a:t>historical 60</a:t>
            </a:r>
            <a:r>
              <a:rPr lang="en-GB" sz="1400" kern="0" dirty="0">
                <a:solidFill>
                  <a:srgbClr val="FF0000"/>
                </a:solidFill>
                <a:latin typeface="Arial" panose="020B0604020202020204" pitchFamily="34" charset="0"/>
                <a:ea typeface="ＭＳ Ｐゴシック"/>
                <a:cs typeface="Arial" panose="020B0604020202020204" pitchFamily="34" charset="0"/>
              </a:rPr>
              <a:t>+ DPD </a:t>
            </a:r>
            <a:r>
              <a:rPr lang="en-GB" sz="1400" kern="0" dirty="0" smtClean="0">
                <a:solidFill>
                  <a:srgbClr val="FF0000"/>
                </a:solidFill>
                <a:latin typeface="Arial" panose="020B0604020202020204" pitchFamily="34" charset="0"/>
                <a:ea typeface="ＭＳ Ｐゴシック"/>
                <a:cs typeface="Arial" panose="020B0604020202020204" pitchFamily="34" charset="0"/>
              </a:rPr>
              <a:t>(July </a:t>
            </a:r>
            <a:r>
              <a:rPr lang="en-GB" sz="1400" kern="0" dirty="0">
                <a:solidFill>
                  <a:srgbClr val="FF0000"/>
                </a:solidFill>
                <a:latin typeface="Arial" panose="020B0604020202020204" pitchFamily="34" charset="0"/>
                <a:ea typeface="ＭＳ Ｐゴシック"/>
                <a:cs typeface="Arial" panose="020B0604020202020204" pitchFamily="34" charset="0"/>
              </a:rPr>
              <a:t>’15 – </a:t>
            </a:r>
            <a:r>
              <a:rPr lang="en-GB" sz="1400" kern="0" dirty="0" smtClean="0">
                <a:solidFill>
                  <a:srgbClr val="FF0000"/>
                </a:solidFill>
                <a:latin typeface="Arial" panose="020B0604020202020204" pitchFamily="34" charset="0"/>
                <a:ea typeface="ＭＳ Ｐゴシック"/>
                <a:cs typeface="Arial" panose="020B0604020202020204" pitchFamily="34" charset="0"/>
              </a:rPr>
              <a:t>March </a:t>
            </a:r>
            <a:r>
              <a:rPr lang="en-GB" sz="1400" kern="0" dirty="0">
                <a:solidFill>
                  <a:srgbClr val="FF0000"/>
                </a:solidFill>
                <a:latin typeface="Arial" panose="020B0604020202020204" pitchFamily="34" charset="0"/>
                <a:ea typeface="ＭＳ Ｐゴシック"/>
                <a:cs typeface="Arial" panose="020B0604020202020204" pitchFamily="34" charset="0"/>
              </a:rPr>
              <a:t>’16)</a:t>
            </a:r>
          </a:p>
        </p:txBody>
      </p:sp>
      <p:sp>
        <p:nvSpPr>
          <p:cNvPr id="33" name="Footnote"/>
          <p:cNvSpPr/>
          <p:nvPr/>
        </p:nvSpPr>
        <p:spPr>
          <a:xfrm>
            <a:off x="2205352" y="6339701"/>
            <a:ext cx="5711812" cy="123111"/>
          </a:xfrm>
          <a:prstGeom prst="rect">
            <a:avLst/>
          </a:prstGeom>
          <a:noFill/>
          <a:ln>
            <a:noFill/>
          </a:ln>
          <a:effectLs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GB" sz="800" dirty="0">
                <a:sym typeface="+mn-lt"/>
              </a:rPr>
              <a:t>Source: </a:t>
            </a:r>
            <a:r>
              <a:rPr lang="en-US" sz="800" dirty="0" smtClean="0">
                <a:sym typeface="+mn-lt"/>
              </a:rPr>
              <a:t>SHUSA RAS monthly report (July 2015 – March 2016)</a:t>
            </a:r>
            <a:endParaRPr lang="en-GB" sz="800" dirty="0">
              <a:sym typeface="+mn-lt"/>
            </a:endParaRPr>
          </a:p>
        </p:txBody>
      </p:sp>
      <p:sp>
        <p:nvSpPr>
          <p:cNvPr id="52" name="TextBox 51"/>
          <p:cNvSpPr txBox="1"/>
          <p:nvPr/>
        </p:nvSpPr>
        <p:spPr>
          <a:xfrm rot="16200000">
            <a:off x="-274638" y="3405188"/>
            <a:ext cx="1446031" cy="184666"/>
          </a:xfrm>
          <a:prstGeom prst="rect">
            <a:avLst/>
          </a:prstGeom>
          <a:noFill/>
        </p:spPr>
        <p:txBody>
          <a:bodyPr wrap="square" lIns="0" tIns="0" rIns="0" bIns="0" rtlCol="0">
            <a:spAutoFit/>
          </a:bodyPr>
          <a:lstStyle/>
          <a:p>
            <a:pPr>
              <a:lnSpc>
                <a:spcPct val="100000"/>
              </a:lnSpc>
            </a:pPr>
            <a:r>
              <a:rPr lang="en-GB" sz="1200" b="1" dirty="0" smtClean="0">
                <a:latin typeface="Arial" panose="020B0604020202020204" pitchFamily="34" charset="0"/>
                <a:cs typeface="Arial" panose="020B0604020202020204" pitchFamily="34" charset="0"/>
              </a:rPr>
              <a:t>60+ DPD %</a:t>
            </a:r>
          </a:p>
        </p:txBody>
      </p:sp>
      <p:graphicFrame>
        <p:nvGraphicFramePr>
          <p:cNvPr id="99" name="Object 98"/>
          <p:cNvGraphicFramePr>
            <a:graphicFrameLocks/>
          </p:cNvGraphicFramePr>
          <p:nvPr>
            <p:custDataLst>
              <p:tags r:id="rId4"/>
            </p:custDataLst>
            <p:extLst>
              <p:ext uri="{D42A27DB-BD31-4B8C-83A1-F6EECF244321}">
                <p14:modId xmlns:p14="http://schemas.microsoft.com/office/powerpoint/2010/main" val="357780284"/>
              </p:ext>
            </p:extLst>
          </p:nvPr>
        </p:nvGraphicFramePr>
        <p:xfrm>
          <a:off x="457200" y="2019300"/>
          <a:ext cx="7677285" cy="3209835"/>
        </p:xfrm>
        <a:graphic>
          <a:graphicData uri="http://schemas.openxmlformats.org/presentationml/2006/ole">
            <mc:AlternateContent xmlns:mc="http://schemas.openxmlformats.org/markup-compatibility/2006">
              <mc:Choice xmlns:v="urn:schemas-microsoft-com:vml" Requires="v">
                <p:oleObj spid="_x0000_s293013" name="Chart" r:id="rId24" imgW="7677285" imgH="3209835" progId="MSGraph.Chart.8">
                  <p:embed followColorScheme="full"/>
                </p:oleObj>
              </mc:Choice>
              <mc:Fallback>
                <p:oleObj name="Chart" r:id="rId24" imgW="7677285" imgH="3209835" progId="MSGraph.Chart.8">
                  <p:embed followColorScheme="full"/>
                  <p:pic>
                    <p:nvPicPr>
                      <p:cNvPr id="0" name=""/>
                      <p:cNvPicPr/>
                      <p:nvPr/>
                    </p:nvPicPr>
                    <p:blipFill>
                      <a:blip r:embed="rId25"/>
                      <a:stretch>
                        <a:fillRect/>
                      </a:stretch>
                    </p:blipFill>
                    <p:spPr>
                      <a:xfrm>
                        <a:off x="457200" y="2019300"/>
                        <a:ext cx="7677285" cy="3209835"/>
                      </a:xfrm>
                      <a:prstGeom prst="rect">
                        <a:avLst/>
                      </a:prstGeom>
                    </p:spPr>
                  </p:pic>
                </p:oleObj>
              </mc:Fallback>
            </mc:AlternateContent>
          </a:graphicData>
        </a:graphic>
      </p:graphicFrame>
      <p:sp>
        <p:nvSpPr>
          <p:cNvPr id="100" name="Text Placeholder 100"/>
          <p:cNvSpPr>
            <a:spLocks noGrp="1"/>
          </p:cNvSpPr>
          <p:nvPr>
            <p:custDataLst>
              <p:tags r:id="rId5"/>
            </p:custDataLst>
          </p:nvPr>
        </p:nvSpPr>
        <p:spPr bwMode="gray">
          <a:xfrm>
            <a:off x="1568450" y="5089525"/>
            <a:ext cx="4064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A51F898-0F95-4FD1-8824-32832DB69653}" type="datetime'''A''''u''g''''''''''''''''-''''''''1''5'''''''''''">
              <a:rPr lang="en-US" sz="1000">
                <a:latin typeface="Arial"/>
                <a:cs typeface="Arial"/>
                <a:sym typeface="Arial"/>
              </a:rPr>
              <a:pPr/>
              <a:t>Aug-15</a:t>
            </a:fld>
            <a:endParaRPr lang="en-US" sz="1000" dirty="0">
              <a:latin typeface="Arial"/>
              <a:cs typeface="Arial"/>
              <a:sym typeface="Arial"/>
            </a:endParaRPr>
          </a:p>
        </p:txBody>
      </p:sp>
      <p:sp>
        <p:nvSpPr>
          <p:cNvPr id="101" name="Text Placeholder 102"/>
          <p:cNvSpPr>
            <a:spLocks noGrp="1"/>
          </p:cNvSpPr>
          <p:nvPr>
            <p:custDataLst>
              <p:tags r:id="rId6"/>
            </p:custDataLst>
          </p:nvPr>
        </p:nvSpPr>
        <p:spPr bwMode="gray">
          <a:xfrm>
            <a:off x="5149850" y="5089525"/>
            <a:ext cx="4079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0621E89-B69E-4702-B394-F78C166C0B9D}" type="datetime'''''D''''e''c''-''''''''''''''1''''''''''''''''''5'''''''''''">
              <a:rPr lang="en-US" sz="1000">
                <a:latin typeface="Arial"/>
                <a:cs typeface="Arial"/>
                <a:sym typeface="Arial"/>
              </a:rPr>
              <a:pPr/>
              <a:t>Dec-15</a:t>
            </a:fld>
            <a:endParaRPr lang="en-US" sz="1000" dirty="0">
              <a:latin typeface="Arial"/>
              <a:cs typeface="Arial"/>
              <a:sym typeface="Arial"/>
            </a:endParaRPr>
          </a:p>
        </p:txBody>
      </p:sp>
      <p:sp>
        <p:nvSpPr>
          <p:cNvPr id="102" name="Text Placeholder 103"/>
          <p:cNvSpPr>
            <a:spLocks noGrp="1"/>
          </p:cNvSpPr>
          <p:nvPr>
            <p:custDataLst>
              <p:tags r:id="rId7"/>
            </p:custDataLst>
          </p:nvPr>
        </p:nvSpPr>
        <p:spPr bwMode="gray">
          <a:xfrm>
            <a:off x="6972300" y="5089525"/>
            <a:ext cx="4000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6ACC844-D297-4F12-AE77-E319E52BB6CD}" type="datetime'''''F''''''''''''''''''''e''''''b''''''-''''16'''''''''">
              <a:rPr lang="en-US" sz="1000">
                <a:latin typeface="Arial"/>
                <a:cs typeface="Arial"/>
                <a:sym typeface="Arial"/>
              </a:rPr>
              <a:pPr/>
              <a:t>Feb-16</a:t>
            </a:fld>
            <a:endParaRPr lang="en-US" sz="1000" dirty="0">
              <a:latin typeface="Arial"/>
              <a:cs typeface="Arial"/>
              <a:sym typeface="Arial"/>
            </a:endParaRPr>
          </a:p>
        </p:txBody>
      </p:sp>
      <p:sp>
        <p:nvSpPr>
          <p:cNvPr id="103" name="Text Placeholder 62"/>
          <p:cNvSpPr>
            <a:spLocks noGrp="1"/>
          </p:cNvSpPr>
          <p:nvPr>
            <p:custDataLst>
              <p:tags r:id="rId8"/>
            </p:custDataLst>
          </p:nvPr>
        </p:nvSpPr>
        <p:spPr bwMode="gray">
          <a:xfrm>
            <a:off x="7820025" y="5089525"/>
            <a:ext cx="40163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D6174EA-343A-4C2D-9B84-E380E725F5E2}" type="datetime'M''''''''''a''''r''''''''''''''-''''1''6'''''''''''''''''">
              <a:rPr lang="en-US" sz="1000">
                <a:latin typeface="Arial"/>
                <a:cs typeface="Arial"/>
                <a:sym typeface="Arial"/>
              </a:rPr>
              <a:pPr/>
              <a:t>Mar-16</a:t>
            </a:fld>
            <a:endParaRPr lang="en-US" sz="1000" dirty="0">
              <a:latin typeface="Arial"/>
              <a:cs typeface="Arial"/>
              <a:sym typeface="Arial"/>
            </a:endParaRPr>
          </a:p>
        </p:txBody>
      </p:sp>
      <p:sp>
        <p:nvSpPr>
          <p:cNvPr id="104" name="Text Placeholder 101"/>
          <p:cNvSpPr>
            <a:spLocks noGrp="1"/>
          </p:cNvSpPr>
          <p:nvPr>
            <p:custDataLst>
              <p:tags r:id="rId9"/>
            </p:custDataLst>
          </p:nvPr>
        </p:nvSpPr>
        <p:spPr bwMode="gray">
          <a:xfrm>
            <a:off x="3373438" y="5089525"/>
            <a:ext cx="3794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C272189-722F-42C0-96EE-304008CFF766}" type="datetime'''''O''''''''''''''''''''c''''''''''t''''''-1''''''5'''''''''">
              <a:rPr lang="en-US" sz="1000">
                <a:latin typeface="Arial"/>
                <a:cs typeface="Arial"/>
                <a:sym typeface="Arial"/>
              </a:rPr>
              <a:pPr/>
              <a:t>Oct-15</a:t>
            </a:fld>
            <a:endParaRPr lang="en-US" sz="1000" dirty="0">
              <a:latin typeface="Arial"/>
              <a:cs typeface="Arial"/>
              <a:sym typeface="Arial"/>
            </a:endParaRPr>
          </a:p>
        </p:txBody>
      </p:sp>
      <p:sp>
        <p:nvSpPr>
          <p:cNvPr id="105" name="Text Placeholder 60"/>
          <p:cNvSpPr>
            <a:spLocks noGrp="1"/>
          </p:cNvSpPr>
          <p:nvPr>
            <p:custDataLst>
              <p:tags r:id="rId10"/>
            </p:custDataLst>
          </p:nvPr>
        </p:nvSpPr>
        <p:spPr bwMode="gray">
          <a:xfrm>
            <a:off x="4273550" y="5089525"/>
            <a:ext cx="4079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82416D6-009B-4E99-8932-D435F25B894C}" type="datetime'N''''''''''''''''''o''''''v-''''''''1''''5'''">
              <a:rPr lang="en-US" sz="1000">
                <a:latin typeface="Arial"/>
                <a:cs typeface="Arial"/>
                <a:sym typeface="Arial"/>
              </a:rPr>
              <a:pPr/>
              <a:t>Nov-15</a:t>
            </a:fld>
            <a:endParaRPr lang="en-US" sz="1000" dirty="0">
              <a:latin typeface="Arial"/>
              <a:cs typeface="Arial"/>
              <a:sym typeface="Arial"/>
            </a:endParaRPr>
          </a:p>
        </p:txBody>
      </p:sp>
      <p:sp>
        <p:nvSpPr>
          <p:cNvPr id="106" name="Text Placeholder 59"/>
          <p:cNvSpPr>
            <a:spLocks noGrp="1"/>
          </p:cNvSpPr>
          <p:nvPr>
            <p:custDataLst>
              <p:tags r:id="rId11"/>
            </p:custDataLst>
          </p:nvPr>
        </p:nvSpPr>
        <p:spPr bwMode="gray">
          <a:xfrm>
            <a:off x="2482850" y="5089525"/>
            <a:ext cx="40640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1811EA9-6DE7-45F9-9FC9-4BA2639A7A25}" type="datetime'S''''''''''''''''e''''''''''p''-''''1''''''''''5'''''">
              <a:rPr lang="en-US" sz="1000">
                <a:latin typeface="Arial"/>
                <a:cs typeface="Arial"/>
                <a:sym typeface="Arial"/>
              </a:rPr>
              <a:pPr/>
              <a:t>Sep-15</a:t>
            </a:fld>
            <a:endParaRPr lang="en-US" sz="1000" dirty="0">
              <a:latin typeface="Arial"/>
              <a:cs typeface="Arial"/>
              <a:sym typeface="Arial"/>
            </a:endParaRPr>
          </a:p>
        </p:txBody>
      </p:sp>
      <p:sp>
        <p:nvSpPr>
          <p:cNvPr id="107" name="Text Placeholder 58"/>
          <p:cNvSpPr>
            <a:spLocks noGrp="1"/>
          </p:cNvSpPr>
          <p:nvPr>
            <p:custDataLst>
              <p:tags r:id="rId12"/>
            </p:custDataLst>
          </p:nvPr>
        </p:nvSpPr>
        <p:spPr bwMode="gray">
          <a:xfrm>
            <a:off x="695325" y="5089525"/>
            <a:ext cx="34448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BE50DF6-0ACF-4B34-894D-8734C4E919CB}" type="datetime'J''''''u''l''''''-15'''''''''''''''">
              <a:rPr lang="en-US" sz="1000">
                <a:latin typeface="Arial"/>
                <a:cs typeface="Arial"/>
                <a:sym typeface="Arial"/>
              </a:rPr>
              <a:pPr/>
              <a:t>Jul-15</a:t>
            </a:fld>
            <a:endParaRPr lang="en-US" sz="1000" dirty="0">
              <a:latin typeface="Arial"/>
              <a:cs typeface="Arial"/>
              <a:sym typeface="Arial"/>
            </a:endParaRPr>
          </a:p>
        </p:txBody>
      </p:sp>
      <p:sp>
        <p:nvSpPr>
          <p:cNvPr id="108" name="Text Placeholder 61"/>
          <p:cNvSpPr>
            <a:spLocks noGrp="1"/>
          </p:cNvSpPr>
          <p:nvPr>
            <p:custDataLst>
              <p:tags r:id="rId13"/>
            </p:custDataLst>
          </p:nvPr>
        </p:nvSpPr>
        <p:spPr bwMode="gray">
          <a:xfrm>
            <a:off x="6065838" y="5089525"/>
            <a:ext cx="38576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D2D1634-2BF5-4ACD-B7E6-B814EE3CBE67}" type="datetime'J''a''''''''''''n''''''''''''-''''''''''''''''''''1''6'">
              <a:rPr lang="en-US" sz="1000">
                <a:latin typeface="Arial"/>
                <a:cs typeface="Arial"/>
                <a:sym typeface="Arial"/>
              </a:rPr>
              <a:pPr/>
              <a:t>Jan-16</a:t>
            </a:fld>
            <a:endParaRPr lang="en-US" sz="1000" dirty="0">
              <a:latin typeface="Arial"/>
              <a:cs typeface="Arial"/>
              <a:sym typeface="Arial"/>
            </a:endParaRPr>
          </a:p>
        </p:txBody>
      </p:sp>
      <p:cxnSp>
        <p:nvCxnSpPr>
          <p:cNvPr id="109" name="Straight Connector 108"/>
          <p:cNvCxnSpPr/>
          <p:nvPr>
            <p:custDataLst>
              <p:tags r:id="rId14"/>
            </p:custDataLst>
          </p:nvPr>
        </p:nvCxnSpPr>
        <p:spPr bwMode="gray">
          <a:xfrm>
            <a:off x="930275" y="5484813"/>
            <a:ext cx="328613" cy="0"/>
          </a:xfrm>
          <a:prstGeom prst="line">
            <a:avLst/>
          </a:prstGeom>
          <a:ln w="19050">
            <a:solidFill>
              <a:srgbClr val="008AB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custDataLst>
              <p:tags r:id="rId15"/>
            </p:custDataLst>
          </p:nvPr>
        </p:nvCxnSpPr>
        <p:spPr bwMode="gray">
          <a:xfrm>
            <a:off x="4429125" y="5484813"/>
            <a:ext cx="328613" cy="0"/>
          </a:xfrm>
          <a:prstGeom prst="line">
            <a:avLst/>
          </a:prstGeom>
          <a:ln w="19050">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custDataLst>
              <p:tags r:id="rId16"/>
            </p:custDataLst>
          </p:nvPr>
        </p:nvCxnSpPr>
        <p:spPr bwMode="gray">
          <a:xfrm>
            <a:off x="3181350" y="5484813"/>
            <a:ext cx="328613" cy="0"/>
          </a:xfrm>
          <a:prstGeom prst="line">
            <a:avLst/>
          </a:prstGeom>
          <a:ln w="28575">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12" name="Text Placeholder 6199"/>
          <p:cNvSpPr>
            <a:spLocks noGrp="1"/>
          </p:cNvSpPr>
          <p:nvPr>
            <p:custDataLst>
              <p:tags r:id="rId17"/>
            </p:custDataLst>
          </p:nvPr>
        </p:nvSpPr>
        <p:spPr bwMode="auto">
          <a:xfrm>
            <a:off x="3560763" y="5414963"/>
            <a:ext cx="7667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9FC0A03-52F1-41F7-81F5-B7D70B42D6A9}" type="datetime'''A''m''''''be''''r ''tri''g''''''''''''g''''e''''''r'''''''''">
              <a:rPr lang="en-US" sz="1000">
                <a:latin typeface="Arial"/>
                <a:cs typeface="Arial"/>
                <a:sym typeface="Arial"/>
              </a:rPr>
              <a:pPr/>
              <a:t>Amber trigger</a:t>
            </a:fld>
            <a:endParaRPr lang="en-GB" sz="1000" dirty="0">
              <a:latin typeface="Arial"/>
              <a:cs typeface="Arial"/>
              <a:sym typeface="Arial"/>
            </a:endParaRPr>
          </a:p>
        </p:txBody>
      </p:sp>
      <p:sp>
        <p:nvSpPr>
          <p:cNvPr id="113" name="Text Placeholder 1"/>
          <p:cNvSpPr>
            <a:spLocks noGrp="1"/>
          </p:cNvSpPr>
          <p:nvPr>
            <p:custDataLst>
              <p:tags r:id="rId18"/>
            </p:custDataLst>
          </p:nvPr>
        </p:nvSpPr>
        <p:spPr bwMode="auto">
          <a:xfrm>
            <a:off x="1309688" y="5414963"/>
            <a:ext cx="17700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3C6230F7-9B44-4981-8E4B-1C0556CD225E}" type="datetime'''Hist''orical'' ''''''mon''''t''''h''l''y ''60+DPD ra''te'''">
              <a:rPr lang="en-US" sz="1000">
                <a:latin typeface="Arial"/>
                <a:cs typeface="Arial"/>
                <a:sym typeface="Arial"/>
              </a:rPr>
              <a:pPr/>
              <a:t>Historical monthly 60+DPD rate</a:t>
            </a:fld>
            <a:endParaRPr lang="en-GB" sz="1000" dirty="0">
              <a:latin typeface="Arial"/>
              <a:cs typeface="Arial"/>
              <a:sym typeface="Arial"/>
            </a:endParaRPr>
          </a:p>
        </p:txBody>
      </p:sp>
      <p:sp>
        <p:nvSpPr>
          <p:cNvPr id="114" name="Text Placeholder 1"/>
          <p:cNvSpPr>
            <a:spLocks noGrp="1"/>
          </p:cNvSpPr>
          <p:nvPr>
            <p:custDataLst>
              <p:tags r:id="rId19"/>
            </p:custDataLst>
          </p:nvPr>
        </p:nvSpPr>
        <p:spPr bwMode="auto">
          <a:xfrm>
            <a:off x="4808538" y="5414963"/>
            <a:ext cx="4937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C6A9E888-52A5-453C-8EC3-43CA08EE11AC}" type="datetime'R''e''''''d'''''' ''''''l''''''i''''''''''''''''''mit'''''''">
              <a:rPr lang="en-US" sz="1000">
                <a:latin typeface="Arial"/>
                <a:cs typeface="Arial"/>
                <a:sym typeface="Arial"/>
              </a:rPr>
              <a:pPr/>
              <a:t>Red limit</a:t>
            </a:fld>
            <a:endParaRPr lang="en-US" sz="1000" dirty="0">
              <a:latin typeface="Arial"/>
              <a:cs typeface="Arial"/>
              <a:sym typeface="Arial"/>
            </a:endParaRPr>
          </a:p>
        </p:txBody>
      </p:sp>
      <p:sp>
        <p:nvSpPr>
          <p:cNvPr id="39" name="TextBox 38"/>
          <p:cNvSpPr txBox="1"/>
          <p:nvPr/>
        </p:nvSpPr>
        <p:spPr>
          <a:xfrm>
            <a:off x="7155656" y="2430341"/>
            <a:ext cx="865188" cy="224677"/>
          </a:xfrm>
          <a:prstGeom prst="rect">
            <a:avLst/>
          </a:prstGeom>
          <a:noFill/>
        </p:spPr>
        <p:txBody>
          <a:bodyPr wrap="square" rtlCol="0">
            <a:spAutoFit/>
          </a:bodyPr>
          <a:lstStyle/>
          <a:p>
            <a:pPr algn="r"/>
            <a:r>
              <a:rPr lang="en-US" b="1" dirty="0" smtClean="0">
                <a:solidFill>
                  <a:srgbClr val="FF0000"/>
                </a:solidFill>
              </a:rPr>
              <a:t>5.3%</a:t>
            </a:r>
            <a:endParaRPr lang="en-US" b="1" dirty="0">
              <a:solidFill>
                <a:srgbClr val="FF0000"/>
              </a:solidFill>
            </a:endParaRPr>
          </a:p>
        </p:txBody>
      </p:sp>
      <p:sp>
        <p:nvSpPr>
          <p:cNvPr id="40" name="TextBox 39"/>
          <p:cNvSpPr txBox="1"/>
          <p:nvPr/>
        </p:nvSpPr>
        <p:spPr>
          <a:xfrm>
            <a:off x="7172325" y="2766966"/>
            <a:ext cx="865188" cy="224677"/>
          </a:xfrm>
          <a:prstGeom prst="rect">
            <a:avLst/>
          </a:prstGeom>
          <a:noFill/>
        </p:spPr>
        <p:txBody>
          <a:bodyPr wrap="square" rtlCol="0">
            <a:spAutoFit/>
          </a:bodyPr>
          <a:lstStyle/>
          <a:p>
            <a:pPr algn="r"/>
            <a:r>
              <a:rPr lang="en-US" b="1" dirty="0" smtClean="0">
                <a:solidFill>
                  <a:srgbClr val="FFC000"/>
                </a:solidFill>
              </a:rPr>
              <a:t>5.1%</a:t>
            </a:r>
            <a:endParaRPr lang="en-US" b="1" dirty="0">
              <a:solidFill>
                <a:srgbClr val="FFC000"/>
              </a:solidFill>
            </a:endParaRPr>
          </a:p>
        </p:txBody>
      </p:sp>
      <p:sp>
        <p:nvSpPr>
          <p:cNvPr id="31" name="Rectangle 30"/>
          <p:cNvSpPr/>
          <p:nvPr/>
        </p:nvSpPr>
        <p:spPr>
          <a:xfrm>
            <a:off x="297762" y="352762"/>
            <a:ext cx="554960" cy="707886"/>
          </a:xfrm>
          <a:prstGeom prst="rect">
            <a:avLst/>
          </a:prstGeom>
        </p:spPr>
        <p:txBody>
          <a:bodyPr wrap="none">
            <a:spAutoFit/>
          </a:bodyPr>
          <a:lstStyle/>
          <a:p>
            <a:pPr lvl="0" fontAlgn="ctr">
              <a:lnSpc>
                <a:spcPct val="100000"/>
              </a:lnSpc>
              <a:spcBef>
                <a:spcPts val="0"/>
              </a:spcBef>
              <a:spcAft>
                <a:spcPts val="0"/>
              </a:spcAft>
              <a:defRPr/>
            </a:pPr>
            <a:r>
              <a:rPr lang="en-US" sz="4000" b="1" dirty="0" smtClean="0">
                <a:solidFill>
                  <a:srgbClr val="FF0000"/>
                </a:solidFill>
              </a:rPr>
              <a:t>D</a:t>
            </a:r>
            <a:endParaRPr lang="en-US" sz="4000" b="1" dirty="0">
              <a:solidFill>
                <a:srgbClr val="FF0000"/>
              </a:solidFill>
            </a:endParaRPr>
          </a:p>
        </p:txBody>
      </p:sp>
      <p:sp>
        <p:nvSpPr>
          <p:cNvPr id="32" name="Content Placeholder 2"/>
          <p:cNvSpPr txBox="1">
            <a:spLocks/>
          </p:cNvSpPr>
          <p:nvPr/>
        </p:nvSpPr>
        <p:spPr>
          <a:xfrm>
            <a:off x="917575" y="479456"/>
            <a:ext cx="8097107" cy="435610"/>
          </a:xfrm>
          <a:prstGeom prst="rect">
            <a:avLst/>
          </a:prstGeom>
        </p:spPr>
        <p:txBody>
          <a:bodyPr lIns="0" tIns="0" rIns="0" bIns="0" anchor="ctr"/>
          <a:lstStyle>
            <a:lvl1pPr marL="0" indent="0" algn="l" defTabSz="457200" rtl="0" eaLnBrk="1" latinLnBrk="0" hangingPunct="1">
              <a:spcBef>
                <a:spcPts val="0"/>
              </a:spcBef>
              <a:buFont typeface="Arial"/>
              <a:buNone/>
              <a:defRPr sz="2000" b="1" kern="1200">
                <a:solidFill>
                  <a:schemeClr val="tx1"/>
                </a:solidFill>
                <a:latin typeface="Arial" panose="020B0604020202020204" pitchFamily="34" charset="0"/>
                <a:ea typeface="+mn-ea"/>
                <a:cs typeface="Arial" panose="020B0604020202020204" pitchFamily="34" charset="0"/>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GB" altLang="zh-CN" kern="0" dirty="0">
                <a:solidFill>
                  <a:srgbClr val="000000"/>
                </a:solidFill>
                <a:ea typeface="SimSun" pitchFamily="2" charset="-122"/>
              </a:rPr>
              <a:t>Calibration</a:t>
            </a:r>
            <a:r>
              <a:rPr lang="en-US" altLang="zh-CN" dirty="0"/>
              <a:t>: </a:t>
            </a:r>
            <a:r>
              <a:rPr lang="en-US" b="0" dirty="0"/>
              <a:t>Testing 60/61+ DPD limits – SC Auto</a:t>
            </a:r>
          </a:p>
        </p:txBody>
      </p:sp>
      <p:grpSp>
        <p:nvGrpSpPr>
          <p:cNvPr id="30" name="Group 29"/>
          <p:cNvGrpSpPr/>
          <p:nvPr/>
        </p:nvGrpSpPr>
        <p:grpSpPr>
          <a:xfrm>
            <a:off x="443921" y="72184"/>
            <a:ext cx="2799275" cy="189008"/>
            <a:chOff x="403281" y="164517"/>
            <a:chExt cx="2799275" cy="189008"/>
          </a:xfrm>
        </p:grpSpPr>
        <p:sp>
          <p:nvSpPr>
            <p:cNvPr id="34"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%60/61+DPD</a:t>
              </a:r>
              <a:endParaRPr lang="en-US" sz="1200" dirty="0">
                <a:solidFill>
                  <a:schemeClr val="accent1"/>
                </a:solidFill>
              </a:endParaRPr>
            </a:p>
          </p:txBody>
        </p:sp>
        <p:sp>
          <p:nvSpPr>
            <p:cNvPr id="35" name="Oval 3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5104759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62780" y="1463040"/>
            <a:ext cx="8425620" cy="185307"/>
          </a:xfrm>
          <a:prstGeom prst="rect">
            <a:avLst/>
          </a:prstGeom>
        </p:spPr>
        <p:txBody>
          <a:bodyPr wrap="square" lIns="0" tIns="0" rIns="0" bIns="0">
            <a:spAutoFit/>
          </a:bodyPr>
          <a:lstStyle/>
          <a:p>
            <a:pPr algn="l"/>
            <a:r>
              <a:rPr lang="en-GB" sz="1400" b="1" dirty="0">
                <a:solidFill>
                  <a:srgbClr val="FF0000"/>
                </a:solidFill>
                <a:latin typeface="Arial" panose="020B0604020202020204" pitchFamily="34" charset="0"/>
                <a:cs typeface="Arial" panose="020B0604020202020204" pitchFamily="34" charset="0"/>
              </a:rPr>
              <a:t>SC Auto new </a:t>
            </a:r>
            <a:r>
              <a:rPr lang="en-GB" sz="1400" b="1" dirty="0" smtClean="0">
                <a:solidFill>
                  <a:srgbClr val="FF0000"/>
                </a:solidFill>
                <a:latin typeface="Arial" panose="020B0604020202020204" pitchFamily="34" charset="0"/>
                <a:cs typeface="Arial" panose="020B0604020202020204" pitchFamily="34" charset="0"/>
              </a:rPr>
              <a:t>originations </a:t>
            </a:r>
            <a:r>
              <a:rPr lang="en-GB" sz="1400" b="1" dirty="0">
                <a:solidFill>
                  <a:srgbClr val="FF0000"/>
                </a:solidFill>
                <a:latin typeface="Arial" panose="020B0604020202020204" pitchFamily="34" charset="0"/>
                <a:cs typeface="Arial" panose="020B0604020202020204" pitchFamily="34" charset="0"/>
              </a:rPr>
              <a:t>– preliminary </a:t>
            </a:r>
            <a:r>
              <a:rPr lang="en-GB" sz="1400" b="1" dirty="0" smtClean="0">
                <a:solidFill>
                  <a:srgbClr val="FF0000"/>
                </a:solidFill>
                <a:latin typeface="Arial" panose="020B0604020202020204" pitchFamily="34" charset="0"/>
                <a:cs typeface="Arial" panose="020B0604020202020204" pitchFamily="34" charset="0"/>
              </a:rPr>
              <a:t>ANCL limits</a:t>
            </a:r>
            <a:endParaRPr lang="en-GB" sz="1400" b="1" dirty="0">
              <a:solidFill>
                <a:srgbClr val="FF0000"/>
              </a:solidFill>
              <a:latin typeface="Arial" panose="020B0604020202020204" pitchFamily="34" charset="0"/>
              <a:cs typeface="Arial" panose="020B0604020202020204" pitchFamily="34" charset="0"/>
            </a:endParaRPr>
          </a:p>
        </p:txBody>
      </p:sp>
      <p:graphicFrame>
        <p:nvGraphicFramePr>
          <p:cNvPr id="20" name="Conclusion"/>
          <p:cNvGraphicFramePr>
            <a:graphicFrameLocks noGrp="1"/>
          </p:cNvGraphicFramePr>
          <p:nvPr>
            <p:extLst>
              <p:ext uri="{D42A27DB-BD31-4B8C-83A1-F6EECF244321}">
                <p14:modId xmlns:p14="http://schemas.microsoft.com/office/powerpoint/2010/main" val="3155337758"/>
              </p:ext>
            </p:extLst>
          </p:nvPr>
        </p:nvGraphicFramePr>
        <p:xfrm>
          <a:off x="443387" y="5349715"/>
          <a:ext cx="8789513" cy="640080"/>
        </p:xfrm>
        <a:graphic>
          <a:graphicData uri="http://schemas.openxmlformats.org/drawingml/2006/table">
            <a:tbl>
              <a:tblPr firstRow="1" bandRow="1">
                <a:tableStyleId>{839DD9DD-9E6C-4910-8AC0-68ADFF6A6AFC}</a:tableStyleId>
              </a:tblPr>
              <a:tblGrid>
                <a:gridCol w="8789513"/>
              </a:tblGrid>
              <a:tr h="254000">
                <a:tc>
                  <a:txBody>
                    <a:bodyPr/>
                    <a:lstStyle/>
                    <a:p>
                      <a:r>
                        <a:rPr kumimoji="0" lang="en-US" sz="1800" b="0" i="0" u="none" baseline="0" dirty="0" smtClean="0">
                          <a:solidFill>
                            <a:srgbClr val="FF0000"/>
                          </a:solidFill>
                          <a:latin typeface="Arial" panose="020B0604020202020204" pitchFamily="34" charset="0"/>
                          <a:cs typeface="Arial" panose="020B0604020202020204" pitchFamily="34" charset="0"/>
                          <a:sym typeface="+mj-lt"/>
                        </a:rPr>
                        <a:t>Per management request, Auto portfolio separates out new originations origination starting in Q2 2016 and will be applied with ANCL% limit</a:t>
                      </a:r>
                    </a:p>
                  </a:txBody>
                  <a:tcPr anchor="b">
                    <a:lnT w="9525">
                      <a:solidFill>
                        <a:schemeClr val="accent4"/>
                      </a:solidFill>
                    </a:lnT>
                    <a:lnB w="9525" cap="flat" cmpd="sng" algn="ctr">
                      <a:solidFill>
                        <a:schemeClr val="accent4"/>
                      </a:solidFill>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401372667"/>
              </p:ext>
            </p:extLst>
          </p:nvPr>
        </p:nvGraphicFramePr>
        <p:xfrm>
          <a:off x="362780" y="2028508"/>
          <a:ext cx="8810627" cy="1615440"/>
        </p:xfrm>
        <a:graphic>
          <a:graphicData uri="http://schemas.openxmlformats.org/drawingml/2006/table">
            <a:tbl>
              <a:tblPr firstRow="1" bandRow="1"/>
              <a:tblGrid>
                <a:gridCol w="1189711"/>
                <a:gridCol w="1109272"/>
                <a:gridCol w="1109272"/>
                <a:gridCol w="1350593"/>
                <a:gridCol w="1350593"/>
                <a:gridCol w="1350593"/>
                <a:gridCol w="1350593"/>
              </a:tblGrid>
              <a:tr h="236227">
                <a:tc rowSpan="2">
                  <a:txBody>
                    <a:bodyPr/>
                    <a:lstStyle>
                      <a:lvl1pPr marL="0" algn="l" defTabSz="457200" rtl="0" eaLnBrk="1" latinLnBrk="0" hangingPunct="1">
                        <a:defRPr sz="1800" b="1" kern="1200">
                          <a:solidFill>
                            <a:schemeClr val="tx1"/>
                          </a:solidFill>
                          <a:latin typeface="Arial"/>
                        </a:defRPr>
                      </a:lvl1pPr>
                      <a:lvl2pPr marL="457200" algn="l" defTabSz="457200" rtl="0" eaLnBrk="1" latinLnBrk="0" hangingPunct="1">
                        <a:defRPr sz="1800" b="1" kern="1200">
                          <a:solidFill>
                            <a:schemeClr val="tx1"/>
                          </a:solidFill>
                          <a:latin typeface="Arial"/>
                        </a:defRPr>
                      </a:lvl2pPr>
                      <a:lvl3pPr marL="914400" algn="l" defTabSz="457200" rtl="0" eaLnBrk="1" latinLnBrk="0" hangingPunct="1">
                        <a:defRPr sz="1800" b="1" kern="1200">
                          <a:solidFill>
                            <a:schemeClr val="tx1"/>
                          </a:solidFill>
                          <a:latin typeface="Arial"/>
                        </a:defRPr>
                      </a:lvl3pPr>
                      <a:lvl4pPr marL="1371600" algn="l" defTabSz="457200" rtl="0" eaLnBrk="1" latinLnBrk="0" hangingPunct="1">
                        <a:defRPr sz="1800" b="1" kern="1200">
                          <a:solidFill>
                            <a:schemeClr val="tx1"/>
                          </a:solidFill>
                          <a:latin typeface="Arial"/>
                        </a:defRPr>
                      </a:lvl4pPr>
                      <a:lvl5pPr marL="1828800" algn="l" defTabSz="457200" rtl="0" eaLnBrk="1" latinLnBrk="0" hangingPunct="1">
                        <a:defRPr sz="1800" b="1" kern="1200">
                          <a:solidFill>
                            <a:schemeClr val="tx1"/>
                          </a:solidFill>
                          <a:latin typeface="Arial"/>
                        </a:defRPr>
                      </a:lvl5pPr>
                      <a:lvl6pPr marL="2286000" algn="l" defTabSz="457200" rtl="0" eaLnBrk="1" latinLnBrk="0" hangingPunct="1">
                        <a:defRPr sz="1800" b="1" kern="1200">
                          <a:solidFill>
                            <a:schemeClr val="tx1"/>
                          </a:solidFill>
                          <a:latin typeface="Arial"/>
                        </a:defRPr>
                      </a:lvl6pPr>
                      <a:lvl7pPr marL="2743200" algn="l" defTabSz="457200" rtl="0" eaLnBrk="1" latinLnBrk="0" hangingPunct="1">
                        <a:defRPr sz="1800" b="1" kern="1200">
                          <a:solidFill>
                            <a:schemeClr val="tx1"/>
                          </a:solidFill>
                          <a:latin typeface="Arial"/>
                        </a:defRPr>
                      </a:lvl7pPr>
                      <a:lvl8pPr marL="3200400" algn="l" defTabSz="457200" rtl="0" eaLnBrk="1" latinLnBrk="0" hangingPunct="1">
                        <a:defRPr sz="1800" b="1" kern="1200">
                          <a:solidFill>
                            <a:schemeClr val="tx1"/>
                          </a:solidFill>
                          <a:latin typeface="Arial"/>
                        </a:defRPr>
                      </a:lvl8pPr>
                      <a:lvl9pPr marL="3657600" algn="l" defTabSz="457200" rtl="0" eaLnBrk="1" latinLnBrk="0" hangingPunct="1">
                        <a:defRPr sz="1800" b="1" kern="1200">
                          <a:solidFill>
                            <a:schemeClr val="tx1"/>
                          </a:solidFill>
                          <a:latin typeface="Arial"/>
                        </a:defRPr>
                      </a:lvl9pPr>
                    </a:lstStyle>
                    <a:p>
                      <a:endParaRPr lang="en-GB" sz="1100" dirty="0"/>
                    </a:p>
                  </a:txBody>
                  <a:tcPr>
                    <a:lnL>
                      <a:noFill/>
                    </a:lnL>
                    <a:lnR>
                      <a:noFill/>
                    </a:lnR>
                    <a:lnT>
                      <a:noFill/>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b="1" kern="1200">
                          <a:solidFill>
                            <a:schemeClr val="tx1"/>
                          </a:solidFill>
                          <a:latin typeface="Arial"/>
                        </a:defRPr>
                      </a:lvl1pPr>
                      <a:lvl2pPr marL="457200" algn="l" defTabSz="457200" rtl="0" eaLnBrk="1" latinLnBrk="0" hangingPunct="1">
                        <a:defRPr sz="1800" b="1" kern="1200">
                          <a:solidFill>
                            <a:schemeClr val="tx1"/>
                          </a:solidFill>
                          <a:latin typeface="Arial"/>
                        </a:defRPr>
                      </a:lvl2pPr>
                      <a:lvl3pPr marL="914400" algn="l" defTabSz="457200" rtl="0" eaLnBrk="1" latinLnBrk="0" hangingPunct="1">
                        <a:defRPr sz="1800" b="1" kern="1200">
                          <a:solidFill>
                            <a:schemeClr val="tx1"/>
                          </a:solidFill>
                          <a:latin typeface="Arial"/>
                        </a:defRPr>
                      </a:lvl3pPr>
                      <a:lvl4pPr marL="1371600" algn="l" defTabSz="457200" rtl="0" eaLnBrk="1" latinLnBrk="0" hangingPunct="1">
                        <a:defRPr sz="1800" b="1" kern="1200">
                          <a:solidFill>
                            <a:schemeClr val="tx1"/>
                          </a:solidFill>
                          <a:latin typeface="Arial"/>
                        </a:defRPr>
                      </a:lvl4pPr>
                      <a:lvl5pPr marL="1828800" algn="l" defTabSz="457200" rtl="0" eaLnBrk="1" latinLnBrk="0" hangingPunct="1">
                        <a:defRPr sz="1800" b="1" kern="1200">
                          <a:solidFill>
                            <a:schemeClr val="tx1"/>
                          </a:solidFill>
                          <a:latin typeface="Arial"/>
                        </a:defRPr>
                      </a:lvl5pPr>
                      <a:lvl6pPr marL="2286000" algn="l" defTabSz="457200" rtl="0" eaLnBrk="1" latinLnBrk="0" hangingPunct="1">
                        <a:defRPr sz="1800" b="1" kern="1200">
                          <a:solidFill>
                            <a:schemeClr val="tx1"/>
                          </a:solidFill>
                          <a:latin typeface="Arial"/>
                        </a:defRPr>
                      </a:lvl6pPr>
                      <a:lvl7pPr marL="2743200" algn="l" defTabSz="457200" rtl="0" eaLnBrk="1" latinLnBrk="0" hangingPunct="1">
                        <a:defRPr sz="1800" b="1" kern="1200">
                          <a:solidFill>
                            <a:schemeClr val="tx1"/>
                          </a:solidFill>
                          <a:latin typeface="Arial"/>
                        </a:defRPr>
                      </a:lvl7pPr>
                      <a:lvl8pPr marL="3200400" algn="l" defTabSz="457200" rtl="0" eaLnBrk="1" latinLnBrk="0" hangingPunct="1">
                        <a:defRPr sz="1800" b="1" kern="1200">
                          <a:solidFill>
                            <a:schemeClr val="tx1"/>
                          </a:solidFill>
                          <a:latin typeface="Arial"/>
                        </a:defRPr>
                      </a:lvl8pPr>
                      <a:lvl9pPr marL="3657600" algn="l" defTabSz="457200" rtl="0" eaLnBrk="1" latinLnBrk="0" hangingPunct="1">
                        <a:defRPr sz="1800" b="1" kern="1200">
                          <a:solidFill>
                            <a:schemeClr val="tx1"/>
                          </a:solidFill>
                          <a:latin typeface="Arial"/>
                        </a:defRPr>
                      </a:lvl9pPr>
                    </a:lstStyle>
                    <a:p>
                      <a:pPr algn="ctr"/>
                      <a:r>
                        <a:rPr lang="en-GB" sz="1100" dirty="0" smtClean="0">
                          <a:solidFill>
                            <a:srgbClr val="FF0000"/>
                          </a:solidFill>
                        </a:rPr>
                        <a:t>ANCL limit</a:t>
                      </a:r>
                      <a:endParaRPr lang="en-GB" sz="1100" dirty="0">
                        <a:solidFill>
                          <a:srgbClr val="FF0000"/>
                        </a:solidFill>
                      </a:endParaRPr>
                    </a:p>
                  </a:txBody>
                  <a:tcPr>
                    <a:lnL>
                      <a:noFill/>
                    </a:lnL>
                    <a:lnR>
                      <a:noFill/>
                    </a:lnR>
                    <a:lnT>
                      <a:noFill/>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gridSpan="2">
                  <a:txBody>
                    <a:bodyPr/>
                    <a:lstStyle>
                      <a:lvl1pPr marL="0" algn="l" defTabSz="457200" rtl="0" eaLnBrk="1" latinLnBrk="0" hangingPunct="1">
                        <a:defRPr sz="1800" b="1" kern="1200">
                          <a:solidFill>
                            <a:schemeClr val="tx1"/>
                          </a:solidFill>
                          <a:latin typeface="Arial"/>
                        </a:defRPr>
                      </a:lvl1pPr>
                      <a:lvl2pPr marL="457200" algn="l" defTabSz="457200" rtl="0" eaLnBrk="1" latinLnBrk="0" hangingPunct="1">
                        <a:defRPr sz="1800" b="1" kern="1200">
                          <a:solidFill>
                            <a:schemeClr val="tx1"/>
                          </a:solidFill>
                          <a:latin typeface="Arial"/>
                        </a:defRPr>
                      </a:lvl2pPr>
                      <a:lvl3pPr marL="914400" algn="l" defTabSz="457200" rtl="0" eaLnBrk="1" latinLnBrk="0" hangingPunct="1">
                        <a:defRPr sz="1800" b="1" kern="1200">
                          <a:solidFill>
                            <a:schemeClr val="tx1"/>
                          </a:solidFill>
                          <a:latin typeface="Arial"/>
                        </a:defRPr>
                      </a:lvl3pPr>
                      <a:lvl4pPr marL="1371600" algn="l" defTabSz="457200" rtl="0" eaLnBrk="1" latinLnBrk="0" hangingPunct="1">
                        <a:defRPr sz="1800" b="1" kern="1200">
                          <a:solidFill>
                            <a:schemeClr val="tx1"/>
                          </a:solidFill>
                          <a:latin typeface="Arial"/>
                        </a:defRPr>
                      </a:lvl4pPr>
                      <a:lvl5pPr marL="1828800" algn="l" defTabSz="457200" rtl="0" eaLnBrk="1" latinLnBrk="0" hangingPunct="1">
                        <a:defRPr sz="1800" b="1" kern="1200">
                          <a:solidFill>
                            <a:schemeClr val="tx1"/>
                          </a:solidFill>
                          <a:latin typeface="Arial"/>
                        </a:defRPr>
                      </a:lvl5pPr>
                      <a:lvl6pPr marL="2286000" algn="l" defTabSz="457200" rtl="0" eaLnBrk="1" latinLnBrk="0" hangingPunct="1">
                        <a:defRPr sz="1800" b="1" kern="1200">
                          <a:solidFill>
                            <a:schemeClr val="tx1"/>
                          </a:solidFill>
                          <a:latin typeface="Arial"/>
                        </a:defRPr>
                      </a:lvl6pPr>
                      <a:lvl7pPr marL="2743200" algn="l" defTabSz="457200" rtl="0" eaLnBrk="1" latinLnBrk="0" hangingPunct="1">
                        <a:defRPr sz="1800" b="1" kern="1200">
                          <a:solidFill>
                            <a:schemeClr val="tx1"/>
                          </a:solidFill>
                          <a:latin typeface="Arial"/>
                        </a:defRPr>
                      </a:lvl7pPr>
                      <a:lvl8pPr marL="3200400" algn="l" defTabSz="457200" rtl="0" eaLnBrk="1" latinLnBrk="0" hangingPunct="1">
                        <a:defRPr sz="1800" b="1" kern="1200">
                          <a:solidFill>
                            <a:schemeClr val="tx1"/>
                          </a:solidFill>
                          <a:latin typeface="Arial"/>
                        </a:defRPr>
                      </a:lvl8pPr>
                      <a:lvl9pPr marL="3657600" algn="l" defTabSz="457200" rtl="0" eaLnBrk="1" latinLnBrk="0" hangingPunct="1">
                        <a:defRPr sz="1800" b="1" kern="1200">
                          <a:solidFill>
                            <a:schemeClr val="tx1"/>
                          </a:solidFill>
                          <a:latin typeface="Arial"/>
                        </a:defRPr>
                      </a:lvl9pPr>
                    </a:lstStyle>
                    <a:p>
                      <a:pPr algn="ctr"/>
                      <a:r>
                        <a:rPr lang="en-GB" sz="1100" dirty="0" smtClean="0">
                          <a:solidFill>
                            <a:srgbClr val="FF0000"/>
                          </a:solidFill>
                        </a:rPr>
                        <a:t>Q1 2016</a:t>
                      </a:r>
                      <a:r>
                        <a:rPr lang="en-GB" sz="1100" baseline="0" dirty="0" smtClean="0">
                          <a:solidFill>
                            <a:srgbClr val="FF0000"/>
                          </a:solidFill>
                        </a:rPr>
                        <a:t> non-prime </a:t>
                      </a:r>
                      <a:r>
                        <a:rPr lang="en-GB" sz="1100" dirty="0" smtClean="0">
                          <a:solidFill>
                            <a:srgbClr val="FF0000"/>
                          </a:solidFill>
                        </a:rPr>
                        <a:t>originations</a:t>
                      </a:r>
                      <a:endParaRPr lang="en-GB" sz="1100" dirty="0">
                        <a:solidFill>
                          <a:srgbClr val="FF0000"/>
                        </a:solidFill>
                      </a:endParaRPr>
                    </a:p>
                  </a:txBody>
                  <a:tcPr>
                    <a:lnL>
                      <a:noFill/>
                    </a:lnL>
                    <a:lnR>
                      <a:noFill/>
                    </a:lnR>
                    <a:lnT>
                      <a:noFill/>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gridSpan="2">
                  <a:txBody>
                    <a:bodyPr/>
                    <a:lstStyle>
                      <a:lvl1pPr marL="0" algn="l" defTabSz="457200" rtl="0" eaLnBrk="1" latinLnBrk="0" hangingPunct="1">
                        <a:defRPr sz="1800" b="1" kern="1200">
                          <a:solidFill>
                            <a:schemeClr val="tx1"/>
                          </a:solidFill>
                          <a:latin typeface="Arial"/>
                        </a:defRPr>
                      </a:lvl1pPr>
                      <a:lvl2pPr marL="457200" algn="l" defTabSz="457200" rtl="0" eaLnBrk="1" latinLnBrk="0" hangingPunct="1">
                        <a:defRPr sz="1800" b="1" kern="1200">
                          <a:solidFill>
                            <a:schemeClr val="tx1"/>
                          </a:solidFill>
                          <a:latin typeface="Arial"/>
                        </a:defRPr>
                      </a:lvl2pPr>
                      <a:lvl3pPr marL="914400" algn="l" defTabSz="457200" rtl="0" eaLnBrk="1" latinLnBrk="0" hangingPunct="1">
                        <a:defRPr sz="1800" b="1" kern="1200">
                          <a:solidFill>
                            <a:schemeClr val="tx1"/>
                          </a:solidFill>
                          <a:latin typeface="Arial"/>
                        </a:defRPr>
                      </a:lvl3pPr>
                      <a:lvl4pPr marL="1371600" algn="l" defTabSz="457200" rtl="0" eaLnBrk="1" latinLnBrk="0" hangingPunct="1">
                        <a:defRPr sz="1800" b="1" kern="1200">
                          <a:solidFill>
                            <a:schemeClr val="tx1"/>
                          </a:solidFill>
                          <a:latin typeface="Arial"/>
                        </a:defRPr>
                      </a:lvl4pPr>
                      <a:lvl5pPr marL="1828800" algn="l" defTabSz="457200" rtl="0" eaLnBrk="1" latinLnBrk="0" hangingPunct="1">
                        <a:defRPr sz="1800" b="1" kern="1200">
                          <a:solidFill>
                            <a:schemeClr val="tx1"/>
                          </a:solidFill>
                          <a:latin typeface="Arial"/>
                        </a:defRPr>
                      </a:lvl5pPr>
                      <a:lvl6pPr marL="2286000" algn="l" defTabSz="457200" rtl="0" eaLnBrk="1" latinLnBrk="0" hangingPunct="1">
                        <a:defRPr sz="1800" b="1" kern="1200">
                          <a:solidFill>
                            <a:schemeClr val="tx1"/>
                          </a:solidFill>
                          <a:latin typeface="Arial"/>
                        </a:defRPr>
                      </a:lvl6pPr>
                      <a:lvl7pPr marL="2743200" algn="l" defTabSz="457200" rtl="0" eaLnBrk="1" latinLnBrk="0" hangingPunct="1">
                        <a:defRPr sz="1800" b="1" kern="1200">
                          <a:solidFill>
                            <a:schemeClr val="tx1"/>
                          </a:solidFill>
                          <a:latin typeface="Arial"/>
                        </a:defRPr>
                      </a:lvl7pPr>
                      <a:lvl8pPr marL="3200400" algn="l" defTabSz="457200" rtl="0" eaLnBrk="1" latinLnBrk="0" hangingPunct="1">
                        <a:defRPr sz="1800" b="1" kern="1200">
                          <a:solidFill>
                            <a:schemeClr val="tx1"/>
                          </a:solidFill>
                          <a:latin typeface="Arial"/>
                        </a:defRPr>
                      </a:lvl8pPr>
                      <a:lvl9pPr marL="3657600" algn="l" defTabSz="457200" rtl="0" eaLnBrk="1" latinLnBrk="0" hangingPunct="1">
                        <a:defRPr sz="1800" b="1" kern="1200">
                          <a:solidFill>
                            <a:schemeClr val="tx1"/>
                          </a:solidFill>
                          <a:latin typeface="Arial"/>
                        </a:defRPr>
                      </a:lvl9pPr>
                    </a:lstStyle>
                    <a:p>
                      <a:pPr algn="ctr"/>
                      <a:r>
                        <a:rPr lang="en-GB" sz="1100" dirty="0" smtClean="0">
                          <a:solidFill>
                            <a:srgbClr val="FF0000"/>
                          </a:solidFill>
                        </a:rPr>
                        <a:t>Q1 2015 </a:t>
                      </a:r>
                      <a:r>
                        <a:rPr lang="en-GB" sz="1100" baseline="0" dirty="0" smtClean="0">
                          <a:solidFill>
                            <a:srgbClr val="FF0000"/>
                          </a:solidFill>
                        </a:rPr>
                        <a:t>non-prime </a:t>
                      </a:r>
                      <a:r>
                        <a:rPr lang="en-GB" sz="1100" dirty="0" smtClean="0">
                          <a:solidFill>
                            <a:srgbClr val="FF0000"/>
                          </a:solidFill>
                        </a:rPr>
                        <a:t>originations</a:t>
                      </a:r>
                      <a:endParaRPr lang="en-GB" sz="1100" dirty="0">
                        <a:solidFill>
                          <a:srgbClr val="FF0000"/>
                        </a:solidFill>
                      </a:endParaRPr>
                    </a:p>
                  </a:txBody>
                  <a:tcPr>
                    <a:lnL>
                      <a:noFill/>
                    </a:lnL>
                    <a:lnR>
                      <a:noFill/>
                    </a:lnR>
                    <a:lnT>
                      <a:noFill/>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r>
              <a:tr h="236227">
                <a:tc vMerge="1">
                  <a:txBody>
                    <a:bodyPr/>
                    <a:lstStyle/>
                    <a:p>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solidFill>
                            <a:schemeClr val="tx1"/>
                          </a:solidFill>
                        </a:rPr>
                        <a:t>Amber trigger</a:t>
                      </a:r>
                      <a:endParaRPr lang="en-GB" sz="1100" b="1" dirty="0">
                        <a:solidFill>
                          <a:schemeClr val="tx1"/>
                        </a:solidFill>
                      </a:endParaRPr>
                    </a:p>
                  </a:txBody>
                  <a:tcPr>
                    <a:lnL w="9525" cap="flat" cmpd="sng" algn="ctr">
                      <a:solidFill>
                        <a:srgbClr val="BFBFBF"/>
                      </a:solidFill>
                    </a:lnL>
                    <a:lnR>
                      <a:noFill/>
                    </a:lnR>
                    <a:lnT w="12700" cap="flat" cmpd="sng" algn="ctr">
                      <a:solidFill>
                        <a:srgbClr val="606060"/>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solidFill>
                            <a:schemeClr val="bg1"/>
                          </a:solidFill>
                        </a:rPr>
                        <a:t>Red limit</a:t>
                      </a:r>
                      <a:endParaRPr lang="en-GB" sz="1100" b="1" dirty="0">
                        <a:solidFill>
                          <a:schemeClr val="bg1"/>
                        </a:solidFill>
                      </a:endParaRPr>
                    </a:p>
                  </a:txBody>
                  <a:tcPr>
                    <a:lnL>
                      <a:noFill/>
                    </a:lnL>
                    <a:lnR>
                      <a:noFill/>
                    </a:lnR>
                    <a:lnT w="12700" cap="flat" cmpd="sng" algn="ctr">
                      <a:solidFill>
                        <a:srgbClr val="606060"/>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solidFill>
                            <a:srgbClr val="FF0000"/>
                          </a:solidFill>
                        </a:rPr>
                        <a:t>ANCL%</a:t>
                      </a:r>
                      <a:endParaRPr lang="en-GB" sz="1100" b="1" dirty="0">
                        <a:solidFill>
                          <a:srgbClr val="FF0000"/>
                        </a:solidFill>
                      </a:endParaRPr>
                    </a:p>
                  </a:txBody>
                  <a:tcPr>
                    <a:lnL>
                      <a:noFill/>
                    </a:lnL>
                    <a:lnR>
                      <a:noFill/>
                    </a:lnR>
                    <a:lnT w="12700" cap="flat" cmpd="sng" algn="ctr">
                      <a:solidFill>
                        <a:srgbClr val="606060"/>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1" dirty="0" smtClean="0">
                          <a:solidFill>
                            <a:srgbClr val="FF0000"/>
                          </a:solidFill>
                        </a:rPr>
                        <a:t>Balance</a:t>
                      </a:r>
                      <a:r>
                        <a:rPr lang="en-GB" sz="1100" b="1" baseline="0" dirty="0" smtClean="0">
                          <a:solidFill>
                            <a:srgbClr val="FF0000"/>
                          </a:solidFill>
                        </a:rPr>
                        <a:t> m</a:t>
                      </a:r>
                      <a:r>
                        <a:rPr lang="en-GB" sz="1100" b="1" dirty="0" smtClean="0">
                          <a:solidFill>
                            <a:srgbClr val="FF0000"/>
                          </a:solidFill>
                        </a:rPr>
                        <a:t>ix</a:t>
                      </a:r>
                    </a:p>
                  </a:txBody>
                  <a:tcPr>
                    <a:lnL>
                      <a:noFill/>
                    </a:lnL>
                    <a:lnR>
                      <a:noFill/>
                    </a:lnR>
                    <a:lnT w="12700" cap="flat" cmpd="sng" algn="ctr">
                      <a:solidFill>
                        <a:srgbClr val="606060"/>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solidFill>
                            <a:srgbClr val="FF0000"/>
                          </a:solidFill>
                        </a:rPr>
                        <a:t>ANCL%</a:t>
                      </a:r>
                      <a:endParaRPr lang="en-GB" sz="1100" b="1" dirty="0">
                        <a:solidFill>
                          <a:srgbClr val="FF0000"/>
                        </a:solidFill>
                      </a:endParaRPr>
                    </a:p>
                  </a:txBody>
                  <a:tcPr>
                    <a:lnL>
                      <a:noFill/>
                    </a:lnL>
                    <a:lnR>
                      <a:noFill/>
                    </a:lnR>
                    <a:lnT w="12700" cap="flat" cmpd="sng" algn="ctr">
                      <a:solidFill>
                        <a:srgbClr val="606060"/>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solidFill>
                            <a:srgbClr val="FF0000"/>
                          </a:solidFill>
                        </a:rPr>
                        <a:t>Balance</a:t>
                      </a:r>
                      <a:r>
                        <a:rPr lang="en-GB" sz="1100" b="1" baseline="0" dirty="0" smtClean="0">
                          <a:solidFill>
                            <a:srgbClr val="FF0000"/>
                          </a:solidFill>
                        </a:rPr>
                        <a:t> m</a:t>
                      </a:r>
                      <a:r>
                        <a:rPr lang="en-GB" sz="1100" b="1" dirty="0" smtClean="0">
                          <a:solidFill>
                            <a:srgbClr val="FF0000"/>
                          </a:solidFill>
                        </a:rPr>
                        <a:t>ix</a:t>
                      </a:r>
                      <a:endParaRPr lang="en-GB" sz="1100" b="1" dirty="0">
                        <a:solidFill>
                          <a:srgbClr val="FF0000"/>
                        </a:solidFill>
                      </a:endParaRPr>
                    </a:p>
                  </a:txBody>
                  <a:tcPr>
                    <a:lnL>
                      <a:noFill/>
                    </a:lnL>
                    <a:lnR>
                      <a:noFill/>
                    </a:lnR>
                    <a:lnT w="12700" cap="flat" cmpd="sng" algn="ctr">
                      <a:solidFill>
                        <a:srgbClr val="606060"/>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r>
              <a:tr h="3657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GB" sz="1100" b="1" dirty="0" smtClean="0"/>
                        <a:t>Total</a:t>
                      </a:r>
                      <a:endParaRPr lang="en-GB" sz="1100" b="1" dirty="0"/>
                    </a:p>
                  </a:txBody>
                  <a:tcPr>
                    <a:lnL>
                      <a:noFill/>
                    </a:lnL>
                    <a:lnR>
                      <a:noFill/>
                    </a:lnR>
                    <a:lnT w="12700" cap="flat" cmpd="sng" algn="ctr">
                      <a:solidFill>
                        <a:srgbClr val="606060"/>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t>8.5%</a:t>
                      </a:r>
                      <a:endParaRPr lang="en-GB" sz="1100" b="1" dirty="0"/>
                    </a:p>
                  </a:txBody>
                  <a:tcPr anchor="ctr">
                    <a:lnL>
                      <a:noFill/>
                    </a:lnL>
                    <a:lnR>
                      <a:noFill/>
                    </a:lnR>
                    <a:lnT w="12700" cap="flat" cmpd="sng" algn="ctr">
                      <a:solidFill>
                        <a:srgbClr val="606060"/>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t>9.0%</a:t>
                      </a:r>
                      <a:endParaRPr lang="en-GB" sz="1100" b="1" dirty="0"/>
                    </a:p>
                  </a:txBody>
                  <a:tcPr anchor="ctr">
                    <a:lnL>
                      <a:noFill/>
                    </a:lnL>
                    <a:lnR>
                      <a:noFill/>
                    </a:lnR>
                    <a:lnT w="12700" cap="flat" cmpd="sng" algn="ctr">
                      <a:solidFill>
                        <a:srgbClr val="606060"/>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t>8.0%</a:t>
                      </a:r>
                      <a:endParaRPr lang="en-GB" sz="1100" b="1" dirty="0"/>
                    </a:p>
                  </a:txBody>
                  <a:tcPr anchor="ctr">
                    <a:lnL>
                      <a:noFill/>
                    </a:lnL>
                    <a:lnR>
                      <a:noFill/>
                    </a:lnR>
                    <a:lnT w="12700" cap="flat" cmpd="sng" algn="ctr">
                      <a:solidFill>
                        <a:srgbClr val="606060"/>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t>100%</a:t>
                      </a:r>
                      <a:endParaRPr lang="en-GB" sz="1100" b="1" dirty="0"/>
                    </a:p>
                  </a:txBody>
                  <a:tcPr anchor="ctr">
                    <a:lnL>
                      <a:noFill/>
                    </a:lnL>
                    <a:lnR>
                      <a:noFill/>
                    </a:lnR>
                    <a:lnT w="12700" cap="flat" cmpd="sng" algn="ctr">
                      <a:solidFill>
                        <a:srgbClr val="606060"/>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t>9.6%</a:t>
                      </a:r>
                      <a:endParaRPr lang="en-GB" sz="1100" b="1" dirty="0"/>
                    </a:p>
                  </a:txBody>
                  <a:tcPr anchor="ctr">
                    <a:lnL>
                      <a:noFill/>
                    </a:lnL>
                    <a:lnR>
                      <a:noFill/>
                    </a:lnR>
                    <a:lnT w="12700" cap="flat" cmpd="sng" algn="ctr">
                      <a:solidFill>
                        <a:srgbClr val="606060"/>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1" dirty="0" smtClean="0"/>
                        <a:t>100%</a:t>
                      </a:r>
                      <a:endParaRPr lang="en-GB" sz="1100" b="1" dirty="0"/>
                    </a:p>
                  </a:txBody>
                  <a:tcPr anchor="ctr">
                    <a:lnL>
                      <a:noFill/>
                    </a:lnL>
                    <a:lnR>
                      <a:noFill/>
                    </a:lnR>
                    <a:lnT w="12700" cap="flat" cmpd="sng" algn="ctr">
                      <a:solidFill>
                        <a:srgbClr val="606060"/>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r>
              <a:tr h="3657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indent="0"/>
                      <a:r>
                        <a:rPr lang="en-GB" sz="1100" b="0" dirty="0" smtClean="0"/>
                        <a:t>Thin</a:t>
                      </a:r>
                      <a:endParaRPr lang="en-GB" sz="1100" b="0" dirty="0"/>
                    </a:p>
                  </a:txBody>
                  <a:tcP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endParaRPr lang="en-GB" i="1"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65000"/>
                        </a:schemeClr>
                      </a:fgClr>
                      <a:bgClr>
                        <a:schemeClr val="bg1"/>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endParaRPr lang="en-GB"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65000"/>
                        </a:schemeClr>
                      </a:fgClr>
                      <a:bgClr>
                        <a:schemeClr val="bg1"/>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0" dirty="0" smtClean="0"/>
                        <a:t>9.2%</a:t>
                      </a:r>
                      <a:endParaRPr lang="en-GB" sz="1100" b="0"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dirty="0" smtClean="0"/>
                        <a:t>43%</a:t>
                      </a:r>
                      <a:endParaRPr lang="en-GB" sz="1100"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dirty="0" smtClean="0"/>
                        <a:t>11.9%</a:t>
                      </a:r>
                      <a:endParaRPr lang="en-GB" sz="1100"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dirty="0" smtClean="0"/>
                        <a:t>39%</a:t>
                      </a:r>
                      <a:endParaRPr lang="en-GB" sz="1100"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r>
              <a:tr h="3657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GB" sz="1100" b="0" dirty="0" smtClean="0"/>
                        <a:t>Thick</a:t>
                      </a:r>
                      <a:endParaRPr lang="en-GB" sz="1100" b="0" dirty="0"/>
                    </a:p>
                  </a:txBody>
                  <a:tcP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endParaRPr lang="en-GB"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65000"/>
                        </a:schemeClr>
                      </a:fgClr>
                      <a:bgClr>
                        <a:schemeClr val="bg1"/>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endParaRPr lang="en-GB"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65000"/>
                        </a:schemeClr>
                      </a:fgClr>
                      <a:bgClr>
                        <a:schemeClr val="bg1"/>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b="0" dirty="0" smtClean="0"/>
                        <a:t>7.1%</a:t>
                      </a:r>
                      <a:endParaRPr lang="en-GB" sz="1100" b="0"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dirty="0" smtClean="0"/>
                        <a:t>57%</a:t>
                      </a:r>
                      <a:endParaRPr lang="en-GB" sz="1100"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dirty="0" smtClean="0"/>
                        <a:t>8.3%</a:t>
                      </a:r>
                      <a:endParaRPr lang="en-GB" sz="1100"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a:r>
                        <a:rPr lang="en-GB" sz="1100" dirty="0" smtClean="0"/>
                        <a:t>61%</a:t>
                      </a:r>
                      <a:endParaRPr lang="en-GB" sz="1100" dirty="0"/>
                    </a:p>
                  </a:txBody>
                  <a:tcPr anchor="ctr">
                    <a:lnL>
                      <a:noFill/>
                    </a:lnL>
                    <a:lnR>
                      <a:noFill/>
                    </a:lnR>
                    <a:lnT w="12700" cap="flat" cmpd="sng" algn="ctr">
                      <a:solidFill>
                        <a:srgbClr val="FFFFFF">
                          <a:lumMod val="50000"/>
                        </a:srgbClr>
                      </a:solidFill>
                      <a:prstDash val="solid"/>
                      <a:round/>
                      <a:headEnd type="none" w="med" len="med"/>
                      <a:tailEnd type="none" w="med" len="med"/>
                    </a:lnT>
                    <a:lnB w="12700" cap="flat" cmpd="sng" algn="ctr">
                      <a:solidFill>
                        <a:srgbClr val="60606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extBox 9"/>
          <p:cNvSpPr txBox="1"/>
          <p:nvPr/>
        </p:nvSpPr>
        <p:spPr>
          <a:xfrm>
            <a:off x="2211282" y="6335084"/>
            <a:ext cx="1785745" cy="369332"/>
          </a:xfrm>
          <a:prstGeom prst="rect">
            <a:avLst/>
          </a:prstGeom>
          <a:noFill/>
        </p:spPr>
        <p:txBody>
          <a:bodyPr wrap="none" lIns="0" tIns="0" rIns="0" bIns="0" rtlCol="0">
            <a:spAutoFit/>
          </a:bodyPr>
          <a:lstStyle/>
          <a:p>
            <a:pPr algn="l">
              <a:lnSpc>
                <a:spcPct val="100000"/>
              </a:lnSpc>
            </a:pPr>
            <a:r>
              <a:rPr lang="en-GB" sz="800" dirty="0" smtClean="0"/>
              <a:t>Source: Risk Review Apr 2016 (FINAL)</a:t>
            </a:r>
          </a:p>
          <a:p>
            <a:pPr algn="l">
              <a:lnSpc>
                <a:spcPct val="100000"/>
              </a:lnSpc>
            </a:pPr>
            <a:r>
              <a:rPr lang="en-GB" sz="800" dirty="0" smtClean="0"/>
              <a:t>ANCL: Annualized Net Credit Loss</a:t>
            </a:r>
            <a:endParaRPr lang="en-GB" sz="800" dirty="0">
              <a:latin typeface="Arial"/>
              <a:sym typeface="Arial"/>
            </a:endParaRPr>
          </a:p>
          <a:p>
            <a:pPr algn="l">
              <a:lnSpc>
                <a:spcPct val="100000"/>
              </a:lnSpc>
            </a:pPr>
            <a:endParaRPr lang="en-GB" sz="800" dirty="0" err="1" smtClean="0"/>
          </a:p>
        </p:txBody>
      </p:sp>
      <p:sp>
        <p:nvSpPr>
          <p:cNvPr id="15" name="Content Placeholder 1"/>
          <p:cNvSpPr>
            <a:spLocks noGrp="1"/>
          </p:cNvSpPr>
          <p:nvPr>
            <p:ph sz="quarter" idx="11"/>
          </p:nvPr>
        </p:nvSpPr>
        <p:spPr>
          <a:xfrm>
            <a:off x="348224" y="452510"/>
            <a:ext cx="8161960" cy="435610"/>
          </a:xfrm>
        </p:spPr>
        <p:txBody>
          <a:bodyPr/>
          <a:lstStyle/>
          <a:p>
            <a:r>
              <a:rPr lang="en-GB" dirty="0"/>
              <a:t>Calibration: </a:t>
            </a:r>
            <a:r>
              <a:rPr lang="en-US" b="0" dirty="0" smtClean="0"/>
              <a:t>Limits for new SC Auto originations</a:t>
            </a:r>
            <a:endParaRPr lang="en-US" b="0" dirty="0"/>
          </a:p>
        </p:txBody>
      </p:sp>
      <p:grpSp>
        <p:nvGrpSpPr>
          <p:cNvPr id="11" name="Group 10"/>
          <p:cNvGrpSpPr/>
          <p:nvPr/>
        </p:nvGrpSpPr>
        <p:grpSpPr>
          <a:xfrm>
            <a:off x="443921" y="72184"/>
            <a:ext cx="2799275" cy="189008"/>
            <a:chOff x="403281" y="164517"/>
            <a:chExt cx="2799275" cy="189008"/>
          </a:xfrm>
        </p:grpSpPr>
        <p:sp>
          <p:nvSpPr>
            <p:cNvPr id="12"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CCAR-linked: Calibration – ANCL of new originations</a:t>
              </a:r>
              <a:endParaRPr lang="en-US" sz="1200" dirty="0">
                <a:solidFill>
                  <a:schemeClr val="accent1"/>
                </a:solidFill>
              </a:endParaRPr>
            </a:p>
          </p:txBody>
        </p:sp>
        <p:sp>
          <p:nvSpPr>
            <p:cNvPr id="13" name="Oval 1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7122101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2.</a:t>
            </a:r>
            <a:r>
              <a:rPr lang="en-GB" dirty="0" smtClean="0"/>
              <a:t> Credit risk – </a:t>
            </a:r>
            <a:r>
              <a:rPr lang="en-GB" b="0" dirty="0" smtClean="0"/>
              <a:t>Concentrations</a:t>
            </a:r>
            <a:endParaRPr lang="en-GB" b="0" dirty="0"/>
          </a:p>
        </p:txBody>
      </p:sp>
    </p:spTree>
    <p:extLst>
      <p:ext uri="{BB962C8B-B14F-4D97-AF65-F5344CB8AC3E}">
        <p14:creationId xmlns:p14="http://schemas.microsoft.com/office/powerpoint/2010/main" val="2649471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7488655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269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100000"/>
              </a:lnSpc>
            </a:pPr>
            <a:endParaRPr lang="en-GB" dirty="0" smtClean="0">
              <a:solidFill>
                <a:srgbClr val="000000"/>
              </a:solidFill>
              <a:sym typeface="Arial"/>
            </a:endParaRPr>
          </a:p>
        </p:txBody>
      </p:sp>
      <p:sp>
        <p:nvSpPr>
          <p:cNvPr id="2" name="Content Placeholder 1"/>
          <p:cNvSpPr>
            <a:spLocks noGrp="1"/>
          </p:cNvSpPr>
          <p:nvPr>
            <p:ph sz="quarter" idx="11"/>
          </p:nvPr>
        </p:nvSpPr>
        <p:spPr/>
        <p:txBody>
          <a:bodyPr/>
          <a:lstStyle/>
          <a:p>
            <a:r>
              <a:rPr lang="en-US" sz="2000" dirty="0"/>
              <a:t>The RAS is anchored in specific objectives for risk-taking</a:t>
            </a:r>
            <a:endParaRPr lang="en-GB" sz="2000" dirty="0"/>
          </a:p>
        </p:txBody>
      </p:sp>
      <p:sp>
        <p:nvSpPr>
          <p:cNvPr id="11" name="Rounded Rectangle 10"/>
          <p:cNvSpPr/>
          <p:nvPr/>
        </p:nvSpPr>
        <p:spPr>
          <a:xfrm rot="3622688">
            <a:off x="501630" y="1733444"/>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rot="7643359">
            <a:off x="470595" y="2961221"/>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4" name="Rounded Rectangle 13"/>
          <p:cNvSpPr/>
          <p:nvPr/>
        </p:nvSpPr>
        <p:spPr>
          <a:xfrm rot="7241531">
            <a:off x="507513" y="4031317"/>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5" name="Rounded Rectangle 14"/>
          <p:cNvSpPr/>
          <p:nvPr/>
        </p:nvSpPr>
        <p:spPr>
          <a:xfrm rot="2364540">
            <a:off x="471625" y="4975600"/>
            <a:ext cx="656382" cy="337447"/>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sp>
        <p:nvSpPr>
          <p:cNvPr id="16" name="Rounded Rectangle 15"/>
          <p:cNvSpPr/>
          <p:nvPr/>
        </p:nvSpPr>
        <p:spPr>
          <a:xfrm rot="5926955">
            <a:off x="414846" y="4671994"/>
            <a:ext cx="73366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GB" dirty="0">
              <a:solidFill>
                <a:schemeClr val="tx1"/>
              </a:solidFill>
              <a:latin typeface="Arial" panose="020B0604020202020204" pitchFamily="34" charset="0"/>
              <a:cs typeface="Arial" panose="020B0604020202020204" pitchFamily="34" charset="0"/>
            </a:endParaRPr>
          </a:p>
        </p:txBody>
      </p:sp>
      <p:sp>
        <p:nvSpPr>
          <p:cNvPr id="17" name="Rounded Rectangle 16"/>
          <p:cNvSpPr/>
          <p:nvPr/>
        </p:nvSpPr>
        <p:spPr>
          <a:xfrm rot="4320757">
            <a:off x="438986" y="3591542"/>
            <a:ext cx="73366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GB" dirty="0">
              <a:solidFill>
                <a:schemeClr val="tx1"/>
              </a:solidFill>
              <a:latin typeface="Arial" panose="020B0604020202020204" pitchFamily="34" charset="0"/>
              <a:cs typeface="Arial" panose="020B0604020202020204" pitchFamily="34" charset="0"/>
            </a:endParaRPr>
          </a:p>
        </p:txBody>
      </p:sp>
      <p:sp>
        <p:nvSpPr>
          <p:cNvPr id="18" name="Rounded Rectangle 17"/>
          <p:cNvSpPr/>
          <p:nvPr/>
        </p:nvSpPr>
        <p:spPr>
          <a:xfrm rot="5400000">
            <a:off x="528802" y="2556041"/>
            <a:ext cx="744514" cy="97957"/>
          </a:xfrm>
          <a:prstGeom prst="roundRect">
            <a:avLst>
              <a:gd name="adj" fmla="val 50000"/>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latin typeface="Arial" panose="020B0604020202020204" pitchFamily="34" charset="0"/>
              <a:cs typeface="Arial" panose="020B0604020202020204" pitchFamily="34" charset="0"/>
            </a:endParaRPr>
          </a:p>
        </p:txBody>
      </p:sp>
      <p:cxnSp>
        <p:nvCxnSpPr>
          <p:cNvPr id="24" name="Straight Connector 23"/>
          <p:cNvCxnSpPr/>
          <p:nvPr/>
        </p:nvCxnSpPr>
        <p:spPr>
          <a:xfrm flipH="1">
            <a:off x="1095375" y="4131848"/>
            <a:ext cx="794784"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82040" y="5121143"/>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90159" y="1756415"/>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90159" y="3796939"/>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90159" y="4663277"/>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45844" y="3154631"/>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90159" y="2802017"/>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47752" y="2156654"/>
            <a:ext cx="806212"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150777930"/>
              </p:ext>
            </p:extLst>
          </p:nvPr>
        </p:nvGraphicFramePr>
        <p:xfrm>
          <a:off x="1890160" y="1351580"/>
          <a:ext cx="7243207" cy="4198609"/>
        </p:xfrm>
        <a:graphic>
          <a:graphicData uri="http://schemas.openxmlformats.org/drawingml/2006/table">
            <a:tbl>
              <a:tblPr firstRow="1" bandRow="1">
                <a:tableStyleId>{839DD9DD-9E6C-4910-8AC0-68ADFF6A6AFC}</a:tableStyleId>
              </a:tblPr>
              <a:tblGrid>
                <a:gridCol w="2278498"/>
                <a:gridCol w="4964709"/>
              </a:tblGrid>
              <a:tr h="313952">
                <a:tc>
                  <a:txBody>
                    <a:bodyPr/>
                    <a:lstStyle/>
                    <a:p>
                      <a:r>
                        <a:rPr lang="en-US" sz="1400" dirty="0" smtClean="0">
                          <a:solidFill>
                            <a:schemeClr val="accent1"/>
                          </a:solidFill>
                          <a:latin typeface="Arial" panose="020B0604020202020204" pitchFamily="34" charset="0"/>
                          <a:cs typeface="Arial" panose="020B0604020202020204" pitchFamily="34" charset="0"/>
                        </a:rPr>
                        <a:t>Objectives</a:t>
                      </a:r>
                      <a:endParaRPr lang="en-US" sz="1400" dirty="0">
                        <a:solidFill>
                          <a:schemeClr val="accent1"/>
                        </a:solidFill>
                        <a:latin typeface="Arial" panose="020B0604020202020204" pitchFamily="34" charset="0"/>
                        <a:cs typeface="Arial" panose="020B0604020202020204" pitchFamily="34" charset="0"/>
                      </a:endParaRPr>
                    </a:p>
                  </a:txBody>
                  <a:tcPr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solidFill>
                            <a:schemeClr val="accent1"/>
                          </a:solidFill>
                          <a:latin typeface="Arial" panose="020B0604020202020204" pitchFamily="34" charset="0"/>
                          <a:cs typeface="Arial" panose="020B0604020202020204" pitchFamily="34" charset="0"/>
                        </a:rPr>
                        <a:t>Manifestation in RAS</a:t>
                      </a:r>
                      <a:endParaRPr lang="en-US" sz="1400" dirty="0">
                        <a:solidFill>
                          <a:schemeClr val="accent1"/>
                        </a:solidFill>
                        <a:latin typeface="Arial" panose="020B0604020202020204" pitchFamily="34" charset="0"/>
                        <a:cs typeface="Arial" panose="020B0604020202020204" pitchFamily="34" charset="0"/>
                      </a:endParaRPr>
                    </a:p>
                  </a:txBody>
                  <a:tcPr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70928">
                <a:tc rowSpan="2">
                  <a:txBody>
                    <a:bodyPr/>
                    <a:lstStyle/>
                    <a:p>
                      <a:pPr algn="l">
                        <a:lnSpc>
                          <a:spcPct val="100000"/>
                        </a:lnSpc>
                      </a:pPr>
                      <a:r>
                        <a:rPr lang="en-US" sz="1200" b="1" dirty="0" smtClean="0">
                          <a:solidFill>
                            <a:schemeClr val="tx1"/>
                          </a:solidFill>
                          <a:latin typeface="Arial" panose="020B0604020202020204" pitchFamily="34" charset="0"/>
                          <a:cs typeface="Arial" panose="020B0604020202020204" pitchFamily="34" charset="0"/>
                        </a:rPr>
                        <a:t>Meet regulatory constraints</a:t>
                      </a:r>
                      <a:endParaRPr lang="en-US" sz="1200" b="1" dirty="0">
                        <a:solidFill>
                          <a:schemeClr val="tx1"/>
                        </a:solidFill>
                        <a:latin typeface="Arial" panose="020B0604020202020204" pitchFamily="34" charset="0"/>
                        <a:cs typeface="Arial" panose="020B0604020202020204" pitchFamily="34" charset="0"/>
                      </a:endParaRPr>
                    </a:p>
                  </a:txBody>
                  <a:tcPr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GB" sz="1200" b="1" i="0" dirty="0" smtClean="0">
                          <a:latin typeface="Arial" panose="020B0604020202020204" pitchFamily="34" charset="0"/>
                          <a:cs typeface="Arial" panose="020B0604020202020204" pitchFamily="34" charset="0"/>
                        </a:rPr>
                        <a:t>Capital</a:t>
                      </a:r>
                      <a:r>
                        <a:rPr lang="en-GB" sz="1200" dirty="0" smtClean="0">
                          <a:latin typeface="Arial" panose="020B0604020202020204" pitchFamily="34" charset="0"/>
                          <a:cs typeface="Arial" panose="020B0604020202020204" pitchFamily="34" charset="0"/>
                        </a:rPr>
                        <a:t>: </a:t>
                      </a:r>
                      <a:r>
                        <a:rPr lang="en-GB" sz="1200" dirty="0" smtClean="0">
                          <a:solidFill>
                            <a:schemeClr val="tx1"/>
                          </a:solidFill>
                          <a:latin typeface="Arial" panose="020B0604020202020204" pitchFamily="34" charset="0"/>
                          <a:cs typeface="Arial" panose="020B0604020202020204" pitchFamily="34" charset="0"/>
                        </a:rPr>
                        <a:t>Ensure</a:t>
                      </a:r>
                      <a:r>
                        <a:rPr lang="en-GB" sz="120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endParaRPr lang="en-US" sz="1200" dirty="0">
                        <a:solidFill>
                          <a:schemeClr val="tx1"/>
                        </a:solidFill>
                        <a:latin typeface="Arial" panose="020B0604020202020204" pitchFamily="34" charset="0"/>
                        <a:cs typeface="Arial" panose="020B0604020202020204" pitchFamily="34" charset="0"/>
                      </a:endParaRPr>
                    </a:p>
                  </a:txBody>
                  <a:tcPr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64845">
                <a:tc vMerge="1">
                  <a:txBody>
                    <a:bodyPr/>
                    <a:lstStyle/>
                    <a:p>
                      <a:endParaRPr lang="en-US"/>
                    </a:p>
                  </a:txBody>
                  <a:tcPr/>
                </a:tc>
                <a:tc>
                  <a:txBody>
                    <a:bodyPr/>
                    <a:lstStyle/>
                    <a:p>
                      <a:pPr marL="171450" indent="-171450">
                        <a:buFont typeface="Arial" panose="020B0604020202020204" pitchFamily="34" charset="0"/>
                        <a:buChar char="•"/>
                      </a:pPr>
                      <a:r>
                        <a:rPr lang="en-US" sz="1200" b="1" i="0" dirty="0" smtClean="0">
                          <a:latin typeface="Arial" panose="020B0604020202020204" pitchFamily="34" charset="0"/>
                          <a:ea typeface="ＭＳ Ｐゴシック" pitchFamily="-112" charset="-128"/>
                          <a:cs typeface="Arial" panose="020B0604020202020204" pitchFamily="34" charset="0"/>
                        </a:rPr>
                        <a:t>Liquidity</a:t>
                      </a:r>
                      <a:r>
                        <a:rPr lang="en-US" sz="1200" dirty="0" smtClean="0">
                          <a:latin typeface="Arial" panose="020B0604020202020204" pitchFamily="34" charset="0"/>
                          <a:ea typeface="ＭＳ Ｐゴシック" pitchFamily="-112" charset="-128"/>
                          <a:cs typeface="Arial" panose="020B0604020202020204" pitchFamily="34" charset="0"/>
                        </a:rPr>
                        <a:t>:</a:t>
                      </a:r>
                      <a:r>
                        <a:rPr lang="en-US" sz="1200" baseline="0" dirty="0" smtClean="0">
                          <a:latin typeface="Arial" panose="020B0604020202020204" pitchFamily="34" charset="0"/>
                          <a:ea typeface="ＭＳ Ｐゴシック" pitchFamily="-112" charset="-128"/>
                          <a:cs typeface="Arial" panose="020B0604020202020204" pitchFamily="34" charset="0"/>
                        </a:rPr>
                        <a:t> </a:t>
                      </a:r>
                      <a:r>
                        <a:rPr lang="en-US" sz="1200" kern="1200" dirty="0" smtClean="0">
                          <a:solidFill>
                            <a:schemeClr val="tx1"/>
                          </a:solidFill>
                          <a:effectLst/>
                          <a:latin typeface="Arial"/>
                          <a:ea typeface="+mn-ea"/>
                          <a:cs typeface="+mn-cs"/>
                        </a:rPr>
                        <a:t>Ensure cash flow profile keeps the entity within both internally and externally-defined limits</a:t>
                      </a:r>
                      <a:endParaRPr lang="en-US" sz="1200" dirty="0">
                        <a:latin typeface="Arial" panose="020B0604020202020204" pitchFamily="34" charset="0"/>
                        <a:cs typeface="Arial" panose="020B0604020202020204" pitchFamily="34" charset="0"/>
                      </a:endParaRPr>
                    </a:p>
                  </a:txBody>
                  <a:tcPr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954937">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Sustain </a:t>
                      </a:r>
                      <a:r>
                        <a:rPr lang="en-US" sz="1200" b="1" kern="1200" baseline="0" dirty="0" smtClean="0">
                          <a:solidFill>
                            <a:schemeClr val="tx1"/>
                          </a:solidFill>
                          <a:latin typeface="Arial" panose="020B0604020202020204" pitchFamily="34" charset="0"/>
                          <a:ea typeface="+mn-ea"/>
                          <a:cs typeface="Arial" panose="020B0604020202020204" pitchFamily="34" charset="0"/>
                        </a:rPr>
                        <a:t>confidence of external stakeholders (e.g., rating agencies)</a:t>
                      </a:r>
                    </a:p>
                  </a:txBody>
                  <a:tcPr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latin typeface="Arial" panose="020B0604020202020204" pitchFamily="34" charset="0"/>
                          <a:cs typeface="Arial" panose="020B0604020202020204" pitchFamily="34" charset="0"/>
                        </a:rPr>
                        <a:t>Ensure</a:t>
                      </a:r>
                      <a:r>
                        <a:rPr lang="en-GB" sz="1200" baseline="0" dirty="0" smtClean="0">
                          <a:latin typeface="Arial" panose="020B0604020202020204" pitchFamily="34" charset="0"/>
                          <a:cs typeface="Arial" panose="020B0604020202020204" pitchFamily="34" charset="0"/>
                        </a:rPr>
                        <a:t> c</a:t>
                      </a:r>
                      <a:r>
                        <a:rPr lang="en-GB" sz="1200" dirty="0" smtClean="0">
                          <a:latin typeface="Arial" panose="020B0604020202020204" pitchFamily="34" charset="0"/>
                          <a:cs typeface="Arial" panose="020B0604020202020204" pitchFamily="34" charset="0"/>
                        </a:rPr>
                        <a:t>haracteristics of the balance</a:t>
                      </a:r>
                      <a:r>
                        <a:rPr lang="en-GB" sz="1200" baseline="0" dirty="0" smtClean="0">
                          <a:latin typeface="Arial" panose="020B0604020202020204" pitchFamily="34" charset="0"/>
                          <a:cs typeface="Arial" panose="020B0604020202020204" pitchFamily="34" charset="0"/>
                        </a:rPr>
                        <a:t> sheet, earnings and </a:t>
                      </a:r>
                      <a:r>
                        <a:rPr lang="en-GB" sz="1200" dirty="0" smtClean="0">
                          <a:latin typeface="Arial" panose="020B0604020202020204" pitchFamily="34" charset="0"/>
                          <a:cs typeface="Arial" panose="020B0604020202020204" pitchFamily="34" charset="0"/>
                        </a:rPr>
                        <a:t>business profile (e.g., asset quality, liquidity, concentrations) are consistent with stakeholder expectations for prudent</a:t>
                      </a:r>
                      <a:r>
                        <a:rPr lang="en-GB" sz="1200" baseline="0" dirty="0" smtClean="0">
                          <a:latin typeface="Arial" panose="020B0604020202020204" pitchFamily="34" charset="0"/>
                          <a:cs typeface="Arial" panose="020B0604020202020204" pitchFamily="34" charset="0"/>
                        </a:rPr>
                        <a:t> risk management</a:t>
                      </a:r>
                      <a:endParaRPr lang="en-US" sz="1200" dirty="0">
                        <a:latin typeface="Arial" panose="020B0604020202020204" pitchFamily="34" charset="0"/>
                        <a:cs typeface="Arial" panose="020B0604020202020204" pitchFamily="34" charset="0"/>
                      </a:endParaRPr>
                    </a:p>
                  </a:txBody>
                  <a:tcPr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030738">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Minimize</a:t>
                      </a:r>
                      <a:r>
                        <a:rPr lang="en-US" sz="1200" b="1" kern="1200" baseline="0" dirty="0" smtClean="0">
                          <a:solidFill>
                            <a:schemeClr val="tx1"/>
                          </a:solidFill>
                          <a:latin typeface="Arial" panose="020B0604020202020204" pitchFamily="34" charset="0"/>
                          <a:ea typeface="+mn-ea"/>
                          <a:cs typeface="Arial" panose="020B0604020202020204" pitchFamily="34" charset="0"/>
                        </a:rPr>
                        <a:t> </a:t>
                      </a:r>
                      <a:r>
                        <a:rPr lang="en-US" sz="1200" b="1" kern="1200" dirty="0" smtClean="0">
                          <a:solidFill>
                            <a:schemeClr val="tx1"/>
                          </a:solidFill>
                          <a:latin typeface="Arial" panose="020B0604020202020204" pitchFamily="34" charset="0"/>
                          <a:ea typeface="+mn-ea"/>
                          <a:cs typeface="Arial" panose="020B0604020202020204" pitchFamily="34" charset="0"/>
                        </a:rPr>
                        <a:t>risks that do not generate incremental earnings</a:t>
                      </a:r>
                    </a:p>
                  </a:txBody>
                  <a:tcPr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Establish</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GB" sz="1200" kern="1200" dirty="0" smtClean="0">
                          <a:solidFill>
                            <a:schemeClr val="tx1"/>
                          </a:solidFill>
                          <a:latin typeface="Arial" panose="020B0604020202020204" pitchFamily="34" charset="0"/>
                          <a:ea typeface="+mn-ea"/>
                          <a:cs typeface="Arial" panose="020B0604020202020204" pitchFamily="34" charset="0"/>
                        </a:rPr>
                        <a:t>Board-level expectations for processes and controls in place for non-financial risks</a:t>
                      </a:r>
                      <a:r>
                        <a:rPr lang="en-GB" sz="1200" kern="1200" baseline="0" dirty="0" smtClean="0">
                          <a:solidFill>
                            <a:schemeClr val="tx1"/>
                          </a:solidFill>
                          <a:latin typeface="Arial" panose="020B0604020202020204" pitchFamily="34" charset="0"/>
                          <a:ea typeface="+mn-ea"/>
                          <a:cs typeface="Arial" panose="020B0604020202020204" pitchFamily="34" charset="0"/>
                        </a:rPr>
                        <a:t> </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963209">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Comply with Group-level</a:t>
                      </a:r>
                      <a:r>
                        <a:rPr lang="en-US" sz="1200" b="1" baseline="0" dirty="0" smtClean="0">
                          <a:solidFill>
                            <a:schemeClr val="tx1"/>
                          </a:solidFill>
                          <a:latin typeface="Arial" panose="020B0604020202020204" pitchFamily="34" charset="0"/>
                          <a:cs typeface="Arial" panose="020B0604020202020204" pitchFamily="34" charset="0"/>
                        </a:rPr>
                        <a:t> Risk A</a:t>
                      </a:r>
                      <a:r>
                        <a:rPr lang="en-US" sz="1200" b="1" dirty="0" smtClean="0">
                          <a:solidFill>
                            <a:schemeClr val="tx1"/>
                          </a:solidFill>
                          <a:latin typeface="Arial" panose="020B0604020202020204" pitchFamily="34" charset="0"/>
                          <a:cs typeface="Arial" panose="020B0604020202020204" pitchFamily="34" charset="0"/>
                        </a:rPr>
                        <a:t>ppetite expectations</a:t>
                      </a:r>
                      <a:endParaRPr lang="en-GB" sz="1200" b="1" dirty="0" smtClean="0">
                        <a:solidFill>
                          <a:schemeClr val="tx1"/>
                        </a:solidFill>
                        <a:latin typeface="Arial" panose="020B0604020202020204" pitchFamily="34" charset="0"/>
                        <a:cs typeface="Arial" panose="020B0604020202020204" pitchFamily="34" charset="0"/>
                      </a:endParaRPr>
                    </a:p>
                  </a:txBody>
                  <a:tcPr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I</a:t>
                      </a:r>
                      <a:r>
                        <a:rPr lang="en-GB" sz="1200" kern="1200" baseline="0" dirty="0" smtClean="0">
                          <a:solidFill>
                            <a:schemeClr val="tx1"/>
                          </a:solidFill>
                          <a:latin typeface="Arial" panose="020B0604020202020204" pitchFamily="34" charset="0"/>
                          <a:ea typeface="+mn-ea"/>
                          <a:cs typeface="Arial" panose="020B0604020202020204" pitchFamily="34" charset="0"/>
                        </a:rPr>
                        <a:t>ncl</a:t>
                      </a:r>
                      <a:r>
                        <a:rPr lang="en-GB" sz="1200" kern="1200" dirty="0" smtClean="0">
                          <a:solidFill>
                            <a:schemeClr val="tx1"/>
                          </a:solidFill>
                          <a:latin typeface="Arial" panose="020B0604020202020204" pitchFamily="34" charset="0"/>
                          <a:ea typeface="+mn-ea"/>
                          <a:cs typeface="Arial" panose="020B0604020202020204" pitchFamily="34" charset="0"/>
                        </a:rPr>
                        <a:t>ude</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US" sz="1200" kern="1200" dirty="0" smtClean="0">
                          <a:solidFill>
                            <a:schemeClr val="tx1"/>
                          </a:solidFill>
                          <a:latin typeface="Arial" panose="020B0604020202020204" pitchFamily="34" charset="0"/>
                          <a:ea typeface="+mn-ea"/>
                          <a:cs typeface="Arial" panose="020B0604020202020204" pitchFamily="34" charset="0"/>
                        </a:rPr>
                        <a:t>metrics and adhere to limits agreed</a:t>
                      </a:r>
                      <a:r>
                        <a:rPr lang="en-US" sz="1200" kern="1200" baseline="0" dirty="0" smtClean="0">
                          <a:solidFill>
                            <a:schemeClr val="tx1"/>
                          </a:solidFill>
                          <a:latin typeface="Arial" panose="020B0604020202020204" pitchFamily="34" charset="0"/>
                          <a:ea typeface="+mn-ea"/>
                          <a:cs typeface="Arial" panose="020B0604020202020204" pitchFamily="34" charset="0"/>
                        </a:rPr>
                        <a:t> with </a:t>
                      </a:r>
                      <a:r>
                        <a:rPr lang="en-US" sz="1200" kern="1200" dirty="0" smtClean="0">
                          <a:solidFill>
                            <a:schemeClr val="tx1"/>
                          </a:solidFill>
                          <a:latin typeface="Arial" panose="020B0604020202020204" pitchFamily="34" charset="0"/>
                          <a:ea typeface="+mn-ea"/>
                          <a:cs typeface="Arial" panose="020B0604020202020204" pitchFamily="34" charset="0"/>
                        </a:rPr>
                        <a:t>Group, as applicable to SHUSA’s business</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2" name="CONCLUTION_SHAPE"/>
          <p:cNvGraphicFramePr>
            <a:graphicFrameLocks noGrp="1"/>
          </p:cNvGraphicFramePr>
          <p:nvPr>
            <p:extLst>
              <p:ext uri="{D42A27DB-BD31-4B8C-83A1-F6EECF244321}">
                <p14:modId xmlns:p14="http://schemas.microsoft.com/office/powerpoint/2010/main" val="1633590689"/>
              </p:ext>
            </p:extLst>
          </p:nvPr>
        </p:nvGraphicFramePr>
        <p:xfrm>
          <a:off x="439130" y="5609940"/>
          <a:ext cx="8709633" cy="640080"/>
        </p:xfrm>
        <a:graphic>
          <a:graphicData uri="http://schemas.openxmlformats.org/drawingml/2006/table">
            <a:tbl>
              <a:tblPr firstRow="1" bandRow="1">
                <a:tableStyleId>{839DD9DD-9E6C-4910-8AC0-68ADFF6A6AFC}</a:tableStyleId>
              </a:tblPr>
              <a:tblGrid>
                <a:gridCol w="8709633"/>
              </a:tblGrid>
              <a:tr h="0">
                <a:tc>
                  <a:txBody>
                    <a:bodyPr/>
                    <a:lstStyle/>
                    <a:p>
                      <a:r>
                        <a:rPr kumimoji="0" lang="en-US" sz="1800" b="0" i="0" u="none" baseline="0" dirty="0" smtClean="0">
                          <a:solidFill>
                            <a:srgbClr val="FF0000"/>
                          </a:solidFill>
                          <a:latin typeface="Arial" panose="020B0604020202020204" pitchFamily="34" charset="0"/>
                          <a:cs typeface="Arial" panose="020B0604020202020204" pitchFamily="34" charset="0"/>
                          <a:sym typeface="Arial"/>
                        </a:rPr>
                        <a:t>The statements, metrics and limits in the RAS will enable the Board to ensure these overarching objectives are upheld</a:t>
                      </a:r>
                    </a:p>
                  </a:txBody>
                  <a:tcPr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2" name="Text Box 75"/>
          <p:cNvSpPr txBox="1">
            <a:spLocks noChangeArrowheads="1"/>
          </p:cNvSpPr>
          <p:nvPr/>
        </p:nvSpPr>
        <p:spPr bwMode="gray">
          <a:xfrm>
            <a:off x="407540" y="98167"/>
            <a:ext cx="716543"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Objectives</a:t>
            </a:r>
            <a:endParaRPr lang="en-US" sz="1200" dirty="0">
              <a:solidFill>
                <a:schemeClr val="bg1">
                  <a:lumMod val="50000"/>
                </a:schemeClr>
              </a:solidFill>
            </a:endParaRPr>
          </a:p>
        </p:txBody>
      </p:sp>
    </p:spTree>
    <p:extLst>
      <p:ext uri="{BB962C8B-B14F-4D97-AF65-F5344CB8AC3E}">
        <p14:creationId xmlns:p14="http://schemas.microsoft.com/office/powerpoint/2010/main" val="5709183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966867" y="1110099"/>
            <a:ext cx="2044149"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5" name="TextBox 24"/>
          <p:cNvSpPr txBox="1"/>
          <p:nvPr/>
        </p:nvSpPr>
        <p:spPr>
          <a:xfrm>
            <a:off x="366713" y="1110099"/>
            <a:ext cx="639147" cy="211468"/>
          </a:xfrm>
          <a:prstGeom prst="rect">
            <a:avLst/>
          </a:prstGeom>
          <a:noFill/>
        </p:spPr>
        <p:txBody>
          <a:bodyPr wrap="square" rtlCol="0">
            <a:spAutoFit/>
          </a:bodyPr>
          <a:lstStyle/>
          <a:p>
            <a:r>
              <a:rPr lang="en-GB" sz="900" b="1" dirty="0" smtClean="0"/>
              <a:t>Legend</a:t>
            </a:r>
            <a:endParaRPr lang="en-GB" sz="900" b="1" dirty="0"/>
          </a:p>
        </p:txBody>
      </p:sp>
      <p:sp>
        <p:nvSpPr>
          <p:cNvPr id="26" name="TextBox 25"/>
          <p:cNvSpPr txBox="1"/>
          <p:nvPr/>
        </p:nvSpPr>
        <p:spPr>
          <a:xfrm>
            <a:off x="1054194" y="1110099"/>
            <a:ext cx="864339" cy="211468"/>
          </a:xfrm>
          <a:prstGeom prst="rect">
            <a:avLst/>
          </a:prstGeom>
          <a:noFill/>
        </p:spPr>
        <p:txBody>
          <a:bodyPr wrap="none" rtlCol="0">
            <a:spAutoFit/>
          </a:bodyPr>
          <a:lstStyle/>
          <a:p>
            <a:pPr eaLnBrk="1" hangingPunct="1">
              <a:lnSpc>
                <a:spcPct val="86000"/>
              </a:lnSpc>
            </a:pPr>
            <a:r>
              <a:rPr lang="en-US" sz="900" b="1" i="1" dirty="0" smtClean="0">
                <a:solidFill>
                  <a:srgbClr val="008AB3"/>
                </a:solidFill>
                <a:ea typeface="ＭＳ Ｐゴシック"/>
              </a:rPr>
              <a:t>New metrics</a:t>
            </a:r>
          </a:p>
        </p:txBody>
      </p:sp>
      <p:sp>
        <p:nvSpPr>
          <p:cNvPr id="19" name="Content Placeholder 1"/>
          <p:cNvSpPr>
            <a:spLocks noGrp="1"/>
          </p:cNvSpPr>
          <p:nvPr>
            <p:ph sz="quarter" idx="11"/>
          </p:nvPr>
        </p:nvSpPr>
        <p:spPr/>
        <p:txBody>
          <a:bodyPr/>
          <a:lstStyle/>
          <a:p>
            <a:r>
              <a:rPr lang="en-US" dirty="0" smtClean="0"/>
              <a:t>Limit overview: </a:t>
            </a:r>
            <a:r>
              <a:rPr lang="en-US" b="0" dirty="0"/>
              <a:t>Credit </a:t>
            </a:r>
            <a:r>
              <a:rPr lang="en-US" b="0" dirty="0" smtClean="0"/>
              <a:t>risk concentration metrics</a:t>
            </a:r>
            <a:endParaRPr lang="en-GB" dirty="0"/>
          </a:p>
        </p:txBody>
      </p:sp>
      <p:sp>
        <p:nvSpPr>
          <p:cNvPr id="23" name="Footnote"/>
          <p:cNvSpPr/>
          <p:nvPr/>
        </p:nvSpPr>
        <p:spPr bwMode="auto">
          <a:xfrm>
            <a:off x="2210237" y="6336330"/>
            <a:ext cx="6814003" cy="2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r>
              <a:rPr lang="en-US" sz="800" dirty="0">
                <a:latin typeface="Arial"/>
                <a:ea typeface="ＭＳ Ｐゴシック"/>
                <a:sym typeface="Arial"/>
              </a:rPr>
              <a:t>Source: SHUSA RAS March Monthly Report </a:t>
            </a:r>
            <a:endParaRPr lang="en-US" sz="800" dirty="0" smtClean="0">
              <a:ea typeface="ＭＳ Ｐゴシック"/>
            </a:endParaRPr>
          </a:p>
          <a:p>
            <a:pPr marL="114300" indent="-114300" algn="l" eaLnBrk="1" hangingPunct="1">
              <a:buFont typeface="+mj-lt"/>
              <a:buAutoNum type="arabicPeriod"/>
            </a:pPr>
            <a:r>
              <a:rPr lang="en-US" sz="800" dirty="0" smtClean="0">
                <a:ea typeface="ＭＳ Ｐゴシック"/>
              </a:rPr>
              <a:t>Subprime </a:t>
            </a:r>
            <a:r>
              <a:rPr lang="en-US" sz="800" dirty="0">
                <a:ea typeface="ＭＳ Ｐゴシック"/>
              </a:rPr>
              <a:t>is defined as FICO &lt; 630 or no FICO score available (excluding Commercial Fleet s</a:t>
            </a:r>
            <a:r>
              <a:rPr lang="en-US" sz="800" dirty="0" smtClean="0">
                <a:ea typeface="ＭＳ Ｐゴシック"/>
              </a:rPr>
              <a:t>)</a:t>
            </a:r>
            <a:endParaRPr lang="en-US" sz="800" dirty="0">
              <a:latin typeface="Arial"/>
              <a:ea typeface="ＭＳ Ｐゴシック"/>
              <a:sym typeface="Arial"/>
            </a:endParaRPr>
          </a:p>
        </p:txBody>
      </p:sp>
      <p:graphicFrame>
        <p:nvGraphicFramePr>
          <p:cNvPr id="12" name="Table 11"/>
          <p:cNvGraphicFramePr>
            <a:graphicFrameLocks noGrp="1"/>
          </p:cNvGraphicFramePr>
          <p:nvPr>
            <p:extLst>
              <p:ext uri="{D42A27DB-BD31-4B8C-83A1-F6EECF244321}">
                <p14:modId xmlns:p14="http://schemas.microsoft.com/office/powerpoint/2010/main" val="1629831409"/>
              </p:ext>
            </p:extLst>
          </p:nvPr>
        </p:nvGraphicFramePr>
        <p:xfrm>
          <a:off x="365760" y="1463040"/>
          <a:ext cx="8898757" cy="1097280"/>
        </p:xfrm>
        <a:graphic>
          <a:graphicData uri="http://schemas.openxmlformats.org/drawingml/2006/table">
            <a:tbl>
              <a:tblPr firstRow="1" bandRow="1">
                <a:tableStyleId>{2D5ABB26-0587-4C30-8999-92F81FD0307C}</a:tableStyleId>
              </a:tblPr>
              <a:tblGrid>
                <a:gridCol w="839235"/>
                <a:gridCol w="1313793"/>
                <a:gridCol w="704193"/>
                <a:gridCol w="868155"/>
                <a:gridCol w="868155"/>
                <a:gridCol w="868155"/>
                <a:gridCol w="868155"/>
                <a:gridCol w="868155"/>
                <a:gridCol w="1700761"/>
              </a:tblGrid>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Entity</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rowSpan="2">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Justification</a:t>
                      </a:r>
                      <a:r>
                        <a:rPr lang="en-GB" sz="1000" b="1" baseline="0" dirty="0" smtClean="0">
                          <a:solidFill>
                            <a:srgbClr val="FF0000"/>
                          </a:solidFill>
                          <a:latin typeface="Arial" panose="020B0604020202020204" pitchFamily="34" charset="0"/>
                          <a:cs typeface="Arial" panose="020B0604020202020204" pitchFamily="34" charset="0"/>
                        </a:rPr>
                        <a:t> for changes</a:t>
                      </a:r>
                      <a:endParaRPr lang="en-GB" sz="1000" b="1" dirty="0" smtClean="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2016</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a:lnSpc>
                          <a:spcPct val="100000"/>
                        </a:lnSpc>
                        <a:spcBef>
                          <a:spcPts val="200"/>
                        </a:spcBef>
                        <a:spcAft>
                          <a:spcPts val="200"/>
                        </a:spcAft>
                      </a:pP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61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solidFill>
                            <a:srgbClr val="000000"/>
                          </a:solidFill>
                          <a:effectLst/>
                          <a:latin typeface="Arial" panose="020B0604020202020204" pitchFamily="34" charset="0"/>
                          <a:cs typeface="Arial" panose="020B0604020202020204" pitchFamily="34" charset="0"/>
                        </a:rPr>
                        <a:t>SC Subprime Assets</a:t>
                      </a:r>
                      <a:r>
                        <a:rPr lang="en-US" sz="1000" b="0" i="0" u="none" strike="noStrike" baseline="30000" dirty="0" smtClean="0">
                          <a:solidFill>
                            <a:srgbClr val="000000"/>
                          </a:solidFill>
                          <a:effectLst/>
                          <a:latin typeface="Arial" panose="020B0604020202020204" pitchFamily="34" charset="0"/>
                          <a:cs typeface="Arial" panose="020B0604020202020204" pitchFamily="34" charset="0"/>
                        </a:rPr>
                        <a:t>1</a:t>
                      </a:r>
                      <a:r>
                        <a:rPr lang="en-US" sz="1000" b="0" i="0" u="none" strike="noStrike" dirty="0" smtClean="0">
                          <a:solidFill>
                            <a:srgbClr val="000000"/>
                          </a:solidFill>
                          <a:effectLst/>
                          <a:latin typeface="Arial" panose="020B0604020202020204" pitchFamily="34" charset="0"/>
                          <a:cs typeface="Arial" panose="020B0604020202020204" pitchFamily="34" charset="0"/>
                        </a:rPr>
                        <a:t> as % SHUSA Credit</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Exposure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(with PL</a:t>
                      </a:r>
                      <a:r>
                        <a:rPr kumimoji="0" lang="en-US" sz="10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a:t>
                      </a: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endParaRPr kumimoji="0" lang="en-US" sz="10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(excl. PL</a:t>
                      </a:r>
                      <a:r>
                        <a:rPr kumimoji="0" lang="en-US" sz="10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a:t>
                      </a: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18288" marR="18288"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ts val="1000"/>
                        </a:lnSpc>
                      </a:pPr>
                      <a:r>
                        <a:rPr lang="en-US" sz="1000" b="0" i="0" kern="1200" dirty="0" smtClean="0">
                          <a:solidFill>
                            <a:schemeClr val="tx1"/>
                          </a:solidFill>
                          <a:latin typeface="Arial" panose="020B0604020202020204" pitchFamily="34" charset="0"/>
                          <a:ea typeface="+mn-ea"/>
                          <a:cs typeface="Arial" panose="020B0604020202020204" pitchFamily="34" charset="0"/>
                        </a:rPr>
                        <a:t>&gt;=</a:t>
                      </a:r>
                      <a:r>
                        <a:rPr lang="en-US" sz="1000" dirty="0" smtClean="0">
                          <a:latin typeface="Arial" panose="020B0604020202020204" pitchFamily="34" charset="0"/>
                          <a:cs typeface="Arial" panose="020B0604020202020204" pitchFamily="34" charset="0"/>
                        </a:rPr>
                        <a:t>25%</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ts val="1000"/>
                        </a:lnSpc>
                      </a:pPr>
                      <a:r>
                        <a:rPr lang="en-US" sz="100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No change</a:t>
                      </a: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1" name="Group 10"/>
          <p:cNvGrpSpPr/>
          <p:nvPr/>
        </p:nvGrpSpPr>
        <p:grpSpPr>
          <a:xfrm>
            <a:off x="443921" y="72184"/>
            <a:ext cx="2799275" cy="189008"/>
            <a:chOff x="403281" y="164517"/>
            <a:chExt cx="2799275" cy="189008"/>
          </a:xfrm>
        </p:grpSpPr>
        <p:sp>
          <p:nvSpPr>
            <p:cNvPr id="13"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Concentration: Limit overview</a:t>
              </a:r>
              <a:endParaRPr lang="en-US" sz="1200" dirty="0">
                <a:solidFill>
                  <a:schemeClr val="accent1"/>
                </a:solidFill>
              </a:endParaRPr>
            </a:p>
          </p:txBody>
        </p:sp>
        <p:sp>
          <p:nvSpPr>
            <p:cNvPr id="14" name="Oval 1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200352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19316"/>
            <a:ext cx="9336044" cy="357021"/>
          </a:xfrm>
          <a:prstGeom prst="rect">
            <a:avLst/>
          </a:prstGeom>
          <a:noFill/>
        </p:spPr>
        <p:txBody>
          <a:bodyPr wrap="square" rtlCol="0">
            <a:spAutoFit/>
          </a:bodyPr>
          <a:lstStyle/>
          <a:p>
            <a:pPr algn="l"/>
            <a:r>
              <a:rPr lang="en-US" sz="2000" b="1" dirty="0"/>
              <a:t>Metric selection: </a:t>
            </a:r>
            <a:r>
              <a:rPr lang="en-US" sz="2000" dirty="0"/>
              <a:t>Credit risk concentration </a:t>
            </a:r>
            <a:r>
              <a:rPr lang="en-US" sz="2000" dirty="0" smtClean="0"/>
              <a:t>metrics</a:t>
            </a:r>
            <a:endParaRPr lang="en-US" sz="2000" dirty="0"/>
          </a:p>
        </p:txBody>
      </p:sp>
      <p:graphicFrame>
        <p:nvGraphicFramePr>
          <p:cNvPr id="3" name="Content Placeholder 12"/>
          <p:cNvGraphicFramePr>
            <a:graphicFrameLocks/>
          </p:cNvGraphicFramePr>
          <p:nvPr>
            <p:extLst>
              <p:ext uri="{D42A27DB-BD31-4B8C-83A1-F6EECF244321}">
                <p14:modId xmlns:p14="http://schemas.microsoft.com/office/powerpoint/2010/main" val="3321978851"/>
              </p:ext>
            </p:extLst>
          </p:nvPr>
        </p:nvGraphicFramePr>
        <p:xfrm>
          <a:off x="360998" y="1464347"/>
          <a:ext cx="8821737" cy="853440"/>
        </p:xfrm>
        <a:graphic>
          <a:graphicData uri="http://schemas.openxmlformats.org/drawingml/2006/table">
            <a:tbl>
              <a:tblPr firstRow="1" bandRow="1">
                <a:tableStyleId>{839DD9DD-9E6C-4910-8AC0-68ADFF6A6AFC}</a:tableStyleId>
              </a:tblPr>
              <a:tblGrid>
                <a:gridCol w="2077402"/>
                <a:gridCol w="1144772"/>
                <a:gridCol w="5599563"/>
              </a:tblGrid>
              <a:tr h="234506">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537985">
                <a:tc>
                  <a:txBody>
                    <a:bodyPr/>
                    <a:lstStyle/>
                    <a:p>
                      <a:pPr algn="l" fontAlgn="b"/>
                      <a:r>
                        <a:rPr lang="en-US" sz="1100" b="0" i="0" u="none" strike="noStrike" dirty="0" smtClean="0">
                          <a:solidFill>
                            <a:schemeClr val="tx1"/>
                          </a:solidFill>
                          <a:effectLst/>
                          <a:latin typeface="Arial" panose="020B0604020202020204" pitchFamily="34" charset="0"/>
                          <a:cs typeface="Arial" panose="020B0604020202020204" pitchFamily="34" charset="0"/>
                        </a:rPr>
                        <a:t>SC Subprime Assets </a:t>
                      </a:r>
                      <a:r>
                        <a:rPr lang="en-US" sz="1100" b="0" i="0" u="none" strike="noStrike" dirty="0">
                          <a:solidFill>
                            <a:schemeClr val="tx1"/>
                          </a:solidFill>
                          <a:effectLst/>
                          <a:latin typeface="Arial" panose="020B0604020202020204" pitchFamily="34" charset="0"/>
                          <a:cs typeface="Arial" panose="020B0604020202020204" pitchFamily="34" charset="0"/>
                        </a:rPr>
                        <a:t>as % </a:t>
                      </a:r>
                      <a:r>
                        <a:rPr lang="en-US" sz="1100" b="0" i="0" u="none" strike="noStrike" dirty="0" smtClean="0">
                          <a:solidFill>
                            <a:schemeClr val="tx1"/>
                          </a:solidFill>
                          <a:effectLst/>
                          <a:latin typeface="Arial" panose="020B0604020202020204" pitchFamily="34" charset="0"/>
                          <a:cs typeface="Arial" panose="020B0604020202020204" pitchFamily="34" charset="0"/>
                        </a:rPr>
                        <a:t>SHUSA Credit</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8381" marT="838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SC has substantial </a:t>
                      </a:r>
                      <a:r>
                        <a:rPr lang="en-US" sz="1100" i="0" kern="1200" baseline="0" dirty="0" smtClean="0">
                          <a:solidFill>
                            <a:schemeClr val="tx1"/>
                          </a:solidFill>
                          <a:latin typeface="Arial" panose="020B0604020202020204" pitchFamily="34" charset="0"/>
                          <a:ea typeface="+mn-ea"/>
                          <a:cs typeface="Arial" panose="020B0604020202020204" pitchFamily="34" charset="0"/>
                        </a:rPr>
                        <a:t>subprime assets</a:t>
                      </a:r>
                      <a:endParaRPr lang="en-US" sz="1100" i="0" kern="1200" dirty="0" smtClean="0">
                        <a:solidFill>
                          <a:schemeClr val="tx1"/>
                        </a:solidFill>
                        <a:latin typeface="Arial" panose="020B0604020202020204" pitchFamily="34" charset="0"/>
                        <a:ea typeface="+mn-ea"/>
                        <a:cs typeface="Arial" panose="020B0604020202020204" pitchFamily="34" charset="0"/>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Restricting the </a:t>
                      </a:r>
                      <a:r>
                        <a:rPr lang="en-US" sz="1100" i="0" kern="1200" baseline="0" dirty="0" smtClean="0">
                          <a:solidFill>
                            <a:schemeClr val="tx1"/>
                          </a:solidFill>
                          <a:latin typeface="Arial" panose="020B0604020202020204" pitchFamily="34" charset="0"/>
                          <a:ea typeface="+mn-ea"/>
                          <a:cs typeface="Arial" panose="020B0604020202020204" pitchFamily="34" charset="0"/>
                        </a:rPr>
                        <a:t>size of </a:t>
                      </a:r>
                      <a:r>
                        <a:rPr lang="en-US" sz="1100" i="0" kern="1200" dirty="0" smtClean="0">
                          <a:solidFill>
                            <a:schemeClr val="tx1"/>
                          </a:solidFill>
                          <a:latin typeface="Arial" panose="020B0604020202020204" pitchFamily="34" charset="0"/>
                          <a:ea typeface="+mn-ea"/>
                          <a:cs typeface="Arial" panose="020B0604020202020204" pitchFamily="34" charset="0"/>
                        </a:rPr>
                        <a:t>SC has been flagged as a management priority–both for credit risk and reputational reasons</a:t>
                      </a: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7" name="Group 6"/>
          <p:cNvGrpSpPr/>
          <p:nvPr/>
        </p:nvGrpSpPr>
        <p:grpSpPr>
          <a:xfrm>
            <a:off x="443921" y="72184"/>
            <a:ext cx="2799275" cy="189008"/>
            <a:chOff x="403281" y="164517"/>
            <a:chExt cx="2799275" cy="189008"/>
          </a:xfrm>
        </p:grpSpPr>
        <p:sp>
          <p:nvSpPr>
            <p:cNvPr id="8"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Concentration: Metric selection</a:t>
              </a:r>
              <a:endParaRPr lang="en-US" sz="1200" dirty="0">
                <a:solidFill>
                  <a:schemeClr val="accent1"/>
                </a:solidFill>
              </a:endParaRPr>
            </a:p>
          </p:txBody>
        </p:sp>
        <p:sp>
          <p:nvSpPr>
            <p:cNvPr id="9" name="Oval 8"/>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6757420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note"/>
          <p:cNvSpPr/>
          <p:nvPr/>
        </p:nvSpPr>
        <p:spPr bwMode="auto">
          <a:xfrm>
            <a:off x="2216575" y="6335774"/>
            <a:ext cx="553984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19063" indent="-119063" algn="l">
              <a:lnSpc>
                <a:spcPct val="100000"/>
              </a:lnSpc>
              <a:buFontTx/>
              <a:buAutoNum type="arabicPeriod"/>
            </a:pPr>
            <a:r>
              <a:rPr lang="en-US" sz="800" dirty="0"/>
              <a:t>T</a:t>
            </a:r>
            <a:r>
              <a:rPr lang="en-US" sz="800" dirty="0" smtClean="0"/>
              <a:t>otal </a:t>
            </a:r>
            <a:r>
              <a:rPr lang="en-US" sz="800" dirty="0"/>
              <a:t>SHUSA exposure as of </a:t>
            </a:r>
            <a:r>
              <a:rPr lang="en-US" sz="800" dirty="0" smtClean="0"/>
              <a:t>March 2016 end </a:t>
            </a:r>
            <a:r>
              <a:rPr lang="en-US" sz="800" dirty="0"/>
              <a:t>includes $2.7 </a:t>
            </a:r>
            <a:r>
              <a:rPr lang="en-US" sz="800" dirty="0" err="1"/>
              <a:t>bn</a:t>
            </a:r>
            <a:r>
              <a:rPr lang="en-US" sz="800" dirty="0"/>
              <a:t> of GCB transfers to </a:t>
            </a:r>
            <a:r>
              <a:rPr lang="en-US" sz="800" dirty="0" smtClean="0"/>
              <a:t>BSSA</a:t>
            </a:r>
          </a:p>
          <a:p>
            <a:pPr marL="119063" indent="-119063" algn="l">
              <a:lnSpc>
                <a:spcPct val="100000"/>
              </a:lnSpc>
              <a:buFontTx/>
              <a:buAutoNum type="arabicPeriod"/>
            </a:pPr>
            <a:r>
              <a:rPr lang="en-US" sz="800" dirty="0" smtClean="0"/>
              <a:t>SC reported FICO &lt;630 as sub-prime assets (definition different from CCAR-linked SC sub-prime assets)</a:t>
            </a:r>
            <a:endParaRPr lang="en-US" sz="800" dirty="0"/>
          </a:p>
        </p:txBody>
      </p:sp>
      <p:sp>
        <p:nvSpPr>
          <p:cNvPr id="13" name="TextBox 12"/>
          <p:cNvSpPr txBox="1"/>
          <p:nvPr/>
        </p:nvSpPr>
        <p:spPr>
          <a:xfrm>
            <a:off x="5164678" y="1463040"/>
            <a:ext cx="4065926"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sp>
        <p:nvSpPr>
          <p:cNvPr id="14" name="Content Placeholder 4"/>
          <p:cNvSpPr txBox="1">
            <a:spLocks/>
          </p:cNvSpPr>
          <p:nvPr/>
        </p:nvSpPr>
        <p:spPr>
          <a:xfrm>
            <a:off x="5162550" y="1766580"/>
            <a:ext cx="4086225" cy="3464233"/>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a:solidFill>
                  <a:schemeClr val="tx1"/>
                </a:solidFill>
                <a:latin typeface="Arial" panose="020B0604020202020204" pitchFamily="34" charset="0"/>
                <a:cs typeface="Arial" panose="020B0604020202020204" pitchFamily="34" charset="0"/>
              </a:rPr>
              <a:t>Due to the large sub-prime exposure at SC, </a:t>
            </a:r>
            <a:r>
              <a:rPr lang="en-US" sz="1200" kern="0" dirty="0" smtClean="0">
                <a:solidFill>
                  <a:schemeClr val="tx1"/>
                </a:solidFill>
                <a:latin typeface="Arial" panose="020B0604020202020204" pitchFamily="34" charset="0"/>
                <a:cs typeface="Arial" panose="020B0604020202020204" pitchFamily="34" charset="0"/>
              </a:rPr>
              <a:t>SHUSA’s management </a:t>
            </a:r>
            <a:r>
              <a:rPr lang="en-US" sz="1200" kern="0" dirty="0">
                <a:solidFill>
                  <a:schemeClr val="tx1"/>
                </a:solidFill>
                <a:latin typeface="Arial" panose="020B0604020202020204" pitchFamily="34" charset="0"/>
                <a:cs typeface="Arial" panose="020B0604020202020204" pitchFamily="34" charset="0"/>
              </a:rPr>
              <a:t>chose to set </a:t>
            </a:r>
            <a:r>
              <a:rPr lang="en-US" sz="1200" kern="0" dirty="0" smtClean="0">
                <a:solidFill>
                  <a:schemeClr val="tx1"/>
                </a:solidFill>
                <a:latin typeface="Arial" panose="020B0604020202020204" pitchFamily="34" charset="0"/>
                <a:cs typeface="Arial" panose="020B0604020202020204" pitchFamily="34" charset="0"/>
              </a:rPr>
              <a:t>a limit </a:t>
            </a:r>
            <a:r>
              <a:rPr lang="en-US" sz="1200" kern="0" dirty="0">
                <a:solidFill>
                  <a:schemeClr val="tx1"/>
                </a:solidFill>
                <a:latin typeface="Arial" panose="020B0604020202020204" pitchFamily="34" charset="0"/>
                <a:cs typeface="Arial" panose="020B0604020202020204" pitchFamily="34" charset="0"/>
              </a:rPr>
              <a:t>for the maximum amount of </a:t>
            </a:r>
            <a:r>
              <a:rPr lang="en-US" sz="1200" kern="0" dirty="0" smtClean="0">
                <a:solidFill>
                  <a:schemeClr val="tx1"/>
                </a:solidFill>
                <a:latin typeface="Arial" panose="020B0604020202020204" pitchFamily="34" charset="0"/>
                <a:cs typeface="Arial" panose="020B0604020202020204" pitchFamily="34" charset="0"/>
              </a:rPr>
              <a:t>SC sub-prime </a:t>
            </a:r>
            <a:r>
              <a:rPr lang="en-US" sz="1200" kern="0" dirty="0">
                <a:solidFill>
                  <a:schemeClr val="tx1"/>
                </a:solidFill>
                <a:latin typeface="Arial" panose="020B0604020202020204" pitchFamily="34" charset="0"/>
                <a:cs typeface="Arial" panose="020B0604020202020204" pitchFamily="34" charset="0"/>
              </a:rPr>
              <a:t>exposure </a:t>
            </a:r>
            <a:r>
              <a:rPr lang="en-US" sz="1200" kern="0" dirty="0" smtClean="0">
                <a:solidFill>
                  <a:schemeClr val="tx1"/>
                </a:solidFill>
                <a:latin typeface="Arial" panose="020B0604020202020204" pitchFamily="34" charset="0"/>
                <a:cs typeface="Arial" panose="020B0604020202020204" pitchFamily="34" charset="0"/>
              </a:rPr>
              <a:t>on </a:t>
            </a:r>
            <a:r>
              <a:rPr lang="en-US" sz="1200" kern="0" dirty="0">
                <a:solidFill>
                  <a:schemeClr val="tx1"/>
                </a:solidFill>
                <a:latin typeface="Arial" panose="020B0604020202020204" pitchFamily="34" charset="0"/>
                <a:cs typeface="Arial" panose="020B0604020202020204" pitchFamily="34" charset="0"/>
              </a:rPr>
              <a:t>the SHUSA balance sheet</a:t>
            </a: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A red limit of 25% was set by management to align with</a:t>
            </a:r>
            <a:r>
              <a:rPr lang="en-US" sz="1200" kern="0" dirty="0">
                <a:solidFill>
                  <a:schemeClr val="tx1"/>
                </a:solidFill>
                <a:latin typeface="Arial" panose="020B0604020202020204" pitchFamily="34" charset="0"/>
                <a:cs typeface="Arial" panose="020B0604020202020204" pitchFamily="34" charset="0"/>
              </a:rPr>
              <a:t> </a:t>
            </a:r>
            <a:r>
              <a:rPr lang="en-US" sz="1200" dirty="0">
                <a:solidFill>
                  <a:schemeClr val="tx1"/>
                </a:solidFill>
                <a:latin typeface="Arial" panose="020B0604020202020204" pitchFamily="34" charset="0"/>
                <a:ea typeface="Arial Unicode MS" pitchFamily="34" charset="-128"/>
                <a:cs typeface="Arial" panose="020B0604020202020204" pitchFamily="34" charset="0"/>
              </a:rPr>
              <a:t>r</a:t>
            </a:r>
            <a:r>
              <a:rPr lang="en-US" sz="1200" dirty="0" smtClean="0">
                <a:solidFill>
                  <a:schemeClr val="tx1"/>
                </a:solidFill>
                <a:latin typeface="Arial" panose="020B0604020202020204" pitchFamily="34" charset="0"/>
                <a:ea typeface="Arial Unicode MS" pitchFamily="34" charset="-128"/>
                <a:cs typeface="Arial" panose="020B0604020202020204" pitchFamily="34" charset="0"/>
              </a:rPr>
              <a:t>ating </a:t>
            </a:r>
            <a:r>
              <a:rPr lang="en-US" sz="1200" dirty="0">
                <a:solidFill>
                  <a:schemeClr val="tx1"/>
                </a:solidFill>
                <a:latin typeface="Arial" panose="020B0604020202020204" pitchFamily="34" charset="0"/>
                <a:ea typeface="Arial Unicode MS" pitchFamily="34" charset="-128"/>
                <a:cs typeface="Arial" panose="020B0604020202020204" pitchFamily="34" charset="0"/>
              </a:rPr>
              <a:t>a</a:t>
            </a:r>
            <a:r>
              <a:rPr lang="en-US" sz="1200" dirty="0" smtClean="0">
                <a:solidFill>
                  <a:schemeClr val="tx1"/>
                </a:solidFill>
                <a:latin typeface="Arial" panose="020B0604020202020204" pitchFamily="34" charset="0"/>
                <a:ea typeface="Arial Unicode MS" pitchFamily="34" charset="-128"/>
                <a:cs typeface="Arial" panose="020B0604020202020204" pitchFamily="34" charset="0"/>
              </a:rPr>
              <a:t>gencies</a:t>
            </a:r>
            <a:r>
              <a:rPr lang="en-US" sz="1200" dirty="0">
                <a:solidFill>
                  <a:schemeClr val="tx1"/>
                </a:solidFill>
                <a:latin typeface="Arial" panose="020B0604020202020204" pitchFamily="34" charset="0"/>
                <a:ea typeface="Arial Unicode MS" pitchFamily="34" charset="-128"/>
                <a:cs typeface="Arial" panose="020B0604020202020204" pitchFamily="34" charset="0"/>
              </a:rPr>
              <a:t>’ </a:t>
            </a:r>
            <a:r>
              <a:rPr lang="en-US" sz="1200" dirty="0" smtClean="0">
                <a:solidFill>
                  <a:schemeClr val="tx1"/>
                </a:solidFill>
                <a:latin typeface="Arial" panose="020B0604020202020204" pitchFamily="34" charset="0"/>
                <a:ea typeface="Arial Unicode MS" pitchFamily="34" charset="-128"/>
                <a:cs typeface="Arial" panose="020B0604020202020204" pitchFamily="34" charset="0"/>
              </a:rPr>
              <a:t>expectations and reviews </a:t>
            </a:r>
            <a:r>
              <a:rPr lang="en-US" sz="1200" dirty="0">
                <a:solidFill>
                  <a:schemeClr val="tx1"/>
                </a:solidFill>
                <a:latin typeface="Arial" panose="020B0604020202020204" pitchFamily="34" charset="0"/>
                <a:ea typeface="Arial Unicode MS" pitchFamily="34" charset="-128"/>
                <a:cs typeface="Arial" panose="020B0604020202020204" pitchFamily="34" charset="0"/>
              </a:rPr>
              <a:t>of competitors’ </a:t>
            </a:r>
            <a:r>
              <a:rPr lang="en-US" sz="1200" dirty="0" smtClean="0">
                <a:solidFill>
                  <a:schemeClr val="tx1"/>
                </a:solidFill>
                <a:latin typeface="Arial" panose="020B0604020202020204" pitchFamily="34" charset="0"/>
                <a:ea typeface="Arial Unicode MS" pitchFamily="34" charset="-128"/>
                <a:cs typeface="Arial" panose="020B0604020202020204" pitchFamily="34" charset="0"/>
              </a:rPr>
              <a:t>positions</a:t>
            </a:r>
            <a:endParaRPr lang="en-US" sz="1200" dirty="0">
              <a:solidFill>
                <a:schemeClr val="tx1"/>
              </a:solidFill>
              <a:latin typeface="Arial" panose="020B0604020202020204" pitchFamily="34" charset="0"/>
              <a:ea typeface="Arial Unicode MS" pitchFamily="34" charset="-128"/>
              <a:cs typeface="Arial" panose="020B0604020202020204" pitchFamily="34" charset="0"/>
            </a:endParaRPr>
          </a:p>
          <a:p>
            <a:pPr marL="171450" lvl="1" indent="-171450" defTabSz="457200">
              <a:lnSpc>
                <a:spcPct val="100000"/>
              </a:lnSpc>
              <a:buFont typeface="Arial" panose="020B0604020202020204" pitchFamily="34" charset="0"/>
              <a:buChar char="•"/>
              <a:defRPr/>
            </a:pPr>
            <a:r>
              <a:rPr lang="en-US" sz="1200" kern="0" dirty="0">
                <a:solidFill>
                  <a:schemeClr val="tx1"/>
                </a:solidFill>
                <a:latin typeface="Arial" panose="020B0604020202020204" pitchFamily="34" charset="0"/>
                <a:cs typeface="Arial" panose="020B0604020202020204" pitchFamily="34" charset="0"/>
              </a:rPr>
              <a:t>The amber trigger of 23% establishes an early warning indicator that the proportion of subprime assets is approaching the red limit</a:t>
            </a:r>
          </a:p>
          <a:p>
            <a:pPr marL="171450" lvl="1" indent="-171450" defTabSz="457200">
              <a:lnSpc>
                <a:spcPct val="100000"/>
              </a:lnSpc>
              <a:buFont typeface="Arial" panose="020B0604020202020204" pitchFamily="34" charset="0"/>
              <a:buChar char="•"/>
              <a:defRPr/>
            </a:pPr>
            <a:r>
              <a:rPr lang="en-US" sz="1200" kern="0" dirty="0">
                <a:solidFill>
                  <a:schemeClr val="tx1"/>
                </a:solidFill>
                <a:latin typeface="Arial" panose="020B0604020202020204" pitchFamily="34" charset="0"/>
                <a:cs typeface="Arial" panose="020B0604020202020204" pitchFamily="34" charset="0"/>
              </a:rPr>
              <a:t>Given SHUSA’s current position of </a:t>
            </a:r>
            <a:r>
              <a:rPr lang="en-US" sz="1200" kern="0" dirty="0" smtClean="0">
                <a:solidFill>
                  <a:schemeClr val="tx1"/>
                </a:solidFill>
                <a:latin typeface="Arial" panose="020B0604020202020204" pitchFamily="34" charset="0"/>
                <a:cs typeface="Arial" panose="020B0604020202020204" pitchFamily="34" charset="0"/>
              </a:rPr>
              <a:t>20.0%, </a:t>
            </a:r>
            <a:r>
              <a:rPr lang="en-US" sz="1200" kern="0" dirty="0">
                <a:solidFill>
                  <a:schemeClr val="tx1"/>
                </a:solidFill>
                <a:latin typeface="Arial" panose="020B0604020202020204" pitchFamily="34" charset="0"/>
                <a:cs typeface="Arial" panose="020B0604020202020204" pitchFamily="34" charset="0"/>
              </a:rPr>
              <a:t>the red limit of 25% allows an incremental ~$5.5 BN of sub-prime to be booked at SC before breaching the red limit, given no growth </a:t>
            </a:r>
            <a:r>
              <a:rPr lang="en-US" sz="1200" kern="0" dirty="0" smtClean="0">
                <a:solidFill>
                  <a:schemeClr val="tx1"/>
                </a:solidFill>
                <a:latin typeface="Arial" panose="020B0604020202020204" pitchFamily="34" charset="0"/>
                <a:cs typeface="Arial" panose="020B0604020202020204" pitchFamily="34" charset="0"/>
              </a:rPr>
              <a:t>at other entities</a:t>
            </a: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Both </a:t>
            </a:r>
            <a:r>
              <a:rPr lang="en-US" sz="1200" kern="0" dirty="0">
                <a:solidFill>
                  <a:schemeClr val="tx1"/>
                </a:solidFill>
                <a:latin typeface="Arial" panose="020B0604020202020204" pitchFamily="34" charset="0"/>
                <a:cs typeface="Arial" panose="020B0604020202020204" pitchFamily="34" charset="0"/>
              </a:rPr>
              <a:t>amber trigger and red limit remain the </a:t>
            </a:r>
            <a:r>
              <a:rPr lang="en-US" sz="1200" kern="0" dirty="0" smtClean="0">
                <a:solidFill>
                  <a:schemeClr val="tx1"/>
                </a:solidFill>
                <a:latin typeface="Arial" panose="020B0604020202020204" pitchFamily="34" charset="0"/>
                <a:cs typeface="Arial" panose="020B0604020202020204" pitchFamily="34" charset="0"/>
              </a:rPr>
              <a:t>same from 2015</a:t>
            </a:r>
            <a:endParaRPr lang="en-US" sz="1200" dirty="0">
              <a:solidFill>
                <a:schemeClr val="tx1"/>
              </a:solidFill>
              <a:latin typeface="Arial" panose="020B0604020202020204" pitchFamily="34" charset="0"/>
              <a:cs typeface="Arial" panose="020B0604020202020204" pitchFamily="34" charset="0"/>
            </a:endParaRPr>
          </a:p>
          <a:p>
            <a:pPr marL="0" indent="0">
              <a:lnSpc>
                <a:spcPct val="100000"/>
              </a:lnSpc>
            </a:pPr>
            <a:endParaRPr lang="en-US" sz="1200" kern="0" dirty="0" smtClean="0">
              <a:solidFill>
                <a:schemeClr val="tx1"/>
              </a:solidFill>
              <a:latin typeface="Arial" panose="020B0604020202020204" pitchFamily="34" charset="0"/>
              <a:cs typeface="Arial" panose="020B0604020202020204" pitchFamily="34" charset="0"/>
            </a:endParaRPr>
          </a:p>
        </p:txBody>
      </p:sp>
      <p:sp>
        <p:nvSpPr>
          <p:cNvPr id="26" name="Content Placeholder 1"/>
          <p:cNvSpPr>
            <a:spLocks noGrp="1"/>
          </p:cNvSpPr>
          <p:nvPr>
            <p:ph sz="quarter" idx="11"/>
          </p:nvPr>
        </p:nvSpPr>
        <p:spPr>
          <a:xfrm>
            <a:off x="348437" y="452510"/>
            <a:ext cx="8666245" cy="435610"/>
          </a:xfrm>
        </p:spPr>
        <p:txBody>
          <a:bodyPr/>
          <a:lstStyle/>
          <a:p>
            <a:r>
              <a:rPr lang="en-US" dirty="0" smtClean="0"/>
              <a:t>Calibration: </a:t>
            </a:r>
            <a:r>
              <a:rPr lang="en-US" b="0" dirty="0" smtClean="0"/>
              <a:t>SC</a:t>
            </a:r>
            <a:r>
              <a:rPr lang="en-US" dirty="0" smtClean="0"/>
              <a:t> </a:t>
            </a:r>
            <a:r>
              <a:rPr lang="en-US" b="0" dirty="0"/>
              <a:t>s</a:t>
            </a:r>
            <a:r>
              <a:rPr lang="en-US" b="0" dirty="0" smtClean="0"/>
              <a:t>ubprime Assets </a:t>
            </a:r>
            <a:r>
              <a:rPr lang="en-US" b="0" dirty="0"/>
              <a:t>as % SHUSA Credit </a:t>
            </a:r>
            <a:r>
              <a:rPr lang="en-US" b="0" dirty="0" smtClean="0"/>
              <a:t>Exposure</a:t>
            </a:r>
            <a:endParaRPr lang="en-US" b="0" dirty="0"/>
          </a:p>
        </p:txBody>
      </p:sp>
      <p:sp>
        <p:nvSpPr>
          <p:cNvPr id="21" name="TextBox 20"/>
          <p:cNvSpPr txBox="1"/>
          <p:nvPr/>
        </p:nvSpPr>
        <p:spPr>
          <a:xfrm>
            <a:off x="360998" y="1463040"/>
            <a:ext cx="4065926"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Total assets by portfolio</a:t>
            </a:r>
            <a:r>
              <a:rPr lang="en-US" sz="1400" b="1" baseline="30000" dirty="0" smtClean="0">
                <a:solidFill>
                  <a:schemeClr val="accent1"/>
                </a:solidFill>
                <a:latin typeface="Arial" panose="020B0604020202020204" pitchFamily="34" charset="0"/>
                <a:cs typeface="Arial" panose="020B0604020202020204" pitchFamily="34" charset="0"/>
              </a:rPr>
              <a:t>1</a:t>
            </a:r>
            <a:endParaRPr lang="en-US" sz="1400" b="1" dirty="0">
              <a:solidFill>
                <a:schemeClr val="accent1"/>
              </a:solidFill>
              <a:latin typeface="Arial" panose="020B0604020202020204" pitchFamily="34" charset="0"/>
              <a:cs typeface="Arial" panose="020B0604020202020204" pitchFamily="34" charset="0"/>
            </a:endParaRP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$BN</a:t>
            </a:r>
          </a:p>
        </p:txBody>
      </p:sp>
      <p:grpSp>
        <p:nvGrpSpPr>
          <p:cNvPr id="2" name="Group 1"/>
          <p:cNvGrpSpPr/>
          <p:nvPr/>
        </p:nvGrpSpPr>
        <p:grpSpPr>
          <a:xfrm>
            <a:off x="3269380" y="1488257"/>
            <a:ext cx="1189938" cy="138499"/>
            <a:chOff x="3269380" y="1488957"/>
            <a:chExt cx="1189938" cy="138499"/>
          </a:xfrm>
        </p:grpSpPr>
        <p:sp>
          <p:nvSpPr>
            <p:cNvPr id="16" name="TextBox 15"/>
            <p:cNvSpPr txBox="1"/>
            <p:nvPr/>
          </p:nvSpPr>
          <p:spPr>
            <a:xfrm>
              <a:off x="3269380" y="1512486"/>
              <a:ext cx="244007" cy="91440"/>
            </a:xfrm>
            <a:prstGeom prst="rect">
              <a:avLst/>
            </a:prstGeom>
            <a:solidFill>
              <a:schemeClr val="accent1">
                <a:lumMod val="20000"/>
                <a:lumOff val="80000"/>
              </a:schemeClr>
            </a:solidFill>
          </p:spPr>
          <p:txBody>
            <a:bodyPr wrap="square" rtlCol="0">
              <a:spAutoFit/>
            </a:bodyPr>
            <a:lstStyle/>
            <a:p>
              <a:pPr>
                <a:lnSpc>
                  <a:spcPct val="100000"/>
                </a:lnSpc>
              </a:pPr>
              <a:endParaRPr lang="en-US" dirty="0"/>
            </a:p>
          </p:txBody>
        </p:sp>
        <p:sp>
          <p:nvSpPr>
            <p:cNvPr id="17" name="TextBox 16"/>
            <p:cNvSpPr txBox="1"/>
            <p:nvPr/>
          </p:nvSpPr>
          <p:spPr>
            <a:xfrm>
              <a:off x="3561636" y="1488957"/>
              <a:ext cx="897682" cy="138499"/>
            </a:xfrm>
            <a:prstGeom prst="rect">
              <a:avLst/>
            </a:prstGeom>
            <a:noFill/>
          </p:spPr>
          <p:txBody>
            <a:bodyPr wrap="none" lIns="0" tIns="0" rIns="0" bIns="0" rtlCol="0">
              <a:spAutoFit/>
            </a:bodyPr>
            <a:lstStyle/>
            <a:p>
              <a:pPr algn="l">
                <a:lnSpc>
                  <a:spcPct val="100000"/>
                </a:lnSpc>
              </a:pPr>
              <a:r>
                <a:rPr lang="en-US" sz="900" dirty="0" smtClean="0"/>
                <a:t>Sub-prime assets</a:t>
              </a:r>
              <a:endParaRPr lang="en-US" sz="900" dirty="0"/>
            </a:p>
          </p:txBody>
        </p:sp>
      </p:grpSp>
      <p:graphicFrame>
        <p:nvGraphicFramePr>
          <p:cNvPr id="6" name="Table 5"/>
          <p:cNvGraphicFramePr>
            <a:graphicFrameLocks noGrp="1"/>
          </p:cNvGraphicFramePr>
          <p:nvPr>
            <p:extLst>
              <p:ext uri="{D42A27DB-BD31-4B8C-83A1-F6EECF244321}">
                <p14:modId xmlns:p14="http://schemas.microsoft.com/office/powerpoint/2010/main" val="2721303618"/>
              </p:ext>
            </p:extLst>
          </p:nvPr>
        </p:nvGraphicFramePr>
        <p:xfrm>
          <a:off x="360998" y="5486399"/>
          <a:ext cx="4092605" cy="564620"/>
        </p:xfrm>
        <a:graphic>
          <a:graphicData uri="http://schemas.openxmlformats.org/drawingml/2006/table">
            <a:tbl>
              <a:tblPr firstRow="1" bandRow="1">
                <a:tableStyleId>{839DD9DD-9E6C-4910-8AC0-68ADFF6A6AFC}</a:tableStyleId>
              </a:tblPr>
              <a:tblGrid>
                <a:gridCol w="3211542"/>
                <a:gridCol w="881063"/>
              </a:tblGrid>
              <a:tr h="282310">
                <a:tc>
                  <a:txBody>
                    <a:bodyPr/>
                    <a:lstStyle/>
                    <a:p>
                      <a:pPr algn="l" fontAlgn="b"/>
                      <a:r>
                        <a:rPr lang="en-US" sz="1100" b="0" i="0" u="none" strike="noStrike" dirty="0" smtClean="0">
                          <a:solidFill>
                            <a:srgbClr val="000000"/>
                          </a:solidFill>
                          <a:effectLst/>
                          <a:latin typeface="Arial" panose="020B0604020202020204" pitchFamily="34" charset="0"/>
                          <a:cs typeface="Arial" panose="020B0604020202020204" pitchFamily="34" charset="0"/>
                        </a:rPr>
                        <a:t>Total</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SC subprime assets</a:t>
                      </a:r>
                      <a:r>
                        <a:rPr lang="en-US" sz="1100" b="0" i="0" u="none" strike="noStrike" baseline="30000" dirty="0" smtClean="0">
                          <a:solidFill>
                            <a:srgbClr val="000000"/>
                          </a:solidFill>
                          <a:effectLst/>
                          <a:latin typeface="Arial" panose="020B0604020202020204" pitchFamily="34" charset="0"/>
                          <a:cs typeface="Arial" panose="020B0604020202020204" pitchFamily="34" charset="0"/>
                        </a:rPr>
                        <a:t>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solidFill>
                      <a:schemeClr val="bg1">
                        <a:lumMod val="95000"/>
                      </a:schemeClr>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$23.9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solidFill>
                      <a:schemeClr val="accent1">
                        <a:lumMod val="20000"/>
                        <a:lumOff val="80000"/>
                      </a:schemeClr>
                    </a:solidFill>
                  </a:tcPr>
                </a:tc>
              </a:tr>
              <a:tr h="282310">
                <a:tc>
                  <a:txBody>
                    <a:bodyPr/>
                    <a:lstStyle/>
                    <a:p>
                      <a:pPr algn="l" fontAlgn="b"/>
                      <a:r>
                        <a:rPr lang="en-US" sz="1100" b="0" u="none" strike="noStrike" dirty="0">
                          <a:effectLst/>
                          <a:latin typeface="Arial" panose="020B0604020202020204" pitchFamily="34" charset="0"/>
                          <a:cs typeface="Arial" panose="020B0604020202020204" pitchFamily="34" charset="0"/>
                        </a:rPr>
                        <a:t>Total SHUSA Risk </a:t>
                      </a:r>
                      <a:r>
                        <a:rPr lang="en-US" sz="1100" b="0" u="none" strike="noStrike" dirty="0" smtClean="0">
                          <a:effectLst/>
                          <a:latin typeface="Arial" panose="020B0604020202020204" pitchFamily="34" charset="0"/>
                          <a:cs typeface="Arial" panose="020B0604020202020204" pitchFamily="34" charset="0"/>
                        </a:rPr>
                        <a:t>Exposure</a:t>
                      </a:r>
                      <a:r>
                        <a:rPr lang="en-US" sz="1100" b="0" u="none" strike="noStrike" baseline="30000" dirty="0" smtClean="0">
                          <a:effectLst/>
                          <a:latin typeface="Arial" panose="020B0604020202020204" pitchFamily="34" charset="0"/>
                          <a:cs typeface="Arial" panose="020B0604020202020204" pitchFamily="34" charset="0"/>
                        </a:rPr>
                        <a:t>2</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solidFill>
                      <a:schemeClr val="bg1">
                        <a:lumMod val="95000"/>
                      </a:schemeClr>
                    </a:solidFill>
                  </a:tcPr>
                </a:tc>
                <a:tc>
                  <a:txBody>
                    <a:bodyPr/>
                    <a:lstStyle/>
                    <a:p>
                      <a:pPr algn="ctr" fontAlgn="b"/>
                      <a:r>
                        <a:rPr lang="en-US" sz="1100" b="0" u="none" strike="noStrike" dirty="0">
                          <a:effectLst/>
                          <a:latin typeface="Arial" panose="020B0604020202020204" pitchFamily="34" charset="0"/>
                          <a:cs typeface="Arial" panose="020B0604020202020204" pitchFamily="34" charset="0"/>
                        </a:rPr>
                        <a:t>$</a:t>
                      </a:r>
                      <a:r>
                        <a:rPr lang="en-US" sz="1100" b="0" u="none" strike="noStrike" dirty="0" smtClean="0">
                          <a:effectLst/>
                          <a:latin typeface="Arial" panose="020B0604020202020204" pitchFamily="34" charset="0"/>
                          <a:cs typeface="Arial" panose="020B0604020202020204" pitchFamily="34" charset="0"/>
                        </a:rPr>
                        <a:t>119.2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solidFill>
                      <a:schemeClr val="bg1"/>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06419329"/>
              </p:ext>
            </p:extLst>
          </p:nvPr>
        </p:nvGraphicFramePr>
        <p:xfrm>
          <a:off x="5162550" y="4715190"/>
          <a:ext cx="4086224" cy="614469"/>
        </p:xfrm>
        <a:graphic>
          <a:graphicData uri="http://schemas.openxmlformats.org/drawingml/2006/table">
            <a:tbl>
              <a:tblPr firstRow="1" bandRow="1">
                <a:tableStyleId>{839DD9DD-9E6C-4910-8AC0-68ADFF6A6AFC}</a:tableStyleId>
              </a:tblPr>
              <a:tblGrid>
                <a:gridCol w="1268730"/>
                <a:gridCol w="1280160"/>
                <a:gridCol w="768667"/>
                <a:gridCol w="768667"/>
              </a:tblGrid>
              <a:tr h="330649">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Entity</a:t>
                      </a:r>
                    </a:p>
                  </a:txBody>
                  <a:tcPr marL="45720" marR="45720" marT="18288" marB="18288"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 SHUSA</a:t>
                      </a:r>
                      <a:r>
                        <a:rPr lang="en-US" sz="1100" b="1" i="0" kern="1200" baseline="0" dirty="0" smtClean="0">
                          <a:solidFill>
                            <a:schemeClr val="tx1"/>
                          </a:solidFill>
                          <a:latin typeface="Arial" panose="020B0604020202020204" pitchFamily="34" charset="0"/>
                          <a:ea typeface="+mn-ea"/>
                          <a:cs typeface="Arial" panose="020B0604020202020204" pitchFamily="34" charset="0"/>
                        </a:rPr>
                        <a:t> credit exposure</a:t>
                      </a: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marT="18288" marB="18288" anchor="ctr">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Amber</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marL="45720" marR="45720" marT="18288" marB="18288" anchor="ctr">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Red</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marL="45720" marR="45720" marT="18288" marB="18288" anchor="ctr">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4261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SC subprime</a:t>
                      </a:r>
                      <a:endParaRPr lang="en-US" sz="11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marT="18288" marB="18288"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20.0%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ts val="1000"/>
                        </a:lnSpc>
                      </a:pPr>
                      <a:r>
                        <a:rPr lang="en-US" sz="1100" dirty="0" smtClean="0">
                          <a:latin typeface="Arial" panose="020B0604020202020204" pitchFamily="34" charset="0"/>
                          <a:cs typeface="Arial" panose="020B0604020202020204" pitchFamily="34" charset="0"/>
                        </a:rPr>
                        <a:t>23%</a:t>
                      </a:r>
                      <a:endParaRPr lang="en-US" sz="1100" dirty="0">
                        <a:latin typeface="Arial" panose="020B0604020202020204" pitchFamily="34" charset="0"/>
                        <a:cs typeface="Arial" panose="020B0604020202020204" pitchFamily="34" charset="0"/>
                      </a:endParaRPr>
                    </a:p>
                  </a:txBody>
                  <a:tcPr marL="45720" marR="45720" marT="18288" marB="18288"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25%</a:t>
                      </a:r>
                      <a:endParaRPr lang="en-US" sz="1100" dirty="0">
                        <a:latin typeface="Arial" panose="020B0604020202020204" pitchFamily="34" charset="0"/>
                        <a:cs typeface="Arial" panose="020B0604020202020204" pitchFamily="34" charset="0"/>
                      </a:endParaRPr>
                    </a:p>
                  </a:txBody>
                  <a:tcPr marL="45720" marR="45720" marT="18288" marB="18288"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788402810"/>
              </p:ext>
            </p:extLst>
          </p:nvPr>
        </p:nvGraphicFramePr>
        <p:xfrm>
          <a:off x="366712" y="1764891"/>
          <a:ext cx="4095751" cy="3732408"/>
        </p:xfrm>
        <a:graphic>
          <a:graphicData uri="http://schemas.openxmlformats.org/drawingml/2006/table">
            <a:tbl>
              <a:tblPr firstRow="1" bandRow="1">
                <a:tableStyleId>{839DD9DD-9E6C-4910-8AC0-68ADFF6A6AFC}</a:tableStyleId>
              </a:tblPr>
              <a:tblGrid>
                <a:gridCol w="1396402"/>
                <a:gridCol w="899783"/>
                <a:gridCol w="899783"/>
                <a:gridCol w="899783"/>
              </a:tblGrid>
              <a:tr h="246610">
                <a:tc>
                  <a:txBody>
                    <a:bodyPr/>
                    <a:lstStyle/>
                    <a:p>
                      <a:pPr algn="l" rtl="0" fontAlgn="b"/>
                      <a:r>
                        <a:rPr lang="en-US" sz="1100" b="1" i="0" u="none" strike="noStrike" dirty="0" smtClean="0">
                          <a:solidFill>
                            <a:srgbClr val="000000"/>
                          </a:solidFill>
                          <a:effectLst/>
                          <a:latin typeface="Arial" panose="020B0604020202020204" pitchFamily="34" charset="0"/>
                          <a:cs typeface="Arial" panose="020B0604020202020204" pitchFamily="34" charset="0"/>
                        </a:rPr>
                        <a:t>Portfolio</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FICO 300-629</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FICO 630-851</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Not</a:t>
                      </a:r>
                      <a:r>
                        <a:rPr lang="en-US" sz="1100" b="1" i="0" u="none" strike="noStrike" baseline="0" dirty="0" smtClean="0">
                          <a:solidFill>
                            <a:srgbClr val="000000"/>
                          </a:solidFill>
                          <a:effectLst/>
                          <a:latin typeface="Arial" panose="020B0604020202020204" pitchFamily="34" charset="0"/>
                          <a:cs typeface="Arial" panose="020B0604020202020204" pitchFamily="34" charset="0"/>
                        </a:rPr>
                        <a:t> Available</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45720" marR="45720"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36550">
                <a:tc>
                  <a:txBody>
                    <a:bodyPr/>
                    <a:lstStyle/>
                    <a:p>
                      <a:pPr algn="l" fontAlgn="t"/>
                      <a:r>
                        <a:rPr lang="en-US" sz="1100" u="none" strike="noStrike" dirty="0">
                          <a:effectLst/>
                          <a:latin typeface="Arial" panose="020B0604020202020204" pitchFamily="34" charset="0"/>
                          <a:cs typeface="Arial" panose="020B0604020202020204" pitchFamily="34" charset="0"/>
                        </a:rPr>
                        <a:t>Commercial Fleet Retail</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$1.17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36550">
                <a:tc>
                  <a:txBody>
                    <a:bodyPr/>
                    <a:lstStyle/>
                    <a:p>
                      <a:pPr algn="l" fontAlgn="t"/>
                      <a:r>
                        <a:rPr lang="en-US" sz="1100" u="none" strike="noStrike" dirty="0">
                          <a:effectLst/>
                          <a:latin typeface="Arial" panose="020B0604020202020204" pitchFamily="34" charset="0"/>
                          <a:cs typeface="Arial" panose="020B0604020202020204" pitchFamily="34" charset="0"/>
                        </a:rPr>
                        <a:t>Consumer Auto Lending</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$5.79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$2.19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$0.80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36550">
                <a:tc>
                  <a:txBody>
                    <a:bodyPr/>
                    <a:lstStyle/>
                    <a:p>
                      <a:pPr algn="l" fontAlgn="t"/>
                      <a:r>
                        <a:rPr lang="en-US" sz="1100" u="none" strike="noStrike" dirty="0">
                          <a:effectLst/>
                          <a:latin typeface="Arial" panose="020B0604020202020204" pitchFamily="34" charset="0"/>
                          <a:cs typeface="Arial" panose="020B0604020202020204" pitchFamily="34" charset="0"/>
                        </a:rPr>
                        <a:t>Core/Organic Auto Loans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$13.45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$3.07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$2.68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6308">
                <a:tc>
                  <a:txBody>
                    <a:bodyPr/>
                    <a:lstStyle/>
                    <a:p>
                      <a:pPr algn="l" fontAlgn="t"/>
                      <a:r>
                        <a:rPr lang="en-US" sz="1100" u="none" strike="noStrike">
                          <a:effectLst/>
                          <a:latin typeface="Arial" panose="020B0604020202020204" pitchFamily="34" charset="0"/>
                          <a:cs typeface="Arial" panose="020B0604020202020204" pitchFamily="34" charset="0"/>
                        </a:rPr>
                        <a:t>Purchase Auto Loans</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$0.04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$0.01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6308">
                <a:tc>
                  <a:txBody>
                    <a:bodyPr/>
                    <a:lstStyle/>
                    <a:p>
                      <a:pPr algn="l" fontAlgn="t"/>
                      <a:r>
                        <a:rPr lang="en-US" sz="1100" u="none" strike="noStrike">
                          <a:effectLst/>
                          <a:latin typeface="Arial" panose="020B0604020202020204" pitchFamily="34" charset="0"/>
                          <a:cs typeface="Arial" panose="020B0604020202020204" pitchFamily="34" charset="0"/>
                        </a:rPr>
                        <a:t>RV/Marine Loans</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$0.06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$0.10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$0.10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36550">
                <a:tc>
                  <a:txBody>
                    <a:bodyPr/>
                    <a:lstStyle/>
                    <a:p>
                      <a:pPr algn="l" fontAlgn="t"/>
                      <a:r>
                        <a:rPr lang="en-US" sz="1100" u="none" strike="noStrike" dirty="0">
                          <a:effectLst/>
                          <a:latin typeface="Arial" panose="020B0604020202020204" pitchFamily="34" charset="0"/>
                          <a:cs typeface="Arial" panose="020B0604020202020204" pitchFamily="34" charset="0"/>
                        </a:rPr>
                        <a:t>Chrysler </a:t>
                      </a:r>
                      <a:r>
                        <a:rPr lang="en-US" sz="1100" u="none" strike="noStrike" dirty="0" smtClean="0">
                          <a:effectLst/>
                          <a:latin typeface="Arial" panose="020B0604020202020204" pitchFamily="34" charset="0"/>
                          <a:cs typeface="Arial" panose="020B0604020202020204" pitchFamily="34" charset="0"/>
                        </a:rPr>
                        <a:t>Com. </a:t>
                      </a:r>
                      <a:r>
                        <a:rPr lang="en-US" sz="1100" u="none" strike="noStrike" dirty="0">
                          <a:effectLst/>
                          <a:latin typeface="Arial" panose="020B0604020202020204" pitchFamily="34" charset="0"/>
                          <a:cs typeface="Arial" panose="020B0604020202020204" pitchFamily="34" charset="0"/>
                        </a:rPr>
                        <a:t>Fleet Lease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$0.44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6308">
                <a:tc>
                  <a:txBody>
                    <a:bodyPr/>
                    <a:lstStyle/>
                    <a:p>
                      <a:pPr algn="l" fontAlgn="t"/>
                      <a:r>
                        <a:rPr lang="en-US" sz="1100" u="none" strike="noStrike">
                          <a:effectLst/>
                          <a:latin typeface="Arial" panose="020B0604020202020204" pitchFamily="34" charset="0"/>
                          <a:cs typeface="Arial" panose="020B0604020202020204" pitchFamily="34" charset="0"/>
                        </a:rPr>
                        <a:t>Chrysler Lease</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$0.33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$6.88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$0.63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256308">
                <a:tc>
                  <a:txBody>
                    <a:bodyPr/>
                    <a:lstStyle/>
                    <a:p>
                      <a:pPr algn="l" fontAlgn="t"/>
                      <a:r>
                        <a:rPr lang="en-US" sz="1100" u="none" strike="noStrike" dirty="0">
                          <a:effectLst/>
                          <a:latin typeface="Arial" panose="020B0604020202020204" pitchFamily="34" charset="0"/>
                          <a:cs typeface="Arial" panose="020B0604020202020204" pitchFamily="34" charset="0"/>
                        </a:rPr>
                        <a:t>UBER Lease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$0.05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6308">
                <a:tc>
                  <a:txBody>
                    <a:bodyPr/>
                    <a:lstStyle/>
                    <a:p>
                      <a:pPr algn="l" fontAlgn="t"/>
                      <a:r>
                        <a:rPr lang="en-US" sz="1100" u="none" strike="noStrike" dirty="0">
                          <a:effectLst/>
                          <a:latin typeface="Arial" panose="020B0604020202020204" pitchFamily="34" charset="0"/>
                          <a:cs typeface="Arial" panose="020B0604020202020204" pitchFamily="34" charset="0"/>
                        </a:rPr>
                        <a:t>Personal Lending</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$0.83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$0.45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$0.13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6308">
                <a:tc>
                  <a:txBody>
                    <a:bodyPr/>
                    <a:lstStyle/>
                    <a:p>
                      <a:pPr algn="l" fontAlgn="t"/>
                      <a:r>
                        <a:rPr lang="en-US" sz="1100" u="none" strike="noStrike" dirty="0" smtClean="0">
                          <a:effectLst/>
                          <a:latin typeface="Arial" panose="020B0604020202020204" pitchFamily="34" charset="0"/>
                          <a:cs typeface="Arial" panose="020B0604020202020204" pitchFamily="34" charset="0"/>
                        </a:rPr>
                        <a:t>Wholesale</a:t>
                      </a:r>
                      <a:r>
                        <a:rPr lang="en-US" sz="1100" u="none" strike="noStrike" baseline="0" dirty="0" smtClean="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&amp; Dealer</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$0.03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36550">
                <a:tc>
                  <a:txBody>
                    <a:bodyPr/>
                    <a:lstStyle/>
                    <a:p>
                      <a:pPr algn="l" fontAlgn="t"/>
                      <a:r>
                        <a:rPr lang="en-US" sz="1100" u="none" strike="noStrike" dirty="0">
                          <a:effectLst/>
                          <a:latin typeface="Arial" panose="020B0604020202020204" pitchFamily="34" charset="0"/>
                          <a:cs typeface="Arial" panose="020B0604020202020204" pitchFamily="34" charset="0"/>
                        </a:rPr>
                        <a:t>Revolving </a:t>
                      </a:r>
                      <a:r>
                        <a:rPr lang="en-US" sz="1100" u="none" strike="noStrike" dirty="0" smtClean="0">
                          <a:effectLst/>
                          <a:latin typeface="Arial" panose="020B0604020202020204" pitchFamily="34" charset="0"/>
                          <a:cs typeface="Arial" panose="020B0604020202020204" pitchFamily="34" charset="0"/>
                        </a:rPr>
                        <a:t>Facility-</a:t>
                      </a:r>
                      <a:r>
                        <a:rPr lang="en-US" sz="1100" u="none" strike="noStrike" dirty="0" err="1" smtClean="0">
                          <a:effectLst/>
                          <a:latin typeface="Arial" panose="020B0604020202020204" pitchFamily="34" charset="0"/>
                          <a:cs typeface="Arial" panose="020B0604020202020204" pitchFamily="34" charset="0"/>
                        </a:rPr>
                        <a:t>DriveTime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$0.00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$0.05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144" marR="9144" marT="9144" marB="9144"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pSp>
        <p:nvGrpSpPr>
          <p:cNvPr id="24" name="Group 23"/>
          <p:cNvGrpSpPr/>
          <p:nvPr/>
        </p:nvGrpSpPr>
        <p:grpSpPr>
          <a:xfrm>
            <a:off x="443921" y="72184"/>
            <a:ext cx="2799275" cy="189008"/>
            <a:chOff x="403281" y="164517"/>
            <a:chExt cx="2799275" cy="189008"/>
          </a:xfrm>
        </p:grpSpPr>
        <p:sp>
          <p:nvSpPr>
            <p:cNvPr id="25"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Concentration:</a:t>
              </a:r>
              <a:r>
                <a:rPr lang="en-US" sz="1200" dirty="0">
                  <a:solidFill>
                    <a:schemeClr val="accent1"/>
                  </a:solidFill>
                </a:rPr>
                <a:t> Calibration –</a:t>
              </a:r>
              <a:r>
                <a:rPr lang="en-US" sz="1200" dirty="0" smtClean="0">
                  <a:solidFill>
                    <a:schemeClr val="accent1"/>
                  </a:solidFill>
                </a:rPr>
                <a:t> SC Subprime Assets as % of SHUSA Credit Exposure</a:t>
              </a:r>
              <a:endParaRPr lang="en-US" sz="1200" dirty="0">
                <a:solidFill>
                  <a:schemeClr val="accent1"/>
                </a:solidFill>
              </a:endParaRPr>
            </a:p>
          </p:txBody>
        </p:sp>
        <p:sp>
          <p:nvSpPr>
            <p:cNvPr id="27" name="Oval 2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391554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4725351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8274"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5" name="Content Placeholder 4"/>
          <p:cNvSpPr>
            <a:spLocks noGrp="1"/>
          </p:cNvSpPr>
          <p:nvPr>
            <p:ph sz="quarter" idx="11"/>
          </p:nvPr>
        </p:nvSpPr>
        <p:spPr/>
        <p:txBody>
          <a:bodyPr/>
          <a:lstStyle/>
          <a:p>
            <a:r>
              <a:rPr lang="en-US" dirty="0"/>
              <a:t>Calibration: </a:t>
            </a:r>
            <a:r>
              <a:rPr lang="en-US" b="0" dirty="0" smtClean="0"/>
              <a:t>SC</a:t>
            </a:r>
            <a:r>
              <a:rPr lang="en-US" dirty="0" smtClean="0"/>
              <a:t> </a:t>
            </a:r>
            <a:r>
              <a:rPr lang="en-US" b="0" dirty="0"/>
              <a:t>s</a:t>
            </a:r>
            <a:r>
              <a:rPr lang="en-US" b="0" dirty="0" smtClean="0"/>
              <a:t>ubprime </a:t>
            </a:r>
            <a:r>
              <a:rPr lang="en-US" b="0" dirty="0"/>
              <a:t>Assets as % SHUSA Credit Exposure</a:t>
            </a:r>
          </a:p>
        </p:txBody>
      </p:sp>
      <p:sp>
        <p:nvSpPr>
          <p:cNvPr id="12" name="TextBox 11"/>
          <p:cNvSpPr txBox="1"/>
          <p:nvPr/>
        </p:nvSpPr>
        <p:spPr>
          <a:xfrm>
            <a:off x="365760" y="1463040"/>
            <a:ext cx="5302092"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Historical SC </a:t>
            </a:r>
            <a:r>
              <a:rPr lang="en-US" sz="1400" b="1" dirty="0">
                <a:solidFill>
                  <a:schemeClr val="accent1"/>
                </a:solidFill>
                <a:latin typeface="Arial" panose="020B0604020202020204" pitchFamily="34" charset="0"/>
                <a:cs typeface="Arial" panose="020B0604020202020204" pitchFamily="34" charset="0"/>
              </a:rPr>
              <a:t>Subprime Assets as % SHUSA Credit </a:t>
            </a:r>
            <a:r>
              <a:rPr lang="en-US" sz="1400" b="1" dirty="0" smtClean="0">
                <a:solidFill>
                  <a:schemeClr val="accent1"/>
                </a:solidFill>
                <a:latin typeface="Arial" panose="020B0604020202020204" pitchFamily="34" charset="0"/>
                <a:cs typeface="Arial" panose="020B0604020202020204" pitchFamily="34" charset="0"/>
              </a:rPr>
              <a:t>Exposure</a:t>
            </a:r>
          </a:p>
          <a:p>
            <a:pPr algn="l">
              <a:lnSpc>
                <a:spcPct val="100000"/>
              </a:lnSpc>
              <a:spcBef>
                <a:spcPts val="0"/>
              </a:spcBef>
              <a:spcAft>
                <a:spcPts val="0"/>
              </a:spcAft>
            </a:pPr>
            <a:r>
              <a:rPr lang="en-US" sz="1400" dirty="0">
                <a:solidFill>
                  <a:schemeClr val="accent1"/>
                </a:solidFill>
                <a:latin typeface="Arial" panose="020B0604020202020204" pitchFamily="34" charset="0"/>
                <a:cs typeface="Arial" panose="020B0604020202020204" pitchFamily="34" charset="0"/>
              </a:rPr>
              <a:t>SC </a:t>
            </a:r>
            <a:r>
              <a:rPr lang="en-US" sz="1400" dirty="0" smtClean="0">
                <a:solidFill>
                  <a:schemeClr val="accent1"/>
                </a:solidFill>
                <a:latin typeface="Arial" panose="020B0604020202020204" pitchFamily="34" charset="0"/>
                <a:cs typeface="Arial" panose="020B0604020202020204" pitchFamily="34" charset="0"/>
              </a:rPr>
              <a:t>(with </a:t>
            </a:r>
            <a:r>
              <a:rPr lang="en-US" sz="1400" dirty="0">
                <a:solidFill>
                  <a:schemeClr val="accent1"/>
                </a:solidFill>
                <a:latin typeface="Arial" panose="020B0604020202020204" pitchFamily="34" charset="0"/>
                <a:cs typeface="Arial" panose="020B0604020202020204" pitchFamily="34" charset="0"/>
              </a:rPr>
              <a:t>Personal </a:t>
            </a:r>
            <a:r>
              <a:rPr lang="en-US" sz="1400" dirty="0" smtClean="0">
                <a:solidFill>
                  <a:schemeClr val="accent1"/>
                </a:solidFill>
                <a:latin typeface="Arial" panose="020B0604020202020204" pitchFamily="34" charset="0"/>
                <a:cs typeface="Arial" panose="020B0604020202020204" pitchFamily="34" charset="0"/>
              </a:rPr>
              <a:t>Lending), </a:t>
            </a:r>
            <a:r>
              <a:rPr lang="en-US" sz="1400" dirty="0">
                <a:solidFill>
                  <a:schemeClr val="accent1"/>
                </a:solidFill>
                <a:latin typeface="Arial" panose="020B0604020202020204" pitchFamily="34" charset="0"/>
                <a:cs typeface="Arial" panose="020B0604020202020204" pitchFamily="34" charset="0"/>
              </a:rPr>
              <a:t>%</a:t>
            </a:r>
            <a:endParaRPr lang="en-US" sz="1400" dirty="0" smtClean="0">
              <a:solidFill>
                <a:schemeClr val="accent1"/>
              </a:solidFill>
              <a:latin typeface="Arial" panose="020B0604020202020204" pitchFamily="34" charset="0"/>
              <a:cs typeface="Arial" panose="020B0604020202020204" pitchFamily="34" charset="0"/>
            </a:endParaRPr>
          </a:p>
        </p:txBody>
      </p:sp>
      <p:cxnSp>
        <p:nvCxnSpPr>
          <p:cNvPr id="19" name="Straight Connector 18"/>
          <p:cNvCxnSpPr/>
          <p:nvPr/>
        </p:nvCxnSpPr>
        <p:spPr>
          <a:xfrm>
            <a:off x="5873047" y="1473518"/>
            <a:ext cx="0" cy="45720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4" name="Object 23"/>
          <p:cNvGraphicFramePr>
            <a:graphicFrameLocks/>
          </p:cNvGraphicFramePr>
          <p:nvPr>
            <p:custDataLst>
              <p:tags r:id="rId4"/>
            </p:custDataLst>
            <p:extLst>
              <p:ext uri="{D42A27DB-BD31-4B8C-83A1-F6EECF244321}">
                <p14:modId xmlns:p14="http://schemas.microsoft.com/office/powerpoint/2010/main" val="1838446934"/>
              </p:ext>
            </p:extLst>
          </p:nvPr>
        </p:nvGraphicFramePr>
        <p:xfrm>
          <a:off x="266700" y="1943100"/>
          <a:ext cx="5010285" cy="3505290"/>
        </p:xfrm>
        <a:graphic>
          <a:graphicData uri="http://schemas.openxmlformats.org/presentationml/2006/ole">
            <mc:AlternateContent xmlns:mc="http://schemas.openxmlformats.org/markup-compatibility/2006">
              <mc:Choice xmlns:v="urn:schemas-microsoft-com:vml" Requires="v">
                <p:oleObj spid="_x0000_s248275" name="Chart" r:id="rId23" imgW="5010285" imgH="3505290" progId="MSGraph.Chart.8">
                  <p:embed followColorScheme="full"/>
                </p:oleObj>
              </mc:Choice>
              <mc:Fallback>
                <p:oleObj name="Chart" r:id="rId23" imgW="5010285" imgH="3505290" progId="MSGraph.Chart.8">
                  <p:embed followColorScheme="full"/>
                  <p:pic>
                    <p:nvPicPr>
                      <p:cNvPr id="0" name=""/>
                      <p:cNvPicPr/>
                      <p:nvPr/>
                    </p:nvPicPr>
                    <p:blipFill>
                      <a:blip r:embed="rId24"/>
                      <a:stretch>
                        <a:fillRect/>
                      </a:stretch>
                    </p:blipFill>
                    <p:spPr>
                      <a:xfrm>
                        <a:off x="266700" y="1943100"/>
                        <a:ext cx="5010285" cy="3505290"/>
                      </a:xfrm>
                      <a:prstGeom prst="rect">
                        <a:avLst/>
                      </a:prstGeom>
                    </p:spPr>
                  </p:pic>
                </p:oleObj>
              </mc:Fallback>
            </mc:AlternateContent>
          </a:graphicData>
        </a:graphic>
      </p:graphicFrame>
      <p:sp>
        <p:nvSpPr>
          <p:cNvPr id="29" name="Text Placeholder 33"/>
          <p:cNvSpPr>
            <a:spLocks noGrp="1"/>
          </p:cNvSpPr>
          <p:nvPr>
            <p:custDataLst>
              <p:tags r:id="rId5"/>
            </p:custDataLst>
          </p:nvPr>
        </p:nvSpPr>
        <p:spPr bwMode="auto">
          <a:xfrm>
            <a:off x="3370263" y="53181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7341FB0-CA9E-4F68-8F0A-B325A7B82E3C}" type="datetime'''''''''''''''''O''''''ct''''''-''''1''''''''''''5'">
              <a:rPr lang="en-US" sz="1000">
                <a:latin typeface="Arial"/>
                <a:cs typeface="Arial"/>
                <a:sym typeface="Arial"/>
              </a:rPr>
              <a:pPr/>
              <a:t>Oct-15</a:t>
            </a:fld>
            <a:endParaRPr lang="en-US" sz="1000" dirty="0">
              <a:latin typeface="Arial"/>
              <a:cs typeface="Arial"/>
              <a:sym typeface="Arial"/>
            </a:endParaRPr>
          </a:p>
        </p:txBody>
      </p:sp>
      <p:sp>
        <p:nvSpPr>
          <p:cNvPr id="38" name="Text Placeholder 32"/>
          <p:cNvSpPr>
            <a:spLocks noGrp="1"/>
          </p:cNvSpPr>
          <p:nvPr>
            <p:custDataLst>
              <p:tags r:id="rId6"/>
            </p:custDataLst>
          </p:nvPr>
        </p:nvSpPr>
        <p:spPr bwMode="auto">
          <a:xfrm>
            <a:off x="3051175" y="53181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189F317-7B53-470B-9F75-5BC2A6CF530E}" type="datetime'''''''''''S''''''e''p''''''''''-''''''15'''">
              <a:rPr lang="en-US" sz="1000">
                <a:latin typeface="Arial"/>
                <a:cs typeface="Arial"/>
                <a:sym typeface="Arial"/>
              </a:rPr>
              <a:pPr/>
              <a:t>Sep-15</a:t>
            </a:fld>
            <a:endParaRPr lang="en-US" sz="1000" dirty="0">
              <a:latin typeface="Arial"/>
              <a:cs typeface="Arial"/>
              <a:sym typeface="Arial"/>
            </a:endParaRPr>
          </a:p>
        </p:txBody>
      </p:sp>
      <p:sp>
        <p:nvSpPr>
          <p:cNvPr id="37" name="Text Placeholder 31"/>
          <p:cNvSpPr>
            <a:spLocks noGrp="1"/>
          </p:cNvSpPr>
          <p:nvPr>
            <p:custDataLst>
              <p:tags r:id="rId7"/>
            </p:custDataLst>
          </p:nvPr>
        </p:nvSpPr>
        <p:spPr bwMode="auto">
          <a:xfrm>
            <a:off x="2751138" y="53181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5048007-C10F-4C85-828F-28B8B709A246}" type="datetime'''A''''''u''g''''''''''''''''''-1''''''''5'">
              <a:rPr lang="en-US" sz="1000">
                <a:latin typeface="Arial"/>
                <a:cs typeface="Arial"/>
                <a:sym typeface="Arial"/>
              </a:rPr>
              <a:pPr/>
              <a:t>Aug-15</a:t>
            </a:fld>
            <a:endParaRPr lang="en-US" sz="1000" dirty="0">
              <a:latin typeface="Arial"/>
              <a:cs typeface="Arial"/>
              <a:sym typeface="Arial"/>
            </a:endParaRPr>
          </a:p>
        </p:txBody>
      </p:sp>
      <p:sp>
        <p:nvSpPr>
          <p:cNvPr id="36" name="Text Placeholder 30"/>
          <p:cNvSpPr>
            <a:spLocks noGrp="1"/>
          </p:cNvSpPr>
          <p:nvPr>
            <p:custDataLst>
              <p:tags r:id="rId8"/>
            </p:custDataLst>
          </p:nvPr>
        </p:nvSpPr>
        <p:spPr bwMode="auto">
          <a:xfrm>
            <a:off x="2482850" y="53181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A34FE58-BA00-468C-B938-62A0E9A6C8CE}" type="datetime'''J''''u''''l''''''''''''''''''''''-''1''5'''''">
              <a:rPr lang="en-US" sz="1000">
                <a:latin typeface="Arial"/>
                <a:cs typeface="Arial"/>
                <a:sym typeface="Arial"/>
              </a:rPr>
              <a:pPr/>
              <a:t>Jul-15</a:t>
            </a:fld>
            <a:endParaRPr lang="en-US" sz="1000" dirty="0">
              <a:latin typeface="Arial"/>
              <a:cs typeface="Arial"/>
              <a:sym typeface="Arial"/>
            </a:endParaRPr>
          </a:p>
        </p:txBody>
      </p:sp>
      <p:sp>
        <p:nvSpPr>
          <p:cNvPr id="35" name="Text Placeholder 29"/>
          <p:cNvSpPr>
            <a:spLocks noGrp="1"/>
          </p:cNvSpPr>
          <p:nvPr>
            <p:custDataLst>
              <p:tags r:id="rId9"/>
            </p:custDataLst>
          </p:nvPr>
        </p:nvSpPr>
        <p:spPr bwMode="auto">
          <a:xfrm>
            <a:off x="2157413" y="53181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332112E-34F0-40DC-A673-9F80E168F9B4}" type="datetime'''''''''''''J''''''u''''''''''''''''''''n''-''1''5'''''''">
              <a:rPr lang="en-US" sz="1000">
                <a:latin typeface="Arial"/>
                <a:cs typeface="Arial"/>
                <a:sym typeface="Arial"/>
              </a:rPr>
              <a:pPr/>
              <a:t>Jun-15</a:t>
            </a:fld>
            <a:endParaRPr lang="en-US" sz="1000" dirty="0">
              <a:latin typeface="Arial"/>
              <a:cs typeface="Arial"/>
              <a:sym typeface="Arial"/>
            </a:endParaRPr>
          </a:p>
        </p:txBody>
      </p:sp>
      <p:sp>
        <p:nvSpPr>
          <p:cNvPr id="28" name="Text Placeholder 28"/>
          <p:cNvSpPr>
            <a:spLocks noGrp="1"/>
          </p:cNvSpPr>
          <p:nvPr>
            <p:custDataLst>
              <p:tags r:id="rId10"/>
            </p:custDataLst>
          </p:nvPr>
        </p:nvSpPr>
        <p:spPr bwMode="auto">
          <a:xfrm>
            <a:off x="1838325" y="53181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8195037-4697-4411-84DD-348054C3229B}" type="datetime'''M''''''''''a''''y''''''''''''''''''''''''-''''1''''''''5'''">
              <a:rPr lang="en-US" sz="1000">
                <a:latin typeface="Arial"/>
                <a:cs typeface="Arial"/>
                <a:sym typeface="Arial"/>
              </a:rPr>
              <a:pPr/>
              <a:t>May-15</a:t>
            </a:fld>
            <a:endParaRPr lang="en-US" sz="1000" dirty="0">
              <a:latin typeface="Arial"/>
              <a:cs typeface="Arial"/>
              <a:sym typeface="Arial"/>
            </a:endParaRPr>
          </a:p>
        </p:txBody>
      </p:sp>
      <p:sp>
        <p:nvSpPr>
          <p:cNvPr id="33" name="Text Placeholder 27"/>
          <p:cNvSpPr>
            <a:spLocks noGrp="1"/>
          </p:cNvSpPr>
          <p:nvPr>
            <p:custDataLst>
              <p:tags r:id="rId11"/>
            </p:custDataLst>
          </p:nvPr>
        </p:nvSpPr>
        <p:spPr bwMode="auto">
          <a:xfrm>
            <a:off x="1560513" y="53181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3E65962-FC0C-4548-B041-DC3597B7D8E0}" type="datetime'''''''''''''''''Apr''''-''''''''''1''''''''5'''''''''''''''">
              <a:rPr lang="en-US" sz="1000">
                <a:latin typeface="Arial"/>
                <a:cs typeface="Arial"/>
                <a:sym typeface="Arial"/>
              </a:rPr>
              <a:pPr/>
              <a:t>Apr-15</a:t>
            </a:fld>
            <a:endParaRPr lang="en-US" sz="1000" dirty="0">
              <a:latin typeface="Arial"/>
              <a:cs typeface="Arial"/>
              <a:sym typeface="Arial"/>
            </a:endParaRPr>
          </a:p>
        </p:txBody>
      </p:sp>
      <p:sp>
        <p:nvSpPr>
          <p:cNvPr id="25" name="Text Placeholder 26"/>
          <p:cNvSpPr>
            <a:spLocks noGrp="1"/>
          </p:cNvSpPr>
          <p:nvPr>
            <p:custDataLst>
              <p:tags r:id="rId12"/>
            </p:custDataLst>
          </p:nvPr>
        </p:nvSpPr>
        <p:spPr bwMode="auto">
          <a:xfrm>
            <a:off x="1244600" y="53181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98796A7-6B2D-49C9-8307-52FCE100118C}" type="datetime'''''''''''''''M''a''''r''-''''''1''''''''''5'''''''''''">
              <a:rPr lang="en-US" sz="1000">
                <a:latin typeface="Arial"/>
                <a:cs typeface="Arial"/>
                <a:sym typeface="Arial"/>
              </a:rPr>
              <a:pPr/>
              <a:t>Mar-15</a:t>
            </a:fld>
            <a:endParaRPr lang="en-US" sz="1000" dirty="0">
              <a:latin typeface="Arial"/>
              <a:cs typeface="Arial"/>
              <a:sym typeface="Arial"/>
            </a:endParaRPr>
          </a:p>
        </p:txBody>
      </p:sp>
      <p:sp>
        <p:nvSpPr>
          <p:cNvPr id="26" name="Text Placeholder 17"/>
          <p:cNvSpPr>
            <a:spLocks noGrp="1"/>
          </p:cNvSpPr>
          <p:nvPr>
            <p:custDataLst>
              <p:tags r:id="rId13"/>
            </p:custDataLst>
          </p:nvPr>
        </p:nvSpPr>
        <p:spPr bwMode="auto">
          <a:xfrm>
            <a:off x="944563" y="5318125"/>
            <a:ext cx="2730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556F0A5-B491-4B37-9F6A-29A5B3AB2229}" type="datetime'''''''''F''e''''''''''''''''b-''''''''''1''''''''''5'''">
              <a:rPr lang="en-US" sz="1000">
                <a:solidFill>
                  <a:schemeClr val="tx1"/>
                </a:solidFill>
                <a:latin typeface="Arial"/>
                <a:cs typeface="Arial"/>
                <a:sym typeface="Arial"/>
              </a:rPr>
              <a:pPr/>
              <a:t>Feb-15</a:t>
            </a:fld>
            <a:endParaRPr lang="en-US" sz="1000" dirty="0">
              <a:solidFill>
                <a:schemeClr val="tx1"/>
              </a:solidFill>
              <a:latin typeface="Arial"/>
              <a:ea typeface="ＭＳ Ｐゴシック"/>
              <a:cs typeface="Arial"/>
              <a:sym typeface="Arial"/>
            </a:endParaRPr>
          </a:p>
        </p:txBody>
      </p:sp>
      <p:sp>
        <p:nvSpPr>
          <p:cNvPr id="27" name="Text Placeholder 3"/>
          <p:cNvSpPr>
            <a:spLocks noGrp="1"/>
          </p:cNvSpPr>
          <p:nvPr>
            <p:custDataLst>
              <p:tags r:id="rId14"/>
            </p:custDataLst>
          </p:nvPr>
        </p:nvSpPr>
        <p:spPr bwMode="auto">
          <a:xfrm>
            <a:off x="652463" y="53181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E3821E3-AAB5-4189-AB19-27C6B0BAEBFA}" type="datetime'''''''''''''''J''''a''''''''''''''''''''''n-15'''''''''''''''">
              <a:rPr lang="en-US" sz="1000">
                <a:solidFill>
                  <a:schemeClr val="tx1"/>
                </a:solidFill>
                <a:latin typeface="Arial"/>
                <a:cs typeface="Arial"/>
                <a:sym typeface="Arial"/>
              </a:rPr>
              <a:pPr/>
              <a:t>Jan-15</a:t>
            </a:fld>
            <a:endParaRPr lang="en-US" sz="1000" dirty="0">
              <a:solidFill>
                <a:schemeClr val="tx1"/>
              </a:solidFill>
              <a:latin typeface="Arial"/>
              <a:cs typeface="Arial"/>
              <a:sym typeface="Arial"/>
            </a:endParaRPr>
          </a:p>
        </p:txBody>
      </p:sp>
      <p:sp>
        <p:nvSpPr>
          <p:cNvPr id="43" name="Text Placeholder 1"/>
          <p:cNvSpPr>
            <a:spLocks noGrp="1"/>
          </p:cNvSpPr>
          <p:nvPr>
            <p:custDataLst>
              <p:tags r:id="rId15"/>
            </p:custDataLst>
          </p:nvPr>
        </p:nvSpPr>
        <p:spPr bwMode="auto">
          <a:xfrm>
            <a:off x="3656013" y="53181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28C8CAE-9CAB-4C95-9D2D-B5F706327981}" type="datetime'''No''''''''''''''v''''''''''''-''''''''''''1''''''''5'''">
              <a:rPr lang="en-US" sz="1000">
                <a:latin typeface="Arial"/>
                <a:cs typeface="Arial"/>
                <a:sym typeface="Arial"/>
              </a:rPr>
              <a:pPr/>
              <a:t>Nov-15</a:t>
            </a:fld>
            <a:endParaRPr lang="en-US" sz="1000" dirty="0">
              <a:latin typeface="Arial"/>
              <a:cs typeface="Arial"/>
              <a:sym typeface="Arial"/>
            </a:endParaRPr>
          </a:p>
        </p:txBody>
      </p:sp>
      <p:sp>
        <p:nvSpPr>
          <p:cNvPr id="44" name="Text Placeholder 2"/>
          <p:cNvSpPr>
            <a:spLocks noGrp="1"/>
          </p:cNvSpPr>
          <p:nvPr>
            <p:custDataLst>
              <p:tags r:id="rId16"/>
            </p:custDataLst>
          </p:nvPr>
        </p:nvSpPr>
        <p:spPr bwMode="auto">
          <a:xfrm>
            <a:off x="3956050" y="53181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7A69F1B-0E4E-4C94-8FCB-002FF3497601}" type="datetime'''''D''''''e''c-''''15'''''''''''''''''''''''''''''''''">
              <a:rPr lang="en-US" sz="1000">
                <a:latin typeface="Arial"/>
                <a:cs typeface="Arial"/>
                <a:sym typeface="Arial"/>
              </a:rPr>
              <a:pPr/>
              <a:t>Dec-15</a:t>
            </a:fld>
            <a:endParaRPr lang="en-US" sz="1000" dirty="0">
              <a:latin typeface="Arial"/>
              <a:cs typeface="Arial"/>
              <a:sym typeface="Arial"/>
            </a:endParaRPr>
          </a:p>
        </p:txBody>
      </p:sp>
      <p:sp>
        <p:nvSpPr>
          <p:cNvPr id="45" name="Text Placeholder 4"/>
          <p:cNvSpPr>
            <a:spLocks noGrp="1"/>
          </p:cNvSpPr>
          <p:nvPr>
            <p:custDataLst>
              <p:tags r:id="rId17"/>
            </p:custDataLst>
          </p:nvPr>
        </p:nvSpPr>
        <p:spPr bwMode="auto">
          <a:xfrm>
            <a:off x="4271963" y="53181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5E7C776-55E6-4A67-9CA4-FAE93CE68CE0}" type="datetime'''''''''''Ja''''''''''''''''''''n''''-1''6'''''''''''''''''">
              <a:rPr lang="en-US" sz="1000">
                <a:latin typeface="Arial"/>
                <a:cs typeface="Arial"/>
                <a:sym typeface="Arial"/>
              </a:rPr>
              <a:pPr/>
              <a:t>Jan-16</a:t>
            </a:fld>
            <a:endParaRPr lang="en-US" sz="1000" dirty="0">
              <a:latin typeface="Arial"/>
              <a:cs typeface="Arial"/>
              <a:sym typeface="Arial"/>
            </a:endParaRPr>
          </a:p>
        </p:txBody>
      </p:sp>
      <p:sp>
        <p:nvSpPr>
          <p:cNvPr id="46" name="Text Placeholder 5"/>
          <p:cNvSpPr>
            <a:spLocks noGrp="1"/>
          </p:cNvSpPr>
          <p:nvPr>
            <p:custDataLst>
              <p:tags r:id="rId18"/>
            </p:custDataLst>
          </p:nvPr>
        </p:nvSpPr>
        <p:spPr bwMode="auto">
          <a:xfrm>
            <a:off x="4564063" y="5318125"/>
            <a:ext cx="2730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5F79B23-0FE8-4B2A-A79C-BC327EB45486}" type="datetime'''''''''''''''''F''''''''e''''''b''-''1''''''''''6'''''''''">
              <a:rPr lang="en-US" sz="1000">
                <a:latin typeface="Arial"/>
                <a:cs typeface="Arial"/>
                <a:sym typeface="Arial"/>
              </a:rPr>
              <a:pPr/>
              <a:t>Feb-16</a:t>
            </a:fld>
            <a:endParaRPr lang="en-US" sz="1000" dirty="0">
              <a:latin typeface="Arial"/>
              <a:cs typeface="Arial"/>
              <a:sym typeface="Arial"/>
            </a:endParaRPr>
          </a:p>
        </p:txBody>
      </p:sp>
      <p:sp>
        <p:nvSpPr>
          <p:cNvPr id="47" name="Text Placeholder 9"/>
          <p:cNvSpPr>
            <a:spLocks noGrp="1"/>
          </p:cNvSpPr>
          <p:nvPr>
            <p:custDataLst>
              <p:tags r:id="rId19"/>
            </p:custDataLst>
          </p:nvPr>
        </p:nvSpPr>
        <p:spPr bwMode="auto">
          <a:xfrm>
            <a:off x="4864100" y="53181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ABFD1B6-3546-40CC-A8DD-E922B697B358}" type="datetime'''M''''''a''''''''''''''''''''r-''''''1''6'''''''">
              <a:rPr lang="en-US" sz="1000">
                <a:latin typeface="Arial"/>
                <a:cs typeface="Arial"/>
                <a:sym typeface="Arial"/>
              </a:rPr>
              <a:pPr/>
              <a:t>Mar-16</a:t>
            </a:fld>
            <a:endParaRPr lang="en-US" sz="1000" dirty="0">
              <a:latin typeface="Arial"/>
              <a:cs typeface="Arial"/>
              <a:sym typeface="Arial"/>
            </a:endParaRPr>
          </a:p>
        </p:txBody>
      </p:sp>
      <p:cxnSp>
        <p:nvCxnSpPr>
          <p:cNvPr id="39" name="Straight Connector 38"/>
          <p:cNvCxnSpPr/>
          <p:nvPr/>
        </p:nvCxnSpPr>
        <p:spPr bwMode="auto">
          <a:xfrm flipH="1">
            <a:off x="641292" y="2682875"/>
            <a:ext cx="452628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40" name="Straight Connector 39"/>
          <p:cNvCxnSpPr/>
          <p:nvPr/>
        </p:nvCxnSpPr>
        <p:spPr bwMode="auto">
          <a:xfrm>
            <a:off x="641292" y="2936875"/>
            <a:ext cx="452628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41" name="TextBox 40"/>
          <p:cNvSpPr txBox="1"/>
          <p:nvPr/>
        </p:nvSpPr>
        <p:spPr>
          <a:xfrm>
            <a:off x="4564063" y="2711570"/>
            <a:ext cx="1066318" cy="400110"/>
          </a:xfrm>
          <a:prstGeom prst="rect">
            <a:avLst/>
          </a:prstGeom>
          <a:noFill/>
        </p:spPr>
        <p:txBody>
          <a:bodyPr wrap="none" rtlCol="0">
            <a:spAutoFit/>
          </a:bodyPr>
          <a:lstStyle/>
          <a:p>
            <a:pPr algn="r">
              <a:lnSpc>
                <a:spcPct val="100000"/>
              </a:lnSpc>
            </a:pPr>
            <a:r>
              <a:rPr lang="en-US" b="1" dirty="0" smtClean="0">
                <a:solidFill>
                  <a:srgbClr val="FFC000"/>
                </a:solidFill>
                <a:latin typeface="Arial" panose="020B0604020202020204" pitchFamily="34" charset="0"/>
                <a:cs typeface="Arial" panose="020B0604020202020204" pitchFamily="34" charset="0"/>
              </a:rPr>
              <a:t>Amber trigger </a:t>
            </a:r>
          </a:p>
          <a:p>
            <a:pPr algn="r">
              <a:lnSpc>
                <a:spcPct val="100000"/>
              </a:lnSpc>
            </a:pPr>
            <a:r>
              <a:rPr lang="en-US" b="1" dirty="0" smtClean="0">
                <a:solidFill>
                  <a:srgbClr val="FFC000"/>
                </a:solidFill>
                <a:latin typeface="Arial" panose="020B0604020202020204" pitchFamily="34" charset="0"/>
                <a:cs typeface="Arial" panose="020B0604020202020204" pitchFamily="34" charset="0"/>
              </a:rPr>
              <a:t>23%</a:t>
            </a:r>
            <a:endParaRPr lang="en-US" b="1" dirty="0">
              <a:solidFill>
                <a:srgbClr val="FFC000"/>
              </a:solidFill>
              <a:latin typeface="Arial" panose="020B0604020202020204" pitchFamily="34" charset="0"/>
              <a:cs typeface="Arial" panose="020B0604020202020204" pitchFamily="34" charset="0"/>
            </a:endParaRPr>
          </a:p>
        </p:txBody>
      </p:sp>
      <p:sp>
        <p:nvSpPr>
          <p:cNvPr id="42" name="TextBox 41"/>
          <p:cNvSpPr txBox="1"/>
          <p:nvPr/>
        </p:nvSpPr>
        <p:spPr>
          <a:xfrm>
            <a:off x="4889611" y="2337435"/>
            <a:ext cx="760143" cy="400110"/>
          </a:xfrm>
          <a:prstGeom prst="rect">
            <a:avLst/>
          </a:prstGeom>
          <a:noFill/>
        </p:spPr>
        <p:txBody>
          <a:bodyPr wrap="none" rtlCol="0">
            <a:spAutoFit/>
          </a:bodyPr>
          <a:lstStyle/>
          <a:p>
            <a:pPr algn="r">
              <a:lnSpc>
                <a:spcPct val="100000"/>
              </a:lnSpc>
            </a:pPr>
            <a:r>
              <a:rPr lang="en-US" b="1" dirty="0" smtClean="0">
                <a:solidFill>
                  <a:schemeClr val="accent1"/>
                </a:solidFill>
                <a:latin typeface="Arial" panose="020B0604020202020204" pitchFamily="34" charset="0"/>
                <a:cs typeface="Arial" panose="020B0604020202020204" pitchFamily="34" charset="0"/>
              </a:rPr>
              <a:t>Red limit </a:t>
            </a:r>
          </a:p>
          <a:p>
            <a:pPr algn="r">
              <a:lnSpc>
                <a:spcPct val="100000"/>
              </a:lnSpc>
            </a:pPr>
            <a:r>
              <a:rPr lang="en-US" b="1" dirty="0" smtClean="0">
                <a:solidFill>
                  <a:schemeClr val="accent1"/>
                </a:solidFill>
                <a:latin typeface="Arial" panose="020B0604020202020204" pitchFamily="34" charset="0"/>
                <a:cs typeface="Arial" panose="020B0604020202020204" pitchFamily="34" charset="0"/>
              </a:rPr>
              <a:t>25%</a:t>
            </a:r>
            <a:endParaRPr lang="en-US" b="1" dirty="0">
              <a:solidFill>
                <a:schemeClr val="accent1"/>
              </a:solidFill>
              <a:latin typeface="Arial" panose="020B0604020202020204" pitchFamily="34" charset="0"/>
              <a:cs typeface="Arial" panose="020B0604020202020204" pitchFamily="34" charset="0"/>
            </a:endParaRPr>
          </a:p>
        </p:txBody>
      </p:sp>
      <p:sp>
        <p:nvSpPr>
          <p:cNvPr id="48" name="Content Placeholder 4"/>
          <p:cNvSpPr txBox="1">
            <a:spLocks/>
          </p:cNvSpPr>
          <p:nvPr/>
        </p:nvSpPr>
        <p:spPr>
          <a:xfrm>
            <a:off x="6178550" y="2291394"/>
            <a:ext cx="3068638" cy="2839406"/>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a:solidFill>
                  <a:schemeClr val="tx1"/>
                </a:solidFill>
                <a:latin typeface="Arial" panose="020B0604020202020204" pitchFamily="34" charset="0"/>
                <a:cs typeface="Arial" panose="020B0604020202020204" pitchFamily="34" charset="0"/>
              </a:rPr>
              <a:t>A red limit of 25% was set by management to align with </a:t>
            </a:r>
            <a:r>
              <a:rPr lang="en-US" sz="1200" dirty="0">
                <a:solidFill>
                  <a:schemeClr val="tx1"/>
                </a:solidFill>
                <a:latin typeface="Arial" panose="020B0604020202020204" pitchFamily="34" charset="0"/>
                <a:ea typeface="Arial Unicode MS" pitchFamily="34" charset="-128"/>
                <a:cs typeface="Arial" panose="020B0604020202020204" pitchFamily="34" charset="0"/>
              </a:rPr>
              <a:t>rating agencies’ expectations and reviews of competitors’ positions</a:t>
            </a:r>
          </a:p>
          <a:p>
            <a:pPr marL="171450" lvl="1" indent="-171450" defTabSz="457200">
              <a:lnSpc>
                <a:spcPct val="100000"/>
              </a:lnSpc>
              <a:buFont typeface="Arial" panose="020B0604020202020204" pitchFamily="34" charset="0"/>
              <a:buChar char="•"/>
              <a:defRPr/>
            </a:pPr>
            <a:r>
              <a:rPr lang="en-US" sz="1200" kern="0" dirty="0">
                <a:solidFill>
                  <a:schemeClr val="tx1"/>
                </a:solidFill>
                <a:latin typeface="Arial" panose="020B0604020202020204" pitchFamily="34" charset="0"/>
                <a:cs typeface="Arial" panose="020B0604020202020204" pitchFamily="34" charset="0"/>
              </a:rPr>
              <a:t>The amber trigger of 23% establishes an early warning indicator that the proportion of subprime assets is approaching the red limit</a:t>
            </a: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Historical trend suggests that the metric ratio remain stable and current amber trigger and red limit are set appropriate level </a:t>
            </a: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Since SC sub-prime contributes to ~95% of SHUSA’s sub-prime, the limits will be applicable to the total SHUSA subprime metric as well</a:t>
            </a:r>
            <a:endParaRPr lang="en-US" sz="1200" kern="0" dirty="0">
              <a:solidFill>
                <a:schemeClr val="tx1"/>
              </a:solidFill>
              <a:latin typeface="Arial" panose="020B0604020202020204" pitchFamily="34" charset="0"/>
              <a:cs typeface="Arial" panose="020B0604020202020204" pitchFamily="34" charset="0"/>
            </a:endParaRPr>
          </a:p>
        </p:txBody>
      </p:sp>
      <p:sp>
        <p:nvSpPr>
          <p:cNvPr id="50" name="TextBox 49"/>
          <p:cNvSpPr txBox="1"/>
          <p:nvPr/>
        </p:nvSpPr>
        <p:spPr>
          <a:xfrm>
            <a:off x="6178550" y="1463040"/>
            <a:ext cx="3068638"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endParaRPr lang="en-US" sz="1400" dirty="0" smtClean="0">
              <a:solidFill>
                <a:schemeClr val="accent1"/>
              </a:solidFill>
              <a:latin typeface="Arial" panose="020B0604020202020204" pitchFamily="34" charset="0"/>
              <a:cs typeface="Arial" panose="020B0604020202020204" pitchFamily="34" charset="0"/>
            </a:endParaRPr>
          </a:p>
        </p:txBody>
      </p:sp>
      <p:grpSp>
        <p:nvGrpSpPr>
          <p:cNvPr id="51" name="Group 50"/>
          <p:cNvGrpSpPr/>
          <p:nvPr/>
        </p:nvGrpSpPr>
        <p:grpSpPr>
          <a:xfrm>
            <a:off x="443921" y="72184"/>
            <a:ext cx="2799275" cy="189008"/>
            <a:chOff x="403281" y="164517"/>
            <a:chExt cx="2799275" cy="189008"/>
          </a:xfrm>
        </p:grpSpPr>
        <p:sp>
          <p:nvSpPr>
            <p:cNvPr id="52"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Credit risk – Concentration:</a:t>
              </a:r>
              <a:r>
                <a:rPr lang="en-US" sz="1200" dirty="0">
                  <a:solidFill>
                    <a:schemeClr val="accent1"/>
                  </a:solidFill>
                </a:rPr>
                <a:t> Calibration –</a:t>
              </a:r>
              <a:r>
                <a:rPr lang="en-US" sz="1200" dirty="0" smtClean="0">
                  <a:solidFill>
                    <a:schemeClr val="accent1"/>
                  </a:solidFill>
                </a:rPr>
                <a:t> SC Subprime Assets as % of SHUSA Credit Exposure</a:t>
              </a:r>
              <a:endParaRPr lang="en-US" sz="1200" dirty="0">
                <a:solidFill>
                  <a:schemeClr val="accent1"/>
                </a:solidFill>
              </a:endParaRPr>
            </a:p>
          </p:txBody>
        </p:sp>
        <p:sp>
          <p:nvSpPr>
            <p:cNvPr id="55" name="Oval 5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49" name="Footnote"/>
          <p:cNvSpPr/>
          <p:nvPr/>
        </p:nvSpPr>
        <p:spPr bwMode="auto">
          <a:xfrm>
            <a:off x="2206579" y="6336429"/>
            <a:ext cx="553984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a:sym typeface="Arial"/>
              </a:rPr>
              <a:t>Source: “2016 RAS non-CCAR-linked metrics - </a:t>
            </a:r>
            <a:r>
              <a:rPr lang="en-US" sz="800" dirty="0" smtClean="0">
                <a:latin typeface="Arial"/>
                <a:sym typeface="Arial"/>
              </a:rPr>
              <a:t>SC.xlsx”</a:t>
            </a:r>
          </a:p>
        </p:txBody>
      </p:sp>
    </p:spTree>
    <p:extLst>
      <p:ext uri="{BB962C8B-B14F-4D97-AF65-F5344CB8AC3E}">
        <p14:creationId xmlns:p14="http://schemas.microsoft.com/office/powerpoint/2010/main" val="3482451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3</a:t>
            </a:r>
            <a:r>
              <a:rPr lang="en-GB" dirty="0" smtClean="0">
                <a:solidFill>
                  <a:srgbClr val="FF0000"/>
                </a:solidFill>
              </a:rPr>
              <a:t>.</a:t>
            </a:r>
            <a:r>
              <a:rPr lang="en-GB" dirty="0" smtClean="0"/>
              <a:t> Residual value risk</a:t>
            </a:r>
            <a:endParaRPr lang="en-GB" b="0" dirty="0"/>
          </a:p>
        </p:txBody>
      </p:sp>
    </p:spTree>
    <p:extLst>
      <p:ext uri="{BB962C8B-B14F-4D97-AF65-F5344CB8AC3E}">
        <p14:creationId xmlns:p14="http://schemas.microsoft.com/office/powerpoint/2010/main" val="3222255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966867" y="1110099"/>
            <a:ext cx="2044149"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5" name="TextBox 24"/>
          <p:cNvSpPr txBox="1"/>
          <p:nvPr/>
        </p:nvSpPr>
        <p:spPr>
          <a:xfrm>
            <a:off x="366713" y="1110099"/>
            <a:ext cx="639147" cy="211468"/>
          </a:xfrm>
          <a:prstGeom prst="rect">
            <a:avLst/>
          </a:prstGeom>
          <a:noFill/>
        </p:spPr>
        <p:txBody>
          <a:bodyPr wrap="square" rtlCol="0">
            <a:spAutoFit/>
          </a:bodyPr>
          <a:lstStyle/>
          <a:p>
            <a:r>
              <a:rPr lang="en-GB" sz="900" b="1" dirty="0" smtClean="0"/>
              <a:t>Legend</a:t>
            </a:r>
            <a:endParaRPr lang="en-GB" sz="900" b="1" dirty="0"/>
          </a:p>
        </p:txBody>
      </p:sp>
      <p:sp>
        <p:nvSpPr>
          <p:cNvPr id="26" name="TextBox 25"/>
          <p:cNvSpPr txBox="1"/>
          <p:nvPr/>
        </p:nvSpPr>
        <p:spPr>
          <a:xfrm>
            <a:off x="1054194" y="1110099"/>
            <a:ext cx="864339" cy="211468"/>
          </a:xfrm>
          <a:prstGeom prst="rect">
            <a:avLst/>
          </a:prstGeom>
          <a:noFill/>
        </p:spPr>
        <p:txBody>
          <a:bodyPr wrap="none" rtlCol="0">
            <a:spAutoFit/>
          </a:bodyPr>
          <a:lstStyle/>
          <a:p>
            <a:pPr eaLnBrk="1" hangingPunct="1">
              <a:lnSpc>
                <a:spcPct val="86000"/>
              </a:lnSpc>
            </a:pPr>
            <a:r>
              <a:rPr lang="en-US" sz="900" b="1" i="1" dirty="0" smtClean="0">
                <a:solidFill>
                  <a:srgbClr val="008AB3"/>
                </a:solidFill>
                <a:ea typeface="ＭＳ Ｐゴシック"/>
              </a:rPr>
              <a:t>New metrics</a:t>
            </a:r>
          </a:p>
        </p:txBody>
      </p:sp>
      <p:sp>
        <p:nvSpPr>
          <p:cNvPr id="19" name="Content Placeholder 1"/>
          <p:cNvSpPr>
            <a:spLocks noGrp="1"/>
          </p:cNvSpPr>
          <p:nvPr>
            <p:ph sz="quarter" idx="11"/>
          </p:nvPr>
        </p:nvSpPr>
        <p:spPr/>
        <p:txBody>
          <a:bodyPr/>
          <a:lstStyle/>
          <a:p>
            <a:r>
              <a:rPr lang="en-US" dirty="0" smtClean="0"/>
              <a:t>Limit overview: </a:t>
            </a:r>
            <a:r>
              <a:rPr lang="en-US" b="0" dirty="0"/>
              <a:t>Residual value risk</a:t>
            </a:r>
            <a:endParaRPr lang="en-GB" dirty="0"/>
          </a:p>
        </p:txBody>
      </p:sp>
      <p:sp>
        <p:nvSpPr>
          <p:cNvPr id="14" name="Footnote"/>
          <p:cNvSpPr/>
          <p:nvPr/>
        </p:nvSpPr>
        <p:spPr bwMode="auto">
          <a:xfrm>
            <a:off x="2218846" y="6337300"/>
            <a:ext cx="562668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Font typeface="+mj-lt"/>
              <a:buAutoNum type="arabicPeriod"/>
            </a:pPr>
            <a:r>
              <a:rPr lang="en-US" sz="800" dirty="0" smtClean="0">
                <a:latin typeface="Arial"/>
                <a:sym typeface="Arial"/>
              </a:rPr>
              <a:t>Abbreviation </a:t>
            </a:r>
            <a:r>
              <a:rPr lang="en-US" sz="800" dirty="0">
                <a:latin typeface="Arial"/>
                <a:sym typeface="Arial"/>
              </a:rPr>
              <a:t>for Contract Residual less Incentives and </a:t>
            </a:r>
            <a:r>
              <a:rPr lang="en-US" sz="800" dirty="0" smtClean="0">
                <a:latin typeface="Arial"/>
                <a:sym typeface="Arial"/>
              </a:rPr>
              <a:t>Tax</a:t>
            </a:r>
            <a:endParaRPr lang="en-US" sz="800" dirty="0">
              <a:latin typeface="Arial"/>
              <a:sym typeface="Arial"/>
            </a:endParaRPr>
          </a:p>
        </p:txBody>
      </p:sp>
      <p:graphicFrame>
        <p:nvGraphicFramePr>
          <p:cNvPr id="13" name="Table 12"/>
          <p:cNvGraphicFramePr>
            <a:graphicFrameLocks noGrp="1"/>
          </p:cNvGraphicFramePr>
          <p:nvPr>
            <p:extLst>
              <p:ext uri="{D42A27DB-BD31-4B8C-83A1-F6EECF244321}">
                <p14:modId xmlns:p14="http://schemas.microsoft.com/office/powerpoint/2010/main" val="4002997239"/>
              </p:ext>
            </p:extLst>
          </p:nvPr>
        </p:nvGraphicFramePr>
        <p:xfrm>
          <a:off x="365760" y="1463040"/>
          <a:ext cx="8898757" cy="1377696"/>
        </p:xfrm>
        <a:graphic>
          <a:graphicData uri="http://schemas.openxmlformats.org/drawingml/2006/table">
            <a:tbl>
              <a:tblPr firstRow="1" bandRow="1">
                <a:tableStyleId>{2D5ABB26-0587-4C30-8999-92F81FD0307C}</a:tableStyleId>
              </a:tblPr>
              <a:tblGrid>
                <a:gridCol w="839235"/>
                <a:gridCol w="1313793"/>
                <a:gridCol w="704193"/>
                <a:gridCol w="868155"/>
                <a:gridCol w="868155"/>
                <a:gridCol w="868155"/>
                <a:gridCol w="868155"/>
                <a:gridCol w="868155"/>
                <a:gridCol w="1700761"/>
              </a:tblGrid>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Entity</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Justification</a:t>
                      </a:r>
                      <a:r>
                        <a:rPr lang="en-GB" sz="1000" b="1" baseline="0" dirty="0" smtClean="0">
                          <a:solidFill>
                            <a:srgbClr val="FF0000"/>
                          </a:solidFill>
                          <a:latin typeface="Arial" panose="020B0604020202020204" pitchFamily="34" charset="0"/>
                          <a:cs typeface="Arial" panose="020B0604020202020204" pitchFamily="34" charset="0"/>
                        </a:rPr>
                        <a:t> for changes</a:t>
                      </a:r>
                      <a:endParaRPr lang="en-GB" sz="1000" b="1" dirty="0" smtClean="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2016</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a:lnSpc>
                          <a:spcPct val="100000"/>
                        </a:lnSpc>
                        <a:spcBef>
                          <a:spcPts val="200"/>
                        </a:spcBef>
                        <a:spcAft>
                          <a:spcPts val="200"/>
                        </a:spcAft>
                      </a:pP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6178">
                <a:tc rowSpan="2">
                  <a:txBody>
                    <a:bodyPr/>
                    <a:lstStyle/>
                    <a:p>
                      <a:r>
                        <a:rPr lang="en-US" sz="1000" b="1" dirty="0" smtClean="0">
                          <a:latin typeface="Arial" panose="020B0604020202020204" pitchFamily="34" charset="0"/>
                          <a:cs typeface="Arial" panose="020B0604020202020204" pitchFamily="34" charset="0"/>
                        </a:rPr>
                        <a:t>Residual value risk</a:t>
                      </a:r>
                      <a:endParaRPr lang="en-US" sz="1000" b="1"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i="0" u="none" strike="noStrike" dirty="0" smtClean="0">
                          <a:effectLst/>
                          <a:latin typeface="Arial" panose="020B0604020202020204" pitchFamily="34" charset="0"/>
                          <a:cs typeface="Arial" panose="020B0604020202020204" pitchFamily="34" charset="0"/>
                        </a:rPr>
                        <a:t>Residual Value Deterioration</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$219M</a:t>
                      </a: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i="0" u="none" strike="noStrike" dirty="0" smtClean="0">
                          <a:solidFill>
                            <a:srgbClr val="000000"/>
                          </a:solidFill>
                          <a:effectLst/>
                          <a:latin typeface="Arial"/>
                        </a:rPr>
                        <a:t>&gt;=</a:t>
                      </a:r>
                      <a:r>
                        <a:rPr lang="en-GB" sz="1100" dirty="0" smtClean="0">
                          <a:latin typeface="Arial" panose="020B0604020202020204" pitchFamily="34" charset="0"/>
                          <a:cs typeface="Arial" panose="020B0604020202020204" pitchFamily="34" charset="0"/>
                        </a:rPr>
                        <a:t>$222M</a:t>
                      </a:r>
                      <a:endParaRPr lang="en-GB" sz="11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&gt;=$500M</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a:rPr>
                        <a:t>&gt;=</a:t>
                      </a:r>
                      <a:r>
                        <a:rPr lang="en-GB" sz="1000" dirty="0" smtClean="0">
                          <a:latin typeface="Arial" panose="020B0604020202020204" pitchFamily="34" charset="0"/>
                          <a:cs typeface="Arial" panose="020B0604020202020204" pitchFamily="34" charset="0"/>
                        </a:rPr>
                        <a:t>$228M</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&gt;=$525M</a:t>
                      </a:r>
                    </a:p>
                  </a:txBody>
                  <a:tcPr marL="45720" marR="4572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Updated</a:t>
                      </a:r>
                      <a:r>
                        <a:rPr lang="en-GB" sz="1000" b="0" baseline="0" dirty="0" smtClean="0">
                          <a:solidFill>
                            <a:schemeClr val="tx1"/>
                          </a:solidFill>
                          <a:latin typeface="Arial" panose="020B0604020202020204" pitchFamily="34" charset="0"/>
                          <a:cs typeface="Arial" panose="020B0604020202020204" pitchFamily="34" charset="0"/>
                        </a:rPr>
                        <a:t>  2016 CCAR projections</a:t>
                      </a: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6178">
                <a:tc vMerge="1">
                  <a:txBody>
                    <a:bodyPr/>
                    <a:lstStyle/>
                    <a:p>
                      <a:endParaRPr lang="en-US" sz="1000" b="1"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 Residual</a:t>
                      </a:r>
                      <a:r>
                        <a:rPr lang="en-US" sz="1000" b="0" i="0" kern="1200" baseline="0" dirty="0" smtClean="0">
                          <a:solidFill>
                            <a:schemeClr val="tx1"/>
                          </a:solidFill>
                          <a:latin typeface="Arial" panose="020B0604020202020204" pitchFamily="34" charset="0"/>
                          <a:ea typeface="+mn-ea"/>
                          <a:cs typeface="Arial" panose="020B0604020202020204" pitchFamily="34" charset="0"/>
                        </a:rPr>
                        <a:t> Risk / CRLIT</a:t>
                      </a:r>
                      <a:r>
                        <a:rPr lang="en-US" sz="10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2.26%</a:t>
                      </a:r>
                    </a:p>
                  </a:txBody>
                  <a:tcPr marL="18288" marR="18288"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&gt;=-5.0%</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&gt;=-9.0%</a:t>
                      </a:r>
                    </a:p>
                  </a:txBody>
                  <a:tcPr marL="45720" marR="4572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More conservative as the change puts the limit closer to an implied ROA of 2.5%.</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1" name="Group 10"/>
          <p:cNvGrpSpPr/>
          <p:nvPr/>
        </p:nvGrpSpPr>
        <p:grpSpPr>
          <a:xfrm>
            <a:off x="443921" y="72184"/>
            <a:ext cx="2799275" cy="189008"/>
            <a:chOff x="403281" y="164517"/>
            <a:chExt cx="2799275" cy="189008"/>
          </a:xfrm>
        </p:grpSpPr>
        <p:sp>
          <p:nvSpPr>
            <p:cNvPr id="12"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Residual value risk: Limit overview</a:t>
              </a:r>
              <a:endParaRPr lang="en-US" sz="1200" dirty="0">
                <a:solidFill>
                  <a:schemeClr val="accent1"/>
                </a:solidFill>
              </a:endParaRPr>
            </a:p>
          </p:txBody>
        </p:sp>
        <p:sp>
          <p:nvSpPr>
            <p:cNvPr id="15" name="Oval 1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198755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Residual </a:t>
            </a:r>
            <a:r>
              <a:rPr lang="en-US" sz="2000" dirty="0"/>
              <a:t>value risk metrics</a:t>
            </a:r>
          </a:p>
        </p:txBody>
      </p:sp>
      <p:graphicFrame>
        <p:nvGraphicFramePr>
          <p:cNvPr id="3" name="Content Placeholder 12"/>
          <p:cNvGraphicFramePr>
            <a:graphicFrameLocks/>
          </p:cNvGraphicFramePr>
          <p:nvPr>
            <p:extLst>
              <p:ext uri="{D42A27DB-BD31-4B8C-83A1-F6EECF244321}">
                <p14:modId xmlns:p14="http://schemas.microsoft.com/office/powerpoint/2010/main" val="3658321727"/>
              </p:ext>
            </p:extLst>
          </p:nvPr>
        </p:nvGraphicFramePr>
        <p:xfrm>
          <a:off x="360998" y="1460500"/>
          <a:ext cx="8821737" cy="2118360"/>
        </p:xfrm>
        <a:graphic>
          <a:graphicData uri="http://schemas.openxmlformats.org/drawingml/2006/table">
            <a:tbl>
              <a:tblPr firstRow="1" bandRow="1">
                <a:tableStyleId>{839DD9DD-9E6C-4910-8AC0-68ADFF6A6AFC}</a:tableStyleId>
              </a:tblPr>
              <a:tblGrid>
                <a:gridCol w="2077402"/>
                <a:gridCol w="1544320"/>
                <a:gridCol w="520001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Residual</a:t>
                      </a:r>
                      <a:r>
                        <a:rPr lang="en-US" sz="1100" i="0" kern="1200" baseline="0" dirty="0" smtClean="0">
                          <a:solidFill>
                            <a:schemeClr val="tx1"/>
                          </a:solidFill>
                          <a:latin typeface="Arial" panose="020B0604020202020204" pitchFamily="34" charset="0"/>
                          <a:ea typeface="+mn-ea"/>
                          <a:cs typeface="Arial" panose="020B0604020202020204" pitchFamily="34" charset="0"/>
                        </a:rPr>
                        <a:t> value deterioration</a:t>
                      </a:r>
                      <a:endParaRPr lang="en-US" sz="110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The 2016 RAS is</a:t>
                      </a:r>
                      <a:r>
                        <a:rPr lang="en-US" sz="1100" i="0" kern="1200" baseline="0" dirty="0" smtClean="0">
                          <a:solidFill>
                            <a:schemeClr val="tx1"/>
                          </a:solidFill>
                          <a:latin typeface="Arial" panose="020B0604020202020204" pitchFamily="34" charset="0"/>
                          <a:ea typeface="+mn-ea"/>
                          <a:cs typeface="Arial" panose="020B0604020202020204" pitchFamily="34" charset="0"/>
                        </a:rPr>
                        <a:t> tied to the objective of </a:t>
                      </a:r>
                      <a:r>
                        <a:rPr lang="en-US" sz="1100" baseline="0" dirty="0" smtClean="0">
                          <a:latin typeface="Arial" panose="020B0604020202020204" pitchFamily="34" charset="0"/>
                          <a:cs typeface="Arial" panose="020B0604020202020204" pitchFamily="34" charset="0"/>
                        </a:rPr>
                        <a:t>quantitatively passing CCAR</a:t>
                      </a: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baseline="0" dirty="0" smtClean="0">
                          <a:latin typeface="Arial" panose="020B0604020202020204" pitchFamily="34" charset="0"/>
                          <a:cs typeface="Arial" panose="020B0604020202020204" pitchFamily="34" charset="0"/>
                        </a:rPr>
                        <a:t>The residual value deterioration metric allows the Board to compare projected residual value impairment under stress against the maximum PPNR impairment the bank can afford (and pass CCAR)</a:t>
                      </a:r>
                      <a:endParaRPr lang="en-US" sz="1100" dirty="0" smtClean="0">
                        <a:latin typeface="Arial" panose="020B0604020202020204" pitchFamily="34" charset="0"/>
                        <a:cs typeface="Arial" panose="020B0604020202020204" pitchFamily="34" charset="0"/>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Residual value deterioration contributes to PPNR impairment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In order to pass CCAR, SHUSA must not suffer a PPNR impairment that would cause it to drop below the internal capital minimum in a stressed scenario</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9448">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Net Residual</a:t>
                      </a:r>
                      <a:r>
                        <a:rPr lang="en-US" sz="1100" b="0" i="0" kern="1200" baseline="0" dirty="0" smtClean="0">
                          <a:solidFill>
                            <a:schemeClr val="tx1"/>
                          </a:solidFill>
                          <a:latin typeface="Arial" panose="020B0604020202020204" pitchFamily="34" charset="0"/>
                          <a:ea typeface="+mn-ea"/>
                          <a:cs typeface="Arial" panose="020B0604020202020204" pitchFamily="34" charset="0"/>
                        </a:rPr>
                        <a:t> Risk / CRLIT</a:t>
                      </a:r>
                      <a:r>
                        <a:rPr lang="en-US" sz="11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sym typeface="Wingdings"/>
                        </a:rPr>
                        <a:t>SC</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strike="noStrike" kern="1200" dirty="0" smtClean="0">
                          <a:solidFill>
                            <a:schemeClr val="tx1"/>
                          </a:solidFill>
                          <a:latin typeface="Arial" panose="020B0604020202020204" pitchFamily="34" charset="0"/>
                          <a:ea typeface="+mn-ea"/>
                          <a:cs typeface="Arial" panose="020B0604020202020204" pitchFamily="34" charset="0"/>
                        </a:rPr>
                        <a:t>This metric</a:t>
                      </a:r>
                      <a:r>
                        <a:rPr lang="en-US" sz="1100" i="0" strike="noStrike" kern="1200" baseline="0" dirty="0" smtClean="0">
                          <a:solidFill>
                            <a:schemeClr val="tx1"/>
                          </a:solidFill>
                          <a:latin typeface="Arial" panose="020B0604020202020204" pitchFamily="34" charset="0"/>
                          <a:ea typeface="+mn-ea"/>
                          <a:cs typeface="Arial" panose="020B0604020202020204" pitchFamily="34" charset="0"/>
                        </a:rPr>
                        <a:t> is a</a:t>
                      </a:r>
                      <a:r>
                        <a:rPr lang="en-US" sz="1100" i="0" strike="noStrike" kern="1200" dirty="0" smtClean="0">
                          <a:solidFill>
                            <a:schemeClr val="tx1"/>
                          </a:solidFill>
                          <a:latin typeface="Arial" panose="020B0604020202020204" pitchFamily="34" charset="0"/>
                          <a:ea typeface="+mn-ea"/>
                          <a:cs typeface="Arial" panose="020B0604020202020204" pitchFamily="34" charset="0"/>
                        </a:rPr>
                        <a:t> stressed ratios used to monitor potential residual value changes resulting from movement in market conditions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strike="noStrike" kern="1200" dirty="0" smtClean="0">
                          <a:solidFill>
                            <a:schemeClr val="tx1"/>
                          </a:solidFill>
                          <a:latin typeface="Arial" panose="020B0604020202020204" pitchFamily="34" charset="0"/>
                          <a:ea typeface="+mn-ea"/>
                          <a:cs typeface="Arial" panose="020B0604020202020204" pitchFamily="34" charset="0"/>
                        </a:rPr>
                        <a:t>This metric provides Auto-specific</a:t>
                      </a:r>
                      <a:r>
                        <a:rPr lang="en-US" sz="1100" i="0" strike="noStrike" kern="1200" baseline="0" dirty="0" smtClean="0">
                          <a:solidFill>
                            <a:schemeClr val="tx1"/>
                          </a:solidFill>
                          <a:latin typeface="Arial" panose="020B0604020202020204" pitchFamily="34" charset="0"/>
                          <a:ea typeface="+mn-ea"/>
                          <a:cs typeface="Arial" panose="020B0604020202020204" pitchFamily="34" charset="0"/>
                        </a:rPr>
                        <a:t> stresses</a:t>
                      </a:r>
                      <a:endParaRPr lang="en-US" sz="1100" i="0" strike="noStrike" kern="1200" dirty="0" smtClean="0">
                        <a:solidFill>
                          <a:schemeClr val="tx1"/>
                        </a:solidFill>
                        <a:latin typeface="Arial" panose="020B0604020202020204" pitchFamily="34" charset="0"/>
                        <a:ea typeface="+mn-ea"/>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8" name="Group 7"/>
          <p:cNvGrpSpPr/>
          <p:nvPr/>
        </p:nvGrpSpPr>
        <p:grpSpPr>
          <a:xfrm>
            <a:off x="443921" y="72184"/>
            <a:ext cx="2799275" cy="189008"/>
            <a:chOff x="403281" y="164517"/>
            <a:chExt cx="2799275" cy="189008"/>
          </a:xfrm>
        </p:grpSpPr>
        <p:sp>
          <p:nvSpPr>
            <p:cNvPr id="12"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Residual value risk: Metric selection</a:t>
              </a:r>
              <a:endParaRPr lang="en-US" sz="1200" dirty="0">
                <a:solidFill>
                  <a:schemeClr val="accent1"/>
                </a:solidFill>
              </a:endParaRPr>
            </a:p>
          </p:txBody>
        </p:sp>
        <p:sp>
          <p:nvSpPr>
            <p:cNvPr id="13" name="Oval 1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9" name="Footnote"/>
          <p:cNvSpPr/>
          <p:nvPr/>
        </p:nvSpPr>
        <p:spPr bwMode="auto">
          <a:xfrm>
            <a:off x="2218846" y="6337300"/>
            <a:ext cx="562668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Font typeface="+mj-lt"/>
              <a:buAutoNum type="arabicPeriod"/>
            </a:pPr>
            <a:r>
              <a:rPr lang="en-US" sz="800" dirty="0" smtClean="0">
                <a:latin typeface="Arial"/>
                <a:sym typeface="Arial"/>
              </a:rPr>
              <a:t>Abbreviation </a:t>
            </a:r>
            <a:r>
              <a:rPr lang="en-US" sz="800" dirty="0">
                <a:latin typeface="Arial"/>
                <a:sym typeface="Arial"/>
              </a:rPr>
              <a:t>for Contract Residual less Incentives and </a:t>
            </a:r>
            <a:r>
              <a:rPr lang="en-US" sz="800" dirty="0" smtClean="0">
                <a:latin typeface="Arial"/>
                <a:sym typeface="Arial"/>
              </a:rPr>
              <a:t>Tax</a:t>
            </a:r>
            <a:endParaRPr lang="en-US" sz="800" dirty="0">
              <a:latin typeface="Arial"/>
              <a:sym typeface="Arial"/>
            </a:endParaRPr>
          </a:p>
        </p:txBody>
      </p:sp>
    </p:spTree>
    <p:extLst>
      <p:ext uri="{BB962C8B-B14F-4D97-AF65-F5344CB8AC3E}">
        <p14:creationId xmlns:p14="http://schemas.microsoft.com/office/powerpoint/2010/main" val="2575204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 name="Object 102" hidden="1"/>
          <p:cNvGraphicFramePr>
            <a:graphicFrameLocks noChangeAspect="1"/>
          </p:cNvGraphicFramePr>
          <p:nvPr>
            <p:custDataLst>
              <p:tags r:id="rId2"/>
            </p:custDataLst>
            <p:extLst>
              <p:ext uri="{D42A27DB-BD31-4B8C-83A1-F6EECF244321}">
                <p14:modId xmlns:p14="http://schemas.microsoft.com/office/powerpoint/2010/main" val="15266682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01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3" name="TextBox 62"/>
          <p:cNvSpPr txBox="1"/>
          <p:nvPr/>
        </p:nvSpPr>
        <p:spPr>
          <a:xfrm>
            <a:off x="3786973" y="3504781"/>
            <a:ext cx="1045383" cy="1691640"/>
          </a:xfrm>
          <a:prstGeom prst="rect">
            <a:avLst/>
          </a:prstGeom>
          <a:solidFill>
            <a:schemeClr val="bg1"/>
          </a:solidFill>
        </p:spPr>
        <p:txBody>
          <a:bodyPr wrap="square" rtlCol="0">
            <a:spAutoFit/>
          </a:bodyPr>
          <a:lstStyle/>
          <a:p>
            <a:pPr>
              <a:lnSpc>
                <a:spcPct val="100000"/>
              </a:lnSpc>
            </a:pPr>
            <a:r>
              <a:rPr lang="en-US" b="1" dirty="0" smtClean="0"/>
              <a:t>Impairment</a:t>
            </a:r>
          </a:p>
          <a:p>
            <a:pPr>
              <a:lnSpc>
                <a:spcPct val="100000"/>
              </a:lnSpc>
            </a:pPr>
            <a:r>
              <a:rPr lang="en-US" i="1" dirty="0" smtClean="0"/>
              <a:t>$3,603M</a:t>
            </a:r>
            <a:endParaRPr lang="en-US" i="1" dirty="0"/>
          </a:p>
        </p:txBody>
      </p:sp>
      <p:sp>
        <p:nvSpPr>
          <p:cNvPr id="3" name="Content Placeholder 2"/>
          <p:cNvSpPr>
            <a:spLocks noGrp="1"/>
          </p:cNvSpPr>
          <p:nvPr>
            <p:ph sz="quarter" idx="11"/>
          </p:nvPr>
        </p:nvSpPr>
        <p:spPr>
          <a:xfrm>
            <a:off x="353882" y="458606"/>
            <a:ext cx="8666245" cy="435610"/>
          </a:xfrm>
          <a:prstGeom prst="rect">
            <a:avLst/>
          </a:prstGeom>
        </p:spPr>
        <p:txBody>
          <a:bodyPr/>
          <a:lstStyle/>
          <a:p>
            <a:r>
              <a:rPr lang="en-US" dirty="0"/>
              <a:t>Calibration: </a:t>
            </a:r>
            <a:r>
              <a:rPr lang="en-US" b="0" dirty="0"/>
              <a:t>Residual value deterioration</a:t>
            </a:r>
            <a:endParaRPr lang="en-GB" dirty="0"/>
          </a:p>
        </p:txBody>
      </p:sp>
      <p:sp>
        <p:nvSpPr>
          <p:cNvPr id="40" name="TextBox 39"/>
          <p:cNvSpPr txBox="1"/>
          <p:nvPr/>
        </p:nvSpPr>
        <p:spPr>
          <a:xfrm>
            <a:off x="366713" y="1458374"/>
            <a:ext cx="530288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400" b="1" dirty="0" smtClean="0">
                <a:solidFill>
                  <a:schemeClr val="accent1"/>
                </a:solidFill>
              </a:rPr>
              <a:t>SHUSA credit losses &amp; PPNR impairment </a:t>
            </a:r>
          </a:p>
          <a:p>
            <a:pPr algn="l">
              <a:lnSpc>
                <a:spcPct val="100000"/>
              </a:lnSpc>
              <a:spcBef>
                <a:spcPts val="0"/>
              </a:spcBef>
              <a:spcAft>
                <a:spcPts val="0"/>
              </a:spcAft>
            </a:pPr>
            <a:r>
              <a:rPr lang="en-US" sz="1400" dirty="0" smtClean="0">
                <a:solidFill>
                  <a:schemeClr val="accent1"/>
                </a:solidFill>
              </a:rPr>
              <a:t>9Q Cumulative CCAR 2016</a:t>
            </a:r>
            <a:endParaRPr lang="en-US" sz="1400" dirty="0">
              <a:solidFill>
                <a:schemeClr val="accent1"/>
              </a:solidFill>
            </a:endParaRPr>
          </a:p>
        </p:txBody>
      </p:sp>
      <p:sp>
        <p:nvSpPr>
          <p:cNvPr id="41" name="TextBox 40"/>
          <p:cNvSpPr txBox="1"/>
          <p:nvPr/>
        </p:nvSpPr>
        <p:spPr>
          <a:xfrm rot="16200000">
            <a:off x="-289044" y="4256467"/>
            <a:ext cx="1663605" cy="240235"/>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PPNR impairment</a:t>
            </a:r>
            <a:endParaRPr lang="en-US" sz="1100" b="1" dirty="0">
              <a:solidFill>
                <a:srgbClr val="FF0000"/>
              </a:solidFill>
            </a:endParaRPr>
          </a:p>
        </p:txBody>
      </p:sp>
      <p:sp>
        <p:nvSpPr>
          <p:cNvPr id="44" name="TextBox 43"/>
          <p:cNvSpPr txBox="1"/>
          <p:nvPr/>
        </p:nvSpPr>
        <p:spPr>
          <a:xfrm>
            <a:off x="2552760" y="4492211"/>
            <a:ext cx="196588" cy="462884"/>
          </a:xfrm>
          <a:prstGeom prst="rect">
            <a:avLst/>
          </a:prstGeom>
          <a:noFill/>
        </p:spPr>
        <p:txBody>
          <a:bodyPr wrap="square" rtlCol="0">
            <a:noAutofit/>
          </a:bodyPr>
          <a:lstStyle/>
          <a:p>
            <a:pPr>
              <a:lnSpc>
                <a:spcPct val="100000"/>
              </a:lnSpc>
            </a:pPr>
            <a:r>
              <a:rPr lang="en-US" sz="2000" dirty="0" smtClean="0">
                <a:solidFill>
                  <a:srgbClr val="000000"/>
                </a:solidFill>
              </a:rPr>
              <a:t>-</a:t>
            </a:r>
            <a:endParaRPr lang="en-US" sz="2000" dirty="0">
              <a:solidFill>
                <a:srgbClr val="000000"/>
              </a:solidFill>
            </a:endParaRPr>
          </a:p>
        </p:txBody>
      </p:sp>
      <p:sp>
        <p:nvSpPr>
          <p:cNvPr id="45" name="TextBox 44"/>
          <p:cNvSpPr txBox="1"/>
          <p:nvPr/>
        </p:nvSpPr>
        <p:spPr>
          <a:xfrm>
            <a:off x="3603144" y="4492211"/>
            <a:ext cx="312317" cy="462884"/>
          </a:xfrm>
          <a:prstGeom prst="rect">
            <a:avLst/>
          </a:prstGeom>
          <a:noFill/>
        </p:spPr>
        <p:txBody>
          <a:bodyPr wrap="square" rtlCol="0">
            <a:noAutofit/>
          </a:bodyPr>
          <a:lstStyle/>
          <a:p>
            <a:pPr>
              <a:lnSpc>
                <a:spcPct val="100000"/>
              </a:lnSpc>
            </a:pPr>
            <a:r>
              <a:rPr lang="en-US" sz="2000" dirty="0" smtClean="0">
                <a:solidFill>
                  <a:srgbClr val="000000"/>
                </a:solidFill>
              </a:rPr>
              <a:t>=</a:t>
            </a:r>
            <a:endParaRPr lang="en-US" sz="2000" dirty="0">
              <a:solidFill>
                <a:srgbClr val="000000"/>
              </a:solidFill>
            </a:endParaRPr>
          </a:p>
        </p:txBody>
      </p:sp>
      <p:sp>
        <p:nvSpPr>
          <p:cNvPr id="46" name="TextBox 45"/>
          <p:cNvSpPr txBox="1"/>
          <p:nvPr/>
        </p:nvSpPr>
        <p:spPr>
          <a:xfrm>
            <a:off x="1582213" y="3504781"/>
            <a:ext cx="1045383" cy="400110"/>
          </a:xfrm>
          <a:prstGeom prst="rect">
            <a:avLst/>
          </a:prstGeom>
          <a:noFill/>
        </p:spPr>
        <p:txBody>
          <a:bodyPr wrap="square" rtlCol="0">
            <a:spAutoFit/>
          </a:bodyPr>
          <a:lstStyle/>
          <a:p>
            <a:pPr>
              <a:lnSpc>
                <a:spcPct val="100000"/>
              </a:lnSpc>
            </a:pPr>
            <a:r>
              <a:rPr lang="en-US" b="1" dirty="0" smtClean="0"/>
              <a:t>BHC Base</a:t>
            </a:r>
          </a:p>
          <a:p>
            <a:pPr>
              <a:lnSpc>
                <a:spcPct val="100000"/>
              </a:lnSpc>
            </a:pPr>
            <a:r>
              <a:rPr lang="en-US" i="1" dirty="0" smtClean="0"/>
              <a:t>$10,926M</a:t>
            </a:r>
            <a:endParaRPr lang="en-US" i="1" dirty="0"/>
          </a:p>
        </p:txBody>
      </p:sp>
      <p:sp>
        <p:nvSpPr>
          <p:cNvPr id="47" name="TextBox 46"/>
          <p:cNvSpPr txBox="1"/>
          <p:nvPr/>
        </p:nvSpPr>
        <p:spPr>
          <a:xfrm>
            <a:off x="2663846" y="3504781"/>
            <a:ext cx="1045383" cy="400110"/>
          </a:xfrm>
          <a:prstGeom prst="rect">
            <a:avLst/>
          </a:prstGeom>
          <a:noFill/>
        </p:spPr>
        <p:txBody>
          <a:bodyPr wrap="square" rtlCol="0">
            <a:spAutoFit/>
          </a:bodyPr>
          <a:lstStyle/>
          <a:p>
            <a:pPr>
              <a:lnSpc>
                <a:spcPct val="100000"/>
              </a:lnSpc>
            </a:pPr>
            <a:r>
              <a:rPr lang="en-US" b="1" dirty="0" smtClean="0"/>
              <a:t>BHC Stress </a:t>
            </a:r>
            <a:r>
              <a:rPr lang="en-US" i="1" dirty="0" smtClean="0"/>
              <a:t>$5,877M</a:t>
            </a:r>
            <a:endParaRPr lang="en-US" i="1" dirty="0"/>
          </a:p>
        </p:txBody>
      </p:sp>
      <p:sp>
        <p:nvSpPr>
          <p:cNvPr id="48" name="TextBox 47"/>
          <p:cNvSpPr txBox="1"/>
          <p:nvPr/>
        </p:nvSpPr>
        <p:spPr>
          <a:xfrm>
            <a:off x="657281" y="3916403"/>
            <a:ext cx="1093016" cy="246221"/>
          </a:xfrm>
          <a:prstGeom prst="rect">
            <a:avLst/>
          </a:prstGeom>
          <a:noFill/>
        </p:spPr>
        <p:txBody>
          <a:bodyPr wrap="square" rtlCol="0">
            <a:spAutoFit/>
          </a:bodyPr>
          <a:lstStyle/>
          <a:p>
            <a:pPr algn="l">
              <a:lnSpc>
                <a:spcPct val="100000"/>
              </a:lnSpc>
            </a:pPr>
            <a:r>
              <a:rPr lang="en-US" b="1" dirty="0" smtClean="0"/>
              <a:t>Total Revenue</a:t>
            </a:r>
            <a:endParaRPr lang="en-US" b="1" dirty="0"/>
          </a:p>
        </p:txBody>
      </p:sp>
      <p:sp>
        <p:nvSpPr>
          <p:cNvPr id="49" name="TextBox 48"/>
          <p:cNvSpPr txBox="1"/>
          <p:nvPr/>
        </p:nvSpPr>
        <p:spPr>
          <a:xfrm>
            <a:off x="657281" y="4168562"/>
            <a:ext cx="1093016" cy="400110"/>
          </a:xfrm>
          <a:prstGeom prst="rect">
            <a:avLst/>
          </a:prstGeom>
          <a:noFill/>
        </p:spPr>
        <p:txBody>
          <a:bodyPr wrap="square" rtlCol="0">
            <a:spAutoFit/>
          </a:bodyPr>
          <a:lstStyle/>
          <a:p>
            <a:pPr algn="l">
              <a:lnSpc>
                <a:spcPct val="100000"/>
              </a:lnSpc>
            </a:pPr>
            <a:r>
              <a:rPr lang="en-US" b="1" dirty="0" smtClean="0"/>
              <a:t>Op. risk expenses</a:t>
            </a:r>
            <a:r>
              <a:rPr lang="en-US" b="1" baseline="30000" dirty="0" smtClean="0"/>
              <a:t>1</a:t>
            </a:r>
            <a:endParaRPr lang="en-US" b="1" dirty="0"/>
          </a:p>
        </p:txBody>
      </p:sp>
      <p:sp>
        <p:nvSpPr>
          <p:cNvPr id="50" name="TextBox 49"/>
          <p:cNvSpPr txBox="1"/>
          <p:nvPr/>
        </p:nvSpPr>
        <p:spPr>
          <a:xfrm>
            <a:off x="657281" y="4497750"/>
            <a:ext cx="1093016" cy="400110"/>
          </a:xfrm>
          <a:prstGeom prst="rect">
            <a:avLst/>
          </a:prstGeom>
          <a:noFill/>
        </p:spPr>
        <p:txBody>
          <a:bodyPr wrap="square" rtlCol="0">
            <a:spAutoFit/>
          </a:bodyPr>
          <a:lstStyle/>
          <a:p>
            <a:pPr algn="l">
              <a:lnSpc>
                <a:spcPct val="100000"/>
              </a:lnSpc>
            </a:pPr>
            <a:r>
              <a:rPr lang="en-US" b="1" dirty="0" smtClean="0"/>
              <a:t>Residual Value expenses</a:t>
            </a:r>
            <a:r>
              <a:rPr lang="en-US" b="1" baseline="30000" dirty="0" smtClean="0"/>
              <a:t>2</a:t>
            </a:r>
            <a:endParaRPr lang="en-US" b="1" dirty="0"/>
          </a:p>
        </p:txBody>
      </p:sp>
      <p:sp>
        <p:nvSpPr>
          <p:cNvPr id="51" name="TextBox 50"/>
          <p:cNvSpPr txBox="1"/>
          <p:nvPr/>
        </p:nvSpPr>
        <p:spPr>
          <a:xfrm>
            <a:off x="657281" y="4820590"/>
            <a:ext cx="1093016" cy="400110"/>
          </a:xfrm>
          <a:prstGeom prst="rect">
            <a:avLst/>
          </a:prstGeom>
          <a:noFill/>
        </p:spPr>
        <p:txBody>
          <a:bodyPr wrap="square" rtlCol="0">
            <a:spAutoFit/>
          </a:bodyPr>
          <a:lstStyle/>
          <a:p>
            <a:pPr algn="l">
              <a:lnSpc>
                <a:spcPct val="100000"/>
              </a:lnSpc>
            </a:pPr>
            <a:r>
              <a:rPr lang="en-US" b="1" dirty="0" smtClean="0"/>
              <a:t>Non-Interest Expense</a:t>
            </a:r>
            <a:endParaRPr lang="en-US" b="1" dirty="0"/>
          </a:p>
        </p:txBody>
      </p:sp>
      <p:sp>
        <p:nvSpPr>
          <p:cNvPr id="58" name="Rectangle 57"/>
          <p:cNvSpPr/>
          <p:nvPr/>
        </p:nvSpPr>
        <p:spPr bwMode="auto">
          <a:xfrm>
            <a:off x="3886308" y="3916069"/>
            <a:ext cx="863953" cy="246888"/>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$2,067M</a:t>
            </a:r>
            <a:endParaRPr lang="en-US" dirty="0">
              <a:solidFill>
                <a:schemeClr val="tx2"/>
              </a:solidFill>
            </a:endParaRPr>
          </a:p>
        </p:txBody>
      </p:sp>
      <p:sp>
        <p:nvSpPr>
          <p:cNvPr id="59" name="Rectangle 58"/>
          <p:cNvSpPr/>
          <p:nvPr/>
        </p:nvSpPr>
        <p:spPr bwMode="auto">
          <a:xfrm>
            <a:off x="3886308" y="4897201"/>
            <a:ext cx="863953" cy="246888"/>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$1,134M</a:t>
            </a:r>
            <a:endParaRPr lang="en-US" dirty="0">
              <a:solidFill>
                <a:srgbClr val="000000"/>
              </a:solidFill>
            </a:endParaRPr>
          </a:p>
        </p:txBody>
      </p:sp>
      <p:sp>
        <p:nvSpPr>
          <p:cNvPr id="60" name="Rectangle 59"/>
          <p:cNvSpPr/>
          <p:nvPr/>
        </p:nvSpPr>
        <p:spPr bwMode="auto">
          <a:xfrm>
            <a:off x="3886308" y="4245173"/>
            <a:ext cx="863953" cy="246888"/>
          </a:xfrm>
          <a:prstGeom prst="rect">
            <a:avLst/>
          </a:prstGeom>
          <a:solidFill>
            <a:schemeClr val="bg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$182M</a:t>
            </a:r>
            <a:endParaRPr lang="en-US" dirty="0">
              <a:solidFill>
                <a:srgbClr val="000000"/>
              </a:solidFill>
            </a:endParaRPr>
          </a:p>
        </p:txBody>
      </p:sp>
      <p:sp>
        <p:nvSpPr>
          <p:cNvPr id="61" name="Rectangle 60"/>
          <p:cNvSpPr/>
          <p:nvPr/>
        </p:nvSpPr>
        <p:spPr bwMode="auto">
          <a:xfrm>
            <a:off x="3886308" y="4574361"/>
            <a:ext cx="863953" cy="246888"/>
          </a:xfrm>
          <a:prstGeom prst="rect">
            <a:avLst/>
          </a:prstGeom>
          <a:solidFill>
            <a:srgbClr val="FFCCCC"/>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$219M</a:t>
            </a:r>
            <a:endParaRPr lang="en-US" dirty="0">
              <a:solidFill>
                <a:srgbClr val="000000"/>
              </a:solidFill>
            </a:endParaRPr>
          </a:p>
        </p:txBody>
      </p:sp>
      <p:sp>
        <p:nvSpPr>
          <p:cNvPr id="90" name="Footnote"/>
          <p:cNvSpPr/>
          <p:nvPr/>
        </p:nvSpPr>
        <p:spPr bwMode="auto">
          <a:xfrm>
            <a:off x="2208213" y="6337300"/>
            <a:ext cx="55398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a:sym typeface="Arial"/>
              </a:rPr>
              <a:t>Source: CCAR </a:t>
            </a:r>
            <a:r>
              <a:rPr lang="en-US" sz="800" dirty="0" smtClean="0">
                <a:latin typeface="Arial"/>
                <a:sym typeface="Arial"/>
              </a:rPr>
              <a:t>2016 results, SHUSA </a:t>
            </a:r>
            <a:r>
              <a:rPr lang="en-US" sz="800" dirty="0">
                <a:latin typeface="Arial"/>
                <a:sym typeface="Arial"/>
              </a:rPr>
              <a:t>Capital </a:t>
            </a:r>
            <a:r>
              <a:rPr lang="en-US" sz="800" dirty="0" smtClean="0">
                <a:latin typeface="Arial"/>
                <a:sym typeface="Arial"/>
              </a:rPr>
              <a:t>Plan. </a:t>
            </a:r>
            <a:r>
              <a:rPr lang="en-US" sz="800" dirty="0">
                <a:latin typeface="Arial"/>
                <a:sym typeface="Arial"/>
              </a:rPr>
              <a:t>A</a:t>
            </a:r>
            <a:r>
              <a:rPr lang="en-US" sz="800" dirty="0" smtClean="0">
                <a:latin typeface="Arial"/>
                <a:sym typeface="Arial"/>
              </a:rPr>
              <a:t>ll </a:t>
            </a:r>
            <a:r>
              <a:rPr lang="en-US" sz="800" dirty="0">
                <a:latin typeface="Arial"/>
                <a:sym typeface="Arial"/>
              </a:rPr>
              <a:t>numbers are </a:t>
            </a:r>
            <a:r>
              <a:rPr lang="en-US" sz="800" dirty="0" smtClean="0">
                <a:latin typeface="Arial"/>
                <a:sym typeface="Arial"/>
              </a:rPr>
              <a:t>approximations</a:t>
            </a:r>
          </a:p>
          <a:p>
            <a:pPr marL="119063" indent="-119063" algn="l">
              <a:lnSpc>
                <a:spcPct val="100000"/>
              </a:lnSpc>
              <a:buAutoNum type="arabicPeriod"/>
            </a:pPr>
            <a:r>
              <a:rPr lang="en-US" sz="800" dirty="0" smtClean="0">
                <a:latin typeface="Arial"/>
                <a:sym typeface="Arial"/>
              </a:rPr>
              <a:t>Equals Operational Risk Expense</a:t>
            </a:r>
          </a:p>
          <a:p>
            <a:pPr marL="119063" indent="-119063" algn="l">
              <a:lnSpc>
                <a:spcPct val="100000"/>
              </a:lnSpc>
              <a:buAutoNum type="arabicPeriod"/>
            </a:pPr>
            <a:r>
              <a:rPr lang="en-US" sz="800" dirty="0" smtClean="0">
                <a:latin typeface="Arial"/>
                <a:sym typeface="Arial"/>
              </a:rPr>
              <a:t>Equals </a:t>
            </a:r>
            <a:r>
              <a:rPr lang="en-US" sz="800" dirty="0">
                <a:latin typeface="Arial"/>
                <a:sym typeface="Arial"/>
              </a:rPr>
              <a:t>Leased Vehicle Expense (pulled out of total Non-Interest Expense)</a:t>
            </a:r>
          </a:p>
        </p:txBody>
      </p:sp>
      <p:sp>
        <p:nvSpPr>
          <p:cNvPr id="66" name="Rectangle 65"/>
          <p:cNvSpPr/>
          <p:nvPr/>
        </p:nvSpPr>
        <p:spPr>
          <a:xfrm>
            <a:off x="5162550" y="1465754"/>
            <a:ext cx="4084638" cy="370614"/>
          </a:xfrm>
          <a:prstGeom prst="rect">
            <a:avLst/>
          </a:prstGeom>
        </p:spPr>
        <p:txBody>
          <a:bodyPr wrap="square" lIns="0" tIns="0" rIns="0" bIns="0">
            <a:spAutoFit/>
          </a:bodyPr>
          <a:lstStyle/>
          <a:p>
            <a:pPr algn="l"/>
            <a:r>
              <a:rPr lang="en-GB" sz="1400" b="1" dirty="0" smtClean="0">
                <a:solidFill>
                  <a:srgbClr val="FF0000"/>
                </a:solidFill>
                <a:latin typeface="Arial" panose="020B0604020202020204" pitchFamily="34" charset="0"/>
                <a:cs typeface="Arial" panose="020B0604020202020204" pitchFamily="34" charset="0"/>
              </a:rPr>
              <a:t>Entity level capital buffer allocation </a:t>
            </a:r>
            <a:r>
              <a:rPr lang="en-GB" sz="1400" b="1" dirty="0">
                <a:solidFill>
                  <a:srgbClr val="FF0000"/>
                </a:solidFill>
                <a:latin typeface="Arial" panose="020B0604020202020204" pitchFamily="34" charset="0"/>
                <a:cs typeface="Arial" panose="020B0604020202020204" pitchFamily="34" charset="0"/>
              </a:rPr>
              <a:t>to </a:t>
            </a:r>
            <a:r>
              <a:rPr lang="en-GB" sz="1400" b="1" dirty="0" smtClean="0">
                <a:solidFill>
                  <a:srgbClr val="FF0000"/>
                </a:solidFill>
                <a:latin typeface="Arial" panose="020B0604020202020204" pitchFamily="34" charset="0"/>
                <a:cs typeface="Arial" panose="020B0604020202020204" pitchFamily="34" charset="0"/>
              </a:rPr>
              <a:t>PPNR impairment budgets, </a:t>
            </a:r>
            <a:r>
              <a:rPr lang="en-GB" sz="1400" dirty="0" smtClean="0">
                <a:solidFill>
                  <a:srgbClr val="FF0000"/>
                </a:solidFill>
                <a:latin typeface="Arial" panose="020B0604020202020204" pitchFamily="34" charset="0"/>
                <a:cs typeface="Arial" panose="020B0604020202020204" pitchFamily="34" charset="0"/>
              </a:rPr>
              <a:t>$M</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67" name="Table 66"/>
          <p:cNvGraphicFramePr>
            <a:graphicFrameLocks noGrp="1"/>
          </p:cNvGraphicFramePr>
          <p:nvPr>
            <p:extLst>
              <p:ext uri="{D42A27DB-BD31-4B8C-83A1-F6EECF244321}">
                <p14:modId xmlns:p14="http://schemas.microsoft.com/office/powerpoint/2010/main" val="2411977889"/>
              </p:ext>
            </p:extLst>
          </p:nvPr>
        </p:nvGraphicFramePr>
        <p:xfrm>
          <a:off x="5162550" y="2221542"/>
          <a:ext cx="4084640" cy="2780907"/>
        </p:xfrm>
        <a:graphic>
          <a:graphicData uri="http://schemas.openxmlformats.org/drawingml/2006/table">
            <a:tbl>
              <a:tblPr firstRow="1" bandRow="1">
                <a:tableStyleId>{5C22544A-7EE6-4342-B048-85BDC9FD1C3A}</a:tableStyleId>
              </a:tblPr>
              <a:tblGrid>
                <a:gridCol w="2460994"/>
                <a:gridCol w="811823"/>
                <a:gridCol w="811823"/>
              </a:tblGrid>
              <a:tr h="472666">
                <a:tc rowSpan="2">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Residual value</a:t>
                      </a:r>
                      <a:r>
                        <a:rPr lang="en-GB" sz="1100" b="1" i="0" baseline="0" dirty="0" smtClean="0">
                          <a:solidFill>
                            <a:schemeClr val="tx1"/>
                          </a:solidFill>
                          <a:latin typeface="Arial" panose="020B0604020202020204" pitchFamily="34" charset="0"/>
                          <a:cs typeface="Arial" panose="020B0604020202020204" pitchFamily="34" charset="0"/>
                        </a:rPr>
                        <a:t> deterioration budget</a:t>
                      </a:r>
                      <a:endParaRPr lang="en-GB" sz="1100" b="1" i="0"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325728">
                <a:tc vMerge="1">
                  <a:txBody>
                    <a:bodyPr/>
                    <a:lstStyle/>
                    <a:p>
                      <a:pPr algn="ctr"/>
                      <a:endParaRPr lang="en-US" sz="1100" b="1" i="0" baseline="0" dirty="0" smtClean="0">
                        <a:solidFill>
                          <a:schemeClr val="tx1"/>
                        </a:solidFill>
                        <a:latin typeface="Arial" panose="020B0604020202020204" pitchFamily="34" charset="0"/>
                        <a:cs typeface="Arial" panose="020B0604020202020204" pitchFamily="34" charset="0"/>
                      </a:endParaRPr>
                    </a:p>
                  </a:txBody>
                  <a:tcPr marL="45720" marR="4572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tx1"/>
                          </a:solidFill>
                          <a:latin typeface="Arial" panose="020B0604020202020204" pitchFamily="34" charset="0"/>
                          <a:cs typeface="Arial" panose="020B0604020202020204" pitchFamily="34" charset="0"/>
                        </a:rPr>
                        <a:t>Amber</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1" i="0" dirty="0" smtClean="0">
                          <a:solidFill>
                            <a:schemeClr val="bg1"/>
                          </a:solidFill>
                          <a:latin typeface="Arial" panose="020B0604020202020204" pitchFamily="34" charset="0"/>
                          <a:cs typeface="Arial" panose="020B0604020202020204" pitchFamily="34" charset="0"/>
                        </a:rPr>
                        <a:t>Red</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15412">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Total loss budget</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Arial" panose="020B0604020202020204" pitchFamily="34" charset="0"/>
                          <a:ea typeface="+mn-ea"/>
                          <a:cs typeface="Arial" panose="020B0604020202020204" pitchFamily="34" charset="0"/>
                        </a:rPr>
                        <a:t>$159</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$534</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22367">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CCAR allocation %</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100" b="0" dirty="0" smtClean="0">
                          <a:solidFill>
                            <a:schemeClr val="tx1"/>
                          </a:solidFill>
                          <a:latin typeface="Arial" panose="020B0604020202020204" pitchFamily="34" charset="0"/>
                          <a:cs typeface="Arial" panose="020B0604020202020204" pitchFamily="34" charset="0"/>
                        </a:rPr>
                        <a:t>1.7%</a:t>
                      </a: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0"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2367">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Residual value deterioration</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b"/>
                      <a:r>
                        <a:rPr lang="en-US" sz="1100" b="0" i="0" u="none" strike="noStrike" dirty="0" smtClean="0">
                          <a:solidFill>
                            <a:srgbClr val="000000"/>
                          </a:solidFill>
                          <a:effectLst/>
                          <a:latin typeface="Arial"/>
                        </a:rPr>
                        <a:t>$219</a:t>
                      </a:r>
                      <a:endParaRPr lang="en-US" sz="1100" b="0" i="0" u="none" strike="noStrike" dirty="0">
                        <a:solidFill>
                          <a:srgbClr val="000000"/>
                        </a:solidFill>
                        <a:effectLst/>
                        <a:latin typeface="Arial"/>
                      </a:endParaRP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US" sz="1100" b="0" i="0" u="none" strike="noStrike" dirty="0">
                        <a:solidFill>
                          <a:srgbClr val="000000"/>
                        </a:solidFill>
                        <a:effectLst/>
                        <a:latin typeface="Arial"/>
                      </a:endParaRP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522367">
                <a:tc>
                  <a:txBody>
                    <a:bodyPr/>
                    <a:lstStyle/>
                    <a:p>
                      <a:pPr algn="ctr"/>
                      <a:r>
                        <a:rPr lang="en-GB" sz="1100" b="1" i="0" dirty="0" smtClean="0">
                          <a:solidFill>
                            <a:schemeClr val="tx1"/>
                          </a:solidFill>
                          <a:latin typeface="Arial" panose="020B0604020202020204" pitchFamily="34" charset="0"/>
                          <a:cs typeface="Arial" panose="020B0604020202020204" pitchFamily="34" charset="0"/>
                        </a:rPr>
                        <a:t>Residual value deterioration limits</a:t>
                      </a:r>
                      <a:endParaRPr lang="en-GB" sz="1100" b="1" i="0" dirty="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Arial"/>
                        </a:rPr>
                        <a:t>$222</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b="0" i="0" u="none" strike="noStrike" dirty="0">
                          <a:solidFill>
                            <a:srgbClr val="000000"/>
                          </a:solidFill>
                          <a:effectLst/>
                          <a:latin typeface="Arial"/>
                        </a:rPr>
                        <a:t>$228</a:t>
                      </a:r>
                    </a:p>
                  </a:txBody>
                  <a:tcPr marL="0" marR="0" marT="0" marB="0"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sp>
        <p:nvSpPr>
          <p:cNvPr id="2" name="Rectangle 1"/>
          <p:cNvSpPr/>
          <p:nvPr/>
        </p:nvSpPr>
        <p:spPr>
          <a:xfrm>
            <a:off x="7602279" y="4480826"/>
            <a:ext cx="1643348" cy="53044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68" name="Rectangular Callout 67"/>
          <p:cNvSpPr/>
          <p:nvPr/>
        </p:nvSpPr>
        <p:spPr>
          <a:xfrm>
            <a:off x="6684741" y="5208387"/>
            <a:ext cx="2562447" cy="568782"/>
          </a:xfrm>
          <a:prstGeom prst="wedgeRectCallout">
            <a:avLst>
              <a:gd name="adj1" fmla="val 14495"/>
              <a:gd name="adj2" fmla="val -65211"/>
            </a:avLst>
          </a:prstGeom>
          <a:solidFill>
            <a:schemeClr val="bg2">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lIns="72009" tIns="72009" rIns="72009" bIns="72009" rtlCol="0" anchor="ctr"/>
          <a:lstStyle/>
          <a:p>
            <a:pPr algn="ctr"/>
            <a:r>
              <a:rPr lang="en-GB" dirty="0" smtClean="0">
                <a:solidFill>
                  <a:schemeClr val="tx1"/>
                </a:solidFill>
                <a:latin typeface="Arial"/>
                <a:cs typeface="Arial" panose="020B0604020202020204" pitchFamily="34" charset="0"/>
                <a:sym typeface="Arial"/>
              </a:rPr>
              <a:t>Allocated proportionally based on CCAR loss projections (see Capital adequacy section)</a:t>
            </a:r>
          </a:p>
        </p:txBody>
      </p:sp>
      <p:sp>
        <p:nvSpPr>
          <p:cNvPr id="85" name="Rectangle 84"/>
          <p:cNvSpPr/>
          <p:nvPr/>
        </p:nvSpPr>
        <p:spPr bwMode="auto">
          <a:xfrm>
            <a:off x="1677146" y="3916069"/>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$15,089M</a:t>
            </a:r>
            <a:endParaRPr lang="en-US" dirty="0">
              <a:solidFill>
                <a:schemeClr val="tx2"/>
              </a:solidFill>
            </a:endParaRPr>
          </a:p>
        </p:txBody>
      </p:sp>
      <p:sp>
        <p:nvSpPr>
          <p:cNvPr id="86" name="Rectangle 85"/>
          <p:cNvSpPr/>
          <p:nvPr/>
        </p:nvSpPr>
        <p:spPr bwMode="auto">
          <a:xfrm>
            <a:off x="2758779" y="3916069"/>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$13,022M</a:t>
            </a:r>
            <a:endParaRPr lang="en-US" dirty="0">
              <a:solidFill>
                <a:schemeClr val="tx2"/>
              </a:solidFill>
            </a:endParaRPr>
          </a:p>
        </p:txBody>
      </p:sp>
      <p:sp>
        <p:nvSpPr>
          <p:cNvPr id="91" name="Rectangle 90"/>
          <p:cNvSpPr/>
          <p:nvPr/>
        </p:nvSpPr>
        <p:spPr bwMode="auto">
          <a:xfrm>
            <a:off x="1677146" y="4897201"/>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$4,530M</a:t>
            </a:r>
            <a:endParaRPr lang="en-US" dirty="0">
              <a:solidFill>
                <a:srgbClr val="000000"/>
              </a:solidFill>
            </a:endParaRPr>
          </a:p>
        </p:txBody>
      </p:sp>
      <p:sp>
        <p:nvSpPr>
          <p:cNvPr id="92" name="Rectangle 91"/>
          <p:cNvSpPr/>
          <p:nvPr/>
        </p:nvSpPr>
        <p:spPr bwMode="auto">
          <a:xfrm>
            <a:off x="2758779" y="4897201"/>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$5,664M</a:t>
            </a:r>
            <a:endParaRPr lang="en-US" dirty="0">
              <a:solidFill>
                <a:srgbClr val="000000"/>
              </a:solidFill>
            </a:endParaRPr>
          </a:p>
        </p:txBody>
      </p:sp>
      <p:sp>
        <p:nvSpPr>
          <p:cNvPr id="93" name="Rectangle 92"/>
          <p:cNvSpPr/>
          <p:nvPr/>
        </p:nvSpPr>
        <p:spPr bwMode="auto">
          <a:xfrm>
            <a:off x="1677146" y="4243113"/>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$290M</a:t>
            </a:r>
            <a:endParaRPr lang="en-US" dirty="0">
              <a:solidFill>
                <a:srgbClr val="000000"/>
              </a:solidFill>
            </a:endParaRPr>
          </a:p>
        </p:txBody>
      </p:sp>
      <p:sp>
        <p:nvSpPr>
          <p:cNvPr id="94" name="Rectangle 93"/>
          <p:cNvSpPr/>
          <p:nvPr/>
        </p:nvSpPr>
        <p:spPr bwMode="auto">
          <a:xfrm>
            <a:off x="2758779" y="4243113"/>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$472M</a:t>
            </a:r>
            <a:endParaRPr lang="en-US" dirty="0">
              <a:solidFill>
                <a:srgbClr val="000000"/>
              </a:solidFill>
            </a:endParaRPr>
          </a:p>
        </p:txBody>
      </p:sp>
      <p:sp>
        <p:nvSpPr>
          <p:cNvPr id="98" name="Rectangle 97"/>
          <p:cNvSpPr/>
          <p:nvPr/>
        </p:nvSpPr>
        <p:spPr bwMode="auto">
          <a:xfrm>
            <a:off x="1677146" y="4570157"/>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$631M</a:t>
            </a:r>
            <a:endParaRPr lang="en-US" dirty="0">
              <a:solidFill>
                <a:srgbClr val="000000"/>
              </a:solidFill>
            </a:endParaRPr>
          </a:p>
        </p:txBody>
      </p:sp>
      <p:sp>
        <p:nvSpPr>
          <p:cNvPr id="99" name="Rectangle 98"/>
          <p:cNvSpPr/>
          <p:nvPr/>
        </p:nvSpPr>
        <p:spPr bwMode="auto">
          <a:xfrm>
            <a:off x="2758779" y="4570157"/>
            <a:ext cx="863953" cy="2468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$850M</a:t>
            </a:r>
            <a:endParaRPr lang="en-US" dirty="0">
              <a:solidFill>
                <a:srgbClr val="000000"/>
              </a:solidFill>
            </a:endParaRPr>
          </a:p>
        </p:txBody>
      </p:sp>
      <p:grpSp>
        <p:nvGrpSpPr>
          <p:cNvPr id="102" name="Group 101"/>
          <p:cNvGrpSpPr/>
          <p:nvPr/>
        </p:nvGrpSpPr>
        <p:grpSpPr>
          <a:xfrm>
            <a:off x="6259429" y="3311909"/>
            <a:ext cx="269625" cy="251159"/>
            <a:chOff x="2739309" y="1731298"/>
            <a:chExt cx="269625" cy="251159"/>
          </a:xfrm>
        </p:grpSpPr>
        <p:sp>
          <p:nvSpPr>
            <p:cNvPr id="104" name="Oval 103"/>
            <p:cNvSpPr/>
            <p:nvPr/>
          </p:nvSpPr>
          <p:spPr>
            <a:xfrm>
              <a:off x="2754798" y="1738705"/>
              <a:ext cx="228600" cy="228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1200" dirty="0" smtClean="0">
                <a:solidFill>
                  <a:srgbClr val="FF0000"/>
                </a:solidFill>
                <a:latin typeface="Arial" panose="020B0604020202020204" pitchFamily="34" charset="0"/>
                <a:cs typeface="Arial" panose="020B0604020202020204" pitchFamily="34" charset="0"/>
              </a:endParaRPr>
            </a:p>
          </p:txBody>
        </p:sp>
        <p:sp>
          <p:nvSpPr>
            <p:cNvPr id="105" name="Rectangle 104"/>
            <p:cNvSpPr/>
            <p:nvPr/>
          </p:nvSpPr>
          <p:spPr>
            <a:xfrm>
              <a:off x="2739309" y="1731298"/>
              <a:ext cx="269625" cy="251159"/>
            </a:xfrm>
            <a:prstGeom prst="rect">
              <a:avLst/>
            </a:prstGeom>
          </p:spPr>
          <p:txBody>
            <a:bodyPr wrap="none">
              <a:spAutoFit/>
            </a:bodyPr>
            <a:lstStyle/>
            <a:p>
              <a:r>
                <a:rPr lang="en-US" sz="1200" b="1" dirty="0">
                  <a:solidFill>
                    <a:srgbClr val="FF0000"/>
                  </a:solidFill>
                  <a:latin typeface="Arial" panose="020B0604020202020204" pitchFamily="34" charset="0"/>
                  <a:cs typeface="Arial" panose="020B0604020202020204" pitchFamily="34" charset="0"/>
                </a:rPr>
                <a:t>x</a:t>
              </a:r>
              <a:endParaRPr lang="en-GB" sz="1200" b="1" dirty="0">
                <a:latin typeface="Arial" panose="020B0604020202020204" pitchFamily="34" charset="0"/>
                <a:cs typeface="Arial" panose="020B0604020202020204" pitchFamily="34" charset="0"/>
              </a:endParaRPr>
            </a:p>
          </p:txBody>
        </p:sp>
      </p:grpSp>
      <p:grpSp>
        <p:nvGrpSpPr>
          <p:cNvPr id="106" name="Group 105"/>
          <p:cNvGrpSpPr/>
          <p:nvPr/>
        </p:nvGrpSpPr>
        <p:grpSpPr>
          <a:xfrm>
            <a:off x="6254620" y="3830848"/>
            <a:ext cx="274434" cy="254385"/>
            <a:chOff x="2736905" y="1728072"/>
            <a:chExt cx="274434" cy="254385"/>
          </a:xfrm>
        </p:grpSpPr>
        <p:sp>
          <p:nvSpPr>
            <p:cNvPr id="107" name="Oval 106"/>
            <p:cNvSpPr/>
            <p:nvPr/>
          </p:nvSpPr>
          <p:spPr>
            <a:xfrm>
              <a:off x="2754798" y="1728072"/>
              <a:ext cx="228600" cy="228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1200" dirty="0" smtClean="0">
                <a:solidFill>
                  <a:srgbClr val="FF0000"/>
                </a:solidFill>
                <a:latin typeface="Arial" panose="020B0604020202020204" pitchFamily="34" charset="0"/>
                <a:cs typeface="Arial" panose="020B0604020202020204" pitchFamily="34" charset="0"/>
              </a:endParaRPr>
            </a:p>
          </p:txBody>
        </p:sp>
        <p:sp>
          <p:nvSpPr>
            <p:cNvPr id="108" name="Rectangle 107"/>
            <p:cNvSpPr/>
            <p:nvPr/>
          </p:nvSpPr>
          <p:spPr>
            <a:xfrm>
              <a:off x="2736905" y="1731298"/>
              <a:ext cx="274434" cy="251159"/>
            </a:xfrm>
            <a:prstGeom prst="rect">
              <a:avLst/>
            </a:prstGeom>
          </p:spPr>
          <p:txBody>
            <a:bodyPr wrap="none">
              <a:spAutoFit/>
            </a:bodyPr>
            <a:lstStyle/>
            <a:p>
              <a:r>
                <a:rPr lang="en-US" sz="1200" b="1" dirty="0" smtClean="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sp>
        <p:nvSpPr>
          <p:cNvPr id="71" name="Rectangle 70"/>
          <p:cNvSpPr/>
          <p:nvPr/>
        </p:nvSpPr>
        <p:spPr bwMode="auto">
          <a:xfrm>
            <a:off x="676788" y="4900002"/>
            <a:ext cx="4169243" cy="408396"/>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52" name="Rectangle 51"/>
          <p:cNvSpPr/>
          <p:nvPr/>
        </p:nvSpPr>
        <p:spPr bwMode="auto">
          <a:xfrm>
            <a:off x="1684229" y="2679368"/>
            <a:ext cx="3071758" cy="3509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nSpc>
                <a:spcPct val="100000"/>
              </a:lnSpc>
            </a:pPr>
            <a:r>
              <a:rPr lang="en-US" b="1" dirty="0" smtClean="0"/>
              <a:t>SC Auto - $8,439M</a:t>
            </a:r>
            <a:endParaRPr lang="en-US" b="1" dirty="0"/>
          </a:p>
        </p:txBody>
      </p:sp>
      <p:sp>
        <p:nvSpPr>
          <p:cNvPr id="53" name="TextBox 52"/>
          <p:cNvSpPr txBox="1"/>
          <p:nvPr/>
        </p:nvSpPr>
        <p:spPr>
          <a:xfrm rot="16200000">
            <a:off x="-315403" y="2812006"/>
            <a:ext cx="1630932" cy="152616"/>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Credit losses</a:t>
            </a:r>
            <a:endParaRPr lang="en-US" sz="1100" b="1" dirty="0">
              <a:solidFill>
                <a:srgbClr val="FF0000"/>
              </a:solidFill>
            </a:endParaRPr>
          </a:p>
        </p:txBody>
      </p:sp>
      <p:sp>
        <p:nvSpPr>
          <p:cNvPr id="54" name="TextBox 53"/>
          <p:cNvSpPr txBox="1"/>
          <p:nvPr/>
        </p:nvSpPr>
        <p:spPr>
          <a:xfrm>
            <a:off x="657281" y="2905695"/>
            <a:ext cx="1093016" cy="246221"/>
          </a:xfrm>
          <a:prstGeom prst="rect">
            <a:avLst/>
          </a:prstGeom>
          <a:noFill/>
        </p:spPr>
        <p:txBody>
          <a:bodyPr wrap="square" rtlCol="0">
            <a:spAutoFit/>
          </a:bodyPr>
          <a:lstStyle/>
          <a:p>
            <a:pPr algn="l">
              <a:lnSpc>
                <a:spcPct val="100000"/>
              </a:lnSpc>
            </a:pPr>
            <a:r>
              <a:rPr lang="en-US" b="1" dirty="0" smtClean="0"/>
              <a:t>SC</a:t>
            </a:r>
            <a:endParaRPr lang="en-US" b="1" dirty="0"/>
          </a:p>
        </p:txBody>
      </p:sp>
      <p:sp>
        <p:nvSpPr>
          <p:cNvPr id="64" name="TextBox 63"/>
          <p:cNvSpPr txBox="1"/>
          <p:nvPr/>
        </p:nvSpPr>
        <p:spPr>
          <a:xfrm>
            <a:off x="2694736" y="2285340"/>
            <a:ext cx="1045383" cy="400110"/>
          </a:xfrm>
          <a:prstGeom prst="rect">
            <a:avLst/>
          </a:prstGeom>
          <a:noFill/>
        </p:spPr>
        <p:txBody>
          <a:bodyPr wrap="square" rtlCol="0">
            <a:spAutoFit/>
          </a:bodyPr>
          <a:lstStyle/>
          <a:p>
            <a:pPr>
              <a:lnSpc>
                <a:spcPct val="100000"/>
              </a:lnSpc>
            </a:pPr>
            <a:r>
              <a:rPr lang="en-US" b="1" dirty="0" smtClean="0"/>
              <a:t>BHC Stress</a:t>
            </a:r>
          </a:p>
          <a:p>
            <a:pPr>
              <a:lnSpc>
                <a:spcPct val="100000"/>
              </a:lnSpc>
            </a:pPr>
            <a:r>
              <a:rPr lang="en-US" i="1" dirty="0" smtClean="0"/>
              <a:t>$9,287M</a:t>
            </a:r>
            <a:endParaRPr lang="en-US" i="1" dirty="0"/>
          </a:p>
        </p:txBody>
      </p:sp>
      <p:sp>
        <p:nvSpPr>
          <p:cNvPr id="65" name="Rectangle 64"/>
          <p:cNvSpPr/>
          <p:nvPr/>
        </p:nvSpPr>
        <p:spPr bwMode="auto">
          <a:xfrm>
            <a:off x="1684229" y="3085804"/>
            <a:ext cx="3071758" cy="3509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nSpc>
                <a:spcPct val="100000"/>
              </a:lnSpc>
            </a:pPr>
            <a:r>
              <a:rPr lang="en-US" b="1" dirty="0" smtClean="0"/>
              <a:t>SC Unsecured - $849M</a:t>
            </a:r>
            <a:endParaRPr lang="en-US" b="1" dirty="0"/>
          </a:p>
        </p:txBody>
      </p:sp>
      <p:sp>
        <p:nvSpPr>
          <p:cNvPr id="87" name="Rectangle 86"/>
          <p:cNvSpPr/>
          <p:nvPr/>
        </p:nvSpPr>
        <p:spPr bwMode="auto">
          <a:xfrm>
            <a:off x="676788" y="2210909"/>
            <a:ext cx="4169243" cy="2307634"/>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89" name="Rectangle 88"/>
          <p:cNvSpPr/>
          <p:nvPr/>
        </p:nvSpPr>
        <p:spPr bwMode="auto">
          <a:xfrm>
            <a:off x="676788" y="4518543"/>
            <a:ext cx="4155568" cy="366792"/>
          </a:xfrm>
          <a:prstGeom prst="rect">
            <a:avLst/>
          </a:prstGeom>
          <a:noFill/>
          <a:ln w="19050"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pSp>
        <p:nvGrpSpPr>
          <p:cNvPr id="62" name="Group 61"/>
          <p:cNvGrpSpPr/>
          <p:nvPr/>
        </p:nvGrpSpPr>
        <p:grpSpPr>
          <a:xfrm>
            <a:off x="6254620" y="4350601"/>
            <a:ext cx="274434" cy="254385"/>
            <a:chOff x="2736905" y="1728072"/>
            <a:chExt cx="274434" cy="254385"/>
          </a:xfrm>
        </p:grpSpPr>
        <p:sp>
          <p:nvSpPr>
            <p:cNvPr id="69" name="Oval 68"/>
            <p:cNvSpPr/>
            <p:nvPr/>
          </p:nvSpPr>
          <p:spPr>
            <a:xfrm>
              <a:off x="2754798" y="1728072"/>
              <a:ext cx="228600" cy="2286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1200" dirty="0" smtClean="0">
                <a:solidFill>
                  <a:srgbClr val="FF0000"/>
                </a:solidFill>
                <a:latin typeface="Arial" panose="020B0604020202020204" pitchFamily="34" charset="0"/>
                <a:cs typeface="Arial" panose="020B0604020202020204" pitchFamily="34" charset="0"/>
              </a:endParaRPr>
            </a:p>
          </p:txBody>
        </p:sp>
        <p:sp>
          <p:nvSpPr>
            <p:cNvPr id="70" name="Rectangle 69"/>
            <p:cNvSpPr/>
            <p:nvPr/>
          </p:nvSpPr>
          <p:spPr>
            <a:xfrm>
              <a:off x="2736905" y="1731298"/>
              <a:ext cx="274434" cy="251159"/>
            </a:xfrm>
            <a:prstGeom prst="rect">
              <a:avLst/>
            </a:prstGeom>
          </p:spPr>
          <p:txBody>
            <a:bodyPr wrap="none">
              <a:spAutoFit/>
            </a:bodyPr>
            <a:lstStyle/>
            <a:p>
              <a:r>
                <a:rPr lang="en-US" sz="1200" b="1" dirty="0" smtClean="0">
                  <a:solidFill>
                    <a:srgbClr val="FF0000"/>
                  </a:solidFill>
                  <a:latin typeface="Arial" panose="020B0604020202020204" pitchFamily="34" charset="0"/>
                  <a:cs typeface="Arial" panose="020B0604020202020204" pitchFamily="34" charset="0"/>
                </a:rPr>
                <a:t>=</a:t>
              </a:r>
              <a:endParaRPr lang="en-GB" sz="1200" b="1" dirty="0">
                <a:latin typeface="Arial" panose="020B0604020202020204" pitchFamily="34" charset="0"/>
                <a:cs typeface="Arial" panose="020B0604020202020204" pitchFamily="34" charset="0"/>
              </a:endParaRPr>
            </a:p>
          </p:txBody>
        </p:sp>
      </p:grpSp>
      <p:grpSp>
        <p:nvGrpSpPr>
          <p:cNvPr id="72" name="Group 71"/>
          <p:cNvGrpSpPr/>
          <p:nvPr/>
        </p:nvGrpSpPr>
        <p:grpSpPr>
          <a:xfrm>
            <a:off x="443921" y="72184"/>
            <a:ext cx="2799275" cy="189008"/>
            <a:chOff x="403281" y="164517"/>
            <a:chExt cx="2799275" cy="189008"/>
          </a:xfrm>
        </p:grpSpPr>
        <p:sp>
          <p:nvSpPr>
            <p:cNvPr id="73"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Residual value risk: </a:t>
              </a:r>
              <a:r>
                <a:rPr lang="en-US" sz="1200" dirty="0">
                  <a:solidFill>
                    <a:schemeClr val="accent1"/>
                  </a:solidFill>
                </a:rPr>
                <a:t>Calibration – Residual </a:t>
              </a:r>
              <a:r>
                <a:rPr lang="en-US" sz="1200" dirty="0" smtClean="0">
                  <a:solidFill>
                    <a:schemeClr val="accent1"/>
                  </a:solidFill>
                </a:rPr>
                <a:t>value deterioration</a:t>
              </a:r>
              <a:endParaRPr lang="en-US" sz="1200" dirty="0">
                <a:solidFill>
                  <a:schemeClr val="accent1"/>
                </a:solidFill>
              </a:endParaRPr>
            </a:p>
          </p:txBody>
        </p:sp>
        <p:sp>
          <p:nvSpPr>
            <p:cNvPr id="74" name="Oval 7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984921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28955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4036" name="think-cell Slide" r:id="rId21" imgW="360" imgH="360" progId="TCLayout.ActiveDocument.1">
                  <p:embed/>
                </p:oleObj>
              </mc:Choice>
              <mc:Fallback>
                <p:oleObj name="think-cell Slide" r:id="rId21" imgW="360" imgH="36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7" name="Rectangle 6"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US" dirty="0" smtClean="0">
              <a:solidFill>
                <a:schemeClr val="tx1"/>
              </a:solidFill>
              <a:latin typeface="Arial"/>
              <a:cs typeface="Arial"/>
              <a:sym typeface="Arial"/>
            </a:endParaRPr>
          </a:p>
        </p:txBody>
      </p:sp>
      <p:sp>
        <p:nvSpPr>
          <p:cNvPr id="4" name="Text Placeholder 3"/>
          <p:cNvSpPr>
            <a:spLocks noGrp="1"/>
          </p:cNvSpPr>
          <p:nvPr>
            <p:ph sz="quarter" idx="11"/>
          </p:nvPr>
        </p:nvSpPr>
        <p:spPr/>
        <p:txBody>
          <a:bodyPr/>
          <a:lstStyle/>
          <a:p>
            <a:r>
              <a:rPr lang="en-US" dirty="0"/>
              <a:t>Calibration: </a:t>
            </a:r>
            <a:r>
              <a:rPr lang="en-US" b="0" dirty="0"/>
              <a:t>Net Residual Risk / CRLIT</a:t>
            </a:r>
            <a:endParaRPr lang="en-GB" b="0" dirty="0"/>
          </a:p>
        </p:txBody>
      </p:sp>
      <p:cxnSp>
        <p:nvCxnSpPr>
          <p:cNvPr id="25" name="Straight Connector 24"/>
          <p:cNvCxnSpPr/>
          <p:nvPr/>
        </p:nvCxnSpPr>
        <p:spPr>
          <a:xfrm>
            <a:off x="4785678" y="1449705"/>
            <a:ext cx="0" cy="4862513"/>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9" name="Text Placeholder 1"/>
          <p:cNvSpPr txBox="1">
            <a:spLocks/>
          </p:cNvSpPr>
          <p:nvPr/>
        </p:nvSpPr>
        <p:spPr bwMode="gray">
          <a:xfrm>
            <a:off x="5132388" y="1463040"/>
            <a:ext cx="4114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a:ea typeface="+mn-ea"/>
                <a:cs typeface="+mn-cs"/>
                <a:sym typeface="+mn-lt"/>
              </a:rPr>
              <a:t>Calibration approach</a:t>
            </a:r>
            <a:endParaRPr kumimoji="0" lang="en-GB" sz="1400" b="0"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45" name="TextBox 44"/>
          <p:cNvSpPr txBox="1"/>
          <p:nvPr/>
        </p:nvSpPr>
        <p:spPr>
          <a:xfrm>
            <a:off x="5162868" y="2114613"/>
            <a:ext cx="4096703" cy="3554819"/>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kern="0" dirty="0" smtClean="0">
                <a:solidFill>
                  <a:srgbClr val="000000"/>
                </a:solidFill>
                <a:latin typeface="Arial" panose="020B0604020202020204" pitchFamily="34" charset="0"/>
                <a:cs typeface="Arial" panose="020B0604020202020204" pitchFamily="34" charset="0"/>
              </a:rPr>
              <a:t>U</a:t>
            </a:r>
            <a:r>
              <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sing an internal ROA model, SC compared lifetime expected return of lease assets (lifetime ROA) to </a:t>
            </a:r>
            <a:r>
              <a:rPr lang="en-US" sz="1100" kern="0" dirty="0">
                <a:solidFill>
                  <a:srgbClr val="000000"/>
                </a:solidFill>
                <a:latin typeface="Arial" panose="020B0604020202020204" pitchFamily="34" charset="0"/>
                <a:cs typeface="Arial" panose="020B0604020202020204" pitchFamily="34" charset="0"/>
              </a:rPr>
              <a:t>CRLIT </a:t>
            </a:r>
            <a:r>
              <a:rPr lang="en-US" sz="1100" kern="0" dirty="0" smtClean="0">
                <a:solidFill>
                  <a:srgbClr val="000000"/>
                </a:solidFill>
                <a:latin typeface="Arial" panose="020B0604020202020204" pitchFamily="34" charset="0"/>
                <a:cs typeface="Arial" panose="020B0604020202020204" pitchFamily="34" charset="0"/>
              </a:rPr>
              <a:t>as of </a:t>
            </a:r>
            <a:r>
              <a:rPr lang="en-US" sz="1100" kern="0" dirty="0">
                <a:solidFill>
                  <a:srgbClr val="000000"/>
                </a:solidFill>
                <a:latin typeface="Arial" panose="020B0604020202020204" pitchFamily="34" charset="0"/>
                <a:cs typeface="Arial" panose="020B0604020202020204" pitchFamily="34" charset="0"/>
              </a:rPr>
              <a:t>May 2015 </a:t>
            </a:r>
            <a:endPar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0" marR="0" lvl="0" indent="0" algn="l" defTabSz="914400" eaLnBrk="1" fontAlgn="auto" latinLnBrk="0" hangingPunct="1">
              <a:lnSpc>
                <a:spcPct val="100000"/>
              </a:lnSpc>
              <a:spcBef>
                <a:spcPts val="600"/>
              </a:spcBef>
              <a:spcAft>
                <a:spcPts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0" marR="0" lvl="0" indent="0" algn="l" defTabSz="914400" eaLnBrk="1" fontAlgn="auto" latinLnBrk="0" hangingPunct="1">
              <a:lnSpc>
                <a:spcPct val="100000"/>
              </a:lnSpc>
              <a:spcBef>
                <a:spcPts val="600"/>
              </a:spcBef>
              <a:spcAft>
                <a:spcPts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This was translated to a shortfall analysis to show the break-even point, and thus select a limit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endPar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endPar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endPar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endPar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0" marR="0" lvl="0" indent="0" algn="l" defTabSz="914400" eaLnBrk="1" fontAlgn="auto" latinLnBrk="0" hangingPunct="1">
              <a:lnSpc>
                <a:spcPct val="100000"/>
              </a:lnSpc>
              <a:spcBef>
                <a:spcPts val="600"/>
              </a:spcBef>
              <a:spcAft>
                <a:spcPts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0" marR="0" lvl="0" indent="0" algn="l" defTabSz="914400" eaLnBrk="1" fontAlgn="auto" latinLnBrk="0" hangingPunct="1">
              <a:lnSpc>
                <a:spcPct val="100000"/>
              </a:lnSpc>
              <a:spcBef>
                <a:spcPts val="600"/>
              </a:spcBef>
              <a:spcAft>
                <a:spcPts val="0"/>
              </a:spcAft>
              <a:buClrTx/>
              <a:buSzTx/>
              <a:buFontTx/>
              <a:buNone/>
              <a:tabLst/>
              <a:defRPr/>
            </a:pPr>
            <a:endPar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Given the shortfall analysis, management determined that -5% would be an appropriate red limit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kern="0" dirty="0" smtClean="0">
                <a:solidFill>
                  <a:srgbClr val="000000"/>
                </a:solidFill>
                <a:latin typeface="Arial" panose="020B0604020202020204" pitchFamily="34" charset="0"/>
                <a:cs typeface="Arial" panose="020B0604020202020204" pitchFamily="34" charset="0"/>
              </a:rPr>
              <a:t>A buffer of 2% was used to create the Amber trigger of -3%, which results in an implied ROA close to the 2.5% target</a:t>
            </a:r>
            <a:endParaRPr kumimoji="0" lang="en-US" sz="11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p:txBody>
      </p:sp>
      <p:graphicFrame>
        <p:nvGraphicFramePr>
          <p:cNvPr id="46" name="Table 45"/>
          <p:cNvGraphicFramePr>
            <a:graphicFrameLocks noGrp="1"/>
          </p:cNvGraphicFramePr>
          <p:nvPr>
            <p:extLst>
              <p:ext uri="{D42A27DB-BD31-4B8C-83A1-F6EECF244321}">
                <p14:modId xmlns:p14="http://schemas.microsoft.com/office/powerpoint/2010/main" val="1800778768"/>
              </p:ext>
            </p:extLst>
          </p:nvPr>
        </p:nvGraphicFramePr>
        <p:xfrm>
          <a:off x="443921" y="5479971"/>
          <a:ext cx="4096703" cy="508141"/>
        </p:xfrm>
        <a:graphic>
          <a:graphicData uri="http://schemas.openxmlformats.org/drawingml/2006/table">
            <a:tbl>
              <a:tblPr firstRow="1" bandRow="1"/>
              <a:tblGrid>
                <a:gridCol w="1894525"/>
                <a:gridCol w="1101089"/>
                <a:gridCol w="1101089"/>
              </a:tblGrid>
              <a:tr h="203059">
                <a:tc>
                  <a:txBody>
                    <a:bodyPr/>
                    <a:lstStyle>
                      <a:lvl1pPr marL="0" algn="l" defTabSz="457200" rtl="0" eaLnBrk="1" latinLnBrk="0" hangingPunct="1">
                        <a:defRPr sz="1800" b="1" kern="1200">
                          <a:solidFill>
                            <a:schemeClr val="tx1"/>
                          </a:solidFill>
                          <a:latin typeface="Arial"/>
                        </a:defRPr>
                      </a:lvl1pPr>
                      <a:lvl2pPr marL="457200" algn="l" defTabSz="457200" rtl="0" eaLnBrk="1" latinLnBrk="0" hangingPunct="1">
                        <a:defRPr sz="1800" b="1" kern="1200">
                          <a:solidFill>
                            <a:schemeClr val="tx1"/>
                          </a:solidFill>
                          <a:latin typeface="Arial"/>
                        </a:defRPr>
                      </a:lvl2pPr>
                      <a:lvl3pPr marL="914400" algn="l" defTabSz="457200" rtl="0" eaLnBrk="1" latinLnBrk="0" hangingPunct="1">
                        <a:defRPr sz="1800" b="1" kern="1200">
                          <a:solidFill>
                            <a:schemeClr val="tx1"/>
                          </a:solidFill>
                          <a:latin typeface="Arial"/>
                        </a:defRPr>
                      </a:lvl3pPr>
                      <a:lvl4pPr marL="1371600" algn="l" defTabSz="457200" rtl="0" eaLnBrk="1" latinLnBrk="0" hangingPunct="1">
                        <a:defRPr sz="1800" b="1" kern="1200">
                          <a:solidFill>
                            <a:schemeClr val="tx1"/>
                          </a:solidFill>
                          <a:latin typeface="Arial"/>
                        </a:defRPr>
                      </a:lvl4pPr>
                      <a:lvl5pPr marL="1828800" algn="l" defTabSz="457200" rtl="0" eaLnBrk="1" latinLnBrk="0" hangingPunct="1">
                        <a:defRPr sz="1800" b="1" kern="1200">
                          <a:solidFill>
                            <a:schemeClr val="tx1"/>
                          </a:solidFill>
                          <a:latin typeface="Arial"/>
                        </a:defRPr>
                      </a:lvl5pPr>
                      <a:lvl6pPr marL="2286000" algn="l" defTabSz="457200" rtl="0" eaLnBrk="1" latinLnBrk="0" hangingPunct="1">
                        <a:defRPr sz="1800" b="1" kern="1200">
                          <a:solidFill>
                            <a:schemeClr val="tx1"/>
                          </a:solidFill>
                          <a:latin typeface="Arial"/>
                        </a:defRPr>
                      </a:lvl6pPr>
                      <a:lvl7pPr marL="2743200" algn="l" defTabSz="457200" rtl="0" eaLnBrk="1" latinLnBrk="0" hangingPunct="1">
                        <a:defRPr sz="1800" b="1" kern="1200">
                          <a:solidFill>
                            <a:schemeClr val="tx1"/>
                          </a:solidFill>
                          <a:latin typeface="Arial"/>
                        </a:defRPr>
                      </a:lvl7pPr>
                      <a:lvl8pPr marL="3200400" algn="l" defTabSz="457200" rtl="0" eaLnBrk="1" latinLnBrk="0" hangingPunct="1">
                        <a:defRPr sz="1800" b="1" kern="1200">
                          <a:solidFill>
                            <a:schemeClr val="tx1"/>
                          </a:solidFill>
                          <a:latin typeface="Arial"/>
                        </a:defRPr>
                      </a:lvl8pPr>
                      <a:lvl9pPr marL="3657600" algn="l" defTabSz="457200" rtl="0" eaLnBrk="1" latinLnBrk="0" hangingPunct="1">
                        <a:defRPr sz="1800" b="1" kern="1200">
                          <a:solidFill>
                            <a:schemeClr val="tx1"/>
                          </a:solidFill>
                          <a:latin typeface="Arial"/>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Arial"/>
                        </a:defRPr>
                      </a:lvl1pPr>
                      <a:lvl2pPr marL="457200" algn="l" defTabSz="457200" rtl="0" eaLnBrk="1" latinLnBrk="0" hangingPunct="1">
                        <a:defRPr sz="1800" b="1" kern="1200">
                          <a:solidFill>
                            <a:schemeClr val="tx1"/>
                          </a:solidFill>
                          <a:latin typeface="Arial"/>
                        </a:defRPr>
                      </a:lvl2pPr>
                      <a:lvl3pPr marL="914400" algn="l" defTabSz="457200" rtl="0" eaLnBrk="1" latinLnBrk="0" hangingPunct="1">
                        <a:defRPr sz="1800" b="1" kern="1200">
                          <a:solidFill>
                            <a:schemeClr val="tx1"/>
                          </a:solidFill>
                          <a:latin typeface="Arial"/>
                        </a:defRPr>
                      </a:lvl3pPr>
                      <a:lvl4pPr marL="1371600" algn="l" defTabSz="457200" rtl="0" eaLnBrk="1" latinLnBrk="0" hangingPunct="1">
                        <a:defRPr sz="1800" b="1" kern="1200">
                          <a:solidFill>
                            <a:schemeClr val="tx1"/>
                          </a:solidFill>
                          <a:latin typeface="Arial"/>
                        </a:defRPr>
                      </a:lvl4pPr>
                      <a:lvl5pPr marL="1828800" algn="l" defTabSz="457200" rtl="0" eaLnBrk="1" latinLnBrk="0" hangingPunct="1">
                        <a:defRPr sz="1800" b="1" kern="1200">
                          <a:solidFill>
                            <a:schemeClr val="tx1"/>
                          </a:solidFill>
                          <a:latin typeface="Arial"/>
                        </a:defRPr>
                      </a:lvl5pPr>
                      <a:lvl6pPr marL="2286000" algn="l" defTabSz="457200" rtl="0" eaLnBrk="1" latinLnBrk="0" hangingPunct="1">
                        <a:defRPr sz="1800" b="1" kern="1200">
                          <a:solidFill>
                            <a:schemeClr val="tx1"/>
                          </a:solidFill>
                          <a:latin typeface="Arial"/>
                        </a:defRPr>
                      </a:lvl6pPr>
                      <a:lvl7pPr marL="2743200" algn="l" defTabSz="457200" rtl="0" eaLnBrk="1" latinLnBrk="0" hangingPunct="1">
                        <a:defRPr sz="1800" b="1" kern="1200">
                          <a:solidFill>
                            <a:schemeClr val="tx1"/>
                          </a:solidFill>
                          <a:latin typeface="Arial"/>
                        </a:defRPr>
                      </a:lvl7pPr>
                      <a:lvl8pPr marL="3200400" algn="l" defTabSz="457200" rtl="0" eaLnBrk="1" latinLnBrk="0" hangingPunct="1">
                        <a:defRPr sz="1800" b="1" kern="1200">
                          <a:solidFill>
                            <a:schemeClr val="tx1"/>
                          </a:solidFill>
                          <a:latin typeface="Arial"/>
                        </a:defRPr>
                      </a:lvl8pPr>
                      <a:lvl9pPr marL="3657600" algn="l" defTabSz="457200" rtl="0" eaLnBrk="1" latinLnBrk="0" hangingPunct="1">
                        <a:defRPr sz="1800" b="1"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i="0" kern="1200" dirty="0">
                        <a:solidFill>
                          <a:schemeClr val="tx1"/>
                        </a:solidFill>
                        <a:latin typeface="Arial" panose="020B0604020202020204" pitchFamily="34" charset="0"/>
                        <a:ea typeface="+mn-ea"/>
                        <a:cs typeface="Arial" panose="020B0604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b="1" kern="1200">
                          <a:solidFill>
                            <a:schemeClr val="tx1"/>
                          </a:solidFill>
                          <a:latin typeface="Arial"/>
                        </a:defRPr>
                      </a:lvl1pPr>
                      <a:lvl2pPr marL="457200" algn="l" defTabSz="457200" rtl="0" eaLnBrk="1" latinLnBrk="0" hangingPunct="1">
                        <a:defRPr sz="1800" b="1" kern="1200">
                          <a:solidFill>
                            <a:schemeClr val="tx1"/>
                          </a:solidFill>
                          <a:latin typeface="Arial"/>
                        </a:defRPr>
                      </a:lvl2pPr>
                      <a:lvl3pPr marL="914400" algn="l" defTabSz="457200" rtl="0" eaLnBrk="1" latinLnBrk="0" hangingPunct="1">
                        <a:defRPr sz="1800" b="1" kern="1200">
                          <a:solidFill>
                            <a:schemeClr val="tx1"/>
                          </a:solidFill>
                          <a:latin typeface="Arial"/>
                        </a:defRPr>
                      </a:lvl3pPr>
                      <a:lvl4pPr marL="1371600" algn="l" defTabSz="457200" rtl="0" eaLnBrk="1" latinLnBrk="0" hangingPunct="1">
                        <a:defRPr sz="1800" b="1" kern="1200">
                          <a:solidFill>
                            <a:schemeClr val="tx1"/>
                          </a:solidFill>
                          <a:latin typeface="Arial"/>
                        </a:defRPr>
                      </a:lvl4pPr>
                      <a:lvl5pPr marL="1828800" algn="l" defTabSz="457200" rtl="0" eaLnBrk="1" latinLnBrk="0" hangingPunct="1">
                        <a:defRPr sz="1800" b="1" kern="1200">
                          <a:solidFill>
                            <a:schemeClr val="tx1"/>
                          </a:solidFill>
                          <a:latin typeface="Arial"/>
                        </a:defRPr>
                      </a:lvl5pPr>
                      <a:lvl6pPr marL="2286000" algn="l" defTabSz="457200" rtl="0" eaLnBrk="1" latinLnBrk="0" hangingPunct="1">
                        <a:defRPr sz="1800" b="1" kern="1200">
                          <a:solidFill>
                            <a:schemeClr val="tx1"/>
                          </a:solidFill>
                          <a:latin typeface="Arial"/>
                        </a:defRPr>
                      </a:lvl6pPr>
                      <a:lvl7pPr marL="2743200" algn="l" defTabSz="457200" rtl="0" eaLnBrk="1" latinLnBrk="0" hangingPunct="1">
                        <a:defRPr sz="1800" b="1" kern="1200">
                          <a:solidFill>
                            <a:schemeClr val="tx1"/>
                          </a:solidFill>
                          <a:latin typeface="Arial"/>
                        </a:defRPr>
                      </a:lvl7pPr>
                      <a:lvl8pPr marL="3200400" algn="l" defTabSz="457200" rtl="0" eaLnBrk="1" latinLnBrk="0" hangingPunct="1">
                        <a:defRPr sz="1800" b="1" kern="1200">
                          <a:solidFill>
                            <a:schemeClr val="tx1"/>
                          </a:solidFill>
                          <a:latin typeface="Arial"/>
                        </a:defRPr>
                      </a:lvl8pPr>
                      <a:lvl9pPr marL="3657600" algn="l" defTabSz="457200" rtl="0" eaLnBrk="1" latinLnBrk="0" hangingPunct="1">
                        <a:defRPr sz="1800" b="1"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Arial" panose="020B0604020202020204" pitchFamily="34" charset="0"/>
                          <a:ea typeface="+mn-ea"/>
                          <a:cs typeface="Arial" panose="020B0604020202020204" pitchFamily="34" charset="0"/>
                        </a:rPr>
                        <a:t>Red limit</a:t>
                      </a:r>
                      <a:endParaRPr lang="en-US" sz="1000" b="1" i="0" kern="1200" dirty="0">
                        <a:solidFill>
                          <a:schemeClr val="bg1"/>
                        </a:solidFill>
                        <a:latin typeface="Arial" panose="020B0604020202020204" pitchFamily="34" charset="0"/>
                        <a:ea typeface="+mn-ea"/>
                        <a:cs typeface="Arial" panose="020B0604020202020204" pitchFamily="34" charset="0"/>
                      </a:endParaRPr>
                    </a:p>
                  </a:txBody>
                  <a:tcPr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6430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Net Residual Risk / CRLIT</a:t>
                      </a:r>
                    </a:p>
                  </a:txBody>
                  <a:tcPr anchor="ctr">
                    <a:lnL w="1905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-3.00%</a:t>
                      </a:r>
                      <a:endParaRPr lang="en-US" sz="1000" b="1" i="0" kern="1200" dirty="0">
                        <a:solidFill>
                          <a:schemeClr val="tx1"/>
                        </a:solidFill>
                        <a:latin typeface="Arial" panose="020B0604020202020204" pitchFamily="34" charset="0"/>
                        <a:ea typeface="+mn-ea"/>
                        <a:cs typeface="Arial" panose="020B0604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-5.00%</a:t>
                      </a:r>
                      <a:endParaRPr lang="en-US" sz="1000" b="1" i="0" kern="1200" dirty="0">
                        <a:solidFill>
                          <a:schemeClr val="tx1"/>
                        </a:solidFill>
                        <a:latin typeface="Arial" panose="020B0604020202020204" pitchFamily="34" charset="0"/>
                        <a:ea typeface="+mn-ea"/>
                        <a:cs typeface="Arial" panose="020B0604020202020204" pitchFamily="34" charset="0"/>
                      </a:endParaRPr>
                    </a:p>
                  </a:txBody>
                  <a:tcPr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2551817214"/>
              </p:ext>
            </p:extLst>
          </p:nvPr>
        </p:nvGraphicFramePr>
        <p:xfrm>
          <a:off x="5132387" y="3438259"/>
          <a:ext cx="4096704" cy="1127760"/>
        </p:xfrm>
        <a:graphic>
          <a:graphicData uri="http://schemas.openxmlformats.org/drawingml/2006/table">
            <a:tbl>
              <a:tblPr firstRow="1" bandRow="1"/>
              <a:tblGrid>
                <a:gridCol w="1365568"/>
                <a:gridCol w="1365568"/>
                <a:gridCol w="1365568"/>
              </a:tblGrid>
              <a:tr h="253189">
                <a:tc>
                  <a:txBody>
                    <a:bodyPr/>
                    <a:lstStyle>
                      <a:lvl1pPr marL="0" algn="l" defTabSz="457200" rtl="0" eaLnBrk="1" latinLnBrk="0" hangingPunct="1">
                        <a:defRPr sz="1800" b="1" kern="1200">
                          <a:solidFill>
                            <a:schemeClr val="tx1"/>
                          </a:solidFill>
                          <a:latin typeface="Arial"/>
                        </a:defRPr>
                      </a:lvl1pPr>
                      <a:lvl2pPr marL="457200" algn="l" defTabSz="457200" rtl="0" eaLnBrk="1" latinLnBrk="0" hangingPunct="1">
                        <a:defRPr sz="1800" b="1" kern="1200">
                          <a:solidFill>
                            <a:schemeClr val="tx1"/>
                          </a:solidFill>
                          <a:latin typeface="Arial"/>
                        </a:defRPr>
                      </a:lvl2pPr>
                      <a:lvl3pPr marL="914400" algn="l" defTabSz="457200" rtl="0" eaLnBrk="1" latinLnBrk="0" hangingPunct="1">
                        <a:defRPr sz="1800" b="1" kern="1200">
                          <a:solidFill>
                            <a:schemeClr val="tx1"/>
                          </a:solidFill>
                          <a:latin typeface="Arial"/>
                        </a:defRPr>
                      </a:lvl3pPr>
                      <a:lvl4pPr marL="1371600" algn="l" defTabSz="457200" rtl="0" eaLnBrk="1" latinLnBrk="0" hangingPunct="1">
                        <a:defRPr sz="1800" b="1" kern="1200">
                          <a:solidFill>
                            <a:schemeClr val="tx1"/>
                          </a:solidFill>
                          <a:latin typeface="Arial"/>
                        </a:defRPr>
                      </a:lvl4pPr>
                      <a:lvl5pPr marL="1828800" algn="l" defTabSz="457200" rtl="0" eaLnBrk="1" latinLnBrk="0" hangingPunct="1">
                        <a:defRPr sz="1800" b="1" kern="1200">
                          <a:solidFill>
                            <a:schemeClr val="tx1"/>
                          </a:solidFill>
                          <a:latin typeface="Arial"/>
                        </a:defRPr>
                      </a:lvl5pPr>
                      <a:lvl6pPr marL="2286000" algn="l" defTabSz="457200" rtl="0" eaLnBrk="1" latinLnBrk="0" hangingPunct="1">
                        <a:defRPr sz="1800" b="1" kern="1200">
                          <a:solidFill>
                            <a:schemeClr val="tx1"/>
                          </a:solidFill>
                          <a:latin typeface="Arial"/>
                        </a:defRPr>
                      </a:lvl6pPr>
                      <a:lvl7pPr marL="2743200" algn="l" defTabSz="457200" rtl="0" eaLnBrk="1" latinLnBrk="0" hangingPunct="1">
                        <a:defRPr sz="1800" b="1" kern="1200">
                          <a:solidFill>
                            <a:schemeClr val="tx1"/>
                          </a:solidFill>
                          <a:latin typeface="Arial"/>
                        </a:defRPr>
                      </a:lvl7pPr>
                      <a:lvl8pPr marL="3200400" algn="l" defTabSz="457200" rtl="0" eaLnBrk="1" latinLnBrk="0" hangingPunct="1">
                        <a:defRPr sz="1800" b="1" kern="1200">
                          <a:solidFill>
                            <a:schemeClr val="tx1"/>
                          </a:solidFill>
                          <a:latin typeface="Arial"/>
                        </a:defRPr>
                      </a:lvl8pPr>
                      <a:lvl9pPr marL="3657600" algn="l" defTabSz="457200" rtl="0" eaLnBrk="1" latinLnBrk="0" hangingPunct="1">
                        <a:defRPr sz="1800" b="1"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Assumed shortfall level ($M)</a:t>
                      </a: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Arial"/>
                        </a:defRPr>
                      </a:lvl1pPr>
                      <a:lvl2pPr marL="457200" algn="l" defTabSz="457200" rtl="0" eaLnBrk="1" latinLnBrk="0" hangingPunct="1">
                        <a:defRPr sz="1800" b="1" kern="1200">
                          <a:solidFill>
                            <a:schemeClr val="tx1"/>
                          </a:solidFill>
                          <a:latin typeface="Arial"/>
                        </a:defRPr>
                      </a:lvl2pPr>
                      <a:lvl3pPr marL="914400" algn="l" defTabSz="457200" rtl="0" eaLnBrk="1" latinLnBrk="0" hangingPunct="1">
                        <a:defRPr sz="1800" b="1" kern="1200">
                          <a:solidFill>
                            <a:schemeClr val="tx1"/>
                          </a:solidFill>
                          <a:latin typeface="Arial"/>
                        </a:defRPr>
                      </a:lvl3pPr>
                      <a:lvl4pPr marL="1371600" algn="l" defTabSz="457200" rtl="0" eaLnBrk="1" latinLnBrk="0" hangingPunct="1">
                        <a:defRPr sz="1800" b="1" kern="1200">
                          <a:solidFill>
                            <a:schemeClr val="tx1"/>
                          </a:solidFill>
                          <a:latin typeface="Arial"/>
                        </a:defRPr>
                      </a:lvl4pPr>
                      <a:lvl5pPr marL="1828800" algn="l" defTabSz="457200" rtl="0" eaLnBrk="1" latinLnBrk="0" hangingPunct="1">
                        <a:defRPr sz="1800" b="1" kern="1200">
                          <a:solidFill>
                            <a:schemeClr val="tx1"/>
                          </a:solidFill>
                          <a:latin typeface="Arial"/>
                        </a:defRPr>
                      </a:lvl5pPr>
                      <a:lvl6pPr marL="2286000" algn="l" defTabSz="457200" rtl="0" eaLnBrk="1" latinLnBrk="0" hangingPunct="1">
                        <a:defRPr sz="1800" b="1" kern="1200">
                          <a:solidFill>
                            <a:schemeClr val="tx1"/>
                          </a:solidFill>
                          <a:latin typeface="Arial"/>
                        </a:defRPr>
                      </a:lvl6pPr>
                      <a:lvl7pPr marL="2743200" algn="l" defTabSz="457200" rtl="0" eaLnBrk="1" latinLnBrk="0" hangingPunct="1">
                        <a:defRPr sz="1800" b="1" kern="1200">
                          <a:solidFill>
                            <a:schemeClr val="tx1"/>
                          </a:solidFill>
                          <a:latin typeface="Arial"/>
                        </a:defRPr>
                      </a:lvl7pPr>
                      <a:lvl8pPr marL="3200400" algn="l" defTabSz="457200" rtl="0" eaLnBrk="1" latinLnBrk="0" hangingPunct="1">
                        <a:defRPr sz="1800" b="1" kern="1200">
                          <a:solidFill>
                            <a:schemeClr val="tx1"/>
                          </a:solidFill>
                          <a:latin typeface="Arial"/>
                        </a:defRPr>
                      </a:lvl8pPr>
                      <a:lvl9pPr marL="3657600" algn="l" defTabSz="457200" rtl="0" eaLnBrk="1" latinLnBrk="0" hangingPunct="1">
                        <a:defRPr sz="1800" b="1"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Shortfall as % of CRLIT</a:t>
                      </a:r>
                      <a:endParaRPr lang="en-US" sz="1000" b="1" i="0" kern="1200" dirty="0">
                        <a:solidFill>
                          <a:schemeClr val="tx1"/>
                        </a:solidFill>
                        <a:latin typeface="Arial" panose="020B0604020202020204" pitchFamily="34" charset="0"/>
                        <a:ea typeface="+mn-ea"/>
                        <a:cs typeface="Arial" panose="020B0604020202020204" pitchFamily="34" charset="0"/>
                      </a:endParaRPr>
                    </a:p>
                  </a:txBody>
                  <a:tcPr anchor="ctr">
                    <a:lnL>
                      <a:noFill/>
                    </a:lnL>
                    <a:lnR>
                      <a:noFill/>
                    </a:lnR>
                    <a:lnT w="12700" cap="flat" cmpd="sng" algn="ctr">
                      <a:no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Arial"/>
                        </a:defRPr>
                      </a:lvl1pPr>
                      <a:lvl2pPr marL="457200" algn="l" defTabSz="457200" rtl="0" eaLnBrk="1" latinLnBrk="0" hangingPunct="1">
                        <a:defRPr sz="1800" b="1" kern="1200">
                          <a:solidFill>
                            <a:schemeClr val="tx1"/>
                          </a:solidFill>
                          <a:latin typeface="Arial"/>
                        </a:defRPr>
                      </a:lvl2pPr>
                      <a:lvl3pPr marL="914400" algn="l" defTabSz="457200" rtl="0" eaLnBrk="1" latinLnBrk="0" hangingPunct="1">
                        <a:defRPr sz="1800" b="1" kern="1200">
                          <a:solidFill>
                            <a:schemeClr val="tx1"/>
                          </a:solidFill>
                          <a:latin typeface="Arial"/>
                        </a:defRPr>
                      </a:lvl3pPr>
                      <a:lvl4pPr marL="1371600" algn="l" defTabSz="457200" rtl="0" eaLnBrk="1" latinLnBrk="0" hangingPunct="1">
                        <a:defRPr sz="1800" b="1" kern="1200">
                          <a:solidFill>
                            <a:schemeClr val="tx1"/>
                          </a:solidFill>
                          <a:latin typeface="Arial"/>
                        </a:defRPr>
                      </a:lvl4pPr>
                      <a:lvl5pPr marL="1828800" algn="l" defTabSz="457200" rtl="0" eaLnBrk="1" latinLnBrk="0" hangingPunct="1">
                        <a:defRPr sz="1800" b="1" kern="1200">
                          <a:solidFill>
                            <a:schemeClr val="tx1"/>
                          </a:solidFill>
                          <a:latin typeface="Arial"/>
                        </a:defRPr>
                      </a:lvl5pPr>
                      <a:lvl6pPr marL="2286000" algn="l" defTabSz="457200" rtl="0" eaLnBrk="1" latinLnBrk="0" hangingPunct="1">
                        <a:defRPr sz="1800" b="1" kern="1200">
                          <a:solidFill>
                            <a:schemeClr val="tx1"/>
                          </a:solidFill>
                          <a:latin typeface="Arial"/>
                        </a:defRPr>
                      </a:lvl6pPr>
                      <a:lvl7pPr marL="2743200" algn="l" defTabSz="457200" rtl="0" eaLnBrk="1" latinLnBrk="0" hangingPunct="1">
                        <a:defRPr sz="1800" b="1" kern="1200">
                          <a:solidFill>
                            <a:schemeClr val="tx1"/>
                          </a:solidFill>
                          <a:latin typeface="Arial"/>
                        </a:defRPr>
                      </a:lvl7pPr>
                      <a:lvl8pPr marL="3200400" algn="l" defTabSz="457200" rtl="0" eaLnBrk="1" latinLnBrk="0" hangingPunct="1">
                        <a:defRPr sz="1800" b="1" kern="1200">
                          <a:solidFill>
                            <a:schemeClr val="tx1"/>
                          </a:solidFill>
                          <a:latin typeface="Arial"/>
                        </a:defRPr>
                      </a:lvl8pPr>
                      <a:lvl9pPr marL="3657600" algn="l" defTabSz="457200" rtl="0" eaLnBrk="1" latinLnBrk="0" hangingPunct="1">
                        <a:defRPr sz="1800" b="1"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Implied portfolio ROA</a:t>
                      </a:r>
                      <a:endParaRPr lang="en-US" sz="1000" b="1" i="0" kern="1200" dirty="0">
                        <a:solidFill>
                          <a:schemeClr val="tx1"/>
                        </a:solidFill>
                        <a:latin typeface="Arial" panose="020B0604020202020204" pitchFamily="34" charset="0"/>
                        <a:ea typeface="+mn-ea"/>
                        <a:cs typeface="Arial" panose="020B0604020202020204"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15580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0</a:t>
                      </a:r>
                    </a:p>
                  </a:txBody>
                  <a:tcPr anchor="ctr">
                    <a:lnL w="12700" cap="flat" cmpd="sng" algn="ctr">
                      <a:noFill/>
                      <a:prstDash val="solid"/>
                      <a:round/>
                      <a:headEnd type="none" w="med" len="med"/>
                      <a:tailEnd type="none" w="med" len="med"/>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0%</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3.1%</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anchor="ctr">
                    <a:lnL>
                      <a:noFill/>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15580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213</a:t>
                      </a:r>
                    </a:p>
                  </a:txBody>
                  <a:tcPr anchor="ctr">
                    <a:lnL w="12700" cap="flat" cmpd="sng" algn="ctr">
                      <a:noFill/>
                      <a:prstDash val="solid"/>
                      <a:round/>
                      <a:headEnd type="none" w="med" len="med"/>
                      <a:tailEnd type="none" w="med" len="med"/>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5%</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1.5%</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anchor="ctr">
                    <a:lnL>
                      <a:noFill/>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15580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413</a:t>
                      </a:r>
                    </a:p>
                  </a:txBody>
                  <a:tcPr anchor="ctr">
                    <a:lnL w="12700" cap="flat" cmpd="sng" algn="ctr">
                      <a:noFill/>
                      <a:prstDash val="solid"/>
                      <a:round/>
                      <a:headEnd type="none" w="med" len="med"/>
                      <a:tailEnd type="none" w="med" len="med"/>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10%</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0.0%</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anchor="ctr">
                    <a:lnL>
                      <a:noFill/>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Rectangle 47"/>
          <p:cNvSpPr/>
          <p:nvPr/>
        </p:nvSpPr>
        <p:spPr bwMode="auto">
          <a:xfrm>
            <a:off x="5431632" y="2576062"/>
            <a:ext cx="3459262" cy="347591"/>
          </a:xfrm>
          <a:prstGeom prst="rect">
            <a:avLst/>
          </a:prstGeom>
          <a:solidFill>
            <a:srgbClr val="FF0000">
              <a:lumMod val="20000"/>
              <a:lumOff val="80000"/>
            </a:srgb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000000"/>
                </a:solidFill>
                <a:effectLst/>
                <a:uLnTx/>
                <a:uFillTx/>
                <a:latin typeface="Arial" panose="020B0604020202020204" pitchFamily="34" charset="0"/>
                <a:ea typeface="ＭＳ Ｐゴシック" pitchFamily="-112" charset="-128"/>
                <a:cs typeface="Arial" panose="020B0604020202020204" pitchFamily="34" charset="0"/>
              </a:rPr>
              <a:t>Lifetime </a:t>
            </a:r>
            <a:r>
              <a:rPr kumimoji="0" lang="en-US" b="0" i="0" u="none" strike="noStrike" kern="0" cap="none" spc="0" normalizeH="0" baseline="0" noProof="0" dirty="0" err="1" smtClean="0">
                <a:ln>
                  <a:noFill/>
                </a:ln>
                <a:solidFill>
                  <a:srgbClr val="000000"/>
                </a:solidFill>
                <a:effectLst/>
                <a:uLnTx/>
                <a:uFillTx/>
                <a:latin typeface="Arial" panose="020B0604020202020204" pitchFamily="34" charset="0"/>
                <a:ea typeface="ＭＳ Ｐゴシック" pitchFamily="-112" charset="-128"/>
                <a:cs typeface="Arial" panose="020B0604020202020204" pitchFamily="34" charset="0"/>
              </a:rPr>
              <a:t>ROA</a:t>
            </a:r>
            <a:r>
              <a:rPr kumimoji="0" lang="en-US" b="0" i="0" u="none" strike="noStrike" kern="0" cap="none" spc="0" normalizeH="0" baseline="0" noProof="0" dirty="0" smtClean="0">
                <a:ln>
                  <a:noFill/>
                </a:ln>
                <a:solidFill>
                  <a:srgbClr val="000000"/>
                </a:solidFill>
                <a:effectLst/>
                <a:uLnTx/>
                <a:uFillTx/>
                <a:latin typeface="Arial" panose="020B0604020202020204" pitchFamily="34" charset="0"/>
                <a:ea typeface="ＭＳ Ｐゴシック" pitchFamily="-112" charset="-128"/>
                <a:cs typeface="Arial" panose="020B0604020202020204" pitchFamily="34" charset="0"/>
              </a:rPr>
              <a:t> as % of CRLIT = ($413/$4,190) = </a:t>
            </a:r>
            <a:r>
              <a:rPr kumimoji="0" lang="en-US" b="1" i="0" u="none" strike="noStrike" kern="0" cap="none" spc="0" normalizeH="0" baseline="0" noProof="0" dirty="0" smtClean="0">
                <a:ln>
                  <a:noFill/>
                </a:ln>
                <a:solidFill>
                  <a:srgbClr val="000000"/>
                </a:solidFill>
                <a:effectLst/>
                <a:uLnTx/>
                <a:uFillTx/>
                <a:latin typeface="Arial" panose="020B0604020202020204" pitchFamily="34" charset="0"/>
                <a:ea typeface="ＭＳ Ｐゴシック" pitchFamily="-112" charset="-128"/>
                <a:cs typeface="Arial" panose="020B0604020202020204" pitchFamily="34" charset="0"/>
              </a:rPr>
              <a:t>10%</a:t>
            </a:r>
          </a:p>
        </p:txBody>
      </p:sp>
      <p:sp>
        <p:nvSpPr>
          <p:cNvPr id="50" name="Footnote"/>
          <p:cNvSpPr/>
          <p:nvPr/>
        </p:nvSpPr>
        <p:spPr bwMode="auto">
          <a:xfrm>
            <a:off x="2208213" y="6333282"/>
            <a:ext cx="5364480" cy="2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r>
              <a:rPr lang="en-US" sz="800" dirty="0">
                <a:solidFill>
                  <a:srgbClr val="000000"/>
                </a:solidFill>
                <a:latin typeface="Arial" panose="020B0604020202020204" pitchFamily="34" charset="0"/>
                <a:cs typeface="Arial" panose="020B0604020202020204" pitchFamily="34" charset="0"/>
                <a:sym typeface="Arial"/>
              </a:rPr>
              <a:t>Source: SC Credit Risk Management Update, May 29, 2015, SHUSA CCAR 2015 Capital Aggregation </a:t>
            </a:r>
            <a:r>
              <a:rPr lang="en-US" sz="800" dirty="0" smtClean="0">
                <a:solidFill>
                  <a:srgbClr val="000000"/>
                </a:solidFill>
                <a:latin typeface="Arial" panose="020B0604020202020204" pitchFamily="34" charset="0"/>
                <a:cs typeface="Arial" panose="020B0604020202020204" pitchFamily="34" charset="0"/>
                <a:sym typeface="Arial"/>
              </a:rPr>
              <a:t>Tool</a:t>
            </a:r>
            <a:endParaRPr lang="en-US" sz="800" dirty="0" smtClean="0"/>
          </a:p>
          <a:p>
            <a:pPr marL="342900" indent="-342900" algn="l">
              <a:buAutoNum type="arabicPeriod"/>
            </a:pPr>
            <a:r>
              <a:rPr lang="en-US" sz="800" dirty="0" smtClean="0"/>
              <a:t>CRLIT</a:t>
            </a:r>
            <a:r>
              <a:rPr lang="en-US" sz="800" dirty="0"/>
              <a:t>: Contract Residual less Incentives &amp; </a:t>
            </a:r>
            <a:r>
              <a:rPr lang="en-US" sz="800" dirty="0" smtClean="0"/>
              <a:t>Tax</a:t>
            </a:r>
            <a:endParaRPr lang="en-US" sz="800" dirty="0"/>
          </a:p>
        </p:txBody>
      </p:sp>
      <p:graphicFrame>
        <p:nvGraphicFramePr>
          <p:cNvPr id="36" name="Object 35"/>
          <p:cNvGraphicFramePr>
            <a:graphicFrameLocks/>
          </p:cNvGraphicFramePr>
          <p:nvPr>
            <p:custDataLst>
              <p:tags r:id="rId4"/>
            </p:custDataLst>
            <p:extLst>
              <p:ext uri="{D42A27DB-BD31-4B8C-83A1-F6EECF244321}">
                <p14:modId xmlns:p14="http://schemas.microsoft.com/office/powerpoint/2010/main" val="3095694111"/>
              </p:ext>
            </p:extLst>
          </p:nvPr>
        </p:nvGraphicFramePr>
        <p:xfrm>
          <a:off x="266700" y="2019300"/>
          <a:ext cx="4238557" cy="2590890"/>
        </p:xfrm>
        <a:graphic>
          <a:graphicData uri="http://schemas.openxmlformats.org/presentationml/2006/ole">
            <mc:AlternateContent xmlns:mc="http://schemas.openxmlformats.org/markup-compatibility/2006">
              <mc:Choice xmlns:v="urn:schemas-microsoft-com:vml" Requires="v">
                <p:oleObj spid="_x0000_s294037" name="Chart" r:id="rId23" imgW="4238557" imgH="2590890" progId="MSGraph.Chart.8">
                  <p:embed followColorScheme="full"/>
                </p:oleObj>
              </mc:Choice>
              <mc:Fallback>
                <p:oleObj name="Chart" r:id="rId23" imgW="4238557" imgH="2590890" progId="MSGraph.Chart.8">
                  <p:embed followColorScheme="full"/>
                  <p:pic>
                    <p:nvPicPr>
                      <p:cNvPr id="0" name=""/>
                      <p:cNvPicPr/>
                      <p:nvPr/>
                    </p:nvPicPr>
                    <p:blipFill>
                      <a:blip r:embed="rId24"/>
                      <a:stretch>
                        <a:fillRect/>
                      </a:stretch>
                    </p:blipFill>
                    <p:spPr>
                      <a:xfrm>
                        <a:off x="266700" y="2019300"/>
                        <a:ext cx="4238557" cy="2590890"/>
                      </a:xfrm>
                      <a:prstGeom prst="rect">
                        <a:avLst/>
                      </a:prstGeom>
                    </p:spPr>
                  </p:pic>
                </p:oleObj>
              </mc:Fallback>
            </mc:AlternateContent>
          </a:graphicData>
        </a:graphic>
      </p:graphicFrame>
      <p:sp>
        <p:nvSpPr>
          <p:cNvPr id="38" name="Text Placeholder 43"/>
          <p:cNvSpPr>
            <a:spLocks noGrp="1"/>
          </p:cNvSpPr>
          <p:nvPr>
            <p:custDataLst>
              <p:tags r:id="rId5"/>
            </p:custDataLst>
          </p:nvPr>
        </p:nvSpPr>
        <p:spPr bwMode="auto">
          <a:xfrm>
            <a:off x="3203575" y="44799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4CCE878-E321-45A7-8693-B7E174D283AD}" type="datetime'N''''''''''''''''''''''''''o''''''''''''''''''v-''''1''5'''">
              <a:rPr lang="en-US" sz="1000">
                <a:latin typeface="Arial"/>
                <a:cs typeface="Arial"/>
                <a:sym typeface="Arial"/>
              </a:rPr>
              <a:pPr/>
              <a:t>Nov-15</a:t>
            </a:fld>
            <a:endParaRPr lang="en-US" sz="1000" dirty="0">
              <a:latin typeface="Arial"/>
              <a:cs typeface="Arial"/>
              <a:sym typeface="Arial"/>
            </a:endParaRPr>
          </a:p>
        </p:txBody>
      </p:sp>
      <p:sp>
        <p:nvSpPr>
          <p:cNvPr id="39" name="Text Placeholder 45"/>
          <p:cNvSpPr>
            <a:spLocks noGrp="1"/>
          </p:cNvSpPr>
          <p:nvPr>
            <p:custDataLst>
              <p:tags r:id="rId6"/>
            </p:custDataLst>
          </p:nvPr>
        </p:nvSpPr>
        <p:spPr bwMode="auto">
          <a:xfrm>
            <a:off x="3738563" y="44799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F2BB9CE5-8C12-49A9-A35E-CCDCF81B0320}" type="datetime'Jan''''''''''''''''-''''''''''16'''''''''''''''''''''">
              <a:rPr lang="en-US" sz="1000">
                <a:latin typeface="Arial"/>
                <a:cs typeface="Arial"/>
                <a:sym typeface="Arial"/>
              </a:rPr>
              <a:pPr/>
              <a:t>Jan-16</a:t>
            </a:fld>
            <a:endParaRPr lang="en-US" sz="1000" dirty="0">
              <a:latin typeface="Arial"/>
              <a:cs typeface="Arial"/>
              <a:sym typeface="Arial"/>
            </a:endParaRPr>
          </a:p>
        </p:txBody>
      </p:sp>
      <p:sp>
        <p:nvSpPr>
          <p:cNvPr id="40" name="Text Placeholder 37"/>
          <p:cNvSpPr>
            <a:spLocks noGrp="1"/>
          </p:cNvSpPr>
          <p:nvPr>
            <p:custDataLst>
              <p:tags r:id="rId7"/>
            </p:custDataLst>
          </p:nvPr>
        </p:nvSpPr>
        <p:spPr bwMode="auto">
          <a:xfrm>
            <a:off x="1614488" y="44799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59CBC03-D411-4AB9-A0FC-E8A53C6397A9}" type="datetime'M''''''''''''''''''a''''''y''''''''''-''1''''''''5'''''">
              <a:rPr lang="en-US" sz="1000">
                <a:latin typeface="Arial"/>
                <a:cs typeface="Arial"/>
                <a:sym typeface="Arial"/>
              </a:rPr>
              <a:pPr/>
              <a:t>May-15</a:t>
            </a:fld>
            <a:endParaRPr lang="en-US" sz="1000" dirty="0">
              <a:latin typeface="Arial"/>
              <a:cs typeface="Arial"/>
              <a:sym typeface="Arial"/>
            </a:endParaRPr>
          </a:p>
        </p:txBody>
      </p:sp>
      <p:sp>
        <p:nvSpPr>
          <p:cNvPr id="49" name="Text Placeholder 35"/>
          <p:cNvSpPr>
            <a:spLocks noGrp="1"/>
          </p:cNvSpPr>
          <p:nvPr>
            <p:custDataLst>
              <p:tags r:id="rId8"/>
            </p:custDataLst>
          </p:nvPr>
        </p:nvSpPr>
        <p:spPr bwMode="auto">
          <a:xfrm>
            <a:off x="1101725" y="44799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5D21A77-D7CD-4E91-B201-8F776326D790}" type="datetime'''M''''''''''''''''''a''''r''''''''''''''''''-1''''''5'''">
              <a:rPr lang="en-US" sz="1000">
                <a:latin typeface="Arial"/>
                <a:cs typeface="Arial"/>
                <a:sym typeface="Arial"/>
              </a:rPr>
              <a:pPr/>
              <a:t>Mar-15</a:t>
            </a:fld>
            <a:endParaRPr lang="en-US" sz="1000" dirty="0">
              <a:latin typeface="Arial"/>
              <a:cs typeface="Arial"/>
              <a:sym typeface="Arial"/>
            </a:endParaRPr>
          </a:p>
        </p:txBody>
      </p:sp>
      <p:sp>
        <p:nvSpPr>
          <p:cNvPr id="56" name="Text Placeholder 34"/>
          <p:cNvSpPr>
            <a:spLocks noGrp="1"/>
          </p:cNvSpPr>
          <p:nvPr>
            <p:custDataLst>
              <p:tags r:id="rId9"/>
            </p:custDataLst>
          </p:nvPr>
        </p:nvSpPr>
        <p:spPr bwMode="auto">
          <a:xfrm>
            <a:off x="585788" y="44799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58A6E8B-BC97-49EC-B749-999C468D1C61}" type="datetime'J''''''''a''''''n''''''-''''1''''''5'''''''''''''''''''">
              <a:rPr lang="en-US" sz="1000">
                <a:latin typeface="Arial"/>
                <a:cs typeface="Arial"/>
                <a:sym typeface="Arial"/>
              </a:rPr>
              <a:pPr/>
              <a:t>Jan-15</a:t>
            </a:fld>
            <a:endParaRPr lang="en-US" sz="1000" dirty="0">
              <a:latin typeface="Arial"/>
              <a:cs typeface="Arial"/>
              <a:sym typeface="Arial"/>
            </a:endParaRPr>
          </a:p>
        </p:txBody>
      </p:sp>
      <p:sp>
        <p:nvSpPr>
          <p:cNvPr id="58" name="Text Placeholder 41"/>
          <p:cNvSpPr>
            <a:spLocks noGrp="1"/>
          </p:cNvSpPr>
          <p:nvPr>
            <p:custDataLst>
              <p:tags r:id="rId10"/>
            </p:custDataLst>
          </p:nvPr>
        </p:nvSpPr>
        <p:spPr bwMode="auto">
          <a:xfrm>
            <a:off x="2679700" y="44799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746AF10-AE5C-4512-86EB-7F3C4B3FBC8C}" type="datetime'''''''''''''''''''''''Se''''p''''''''-1''''''5'''''''''''''">
              <a:rPr lang="en-US" sz="1000">
                <a:latin typeface="Arial"/>
                <a:cs typeface="Arial"/>
                <a:sym typeface="Arial"/>
              </a:rPr>
              <a:pPr/>
              <a:t>Sep-15</a:t>
            </a:fld>
            <a:endParaRPr lang="en-US" sz="1000" dirty="0">
              <a:latin typeface="Arial"/>
              <a:cs typeface="Arial"/>
              <a:sym typeface="Arial"/>
            </a:endParaRPr>
          </a:p>
        </p:txBody>
      </p:sp>
      <p:sp>
        <p:nvSpPr>
          <p:cNvPr id="60" name="Text Placeholder 39"/>
          <p:cNvSpPr>
            <a:spLocks noGrp="1"/>
          </p:cNvSpPr>
          <p:nvPr>
            <p:custDataLst>
              <p:tags r:id="rId11"/>
            </p:custDataLst>
          </p:nvPr>
        </p:nvSpPr>
        <p:spPr bwMode="auto">
          <a:xfrm>
            <a:off x="2178050" y="44799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1A0A56A-655C-4182-8AD5-1729F4221174}" type="datetime'J''''''u''''''''''''''''l-''''1''''''''''''''''''''''''5'''''">
              <a:rPr lang="en-US" sz="1000">
                <a:latin typeface="Arial"/>
                <a:cs typeface="Arial"/>
                <a:sym typeface="Arial"/>
              </a:rPr>
              <a:pPr/>
              <a:t>Jul-15</a:t>
            </a:fld>
            <a:endParaRPr lang="en-US" sz="1000" dirty="0">
              <a:latin typeface="Arial"/>
              <a:cs typeface="Arial"/>
              <a:sym typeface="Arial"/>
            </a:endParaRPr>
          </a:p>
        </p:txBody>
      </p:sp>
      <p:sp>
        <p:nvSpPr>
          <p:cNvPr id="61" name="Text Placeholder 47"/>
          <p:cNvSpPr>
            <a:spLocks noGrp="1"/>
          </p:cNvSpPr>
          <p:nvPr>
            <p:custDataLst>
              <p:tags r:id="rId12"/>
            </p:custDataLst>
          </p:nvPr>
        </p:nvSpPr>
        <p:spPr bwMode="auto">
          <a:xfrm>
            <a:off x="4254500" y="44799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513AC89-96EF-45FD-870F-06D15F40D63C}" type="datetime'''''''''M''''''ar''''''-''''''''''''''''''1''''''6'''''''">
              <a:rPr lang="en-US" sz="1000">
                <a:latin typeface="Arial"/>
                <a:cs typeface="Arial"/>
                <a:sym typeface="Arial"/>
              </a:rPr>
              <a:pPr/>
              <a:t>Mar-16</a:t>
            </a:fld>
            <a:endParaRPr lang="en-US" sz="1000" dirty="0">
              <a:latin typeface="Arial"/>
              <a:cs typeface="Arial"/>
              <a:sym typeface="Arial"/>
            </a:endParaRPr>
          </a:p>
        </p:txBody>
      </p:sp>
      <p:cxnSp>
        <p:nvCxnSpPr>
          <p:cNvPr id="62" name="Straight Connector 61"/>
          <p:cNvCxnSpPr/>
          <p:nvPr>
            <p:custDataLst>
              <p:tags r:id="rId13"/>
            </p:custDataLst>
          </p:nvPr>
        </p:nvCxnSpPr>
        <p:spPr bwMode="gray">
          <a:xfrm>
            <a:off x="398463" y="4984750"/>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custDataLst>
              <p:tags r:id="rId14"/>
            </p:custDataLst>
          </p:nvPr>
        </p:nvCxnSpPr>
        <p:spPr bwMode="gray">
          <a:xfrm>
            <a:off x="2794000" y="4984750"/>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custDataLst>
              <p:tags r:id="rId15"/>
            </p:custDataLst>
          </p:nvPr>
        </p:nvCxnSpPr>
        <p:spPr bwMode="gray">
          <a:xfrm>
            <a:off x="3676650" y="4984750"/>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 name="Text Placeholder 6719"/>
          <p:cNvSpPr>
            <a:spLocks noGrp="1"/>
          </p:cNvSpPr>
          <p:nvPr>
            <p:custDataLst>
              <p:tags r:id="rId16"/>
            </p:custDataLst>
          </p:nvPr>
        </p:nvSpPr>
        <p:spPr bwMode="auto">
          <a:xfrm>
            <a:off x="3173413" y="4914900"/>
            <a:ext cx="401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C146C17-D67A-48C7-A3A7-C2876855087D}" type="datetime'Tr''''''''''''''''''''''i''''''''''''''g''''''g''''''''''er'''">
              <a:rPr lang="en-US" sz="1000">
                <a:latin typeface="Arial"/>
                <a:cs typeface="Arial"/>
                <a:sym typeface="Arial"/>
              </a:rPr>
              <a:pPr/>
              <a:t>Trigger</a:t>
            </a:fld>
            <a:endParaRPr lang="en-GB" sz="1000" dirty="0">
              <a:latin typeface="Arial"/>
              <a:cs typeface="Arial"/>
              <a:sym typeface="Arial"/>
            </a:endParaRPr>
          </a:p>
        </p:txBody>
      </p:sp>
      <p:sp>
        <p:nvSpPr>
          <p:cNvPr id="67" name="Text Placeholder 6720"/>
          <p:cNvSpPr>
            <a:spLocks noGrp="1"/>
          </p:cNvSpPr>
          <p:nvPr>
            <p:custDataLst>
              <p:tags r:id="rId17"/>
            </p:custDataLst>
          </p:nvPr>
        </p:nvSpPr>
        <p:spPr bwMode="auto">
          <a:xfrm>
            <a:off x="777875" y="4914900"/>
            <a:ext cx="19145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480AB0A-B1CE-44FF-801A-1EC7CDB02FCA}" type="datetime'Historic''al'' N''''et re''sidual r''''isk''/CR''L''I''''T'">
              <a:rPr lang="en-US" sz="1000">
                <a:latin typeface="Arial"/>
                <a:cs typeface="Arial"/>
                <a:sym typeface="Arial"/>
              </a:rPr>
              <a:pPr/>
              <a:t>Historical Net residual risk/CRLIT</a:t>
            </a:fld>
            <a:r>
              <a:rPr lang="en-US" sz="1000" baseline="30000" smtClean="0">
                <a:latin typeface="Arial"/>
                <a:cs typeface="Arial"/>
                <a:sym typeface="Arial"/>
              </a:rPr>
              <a:t>1</a:t>
            </a:r>
            <a:endParaRPr lang="en-GB" sz="1000" dirty="0">
              <a:latin typeface="Arial"/>
              <a:cs typeface="Arial"/>
              <a:sym typeface="Arial"/>
            </a:endParaRPr>
          </a:p>
        </p:txBody>
      </p:sp>
      <p:sp>
        <p:nvSpPr>
          <p:cNvPr id="68" name="Text Placeholder 6715"/>
          <p:cNvSpPr>
            <a:spLocks noGrp="1"/>
          </p:cNvSpPr>
          <p:nvPr>
            <p:custDataLst>
              <p:tags r:id="rId18"/>
            </p:custDataLst>
          </p:nvPr>
        </p:nvSpPr>
        <p:spPr bwMode="auto">
          <a:xfrm>
            <a:off x="4056063" y="4914900"/>
            <a:ext cx="2682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B3E8C98E-DB8C-48BF-AA8A-502C2FB0DE0A}" type="datetime'''''''L''''''''''''''''''''''''''i''m''''''''''i''''t'">
              <a:rPr lang="en-US" sz="1000">
                <a:latin typeface="Arial"/>
                <a:cs typeface="Arial"/>
                <a:sym typeface="Arial"/>
              </a:rPr>
              <a:pPr/>
              <a:t>Limit</a:t>
            </a:fld>
            <a:endParaRPr lang="en-GB" sz="1000" dirty="0">
              <a:latin typeface="Arial"/>
              <a:cs typeface="Arial"/>
              <a:sym typeface="Arial"/>
            </a:endParaRPr>
          </a:p>
        </p:txBody>
      </p:sp>
      <p:sp>
        <p:nvSpPr>
          <p:cNvPr id="69" name="Text Placeholder 3"/>
          <p:cNvSpPr txBox="1">
            <a:spLocks/>
          </p:cNvSpPr>
          <p:nvPr/>
        </p:nvSpPr>
        <p:spPr bwMode="gray">
          <a:xfrm>
            <a:off x="365760" y="1463040"/>
            <a:ext cx="40811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a:sym typeface="+mn-lt"/>
              </a:rPr>
              <a:t>Historical</a:t>
            </a:r>
            <a:r>
              <a:rPr kumimoji="0" lang="en-US" sz="1400" b="1" i="0" u="none" strike="noStrike" kern="0" cap="none" spc="0" normalizeH="0" noProof="0" dirty="0" smtClean="0">
                <a:ln>
                  <a:noFill/>
                </a:ln>
                <a:solidFill>
                  <a:srgbClr val="FF0000"/>
                </a:solidFill>
                <a:effectLst/>
                <a:uLnTx/>
                <a:uFillTx/>
                <a:latin typeface="Arial"/>
                <a:sym typeface="+mn-lt"/>
              </a:rPr>
              <a:t> </a:t>
            </a:r>
            <a:r>
              <a:rPr lang="en-US" sz="1400" kern="0" dirty="0" smtClean="0">
                <a:solidFill>
                  <a:srgbClr val="FF0000"/>
                </a:solidFill>
                <a:latin typeface="Arial"/>
              </a:rPr>
              <a:t>ratio </a:t>
            </a:r>
            <a:r>
              <a:rPr kumimoji="0" lang="en-US" sz="1400" b="1" i="0" u="none" strike="noStrike" kern="0" cap="none" spc="0" normalizeH="0" noProof="0" dirty="0" smtClean="0">
                <a:ln>
                  <a:noFill/>
                </a:ln>
                <a:solidFill>
                  <a:srgbClr val="FF0000"/>
                </a:solidFill>
                <a:effectLst/>
                <a:uLnTx/>
                <a:uFillTx/>
                <a:latin typeface="Arial"/>
                <a:sym typeface="+mn-lt"/>
              </a:rPr>
              <a:t>values</a:t>
            </a:r>
            <a:endParaRPr kumimoji="0" lang="en-US" sz="1400" b="1" i="0" u="none" strike="noStrike" kern="0" cap="none" spc="0" normalizeH="0" baseline="0" noProof="0" dirty="0" smtClean="0">
              <a:ln>
                <a:noFill/>
              </a:ln>
              <a:solidFill>
                <a:srgbClr val="FF0000"/>
              </a:solidFill>
              <a:effectLst/>
              <a:uLnTx/>
              <a:uFillTx/>
              <a:latin typeface="Arial"/>
              <a:sym typeface="+mn-lt"/>
            </a:endParaRP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0" i="0" u="none" strike="noStrike" kern="0" cap="none" spc="0" normalizeH="0" baseline="0" noProof="0" dirty="0" smtClean="0">
                <a:ln>
                  <a:noFill/>
                </a:ln>
                <a:solidFill>
                  <a:srgbClr val="FF0000"/>
                </a:solidFill>
                <a:effectLst/>
                <a:uLnTx/>
                <a:uFillTx/>
                <a:latin typeface="Arial"/>
                <a:sym typeface="+mn-lt"/>
              </a:rPr>
              <a:t>Vs 2016 trigger and limit</a:t>
            </a:r>
            <a:endParaRPr kumimoji="0" lang="en-GB" sz="1400" b="0" i="0" u="none" strike="noStrike" kern="0" cap="none" spc="0" normalizeH="0" baseline="0" noProof="0" dirty="0">
              <a:ln>
                <a:noFill/>
              </a:ln>
              <a:solidFill>
                <a:srgbClr val="FF0000"/>
              </a:solidFill>
              <a:effectLst/>
              <a:uLnTx/>
              <a:uFillTx/>
              <a:latin typeface="Arial"/>
              <a:sym typeface="+mn-lt"/>
            </a:endParaRPr>
          </a:p>
        </p:txBody>
      </p:sp>
      <p:sp>
        <p:nvSpPr>
          <p:cNvPr id="41" name="TextBox 40"/>
          <p:cNvSpPr txBox="1"/>
          <p:nvPr/>
        </p:nvSpPr>
        <p:spPr>
          <a:xfrm>
            <a:off x="3879149" y="3589210"/>
            <a:ext cx="762894" cy="224677"/>
          </a:xfrm>
          <a:prstGeom prst="rect">
            <a:avLst/>
          </a:prstGeom>
          <a:noFill/>
        </p:spPr>
        <p:txBody>
          <a:bodyPr wrap="square" rtlCol="0">
            <a:spAutoFit/>
          </a:bodyPr>
          <a:lstStyle/>
          <a:p>
            <a:r>
              <a:rPr lang="en-US" b="1" dirty="0" smtClean="0">
                <a:solidFill>
                  <a:srgbClr val="FFC000"/>
                </a:solidFill>
              </a:rPr>
              <a:t>-3%</a:t>
            </a:r>
            <a:endParaRPr lang="en-US" b="1" dirty="0">
              <a:solidFill>
                <a:srgbClr val="FFC000"/>
              </a:solidFill>
            </a:endParaRPr>
          </a:p>
        </p:txBody>
      </p:sp>
      <p:sp>
        <p:nvSpPr>
          <p:cNvPr id="42" name="TextBox 41"/>
          <p:cNvSpPr txBox="1"/>
          <p:nvPr/>
        </p:nvSpPr>
        <p:spPr>
          <a:xfrm>
            <a:off x="3900274" y="4125592"/>
            <a:ext cx="762894" cy="224677"/>
          </a:xfrm>
          <a:prstGeom prst="rect">
            <a:avLst/>
          </a:prstGeom>
          <a:noFill/>
        </p:spPr>
        <p:txBody>
          <a:bodyPr wrap="square" rtlCol="0">
            <a:spAutoFit/>
          </a:bodyPr>
          <a:lstStyle/>
          <a:p>
            <a:r>
              <a:rPr lang="en-US" b="1" dirty="0" smtClean="0">
                <a:solidFill>
                  <a:srgbClr val="FF0000"/>
                </a:solidFill>
              </a:rPr>
              <a:t>-5%</a:t>
            </a:r>
            <a:endParaRPr lang="en-US" b="1" dirty="0">
              <a:solidFill>
                <a:srgbClr val="FF0000"/>
              </a:solidFill>
            </a:endParaRPr>
          </a:p>
        </p:txBody>
      </p:sp>
      <p:grpSp>
        <p:nvGrpSpPr>
          <p:cNvPr id="33" name="Group 32"/>
          <p:cNvGrpSpPr/>
          <p:nvPr/>
        </p:nvGrpSpPr>
        <p:grpSpPr>
          <a:xfrm>
            <a:off x="443921" y="72184"/>
            <a:ext cx="2799275" cy="189008"/>
            <a:chOff x="403281" y="164517"/>
            <a:chExt cx="2799275" cy="189008"/>
          </a:xfrm>
        </p:grpSpPr>
        <p:sp>
          <p:nvSpPr>
            <p:cNvPr id="34"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Residual value risk: </a:t>
              </a:r>
              <a:r>
                <a:rPr lang="en-US" sz="1200" dirty="0">
                  <a:solidFill>
                    <a:schemeClr val="accent1"/>
                  </a:solidFill>
                </a:rPr>
                <a:t>Calibration – Net </a:t>
              </a:r>
              <a:r>
                <a:rPr lang="en-US" sz="1200" dirty="0" smtClean="0">
                  <a:solidFill>
                    <a:schemeClr val="accent1"/>
                  </a:solidFill>
                </a:rPr>
                <a:t>Residual Risk / CRLIT</a:t>
              </a:r>
              <a:endParaRPr lang="en-US" sz="1200" dirty="0">
                <a:solidFill>
                  <a:schemeClr val="accent1"/>
                </a:solidFill>
              </a:endParaRPr>
            </a:p>
          </p:txBody>
        </p:sp>
        <p:sp>
          <p:nvSpPr>
            <p:cNvPr id="35" name="Oval 3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477518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4.</a:t>
            </a:r>
            <a:r>
              <a:rPr lang="en-GB" dirty="0" smtClean="0"/>
              <a:t> Liquidity / funding risk</a:t>
            </a:r>
            <a:endParaRPr lang="en-GB" b="0" dirty="0"/>
          </a:p>
        </p:txBody>
      </p:sp>
    </p:spTree>
    <p:extLst>
      <p:ext uri="{BB962C8B-B14F-4D97-AF65-F5344CB8AC3E}">
        <p14:creationId xmlns:p14="http://schemas.microsoft.com/office/powerpoint/2010/main" val="104325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1"/>
          <p:cNvSpPr>
            <a:spLocks noGrp="1"/>
          </p:cNvSpPr>
          <p:nvPr>
            <p:ph sz="quarter" idx="11"/>
          </p:nvPr>
        </p:nvSpPr>
        <p:spPr>
          <a:xfrm>
            <a:off x="348437" y="361070"/>
            <a:ext cx="8900338" cy="435610"/>
          </a:xfrm>
          <a:prstGeom prst="rect">
            <a:avLst/>
          </a:prstGeom>
        </p:spPr>
        <p:txBody>
          <a:bodyPr/>
          <a:lstStyle/>
          <a:p>
            <a:r>
              <a:rPr lang="en-US" sz="2000" dirty="0"/>
              <a:t>We based the RAS risk taxonomy on the ERM framework and selected appropriate metric(s) for each risk category</a:t>
            </a:r>
          </a:p>
        </p:txBody>
      </p:sp>
      <p:sp>
        <p:nvSpPr>
          <p:cNvPr id="49" name="Text Placeholder 2"/>
          <p:cNvSpPr txBox="1">
            <a:spLocks/>
          </p:cNvSpPr>
          <p:nvPr/>
        </p:nvSpPr>
        <p:spPr bwMode="auto">
          <a:xfrm>
            <a:off x="365760" y="1463040"/>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Risk taxonomy</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82" name="Rectangle 81"/>
          <p:cNvSpPr>
            <a:spLocks noChangeArrowheads="1"/>
          </p:cNvSpPr>
          <p:nvPr/>
        </p:nvSpPr>
        <p:spPr bwMode="gray">
          <a:xfrm>
            <a:off x="549789" y="1822371"/>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87" name="Rectangle 13"/>
          <p:cNvSpPr>
            <a:spLocks noChangeArrowheads="1"/>
          </p:cNvSpPr>
          <p:nvPr/>
        </p:nvSpPr>
        <p:spPr bwMode="gray">
          <a:xfrm>
            <a:off x="1587756" y="2739481"/>
            <a:ext cx="1558214" cy="365760"/>
          </a:xfrm>
          <a:prstGeom prst="rect">
            <a:avLst/>
          </a:prstGeom>
          <a:solidFill>
            <a:srgbClr val="FFDDDD"/>
          </a:solidFill>
          <a:ln w="9525" algn="ctr">
            <a:solidFill>
              <a:srgbClr val="FF0000"/>
            </a:solidFill>
            <a:miter lim="800000"/>
            <a:headEnd/>
            <a:tailEnd/>
          </a:ln>
          <a:effectLst/>
          <a:extLst/>
        </p:spPr>
        <p:txBody>
          <a:bodyPr lIns="182880" tIns="36576" rIns="182880"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88" name="Rectangle 13"/>
          <p:cNvSpPr>
            <a:spLocks noChangeArrowheads="1"/>
          </p:cNvSpPr>
          <p:nvPr/>
        </p:nvSpPr>
        <p:spPr bwMode="gray">
          <a:xfrm>
            <a:off x="1587756" y="3198036"/>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endParaRPr lang="en-US" altLang="zh-CN" sz="1000" dirty="0">
              <a:solidFill>
                <a:srgbClr val="000000"/>
              </a:solidFill>
              <a:ea typeface="SimSun" pitchFamily="2" charset="-122"/>
            </a:endParaRPr>
          </a:p>
        </p:txBody>
      </p:sp>
      <p:sp>
        <p:nvSpPr>
          <p:cNvPr id="89" name="Rectangle 13"/>
          <p:cNvSpPr>
            <a:spLocks noChangeArrowheads="1"/>
          </p:cNvSpPr>
          <p:nvPr/>
        </p:nvSpPr>
        <p:spPr bwMode="gray">
          <a:xfrm>
            <a:off x="1587756" y="2280926"/>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90" name="Rectangle 19"/>
          <p:cNvSpPr>
            <a:spLocks noChangeArrowheads="1"/>
          </p:cNvSpPr>
          <p:nvPr/>
        </p:nvSpPr>
        <p:spPr bwMode="gray">
          <a:xfrm>
            <a:off x="549788" y="457370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91" name="Rectangle 20"/>
          <p:cNvSpPr>
            <a:spLocks noChangeArrowheads="1"/>
          </p:cNvSpPr>
          <p:nvPr/>
        </p:nvSpPr>
        <p:spPr bwMode="gray">
          <a:xfrm>
            <a:off x="557886" y="549081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92" name="Rectangle 20"/>
          <p:cNvSpPr>
            <a:spLocks noChangeArrowheads="1"/>
          </p:cNvSpPr>
          <p:nvPr/>
        </p:nvSpPr>
        <p:spPr bwMode="gray">
          <a:xfrm>
            <a:off x="549788" y="5032256"/>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93" name="Oval 92"/>
          <p:cNvSpPr/>
          <p:nvPr/>
        </p:nvSpPr>
        <p:spPr bwMode="auto">
          <a:xfrm>
            <a:off x="369965" y="178866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94" name="Oval 93"/>
          <p:cNvSpPr/>
          <p:nvPr/>
        </p:nvSpPr>
        <p:spPr bwMode="auto">
          <a:xfrm>
            <a:off x="1442448" y="313817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95" name="Oval 94"/>
          <p:cNvSpPr/>
          <p:nvPr/>
        </p:nvSpPr>
        <p:spPr bwMode="auto">
          <a:xfrm>
            <a:off x="348573" y="452518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96" name="Oval 95"/>
          <p:cNvSpPr/>
          <p:nvPr/>
        </p:nvSpPr>
        <p:spPr bwMode="auto">
          <a:xfrm>
            <a:off x="348573" y="497178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97" name="Oval 96"/>
          <p:cNvSpPr/>
          <p:nvPr/>
        </p:nvSpPr>
        <p:spPr bwMode="auto">
          <a:xfrm>
            <a:off x="348573" y="542301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98" name="Rectangle 13"/>
          <p:cNvSpPr>
            <a:spLocks noChangeArrowheads="1"/>
          </p:cNvSpPr>
          <p:nvPr/>
        </p:nvSpPr>
        <p:spPr bwMode="gray">
          <a:xfrm>
            <a:off x="1587756" y="1822371"/>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Credit risk</a:t>
            </a:r>
          </a:p>
        </p:txBody>
      </p:sp>
      <p:sp>
        <p:nvSpPr>
          <p:cNvPr id="99" name="Oval 98"/>
          <p:cNvSpPr/>
          <p:nvPr/>
        </p:nvSpPr>
        <p:spPr bwMode="auto">
          <a:xfrm>
            <a:off x="1442448" y="1777439"/>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100" name="Oval 99"/>
          <p:cNvSpPr/>
          <p:nvPr/>
        </p:nvSpPr>
        <p:spPr bwMode="auto">
          <a:xfrm>
            <a:off x="1442448" y="222018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101" name="Oval 100"/>
          <p:cNvSpPr/>
          <p:nvPr/>
        </p:nvSpPr>
        <p:spPr bwMode="auto">
          <a:xfrm>
            <a:off x="1442448" y="267520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graphicFrame>
        <p:nvGraphicFramePr>
          <p:cNvPr id="102" name="Table 101"/>
          <p:cNvGraphicFramePr>
            <a:graphicFrameLocks noGrp="1"/>
          </p:cNvGraphicFramePr>
          <p:nvPr>
            <p:extLst>
              <p:ext uri="{D42A27DB-BD31-4B8C-83A1-F6EECF244321}">
                <p14:modId xmlns:p14="http://schemas.microsoft.com/office/powerpoint/2010/main" val="321651288"/>
              </p:ext>
            </p:extLst>
          </p:nvPr>
        </p:nvGraphicFramePr>
        <p:xfrm>
          <a:off x="3712804" y="1822371"/>
          <a:ext cx="5534383" cy="4413828"/>
        </p:xfrm>
        <a:graphic>
          <a:graphicData uri="http://schemas.openxmlformats.org/drawingml/2006/table">
            <a:tbl>
              <a:tblPr firstRow="1" bandRow="1"/>
              <a:tblGrid>
                <a:gridCol w="2318146"/>
                <a:gridCol w="1797846"/>
                <a:gridCol w="1418391"/>
              </a:tblGrid>
              <a:tr h="52999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solidFill>
                            <a:schemeClr val="tx1"/>
                          </a:solidFill>
                          <a:latin typeface="Arial" panose="020B0604020202020204" pitchFamily="34" charset="0"/>
                          <a:cs typeface="Arial" panose="020B0604020202020204" pitchFamily="34" charset="0"/>
                        </a:rPr>
                        <a:t>Common Equity Tier</a:t>
                      </a:r>
                      <a:r>
                        <a:rPr lang="en-US" sz="1000" b="0" baseline="0" dirty="0" smtClean="0">
                          <a:solidFill>
                            <a:schemeClr val="tx1"/>
                          </a:solidFill>
                          <a:latin typeface="Arial" panose="020B0604020202020204" pitchFamily="34" charset="0"/>
                          <a:cs typeface="Arial" panose="020B0604020202020204" pitchFamily="34" charset="0"/>
                        </a:rPr>
                        <a:t> 1 Ratio</a:t>
                      </a:r>
                      <a:endParaRPr lang="en-US" sz="1000" b="0" dirty="0" smtClean="0">
                        <a:solidFill>
                          <a:schemeClr val="tx1"/>
                        </a:solidFill>
                        <a:latin typeface="Arial" panose="020B0604020202020204" pitchFamily="34" charset="0"/>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smtClean="0">
                          <a:solidFill>
                            <a:schemeClr val="tx1"/>
                          </a:solidFill>
                          <a:latin typeface="Arial" panose="020B0604020202020204" pitchFamily="34" charset="0"/>
                          <a:cs typeface="Arial" panose="020B0604020202020204" pitchFamily="34" charset="0"/>
                        </a:rPr>
                        <a:t>Tangible Common Equity Ratio</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smtClean="0">
                          <a:solidFill>
                            <a:schemeClr val="tx1"/>
                          </a:solidFill>
                          <a:latin typeface="Arial" panose="020B0604020202020204" pitchFamily="34" charset="0"/>
                          <a:cs typeface="Arial" panose="020B0604020202020204" pitchFamily="34" charset="0"/>
                        </a:rPr>
                        <a:t>PPNR impairment</a:t>
                      </a:r>
                      <a:endParaRPr lang="en-US" sz="1000" b="0" baseline="0" dirty="0" smtClean="0">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latin typeface="Arial" panose="020B0604020202020204" pitchFamily="34" charset="0"/>
                          <a:cs typeface="Arial" panose="020B0604020202020204" pitchFamily="34" charset="0"/>
                        </a:rPr>
                        <a:t>Tier 1 Leverage Ratio</a:t>
                      </a:r>
                    </a:p>
                    <a:p>
                      <a:pPr marL="119063" indent="-119063">
                        <a:buFont typeface="Arial" panose="020B0604020202020204" pitchFamily="34" charset="0"/>
                        <a:buChar char="•"/>
                      </a:pPr>
                      <a:r>
                        <a:rPr lang="en-US" sz="1000" b="0" dirty="0" smtClean="0">
                          <a:latin typeface="Arial" panose="020B0604020202020204" pitchFamily="34" charset="0"/>
                          <a:cs typeface="Arial" panose="020B0604020202020204" pitchFamily="34" charset="0"/>
                        </a:rPr>
                        <a:t>*Total Risk-based</a:t>
                      </a:r>
                      <a:r>
                        <a:rPr lang="en-US" sz="1000" b="0" baseline="0" dirty="0" smtClean="0">
                          <a:latin typeface="Arial" panose="020B0604020202020204" pitchFamily="34" charset="0"/>
                          <a:cs typeface="Arial" panose="020B0604020202020204" pitchFamily="34" charset="0"/>
                        </a:rPr>
                        <a:t> Capital </a:t>
                      </a:r>
                      <a:r>
                        <a:rPr lang="en-US" sz="1000" b="0" baseline="0" dirty="0" smtClean="0">
                          <a:solidFill>
                            <a:schemeClr val="tx1"/>
                          </a:solidFill>
                          <a:latin typeface="Arial" panose="020B0604020202020204" pitchFamily="34" charset="0"/>
                          <a:cs typeface="Arial" panose="020B0604020202020204" pitchFamily="34" charset="0"/>
                        </a:rPr>
                        <a:t>Ratio</a:t>
                      </a:r>
                    </a:p>
                    <a:p>
                      <a:pPr marL="119063" indent="-119063">
                        <a:buFont typeface="Arial" panose="020B0604020202020204" pitchFamily="34" charset="0"/>
                        <a:buChar char="•"/>
                      </a:pPr>
                      <a:r>
                        <a:rPr lang="en-US" sz="1000" b="0" baseline="0" dirty="0" smtClean="0">
                          <a:solidFill>
                            <a:schemeClr val="tx1"/>
                          </a:solidFill>
                          <a:latin typeface="Arial" panose="020B0604020202020204" pitchFamily="34" charset="0"/>
                          <a:cs typeface="Arial" panose="020B0604020202020204" pitchFamily="34" charset="0"/>
                        </a:rPr>
                        <a:t>*SC Total RWA</a:t>
                      </a:r>
                    </a:p>
                  </a:txBody>
                  <a:tcPr marL="48014" marR="96028"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dirty="0" smtClean="0">
                        <a:latin typeface="Arial" panose="020B0604020202020204" pitchFamily="34" charset="0"/>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52999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Arial" panose="020B0604020202020204" pitchFamily="34" charset="0"/>
                          <a:ea typeface="+mn-ea"/>
                          <a:cs typeface="Arial" panose="020B0604020202020204" pitchFamily="34" charset="0"/>
                        </a:rPr>
                        <a:t>Total credit losses</a:t>
                      </a: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Net charge-off rate</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%61 days past due rate</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u="none" strike="noStrike" dirty="0" smtClean="0">
                          <a:effectLst/>
                          <a:latin typeface="Arial" panose="020B0604020202020204" pitchFamily="34" charset="0"/>
                          <a:cs typeface="Arial" panose="020B0604020202020204" pitchFamily="34" charset="0"/>
                        </a:rPr>
                        <a:t>ANCL for new originations</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u="none" strike="noStrike" dirty="0" smtClean="0">
                          <a:effectLst/>
                          <a:latin typeface="Arial" panose="020B0604020202020204" pitchFamily="34" charset="0"/>
                          <a:cs typeface="Arial" panose="020B0604020202020204" pitchFamily="34" charset="0"/>
                        </a:rPr>
                        <a:t>SC Subprime Assets as % SHUSA Credit</a:t>
                      </a:r>
                      <a:r>
                        <a:rPr lang="en-US" sz="1000" u="none" strike="noStrike" baseline="0" dirty="0" smtClean="0">
                          <a:effectLst/>
                          <a:latin typeface="Arial" panose="020B0604020202020204" pitchFamily="34" charset="0"/>
                          <a:cs typeface="Arial" panose="020B0604020202020204" pitchFamily="34" charset="0"/>
                        </a:rPr>
                        <a:t> Exposure</a:t>
                      </a:r>
                    </a:p>
                  </a:txBody>
                  <a:tcPr marL="48014" marR="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82771">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Net Residual Risk / CRLIT</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Residual Value</a:t>
                      </a: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 Deterioration</a:t>
                      </a: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4638">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*Available Committed Liquidity</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marR="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82771">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a:t>
                      </a:r>
                      <a:r>
                        <a:rPr lang="en-US" sz="1000" b="0" i="0" kern="1200" baseline="0" dirty="0" smtClean="0">
                          <a:solidFill>
                            <a:schemeClr val="tx1"/>
                          </a:solidFill>
                          <a:latin typeface="Arial" panose="020B0604020202020204" pitchFamily="34" charset="0"/>
                          <a:ea typeface="+mn-ea"/>
                          <a:cs typeface="Arial" panose="020B0604020202020204" pitchFamily="34" charset="0"/>
                        </a:rPr>
                        <a:t> Interest Income</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 shock)</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*Market</a:t>
                      </a:r>
                      <a:r>
                        <a:rPr lang="en-US" sz="1000" b="0" i="0" kern="1200" baseline="0" dirty="0" smtClean="0">
                          <a:solidFill>
                            <a:schemeClr val="tx1"/>
                          </a:solidFill>
                          <a:latin typeface="Arial" panose="020B0604020202020204" pitchFamily="34" charset="0"/>
                          <a:ea typeface="+mn-ea"/>
                          <a:cs typeface="Arial" panose="020B0604020202020204" pitchFamily="34" charset="0"/>
                        </a:rPr>
                        <a:t> Value of Equity</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 shock)</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4638">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a:t>
                      </a: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MTM portfolio risk metrics included – qualitative statement only</a:t>
                      </a:r>
                      <a:endPar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4638">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Evaluated</a:t>
                      </a: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 against all RAS metrics</a:t>
                      </a: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463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Arial" panose="020B0604020202020204" pitchFamily="34" charset="0"/>
                          <a:cs typeface="Arial" panose="020B0604020202020204" pitchFamily="34" charset="0"/>
                        </a:rPr>
                        <a:t>Material Operational Risk Events</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*Gross Op. </a:t>
                      </a:r>
                      <a:r>
                        <a:rPr lang="en-US" sz="1000" baseline="0" dirty="0" smtClean="0">
                          <a:latin typeface="Arial" panose="020B0604020202020204" pitchFamily="34" charset="0"/>
                          <a:cs typeface="Arial" panose="020B0604020202020204" pitchFamily="34" charset="0"/>
                        </a:rPr>
                        <a:t>Risk </a:t>
                      </a:r>
                      <a:r>
                        <a:rPr lang="en-US" sz="1000" dirty="0" smtClean="0">
                          <a:latin typeface="Arial" panose="020B0604020202020204" pitchFamily="34" charset="0"/>
                          <a:cs typeface="Arial" panose="020B0604020202020204" pitchFamily="34" charset="0"/>
                        </a:rPr>
                        <a:t>Losses</a:t>
                      </a:r>
                      <a:r>
                        <a:rPr lang="en-US" sz="1000" baseline="0" dirty="0" smtClean="0">
                          <a:latin typeface="Arial" panose="020B0604020202020204" pitchFamily="34" charset="0"/>
                          <a:cs typeface="Arial" panose="020B0604020202020204" pitchFamily="34" charset="0"/>
                        </a:rPr>
                        <a:t> / Net Revenue</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smtClean="0">
                        <a:latin typeface="Arial" panose="020B0604020202020204" pitchFamily="34" charset="0"/>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4638">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r>
                        <a:rPr lang="en-US" sz="1000" b="0" i="0" kern="1200" baseline="0" dirty="0" smtClean="0">
                          <a:solidFill>
                            <a:schemeClr val="tx1"/>
                          </a:solidFill>
                          <a:latin typeface="Arial" panose="020B0604020202020204" pitchFamily="34" charset="0"/>
                          <a:ea typeface="+mn-ea"/>
                          <a:cs typeface="Arial" panose="020B0604020202020204" pitchFamily="34" charset="0"/>
                        </a:rPr>
                        <a:t> </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2771">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SC Serviced for Others Monthly Net Charge-off Rate</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4638">
                <a:tc gridSpan="2">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mn-ea"/>
                          <a:cs typeface="Arial" panose="020B0604020202020204" pitchFamily="34" charset="0"/>
                        </a:rPr>
                        <a:t>No fiduciary risk metrics included – BSI Miami only</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3" name="Text Placeholder 2"/>
          <p:cNvSpPr txBox="1">
            <a:spLocks/>
          </p:cNvSpPr>
          <p:nvPr/>
        </p:nvSpPr>
        <p:spPr bwMode="auto">
          <a:xfrm>
            <a:off x="3390114" y="1463040"/>
            <a:ext cx="5628729"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Metrics in the SC RAS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104" name="Rectangle 13"/>
          <p:cNvSpPr>
            <a:spLocks noChangeArrowheads="1"/>
          </p:cNvSpPr>
          <p:nvPr/>
        </p:nvSpPr>
        <p:spPr bwMode="gray">
          <a:xfrm>
            <a:off x="1587756" y="4115146"/>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105" name="Oval 104"/>
          <p:cNvSpPr/>
          <p:nvPr/>
        </p:nvSpPr>
        <p:spPr bwMode="auto">
          <a:xfrm>
            <a:off x="1442448" y="405616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106" name="Oval 105"/>
          <p:cNvSpPr/>
          <p:nvPr/>
        </p:nvSpPr>
        <p:spPr bwMode="auto">
          <a:xfrm>
            <a:off x="3380244" y="1970558"/>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107" name="Oval 106"/>
          <p:cNvSpPr/>
          <p:nvPr/>
        </p:nvSpPr>
        <p:spPr bwMode="auto">
          <a:xfrm>
            <a:off x="3380244" y="2502395"/>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108" name="Oval 107"/>
          <p:cNvSpPr/>
          <p:nvPr/>
        </p:nvSpPr>
        <p:spPr bwMode="auto">
          <a:xfrm>
            <a:off x="3380244" y="2981259"/>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109" name="Oval 108"/>
          <p:cNvSpPr/>
          <p:nvPr/>
        </p:nvSpPr>
        <p:spPr bwMode="auto">
          <a:xfrm>
            <a:off x="3380244" y="335392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110" name="Oval 109"/>
          <p:cNvSpPr/>
          <p:nvPr/>
        </p:nvSpPr>
        <p:spPr bwMode="auto">
          <a:xfrm>
            <a:off x="3380244" y="3724359"/>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111" name="Oval 110"/>
          <p:cNvSpPr/>
          <p:nvPr/>
        </p:nvSpPr>
        <p:spPr bwMode="auto">
          <a:xfrm>
            <a:off x="3380244" y="446087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112" name="Oval 111"/>
          <p:cNvSpPr/>
          <p:nvPr/>
        </p:nvSpPr>
        <p:spPr bwMode="auto">
          <a:xfrm>
            <a:off x="3380244" y="482266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113" name="Oval 112"/>
          <p:cNvSpPr/>
          <p:nvPr/>
        </p:nvSpPr>
        <p:spPr bwMode="auto">
          <a:xfrm>
            <a:off x="3380244" y="5173931"/>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114" name="Oval 113"/>
          <p:cNvSpPr/>
          <p:nvPr/>
        </p:nvSpPr>
        <p:spPr bwMode="auto">
          <a:xfrm>
            <a:off x="3380244" y="5546465"/>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115" name="TextBox 114"/>
          <p:cNvSpPr txBox="1"/>
          <p:nvPr/>
        </p:nvSpPr>
        <p:spPr>
          <a:xfrm>
            <a:off x="7264604" y="1453979"/>
            <a:ext cx="1850185" cy="198196"/>
          </a:xfrm>
          <a:prstGeom prst="rect">
            <a:avLst/>
          </a:prstGeom>
          <a:noFill/>
        </p:spPr>
        <p:txBody>
          <a:bodyPr wrap="none" rtlCol="0">
            <a:spAutoFit/>
          </a:bodyPr>
          <a:lstStyle/>
          <a:p>
            <a:pPr algn="ctr" eaLnBrk="1" hangingPunct="1">
              <a:lnSpc>
                <a:spcPct val="86000"/>
              </a:lnSpc>
            </a:pPr>
            <a:r>
              <a:rPr lang="en-US" sz="800" dirty="0" smtClean="0">
                <a:solidFill>
                  <a:srgbClr val="000000"/>
                </a:solidFill>
                <a:ea typeface="ＭＳ Ｐゴシック"/>
              </a:rPr>
              <a:t>* Reported in Santander Group RAS</a:t>
            </a:r>
            <a:endParaRPr lang="en-US" sz="800" dirty="0">
              <a:solidFill>
                <a:srgbClr val="000000"/>
              </a:solidFill>
              <a:ea typeface="ＭＳ Ｐゴシック"/>
            </a:endParaRPr>
          </a:p>
        </p:txBody>
      </p:sp>
      <p:sp>
        <p:nvSpPr>
          <p:cNvPr id="116" name="Rectangle 13"/>
          <p:cNvSpPr>
            <a:spLocks noChangeArrowheads="1"/>
          </p:cNvSpPr>
          <p:nvPr/>
        </p:nvSpPr>
        <p:spPr bwMode="gray">
          <a:xfrm>
            <a:off x="1587756" y="3656591"/>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91440" tIns="36576" rIns="91440" bIns="36576" anchor="ctr"/>
          <a:lstStyle/>
          <a:p>
            <a:pPr algn="ctr">
              <a:tabLst>
                <a:tab pos="517525" algn="r"/>
              </a:tabLst>
            </a:pPr>
            <a:r>
              <a:rPr lang="en-US" altLang="zh-CN" sz="1000" dirty="0" smtClean="0">
                <a:solidFill>
                  <a:srgbClr val="000000"/>
                </a:solidFill>
                <a:ea typeface="SimSun" pitchFamily="2" charset="-122"/>
              </a:rPr>
              <a:t>Mark-to-market </a:t>
            </a:r>
          </a:p>
          <a:p>
            <a:pPr algn="ctr">
              <a:tabLst>
                <a:tab pos="517525" algn="r"/>
              </a:tabLst>
            </a:pPr>
            <a:r>
              <a:rPr lang="en-US" altLang="zh-CN" sz="1000" dirty="0" smtClean="0">
                <a:solidFill>
                  <a:srgbClr val="000000"/>
                </a:solidFill>
                <a:ea typeface="SimSun" pitchFamily="2" charset="-122"/>
              </a:rPr>
              <a:t>portfolio risk</a:t>
            </a:r>
            <a:endParaRPr lang="en-US" altLang="zh-CN" sz="1000" dirty="0">
              <a:solidFill>
                <a:srgbClr val="000000"/>
              </a:solidFill>
              <a:ea typeface="SimSun" pitchFamily="2" charset="-122"/>
            </a:endParaRPr>
          </a:p>
        </p:txBody>
      </p:sp>
      <p:sp>
        <p:nvSpPr>
          <p:cNvPr id="117" name="Oval 116"/>
          <p:cNvSpPr/>
          <p:nvPr/>
        </p:nvSpPr>
        <p:spPr bwMode="auto">
          <a:xfrm>
            <a:off x="1442448" y="3601144"/>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118" name="Oval 117"/>
          <p:cNvSpPr/>
          <p:nvPr/>
        </p:nvSpPr>
        <p:spPr bwMode="auto">
          <a:xfrm>
            <a:off x="3380244" y="4098972"/>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119" name="Rectangle 20"/>
          <p:cNvSpPr>
            <a:spLocks noChangeArrowheads="1"/>
          </p:cNvSpPr>
          <p:nvPr/>
        </p:nvSpPr>
        <p:spPr bwMode="gray">
          <a:xfrm>
            <a:off x="553985" y="5949363"/>
            <a:ext cx="2595637"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p>
        </p:txBody>
      </p:sp>
      <p:sp>
        <p:nvSpPr>
          <p:cNvPr id="120" name="Oval 119"/>
          <p:cNvSpPr/>
          <p:nvPr/>
        </p:nvSpPr>
        <p:spPr bwMode="auto">
          <a:xfrm>
            <a:off x="344673" y="5881763"/>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121" name="Oval 120"/>
          <p:cNvSpPr/>
          <p:nvPr/>
        </p:nvSpPr>
        <p:spPr bwMode="auto">
          <a:xfrm>
            <a:off x="3380244" y="5929631"/>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cxnSp>
        <p:nvCxnSpPr>
          <p:cNvPr id="122" name="Straight Connector 121"/>
          <p:cNvCxnSpPr/>
          <p:nvPr/>
        </p:nvCxnSpPr>
        <p:spPr>
          <a:xfrm>
            <a:off x="3268042" y="1479871"/>
            <a:ext cx="0" cy="4869034"/>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43" name="Footnote"/>
          <p:cNvSpPr/>
          <p:nvPr/>
        </p:nvSpPr>
        <p:spPr>
          <a:xfrm>
            <a:off x="2207252" y="6332539"/>
            <a:ext cx="5000958" cy="246221"/>
          </a:xfrm>
          <a:prstGeom prst="rect">
            <a:avLst/>
          </a:prstGeom>
          <a:extLst/>
        </p:spPr>
        <p:txBody>
          <a:bodyPr vert="horz" wrap="square" lIns="0" tIns="0" rIns="0" bIns="0" numCol="1" anchor="t" anchorCtr="0" compatLnSpc="1">
            <a:prstTxWarp prst="textNoShape">
              <a:avLst/>
            </a:prstTxWarp>
            <a:spAutoFit/>
          </a:bodyPr>
          <a:lstStyle/>
          <a:p>
            <a:pPr marL="228600" indent="-228600" algn="l" eaLnBrk="1" hangingPunct="1">
              <a:lnSpc>
                <a:spcPct val="1000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Interest rate risk and Mark-to-market portfolio risk included Market Risk within the ERM Risk Taxonomy</a:t>
            </a:r>
          </a:p>
          <a:p>
            <a:pPr marL="228600" indent="-228600" algn="l" eaLnBrk="1" hangingPunct="1">
              <a:lnSpc>
                <a:spcPct val="1000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Fiduciary risk included in Compliance Risk within the ERM Risk Taxonomy</a:t>
            </a:r>
            <a:endParaRPr lang="en-US" sz="800" dirty="0">
              <a:solidFill>
                <a:srgbClr val="000000"/>
              </a:solidFill>
              <a:latin typeface="Arial" panose="020B0604020202020204" pitchFamily="34" charset="0"/>
              <a:cs typeface="Arial" panose="020B0604020202020204" pitchFamily="34" charset="0"/>
              <a:sym typeface="+mn-lt"/>
            </a:endParaRPr>
          </a:p>
        </p:txBody>
      </p:sp>
      <p:sp>
        <p:nvSpPr>
          <p:cNvPr id="44" name="Text Box 75"/>
          <p:cNvSpPr txBox="1">
            <a:spLocks noChangeArrowheads="1"/>
          </p:cNvSpPr>
          <p:nvPr/>
        </p:nvSpPr>
        <p:spPr bwMode="gray">
          <a:xfrm>
            <a:off x="407540" y="98167"/>
            <a:ext cx="106599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Metric selection</a:t>
            </a:r>
            <a:endParaRPr lang="en-US" sz="1200" dirty="0">
              <a:solidFill>
                <a:schemeClr val="bg1">
                  <a:lumMod val="50000"/>
                </a:schemeClr>
              </a:solidFill>
            </a:endParaRPr>
          </a:p>
        </p:txBody>
      </p:sp>
    </p:spTree>
    <p:extLst>
      <p:ext uri="{BB962C8B-B14F-4D97-AF65-F5344CB8AC3E}">
        <p14:creationId xmlns:p14="http://schemas.microsoft.com/office/powerpoint/2010/main" val="517652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966867" y="1110099"/>
            <a:ext cx="2044149"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5" name="TextBox 24"/>
          <p:cNvSpPr txBox="1"/>
          <p:nvPr/>
        </p:nvSpPr>
        <p:spPr>
          <a:xfrm>
            <a:off x="366713" y="1110099"/>
            <a:ext cx="639147" cy="211468"/>
          </a:xfrm>
          <a:prstGeom prst="rect">
            <a:avLst/>
          </a:prstGeom>
          <a:noFill/>
        </p:spPr>
        <p:txBody>
          <a:bodyPr wrap="square" rtlCol="0">
            <a:spAutoFit/>
          </a:bodyPr>
          <a:lstStyle/>
          <a:p>
            <a:r>
              <a:rPr lang="en-GB" sz="900" b="1" dirty="0" smtClean="0"/>
              <a:t>Legend</a:t>
            </a:r>
            <a:endParaRPr lang="en-GB" sz="900" b="1" dirty="0"/>
          </a:p>
        </p:txBody>
      </p:sp>
      <p:sp>
        <p:nvSpPr>
          <p:cNvPr id="26" name="TextBox 25"/>
          <p:cNvSpPr txBox="1"/>
          <p:nvPr/>
        </p:nvSpPr>
        <p:spPr>
          <a:xfrm>
            <a:off x="1054194" y="1110099"/>
            <a:ext cx="864339" cy="211468"/>
          </a:xfrm>
          <a:prstGeom prst="rect">
            <a:avLst/>
          </a:prstGeom>
          <a:noFill/>
        </p:spPr>
        <p:txBody>
          <a:bodyPr wrap="none" rtlCol="0">
            <a:spAutoFit/>
          </a:bodyPr>
          <a:lstStyle/>
          <a:p>
            <a:pPr eaLnBrk="1" hangingPunct="1">
              <a:lnSpc>
                <a:spcPct val="86000"/>
              </a:lnSpc>
            </a:pPr>
            <a:r>
              <a:rPr lang="en-US" sz="900" b="1" i="1" dirty="0" smtClean="0">
                <a:solidFill>
                  <a:srgbClr val="008AB3"/>
                </a:solidFill>
                <a:ea typeface="ＭＳ Ｐゴシック"/>
              </a:rPr>
              <a:t>New metrics</a:t>
            </a:r>
          </a:p>
        </p:txBody>
      </p:sp>
      <p:sp>
        <p:nvSpPr>
          <p:cNvPr id="19" name="Content Placeholder 1"/>
          <p:cNvSpPr>
            <a:spLocks noGrp="1"/>
          </p:cNvSpPr>
          <p:nvPr>
            <p:ph sz="quarter" idx="11"/>
          </p:nvPr>
        </p:nvSpPr>
        <p:spPr/>
        <p:txBody>
          <a:bodyPr/>
          <a:lstStyle/>
          <a:p>
            <a:r>
              <a:rPr lang="en-US" dirty="0" smtClean="0"/>
              <a:t>Limit overview: </a:t>
            </a:r>
            <a:r>
              <a:rPr lang="en-US" b="0" dirty="0"/>
              <a:t>Liquidity/funding risk</a:t>
            </a:r>
            <a:endParaRPr lang="en-GB" dirty="0"/>
          </a:p>
        </p:txBody>
      </p:sp>
      <p:graphicFrame>
        <p:nvGraphicFramePr>
          <p:cNvPr id="17" name="Table 16"/>
          <p:cNvGraphicFramePr>
            <a:graphicFrameLocks noGrp="1"/>
          </p:cNvGraphicFramePr>
          <p:nvPr>
            <p:extLst>
              <p:ext uri="{D42A27DB-BD31-4B8C-83A1-F6EECF244321}">
                <p14:modId xmlns:p14="http://schemas.microsoft.com/office/powerpoint/2010/main" val="729034213"/>
              </p:ext>
            </p:extLst>
          </p:nvPr>
        </p:nvGraphicFramePr>
        <p:xfrm>
          <a:off x="365760" y="1463040"/>
          <a:ext cx="8898757" cy="1438656"/>
        </p:xfrm>
        <a:graphic>
          <a:graphicData uri="http://schemas.openxmlformats.org/drawingml/2006/table">
            <a:tbl>
              <a:tblPr firstRow="1" bandRow="1">
                <a:tableStyleId>{2D5ABB26-0587-4C30-8999-92F81FD0307C}</a:tableStyleId>
              </a:tblPr>
              <a:tblGrid>
                <a:gridCol w="839235"/>
                <a:gridCol w="1313793"/>
                <a:gridCol w="704193"/>
                <a:gridCol w="868155"/>
                <a:gridCol w="868155"/>
                <a:gridCol w="868155"/>
                <a:gridCol w="868155"/>
                <a:gridCol w="868155"/>
                <a:gridCol w="1700761"/>
              </a:tblGrid>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Entity</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Justification</a:t>
                      </a:r>
                      <a:r>
                        <a:rPr lang="en-GB" sz="1000" b="1" baseline="0" dirty="0" smtClean="0">
                          <a:solidFill>
                            <a:srgbClr val="FF0000"/>
                          </a:solidFill>
                          <a:latin typeface="Arial" panose="020B0604020202020204" pitchFamily="34" charset="0"/>
                          <a:cs typeface="Arial" panose="020B0604020202020204" pitchFamily="34" charset="0"/>
                        </a:rPr>
                        <a:t> for changes</a:t>
                      </a:r>
                      <a:endParaRPr lang="en-GB" sz="1000" b="1" dirty="0" smtClean="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2016</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a:lnSpc>
                          <a:spcPct val="100000"/>
                        </a:lnSpc>
                        <a:spcBef>
                          <a:spcPts val="200"/>
                        </a:spcBef>
                        <a:spcAft>
                          <a:spcPts val="200"/>
                        </a:spcAft>
                      </a:pP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35152">
                <a:tc>
                  <a:txBody>
                    <a:bodyPr/>
                    <a:lstStyle/>
                    <a:p>
                      <a:r>
                        <a:rPr lang="en-US" sz="1000" b="1" dirty="0" smtClean="0">
                          <a:latin typeface="Arial" panose="020B0604020202020204" pitchFamily="34" charset="0"/>
                          <a:cs typeface="Arial" panose="020B0604020202020204" pitchFamily="34" charset="0"/>
                        </a:rPr>
                        <a:t>Liquidity</a:t>
                      </a:r>
                      <a:r>
                        <a:rPr lang="en-US" sz="1000" b="1" baseline="0" dirty="0" smtClean="0">
                          <a:latin typeface="Arial" panose="020B0604020202020204" pitchFamily="34" charset="0"/>
                          <a:cs typeface="Arial" panose="020B0604020202020204" pitchFamily="34" charset="0"/>
                        </a:rPr>
                        <a:t>/ funding risk</a:t>
                      </a:r>
                      <a:endParaRPr lang="en-US" sz="1000" b="1"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i="0" u="none" strike="noStrike" dirty="0">
                          <a:effectLst/>
                          <a:latin typeface="Arial" panose="020B0604020202020204" pitchFamily="34" charset="0"/>
                          <a:cs typeface="Arial" panose="020B0604020202020204" pitchFamily="34" charset="0"/>
                        </a:rPr>
                        <a:t>Available Committed </a:t>
                      </a:r>
                      <a:r>
                        <a:rPr lang="en-US" sz="1000" i="0" u="none" strike="noStrike" dirty="0" smtClean="0">
                          <a:effectLst/>
                          <a:latin typeface="Arial" panose="020B0604020202020204" pitchFamily="34" charset="0"/>
                          <a:cs typeface="Arial" panose="020B0604020202020204" pitchFamily="34" charset="0"/>
                        </a:rPr>
                        <a:t>Liquidity</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4.4 months</a:t>
                      </a: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 </a:t>
                      </a:r>
                      <a:r>
                        <a:rPr lang="en-US" sz="1000" dirty="0" smtClean="0">
                          <a:latin typeface="Arial" panose="020B0604020202020204" pitchFamily="34" charset="0"/>
                          <a:cs typeface="Arial" panose="020B0604020202020204" pitchFamily="34" charset="0"/>
                        </a:rPr>
                        <a:t>4 months</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&lt;6 months</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3 months</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&lt;5 months</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kern="0" dirty="0" smtClean="0">
                          <a:solidFill>
                            <a:schemeClr val="tx1"/>
                          </a:solidFill>
                          <a:latin typeface="Arial" panose="020B0604020202020204" pitchFamily="34" charset="0"/>
                          <a:cs typeface="Arial" panose="020B0604020202020204" pitchFamily="34" charset="0"/>
                        </a:rPr>
                        <a:t>Market</a:t>
                      </a:r>
                      <a:r>
                        <a:rPr lang="en-US" sz="1000" kern="0" baseline="0" dirty="0" smtClean="0">
                          <a:solidFill>
                            <a:schemeClr val="tx1"/>
                          </a:solidFill>
                          <a:latin typeface="Arial" panose="020B0604020202020204" pitchFamily="34" charset="0"/>
                          <a:cs typeface="Arial" panose="020B0604020202020204" pitchFamily="34" charset="0"/>
                        </a:rPr>
                        <a:t> and Liquidity  team</a:t>
                      </a:r>
                      <a:r>
                        <a:rPr lang="en-US" sz="1000" kern="0" dirty="0" smtClean="0">
                          <a:solidFill>
                            <a:schemeClr val="tx1"/>
                          </a:solidFill>
                          <a:latin typeface="Arial" panose="020B0604020202020204" pitchFamily="34" charset="0"/>
                          <a:cs typeface="Arial" panose="020B0604020202020204" pitchFamily="34" charset="0"/>
                        </a:rPr>
                        <a:t> enhanced the calibration to adjust the highly proactive 2015 limits and to better reflect SC’s liquidity components</a:t>
                      </a:r>
                      <a:endParaRPr lang="en-US" sz="1000" dirty="0" smtClean="0">
                        <a:latin typeface="Arial" panose="020B0604020202020204" pitchFamily="34" charset="0"/>
                        <a:ea typeface="MS PGothic" pitchFamily="34" charset="-128"/>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1" name="Group 10"/>
          <p:cNvGrpSpPr/>
          <p:nvPr/>
        </p:nvGrpSpPr>
        <p:grpSpPr>
          <a:xfrm>
            <a:off x="443921" y="72184"/>
            <a:ext cx="2799275" cy="189008"/>
            <a:chOff x="403281" y="164517"/>
            <a:chExt cx="2799275" cy="189008"/>
          </a:xfrm>
        </p:grpSpPr>
        <p:sp>
          <p:nvSpPr>
            <p:cNvPr id="12"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Liquidity / funding risk: Limit overview</a:t>
              </a:r>
              <a:endParaRPr lang="en-US" sz="1200" dirty="0">
                <a:solidFill>
                  <a:schemeClr val="accent1"/>
                </a:solidFill>
              </a:endParaRPr>
            </a:p>
          </p:txBody>
        </p:sp>
        <p:sp>
          <p:nvSpPr>
            <p:cNvPr id="15" name="Oval 1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126383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Liquidity/funding </a:t>
            </a:r>
            <a:r>
              <a:rPr lang="en-US" sz="2000" dirty="0"/>
              <a:t>risk metrics</a:t>
            </a:r>
          </a:p>
        </p:txBody>
      </p:sp>
      <p:graphicFrame>
        <p:nvGraphicFramePr>
          <p:cNvPr id="3" name="Content Placeholder 12"/>
          <p:cNvGraphicFramePr>
            <a:graphicFrameLocks/>
          </p:cNvGraphicFramePr>
          <p:nvPr>
            <p:extLst>
              <p:ext uri="{D42A27DB-BD31-4B8C-83A1-F6EECF244321}">
                <p14:modId xmlns:p14="http://schemas.microsoft.com/office/powerpoint/2010/main" val="1803178437"/>
              </p:ext>
            </p:extLst>
          </p:nvPr>
        </p:nvGraphicFramePr>
        <p:xfrm>
          <a:off x="360998" y="1463040"/>
          <a:ext cx="8821737" cy="1524000"/>
        </p:xfrm>
        <a:graphic>
          <a:graphicData uri="http://schemas.openxmlformats.org/drawingml/2006/table">
            <a:tbl>
              <a:tblPr firstRow="1" bandRow="1">
                <a:tableStyleId>{839DD9DD-9E6C-4910-8AC0-68ADFF6A6AFC}</a:tableStyleId>
              </a:tblPr>
              <a:tblGrid>
                <a:gridCol w="2077402"/>
                <a:gridCol w="1270000"/>
                <a:gridCol w="547433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indent="0" algn="l" fontAlgn="b">
                        <a:buFont typeface="Arial" panose="020B0604020202020204" pitchFamily="34" charset="0"/>
                        <a:buNone/>
                      </a:pPr>
                      <a:r>
                        <a:rPr lang="en-US" sz="1100" u="none" strike="noStrike" dirty="0" smtClean="0">
                          <a:effectLst/>
                          <a:latin typeface="Arial" panose="020B0604020202020204" pitchFamily="34" charset="0"/>
                          <a:cs typeface="Arial" panose="020B0604020202020204" pitchFamily="34" charset="0"/>
                        </a:rPr>
                        <a:t>Available Committed Liquidity (months)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sym typeface="Wingdings"/>
                        </a:rPr>
                        <a:t>SC</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Due to the nature of its business, SC does not have a Stressed Survival Period (days) period metric or a LCR metric</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Management chose to include as a measure of SC’s available liquidity</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dirty="0" smtClean="0">
                          <a:latin typeface="Arial" panose="020B0604020202020204" pitchFamily="34" charset="0"/>
                          <a:ea typeface="MS PGothic" pitchFamily="34" charset="-128"/>
                          <a:cs typeface="Arial" panose="020B0604020202020204" pitchFamily="34" charset="0"/>
                        </a:rPr>
                        <a:t>This metric evaluates SC’s committed liquidity position against projected net origination needs under normal conditions</a:t>
                      </a:r>
                      <a:endParaRPr lang="en-US" sz="1100" i="0" kern="1200" baseline="0" dirty="0" smtClean="0">
                        <a:solidFill>
                          <a:schemeClr val="tx1"/>
                        </a:solidFill>
                        <a:latin typeface="Arial" panose="020B0604020202020204" pitchFamily="34" charset="0"/>
                        <a:ea typeface="+mn-ea"/>
                        <a:cs typeface="Arial" panose="020B0604020202020204" pitchFamily="34" charset="0"/>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ensures SC has adequate liquidity to cover the time between loan origination and the time at which assets are placed in match-funded securitizations  </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7" name="Group 6"/>
          <p:cNvGrpSpPr/>
          <p:nvPr/>
        </p:nvGrpSpPr>
        <p:grpSpPr>
          <a:xfrm>
            <a:off x="443921" y="72184"/>
            <a:ext cx="2799275" cy="189008"/>
            <a:chOff x="403281" y="164517"/>
            <a:chExt cx="2799275" cy="189008"/>
          </a:xfrm>
        </p:grpSpPr>
        <p:sp>
          <p:nvSpPr>
            <p:cNvPr id="8"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Liquidity / funding risk: Metric selection</a:t>
              </a:r>
              <a:endParaRPr lang="en-US" sz="1200" dirty="0">
                <a:solidFill>
                  <a:schemeClr val="accent1"/>
                </a:solidFill>
              </a:endParaRPr>
            </a:p>
          </p:txBody>
        </p:sp>
        <p:sp>
          <p:nvSpPr>
            <p:cNvPr id="12" name="Oval 11"/>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67161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2"/>
            </p:custDataLst>
            <p:extLst>
              <p:ext uri="{D42A27DB-BD31-4B8C-83A1-F6EECF244321}">
                <p14:modId xmlns:p14="http://schemas.microsoft.com/office/powerpoint/2010/main" val="4035275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4852"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1588" y="1588"/>
                        <a:ext cx="1587" cy="1587"/>
                      </a:xfrm>
                      <a:prstGeom prst="rect">
                        <a:avLst/>
                      </a:prstGeom>
                    </p:spPr>
                  </p:pic>
                </p:oleObj>
              </mc:Fallback>
            </mc:AlternateContent>
          </a:graphicData>
        </a:graphic>
      </p:graphicFrame>
      <p:sp>
        <p:nvSpPr>
          <p:cNvPr id="17" name="Rectangle 16"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sp>
        <p:nvSpPr>
          <p:cNvPr id="5" name="Content Placeholder 4"/>
          <p:cNvSpPr>
            <a:spLocks noGrp="1"/>
          </p:cNvSpPr>
          <p:nvPr>
            <p:ph sz="quarter" idx="11"/>
          </p:nvPr>
        </p:nvSpPr>
        <p:spPr/>
        <p:txBody>
          <a:bodyPr/>
          <a:lstStyle/>
          <a:p>
            <a:r>
              <a:rPr lang="en-US" dirty="0"/>
              <a:t>Calibration: </a:t>
            </a:r>
            <a:r>
              <a:rPr lang="en-US" b="0" dirty="0"/>
              <a:t>Available committed </a:t>
            </a:r>
            <a:r>
              <a:rPr lang="en-US" b="0" dirty="0" smtClean="0"/>
              <a:t>liquidity</a:t>
            </a:r>
            <a:endParaRPr lang="en-GB" dirty="0"/>
          </a:p>
        </p:txBody>
      </p:sp>
      <p:sp>
        <p:nvSpPr>
          <p:cNvPr id="7" name="Content Placeholder 4"/>
          <p:cNvSpPr txBox="1">
            <a:spLocks/>
          </p:cNvSpPr>
          <p:nvPr/>
        </p:nvSpPr>
        <p:spPr>
          <a:xfrm>
            <a:off x="5156038" y="1766888"/>
            <a:ext cx="4091150" cy="4108395"/>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100" dirty="0" smtClean="0">
                <a:latin typeface="Arial" panose="020B0604020202020204" pitchFamily="34" charset="0"/>
                <a:ea typeface="MS PGothic" pitchFamily="34" charset="-128"/>
                <a:cs typeface="Arial" panose="020B0604020202020204" pitchFamily="34" charset="0"/>
              </a:rPr>
              <a:t>Committed liquidity is defined as below, with the enhanced cash flow composition</a:t>
            </a:r>
            <a:r>
              <a:rPr lang="en-US" sz="1100" baseline="30000" dirty="0" smtClean="0">
                <a:latin typeface="Arial" panose="020B0604020202020204" pitchFamily="34" charset="0"/>
                <a:ea typeface="MS PGothic" pitchFamily="34" charset="-128"/>
                <a:cs typeface="Arial" panose="020B0604020202020204" pitchFamily="34" charset="0"/>
              </a:rPr>
              <a:t>2</a:t>
            </a:r>
            <a:r>
              <a:rPr lang="en-US" sz="1100" dirty="0" smtClean="0">
                <a:latin typeface="Arial" panose="020B0604020202020204" pitchFamily="34" charset="0"/>
                <a:ea typeface="MS PGothic" pitchFamily="34" charset="-128"/>
                <a:cs typeface="Arial" panose="020B0604020202020204" pitchFamily="34" charset="0"/>
              </a:rPr>
              <a:t> to better reflect relevant SC liquidity items  </a:t>
            </a:r>
          </a:p>
          <a:p>
            <a:pPr marL="171450" lvl="1" indent="-171450" defTabSz="457200">
              <a:lnSpc>
                <a:spcPct val="100000"/>
              </a:lnSpc>
              <a:buFont typeface="Arial" panose="020B0604020202020204" pitchFamily="34" charset="0"/>
              <a:buChar char="•"/>
              <a:defRPr/>
            </a:pPr>
            <a:endParaRPr lang="en-US" sz="1100" dirty="0">
              <a:latin typeface="Arial" panose="020B0604020202020204" pitchFamily="34" charset="0"/>
              <a:ea typeface="MS PGothic" pitchFamily="34" charset="-128"/>
              <a:cs typeface="Arial" panose="020B0604020202020204" pitchFamily="34" charset="0"/>
            </a:endParaRPr>
          </a:p>
          <a:p>
            <a:pPr marL="171450" lvl="1" indent="-171450" defTabSz="457200">
              <a:lnSpc>
                <a:spcPct val="100000"/>
              </a:lnSpc>
              <a:buFont typeface="Arial" panose="020B0604020202020204" pitchFamily="34" charset="0"/>
              <a:buChar char="•"/>
              <a:defRPr/>
            </a:pPr>
            <a:endParaRPr lang="en-US" sz="1100" dirty="0" smtClean="0">
              <a:latin typeface="Arial" panose="020B0604020202020204" pitchFamily="34" charset="0"/>
              <a:ea typeface="MS PGothic" pitchFamily="34" charset="-128"/>
              <a:cs typeface="Arial" panose="020B0604020202020204" pitchFamily="34" charset="0"/>
            </a:endParaRPr>
          </a:p>
          <a:p>
            <a:pPr marL="0" lvl="1" indent="0" defTabSz="457200">
              <a:lnSpc>
                <a:spcPct val="100000"/>
              </a:lnSpc>
              <a:buNone/>
              <a:defRPr/>
            </a:pPr>
            <a:endParaRPr lang="en-US" sz="1100" dirty="0">
              <a:latin typeface="Arial" panose="020B0604020202020204" pitchFamily="34" charset="0"/>
              <a:ea typeface="MS PGothic" pitchFamily="34" charset="-128"/>
              <a:cs typeface="Arial" panose="020B0604020202020204" pitchFamily="34" charset="0"/>
            </a:endParaRPr>
          </a:p>
          <a:p>
            <a:pPr marL="171450" lvl="1" indent="-171450" defTabSz="457200">
              <a:lnSpc>
                <a:spcPct val="100000"/>
              </a:lnSpc>
              <a:buFont typeface="Arial" panose="020B0604020202020204" pitchFamily="34" charset="0"/>
              <a:buChar char="•"/>
              <a:defRPr/>
            </a:pPr>
            <a:endParaRPr lang="en-US" sz="1100" kern="0" dirty="0" smtClean="0">
              <a:solidFill>
                <a:schemeClr val="tx1"/>
              </a:solidFill>
              <a:latin typeface="Arial" panose="020B0604020202020204" pitchFamily="34" charset="0"/>
              <a:cs typeface="Arial" panose="020B0604020202020204" pitchFamily="34" charset="0"/>
            </a:endParaRPr>
          </a:p>
          <a:p>
            <a:pPr marL="171450" lvl="1" indent="-171450" defTabSz="457200">
              <a:lnSpc>
                <a:spcPct val="100000"/>
              </a:lnSpc>
              <a:buFont typeface="Arial" panose="020B0604020202020204" pitchFamily="34" charset="0"/>
              <a:buChar char="•"/>
              <a:defRPr/>
            </a:pPr>
            <a:r>
              <a:rPr lang="en-US" sz="1100" kern="0" dirty="0" smtClean="0">
                <a:solidFill>
                  <a:schemeClr val="tx1"/>
                </a:solidFill>
                <a:latin typeface="Arial" panose="020B0604020202020204" pitchFamily="34" charset="0"/>
                <a:cs typeface="Arial" panose="020B0604020202020204" pitchFamily="34" charset="0"/>
              </a:rPr>
              <a:t>The revised 2016 amber (4 months) and red limit (3 months) are in line with </a:t>
            </a:r>
            <a:r>
              <a:rPr lang="en-US" sz="1100" kern="0" dirty="0">
                <a:solidFill>
                  <a:schemeClr val="tx1"/>
                </a:solidFill>
                <a:latin typeface="Arial" panose="020B0604020202020204" pitchFamily="34" charset="0"/>
                <a:cs typeface="Arial" panose="020B0604020202020204" pitchFamily="34" charset="0"/>
              </a:rPr>
              <a:t>the historical view and are still appropriately conservative based on management </a:t>
            </a:r>
            <a:r>
              <a:rPr lang="en-US" sz="1100" kern="0" dirty="0" smtClean="0">
                <a:solidFill>
                  <a:schemeClr val="tx1"/>
                </a:solidFill>
                <a:latin typeface="Arial" panose="020B0604020202020204" pitchFamily="34" charset="0"/>
                <a:cs typeface="Arial" panose="020B0604020202020204" pitchFamily="34" charset="0"/>
              </a:rPr>
              <a:t>assessment</a:t>
            </a:r>
          </a:p>
          <a:p>
            <a:pPr marL="171450" lvl="1" indent="-171450" defTabSz="457200">
              <a:lnSpc>
                <a:spcPct val="100000"/>
              </a:lnSpc>
              <a:buFont typeface="Arial" panose="020B0604020202020204" pitchFamily="34" charset="0"/>
              <a:buChar char="•"/>
              <a:defRPr/>
            </a:pPr>
            <a:r>
              <a:rPr lang="en-US" sz="1100" dirty="0">
                <a:latin typeface="Arial" panose="020B0604020202020204" pitchFamily="34" charset="0"/>
                <a:ea typeface="MS PGothic" pitchFamily="34" charset="-128"/>
                <a:cs typeface="Arial" panose="020B0604020202020204" pitchFamily="34" charset="0"/>
              </a:rPr>
              <a:t>Revised limits better reflect SC liquidity planning, align with EPS LST standards, and correspond to FRB Liquidity Stress Testing requirement of 90 days Liquidity </a:t>
            </a:r>
            <a:r>
              <a:rPr lang="en-US" sz="1100" dirty="0" smtClean="0">
                <a:latin typeface="Arial" panose="020B0604020202020204" pitchFamily="34" charset="0"/>
                <a:ea typeface="MS PGothic" pitchFamily="34" charset="-128"/>
                <a:cs typeface="Arial" panose="020B0604020202020204" pitchFamily="34" charset="0"/>
              </a:rPr>
              <a:t>Buffer</a:t>
            </a:r>
          </a:p>
        </p:txBody>
      </p:sp>
      <p:sp>
        <p:nvSpPr>
          <p:cNvPr id="8" name="TextBox 7"/>
          <p:cNvSpPr txBox="1"/>
          <p:nvPr/>
        </p:nvSpPr>
        <p:spPr>
          <a:xfrm>
            <a:off x="5156038" y="1460500"/>
            <a:ext cx="409115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endParaRPr lang="en-US" sz="1400" dirty="0" smtClean="0">
              <a:solidFill>
                <a:schemeClr val="accent1"/>
              </a:solidFill>
              <a:latin typeface="Arial" panose="020B0604020202020204" pitchFamily="34" charset="0"/>
              <a:cs typeface="Arial" panose="020B0604020202020204" pitchFamily="34" charset="0"/>
            </a:endParaRPr>
          </a:p>
        </p:txBody>
      </p:sp>
      <p:sp>
        <p:nvSpPr>
          <p:cNvPr id="12" name="TextBox 11"/>
          <p:cNvSpPr txBox="1"/>
          <p:nvPr/>
        </p:nvSpPr>
        <p:spPr>
          <a:xfrm>
            <a:off x="365759" y="1460500"/>
            <a:ext cx="4567747"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Historical and projected available committed liquidity</a:t>
            </a:r>
          </a:p>
          <a:p>
            <a:pPr algn="l">
              <a:lnSpc>
                <a:spcPct val="100000"/>
              </a:lnSpc>
              <a:spcBef>
                <a:spcPts val="0"/>
              </a:spcBef>
              <a:spcAft>
                <a:spcPts val="0"/>
              </a:spcAft>
            </a:pPr>
            <a:r>
              <a:rPr lang="en-US" sz="1400" dirty="0" smtClean="0">
                <a:solidFill>
                  <a:schemeClr val="accent1"/>
                </a:solidFill>
              </a:rPr>
              <a:t>2015 method vs 2016 method, # of months</a:t>
            </a:r>
            <a:endParaRPr lang="en-US" sz="1400" dirty="0">
              <a:solidFill>
                <a:schemeClr val="accent1"/>
              </a:solidFill>
            </a:endParaRPr>
          </a:p>
        </p:txBody>
      </p:sp>
      <p:sp>
        <p:nvSpPr>
          <p:cNvPr id="34" name="Footnote"/>
          <p:cNvSpPr/>
          <p:nvPr/>
        </p:nvSpPr>
        <p:spPr bwMode="auto">
          <a:xfrm>
            <a:off x="1891062" y="6242447"/>
            <a:ext cx="578194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a:sym typeface="Arial"/>
              </a:rPr>
              <a:t>Source: “SC RAS ACL enhancement.pptx</a:t>
            </a:r>
            <a:r>
              <a:rPr lang="en-US" sz="800" dirty="0" smtClean="0">
                <a:latin typeface="Arial"/>
                <a:sym typeface="Arial"/>
              </a:rPr>
              <a:t>”, provided by SC</a:t>
            </a:r>
          </a:p>
          <a:p>
            <a:pPr marL="228600" indent="-228600" algn="l">
              <a:lnSpc>
                <a:spcPct val="100000"/>
              </a:lnSpc>
              <a:buFont typeface="+mj-lt"/>
              <a:buAutoNum type="arabicPeriod"/>
            </a:pPr>
            <a:r>
              <a:rPr lang="en-US" sz="800" dirty="0"/>
              <a:t>$1.5BN SHUSA back-up lines available in calculation through September 2016. SHUSA back-up line is not included as committed liquidity under normal scenarios and only available as contingent funding </a:t>
            </a:r>
            <a:r>
              <a:rPr lang="en-US" sz="800" dirty="0" smtClean="0"/>
              <a:t>source</a:t>
            </a:r>
          </a:p>
          <a:p>
            <a:pPr marL="228600" indent="-228600" algn="l">
              <a:lnSpc>
                <a:spcPct val="100000"/>
              </a:lnSpc>
              <a:buFont typeface="+mj-lt"/>
              <a:buAutoNum type="arabicPeriod"/>
            </a:pPr>
            <a:r>
              <a:rPr lang="en-US" sz="800" dirty="0" smtClean="0"/>
              <a:t>Updated cash flow calculation removes restricted securitization principal </a:t>
            </a:r>
            <a:r>
              <a:rPr lang="en-US" sz="800" dirty="0" err="1" smtClean="0"/>
              <a:t>paydowns</a:t>
            </a:r>
            <a:r>
              <a:rPr lang="en-US" sz="800" dirty="0" smtClean="0"/>
              <a:t> (ABS + SCARF), add net interest income, add operating expenses, add servicing revenue &amp; fees, add income taxes </a:t>
            </a:r>
            <a:endParaRPr lang="en-US" sz="800" dirty="0"/>
          </a:p>
        </p:txBody>
      </p:sp>
      <mc:AlternateContent xmlns:mc="http://schemas.openxmlformats.org/markup-compatibility/2006" xmlns:a14="http://schemas.microsoft.com/office/drawing/2010/main">
        <mc:Choice Requires="a14">
          <p:sp>
            <p:nvSpPr>
              <p:cNvPr id="23" name="TextBox 22"/>
              <p:cNvSpPr txBox="1"/>
              <p:nvPr/>
            </p:nvSpPr>
            <p:spPr>
              <a:xfrm>
                <a:off x="5166198" y="2348866"/>
                <a:ext cx="4084638" cy="635815"/>
              </a:xfrm>
              <a:prstGeom prst="rect">
                <a:avLst/>
              </a:prstGeom>
              <a:noFill/>
            </p:spPr>
            <p:txBody>
              <a:bodyPr wrap="square" lIns="0" tIns="0" rIns="0" bIns="0" rtlCol="0">
                <a:spAutoFit/>
              </a:bodyPr>
              <a:lstStyle/>
              <a:p>
                <a:pPr algn="l">
                  <a:lnSpc>
                    <a:spcPct val="100000"/>
                  </a:lnSpc>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a:rPr>
                          </m:ctrlPr>
                        </m:fPr>
                        <m:num>
                          <m:r>
                            <m:rPr>
                              <m:nor/>
                            </m:rPr>
                            <a:rPr lang="en-US" dirty="0">
                              <a:solidFill>
                                <a:schemeClr val="tx1"/>
                              </a:solidFill>
                              <a:latin typeface="Arial" panose="020B0604020202020204" pitchFamily="34" charset="0"/>
                              <a:ea typeface="MS PGothic" pitchFamily="34" charset="-128"/>
                              <a:cs typeface="Arial" panose="020B0604020202020204" pitchFamily="34" charset="0"/>
                            </a:rPr>
                            <m:t>Available</m:t>
                          </m:r>
                          <m:r>
                            <m:rPr>
                              <m:nor/>
                            </m:rPr>
                            <a:rPr lang="en-US" dirty="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warehouse</m:t>
                          </m:r>
                          <m:r>
                            <m:rPr>
                              <m:nor/>
                            </m:rPr>
                            <a:rPr lang="en-US" dirty="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line</m:t>
                          </m:r>
                          <m:r>
                            <m:rPr>
                              <m:nor/>
                            </m:rPr>
                            <a:rPr lang="en-US" dirty="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capacity</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BSNY</m:t>
                          </m:r>
                          <m:r>
                            <m:rPr>
                              <m:nor/>
                            </m:rPr>
                            <a:rPr lang="en-US" dirty="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line</m:t>
                          </m:r>
                          <m:r>
                            <m:rPr>
                              <m:nor/>
                            </m:rPr>
                            <a:rPr lang="en-US" dirty="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capacity</m:t>
                          </m:r>
                          <m:r>
                            <m:rPr>
                              <m:nor/>
                            </m:rPr>
                            <a:rPr lang="en-US" baseline="30000" dirty="0">
                              <a:solidFill>
                                <a:schemeClr val="tx1"/>
                              </a:solidFill>
                              <a:latin typeface="Arial" panose="020B0604020202020204" pitchFamily="34" charset="0"/>
                              <a:ea typeface="MS PGothic" pitchFamily="34" charset="-128"/>
                              <a:cs typeface="Arial" panose="020B0604020202020204" pitchFamily="34" charset="0"/>
                            </a:rPr>
                            <m:t>1 </m:t>
                          </m:r>
                        </m:num>
                        <m:den>
                          <m:eqArr>
                            <m:eqArrPr>
                              <m:ctrlPr>
                                <a:rPr lang="en-US" b="0" i="1" dirty="0" smtClean="0">
                                  <a:solidFill>
                                    <a:schemeClr val="tx1"/>
                                  </a:solidFill>
                                  <a:latin typeface="Cambria Math"/>
                                  <a:ea typeface="MS PGothic" pitchFamily="34" charset="-128"/>
                                  <a:cs typeface="Arial" panose="020B0604020202020204" pitchFamily="34" charset="0"/>
                                </a:rPr>
                              </m:ctrlPr>
                            </m:eqArrPr>
                            <m:e>
                              <m:r>
                                <m:rPr>
                                  <m:nor/>
                                </m:rPr>
                                <a:rPr lang="en-US" b="0" dirty="0" smtClean="0">
                                  <a:solidFill>
                                    <a:schemeClr val="tx1"/>
                                  </a:solidFill>
                                  <a:latin typeface="Arial" panose="020B0604020202020204" pitchFamily="34" charset="0"/>
                                  <a:ea typeface="MS PGothic" pitchFamily="34" charset="-128"/>
                                  <a:cs typeface="Arial" panose="020B0604020202020204" pitchFamily="34" charset="0"/>
                                </a:rPr>
                                <m:t>Avg</m:t>
                              </m:r>
                              <m:r>
                                <m:rPr>
                                  <m:nor/>
                                </m:rPr>
                                <a:rPr lang="en-US" b="0" dirty="0" smtClean="0">
                                  <a:solidFill>
                                    <a:schemeClr val="tx1"/>
                                  </a:solidFill>
                                  <a:latin typeface="Arial" panose="020B0604020202020204" pitchFamily="34" charset="0"/>
                                  <a:ea typeface="MS PGothic" pitchFamily="34" charset="-128"/>
                                  <a:cs typeface="Arial" panose="020B0604020202020204" pitchFamily="34" charset="0"/>
                                </a:rPr>
                                <m:t>. 6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mos</m:t>
                              </m:r>
                              <m:r>
                                <m:rPr>
                                  <m:nor/>
                                </m:rPr>
                                <a:rPr lang="en-US" b="0" dirty="0" smtClean="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forecasted</m:t>
                              </m:r>
                              <m:r>
                                <m:rPr>
                                  <m:nor/>
                                </m:rPr>
                                <a:rPr lang="en-US" dirty="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monthly</m:t>
                              </m:r>
                              <m:r>
                                <m:rPr>
                                  <m:nor/>
                                </m:rPr>
                                <a:rPr lang="en-US" dirty="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gross</m:t>
                              </m:r>
                              <m:r>
                                <m:rPr>
                                  <m:nor/>
                                </m:rPr>
                                <a:rPr lang="en-US" dirty="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originations</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 </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net</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int</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income</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m:t>
                              </m:r>
                            </m:e>
                            <m:e>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operating</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expenses</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 </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servicing</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revenues</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&amp;</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fees</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m:t>
                              </m:r>
                            </m:e>
                            <m:e>
                              <m:r>
                                <m:rPr>
                                  <m:nor/>
                                </m:rPr>
                                <a:rPr lang="en-US" b="0" dirty="0" smtClean="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subvention</m:t>
                              </m:r>
                              <m:r>
                                <m:rPr>
                                  <m:nor/>
                                </m:rPr>
                                <a:rPr lang="en-US" dirty="0">
                                  <a:solidFill>
                                    <a:schemeClr val="tx1"/>
                                  </a:solidFill>
                                  <a:latin typeface="Arial" panose="020B0604020202020204" pitchFamily="34" charset="0"/>
                                  <a:ea typeface="MS PGothic" pitchFamily="34" charset="-128"/>
                                  <a:cs typeface="Arial" panose="020B0604020202020204" pitchFamily="34" charset="0"/>
                                </a:rPr>
                                <m:t>/</m:t>
                              </m:r>
                              <m:r>
                                <m:rPr>
                                  <m:nor/>
                                </m:rPr>
                                <a:rPr lang="en-US" dirty="0">
                                  <a:solidFill>
                                    <a:schemeClr val="tx1"/>
                                  </a:solidFill>
                                  <a:latin typeface="Arial" panose="020B0604020202020204" pitchFamily="34" charset="0"/>
                                  <a:ea typeface="MS PGothic" pitchFamily="34" charset="-128"/>
                                  <a:cs typeface="Arial" panose="020B0604020202020204" pitchFamily="34" charset="0"/>
                                </a:rPr>
                                <m:t>discount</m:t>
                              </m:r>
                              <m:r>
                                <m:rPr>
                                  <m:nor/>
                                </m:rPr>
                                <a:rPr lang="en-US" b="0" i="0" dirty="0" smtClean="0">
                                  <a:solidFill>
                                    <a:schemeClr val="tx1"/>
                                  </a:solidFill>
                                  <a:latin typeface="Arial" panose="020B0604020202020204" pitchFamily="34" charset="0"/>
                                  <a:ea typeface="MS PGothic" pitchFamily="34" charset="-128"/>
                                  <a:cs typeface="Arial" panose="020B0604020202020204" pitchFamily="34" charset="0"/>
                                </a:rPr>
                                <m:t> </m:t>
                              </m:r>
                              <m:r>
                                <m:rPr>
                                  <m:nor/>
                                </m:rPr>
                                <a:rPr lang="en-US" b="0" dirty="0" smtClean="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flow</m:t>
                              </m:r>
                              <m:r>
                                <m:rPr>
                                  <m:nor/>
                                </m:rPr>
                                <a:rPr lang="en-US" dirty="0">
                                  <a:solidFill>
                                    <a:schemeClr val="tx1"/>
                                  </a:solidFill>
                                  <a:latin typeface="Arial" panose="020B0604020202020204" pitchFamily="34" charset="0"/>
                                  <a:ea typeface="MS PGothic" pitchFamily="34" charset="-128"/>
                                  <a:cs typeface="Arial" panose="020B0604020202020204" pitchFamily="34" charset="0"/>
                                </a:rPr>
                                <m:t> </m:t>
                              </m:r>
                              <m:r>
                                <m:rPr>
                                  <m:nor/>
                                </m:rPr>
                                <a:rPr lang="en-US" dirty="0">
                                  <a:solidFill>
                                    <a:schemeClr val="tx1"/>
                                  </a:solidFill>
                                  <a:latin typeface="Arial" panose="020B0604020202020204" pitchFamily="34" charset="0"/>
                                  <a:ea typeface="MS PGothic" pitchFamily="34" charset="-128"/>
                                  <a:cs typeface="Arial" panose="020B0604020202020204" pitchFamily="34" charset="0"/>
                                </a:rPr>
                                <m:t>agreements</m:t>
                              </m:r>
                            </m:e>
                          </m:eqArr>
                        </m:den>
                      </m:f>
                    </m:oMath>
                  </m:oMathPara>
                </a14:m>
                <a:endParaRPr lang="en-GB" baseline="30000" dirty="0" err="1" smtClean="0">
                  <a:solidFill>
                    <a:schemeClr val="tx1"/>
                  </a:solidFill>
                  <a:latin typeface="Arial" panose="020B0604020202020204" pitchFamily="34" charset="0"/>
                  <a:cs typeface="Arial" panose="020B060402020202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166198" y="2348866"/>
                <a:ext cx="4084638" cy="635815"/>
              </a:xfrm>
              <a:prstGeom prst="rect">
                <a:avLst/>
              </a:prstGeom>
              <a:blipFill rotWithShape="1">
                <a:blip r:embed="rId25"/>
                <a:stretch>
                  <a:fillRect t="-952" b="-7619"/>
                </a:stretch>
              </a:blipFill>
            </p:spPr>
            <p:txBody>
              <a:bodyPr/>
              <a:lstStyle/>
              <a:p>
                <a:r>
                  <a:rPr lang="en-US">
                    <a:noFill/>
                  </a:rPr>
                  <a:t> </a:t>
                </a:r>
              </a:p>
            </p:txBody>
          </p:sp>
        </mc:Fallback>
      </mc:AlternateContent>
      <p:graphicFrame>
        <p:nvGraphicFramePr>
          <p:cNvPr id="105" name="Object 104"/>
          <p:cNvGraphicFramePr>
            <a:graphicFrameLocks/>
          </p:cNvGraphicFramePr>
          <p:nvPr>
            <p:custDataLst>
              <p:tags r:id="rId4"/>
            </p:custDataLst>
            <p:extLst>
              <p:ext uri="{D42A27DB-BD31-4B8C-83A1-F6EECF244321}">
                <p14:modId xmlns:p14="http://schemas.microsoft.com/office/powerpoint/2010/main" val="2010521257"/>
              </p:ext>
            </p:extLst>
          </p:nvPr>
        </p:nvGraphicFramePr>
        <p:xfrm>
          <a:off x="152400" y="1943100"/>
          <a:ext cx="4400685" cy="3114675"/>
        </p:xfrm>
        <a:graphic>
          <a:graphicData uri="http://schemas.openxmlformats.org/presentationml/2006/ole">
            <mc:AlternateContent xmlns:mc="http://schemas.openxmlformats.org/markup-compatibility/2006">
              <mc:Choice xmlns:v="urn:schemas-microsoft-com:vml" Requires="v">
                <p:oleObj spid="_x0000_s234853" name="Chart" r:id="rId26" imgW="4400685" imgH="3114675" progId="MSGraph.Chart.8">
                  <p:embed followColorScheme="full"/>
                </p:oleObj>
              </mc:Choice>
              <mc:Fallback>
                <p:oleObj name="Chart" r:id="rId26" imgW="4400685" imgH="3114675" progId="MSGraph.Chart.8">
                  <p:embed followColorScheme="full"/>
                  <p:pic>
                    <p:nvPicPr>
                      <p:cNvPr id="0" name=""/>
                      <p:cNvPicPr/>
                      <p:nvPr/>
                    </p:nvPicPr>
                    <p:blipFill>
                      <a:blip r:embed="rId27"/>
                      <a:stretch>
                        <a:fillRect/>
                      </a:stretch>
                    </p:blipFill>
                    <p:spPr>
                      <a:xfrm>
                        <a:off x="152400" y="1943100"/>
                        <a:ext cx="4400685" cy="3114675"/>
                      </a:xfrm>
                      <a:prstGeom prst="rect">
                        <a:avLst/>
                      </a:prstGeom>
                    </p:spPr>
                  </p:pic>
                </p:oleObj>
              </mc:Fallback>
            </mc:AlternateContent>
          </a:graphicData>
        </a:graphic>
      </p:graphicFrame>
      <p:sp>
        <p:nvSpPr>
          <p:cNvPr id="106" name="Text Placeholder 72"/>
          <p:cNvSpPr>
            <a:spLocks noGrp="1"/>
          </p:cNvSpPr>
          <p:nvPr>
            <p:custDataLst>
              <p:tags r:id="rId5"/>
            </p:custDataLst>
          </p:nvPr>
        </p:nvSpPr>
        <p:spPr bwMode="auto">
          <a:xfrm>
            <a:off x="1568450" y="49371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F02DA7E-D2A5-499F-8293-2312FB1CC672}" type="datetime'''''''''''''''''J''''''u''''l-''''''''&#10;''''''''''''1''''5'">
              <a:rPr lang="en-US" sz="1000">
                <a:latin typeface="Arial"/>
                <a:cs typeface="Arial"/>
                <a:sym typeface="Arial"/>
              </a:rPr>
              <a:pPr/>
              <a:t>Jul-
15</a:t>
            </a:fld>
            <a:endParaRPr lang="en-US" sz="1000" dirty="0">
              <a:latin typeface="Arial"/>
              <a:cs typeface="Arial"/>
              <a:sym typeface="Arial"/>
            </a:endParaRPr>
          </a:p>
        </p:txBody>
      </p:sp>
      <p:sp>
        <p:nvSpPr>
          <p:cNvPr id="107" name="Text Placeholder 74"/>
          <p:cNvSpPr>
            <a:spLocks noGrp="1"/>
          </p:cNvSpPr>
          <p:nvPr>
            <p:custDataLst>
              <p:tags r:id="rId6"/>
            </p:custDataLst>
          </p:nvPr>
        </p:nvSpPr>
        <p:spPr bwMode="auto">
          <a:xfrm>
            <a:off x="1893888" y="49371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77DD770-55E7-4AE1-94DE-9DED1E2A24DD}" type="datetime'''''S''''''e''''''''''p''''-''1''5'''''''">
              <a:rPr lang="en-US" sz="1000">
                <a:latin typeface="Arial"/>
                <a:cs typeface="Arial"/>
                <a:sym typeface="Arial"/>
              </a:rPr>
              <a:pPr/>
              <a:t>Sep-15</a:t>
            </a:fld>
            <a:endParaRPr lang="en-US" sz="1000" dirty="0">
              <a:latin typeface="Arial"/>
              <a:cs typeface="Arial"/>
              <a:sym typeface="Arial"/>
            </a:endParaRPr>
          </a:p>
        </p:txBody>
      </p:sp>
      <p:sp>
        <p:nvSpPr>
          <p:cNvPr id="108" name="Text Placeholder 70"/>
          <p:cNvSpPr>
            <a:spLocks noGrp="1"/>
          </p:cNvSpPr>
          <p:nvPr>
            <p:custDataLst>
              <p:tags r:id="rId7"/>
            </p:custDataLst>
          </p:nvPr>
        </p:nvSpPr>
        <p:spPr bwMode="auto">
          <a:xfrm>
            <a:off x="1176338" y="49371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30483D3-7668-4D8D-B03F-6938C3020937}" type="datetime'''Ma''''''y''''''-''''''''''''1''''''''''''''''''''5'''''">
              <a:rPr lang="en-US" sz="1000">
                <a:latin typeface="Arial"/>
                <a:cs typeface="Arial"/>
                <a:sym typeface="Arial"/>
              </a:rPr>
              <a:pPr/>
              <a:t>May-15</a:t>
            </a:fld>
            <a:endParaRPr lang="en-US" sz="1000" dirty="0">
              <a:latin typeface="Arial"/>
              <a:cs typeface="Arial"/>
              <a:sym typeface="Arial"/>
            </a:endParaRPr>
          </a:p>
        </p:txBody>
      </p:sp>
      <p:sp>
        <p:nvSpPr>
          <p:cNvPr id="109" name="Text Placeholder 76"/>
          <p:cNvSpPr>
            <a:spLocks noGrp="1"/>
          </p:cNvSpPr>
          <p:nvPr>
            <p:custDataLst>
              <p:tags r:id="rId8"/>
            </p:custDataLst>
          </p:nvPr>
        </p:nvSpPr>
        <p:spPr bwMode="auto">
          <a:xfrm>
            <a:off x="2246313" y="49371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FCF7EA2-A8FF-4193-8FE0-48331B41B04B}" type="datetime'''N''''''''''o''''''''v''''''''''''-15'''''''''''''''''''">
              <a:rPr lang="en-US" sz="1000">
                <a:latin typeface="Arial"/>
                <a:cs typeface="Arial"/>
                <a:sym typeface="Arial"/>
              </a:rPr>
              <a:pPr/>
              <a:t>Nov-15</a:t>
            </a:fld>
            <a:endParaRPr lang="en-US" sz="1000" dirty="0">
              <a:latin typeface="Arial"/>
              <a:cs typeface="Arial"/>
              <a:sym typeface="Arial"/>
            </a:endParaRPr>
          </a:p>
        </p:txBody>
      </p:sp>
      <p:sp>
        <p:nvSpPr>
          <p:cNvPr id="110" name="Text Placeholder 78"/>
          <p:cNvSpPr>
            <a:spLocks noGrp="1"/>
          </p:cNvSpPr>
          <p:nvPr>
            <p:custDataLst>
              <p:tags r:id="rId9"/>
            </p:custDataLst>
          </p:nvPr>
        </p:nvSpPr>
        <p:spPr bwMode="auto">
          <a:xfrm>
            <a:off x="2614613" y="49371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31D7C7E-A76B-4F0A-9B2E-68F59E11567D}" type="datetime'''''Ja''''''''''''''''''''''''''n''''''-1''''''''6'">
              <a:rPr lang="en-US" sz="1000">
                <a:latin typeface="Arial"/>
                <a:cs typeface="Arial"/>
                <a:sym typeface="Arial"/>
              </a:rPr>
              <a:pPr/>
              <a:t>Jan-16</a:t>
            </a:fld>
            <a:endParaRPr lang="en-US" sz="1000" dirty="0">
              <a:latin typeface="Arial"/>
              <a:cs typeface="Arial"/>
              <a:sym typeface="Arial"/>
            </a:endParaRPr>
          </a:p>
        </p:txBody>
      </p:sp>
      <p:sp>
        <p:nvSpPr>
          <p:cNvPr id="111" name="Text Placeholder 80"/>
          <p:cNvSpPr>
            <a:spLocks noGrp="1"/>
          </p:cNvSpPr>
          <p:nvPr>
            <p:custDataLst>
              <p:tags r:id="rId10"/>
            </p:custDataLst>
          </p:nvPr>
        </p:nvSpPr>
        <p:spPr bwMode="auto">
          <a:xfrm>
            <a:off x="2963863" y="49371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12E2D7FB-795F-4B0A-8E4A-506EF805D8CE}" type="datetime'''''''''M''a''''''''''''''r''''''-''''''''''''''1''''''6'">
              <a:rPr lang="en-US" sz="1000">
                <a:latin typeface="Arial"/>
                <a:cs typeface="Arial"/>
                <a:sym typeface="Arial"/>
              </a:rPr>
              <a:pPr/>
              <a:t>Mar-16</a:t>
            </a:fld>
            <a:endParaRPr lang="en-US" sz="1000" dirty="0">
              <a:latin typeface="Arial"/>
              <a:cs typeface="Arial"/>
              <a:sym typeface="Arial"/>
            </a:endParaRPr>
          </a:p>
        </p:txBody>
      </p:sp>
      <p:sp>
        <p:nvSpPr>
          <p:cNvPr id="112" name="Text Placeholder 82"/>
          <p:cNvSpPr>
            <a:spLocks noGrp="1"/>
          </p:cNvSpPr>
          <p:nvPr>
            <p:custDataLst>
              <p:tags r:id="rId11"/>
            </p:custDataLst>
          </p:nvPr>
        </p:nvSpPr>
        <p:spPr bwMode="auto">
          <a:xfrm>
            <a:off x="3305175" y="49371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DDE9B117-09FA-4A66-956E-FEBC8BDDA4D7}" type="datetime'''''''''''''''''''''''M''''a''''''y''''''-''''''''''1''''6'''">
              <a:rPr lang="en-US" sz="1000">
                <a:latin typeface="Arial"/>
                <a:cs typeface="Arial"/>
                <a:sym typeface="Arial"/>
              </a:rPr>
              <a:pPr/>
              <a:t>May-16</a:t>
            </a:fld>
            <a:endParaRPr lang="en-US" sz="1000" dirty="0">
              <a:latin typeface="Arial"/>
              <a:cs typeface="Arial"/>
              <a:sym typeface="Arial"/>
            </a:endParaRPr>
          </a:p>
        </p:txBody>
      </p:sp>
      <p:sp>
        <p:nvSpPr>
          <p:cNvPr id="113" name="Text Placeholder 84"/>
          <p:cNvSpPr>
            <a:spLocks noGrp="1"/>
          </p:cNvSpPr>
          <p:nvPr>
            <p:custDataLst>
              <p:tags r:id="rId12"/>
            </p:custDataLst>
          </p:nvPr>
        </p:nvSpPr>
        <p:spPr bwMode="auto">
          <a:xfrm>
            <a:off x="3697288" y="49371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BCE0CE7-FB06-4438-B889-854F94A3599A}" type="datetime'Ju''''l''-''''''''''''1''''''''''''''''''6'''''">
              <a:rPr lang="en-US" sz="1000">
                <a:latin typeface="Arial"/>
                <a:cs typeface="Arial"/>
                <a:sym typeface="Arial"/>
              </a:rPr>
              <a:pPr/>
              <a:t>Jul-16</a:t>
            </a:fld>
            <a:endParaRPr lang="en-US" sz="1000" dirty="0">
              <a:latin typeface="Arial"/>
              <a:cs typeface="Arial"/>
              <a:sym typeface="Arial"/>
            </a:endParaRPr>
          </a:p>
        </p:txBody>
      </p:sp>
      <p:sp>
        <p:nvSpPr>
          <p:cNvPr id="114" name="Text Placeholder 107"/>
          <p:cNvSpPr>
            <a:spLocks noGrp="1"/>
          </p:cNvSpPr>
          <p:nvPr>
            <p:custDataLst>
              <p:tags r:id="rId13"/>
            </p:custDataLst>
          </p:nvPr>
        </p:nvSpPr>
        <p:spPr bwMode="auto">
          <a:xfrm>
            <a:off x="4213225" y="49371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0AD39C1-1B5E-4F74-8370-F94AAF7EF6F5}" type="datetime'''''''''''''''''''O''''ct-''''''''''''''1''''6'''">
              <a:rPr lang="en-US" sz="1000">
                <a:latin typeface="Arial"/>
                <a:cs typeface="Arial"/>
                <a:sym typeface="Arial"/>
              </a:rPr>
              <a:pPr/>
              <a:t>Oct-16</a:t>
            </a:fld>
            <a:endParaRPr lang="en-US" sz="1000" dirty="0">
              <a:latin typeface="Arial"/>
              <a:cs typeface="Arial"/>
              <a:sym typeface="Arial"/>
            </a:endParaRPr>
          </a:p>
        </p:txBody>
      </p:sp>
      <p:sp>
        <p:nvSpPr>
          <p:cNvPr id="115" name="Text Placeholder 59"/>
          <p:cNvSpPr>
            <a:spLocks noGrp="1"/>
          </p:cNvSpPr>
          <p:nvPr>
            <p:custDataLst>
              <p:tags r:id="rId14"/>
            </p:custDataLst>
          </p:nvPr>
        </p:nvSpPr>
        <p:spPr bwMode="auto">
          <a:xfrm>
            <a:off x="485775" y="49371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BF9A7FC-F4A8-489D-9AFD-D31380828F82}" type="datetime'J''a''''''''''''n''''''''''''-''''1''''''''''''''''''5'">
              <a:rPr lang="en-US" sz="1000">
                <a:latin typeface="Arial"/>
                <a:cs typeface="Arial"/>
                <a:sym typeface="Arial"/>
              </a:rPr>
              <a:pPr/>
              <a:t>Jan-15</a:t>
            </a:fld>
            <a:endParaRPr lang="en-US" sz="1000" dirty="0">
              <a:latin typeface="Arial"/>
              <a:cs typeface="Arial"/>
              <a:sym typeface="Arial"/>
            </a:endParaRPr>
          </a:p>
        </p:txBody>
      </p:sp>
      <p:sp>
        <p:nvSpPr>
          <p:cNvPr id="116" name="Text Placeholder 61"/>
          <p:cNvSpPr>
            <a:spLocks noGrp="1"/>
          </p:cNvSpPr>
          <p:nvPr>
            <p:custDataLst>
              <p:tags r:id="rId15"/>
            </p:custDataLst>
          </p:nvPr>
        </p:nvSpPr>
        <p:spPr bwMode="auto">
          <a:xfrm>
            <a:off x="830263" y="49371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5DD6571-0335-4975-81F4-BB07F3D76EFA}" type="datetime'''''''''''M''''a''''''''''r''''-''''''''1''''''''''''5'">
              <a:rPr lang="en-US" sz="1000">
                <a:latin typeface="Arial"/>
                <a:cs typeface="Arial"/>
                <a:sym typeface="Arial"/>
              </a:rPr>
              <a:pPr/>
              <a:t>Mar-15</a:t>
            </a:fld>
            <a:endParaRPr lang="en-US" sz="1000" dirty="0">
              <a:latin typeface="Arial"/>
              <a:cs typeface="Arial"/>
              <a:sym typeface="Arial"/>
            </a:endParaRPr>
          </a:p>
        </p:txBody>
      </p:sp>
      <p:sp>
        <p:nvSpPr>
          <p:cNvPr id="117" name="Rectangle 116"/>
          <p:cNvSpPr/>
          <p:nvPr>
            <p:custDataLst>
              <p:tags r:id="rId16"/>
            </p:custDataLst>
          </p:nvPr>
        </p:nvSpPr>
        <p:spPr bwMode="auto">
          <a:xfrm>
            <a:off x="398463" y="5373688"/>
            <a:ext cx="179388" cy="133350"/>
          </a:xfrm>
          <a:prstGeom prst="rect">
            <a:avLst/>
          </a:prstGeom>
          <a:solidFill>
            <a:schemeClr val="hlink"/>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8" name="Rectangle 117"/>
          <p:cNvSpPr/>
          <p:nvPr>
            <p:custDataLst>
              <p:tags r:id="rId17"/>
            </p:custDataLst>
          </p:nvPr>
        </p:nvSpPr>
        <p:spPr bwMode="auto">
          <a:xfrm>
            <a:off x="398463" y="5576888"/>
            <a:ext cx="179388" cy="133350"/>
          </a:xfrm>
          <a:prstGeom prst="rect">
            <a:avLst/>
          </a:prstGeom>
          <a:solidFill>
            <a:srgbClr val="C0C0C0"/>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9" name="Rectangle 118"/>
          <p:cNvSpPr/>
          <p:nvPr>
            <p:custDataLst>
              <p:tags r:id="rId18"/>
            </p:custDataLst>
          </p:nvPr>
        </p:nvSpPr>
        <p:spPr bwMode="auto">
          <a:xfrm>
            <a:off x="398463" y="5780088"/>
            <a:ext cx="179387" cy="133350"/>
          </a:xfrm>
          <a:prstGeom prst="rect">
            <a:avLst/>
          </a:prstGeom>
          <a:solidFill>
            <a:srgbClr val="F8B8BC"/>
          </a:solidFill>
          <a:ln w="9525">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20" name="Text Placeholder 110"/>
          <p:cNvSpPr>
            <a:spLocks noGrp="1"/>
          </p:cNvSpPr>
          <p:nvPr>
            <p:custDataLst>
              <p:tags r:id="rId19"/>
            </p:custDataLst>
          </p:nvPr>
        </p:nvSpPr>
        <p:spPr bwMode="auto">
          <a:xfrm>
            <a:off x="628650" y="5370513"/>
            <a:ext cx="1658938"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CEB3E31A-AD9A-47F4-BE38-62211FD93FC6}" type="datetime'Hist''or''''''ical A''''CL (''''''''2015'''' method'''')'''">
              <a:rPr lang="en-US" sz="1000">
                <a:latin typeface="Arial"/>
                <a:cs typeface="Arial"/>
                <a:sym typeface="Arial"/>
              </a:rPr>
              <a:pPr/>
              <a:t>Historical ACL (2015 method)</a:t>
            </a:fld>
            <a:endParaRPr lang="en-US" sz="1000" dirty="0">
              <a:latin typeface="Arial"/>
              <a:cs typeface="Arial"/>
              <a:sym typeface="Arial"/>
            </a:endParaRPr>
          </a:p>
        </p:txBody>
      </p:sp>
      <p:sp>
        <p:nvSpPr>
          <p:cNvPr id="121" name="Text Placeholder 108"/>
          <p:cNvSpPr>
            <a:spLocks noGrp="1"/>
          </p:cNvSpPr>
          <p:nvPr>
            <p:custDataLst>
              <p:tags r:id="rId20"/>
            </p:custDataLst>
          </p:nvPr>
        </p:nvSpPr>
        <p:spPr bwMode="auto">
          <a:xfrm>
            <a:off x="628650" y="5573713"/>
            <a:ext cx="1670050"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90FCB523-F391-49A7-ACDD-964A0CA5BFBB}" type="datetime'Pro''je''''''''c''te''d A''''''CL ''''(2015'''' meth''od'')'''">
              <a:rPr lang="en-US" sz="1000">
                <a:latin typeface="Arial"/>
                <a:cs typeface="Arial"/>
                <a:sym typeface="Arial"/>
              </a:rPr>
              <a:pPr/>
              <a:t>Projected ACL (2015 method)</a:t>
            </a:fld>
            <a:endParaRPr lang="en-US" sz="1000" dirty="0">
              <a:latin typeface="Arial"/>
              <a:cs typeface="Arial"/>
              <a:sym typeface="Arial"/>
            </a:endParaRPr>
          </a:p>
        </p:txBody>
      </p:sp>
      <p:sp>
        <p:nvSpPr>
          <p:cNvPr id="122" name="Text Placeholder 111"/>
          <p:cNvSpPr>
            <a:spLocks noGrp="1"/>
          </p:cNvSpPr>
          <p:nvPr>
            <p:custDataLst>
              <p:tags r:id="rId21"/>
            </p:custDataLst>
          </p:nvPr>
        </p:nvSpPr>
        <p:spPr bwMode="auto">
          <a:xfrm>
            <a:off x="628650" y="5776913"/>
            <a:ext cx="2297113" cy="152400"/>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00000"/>
              </a:lnSpc>
              <a:spcBef>
                <a:spcPct val="0"/>
              </a:spcBef>
              <a:buNone/>
            </a:pPr>
            <a:fld id="{78E1DEE6-6AAB-4E69-8523-8CE4FBDE3F01}" type="datetime'H''is''''torical / Projected ''''''AC''L'' (2016 meth''od)'''">
              <a:rPr lang="en-US" sz="1000">
                <a:latin typeface="Arial"/>
                <a:cs typeface="Arial"/>
                <a:sym typeface="Arial"/>
              </a:rPr>
              <a:pPr/>
              <a:t>Historical / Projected ACL (2016 method)</a:t>
            </a:fld>
            <a:endParaRPr lang="en-US" sz="1000" dirty="0">
              <a:latin typeface="Arial"/>
              <a:cs typeface="Arial"/>
              <a:sym typeface="Arial"/>
            </a:endParaRPr>
          </a:p>
        </p:txBody>
      </p:sp>
      <p:cxnSp>
        <p:nvCxnSpPr>
          <p:cNvPr id="123" name="Straight Connector 122"/>
          <p:cNvCxnSpPr/>
          <p:nvPr/>
        </p:nvCxnSpPr>
        <p:spPr bwMode="auto">
          <a:xfrm flipH="1">
            <a:off x="536683" y="4234772"/>
            <a:ext cx="384048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124" name="Straight Connector 123"/>
          <p:cNvCxnSpPr/>
          <p:nvPr/>
        </p:nvCxnSpPr>
        <p:spPr bwMode="auto">
          <a:xfrm>
            <a:off x="536959" y="4036968"/>
            <a:ext cx="384048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27" name="Straight Connector 126"/>
          <p:cNvCxnSpPr/>
          <p:nvPr/>
        </p:nvCxnSpPr>
        <p:spPr bwMode="auto">
          <a:xfrm flipH="1">
            <a:off x="536683" y="3839163"/>
            <a:ext cx="3840480" cy="0"/>
          </a:xfrm>
          <a:prstGeom prst="line">
            <a:avLst/>
          </a:prstGeom>
          <a:solidFill>
            <a:schemeClr val="accent1"/>
          </a:solidFill>
          <a:ln w="19050" cap="flat" cmpd="sng" algn="ctr">
            <a:solidFill>
              <a:schemeClr val="accent1"/>
            </a:solidFill>
            <a:prstDash val="dash"/>
            <a:round/>
            <a:headEnd type="none" w="med" len="med"/>
            <a:tailEnd type="none" w="med" len="med"/>
          </a:ln>
          <a:effectLst/>
        </p:spPr>
      </p:cxnSp>
      <p:cxnSp>
        <p:nvCxnSpPr>
          <p:cNvPr id="128" name="Straight Connector 127"/>
          <p:cNvCxnSpPr/>
          <p:nvPr/>
        </p:nvCxnSpPr>
        <p:spPr bwMode="auto">
          <a:xfrm>
            <a:off x="536959" y="3641358"/>
            <a:ext cx="3840480" cy="0"/>
          </a:xfrm>
          <a:prstGeom prst="line">
            <a:avLst/>
          </a:prstGeom>
          <a:solidFill>
            <a:schemeClr val="accent1"/>
          </a:solidFill>
          <a:ln w="19050" cap="flat" cmpd="sng" algn="ctr">
            <a:solidFill>
              <a:srgbClr val="FFC000"/>
            </a:solidFill>
            <a:prstDash val="dash"/>
            <a:round/>
            <a:headEnd type="none" w="med" len="med"/>
            <a:tailEnd type="none" w="med" len="med"/>
          </a:ln>
          <a:effectLst/>
        </p:spPr>
      </p:cxnSp>
      <p:graphicFrame>
        <p:nvGraphicFramePr>
          <p:cNvPr id="131" name="Table 130"/>
          <p:cNvGraphicFramePr>
            <a:graphicFrameLocks noGrp="1"/>
          </p:cNvGraphicFramePr>
          <p:nvPr>
            <p:extLst>
              <p:ext uri="{D42A27DB-BD31-4B8C-83A1-F6EECF244321}">
                <p14:modId xmlns:p14="http://schemas.microsoft.com/office/powerpoint/2010/main" val="4006035740"/>
              </p:ext>
            </p:extLst>
          </p:nvPr>
        </p:nvGraphicFramePr>
        <p:xfrm>
          <a:off x="5150130" y="4744085"/>
          <a:ext cx="4097058" cy="487680"/>
        </p:xfrm>
        <a:graphic>
          <a:graphicData uri="http://schemas.openxmlformats.org/drawingml/2006/table">
            <a:tbl>
              <a:tblPr firstRow="1" bandRow="1">
                <a:tableStyleId>{839DD9DD-9E6C-4910-8AC0-68ADFF6A6AFC}</a:tableStyleId>
              </a:tblPr>
              <a:tblGrid>
                <a:gridCol w="672806"/>
                <a:gridCol w="856063"/>
                <a:gridCol w="856063"/>
                <a:gridCol w="856063"/>
                <a:gridCol w="856063"/>
              </a:tblGrid>
              <a:tr h="181313">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ACL</a:t>
                      </a: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2016</a:t>
                      </a:r>
                      <a:endParaRPr lang="en-US" sz="10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2015</a:t>
                      </a:r>
                      <a:endParaRPr lang="en-US" sz="10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Arial" panose="020B0604020202020204" pitchFamily="34" charset="0"/>
                          <a:ea typeface="+mn-ea"/>
                          <a:cs typeface="Arial" panose="020B0604020202020204" pitchFamily="34" charset="0"/>
                        </a:rPr>
                        <a:t>2016</a:t>
                      </a:r>
                      <a:endParaRPr lang="en-US" sz="10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bg1"/>
                          </a:solidFill>
                          <a:latin typeface="Arial" panose="020B0604020202020204" pitchFamily="34" charset="0"/>
                          <a:ea typeface="+mn-ea"/>
                          <a:cs typeface="Arial" panose="020B0604020202020204" pitchFamily="34" charset="0"/>
                        </a:rPr>
                        <a:t>2015</a:t>
                      </a:r>
                      <a:endParaRPr lang="en-US" sz="10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8225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Limits</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&lt;=4 months</a:t>
                      </a:r>
                      <a:endParaRPr lang="en-US" sz="10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&lt;6 months</a:t>
                      </a:r>
                      <a:endParaRPr lang="en-US" sz="10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u="none" strike="noStrike" dirty="0" smtClean="0">
                          <a:solidFill>
                            <a:srgbClr val="000000"/>
                          </a:solidFill>
                          <a:effectLst/>
                          <a:latin typeface="Arial"/>
                        </a:rPr>
                        <a:t>&lt;=3 months</a:t>
                      </a:r>
                      <a:endParaRPr lang="en-US" sz="10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&lt;5 months</a:t>
                      </a:r>
                      <a:endParaRPr lang="en-US" sz="1000" dirty="0">
                        <a:latin typeface="Arial" panose="020B0604020202020204" pitchFamily="34" charset="0"/>
                        <a:cs typeface="Arial" panose="020B0604020202020204" pitchFamily="34" charset="0"/>
                      </a:endParaRPr>
                    </a:p>
                  </a:txBody>
                  <a:tcPr marL="48014" marR="48014">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grpSp>
        <p:nvGrpSpPr>
          <p:cNvPr id="36" name="Group 35"/>
          <p:cNvGrpSpPr/>
          <p:nvPr/>
        </p:nvGrpSpPr>
        <p:grpSpPr>
          <a:xfrm>
            <a:off x="443921" y="72184"/>
            <a:ext cx="2799275" cy="189008"/>
            <a:chOff x="403281" y="164517"/>
            <a:chExt cx="2799275" cy="189008"/>
          </a:xfrm>
        </p:grpSpPr>
        <p:sp>
          <p:nvSpPr>
            <p:cNvPr id="37"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Liquidity / funding risk: Calibration – Available committed liquidity</a:t>
              </a:r>
              <a:endParaRPr lang="en-US" sz="1200" dirty="0">
                <a:solidFill>
                  <a:schemeClr val="accent1"/>
                </a:solidFill>
              </a:endParaRPr>
            </a:p>
          </p:txBody>
        </p:sp>
        <p:sp>
          <p:nvSpPr>
            <p:cNvPr id="38" name="Oval 37"/>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84807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5.</a:t>
            </a:r>
            <a:r>
              <a:rPr lang="en-GB" dirty="0" smtClean="0"/>
              <a:t> Interest rate risk</a:t>
            </a:r>
            <a:endParaRPr lang="en-GB" b="0" dirty="0"/>
          </a:p>
        </p:txBody>
      </p:sp>
    </p:spTree>
    <p:extLst>
      <p:ext uri="{BB962C8B-B14F-4D97-AF65-F5344CB8AC3E}">
        <p14:creationId xmlns:p14="http://schemas.microsoft.com/office/powerpoint/2010/main" val="203865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966867" y="1110099"/>
            <a:ext cx="2044149"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5" name="TextBox 24"/>
          <p:cNvSpPr txBox="1"/>
          <p:nvPr/>
        </p:nvSpPr>
        <p:spPr>
          <a:xfrm>
            <a:off x="366713" y="1110099"/>
            <a:ext cx="639147" cy="211468"/>
          </a:xfrm>
          <a:prstGeom prst="rect">
            <a:avLst/>
          </a:prstGeom>
          <a:noFill/>
        </p:spPr>
        <p:txBody>
          <a:bodyPr wrap="square" rtlCol="0">
            <a:spAutoFit/>
          </a:bodyPr>
          <a:lstStyle/>
          <a:p>
            <a:r>
              <a:rPr lang="en-GB" sz="900" b="1" dirty="0" smtClean="0"/>
              <a:t>Legend</a:t>
            </a:r>
            <a:endParaRPr lang="en-GB" sz="900" b="1" dirty="0"/>
          </a:p>
        </p:txBody>
      </p:sp>
      <p:sp>
        <p:nvSpPr>
          <p:cNvPr id="26" name="TextBox 25"/>
          <p:cNvSpPr txBox="1"/>
          <p:nvPr/>
        </p:nvSpPr>
        <p:spPr>
          <a:xfrm>
            <a:off x="1054194" y="1110099"/>
            <a:ext cx="864339" cy="211468"/>
          </a:xfrm>
          <a:prstGeom prst="rect">
            <a:avLst/>
          </a:prstGeom>
          <a:noFill/>
        </p:spPr>
        <p:txBody>
          <a:bodyPr wrap="none" rtlCol="0">
            <a:spAutoFit/>
          </a:bodyPr>
          <a:lstStyle/>
          <a:p>
            <a:pPr eaLnBrk="1" hangingPunct="1">
              <a:lnSpc>
                <a:spcPct val="86000"/>
              </a:lnSpc>
            </a:pPr>
            <a:r>
              <a:rPr lang="en-US" sz="900" b="1" i="1" dirty="0" smtClean="0">
                <a:solidFill>
                  <a:srgbClr val="008AB3"/>
                </a:solidFill>
                <a:ea typeface="ＭＳ Ｐゴシック"/>
              </a:rPr>
              <a:t>New metrics</a:t>
            </a:r>
          </a:p>
        </p:txBody>
      </p:sp>
      <p:sp>
        <p:nvSpPr>
          <p:cNvPr id="19" name="Content Placeholder 1"/>
          <p:cNvSpPr>
            <a:spLocks noGrp="1"/>
          </p:cNvSpPr>
          <p:nvPr>
            <p:ph sz="quarter" idx="11"/>
          </p:nvPr>
        </p:nvSpPr>
        <p:spPr/>
        <p:txBody>
          <a:bodyPr/>
          <a:lstStyle/>
          <a:p>
            <a:r>
              <a:rPr lang="en-US" dirty="0" smtClean="0"/>
              <a:t>Limit overview: </a:t>
            </a:r>
            <a:r>
              <a:rPr lang="en-US" b="0" dirty="0" smtClean="0"/>
              <a:t>Interest rate </a:t>
            </a:r>
            <a:r>
              <a:rPr lang="en-US" b="0" dirty="0"/>
              <a:t>risk</a:t>
            </a:r>
            <a:endParaRPr lang="en-GB" dirty="0"/>
          </a:p>
        </p:txBody>
      </p:sp>
      <p:sp>
        <p:nvSpPr>
          <p:cNvPr id="14" name="Footnote"/>
          <p:cNvSpPr/>
          <p:nvPr/>
        </p:nvSpPr>
        <p:spPr bwMode="auto">
          <a:xfrm>
            <a:off x="2210238" y="6340372"/>
            <a:ext cx="5626680" cy="2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eaLnBrk="1" hangingPunct="1">
              <a:buFont typeface="+mj-lt"/>
              <a:buAutoNum type="arabicPeriod"/>
            </a:pPr>
            <a:r>
              <a:rPr lang="en-US" sz="800" dirty="0" smtClean="0">
                <a:latin typeface="Arial"/>
                <a:ea typeface="ＭＳ Ｐゴシック"/>
                <a:sym typeface="Arial"/>
              </a:rPr>
              <a:t>Abbreviation </a:t>
            </a:r>
            <a:r>
              <a:rPr lang="en-US" sz="800" dirty="0">
                <a:latin typeface="Arial"/>
                <a:ea typeface="ＭＳ Ｐゴシック"/>
                <a:sym typeface="Arial"/>
              </a:rPr>
              <a:t>for Net Interest Income</a:t>
            </a:r>
          </a:p>
          <a:p>
            <a:pPr marL="228600" indent="-228600" algn="l" eaLnBrk="1" hangingPunct="1">
              <a:buFont typeface="+mj-lt"/>
              <a:buAutoNum type="arabicPeriod"/>
            </a:pPr>
            <a:r>
              <a:rPr lang="en-US" sz="800" dirty="0">
                <a:latin typeface="Arial"/>
                <a:ea typeface="ＭＳ Ｐゴシック"/>
                <a:sym typeface="Arial"/>
              </a:rPr>
              <a:t>Abbreviation for Market Value of </a:t>
            </a:r>
            <a:r>
              <a:rPr lang="en-US" sz="800" dirty="0" smtClean="0">
                <a:latin typeface="Arial"/>
                <a:ea typeface="ＭＳ Ｐゴシック"/>
                <a:sym typeface="Arial"/>
              </a:rPr>
              <a:t>Equity</a:t>
            </a:r>
            <a:endParaRPr lang="en-US" sz="800" dirty="0">
              <a:latin typeface="Arial"/>
              <a:ea typeface="ＭＳ Ｐゴシック"/>
              <a:sym typeface="Arial"/>
            </a:endParaRPr>
          </a:p>
        </p:txBody>
      </p:sp>
      <p:graphicFrame>
        <p:nvGraphicFramePr>
          <p:cNvPr id="17" name="Table 16"/>
          <p:cNvGraphicFramePr>
            <a:graphicFrameLocks noGrp="1"/>
          </p:cNvGraphicFramePr>
          <p:nvPr>
            <p:extLst>
              <p:ext uri="{D42A27DB-BD31-4B8C-83A1-F6EECF244321}">
                <p14:modId xmlns:p14="http://schemas.microsoft.com/office/powerpoint/2010/main" val="2817141711"/>
              </p:ext>
            </p:extLst>
          </p:nvPr>
        </p:nvGraphicFramePr>
        <p:xfrm>
          <a:off x="365760" y="1463040"/>
          <a:ext cx="8898757" cy="1816608"/>
        </p:xfrm>
        <a:graphic>
          <a:graphicData uri="http://schemas.openxmlformats.org/drawingml/2006/table">
            <a:tbl>
              <a:tblPr firstRow="1" bandRow="1">
                <a:tableStyleId>{2D5ABB26-0587-4C30-8999-92F81FD0307C}</a:tableStyleId>
              </a:tblPr>
              <a:tblGrid>
                <a:gridCol w="839235"/>
                <a:gridCol w="1313793"/>
                <a:gridCol w="704193"/>
                <a:gridCol w="868155"/>
                <a:gridCol w="868155"/>
                <a:gridCol w="868155"/>
                <a:gridCol w="868155"/>
                <a:gridCol w="868155"/>
                <a:gridCol w="1700761"/>
              </a:tblGrid>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Entity</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Justification</a:t>
                      </a:r>
                      <a:r>
                        <a:rPr lang="en-GB" sz="1000" b="1" baseline="0" dirty="0" smtClean="0">
                          <a:solidFill>
                            <a:srgbClr val="FF0000"/>
                          </a:solidFill>
                          <a:latin typeface="Arial" panose="020B0604020202020204" pitchFamily="34" charset="0"/>
                          <a:cs typeface="Arial" panose="020B0604020202020204" pitchFamily="34" charset="0"/>
                        </a:rPr>
                        <a:t> for changes</a:t>
                      </a:r>
                      <a:endParaRPr lang="en-GB" sz="1000" b="1" dirty="0" smtClean="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2016</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a:lnSpc>
                          <a:spcPct val="100000"/>
                        </a:lnSpc>
                        <a:spcBef>
                          <a:spcPts val="200"/>
                        </a:spcBef>
                        <a:spcAft>
                          <a:spcPts val="200"/>
                        </a:spcAft>
                      </a:pP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6178">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30000" dirty="0" smtClean="0">
                          <a:solidFill>
                            <a:schemeClr val="tx1"/>
                          </a:solidFill>
                          <a:latin typeface="Arial" panose="020B0604020202020204" pitchFamily="34" charset="0"/>
                          <a:ea typeface="+mn-ea"/>
                          <a:cs typeface="Arial" panose="020B0604020202020204" pitchFamily="34" charset="0"/>
                        </a:rPr>
                        <a:t>1</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(1.40)%</a:t>
                      </a:r>
                      <a:endParaRPr lang="en-US" sz="1000" b="0" kern="1200" baseline="0" dirty="0">
                        <a:solidFill>
                          <a:schemeClr val="tx1"/>
                        </a:solidFill>
                        <a:latin typeface="Arial" panose="020B0604020202020204" pitchFamily="34" charset="0"/>
                        <a:ea typeface="+mn-ea"/>
                        <a:cs typeface="Arial" panose="020B0604020202020204" pitchFamily="34" charset="0"/>
                      </a:endParaRPr>
                    </a:p>
                  </a:txBody>
                  <a:tcPr marL="9144" marR="9144" marT="9144" marB="914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Tx/>
                        <a:buNone/>
                        <a:tabLst/>
                        <a:defRPr/>
                      </a:pPr>
                      <a:r>
                        <a:rPr lang="en-US" sz="1000" kern="1200" baseline="0" dirty="0" smtClean="0">
                          <a:solidFill>
                            <a:schemeClr val="tx1"/>
                          </a:solidFill>
                          <a:latin typeface="Arial" panose="020B0604020202020204" pitchFamily="34" charset="0"/>
                          <a:ea typeface="+mn-ea"/>
                          <a:cs typeface="Arial" panose="020B0604020202020204" pitchFamily="34" charset="0"/>
                        </a:rPr>
                        <a:t>&lt;=(2.0)%</a:t>
                      </a:r>
                    </a:p>
                    <a:p>
                      <a:pPr marL="0" marR="0" lvl="1" indent="0" algn="ctr" defTabSz="457200" rtl="0" eaLnBrk="1" fontAlgn="auto" latinLnBrk="0" hangingPunct="1">
                        <a:lnSpc>
                          <a:spcPct val="100000"/>
                        </a:lnSpc>
                        <a:spcBef>
                          <a:spcPts val="0"/>
                        </a:spcBef>
                        <a:spcAft>
                          <a:spcPts val="0"/>
                        </a:spcAft>
                        <a:buClr>
                          <a:schemeClr val="tx1"/>
                        </a:buClr>
                        <a:buSzTx/>
                        <a:buFontTx/>
                        <a:buNone/>
                        <a:tabLst/>
                        <a:defRPr/>
                      </a:pPr>
                      <a:r>
                        <a:rPr lang="en-US" sz="1000" dirty="0" smtClean="0">
                          <a:solidFill>
                            <a:schemeClr val="bg1">
                              <a:lumMod val="50000"/>
                            </a:schemeClr>
                          </a:solidFill>
                          <a:effectLst/>
                          <a:latin typeface="Arial" panose="020B0604020202020204" pitchFamily="34" charset="0"/>
                          <a:cs typeface="Arial" panose="020B0604020202020204" pitchFamily="34" charset="0"/>
                        </a:rPr>
                        <a:t>[≈$</a:t>
                      </a:r>
                      <a:r>
                        <a:rPr lang="en-US" sz="1000" u="none" strike="noStrike" dirty="0" smtClean="0">
                          <a:solidFill>
                            <a:schemeClr val="bg1">
                              <a:lumMod val="50000"/>
                            </a:schemeClr>
                          </a:solidFill>
                          <a:effectLst/>
                          <a:latin typeface="Arial" panose="020B0604020202020204" pitchFamily="34" charset="0"/>
                          <a:cs typeface="Arial" panose="020B0604020202020204" pitchFamily="34" charset="0"/>
                        </a:rPr>
                        <a:t>(80)M]</a:t>
                      </a:r>
                      <a:endParaRPr lang="en-US" sz="1000" b="0" i="0" u="none" strike="noStrike" dirty="0" smtClean="0">
                        <a:solidFill>
                          <a:schemeClr val="bg1">
                            <a:lumMod val="50000"/>
                          </a:schemeClr>
                        </a:solidFill>
                        <a:effectLst/>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1000" kern="1200" baseline="0" dirty="0" smtClean="0">
                          <a:solidFill>
                            <a:schemeClr val="tx1"/>
                          </a:solidFill>
                          <a:latin typeface="Arial" panose="020B0604020202020204" pitchFamily="34" charset="0"/>
                          <a:ea typeface="+mn-ea"/>
                          <a:cs typeface="Arial" panose="020B0604020202020204" pitchFamily="34" charset="0"/>
                        </a:rPr>
                        <a:t>&lt;=</a:t>
                      </a:r>
                      <a:r>
                        <a:rPr lang="en-US" sz="1000" dirty="0" smtClean="0">
                          <a:latin typeface="Arial" panose="020B0604020202020204" pitchFamily="34" charset="0"/>
                          <a:cs typeface="Arial" panose="020B0604020202020204" pitchFamily="34" charset="0"/>
                        </a:rPr>
                        <a:t>$(75MM)</a:t>
                      </a:r>
                      <a:endParaRPr lang="en-US" sz="1000" dirty="0">
                        <a:latin typeface="Arial" panose="020B0604020202020204" pitchFamily="34" charset="0"/>
                        <a:cs typeface="Arial" panose="020B0604020202020204" pitchFamily="34" charset="0"/>
                      </a:endParaRPr>
                    </a:p>
                  </a:txBody>
                  <a:tcPr marL="45720" marR="4572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Tx/>
                        <a:buNone/>
                        <a:tabLst/>
                        <a:defRPr/>
                      </a:pPr>
                      <a:r>
                        <a:rPr lang="en-US" sz="1000" kern="1200" dirty="0" smtClean="0">
                          <a:solidFill>
                            <a:schemeClr val="tx1"/>
                          </a:solidFill>
                          <a:latin typeface="Arial" panose="020B0604020202020204" pitchFamily="34" charset="0"/>
                          <a:ea typeface="+mn-ea"/>
                          <a:cs typeface="Arial" panose="020B0604020202020204" pitchFamily="34" charset="0"/>
                        </a:rPr>
                        <a:t>&lt;=(2.5)%</a:t>
                      </a:r>
                    </a:p>
                    <a:p>
                      <a:pPr marL="0" marR="0" lvl="1" indent="0" algn="ctr" defTabSz="457200" rtl="0" eaLnBrk="1" fontAlgn="auto" latinLnBrk="0" hangingPunct="1">
                        <a:lnSpc>
                          <a:spcPct val="100000"/>
                        </a:lnSpc>
                        <a:spcBef>
                          <a:spcPts val="0"/>
                        </a:spcBef>
                        <a:spcAft>
                          <a:spcPts val="0"/>
                        </a:spcAft>
                        <a:buClr>
                          <a:schemeClr val="tx1"/>
                        </a:buClr>
                        <a:buSzTx/>
                        <a:buFontTx/>
                        <a:buNone/>
                        <a:tabLst/>
                        <a:defRPr/>
                      </a:pPr>
                      <a:r>
                        <a:rPr lang="en-US" sz="1000" dirty="0" smtClean="0">
                          <a:solidFill>
                            <a:schemeClr val="bg1">
                              <a:lumMod val="50000"/>
                            </a:schemeClr>
                          </a:solidFill>
                          <a:effectLst/>
                          <a:latin typeface="Arial" panose="020B0604020202020204" pitchFamily="34" charset="0"/>
                          <a:cs typeface="Arial" panose="020B0604020202020204" pitchFamily="34" charset="0"/>
                        </a:rPr>
                        <a:t>[≈$</a:t>
                      </a:r>
                      <a:r>
                        <a:rPr lang="en-US" sz="1000" u="none" strike="noStrike" dirty="0" smtClean="0">
                          <a:solidFill>
                            <a:schemeClr val="bg1">
                              <a:lumMod val="50000"/>
                            </a:schemeClr>
                          </a:solidFill>
                          <a:effectLst/>
                          <a:latin typeface="Arial" panose="020B0604020202020204" pitchFamily="34" charset="0"/>
                          <a:cs typeface="Arial" panose="020B0604020202020204" pitchFamily="34" charset="0"/>
                        </a:rPr>
                        <a:t>(100)M]</a:t>
                      </a:r>
                      <a:endParaRPr lang="en-US" sz="1000" b="0" i="0" u="none" strike="noStrike" dirty="0" smtClean="0">
                        <a:solidFill>
                          <a:schemeClr val="bg1">
                            <a:lumMod val="50000"/>
                          </a:schemeClr>
                        </a:solidFill>
                        <a:effectLst/>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1000" kern="1200" baseline="0" dirty="0" smtClean="0">
                          <a:solidFill>
                            <a:schemeClr val="tx1"/>
                          </a:solidFill>
                          <a:latin typeface="Arial" panose="020B0604020202020204" pitchFamily="34" charset="0"/>
                          <a:ea typeface="+mn-ea"/>
                          <a:cs typeface="Arial" panose="020B0604020202020204" pitchFamily="34" charset="0"/>
                        </a:rPr>
                        <a:t>&lt;=</a:t>
                      </a:r>
                      <a:r>
                        <a:rPr lang="en-US" sz="1000" dirty="0" smtClean="0">
                          <a:latin typeface="Arial" panose="020B0604020202020204" pitchFamily="34" charset="0"/>
                          <a:cs typeface="Arial" panose="020B0604020202020204" pitchFamily="34" charset="0"/>
                        </a:rPr>
                        <a:t>$(100MM)</a:t>
                      </a:r>
                      <a:endParaRPr lang="en-US" sz="1000" dirty="0">
                        <a:latin typeface="Arial" panose="020B0604020202020204" pitchFamily="34" charset="0"/>
                        <a:cs typeface="Arial" panose="020B0604020202020204" pitchFamily="34" charset="0"/>
                      </a:endParaRPr>
                    </a:p>
                  </a:txBody>
                  <a:tcPr marL="45720" marR="45720" marT="0" marB="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Group request to use percentages,; limits tested against historical trends.</a:t>
                      </a: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2617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a:t>
                      </a:r>
                      <a:r>
                        <a:rPr lang="en-US" sz="1000" b="0" i="0" kern="1200" baseline="30000" dirty="0" smtClean="0">
                          <a:solidFill>
                            <a:schemeClr val="tx1"/>
                          </a:solidFill>
                          <a:latin typeface="Arial" panose="020B0604020202020204" pitchFamily="34" charset="0"/>
                          <a:ea typeface="+mn-ea"/>
                          <a:cs typeface="Arial" panose="020B0604020202020204" pitchFamily="34" charset="0"/>
                        </a:rPr>
                        <a:t>2</a:t>
                      </a:r>
                      <a:r>
                        <a:rPr lang="en-US" sz="1000" b="0" i="0" kern="1200" dirty="0" smtClean="0">
                          <a:solidFill>
                            <a:schemeClr val="tx1"/>
                          </a:solidFill>
                          <a:latin typeface="Arial" panose="020B0604020202020204" pitchFamily="34" charset="0"/>
                          <a:ea typeface="+mn-ea"/>
                          <a:cs typeface="Arial" panose="020B0604020202020204" pitchFamily="34" charset="0"/>
                        </a:rPr>
                        <a:t> Sensitivity(+/- 100bps)</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(2.38)%</a:t>
                      </a:r>
                    </a:p>
                  </a:txBody>
                  <a:tcPr marL="9144" marR="9144" marT="9144" marB="914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kern="1200" dirty="0" smtClean="0">
                          <a:solidFill>
                            <a:schemeClr val="tx1"/>
                          </a:solidFill>
                          <a:latin typeface="Arial" panose="020B0604020202020204" pitchFamily="34" charset="0"/>
                          <a:ea typeface="+mn-ea"/>
                          <a:cs typeface="Arial" panose="020B0604020202020204" pitchFamily="34" charset="0"/>
                        </a:rPr>
                        <a:t>&lt;=(</a:t>
                      </a:r>
                      <a:r>
                        <a:rPr lang="en-US" sz="1000" kern="1200" baseline="0" dirty="0" smtClean="0">
                          <a:solidFill>
                            <a:schemeClr val="tx1"/>
                          </a:solidFill>
                          <a:latin typeface="Arial" panose="020B0604020202020204" pitchFamily="34" charset="0"/>
                          <a:ea typeface="+mn-ea"/>
                          <a:cs typeface="Arial" panose="020B0604020202020204" pitchFamily="34" charset="0"/>
                        </a:rPr>
                        <a:t>3.0)</a:t>
                      </a:r>
                      <a:r>
                        <a:rPr lang="en-US" sz="1000" kern="1200" dirty="0" smtClean="0">
                          <a:solidFill>
                            <a:schemeClr val="tx1"/>
                          </a:solidFill>
                          <a:latin typeface="Arial" panose="020B0604020202020204" pitchFamily="34" charset="0"/>
                          <a:ea typeface="+mn-ea"/>
                          <a:cs typeface="Arial" panose="020B0604020202020204" pitchFamily="34" charset="0"/>
                        </a:rPr>
                        <a:t>%</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solidFill>
                            <a:schemeClr val="bg1">
                              <a:lumMod val="50000"/>
                            </a:schemeClr>
                          </a:solidFill>
                          <a:effectLst/>
                          <a:latin typeface="Arial" panose="020B0604020202020204" pitchFamily="34" charset="0"/>
                          <a:cs typeface="Arial" panose="020B0604020202020204" pitchFamily="34" charset="0"/>
                        </a:rPr>
                        <a:t>[≈$</a:t>
                      </a:r>
                      <a:r>
                        <a:rPr lang="en-US" sz="1000" u="none" strike="noStrike" dirty="0" smtClean="0">
                          <a:solidFill>
                            <a:schemeClr val="bg1">
                              <a:lumMod val="50000"/>
                            </a:schemeClr>
                          </a:solidFill>
                          <a:effectLst/>
                          <a:latin typeface="Arial" panose="020B0604020202020204" pitchFamily="34" charset="0"/>
                          <a:cs typeface="Arial" panose="020B0604020202020204" pitchFamily="34" charset="0"/>
                        </a:rPr>
                        <a:t>(150)M]</a:t>
                      </a:r>
                      <a:endParaRPr lang="en-US" sz="1000" b="0" i="0" u="none" strike="noStrike" dirty="0" smtClean="0">
                        <a:solidFill>
                          <a:schemeClr val="bg1">
                            <a:lumMod val="50000"/>
                          </a:schemeClr>
                        </a:solidFill>
                        <a:effectLst/>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914400" rtl="0" eaLnBrk="1" latinLnBrk="0" hangingPunct="1"/>
                      <a:r>
                        <a:rPr lang="en-US" sz="1000" kern="1200" baseline="0" dirty="0" smtClean="0">
                          <a:solidFill>
                            <a:schemeClr val="tx1"/>
                          </a:solidFill>
                          <a:latin typeface="Arial" panose="020B0604020202020204" pitchFamily="34" charset="0"/>
                          <a:ea typeface="+mn-ea"/>
                          <a:cs typeface="Arial" panose="020B0604020202020204" pitchFamily="34" charset="0"/>
                        </a:rPr>
                        <a:t>&lt;=</a:t>
                      </a:r>
                      <a:r>
                        <a:rPr lang="en-US" sz="1000" kern="1200" dirty="0" smtClean="0">
                          <a:solidFill>
                            <a:schemeClr val="tx1"/>
                          </a:solidFill>
                          <a:latin typeface="Arial" panose="020B0604020202020204" pitchFamily="34" charset="0"/>
                          <a:ea typeface="+mn-ea"/>
                          <a:cs typeface="Arial" panose="020B0604020202020204" pitchFamily="34" charset="0"/>
                        </a:rPr>
                        <a:t>$(240MM)</a:t>
                      </a:r>
                      <a:endParaRPr lang="en-US" sz="1000" kern="1200" dirty="0">
                        <a:solidFill>
                          <a:schemeClr val="tx1"/>
                        </a:solidFill>
                        <a:latin typeface="Arial" panose="020B0604020202020204" pitchFamily="34" charset="0"/>
                        <a:ea typeface="+mn-ea"/>
                        <a:cs typeface="Arial" panose="020B0604020202020204" pitchFamily="34" charset="0"/>
                      </a:endParaRPr>
                    </a:p>
                  </a:txBody>
                  <a:tcPr marL="45720" marR="4572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Tx/>
                        <a:buNone/>
                        <a:tabLst/>
                        <a:defRPr/>
                      </a:pPr>
                      <a:r>
                        <a:rPr lang="en-US" sz="1000" kern="1200" dirty="0" smtClean="0">
                          <a:solidFill>
                            <a:schemeClr val="tx1"/>
                          </a:solidFill>
                          <a:latin typeface="Arial" panose="020B0604020202020204" pitchFamily="34" charset="0"/>
                          <a:ea typeface="+mn-ea"/>
                          <a:cs typeface="Arial" panose="020B0604020202020204" pitchFamily="34" charset="0"/>
                        </a:rPr>
                        <a:t>&lt;=(4.0)%</a:t>
                      </a:r>
                    </a:p>
                    <a:p>
                      <a:pPr marL="0" marR="0" lvl="1" indent="0" algn="ctr" defTabSz="457200" rtl="0" eaLnBrk="1" fontAlgn="auto" latinLnBrk="0" hangingPunct="1">
                        <a:lnSpc>
                          <a:spcPct val="100000"/>
                        </a:lnSpc>
                        <a:spcBef>
                          <a:spcPts val="0"/>
                        </a:spcBef>
                        <a:spcAft>
                          <a:spcPts val="0"/>
                        </a:spcAft>
                        <a:buClr>
                          <a:schemeClr val="tx1"/>
                        </a:buClr>
                        <a:buSzTx/>
                        <a:buFontTx/>
                        <a:buNone/>
                        <a:tabLst/>
                        <a:defRPr/>
                      </a:pPr>
                      <a:r>
                        <a:rPr lang="en-US" sz="1000" dirty="0" smtClean="0">
                          <a:solidFill>
                            <a:schemeClr val="bg1">
                              <a:lumMod val="50000"/>
                            </a:schemeClr>
                          </a:solidFill>
                          <a:effectLst/>
                          <a:latin typeface="Arial" panose="020B0604020202020204" pitchFamily="34" charset="0"/>
                          <a:cs typeface="Arial" panose="020B0604020202020204" pitchFamily="34" charset="0"/>
                        </a:rPr>
                        <a:t>[≈$</a:t>
                      </a:r>
                      <a:r>
                        <a:rPr lang="en-US" sz="1000" u="none" strike="noStrike" dirty="0" smtClean="0">
                          <a:solidFill>
                            <a:schemeClr val="bg1">
                              <a:lumMod val="50000"/>
                            </a:schemeClr>
                          </a:solidFill>
                          <a:effectLst/>
                          <a:latin typeface="Arial" panose="020B0604020202020204" pitchFamily="34" charset="0"/>
                          <a:cs typeface="Arial" panose="020B0604020202020204" pitchFamily="34" charset="0"/>
                        </a:rPr>
                        <a:t>(200)M]</a:t>
                      </a:r>
                      <a:endParaRPr lang="en-US" sz="1000" b="0" i="0" u="none" strike="noStrike" dirty="0" smtClean="0">
                        <a:solidFill>
                          <a:schemeClr val="bg1">
                            <a:lumMod val="50000"/>
                          </a:schemeClr>
                        </a:solidFill>
                        <a:effectLst/>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914400" rtl="0" eaLnBrk="1" latinLnBrk="0" hangingPunct="1"/>
                      <a:r>
                        <a:rPr lang="en-US" sz="1000" kern="1200" baseline="0" dirty="0" smtClean="0">
                          <a:solidFill>
                            <a:schemeClr val="tx1"/>
                          </a:solidFill>
                          <a:latin typeface="Arial" panose="020B0604020202020204" pitchFamily="34" charset="0"/>
                          <a:ea typeface="+mn-ea"/>
                          <a:cs typeface="Arial" panose="020B0604020202020204" pitchFamily="34" charset="0"/>
                        </a:rPr>
                        <a:t>&lt;=</a:t>
                      </a:r>
                      <a:r>
                        <a:rPr lang="en-US" sz="1000" kern="1200" dirty="0" smtClean="0">
                          <a:solidFill>
                            <a:schemeClr val="tx1"/>
                          </a:solidFill>
                          <a:latin typeface="Arial" panose="020B0604020202020204" pitchFamily="34" charset="0"/>
                          <a:ea typeface="+mn-ea"/>
                          <a:cs typeface="Arial" panose="020B0604020202020204" pitchFamily="34" charset="0"/>
                        </a:rPr>
                        <a:t>$(300MM)</a:t>
                      </a:r>
                      <a:endParaRPr lang="en-US" sz="1000" kern="1200" dirty="0">
                        <a:solidFill>
                          <a:schemeClr val="tx1"/>
                        </a:solidFill>
                        <a:latin typeface="Arial" panose="020B0604020202020204" pitchFamily="34" charset="0"/>
                        <a:ea typeface="+mn-ea"/>
                        <a:cs typeface="Arial" panose="020B0604020202020204" pitchFamily="34" charset="0"/>
                      </a:endParaRPr>
                    </a:p>
                  </a:txBody>
                  <a:tcPr marL="45720" marR="45720" marT="0" marB="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Metric definition changed</a:t>
                      </a:r>
                      <a:r>
                        <a:rPr lang="en-GB" sz="1000" b="0" baseline="0" dirty="0" smtClean="0">
                          <a:solidFill>
                            <a:schemeClr val="tx1"/>
                          </a:solidFill>
                          <a:latin typeface="Arial" panose="020B0604020202020204" pitchFamily="34" charset="0"/>
                          <a:cs typeface="Arial" panose="020B0604020202020204" pitchFamily="34" charset="0"/>
                        </a:rPr>
                        <a:t> to r</a:t>
                      </a:r>
                      <a:r>
                        <a:rPr lang="en-GB" sz="1000" b="0" dirty="0" smtClean="0">
                          <a:solidFill>
                            <a:schemeClr val="tx1"/>
                          </a:solidFill>
                          <a:latin typeface="Arial" panose="020B0604020202020204" pitchFamily="34" charset="0"/>
                          <a:cs typeface="Arial" panose="020B0604020202020204" pitchFamily="34" charset="0"/>
                        </a:rPr>
                        <a:t>educe the shock</a:t>
                      </a:r>
                      <a:r>
                        <a:rPr lang="en-GB" sz="1000" b="0" baseline="0" dirty="0" smtClean="0">
                          <a:solidFill>
                            <a:schemeClr val="tx1"/>
                          </a:solidFill>
                          <a:latin typeface="Arial" panose="020B0604020202020204" pitchFamily="34" charset="0"/>
                          <a:cs typeface="Arial" panose="020B0604020202020204" pitchFamily="34" charset="0"/>
                        </a:rPr>
                        <a:t> from +/- 200bps to +/- 100bps as per Group request in order to simplify comparison to peers</a:t>
                      </a:r>
                      <a:endParaRPr lang="en-GB" sz="1000" b="0" dirty="0" smtClean="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1" name="Group 10"/>
          <p:cNvGrpSpPr/>
          <p:nvPr/>
        </p:nvGrpSpPr>
        <p:grpSpPr>
          <a:xfrm>
            <a:off x="443921" y="72184"/>
            <a:ext cx="2799275" cy="189008"/>
            <a:chOff x="403281" y="164517"/>
            <a:chExt cx="2799275" cy="189008"/>
          </a:xfrm>
        </p:grpSpPr>
        <p:sp>
          <p:nvSpPr>
            <p:cNvPr id="12"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Interest rate risk: Limit overview</a:t>
              </a:r>
              <a:endParaRPr lang="en-US" sz="1200" dirty="0">
                <a:solidFill>
                  <a:schemeClr val="accent1"/>
                </a:solidFill>
              </a:endParaRPr>
            </a:p>
          </p:txBody>
        </p:sp>
        <p:sp>
          <p:nvSpPr>
            <p:cNvPr id="15" name="Oval 1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749597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smtClean="0"/>
              <a:t>Interest </a:t>
            </a:r>
            <a:r>
              <a:rPr lang="en-US" sz="2000" dirty="0"/>
              <a:t>rate risk metrics</a:t>
            </a:r>
          </a:p>
        </p:txBody>
      </p:sp>
      <p:graphicFrame>
        <p:nvGraphicFramePr>
          <p:cNvPr id="3" name="Content Placeholder 12"/>
          <p:cNvGraphicFramePr>
            <a:graphicFrameLocks/>
          </p:cNvGraphicFramePr>
          <p:nvPr>
            <p:extLst>
              <p:ext uri="{D42A27DB-BD31-4B8C-83A1-F6EECF244321}">
                <p14:modId xmlns:p14="http://schemas.microsoft.com/office/powerpoint/2010/main" val="2792902134"/>
              </p:ext>
            </p:extLst>
          </p:nvPr>
        </p:nvGraphicFramePr>
        <p:xfrm>
          <a:off x="360998" y="1463040"/>
          <a:ext cx="8821737" cy="3794760"/>
        </p:xfrm>
        <a:graphic>
          <a:graphicData uri="http://schemas.openxmlformats.org/drawingml/2006/table">
            <a:tbl>
              <a:tblPr firstRow="1" bandRow="1">
                <a:tableStyleId>{839DD9DD-9E6C-4910-8AC0-68ADFF6A6AFC}</a:tableStyleId>
              </a:tblPr>
              <a:tblGrid>
                <a:gridCol w="2077402"/>
                <a:gridCol w="1544320"/>
                <a:gridCol w="520001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Net interest income sensitivity (+/-100bps)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IRR exposure limits can provide an early warning of possible financial problems resulting from the effects of changing interest rates on the existing balance sheet and income performance and thus can be used to define an appetite for interest rate-related negative performance variability</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The ALM NII metric estimates the directional sensitivity of earnings at risk (NII) due to the </a:t>
                      </a:r>
                      <a:r>
                        <a:rPr lang="en-US" sz="1100" i="0" kern="1200" baseline="0" dirty="0" err="1" smtClean="0">
                          <a:solidFill>
                            <a:schemeClr val="tx1"/>
                          </a:solidFill>
                          <a:latin typeface="Arial" panose="020B0604020202020204" pitchFamily="34" charset="0"/>
                          <a:ea typeface="+mn-ea"/>
                          <a:cs typeface="Arial" panose="020B0604020202020204" pitchFamily="34" charset="0"/>
                        </a:rPr>
                        <a:t>repricing</a:t>
                      </a:r>
                      <a:r>
                        <a:rPr lang="en-US" sz="1100" i="0" kern="1200" baseline="0" dirty="0" smtClean="0">
                          <a:solidFill>
                            <a:schemeClr val="tx1"/>
                          </a:solidFill>
                          <a:latin typeface="Arial" panose="020B0604020202020204" pitchFamily="34" charset="0"/>
                          <a:ea typeface="+mn-ea"/>
                          <a:cs typeface="Arial" panose="020B0604020202020204" pitchFamily="34" charset="0"/>
                        </a:rPr>
                        <a:t> interaction of the existing assets and liabilities over time resulting from a particular yield curve shift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NII shocks provide a short-to-mid term view of the impact on earnings and capital due to various changes in interest rates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configuration of the metric is an industry standard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Market value of equity sensitivity (+/- 100bps)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r>
                        <a:rPr lang="en-US" sz="1100" i="0" kern="1200" dirty="0" smtClean="0">
                          <a:solidFill>
                            <a:schemeClr val="tx1"/>
                          </a:solidFill>
                          <a:latin typeface="Arial" panose="020B0604020202020204" pitchFamily="34" charset="0"/>
                          <a:ea typeface="+mn-ea"/>
                          <a:cs typeface="Arial" panose="020B0604020202020204" pitchFamily="34" charset="0"/>
                        </a:rPr>
                        <a:t>SC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MVE</a:t>
                      </a:r>
                      <a:r>
                        <a:rPr lang="en-US" sz="1100" i="0" kern="1200" baseline="0" dirty="0" smtClean="0">
                          <a:solidFill>
                            <a:schemeClr val="tx1"/>
                          </a:solidFill>
                          <a:latin typeface="Arial" panose="020B0604020202020204" pitchFamily="34" charset="0"/>
                          <a:ea typeface="+mn-ea"/>
                          <a:cs typeface="Arial" panose="020B0604020202020204" pitchFamily="34" charset="0"/>
                        </a:rPr>
                        <a:t> measures the difference between the current fair value of an asset and the current fair value of liabilities; it serves as a proxy to the market value of SHUSA’s balance sheet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The</a:t>
                      </a:r>
                      <a:r>
                        <a:rPr lang="en-US" sz="1100" i="0" kern="1200" baseline="0" dirty="0" smtClean="0">
                          <a:solidFill>
                            <a:schemeClr val="tx1"/>
                          </a:solidFill>
                          <a:latin typeface="Arial" panose="020B0604020202020204" pitchFamily="34" charset="0"/>
                          <a:ea typeface="+mn-ea"/>
                          <a:cs typeface="Arial" panose="020B0604020202020204" pitchFamily="34" charset="0"/>
                        </a:rPr>
                        <a:t> ALM MVE metric e</a:t>
                      </a:r>
                      <a:r>
                        <a:rPr lang="en-US" sz="1100" i="0" kern="1200" dirty="0" smtClean="0">
                          <a:solidFill>
                            <a:schemeClr val="tx1"/>
                          </a:solidFill>
                          <a:latin typeface="Arial" panose="020B0604020202020204" pitchFamily="34" charset="0"/>
                          <a:ea typeface="+mn-ea"/>
                          <a:cs typeface="Arial" panose="020B0604020202020204" pitchFamily="34" charset="0"/>
                        </a:rPr>
                        <a:t>stimates the directional sensitivity of market value of</a:t>
                      </a:r>
                      <a:r>
                        <a:rPr lang="en-US" sz="1100" i="0" kern="1200" baseline="0" dirty="0" smtClean="0">
                          <a:solidFill>
                            <a:schemeClr val="tx1"/>
                          </a:solidFill>
                          <a:latin typeface="Arial" panose="020B0604020202020204" pitchFamily="34" charset="0"/>
                          <a:ea typeface="+mn-ea"/>
                          <a:cs typeface="Arial" panose="020B0604020202020204" pitchFamily="34" charset="0"/>
                        </a:rPr>
                        <a:t> equity </a:t>
                      </a:r>
                      <a:r>
                        <a:rPr lang="en-US" sz="1100" i="0" kern="1200" dirty="0" smtClean="0">
                          <a:solidFill>
                            <a:schemeClr val="tx1"/>
                          </a:solidFill>
                          <a:latin typeface="Arial" panose="020B0604020202020204" pitchFamily="34" charset="0"/>
                          <a:ea typeface="+mn-ea"/>
                          <a:cs typeface="Arial" panose="020B0604020202020204" pitchFamily="34" charset="0"/>
                        </a:rPr>
                        <a:t>due to the </a:t>
                      </a:r>
                      <a:r>
                        <a:rPr lang="en-US" sz="1100" i="0" kern="1200" dirty="0" err="1" smtClean="0">
                          <a:solidFill>
                            <a:schemeClr val="tx1"/>
                          </a:solidFill>
                          <a:latin typeface="Arial" panose="020B0604020202020204" pitchFamily="34" charset="0"/>
                          <a:ea typeface="+mn-ea"/>
                          <a:cs typeface="Arial" panose="020B0604020202020204" pitchFamily="34" charset="0"/>
                        </a:rPr>
                        <a:t>repricing</a:t>
                      </a:r>
                      <a:r>
                        <a:rPr lang="en-US" sz="1100" i="0" kern="1200" dirty="0" smtClean="0">
                          <a:solidFill>
                            <a:schemeClr val="tx1"/>
                          </a:solidFill>
                          <a:latin typeface="Arial" panose="020B0604020202020204" pitchFamily="34" charset="0"/>
                          <a:ea typeface="+mn-ea"/>
                          <a:cs typeface="Arial" panose="020B0604020202020204" pitchFamily="34" charset="0"/>
                        </a:rPr>
                        <a:t> interaction of the existing assets and liabilities over time resulting from a particular yield curve shift</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MVE shocks provide a longer term economic view of SHUSA’s IRR exposure that incorporates all future cash flows from existing asset/liability and off-balance sheet exposures</a:t>
                      </a:r>
                      <a:endParaRPr lang="en-US" sz="1100" i="0" kern="1200" dirty="0" smtClean="0">
                        <a:solidFill>
                          <a:schemeClr val="tx1"/>
                        </a:solidFill>
                        <a:latin typeface="Arial" panose="020B0604020202020204" pitchFamily="34" charset="0"/>
                        <a:ea typeface="+mn-ea"/>
                        <a:cs typeface="Arial" panose="020B0604020202020204" pitchFamily="34" charset="0"/>
                      </a:endParaRP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dirty="0" smtClean="0">
                          <a:solidFill>
                            <a:schemeClr val="tx1"/>
                          </a:solidFill>
                          <a:latin typeface="Arial" panose="020B0604020202020204" pitchFamily="34" charset="0"/>
                          <a:ea typeface="+mn-ea"/>
                          <a:cs typeface="Arial" panose="020B0604020202020204" pitchFamily="34" charset="0"/>
                        </a:rPr>
                        <a:t>This configuration</a:t>
                      </a:r>
                      <a:r>
                        <a:rPr lang="en-US" sz="1100" i="0" kern="1200" baseline="0" dirty="0" smtClean="0">
                          <a:solidFill>
                            <a:schemeClr val="tx1"/>
                          </a:solidFill>
                          <a:latin typeface="Arial" panose="020B0604020202020204" pitchFamily="34" charset="0"/>
                          <a:ea typeface="+mn-ea"/>
                          <a:cs typeface="Arial" panose="020B0604020202020204" pitchFamily="34" charset="0"/>
                        </a:rPr>
                        <a:t> of the metric is an industry standard</a:t>
                      </a:r>
                      <a:endParaRPr lang="en-US" sz="110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8" name="Group 7"/>
          <p:cNvGrpSpPr/>
          <p:nvPr/>
        </p:nvGrpSpPr>
        <p:grpSpPr>
          <a:xfrm>
            <a:off x="443921" y="72184"/>
            <a:ext cx="2799275" cy="189008"/>
            <a:chOff x="403281" y="164517"/>
            <a:chExt cx="2799275" cy="189008"/>
          </a:xfrm>
        </p:grpSpPr>
        <p:sp>
          <p:nvSpPr>
            <p:cNvPr id="12"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Interest rate risk: Metric selection</a:t>
              </a:r>
              <a:endParaRPr lang="en-US" sz="1200" dirty="0">
                <a:solidFill>
                  <a:schemeClr val="accent1"/>
                </a:solidFill>
              </a:endParaRPr>
            </a:p>
          </p:txBody>
        </p:sp>
        <p:sp>
          <p:nvSpPr>
            <p:cNvPr id="13" name="Oval 1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771533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Object 54" hidden="1"/>
          <p:cNvGraphicFramePr>
            <a:graphicFrameLocks noChangeAspect="1"/>
          </p:cNvGraphicFramePr>
          <p:nvPr>
            <p:custDataLst>
              <p:tags r:id="rId2"/>
            </p:custDataLst>
            <p:extLst>
              <p:ext uri="{D42A27DB-BD31-4B8C-83A1-F6EECF244321}">
                <p14:modId xmlns:p14="http://schemas.microsoft.com/office/powerpoint/2010/main" val="12706721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8896" name="think-cell Slide" r:id="rId33" imgW="270" imgH="270" progId="TCLayout.ActiveDocument.1">
                  <p:embed/>
                </p:oleObj>
              </mc:Choice>
              <mc:Fallback>
                <p:oleObj name="think-cell Slide" r:id="rId33" imgW="270" imgH="270" progId="TCLayout.ActiveDocument.1">
                  <p:embed/>
                  <p:pic>
                    <p:nvPicPr>
                      <p:cNvPr id="0" name=""/>
                      <p:cNvPicPr/>
                      <p:nvPr/>
                    </p:nvPicPr>
                    <p:blipFill>
                      <a:blip r:embed="rId34"/>
                      <a:stretch>
                        <a:fillRect/>
                      </a:stretch>
                    </p:blipFill>
                    <p:spPr>
                      <a:xfrm>
                        <a:off x="1588" y="1588"/>
                        <a:ext cx="1587" cy="1587"/>
                      </a:xfrm>
                      <a:prstGeom prst="rect">
                        <a:avLst/>
                      </a:prstGeom>
                    </p:spPr>
                  </p:pic>
                </p:oleObj>
              </mc:Fallback>
            </mc:AlternateContent>
          </a:graphicData>
        </a:graphic>
      </p:graphicFrame>
      <p:sp>
        <p:nvSpPr>
          <p:cNvPr id="54" name="Rectangle 53" hidden="1"/>
          <p:cNvSpPr/>
          <p:nvPr>
            <p:custDataLst>
              <p:tags r:id="rId3"/>
            </p:custDataLst>
          </p:nvPr>
        </p:nvSpPr>
        <p:spPr bwMode="auto">
          <a:xfrm>
            <a:off x="0" y="0"/>
            <a:ext cx="158750" cy="15875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cs typeface="Arial"/>
              <a:sym typeface="Arial"/>
            </a:endParaRPr>
          </a:p>
        </p:txBody>
      </p:sp>
      <p:cxnSp>
        <p:nvCxnSpPr>
          <p:cNvPr id="108" name="Straight Connector 107"/>
          <p:cNvCxnSpPr/>
          <p:nvPr/>
        </p:nvCxnSpPr>
        <p:spPr bwMode="auto">
          <a:xfrm flipH="1">
            <a:off x="622296" y="3155950"/>
            <a:ext cx="365760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109" name="Straight Connector 108"/>
          <p:cNvCxnSpPr/>
          <p:nvPr/>
        </p:nvCxnSpPr>
        <p:spPr bwMode="auto">
          <a:xfrm>
            <a:off x="622296" y="2886075"/>
            <a:ext cx="365760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2" name="Content Placeholder 1"/>
          <p:cNvSpPr>
            <a:spLocks noGrp="1"/>
          </p:cNvSpPr>
          <p:nvPr>
            <p:ph sz="quarter" idx="11"/>
          </p:nvPr>
        </p:nvSpPr>
        <p:spPr/>
        <p:txBody>
          <a:bodyPr/>
          <a:lstStyle/>
          <a:p>
            <a:r>
              <a:rPr lang="en-US" dirty="0"/>
              <a:t>Calibration: </a:t>
            </a:r>
            <a:r>
              <a:rPr lang="en-US" b="0" dirty="0"/>
              <a:t>NII and MVE</a:t>
            </a:r>
            <a:endParaRPr lang="en-GB" dirty="0"/>
          </a:p>
        </p:txBody>
      </p:sp>
      <p:graphicFrame>
        <p:nvGraphicFramePr>
          <p:cNvPr id="23" name="Object 22"/>
          <p:cNvGraphicFramePr>
            <a:graphicFrameLocks/>
          </p:cNvGraphicFramePr>
          <p:nvPr>
            <p:custDataLst>
              <p:tags r:id="rId4"/>
            </p:custDataLst>
            <p:extLst>
              <p:ext uri="{D42A27DB-BD31-4B8C-83A1-F6EECF244321}">
                <p14:modId xmlns:p14="http://schemas.microsoft.com/office/powerpoint/2010/main" val="1529351355"/>
              </p:ext>
            </p:extLst>
          </p:nvPr>
        </p:nvGraphicFramePr>
        <p:xfrm>
          <a:off x="152400" y="4076700"/>
          <a:ext cx="4343490" cy="1828800"/>
        </p:xfrm>
        <a:graphic>
          <a:graphicData uri="http://schemas.openxmlformats.org/presentationml/2006/ole">
            <mc:AlternateContent xmlns:mc="http://schemas.openxmlformats.org/markup-compatibility/2006">
              <mc:Choice xmlns:v="urn:schemas-microsoft-com:vml" Requires="v">
                <p:oleObj spid="_x0000_s278897" name="Chart" r:id="rId35" imgW="4343490" imgH="1828800" progId="MSGraph.Chart.8">
                  <p:embed followColorScheme="full"/>
                </p:oleObj>
              </mc:Choice>
              <mc:Fallback>
                <p:oleObj name="Chart" r:id="rId35" imgW="4343490" imgH="1828800" progId="MSGraph.Chart.8">
                  <p:embed followColorScheme="full"/>
                  <p:pic>
                    <p:nvPicPr>
                      <p:cNvPr id="0" name=""/>
                      <p:cNvPicPr/>
                      <p:nvPr/>
                    </p:nvPicPr>
                    <p:blipFill>
                      <a:blip r:embed="rId36"/>
                      <a:stretch>
                        <a:fillRect/>
                      </a:stretch>
                    </p:blipFill>
                    <p:spPr>
                      <a:xfrm>
                        <a:off x="152400" y="4076700"/>
                        <a:ext cx="4343490" cy="1828800"/>
                      </a:xfrm>
                      <a:prstGeom prst="rect">
                        <a:avLst/>
                      </a:prstGeom>
                    </p:spPr>
                  </p:pic>
                </p:oleObj>
              </mc:Fallback>
            </mc:AlternateContent>
          </a:graphicData>
        </a:graphic>
      </p:graphicFrame>
      <p:sp>
        <p:nvSpPr>
          <p:cNvPr id="61" name="Text Placeholder 1"/>
          <p:cNvSpPr>
            <a:spLocks noGrp="1"/>
          </p:cNvSpPr>
          <p:nvPr>
            <p:custDataLst>
              <p:tags r:id="rId5"/>
            </p:custDataLst>
          </p:nvPr>
        </p:nvSpPr>
        <p:spPr bwMode="auto">
          <a:xfrm>
            <a:off x="627063" y="57753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4E18EB4-31F7-43E6-9D6E-FD6F1CA73BE2}" type="datetime'''''''''A''pr''''-''''1''5'''''''''''''''''''''">
              <a:rPr lang="en-US" sz="1000">
                <a:latin typeface="Arial"/>
                <a:cs typeface="Arial"/>
                <a:sym typeface="Arial"/>
              </a:rPr>
              <a:pPr marL="0" indent="0" algn="ctr">
                <a:lnSpc>
                  <a:spcPct val="100000"/>
                </a:lnSpc>
                <a:spcBef>
                  <a:spcPct val="0"/>
                </a:spcBef>
                <a:buNone/>
              </a:pPr>
              <a:t>Apr-15</a:t>
            </a:fld>
            <a:endParaRPr lang="en-GB" sz="1000" dirty="0">
              <a:latin typeface="Arial"/>
              <a:cs typeface="Arial"/>
              <a:sym typeface="Arial"/>
            </a:endParaRPr>
          </a:p>
        </p:txBody>
      </p:sp>
      <p:sp>
        <p:nvSpPr>
          <p:cNvPr id="62" name="Text Placeholder 2"/>
          <p:cNvSpPr>
            <a:spLocks noGrp="1"/>
          </p:cNvSpPr>
          <p:nvPr>
            <p:custDataLst>
              <p:tags r:id="rId6"/>
            </p:custDataLst>
          </p:nvPr>
        </p:nvSpPr>
        <p:spPr bwMode="auto">
          <a:xfrm>
            <a:off x="895350" y="5775325"/>
            <a:ext cx="2952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2428496A-7524-4E30-BE08-EE4A186943EE}" type="datetime'''''''''M''''ay''-''''''''''''''1''''''''''5'''''''''''''''">
              <a:rPr lang="en-US" sz="1000">
                <a:latin typeface="Arial"/>
                <a:cs typeface="Arial"/>
                <a:sym typeface="Arial"/>
              </a:rPr>
              <a:pPr marL="0" indent="0" algn="ctr">
                <a:lnSpc>
                  <a:spcPct val="100000"/>
                </a:lnSpc>
                <a:spcBef>
                  <a:spcPct val="0"/>
                </a:spcBef>
                <a:buNone/>
              </a:pPr>
              <a:t>May-15</a:t>
            </a:fld>
            <a:endParaRPr lang="en-GB" sz="1000" dirty="0">
              <a:latin typeface="Arial"/>
              <a:cs typeface="Arial"/>
              <a:sym typeface="Arial"/>
            </a:endParaRPr>
          </a:p>
        </p:txBody>
      </p:sp>
      <p:sp>
        <p:nvSpPr>
          <p:cNvPr id="63" name="Text Placeholder 3"/>
          <p:cNvSpPr>
            <a:spLocks noGrp="1"/>
          </p:cNvSpPr>
          <p:nvPr>
            <p:custDataLst>
              <p:tags r:id="rId7"/>
            </p:custDataLst>
          </p:nvPr>
        </p:nvSpPr>
        <p:spPr bwMode="auto">
          <a:xfrm>
            <a:off x="1204913" y="57753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EB9883F2-6E82-4AB9-AB5D-F68D0B1D7500}" type="datetime'''''''''J''''''''''''''''u''''''n-1''''''''''''''''''5'''''''">
              <a:rPr lang="en-US" sz="1000">
                <a:latin typeface="Arial"/>
                <a:cs typeface="Arial"/>
                <a:sym typeface="Arial"/>
              </a:rPr>
              <a:pPr marL="0" indent="0" algn="ctr">
                <a:lnSpc>
                  <a:spcPct val="100000"/>
                </a:lnSpc>
                <a:spcBef>
                  <a:spcPct val="0"/>
                </a:spcBef>
                <a:buNone/>
              </a:pPr>
              <a:t>Jun-15</a:t>
            </a:fld>
            <a:endParaRPr lang="en-GB" sz="1000" dirty="0">
              <a:latin typeface="Arial"/>
              <a:cs typeface="Arial"/>
              <a:sym typeface="Arial"/>
            </a:endParaRPr>
          </a:p>
        </p:txBody>
      </p:sp>
      <p:sp>
        <p:nvSpPr>
          <p:cNvPr id="67" name="Text Placeholder 5"/>
          <p:cNvSpPr>
            <a:spLocks noGrp="1"/>
          </p:cNvSpPr>
          <p:nvPr>
            <p:custDataLst>
              <p:tags r:id="rId8"/>
            </p:custDataLst>
          </p:nvPr>
        </p:nvSpPr>
        <p:spPr bwMode="auto">
          <a:xfrm>
            <a:off x="1516063" y="5775325"/>
            <a:ext cx="2174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D075F2F-E73A-4EFB-ACA4-3A23AF3DB47F}" type="datetime'J''''u''''''''''l''-''''''''''''''''''''''''1''''''5'''">
              <a:rPr lang="en-US" sz="1000">
                <a:latin typeface="Arial"/>
                <a:cs typeface="Arial"/>
                <a:sym typeface="Arial"/>
              </a:rPr>
              <a:pPr marL="0" indent="0" algn="ctr">
                <a:lnSpc>
                  <a:spcPct val="100000"/>
                </a:lnSpc>
                <a:spcBef>
                  <a:spcPct val="0"/>
                </a:spcBef>
                <a:buNone/>
              </a:pPr>
              <a:t>Jul-15</a:t>
            </a:fld>
            <a:endParaRPr lang="en-GB" sz="1000" dirty="0">
              <a:latin typeface="Arial"/>
              <a:cs typeface="Arial"/>
              <a:sym typeface="Arial"/>
            </a:endParaRPr>
          </a:p>
        </p:txBody>
      </p:sp>
      <p:sp>
        <p:nvSpPr>
          <p:cNvPr id="68" name="Text Placeholder 7"/>
          <p:cNvSpPr>
            <a:spLocks noGrp="1"/>
          </p:cNvSpPr>
          <p:nvPr>
            <p:custDataLst>
              <p:tags r:id="rId9"/>
            </p:custDataLst>
          </p:nvPr>
        </p:nvSpPr>
        <p:spPr bwMode="auto">
          <a:xfrm>
            <a:off x="1774825" y="57753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B6F6E0F-45A7-4D48-9E25-582C983E9D3C}" type="datetime'''''''''''''''A''u''g''''''''''''''''''''-''''1''''''5'''''">
              <a:rPr lang="en-US" sz="1000">
                <a:latin typeface="Arial"/>
                <a:cs typeface="Arial"/>
                <a:sym typeface="Arial"/>
              </a:rPr>
              <a:pPr marL="0" indent="0" algn="ctr">
                <a:lnSpc>
                  <a:spcPct val="100000"/>
                </a:lnSpc>
                <a:spcBef>
                  <a:spcPct val="0"/>
                </a:spcBef>
                <a:buNone/>
              </a:pPr>
              <a:t>Aug-15</a:t>
            </a:fld>
            <a:endParaRPr lang="en-GB" sz="1000" dirty="0">
              <a:latin typeface="Arial"/>
              <a:cs typeface="Arial"/>
              <a:sym typeface="Arial"/>
            </a:endParaRPr>
          </a:p>
        </p:txBody>
      </p:sp>
      <p:sp>
        <p:nvSpPr>
          <p:cNvPr id="69" name="Text Placeholder 9"/>
          <p:cNvSpPr>
            <a:spLocks noGrp="1"/>
          </p:cNvSpPr>
          <p:nvPr>
            <p:custDataLst>
              <p:tags r:id="rId10"/>
            </p:custDataLst>
          </p:nvPr>
        </p:nvSpPr>
        <p:spPr bwMode="auto">
          <a:xfrm>
            <a:off x="2065338" y="5775325"/>
            <a:ext cx="2794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75C32DDE-3F42-4E0D-ACAF-6483016B4BBE}" type="datetime'''''S''''''''''''''''''''''e''''''''''''p-1''''5'''''">
              <a:rPr lang="en-US" sz="1000">
                <a:latin typeface="Arial"/>
                <a:cs typeface="Arial"/>
                <a:sym typeface="Arial"/>
              </a:rPr>
              <a:pPr marL="0" indent="0" algn="ctr">
                <a:lnSpc>
                  <a:spcPct val="100000"/>
                </a:lnSpc>
                <a:spcBef>
                  <a:spcPct val="0"/>
                </a:spcBef>
                <a:buNone/>
              </a:pPr>
              <a:t>Sep-15</a:t>
            </a:fld>
            <a:endParaRPr lang="en-GB" sz="1000" dirty="0">
              <a:latin typeface="Arial"/>
              <a:cs typeface="Arial"/>
              <a:sym typeface="Arial"/>
            </a:endParaRPr>
          </a:p>
        </p:txBody>
      </p:sp>
      <p:sp>
        <p:nvSpPr>
          <p:cNvPr id="70" name="Text Placeholder 10"/>
          <p:cNvSpPr>
            <a:spLocks noGrp="1"/>
          </p:cNvSpPr>
          <p:nvPr>
            <p:custDataLst>
              <p:tags r:id="rId11"/>
            </p:custDataLst>
          </p:nvPr>
        </p:nvSpPr>
        <p:spPr bwMode="auto">
          <a:xfrm>
            <a:off x="2370138" y="57753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6204BDD4-0941-49EE-8F10-590AE76EA51B}" type="datetime'Oc''''''''''t''-1''''''''''''''''''''''''''''''''5'''''">
              <a:rPr lang="en-US" sz="1000">
                <a:latin typeface="Arial"/>
                <a:cs typeface="Arial"/>
                <a:sym typeface="Arial"/>
              </a:rPr>
              <a:pPr marL="0" indent="0" algn="ctr">
                <a:lnSpc>
                  <a:spcPct val="100000"/>
                </a:lnSpc>
                <a:spcBef>
                  <a:spcPct val="0"/>
                </a:spcBef>
                <a:buNone/>
              </a:pPr>
              <a:t>Oct-15</a:t>
            </a:fld>
            <a:endParaRPr lang="en-GB" sz="1000" dirty="0">
              <a:latin typeface="Arial"/>
              <a:cs typeface="Arial"/>
              <a:sym typeface="Arial"/>
            </a:endParaRPr>
          </a:p>
        </p:txBody>
      </p:sp>
      <p:sp>
        <p:nvSpPr>
          <p:cNvPr id="72" name="Text Placeholder 11"/>
          <p:cNvSpPr>
            <a:spLocks noGrp="1"/>
          </p:cNvSpPr>
          <p:nvPr>
            <p:custDataLst>
              <p:tags r:id="rId12"/>
            </p:custDataLst>
          </p:nvPr>
        </p:nvSpPr>
        <p:spPr bwMode="auto">
          <a:xfrm>
            <a:off x="2646363" y="57753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474D5BB-4B0B-4610-A1EE-06F41F4CB404}" type="datetime'''''N''o''v''''''-''''''1''''''5'''''">
              <a:rPr lang="en-US" sz="1000">
                <a:latin typeface="Arial"/>
                <a:cs typeface="Arial"/>
                <a:sym typeface="Arial"/>
              </a:rPr>
              <a:pPr marL="0" indent="0" algn="ctr">
                <a:lnSpc>
                  <a:spcPct val="100000"/>
                </a:lnSpc>
                <a:spcBef>
                  <a:spcPct val="0"/>
                </a:spcBef>
                <a:buNone/>
              </a:pPr>
              <a:t>Nov-15</a:t>
            </a:fld>
            <a:endParaRPr lang="en-GB" sz="1000" dirty="0">
              <a:latin typeface="Arial"/>
              <a:cs typeface="Arial"/>
              <a:sym typeface="Arial"/>
            </a:endParaRPr>
          </a:p>
        </p:txBody>
      </p:sp>
      <p:sp>
        <p:nvSpPr>
          <p:cNvPr id="73" name="Text Placeholder 12"/>
          <p:cNvSpPr>
            <a:spLocks noGrp="1"/>
          </p:cNvSpPr>
          <p:nvPr>
            <p:custDataLst>
              <p:tags r:id="rId13"/>
            </p:custDataLst>
          </p:nvPr>
        </p:nvSpPr>
        <p:spPr bwMode="auto">
          <a:xfrm>
            <a:off x="2936875" y="5775325"/>
            <a:ext cx="28098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30064145-15A9-4C84-B156-DD71CE057D7C}" type="datetime'D''''''''''''''''''''''''''''e''''c''''''-''''1''5'">
              <a:rPr lang="en-US" sz="1000">
                <a:latin typeface="Arial"/>
                <a:cs typeface="Arial"/>
                <a:sym typeface="Arial"/>
              </a:rPr>
              <a:pPr marL="0" indent="0" algn="ctr">
                <a:lnSpc>
                  <a:spcPct val="100000"/>
                </a:lnSpc>
                <a:spcBef>
                  <a:spcPct val="0"/>
                </a:spcBef>
                <a:buNone/>
              </a:pPr>
              <a:t>Dec-15</a:t>
            </a:fld>
            <a:endParaRPr lang="en-GB" sz="1000" dirty="0">
              <a:latin typeface="Arial"/>
              <a:cs typeface="Arial"/>
              <a:sym typeface="Arial"/>
            </a:endParaRPr>
          </a:p>
        </p:txBody>
      </p:sp>
      <p:sp>
        <p:nvSpPr>
          <p:cNvPr id="81" name="Text Placeholder 13"/>
          <p:cNvSpPr>
            <a:spLocks noGrp="1"/>
          </p:cNvSpPr>
          <p:nvPr>
            <p:custDataLst>
              <p:tags r:id="rId14"/>
            </p:custDataLst>
          </p:nvPr>
        </p:nvSpPr>
        <p:spPr bwMode="auto">
          <a:xfrm>
            <a:off x="3238500" y="5775325"/>
            <a:ext cx="25876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4EDE03FF-1AF4-491B-81D3-6A0F7C45AE2D}" type="datetime'''''''''''''J''''''''''a''''''n-''''''''''''''1''''''6'">
              <a:rPr lang="en-US" sz="1000">
                <a:latin typeface="Arial"/>
                <a:cs typeface="Arial"/>
                <a:sym typeface="Arial"/>
              </a:rPr>
              <a:pPr marL="0" indent="0" algn="ctr">
                <a:lnSpc>
                  <a:spcPct val="100000"/>
                </a:lnSpc>
                <a:spcBef>
                  <a:spcPct val="0"/>
                </a:spcBef>
                <a:buNone/>
              </a:pPr>
              <a:t>Jan-16</a:t>
            </a:fld>
            <a:endParaRPr lang="en-GB" sz="1000" dirty="0">
              <a:latin typeface="Arial"/>
              <a:cs typeface="Arial"/>
              <a:sym typeface="Arial"/>
            </a:endParaRPr>
          </a:p>
        </p:txBody>
      </p:sp>
      <p:sp>
        <p:nvSpPr>
          <p:cNvPr id="82" name="Text Placeholder 14"/>
          <p:cNvSpPr>
            <a:spLocks noGrp="1"/>
          </p:cNvSpPr>
          <p:nvPr>
            <p:custDataLst>
              <p:tags r:id="rId15"/>
            </p:custDataLst>
          </p:nvPr>
        </p:nvSpPr>
        <p:spPr bwMode="auto">
          <a:xfrm>
            <a:off x="3521075" y="5775325"/>
            <a:ext cx="27305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8C4246ED-E6A9-4A1D-810B-A91448E7DEE5}" type="datetime'''F''''''''''''e''''''''''b''-''''''1''''''6'''''''''''''''''">
              <a:rPr lang="en-US" sz="1000">
                <a:latin typeface="Arial"/>
                <a:cs typeface="Arial"/>
                <a:sym typeface="Arial"/>
              </a:rPr>
              <a:pPr marL="0" indent="0" algn="ctr">
                <a:lnSpc>
                  <a:spcPct val="100000"/>
                </a:lnSpc>
                <a:spcBef>
                  <a:spcPct val="0"/>
                </a:spcBef>
                <a:buNone/>
              </a:pPr>
              <a:t>Feb-16</a:t>
            </a:fld>
            <a:endParaRPr lang="en-GB" sz="1000" dirty="0">
              <a:latin typeface="Arial"/>
              <a:cs typeface="Arial"/>
              <a:sym typeface="Arial"/>
            </a:endParaRPr>
          </a:p>
        </p:txBody>
      </p:sp>
      <p:sp>
        <p:nvSpPr>
          <p:cNvPr id="83" name="Text Placeholder 15"/>
          <p:cNvSpPr>
            <a:spLocks noGrp="1"/>
          </p:cNvSpPr>
          <p:nvPr>
            <p:custDataLst>
              <p:tags r:id="rId16"/>
            </p:custDataLst>
          </p:nvPr>
        </p:nvSpPr>
        <p:spPr bwMode="auto">
          <a:xfrm>
            <a:off x="3811588" y="5775325"/>
            <a:ext cx="2746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4622880-B9D7-4C56-BBC9-7DDC0CF117B2}" type="datetime'''''''M''''''''''''''''''''a''''''r''''''''-1''''6'''''''''">
              <a:rPr lang="en-US" sz="1000">
                <a:latin typeface="Arial"/>
                <a:cs typeface="Arial"/>
                <a:sym typeface="Arial"/>
              </a:rPr>
              <a:pPr marL="0" indent="0" algn="ctr">
                <a:lnSpc>
                  <a:spcPct val="100000"/>
                </a:lnSpc>
                <a:spcBef>
                  <a:spcPct val="0"/>
                </a:spcBef>
                <a:buNone/>
              </a:pPr>
              <a:t>Mar-16</a:t>
            </a:fld>
            <a:endParaRPr lang="en-GB" sz="1000" dirty="0">
              <a:latin typeface="Arial"/>
              <a:cs typeface="Arial"/>
              <a:sym typeface="Arial"/>
            </a:endParaRPr>
          </a:p>
        </p:txBody>
      </p:sp>
      <p:sp>
        <p:nvSpPr>
          <p:cNvPr id="84" name="Text Placeholder 16"/>
          <p:cNvSpPr>
            <a:spLocks noGrp="1"/>
          </p:cNvSpPr>
          <p:nvPr>
            <p:custDataLst>
              <p:tags r:id="rId17"/>
            </p:custDataLst>
          </p:nvPr>
        </p:nvSpPr>
        <p:spPr bwMode="auto">
          <a:xfrm>
            <a:off x="4113213" y="5775325"/>
            <a:ext cx="252413"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44A838B-9054-4617-9254-E71ED8AB8210}" type="datetime'A''''''''''''p''''''''''r''''''''-''''1''''''''''''''6'''''''">
              <a:rPr lang="en-US" sz="1000">
                <a:latin typeface="Arial"/>
                <a:cs typeface="Arial"/>
                <a:sym typeface="Arial"/>
              </a:rPr>
              <a:pPr marL="0" indent="0" algn="ctr">
                <a:lnSpc>
                  <a:spcPct val="100000"/>
                </a:lnSpc>
                <a:spcBef>
                  <a:spcPct val="0"/>
                </a:spcBef>
                <a:buNone/>
              </a:pPr>
              <a:t>Apr-16</a:t>
            </a:fld>
            <a:endParaRPr lang="en-GB" sz="1000" dirty="0">
              <a:latin typeface="Arial"/>
              <a:cs typeface="Arial"/>
              <a:sym typeface="Arial"/>
            </a:endParaRPr>
          </a:p>
        </p:txBody>
      </p:sp>
      <p:sp>
        <p:nvSpPr>
          <p:cNvPr id="39" name="Content Placeholder 4"/>
          <p:cNvSpPr txBox="1">
            <a:spLocks/>
          </p:cNvSpPr>
          <p:nvPr/>
        </p:nvSpPr>
        <p:spPr>
          <a:xfrm>
            <a:off x="5165725" y="1760326"/>
            <a:ext cx="4083051" cy="1000274"/>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spcBef>
                <a:spcPts val="600"/>
              </a:spcBef>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The red limit and </a:t>
            </a:r>
            <a:r>
              <a:rPr lang="en-US" sz="1200" kern="0" dirty="0">
                <a:solidFill>
                  <a:schemeClr val="tx1"/>
                </a:solidFill>
                <a:latin typeface="Arial" panose="020B0604020202020204" pitchFamily="34" charset="0"/>
                <a:cs typeface="Arial" panose="020B0604020202020204" pitchFamily="34" charset="0"/>
              </a:rPr>
              <a:t>a</a:t>
            </a:r>
            <a:r>
              <a:rPr lang="en-US" sz="1200" kern="0" dirty="0" smtClean="0">
                <a:solidFill>
                  <a:schemeClr val="tx1"/>
                </a:solidFill>
                <a:latin typeface="Arial" panose="020B0604020202020204" pitchFamily="34" charset="0"/>
                <a:cs typeface="Arial" panose="020B0604020202020204" pitchFamily="34" charset="0"/>
              </a:rPr>
              <a:t>mber trigger were recalibrated for the 2016 RAS by SHUSA Treasury and Market Risk team</a:t>
            </a:r>
          </a:p>
          <a:p>
            <a:pPr marL="171450" lvl="1" indent="-171450" defTabSz="457200">
              <a:lnSpc>
                <a:spcPct val="100000"/>
              </a:lnSpc>
              <a:spcBef>
                <a:spcPts val="600"/>
              </a:spcBef>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Peer analysis suggests SC to be conservative with the lowest MVE limit among peers (-4.0%~-10</a:t>
            </a:r>
            <a:r>
              <a:rPr lang="en-US" sz="1200" kern="0" dirty="0">
                <a:solidFill>
                  <a:schemeClr val="tx1"/>
                </a:solidFill>
                <a:latin typeface="Arial" panose="020B0604020202020204" pitchFamily="34" charset="0"/>
                <a:cs typeface="Arial" panose="020B0604020202020204" pitchFamily="34" charset="0"/>
              </a:rPr>
              <a:t>% limit range </a:t>
            </a:r>
            <a:r>
              <a:rPr lang="en-US" sz="1200" kern="0" dirty="0" smtClean="0">
                <a:solidFill>
                  <a:schemeClr val="tx1"/>
                </a:solidFill>
                <a:latin typeface="Arial" panose="020B0604020202020204" pitchFamily="34" charset="0"/>
                <a:cs typeface="Arial" panose="020B0604020202020204" pitchFamily="34" charset="0"/>
              </a:rPr>
              <a:t>for peers)</a:t>
            </a:r>
          </a:p>
        </p:txBody>
      </p:sp>
      <p:graphicFrame>
        <p:nvGraphicFramePr>
          <p:cNvPr id="40" name="Table 39"/>
          <p:cNvGraphicFramePr>
            <a:graphicFrameLocks noGrp="1"/>
          </p:cNvGraphicFramePr>
          <p:nvPr>
            <p:extLst>
              <p:ext uri="{D42A27DB-BD31-4B8C-83A1-F6EECF244321}">
                <p14:modId xmlns:p14="http://schemas.microsoft.com/office/powerpoint/2010/main" val="1612641599"/>
              </p:ext>
            </p:extLst>
          </p:nvPr>
        </p:nvGraphicFramePr>
        <p:xfrm>
          <a:off x="5165725" y="5212507"/>
          <a:ext cx="2442649" cy="951041"/>
        </p:xfrm>
        <a:graphic>
          <a:graphicData uri="http://schemas.openxmlformats.org/drawingml/2006/table">
            <a:tbl>
              <a:tblPr firstRow="1" bandRow="1">
                <a:tableStyleId>{839DD9DD-9E6C-4910-8AC0-68ADFF6A6AFC}</a:tableStyleId>
              </a:tblPr>
              <a:tblGrid>
                <a:gridCol w="803837"/>
                <a:gridCol w="819406"/>
                <a:gridCol w="819406"/>
              </a:tblGrid>
              <a:tr h="193864">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1" kern="1200" dirty="0" smtClean="0">
                          <a:solidFill>
                            <a:schemeClr val="tx1"/>
                          </a:solidFill>
                          <a:latin typeface="Arial" panose="020B0604020202020204" pitchFamily="34" charset="0"/>
                          <a:ea typeface="+mn-ea"/>
                          <a:cs typeface="Arial" panose="020B0604020202020204" pitchFamily="34" charset="0"/>
                        </a:rPr>
                        <a:t>ALM</a:t>
                      </a:r>
                    </a:p>
                  </a:txBody>
                  <a:tcPr anchor="ctr">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2016</a:t>
                      </a:r>
                      <a:endParaRPr lang="en-US" sz="1100" b="1" i="0" kern="1200" dirty="0">
                        <a:solidFill>
                          <a:schemeClr val="tx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bg1"/>
                          </a:solidFill>
                          <a:latin typeface="Arial" panose="020B0604020202020204" pitchFamily="34" charset="0"/>
                          <a:ea typeface="+mn-ea"/>
                          <a:cs typeface="Arial" panose="020B0604020202020204" pitchFamily="34" charset="0"/>
                        </a:rPr>
                        <a:t>2016</a:t>
                      </a:r>
                      <a:endParaRPr lang="en-US" sz="1100" b="1" i="0" kern="1200" dirty="0">
                        <a:solidFill>
                          <a:schemeClr val="bg1"/>
                        </a:solidFill>
                        <a:latin typeface="Arial" panose="020B0604020202020204" pitchFamily="34" charset="0"/>
                        <a:ea typeface="+mn-ea"/>
                        <a:cs typeface="Arial" panose="020B0604020202020204" pitchFamily="34" charset="0"/>
                      </a:endParaRPr>
                    </a:p>
                  </a:txBody>
                  <a:tcPr anchor="b">
                    <a:lnL>
                      <a:noFill/>
                    </a:lnL>
                    <a:lnR>
                      <a:noFill/>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19305">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MVE</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 -</a:t>
                      </a:r>
                      <a:r>
                        <a:rPr lang="en-US" sz="1100" kern="1200" baseline="0" dirty="0" smtClean="0">
                          <a:solidFill>
                            <a:schemeClr val="tx1"/>
                          </a:solidFill>
                          <a:latin typeface="Arial" panose="020B0604020202020204" pitchFamily="34" charset="0"/>
                          <a:ea typeface="+mn-ea"/>
                          <a:cs typeface="Arial" panose="020B0604020202020204" pitchFamily="34" charset="0"/>
                        </a:rPr>
                        <a:t> 3.0</a:t>
                      </a:r>
                      <a:r>
                        <a:rPr lang="en-US" sz="1100" kern="1200" dirty="0" smtClean="0">
                          <a:solidFill>
                            <a:schemeClr val="tx1"/>
                          </a:solidFill>
                          <a:latin typeface="Arial" panose="020B0604020202020204" pitchFamily="34" charset="0"/>
                          <a:ea typeface="+mn-ea"/>
                          <a:cs typeface="Arial" panose="020B0604020202020204" pitchFamily="34" charset="0"/>
                        </a:rPr>
                        <a:t>%</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-4.0%</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72656">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chemeClr val="tx1"/>
                          </a:solidFill>
                          <a:latin typeface="Arial" panose="020B0604020202020204" pitchFamily="34" charset="0"/>
                          <a:ea typeface="+mn-ea"/>
                          <a:cs typeface="Arial" panose="020B0604020202020204" pitchFamily="34" charset="0"/>
                        </a:rPr>
                        <a:t>NII</a:t>
                      </a:r>
                    </a:p>
                  </a:txBody>
                  <a:tcPr anchor="ctr">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Tx/>
                        <a:buNone/>
                        <a:tabLst/>
                        <a:defRPr/>
                      </a:pPr>
                      <a:r>
                        <a:rPr lang="en-US" sz="1100" kern="1200" baseline="0" dirty="0" smtClean="0">
                          <a:solidFill>
                            <a:schemeClr val="tx1"/>
                          </a:solidFill>
                          <a:latin typeface="Arial" panose="020B0604020202020204" pitchFamily="34" charset="0"/>
                          <a:ea typeface="+mn-ea"/>
                          <a:cs typeface="Arial" panose="020B0604020202020204" pitchFamily="34" charset="0"/>
                        </a:rPr>
                        <a:t>-2.0%</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-2.5%</a:t>
                      </a:r>
                    </a:p>
                  </a:txBody>
                  <a:tcP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cxnSp>
        <p:nvCxnSpPr>
          <p:cNvPr id="44" name="Straight Connector 43"/>
          <p:cNvCxnSpPr/>
          <p:nvPr/>
        </p:nvCxnSpPr>
        <p:spPr bwMode="auto">
          <a:xfrm flipH="1">
            <a:off x="602669" y="5419725"/>
            <a:ext cx="365760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45" name="Straight Connector 44"/>
          <p:cNvCxnSpPr/>
          <p:nvPr/>
        </p:nvCxnSpPr>
        <p:spPr bwMode="auto">
          <a:xfrm>
            <a:off x="602669" y="5214938"/>
            <a:ext cx="365760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46" name="Text Placeholder 2"/>
          <p:cNvSpPr txBox="1">
            <a:spLocks/>
          </p:cNvSpPr>
          <p:nvPr/>
        </p:nvSpPr>
        <p:spPr bwMode="gray">
          <a:xfrm>
            <a:off x="365760" y="3892550"/>
            <a:ext cx="4114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r>
              <a:rPr lang="fr-FR" sz="1400" kern="0" dirty="0" smtClean="0">
                <a:latin typeface="Arial" panose="020B0604020202020204" pitchFamily="34" charset="0"/>
                <a:cs typeface="Arial" panose="020B0604020202020204" pitchFamily="34" charset="0"/>
              </a:rPr>
              <a:t>SC </a:t>
            </a:r>
            <a:r>
              <a:rPr lang="fr-FR" sz="1400" kern="0" dirty="0">
                <a:latin typeface="Arial" panose="020B0604020202020204" pitchFamily="34" charset="0"/>
                <a:cs typeface="Arial" panose="020B0604020202020204" pitchFamily="34" charset="0"/>
              </a:rPr>
              <a:t>NII </a:t>
            </a:r>
            <a:r>
              <a:rPr lang="fr-FR" sz="1400" kern="0" dirty="0" smtClean="0">
                <a:latin typeface="Arial" panose="020B0604020202020204" pitchFamily="34" charset="0"/>
                <a:cs typeface="Arial" panose="020B0604020202020204" pitchFamily="34" charset="0"/>
              </a:rPr>
              <a:t>Exposure +/-</a:t>
            </a:r>
            <a:r>
              <a:rPr lang="fr-FR" sz="1400" kern="0" dirty="0">
                <a:latin typeface="Arial" panose="020B0604020202020204" pitchFamily="34" charset="0"/>
                <a:cs typeface="Arial" panose="020B0604020202020204" pitchFamily="34" charset="0"/>
              </a:rPr>
              <a:t>100 </a:t>
            </a:r>
            <a:r>
              <a:rPr lang="fr-FR" sz="1400" kern="0" dirty="0" smtClean="0">
                <a:latin typeface="Arial" panose="020B0604020202020204" pitchFamily="34" charset="0"/>
                <a:cs typeface="Arial" panose="020B0604020202020204" pitchFamily="34" charset="0"/>
              </a:rPr>
              <a:t>bps, </a:t>
            </a:r>
            <a:r>
              <a:rPr lang="fr-FR" sz="1400" b="0" kern="0" dirty="0" smtClean="0">
                <a:latin typeface="Arial" panose="020B0604020202020204" pitchFamily="34" charset="0"/>
                <a:cs typeface="Arial" panose="020B0604020202020204" pitchFamily="34" charset="0"/>
              </a:rPr>
              <a:t>%</a:t>
            </a:r>
            <a:endParaRPr lang="fr-FR" sz="1400" b="0" kern="0" dirty="0">
              <a:latin typeface="Arial" panose="020B0604020202020204" pitchFamily="34" charset="0"/>
              <a:cs typeface="Arial" panose="020B0604020202020204" pitchFamily="34" charset="0"/>
            </a:endParaRPr>
          </a:p>
        </p:txBody>
      </p:sp>
      <p:sp>
        <p:nvSpPr>
          <p:cNvPr id="50" name="TextBox 49"/>
          <p:cNvSpPr txBox="1"/>
          <p:nvPr/>
        </p:nvSpPr>
        <p:spPr>
          <a:xfrm>
            <a:off x="4319063" y="5348288"/>
            <a:ext cx="357844"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-2.5%</a:t>
            </a:r>
            <a:endParaRPr lang="en-US" b="1" dirty="0">
              <a:solidFill>
                <a:schemeClr val="accent1"/>
              </a:solidFill>
              <a:latin typeface="Arial" panose="020B0604020202020204" pitchFamily="34" charset="0"/>
              <a:cs typeface="Arial" panose="020B0604020202020204" pitchFamily="34" charset="0"/>
            </a:endParaRPr>
          </a:p>
        </p:txBody>
      </p:sp>
      <p:cxnSp>
        <p:nvCxnSpPr>
          <p:cNvPr id="53" name="Straight Connector 52"/>
          <p:cNvCxnSpPr/>
          <p:nvPr/>
        </p:nvCxnSpPr>
        <p:spPr>
          <a:xfrm>
            <a:off x="4781550" y="874713"/>
            <a:ext cx="0" cy="502920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58" name="Text Placeholder 3"/>
          <p:cNvSpPr txBox="1">
            <a:spLocks/>
          </p:cNvSpPr>
          <p:nvPr/>
        </p:nvSpPr>
        <p:spPr bwMode="gray">
          <a:xfrm>
            <a:off x="5165725" y="1462595"/>
            <a:ext cx="4114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Calibration approach</a:t>
            </a:r>
            <a:endParaRPr kumimoji="0" lang="en-GB" sz="14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mn-lt"/>
            </a:endParaRPr>
          </a:p>
        </p:txBody>
      </p:sp>
      <p:sp>
        <p:nvSpPr>
          <p:cNvPr id="59" name="Text Placeholder 2"/>
          <p:cNvSpPr txBox="1">
            <a:spLocks/>
          </p:cNvSpPr>
          <p:nvPr/>
        </p:nvSpPr>
        <p:spPr bwMode="gray">
          <a:xfrm>
            <a:off x="365760" y="1463040"/>
            <a:ext cx="41148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lang="fr-FR" sz="1400" kern="0" dirty="0" smtClean="0">
                <a:solidFill>
                  <a:srgbClr val="FF0000"/>
                </a:solidFill>
                <a:latin typeface="Arial" panose="020B0604020202020204" pitchFamily="34" charset="0"/>
                <a:cs typeface="Arial" panose="020B0604020202020204" pitchFamily="34" charset="0"/>
              </a:rPr>
              <a:t>SC</a:t>
            </a:r>
            <a:r>
              <a:rPr kumimoji="0" lang="fr-FR" sz="1400" b="1"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 MVE </a:t>
            </a:r>
            <a:r>
              <a:rPr kumimoji="0" lang="fr-FR" sz="1400" b="1" i="0" u="none" strike="noStrike" kern="0" cap="none" spc="0" normalizeH="0" baseline="0" noProof="0" dirty="0" err="1" smtClean="0">
                <a:ln>
                  <a:noFill/>
                </a:ln>
                <a:solidFill>
                  <a:srgbClr val="FF0000"/>
                </a:solidFill>
                <a:effectLst/>
                <a:uLnTx/>
                <a:uFillTx/>
                <a:latin typeface="Arial" panose="020B0604020202020204" pitchFamily="34" charset="0"/>
                <a:cs typeface="Arial" panose="020B0604020202020204" pitchFamily="34" charset="0"/>
                <a:sym typeface="+mn-lt"/>
              </a:rPr>
              <a:t>Exposure</a:t>
            </a:r>
            <a:r>
              <a:rPr kumimoji="0" lang="fr-FR" sz="1400" b="1" i="0" u="none" strike="noStrike" kern="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sym typeface="+mn-lt"/>
              </a:rPr>
              <a:t> +/-100 bps,</a:t>
            </a:r>
            <a:r>
              <a:rPr kumimoji="0" lang="fr-FR" sz="1400" b="1" i="0" u="none" strike="noStrike" kern="0" cap="none" spc="0" normalizeH="0" noProof="0" dirty="0" smtClean="0">
                <a:ln>
                  <a:noFill/>
                </a:ln>
                <a:solidFill>
                  <a:srgbClr val="FF0000"/>
                </a:solidFill>
                <a:effectLst/>
                <a:uLnTx/>
                <a:uFillTx/>
                <a:latin typeface="Arial" panose="020B0604020202020204" pitchFamily="34" charset="0"/>
                <a:cs typeface="Arial" panose="020B0604020202020204" pitchFamily="34" charset="0"/>
                <a:sym typeface="+mn-lt"/>
              </a:rPr>
              <a:t> </a:t>
            </a:r>
            <a:r>
              <a:rPr lang="fr-FR" sz="1400" b="0" kern="0" dirty="0" smtClean="0">
                <a:solidFill>
                  <a:srgbClr val="FF0000"/>
                </a:solidFill>
                <a:latin typeface="Arial" panose="020B0604020202020204" pitchFamily="34" charset="0"/>
                <a:cs typeface="Arial" panose="020B0604020202020204" pitchFamily="34" charset="0"/>
              </a:rPr>
              <a:t>%</a:t>
            </a:r>
            <a:endParaRPr kumimoji="0" lang="fr-FR" sz="14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sym typeface="+mn-lt"/>
            </a:endParaRPr>
          </a:p>
        </p:txBody>
      </p:sp>
      <p:sp>
        <p:nvSpPr>
          <p:cNvPr id="64" name="Rectangle 63"/>
          <p:cNvSpPr/>
          <p:nvPr/>
        </p:nvSpPr>
        <p:spPr>
          <a:xfrm>
            <a:off x="2210805" y="6332736"/>
            <a:ext cx="5577204" cy="338554"/>
          </a:xfrm>
          <a:prstGeom prst="rect">
            <a:avLst/>
          </a:prstGeom>
        </p:spPr>
        <p:txBody>
          <a:bodyPr wrap="square">
            <a:spAutoFit/>
          </a:bodyPr>
          <a:lstStyle/>
          <a:p>
            <a:pPr algn="l">
              <a:lnSpc>
                <a:spcPct val="100000"/>
              </a:lnSpc>
              <a:spcBef>
                <a:spcPts val="0"/>
              </a:spcBef>
              <a:spcAft>
                <a:spcPts val="0"/>
              </a:spcAft>
            </a:pPr>
            <a:r>
              <a:rPr lang="en-US" sz="800" dirty="0">
                <a:sym typeface="Arial"/>
              </a:rPr>
              <a:t>Source: </a:t>
            </a:r>
            <a:r>
              <a:rPr lang="en-US" sz="800" dirty="0" smtClean="0">
                <a:sym typeface="+mn-lt"/>
              </a:rPr>
              <a:t>SHUSA RAS 2016 v5 from Market/Liquidity; Market Risk team supporting document: 2016 Market Liquidity RAS changes</a:t>
            </a:r>
            <a:endParaRPr lang="en-US" sz="800" dirty="0">
              <a:sym typeface="Arial"/>
            </a:endParaRPr>
          </a:p>
        </p:txBody>
      </p:sp>
      <p:sp>
        <p:nvSpPr>
          <p:cNvPr id="71" name="TextBox 70"/>
          <p:cNvSpPr txBox="1"/>
          <p:nvPr/>
        </p:nvSpPr>
        <p:spPr>
          <a:xfrm>
            <a:off x="4319063" y="5135563"/>
            <a:ext cx="357844"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-2.0%</a:t>
            </a:r>
            <a:endParaRPr lang="en-US" b="1" dirty="0">
              <a:solidFill>
                <a:srgbClr val="FFC000"/>
              </a:solidFill>
              <a:latin typeface="Arial" panose="020B0604020202020204" pitchFamily="34" charset="0"/>
              <a:cs typeface="Arial" panose="020B0604020202020204" pitchFamily="34" charset="0"/>
            </a:endParaRPr>
          </a:p>
        </p:txBody>
      </p:sp>
      <p:sp>
        <p:nvSpPr>
          <p:cNvPr id="74" name="Content Placeholder 4"/>
          <p:cNvSpPr txBox="1">
            <a:spLocks/>
          </p:cNvSpPr>
          <p:nvPr/>
        </p:nvSpPr>
        <p:spPr>
          <a:xfrm>
            <a:off x="5156038" y="4143012"/>
            <a:ext cx="4091150" cy="1726516"/>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Per global request and local request, align the metric limit type from dollar amount to percentage for easy comparison with peers</a:t>
            </a:r>
          </a:p>
          <a:p>
            <a:pPr marL="171450" lvl="1" indent="-171450" defTabSz="457200">
              <a:lnSpc>
                <a:spcPct val="100000"/>
              </a:lnSpc>
              <a:buFont typeface="Arial" panose="020B0604020202020204" pitchFamily="34" charset="0"/>
              <a:buChar char="•"/>
              <a:defRPr/>
            </a:pPr>
            <a:r>
              <a:rPr lang="en-US" sz="1200" kern="0" dirty="0" smtClean="0">
                <a:solidFill>
                  <a:schemeClr val="tx1"/>
                </a:solidFill>
                <a:latin typeface="Arial" panose="020B0604020202020204" pitchFamily="34" charset="0"/>
                <a:cs typeface="Arial" panose="020B0604020202020204" pitchFamily="34" charset="0"/>
              </a:rPr>
              <a:t>Following the same rationale as above, the MVE sensitivity shock </a:t>
            </a:r>
            <a:r>
              <a:rPr lang="en-US" sz="1200" kern="0" dirty="0">
                <a:solidFill>
                  <a:schemeClr val="tx1"/>
                </a:solidFill>
                <a:latin typeface="Arial" panose="020B0604020202020204" pitchFamily="34" charset="0"/>
                <a:cs typeface="Arial" panose="020B0604020202020204" pitchFamily="34" charset="0"/>
              </a:rPr>
              <a:t>is </a:t>
            </a:r>
            <a:r>
              <a:rPr lang="en-US" sz="1200" kern="0" dirty="0" smtClean="0">
                <a:solidFill>
                  <a:schemeClr val="tx1"/>
                </a:solidFill>
                <a:latin typeface="Arial" panose="020B0604020202020204" pitchFamily="34" charset="0"/>
                <a:cs typeface="Arial" panose="020B0604020202020204" pitchFamily="34" charset="0"/>
              </a:rPr>
              <a:t>updated from </a:t>
            </a:r>
            <a:r>
              <a:rPr lang="en-US" sz="1200" kern="0" dirty="0">
                <a:solidFill>
                  <a:schemeClr val="tx1"/>
                </a:solidFill>
                <a:latin typeface="Arial" panose="020B0604020202020204" pitchFamily="34" charset="0"/>
                <a:cs typeface="Arial" panose="020B0604020202020204" pitchFamily="34" charset="0"/>
              </a:rPr>
              <a:t>+/- 200bps to +/- </a:t>
            </a:r>
            <a:r>
              <a:rPr lang="en-US" sz="1200" kern="0" dirty="0" smtClean="0">
                <a:solidFill>
                  <a:schemeClr val="tx1"/>
                </a:solidFill>
                <a:latin typeface="Arial" panose="020B0604020202020204" pitchFamily="34" charset="0"/>
                <a:cs typeface="Arial" panose="020B0604020202020204" pitchFamily="34" charset="0"/>
              </a:rPr>
              <a:t>100bps</a:t>
            </a:r>
          </a:p>
          <a:p>
            <a:pPr marL="171450" lvl="1" indent="-171450" defTabSz="457200">
              <a:lnSpc>
                <a:spcPct val="100000"/>
              </a:lnSpc>
              <a:buFont typeface="Arial" panose="020B0604020202020204" pitchFamily="34" charset="0"/>
              <a:buChar char="•"/>
              <a:defRPr/>
            </a:pPr>
            <a:endParaRPr lang="en-US" sz="1200" kern="0" dirty="0" smtClean="0">
              <a:solidFill>
                <a:schemeClr val="tx1"/>
              </a:solidFill>
              <a:latin typeface="Arial" panose="020B0604020202020204" pitchFamily="34" charset="0"/>
              <a:cs typeface="Arial" panose="020B0604020202020204" pitchFamily="34" charset="0"/>
            </a:endParaRPr>
          </a:p>
        </p:txBody>
      </p:sp>
      <p:sp>
        <p:nvSpPr>
          <p:cNvPr id="75" name="TextBox 74"/>
          <p:cNvSpPr txBox="1"/>
          <p:nvPr/>
        </p:nvSpPr>
        <p:spPr>
          <a:xfrm>
            <a:off x="5156038" y="3896950"/>
            <a:ext cx="409115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Rationale for changes</a:t>
            </a:r>
            <a:endParaRPr lang="en-US" sz="1400" dirty="0" smtClean="0">
              <a:solidFill>
                <a:schemeClr val="accent1"/>
              </a:solidFill>
              <a:latin typeface="Arial" panose="020B0604020202020204" pitchFamily="34" charset="0"/>
              <a:cs typeface="Arial" panose="020B0604020202020204" pitchFamily="34" charset="0"/>
            </a:endParaRPr>
          </a:p>
        </p:txBody>
      </p:sp>
      <p:graphicFrame>
        <p:nvGraphicFramePr>
          <p:cNvPr id="85" name="Object 84"/>
          <p:cNvGraphicFramePr>
            <a:graphicFrameLocks/>
          </p:cNvGraphicFramePr>
          <p:nvPr>
            <p:custDataLst>
              <p:tags r:id="rId18"/>
            </p:custDataLst>
            <p:extLst>
              <p:ext uri="{D42A27DB-BD31-4B8C-83A1-F6EECF244321}">
                <p14:modId xmlns:p14="http://schemas.microsoft.com/office/powerpoint/2010/main" val="2734599154"/>
              </p:ext>
            </p:extLst>
          </p:nvPr>
        </p:nvGraphicFramePr>
        <p:xfrm>
          <a:off x="266700" y="1638300"/>
          <a:ext cx="4124257" cy="1828800"/>
        </p:xfrm>
        <a:graphic>
          <a:graphicData uri="http://schemas.openxmlformats.org/presentationml/2006/ole">
            <mc:AlternateContent xmlns:mc="http://schemas.openxmlformats.org/markup-compatibility/2006">
              <mc:Choice xmlns:v="urn:schemas-microsoft-com:vml" Requires="v">
                <p:oleObj spid="_x0000_s278898" name="Chart" r:id="rId37" imgW="4124257" imgH="1828800" progId="MSGraph.Chart.8">
                  <p:embed followColorScheme="full"/>
                </p:oleObj>
              </mc:Choice>
              <mc:Fallback>
                <p:oleObj name="Chart" r:id="rId37" imgW="4124257" imgH="1828800" progId="MSGraph.Chart.8">
                  <p:embed followColorScheme="full"/>
                  <p:pic>
                    <p:nvPicPr>
                      <p:cNvPr id="0" name=""/>
                      <p:cNvPicPr/>
                      <p:nvPr/>
                    </p:nvPicPr>
                    <p:blipFill>
                      <a:blip r:embed="rId38"/>
                      <a:stretch>
                        <a:fillRect/>
                      </a:stretch>
                    </p:blipFill>
                    <p:spPr>
                      <a:xfrm>
                        <a:off x="266700" y="1638300"/>
                        <a:ext cx="4124257" cy="1828800"/>
                      </a:xfrm>
                      <a:prstGeom prst="rect">
                        <a:avLst/>
                      </a:prstGeom>
                    </p:spPr>
                  </p:pic>
                </p:oleObj>
              </mc:Fallback>
            </mc:AlternateContent>
          </a:graphicData>
        </a:graphic>
      </p:graphicFrame>
      <p:sp>
        <p:nvSpPr>
          <p:cNvPr id="95" name="Text Placeholder 35"/>
          <p:cNvSpPr>
            <a:spLocks noGrp="1"/>
          </p:cNvSpPr>
          <p:nvPr>
            <p:custDataLst>
              <p:tags r:id="rId19"/>
            </p:custDataLst>
          </p:nvPr>
        </p:nvSpPr>
        <p:spPr bwMode="auto">
          <a:xfrm flipV="1">
            <a:off x="2090738" y="3336925"/>
            <a:ext cx="152400" cy="406400"/>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4E4712B-B663-4B06-99CA-6F00558415CD}" type="datetime'S''e''p''''''''''''''-''''''1''''''''''''''5'''''''''''''">
              <a:rPr lang="en-US" sz="1000">
                <a:solidFill>
                  <a:schemeClr val="tx1"/>
                </a:solidFill>
                <a:latin typeface="Arial"/>
                <a:cs typeface="Arial"/>
                <a:sym typeface="Arial"/>
              </a:rPr>
              <a:pPr/>
              <a:t>Sep-15</a:t>
            </a:fld>
            <a:endParaRPr lang="en-US" sz="1000" dirty="0">
              <a:solidFill>
                <a:schemeClr val="tx1"/>
              </a:solidFill>
              <a:latin typeface="Arial"/>
              <a:ea typeface="ＭＳ Ｐゴシック"/>
              <a:cs typeface="Arial"/>
              <a:sym typeface="Arial"/>
            </a:endParaRPr>
          </a:p>
        </p:txBody>
      </p:sp>
      <p:sp>
        <p:nvSpPr>
          <p:cNvPr id="96" name="Text Placeholder 34"/>
          <p:cNvSpPr>
            <a:spLocks noGrp="1"/>
          </p:cNvSpPr>
          <p:nvPr>
            <p:custDataLst>
              <p:tags r:id="rId20"/>
            </p:custDataLst>
          </p:nvPr>
        </p:nvSpPr>
        <p:spPr bwMode="auto">
          <a:xfrm flipV="1">
            <a:off x="1804988" y="3336925"/>
            <a:ext cx="152400" cy="406400"/>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92BCD49-DE08-4127-AA8F-5FA6192FC983}" type="datetime'''''''''''''''''''''''''''A''''''''u''''''''g-''''1''5'''''">
              <a:rPr lang="en-US" sz="1000">
                <a:solidFill>
                  <a:schemeClr val="tx1"/>
                </a:solidFill>
                <a:latin typeface="Arial"/>
                <a:cs typeface="Arial"/>
                <a:sym typeface="Arial"/>
              </a:rPr>
              <a:pPr/>
              <a:t>Aug-15</a:t>
            </a:fld>
            <a:endParaRPr lang="en-US" sz="1000" dirty="0">
              <a:solidFill>
                <a:schemeClr val="tx1"/>
              </a:solidFill>
              <a:latin typeface="Arial"/>
              <a:ea typeface="ＭＳ Ｐゴシック"/>
              <a:cs typeface="Arial"/>
              <a:sym typeface="Arial"/>
            </a:endParaRPr>
          </a:p>
        </p:txBody>
      </p:sp>
      <p:sp>
        <p:nvSpPr>
          <p:cNvPr id="97" name="Text Placeholder 33"/>
          <p:cNvSpPr>
            <a:spLocks noGrp="1"/>
          </p:cNvSpPr>
          <p:nvPr>
            <p:custDataLst>
              <p:tags r:id="rId21"/>
            </p:custDataLst>
          </p:nvPr>
        </p:nvSpPr>
        <p:spPr bwMode="auto">
          <a:xfrm flipV="1">
            <a:off x="1524000" y="3336925"/>
            <a:ext cx="152400" cy="34448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ACD0638-E811-488B-A6A4-DD6F9A586FF6}" type="datetime'''''''''''''''''''''J''''''''''ul''''''-''''''''''''''15'''''">
              <a:rPr lang="en-US" sz="1000">
                <a:solidFill>
                  <a:schemeClr val="tx1"/>
                </a:solidFill>
                <a:latin typeface="Arial"/>
                <a:cs typeface="Arial"/>
                <a:sym typeface="Arial"/>
              </a:rPr>
              <a:pPr/>
              <a:t>Jul-15</a:t>
            </a:fld>
            <a:endParaRPr lang="en-US" sz="1000" dirty="0">
              <a:solidFill>
                <a:schemeClr val="tx1"/>
              </a:solidFill>
              <a:latin typeface="Arial"/>
              <a:ea typeface="ＭＳ Ｐゴシック"/>
              <a:cs typeface="Arial"/>
              <a:sym typeface="Arial"/>
            </a:endParaRPr>
          </a:p>
        </p:txBody>
      </p:sp>
      <p:sp>
        <p:nvSpPr>
          <p:cNvPr id="98" name="Text Placeholder 32"/>
          <p:cNvSpPr>
            <a:spLocks noGrp="1"/>
          </p:cNvSpPr>
          <p:nvPr>
            <p:custDataLst>
              <p:tags r:id="rId22"/>
            </p:custDataLst>
          </p:nvPr>
        </p:nvSpPr>
        <p:spPr bwMode="auto">
          <a:xfrm flipV="1">
            <a:off x="1243013" y="3336925"/>
            <a:ext cx="152400" cy="385763"/>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0E144AE-0FB3-45AA-8D4A-A8D24E20BF8B}" type="datetime'J''''''u''n''''''''''''''-1''''''''''''''5'''''''''''''''''''">
              <a:rPr lang="en-US" sz="1000">
                <a:solidFill>
                  <a:schemeClr val="tx1"/>
                </a:solidFill>
                <a:latin typeface="Arial"/>
                <a:cs typeface="Arial"/>
                <a:sym typeface="Arial"/>
              </a:rPr>
              <a:pPr/>
              <a:t>Jun-15</a:t>
            </a:fld>
            <a:endParaRPr lang="en-US" sz="1000" dirty="0">
              <a:solidFill>
                <a:schemeClr val="tx1"/>
              </a:solidFill>
              <a:latin typeface="Arial"/>
              <a:ea typeface="ＭＳ Ｐゴシック"/>
              <a:cs typeface="Arial"/>
              <a:sym typeface="Arial"/>
            </a:endParaRPr>
          </a:p>
        </p:txBody>
      </p:sp>
      <p:sp>
        <p:nvSpPr>
          <p:cNvPr id="99" name="Text Placeholder 31"/>
          <p:cNvSpPr>
            <a:spLocks noGrp="1"/>
          </p:cNvSpPr>
          <p:nvPr>
            <p:custDataLst>
              <p:tags r:id="rId23"/>
            </p:custDataLst>
          </p:nvPr>
        </p:nvSpPr>
        <p:spPr bwMode="auto">
          <a:xfrm flipV="1">
            <a:off x="962025" y="3336925"/>
            <a:ext cx="152400" cy="422275"/>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D3F7947-037A-4320-8DEA-A82C259F1CF6}" type="datetime'''''M''a''''''''y''''''''-1''''''5'''''''''''''">
              <a:rPr lang="en-US" sz="1000">
                <a:solidFill>
                  <a:schemeClr val="tx1"/>
                </a:solidFill>
                <a:latin typeface="Arial"/>
                <a:cs typeface="Arial"/>
                <a:sym typeface="Arial"/>
              </a:rPr>
              <a:pPr/>
              <a:t>May-15</a:t>
            </a:fld>
            <a:endParaRPr lang="en-US" sz="1000" dirty="0">
              <a:solidFill>
                <a:schemeClr val="tx1"/>
              </a:solidFill>
              <a:latin typeface="Arial"/>
              <a:ea typeface="ＭＳ Ｐゴシック"/>
              <a:cs typeface="Arial"/>
              <a:sym typeface="Arial"/>
            </a:endParaRPr>
          </a:p>
        </p:txBody>
      </p:sp>
      <p:sp>
        <p:nvSpPr>
          <p:cNvPr id="100" name="Text Placeholder 3"/>
          <p:cNvSpPr>
            <a:spLocks noGrp="1"/>
          </p:cNvSpPr>
          <p:nvPr>
            <p:custDataLst>
              <p:tags r:id="rId24"/>
            </p:custDataLst>
          </p:nvPr>
        </p:nvSpPr>
        <p:spPr bwMode="auto">
          <a:xfrm flipV="1">
            <a:off x="681038" y="3336925"/>
            <a:ext cx="152400" cy="379413"/>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13590A3-8928-4994-8983-D93914477A9D}" type="datetime'''''''A''p''''r''''''''''''''''-''''''15'''''''''''''''''">
              <a:rPr lang="en-US" sz="1000">
                <a:solidFill>
                  <a:schemeClr val="tx1"/>
                </a:solidFill>
                <a:latin typeface="Arial"/>
                <a:cs typeface="Arial"/>
                <a:sym typeface="Arial"/>
              </a:rPr>
              <a:pPr/>
              <a:t>Apr-15</a:t>
            </a:fld>
            <a:endParaRPr lang="en-US" sz="1000" dirty="0">
              <a:solidFill>
                <a:schemeClr val="tx1"/>
              </a:solidFill>
              <a:latin typeface="Arial"/>
              <a:cs typeface="Arial"/>
              <a:sym typeface="Arial"/>
            </a:endParaRPr>
          </a:p>
        </p:txBody>
      </p:sp>
      <p:sp>
        <p:nvSpPr>
          <p:cNvPr id="92" name="Text Placeholder 38"/>
          <p:cNvSpPr>
            <a:spLocks noGrp="1"/>
          </p:cNvSpPr>
          <p:nvPr>
            <p:custDataLst>
              <p:tags r:id="rId25"/>
            </p:custDataLst>
          </p:nvPr>
        </p:nvSpPr>
        <p:spPr bwMode="auto">
          <a:xfrm flipV="1">
            <a:off x="2938463" y="3336925"/>
            <a:ext cx="152400" cy="40798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AAD0AE5-AAE6-4E18-97CD-6981A926F00D}" type="datetime'D''''''''''''e''''''''''''''c-''''''1''''''''5'''''''">
              <a:rPr lang="en-US" sz="1000">
                <a:solidFill>
                  <a:schemeClr val="tx1"/>
                </a:solidFill>
                <a:latin typeface="Arial"/>
                <a:cs typeface="Arial"/>
                <a:sym typeface="Arial"/>
              </a:rPr>
              <a:pPr/>
              <a:t>Dec-15</a:t>
            </a:fld>
            <a:endParaRPr lang="en-US" sz="1000" dirty="0">
              <a:solidFill>
                <a:schemeClr val="tx1"/>
              </a:solidFill>
              <a:latin typeface="Arial"/>
              <a:ea typeface="ＭＳ Ｐゴシック"/>
              <a:cs typeface="Arial"/>
              <a:sym typeface="Arial"/>
            </a:endParaRPr>
          </a:p>
        </p:txBody>
      </p:sp>
      <p:sp>
        <p:nvSpPr>
          <p:cNvPr id="93" name="Text Placeholder 37"/>
          <p:cNvSpPr>
            <a:spLocks noGrp="1"/>
          </p:cNvSpPr>
          <p:nvPr>
            <p:custDataLst>
              <p:tags r:id="rId26"/>
            </p:custDataLst>
          </p:nvPr>
        </p:nvSpPr>
        <p:spPr bwMode="auto">
          <a:xfrm flipV="1">
            <a:off x="2652713" y="3336925"/>
            <a:ext cx="152400" cy="40798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3456FED-5105-4C0A-8944-76561BA528A6}" type="datetime'''N''ov''-''''''1''''''''''''''''''''''''''''5'">
              <a:rPr lang="en-US" sz="1000">
                <a:solidFill>
                  <a:schemeClr val="tx1"/>
                </a:solidFill>
                <a:latin typeface="Arial"/>
                <a:cs typeface="Arial"/>
                <a:sym typeface="Arial"/>
              </a:rPr>
              <a:pPr/>
              <a:t>Nov-15</a:t>
            </a:fld>
            <a:endParaRPr lang="en-US" sz="1000" dirty="0">
              <a:solidFill>
                <a:schemeClr val="tx1"/>
              </a:solidFill>
              <a:latin typeface="Arial"/>
              <a:ea typeface="ＭＳ Ｐゴシック"/>
              <a:cs typeface="Arial"/>
              <a:sym typeface="Arial"/>
            </a:endParaRPr>
          </a:p>
        </p:txBody>
      </p:sp>
      <p:sp>
        <p:nvSpPr>
          <p:cNvPr id="94" name="Text Placeholder 36"/>
          <p:cNvSpPr>
            <a:spLocks noGrp="1"/>
          </p:cNvSpPr>
          <p:nvPr>
            <p:custDataLst>
              <p:tags r:id="rId27"/>
            </p:custDataLst>
          </p:nvPr>
        </p:nvSpPr>
        <p:spPr bwMode="auto">
          <a:xfrm flipV="1">
            <a:off x="2371725" y="3336925"/>
            <a:ext cx="152400" cy="379413"/>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E22F0FD-2B36-4ED2-AA11-E59A5F3F2AFD}" type="datetime'O''''''''''ct''''''-''''''''''''1''''''''''''''''''5'">
              <a:rPr lang="en-US" sz="1000">
                <a:solidFill>
                  <a:schemeClr val="tx1"/>
                </a:solidFill>
                <a:latin typeface="Arial"/>
                <a:cs typeface="Arial"/>
                <a:sym typeface="Arial"/>
              </a:rPr>
              <a:pPr/>
              <a:t>Oct-15</a:t>
            </a:fld>
            <a:endParaRPr lang="en-US" sz="1000" dirty="0">
              <a:solidFill>
                <a:schemeClr val="tx1"/>
              </a:solidFill>
              <a:latin typeface="Arial"/>
              <a:ea typeface="ＭＳ Ｐゴシック"/>
              <a:cs typeface="Arial"/>
              <a:sym typeface="Arial"/>
            </a:endParaRPr>
          </a:p>
        </p:txBody>
      </p:sp>
      <p:sp>
        <p:nvSpPr>
          <p:cNvPr id="87" name="Text Placeholder 3"/>
          <p:cNvSpPr>
            <a:spLocks noGrp="1"/>
          </p:cNvSpPr>
          <p:nvPr>
            <p:custDataLst>
              <p:tags r:id="rId28"/>
            </p:custDataLst>
          </p:nvPr>
        </p:nvSpPr>
        <p:spPr bwMode="auto">
          <a:xfrm flipV="1">
            <a:off x="3781425" y="3336925"/>
            <a:ext cx="152400" cy="40163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F9E8CA52-2CCD-4DE1-BE30-4E94EBE5D195}" type="datetime'''''''''M''a''r''''''''''''''''''-1''''''''''''''''''6'''''''">
              <a:rPr lang="en-US" sz="1000">
                <a:latin typeface="Arial"/>
                <a:cs typeface="Arial"/>
                <a:sym typeface="Arial"/>
              </a:rPr>
              <a:pPr/>
              <a:t>Mar-16</a:t>
            </a:fld>
            <a:endParaRPr lang="en-US" sz="1000" dirty="0">
              <a:latin typeface="Arial"/>
              <a:cs typeface="Arial"/>
              <a:sym typeface="Arial"/>
            </a:endParaRPr>
          </a:p>
        </p:txBody>
      </p:sp>
      <p:sp>
        <p:nvSpPr>
          <p:cNvPr id="86" name="Text Placeholder 2"/>
          <p:cNvSpPr>
            <a:spLocks noGrp="1"/>
          </p:cNvSpPr>
          <p:nvPr>
            <p:custDataLst>
              <p:tags r:id="rId29"/>
            </p:custDataLst>
          </p:nvPr>
        </p:nvSpPr>
        <p:spPr bwMode="auto">
          <a:xfrm flipV="1">
            <a:off x="3500438" y="3336925"/>
            <a:ext cx="152400" cy="400050"/>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BD9D5B6E-898F-44E7-802E-41A618EECEB2}" type="datetime'''''Feb''''''''-''''''''''''''''''''''1''6'''''''''''">
              <a:rPr lang="en-US" sz="1000">
                <a:latin typeface="Arial"/>
                <a:cs typeface="Arial"/>
                <a:sym typeface="Arial"/>
              </a:rPr>
              <a:pPr/>
              <a:t>Feb-16</a:t>
            </a:fld>
            <a:endParaRPr lang="en-US" sz="1000" dirty="0">
              <a:latin typeface="Arial"/>
              <a:cs typeface="Arial"/>
              <a:sym typeface="Arial"/>
            </a:endParaRPr>
          </a:p>
        </p:txBody>
      </p:sp>
      <p:sp>
        <p:nvSpPr>
          <p:cNvPr id="91" name="Text Placeholder 39"/>
          <p:cNvSpPr>
            <a:spLocks noGrp="1"/>
          </p:cNvSpPr>
          <p:nvPr>
            <p:custDataLst>
              <p:tags r:id="rId30"/>
            </p:custDataLst>
          </p:nvPr>
        </p:nvSpPr>
        <p:spPr bwMode="auto">
          <a:xfrm flipV="1">
            <a:off x="3219450" y="3336925"/>
            <a:ext cx="152400" cy="385763"/>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ABC4CD4-4197-42D5-861A-0B54127A746B}" type="datetime'''J''''''''''''''''''''''''''''''a''n''-1''''''''''6'''''">
              <a:rPr lang="en-US" sz="1000">
                <a:solidFill>
                  <a:schemeClr val="tx1"/>
                </a:solidFill>
                <a:latin typeface="Arial"/>
                <a:cs typeface="Arial"/>
                <a:sym typeface="Arial"/>
              </a:rPr>
              <a:pPr/>
              <a:t>Jan-16</a:t>
            </a:fld>
            <a:endParaRPr lang="en-US" sz="1000" dirty="0">
              <a:solidFill>
                <a:schemeClr val="tx1"/>
              </a:solidFill>
              <a:latin typeface="Arial"/>
              <a:ea typeface="ＭＳ Ｐゴシック"/>
              <a:cs typeface="Arial"/>
              <a:sym typeface="Arial"/>
            </a:endParaRPr>
          </a:p>
        </p:txBody>
      </p:sp>
      <p:sp>
        <p:nvSpPr>
          <p:cNvPr id="90" name="Text Placeholder 9"/>
          <p:cNvSpPr>
            <a:spLocks noGrp="1"/>
          </p:cNvSpPr>
          <p:nvPr>
            <p:custDataLst>
              <p:tags r:id="rId31"/>
            </p:custDataLst>
          </p:nvPr>
        </p:nvSpPr>
        <p:spPr bwMode="auto">
          <a:xfrm flipV="1">
            <a:off x="4062413" y="3336925"/>
            <a:ext cx="152400" cy="379413"/>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lnSpc>
                <a:spcPct val="100000"/>
              </a:lnSpc>
              <a:spcBef>
                <a:spcPct val="0"/>
              </a:spcBef>
              <a:buNone/>
            </a:pPr>
            <a:fld id="{DA0A1112-A0E9-44EC-9031-090AB92750B2}" type="datetime'''A''''''''p''r''''''''''-''''''1''''''''6'''''">
              <a:rPr lang="en-US" sz="1000">
                <a:latin typeface="Arial"/>
                <a:cs typeface="Arial"/>
                <a:sym typeface="Arial"/>
              </a:rPr>
              <a:pPr/>
              <a:t>Apr-16</a:t>
            </a:fld>
            <a:endParaRPr lang="en-US" sz="1000" dirty="0">
              <a:latin typeface="Arial"/>
              <a:cs typeface="Arial"/>
              <a:sym typeface="Arial"/>
            </a:endParaRPr>
          </a:p>
        </p:txBody>
      </p:sp>
      <p:sp>
        <p:nvSpPr>
          <p:cNvPr id="110" name="TextBox 109"/>
          <p:cNvSpPr txBox="1"/>
          <p:nvPr/>
        </p:nvSpPr>
        <p:spPr>
          <a:xfrm>
            <a:off x="4336444" y="3070225"/>
            <a:ext cx="393628"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- 4.0%</a:t>
            </a:r>
            <a:endParaRPr lang="en-US" b="1" dirty="0">
              <a:solidFill>
                <a:schemeClr val="accent1"/>
              </a:solidFill>
              <a:latin typeface="Arial" panose="020B0604020202020204" pitchFamily="34" charset="0"/>
              <a:cs typeface="Arial" panose="020B0604020202020204" pitchFamily="34" charset="0"/>
            </a:endParaRPr>
          </a:p>
        </p:txBody>
      </p:sp>
      <p:sp>
        <p:nvSpPr>
          <p:cNvPr id="111" name="TextBox 110"/>
          <p:cNvSpPr txBox="1"/>
          <p:nvPr/>
        </p:nvSpPr>
        <p:spPr>
          <a:xfrm>
            <a:off x="4336444" y="2784475"/>
            <a:ext cx="393628"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- 3.0%</a:t>
            </a:r>
            <a:endParaRPr lang="en-US" b="1" dirty="0">
              <a:solidFill>
                <a:srgbClr val="FFC000"/>
              </a:solidFill>
              <a:latin typeface="Arial" panose="020B0604020202020204" pitchFamily="34" charset="0"/>
              <a:cs typeface="Arial" panose="020B0604020202020204" pitchFamily="34" charset="0"/>
            </a:endParaRPr>
          </a:p>
        </p:txBody>
      </p:sp>
      <p:grpSp>
        <p:nvGrpSpPr>
          <p:cNvPr id="60" name="Group 59"/>
          <p:cNvGrpSpPr/>
          <p:nvPr/>
        </p:nvGrpSpPr>
        <p:grpSpPr>
          <a:xfrm>
            <a:off x="443921" y="72184"/>
            <a:ext cx="2799275" cy="189008"/>
            <a:chOff x="403281" y="164517"/>
            <a:chExt cx="2799275" cy="189008"/>
          </a:xfrm>
        </p:grpSpPr>
        <p:sp>
          <p:nvSpPr>
            <p:cNvPr id="65"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Interest rate risk: Calibration – NII and MVE</a:t>
              </a:r>
              <a:endParaRPr lang="en-US" sz="1200" dirty="0">
                <a:solidFill>
                  <a:schemeClr val="accent1"/>
                </a:solidFill>
              </a:endParaRPr>
            </a:p>
          </p:txBody>
        </p:sp>
        <p:sp>
          <p:nvSpPr>
            <p:cNvPr id="66" name="Oval 65"/>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423939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8</a:t>
            </a:r>
            <a:r>
              <a:rPr lang="en-GB" dirty="0" smtClean="0">
                <a:solidFill>
                  <a:srgbClr val="FF0000"/>
                </a:solidFill>
              </a:rPr>
              <a:t>.</a:t>
            </a:r>
            <a:r>
              <a:rPr lang="en-GB" dirty="0" smtClean="0"/>
              <a:t> Operational risk</a:t>
            </a:r>
            <a:endParaRPr lang="en-GB" b="0" dirty="0"/>
          </a:p>
        </p:txBody>
      </p:sp>
    </p:spTree>
    <p:extLst>
      <p:ext uri="{BB962C8B-B14F-4D97-AF65-F5344CB8AC3E}">
        <p14:creationId xmlns:p14="http://schemas.microsoft.com/office/powerpoint/2010/main" val="407996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Limit overview: </a:t>
            </a:r>
            <a:r>
              <a:rPr lang="en-US" b="0" dirty="0" smtClean="0"/>
              <a:t>Operational risk</a:t>
            </a:r>
            <a:endParaRPr lang="en-GB" dirty="0"/>
          </a:p>
        </p:txBody>
      </p:sp>
      <p:sp>
        <p:nvSpPr>
          <p:cNvPr id="14" name="TextBox 13"/>
          <p:cNvSpPr txBox="1"/>
          <p:nvPr/>
        </p:nvSpPr>
        <p:spPr>
          <a:xfrm>
            <a:off x="1966867" y="1110099"/>
            <a:ext cx="2044149"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5" name="TextBox 14"/>
          <p:cNvSpPr txBox="1"/>
          <p:nvPr/>
        </p:nvSpPr>
        <p:spPr>
          <a:xfrm>
            <a:off x="366713" y="1110099"/>
            <a:ext cx="639147" cy="211468"/>
          </a:xfrm>
          <a:prstGeom prst="rect">
            <a:avLst/>
          </a:prstGeom>
          <a:noFill/>
        </p:spPr>
        <p:txBody>
          <a:bodyPr wrap="square" rtlCol="0">
            <a:spAutoFit/>
          </a:bodyPr>
          <a:lstStyle/>
          <a:p>
            <a:r>
              <a:rPr lang="en-GB" sz="900" b="1" dirty="0" smtClean="0"/>
              <a:t>Legend</a:t>
            </a:r>
            <a:endParaRPr lang="en-GB" sz="900" b="1" dirty="0"/>
          </a:p>
        </p:txBody>
      </p:sp>
      <p:sp>
        <p:nvSpPr>
          <p:cNvPr id="16" name="TextBox 15"/>
          <p:cNvSpPr txBox="1"/>
          <p:nvPr/>
        </p:nvSpPr>
        <p:spPr>
          <a:xfrm>
            <a:off x="1054194" y="1110099"/>
            <a:ext cx="864339" cy="211468"/>
          </a:xfrm>
          <a:prstGeom prst="rect">
            <a:avLst/>
          </a:prstGeom>
          <a:noFill/>
        </p:spPr>
        <p:txBody>
          <a:bodyPr wrap="none" rtlCol="0">
            <a:spAutoFit/>
          </a:bodyPr>
          <a:lstStyle/>
          <a:p>
            <a:pPr eaLnBrk="1" hangingPunct="1">
              <a:lnSpc>
                <a:spcPct val="86000"/>
              </a:lnSpc>
            </a:pPr>
            <a:r>
              <a:rPr lang="en-US" sz="900" b="1" i="1" dirty="0" smtClean="0">
                <a:solidFill>
                  <a:srgbClr val="008AB3"/>
                </a:solidFill>
                <a:ea typeface="ＭＳ Ｐゴシック"/>
              </a:rPr>
              <a:t>New metrics</a:t>
            </a:r>
          </a:p>
        </p:txBody>
      </p:sp>
      <p:graphicFrame>
        <p:nvGraphicFramePr>
          <p:cNvPr id="13" name="Table 12"/>
          <p:cNvGraphicFramePr>
            <a:graphicFrameLocks noGrp="1"/>
          </p:cNvGraphicFramePr>
          <p:nvPr>
            <p:extLst>
              <p:ext uri="{D42A27DB-BD31-4B8C-83A1-F6EECF244321}">
                <p14:modId xmlns:p14="http://schemas.microsoft.com/office/powerpoint/2010/main" val="2690956240"/>
              </p:ext>
            </p:extLst>
          </p:nvPr>
        </p:nvGraphicFramePr>
        <p:xfrm>
          <a:off x="365760" y="1463040"/>
          <a:ext cx="8898757" cy="3594608"/>
        </p:xfrm>
        <a:graphic>
          <a:graphicData uri="http://schemas.openxmlformats.org/drawingml/2006/table">
            <a:tbl>
              <a:tblPr firstRow="1" bandRow="1">
                <a:tableStyleId>{2D5ABB26-0587-4C30-8999-92F81FD0307C}</a:tableStyleId>
              </a:tblPr>
              <a:tblGrid>
                <a:gridCol w="839235"/>
                <a:gridCol w="1313793"/>
                <a:gridCol w="704193"/>
                <a:gridCol w="868155"/>
                <a:gridCol w="868155"/>
                <a:gridCol w="868155"/>
                <a:gridCol w="868155"/>
                <a:gridCol w="868155"/>
                <a:gridCol w="1700761"/>
              </a:tblGrid>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Entity</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Justification</a:t>
                      </a:r>
                      <a:r>
                        <a:rPr lang="en-GB" sz="1000" b="1" baseline="0" dirty="0" smtClean="0">
                          <a:solidFill>
                            <a:srgbClr val="FF0000"/>
                          </a:solidFill>
                          <a:latin typeface="Arial" panose="020B0604020202020204" pitchFamily="34" charset="0"/>
                          <a:cs typeface="Arial" panose="020B0604020202020204" pitchFamily="34" charset="0"/>
                        </a:rPr>
                        <a:t> for changes</a:t>
                      </a:r>
                      <a:endParaRPr lang="en-GB" sz="1000" b="1" dirty="0" smtClean="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2016</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a:lnSpc>
                          <a:spcPct val="100000"/>
                        </a:lnSpc>
                        <a:spcBef>
                          <a:spcPts val="200"/>
                        </a:spcBef>
                        <a:spcAft>
                          <a:spcPts val="200"/>
                        </a:spcAft>
                      </a:pP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6178">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u="none" strike="noStrike" dirty="0" smtClean="0">
                          <a:effectLst/>
                          <a:latin typeface="Arial" panose="020B0604020202020204" pitchFamily="34" charset="0"/>
                          <a:cs typeface="Arial" panose="020B0604020202020204" pitchFamily="34" charset="0"/>
                        </a:rPr>
                        <a:t>*Gross Operational</a:t>
                      </a:r>
                      <a:r>
                        <a:rPr lang="en-US" sz="1000" u="none" strike="noStrike" baseline="0" dirty="0" smtClean="0">
                          <a:effectLst/>
                          <a:latin typeface="Arial" panose="020B0604020202020204" pitchFamily="34" charset="0"/>
                          <a:cs typeface="Arial" panose="020B0604020202020204" pitchFamily="34" charset="0"/>
                        </a:rPr>
                        <a:t> Risk L</a:t>
                      </a:r>
                      <a:r>
                        <a:rPr lang="en-US" sz="1000" u="none" strike="noStrike" dirty="0" smtClean="0">
                          <a:effectLst/>
                          <a:latin typeface="Arial" panose="020B0604020202020204" pitchFamily="34" charset="0"/>
                          <a:cs typeface="Arial" panose="020B0604020202020204" pitchFamily="34" charset="0"/>
                        </a:rPr>
                        <a:t>osses / Gross Margin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0.51%</a:t>
                      </a: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i="0" u="none" strike="noStrike" dirty="0" smtClean="0">
                          <a:solidFill>
                            <a:srgbClr val="000000"/>
                          </a:solidFill>
                          <a:effectLst/>
                          <a:latin typeface="Arial"/>
                        </a:rPr>
                        <a:t>&gt;=</a:t>
                      </a:r>
                      <a:r>
                        <a:rPr lang="en-US" sz="1000" b="0" i="0" u="none" strike="noStrike" dirty="0" smtClean="0">
                          <a:solidFill>
                            <a:schemeClr val="tx1"/>
                          </a:solidFill>
                          <a:effectLst/>
                          <a:latin typeface="Arial" panose="020B0604020202020204" pitchFamily="34" charset="0"/>
                          <a:cs typeface="Arial" panose="020B0604020202020204" pitchFamily="34" charset="0"/>
                        </a:rPr>
                        <a:t>1.5</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&gt;=3.0%</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u="none" strike="noStrike" dirty="0" smtClean="0">
                          <a:solidFill>
                            <a:srgbClr val="000000"/>
                          </a:solidFill>
                          <a:effectLst/>
                          <a:latin typeface="Arial"/>
                        </a:rPr>
                        <a:t>&gt;=</a:t>
                      </a:r>
                      <a:r>
                        <a:rPr lang="en-US" sz="1000" b="0" i="0" u="none" strike="noStrike" dirty="0" smtClean="0">
                          <a:solidFill>
                            <a:schemeClr val="tx1"/>
                          </a:solidFill>
                          <a:effectLst/>
                          <a:latin typeface="Arial" panose="020B0604020202020204" pitchFamily="34" charset="0"/>
                          <a:cs typeface="Arial" panose="020B0604020202020204" pitchFamily="34" charset="0"/>
                        </a:rPr>
                        <a:t>2.0</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&gt;=5.0%</a:t>
                      </a:r>
                    </a:p>
                  </a:txBody>
                  <a:tcPr marL="45720" marR="4572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indent="-171450"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0" dirty="0" smtClean="0">
                          <a:solidFill>
                            <a:schemeClr val="tx1"/>
                          </a:solidFill>
                          <a:latin typeface="Arial" panose="020B0604020202020204" pitchFamily="34" charset="0"/>
                          <a:cs typeface="Arial" panose="020B0604020202020204" pitchFamily="34" charset="0"/>
                        </a:rPr>
                        <a:t>Metric </a:t>
                      </a:r>
                      <a:r>
                        <a:rPr lang="en-GB" sz="1000" b="0" baseline="0" dirty="0" smtClean="0">
                          <a:solidFill>
                            <a:schemeClr val="tx1"/>
                          </a:solidFill>
                          <a:latin typeface="Arial" panose="020B0604020202020204" pitchFamily="34" charset="0"/>
                          <a:cs typeface="Arial" panose="020B0604020202020204" pitchFamily="34" charset="0"/>
                        </a:rPr>
                        <a:t>results and s</a:t>
                      </a:r>
                      <a:r>
                        <a:rPr lang="en-GB" sz="1000" b="0" dirty="0" smtClean="0">
                          <a:solidFill>
                            <a:schemeClr val="tx1"/>
                          </a:solidFill>
                          <a:latin typeface="Arial" panose="020B0604020202020204" pitchFamily="34" charset="0"/>
                          <a:cs typeface="Arial" panose="020B0604020202020204" pitchFamily="34" charset="0"/>
                        </a:rPr>
                        <a:t>upervisory </a:t>
                      </a:r>
                      <a:r>
                        <a:rPr lang="en-GB" sz="1000" b="0" baseline="0" dirty="0" smtClean="0">
                          <a:solidFill>
                            <a:schemeClr val="tx1"/>
                          </a:solidFill>
                          <a:latin typeface="Arial" panose="020B0604020202020204" pitchFamily="34" charset="0"/>
                          <a:cs typeface="Arial" panose="020B0604020202020204" pitchFamily="34" charset="0"/>
                        </a:rPr>
                        <a:t>feedback suggested last year’s limits were too high compared to industry standard; new limits set conservatively against historical performance</a:t>
                      </a:r>
                    </a:p>
                    <a:p>
                      <a:pPr marL="171450" marR="0" indent="-171450"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0" baseline="0" dirty="0" smtClean="0">
                          <a:solidFill>
                            <a:schemeClr val="tx1"/>
                          </a:solidFill>
                          <a:latin typeface="Arial" panose="020B0604020202020204" pitchFamily="34" charset="0"/>
                          <a:cs typeface="Arial" panose="020B0604020202020204" pitchFamily="34" charset="0"/>
                        </a:rPr>
                        <a:t>Change to trailing 12m to reflect long term ORM trends</a:t>
                      </a:r>
                      <a:endParaRPr lang="en-GB" sz="1000" b="0" dirty="0" smtClean="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2617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u="none" strike="noStrike" dirty="0" smtClean="0">
                          <a:effectLst/>
                          <a:latin typeface="Arial" panose="020B0604020202020204" pitchFamily="34" charset="0"/>
                          <a:cs typeface="Arial" panose="020B0604020202020204" pitchFamily="34" charset="0"/>
                        </a:rPr>
                        <a:t>Material</a:t>
                      </a:r>
                      <a:r>
                        <a:rPr lang="en-US" sz="1000" u="none" strike="noStrike" baseline="0" dirty="0" smtClean="0">
                          <a:effectLst/>
                          <a:latin typeface="Arial" panose="020B0604020202020204" pitchFamily="34" charset="0"/>
                          <a:cs typeface="Arial" panose="020B0604020202020204" pitchFamily="34" charset="0"/>
                        </a:rPr>
                        <a:t> Operational Risk </a:t>
                      </a:r>
                      <a:r>
                        <a:rPr lang="en-US" sz="1000" u="none" strike="noStrike" dirty="0" smtClean="0">
                          <a:effectLst/>
                          <a:latin typeface="Arial" panose="020B0604020202020204" pitchFamily="34" charset="0"/>
                          <a:cs typeface="Arial" panose="020B0604020202020204" pitchFamily="34" charset="0"/>
                        </a:rPr>
                        <a:t>events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6</a:t>
                      </a: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&gt;7</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&gt;6</a:t>
                      </a:r>
                      <a:endParaRPr lang="en-US" sz="1000" dirty="0">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indent="-171450"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Change</a:t>
                      </a:r>
                      <a:r>
                        <a:rPr lang="en-US" sz="1000" b="0" i="0" kern="1200" baseline="0" dirty="0" smtClean="0">
                          <a:solidFill>
                            <a:sysClr val="windowText" lastClr="000000"/>
                          </a:solidFill>
                          <a:latin typeface="Arial" panose="020B0604020202020204" pitchFamily="34" charset="0"/>
                          <a:ea typeface="+mn-ea"/>
                          <a:cs typeface="Arial" panose="020B0604020202020204" pitchFamily="34" charset="0"/>
                        </a:rPr>
                        <a:t> in metric definition to </a:t>
                      </a:r>
                      <a:r>
                        <a:rPr lang="en-GB" sz="1000" b="0" i="0" kern="1200" baseline="0" dirty="0" smtClean="0">
                          <a:solidFill>
                            <a:schemeClr val="tx1"/>
                          </a:solidFill>
                          <a:latin typeface="Arial" panose="020B0604020202020204" pitchFamily="34" charset="0"/>
                          <a:ea typeface="+mn-ea"/>
                          <a:cs typeface="Arial" panose="020B0604020202020204" pitchFamily="34" charset="0"/>
                        </a:rPr>
                        <a:t>a</a:t>
                      </a:r>
                      <a:r>
                        <a:rPr lang="en-GB" sz="1000" b="0" dirty="0" smtClean="0">
                          <a:solidFill>
                            <a:schemeClr val="tx1"/>
                          </a:solidFill>
                          <a:latin typeface="Arial" panose="020B0604020202020204" pitchFamily="34" charset="0"/>
                          <a:cs typeface="Arial" panose="020B0604020202020204" pitchFamily="34" charset="0"/>
                        </a:rPr>
                        <a:t>lign</a:t>
                      </a:r>
                      <a:r>
                        <a:rPr lang="en-GB" sz="1000" b="0" baseline="0" dirty="0" smtClean="0">
                          <a:solidFill>
                            <a:schemeClr val="tx1"/>
                          </a:solidFill>
                          <a:latin typeface="Arial" panose="020B0604020202020204" pitchFamily="34" charset="0"/>
                          <a:cs typeface="Arial" panose="020B0604020202020204" pitchFamily="34" charset="0"/>
                        </a:rPr>
                        <a:t> </a:t>
                      </a:r>
                      <a:r>
                        <a:rPr lang="en-GB" sz="1000" b="0" dirty="0" smtClean="0">
                          <a:solidFill>
                            <a:schemeClr val="tx1"/>
                          </a:solidFill>
                          <a:latin typeface="Arial" panose="020B0604020202020204" pitchFamily="34" charset="0"/>
                          <a:cs typeface="Arial" panose="020B0604020202020204" pitchFamily="34" charset="0"/>
                        </a:rPr>
                        <a:t>with new SHUSA material event impact thresholds</a:t>
                      </a:r>
                      <a:endParaRPr lang="en-GB" sz="1000" b="0" baseline="0" dirty="0" smtClean="0">
                        <a:solidFill>
                          <a:schemeClr val="tx1"/>
                        </a:solidFill>
                        <a:latin typeface="Arial" panose="020B0604020202020204" pitchFamily="34" charset="0"/>
                        <a:cs typeface="Arial" panose="020B0604020202020204" pitchFamily="34" charset="0"/>
                      </a:endParaRPr>
                    </a:p>
                    <a:p>
                      <a:pPr marL="171450" marR="0" indent="-171450"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0" baseline="0" dirty="0" smtClean="0">
                          <a:solidFill>
                            <a:schemeClr val="tx1"/>
                          </a:solidFill>
                          <a:latin typeface="Arial" panose="020B0604020202020204" pitchFamily="34" charset="0"/>
                          <a:cs typeface="Arial" panose="020B0604020202020204" pitchFamily="34" charset="0"/>
                        </a:rPr>
                        <a:t> Includes non financially impacting material events (i.e. customer, regulatory, reputational) </a:t>
                      </a:r>
                      <a:endParaRPr lang="en-GB" sz="1000" b="0" strike="sngStrike" dirty="0" smtClean="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1" name="Group 10"/>
          <p:cNvGrpSpPr/>
          <p:nvPr/>
        </p:nvGrpSpPr>
        <p:grpSpPr>
          <a:xfrm>
            <a:off x="443921" y="72184"/>
            <a:ext cx="2799275" cy="189008"/>
            <a:chOff x="403281" y="164517"/>
            <a:chExt cx="2799275" cy="189008"/>
          </a:xfrm>
        </p:grpSpPr>
        <p:sp>
          <p:nvSpPr>
            <p:cNvPr id="12"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Operational risk: Limit overview</a:t>
              </a:r>
              <a:endParaRPr lang="en-US" sz="1200" dirty="0">
                <a:solidFill>
                  <a:schemeClr val="accent1"/>
                </a:solidFill>
              </a:endParaRPr>
            </a:p>
          </p:txBody>
        </p:sp>
        <p:sp>
          <p:nvSpPr>
            <p:cNvPr id="17" name="Oval 1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3088337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a:t>
            </a:r>
            <a:r>
              <a:rPr lang="en-US" sz="2000" dirty="0"/>
              <a:t> </a:t>
            </a:r>
            <a:r>
              <a:rPr lang="en-US" sz="2000" dirty="0" smtClean="0"/>
              <a:t>Operational risk </a:t>
            </a:r>
            <a:r>
              <a:rPr lang="en-US" sz="2000" dirty="0"/>
              <a:t>metric</a:t>
            </a:r>
          </a:p>
        </p:txBody>
      </p:sp>
      <p:graphicFrame>
        <p:nvGraphicFramePr>
          <p:cNvPr id="3" name="Content Placeholder 12"/>
          <p:cNvGraphicFramePr>
            <a:graphicFrameLocks/>
          </p:cNvGraphicFramePr>
          <p:nvPr>
            <p:extLst>
              <p:ext uri="{D42A27DB-BD31-4B8C-83A1-F6EECF244321}">
                <p14:modId xmlns:p14="http://schemas.microsoft.com/office/powerpoint/2010/main" val="186286168"/>
              </p:ext>
            </p:extLst>
          </p:nvPr>
        </p:nvGraphicFramePr>
        <p:xfrm>
          <a:off x="360998" y="1463040"/>
          <a:ext cx="8821737" cy="2788920"/>
        </p:xfrm>
        <a:graphic>
          <a:graphicData uri="http://schemas.openxmlformats.org/drawingml/2006/table">
            <a:tbl>
              <a:tblPr firstRow="1" bandRow="1">
                <a:tableStyleId>{839DD9DD-9E6C-4910-8AC0-68ADFF6A6AFC}</a:tableStyleId>
              </a:tblPr>
              <a:tblGrid>
                <a:gridCol w="1996122"/>
                <a:gridCol w="1137920"/>
                <a:gridCol w="568769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algn="l" fontAlgn="b"/>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 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measures the overall operational risk losses at SC compared to net revenue</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Gross losses are more appropriate than net losses for the purposes of the RAS for the following reasons:</a:t>
                      </a:r>
                    </a:p>
                    <a:p>
                      <a:pPr marL="363538" marR="0" lvl="2" indent="-187325" algn="l" defTabSz="457200" rtl="0" eaLnBrk="1" fontAlgn="auto" latinLnBrk="0" hangingPunct="1">
                        <a:lnSpc>
                          <a:spcPct val="100000"/>
                        </a:lnSpc>
                        <a:spcBef>
                          <a:spcPts val="0"/>
                        </a:spcBef>
                        <a:spcAft>
                          <a:spcPts val="0"/>
                        </a:spcAft>
                        <a:buClr>
                          <a:schemeClr val="tx1"/>
                        </a:buClr>
                        <a:buSzTx/>
                        <a:buFont typeface="Arial"/>
                        <a:buChar char="–"/>
                        <a:tabLst/>
                        <a:defRPr/>
                      </a:pPr>
                      <a:r>
                        <a:rPr lang="en-US" sz="1100" kern="1200" baseline="0" dirty="0" smtClean="0">
                          <a:solidFill>
                            <a:schemeClr val="tx1"/>
                          </a:solidFill>
                          <a:latin typeface="Arial" panose="020B0604020202020204" pitchFamily="34" charset="0"/>
                          <a:ea typeface="+mn-ea"/>
                          <a:cs typeface="Arial" panose="020B0604020202020204" pitchFamily="34" charset="0"/>
                        </a:rPr>
                        <a:t>To account for a ‘worst case’ scenario in the future under which no recoveries occurred </a:t>
                      </a:r>
                    </a:p>
                    <a:p>
                      <a:pPr marL="363538" marR="0" lvl="2" indent="-187325" algn="l" defTabSz="457200" rtl="0" eaLnBrk="1" fontAlgn="auto" latinLnBrk="0" hangingPunct="1">
                        <a:lnSpc>
                          <a:spcPct val="100000"/>
                        </a:lnSpc>
                        <a:spcBef>
                          <a:spcPts val="0"/>
                        </a:spcBef>
                        <a:spcAft>
                          <a:spcPts val="0"/>
                        </a:spcAft>
                        <a:buClr>
                          <a:schemeClr val="tx1"/>
                        </a:buClr>
                        <a:buSzTx/>
                        <a:buFont typeface="Arial"/>
                        <a:buChar char="–"/>
                        <a:tabLst/>
                        <a:defRPr/>
                      </a:pPr>
                      <a:r>
                        <a:rPr lang="en-US" sz="1100" kern="1200" baseline="0" dirty="0" smtClean="0">
                          <a:solidFill>
                            <a:schemeClr val="tx1"/>
                          </a:solidFill>
                          <a:latin typeface="Arial" panose="020B0604020202020204" pitchFamily="34" charset="0"/>
                          <a:ea typeface="+mn-ea"/>
                          <a:cs typeface="Arial" panose="020B0604020202020204" pitchFamily="34" charset="0"/>
                        </a:rPr>
                        <a:t>To avoid waiting for additional recoveries and not accounting for or not acting on a breach pending these recoveries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can be relatively easily calculated and monitored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indent="0" algn="l" fontAlgn="b">
                        <a:lnSpc>
                          <a:spcPct val="100000"/>
                        </a:lnSpc>
                        <a:buFontTx/>
                        <a:buNone/>
                      </a:pPr>
                      <a:r>
                        <a:rPr lang="en-US" sz="1100" u="none" strike="noStrike" dirty="0" smtClean="0">
                          <a:solidFill>
                            <a:schemeClr val="tx1"/>
                          </a:solidFill>
                          <a:effectLst/>
                          <a:latin typeface="Arial" panose="020B0604020202020204" pitchFamily="34" charset="0"/>
                          <a:cs typeface="Arial" panose="020B0604020202020204" pitchFamily="34" charset="0"/>
                        </a:rPr>
                        <a:t>Material</a:t>
                      </a:r>
                      <a:r>
                        <a:rPr lang="en-US" sz="1100" u="none" strike="noStrike" baseline="0" dirty="0" smtClean="0">
                          <a:solidFill>
                            <a:schemeClr val="tx1"/>
                          </a:solidFill>
                          <a:effectLst/>
                          <a:latin typeface="Arial" panose="020B0604020202020204" pitchFamily="34" charset="0"/>
                          <a:cs typeface="Arial" panose="020B0604020202020204" pitchFamily="34" charset="0"/>
                        </a:rPr>
                        <a:t> Operational Risk E</a:t>
                      </a:r>
                      <a:r>
                        <a:rPr lang="en-US" sz="1100" u="none" strike="noStrike" dirty="0" smtClean="0">
                          <a:solidFill>
                            <a:schemeClr val="tx1"/>
                          </a:solidFill>
                          <a:effectLst/>
                          <a:latin typeface="Arial" panose="020B0604020202020204" pitchFamily="34" charset="0"/>
                          <a:cs typeface="Arial" panose="020B0604020202020204" pitchFamily="34" charset="0"/>
                        </a:rPr>
                        <a:t>vents</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Tx/>
                        <a:buNone/>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SC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is a fairly common forward looking indicator of overall operational risk level</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may be an indicator of a weakening control environment or increased risk profile</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This metric can be relatively easily calculated and monitored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i="0" kern="1200" baseline="0" dirty="0" smtClean="0">
                          <a:solidFill>
                            <a:schemeClr val="tx1"/>
                          </a:solidFill>
                          <a:latin typeface="Arial" panose="020B0604020202020204" pitchFamily="34" charset="0"/>
                          <a:ea typeface="+mn-ea"/>
                          <a:cs typeface="Arial" panose="020B0604020202020204" pitchFamily="34" charset="0"/>
                        </a:rPr>
                        <a:t>Chose to include all material risk events escalated to provide Board insight into Operational risk issues across risk types (not only financial)</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2" name="Group 11"/>
          <p:cNvGrpSpPr/>
          <p:nvPr/>
        </p:nvGrpSpPr>
        <p:grpSpPr>
          <a:xfrm>
            <a:off x="443921" y="72184"/>
            <a:ext cx="2799275" cy="189008"/>
            <a:chOff x="403281" y="164517"/>
            <a:chExt cx="2799275" cy="189008"/>
          </a:xfrm>
        </p:grpSpPr>
        <p:sp>
          <p:nvSpPr>
            <p:cNvPr id="16"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Operational risk: Metric selection</a:t>
              </a:r>
              <a:endParaRPr lang="en-US" sz="1200" dirty="0">
                <a:solidFill>
                  <a:schemeClr val="accent1"/>
                </a:solidFill>
              </a:endParaRPr>
            </a:p>
          </p:txBody>
        </p:sp>
        <p:sp>
          <p:nvSpPr>
            <p:cNvPr id="17" name="Oval 1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91784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1"/>
          </p:nvPr>
        </p:nvSpPr>
        <p:spPr/>
        <p:txBody>
          <a:bodyPr/>
          <a:lstStyle/>
          <a:p>
            <a:r>
              <a:rPr lang="en-US" sz="2000" dirty="0" smtClean="0"/>
              <a:t>Metrics by RAS objective</a:t>
            </a:r>
            <a:endParaRPr lang="en-US" sz="2000" b="0" dirty="0">
              <a:solidFill>
                <a:schemeClr val="accent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786782076"/>
              </p:ext>
            </p:extLst>
          </p:nvPr>
        </p:nvGraphicFramePr>
        <p:xfrm>
          <a:off x="356553" y="1470025"/>
          <a:ext cx="8892222" cy="4678680"/>
        </p:xfrm>
        <a:graphic>
          <a:graphicData uri="http://schemas.openxmlformats.org/drawingml/2006/table">
            <a:tbl>
              <a:tblPr firstRow="1" bandRow="1">
                <a:tableStyleId>{839DD9DD-9E6C-4910-8AC0-68ADFF6A6AFC}</a:tableStyleId>
              </a:tblPr>
              <a:tblGrid>
                <a:gridCol w="913971"/>
                <a:gridCol w="1595650"/>
                <a:gridCol w="1457028"/>
                <a:gridCol w="1734273"/>
                <a:gridCol w="1595650"/>
                <a:gridCol w="1595650"/>
              </a:tblGrid>
              <a:tr h="0">
                <a:tc rowSpan="2">
                  <a:txBody>
                    <a:bodyPr/>
                    <a:lstStyle/>
                    <a:p>
                      <a:pPr>
                        <a:spcBef>
                          <a:spcPts val="200"/>
                        </a:spcBef>
                        <a:spcAft>
                          <a:spcPts val="200"/>
                        </a:spcAft>
                      </a:pPr>
                      <a:r>
                        <a:rPr lang="en-US" sz="1100" b="1" i="0" dirty="0" smtClean="0">
                          <a:solidFill>
                            <a:schemeClr val="accent1"/>
                          </a:solidFill>
                          <a:latin typeface="Arial" panose="020B0604020202020204" pitchFamily="34" charset="0"/>
                          <a:cs typeface="Arial" panose="020B0604020202020204" pitchFamily="34" charset="0"/>
                        </a:rPr>
                        <a:t>RAS Objective</a:t>
                      </a:r>
                      <a:endParaRPr lang="en-US" sz="1100" b="1" i="0" dirty="0">
                        <a:solidFill>
                          <a:schemeClr val="accent1"/>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Bef>
                          <a:spcPts val="200"/>
                        </a:spcBef>
                        <a:spcAft>
                          <a:spcPts val="200"/>
                        </a:spcAft>
                      </a:pPr>
                      <a:r>
                        <a:rPr lang="en-US" sz="1100" dirty="0" smtClean="0">
                          <a:solidFill>
                            <a:schemeClr val="accent1"/>
                          </a:solidFill>
                          <a:latin typeface="Arial" panose="020B0604020202020204" pitchFamily="34" charset="0"/>
                          <a:cs typeface="Arial" panose="020B0604020202020204" pitchFamily="34" charset="0"/>
                        </a:rPr>
                        <a:t>Meet regulatory</a:t>
                      </a:r>
                      <a:r>
                        <a:rPr lang="en-US" sz="1100" baseline="0" dirty="0" smtClean="0">
                          <a:solidFill>
                            <a:schemeClr val="accent1"/>
                          </a:solidFill>
                          <a:latin typeface="Arial" panose="020B0604020202020204" pitchFamily="34" charset="0"/>
                          <a:cs typeface="Arial" panose="020B0604020202020204" pitchFamily="34" charset="0"/>
                        </a:rPr>
                        <a:t> constraints</a:t>
                      </a:r>
                      <a:endParaRPr lang="en-US" sz="1100" dirty="0" smtClean="0">
                        <a:solidFill>
                          <a:schemeClr val="accent1"/>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200" dirty="0" smtClean="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tcPr>
                </a:tc>
                <a:tc rowSpan="2">
                  <a:txBody>
                    <a:bodyPr/>
                    <a:lstStyle/>
                    <a:p>
                      <a:pPr marL="0" marR="0" lvl="0" indent="0" algn="l" defTabSz="457200" rtl="0" eaLnBrk="1" fontAlgn="auto" latinLnBrk="0" hangingPunct="1">
                        <a:lnSpc>
                          <a:spcPct val="100000"/>
                        </a:lnSpc>
                        <a:spcBef>
                          <a:spcPts val="200"/>
                        </a:spcBef>
                        <a:spcAft>
                          <a:spcPts val="200"/>
                        </a:spcAft>
                        <a:buClrTx/>
                        <a:buSzTx/>
                        <a:buFontTx/>
                        <a:buNone/>
                        <a:tabLst/>
                        <a:defRPr/>
                      </a:pPr>
                      <a:r>
                        <a:rPr lang="en-US" sz="1100" b="1" kern="1200" dirty="0" smtClean="0">
                          <a:solidFill>
                            <a:schemeClr val="accent1"/>
                          </a:solidFill>
                          <a:latin typeface="Arial" panose="020B0604020202020204" pitchFamily="34" charset="0"/>
                          <a:ea typeface="+mn-ea"/>
                          <a:cs typeface="Arial" panose="020B0604020202020204" pitchFamily="34" charset="0"/>
                        </a:rPr>
                        <a:t>Sustain</a:t>
                      </a:r>
                      <a:r>
                        <a:rPr lang="en-US" sz="1100" b="1" kern="1200" baseline="0" dirty="0" smtClean="0">
                          <a:solidFill>
                            <a:schemeClr val="accent1"/>
                          </a:solidFill>
                          <a:latin typeface="Arial" panose="020B0604020202020204" pitchFamily="34" charset="0"/>
                          <a:ea typeface="+mn-ea"/>
                          <a:cs typeface="Arial" panose="020B0604020202020204" pitchFamily="34" charset="0"/>
                        </a:rPr>
                        <a:t> confidence of external stakeholders (e.g. ratings agencies)</a:t>
                      </a:r>
                      <a:endParaRPr lang="en-US" sz="1100" b="1" kern="1200" dirty="0" smtClean="0">
                        <a:solidFill>
                          <a:schemeClr val="accent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lvl="0">
                        <a:spcBef>
                          <a:spcPts val="200"/>
                        </a:spcBef>
                        <a:spcAft>
                          <a:spcPts val="200"/>
                        </a:spcAft>
                      </a:pPr>
                      <a:r>
                        <a:rPr lang="en-US" sz="1100" dirty="0" smtClean="0">
                          <a:solidFill>
                            <a:schemeClr val="accent1"/>
                          </a:solidFill>
                          <a:latin typeface="Arial" panose="020B0604020202020204" pitchFamily="34" charset="0"/>
                          <a:cs typeface="Arial" panose="020B0604020202020204" pitchFamily="34" charset="0"/>
                        </a:rPr>
                        <a:t>Minimize</a:t>
                      </a:r>
                      <a:r>
                        <a:rPr lang="en-US" sz="1100" baseline="0" dirty="0" smtClean="0">
                          <a:solidFill>
                            <a:schemeClr val="accent1"/>
                          </a:solidFill>
                          <a:latin typeface="Arial" panose="020B0604020202020204" pitchFamily="34" charset="0"/>
                          <a:cs typeface="Arial" panose="020B0604020202020204" pitchFamily="34" charset="0"/>
                        </a:rPr>
                        <a:t> risks that do not generate incremental earnings</a:t>
                      </a:r>
                      <a:endParaRPr lang="en-US" sz="1100" dirty="0">
                        <a:solidFill>
                          <a:schemeClr val="accent1"/>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lvl="0" algn="l" defTabSz="457200" rtl="0" eaLnBrk="1" latinLnBrk="0" hangingPunct="1">
                        <a:spcBef>
                          <a:spcPts val="200"/>
                        </a:spcBef>
                        <a:spcAft>
                          <a:spcPts val="200"/>
                        </a:spcAft>
                      </a:pPr>
                      <a:r>
                        <a:rPr lang="en-US" sz="1100" b="1" kern="1200" dirty="0" smtClean="0">
                          <a:solidFill>
                            <a:schemeClr val="accent1"/>
                          </a:solidFill>
                          <a:latin typeface="Arial" panose="020B0604020202020204" pitchFamily="34" charset="0"/>
                          <a:ea typeface="+mn-ea"/>
                          <a:cs typeface="Arial" panose="020B0604020202020204" pitchFamily="34" charset="0"/>
                        </a:rPr>
                        <a:t>Comply with </a:t>
                      </a:r>
                      <a:br>
                        <a:rPr lang="en-US" sz="1100" b="1" kern="1200" dirty="0" smtClean="0">
                          <a:solidFill>
                            <a:schemeClr val="accent1"/>
                          </a:solidFill>
                          <a:latin typeface="Arial" panose="020B0604020202020204" pitchFamily="34" charset="0"/>
                          <a:ea typeface="+mn-ea"/>
                          <a:cs typeface="Arial" panose="020B0604020202020204" pitchFamily="34" charset="0"/>
                        </a:rPr>
                      </a:br>
                      <a:r>
                        <a:rPr lang="en-US" sz="1100" b="1" kern="1200" dirty="0" smtClean="0">
                          <a:solidFill>
                            <a:schemeClr val="accent1"/>
                          </a:solidFill>
                          <a:latin typeface="Arial" panose="020B0604020202020204" pitchFamily="34" charset="0"/>
                          <a:ea typeface="+mn-ea"/>
                          <a:cs typeface="Arial" panose="020B0604020202020204" pitchFamily="34" charset="0"/>
                        </a:rPr>
                        <a:t>Group-level Risk Appetite expectations</a:t>
                      </a:r>
                      <a:endParaRPr lang="en-US" sz="1100" b="1" kern="1200" dirty="0">
                        <a:solidFill>
                          <a:schemeClr val="accent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12700" cap="flat" cmpd="sng" algn="ctr">
                      <a:noFill/>
                      <a:prstDash val="sysDot"/>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276273">
                <a:tc vMerge="1">
                  <a:txBody>
                    <a:bodyPr/>
                    <a:lstStyle/>
                    <a:p>
                      <a:endParaRPr lang="en-US" sz="1000" b="1" i="0" dirty="0">
                        <a:solidFill>
                          <a:schemeClr val="accent1"/>
                        </a:solidFill>
                      </a:endParaRPr>
                    </a:p>
                  </a:txBody>
                  <a:tcPr anchor="b">
                    <a:lnL>
                      <a:noFill/>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100" b="1" dirty="0" smtClean="0">
                          <a:solidFill>
                            <a:schemeClr val="bg2"/>
                          </a:solidFill>
                          <a:latin typeface="Arial" panose="020B0604020202020204" pitchFamily="34" charset="0"/>
                          <a:cs typeface="Arial" panose="020B0604020202020204" pitchFamily="34" charset="0"/>
                        </a:rPr>
                        <a:t>Quantitatively</a:t>
                      </a:r>
                      <a:r>
                        <a:rPr lang="en-US" sz="1100" b="1" baseline="0" dirty="0" smtClean="0">
                          <a:solidFill>
                            <a:schemeClr val="bg2"/>
                          </a:solidFill>
                          <a:latin typeface="Arial" panose="020B0604020202020204" pitchFamily="34" charset="0"/>
                          <a:cs typeface="Arial" panose="020B0604020202020204" pitchFamily="34" charset="0"/>
                        </a:rPr>
                        <a:t> </a:t>
                      </a:r>
                      <a:br>
                        <a:rPr lang="en-US" sz="1100" b="1" baseline="0" dirty="0" smtClean="0">
                          <a:solidFill>
                            <a:schemeClr val="bg2"/>
                          </a:solidFill>
                          <a:latin typeface="Arial" panose="020B0604020202020204" pitchFamily="34" charset="0"/>
                          <a:cs typeface="Arial" panose="020B0604020202020204" pitchFamily="34" charset="0"/>
                        </a:rPr>
                      </a:br>
                      <a:r>
                        <a:rPr lang="en-US" sz="1100" b="1" baseline="0" dirty="0" smtClean="0">
                          <a:solidFill>
                            <a:schemeClr val="bg2"/>
                          </a:solidFill>
                          <a:latin typeface="Arial" panose="020B0604020202020204" pitchFamily="34" charset="0"/>
                          <a:cs typeface="Arial" panose="020B0604020202020204" pitchFamily="34" charset="0"/>
                        </a:rPr>
                        <a:t>pass CCAR</a:t>
                      </a:r>
                      <a:endParaRPr lang="en-US" sz="1100" b="1" dirty="0" smtClean="0">
                        <a:solidFill>
                          <a:schemeClr val="bg2"/>
                        </a:solidFill>
                        <a:latin typeface="Arial" panose="020B0604020202020204" pitchFamily="34" charset="0"/>
                        <a:cs typeface="Arial" panose="020B0604020202020204" pitchFamily="34" charset="0"/>
                      </a:endParaRP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US" sz="1100" b="1" dirty="0" smtClean="0">
                          <a:solidFill>
                            <a:schemeClr val="bg2"/>
                          </a:solidFill>
                          <a:latin typeface="Arial" panose="020B0604020202020204" pitchFamily="34" charset="0"/>
                          <a:cs typeface="Arial" panose="020B0604020202020204" pitchFamily="34" charset="0"/>
                        </a:rPr>
                        <a:t>Comply with </a:t>
                      </a:r>
                      <a:br>
                        <a:rPr lang="en-US" sz="1100" b="1" dirty="0" smtClean="0">
                          <a:solidFill>
                            <a:schemeClr val="bg2"/>
                          </a:solidFill>
                          <a:latin typeface="Arial" panose="020B0604020202020204" pitchFamily="34" charset="0"/>
                          <a:cs typeface="Arial" panose="020B0604020202020204" pitchFamily="34" charset="0"/>
                        </a:rPr>
                      </a:br>
                      <a:r>
                        <a:rPr lang="en-US" sz="1100" b="1" dirty="0" smtClean="0">
                          <a:solidFill>
                            <a:schemeClr val="bg2"/>
                          </a:solidFill>
                          <a:latin typeface="Arial" panose="020B0604020202020204" pitchFamily="34" charset="0"/>
                          <a:cs typeface="Arial" panose="020B0604020202020204" pitchFamily="34" charset="0"/>
                        </a:rPr>
                        <a:t>other regulations</a:t>
                      </a:r>
                    </a:p>
                  </a:txBody>
                  <a:tcPr marL="45720" marR="45720" anchor="b">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vl="0"/>
                      <a:endParaRPr lang="en-US" sz="1200" dirty="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vMerge="1">
                  <a:txBody>
                    <a:bodyPr/>
                    <a:lstStyle/>
                    <a:p>
                      <a:pPr lvl="0"/>
                      <a:endParaRPr lang="en-US" sz="1200" dirty="0">
                        <a:solidFill>
                          <a:schemeClr val="accent1"/>
                        </a:solidFill>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c vMerge="1">
                  <a:txBody>
                    <a:bodyPr/>
                    <a:lstStyle/>
                    <a:p>
                      <a:pPr marL="0" lvl="0" algn="l" defTabSz="457200" rtl="0" eaLnBrk="1" latinLnBrk="0" hangingPunct="1"/>
                      <a:endParaRPr lang="en-US" sz="1200" b="1" kern="1200" dirty="0">
                        <a:solidFill>
                          <a:schemeClr val="accent1"/>
                        </a:solidFill>
                        <a:latin typeface="+mn-lt"/>
                        <a:ea typeface="+mn-ea"/>
                        <a:cs typeface="+mn-cs"/>
                      </a:endParaRPr>
                    </a:p>
                  </a:txBody>
                  <a:tcPr>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solidFill>
                      <a:schemeClr val="bg1">
                        <a:lumMod val="95000"/>
                      </a:schemeClr>
                    </a:solidFill>
                  </a:tcPr>
                </a:tc>
              </a:tr>
              <a:tr h="1977305">
                <a:tc>
                  <a:txBody>
                    <a:bodyPr/>
                    <a:lstStyle/>
                    <a:p>
                      <a:pPr>
                        <a:spcBef>
                          <a:spcPts val="200"/>
                        </a:spcBef>
                        <a:spcAft>
                          <a:spcPts val="200"/>
                        </a:spcAft>
                      </a:pPr>
                      <a:r>
                        <a:rPr lang="en-US" sz="1100" b="1" i="0" dirty="0" smtClean="0">
                          <a:solidFill>
                            <a:schemeClr val="tx1"/>
                          </a:solidFill>
                          <a:latin typeface="Arial" panose="020B0604020202020204" pitchFamily="34" charset="0"/>
                          <a:cs typeface="Arial" panose="020B0604020202020204" pitchFamily="34" charset="0"/>
                        </a:rPr>
                        <a:t>Metrics</a:t>
                      </a:r>
                      <a:endParaRPr lang="en-US" sz="1100" b="1" i="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spcBef>
                          <a:spcPts val="200"/>
                        </a:spcBef>
                        <a:spcAft>
                          <a:spcPts val="200"/>
                        </a:spcAft>
                        <a:buFont typeface="Arial" panose="020B0604020202020204" pitchFamily="34" charset="0"/>
                        <a:buChar char="•"/>
                      </a:pPr>
                      <a:r>
                        <a:rPr lang="en-US" sz="1100" i="0" dirty="0" smtClean="0">
                          <a:latin typeface="Arial" panose="020B0604020202020204" pitchFamily="34" charset="0"/>
                          <a:cs typeface="Arial" panose="020B0604020202020204" pitchFamily="34" charset="0"/>
                        </a:rPr>
                        <a:t>Common</a:t>
                      </a:r>
                      <a:r>
                        <a:rPr lang="en-US" sz="1100" i="0" baseline="0" dirty="0" smtClean="0">
                          <a:latin typeface="Arial" panose="020B0604020202020204" pitchFamily="34" charset="0"/>
                          <a:cs typeface="Arial" panose="020B0604020202020204" pitchFamily="34" charset="0"/>
                        </a:rPr>
                        <a:t> Equity </a:t>
                      </a:r>
                      <a:br>
                        <a:rPr lang="en-US" sz="1100" i="0" baseline="0" dirty="0" smtClean="0">
                          <a:latin typeface="Arial" panose="020B0604020202020204" pitchFamily="34" charset="0"/>
                          <a:cs typeface="Arial" panose="020B0604020202020204" pitchFamily="34" charset="0"/>
                        </a:rPr>
                      </a:br>
                      <a:r>
                        <a:rPr lang="en-US" sz="1100" i="0" baseline="0" dirty="0" smtClean="0">
                          <a:latin typeface="Arial" panose="020B0604020202020204" pitchFamily="34" charset="0"/>
                          <a:cs typeface="Arial" panose="020B0604020202020204" pitchFamily="34" charset="0"/>
                        </a:rPr>
                        <a:t>Tier 1 Ratio </a:t>
                      </a:r>
                      <a:br>
                        <a:rPr lang="en-US" sz="1100" i="0" baseline="0" dirty="0" smtClean="0">
                          <a:latin typeface="Arial" panose="020B0604020202020204" pitchFamily="34" charset="0"/>
                          <a:cs typeface="Arial" panose="020B0604020202020204" pitchFamily="34" charset="0"/>
                        </a:rPr>
                      </a:br>
                      <a:r>
                        <a:rPr lang="en-US" sz="1100" i="0" baseline="0" dirty="0" smtClean="0">
                          <a:latin typeface="Arial" panose="020B0604020202020204" pitchFamily="34" charset="0"/>
                          <a:cs typeface="Arial" panose="020B0604020202020204" pitchFamily="34" charset="0"/>
                        </a:rPr>
                        <a:t>(baseline + stress)</a:t>
                      </a:r>
                    </a:p>
                    <a:p>
                      <a:pPr marL="119063" lvl="0" indent="-119063" algn="l" defTabSz="457200" rtl="0" eaLnBrk="1" latinLnBrk="0" hangingPunct="1">
                        <a:spcBef>
                          <a:spcPts val="200"/>
                        </a:spcBef>
                        <a:spcAft>
                          <a:spcPts val="200"/>
                        </a:spcAft>
                        <a:buFont typeface="Arial" panose="020B0604020202020204" pitchFamily="34" charset="0"/>
                        <a:buChar char="•"/>
                      </a:pPr>
                      <a:r>
                        <a:rPr lang="en-US" sz="1100" b="1" i="1" kern="1200" baseline="0" dirty="0" smtClean="0">
                          <a:solidFill>
                            <a:srgbClr val="008AB3"/>
                          </a:solidFill>
                          <a:latin typeface="Arial" panose="020B0604020202020204" pitchFamily="34" charset="0"/>
                          <a:ea typeface="+mn-ea"/>
                          <a:cs typeface="Arial" panose="020B0604020202020204" pitchFamily="34" charset="0"/>
                        </a:rPr>
                        <a:t>Total Risk-based Capital Ratio (baseline + stress)</a:t>
                      </a:r>
                    </a:p>
                    <a:p>
                      <a:pPr marL="119063" lvl="0" indent="-119063">
                        <a:spcBef>
                          <a:spcPts val="200"/>
                        </a:spcBef>
                        <a:spcAft>
                          <a:spcPts val="200"/>
                        </a:spcAft>
                        <a:buFont typeface="Arial" panose="020B0604020202020204" pitchFamily="34" charset="0"/>
                        <a:buChar char="•"/>
                      </a:pPr>
                      <a:r>
                        <a:rPr lang="en-US" sz="1100" b="1" i="1" baseline="0" dirty="0" smtClean="0">
                          <a:solidFill>
                            <a:srgbClr val="008AB3"/>
                          </a:solidFill>
                          <a:latin typeface="Arial" panose="020B0604020202020204" pitchFamily="34" charset="0"/>
                          <a:cs typeface="Arial" panose="020B0604020202020204" pitchFamily="34" charset="0"/>
                        </a:rPr>
                        <a:t>Tier 1 Leverage Ratio (baseline + stress)</a:t>
                      </a:r>
                    </a:p>
                    <a:p>
                      <a:pPr marL="119063" lvl="0" indent="-119063">
                        <a:spcBef>
                          <a:spcPts val="200"/>
                        </a:spcBef>
                        <a:spcAft>
                          <a:spcPts val="200"/>
                        </a:spcAft>
                        <a:buFont typeface="Arial" panose="020B0604020202020204" pitchFamily="34" charset="0"/>
                        <a:buChar char="•"/>
                      </a:pPr>
                      <a:r>
                        <a:rPr lang="en-US" sz="1100" b="0" i="0" baseline="0" dirty="0" smtClean="0">
                          <a:solidFill>
                            <a:schemeClr val="tx1"/>
                          </a:solidFill>
                          <a:latin typeface="Arial" panose="020B0604020202020204" pitchFamily="34" charset="0"/>
                          <a:cs typeface="Arial" panose="020B0604020202020204" pitchFamily="34" charset="0"/>
                        </a:rPr>
                        <a:t>Tangible Common Equity Ratio </a:t>
                      </a:r>
                      <a:br>
                        <a:rPr lang="en-US" sz="1100" b="0" i="0" baseline="0" dirty="0" smtClean="0">
                          <a:solidFill>
                            <a:schemeClr val="tx1"/>
                          </a:solidFill>
                          <a:latin typeface="Arial" panose="020B0604020202020204" pitchFamily="34" charset="0"/>
                          <a:cs typeface="Arial" panose="020B0604020202020204" pitchFamily="34" charset="0"/>
                        </a:rPr>
                      </a:br>
                      <a:r>
                        <a:rPr lang="en-US" sz="1100" b="0" i="0" baseline="0" dirty="0" smtClean="0">
                          <a:solidFill>
                            <a:schemeClr val="tx1"/>
                          </a:solidFill>
                          <a:latin typeface="Arial" panose="020B0604020202020204" pitchFamily="34" charset="0"/>
                          <a:cs typeface="Arial" panose="020B0604020202020204" pitchFamily="34" charset="0"/>
                        </a:rPr>
                        <a:t>(baseline + stress)</a:t>
                      </a:r>
                    </a:p>
                    <a:p>
                      <a:pPr marL="119063" lvl="0" indent="-119063">
                        <a:spcBef>
                          <a:spcPts val="200"/>
                        </a:spcBef>
                        <a:spcAft>
                          <a:spcPts val="200"/>
                        </a:spcAft>
                        <a:buFont typeface="Arial" panose="020B0604020202020204" pitchFamily="34" charset="0"/>
                        <a:buChar char="•"/>
                      </a:pPr>
                      <a:r>
                        <a:rPr lang="en-US" sz="1100" i="0" dirty="0" smtClean="0">
                          <a:latin typeface="Arial" panose="020B0604020202020204" pitchFamily="34" charset="0"/>
                          <a:cs typeface="Arial" panose="020B0604020202020204" pitchFamily="34" charset="0"/>
                        </a:rPr>
                        <a:t>PPNR impairment</a:t>
                      </a:r>
                    </a:p>
                    <a:p>
                      <a:pPr marL="119063" lvl="0" indent="-119063">
                        <a:spcBef>
                          <a:spcPts val="200"/>
                        </a:spcBef>
                        <a:spcAft>
                          <a:spcPts val="200"/>
                        </a:spcAft>
                        <a:buFont typeface="Arial" panose="020B0604020202020204" pitchFamily="34" charset="0"/>
                        <a:buChar char="•"/>
                      </a:pPr>
                      <a:r>
                        <a:rPr lang="en-US" sz="1100" i="0" dirty="0" smtClean="0">
                          <a:latin typeface="Arial" panose="020B0604020202020204" pitchFamily="34" charset="0"/>
                          <a:cs typeface="Arial" panose="020B0604020202020204" pitchFamily="34" charset="0"/>
                        </a:rPr>
                        <a:t>Total</a:t>
                      </a:r>
                      <a:r>
                        <a:rPr lang="en-US" sz="1100" i="0" baseline="0" dirty="0" smtClean="0">
                          <a:latin typeface="Arial" panose="020B0604020202020204" pitchFamily="34" charset="0"/>
                          <a:cs typeface="Arial" panose="020B0604020202020204" pitchFamily="34" charset="0"/>
                        </a:rPr>
                        <a:t> credit losses</a:t>
                      </a:r>
                      <a:endParaRPr lang="en-US" sz="1100" i="0" dirty="0" smtClean="0">
                        <a:latin typeface="Arial" panose="020B0604020202020204" pitchFamily="34" charset="0"/>
                        <a:cs typeface="Arial" panose="020B0604020202020204" pitchFamily="34" charset="0"/>
                      </a:endParaRPr>
                    </a:p>
                    <a:p>
                      <a:pPr marL="119063" lvl="0" indent="-119063">
                        <a:spcBef>
                          <a:spcPts val="200"/>
                        </a:spcBef>
                        <a:spcAft>
                          <a:spcPts val="200"/>
                        </a:spcAft>
                        <a:buFont typeface="Arial" panose="020B0604020202020204" pitchFamily="34" charset="0"/>
                        <a:buChar char="•"/>
                      </a:pPr>
                      <a:r>
                        <a:rPr lang="en-US" sz="1100" i="0" dirty="0" smtClean="0">
                          <a:latin typeface="Arial" panose="020B0604020202020204" pitchFamily="34" charset="0"/>
                          <a:cs typeface="Arial" panose="020B0604020202020204" pitchFamily="34" charset="0"/>
                        </a:rPr>
                        <a:t>Net Charge-off</a:t>
                      </a:r>
                      <a:r>
                        <a:rPr lang="en-US" sz="1100" i="0" baseline="0" dirty="0" smtClean="0">
                          <a:latin typeface="Arial" panose="020B0604020202020204" pitchFamily="34" charset="0"/>
                          <a:cs typeface="Arial" panose="020B0604020202020204" pitchFamily="34" charset="0"/>
                        </a:rPr>
                        <a:t> rate</a:t>
                      </a:r>
                    </a:p>
                    <a:p>
                      <a:pPr marL="119063" lvl="0" indent="-119063">
                        <a:spcBef>
                          <a:spcPts val="200"/>
                        </a:spcBef>
                        <a:spcAft>
                          <a:spcPts val="200"/>
                        </a:spcAft>
                        <a:buFont typeface="Arial" panose="020B0604020202020204" pitchFamily="34" charset="0"/>
                        <a:buChar char="•"/>
                      </a:pPr>
                      <a:r>
                        <a:rPr lang="en-US" sz="1100" i="0" baseline="0" dirty="0" smtClean="0">
                          <a:latin typeface="Arial" panose="020B0604020202020204" pitchFamily="34" charset="0"/>
                          <a:cs typeface="Arial" panose="020B0604020202020204" pitchFamily="34" charset="0"/>
                        </a:rPr>
                        <a:t>% 61 days </a:t>
                      </a:r>
                      <a:br>
                        <a:rPr lang="en-US" sz="1100" i="0" baseline="0" dirty="0" smtClean="0">
                          <a:latin typeface="Arial" panose="020B0604020202020204" pitchFamily="34" charset="0"/>
                          <a:cs typeface="Arial" panose="020B0604020202020204" pitchFamily="34" charset="0"/>
                        </a:rPr>
                      </a:br>
                      <a:r>
                        <a:rPr lang="en-US" sz="1100" i="0" baseline="0" dirty="0" smtClean="0">
                          <a:latin typeface="Arial" panose="020B0604020202020204" pitchFamily="34" charset="0"/>
                          <a:cs typeface="Arial" panose="020B0604020202020204" pitchFamily="34" charset="0"/>
                        </a:rPr>
                        <a:t>past due rate</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i="0" dirty="0" smtClean="0">
                          <a:latin typeface="Arial" panose="020B0604020202020204" pitchFamily="34" charset="0"/>
                          <a:ea typeface="ＭＳ Ｐゴシック" pitchFamily="-112" charset="-128"/>
                          <a:cs typeface="Arial" panose="020B0604020202020204" pitchFamily="34" charset="0"/>
                        </a:rPr>
                        <a:t>Net residual</a:t>
                      </a:r>
                      <a:r>
                        <a:rPr lang="en-US" sz="1100" i="0" baseline="0" dirty="0" smtClean="0">
                          <a:latin typeface="Arial" panose="020B0604020202020204" pitchFamily="34" charset="0"/>
                          <a:ea typeface="ＭＳ Ｐゴシック" pitchFamily="-112" charset="-128"/>
                          <a:cs typeface="Arial" panose="020B0604020202020204" pitchFamily="34" charset="0"/>
                        </a:rPr>
                        <a:t> value risk / CRLIT</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i="0" baseline="0" dirty="0" smtClean="0">
                          <a:latin typeface="Arial" panose="020B0604020202020204" pitchFamily="34" charset="0"/>
                          <a:ea typeface="ＭＳ Ｐゴシック" pitchFamily="-112" charset="-128"/>
                          <a:cs typeface="Arial" panose="020B0604020202020204" pitchFamily="34" charset="0"/>
                        </a:rPr>
                        <a:t>Residual Value Deterioration</a:t>
                      </a:r>
                      <a:endParaRPr lang="en-US" sz="1100" i="0" dirty="0" smtClean="0">
                        <a:latin typeface="Arial" panose="020B0604020202020204" pitchFamily="34" charset="0"/>
                        <a:ea typeface="ＭＳ Ｐゴシック" pitchFamily="-112" charset="-128"/>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1" i="1" kern="1200" baseline="0" dirty="0" smtClean="0">
                          <a:solidFill>
                            <a:srgbClr val="008AB3"/>
                          </a:solidFill>
                          <a:latin typeface="Arial" panose="020B0604020202020204" pitchFamily="34" charset="0"/>
                          <a:ea typeface="+mn-ea"/>
                          <a:cs typeface="Arial" panose="020B0604020202020204" pitchFamily="34" charset="0"/>
                        </a:rPr>
                        <a:t>Open MRIAs and other equivalent matters requiring immediate attention</a:t>
                      </a: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Available Committed Liquidity</a:t>
                      </a:r>
                    </a:p>
                    <a:p>
                      <a:pPr marL="119063" marR="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mn-ea"/>
                          <a:cs typeface="Arial" panose="020B0604020202020204" pitchFamily="34" charset="0"/>
                        </a:rPr>
                        <a:t>Net Interest Income Sensitivity</a:t>
                      </a:r>
                    </a:p>
                    <a:p>
                      <a:pPr marL="119063" marR="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mn-ea"/>
                          <a:cs typeface="Arial" panose="020B0604020202020204" pitchFamily="34" charset="0"/>
                        </a:rPr>
                        <a:t>Market value of equity sensitivity</a:t>
                      </a:r>
                    </a:p>
                    <a:p>
                      <a:pPr marL="119063" marR="0" lvl="1"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mn-ea"/>
                          <a:cs typeface="Arial" panose="020B0604020202020204" pitchFamily="34" charset="0"/>
                        </a:rPr>
                        <a:t>SC Serviced for Others Monthly Net Charge-off Rate</a:t>
                      </a:r>
                    </a:p>
                    <a:p>
                      <a:pPr marL="119063" marR="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mn-ea"/>
                          <a:cs typeface="Arial" panose="020B0604020202020204" pitchFamily="34" charset="0"/>
                        </a:rPr>
                        <a:t>SC Subprime Assets as % SHUSA Credit Exposure</a:t>
                      </a:r>
                    </a:p>
                    <a:p>
                      <a:pPr marL="119063" marR="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1" i="1" kern="1200" baseline="0" dirty="0" smtClean="0">
                          <a:solidFill>
                            <a:srgbClr val="008AB3"/>
                          </a:solidFill>
                          <a:latin typeface="Arial" panose="020B0604020202020204" pitchFamily="34" charset="0"/>
                          <a:ea typeface="+mn-ea"/>
                          <a:cs typeface="Arial" panose="020B0604020202020204" pitchFamily="34" charset="0"/>
                        </a:rPr>
                        <a:t>ANCL for new originations</a:t>
                      </a: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lvl="0" indent="-119063" algn="l" defTabSz="457200" rtl="0" eaLnBrk="1" latinLnBrk="0" hangingPunct="1">
                        <a:spcBef>
                          <a:spcPts val="200"/>
                        </a:spcBef>
                        <a:spcAft>
                          <a:spcPts val="200"/>
                        </a:spcAft>
                        <a:buFont typeface="Arial" panose="020B0604020202020204" pitchFamily="34" charset="0"/>
                        <a:buChar char="•"/>
                      </a:pPr>
                      <a:r>
                        <a:rPr lang="en-US" sz="1100" kern="1200" dirty="0" smtClean="0">
                          <a:solidFill>
                            <a:schemeClr val="tx1"/>
                          </a:solidFill>
                          <a:latin typeface="Arial" panose="020B0604020202020204" pitchFamily="34" charset="0"/>
                          <a:ea typeface="+mn-ea"/>
                          <a:cs typeface="Arial" panose="020B0604020202020204" pitchFamily="34" charset="0"/>
                        </a:rPr>
                        <a:t>Gross</a:t>
                      </a:r>
                      <a:r>
                        <a:rPr lang="en-US" sz="1100" kern="1200" baseline="0" dirty="0" smtClean="0">
                          <a:solidFill>
                            <a:schemeClr val="tx1"/>
                          </a:solidFill>
                          <a:latin typeface="Arial" panose="020B0604020202020204" pitchFamily="34" charset="0"/>
                          <a:ea typeface="+mn-ea"/>
                          <a:cs typeface="Arial" panose="020B0604020202020204" pitchFamily="34" charset="0"/>
                        </a:rPr>
                        <a:t> operational losses/gross margin</a:t>
                      </a:r>
                    </a:p>
                    <a:p>
                      <a:pPr marL="119063" lvl="0" indent="-119063" algn="l" defTabSz="457200" rtl="0" eaLnBrk="1" latinLnBrk="0" hangingPunct="1">
                        <a:spcBef>
                          <a:spcPts val="200"/>
                        </a:spcBef>
                        <a:spcAft>
                          <a:spcPts val="200"/>
                        </a:spcAft>
                        <a:buFont typeface="Arial" panose="020B0604020202020204" pitchFamily="34" charset="0"/>
                        <a:buChar char="•"/>
                      </a:pPr>
                      <a:r>
                        <a:rPr lang="en-US" sz="1100" b="0" i="0" u="none" strike="noStrike" dirty="0" smtClean="0">
                          <a:solidFill>
                            <a:srgbClr val="000000"/>
                          </a:solidFill>
                          <a:effectLst/>
                          <a:latin typeface="Arial"/>
                        </a:rPr>
                        <a:t>Material Operational Risk Events</a:t>
                      </a:r>
                    </a:p>
                    <a:p>
                      <a:pPr marL="119063" lvl="0" indent="-119063" algn="l" defTabSz="457200" rtl="0" eaLnBrk="1" latinLnBrk="0" hangingPunct="1">
                        <a:spcBef>
                          <a:spcPts val="200"/>
                        </a:spcBef>
                        <a:spcAft>
                          <a:spcPts val="200"/>
                        </a:spcAft>
                        <a:buFont typeface="Arial" panose="020B0604020202020204" pitchFamily="34" charset="0"/>
                        <a:buChar char="•"/>
                      </a:pPr>
                      <a:r>
                        <a:rPr lang="en-US" sz="1100" b="1" i="1" kern="1200" baseline="0" dirty="0" smtClean="0">
                          <a:solidFill>
                            <a:srgbClr val="008AB3"/>
                          </a:solidFill>
                          <a:latin typeface="Arial" panose="020B0604020202020204" pitchFamily="34" charset="0"/>
                          <a:ea typeface="+mn-ea"/>
                          <a:cs typeface="Arial" panose="020B0604020202020204" pitchFamily="34" charset="0"/>
                        </a:rPr>
                        <a:t>Legacy Tier 1 models in production w/o appropriate approval</a:t>
                      </a:r>
                      <a:endParaRPr lang="en-US" sz="1100" b="1" i="1" kern="1200" dirty="0" smtClean="0">
                        <a:solidFill>
                          <a:srgbClr val="008AB3"/>
                        </a:solidFill>
                        <a:latin typeface="Arial" panose="020B0604020202020204" pitchFamily="34" charset="0"/>
                        <a:ea typeface="+mn-ea"/>
                        <a:cs typeface="Arial" panose="020B0604020202020204" pitchFamily="34" charset="0"/>
                      </a:endParaRPr>
                    </a:p>
                    <a:p>
                      <a:pPr marL="0" lvl="0" indent="0" algn="l" defTabSz="457200" rtl="0" eaLnBrk="1" latinLnBrk="0" hangingPunct="1">
                        <a:spcBef>
                          <a:spcPts val="200"/>
                        </a:spcBef>
                        <a:spcAft>
                          <a:spcPts val="200"/>
                        </a:spcAft>
                        <a:buFont typeface="Arial" panose="020B0604020202020204" pitchFamily="34" charset="0"/>
                        <a:buNone/>
                      </a:pPr>
                      <a:endParaRPr lang="en-US" sz="110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9525" cap="flat" cmpd="sng" algn="ctr">
                      <a:solidFill>
                        <a:schemeClr val="bg2"/>
                      </a:solidFill>
                      <a:prstDash val="dash"/>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100" b="0" kern="1200" baseline="0" dirty="0" smtClean="0">
                          <a:solidFill>
                            <a:schemeClr val="tx1"/>
                          </a:solidFill>
                          <a:latin typeface="Arial" panose="020B0604020202020204" pitchFamily="34" charset="0"/>
                          <a:ea typeface="+mn-ea"/>
                          <a:cs typeface="Arial" panose="020B0604020202020204" pitchFamily="34" charset="0"/>
                        </a:rPr>
                        <a:t>SC total RWAs</a:t>
                      </a:r>
                    </a:p>
                    <a:p>
                      <a:pPr marL="119063" marR="0" lvl="0" indent="-119063" algn="l" defTabSz="457200" rtl="0" eaLnBrk="1" fontAlgn="auto" latinLnBrk="0" hangingPunct="1">
                        <a:lnSpc>
                          <a:spcPct val="100000"/>
                        </a:lnSpc>
                        <a:spcBef>
                          <a:spcPts val="200"/>
                        </a:spcBef>
                        <a:spcAft>
                          <a:spcPts val="200"/>
                        </a:spcAft>
                        <a:buClrTx/>
                        <a:buSzTx/>
                        <a:buFont typeface="Arial" panose="020B0604020202020204" pitchFamily="34" charset="0"/>
                        <a:buChar char="•"/>
                        <a:tabLst/>
                        <a:defRPr/>
                      </a:pPr>
                      <a:endParaRPr lang="en-US" sz="11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2"/>
                      </a:solidFill>
                      <a:prstDash val="dash"/>
                      <a:round/>
                      <a:headEnd type="none" w="med" len="med"/>
                      <a:tailEnd type="none" w="med" len="med"/>
                    </a:lnL>
                    <a:lnR w="12700" cap="flat" cmpd="sng" algn="ctr">
                      <a:noFill/>
                      <a:prstDash val="sysDot"/>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Rectangular Callout 6"/>
          <p:cNvSpPr/>
          <p:nvPr/>
        </p:nvSpPr>
        <p:spPr bwMode="auto">
          <a:xfrm>
            <a:off x="1295401" y="4380614"/>
            <a:ext cx="1539738" cy="1770689"/>
          </a:xfrm>
          <a:prstGeom prst="wedgeRectCallout">
            <a:avLst>
              <a:gd name="adj1" fmla="val -19140"/>
              <a:gd name="adj2" fmla="val -45132"/>
            </a:avLst>
          </a:prstGeom>
          <a:noFill/>
          <a:ln w="19050" cap="flat" cmpd="sng" algn="ctr">
            <a:solidFill>
              <a:schemeClr val="accent1"/>
            </a:solidFill>
            <a:prstDash val="dash"/>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fontAlgn="t">
              <a:lnSpc>
                <a:spcPct val="100000"/>
              </a:lnSpc>
              <a:spcBef>
                <a:spcPts val="0"/>
              </a:spcBef>
              <a:spcAft>
                <a:spcPts val="0"/>
              </a:spcAft>
              <a:buSzPts val="1100"/>
            </a:pPr>
            <a:endParaRPr lang="en-US" dirty="0"/>
          </a:p>
        </p:txBody>
      </p:sp>
      <p:sp>
        <p:nvSpPr>
          <p:cNvPr id="8" name="Rectangular Callout 7"/>
          <p:cNvSpPr/>
          <p:nvPr/>
        </p:nvSpPr>
        <p:spPr bwMode="auto">
          <a:xfrm>
            <a:off x="2996108" y="4658660"/>
            <a:ext cx="1220292" cy="1296000"/>
          </a:xfrm>
          <a:prstGeom prst="wedgeRectCallout">
            <a:avLst>
              <a:gd name="adj1" fmla="val -61186"/>
              <a:gd name="adj2" fmla="val 50789"/>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fontAlgn="t">
              <a:lnSpc>
                <a:spcPct val="100000"/>
              </a:lnSpc>
              <a:spcBef>
                <a:spcPts val="0"/>
              </a:spcBef>
              <a:spcAft>
                <a:spcPts val="0"/>
              </a:spcAft>
              <a:buSzPts val="1100"/>
            </a:pPr>
            <a:r>
              <a:rPr lang="en-US" dirty="0" smtClean="0"/>
              <a:t>These metrics are included so the performance of </a:t>
            </a:r>
            <a:br>
              <a:rPr lang="en-US" dirty="0" smtClean="0"/>
            </a:br>
            <a:r>
              <a:rPr lang="en-US" dirty="0" smtClean="0"/>
              <a:t>the credit portfolios is monitored more frequently than </a:t>
            </a:r>
            <a:br>
              <a:rPr lang="en-US" dirty="0" smtClean="0"/>
            </a:br>
            <a:r>
              <a:rPr lang="en-US" dirty="0" smtClean="0"/>
              <a:t>the annual </a:t>
            </a:r>
            <a:br>
              <a:rPr lang="en-US" dirty="0" smtClean="0"/>
            </a:br>
            <a:r>
              <a:rPr lang="en-US" dirty="0" smtClean="0"/>
              <a:t>CCAR exercise</a:t>
            </a:r>
            <a:endParaRPr lang="en-US" dirty="0"/>
          </a:p>
        </p:txBody>
      </p:sp>
      <p:sp>
        <p:nvSpPr>
          <p:cNvPr id="10" name="Text Box 75"/>
          <p:cNvSpPr txBox="1">
            <a:spLocks noChangeArrowheads="1"/>
          </p:cNvSpPr>
          <p:nvPr/>
        </p:nvSpPr>
        <p:spPr bwMode="gray">
          <a:xfrm>
            <a:off x="407540" y="98167"/>
            <a:ext cx="106599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Metric selection</a:t>
            </a:r>
            <a:endParaRPr lang="en-US" sz="1200" dirty="0">
              <a:solidFill>
                <a:schemeClr val="bg1">
                  <a:lumMod val="50000"/>
                </a:schemeClr>
              </a:solidFill>
            </a:endParaRPr>
          </a:p>
        </p:txBody>
      </p:sp>
      <p:sp>
        <p:nvSpPr>
          <p:cNvPr id="13" name="TextBox 12"/>
          <p:cNvSpPr txBox="1"/>
          <p:nvPr/>
        </p:nvSpPr>
        <p:spPr>
          <a:xfrm>
            <a:off x="-22549" y="954773"/>
            <a:ext cx="1278294" cy="230832"/>
          </a:xfrm>
          <a:prstGeom prst="rect">
            <a:avLst/>
          </a:prstGeom>
          <a:noFill/>
        </p:spPr>
        <p:txBody>
          <a:bodyPr wrap="square" rtlCol="0">
            <a:spAutoFit/>
          </a:bodyPr>
          <a:lstStyle/>
          <a:p>
            <a:r>
              <a:rPr lang="en-GB" sz="900" b="1" dirty="0" smtClean="0"/>
              <a:t>Legend</a:t>
            </a:r>
            <a:endParaRPr lang="en-GB" sz="900" b="1" dirty="0"/>
          </a:p>
        </p:txBody>
      </p:sp>
      <p:sp>
        <p:nvSpPr>
          <p:cNvPr id="14" name="TextBox 13"/>
          <p:cNvSpPr txBox="1"/>
          <p:nvPr/>
        </p:nvSpPr>
        <p:spPr>
          <a:xfrm>
            <a:off x="1018048" y="954773"/>
            <a:ext cx="864339" cy="211468"/>
          </a:xfrm>
          <a:prstGeom prst="rect">
            <a:avLst/>
          </a:prstGeom>
          <a:noFill/>
        </p:spPr>
        <p:txBody>
          <a:bodyPr wrap="none" rtlCol="0">
            <a:spAutoFit/>
          </a:bodyPr>
          <a:lstStyle/>
          <a:p>
            <a:pPr eaLnBrk="1" hangingPunct="1">
              <a:lnSpc>
                <a:spcPct val="86000"/>
              </a:lnSpc>
            </a:pPr>
            <a:r>
              <a:rPr lang="en-US" sz="900" b="1" i="1" dirty="0" smtClean="0">
                <a:solidFill>
                  <a:srgbClr val="008AB3"/>
                </a:solidFill>
                <a:ea typeface="ＭＳ Ｐゴシック"/>
              </a:rPr>
              <a:t>New metrics</a:t>
            </a:r>
          </a:p>
        </p:txBody>
      </p:sp>
    </p:spTree>
    <p:extLst>
      <p:ext uri="{BB962C8B-B14F-4D97-AF65-F5344CB8AC3E}">
        <p14:creationId xmlns:p14="http://schemas.microsoft.com/office/powerpoint/2010/main" val="28992503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1351936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5188"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ea typeface="Meiryo"/>
              <a:cs typeface="Arial"/>
              <a:sym typeface="Arial"/>
            </a:endParaRPr>
          </a:p>
        </p:txBody>
      </p:sp>
      <p:sp>
        <p:nvSpPr>
          <p:cNvPr id="42" name="Content Placeholder 4"/>
          <p:cNvSpPr txBox="1">
            <a:spLocks/>
          </p:cNvSpPr>
          <p:nvPr/>
        </p:nvSpPr>
        <p:spPr>
          <a:xfrm>
            <a:off x="5162550" y="1841500"/>
            <a:ext cx="4084638" cy="3056221"/>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buFont typeface="Arial" panose="020B0604020202020204" pitchFamily="34" charset="0"/>
              <a:buChar char="•"/>
              <a:defRPr/>
            </a:pPr>
            <a:r>
              <a:rPr lang="en-US" sz="1100" kern="0" dirty="0" smtClean="0">
                <a:solidFill>
                  <a:schemeClr val="tx1"/>
                </a:solidFill>
                <a:latin typeface="Arial" panose="020B0604020202020204" pitchFamily="34" charset="0"/>
                <a:cs typeface="Arial" panose="020B0604020202020204" pitchFamily="34" charset="0"/>
              </a:rPr>
              <a:t>Unlike 2015, this metric is calibrated using historical data rather than CCAR  results</a:t>
            </a:r>
          </a:p>
          <a:p>
            <a:pPr marL="171450" lvl="1" indent="-171450" defTabSz="457200">
              <a:lnSpc>
                <a:spcPct val="100000"/>
              </a:lnSpc>
              <a:buFont typeface="Arial" panose="020B0604020202020204" pitchFamily="34" charset="0"/>
              <a:buChar char="•"/>
              <a:defRPr/>
            </a:pPr>
            <a:r>
              <a:rPr lang="en-GB" sz="1100" kern="0" dirty="0" smtClean="0">
                <a:solidFill>
                  <a:schemeClr val="tx1"/>
                </a:solidFill>
                <a:latin typeface="Arial" panose="020B0604020202020204" pitchFamily="34" charset="0"/>
                <a:cs typeface="Arial" panose="020B0604020202020204" pitchFamily="34" charset="0"/>
              </a:rPr>
              <a:t>Calculated based on 12 months trailing losses and margins, instead of quarterly data, to </a:t>
            </a:r>
            <a:r>
              <a:rPr lang="en-US" sz="1100" kern="0" dirty="0" smtClean="0">
                <a:solidFill>
                  <a:schemeClr val="tx1"/>
                </a:solidFill>
                <a:latin typeface="Arial" panose="020B0604020202020204" pitchFamily="34" charset="0"/>
                <a:cs typeface="Arial" panose="020B0604020202020204" pitchFamily="34" charset="0"/>
              </a:rPr>
              <a:t>smooth out seasonality, reduce volatility, and produce tighter constraints</a:t>
            </a:r>
          </a:p>
          <a:p>
            <a:pPr marL="171450" lvl="1" indent="-171450" defTabSz="457200">
              <a:lnSpc>
                <a:spcPct val="100000"/>
              </a:lnSpc>
              <a:buFont typeface="Arial" panose="020B0604020202020204" pitchFamily="34" charset="0"/>
              <a:buChar char="•"/>
              <a:defRPr/>
            </a:pPr>
            <a:r>
              <a:rPr lang="en-US" sz="1100" kern="0" dirty="0">
                <a:solidFill>
                  <a:schemeClr val="tx1"/>
                </a:solidFill>
                <a:latin typeface="Arial" panose="020B0604020202020204" pitchFamily="34" charset="0"/>
                <a:cs typeface="Arial" panose="020B0604020202020204" pitchFamily="34" charset="0"/>
              </a:rPr>
              <a:t>SHUSA </a:t>
            </a:r>
            <a:r>
              <a:rPr lang="en-US" sz="1100" kern="0" dirty="0" smtClean="0">
                <a:solidFill>
                  <a:schemeClr val="tx1"/>
                </a:solidFill>
                <a:latin typeface="Arial" panose="020B0604020202020204" pitchFamily="34" charset="0"/>
                <a:cs typeface="Arial" panose="020B0604020202020204" pitchFamily="34" charset="0"/>
              </a:rPr>
              <a:t>set </a:t>
            </a:r>
            <a:r>
              <a:rPr lang="en-US" sz="1100" kern="0" dirty="0">
                <a:solidFill>
                  <a:schemeClr val="tx1"/>
                </a:solidFill>
                <a:latin typeface="Arial" panose="020B0604020202020204" pitchFamily="34" charset="0"/>
                <a:cs typeface="Arial" panose="020B0604020202020204" pitchFamily="34" charset="0"/>
              </a:rPr>
              <a:t>a recommended red limit as the average of the SHUSA historical ratio with one standard deviation as the buffer between red limit and amber trigger; these limits (1.5% and 2.0%) were </a:t>
            </a:r>
            <a:r>
              <a:rPr lang="en-US" sz="1100" kern="0" dirty="0" smtClean="0">
                <a:solidFill>
                  <a:schemeClr val="tx1"/>
                </a:solidFill>
                <a:latin typeface="Arial" panose="020B0604020202020204" pitchFamily="34" charset="0"/>
                <a:cs typeface="Arial" panose="020B0604020202020204" pitchFamily="34" charset="0"/>
              </a:rPr>
              <a:t>cascaded to SC to ensure consistency of messaging; </a:t>
            </a:r>
          </a:p>
          <a:p>
            <a:pPr marL="171450" lvl="1" indent="-171450" defTabSz="457200">
              <a:lnSpc>
                <a:spcPct val="100000"/>
              </a:lnSpc>
              <a:buFont typeface="Arial" panose="020B0604020202020204" pitchFamily="34" charset="0"/>
              <a:buChar char="•"/>
              <a:defRPr/>
            </a:pPr>
            <a:r>
              <a:rPr lang="en-US" sz="1100" kern="0" dirty="0" smtClean="0">
                <a:solidFill>
                  <a:schemeClr val="tx1"/>
                </a:solidFill>
                <a:latin typeface="Arial" panose="020B0604020202020204" pitchFamily="34" charset="0"/>
                <a:cs typeface="Arial" panose="020B0604020202020204" pitchFamily="34" charset="0"/>
              </a:rPr>
              <a:t>Entity limits tighter than SHUSA’s </a:t>
            </a:r>
            <a:r>
              <a:rPr lang="en-US" sz="1100" kern="0" dirty="0">
                <a:solidFill>
                  <a:schemeClr val="tx1"/>
                </a:solidFill>
                <a:latin typeface="Arial" panose="020B0604020202020204" pitchFamily="34" charset="0"/>
                <a:cs typeface="Arial" panose="020B0604020202020204" pitchFamily="34" charset="0"/>
              </a:rPr>
              <a:t>limits were </a:t>
            </a:r>
            <a:r>
              <a:rPr lang="en-US" sz="1100" kern="0" dirty="0" smtClean="0">
                <a:solidFill>
                  <a:schemeClr val="tx1"/>
                </a:solidFill>
                <a:latin typeface="Arial" panose="020B0604020202020204" pitchFamily="34" charset="0"/>
                <a:cs typeface="Arial" panose="020B0604020202020204" pitchFamily="34" charset="0"/>
              </a:rPr>
              <a:t>adjusted for other entities and SHUSA’s final limits were checked against the </a:t>
            </a:r>
            <a:r>
              <a:rPr lang="en-US" sz="1100" kern="0" dirty="0">
                <a:solidFill>
                  <a:schemeClr val="tx1"/>
                </a:solidFill>
                <a:latin typeface="Arial" panose="020B0604020202020204" pitchFamily="34" charset="0"/>
                <a:cs typeface="Arial" panose="020B0604020202020204" pitchFamily="34" charset="0"/>
              </a:rPr>
              <a:t>weighted average of all of the entity limits</a:t>
            </a:r>
          </a:p>
          <a:p>
            <a:pPr marL="171450" lvl="1" indent="-171450" defTabSz="457200">
              <a:lnSpc>
                <a:spcPct val="100000"/>
              </a:lnSpc>
              <a:spcBef>
                <a:spcPts val="600"/>
              </a:spcBef>
              <a:buFont typeface="Arial" panose="020B0604020202020204" pitchFamily="34" charset="0"/>
              <a:buChar char="•"/>
              <a:defRPr/>
            </a:pPr>
            <a:r>
              <a:rPr lang="en-US" sz="1100" kern="0" dirty="0">
                <a:solidFill>
                  <a:schemeClr val="tx1"/>
                </a:solidFill>
                <a:latin typeface="Arial" panose="020B0604020202020204" pitchFamily="34" charset="0"/>
                <a:cs typeface="Arial" panose="020B0604020202020204" pitchFamily="34" charset="0"/>
              </a:rPr>
              <a:t>Tight limits vs historical values allow SHUSA to closely monitor Operational Risk, escalate issues more quickly, and communicate a message of improvement needed across </a:t>
            </a:r>
            <a:r>
              <a:rPr lang="en-US" sz="1100" kern="0" dirty="0" smtClean="0">
                <a:solidFill>
                  <a:schemeClr val="tx1"/>
                </a:solidFill>
                <a:latin typeface="Arial" panose="020B0604020202020204" pitchFamily="34" charset="0"/>
                <a:cs typeface="Arial" panose="020B0604020202020204" pitchFamily="34" charset="0"/>
              </a:rPr>
              <a:t>entities</a:t>
            </a:r>
          </a:p>
        </p:txBody>
      </p:sp>
      <p:sp>
        <p:nvSpPr>
          <p:cNvPr id="9" name="Footnote"/>
          <p:cNvSpPr/>
          <p:nvPr/>
        </p:nvSpPr>
        <p:spPr bwMode="auto">
          <a:xfrm>
            <a:off x="2210280" y="6341700"/>
            <a:ext cx="58098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panose="020B0604020202020204" pitchFamily="34" charset="0"/>
                <a:cs typeface="Arial" panose="020B0604020202020204" pitchFamily="34" charset="0"/>
                <a:sym typeface="Arial"/>
              </a:rPr>
              <a:t>Source</a:t>
            </a:r>
            <a:r>
              <a:rPr lang="en-US" sz="800" dirty="0">
                <a:latin typeface="Arial" panose="020B0604020202020204" pitchFamily="34" charset="0"/>
                <a:cs typeface="Arial" panose="020B0604020202020204" pitchFamily="34" charset="0"/>
                <a:sym typeface="Arial"/>
              </a:rPr>
              <a:t>: </a:t>
            </a:r>
            <a:r>
              <a:rPr lang="en-US" sz="800" dirty="0" smtClean="0">
                <a:latin typeface="Arial" panose="020B0604020202020204" pitchFamily="34" charset="0"/>
                <a:cs typeface="Arial" panose="020B0604020202020204" pitchFamily="34" charset="0"/>
                <a:sym typeface="Arial"/>
              </a:rPr>
              <a:t>“20160601 </a:t>
            </a:r>
            <a:r>
              <a:rPr lang="en-US" sz="800" dirty="0">
                <a:latin typeface="Arial" panose="020B0604020202020204" pitchFamily="34" charset="0"/>
                <a:cs typeface="Arial" panose="020B0604020202020204" pitchFamily="34" charset="0"/>
                <a:sym typeface="Arial"/>
              </a:rPr>
              <a:t>Gross Loss to Gross Margin </a:t>
            </a:r>
            <a:r>
              <a:rPr lang="en-US" sz="800" dirty="0" smtClean="0">
                <a:latin typeface="Arial" panose="020B0604020202020204" pitchFamily="34" charset="0"/>
                <a:cs typeface="Arial" panose="020B0604020202020204" pitchFamily="34" charset="0"/>
                <a:sym typeface="Arial"/>
              </a:rPr>
              <a:t>Ratio.xlsx”</a:t>
            </a:r>
          </a:p>
          <a:p>
            <a:pPr marL="228600" indent="-228600" algn="l">
              <a:lnSpc>
                <a:spcPct val="100000"/>
              </a:lnSpc>
              <a:buAutoNum type="arabicPeriod"/>
            </a:pPr>
            <a:r>
              <a:rPr lang="en-US" sz="800" dirty="0" smtClean="0">
                <a:latin typeface="Arial" panose="020B0604020202020204" pitchFamily="34" charset="0"/>
                <a:cs typeface="Arial" panose="020B0604020202020204" pitchFamily="34" charset="0"/>
                <a:sym typeface="Arial"/>
              </a:rPr>
              <a:t>Gross </a:t>
            </a:r>
            <a:r>
              <a:rPr lang="en-US" sz="800" dirty="0">
                <a:latin typeface="Arial" panose="020B0604020202020204" pitchFamily="34" charset="0"/>
                <a:cs typeface="Arial" panose="020B0604020202020204" pitchFamily="34" charset="0"/>
                <a:sym typeface="Arial"/>
              </a:rPr>
              <a:t>losses are defined as losses before accounting for recoveries; gross margin is defined as net revenue </a:t>
            </a:r>
            <a:endParaRPr lang="en-US" sz="800" dirty="0" smtClean="0">
              <a:latin typeface="Arial" panose="020B0604020202020204" pitchFamily="34" charset="0"/>
              <a:cs typeface="Arial" panose="020B0604020202020204" pitchFamily="34" charset="0"/>
              <a:sym typeface="Arial"/>
            </a:endParaRPr>
          </a:p>
          <a:p>
            <a:pPr marL="228600" indent="-228600" algn="l">
              <a:lnSpc>
                <a:spcPct val="100000"/>
              </a:lnSpc>
              <a:buAutoNum type="arabicPeriod"/>
            </a:pPr>
            <a:r>
              <a:rPr lang="en-US" sz="800" dirty="0" smtClean="0">
                <a:solidFill>
                  <a:srgbClr val="000000"/>
                </a:solidFill>
                <a:latin typeface="Arial"/>
                <a:ea typeface="ＭＳ Ｐゴシック"/>
                <a:sym typeface="Arial"/>
              </a:rPr>
              <a:t>Total </a:t>
            </a:r>
            <a:r>
              <a:rPr lang="en-US" sz="800" dirty="0">
                <a:solidFill>
                  <a:srgbClr val="000000"/>
                </a:solidFill>
                <a:latin typeface="Arial"/>
                <a:ea typeface="ＭＳ Ｐゴシック"/>
                <a:sym typeface="Arial"/>
              </a:rPr>
              <a:t>of 5 quarters. Based on 12mo trailing gross loss to gross margin </a:t>
            </a:r>
            <a:r>
              <a:rPr lang="en-US" sz="800" dirty="0" smtClean="0">
                <a:solidFill>
                  <a:srgbClr val="000000"/>
                </a:solidFill>
                <a:latin typeface="Arial"/>
                <a:ea typeface="ＭＳ Ｐゴシック"/>
                <a:sym typeface="Arial"/>
              </a:rPr>
              <a:t>ratio</a:t>
            </a:r>
            <a:r>
              <a:rPr lang="en-US" sz="800" dirty="0" smtClean="0">
                <a:latin typeface="Arial" panose="020B0604020202020204" pitchFamily="34" charset="0"/>
                <a:cs typeface="Arial" panose="020B0604020202020204" pitchFamily="34" charset="0"/>
                <a:sym typeface="Arial"/>
              </a:rPr>
              <a:t> </a:t>
            </a:r>
          </a:p>
        </p:txBody>
      </p:sp>
      <p:cxnSp>
        <p:nvCxnSpPr>
          <p:cNvPr id="69" name="Straight Connector 68"/>
          <p:cNvCxnSpPr/>
          <p:nvPr/>
        </p:nvCxnSpPr>
        <p:spPr>
          <a:xfrm>
            <a:off x="4668604" y="1533272"/>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751898" y="3696343"/>
            <a:ext cx="540212" cy="307777"/>
          </a:xfrm>
          <a:prstGeom prst="rect">
            <a:avLst/>
          </a:prstGeom>
          <a:noFill/>
        </p:spPr>
        <p:txBody>
          <a:bodyPr wrap="non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limit</a:t>
            </a:r>
          </a:p>
          <a:p>
            <a:pPr algn="l">
              <a:lnSpc>
                <a:spcPct val="100000"/>
              </a:lnSpc>
            </a:pPr>
            <a:r>
              <a:rPr lang="en-US" b="1" dirty="0" smtClean="0">
                <a:solidFill>
                  <a:schemeClr val="accent1"/>
                </a:solidFill>
                <a:latin typeface="Arial" panose="020B0604020202020204" pitchFamily="34" charset="0"/>
                <a:cs typeface="Arial" panose="020B0604020202020204" pitchFamily="34" charset="0"/>
              </a:rPr>
              <a:t>2.0%</a:t>
            </a:r>
            <a:endParaRPr lang="en-US" b="1" dirty="0">
              <a:solidFill>
                <a:schemeClr val="accent1"/>
              </a:solidFill>
              <a:latin typeface="Arial" panose="020B0604020202020204" pitchFamily="34" charset="0"/>
              <a:cs typeface="Arial" panose="020B0604020202020204" pitchFamily="34" charset="0"/>
            </a:endParaRPr>
          </a:p>
        </p:txBody>
      </p:sp>
      <p:sp>
        <p:nvSpPr>
          <p:cNvPr id="73" name="TextBox 72"/>
          <p:cNvSpPr txBox="1"/>
          <p:nvPr/>
        </p:nvSpPr>
        <p:spPr>
          <a:xfrm>
            <a:off x="3751898" y="4010350"/>
            <a:ext cx="992878" cy="307777"/>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trigger </a:t>
            </a:r>
            <a:endParaRPr lang="en-US" b="1" dirty="0">
              <a:solidFill>
                <a:srgbClr val="FFC000"/>
              </a:solidFill>
              <a:latin typeface="Arial" panose="020B0604020202020204" pitchFamily="34" charset="0"/>
              <a:cs typeface="Arial" panose="020B0604020202020204" pitchFamily="34" charset="0"/>
            </a:endParaRPr>
          </a:p>
          <a:p>
            <a:pPr algn="l">
              <a:lnSpc>
                <a:spcPct val="100000"/>
              </a:lnSpc>
            </a:pPr>
            <a:r>
              <a:rPr lang="en-US" b="1" dirty="0" smtClean="0">
                <a:solidFill>
                  <a:srgbClr val="FFC000"/>
                </a:solidFill>
                <a:latin typeface="Arial" panose="020B0604020202020204" pitchFamily="34" charset="0"/>
                <a:cs typeface="Arial" panose="020B0604020202020204" pitchFamily="34" charset="0"/>
              </a:rPr>
              <a:t>1.5%</a:t>
            </a:r>
            <a:endParaRPr lang="en-US" b="1" dirty="0">
              <a:solidFill>
                <a:srgbClr val="FFC000"/>
              </a:solidFill>
              <a:latin typeface="Arial" panose="020B0604020202020204" pitchFamily="34" charset="0"/>
              <a:cs typeface="Arial" panose="020B0604020202020204" pitchFamily="34" charset="0"/>
            </a:endParaRPr>
          </a:p>
        </p:txBody>
      </p:sp>
      <p:sp>
        <p:nvSpPr>
          <p:cNvPr id="10" name="Content Placeholder 9"/>
          <p:cNvSpPr>
            <a:spLocks noGrp="1"/>
          </p:cNvSpPr>
          <p:nvPr>
            <p:ph sz="quarter" idx="11"/>
          </p:nvPr>
        </p:nvSpPr>
        <p:spPr/>
        <p:txBody>
          <a:bodyPr/>
          <a:lstStyle/>
          <a:p>
            <a:r>
              <a:rPr lang="en-GB" dirty="0"/>
              <a:t>Calibration: </a:t>
            </a:r>
            <a:r>
              <a:rPr lang="en-US" b="0" dirty="0"/>
              <a:t>Gross Operational Risk Losses / Gross Margin</a:t>
            </a:r>
          </a:p>
        </p:txBody>
      </p:sp>
      <p:graphicFrame>
        <p:nvGraphicFramePr>
          <p:cNvPr id="4" name="Table 3"/>
          <p:cNvGraphicFramePr>
            <a:graphicFrameLocks noGrp="1"/>
          </p:cNvGraphicFramePr>
          <p:nvPr>
            <p:extLst>
              <p:ext uri="{D42A27DB-BD31-4B8C-83A1-F6EECF244321}">
                <p14:modId xmlns:p14="http://schemas.microsoft.com/office/powerpoint/2010/main" val="1706306415"/>
              </p:ext>
            </p:extLst>
          </p:nvPr>
        </p:nvGraphicFramePr>
        <p:xfrm>
          <a:off x="5162550" y="4986156"/>
          <a:ext cx="4095751" cy="803457"/>
        </p:xfrm>
        <a:graphic>
          <a:graphicData uri="http://schemas.openxmlformats.org/drawingml/2006/table">
            <a:tbl>
              <a:tblPr>
                <a:tableStyleId>{839DD9DD-9E6C-4910-8AC0-68ADFF6A6AFC}</a:tableStyleId>
              </a:tblPr>
              <a:tblGrid>
                <a:gridCol w="1112727"/>
                <a:gridCol w="745756"/>
                <a:gridCol w="745756"/>
                <a:gridCol w="745756"/>
                <a:gridCol w="745756"/>
              </a:tblGrid>
              <a:tr h="267819">
                <a:tc rowSpan="2">
                  <a:txBody>
                    <a:bodyPr/>
                    <a:lstStyle/>
                    <a:p>
                      <a:pPr algn="l"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p>
                      <a:pPr algn="ctr" fontAlgn="b"/>
                      <a:r>
                        <a:rPr lang="en-US" sz="1100" b="1" u="none" strike="noStrike" dirty="0" smtClean="0">
                          <a:effectLst/>
                          <a:latin typeface="Arial" panose="020B0604020202020204" pitchFamily="34" charset="0"/>
                          <a:cs typeface="Arial" panose="020B0604020202020204" pitchFamily="34" charset="0"/>
                        </a:rPr>
                        <a:t>Gross Margin </a:t>
                      </a:r>
                      <a:r>
                        <a:rPr lang="en-US" sz="1100" b="1" u="none" strike="noStrike" baseline="0" dirty="0" smtClean="0">
                          <a:effectLst/>
                          <a:latin typeface="Arial" panose="020B0604020202020204" pitchFamily="34" charset="0"/>
                          <a:cs typeface="Arial" panose="020B0604020202020204" pitchFamily="34" charset="0"/>
                        </a:rPr>
                        <a:t>($M)</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b"/>
                      <a:r>
                        <a:rPr lang="en-US" sz="1100" b="1" u="none" strike="noStrike" dirty="0" smtClean="0">
                          <a:effectLst/>
                          <a:latin typeface="Arial" panose="020B0604020202020204" pitchFamily="34" charset="0"/>
                          <a:cs typeface="Arial" panose="020B0604020202020204" pitchFamily="34" charset="0"/>
                        </a:rPr>
                        <a:t>Limits (%)</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fontAlgn="b"/>
                      <a:r>
                        <a:rPr lang="en-US" sz="1100" b="1" u="none" strike="noStrike" dirty="0">
                          <a:effectLst/>
                          <a:latin typeface="Arial" panose="020B0604020202020204" pitchFamily="34" charset="0"/>
                          <a:cs typeface="Arial" panose="020B0604020202020204" pitchFamily="34" charset="0"/>
                        </a:rPr>
                        <a:t>Losses </a:t>
                      </a:r>
                      <a:r>
                        <a:rPr lang="en-US" sz="1100" b="1" u="none" strike="noStrike" dirty="0" smtClean="0">
                          <a:effectLst/>
                          <a:latin typeface="Arial" panose="020B0604020202020204" pitchFamily="34" charset="0"/>
                          <a:cs typeface="Arial" panose="020B0604020202020204" pitchFamily="34" charset="0"/>
                        </a:rPr>
                        <a:t>($M)</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1000" b="0" i="0" u="none" strike="noStrike" dirty="0">
                        <a:solidFill>
                          <a:srgbClr val="000000"/>
                        </a:solidFill>
                        <a:effectLst/>
                        <a:latin typeface="Arial"/>
                      </a:endParaRPr>
                    </a:p>
                  </a:txBody>
                  <a:tcPr marL="0" marR="0" marT="0" marB="0" anchor="b">
                    <a:solidFill>
                      <a:schemeClr val="bg1"/>
                    </a:solidFill>
                  </a:tcPr>
                </a:tc>
              </a:tr>
              <a:tr h="267819">
                <a:tc vMerge="1">
                  <a:txBody>
                    <a:bodyPr/>
                    <a:lstStyle/>
                    <a:p>
                      <a:pPr algn="ctr" fontAlgn="b"/>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w="9525" cap="flat" cmpd="sng" algn="ctr">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u="none" strike="noStrike" dirty="0">
                          <a:solidFill>
                            <a:schemeClr val="tx1"/>
                          </a:solidFill>
                          <a:effectLst/>
                          <a:latin typeface="Arial" panose="020B0604020202020204" pitchFamily="34" charset="0"/>
                          <a:cs typeface="Arial" panose="020B0604020202020204" pitchFamily="34" charset="0"/>
                        </a:rPr>
                        <a:t>Amber</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b"/>
                      <a:r>
                        <a:rPr lang="en-US" sz="1100" b="1" u="none" strike="noStrike" dirty="0">
                          <a:solidFill>
                            <a:schemeClr val="bg1"/>
                          </a:solidFill>
                          <a:effectLst/>
                          <a:latin typeface="Arial" panose="020B0604020202020204" pitchFamily="34" charset="0"/>
                          <a:cs typeface="Arial" panose="020B0604020202020204" pitchFamily="34" charset="0"/>
                        </a:rPr>
                        <a:t>Red</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US" sz="1100" b="1" u="none" strike="noStrike" dirty="0">
                          <a:solidFill>
                            <a:srgbClr val="FFC000"/>
                          </a:solidFill>
                          <a:effectLst/>
                          <a:latin typeface="Arial" panose="020B0604020202020204" pitchFamily="34" charset="0"/>
                          <a:cs typeface="Arial" panose="020B0604020202020204" pitchFamily="34" charset="0"/>
                        </a:rPr>
                        <a:t>Amber</a:t>
                      </a:r>
                      <a:endParaRPr lang="en-US" sz="1100" b="1" i="0" u="none" strike="noStrike" dirty="0">
                        <a:solidFill>
                          <a:srgbClr val="FFC000"/>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u="none" strike="noStrike" dirty="0">
                          <a:solidFill>
                            <a:schemeClr val="accent1"/>
                          </a:solidFill>
                          <a:effectLst/>
                          <a:latin typeface="Arial" panose="020B0604020202020204" pitchFamily="34" charset="0"/>
                          <a:cs typeface="Arial" panose="020B0604020202020204" pitchFamily="34" charset="0"/>
                        </a:rPr>
                        <a:t>Red</a:t>
                      </a:r>
                      <a:endParaRPr lang="en-US" sz="1100" b="1" i="0" u="none" strike="noStrike" dirty="0">
                        <a:solidFill>
                          <a:schemeClr val="accent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7819">
                <a:tc>
                  <a:txBody>
                    <a:bodyPr/>
                    <a:lstStyle/>
                    <a:p>
                      <a:pPr algn="ctr" fontAlgn="b"/>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$6,047</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u="none" strike="noStrike" dirty="0" smtClean="0">
                          <a:solidFill>
                            <a:schemeClr val="tx1"/>
                          </a:solidFill>
                          <a:effectLst/>
                          <a:latin typeface="Arial" panose="020B0604020202020204" pitchFamily="34" charset="0"/>
                          <a:cs typeface="Arial" panose="020B0604020202020204" pitchFamily="34" charset="0"/>
                        </a:rPr>
                        <a:t>&gt;=1.5%</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1100" u="none" strike="noStrike" dirty="0" smtClean="0">
                          <a:solidFill>
                            <a:schemeClr val="tx1"/>
                          </a:solidFill>
                          <a:effectLst/>
                          <a:latin typeface="Arial" panose="020B0604020202020204" pitchFamily="34" charset="0"/>
                          <a:cs typeface="Arial" panose="020B0604020202020204" pitchFamily="34" charset="0"/>
                        </a:rPr>
                        <a:t>&gt;=2.0%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$91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$121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40" name="Group 39"/>
          <p:cNvGrpSpPr/>
          <p:nvPr/>
        </p:nvGrpSpPr>
        <p:grpSpPr>
          <a:xfrm>
            <a:off x="443921" y="72184"/>
            <a:ext cx="2799275" cy="189008"/>
            <a:chOff x="403281" y="164517"/>
            <a:chExt cx="2799275" cy="189008"/>
          </a:xfrm>
        </p:grpSpPr>
        <p:sp>
          <p:nvSpPr>
            <p:cNvPr id="41"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Operational risk: Calibration – Gross Op Risk Losses / Gross Margin</a:t>
              </a:r>
              <a:endParaRPr lang="en-US" sz="1200" dirty="0">
                <a:solidFill>
                  <a:schemeClr val="accent1"/>
                </a:solidFill>
              </a:endParaRPr>
            </a:p>
          </p:txBody>
        </p:sp>
        <p:sp>
          <p:nvSpPr>
            <p:cNvPr id="43" name="Oval 42"/>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graphicFrame>
        <p:nvGraphicFramePr>
          <p:cNvPr id="33" name="Object 32"/>
          <p:cNvGraphicFramePr>
            <a:graphicFrameLocks/>
          </p:cNvGraphicFramePr>
          <p:nvPr>
            <p:custDataLst>
              <p:tags r:id="rId4"/>
            </p:custDataLst>
            <p:extLst>
              <p:ext uri="{D42A27DB-BD31-4B8C-83A1-F6EECF244321}">
                <p14:modId xmlns:p14="http://schemas.microsoft.com/office/powerpoint/2010/main" val="522992471"/>
              </p:ext>
            </p:extLst>
          </p:nvPr>
        </p:nvGraphicFramePr>
        <p:xfrm>
          <a:off x="228600" y="1714500"/>
          <a:ext cx="3571943" cy="2733765"/>
        </p:xfrm>
        <a:graphic>
          <a:graphicData uri="http://schemas.openxmlformats.org/presentationml/2006/ole">
            <mc:AlternateContent xmlns:mc="http://schemas.openxmlformats.org/markup-compatibility/2006">
              <mc:Choice xmlns:v="urn:schemas-microsoft-com:vml" Requires="v">
                <p:oleObj spid="_x0000_s305189" name="Chart" r:id="rId25" imgW="3571943" imgH="2733765" progId="MSGraph.Chart.8">
                  <p:embed followColorScheme="full"/>
                </p:oleObj>
              </mc:Choice>
              <mc:Fallback>
                <p:oleObj name="Chart" r:id="rId25" imgW="3571943" imgH="2733765" progId="MSGraph.Chart.8">
                  <p:embed followColorScheme="full"/>
                  <p:pic>
                    <p:nvPicPr>
                      <p:cNvPr id="0" name=""/>
                      <p:cNvPicPr/>
                      <p:nvPr/>
                    </p:nvPicPr>
                    <p:blipFill>
                      <a:blip r:embed="rId26"/>
                      <a:stretch>
                        <a:fillRect/>
                      </a:stretch>
                    </p:blipFill>
                    <p:spPr>
                      <a:xfrm>
                        <a:off x="228600" y="1714500"/>
                        <a:ext cx="3571943" cy="2733765"/>
                      </a:xfrm>
                      <a:prstGeom prst="rect">
                        <a:avLst/>
                      </a:prstGeom>
                    </p:spPr>
                  </p:pic>
                </p:oleObj>
              </mc:Fallback>
            </mc:AlternateContent>
          </a:graphicData>
        </a:graphic>
      </p:graphicFrame>
      <p:sp>
        <p:nvSpPr>
          <p:cNvPr id="34" name="Text Placeholder 26"/>
          <p:cNvSpPr>
            <a:spLocks noGrp="1"/>
          </p:cNvSpPr>
          <p:nvPr>
            <p:custDataLst>
              <p:tags r:id="rId5"/>
            </p:custDataLst>
          </p:nvPr>
        </p:nvSpPr>
        <p:spPr bwMode="auto">
          <a:xfrm>
            <a:off x="3340100" y="42989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650DA948-C081-4EA5-A8AB-089A6BC7BF31}" type="datetime'''4''''''''''''''Q''''''1''''5'">
              <a:rPr lang="en-US" sz="1000">
                <a:latin typeface="Arial"/>
                <a:ea typeface="Meiryo"/>
                <a:cs typeface="Arial"/>
                <a:sym typeface="Arial"/>
              </a:rPr>
              <a:pPr/>
              <a:t>4Q15</a:t>
            </a:fld>
            <a:endParaRPr lang="en-GB" sz="1000" dirty="0">
              <a:latin typeface="Arial"/>
              <a:ea typeface="Meiryo"/>
              <a:cs typeface="Arial"/>
              <a:sym typeface="Arial"/>
            </a:endParaRPr>
          </a:p>
        </p:txBody>
      </p:sp>
      <p:sp>
        <p:nvSpPr>
          <p:cNvPr id="35" name="Text Placeholder 25"/>
          <p:cNvSpPr>
            <a:spLocks noGrp="1"/>
          </p:cNvSpPr>
          <p:nvPr>
            <p:custDataLst>
              <p:tags r:id="rId6"/>
            </p:custDataLst>
          </p:nvPr>
        </p:nvSpPr>
        <p:spPr bwMode="auto">
          <a:xfrm>
            <a:off x="2944813" y="42989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9AC2209-9E09-473C-8B22-38287AC4653B}" type="datetime'''''''3''''''''''''''''''Q''''''''''''''''1''''''''''''''''5'">
              <a:rPr lang="en-US" sz="1000">
                <a:latin typeface="Arial"/>
                <a:ea typeface="Meiryo"/>
                <a:cs typeface="Arial"/>
                <a:sym typeface="Arial"/>
              </a:rPr>
              <a:pPr/>
              <a:t>3Q15</a:t>
            </a:fld>
            <a:endParaRPr lang="en-GB" sz="1000" dirty="0">
              <a:latin typeface="Arial"/>
              <a:ea typeface="Meiryo"/>
              <a:cs typeface="Arial"/>
              <a:sym typeface="Arial"/>
            </a:endParaRPr>
          </a:p>
        </p:txBody>
      </p:sp>
      <p:sp>
        <p:nvSpPr>
          <p:cNvPr id="36" name="Text Placeholder 24"/>
          <p:cNvSpPr>
            <a:spLocks noGrp="1"/>
          </p:cNvSpPr>
          <p:nvPr>
            <p:custDataLst>
              <p:tags r:id="rId7"/>
            </p:custDataLst>
          </p:nvPr>
        </p:nvSpPr>
        <p:spPr bwMode="auto">
          <a:xfrm>
            <a:off x="2549525" y="42989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F341CA5-4076-48D2-AA2E-CC527A0FD722}" type="datetime'''''''''2''''''''''''''''''''Q''''''''''15'''''''''''''''''">
              <a:rPr lang="en-US" sz="1000">
                <a:latin typeface="Arial"/>
                <a:ea typeface="Meiryo"/>
                <a:cs typeface="Arial"/>
                <a:sym typeface="Arial"/>
              </a:rPr>
              <a:pPr/>
              <a:t>2Q15</a:t>
            </a:fld>
            <a:endParaRPr lang="en-GB" sz="1000" dirty="0">
              <a:latin typeface="Arial"/>
              <a:ea typeface="Meiryo"/>
              <a:cs typeface="Arial"/>
              <a:sym typeface="Arial"/>
            </a:endParaRPr>
          </a:p>
        </p:txBody>
      </p:sp>
      <p:sp>
        <p:nvSpPr>
          <p:cNvPr id="37" name="Text Placeholder 6181"/>
          <p:cNvSpPr>
            <a:spLocks noGrp="1"/>
          </p:cNvSpPr>
          <p:nvPr>
            <p:custDataLst>
              <p:tags r:id="rId8"/>
            </p:custDataLst>
          </p:nvPr>
        </p:nvSpPr>
        <p:spPr bwMode="auto">
          <a:xfrm>
            <a:off x="2154238" y="42989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8C2D824F-40E4-481A-9553-327A7BF7B4F1}" type="datetime'''''1''''''''Q''''''''15'''''''''''''''">
              <a:rPr lang="en-US" sz="1000">
                <a:solidFill>
                  <a:srgbClr val="000000"/>
                </a:solidFill>
                <a:latin typeface="Arial"/>
                <a:ea typeface="Meiryo"/>
                <a:cs typeface="Arial"/>
                <a:sym typeface="Arial"/>
              </a:rPr>
              <a:pPr/>
              <a:t>1Q15</a:t>
            </a:fld>
            <a:endParaRPr lang="en-GB" sz="1000" dirty="0">
              <a:solidFill>
                <a:srgbClr val="000000"/>
              </a:solidFill>
              <a:latin typeface="Arial"/>
              <a:ea typeface="Meiryo"/>
              <a:cs typeface="Arial"/>
              <a:sym typeface="Arial"/>
            </a:endParaRPr>
          </a:p>
        </p:txBody>
      </p:sp>
      <p:sp>
        <p:nvSpPr>
          <p:cNvPr id="38" name="Text Placeholder 23"/>
          <p:cNvSpPr>
            <a:spLocks noGrp="1"/>
          </p:cNvSpPr>
          <p:nvPr>
            <p:custDataLst>
              <p:tags r:id="rId9"/>
            </p:custDataLst>
          </p:nvPr>
        </p:nvSpPr>
        <p:spPr bwMode="auto">
          <a:xfrm>
            <a:off x="1758950" y="42989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60AF3C3B-7CB7-4D19-9C40-2933CE1D9638}" type="datetime'''''''''4''Q14'''''''''''''''''''''''''''''''''">
              <a:rPr lang="en-US" sz="1000">
                <a:latin typeface="Arial"/>
                <a:ea typeface="Meiryo"/>
                <a:cs typeface="Arial"/>
                <a:sym typeface="Arial"/>
              </a:rPr>
              <a:pPr/>
              <a:t>4Q14</a:t>
            </a:fld>
            <a:endParaRPr lang="en-GB" sz="1000" dirty="0">
              <a:latin typeface="Arial"/>
              <a:ea typeface="Meiryo"/>
              <a:cs typeface="Arial"/>
              <a:sym typeface="Arial"/>
            </a:endParaRPr>
          </a:p>
        </p:txBody>
      </p:sp>
      <p:sp>
        <p:nvSpPr>
          <p:cNvPr id="39" name="Text Placeholder 22"/>
          <p:cNvSpPr>
            <a:spLocks noGrp="1"/>
          </p:cNvSpPr>
          <p:nvPr>
            <p:custDataLst>
              <p:tags r:id="rId10"/>
            </p:custDataLst>
          </p:nvPr>
        </p:nvSpPr>
        <p:spPr bwMode="auto">
          <a:xfrm>
            <a:off x="1363663" y="42989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BA9A59B-D7C8-4511-A308-CCF6BA1F02F4}" type="datetime'''''''''''''''''3''''Q''1''''4'''''''''''''''">
              <a:rPr lang="en-US" sz="1000">
                <a:latin typeface="Arial"/>
                <a:ea typeface="Meiryo"/>
                <a:cs typeface="Arial"/>
                <a:sym typeface="Arial"/>
              </a:rPr>
              <a:pPr/>
              <a:t>3Q14</a:t>
            </a:fld>
            <a:endParaRPr lang="en-GB" sz="1000" dirty="0">
              <a:latin typeface="Arial"/>
              <a:ea typeface="Meiryo"/>
              <a:cs typeface="Arial"/>
              <a:sym typeface="Arial"/>
            </a:endParaRPr>
          </a:p>
        </p:txBody>
      </p:sp>
      <p:sp>
        <p:nvSpPr>
          <p:cNvPr id="44" name="Text Placeholder 21"/>
          <p:cNvSpPr>
            <a:spLocks noGrp="1"/>
          </p:cNvSpPr>
          <p:nvPr>
            <p:custDataLst>
              <p:tags r:id="rId11"/>
            </p:custDataLst>
          </p:nvPr>
        </p:nvSpPr>
        <p:spPr bwMode="auto">
          <a:xfrm>
            <a:off x="968375" y="42989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079F53C-BEE4-44B7-9A14-1D807F19FEEE}" type="datetime'''''2''''''''''Q''1''''''''''''''''''''''''''4'">
              <a:rPr lang="en-US" sz="1000">
                <a:latin typeface="Arial"/>
                <a:ea typeface="Meiryo"/>
                <a:cs typeface="Arial"/>
                <a:sym typeface="Arial"/>
              </a:rPr>
              <a:pPr/>
              <a:t>2Q14</a:t>
            </a:fld>
            <a:endParaRPr lang="en-GB" sz="1000" dirty="0">
              <a:latin typeface="Arial"/>
              <a:ea typeface="Meiryo"/>
              <a:cs typeface="Arial"/>
              <a:sym typeface="Arial"/>
            </a:endParaRPr>
          </a:p>
        </p:txBody>
      </p:sp>
      <p:sp>
        <p:nvSpPr>
          <p:cNvPr id="45" name="Text Placeholder 6180"/>
          <p:cNvSpPr>
            <a:spLocks noGrp="1"/>
          </p:cNvSpPr>
          <p:nvPr>
            <p:custDataLst>
              <p:tags r:id="rId12"/>
            </p:custDataLst>
          </p:nvPr>
        </p:nvSpPr>
        <p:spPr bwMode="auto">
          <a:xfrm>
            <a:off x="573088" y="4298950"/>
            <a:ext cx="320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FontTx/>
              <a:buNone/>
            </a:pPr>
            <a:fld id="{94E0D76A-BB90-43A6-87F1-239038CFB3EA}" type="datetime'''''''''''''''''''''''''''''1''Q''1''''4'''''''''''''''''">
              <a:rPr lang="en-US" sz="1000">
                <a:solidFill>
                  <a:srgbClr val="000000"/>
                </a:solidFill>
                <a:latin typeface="Arial"/>
                <a:ea typeface="Meiryo"/>
                <a:cs typeface="Arial"/>
                <a:sym typeface="Arial"/>
              </a:rPr>
              <a:pPr/>
              <a:t>1Q14</a:t>
            </a:fld>
            <a:endParaRPr lang="en-GB" sz="1000" dirty="0">
              <a:solidFill>
                <a:srgbClr val="000000"/>
              </a:solidFill>
              <a:latin typeface="Arial"/>
              <a:ea typeface="Meiryo"/>
              <a:cs typeface="Arial"/>
              <a:sym typeface="Arial"/>
            </a:endParaRPr>
          </a:p>
        </p:txBody>
      </p:sp>
      <p:sp>
        <p:nvSpPr>
          <p:cNvPr id="46" name="TextBox 45"/>
          <p:cNvSpPr txBox="1"/>
          <p:nvPr/>
        </p:nvSpPr>
        <p:spPr>
          <a:xfrm>
            <a:off x="360997" y="1461453"/>
            <a:ext cx="3944937"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SC gross losses/gross margin</a:t>
            </a:r>
            <a:r>
              <a:rPr lang="en-US" sz="1400" b="1" baseline="30000" dirty="0" smtClean="0">
                <a:solidFill>
                  <a:schemeClr val="accent1"/>
                </a:solidFill>
                <a:latin typeface="Arial" panose="020B0604020202020204" pitchFamily="34" charset="0"/>
                <a:cs typeface="Arial" panose="020B0604020202020204" pitchFamily="34" charset="0"/>
              </a:rPr>
              <a:t>1</a:t>
            </a:r>
          </a:p>
          <a:p>
            <a:pPr algn="l">
              <a:lnSpc>
                <a:spcPct val="100000"/>
              </a:lnSpc>
              <a:spcBef>
                <a:spcPts val="0"/>
              </a:spcBef>
              <a:spcAft>
                <a:spcPts val="0"/>
              </a:spcAft>
            </a:pPr>
            <a:r>
              <a:rPr lang="en-US" sz="1400" dirty="0" smtClean="0">
                <a:solidFill>
                  <a:schemeClr val="accent1"/>
                </a:solidFill>
                <a:latin typeface="Arial" panose="020B0604020202020204" pitchFamily="34" charset="0"/>
                <a:cs typeface="Arial" panose="020B0604020202020204" pitchFamily="34" charset="0"/>
              </a:rPr>
              <a:t>Q1 2014 – Q4 2015, %</a:t>
            </a:r>
          </a:p>
        </p:txBody>
      </p:sp>
      <p:sp>
        <p:nvSpPr>
          <p:cNvPr id="47" name="Rectangle 46"/>
          <p:cNvSpPr/>
          <p:nvPr>
            <p:custDataLst>
              <p:tags r:id="rId13"/>
            </p:custDataLst>
          </p:nvPr>
        </p:nvSpPr>
        <p:spPr bwMode="auto">
          <a:xfrm>
            <a:off x="619125" y="4551363"/>
            <a:ext cx="179387" cy="133350"/>
          </a:xfrm>
          <a:prstGeom prst="rect">
            <a:avLst/>
          </a:prstGeom>
          <a:solidFill>
            <a:srgbClr val="C0C0C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endParaRPr lang="en-GB" dirty="0" smtClean="0">
              <a:solidFill>
                <a:srgbClr val="000000"/>
              </a:solidFill>
            </a:endParaRPr>
          </a:p>
        </p:txBody>
      </p:sp>
      <p:cxnSp>
        <p:nvCxnSpPr>
          <p:cNvPr id="49" name="Straight Connector 48"/>
          <p:cNvCxnSpPr/>
          <p:nvPr>
            <p:custDataLst>
              <p:tags r:id="rId14"/>
            </p:custDataLst>
          </p:nvPr>
        </p:nvCxnSpPr>
        <p:spPr bwMode="gray">
          <a:xfrm>
            <a:off x="579438" y="5024438"/>
            <a:ext cx="219075" cy="0"/>
          </a:xfrm>
          <a:prstGeom prst="line">
            <a:avLst/>
          </a:prstGeom>
          <a:ln w="19050">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custDataLst>
              <p:tags r:id="rId15"/>
            </p:custDataLst>
          </p:nvPr>
        </p:nvCxnSpPr>
        <p:spPr bwMode="gray">
          <a:xfrm>
            <a:off x="579438" y="4821238"/>
            <a:ext cx="219075" cy="0"/>
          </a:xfrm>
          <a:prstGeom prst="line">
            <a:avLst/>
          </a:prstGeom>
          <a:ln w="19050">
            <a:solidFill>
              <a:srgbClr val="008AB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custDataLst>
              <p:tags r:id="rId16"/>
            </p:custDataLst>
          </p:nvPr>
        </p:nvCxnSpPr>
        <p:spPr bwMode="gray">
          <a:xfrm>
            <a:off x="579438" y="5227638"/>
            <a:ext cx="219075" cy="0"/>
          </a:xfrm>
          <a:prstGeom prst="line">
            <a:avLst/>
          </a:prstGeom>
          <a:ln w="19050">
            <a:solidFill>
              <a:srgbClr val="EB032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2" name="Text Placeholder 2"/>
          <p:cNvSpPr>
            <a:spLocks noGrp="1"/>
          </p:cNvSpPr>
          <p:nvPr>
            <p:custDataLst>
              <p:tags r:id="rId17"/>
            </p:custDataLst>
          </p:nvPr>
        </p:nvSpPr>
        <p:spPr bwMode="auto">
          <a:xfrm>
            <a:off x="849313" y="4954588"/>
            <a:ext cx="8143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84B9554-4291-4FF2-8107-984D7204B746}" type="datetime'''A''m''b''er'' ''''''t''''ri''''g''''''''''ge''''r'''''">
              <a:rPr lang="en-US" sz="1000">
                <a:latin typeface="Arial"/>
                <a:ea typeface="Meiryo"/>
                <a:cs typeface="Arial"/>
                <a:sym typeface="Arial"/>
              </a:rPr>
              <a:pPr/>
              <a:t>Amber trigger</a:t>
            </a:fld>
            <a:r>
              <a:rPr lang="en-US" sz="1000" baseline="30000" smtClean="0">
                <a:latin typeface="Arial"/>
                <a:ea typeface="Meiryo"/>
                <a:cs typeface="Arial"/>
                <a:sym typeface="Arial"/>
              </a:rPr>
              <a:t>2</a:t>
            </a:r>
            <a:endParaRPr lang="en-GB" sz="1000" dirty="0">
              <a:latin typeface="Arial"/>
              <a:ea typeface="Meiryo"/>
              <a:cs typeface="Arial"/>
              <a:sym typeface="Arial"/>
            </a:endParaRPr>
          </a:p>
        </p:txBody>
      </p:sp>
      <p:sp>
        <p:nvSpPr>
          <p:cNvPr id="53" name="Text Placeholder 6173"/>
          <p:cNvSpPr>
            <a:spLocks noGrp="1"/>
          </p:cNvSpPr>
          <p:nvPr>
            <p:custDataLst>
              <p:tags r:id="rId18"/>
            </p:custDataLst>
          </p:nvPr>
        </p:nvSpPr>
        <p:spPr bwMode="auto">
          <a:xfrm>
            <a:off x="849313" y="4751388"/>
            <a:ext cx="19335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61989271-2F4D-44C4-9196-A6A97776C507}" type="datetime'Gross'''' l''oss /'' g''''r''o''ss'''' margin (''ann''''ual)'">
              <a:rPr lang="en-US" sz="1000">
                <a:solidFill>
                  <a:srgbClr val="000000"/>
                </a:solidFill>
                <a:latin typeface="Arial"/>
                <a:ea typeface="Meiryo"/>
                <a:cs typeface="Arial"/>
                <a:sym typeface="Arial"/>
              </a:rPr>
              <a:pPr/>
              <a:t>Gross loss / gross margin (annual)</a:t>
            </a:fld>
            <a:endParaRPr lang="en-GB" sz="1000" dirty="0">
              <a:solidFill>
                <a:srgbClr val="000000"/>
              </a:solidFill>
              <a:latin typeface="Arial"/>
              <a:ea typeface="Meiryo"/>
              <a:cs typeface="Arial"/>
              <a:sym typeface="Arial"/>
            </a:endParaRPr>
          </a:p>
        </p:txBody>
      </p:sp>
      <p:sp>
        <p:nvSpPr>
          <p:cNvPr id="54" name="Text Placeholder 6191"/>
          <p:cNvSpPr>
            <a:spLocks noGrp="1"/>
          </p:cNvSpPr>
          <p:nvPr>
            <p:custDataLst>
              <p:tags r:id="rId19"/>
            </p:custDataLst>
          </p:nvPr>
        </p:nvSpPr>
        <p:spPr bwMode="auto">
          <a:xfrm>
            <a:off x="849313" y="5157788"/>
            <a:ext cx="5413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D29DFD8D-8AFC-48C7-875B-CFAA524E3706}" type="datetime'''''''R''e''''''d'''' ''''''l''''''i''''''''''m''''i''''t'">
              <a:rPr lang="en-US" sz="1000">
                <a:solidFill>
                  <a:srgbClr val="000000"/>
                </a:solidFill>
                <a:latin typeface="Arial"/>
                <a:ea typeface="Meiryo"/>
                <a:cs typeface="Arial"/>
                <a:sym typeface="Arial"/>
              </a:rPr>
              <a:pPr/>
              <a:t>Red limit</a:t>
            </a:fld>
            <a:r>
              <a:rPr lang="en-US" sz="1000" baseline="30000" smtClean="0">
                <a:solidFill>
                  <a:srgbClr val="000000"/>
                </a:solidFill>
                <a:latin typeface="Arial"/>
                <a:ea typeface="Meiryo"/>
                <a:cs typeface="Arial"/>
                <a:sym typeface="Arial"/>
              </a:rPr>
              <a:t>2</a:t>
            </a:r>
            <a:endParaRPr lang="en-GB" sz="1000" dirty="0">
              <a:solidFill>
                <a:srgbClr val="000000"/>
              </a:solidFill>
              <a:latin typeface="Arial"/>
              <a:ea typeface="Meiryo"/>
              <a:cs typeface="Arial"/>
              <a:sym typeface="Arial"/>
            </a:endParaRPr>
          </a:p>
        </p:txBody>
      </p:sp>
      <p:sp>
        <p:nvSpPr>
          <p:cNvPr id="55" name="Text Placeholder 6185"/>
          <p:cNvSpPr>
            <a:spLocks noGrp="1"/>
          </p:cNvSpPr>
          <p:nvPr>
            <p:custDataLst>
              <p:tags r:id="rId20"/>
            </p:custDataLst>
          </p:nvPr>
        </p:nvSpPr>
        <p:spPr bwMode="auto">
          <a:xfrm>
            <a:off x="849313" y="4548188"/>
            <a:ext cx="20478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FontTx/>
              <a:buNone/>
            </a:pPr>
            <a:fld id="{42009C06-72A9-4FB9-AA2D-BEA914DE3628}" type="datetime'Gro''ss ''loss'' ''/ ''gro''''ss margi''''n ''(q''uarte''rly)'">
              <a:rPr lang="en-US" sz="1000">
                <a:solidFill>
                  <a:srgbClr val="000000"/>
                </a:solidFill>
                <a:latin typeface="Arial"/>
                <a:ea typeface="Meiryo"/>
                <a:cs typeface="Arial"/>
                <a:sym typeface="Arial"/>
              </a:rPr>
              <a:pPr/>
              <a:t>Gross loss / gross margin (quarterly)</a:t>
            </a:fld>
            <a:endParaRPr lang="en-GB" sz="1000" dirty="0">
              <a:solidFill>
                <a:srgbClr val="000000"/>
              </a:solidFill>
              <a:latin typeface="Arial"/>
              <a:ea typeface="Meiryo"/>
              <a:cs typeface="Arial"/>
              <a:sym typeface="Arial"/>
            </a:endParaRPr>
          </a:p>
        </p:txBody>
      </p:sp>
      <p:sp>
        <p:nvSpPr>
          <p:cNvPr id="48" name="TextBox 47"/>
          <p:cNvSpPr txBox="1"/>
          <p:nvPr/>
        </p:nvSpPr>
        <p:spPr>
          <a:xfrm>
            <a:off x="5166360" y="1464500"/>
            <a:ext cx="39624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spTree>
    <p:extLst>
      <p:ext uri="{BB962C8B-B14F-4D97-AF65-F5344CB8AC3E}">
        <p14:creationId xmlns:p14="http://schemas.microsoft.com/office/powerpoint/2010/main" val="847303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7235963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824"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cs typeface="Arial"/>
              <a:sym typeface="Arial"/>
            </a:endParaRPr>
          </a:p>
        </p:txBody>
      </p:sp>
      <p:graphicFrame>
        <p:nvGraphicFramePr>
          <p:cNvPr id="58" name="Object 57"/>
          <p:cNvGraphicFramePr>
            <a:graphicFrameLocks/>
          </p:cNvGraphicFramePr>
          <p:nvPr>
            <p:custDataLst>
              <p:tags r:id="rId4"/>
            </p:custDataLst>
            <p:extLst>
              <p:ext uri="{D42A27DB-BD31-4B8C-83A1-F6EECF244321}">
                <p14:modId xmlns:p14="http://schemas.microsoft.com/office/powerpoint/2010/main" val="624421473"/>
              </p:ext>
            </p:extLst>
          </p:nvPr>
        </p:nvGraphicFramePr>
        <p:xfrm>
          <a:off x="304800" y="1943100"/>
          <a:ext cx="3800543" cy="3495585"/>
        </p:xfrm>
        <a:graphic>
          <a:graphicData uri="http://schemas.openxmlformats.org/presentationml/2006/ole">
            <mc:AlternateContent xmlns:mc="http://schemas.openxmlformats.org/markup-compatibility/2006">
              <mc:Choice xmlns:v="urn:schemas-microsoft-com:vml" Requires="v">
                <p:oleObj spid="_x0000_s225825" name="Chart" r:id="rId13" imgW="3800543" imgH="3495585" progId="MSGraph.Chart.8">
                  <p:embed followColorScheme="full"/>
                </p:oleObj>
              </mc:Choice>
              <mc:Fallback>
                <p:oleObj name="Chart" r:id="rId13" imgW="3800543" imgH="3495585" progId="MSGraph.Chart.8">
                  <p:embed followColorScheme="full"/>
                  <p:pic>
                    <p:nvPicPr>
                      <p:cNvPr id="0" name=""/>
                      <p:cNvPicPr/>
                      <p:nvPr/>
                    </p:nvPicPr>
                    <p:blipFill>
                      <a:blip r:embed="rId14"/>
                      <a:stretch>
                        <a:fillRect/>
                      </a:stretch>
                    </p:blipFill>
                    <p:spPr>
                      <a:xfrm>
                        <a:off x="304800" y="1943100"/>
                        <a:ext cx="3800543" cy="3495585"/>
                      </a:xfrm>
                      <a:prstGeom prst="rect">
                        <a:avLst/>
                      </a:prstGeom>
                    </p:spPr>
                  </p:pic>
                </p:oleObj>
              </mc:Fallback>
            </mc:AlternateContent>
          </a:graphicData>
        </a:graphic>
      </p:graphicFrame>
      <p:sp>
        <p:nvSpPr>
          <p:cNvPr id="60" name="Text Placeholder 20"/>
          <p:cNvSpPr>
            <a:spLocks noGrp="1"/>
          </p:cNvSpPr>
          <p:nvPr>
            <p:custDataLst>
              <p:tags r:id="rId5"/>
            </p:custDataLst>
          </p:nvPr>
        </p:nvSpPr>
        <p:spPr bwMode="auto">
          <a:xfrm>
            <a:off x="3324225" y="5289550"/>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FFA1A9B4-806C-43C6-9E20-5C4F30B6E727}" type="datetime'''''Q1'''' ''20''''''''''''''1''''''''''''''''''''''''6'''">
              <a:rPr lang="en-US" sz="1000">
                <a:latin typeface="Arial"/>
                <a:ea typeface="Meiryo"/>
                <a:cs typeface="Arial"/>
                <a:sym typeface="Arial"/>
              </a:rPr>
              <a:pPr/>
              <a:t>Q1 2016</a:t>
            </a:fld>
            <a:endParaRPr lang="en-GB" sz="1000" dirty="0">
              <a:latin typeface="Arial"/>
              <a:ea typeface="Meiryo"/>
              <a:cs typeface="Arial"/>
              <a:sym typeface="Arial"/>
            </a:endParaRPr>
          </a:p>
        </p:txBody>
      </p:sp>
      <p:sp>
        <p:nvSpPr>
          <p:cNvPr id="61" name="Text Placeholder 19"/>
          <p:cNvSpPr>
            <a:spLocks noGrp="1"/>
          </p:cNvSpPr>
          <p:nvPr>
            <p:custDataLst>
              <p:tags r:id="rId6"/>
            </p:custDataLst>
          </p:nvPr>
        </p:nvSpPr>
        <p:spPr bwMode="auto">
          <a:xfrm>
            <a:off x="2509838" y="5289550"/>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5D01C4C9-500A-4378-B1C5-8ED081B58E71}" type="datetime'''''Q''4'''''''''''''''''''''' ''''''''2''0''1''5'''''''">
              <a:rPr lang="en-US" sz="1000">
                <a:latin typeface="Arial"/>
                <a:ea typeface="Meiryo"/>
                <a:cs typeface="Arial"/>
                <a:sym typeface="Arial"/>
              </a:rPr>
              <a:pPr/>
              <a:t>Q4 2015</a:t>
            </a:fld>
            <a:endParaRPr lang="en-GB" sz="1000" dirty="0">
              <a:latin typeface="Arial"/>
              <a:ea typeface="Meiryo"/>
              <a:cs typeface="Arial"/>
              <a:sym typeface="Arial"/>
            </a:endParaRPr>
          </a:p>
        </p:txBody>
      </p:sp>
      <p:sp>
        <p:nvSpPr>
          <p:cNvPr id="62" name="Text Placeholder 18"/>
          <p:cNvSpPr>
            <a:spLocks noGrp="1"/>
          </p:cNvSpPr>
          <p:nvPr>
            <p:custDataLst>
              <p:tags r:id="rId7"/>
            </p:custDataLst>
          </p:nvPr>
        </p:nvSpPr>
        <p:spPr bwMode="auto">
          <a:xfrm>
            <a:off x="1695450" y="5289550"/>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75FD4D63-F37A-4D04-9E66-4D3E278E0299}" type="datetime'''''''''''''''''Q''3'''' ''''201''''''''''''5'''''''''''">
              <a:rPr lang="en-US" sz="1000">
                <a:latin typeface="Arial"/>
                <a:ea typeface="Meiryo"/>
                <a:cs typeface="Arial"/>
                <a:sym typeface="Arial"/>
              </a:rPr>
              <a:pPr/>
              <a:t>Q3 2015</a:t>
            </a:fld>
            <a:endParaRPr lang="en-GB" sz="1000" dirty="0">
              <a:latin typeface="Arial"/>
              <a:ea typeface="Meiryo"/>
              <a:cs typeface="Arial"/>
              <a:sym typeface="Arial"/>
            </a:endParaRPr>
          </a:p>
        </p:txBody>
      </p:sp>
      <p:sp>
        <p:nvSpPr>
          <p:cNvPr id="63" name="Text Placeholder 17"/>
          <p:cNvSpPr>
            <a:spLocks noGrp="1"/>
          </p:cNvSpPr>
          <p:nvPr>
            <p:custDataLst>
              <p:tags r:id="rId8"/>
            </p:custDataLst>
          </p:nvPr>
        </p:nvSpPr>
        <p:spPr bwMode="auto">
          <a:xfrm>
            <a:off x="876300" y="5289550"/>
            <a:ext cx="495300" cy="131763"/>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182880" indent="-182880" algn="l" defTabSz="914400" rtl="0" eaLnBrk="1" latinLnBrk="0" hangingPunct="1">
              <a:spcBef>
                <a:spcPts val="700"/>
              </a:spcBef>
              <a:buFont typeface="Arial" panose="020B0604020202020204" pitchFamily="34" charset="0"/>
              <a:buChar char="•"/>
              <a:defRPr sz="1400" kern="0" baseline="0">
                <a:solidFill>
                  <a:schemeClr val="tx1"/>
                </a:solidFill>
                <a:latin typeface="+mn-lt"/>
                <a:ea typeface="+mn-ea"/>
                <a:cs typeface="+mn-cs"/>
              </a:defRPr>
            </a:lvl1pPr>
            <a:lvl2pPr marL="35661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2pPr>
            <a:lvl3pPr marL="53949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3pPr>
            <a:lvl4pPr marL="722376"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4pPr>
            <a:lvl5pPr marL="896112" indent="-182880" algn="l" defTabSz="914400" rtl="0" eaLnBrk="1" latinLnBrk="0" hangingPunct="1">
              <a:spcBef>
                <a:spcPts val="300"/>
              </a:spcBef>
              <a:buFont typeface="Arial" panose="020B0604020202020204" pitchFamily="34" charset="0"/>
              <a:buChar char="-"/>
              <a:defRPr sz="1400" kern="0" baseline="0">
                <a:solidFill>
                  <a:schemeClr val="tx1"/>
                </a:solidFill>
                <a:latin typeface="+mn-lt"/>
                <a:ea typeface="+mn-ea"/>
                <a:cs typeface="+mn-cs"/>
              </a:defRPr>
            </a:lvl5pPr>
            <a:lvl6pPr marL="107899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6187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44752"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8488" indent="-182880" algn="l" defTabSz="91440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marL="0" indent="0" algn="ctr">
              <a:spcBef>
                <a:spcPct val="0"/>
              </a:spcBef>
              <a:buNone/>
            </a:pPr>
            <a:fld id="{AE897EC5-21BF-4CC4-90F9-C410449650DA}" type="datetime'''''''''''''''Q2'''''''' ''''20''1''''''''''''''''''''''5'''''">
              <a:rPr lang="en-US" sz="1000">
                <a:latin typeface="Arial"/>
                <a:ea typeface="Meiryo"/>
                <a:cs typeface="Arial"/>
                <a:sym typeface="Arial"/>
              </a:rPr>
              <a:pPr/>
              <a:t>Q2 2015</a:t>
            </a:fld>
            <a:endParaRPr lang="en-GB" sz="1000" dirty="0">
              <a:latin typeface="Arial"/>
              <a:ea typeface="Meiryo"/>
              <a:cs typeface="Arial"/>
              <a:sym typeface="Arial"/>
            </a:endParaRPr>
          </a:p>
        </p:txBody>
      </p:sp>
      <p:sp>
        <p:nvSpPr>
          <p:cNvPr id="20" name="Content Placeholder 4"/>
          <p:cNvSpPr txBox="1">
            <a:spLocks/>
          </p:cNvSpPr>
          <p:nvPr/>
        </p:nvSpPr>
        <p:spPr>
          <a:xfrm>
            <a:off x="5162550" y="2219104"/>
            <a:ext cx="4087813" cy="1803571"/>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a:lnSpc>
                <a:spcPct val="100000"/>
              </a:lnSpc>
              <a:spcBef>
                <a:spcPts val="600"/>
              </a:spcBef>
              <a:spcAft>
                <a:spcPts val="0"/>
              </a:spcAft>
              <a:buClrTx/>
              <a:buFont typeface="Arial" panose="020B0604020202020204" pitchFamily="34" charset="0"/>
              <a:buChar char="•"/>
            </a:pPr>
            <a:r>
              <a:rPr lang="en-US" sz="1100" kern="0" dirty="0">
                <a:latin typeface="Arial" panose="020B0604020202020204" pitchFamily="34" charset="0"/>
                <a:cs typeface="Arial" panose="020B0604020202020204" pitchFamily="34" charset="0"/>
              </a:rPr>
              <a:t>Metric definition for materiality expanded from last year, which did not include material operational risk events that do not have an economic impact such as regulatory, customer and reputational impacts</a:t>
            </a:r>
          </a:p>
          <a:p>
            <a:pPr marL="171450" lvl="1" indent="-171450">
              <a:lnSpc>
                <a:spcPct val="100000"/>
              </a:lnSpc>
              <a:spcBef>
                <a:spcPts val="600"/>
              </a:spcBef>
              <a:spcAft>
                <a:spcPts val="0"/>
              </a:spcAft>
              <a:buClrTx/>
              <a:buFont typeface="Arial" panose="020B0604020202020204" pitchFamily="34" charset="0"/>
              <a:buChar char="•"/>
            </a:pPr>
            <a:r>
              <a:rPr lang="en-GB" sz="1100" dirty="0">
                <a:solidFill>
                  <a:schemeClr val="tx1"/>
                </a:solidFill>
                <a:latin typeface="Arial" panose="020B0604020202020204" pitchFamily="34" charset="0"/>
                <a:cs typeface="Arial" panose="020B0604020202020204" pitchFamily="34" charset="0"/>
              </a:rPr>
              <a:t>To align with new </a:t>
            </a:r>
            <a:r>
              <a:rPr lang="en-GB" sz="1100" dirty="0" smtClean="0">
                <a:solidFill>
                  <a:schemeClr val="tx1"/>
                </a:solidFill>
                <a:latin typeface="Arial" panose="020B0604020202020204" pitchFamily="34" charset="0"/>
                <a:cs typeface="Arial" panose="020B0604020202020204" pitchFamily="34" charset="0"/>
              </a:rPr>
              <a:t>SHUSA definition </a:t>
            </a:r>
            <a:r>
              <a:rPr lang="en-GB" sz="1100" dirty="0">
                <a:solidFill>
                  <a:schemeClr val="tx1"/>
                </a:solidFill>
                <a:latin typeface="Arial" panose="020B0604020202020204" pitchFamily="34" charset="0"/>
                <a:cs typeface="Arial" panose="020B0604020202020204" pitchFamily="34" charset="0"/>
              </a:rPr>
              <a:t>of “material” events, the threshold of financial materiality is increased from $200K to $500K to identify more significant loss events</a:t>
            </a:r>
            <a:endParaRPr lang="en-US" sz="1100" kern="0" dirty="0">
              <a:latin typeface="Arial" panose="020B0604020202020204" pitchFamily="34" charset="0"/>
              <a:cs typeface="Arial" panose="020B0604020202020204" pitchFamily="34" charset="0"/>
            </a:endParaRPr>
          </a:p>
          <a:p>
            <a:pPr marL="171450" lvl="1" indent="-171450" defTabSz="457200">
              <a:lnSpc>
                <a:spcPct val="100000"/>
              </a:lnSpc>
              <a:buFont typeface="Arial" panose="020B0604020202020204" pitchFamily="34" charset="0"/>
              <a:buChar char="•"/>
              <a:defRPr/>
            </a:pPr>
            <a:r>
              <a:rPr lang="en-GB" sz="1100" kern="0" dirty="0" smtClean="0">
                <a:solidFill>
                  <a:schemeClr val="tx1"/>
                </a:solidFill>
                <a:latin typeface="Arial" panose="020B0604020202020204" pitchFamily="34" charset="0"/>
                <a:cs typeface="Arial" panose="020B0604020202020204" pitchFamily="34" charset="0"/>
              </a:rPr>
              <a:t>Amber </a:t>
            </a:r>
            <a:r>
              <a:rPr lang="en-GB" sz="1100" kern="0" dirty="0">
                <a:solidFill>
                  <a:schemeClr val="tx1"/>
                </a:solidFill>
                <a:latin typeface="Arial" panose="020B0604020202020204" pitchFamily="34" charset="0"/>
                <a:cs typeface="Arial" panose="020B0604020202020204" pitchFamily="34" charset="0"/>
              </a:rPr>
              <a:t>trigger is the </a:t>
            </a:r>
            <a:r>
              <a:rPr lang="en-US" sz="1100" kern="0" dirty="0">
                <a:solidFill>
                  <a:schemeClr val="tx1"/>
                </a:solidFill>
                <a:latin typeface="Arial" panose="020B0604020202020204" pitchFamily="34" charset="0"/>
                <a:cs typeface="Arial" panose="020B0604020202020204" pitchFamily="34" charset="0"/>
              </a:rPr>
              <a:t>quarterly historical average to capture individual spikes; and apply 0.5 std. dev. As buffer between red limit and amber </a:t>
            </a:r>
            <a:r>
              <a:rPr lang="en-US" sz="1100" kern="0" dirty="0" smtClean="0">
                <a:solidFill>
                  <a:schemeClr val="tx1"/>
                </a:solidFill>
                <a:latin typeface="Arial" panose="020B0604020202020204" pitchFamily="34" charset="0"/>
                <a:cs typeface="Arial" panose="020B0604020202020204" pitchFamily="34" charset="0"/>
              </a:rPr>
              <a:t>trigger</a:t>
            </a:r>
            <a:endParaRPr lang="en-US" sz="1100" kern="0" dirty="0">
              <a:solidFill>
                <a:schemeClr val="tx1"/>
              </a:solidFill>
              <a:latin typeface="Arial" panose="020B0604020202020204" pitchFamily="34" charset="0"/>
              <a:cs typeface="Arial" panose="020B0604020202020204" pitchFamily="34" charset="0"/>
            </a:endParaRPr>
          </a:p>
        </p:txBody>
      </p:sp>
      <p:sp>
        <p:nvSpPr>
          <p:cNvPr id="21" name="Footnote"/>
          <p:cNvSpPr/>
          <p:nvPr/>
        </p:nvSpPr>
        <p:spPr bwMode="auto">
          <a:xfrm>
            <a:off x="2208213" y="6337535"/>
            <a:ext cx="542798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panose="020B0604020202020204" pitchFamily="34" charset="0"/>
                <a:cs typeface="Arial" panose="020B0604020202020204" pitchFamily="34" charset="0"/>
                <a:sym typeface="Arial"/>
              </a:rPr>
              <a:t>Source: “20160601 Gross Loss to Gross Margin Ratio.xlsx</a:t>
            </a:r>
            <a:r>
              <a:rPr lang="en-US" sz="800" dirty="0" smtClean="0">
                <a:latin typeface="Arial" panose="020B0604020202020204" pitchFamily="34" charset="0"/>
                <a:cs typeface="Arial" panose="020B0604020202020204" pitchFamily="34" charset="0"/>
                <a:sym typeface="Arial"/>
              </a:rPr>
              <a:t>”</a:t>
            </a:r>
            <a:endParaRPr lang="en-US" sz="800" dirty="0">
              <a:latin typeface="Arial" panose="020B0604020202020204" pitchFamily="34" charset="0"/>
              <a:cs typeface="Arial" panose="020B0604020202020204" pitchFamily="34" charset="0"/>
              <a:sym typeface="Arial"/>
            </a:endParaRPr>
          </a:p>
        </p:txBody>
      </p:sp>
      <p:sp>
        <p:nvSpPr>
          <p:cNvPr id="53" name="TextBox 52"/>
          <p:cNvSpPr txBox="1"/>
          <p:nvPr/>
        </p:nvSpPr>
        <p:spPr>
          <a:xfrm>
            <a:off x="3937845" y="2353876"/>
            <a:ext cx="442281"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Red 7</a:t>
            </a:r>
            <a:endParaRPr lang="en-US" b="1" dirty="0">
              <a:solidFill>
                <a:schemeClr val="accent1"/>
              </a:solidFill>
              <a:latin typeface="Arial" panose="020B0604020202020204" pitchFamily="34" charset="0"/>
              <a:cs typeface="Arial" panose="020B0604020202020204" pitchFamily="34" charset="0"/>
            </a:endParaRPr>
          </a:p>
        </p:txBody>
      </p:sp>
      <p:sp>
        <p:nvSpPr>
          <p:cNvPr id="54" name="TextBox 53"/>
          <p:cNvSpPr txBox="1"/>
          <p:nvPr/>
        </p:nvSpPr>
        <p:spPr>
          <a:xfrm>
            <a:off x="3913939" y="3125501"/>
            <a:ext cx="511358" cy="153888"/>
          </a:xfrm>
          <a:prstGeom prst="rect">
            <a:avLst/>
          </a:prstGeom>
          <a:noFill/>
        </p:spPr>
        <p:txBody>
          <a:bodyPr wrap="non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Amber 5</a:t>
            </a:r>
            <a:endParaRPr lang="en-US" b="1" dirty="0">
              <a:solidFill>
                <a:srgbClr val="FFC000"/>
              </a:solidFill>
              <a:latin typeface="Arial" panose="020B0604020202020204" pitchFamily="34" charset="0"/>
              <a:cs typeface="Arial" panose="020B0604020202020204" pitchFamily="34" charset="0"/>
            </a:endParaRPr>
          </a:p>
        </p:txBody>
      </p:sp>
      <p:sp>
        <p:nvSpPr>
          <p:cNvPr id="10" name="Content Placeholder 9"/>
          <p:cNvSpPr>
            <a:spLocks noGrp="1"/>
          </p:cNvSpPr>
          <p:nvPr>
            <p:ph sz="quarter" idx="11"/>
          </p:nvPr>
        </p:nvSpPr>
        <p:spPr/>
        <p:txBody>
          <a:bodyPr/>
          <a:lstStyle/>
          <a:p>
            <a:r>
              <a:rPr lang="en-GB" dirty="0" smtClean="0"/>
              <a:t>Calibration: </a:t>
            </a:r>
            <a:r>
              <a:rPr lang="en-GB" b="0" dirty="0"/>
              <a:t>SC Material Operational Risk </a:t>
            </a:r>
            <a:r>
              <a:rPr lang="en-GB" b="0" dirty="0" smtClean="0"/>
              <a:t>Events</a:t>
            </a:r>
            <a:endParaRPr lang="en-GB" b="0" dirty="0"/>
          </a:p>
        </p:txBody>
      </p:sp>
      <p:sp>
        <p:nvSpPr>
          <p:cNvPr id="49" name="TextBox 48"/>
          <p:cNvSpPr txBox="1"/>
          <p:nvPr/>
        </p:nvSpPr>
        <p:spPr>
          <a:xfrm>
            <a:off x="364298" y="1463040"/>
            <a:ext cx="4105225" cy="370614"/>
          </a:xfrm>
          <a:prstGeom prst="rect">
            <a:avLst/>
          </a:prstGeom>
          <a:noFill/>
        </p:spPr>
        <p:txBody>
          <a:bodyPr vert="horz" wrap="square" lIns="0" tIns="0" rIns="0" bIns="0" rtlCol="0" anchor="t" anchorCtr="0">
            <a:spAutoFit/>
          </a:bodyPr>
          <a:lstStyle/>
          <a:p>
            <a:pPr algn="l"/>
            <a:r>
              <a:rPr lang="en-GB" sz="1400" b="1" dirty="0" smtClean="0">
                <a:solidFill>
                  <a:srgbClr val="FF0000"/>
                </a:solidFill>
              </a:rPr>
              <a:t>Historical count of SC’s material</a:t>
            </a:r>
            <a:r>
              <a:rPr lang="en-GB" sz="1400" b="1" baseline="30000" dirty="0" smtClean="0">
                <a:solidFill>
                  <a:srgbClr val="FF0000"/>
                </a:solidFill>
              </a:rPr>
              <a:t>1</a:t>
            </a:r>
            <a:r>
              <a:rPr lang="en-GB" sz="1400" b="1" dirty="0" smtClean="0">
                <a:solidFill>
                  <a:srgbClr val="FF0000"/>
                </a:solidFill>
              </a:rPr>
              <a:t> </a:t>
            </a:r>
            <a:r>
              <a:rPr lang="en-GB" sz="1400" b="1" dirty="0">
                <a:solidFill>
                  <a:srgbClr val="FF0000"/>
                </a:solidFill>
              </a:rPr>
              <a:t>events</a:t>
            </a:r>
          </a:p>
          <a:p>
            <a:pPr algn="l"/>
            <a:r>
              <a:rPr lang="en-GB" sz="1400" dirty="0" smtClean="0">
                <a:solidFill>
                  <a:srgbClr val="FF0000"/>
                </a:solidFill>
              </a:rPr>
              <a:t>Number, per </a:t>
            </a:r>
            <a:r>
              <a:rPr lang="en-GB" sz="1400" dirty="0">
                <a:solidFill>
                  <a:srgbClr val="FF0000"/>
                </a:solidFill>
              </a:rPr>
              <a:t>q</a:t>
            </a:r>
            <a:r>
              <a:rPr lang="en-GB" sz="1400" dirty="0" smtClean="0">
                <a:solidFill>
                  <a:srgbClr val="FF0000"/>
                </a:solidFill>
              </a:rPr>
              <a:t>uarter</a:t>
            </a:r>
            <a:endParaRPr lang="en-GB" sz="1400" dirty="0">
              <a:solidFill>
                <a:srgbClr val="FF0000"/>
              </a:solidFill>
            </a:endParaRPr>
          </a:p>
        </p:txBody>
      </p:sp>
      <p:sp>
        <p:nvSpPr>
          <p:cNvPr id="50" name="TextBox 49"/>
          <p:cNvSpPr txBox="1"/>
          <p:nvPr/>
        </p:nvSpPr>
        <p:spPr>
          <a:xfrm>
            <a:off x="5166360" y="1464500"/>
            <a:ext cx="39624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cxnSp>
        <p:nvCxnSpPr>
          <p:cNvPr id="71" name="Straight Connector 70"/>
          <p:cNvCxnSpPr/>
          <p:nvPr/>
        </p:nvCxnSpPr>
        <p:spPr>
          <a:xfrm>
            <a:off x="4781074" y="1527536"/>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551975068"/>
              </p:ext>
            </p:extLst>
          </p:nvPr>
        </p:nvGraphicFramePr>
        <p:xfrm>
          <a:off x="5159374" y="4518267"/>
          <a:ext cx="4087814" cy="664678"/>
        </p:xfrm>
        <a:graphic>
          <a:graphicData uri="http://schemas.openxmlformats.org/drawingml/2006/table">
            <a:tbl>
              <a:tblPr firstRow="1" bandRow="1">
                <a:tableStyleId>{839DD9DD-9E6C-4910-8AC0-68ADFF6A6AFC}</a:tableStyleId>
              </a:tblPr>
              <a:tblGrid>
                <a:gridCol w="885826"/>
                <a:gridCol w="800497"/>
                <a:gridCol w="800497"/>
                <a:gridCol w="800497"/>
                <a:gridCol w="800497"/>
              </a:tblGrid>
              <a:tr h="355477">
                <a:tc>
                  <a:txBody>
                    <a:bodyPr/>
                    <a:lstStyle/>
                    <a:p>
                      <a:endParaRPr lang="en-GB" sz="1000" dirty="0">
                        <a:solidFill>
                          <a:schemeClr val="tx1"/>
                        </a:solidFill>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fontAlgn="b"/>
                      <a:r>
                        <a:rPr lang="en-US" sz="1000" b="1" i="0" u="none" strike="noStrike" dirty="0">
                          <a:effectLst/>
                          <a:latin typeface="Arial"/>
                        </a:rPr>
                        <a:t>Average</a:t>
                      </a:r>
                    </a:p>
                  </a:txBody>
                  <a:tcPr marL="9525" marR="9525" marT="9525" marB="0" anchor="ctr">
                    <a:solidFill>
                      <a:schemeClr val="bg1">
                        <a:lumMod val="95000"/>
                      </a:schemeClr>
                    </a:solidFill>
                  </a:tcPr>
                </a:tc>
                <a:tc>
                  <a:txBody>
                    <a:bodyPr/>
                    <a:lstStyle/>
                    <a:p>
                      <a:pPr algn="ctr" fontAlgn="b"/>
                      <a:r>
                        <a:rPr lang="en-US" sz="1000" b="1" i="0" u="none" strike="noStrike" dirty="0" smtClean="0">
                          <a:effectLst/>
                          <a:latin typeface="Arial"/>
                        </a:rPr>
                        <a:t>½</a:t>
                      </a:r>
                      <a:r>
                        <a:rPr lang="en-US" sz="1000" b="1" i="0" u="none" strike="noStrike" baseline="0" dirty="0" smtClean="0">
                          <a:effectLst/>
                          <a:latin typeface="Arial"/>
                        </a:rPr>
                        <a:t> </a:t>
                      </a:r>
                      <a:r>
                        <a:rPr lang="en-US" sz="1000" b="1" i="0" u="none" strike="noStrike" dirty="0" smtClean="0">
                          <a:effectLst/>
                          <a:latin typeface="Arial"/>
                        </a:rPr>
                        <a:t>Std</a:t>
                      </a:r>
                      <a:r>
                        <a:rPr lang="en-US" sz="1000" b="1" i="0" u="none" strike="noStrike" dirty="0">
                          <a:effectLst/>
                          <a:latin typeface="Arial"/>
                        </a:rPr>
                        <a:t>. Dev</a:t>
                      </a:r>
                    </a:p>
                  </a:txBody>
                  <a:tcPr marL="9525" marR="9525" marT="9525" marB="0" anchor="ctr">
                    <a:solidFill>
                      <a:schemeClr val="bg1">
                        <a:lumMod val="95000"/>
                      </a:schemeClr>
                    </a:solidFill>
                  </a:tcPr>
                </a:tc>
                <a:tc>
                  <a:txBody>
                    <a:bodyPr/>
                    <a:lstStyle/>
                    <a:p>
                      <a:pPr algn="ctr" fontAlgn="b"/>
                      <a:r>
                        <a:rPr lang="en-US" sz="1000" b="1" i="0" u="none" strike="noStrike" dirty="0">
                          <a:effectLst/>
                          <a:latin typeface="Arial"/>
                        </a:rPr>
                        <a:t>Amber trigger</a:t>
                      </a:r>
                    </a:p>
                  </a:txBody>
                  <a:tcPr marL="9525" marR="9525" marT="9525" marB="0" anchor="ctr">
                    <a:solidFill>
                      <a:srgbClr val="FFC000"/>
                    </a:solidFill>
                  </a:tcPr>
                </a:tc>
                <a:tc>
                  <a:txBody>
                    <a:bodyPr/>
                    <a:lstStyle/>
                    <a:p>
                      <a:pPr algn="ctr" fontAlgn="b"/>
                      <a:r>
                        <a:rPr lang="en-US" sz="1000" b="1" i="0" u="none" strike="noStrike" dirty="0">
                          <a:solidFill>
                            <a:schemeClr val="bg1"/>
                          </a:solidFill>
                          <a:effectLst/>
                          <a:latin typeface="Arial"/>
                        </a:rPr>
                        <a:t>Red limit</a:t>
                      </a:r>
                    </a:p>
                  </a:txBody>
                  <a:tcPr marL="9525" marR="9525" marT="9525" marB="0" anchor="ctr">
                    <a:solidFill>
                      <a:srgbClr val="FF0000"/>
                    </a:solidFill>
                  </a:tcPr>
                </a:tc>
              </a:tr>
              <a:tr h="309201">
                <a:tc>
                  <a:txBody>
                    <a:bodyPr/>
                    <a:lstStyle/>
                    <a:p>
                      <a:pPr marL="119063" indent="0" algn="l" fontAlgn="b"/>
                      <a:r>
                        <a:rPr lang="en-US" sz="1000" b="1" u="none" strike="noStrike" dirty="0" smtClean="0">
                          <a:effectLst/>
                          <a:latin typeface="Arial" panose="020B0604020202020204" pitchFamily="34" charset="0"/>
                          <a:cs typeface="Arial" panose="020B0604020202020204" pitchFamily="34" charset="0"/>
                        </a:rPr>
                        <a:t># of events</a:t>
                      </a:r>
                      <a:endParaRPr lang="en-US" sz="1000" b="1" i="1"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000" b="0" i="0" u="none" strike="noStrike" dirty="0" smtClean="0">
                          <a:effectLst/>
                          <a:latin typeface="Arial" panose="020B0604020202020204" pitchFamily="34" charset="0"/>
                          <a:cs typeface="Arial" panose="020B0604020202020204" pitchFamily="34" charset="0"/>
                        </a:rPr>
                        <a:t>4.8</a:t>
                      </a:r>
                      <a:endParaRPr lang="en-US" sz="1000" b="0" i="0"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000" b="0" i="0" u="none" strike="noStrike" dirty="0" smtClean="0">
                          <a:effectLst/>
                          <a:latin typeface="Arial" panose="020B0604020202020204" pitchFamily="34" charset="0"/>
                          <a:cs typeface="Arial" panose="020B0604020202020204" pitchFamily="34" charset="0"/>
                        </a:rPr>
                        <a:t>0.8</a:t>
                      </a:r>
                      <a:endParaRPr lang="en-US" sz="1000" b="0" i="0" u="none" strike="noStrike" dirty="0">
                        <a:effectLst/>
                        <a:latin typeface="Arial" panose="020B0604020202020204" pitchFamily="34" charset="0"/>
                        <a:cs typeface="Arial" panose="020B0604020202020204" pitchFamily="34" charset="0"/>
                      </a:endParaRPr>
                    </a:p>
                  </a:txBody>
                  <a:tcPr marL="0" marR="0" marT="0" marB="0" anchor="ctr"/>
                </a:tc>
                <a:tc>
                  <a:txBody>
                    <a:bodyPr/>
                    <a:lstStyle/>
                    <a:p>
                      <a:pPr algn="ctr" fontAlgn="b"/>
                      <a:r>
                        <a:rPr lang="en-US" sz="1000" b="1" i="0" u="none" strike="noStrike" dirty="0" smtClean="0">
                          <a:effectLst/>
                          <a:latin typeface="Arial" panose="020B0604020202020204" pitchFamily="34" charset="0"/>
                          <a:cs typeface="Arial" panose="020B0604020202020204" pitchFamily="34" charset="0"/>
                        </a:rPr>
                        <a:t>4</a:t>
                      </a:r>
                      <a:endParaRPr lang="en-US" sz="1000" b="1" i="0" u="none" strike="noStrike" dirty="0">
                        <a:effectLst/>
                        <a:latin typeface="Arial" panose="020B0604020202020204" pitchFamily="34" charset="0"/>
                        <a:cs typeface="Arial" panose="020B0604020202020204" pitchFamily="34" charset="0"/>
                      </a:endParaRPr>
                    </a:p>
                  </a:txBody>
                  <a:tcPr marL="0" marR="0" marT="0" marB="0" anchor="ctr">
                    <a:solidFill>
                      <a:srgbClr val="FFFFCC"/>
                    </a:solidFill>
                  </a:tcPr>
                </a:tc>
                <a:tc>
                  <a:txBody>
                    <a:bodyPr/>
                    <a:lstStyle/>
                    <a:p>
                      <a:pPr algn="ctr" fontAlgn="b"/>
                      <a:r>
                        <a:rPr lang="en-US" sz="1000" b="1" i="0" u="none" strike="noStrike" dirty="0" smtClean="0">
                          <a:effectLst/>
                          <a:latin typeface="Arial" panose="020B0604020202020204" pitchFamily="34" charset="0"/>
                          <a:cs typeface="Arial" panose="020B0604020202020204" pitchFamily="34" charset="0"/>
                        </a:rPr>
                        <a:t>5</a:t>
                      </a:r>
                      <a:endParaRPr lang="en-US" sz="1000" b="1" i="0" u="none" strike="noStrike" dirty="0">
                        <a:effectLst/>
                        <a:latin typeface="Arial" panose="020B0604020202020204" pitchFamily="34" charset="0"/>
                        <a:cs typeface="Arial" panose="020B0604020202020204" pitchFamily="34" charset="0"/>
                      </a:endParaRPr>
                    </a:p>
                  </a:txBody>
                  <a:tcPr marL="0" marR="0" marT="0" marB="0" anchor="ctr">
                    <a:solidFill>
                      <a:srgbClr val="FFCCCC"/>
                    </a:solidFill>
                  </a:tcPr>
                </a:tc>
              </a:tr>
            </a:tbl>
          </a:graphicData>
        </a:graphic>
      </p:graphicFrame>
      <p:grpSp>
        <p:nvGrpSpPr>
          <p:cNvPr id="23" name="Group 22"/>
          <p:cNvGrpSpPr/>
          <p:nvPr/>
        </p:nvGrpSpPr>
        <p:grpSpPr>
          <a:xfrm>
            <a:off x="443921" y="72184"/>
            <a:ext cx="2799275" cy="189008"/>
            <a:chOff x="403281" y="164517"/>
            <a:chExt cx="2799275" cy="189008"/>
          </a:xfrm>
        </p:grpSpPr>
        <p:sp>
          <p:nvSpPr>
            <p:cNvPr id="24"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Operational risk: Calibration – Material Operational Risk Events</a:t>
              </a:r>
              <a:endParaRPr lang="en-US" sz="1200" dirty="0">
                <a:solidFill>
                  <a:schemeClr val="accent1"/>
                </a:solidFill>
              </a:endParaRPr>
            </a:p>
          </p:txBody>
        </p:sp>
        <p:sp>
          <p:nvSpPr>
            <p:cNvPr id="25" name="Oval 24"/>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ea typeface="ＭＳ Ｐゴシック" pitchFamily="-112" charset="-128"/>
                  <a:cs typeface="ＭＳ Ｐゴシック" pitchFamily="-112" charset="-128"/>
                </a:rPr>
                <a:t>8</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820687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9</a:t>
            </a:r>
            <a:r>
              <a:rPr lang="en-GB" dirty="0" smtClean="0">
                <a:solidFill>
                  <a:srgbClr val="FF0000"/>
                </a:solidFill>
              </a:rPr>
              <a:t>.</a:t>
            </a:r>
            <a:r>
              <a:rPr lang="en-GB" dirty="0" smtClean="0"/>
              <a:t> Model risk</a:t>
            </a:r>
            <a:endParaRPr lang="en-GB" b="0" dirty="0"/>
          </a:p>
        </p:txBody>
      </p:sp>
    </p:spTree>
    <p:extLst>
      <p:ext uri="{BB962C8B-B14F-4D97-AF65-F5344CB8AC3E}">
        <p14:creationId xmlns:p14="http://schemas.microsoft.com/office/powerpoint/2010/main" val="3301117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966867" y="1110099"/>
            <a:ext cx="2044149"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5" name="TextBox 14"/>
          <p:cNvSpPr txBox="1"/>
          <p:nvPr/>
        </p:nvSpPr>
        <p:spPr>
          <a:xfrm>
            <a:off x="366713" y="1110099"/>
            <a:ext cx="639147" cy="211468"/>
          </a:xfrm>
          <a:prstGeom prst="rect">
            <a:avLst/>
          </a:prstGeom>
          <a:noFill/>
        </p:spPr>
        <p:txBody>
          <a:bodyPr wrap="square" rtlCol="0">
            <a:spAutoFit/>
          </a:bodyPr>
          <a:lstStyle/>
          <a:p>
            <a:r>
              <a:rPr lang="en-GB" sz="900" b="1" dirty="0" smtClean="0"/>
              <a:t>Legend</a:t>
            </a:r>
            <a:endParaRPr lang="en-GB" sz="900" b="1" dirty="0"/>
          </a:p>
        </p:txBody>
      </p:sp>
      <p:sp>
        <p:nvSpPr>
          <p:cNvPr id="16" name="TextBox 15"/>
          <p:cNvSpPr txBox="1"/>
          <p:nvPr/>
        </p:nvSpPr>
        <p:spPr>
          <a:xfrm>
            <a:off x="1054194" y="1110099"/>
            <a:ext cx="864339" cy="211468"/>
          </a:xfrm>
          <a:prstGeom prst="rect">
            <a:avLst/>
          </a:prstGeom>
          <a:noFill/>
        </p:spPr>
        <p:txBody>
          <a:bodyPr wrap="none" rtlCol="0">
            <a:spAutoFit/>
          </a:bodyPr>
          <a:lstStyle/>
          <a:p>
            <a:pPr eaLnBrk="1" hangingPunct="1">
              <a:lnSpc>
                <a:spcPct val="86000"/>
              </a:lnSpc>
            </a:pPr>
            <a:r>
              <a:rPr lang="en-US" sz="900" b="1" i="1" dirty="0" smtClean="0">
                <a:solidFill>
                  <a:srgbClr val="008AB3"/>
                </a:solidFill>
                <a:ea typeface="ＭＳ Ｐゴシック"/>
              </a:rPr>
              <a:t>New metrics</a:t>
            </a:r>
          </a:p>
        </p:txBody>
      </p:sp>
      <p:graphicFrame>
        <p:nvGraphicFramePr>
          <p:cNvPr id="13" name="Table 12"/>
          <p:cNvGraphicFramePr>
            <a:graphicFrameLocks noGrp="1"/>
          </p:cNvGraphicFramePr>
          <p:nvPr>
            <p:extLst>
              <p:ext uri="{D42A27DB-BD31-4B8C-83A1-F6EECF244321}">
                <p14:modId xmlns:p14="http://schemas.microsoft.com/office/powerpoint/2010/main" val="1532133447"/>
              </p:ext>
            </p:extLst>
          </p:nvPr>
        </p:nvGraphicFramePr>
        <p:xfrm>
          <a:off x="365760" y="1463040"/>
          <a:ext cx="8898757" cy="1304544"/>
        </p:xfrm>
        <a:graphic>
          <a:graphicData uri="http://schemas.openxmlformats.org/drawingml/2006/table">
            <a:tbl>
              <a:tblPr firstRow="1" bandRow="1">
                <a:tableStyleId>{2D5ABB26-0587-4C30-8999-92F81FD0307C}</a:tableStyleId>
              </a:tblPr>
              <a:tblGrid>
                <a:gridCol w="839235"/>
                <a:gridCol w="1313793"/>
                <a:gridCol w="704193"/>
                <a:gridCol w="868155"/>
                <a:gridCol w="868155"/>
                <a:gridCol w="868155"/>
                <a:gridCol w="868155"/>
                <a:gridCol w="868155"/>
                <a:gridCol w="1700761"/>
              </a:tblGrid>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Entity</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Justification</a:t>
                      </a:r>
                      <a:r>
                        <a:rPr lang="en-GB" sz="1000" b="1" baseline="0" dirty="0" smtClean="0">
                          <a:solidFill>
                            <a:srgbClr val="FF0000"/>
                          </a:solidFill>
                          <a:latin typeface="Arial" panose="020B0604020202020204" pitchFamily="34" charset="0"/>
                          <a:cs typeface="Arial" panose="020B0604020202020204" pitchFamily="34" charset="0"/>
                        </a:rPr>
                        <a:t> for changes</a:t>
                      </a:r>
                      <a:endParaRPr lang="en-GB" sz="1000" b="1" dirty="0" smtClean="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2016</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a:lnSpc>
                          <a:spcPct val="100000"/>
                        </a:lnSpc>
                        <a:spcBef>
                          <a:spcPts val="200"/>
                        </a:spcBef>
                        <a:spcAft>
                          <a:spcPts val="200"/>
                        </a:spcAft>
                      </a:pP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61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8381" marT="8381"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100000"/>
                        </a:lnSpc>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cs typeface="Arial" panose="020B0604020202020204" pitchFamily="34" charset="0"/>
                        </a:rPr>
                        <a:t>21 models </a:t>
                      </a:r>
                      <a:br>
                        <a:rPr lang="en-US" sz="1000" b="0" dirty="0" smtClean="0">
                          <a:solidFill>
                            <a:schemeClr val="tx1"/>
                          </a:solidFill>
                          <a:effectLst/>
                          <a:latin typeface="Arial" panose="020B0604020202020204" pitchFamily="34" charset="0"/>
                          <a:cs typeface="Arial" panose="020B0604020202020204" pitchFamily="34" charset="0"/>
                        </a:rPr>
                      </a:br>
                      <a:r>
                        <a:rPr lang="en-US" sz="1000" b="0" dirty="0" smtClean="0">
                          <a:solidFill>
                            <a:schemeClr val="tx1"/>
                          </a:solidFill>
                          <a:effectLst/>
                          <a:latin typeface="Arial" panose="020B0604020202020204" pitchFamily="34" charset="0"/>
                          <a:cs typeface="Arial" panose="020B0604020202020204" pitchFamily="34" charset="0"/>
                        </a:rPr>
                        <a:t>(Q1</a:t>
                      </a:r>
                      <a:r>
                        <a:rPr lang="en-US" sz="1000" b="0" baseline="0" dirty="0" smtClean="0">
                          <a:solidFill>
                            <a:schemeClr val="tx1"/>
                          </a:solidFill>
                          <a:effectLst/>
                          <a:latin typeface="Arial" panose="020B0604020202020204" pitchFamily="34" charset="0"/>
                          <a:cs typeface="Arial" panose="020B0604020202020204" pitchFamily="34" charset="0"/>
                        </a:rPr>
                        <a:t> 2016)</a:t>
                      </a:r>
                      <a:endParaRPr lang="en-US" sz="1000" b="0" dirty="0" smtClean="0">
                        <a:solidFill>
                          <a:schemeClr val="tx1"/>
                        </a:solidFill>
                        <a:effectLst/>
                        <a:latin typeface="Arial" panose="020B0604020202020204" pitchFamily="34" charset="0"/>
                        <a:ea typeface="Calibri"/>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N/A</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indent="0" algn="ctr" defTabSz="457200" rtl="0" eaLnBrk="1" fontAlgn="b" latinLnBrk="0" hangingPunct="1">
                        <a:lnSpc>
                          <a:spcPct val="100000"/>
                        </a:lnSpc>
                        <a:buFont typeface="Arial" panose="020B0604020202020204" pitchFamily="34" charset="0"/>
                        <a:buNone/>
                      </a:pPr>
                      <a:r>
                        <a:rPr lang="en-US" sz="1000" b="0" i="0" kern="1200" dirty="0" smtClean="0">
                          <a:solidFill>
                            <a:schemeClr val="tx1"/>
                          </a:solidFill>
                          <a:latin typeface="Arial" panose="020B0604020202020204" pitchFamily="34" charset="0"/>
                          <a:ea typeface="+mn-ea"/>
                          <a:cs typeface="Arial" panose="020B0604020202020204" pitchFamily="34" charset="0"/>
                        </a:rPr>
                        <a:t>1Q2016</a:t>
                      </a:r>
                      <a:r>
                        <a:rPr lang="en-US" sz="1000" b="0" i="0" kern="1200" baseline="0" dirty="0" smtClean="0">
                          <a:solidFill>
                            <a:schemeClr val="tx1"/>
                          </a:solidFill>
                          <a:latin typeface="Arial" panose="020B0604020202020204" pitchFamily="34" charset="0"/>
                          <a:ea typeface="+mn-ea"/>
                          <a:cs typeface="Arial" panose="020B0604020202020204" pitchFamily="34" charset="0"/>
                        </a:rPr>
                        <a:t> – 25</a:t>
                      </a:r>
                    </a:p>
                    <a:p>
                      <a:pPr marL="0" indent="0" algn="ctr" defTabSz="457200" rtl="0" eaLnBrk="1" fontAlgn="b" latinLnBrk="0" hangingPunct="1">
                        <a:lnSpc>
                          <a:spcPct val="100000"/>
                        </a:lnSpc>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2Q2016 – 18</a:t>
                      </a:r>
                    </a:p>
                    <a:p>
                      <a:pPr marL="0" indent="0" algn="ctr" defTabSz="457200" rtl="0" eaLnBrk="1" fontAlgn="b" latinLnBrk="0" hangingPunct="1">
                        <a:lnSpc>
                          <a:spcPct val="100000"/>
                        </a:lnSpc>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3Q2016 – 13</a:t>
                      </a:r>
                    </a:p>
                    <a:p>
                      <a:pPr marL="0" indent="0" algn="ctr" defTabSz="457200" rtl="0" eaLnBrk="1" fontAlgn="b" latinLnBrk="0" hangingPunct="1">
                        <a:lnSpc>
                          <a:spcPct val="100000"/>
                        </a:lnSpc>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4Q2016 – 8</a:t>
                      </a:r>
                    </a:p>
                    <a:p>
                      <a:pPr marL="0" indent="0" algn="ctr" defTabSz="457200" rtl="0" eaLnBrk="1" fontAlgn="b" latinLnBrk="0" hangingPunct="1">
                        <a:lnSpc>
                          <a:spcPct val="100000"/>
                        </a:lnSpc>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fr-FR" sz="1000" b="0" i="0" kern="1200" dirty="0" smtClean="0">
                          <a:solidFill>
                            <a:schemeClr val="tx1"/>
                          </a:solidFill>
                          <a:latin typeface="Arial" panose="020B0604020202020204" pitchFamily="34" charset="0"/>
                          <a:ea typeface="+mn-ea"/>
                          <a:cs typeface="Arial" panose="020B0604020202020204" pitchFamily="34" charset="0"/>
                        </a:rPr>
                        <a:t>N/A</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Based on plan submitted</a:t>
                      </a:r>
                      <a:r>
                        <a:rPr lang="en-GB" sz="1000" b="0" baseline="0" dirty="0" smtClean="0">
                          <a:solidFill>
                            <a:schemeClr val="tx1"/>
                          </a:solidFill>
                          <a:latin typeface="Arial" panose="020B0604020202020204" pitchFamily="34" charset="0"/>
                          <a:cs typeface="Arial" panose="020B0604020202020204" pitchFamily="34" charset="0"/>
                        </a:rPr>
                        <a:t> to clear backlog by Q12017</a:t>
                      </a:r>
                      <a:endParaRPr lang="en-GB" sz="1000" b="0" dirty="0" smtClean="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2" name="Content Placeholder 1"/>
          <p:cNvSpPr>
            <a:spLocks noGrp="1"/>
          </p:cNvSpPr>
          <p:nvPr>
            <p:ph sz="quarter" idx="11"/>
          </p:nvPr>
        </p:nvSpPr>
        <p:spPr>
          <a:xfrm>
            <a:off x="348437" y="452510"/>
            <a:ext cx="8666245" cy="435610"/>
          </a:xfrm>
        </p:spPr>
        <p:txBody>
          <a:bodyPr/>
          <a:lstStyle/>
          <a:p>
            <a:r>
              <a:rPr lang="en-US" dirty="0" smtClean="0"/>
              <a:t>Limit overview: </a:t>
            </a:r>
            <a:r>
              <a:rPr lang="en-US" b="0" dirty="0" smtClean="0"/>
              <a:t>Model risk</a:t>
            </a:r>
            <a:endParaRPr lang="en-GB" dirty="0"/>
          </a:p>
        </p:txBody>
      </p:sp>
      <p:grpSp>
        <p:nvGrpSpPr>
          <p:cNvPr id="10" name="Group 9"/>
          <p:cNvGrpSpPr/>
          <p:nvPr/>
        </p:nvGrpSpPr>
        <p:grpSpPr>
          <a:xfrm>
            <a:off x="443921" y="72184"/>
            <a:ext cx="2799275" cy="189008"/>
            <a:chOff x="403281" y="164517"/>
            <a:chExt cx="2799275" cy="189008"/>
          </a:xfrm>
        </p:grpSpPr>
        <p:sp>
          <p:nvSpPr>
            <p:cNvPr id="11"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Model risk: Limit overview</a:t>
              </a:r>
              <a:endParaRPr lang="en-US" sz="1200" dirty="0">
                <a:solidFill>
                  <a:schemeClr val="accent1"/>
                </a:solidFill>
              </a:endParaRPr>
            </a:p>
          </p:txBody>
        </p:sp>
        <p:sp>
          <p:nvSpPr>
            <p:cNvPr id="12" name="Oval 11"/>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932873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smtClean="0"/>
              <a:t>Metric selection: </a:t>
            </a:r>
            <a:r>
              <a:rPr lang="en-US" sz="2000" dirty="0" smtClean="0"/>
              <a:t>Model risk </a:t>
            </a:r>
            <a:r>
              <a:rPr lang="en-US" sz="2000" dirty="0"/>
              <a:t>metrics</a:t>
            </a:r>
          </a:p>
        </p:txBody>
      </p:sp>
      <p:graphicFrame>
        <p:nvGraphicFramePr>
          <p:cNvPr id="3" name="Content Placeholder 12"/>
          <p:cNvGraphicFramePr>
            <a:graphicFrameLocks/>
          </p:cNvGraphicFramePr>
          <p:nvPr>
            <p:extLst>
              <p:ext uri="{D42A27DB-BD31-4B8C-83A1-F6EECF244321}">
                <p14:modId xmlns:p14="http://schemas.microsoft.com/office/powerpoint/2010/main" val="4253350892"/>
              </p:ext>
            </p:extLst>
          </p:nvPr>
        </p:nvGraphicFramePr>
        <p:xfrm>
          <a:off x="360998" y="1465580"/>
          <a:ext cx="8886190" cy="1264920"/>
        </p:xfrm>
        <a:graphic>
          <a:graphicData uri="http://schemas.openxmlformats.org/drawingml/2006/table">
            <a:tbl>
              <a:tblPr firstRow="1" bandRow="1">
                <a:tableStyleId>{839DD9DD-9E6C-4910-8AC0-68ADFF6A6AFC}</a:tableStyleId>
              </a:tblPr>
              <a:tblGrid>
                <a:gridCol w="2092580"/>
                <a:gridCol w="1555603"/>
                <a:gridCol w="5238007"/>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SC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Given the requirements of SHUSA’s revised MRM framework , there should be no tier 1 models in production that have not received the appropriate approvals from MRM</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This metric is necessary to track progress against the schedule for clearing the large validation backlog</a:t>
                      </a:r>
                      <a:endParaRPr lang="en-US" sz="1200" i="0" kern="1200" baseline="0" dirty="0" smtClean="0">
                        <a:solidFill>
                          <a:srgbClr val="FF0000"/>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7" name="Group 6"/>
          <p:cNvGrpSpPr/>
          <p:nvPr/>
        </p:nvGrpSpPr>
        <p:grpSpPr>
          <a:xfrm>
            <a:off x="443921" y="72184"/>
            <a:ext cx="2799275" cy="189008"/>
            <a:chOff x="403281" y="164517"/>
            <a:chExt cx="2799275" cy="189008"/>
          </a:xfrm>
        </p:grpSpPr>
        <p:sp>
          <p:nvSpPr>
            <p:cNvPr id="8"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Model risk: Metric selection</a:t>
              </a:r>
              <a:endParaRPr lang="en-US" sz="1200" dirty="0">
                <a:solidFill>
                  <a:schemeClr val="accent1"/>
                </a:solidFill>
              </a:endParaRPr>
            </a:p>
          </p:txBody>
        </p:sp>
        <p:sp>
          <p:nvSpPr>
            <p:cNvPr id="12" name="Oval 11"/>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6431338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1"/>
            <p:extLst>
              <p:ext uri="{D42A27DB-BD31-4B8C-83A1-F6EECF244321}">
                <p14:modId xmlns:p14="http://schemas.microsoft.com/office/powerpoint/2010/main" val="151282898"/>
              </p:ext>
            </p:extLst>
          </p:nvPr>
        </p:nvGraphicFramePr>
        <p:xfrm>
          <a:off x="365760" y="1463040"/>
          <a:ext cx="8901112" cy="3474720"/>
        </p:xfrm>
        <a:graphic>
          <a:graphicData uri="http://schemas.openxmlformats.org/drawingml/2006/table">
            <a:tbl>
              <a:tblPr firstRow="1" bandRow="1">
                <a:tableStyleId>{839DD9DD-9E6C-4910-8AC0-68ADFF6A6AFC}</a:tableStyleId>
              </a:tblPr>
              <a:tblGrid>
                <a:gridCol w="358659"/>
                <a:gridCol w="3140787"/>
                <a:gridCol w="2700833"/>
                <a:gridCol w="2700833"/>
              </a:tblGrid>
              <a:tr h="244475">
                <a:tc gridSpan="2">
                  <a:txBody>
                    <a:bodyPr/>
                    <a:lstStyle/>
                    <a:p>
                      <a:r>
                        <a:rPr lang="en-US" sz="1100" dirty="0" smtClean="0">
                          <a:solidFill>
                            <a:schemeClr val="accent1"/>
                          </a:solidFill>
                          <a:latin typeface="Arial" panose="020B0604020202020204" pitchFamily="34" charset="0"/>
                          <a:cs typeface="Arial" panose="020B0604020202020204" pitchFamily="34" charset="0"/>
                        </a:rPr>
                        <a:t>Metrics considered</a:t>
                      </a:r>
                      <a:endParaRPr lang="en-US" sz="1100" dirty="0">
                        <a:solidFill>
                          <a:schemeClr val="accent1"/>
                        </a:solidFill>
                        <a:latin typeface="Arial" panose="020B0604020202020204" pitchFamily="34" charset="0"/>
                        <a:cs typeface="Arial" panose="020B0604020202020204" pitchFamily="34" charset="0"/>
                      </a:endParaRPr>
                    </a:p>
                  </a:txBody>
                  <a:tcPr marL="90038" marR="90038">
                    <a:lnB w="12700" cap="flat" cmpd="sng" algn="ctr">
                      <a:solidFill>
                        <a:schemeClr val="bg1">
                          <a:lumMod val="50000"/>
                        </a:schemeClr>
                      </a:solidFill>
                      <a:prstDash val="solid"/>
                      <a:round/>
                      <a:headEnd type="none" w="med" len="med"/>
                      <a:tailEnd type="none" w="med" len="med"/>
                    </a:lnB>
                  </a:tcPr>
                </a:tc>
                <a:tc hMerge="1">
                  <a:txBody>
                    <a:bodyPr/>
                    <a:lstStyle/>
                    <a:p>
                      <a:endParaRPr lang="en-US"/>
                    </a:p>
                  </a:txBody>
                  <a:tcPr/>
                </a:tc>
                <a:tc>
                  <a:txBody>
                    <a:bodyPr/>
                    <a:lstStyle/>
                    <a:p>
                      <a:r>
                        <a:rPr lang="en-US" sz="1100" dirty="0" smtClean="0">
                          <a:solidFill>
                            <a:schemeClr val="accent1"/>
                          </a:solidFill>
                          <a:latin typeface="Arial" panose="020B0604020202020204" pitchFamily="34" charset="0"/>
                          <a:cs typeface="Arial" panose="020B0604020202020204" pitchFamily="34" charset="0"/>
                        </a:rPr>
                        <a:t>Advantages</a:t>
                      </a:r>
                      <a:endParaRPr lang="en-US" sz="1100" dirty="0">
                        <a:solidFill>
                          <a:schemeClr val="accent1"/>
                        </a:solidFill>
                        <a:latin typeface="Arial" panose="020B0604020202020204" pitchFamily="34" charset="0"/>
                        <a:cs typeface="Arial" panose="020B0604020202020204" pitchFamily="34" charset="0"/>
                      </a:endParaRPr>
                    </a:p>
                  </a:txBody>
                  <a:tcPr marL="90038" marR="90038">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solidFill>
                            <a:schemeClr val="accent1"/>
                          </a:solidFill>
                          <a:latin typeface="Arial" panose="020B0604020202020204" pitchFamily="34" charset="0"/>
                          <a:cs typeface="Arial" panose="020B0604020202020204" pitchFamily="34" charset="0"/>
                        </a:rPr>
                        <a:t>Disadvantages</a:t>
                      </a:r>
                      <a:endParaRPr lang="en-US" sz="1100" dirty="0">
                        <a:solidFill>
                          <a:schemeClr val="accent1"/>
                        </a:solidFill>
                        <a:latin typeface="Arial" panose="020B0604020202020204" pitchFamily="34" charset="0"/>
                        <a:cs typeface="Arial" panose="020B0604020202020204" pitchFamily="34" charset="0"/>
                      </a:endParaRPr>
                    </a:p>
                  </a:txBody>
                  <a:tcPr marL="90038" marR="90038">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1</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mj-lt"/>
                        <a:buNone/>
                        <a:tabLst/>
                        <a:defRPr/>
                      </a:pPr>
                      <a:r>
                        <a:rPr lang="en-US" sz="1100" b="1" dirty="0" smtClean="0">
                          <a:latin typeface="Arial" panose="020B0604020202020204" pitchFamily="34" charset="0"/>
                          <a:cs typeface="Arial" panose="020B0604020202020204" pitchFamily="34" charset="0"/>
                        </a:rPr>
                        <a:t>No new </a:t>
                      </a:r>
                      <a:r>
                        <a:rPr lang="en-US" sz="1100" b="1" kern="1200" dirty="0" smtClean="0">
                          <a:solidFill>
                            <a:schemeClr val="tx1"/>
                          </a:solidFill>
                          <a:latin typeface="Arial" panose="020B0604020202020204" pitchFamily="34" charset="0"/>
                          <a:ea typeface="+mn-ea"/>
                          <a:cs typeface="Arial" panose="020B0604020202020204" pitchFamily="34" charset="0"/>
                        </a:rPr>
                        <a:t>Tier 1 </a:t>
                      </a:r>
                      <a:r>
                        <a:rPr lang="en-US" sz="1100" b="1" dirty="0" smtClean="0">
                          <a:latin typeface="Arial" panose="020B0604020202020204" pitchFamily="34" charset="0"/>
                          <a:cs typeface="Arial" panose="020B0604020202020204" pitchFamily="34" charset="0"/>
                        </a:rPr>
                        <a:t>models used in production without appropriate approvals </a:t>
                      </a:r>
                      <a:endParaRPr lang="en-US" sz="1100" b="1" i="0" kern="1200" dirty="0" smtClean="0">
                        <a:solidFill>
                          <a:schemeClr val="tx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dirty="0" smtClean="0">
                          <a:latin typeface="Arial" panose="020B0604020202020204" pitchFamily="34" charset="0"/>
                          <a:cs typeface="Arial" panose="020B0604020202020204" pitchFamily="34" charset="0"/>
                        </a:rPr>
                        <a:t>Demonstrates</a:t>
                      </a:r>
                      <a:r>
                        <a:rPr lang="en-US" sz="1100" baseline="0" dirty="0" smtClean="0">
                          <a:latin typeface="Arial" panose="020B0604020202020204" pitchFamily="34" charset="0"/>
                          <a:cs typeface="Arial" panose="020B0604020202020204" pitchFamily="34" charset="0"/>
                        </a:rPr>
                        <a:t> commitment to </a:t>
                      </a:r>
                      <a:r>
                        <a:rPr lang="en-US" sz="1100" dirty="0" smtClean="0">
                          <a:latin typeface="Arial" panose="020B0604020202020204" pitchFamily="34" charset="0"/>
                          <a:cs typeface="Arial" panose="020B0604020202020204" pitchFamily="34" charset="0"/>
                        </a:rPr>
                        <a:t>ensuring no Tier 1 models are used in production without appropriate approval </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dirty="0" smtClean="0">
                          <a:latin typeface="Arial" panose="020B0604020202020204" pitchFamily="34" charset="0"/>
                          <a:cs typeface="Arial" panose="020B0604020202020204" pitchFamily="34" charset="0"/>
                        </a:rPr>
                        <a:t>Shows</a:t>
                      </a:r>
                      <a:r>
                        <a:rPr lang="en-US" sz="1100" baseline="0" dirty="0" smtClean="0">
                          <a:latin typeface="Arial" panose="020B0604020202020204" pitchFamily="34" charset="0"/>
                          <a:cs typeface="Arial" panose="020B0604020202020204" pitchFamily="34" charset="0"/>
                        </a:rPr>
                        <a:t> zero tolerance going forward</a:t>
                      </a:r>
                      <a:endParaRPr lang="en-US" sz="1100" dirty="0" smtClean="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Does</a:t>
                      </a:r>
                      <a:r>
                        <a:rPr lang="en-US" sz="1100" baseline="0" dirty="0" smtClean="0">
                          <a:latin typeface="Arial" panose="020B0604020202020204" pitchFamily="34" charset="0"/>
                          <a:cs typeface="Arial" panose="020B0604020202020204" pitchFamily="34" charset="0"/>
                        </a:rPr>
                        <a:t> not track progress against backlog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Difficult to manage/may</a:t>
                      </a:r>
                      <a:r>
                        <a:rPr lang="en-US" sz="1100" baseline="0" dirty="0" smtClean="0">
                          <a:latin typeface="Arial" panose="020B0604020202020204" pitchFamily="34" charset="0"/>
                          <a:cs typeface="Arial" panose="020B0604020202020204" pitchFamily="34" charset="0"/>
                        </a:rPr>
                        <a:t> not be controllable by MRMG</a:t>
                      </a:r>
                      <a:endParaRPr lang="en-US" sz="1100" dirty="0" smtClean="0">
                        <a:latin typeface="Arial" panose="020B0604020202020204" pitchFamily="34" charset="0"/>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Binary in nature</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2</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0" marR="0" lvl="1" indent="0" algn="l" defTabSz="457200" rtl="0" eaLnBrk="1" fontAlgn="auto" latinLnBrk="0" hangingPunct="1">
                        <a:lnSpc>
                          <a:spcPct val="100000"/>
                        </a:lnSpc>
                        <a:spcBef>
                          <a:spcPts val="0"/>
                        </a:spcBef>
                        <a:spcAft>
                          <a:spcPts val="0"/>
                        </a:spcAft>
                        <a:buClrTx/>
                        <a:buSzTx/>
                        <a:buFont typeface="+mj-lt"/>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“Draw down” backlog of legacy Tier 1 models to zero by Q1 2017</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dirty="0" smtClean="0">
                          <a:latin typeface="Arial" panose="020B0604020202020204" pitchFamily="34" charset="0"/>
                          <a:cs typeface="Arial" panose="020B0604020202020204" pitchFamily="34" charset="0"/>
                        </a:rPr>
                        <a:t>Demonstrates</a:t>
                      </a:r>
                      <a:r>
                        <a:rPr lang="en-US" sz="1100" baseline="0" dirty="0" smtClean="0">
                          <a:latin typeface="Arial" panose="020B0604020202020204" pitchFamily="34" charset="0"/>
                          <a:cs typeface="Arial" panose="020B0604020202020204" pitchFamily="34" charset="0"/>
                        </a:rPr>
                        <a:t> commitment to </a:t>
                      </a:r>
                      <a:r>
                        <a:rPr lang="en-US" sz="1100" dirty="0" smtClean="0">
                          <a:latin typeface="Arial" panose="020B0604020202020204" pitchFamily="34" charset="0"/>
                          <a:cs typeface="Arial" panose="020B0604020202020204" pitchFamily="34" charset="0"/>
                        </a:rPr>
                        <a:t>ensuring no Tier 1 models are used in production without appropriate approval </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dirty="0" smtClean="0">
                          <a:latin typeface="Arial" panose="020B0604020202020204" pitchFamily="34" charset="0"/>
                          <a:cs typeface="Arial" panose="020B0604020202020204" pitchFamily="34" charset="0"/>
                        </a:rPr>
                        <a:t>Allows</a:t>
                      </a:r>
                      <a:r>
                        <a:rPr lang="en-US" sz="1100" baseline="0" dirty="0" smtClean="0">
                          <a:latin typeface="Arial" panose="020B0604020202020204" pitchFamily="34" charset="0"/>
                          <a:cs typeface="Arial" panose="020B0604020202020204" pitchFamily="34" charset="0"/>
                        </a:rPr>
                        <a:t> tracking of progress against backlog in a way that can be managed</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Difficult</a:t>
                      </a:r>
                      <a:r>
                        <a:rPr lang="en-US" sz="1100" baseline="0" dirty="0" smtClean="0">
                          <a:latin typeface="Arial" panose="020B0604020202020204" pitchFamily="34" charset="0"/>
                          <a:cs typeface="Arial" panose="020B0604020202020204" pitchFamily="34" charset="0"/>
                        </a:rPr>
                        <a:t> to forecast an accurate schedule for the decline of legacy models used in production (e.g., due to u</a:t>
                      </a:r>
                      <a:r>
                        <a:rPr lang="en-US" sz="1100" kern="1200" dirty="0" smtClean="0">
                          <a:solidFill>
                            <a:schemeClr val="tx1"/>
                          </a:solidFill>
                          <a:latin typeface="Arial" panose="020B0604020202020204" pitchFamily="34" charset="0"/>
                          <a:ea typeface="Arial Unicode MS" pitchFamily="34" charset="-128"/>
                          <a:cs typeface="Arial" panose="020B0604020202020204" pitchFamily="34" charset="0"/>
                        </a:rPr>
                        <a:t>ncertainty regarding new models being submitted)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May</a:t>
                      </a:r>
                      <a:r>
                        <a:rPr lang="en-US" sz="1100" baseline="0" dirty="0" smtClean="0">
                          <a:latin typeface="Arial" panose="020B0604020202020204" pitchFamily="34" charset="0"/>
                          <a:cs typeface="Arial" panose="020B0604020202020204" pitchFamily="34" charset="0"/>
                        </a:rPr>
                        <a:t> incentivize failing </a:t>
                      </a:r>
                      <a:r>
                        <a:rPr lang="en-US" sz="1100" dirty="0" smtClean="0">
                          <a:latin typeface="Arial" panose="020B0604020202020204" pitchFamily="34" charset="0"/>
                          <a:cs typeface="Arial" panose="020B0604020202020204" pitchFamily="34" charset="0"/>
                        </a:rPr>
                        <a:t>models last minute to stay</a:t>
                      </a:r>
                      <a:r>
                        <a:rPr lang="en-US" sz="1100" baseline="0" dirty="0" smtClean="0">
                          <a:latin typeface="Arial" panose="020B0604020202020204" pitchFamily="34" charset="0"/>
                          <a:cs typeface="Arial" panose="020B0604020202020204" pitchFamily="34" charset="0"/>
                        </a:rPr>
                        <a:t> on schedule</a:t>
                      </a:r>
                      <a:endParaRPr lang="en-US" sz="1100" dirty="0" smtClean="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DDDD"/>
                    </a:solidFill>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3</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buFont typeface="+mj-lt"/>
                        <a:buNone/>
                      </a:pPr>
                      <a:r>
                        <a:rPr lang="en-US" sz="1100" b="1" dirty="0" smtClean="0">
                          <a:latin typeface="Arial" panose="020B0604020202020204" pitchFamily="34" charset="0"/>
                          <a:cs typeface="Arial" panose="020B0604020202020204" pitchFamily="34" charset="0"/>
                        </a:rPr>
                        <a:t>Residual risk rating</a:t>
                      </a:r>
                      <a:r>
                        <a:rPr lang="en-US" sz="1100" dirty="0" smtClean="0">
                          <a:latin typeface="Arial" panose="020B0604020202020204" pitchFamily="34" charset="0"/>
                          <a:cs typeface="Arial" panose="020B0604020202020204" pitchFamily="34" charset="0"/>
                        </a:rPr>
                        <a:t> </a:t>
                      </a:r>
                      <a:endParaRPr lang="en-US" sz="1100" b="1" dirty="0" smtClean="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Wingdings" panose="05000000000000000000" pitchFamily="2" charset="2"/>
                        <a:buChar char="ü"/>
                      </a:pPr>
                      <a:r>
                        <a:rPr lang="en-US" sz="1100" dirty="0" smtClean="0">
                          <a:latin typeface="Arial" panose="020B0604020202020204" pitchFamily="34" charset="0"/>
                          <a:cs typeface="Arial" panose="020B0604020202020204" pitchFamily="34" charset="0"/>
                        </a:rPr>
                        <a:t>Desirable</a:t>
                      </a:r>
                      <a:r>
                        <a:rPr lang="en-US" sz="1100" baseline="0" dirty="0" smtClean="0">
                          <a:latin typeface="Arial" panose="020B0604020202020204" pitchFamily="34" charset="0"/>
                          <a:cs typeface="Arial" panose="020B0604020202020204" pitchFamily="34" charset="0"/>
                        </a:rPr>
                        <a:t> because controls-based</a:t>
                      </a:r>
                      <a:endParaRPr lang="en-US" sz="1100" dirty="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Residual risk ratings are not ready to use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Difficult to calibrate </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accent1"/>
                          </a:solidFill>
                          <a:latin typeface="Arial" panose="020B0604020202020204" pitchFamily="34" charset="0"/>
                          <a:ea typeface="+mn-ea"/>
                          <a:cs typeface="Arial" panose="020B0604020202020204" pitchFamily="34" charset="0"/>
                        </a:rPr>
                        <a:t>4</a:t>
                      </a:r>
                      <a:endParaRPr lang="en-US" sz="1400" b="1" kern="1200" dirty="0">
                        <a:solidFill>
                          <a:schemeClr val="accent1"/>
                        </a:solidFill>
                        <a:latin typeface="Arial" panose="020B0604020202020204" pitchFamily="34" charset="0"/>
                        <a:ea typeface="+mn-ea"/>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buFont typeface="+mj-lt"/>
                        <a:buNone/>
                      </a:pPr>
                      <a:r>
                        <a:rPr lang="en-US" sz="1100" b="1" dirty="0" smtClean="0">
                          <a:latin typeface="Arial" panose="020B0604020202020204" pitchFamily="34" charset="0"/>
                          <a:cs typeface="Arial" panose="020B0604020202020204" pitchFamily="34" charset="0"/>
                        </a:rPr>
                        <a:t>No delayed annual reviews</a:t>
                      </a:r>
                      <a:r>
                        <a:rPr lang="en-US" sz="1100" dirty="0" smtClean="0">
                          <a:latin typeface="Arial" panose="020B0604020202020204" pitchFamily="34" charset="0"/>
                          <a:cs typeface="Arial" panose="020B0604020202020204" pitchFamily="34" charset="0"/>
                        </a:rPr>
                        <a:t> </a:t>
                      </a:r>
                      <a:endParaRPr lang="en-US" sz="1100" b="1" dirty="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indent="-171450">
                        <a:buFont typeface="Wingdings" panose="05000000000000000000" pitchFamily="2" charset="2"/>
                        <a:buChar char="ü"/>
                      </a:pPr>
                      <a:r>
                        <a:rPr lang="en-US" sz="1100" dirty="0" smtClean="0">
                          <a:latin typeface="Arial" panose="020B0604020202020204" pitchFamily="34" charset="0"/>
                          <a:cs typeface="Arial" panose="020B0604020202020204" pitchFamily="34" charset="0"/>
                        </a:rPr>
                        <a:t>Desirable</a:t>
                      </a:r>
                      <a:r>
                        <a:rPr lang="en-US" sz="1100" baseline="0" dirty="0" smtClean="0">
                          <a:latin typeface="Arial" panose="020B0604020202020204" pitchFamily="34" charset="0"/>
                          <a:cs typeface="Arial" panose="020B0604020202020204" pitchFamily="34" charset="0"/>
                        </a:rPr>
                        <a:t> because controls-based</a:t>
                      </a:r>
                      <a:endParaRPr lang="en-US" sz="1100" dirty="0">
                        <a:latin typeface="Arial" panose="020B0604020202020204" pitchFamily="34" charset="0"/>
                        <a:cs typeface="Arial" panose="020B0604020202020204" pitchFamily="34" charset="0"/>
                      </a:endParaRP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ᵡ"/>
                        <a:tabLst/>
                        <a:defRPr/>
                      </a:pPr>
                      <a:r>
                        <a:rPr lang="en-US" sz="1100" dirty="0" smtClean="0">
                          <a:latin typeface="Arial" panose="020B0604020202020204" pitchFamily="34" charset="0"/>
                          <a:cs typeface="Arial" panose="020B0604020202020204" pitchFamily="34" charset="0"/>
                        </a:rPr>
                        <a:t>SC does not currently have an annual review process in place</a:t>
                      </a:r>
                    </a:p>
                  </a:txBody>
                  <a:tcPr marL="90038" marR="90038">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7" name="Rectangle 6"/>
          <p:cNvSpPr/>
          <p:nvPr/>
        </p:nvSpPr>
        <p:spPr bwMode="auto">
          <a:xfrm>
            <a:off x="403791" y="5087670"/>
            <a:ext cx="228600" cy="2286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0" hangingPunct="0">
              <a:lnSpc>
                <a:spcPct val="100000"/>
              </a:lnSpc>
            </a:pPr>
            <a:r>
              <a:rPr lang="en-US" dirty="0" smtClean="0">
                <a:ea typeface="ＭＳ Ｐゴシック" pitchFamily="-112" charset="-128"/>
                <a:cs typeface="ＭＳ Ｐゴシック" pitchFamily="-112" charset="-128"/>
              </a:rPr>
              <a:t>      Selected metric</a:t>
            </a:r>
            <a:endParaRPr kumimoji="0" lang="en-US"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9" name="TextBox 8"/>
          <p:cNvSpPr txBox="1"/>
          <p:nvPr/>
        </p:nvSpPr>
        <p:spPr>
          <a:xfrm>
            <a:off x="266744" y="523407"/>
            <a:ext cx="9336044" cy="357021"/>
          </a:xfrm>
          <a:prstGeom prst="rect">
            <a:avLst/>
          </a:prstGeom>
          <a:noFill/>
        </p:spPr>
        <p:txBody>
          <a:bodyPr wrap="square" rtlCol="0">
            <a:spAutoFit/>
          </a:bodyPr>
          <a:lstStyle/>
          <a:p>
            <a:pPr algn="l"/>
            <a:r>
              <a:rPr lang="en-US" sz="2000" b="1" dirty="0" smtClean="0"/>
              <a:t>Metric selection: </a:t>
            </a:r>
            <a:r>
              <a:rPr lang="en-US" sz="2000" dirty="0" smtClean="0"/>
              <a:t>Inclusion of model </a:t>
            </a:r>
            <a:r>
              <a:rPr lang="en-US" sz="2000" dirty="0"/>
              <a:t>risk metrics</a:t>
            </a:r>
          </a:p>
        </p:txBody>
      </p:sp>
      <p:grpSp>
        <p:nvGrpSpPr>
          <p:cNvPr id="8" name="Group 7"/>
          <p:cNvGrpSpPr/>
          <p:nvPr/>
        </p:nvGrpSpPr>
        <p:grpSpPr>
          <a:xfrm>
            <a:off x="443921" y="72184"/>
            <a:ext cx="2799275" cy="189008"/>
            <a:chOff x="403281" y="164517"/>
            <a:chExt cx="2799275" cy="189008"/>
          </a:xfrm>
        </p:grpSpPr>
        <p:sp>
          <p:nvSpPr>
            <p:cNvPr id="10"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Model risk: Metric selection</a:t>
              </a:r>
              <a:endParaRPr lang="en-US" sz="1200" dirty="0">
                <a:solidFill>
                  <a:schemeClr val="accent1"/>
                </a:solidFill>
              </a:endParaRPr>
            </a:p>
          </p:txBody>
        </p:sp>
        <p:sp>
          <p:nvSpPr>
            <p:cNvPr id="14" name="Oval 13"/>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34195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348437" y="381390"/>
            <a:ext cx="8666245" cy="435610"/>
          </a:xfrm>
        </p:spPr>
        <p:txBody>
          <a:bodyPr/>
          <a:lstStyle/>
          <a:p>
            <a:r>
              <a:rPr lang="en-US" dirty="0"/>
              <a:t>Calibration: </a:t>
            </a:r>
            <a:r>
              <a:rPr lang="en-US" b="0" dirty="0"/>
              <a:t>Draw down of backlog of legacy Tier 1 models used in production without appropriate approvals</a:t>
            </a:r>
            <a:endParaRPr lang="en-GB" dirty="0"/>
          </a:p>
        </p:txBody>
      </p:sp>
      <p:graphicFrame>
        <p:nvGraphicFramePr>
          <p:cNvPr id="9" name="Chart 8"/>
          <p:cNvGraphicFramePr/>
          <p:nvPr>
            <p:extLst>
              <p:ext uri="{D42A27DB-BD31-4B8C-83A1-F6EECF244321}">
                <p14:modId xmlns:p14="http://schemas.microsoft.com/office/powerpoint/2010/main" val="3564913816"/>
              </p:ext>
            </p:extLst>
          </p:nvPr>
        </p:nvGraphicFramePr>
        <p:xfrm>
          <a:off x="366713" y="2161035"/>
          <a:ext cx="5542910" cy="286865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8"/>
          <p:cNvSpPr txBox="1">
            <a:spLocks/>
          </p:cNvSpPr>
          <p:nvPr/>
        </p:nvSpPr>
        <p:spPr>
          <a:xfrm>
            <a:off x="360998" y="1463040"/>
            <a:ext cx="4801552" cy="465818"/>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a:ea typeface="ＭＳ Ｐゴシック" pitchFamily="-112" charset="-128"/>
                <a:cs typeface="ＭＳ Ｐゴシック" pitchFamily="-112" charset="-128"/>
              </a:rPr>
              <a:t>Schedule for Tier 1</a:t>
            </a:r>
            <a:r>
              <a:rPr kumimoji="0" lang="en-US" sz="1400" b="1" i="0" u="none" strike="noStrike" kern="0" cap="none" spc="0" normalizeH="0" noProof="0" dirty="0" smtClean="0">
                <a:ln>
                  <a:noFill/>
                </a:ln>
                <a:solidFill>
                  <a:srgbClr val="FF0000"/>
                </a:solidFill>
                <a:effectLst/>
                <a:uLnTx/>
                <a:uFillTx/>
                <a:latin typeface="Arial"/>
                <a:ea typeface="ＭＳ Ｐゴシック" pitchFamily="-112" charset="-128"/>
                <a:cs typeface="ＭＳ Ｐゴシック" pitchFamily="-112" charset="-128"/>
              </a:rPr>
              <a:t> </a:t>
            </a:r>
            <a:r>
              <a:rPr kumimoji="0" lang="en-US" sz="1400" b="1" i="0" u="none" strike="noStrike" kern="0" cap="none" spc="0" normalizeH="0" baseline="0" noProof="0" dirty="0" smtClean="0">
                <a:ln>
                  <a:noFill/>
                </a:ln>
                <a:solidFill>
                  <a:srgbClr val="FF0000"/>
                </a:solidFill>
                <a:effectLst/>
                <a:uLnTx/>
                <a:uFillTx/>
                <a:latin typeface="Arial"/>
                <a:ea typeface="ＭＳ Ｐゴシック" pitchFamily="-112" charset="-128"/>
                <a:cs typeface="ＭＳ Ｐゴシック" pitchFamily="-112" charset="-128"/>
              </a:rPr>
              <a:t>models used in production without appropriate approval </a:t>
            </a:r>
          </a:p>
          <a:p>
            <a:pPr marL="0" marR="0" lvl="0" indent="0" algn="l" defTabSz="914400" rtl="0" eaLnBrk="0" fontAlgn="base" latinLnBrk="0" hangingPunct="0">
              <a:lnSpc>
                <a:spcPct val="100000"/>
              </a:lnSpc>
              <a:spcBef>
                <a:spcPts val="0"/>
              </a:spcBef>
              <a:spcAft>
                <a:spcPct val="0"/>
              </a:spcAft>
              <a:buClrTx/>
              <a:buSzTx/>
              <a:buFontTx/>
              <a:buNone/>
              <a:tabLst/>
              <a:defRPr/>
            </a:pPr>
            <a:r>
              <a:rPr lang="en-US" sz="1400" b="0" kern="0" noProof="0" dirty="0" smtClean="0">
                <a:solidFill>
                  <a:srgbClr val="FF0000"/>
                </a:solidFill>
                <a:latin typeface="Arial"/>
                <a:ea typeface="ＭＳ Ｐゴシック" pitchFamily="-112" charset="-128"/>
                <a:cs typeface="ＭＳ Ｐゴシック" pitchFamily="-112" charset="-128"/>
              </a:rPr>
              <a:t>Planned (red limit) and actual as of March 31, 2016</a:t>
            </a:r>
            <a:endParaRPr kumimoji="0" lang="en-US" sz="1400" b="0" i="0" u="none" strike="noStrike" kern="0" cap="none" spc="0" normalizeH="0" baseline="0" noProof="0" dirty="0" smtClean="0">
              <a:ln>
                <a:noFill/>
              </a:ln>
              <a:solidFill>
                <a:srgbClr val="FF0000"/>
              </a:solidFill>
              <a:effectLst/>
              <a:uLnTx/>
              <a:uFillTx/>
              <a:latin typeface="Arial"/>
              <a:ea typeface="ＭＳ Ｐゴシック" pitchFamily="-112" charset="-128"/>
              <a:cs typeface="ＭＳ Ｐゴシック" pitchFamily="-112" charset="-128"/>
            </a:endParaRPr>
          </a:p>
        </p:txBody>
      </p:sp>
      <p:sp>
        <p:nvSpPr>
          <p:cNvPr id="12" name="Content Placeholder 7"/>
          <p:cNvSpPr txBox="1">
            <a:spLocks/>
          </p:cNvSpPr>
          <p:nvPr/>
        </p:nvSpPr>
        <p:spPr>
          <a:xfrm>
            <a:off x="6167370" y="2293938"/>
            <a:ext cx="3079817" cy="4073529"/>
          </a:xfrm>
          <a:prstGeom prst="rect">
            <a:avLst/>
          </a:prstGeom>
        </p:spPr>
        <p:txBody>
          <a:bodyPr lIns="0" tIns="0" rIns="0" bIns="0"/>
          <a:lstStyle>
            <a:lvl1pPr marL="153988" indent="-153988" algn="l" rtl="0" eaLnBrk="1" fontAlgn="base" hangingPunct="1">
              <a:lnSpc>
                <a:spcPct val="100000"/>
              </a:lnSpc>
              <a:spcBef>
                <a:spcPct val="20000"/>
              </a:spcBef>
              <a:spcAft>
                <a:spcPct val="0"/>
              </a:spcAft>
              <a:defRPr sz="12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2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2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ＭＳ Ｐゴシック"/>
              </a:rPr>
              <a:t>MRM is committed by MRMG policy to ensure no Tier 1 models are used in production without appropriate approval by </a:t>
            </a:r>
            <a:r>
              <a:rPr lang="en-US" kern="0" dirty="0" smtClean="0">
                <a:solidFill>
                  <a:srgbClr val="000000"/>
                </a:solidFill>
                <a:latin typeface="Arial"/>
                <a:ea typeface="ＭＳ Ｐゴシック"/>
              </a:rPr>
              <a:t>Q1 </a:t>
            </a:r>
            <a:r>
              <a:rPr kumimoji="0" lang="en-US" sz="1200" b="0" i="0" u="none" strike="noStrike" kern="0" cap="none" spc="0" normalizeH="0" baseline="0" noProof="0" dirty="0" smtClean="0">
                <a:ln>
                  <a:noFill/>
                </a:ln>
                <a:solidFill>
                  <a:srgbClr val="000000"/>
                </a:solidFill>
                <a:effectLst/>
                <a:uLnTx/>
                <a:uFillTx/>
                <a:latin typeface="Arial"/>
                <a:ea typeface="ＭＳ Ｐゴシック"/>
              </a:rPr>
              <a:t>2017</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defRPr/>
            </a:pP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rPr>
              <a:t>“Draw down” backlog of legacy models to zero by </a:t>
            </a:r>
            <a:r>
              <a:rPr lang="en-US" dirty="0" smtClean="0">
                <a:solidFill>
                  <a:srgbClr val="000000"/>
                </a:solidFill>
                <a:ea typeface="Arial Unicode MS" pitchFamily="34" charset="-128"/>
                <a:cs typeface="Arial" charset="0"/>
              </a:rPr>
              <a:t>Q1 </a:t>
            </a: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rPr>
              <a:t>2017</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defRPr/>
            </a:pPr>
            <a:r>
              <a:rPr kumimoji="0" lang="en-US" sz="1200" b="0" i="0" u="none" strike="noStrike" kern="1200" cap="none" spc="0" normalizeH="0" baseline="0" noProof="0" dirty="0" smtClean="0">
                <a:ln>
                  <a:noFill/>
                </a:ln>
                <a:solidFill>
                  <a:srgbClr val="000000"/>
                </a:solidFill>
                <a:effectLst/>
                <a:uLnTx/>
                <a:uFillTx/>
                <a:latin typeface="Arial" charset="0"/>
                <a:ea typeface="Arial Unicode MS" pitchFamily="34" charset="-128"/>
                <a:cs typeface="Arial" charset="0"/>
              </a:rPr>
              <a:t>Ensure no new models are put in production without appropriate approval</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kern="0" dirty="0" smtClean="0">
                <a:solidFill>
                  <a:srgbClr val="000000"/>
                </a:solidFill>
                <a:latin typeface="Arial"/>
                <a:ea typeface="ＭＳ Ｐゴシック"/>
              </a:rPr>
              <a:t>Use</a:t>
            </a:r>
            <a:r>
              <a:rPr kumimoji="0" lang="en-US" sz="1200" b="0" i="0" u="none" strike="noStrike" kern="0" cap="none" spc="0" normalizeH="0" baseline="0" noProof="0" dirty="0" smtClean="0">
                <a:ln>
                  <a:noFill/>
                </a:ln>
                <a:solidFill>
                  <a:srgbClr val="000000"/>
                </a:solidFill>
                <a:effectLst/>
                <a:uLnTx/>
                <a:uFillTx/>
                <a:latin typeface="Arial"/>
                <a:ea typeface="ＭＳ Ｐゴシック"/>
              </a:rPr>
              <a:t> the schedule to draw down the backlog of “legacy” models used in production without appropriate approval (on the left) to set the red limit</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Arial"/>
              <a:ea typeface="ＭＳ Ｐゴシック"/>
            </a:endParaRPr>
          </a:p>
        </p:txBody>
      </p:sp>
      <p:cxnSp>
        <p:nvCxnSpPr>
          <p:cNvPr id="18" name="Straight Connector 17"/>
          <p:cNvCxnSpPr/>
          <p:nvPr/>
        </p:nvCxnSpPr>
        <p:spPr>
          <a:xfrm>
            <a:off x="5662323" y="1470025"/>
            <a:ext cx="0" cy="4897438"/>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9213" y="2903261"/>
            <a:ext cx="435241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54547" y="2475252"/>
            <a:ext cx="1184491" cy="409984"/>
          </a:xfrm>
          <a:prstGeom prst="rect">
            <a:avLst/>
          </a:prstGeom>
          <a:noFill/>
        </p:spPr>
        <p:txBody>
          <a:bodyPr wrap="none" rtlCol="0">
            <a:spAutoFit/>
          </a:bodyPr>
          <a:lstStyle/>
          <a:p>
            <a:pPr algn="r"/>
            <a:r>
              <a:rPr lang="en-GB" sz="1200" b="1" dirty="0" smtClean="0">
                <a:solidFill>
                  <a:srgbClr val="00B050"/>
                </a:solidFill>
              </a:rPr>
              <a:t>As of Mar. 31:</a:t>
            </a:r>
          </a:p>
          <a:p>
            <a:pPr algn="r"/>
            <a:r>
              <a:rPr lang="en-GB" sz="1200" b="1" dirty="0" smtClean="0">
                <a:solidFill>
                  <a:srgbClr val="00B050"/>
                </a:solidFill>
              </a:rPr>
              <a:t> 21 models</a:t>
            </a:r>
            <a:endParaRPr lang="en-GB" sz="1200" b="1" dirty="0">
              <a:solidFill>
                <a:srgbClr val="00B050"/>
              </a:solidFill>
            </a:endParaRPr>
          </a:p>
        </p:txBody>
      </p:sp>
      <p:grpSp>
        <p:nvGrpSpPr>
          <p:cNvPr id="13" name="Group 12"/>
          <p:cNvGrpSpPr/>
          <p:nvPr/>
        </p:nvGrpSpPr>
        <p:grpSpPr>
          <a:xfrm>
            <a:off x="443921" y="72184"/>
            <a:ext cx="2799275" cy="189008"/>
            <a:chOff x="403281" y="164517"/>
            <a:chExt cx="2799275" cy="189008"/>
          </a:xfrm>
        </p:grpSpPr>
        <p:sp>
          <p:nvSpPr>
            <p:cNvPr id="14"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marL="0" lvl="1" algn="l">
                <a:lnSpc>
                  <a:spcPct val="100000"/>
                </a:lnSpc>
              </a:pPr>
              <a:r>
                <a:rPr lang="en-US" sz="1200" dirty="0" smtClean="0">
                  <a:solidFill>
                    <a:schemeClr val="accent1"/>
                  </a:solidFill>
                </a:rPr>
                <a:t>Model risk: Calibration – </a:t>
              </a:r>
              <a:r>
                <a:rPr lang="en-US" sz="1200" dirty="0">
                  <a:solidFill>
                    <a:schemeClr val="accent1"/>
                  </a:solidFill>
                </a:rPr>
                <a:t>Legacy Tier 1 Models in Production w/o Appropriate </a:t>
              </a:r>
              <a:r>
                <a:rPr lang="en-US" sz="1200" dirty="0" smtClean="0">
                  <a:solidFill>
                    <a:schemeClr val="accent1"/>
                  </a:solidFill>
                </a:rPr>
                <a:t>Approval</a:t>
              </a:r>
              <a:endParaRPr lang="en-US" sz="1200" dirty="0">
                <a:solidFill>
                  <a:schemeClr val="accent1"/>
                </a:solidFill>
              </a:endParaRPr>
            </a:p>
          </p:txBody>
        </p:sp>
        <p:sp>
          <p:nvSpPr>
            <p:cNvPr id="20" name="Oval 19"/>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9</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5" name="TextBox 14"/>
          <p:cNvSpPr txBox="1"/>
          <p:nvPr/>
        </p:nvSpPr>
        <p:spPr>
          <a:xfrm>
            <a:off x="6173405" y="1464500"/>
            <a:ext cx="297701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spTree>
    <p:extLst>
      <p:ext uri="{BB962C8B-B14F-4D97-AF65-F5344CB8AC3E}">
        <p14:creationId xmlns:p14="http://schemas.microsoft.com/office/powerpoint/2010/main" val="2117306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10.</a:t>
            </a:r>
            <a:r>
              <a:rPr lang="en-GB" dirty="0" smtClean="0"/>
              <a:t> Compliance and reputational risk</a:t>
            </a:r>
            <a:endParaRPr lang="en-GB" b="0" dirty="0"/>
          </a:p>
        </p:txBody>
      </p:sp>
    </p:spTree>
    <p:extLst>
      <p:ext uri="{BB962C8B-B14F-4D97-AF65-F5344CB8AC3E}">
        <p14:creationId xmlns:p14="http://schemas.microsoft.com/office/powerpoint/2010/main" val="4286575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966867" y="1110099"/>
            <a:ext cx="2044149" cy="211468"/>
          </a:xfrm>
          <a:prstGeom prst="rect">
            <a:avLst/>
          </a:prstGeom>
          <a:noFill/>
        </p:spPr>
        <p:txBody>
          <a:bodyPr wrap="none"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5" name="TextBox 24"/>
          <p:cNvSpPr txBox="1"/>
          <p:nvPr/>
        </p:nvSpPr>
        <p:spPr>
          <a:xfrm>
            <a:off x="366713" y="1110099"/>
            <a:ext cx="639147" cy="211468"/>
          </a:xfrm>
          <a:prstGeom prst="rect">
            <a:avLst/>
          </a:prstGeom>
          <a:noFill/>
        </p:spPr>
        <p:txBody>
          <a:bodyPr wrap="square" rtlCol="0">
            <a:spAutoFit/>
          </a:bodyPr>
          <a:lstStyle/>
          <a:p>
            <a:r>
              <a:rPr lang="en-GB" sz="900" b="1" dirty="0" smtClean="0"/>
              <a:t>Legend</a:t>
            </a:r>
            <a:endParaRPr lang="en-GB" sz="900" b="1" dirty="0"/>
          </a:p>
        </p:txBody>
      </p:sp>
      <p:sp>
        <p:nvSpPr>
          <p:cNvPr id="26" name="TextBox 25"/>
          <p:cNvSpPr txBox="1"/>
          <p:nvPr/>
        </p:nvSpPr>
        <p:spPr>
          <a:xfrm>
            <a:off x="1054194" y="1110099"/>
            <a:ext cx="864339" cy="211468"/>
          </a:xfrm>
          <a:prstGeom prst="rect">
            <a:avLst/>
          </a:prstGeom>
          <a:noFill/>
        </p:spPr>
        <p:txBody>
          <a:bodyPr wrap="none" rtlCol="0">
            <a:spAutoFit/>
          </a:bodyPr>
          <a:lstStyle/>
          <a:p>
            <a:pPr eaLnBrk="1" hangingPunct="1">
              <a:lnSpc>
                <a:spcPct val="86000"/>
              </a:lnSpc>
            </a:pPr>
            <a:r>
              <a:rPr lang="en-US" sz="900" b="1" i="1" dirty="0" smtClean="0">
                <a:solidFill>
                  <a:srgbClr val="008AB3"/>
                </a:solidFill>
                <a:ea typeface="ＭＳ Ｐゴシック"/>
              </a:rPr>
              <a:t>New metrics</a:t>
            </a:r>
          </a:p>
        </p:txBody>
      </p:sp>
      <p:sp>
        <p:nvSpPr>
          <p:cNvPr id="19" name="Content Placeholder 1"/>
          <p:cNvSpPr>
            <a:spLocks noGrp="1"/>
          </p:cNvSpPr>
          <p:nvPr>
            <p:ph sz="quarter" idx="11"/>
          </p:nvPr>
        </p:nvSpPr>
        <p:spPr/>
        <p:txBody>
          <a:bodyPr/>
          <a:lstStyle/>
          <a:p>
            <a:r>
              <a:rPr lang="en-US" dirty="0" smtClean="0"/>
              <a:t>Limit overview: </a:t>
            </a:r>
            <a:r>
              <a:rPr lang="en-US" b="0" dirty="0"/>
              <a:t>Compliance and Reputational risk</a:t>
            </a:r>
            <a:endParaRPr lang="en-GB" dirty="0"/>
          </a:p>
        </p:txBody>
      </p:sp>
      <p:graphicFrame>
        <p:nvGraphicFramePr>
          <p:cNvPr id="17" name="Table 16"/>
          <p:cNvGraphicFramePr>
            <a:graphicFrameLocks noGrp="1"/>
          </p:cNvGraphicFramePr>
          <p:nvPr>
            <p:extLst>
              <p:ext uri="{D42A27DB-BD31-4B8C-83A1-F6EECF244321}">
                <p14:modId xmlns:p14="http://schemas.microsoft.com/office/powerpoint/2010/main" val="2655814768"/>
              </p:ext>
            </p:extLst>
          </p:nvPr>
        </p:nvGraphicFramePr>
        <p:xfrm>
          <a:off x="365760" y="1463040"/>
          <a:ext cx="8898757" cy="1548384"/>
        </p:xfrm>
        <a:graphic>
          <a:graphicData uri="http://schemas.openxmlformats.org/drawingml/2006/table">
            <a:tbl>
              <a:tblPr firstRow="1" bandRow="1">
                <a:tableStyleId>{2D5ABB26-0587-4C30-8999-92F81FD0307C}</a:tableStyleId>
              </a:tblPr>
              <a:tblGrid>
                <a:gridCol w="1063806"/>
                <a:gridCol w="1676400"/>
                <a:gridCol w="721360"/>
                <a:gridCol w="747286"/>
                <a:gridCol w="747286"/>
                <a:gridCol w="747286"/>
                <a:gridCol w="747286"/>
                <a:gridCol w="747286"/>
                <a:gridCol w="1700761"/>
              </a:tblGrid>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Risk type</a:t>
                      </a: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Metric</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ct val="100000"/>
                        </a:lnSpc>
                        <a:spcBef>
                          <a:spcPts val="200"/>
                        </a:spcBef>
                        <a:spcAft>
                          <a:spcPts val="200"/>
                        </a:spcAft>
                      </a:pPr>
                      <a:r>
                        <a:rPr lang="en-GB" sz="1000" b="1" dirty="0" smtClean="0">
                          <a:solidFill>
                            <a:srgbClr val="FF0000"/>
                          </a:solidFill>
                          <a:latin typeface="Arial" panose="020B0604020202020204" pitchFamily="34" charset="0"/>
                          <a:cs typeface="Arial" panose="020B0604020202020204" pitchFamily="34" charset="0"/>
                        </a:rPr>
                        <a:t>Entity</a:t>
                      </a:r>
                      <a:endParaRPr lang="en-GB" sz="1000" b="1" dirty="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Mar 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Amber trigger</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gridSpan="2">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Red</a:t>
                      </a:r>
                      <a:r>
                        <a:rPr lang="en-GB" sz="1000" b="1" baseline="0" dirty="0" smtClean="0">
                          <a:solidFill>
                            <a:schemeClr val="bg1"/>
                          </a:solidFill>
                          <a:latin typeface="Arial" panose="020B0604020202020204" pitchFamily="34" charset="0"/>
                          <a:cs typeface="Arial" panose="020B0604020202020204" pitchFamily="34" charset="0"/>
                        </a:rPr>
                        <a:t> limits</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GB" sz="1000" b="1" dirty="0">
                        <a:solidFill>
                          <a:schemeClr val="tx1"/>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85000"/>
                      </a:schemeClr>
                    </a:solidFill>
                  </a:tcPr>
                </a:tc>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1" dirty="0" smtClean="0">
                          <a:solidFill>
                            <a:srgbClr val="FF0000"/>
                          </a:solidFill>
                          <a:latin typeface="Arial" panose="020B0604020202020204" pitchFamily="34" charset="0"/>
                          <a:cs typeface="Arial" panose="020B0604020202020204" pitchFamily="34" charset="0"/>
                        </a:rPr>
                        <a:t>Justification</a:t>
                      </a:r>
                      <a:r>
                        <a:rPr lang="en-GB" sz="1000" b="1" baseline="0" dirty="0" smtClean="0">
                          <a:solidFill>
                            <a:srgbClr val="FF0000"/>
                          </a:solidFill>
                          <a:latin typeface="Arial" panose="020B0604020202020204" pitchFamily="34" charset="0"/>
                          <a:cs typeface="Arial" panose="020B0604020202020204" pitchFamily="34" charset="0"/>
                        </a:rPr>
                        <a:t> for changes</a:t>
                      </a:r>
                      <a:endParaRPr lang="en-GB" sz="1000" b="1" dirty="0" smtClean="0">
                        <a:solidFill>
                          <a:srgbClr val="FF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000" b="1" dirty="0" smtClean="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sz="1000" b="1" dirty="0">
                        <a:solidFill>
                          <a:srgbClr val="FF0000"/>
                        </a:solidFill>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vMerge="1">
                  <a:txBody>
                    <a:bodyPr/>
                    <a:lstStyle/>
                    <a:p>
                      <a:pPr algn="ctr"/>
                      <a:endParaRPr lang="en-GB"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2016</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GB" sz="1000" b="1" dirty="0" smtClean="0">
                          <a:solidFill>
                            <a:schemeClr val="bg1"/>
                          </a:solidFill>
                          <a:latin typeface="Arial" panose="020B0604020202020204" pitchFamily="34" charset="0"/>
                          <a:cs typeface="Arial" panose="020B0604020202020204" pitchFamily="34" charset="0"/>
                        </a:rPr>
                        <a:t>2016</a:t>
                      </a:r>
                      <a:endParaRPr lang="en-GB" sz="1000" b="1" dirty="0">
                        <a:solidFill>
                          <a:schemeClr val="bg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100000"/>
                        </a:lnSpc>
                        <a:spcBef>
                          <a:spcPts val="200"/>
                        </a:spcBef>
                        <a:spcAft>
                          <a:spcPts val="200"/>
                        </a:spcAft>
                      </a:pPr>
                      <a:r>
                        <a:rPr lang="en-GB" sz="1000" b="1" dirty="0" smtClean="0">
                          <a:solidFill>
                            <a:schemeClr val="tx1"/>
                          </a:solidFill>
                          <a:latin typeface="Arial" panose="020B0604020202020204" pitchFamily="34" charset="0"/>
                          <a:cs typeface="Arial" panose="020B0604020202020204" pitchFamily="34" charset="0"/>
                        </a:rPr>
                        <a:t>2015</a:t>
                      </a:r>
                      <a:endParaRPr lang="en-GB" sz="1000" b="1" dirty="0">
                        <a:solidFill>
                          <a:schemeClr val="tx1"/>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ctr">
                        <a:lnSpc>
                          <a:spcPct val="100000"/>
                        </a:lnSpc>
                        <a:spcBef>
                          <a:spcPts val="200"/>
                        </a:spcBef>
                        <a:spcAft>
                          <a:spcPts val="200"/>
                        </a:spcAft>
                      </a:pPr>
                      <a:endParaRPr lang="en-GB" sz="1050" b="1" dirty="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8640">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&amp;</a:t>
                      </a:r>
                      <a:r>
                        <a:rPr lang="en-US" sz="1000" b="1" baseline="0" dirty="0" smtClean="0">
                          <a:solidFill>
                            <a:schemeClr val="tx1"/>
                          </a:solidFill>
                          <a:latin typeface="Arial" panose="020B0604020202020204" pitchFamily="34" charset="0"/>
                          <a:cs typeface="Arial" panose="020B0604020202020204" pitchFamily="34" charset="0"/>
                        </a:rPr>
                        <a:t> Reputational</a:t>
                      </a:r>
                      <a:r>
                        <a:rPr lang="en-US" sz="1000" b="1" dirty="0" smtClean="0">
                          <a:solidFill>
                            <a:schemeClr val="tx1"/>
                          </a:solidFill>
                          <a:latin typeface="Arial" panose="020B0604020202020204" pitchFamily="34" charset="0"/>
                          <a:cs typeface="Arial" panose="020B0604020202020204" pitchFamily="34" charset="0"/>
                        </a:rPr>
                        <a:t> risk</a:t>
                      </a:r>
                    </a:p>
                  </a:txBody>
                  <a:tcPr marL="0"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Open MRIAs</a:t>
                      </a: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5</a:t>
                      </a: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GB" sz="1000" b="0" dirty="0" smtClean="0">
                          <a:solidFill>
                            <a:sysClr val="windowText" lastClr="000000"/>
                          </a:solidFill>
                          <a:latin typeface="Arial" panose="020B0604020202020204" pitchFamily="34" charset="0"/>
                          <a:cs typeface="Arial" panose="020B0604020202020204" pitchFamily="34" charset="0"/>
                        </a:rPr>
                        <a:t>N/A</a:t>
                      </a:r>
                      <a:endParaRPr lang="en-GB" sz="1000" b="0" dirty="0">
                        <a:solidFill>
                          <a:sysClr val="windowText" lastClr="000000"/>
                        </a:solidFill>
                        <a:latin typeface="Arial" panose="020B0604020202020204" pitchFamily="34" charset="0"/>
                        <a:cs typeface="Arial" panose="020B0604020202020204" pitchFamily="34" charset="0"/>
                      </a:endParaRPr>
                    </a:p>
                  </a:txBody>
                  <a:tcPr marL="36576" marR="36576" marT="36576" marB="36576"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GB" sz="1000" b="0" dirty="0" smtClean="0">
                          <a:solidFill>
                            <a:sysClr val="windowText" lastClr="000000"/>
                          </a:solidFill>
                          <a:latin typeface="Arial" panose="020B0604020202020204" pitchFamily="34" charset="0"/>
                          <a:cs typeface="Arial" panose="020B0604020202020204" pitchFamily="34" charset="0"/>
                        </a:rPr>
                        <a:t>&gt;0</a:t>
                      </a: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No change</a:t>
                      </a: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9050" cap="flat" cmpd="sng" algn="ctr">
                      <a:solidFill>
                        <a:schemeClr val="bg2"/>
                      </a:solidFill>
                      <a:prstDash val="solid"/>
                      <a:round/>
                      <a:headEnd type="none" w="med" len="med"/>
                      <a:tailEnd type="none" w="med" len="med"/>
                    </a:lnT>
                    <a:lnB w="12700" cap="flat" cmpd="sng" algn="ctr">
                      <a:solidFill>
                        <a:schemeClr val="bg2"/>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5486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none" strike="noStrike" dirty="0" smtClean="0">
                          <a:effectLst/>
                          <a:latin typeface="Arial" panose="020B0604020202020204" pitchFamily="34" charset="0"/>
                          <a:cs typeface="Arial" panose="020B0604020202020204" pitchFamily="34" charset="0"/>
                        </a:rPr>
                        <a:t>SC services for others monthly net charge off rate</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0.84%</a:t>
                      </a: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i="0" u="none" strike="noStrike" dirty="0" smtClean="0">
                          <a:solidFill>
                            <a:srgbClr val="000000"/>
                          </a:solidFill>
                          <a:effectLst/>
                          <a:latin typeface="Arial"/>
                        </a:rPr>
                        <a:t>&gt;=</a:t>
                      </a:r>
                      <a:r>
                        <a:rPr lang="en-US" sz="1000" dirty="0" smtClean="0">
                          <a:latin typeface="Arial" panose="020B0604020202020204" pitchFamily="34" charset="0"/>
                          <a:cs typeface="Arial" panose="020B0604020202020204" pitchFamily="34" charset="0"/>
                        </a:rPr>
                        <a:t>1.5%</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u="none" strike="noStrike" dirty="0" smtClean="0">
                          <a:solidFill>
                            <a:srgbClr val="000000"/>
                          </a:solidFill>
                          <a:effectLst/>
                          <a:latin typeface="Arial"/>
                        </a:rPr>
                        <a:t>&gt;=</a:t>
                      </a:r>
                      <a:r>
                        <a:rPr lang="en-US" sz="1000" dirty="0" smtClean="0">
                          <a:latin typeface="Arial" panose="020B0604020202020204" pitchFamily="34" charset="0"/>
                          <a:cs typeface="Arial" panose="020B0604020202020204" pitchFamily="34" charset="0"/>
                        </a:rPr>
                        <a:t>1.5%</a:t>
                      </a:r>
                    </a:p>
                  </a:txBody>
                  <a:tcPr marL="4572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u="none" strike="noStrike" dirty="0" smtClean="0">
                          <a:solidFill>
                            <a:srgbClr val="000000"/>
                          </a:solidFill>
                          <a:effectLst/>
                          <a:latin typeface="Arial"/>
                        </a:rPr>
                        <a:t>&gt;=</a:t>
                      </a:r>
                      <a:r>
                        <a:rPr lang="en-US" sz="1000" dirty="0" smtClean="0">
                          <a:latin typeface="Arial" panose="020B0604020202020204" pitchFamily="34" charset="0"/>
                          <a:cs typeface="Arial" panose="020B0604020202020204" pitchFamily="34" charset="0"/>
                        </a:rPr>
                        <a:t>2.0%</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u="none" strike="noStrike" dirty="0" smtClean="0">
                          <a:solidFill>
                            <a:srgbClr val="000000"/>
                          </a:solidFill>
                          <a:effectLst/>
                          <a:latin typeface="Arial"/>
                        </a:rPr>
                        <a:t>&gt;=</a:t>
                      </a:r>
                      <a:r>
                        <a:rPr lang="en-US" sz="1000" dirty="0" smtClean="0">
                          <a:latin typeface="Arial" panose="020B0604020202020204" pitchFamily="34" charset="0"/>
                          <a:cs typeface="Arial" panose="020B0604020202020204" pitchFamily="34" charset="0"/>
                        </a:rPr>
                        <a:t>2.0%</a:t>
                      </a:r>
                    </a:p>
                  </a:txBody>
                  <a:tcPr marL="45720" marR="45720"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GB" sz="1000" b="0" dirty="0" smtClean="0">
                          <a:solidFill>
                            <a:schemeClr val="tx1"/>
                          </a:solidFill>
                          <a:latin typeface="Arial" panose="020B0604020202020204" pitchFamily="34" charset="0"/>
                          <a:cs typeface="Arial" panose="020B0604020202020204" pitchFamily="34" charset="0"/>
                        </a:rPr>
                        <a:t>No change</a:t>
                      </a:r>
                    </a:p>
                  </a:txBody>
                  <a:tcPr marL="36576" marR="36576" marT="36576" marB="36576" anchor="ctr">
                    <a:lnL w="19050" cap="flat" cmpd="sng" algn="ctr">
                      <a:no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bg2"/>
                      </a:solidFill>
                      <a:prstDash val="sysDash"/>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3" name="Group 12"/>
          <p:cNvGrpSpPr/>
          <p:nvPr/>
        </p:nvGrpSpPr>
        <p:grpSpPr>
          <a:xfrm>
            <a:off x="443921" y="72184"/>
            <a:ext cx="2799275" cy="189008"/>
            <a:chOff x="403281" y="164517"/>
            <a:chExt cx="2799275" cy="189008"/>
          </a:xfrm>
        </p:grpSpPr>
        <p:sp>
          <p:nvSpPr>
            <p:cNvPr id="16"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Compliance &amp; Reputational risk: Limit overview</a:t>
              </a:r>
              <a:endParaRPr lang="en-US" sz="1200" dirty="0">
                <a:solidFill>
                  <a:schemeClr val="accent1"/>
                </a:solidFill>
              </a:endParaRPr>
            </a:p>
          </p:txBody>
        </p:sp>
        <p:sp>
          <p:nvSpPr>
            <p:cNvPr id="18" name="Oval 17"/>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4089055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523407"/>
            <a:ext cx="9336044" cy="357021"/>
          </a:xfrm>
          <a:prstGeom prst="rect">
            <a:avLst/>
          </a:prstGeom>
          <a:noFill/>
        </p:spPr>
        <p:txBody>
          <a:bodyPr wrap="square" rtlCol="0">
            <a:spAutoFit/>
          </a:bodyPr>
          <a:lstStyle/>
          <a:p>
            <a:pPr algn="l"/>
            <a:r>
              <a:rPr lang="en-US" sz="2000" b="1" dirty="0"/>
              <a:t>Metric selection: </a:t>
            </a:r>
            <a:r>
              <a:rPr lang="en-US" sz="2000" dirty="0"/>
              <a:t>Compliance and reputational risk metrics</a:t>
            </a:r>
          </a:p>
        </p:txBody>
      </p:sp>
      <p:graphicFrame>
        <p:nvGraphicFramePr>
          <p:cNvPr id="3" name="Content Placeholder 12"/>
          <p:cNvGraphicFramePr>
            <a:graphicFrameLocks/>
          </p:cNvGraphicFramePr>
          <p:nvPr>
            <p:extLst>
              <p:ext uri="{D42A27DB-BD31-4B8C-83A1-F6EECF244321}">
                <p14:modId xmlns:p14="http://schemas.microsoft.com/office/powerpoint/2010/main" val="2200800897"/>
              </p:ext>
            </p:extLst>
          </p:nvPr>
        </p:nvGraphicFramePr>
        <p:xfrm>
          <a:off x="360998" y="1465580"/>
          <a:ext cx="8821737" cy="3002280"/>
        </p:xfrm>
        <a:graphic>
          <a:graphicData uri="http://schemas.openxmlformats.org/drawingml/2006/table">
            <a:tbl>
              <a:tblPr firstRow="1" bandRow="1">
                <a:tableStyleId>{839DD9DD-9E6C-4910-8AC0-68ADFF6A6AFC}</a:tableStyleId>
              </a:tblPr>
              <a:tblGrid>
                <a:gridCol w="2077402"/>
                <a:gridCol w="1544320"/>
                <a:gridCol w="5200015"/>
              </a:tblGrid>
              <a:tr h="159448">
                <a:tc>
                  <a:txBody>
                    <a:bodyPr/>
                    <a:lstStyle/>
                    <a:p>
                      <a:pPr algn="l"/>
                      <a:r>
                        <a:rPr lang="en-US" sz="1100" b="1" dirty="0" smtClean="0">
                          <a:solidFill>
                            <a:srgbClr val="FF0000"/>
                          </a:solidFill>
                          <a:latin typeface="Arial" panose="020B0604020202020204" pitchFamily="34" charset="0"/>
                          <a:cs typeface="Arial" panose="020B0604020202020204" pitchFamily="34" charset="0"/>
                        </a:rPr>
                        <a:t>Metrics included in the RAS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0000"/>
                          </a:solidFill>
                          <a:latin typeface="Arial" panose="020B0604020202020204" pitchFamily="34" charset="0"/>
                          <a:cs typeface="Arial" panose="020B0604020202020204" pitchFamily="34" charset="0"/>
                        </a:rPr>
                        <a:t>Entity</a:t>
                      </a:r>
                      <a:r>
                        <a:rPr lang="en-US" sz="1100" b="1" baseline="0" dirty="0" smtClean="0">
                          <a:solidFill>
                            <a:srgbClr val="FF0000"/>
                          </a:solidFill>
                          <a:latin typeface="Arial" panose="020B0604020202020204" pitchFamily="34" charset="0"/>
                          <a:cs typeface="Arial" panose="020B0604020202020204" pitchFamily="34" charset="0"/>
                        </a:rPr>
                        <a:t>/portfolio</a:t>
                      </a: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smtClean="0">
                          <a:solidFill>
                            <a:srgbClr val="FF0000"/>
                          </a:solidFill>
                          <a:latin typeface="Arial" panose="020B0604020202020204" pitchFamily="34" charset="0"/>
                          <a:cs typeface="Arial" panose="020B0604020202020204" pitchFamily="34" charset="0"/>
                        </a:rPr>
                        <a:t>Rationale/commentary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u="none" strike="noStrike" dirty="0" smtClean="0">
                          <a:effectLst/>
                          <a:latin typeface="Arial" panose="020B0604020202020204" pitchFamily="34" charset="0"/>
                          <a:cs typeface="Arial" panose="020B0604020202020204" pitchFamily="34" charset="0"/>
                        </a:rPr>
                        <a:t>Open Matters Requiring Immediate Attention (MRIAs)</a:t>
                      </a:r>
                      <a:endParaRPr lang="en-US" sz="11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SC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It is vital for SC to restore the confidence of regulators and other external stakeholders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Overall level of “urgent” regulatory concerns must be monitored and managed</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Although it may take a long time to remediate current “breach” status (as the limit is set to zero), this metric is sets a very strong tone from the Board by the SHUSA leadership </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Other KRIs (e.g., levels of training completion) although useful for management and monitoring, are not directly related to SC’s compliance status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594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u="none" strike="noStrike" dirty="0" smtClean="0">
                          <a:effectLst/>
                          <a:latin typeface="Arial" panose="020B0604020202020204" pitchFamily="34" charset="0"/>
                          <a:cs typeface="Arial" panose="020B0604020202020204" pitchFamily="34" charset="0"/>
                        </a:rPr>
                        <a:t>SC services for others monthly net charge off rate</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SC</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Metric reflects SC’s effectiveness in servicing portfolios for others</a:t>
                      </a:r>
                    </a:p>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i="0" kern="1200" baseline="0" dirty="0" smtClean="0">
                          <a:solidFill>
                            <a:schemeClr val="tx1"/>
                          </a:solidFill>
                          <a:latin typeface="Arial" panose="020B0604020202020204" pitchFamily="34" charset="0"/>
                          <a:ea typeface="+mn-ea"/>
                          <a:cs typeface="Arial" panose="020B0604020202020204" pitchFamily="34" charset="0"/>
                        </a:rPr>
                        <a:t>The performance of sold loans is important to monitor and manage because if net charge-off rates rise this may harm SC’s ability to sell in the future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7" name="Group 6"/>
          <p:cNvGrpSpPr/>
          <p:nvPr/>
        </p:nvGrpSpPr>
        <p:grpSpPr>
          <a:xfrm>
            <a:off x="443921" y="72184"/>
            <a:ext cx="2799275" cy="189008"/>
            <a:chOff x="403281" y="164517"/>
            <a:chExt cx="2799275" cy="189008"/>
          </a:xfrm>
        </p:grpSpPr>
        <p:sp>
          <p:nvSpPr>
            <p:cNvPr id="8"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Compliance &amp; Reputational risk: Metric selection</a:t>
              </a:r>
              <a:endParaRPr lang="en-US" sz="1200" dirty="0">
                <a:solidFill>
                  <a:schemeClr val="accent1"/>
                </a:solidFill>
              </a:endParaRPr>
            </a:p>
          </p:txBody>
        </p:sp>
        <p:sp>
          <p:nvSpPr>
            <p:cNvPr id="12" name="Oval 11"/>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1980794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quarter" idx="11"/>
          </p:nvPr>
        </p:nvSpPr>
        <p:spPr/>
        <p:txBody>
          <a:bodyPr/>
          <a:lstStyle/>
          <a:p>
            <a:r>
              <a:rPr lang="en-US" dirty="0"/>
              <a:t>Metric status definitions and escalation processes</a:t>
            </a:r>
            <a:endParaRPr lang="en-GB" dirty="0"/>
          </a:p>
        </p:txBody>
      </p:sp>
      <p:sp>
        <p:nvSpPr>
          <p:cNvPr id="3" name="Text Placeholder 11"/>
          <p:cNvSpPr txBox="1">
            <a:spLocks/>
          </p:cNvSpPr>
          <p:nvPr/>
        </p:nvSpPr>
        <p:spPr>
          <a:xfrm>
            <a:off x="6609324" y="1439731"/>
            <a:ext cx="2444031" cy="215444"/>
          </a:xfrm>
          <a:prstGeom prst="rect">
            <a:avLst/>
          </a:prstGeom>
        </p:spPr>
        <p:txBody>
          <a:bodyPr lIns="0" tIns="0" rIns="0" bIns="0"/>
          <a:lstStyle>
            <a:defPPr>
              <a:defRPr lang="en-GB"/>
            </a:defPPr>
            <a:lvl1pPr marL="0" indent="0" algn="l" defTabSz="457200" eaLnBrk="1" fontAlgn="auto" latinLnBrk="0" hangingPunct="1">
              <a:lnSpc>
                <a:spcPct val="100000"/>
              </a:lnSpc>
              <a:spcBef>
                <a:spcPct val="20000"/>
              </a:spcBef>
              <a:spcAft>
                <a:spcPts val="0"/>
              </a:spcAft>
              <a:buFont typeface="Arial"/>
              <a:buNone/>
              <a:defRPr sz="1400" b="1">
                <a:solidFill>
                  <a:schemeClr val="accent1"/>
                </a:solidFill>
                <a:latin typeface="Arial" panose="020B0604020202020204" pitchFamily="34" charset="0"/>
                <a:cs typeface="Arial" panose="020B0604020202020204" pitchFamily="34" charset="0"/>
              </a:defRPr>
            </a:lvl1pPr>
            <a:lvl2pPr marL="742950" indent="-285750" algn="l" defTabSz="457200" eaLnBrk="1" latinLnBrk="0" hangingPunct="1">
              <a:spcBef>
                <a:spcPct val="20000"/>
              </a:spcBef>
              <a:buFont typeface="Arial"/>
              <a:buChar char="–"/>
              <a:defRPr sz="2800">
                <a:latin typeface="+mn-lt"/>
              </a:defRPr>
            </a:lvl2pPr>
            <a:lvl3pPr marL="1143000" indent="-228600" algn="l" defTabSz="457200" eaLnBrk="1" latinLnBrk="0" hangingPunct="1">
              <a:spcBef>
                <a:spcPct val="20000"/>
              </a:spcBef>
              <a:buFont typeface="Arial"/>
              <a:buChar char="•"/>
              <a:defRPr sz="2400">
                <a:latin typeface="+mn-lt"/>
              </a:defRPr>
            </a:lvl3pPr>
            <a:lvl4pPr marL="1600200" indent="-228600" algn="l" defTabSz="457200" eaLnBrk="1" latinLnBrk="0" hangingPunct="1">
              <a:spcBef>
                <a:spcPct val="20000"/>
              </a:spcBef>
              <a:buFont typeface="Arial"/>
              <a:buChar char="–"/>
              <a:defRPr sz="2000">
                <a:latin typeface="+mn-lt"/>
              </a:defRPr>
            </a:lvl4pPr>
            <a:lvl5pPr marL="2057400" indent="-228600" algn="l" defTabSz="457200" eaLnBrk="1" latinLnBrk="0" hangingPunct="1">
              <a:spcBef>
                <a:spcPct val="20000"/>
              </a:spcBef>
              <a:buFont typeface="Arial"/>
              <a:buChar char="»"/>
              <a:defRPr sz="2000">
                <a:latin typeface="+mn-lt"/>
              </a:defRPr>
            </a:lvl5pPr>
            <a:lvl6pPr marL="2514600" indent="-228600" defTabSz="457200">
              <a:spcBef>
                <a:spcPct val="20000"/>
              </a:spcBef>
              <a:buFont typeface="Arial"/>
              <a:buChar char="•"/>
              <a:defRPr sz="2000">
                <a:latin typeface="+mn-lt"/>
              </a:defRPr>
            </a:lvl6pPr>
            <a:lvl7pPr marL="2971800" indent="-228600" defTabSz="457200">
              <a:spcBef>
                <a:spcPct val="20000"/>
              </a:spcBef>
              <a:buFont typeface="Arial"/>
              <a:buChar char="•"/>
              <a:defRPr sz="2000">
                <a:latin typeface="+mn-lt"/>
              </a:defRPr>
            </a:lvl7pPr>
            <a:lvl8pPr marL="3429000" indent="-228600" defTabSz="457200">
              <a:spcBef>
                <a:spcPct val="20000"/>
              </a:spcBef>
              <a:buFont typeface="Arial"/>
              <a:buChar char="•"/>
              <a:defRPr sz="2000">
                <a:latin typeface="+mn-lt"/>
              </a:defRPr>
            </a:lvl8pPr>
            <a:lvl9pPr marL="3886200" indent="-228600" defTabSz="457200">
              <a:spcBef>
                <a:spcPct val="20000"/>
              </a:spcBef>
              <a:buFont typeface="Arial"/>
              <a:buChar char="•"/>
              <a:defRPr sz="2000">
                <a:latin typeface="+mn-lt"/>
              </a:defRPr>
            </a:lvl9pPr>
          </a:lstStyle>
          <a:p>
            <a:r>
              <a:rPr lang="en-GB" dirty="0"/>
              <a:t>Escalation processes</a:t>
            </a:r>
          </a:p>
        </p:txBody>
      </p:sp>
      <p:sp>
        <p:nvSpPr>
          <p:cNvPr id="4" name="Text Placeholder 3"/>
          <p:cNvSpPr txBox="1">
            <a:spLocks/>
          </p:cNvSpPr>
          <p:nvPr/>
        </p:nvSpPr>
        <p:spPr>
          <a:xfrm>
            <a:off x="365760" y="1463040"/>
            <a:ext cx="4114800" cy="215444"/>
          </a:xfrm>
          <a:prstGeom prst="rect">
            <a:avLst/>
          </a:prstGeom>
        </p:spPr>
        <p:txBody>
          <a:bodyPr lIns="0" tIns="0" rIns="0" bIns="0"/>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sz="1400" b="1" dirty="0" smtClean="0">
                <a:solidFill>
                  <a:schemeClr val="accent1"/>
                </a:solidFill>
                <a:latin typeface="Arial" panose="020B0604020202020204" pitchFamily="34" charset="0"/>
                <a:cs typeface="Arial" panose="020B0604020202020204" pitchFamily="34" charset="0"/>
              </a:rPr>
              <a:t>Metric status definitions</a:t>
            </a:r>
            <a:endParaRPr lang="en-GB" sz="1400" b="1" dirty="0">
              <a:solidFill>
                <a:schemeClr val="accent1"/>
              </a:solidFill>
              <a:latin typeface="Arial" panose="020B0604020202020204" pitchFamily="34" charset="0"/>
              <a:cs typeface="Arial" panose="020B0604020202020204" pitchFamily="34" charset="0"/>
            </a:endParaRPr>
          </a:p>
        </p:txBody>
      </p:sp>
      <p:sp>
        <p:nvSpPr>
          <p:cNvPr id="5" name="Rectangle 4"/>
          <p:cNvSpPr/>
          <p:nvPr/>
        </p:nvSpPr>
        <p:spPr bwMode="auto">
          <a:xfrm>
            <a:off x="457200" y="1794019"/>
            <a:ext cx="1274274" cy="133237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Green status</a:t>
            </a:r>
            <a:endParaRPr kumimoji="0" lang="en-US" sz="1200"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6" name="Rectangle 5"/>
          <p:cNvSpPr/>
          <p:nvPr/>
        </p:nvSpPr>
        <p:spPr bwMode="auto">
          <a:xfrm>
            <a:off x="457200" y="3162679"/>
            <a:ext cx="1271016" cy="13357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Amber status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(“trigger</a:t>
            </a:r>
            <a:r>
              <a:rPr lang="en-US" sz="1200" b="1" dirty="0" smtClean="0">
                <a:solidFill>
                  <a:schemeClr val="bg1"/>
                </a:solidFill>
                <a:latin typeface="Arial" panose="020B0604020202020204" pitchFamily="34" charset="0"/>
                <a:ea typeface="ＭＳ Ｐゴシック" pitchFamily="-112" charset="-128"/>
                <a:cs typeface="Arial" panose="020B0604020202020204" pitchFamily="34" charset="0"/>
              </a:rPr>
              <a:t>”)</a:t>
            </a:r>
            <a:endParaRPr kumimoji="0" lang="en-US" sz="1200"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7" name="Rectangle 6"/>
          <p:cNvSpPr/>
          <p:nvPr/>
        </p:nvSpPr>
        <p:spPr bwMode="auto">
          <a:xfrm>
            <a:off x="457200" y="4542495"/>
            <a:ext cx="1271016" cy="1335731"/>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Red status</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latin typeface="Arial" panose="020B0604020202020204" pitchFamily="34" charset="0"/>
                <a:ea typeface="ＭＳ Ｐゴシック" pitchFamily="-112" charset="-128"/>
                <a:cs typeface="Arial" panose="020B0604020202020204" pitchFamily="34" charset="0"/>
              </a:rPr>
              <a:t>(“limit breach”)</a:t>
            </a:r>
            <a:endParaRPr kumimoji="0" lang="en-US" sz="1200"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8" name="TextBox 7"/>
          <p:cNvSpPr txBox="1"/>
          <p:nvPr/>
        </p:nvSpPr>
        <p:spPr>
          <a:xfrm>
            <a:off x="1826694" y="2216744"/>
            <a:ext cx="4467520" cy="446276"/>
          </a:xfrm>
          <a:prstGeom prst="rect">
            <a:avLst/>
          </a:prstGeom>
          <a:noFill/>
        </p:spPr>
        <p:txBody>
          <a:bodyPr wrap="square" lIns="0" tIns="0" rIns="0" bIns="0" rtlCol="0">
            <a:spAutoFit/>
          </a:bodyPr>
          <a:lstStyle/>
          <a:p>
            <a:pPr marL="171450" indent="-171450" algn="l">
              <a:lnSpc>
                <a:spcPct val="100000"/>
              </a:lnSpc>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Metrics have not breached the amber trigger or red limit</a:t>
            </a:r>
          </a:p>
          <a:p>
            <a:pPr marL="171450" indent="-171450" algn="l">
              <a:lnSpc>
                <a:spcPct val="100000"/>
              </a:lnSpc>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Level of risk within range acceptable to organization</a:t>
            </a:r>
          </a:p>
        </p:txBody>
      </p:sp>
      <p:cxnSp>
        <p:nvCxnSpPr>
          <p:cNvPr id="9" name="Straight Connector 8"/>
          <p:cNvCxnSpPr>
            <a:stCxn id="10" idx="1"/>
          </p:cNvCxnSpPr>
          <p:nvPr/>
        </p:nvCxnSpPr>
        <p:spPr bwMode="auto">
          <a:xfrm flipH="1">
            <a:off x="1731474" y="4520453"/>
            <a:ext cx="3192234" cy="7002"/>
          </a:xfrm>
          <a:prstGeom prst="line">
            <a:avLst/>
          </a:prstGeom>
          <a:solidFill>
            <a:schemeClr val="accent1"/>
          </a:solidFill>
          <a:ln w="12700" cap="flat" cmpd="sng" algn="ctr">
            <a:solidFill>
              <a:schemeClr val="accent1"/>
            </a:solidFill>
            <a:prstDash val="dash"/>
            <a:round/>
            <a:headEnd type="none" w="med" len="med"/>
            <a:tailEnd type="none" w="med" len="med"/>
          </a:ln>
          <a:effectLst/>
        </p:spPr>
      </p:cxnSp>
      <p:sp>
        <p:nvSpPr>
          <p:cNvPr id="10" name="TextBox 9"/>
          <p:cNvSpPr txBox="1"/>
          <p:nvPr/>
        </p:nvSpPr>
        <p:spPr>
          <a:xfrm>
            <a:off x="4923708" y="4381953"/>
            <a:ext cx="1036418" cy="276999"/>
          </a:xfrm>
          <a:prstGeom prst="rect">
            <a:avLst/>
          </a:prstGeom>
          <a:noFill/>
          <a:ln>
            <a:noFill/>
          </a:ln>
        </p:spPr>
        <p:txBody>
          <a:bodyPr wrap="square" rtlCol="0">
            <a:spAutoFit/>
          </a:bodyPr>
          <a:lstStyle/>
          <a:p>
            <a:pPr algn="l">
              <a:lnSpc>
                <a:spcPct val="100000"/>
              </a:lnSpc>
            </a:pPr>
            <a:r>
              <a:rPr lang="en-US" sz="1200" b="1" dirty="0" smtClean="0">
                <a:solidFill>
                  <a:srgbClr val="FF0000"/>
                </a:solidFill>
                <a:latin typeface="Arial" panose="020B0604020202020204" pitchFamily="34" charset="0"/>
                <a:cs typeface="Arial" panose="020B0604020202020204" pitchFamily="34" charset="0"/>
              </a:rPr>
              <a:t>Red limit</a:t>
            </a:r>
            <a:endParaRPr lang="en-US" sz="1200" b="1" dirty="0">
              <a:solidFill>
                <a:srgbClr val="FF0000"/>
              </a:solidFill>
              <a:latin typeface="Arial" panose="020B0604020202020204" pitchFamily="34" charset="0"/>
              <a:cs typeface="Arial" panose="020B0604020202020204" pitchFamily="34" charset="0"/>
            </a:endParaRPr>
          </a:p>
        </p:txBody>
      </p:sp>
      <p:sp>
        <p:nvSpPr>
          <p:cNvPr id="11" name="TextBox 10"/>
          <p:cNvSpPr txBox="1"/>
          <p:nvPr/>
        </p:nvSpPr>
        <p:spPr>
          <a:xfrm>
            <a:off x="1826694" y="3580989"/>
            <a:ext cx="4467519" cy="446276"/>
          </a:xfrm>
          <a:prstGeom prst="rect">
            <a:avLst/>
          </a:prstGeom>
          <a:noFill/>
        </p:spPr>
        <p:txBody>
          <a:bodyPr wrap="square" lIns="0" tIns="0" rIns="0" bIns="0" rtlCol="0">
            <a:spAutoFit/>
          </a:bodyPr>
          <a:lstStyle/>
          <a:p>
            <a:pPr marL="171450" indent="-171450" algn="l">
              <a:lnSpc>
                <a:spcPct val="10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M</a:t>
            </a:r>
            <a:r>
              <a:rPr lang="en-US" sz="1200" dirty="0" smtClean="0">
                <a:latin typeface="Arial" panose="020B0604020202020204" pitchFamily="34" charset="0"/>
                <a:cs typeface="Arial" panose="020B0604020202020204" pitchFamily="34" charset="0"/>
              </a:rPr>
              <a:t>etrics have breached the amber trigger but not the red limit</a:t>
            </a:r>
          </a:p>
          <a:p>
            <a:pPr marL="171450" indent="-171450" algn="l">
              <a:lnSpc>
                <a:spcPct val="100000"/>
              </a:lnSpc>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Level of risk in danger of exceeding acceptable range</a:t>
            </a:r>
          </a:p>
        </p:txBody>
      </p:sp>
      <p:sp>
        <p:nvSpPr>
          <p:cNvPr id="12" name="TextBox 11"/>
          <p:cNvSpPr txBox="1"/>
          <p:nvPr/>
        </p:nvSpPr>
        <p:spPr>
          <a:xfrm>
            <a:off x="1826694" y="4934388"/>
            <a:ext cx="4467520" cy="446276"/>
          </a:xfrm>
          <a:prstGeom prst="rect">
            <a:avLst/>
          </a:prstGeom>
          <a:noFill/>
        </p:spPr>
        <p:txBody>
          <a:bodyPr wrap="square" lIns="0" tIns="0" rIns="0" bIns="0" rtlCol="0">
            <a:spAutoFit/>
          </a:bodyPr>
          <a:lstStyle/>
          <a:p>
            <a:pPr marL="171450" indent="-171450" algn="l">
              <a:lnSpc>
                <a:spcPct val="100000"/>
              </a:lnSpc>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Metrics have breached both the amber trigger and red limit</a:t>
            </a:r>
          </a:p>
          <a:p>
            <a:pPr marL="171450" indent="-171450" algn="l">
              <a:lnSpc>
                <a:spcPct val="100000"/>
              </a:lnSpc>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Level of risk within a range unacceptable to the organization</a:t>
            </a:r>
          </a:p>
        </p:txBody>
      </p:sp>
      <p:cxnSp>
        <p:nvCxnSpPr>
          <p:cNvPr id="13" name="Straight Connector 12"/>
          <p:cNvCxnSpPr>
            <a:stCxn id="14" idx="1"/>
          </p:cNvCxnSpPr>
          <p:nvPr/>
        </p:nvCxnSpPr>
        <p:spPr bwMode="auto">
          <a:xfrm flipH="1">
            <a:off x="1728216" y="3144539"/>
            <a:ext cx="3195492" cy="4888"/>
          </a:xfrm>
          <a:prstGeom prst="line">
            <a:avLst/>
          </a:prstGeom>
          <a:solidFill>
            <a:schemeClr val="accent1"/>
          </a:solidFill>
          <a:ln w="12700" cap="flat" cmpd="sng" algn="ctr">
            <a:solidFill>
              <a:srgbClr val="FFC000"/>
            </a:solidFill>
            <a:prstDash val="dash"/>
            <a:round/>
            <a:headEnd type="none" w="med" len="med"/>
            <a:tailEnd type="none" w="med" len="med"/>
          </a:ln>
          <a:effectLst/>
        </p:spPr>
      </p:cxnSp>
      <p:sp>
        <p:nvSpPr>
          <p:cNvPr id="14" name="TextBox 13"/>
          <p:cNvSpPr txBox="1"/>
          <p:nvPr/>
        </p:nvSpPr>
        <p:spPr>
          <a:xfrm>
            <a:off x="4923708" y="3006039"/>
            <a:ext cx="1275256" cy="276999"/>
          </a:xfrm>
          <a:prstGeom prst="rect">
            <a:avLst/>
          </a:prstGeom>
          <a:noFill/>
        </p:spPr>
        <p:txBody>
          <a:bodyPr wrap="square" rtlCol="0">
            <a:spAutoFit/>
          </a:bodyPr>
          <a:lstStyle/>
          <a:p>
            <a:pPr algn="l">
              <a:lnSpc>
                <a:spcPct val="100000"/>
              </a:lnSpc>
            </a:pPr>
            <a:r>
              <a:rPr lang="en-US" sz="1200" b="1" dirty="0" smtClean="0">
                <a:solidFill>
                  <a:srgbClr val="FFC000"/>
                </a:solidFill>
                <a:latin typeface="Arial" panose="020B0604020202020204" pitchFamily="34" charset="0"/>
                <a:cs typeface="Arial" panose="020B0604020202020204" pitchFamily="34" charset="0"/>
              </a:rPr>
              <a:t>Amber trigger</a:t>
            </a:r>
            <a:endParaRPr lang="en-US" sz="1200" b="1" dirty="0">
              <a:solidFill>
                <a:srgbClr val="FFC000"/>
              </a:solidFill>
              <a:latin typeface="Arial" panose="020B0604020202020204" pitchFamily="34" charset="0"/>
              <a:cs typeface="Arial" panose="020B0604020202020204" pitchFamily="34" charset="0"/>
            </a:endParaRPr>
          </a:p>
        </p:txBody>
      </p:sp>
      <p:sp>
        <p:nvSpPr>
          <p:cNvPr id="15" name="TextBox 14"/>
          <p:cNvSpPr txBox="1"/>
          <p:nvPr/>
        </p:nvSpPr>
        <p:spPr>
          <a:xfrm>
            <a:off x="6700763" y="1794019"/>
            <a:ext cx="2444031" cy="2185214"/>
          </a:xfrm>
          <a:prstGeom prst="rect">
            <a:avLst/>
          </a:prstGeom>
        </p:spPr>
        <p:txBody>
          <a:bodyPr wrap="square" lIns="0" tIns="0" rIns="0" bIns="0" anchor="t">
            <a:spAutoFit/>
          </a:bodyPr>
          <a:lstStyle>
            <a:lvl1pPr marL="171450" indent="-171450" algn="l" eaLnBrk="1" hangingPunct="1">
              <a:lnSpc>
                <a:spcPct val="100000"/>
              </a:lnSpc>
              <a:spcBef>
                <a:spcPct val="20000"/>
              </a:spcBef>
              <a:spcAft>
                <a:spcPts val="600"/>
              </a:spcAft>
              <a:buFont typeface="Arial" panose="020B0604020202020204" pitchFamily="34" charset="0"/>
              <a:buChar char="•"/>
              <a:defRPr sz="1200">
                <a:solidFill>
                  <a:schemeClr val="tx2"/>
                </a:solidFill>
                <a:latin typeface="+mn-lt"/>
              </a:defRPr>
            </a:lvl1pPr>
            <a:lvl2pPr marL="346075" indent="-173038" algn="l" eaLnBrk="1" hangingPunct="1">
              <a:lnSpc>
                <a:spcPct val="100000"/>
              </a:lnSpc>
              <a:spcBef>
                <a:spcPts val="400"/>
              </a:spcBef>
              <a:buClr>
                <a:schemeClr val="tx1"/>
              </a:buClr>
              <a:buFont typeface="Wingdings" pitchFamily="2" charset="2"/>
              <a:buChar char="§"/>
              <a:defRPr sz="1200">
                <a:solidFill>
                  <a:schemeClr val="tx2"/>
                </a:solidFill>
              </a:defRPr>
            </a:lvl2pPr>
            <a:lvl3pPr marL="511175" indent="-165100" algn="l" eaLnBrk="1" hangingPunct="1">
              <a:lnSpc>
                <a:spcPct val="100000"/>
              </a:lnSpc>
              <a:spcBef>
                <a:spcPts val="350"/>
              </a:spcBef>
              <a:buClr>
                <a:schemeClr val="tx1"/>
              </a:buClr>
              <a:buChar char="•"/>
              <a:defRPr sz="1200">
                <a:solidFill>
                  <a:schemeClr val="tx2"/>
                </a:solidFill>
              </a:defRPr>
            </a:lvl3pPr>
            <a:lvl4pPr marL="684213" indent="-173038" algn="l" eaLnBrk="1" hangingPunct="1">
              <a:lnSpc>
                <a:spcPct val="100000"/>
              </a:lnSpc>
              <a:spcBef>
                <a:spcPts val="300"/>
              </a:spcBef>
              <a:buClr>
                <a:schemeClr val="tx1"/>
              </a:buClr>
              <a:buChar char="–"/>
              <a:defRPr sz="1200">
                <a:solidFill>
                  <a:schemeClr val="tx2"/>
                </a:solidFill>
              </a:defRPr>
            </a:lvl4pPr>
            <a:lvl5pPr marL="857250" indent="-173038" algn="l" eaLnBrk="1" hangingPunct="1">
              <a:lnSpc>
                <a:spcPct val="100000"/>
              </a:lnSpc>
              <a:spcBef>
                <a:spcPts val="250"/>
              </a:spcBef>
              <a:buClr>
                <a:schemeClr val="tx1"/>
              </a:buClr>
              <a:buFont typeface="Courier New" panose="02070309020205020404" pitchFamily="49" charset="0"/>
              <a:buChar char="o"/>
              <a:defRPr sz="1200">
                <a:solidFill>
                  <a:schemeClr val="tx2"/>
                </a:solidFill>
              </a:defRPr>
            </a:lvl5pPr>
            <a:lvl6pPr marL="2227263" indent="-228600" fontAlgn="base">
              <a:spcBef>
                <a:spcPct val="20000"/>
              </a:spcBef>
              <a:spcAft>
                <a:spcPct val="0"/>
              </a:spcAft>
              <a:defRPr sz="1800"/>
            </a:lvl6pPr>
            <a:lvl7pPr marL="2684463" indent="-228600" fontAlgn="base">
              <a:spcBef>
                <a:spcPct val="20000"/>
              </a:spcBef>
              <a:spcAft>
                <a:spcPct val="0"/>
              </a:spcAft>
              <a:defRPr sz="1800"/>
            </a:lvl7pPr>
            <a:lvl8pPr marL="3141663" indent="-228600" fontAlgn="base">
              <a:spcBef>
                <a:spcPct val="20000"/>
              </a:spcBef>
              <a:spcAft>
                <a:spcPct val="0"/>
              </a:spcAft>
              <a:defRPr sz="1800"/>
            </a:lvl8pPr>
            <a:lvl9pPr marL="3598863" indent="-228600" fontAlgn="base">
              <a:spcBef>
                <a:spcPct val="20000"/>
              </a:spcBef>
              <a:spcAft>
                <a:spcPct val="0"/>
              </a:spcAft>
              <a:defRPr sz="1800"/>
            </a:lvl9pPr>
          </a:lstStyle>
          <a:p>
            <a:pPr>
              <a:spcBef>
                <a:spcPts val="600"/>
              </a:spcBef>
              <a:spcAft>
                <a:spcPts val="0"/>
              </a:spcAft>
            </a:pPr>
            <a:r>
              <a:rPr lang="en-US" dirty="0" smtClean="0">
                <a:latin typeface="Arial" panose="020B0604020202020204" pitchFamily="34" charset="0"/>
                <a:cs typeface="Arial" panose="020B0604020202020204" pitchFamily="34" charset="0"/>
              </a:rPr>
              <a:t>Escalation procedures apply to all amber triggers and red breaches</a:t>
            </a:r>
          </a:p>
          <a:p>
            <a:pPr>
              <a:spcBef>
                <a:spcPts val="600"/>
              </a:spcBef>
              <a:spcAft>
                <a:spcPts val="0"/>
              </a:spcAft>
            </a:pPr>
            <a:r>
              <a:rPr lang="en-US" b="1" dirty="0" smtClean="0">
                <a:latin typeface="Arial" panose="020B0604020202020204" pitchFamily="34" charset="0"/>
                <a:cs typeface="Arial" panose="020B0604020202020204" pitchFamily="34" charset="0"/>
              </a:rPr>
              <a:t>SHUSA-level</a:t>
            </a:r>
            <a:r>
              <a:rPr lang="en-US" dirty="0" smtClean="0">
                <a:latin typeface="Arial" panose="020B0604020202020204" pitchFamily="34" charset="0"/>
                <a:cs typeface="Arial" panose="020B0604020202020204" pitchFamily="34" charset="0"/>
              </a:rPr>
              <a:t>: Escalated to SHUSA CRO, with most review and approval by ERMC (amber)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or RC (red)</a:t>
            </a:r>
            <a:r>
              <a:rPr lang="en-US" baseline="30000" dirty="0" smtClean="0">
                <a:latin typeface="Arial" panose="020B0604020202020204" pitchFamily="34" charset="0"/>
                <a:cs typeface="Arial" panose="020B0604020202020204" pitchFamily="34" charset="0"/>
              </a:rPr>
              <a:t>1</a:t>
            </a:r>
          </a:p>
          <a:p>
            <a:pPr>
              <a:spcBef>
                <a:spcPts val="600"/>
              </a:spcBef>
              <a:spcAft>
                <a:spcPts val="0"/>
              </a:spcAft>
            </a:pPr>
            <a:r>
              <a:rPr lang="en-US" b="1" dirty="0" smtClean="0">
                <a:latin typeface="Arial" panose="020B0604020202020204" pitchFamily="34" charset="0"/>
                <a:cs typeface="Arial" panose="020B0604020202020204" pitchFamily="34" charset="0"/>
              </a:rPr>
              <a:t>Subsidiary-only</a:t>
            </a:r>
            <a:r>
              <a:rPr lang="en-US" dirty="0" smtClean="0">
                <a:latin typeface="Arial" panose="020B0604020202020204" pitchFamily="34" charset="0"/>
                <a:cs typeface="Arial" panose="020B0604020202020204" pitchFamily="34" charset="0"/>
              </a:rPr>
              <a:t>: Review and approval responsibility in subsidiary; SHUSA ERMC provides review and input to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action plans</a:t>
            </a:r>
            <a:endParaRPr lang="en-US" dirty="0">
              <a:latin typeface="Arial" panose="020B0604020202020204" pitchFamily="34" charset="0"/>
              <a:cs typeface="Arial" panose="020B0604020202020204" pitchFamily="34" charset="0"/>
            </a:endParaRPr>
          </a:p>
        </p:txBody>
      </p:sp>
      <p:sp>
        <p:nvSpPr>
          <p:cNvPr id="16" name="Footnote"/>
          <p:cNvSpPr/>
          <p:nvPr/>
        </p:nvSpPr>
        <p:spPr>
          <a:xfrm>
            <a:off x="2215642" y="6335908"/>
            <a:ext cx="5394866"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US" sz="800" dirty="0">
                <a:solidFill>
                  <a:schemeClr val="tx1"/>
                </a:solidFill>
                <a:latin typeface="Arial" panose="020B0604020202020204" pitchFamily="34" charset="0"/>
                <a:cs typeface="Arial" panose="020B0604020202020204" pitchFamily="34" charset="0"/>
                <a:sym typeface="+mn-lt"/>
              </a:rPr>
              <a:t>1. Escalation level of breach dependent on breach severity and discretion of CRO</a:t>
            </a:r>
            <a:endParaRPr lang="en-GB" sz="800" dirty="0">
              <a:solidFill>
                <a:schemeClr val="tx1"/>
              </a:solidFill>
              <a:latin typeface="Arial" panose="020B0604020202020204" pitchFamily="34" charset="0"/>
              <a:cs typeface="Arial" panose="020B0604020202020204" pitchFamily="34" charset="0"/>
              <a:sym typeface="+mn-lt"/>
            </a:endParaRPr>
          </a:p>
        </p:txBody>
      </p:sp>
      <p:cxnSp>
        <p:nvCxnSpPr>
          <p:cNvPr id="17" name="Straight Connector 16"/>
          <p:cNvCxnSpPr/>
          <p:nvPr/>
        </p:nvCxnSpPr>
        <p:spPr>
          <a:xfrm>
            <a:off x="6449863" y="1489154"/>
            <a:ext cx="0" cy="4917655"/>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19"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C</a:t>
            </a:r>
            <a:r>
              <a:rPr lang="en-US" sz="1200" dirty="0" smtClean="0">
                <a:solidFill>
                  <a:schemeClr val="bg1">
                    <a:lumMod val="50000"/>
                  </a:schemeClr>
                </a:solidFill>
              </a:rPr>
              <a:t>alibration approach</a:t>
            </a:r>
            <a:endParaRPr lang="en-US" sz="1200" dirty="0">
              <a:solidFill>
                <a:schemeClr val="bg1">
                  <a:lumMod val="50000"/>
                </a:schemeClr>
              </a:solidFill>
            </a:endParaRPr>
          </a:p>
        </p:txBody>
      </p:sp>
    </p:spTree>
    <p:extLst>
      <p:ext uri="{BB962C8B-B14F-4D97-AF65-F5344CB8AC3E}">
        <p14:creationId xmlns:p14="http://schemas.microsoft.com/office/powerpoint/2010/main" val="21096747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48437" y="381390"/>
            <a:ext cx="8666245" cy="435610"/>
          </a:xfrm>
        </p:spPr>
        <p:txBody>
          <a:bodyPr/>
          <a:lstStyle/>
          <a:p>
            <a:r>
              <a:rPr lang="en-US" dirty="0"/>
              <a:t>Calibration: </a:t>
            </a:r>
            <a:r>
              <a:rPr lang="en-US" b="0" dirty="0"/>
              <a:t>Open MRIAs and other equivalent matters requiring immediate </a:t>
            </a:r>
            <a:r>
              <a:rPr lang="en-US" b="0" dirty="0" smtClean="0"/>
              <a:t>attention</a:t>
            </a:r>
            <a:endParaRPr lang="en-US" b="0" dirty="0"/>
          </a:p>
        </p:txBody>
      </p:sp>
      <p:graphicFrame>
        <p:nvGraphicFramePr>
          <p:cNvPr id="5" name="Table 4"/>
          <p:cNvGraphicFramePr>
            <a:graphicFrameLocks noGrp="1"/>
          </p:cNvGraphicFramePr>
          <p:nvPr>
            <p:extLst>
              <p:ext uri="{D42A27DB-BD31-4B8C-83A1-F6EECF244321}">
                <p14:modId xmlns:p14="http://schemas.microsoft.com/office/powerpoint/2010/main" val="3105018650"/>
              </p:ext>
            </p:extLst>
          </p:nvPr>
        </p:nvGraphicFramePr>
        <p:xfrm>
          <a:off x="356553" y="1565223"/>
          <a:ext cx="4805997" cy="4800600"/>
        </p:xfrm>
        <a:graphic>
          <a:graphicData uri="http://schemas.openxmlformats.org/drawingml/2006/table">
            <a:tbl>
              <a:tblPr>
                <a:tableStyleId>{839DD9DD-9E6C-4910-8AC0-68ADFF6A6AFC}</a:tableStyleId>
              </a:tblPr>
              <a:tblGrid>
                <a:gridCol w="4267010"/>
                <a:gridCol w="538987"/>
              </a:tblGrid>
              <a:tr h="151317">
                <a:tc>
                  <a:txBody>
                    <a:bodyPr/>
                    <a:lstStyle/>
                    <a:p>
                      <a:pPr algn="l"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r>
                        <a:rPr lang="en-US" sz="900" b="1" u="none" strike="noStrike" dirty="0" smtClean="0">
                          <a:solidFill>
                            <a:schemeClr val="accent1"/>
                          </a:solidFill>
                          <a:effectLst/>
                          <a:latin typeface="Arial" panose="020B0604020202020204" pitchFamily="34" charset="0"/>
                          <a:cs typeface="Arial" panose="020B0604020202020204" pitchFamily="34" charset="0"/>
                        </a:rPr>
                        <a:t>SC</a:t>
                      </a:r>
                      <a:endParaRPr lang="en-US" sz="900" b="1" i="0" u="none" strike="noStrike" dirty="0">
                        <a:solidFill>
                          <a:schemeClr val="accent1"/>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b="1" u="none" strike="noStrike" dirty="0">
                          <a:solidFill>
                            <a:schemeClr val="bg1"/>
                          </a:solidFill>
                          <a:effectLst/>
                          <a:latin typeface="Arial" panose="020B0604020202020204" pitchFamily="34" charset="0"/>
                          <a:cs typeface="Arial" panose="020B0604020202020204" pitchFamily="34" charset="0"/>
                        </a:rPr>
                        <a:t>2012</a:t>
                      </a:r>
                      <a:endParaRPr lang="en-US" sz="900" b="1" i="0" u="none" strike="noStrike" dirty="0">
                        <a:solidFill>
                          <a:schemeClr val="bg1"/>
                        </a:solidFill>
                        <a:effectLst/>
                        <a:latin typeface="Arial" panose="020B0604020202020204" pitchFamily="34" charset="0"/>
                        <a:cs typeface="Arial" panose="020B0604020202020204" pitchFamily="34" charset="0"/>
                      </a:endParaRPr>
                    </a:p>
                  </a:txBody>
                  <a:tcPr marL="18288" marR="18288" marT="0" marB="18288" anchor="b">
                    <a:lnL>
                      <a:noFill/>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spcBef>
                          <a:spcPts val="200"/>
                        </a:spcBef>
                        <a:spcAft>
                          <a:spcPts val="200"/>
                        </a:spcAft>
                      </a:pPr>
                      <a:endParaRPr lang="en-US" sz="900" b="1" i="0" u="none" strike="noStrike" dirty="0">
                        <a:solidFill>
                          <a:schemeClr val="bg1"/>
                        </a:solidFill>
                        <a:effectLst/>
                        <a:latin typeface="Arial" panose="020B0604020202020204" pitchFamily="34" charset="0"/>
                        <a:cs typeface="Arial" panose="020B0604020202020204" pitchFamily="34" charset="0"/>
                      </a:endParaRPr>
                    </a:p>
                  </a:txBody>
                  <a:tcPr marL="18288" marR="18288" marT="0" marB="18288" anchor="b">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Liquidity Risk Management </a:t>
                      </a:r>
                      <a:r>
                        <a:rPr lang="en-US" sz="900" u="none" strike="noStrike" dirty="0" smtClean="0">
                          <a:effectLst/>
                          <a:latin typeface="Arial" panose="020B0604020202020204" pitchFamily="34" charset="0"/>
                          <a:cs typeface="Arial" panose="020B0604020202020204" pitchFamily="34" charset="0"/>
                        </a:rPr>
                        <a:t>Examination</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gridSpan="2">
                  <a:txBody>
                    <a:bodyPr/>
                    <a:lstStyle/>
                    <a:p>
                      <a:pPr algn="l" fontAlgn="b">
                        <a:spcBef>
                          <a:spcPts val="200"/>
                        </a:spcBef>
                        <a:spcAft>
                          <a:spcPts val="200"/>
                        </a:spcAft>
                      </a:pPr>
                      <a:r>
                        <a:rPr lang="en-US" sz="900" u="none" strike="noStrike" dirty="0">
                          <a:solidFill>
                            <a:schemeClr val="bg1"/>
                          </a:solidFill>
                          <a:effectLst/>
                          <a:latin typeface="Arial" panose="020B0604020202020204" pitchFamily="34" charset="0"/>
                          <a:cs typeface="Arial" panose="020B0604020202020204" pitchFamily="34" charset="0"/>
                        </a:rPr>
                        <a:t>2013</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18288" marR="18288" marT="0" marB="18288" anchor="b">
                    <a:lnL>
                      <a:noFill/>
                    </a:lnL>
                    <a:lnR w="635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fontAlgn="b">
                        <a:spcBef>
                          <a:spcPts val="200"/>
                        </a:spcBef>
                        <a:spcAft>
                          <a:spcPts val="200"/>
                        </a:spcAft>
                      </a:pPr>
                      <a:endParaRPr lang="en-US" sz="850" b="0" i="0" u="none" strike="noStrike" dirty="0">
                        <a:solidFill>
                          <a:schemeClr val="bg1"/>
                        </a:solidFill>
                        <a:effectLst/>
                        <a:latin typeface="Calibri"/>
                      </a:endParaRPr>
                    </a:p>
                  </a:txBody>
                  <a:tcPr marL="18288" marR="18288" marT="0" marB="18288" anchor="b">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284832">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Development of Comprehensive Underwriting Standards for Small Fleet Lines of Credit</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r>
                        <a:rPr lang="en-US" sz="900" u="none" strike="noStrike" dirty="0" smtClean="0">
                          <a:effectLst/>
                          <a:latin typeface="Arial" panose="020B0604020202020204" pitchFamily="34" charset="0"/>
                          <a:cs typeface="Arial" panose="020B0604020202020204" pitchFamily="34" charset="0"/>
                          <a:sym typeface="Wingdings"/>
                        </a:rPr>
                        <a:t></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Implementation of an Effective Credit Risk Management Framework</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r>
                        <a:rPr lang="en-US" sz="900" u="none" strike="noStrike" dirty="0" smtClean="0">
                          <a:effectLst/>
                          <a:latin typeface="Arial" panose="020B0604020202020204" pitchFamily="34" charset="0"/>
                          <a:cs typeface="Arial" panose="020B0604020202020204" pitchFamily="34" charset="0"/>
                          <a:sym typeface="Wingdings"/>
                        </a:rPr>
                        <a:t></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gridSpan="2">
                  <a:txBody>
                    <a:bodyPr/>
                    <a:lstStyle/>
                    <a:p>
                      <a:pPr algn="l" fontAlgn="b">
                        <a:spcBef>
                          <a:spcPts val="200"/>
                        </a:spcBef>
                        <a:spcAft>
                          <a:spcPts val="200"/>
                        </a:spcAft>
                      </a:pPr>
                      <a:r>
                        <a:rPr lang="en-US" sz="900" u="none" strike="noStrike" dirty="0">
                          <a:solidFill>
                            <a:schemeClr val="bg1"/>
                          </a:solidFill>
                          <a:effectLst/>
                          <a:latin typeface="Arial" panose="020B0604020202020204" pitchFamily="34" charset="0"/>
                          <a:cs typeface="Arial" panose="020B0604020202020204" pitchFamily="34" charset="0"/>
                        </a:rPr>
                        <a:t>2014</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18288" marR="18288" marT="0" marB="18288" anchor="b">
                    <a:lnL>
                      <a:noFill/>
                    </a:lnL>
                    <a:lnR w="635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fontAlgn="b">
                        <a:spcBef>
                          <a:spcPts val="200"/>
                        </a:spcBef>
                        <a:spcAft>
                          <a:spcPts val="200"/>
                        </a:spcAft>
                      </a:pPr>
                      <a:endParaRPr lang="en-US" sz="850" b="0" i="0" u="none" strike="noStrike" dirty="0">
                        <a:solidFill>
                          <a:schemeClr val="bg1"/>
                        </a:solidFill>
                        <a:effectLst/>
                        <a:latin typeface="Calibri"/>
                      </a:endParaRPr>
                    </a:p>
                  </a:txBody>
                  <a:tcPr marL="18288" marR="18288" marT="0" marB="18288" anchor="b">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Capital Plan Transparency and Documentation</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Data Governance and Quality</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Governance Structure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Leadership and </a:t>
                      </a:r>
                      <a:r>
                        <a:rPr lang="en-US" sz="900" u="none" strike="noStrike" dirty="0" smtClean="0">
                          <a:effectLst/>
                          <a:latin typeface="Arial" panose="020B0604020202020204" pitchFamily="34" charset="0"/>
                          <a:cs typeface="Arial" panose="020B0604020202020204" pitchFamily="34" charset="0"/>
                        </a:rPr>
                        <a:t>Staffing </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Model Risk Management</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Pre-Provision Net Revenue (PPNR)</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Project Planning</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Risk Identification Process</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Establish and Implement Appropriate Systems and Controls</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r>
                        <a:rPr lang="en-US" sz="900" u="none" strike="noStrike" dirty="0" smtClean="0">
                          <a:effectLst/>
                          <a:latin typeface="Arial" panose="020B0604020202020204" pitchFamily="34" charset="0"/>
                          <a:cs typeface="Arial" panose="020B0604020202020204" pitchFamily="34" charset="0"/>
                          <a:sym typeface="Wingdings"/>
                        </a:rPr>
                        <a:t></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Consolidated Liquidity Stress Testing</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Contingency Funding Plan</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gridSpan="2">
                  <a:txBody>
                    <a:bodyPr/>
                    <a:lstStyle/>
                    <a:p>
                      <a:pPr algn="l" fontAlgn="b">
                        <a:spcBef>
                          <a:spcPts val="200"/>
                        </a:spcBef>
                        <a:spcAft>
                          <a:spcPts val="200"/>
                        </a:spcAft>
                      </a:pPr>
                      <a:r>
                        <a:rPr lang="en-US" sz="900" u="none" strike="noStrike" dirty="0">
                          <a:solidFill>
                            <a:schemeClr val="bg1"/>
                          </a:solidFill>
                          <a:effectLst/>
                          <a:latin typeface="Arial" panose="020B0604020202020204" pitchFamily="34" charset="0"/>
                          <a:cs typeface="Arial" panose="020B0604020202020204" pitchFamily="34" charset="0"/>
                        </a:rPr>
                        <a:t>2015</a:t>
                      </a:r>
                      <a:endParaRPr lang="en-US" sz="900" b="0" i="0" u="none" strike="noStrike" dirty="0">
                        <a:solidFill>
                          <a:schemeClr val="bg1"/>
                        </a:solidFill>
                        <a:effectLst/>
                        <a:latin typeface="Arial" panose="020B0604020202020204" pitchFamily="34" charset="0"/>
                        <a:cs typeface="Arial" panose="020B0604020202020204" pitchFamily="34" charset="0"/>
                      </a:endParaRPr>
                    </a:p>
                  </a:txBody>
                  <a:tcPr marL="18288" marR="18288" marT="0" marB="18288" anchor="b">
                    <a:lnL>
                      <a:noFill/>
                    </a:lnL>
                    <a:lnR w="635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fontAlgn="b">
                        <a:spcBef>
                          <a:spcPts val="200"/>
                        </a:spcBef>
                        <a:spcAft>
                          <a:spcPts val="200"/>
                        </a:spcAft>
                      </a:pPr>
                      <a:endParaRPr lang="en-US" sz="850" b="0" i="0" u="none" strike="noStrike" dirty="0">
                        <a:solidFill>
                          <a:schemeClr val="bg1"/>
                        </a:solidFill>
                        <a:effectLst/>
                        <a:latin typeface="Calibri"/>
                      </a:endParaRPr>
                    </a:p>
                  </a:txBody>
                  <a:tcPr marL="18288" marR="18288" marT="0" marB="18288" anchor="b">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SAN-US MRM Framework Plan</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SAN-US MRM Governance and Oversight</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SAN-US MRM Leadership Strengthening</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Audit Planning Process</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Staffing and Skills Assessment</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Loss Estimation Methodologies</a:t>
                      </a:r>
                      <a:r>
                        <a:rPr lang="en-US" sz="900" u="none" strike="noStrike" dirty="0" smtClean="0">
                          <a:effectLst/>
                          <a:latin typeface="Arial" panose="020B0604020202020204" pitchFamily="34" charset="0"/>
                          <a:cs typeface="Arial" panose="020B0604020202020204" pitchFamily="34" charset="0"/>
                        </a:rPr>
                        <a:t>: Retail </a:t>
                      </a:r>
                      <a:r>
                        <a:rPr lang="en-US" sz="900" u="none" strike="noStrike" dirty="0">
                          <a:effectLst/>
                          <a:latin typeface="Arial" panose="020B0604020202020204" pitchFamily="34" charset="0"/>
                          <a:cs typeface="Arial" panose="020B0604020202020204" pitchFamily="34" charset="0"/>
                        </a:rPr>
                        <a:t>Credit Risk</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u="none" strike="noStrike" dirty="0">
                          <a:effectLst/>
                          <a:latin typeface="Arial" panose="020B0604020202020204" pitchFamily="34" charset="0"/>
                          <a:cs typeface="Arial" panose="020B0604020202020204" pitchFamily="34" charset="0"/>
                        </a:rPr>
                        <a:t>Loss Estimation Methodologies</a:t>
                      </a:r>
                      <a:r>
                        <a:rPr lang="en-US" sz="900" u="none" strike="noStrike" dirty="0" smtClean="0">
                          <a:effectLst/>
                          <a:latin typeface="Arial" panose="020B0604020202020204" pitchFamily="34" charset="0"/>
                          <a:cs typeface="Arial" panose="020B0604020202020204" pitchFamily="34" charset="0"/>
                        </a:rPr>
                        <a:t>: Wholesale </a:t>
                      </a:r>
                      <a:r>
                        <a:rPr lang="en-US" sz="900" u="none" strike="noStrike" dirty="0">
                          <a:effectLst/>
                          <a:latin typeface="Arial" panose="020B0604020202020204" pitchFamily="34" charset="0"/>
                          <a:cs typeface="Arial" panose="020B0604020202020204" pitchFamily="34" charset="0"/>
                        </a:rPr>
                        <a:t>Credit Risk</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200"/>
                        </a:spcBef>
                        <a:spcAft>
                          <a:spcPts val="200"/>
                        </a:spcAft>
                      </a:pP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b="0" i="0" u="none" strike="noStrike" dirty="0" smtClean="0">
                          <a:solidFill>
                            <a:srgbClr val="000000"/>
                          </a:solidFill>
                          <a:effectLst/>
                          <a:latin typeface="Arial" panose="020B0604020202020204" pitchFamily="34" charset="0"/>
                          <a:cs typeface="Arial" panose="020B0604020202020204" pitchFamily="34" charset="0"/>
                        </a:rPr>
                        <a:t>Patch Management</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Backlogs</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900" u="none" strike="noStrike" dirty="0" smtClean="0">
                          <a:effectLst/>
                          <a:latin typeface="Arial" panose="020B0604020202020204" pitchFamily="34" charset="0"/>
                          <a:cs typeface="Arial" panose="020B0604020202020204" pitchFamily="34" charset="0"/>
                        </a:rPr>
                        <a:t>Leadership and Staffing </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US" sz="900" u="none" strike="noStrike" dirty="0" smtClean="0">
                          <a:effectLst/>
                          <a:latin typeface="Arial" panose="020B0604020202020204" pitchFamily="34" charset="0"/>
                          <a:cs typeface="Arial" panose="020B0604020202020204" pitchFamily="34" charset="0"/>
                          <a:sym typeface="Wingdings"/>
                        </a:rPr>
                        <a:t></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Monitoring and Testing</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Program</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200"/>
                        </a:spcBef>
                        <a:spcAft>
                          <a:spcPts val="200"/>
                        </a:spcAft>
                        <a:buClrTx/>
                        <a:buSzTx/>
                        <a:buFontTx/>
                        <a:buNone/>
                        <a:tabLst/>
                        <a:defRPr/>
                      </a:pPr>
                      <a:r>
                        <a:rPr lang="en-US" sz="900" u="none" strike="noStrike" dirty="0" smtClean="0">
                          <a:effectLst/>
                          <a:latin typeface="Arial" panose="020B0604020202020204" pitchFamily="34" charset="0"/>
                          <a:cs typeface="Arial" panose="020B0604020202020204" pitchFamily="34" charset="0"/>
                          <a:sym typeface="Wingdings"/>
                        </a:rPr>
                        <a:t></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0" marB="18288"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51317">
                <a:tc>
                  <a:txBody>
                    <a:bodyPr/>
                    <a:lstStyle/>
                    <a:p>
                      <a:pPr algn="l" fontAlgn="b">
                        <a:spcBef>
                          <a:spcPts val="200"/>
                        </a:spcBef>
                        <a:spcAft>
                          <a:spcPts val="200"/>
                        </a:spcAft>
                      </a:pPr>
                      <a:r>
                        <a:rPr lang="en-US" sz="900" b="1" u="none" strike="noStrike" dirty="0" smtClean="0">
                          <a:solidFill>
                            <a:schemeClr val="bg1"/>
                          </a:solidFill>
                          <a:effectLst/>
                          <a:latin typeface="Arial" panose="020B0604020202020204" pitchFamily="34" charset="0"/>
                          <a:cs typeface="Arial" panose="020B0604020202020204" pitchFamily="34" charset="0"/>
                        </a:rPr>
                        <a:t>Total</a:t>
                      </a:r>
                      <a:endParaRPr lang="en-US" sz="900" b="1" i="0" u="none" strike="noStrike" dirty="0">
                        <a:solidFill>
                          <a:schemeClr val="bg1"/>
                        </a:solidFill>
                        <a:effectLst/>
                        <a:latin typeface="Arial" panose="020B0604020202020204" pitchFamily="34" charset="0"/>
                        <a:cs typeface="Arial" panose="020B0604020202020204" pitchFamily="34" charset="0"/>
                      </a:endParaRPr>
                    </a:p>
                  </a:txBody>
                  <a:tcPr marL="18288" marR="18288" marT="0" marB="18288" anchor="b">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spcBef>
                          <a:spcPts val="200"/>
                        </a:spcBef>
                        <a:spcAft>
                          <a:spcPts val="200"/>
                        </a:spcAft>
                      </a:pPr>
                      <a:r>
                        <a:rPr lang="en-US" sz="900" b="1" i="0" u="none" strike="noStrike" dirty="0" smtClean="0">
                          <a:solidFill>
                            <a:schemeClr val="bg1"/>
                          </a:solidFill>
                          <a:effectLst/>
                          <a:latin typeface="Arial" panose="020B0604020202020204" pitchFamily="34" charset="0"/>
                          <a:cs typeface="Arial" panose="020B0604020202020204" pitchFamily="34" charset="0"/>
                        </a:rPr>
                        <a:t>5</a:t>
                      </a:r>
                      <a:endParaRPr lang="en-US" sz="900" b="1" i="0" u="none" strike="noStrike" dirty="0">
                        <a:solidFill>
                          <a:schemeClr val="bg1"/>
                        </a:solidFill>
                        <a:effectLst/>
                        <a:latin typeface="Arial" panose="020B0604020202020204" pitchFamily="34" charset="0"/>
                        <a:cs typeface="Arial" panose="020B0604020202020204" pitchFamily="34" charset="0"/>
                      </a:endParaRPr>
                    </a:p>
                  </a:txBody>
                  <a:tcPr marL="18288" marR="18288" marT="0" marB="18288" anchor="b">
                    <a:lnL>
                      <a:noFill/>
                    </a:lnL>
                    <a:lnR w="635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cxnSp>
        <p:nvCxnSpPr>
          <p:cNvPr id="6" name="Straight Connector 5"/>
          <p:cNvCxnSpPr/>
          <p:nvPr/>
        </p:nvCxnSpPr>
        <p:spPr>
          <a:xfrm>
            <a:off x="5579110" y="1438444"/>
            <a:ext cx="0" cy="4894094"/>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7" name="Text Placeholder 9"/>
          <p:cNvSpPr txBox="1">
            <a:spLocks/>
          </p:cNvSpPr>
          <p:nvPr/>
        </p:nvSpPr>
        <p:spPr>
          <a:xfrm>
            <a:off x="366713" y="1463040"/>
            <a:ext cx="5646738" cy="335189"/>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Open MRIAs, </a:t>
            </a:r>
            <a:r>
              <a:rPr lang="en-US" sz="1400" kern="0" noProof="0" dirty="0" smtClean="0">
                <a:solidFill>
                  <a:srgbClr val="FF0000"/>
                </a:solidFill>
                <a:latin typeface="Arial Bold"/>
                <a:ea typeface="ＭＳ Ｐゴシック"/>
              </a:rPr>
              <a:t>as</a:t>
            </a:r>
            <a:r>
              <a:rPr kumimoji="0" lang="en-US" sz="1400" b="0" i="0" u="none" strike="noStrike" kern="0" cap="none" spc="0" normalizeH="0" baseline="0" noProof="0" dirty="0" smtClean="0">
                <a:ln>
                  <a:noFill/>
                </a:ln>
                <a:solidFill>
                  <a:srgbClr val="FF0000"/>
                </a:solidFill>
                <a:effectLst/>
                <a:uLnTx/>
                <a:uFillTx/>
                <a:latin typeface="Arial"/>
                <a:ea typeface="ＭＳ Ｐゴシック"/>
              </a:rPr>
              <a:t> of 3/31/2016</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9" name="Content Placeholder 4"/>
          <p:cNvSpPr txBox="1">
            <a:spLocks/>
          </p:cNvSpPr>
          <p:nvPr/>
        </p:nvSpPr>
        <p:spPr bwMode="gray">
          <a:xfrm>
            <a:off x="6178550" y="1972393"/>
            <a:ext cx="3068638"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SHUSA is committed to </a:t>
            </a:r>
            <a:r>
              <a:rPr kumimoji="0" lang="en-US" sz="1200" b="0" i="0" u="none" strike="noStrike" kern="1200" cap="none" spc="0" normalizeH="0" baseline="0" noProof="0" dirty="0" smtClean="0">
                <a:ln>
                  <a:noFill/>
                </a:ln>
                <a:solidFill>
                  <a:srgbClr val="000000"/>
                </a:solidFill>
                <a:effectLst/>
                <a:uLnTx/>
                <a:uFillTx/>
                <a:latin typeface="Arial"/>
                <a:ea typeface="+mn-ea"/>
                <a:cs typeface="+mn-cs"/>
                <a:sym typeface="+mn-lt"/>
              </a:rPr>
              <a:t>fully complying with all regulatory standards and </a:t>
            </a: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ensuring the timely remediation of all outstanding regulatory findings</a:t>
            </a:r>
          </a:p>
          <a:p>
            <a:pPr marL="171450" lvl="0" indent="-171450">
              <a:lnSpc>
                <a:spcPct val="100000"/>
              </a:lnSpc>
              <a:spcBef>
                <a:spcPts val="600"/>
              </a:spcBef>
              <a:buFont typeface="Arial" panose="020B0604020202020204" pitchFamily="34" charset="0"/>
              <a:buChar char="•"/>
              <a:defRPr/>
            </a:pPr>
            <a:r>
              <a:rPr lang="en-US" sz="1200" kern="0" dirty="0" smtClean="0">
                <a:solidFill>
                  <a:srgbClr val="000000"/>
                </a:solidFill>
                <a:latin typeface="Arial"/>
              </a:rPr>
              <a:t>Management proposed </a:t>
            </a:r>
            <a:r>
              <a:rPr lang="en-US" sz="1200" kern="0" dirty="0">
                <a:solidFill>
                  <a:srgbClr val="000000"/>
                </a:solidFill>
                <a:latin typeface="Arial"/>
              </a:rPr>
              <a:t>setting the limit at zero, setting a strong</a:t>
            </a:r>
            <a:r>
              <a:rPr lang="en-US" sz="1200" kern="0" dirty="0">
                <a:solidFill>
                  <a:srgbClr val="000000"/>
                </a:solidFill>
                <a:latin typeface="Arial"/>
                <a:ea typeface="ＭＳ Ｐゴシック" pitchFamily="-112" charset="-128"/>
                <a:cs typeface="ＭＳ Ｐゴシック" pitchFamily="-112" charset="-128"/>
              </a:rPr>
              <a:t> “tone-from-top” that MRIAs are unacceptable and must be remediated as soon as </a:t>
            </a:r>
            <a:r>
              <a:rPr lang="en-US" sz="1200" kern="0" dirty="0" smtClean="0">
                <a:solidFill>
                  <a:srgbClr val="000000"/>
                </a:solidFill>
                <a:latin typeface="Arial"/>
                <a:ea typeface="ＭＳ Ｐゴシック" pitchFamily="-112" charset="-128"/>
                <a:cs typeface="ＭＳ Ｐゴシック" pitchFamily="-112" charset="-128"/>
              </a:rPr>
              <a:t>possible</a:t>
            </a:r>
            <a:endParaRPr lang="en-US" sz="1200" kern="0" dirty="0">
              <a:solidFill>
                <a:srgbClr val="000000"/>
              </a:solidFill>
              <a:latin typeface="Arial" charset="0"/>
              <a:ea typeface="ＭＳ Ｐゴシック" pitchFamily="-112" charset="-128"/>
              <a:cs typeface="ＭＳ Ｐゴシック" pitchFamily="-112" charset="-128"/>
            </a:endParaRPr>
          </a:p>
        </p:txBody>
      </p:sp>
      <p:sp>
        <p:nvSpPr>
          <p:cNvPr id="10" name="Footnote"/>
          <p:cNvSpPr/>
          <p:nvPr/>
        </p:nvSpPr>
        <p:spPr bwMode="auto">
          <a:xfrm>
            <a:off x="2232029" y="6458636"/>
            <a:ext cx="557653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panose="020B0604020202020204" pitchFamily="34" charset="0"/>
                <a:cs typeface="Arial" panose="020B0604020202020204" pitchFamily="34" charset="0"/>
                <a:sym typeface="Arial"/>
              </a:rPr>
              <a:t>Source: “Open MRIAs </a:t>
            </a:r>
            <a:r>
              <a:rPr lang="en-US" sz="800" dirty="0" err="1">
                <a:latin typeface="Arial" panose="020B0604020202020204" pitchFamily="34" charset="0"/>
                <a:cs typeface="Arial" panose="020B0604020202020204" pitchFamily="34" charset="0"/>
                <a:sym typeface="Arial"/>
              </a:rPr>
              <a:t>ao</a:t>
            </a:r>
            <a:r>
              <a:rPr lang="en-US" sz="800" dirty="0">
                <a:latin typeface="Arial" panose="020B0604020202020204" pitchFamily="34" charset="0"/>
                <a:cs typeface="Arial" panose="020B0604020202020204" pitchFamily="34" charset="0"/>
                <a:sym typeface="Arial"/>
              </a:rPr>
              <a:t> March 31, 2016.pdf”</a:t>
            </a:r>
          </a:p>
        </p:txBody>
      </p:sp>
      <p:grpSp>
        <p:nvGrpSpPr>
          <p:cNvPr id="14" name="Group 13"/>
          <p:cNvGrpSpPr/>
          <p:nvPr/>
        </p:nvGrpSpPr>
        <p:grpSpPr>
          <a:xfrm>
            <a:off x="443921" y="72184"/>
            <a:ext cx="2799275" cy="189008"/>
            <a:chOff x="403281" y="164517"/>
            <a:chExt cx="2799275" cy="189008"/>
          </a:xfrm>
        </p:grpSpPr>
        <p:sp>
          <p:nvSpPr>
            <p:cNvPr id="15"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Compliance &amp; Reputational risk: Calibration – Open MRIAs</a:t>
              </a:r>
              <a:endParaRPr lang="en-US" sz="1200" dirty="0">
                <a:solidFill>
                  <a:schemeClr val="accent1"/>
                </a:solidFill>
              </a:endParaRPr>
            </a:p>
          </p:txBody>
        </p:sp>
        <p:sp>
          <p:nvSpPr>
            <p:cNvPr id="16" name="Oval 15"/>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
        <p:nvSpPr>
          <p:cNvPr id="12" name="TextBox 11"/>
          <p:cNvSpPr txBox="1"/>
          <p:nvPr/>
        </p:nvSpPr>
        <p:spPr>
          <a:xfrm>
            <a:off x="6173405" y="1464500"/>
            <a:ext cx="297701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spTree>
    <p:extLst>
      <p:ext uri="{BB962C8B-B14F-4D97-AF65-F5344CB8AC3E}">
        <p14:creationId xmlns:p14="http://schemas.microsoft.com/office/powerpoint/2010/main" val="6852462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2735229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9779"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cs typeface="Arial"/>
              <a:sym typeface="Arial"/>
            </a:endParaRPr>
          </a:p>
        </p:txBody>
      </p:sp>
      <p:graphicFrame>
        <p:nvGraphicFramePr>
          <p:cNvPr id="58" name="Object 57"/>
          <p:cNvGraphicFramePr>
            <a:graphicFrameLocks/>
          </p:cNvGraphicFramePr>
          <p:nvPr>
            <p:custDataLst>
              <p:tags r:id="rId4"/>
            </p:custDataLst>
            <p:extLst>
              <p:ext uri="{D42A27DB-BD31-4B8C-83A1-F6EECF244321}">
                <p14:modId xmlns:p14="http://schemas.microsoft.com/office/powerpoint/2010/main" val="2125853015"/>
              </p:ext>
            </p:extLst>
          </p:nvPr>
        </p:nvGraphicFramePr>
        <p:xfrm>
          <a:off x="228600" y="1943100"/>
          <a:ext cx="5019743" cy="3533865"/>
        </p:xfrm>
        <a:graphic>
          <a:graphicData uri="http://schemas.openxmlformats.org/presentationml/2006/ole">
            <mc:AlternateContent xmlns:mc="http://schemas.openxmlformats.org/markup-compatibility/2006">
              <mc:Choice xmlns:v="urn:schemas-microsoft-com:vml" Requires="v">
                <p:oleObj spid="_x0000_s279780" name="Chart" r:id="rId15" imgW="5019743" imgH="3533865" progId="MSGraph.Chart.8">
                  <p:embed followColorScheme="full"/>
                </p:oleObj>
              </mc:Choice>
              <mc:Fallback>
                <p:oleObj name="Chart" r:id="rId15" imgW="5019743" imgH="3533865" progId="MSGraph.Chart.8">
                  <p:embed followColorScheme="full"/>
                  <p:pic>
                    <p:nvPicPr>
                      <p:cNvPr id="0" name=""/>
                      <p:cNvPicPr/>
                      <p:nvPr/>
                    </p:nvPicPr>
                    <p:blipFill>
                      <a:blip r:embed="rId16"/>
                      <a:stretch>
                        <a:fillRect/>
                      </a:stretch>
                    </p:blipFill>
                    <p:spPr>
                      <a:xfrm>
                        <a:off x="228600" y="1943100"/>
                        <a:ext cx="5019743" cy="3533865"/>
                      </a:xfrm>
                      <a:prstGeom prst="rect">
                        <a:avLst/>
                      </a:prstGeom>
                    </p:spPr>
                  </p:pic>
                </p:oleObj>
              </mc:Fallback>
            </mc:AlternateContent>
          </a:graphicData>
        </a:graphic>
      </p:graphicFrame>
      <p:sp>
        <p:nvSpPr>
          <p:cNvPr id="69" name="Text Placeholder 40"/>
          <p:cNvSpPr>
            <a:spLocks noGrp="1"/>
          </p:cNvSpPr>
          <p:nvPr>
            <p:custDataLst>
              <p:tags r:id="rId5"/>
            </p:custDataLst>
          </p:nvPr>
        </p:nvSpPr>
        <p:spPr bwMode="auto">
          <a:xfrm>
            <a:off x="3068638" y="5327650"/>
            <a:ext cx="236538"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949AB578-56A0-445B-A6E4-CDA4898FE89E}" type="datetime'''''S''''''''''ep ''''''''''’''1''5'">
              <a:rPr lang="en-US" sz="1000">
                <a:latin typeface="Arial"/>
                <a:ea typeface="Meiryo"/>
                <a:cs typeface="Arial"/>
                <a:sym typeface="Arial"/>
              </a:rPr>
              <a:pPr/>
              <a:t>Sep ’15</a:t>
            </a:fld>
            <a:endParaRPr lang="en-US" sz="1000" dirty="0">
              <a:latin typeface="Arial"/>
              <a:ea typeface="Meiryo"/>
              <a:cs typeface="Arial"/>
              <a:sym typeface="Arial"/>
            </a:endParaRPr>
          </a:p>
        </p:txBody>
      </p:sp>
      <p:sp>
        <p:nvSpPr>
          <p:cNvPr id="73" name="Text Placeholder 43"/>
          <p:cNvSpPr>
            <a:spLocks noGrp="1"/>
          </p:cNvSpPr>
          <p:nvPr>
            <p:custDataLst>
              <p:tags r:id="rId6"/>
            </p:custDataLst>
          </p:nvPr>
        </p:nvSpPr>
        <p:spPr bwMode="auto">
          <a:xfrm>
            <a:off x="3962400" y="5327650"/>
            <a:ext cx="23812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C4798EA7-16E9-4B74-A716-2BB1865D2F9F}" type="datetime'''''''''De''''''''''c'''''''''''''''''''' ’''1''5'''''''">
              <a:rPr lang="en-US" sz="1000">
                <a:latin typeface="Arial"/>
                <a:ea typeface="Meiryo"/>
                <a:cs typeface="Arial"/>
                <a:sym typeface="Arial"/>
              </a:rPr>
              <a:pPr/>
              <a:t>Dec ’15</a:t>
            </a:fld>
            <a:endParaRPr lang="en-US" sz="1000" dirty="0">
              <a:latin typeface="Arial"/>
              <a:ea typeface="Meiryo"/>
              <a:cs typeface="Arial"/>
              <a:sym typeface="Arial"/>
            </a:endParaRPr>
          </a:p>
        </p:txBody>
      </p:sp>
      <p:sp>
        <p:nvSpPr>
          <p:cNvPr id="159" name="Text Placeholder 130"/>
          <p:cNvSpPr>
            <a:spLocks noGrp="1"/>
          </p:cNvSpPr>
          <p:nvPr>
            <p:custDataLst>
              <p:tags r:id="rId7"/>
            </p:custDataLst>
          </p:nvPr>
        </p:nvSpPr>
        <p:spPr bwMode="auto">
          <a:xfrm>
            <a:off x="687388" y="5327650"/>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B13DE628-F84B-4E5E-B4CF-AB9DA8C13D58}" type="datetime'Ja''''''''''n'''''''''' ''''''’''''''''''''''''''''15'">
              <a:rPr lang="en-US" sz="1000">
                <a:latin typeface="Arial"/>
                <a:ea typeface="Meiryo"/>
                <a:cs typeface="Arial"/>
                <a:sym typeface="Arial"/>
              </a:rPr>
              <a:pPr marL="0" indent="0" algn="ctr">
                <a:lnSpc>
                  <a:spcPct val="100000"/>
                </a:lnSpc>
                <a:spcBef>
                  <a:spcPct val="0"/>
                </a:spcBef>
                <a:buNone/>
              </a:pPr>
              <a:t>Jan ’15</a:t>
            </a:fld>
            <a:endParaRPr lang="en-US" sz="1000" dirty="0">
              <a:latin typeface="Arial"/>
              <a:ea typeface="Meiryo"/>
              <a:cs typeface="Arial"/>
              <a:sym typeface="Arial"/>
            </a:endParaRPr>
          </a:p>
        </p:txBody>
      </p:sp>
      <p:sp>
        <p:nvSpPr>
          <p:cNvPr id="76" name="Text Placeholder 46"/>
          <p:cNvSpPr>
            <a:spLocks noGrp="1"/>
          </p:cNvSpPr>
          <p:nvPr>
            <p:custDataLst>
              <p:tags r:id="rId8"/>
            </p:custDataLst>
          </p:nvPr>
        </p:nvSpPr>
        <p:spPr bwMode="auto">
          <a:xfrm>
            <a:off x="4860925" y="5327650"/>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AD29CC0B-C8EA-4F61-9790-3F2D9CC6F28E}" type="datetime'''''M''''a''r'''''' ''''''''''’''''''''''16'''">
              <a:rPr lang="en-US" sz="1000">
                <a:latin typeface="Arial"/>
                <a:ea typeface="Meiryo"/>
                <a:cs typeface="Arial"/>
                <a:sym typeface="Arial"/>
              </a:rPr>
              <a:pPr/>
              <a:t>Mar ’16</a:t>
            </a:fld>
            <a:endParaRPr lang="en-US" sz="1000" dirty="0">
              <a:latin typeface="Arial"/>
              <a:ea typeface="Meiryo"/>
              <a:cs typeface="Arial"/>
              <a:sym typeface="Arial"/>
            </a:endParaRPr>
          </a:p>
        </p:txBody>
      </p:sp>
      <p:sp>
        <p:nvSpPr>
          <p:cNvPr id="38" name="Text Placeholder 25"/>
          <p:cNvSpPr>
            <a:spLocks noGrp="1"/>
          </p:cNvSpPr>
          <p:nvPr>
            <p:custDataLst>
              <p:tags r:id="rId9"/>
            </p:custDataLst>
          </p:nvPr>
        </p:nvSpPr>
        <p:spPr bwMode="auto">
          <a:xfrm>
            <a:off x="2182813" y="5327650"/>
            <a:ext cx="215900"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0C5C884D-D9E8-4382-8F27-957E783A0D6C}" type="datetime'''''''J''un ’''''''''''''''''''1''''''''''''5'''''''''">
              <a:rPr lang="en-US" sz="1000">
                <a:latin typeface="Arial"/>
                <a:ea typeface="Meiryo"/>
                <a:cs typeface="Arial"/>
                <a:sym typeface="Arial"/>
              </a:rPr>
              <a:pPr marL="0" indent="0" algn="ctr">
                <a:lnSpc>
                  <a:spcPct val="100000"/>
                </a:lnSpc>
                <a:spcBef>
                  <a:spcPct val="0"/>
                </a:spcBef>
                <a:buNone/>
              </a:pPr>
              <a:t>Jun ’15</a:t>
            </a:fld>
            <a:endParaRPr lang="en-US" sz="1000" dirty="0">
              <a:latin typeface="Arial"/>
              <a:ea typeface="Meiryo"/>
              <a:cs typeface="Arial"/>
              <a:sym typeface="Arial"/>
            </a:endParaRPr>
          </a:p>
        </p:txBody>
      </p:sp>
      <p:sp>
        <p:nvSpPr>
          <p:cNvPr id="35" name="Text Placeholder 22"/>
          <p:cNvSpPr>
            <a:spLocks noGrp="1"/>
          </p:cNvSpPr>
          <p:nvPr>
            <p:custDataLst>
              <p:tags r:id="rId10"/>
            </p:custDataLst>
          </p:nvPr>
        </p:nvSpPr>
        <p:spPr bwMode="auto">
          <a:xfrm>
            <a:off x="1279525" y="5327650"/>
            <a:ext cx="231775" cy="304800"/>
          </a:xfrm>
          <a:prstGeom prst="rect">
            <a:avLst/>
          </a:prstGeom>
          <a:noFill/>
          <a:extLst>
            <a:ext uri="{909E8E84-426E-40DD-AFC4-6F175D3DCCD1}">
              <a14:hiddenFill xmlns:a14="http://schemas.microsoft.com/office/drawing/2010/main">
                <a:solidFill>
                  <a:scrgbClr r="0" g="0" b="0"/>
                </a:solidFill>
              </a14:hiddenFill>
            </a:ext>
          </a:extLst>
        </p:spPr>
        <p:txBody>
          <a:bodyPr wrap="square" lIns="0" tIns="0" rIns="0" bIns="0" numCol="1" spc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spcBef>
                <a:spcPct val="0"/>
              </a:spcBef>
              <a:buNone/>
            </a:pPr>
            <a:fld id="{52FC8A7F-24D0-46E9-BA34-4D57A20569EA}" type="datetime'''''''M''''''''a''''''''''''''''r'''''''' ''’''''''1''5'">
              <a:rPr lang="en-US" sz="1000" smtClean="0">
                <a:latin typeface="Arial"/>
                <a:ea typeface="Meiryo"/>
                <a:cs typeface="Arial"/>
                <a:sym typeface="Arial"/>
              </a:rPr>
              <a:pPr marL="0" indent="0" algn="ctr">
                <a:lnSpc>
                  <a:spcPct val="100000"/>
                </a:lnSpc>
                <a:spcBef>
                  <a:spcPct val="0"/>
                </a:spcBef>
                <a:buNone/>
              </a:pPr>
              <a:t>Mar ’15</a:t>
            </a:fld>
            <a:endParaRPr lang="en-US" sz="1000" dirty="0">
              <a:latin typeface="Arial"/>
              <a:ea typeface="Meiryo"/>
              <a:cs typeface="Arial"/>
              <a:sym typeface="Arial"/>
            </a:endParaRPr>
          </a:p>
        </p:txBody>
      </p:sp>
      <p:sp>
        <p:nvSpPr>
          <p:cNvPr id="20" name="Content Placeholder 4"/>
          <p:cNvSpPr txBox="1">
            <a:spLocks/>
          </p:cNvSpPr>
          <p:nvPr/>
        </p:nvSpPr>
        <p:spPr>
          <a:xfrm>
            <a:off x="6178550" y="2219104"/>
            <a:ext cx="3071813" cy="1745093"/>
          </a:xfrm>
          <a:prstGeom prst="rect">
            <a:avLst/>
          </a:prstGeom>
        </p:spPr>
        <p:txBody>
          <a:bodyPr wrap="square" lIns="0" tIns="0" rIns="0" bIns="0">
            <a:sp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defTabSz="457200">
              <a:lnSpc>
                <a:spcPct val="100000"/>
              </a:lnSpc>
              <a:spcAft>
                <a:spcPts val="600"/>
              </a:spcAft>
              <a:buFont typeface="Arial" panose="020B0604020202020204" pitchFamily="34" charset="0"/>
              <a:buChar char="•"/>
              <a:defRPr/>
            </a:pPr>
            <a:r>
              <a:rPr lang="en-US" sz="1100" dirty="0" smtClean="0"/>
              <a:t>The metric is </a:t>
            </a:r>
            <a:r>
              <a:rPr lang="en-US" sz="1100" dirty="0"/>
              <a:t>constructed to include only other portfolios that expose </a:t>
            </a:r>
            <a:r>
              <a:rPr lang="en-US" sz="1100" dirty="0" smtClean="0"/>
              <a:t>SC to </a:t>
            </a:r>
            <a:r>
              <a:rPr lang="en-US" sz="1100" dirty="0"/>
              <a:t>reputational risk (currently </a:t>
            </a:r>
            <a:r>
              <a:rPr lang="en-US" sz="1100" dirty="0" smtClean="0"/>
              <a:t>RBC and </a:t>
            </a:r>
            <a:r>
              <a:rPr lang="en-US" sz="1100" dirty="0" err="1" smtClean="0"/>
              <a:t>BofA</a:t>
            </a:r>
            <a:r>
              <a:rPr lang="en-US" sz="1100" dirty="0" smtClean="0"/>
              <a:t>)</a:t>
            </a:r>
            <a:endParaRPr lang="en-US" sz="1100" dirty="0"/>
          </a:p>
          <a:p>
            <a:pPr marL="171450" lvl="1" indent="-171450" defTabSz="457200">
              <a:lnSpc>
                <a:spcPct val="100000"/>
              </a:lnSpc>
              <a:spcAft>
                <a:spcPts val="600"/>
              </a:spcAft>
              <a:buFont typeface="Arial" panose="020B0604020202020204" pitchFamily="34" charset="0"/>
              <a:buChar char="•"/>
              <a:defRPr/>
            </a:pPr>
            <a:r>
              <a:rPr lang="en-US" sz="1100" dirty="0"/>
              <a:t>The most recent 3 month’s 12-month trailing average net charge-off rates were </a:t>
            </a:r>
            <a:r>
              <a:rPr lang="en-US" sz="1100" dirty="0" smtClean="0"/>
              <a:t>0.83-0.84%</a:t>
            </a:r>
            <a:endParaRPr lang="en-US" sz="1100" dirty="0"/>
          </a:p>
          <a:p>
            <a:pPr marL="171450" lvl="1" indent="-171450" defTabSz="457200">
              <a:lnSpc>
                <a:spcPct val="100000"/>
              </a:lnSpc>
              <a:spcAft>
                <a:spcPts val="600"/>
              </a:spcAft>
              <a:buFont typeface="Arial" panose="020B0604020202020204" pitchFamily="34" charset="0"/>
              <a:buChar char="•"/>
              <a:defRPr/>
            </a:pPr>
            <a:r>
              <a:rPr lang="en-US" sz="1100" dirty="0"/>
              <a:t>Assuming the current time represents normal conditions and a </a:t>
            </a:r>
            <a:r>
              <a:rPr lang="en-US" sz="1100" dirty="0" smtClean="0"/>
              <a:t>~1.75-2.5X</a:t>
            </a:r>
            <a:r>
              <a:rPr lang="en-US" sz="1100" baseline="30000" dirty="0" smtClean="0"/>
              <a:t>2</a:t>
            </a:r>
            <a:r>
              <a:rPr lang="en-US" sz="1100" dirty="0" smtClean="0"/>
              <a:t> </a:t>
            </a:r>
            <a:r>
              <a:rPr lang="en-US" sz="1100" dirty="0"/>
              <a:t>stress-to-base </a:t>
            </a:r>
            <a:r>
              <a:rPr lang="en-US" sz="1100" dirty="0" smtClean="0"/>
              <a:t>scalar, </a:t>
            </a:r>
            <a:r>
              <a:rPr lang="en-US" sz="1100" dirty="0"/>
              <a:t>management has </a:t>
            </a:r>
            <a:r>
              <a:rPr lang="en-US" sz="1100" dirty="0" smtClean="0"/>
              <a:t>reviewed and kept the </a:t>
            </a:r>
            <a:r>
              <a:rPr lang="en-US" sz="1100" dirty="0"/>
              <a:t>amber trigger at </a:t>
            </a:r>
            <a:r>
              <a:rPr lang="en-US" sz="1100" dirty="0" smtClean="0"/>
              <a:t>1.5% </a:t>
            </a:r>
            <a:r>
              <a:rPr lang="en-US" sz="1100" dirty="0"/>
              <a:t>and red limit at </a:t>
            </a:r>
            <a:r>
              <a:rPr lang="en-US" sz="1100" dirty="0" smtClean="0"/>
              <a:t>2.0%</a:t>
            </a:r>
            <a:endParaRPr lang="en-US" sz="1100" dirty="0">
              <a:solidFill>
                <a:schemeClr val="tx1"/>
              </a:solidFill>
              <a:ea typeface="Arial Unicode MS" pitchFamily="34" charset="-128"/>
              <a:cs typeface="Arial" charset="0"/>
            </a:endParaRPr>
          </a:p>
        </p:txBody>
      </p:sp>
      <p:sp>
        <p:nvSpPr>
          <p:cNvPr id="21" name="Footnote"/>
          <p:cNvSpPr/>
          <p:nvPr/>
        </p:nvSpPr>
        <p:spPr bwMode="auto">
          <a:xfrm>
            <a:off x="2215424" y="6332538"/>
            <a:ext cx="54279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latin typeface="Arial"/>
                <a:sym typeface="Arial"/>
              </a:rPr>
              <a:t>Source: “2016 RAS non-CCAR-linked metrics - SC.xlsx”</a:t>
            </a:r>
          </a:p>
          <a:p>
            <a:pPr marL="228600" indent="-228600" algn="l">
              <a:lnSpc>
                <a:spcPct val="100000"/>
              </a:lnSpc>
              <a:spcBef>
                <a:spcPts val="0"/>
              </a:spcBef>
              <a:spcAft>
                <a:spcPts val="0"/>
              </a:spcAft>
              <a:buFont typeface="+mj-lt"/>
              <a:buAutoNum type="arabicPeriod"/>
            </a:pPr>
            <a:r>
              <a:rPr lang="en-US" sz="800" dirty="0" smtClean="0">
                <a:latin typeface="Arial" panose="020B0604020202020204" pitchFamily="34" charset="0"/>
                <a:cs typeface="Arial" panose="020B0604020202020204" pitchFamily="34" charset="0"/>
                <a:sym typeface="Arial"/>
              </a:rPr>
              <a:t>Servicing </a:t>
            </a:r>
            <a:r>
              <a:rPr lang="en-US" sz="800" dirty="0">
                <a:latin typeface="Arial" panose="020B0604020202020204" pitchFamily="34" charset="0"/>
                <a:cs typeface="Arial" panose="020B0604020202020204" pitchFamily="34" charset="0"/>
                <a:sym typeface="Arial"/>
              </a:rPr>
              <a:t>for others portfolio contains </a:t>
            </a:r>
            <a:r>
              <a:rPr lang="en-US" sz="800" dirty="0" err="1" smtClean="0">
                <a:latin typeface="Arial" panose="020B0604020202020204" pitchFamily="34" charset="0"/>
                <a:cs typeface="Arial" panose="020B0604020202020204" pitchFamily="34" charset="0"/>
                <a:sym typeface="Arial"/>
              </a:rPr>
              <a:t>BofA</a:t>
            </a:r>
            <a:r>
              <a:rPr lang="en-US" sz="800" dirty="0" smtClean="0">
                <a:latin typeface="Arial" panose="020B0604020202020204" pitchFamily="34" charset="0"/>
                <a:cs typeface="Arial" panose="020B0604020202020204" pitchFamily="34" charset="0"/>
                <a:sym typeface="Arial"/>
              </a:rPr>
              <a:t> and RBC only</a:t>
            </a:r>
            <a:endParaRPr lang="en-US" sz="800" dirty="0">
              <a:latin typeface="Arial" panose="020B0604020202020204" pitchFamily="34" charset="0"/>
              <a:cs typeface="Arial" panose="020B0604020202020204" pitchFamily="34" charset="0"/>
              <a:sym typeface="Arial"/>
            </a:endParaRPr>
          </a:p>
          <a:p>
            <a:pPr marL="228600" indent="-228600" algn="l">
              <a:lnSpc>
                <a:spcPct val="100000"/>
              </a:lnSpc>
              <a:spcBef>
                <a:spcPts val="0"/>
              </a:spcBef>
              <a:spcAft>
                <a:spcPts val="0"/>
              </a:spcAft>
              <a:buFont typeface="+mj-lt"/>
              <a:buAutoNum type="arabicPeriod"/>
            </a:pPr>
            <a:r>
              <a:rPr lang="en-US" sz="800" dirty="0">
                <a:latin typeface="Arial" panose="020B0604020202020204" pitchFamily="34" charset="0"/>
                <a:cs typeface="Arial" panose="020B0604020202020204" pitchFamily="34" charset="0"/>
                <a:sym typeface="Arial"/>
              </a:rPr>
              <a:t>Appropriate as service for others is </a:t>
            </a:r>
            <a:r>
              <a:rPr lang="en-US" sz="800" dirty="0" smtClean="0">
                <a:latin typeface="Arial" panose="020B0604020202020204" pitchFamily="34" charset="0"/>
                <a:cs typeface="Arial" panose="020B0604020202020204" pitchFamily="34" charset="0"/>
                <a:sym typeface="Arial"/>
              </a:rPr>
              <a:t>primarily, </a:t>
            </a:r>
            <a:r>
              <a:rPr lang="en-US" sz="800" dirty="0">
                <a:latin typeface="Arial" panose="020B0604020202020204" pitchFamily="34" charset="0"/>
                <a:cs typeface="Arial" panose="020B0604020202020204" pitchFamily="34" charset="0"/>
                <a:sym typeface="Arial"/>
              </a:rPr>
              <a:t>though not </a:t>
            </a:r>
            <a:r>
              <a:rPr lang="en-US" sz="800" dirty="0" smtClean="0">
                <a:latin typeface="Arial" panose="020B0604020202020204" pitchFamily="34" charset="0"/>
                <a:cs typeface="Arial" panose="020B0604020202020204" pitchFamily="34" charset="0"/>
                <a:sym typeface="Arial"/>
              </a:rPr>
              <a:t>purely, prime</a:t>
            </a:r>
            <a:endParaRPr lang="en-US" sz="800" dirty="0">
              <a:latin typeface="Arial" panose="020B0604020202020204" pitchFamily="34" charset="0"/>
              <a:cs typeface="Arial" panose="020B0604020202020204" pitchFamily="34" charset="0"/>
              <a:sym typeface="Arial"/>
            </a:endParaRPr>
          </a:p>
        </p:txBody>
      </p:sp>
      <p:sp>
        <p:nvSpPr>
          <p:cNvPr id="10" name="Content Placeholder 9"/>
          <p:cNvSpPr>
            <a:spLocks noGrp="1"/>
          </p:cNvSpPr>
          <p:nvPr>
            <p:ph sz="quarter" idx="11"/>
          </p:nvPr>
        </p:nvSpPr>
        <p:spPr/>
        <p:txBody>
          <a:bodyPr/>
          <a:lstStyle/>
          <a:p>
            <a:r>
              <a:rPr lang="en-US" dirty="0"/>
              <a:t>Calibration: </a:t>
            </a:r>
            <a:r>
              <a:rPr lang="en-US" b="0" dirty="0" smtClean="0"/>
              <a:t>SC serviced </a:t>
            </a:r>
            <a:r>
              <a:rPr lang="en-US" b="0" dirty="0"/>
              <a:t>for others monthly net charge-off rate</a:t>
            </a:r>
            <a:endParaRPr lang="en-GB" b="0" dirty="0"/>
          </a:p>
        </p:txBody>
      </p:sp>
      <p:sp>
        <p:nvSpPr>
          <p:cNvPr id="49" name="TextBox 48"/>
          <p:cNvSpPr txBox="1"/>
          <p:nvPr/>
        </p:nvSpPr>
        <p:spPr>
          <a:xfrm>
            <a:off x="364298" y="1463040"/>
            <a:ext cx="5226878" cy="430887"/>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SC serviced for </a:t>
            </a:r>
            <a:r>
              <a:rPr lang="en-US" sz="1400" b="1" dirty="0">
                <a:solidFill>
                  <a:schemeClr val="accent1"/>
                </a:solidFill>
              </a:rPr>
              <a:t>others net charge-off rate</a:t>
            </a:r>
            <a:r>
              <a:rPr lang="en-US" sz="1400" b="1" baseline="30000" dirty="0">
                <a:solidFill>
                  <a:schemeClr val="accent1"/>
                </a:solidFill>
              </a:rPr>
              <a:t>1</a:t>
            </a:r>
          </a:p>
          <a:p>
            <a:pPr algn="l">
              <a:lnSpc>
                <a:spcPct val="100000"/>
              </a:lnSpc>
              <a:spcBef>
                <a:spcPts val="0"/>
              </a:spcBef>
              <a:spcAft>
                <a:spcPts val="0"/>
              </a:spcAft>
            </a:pPr>
            <a:r>
              <a:rPr lang="en-US" sz="1400" dirty="0">
                <a:solidFill>
                  <a:schemeClr val="accent1"/>
                </a:solidFill>
              </a:rPr>
              <a:t>% 12-month trailing average, </a:t>
            </a:r>
            <a:r>
              <a:rPr lang="en-US" sz="1400" dirty="0" smtClean="0">
                <a:solidFill>
                  <a:schemeClr val="accent1"/>
                </a:solidFill>
              </a:rPr>
              <a:t>Mar ’14 – Mar ‘16</a:t>
            </a:r>
            <a:endParaRPr lang="en-US" sz="1400" dirty="0">
              <a:solidFill>
                <a:schemeClr val="accent1"/>
              </a:solidFill>
            </a:endParaRPr>
          </a:p>
        </p:txBody>
      </p:sp>
      <p:sp>
        <p:nvSpPr>
          <p:cNvPr id="50" name="TextBox 49"/>
          <p:cNvSpPr txBox="1"/>
          <p:nvPr/>
        </p:nvSpPr>
        <p:spPr>
          <a:xfrm>
            <a:off x="6173405" y="1464500"/>
            <a:ext cx="297701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latin typeface="Arial" panose="020B0604020202020204" pitchFamily="34" charset="0"/>
                <a:cs typeface="Arial" panose="020B0604020202020204" pitchFamily="34" charset="0"/>
              </a:rPr>
              <a:t>Calibration approach</a:t>
            </a:r>
          </a:p>
        </p:txBody>
      </p:sp>
      <p:cxnSp>
        <p:nvCxnSpPr>
          <p:cNvPr id="71" name="Straight Connector 70"/>
          <p:cNvCxnSpPr/>
          <p:nvPr/>
        </p:nvCxnSpPr>
        <p:spPr>
          <a:xfrm>
            <a:off x="5685314" y="1476736"/>
            <a:ext cx="0" cy="4480560"/>
          </a:xfrm>
          <a:prstGeom prst="line">
            <a:avLst/>
          </a:prstGeom>
          <a:ln>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auto">
          <a:xfrm flipH="1">
            <a:off x="665026" y="2341037"/>
            <a:ext cx="4480560"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cxnSp>
        <p:nvCxnSpPr>
          <p:cNvPr id="55" name="Straight Connector 54"/>
          <p:cNvCxnSpPr/>
          <p:nvPr/>
        </p:nvCxnSpPr>
        <p:spPr bwMode="auto">
          <a:xfrm>
            <a:off x="665026" y="3050540"/>
            <a:ext cx="4480560"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56" name="TextBox 55"/>
          <p:cNvSpPr txBox="1"/>
          <p:nvPr/>
        </p:nvSpPr>
        <p:spPr>
          <a:xfrm>
            <a:off x="5213103" y="2264093"/>
            <a:ext cx="432991" cy="153888"/>
          </a:xfrm>
          <a:prstGeom prst="rect">
            <a:avLst/>
          </a:prstGeom>
          <a:noFill/>
        </p:spPr>
        <p:txBody>
          <a:bodyPr wrap="square" lIns="0" tIns="0" rIns="0" bIns="0" rtlCol="0">
            <a:spAutoFit/>
          </a:bodyPr>
          <a:lstStyle/>
          <a:p>
            <a:pPr algn="l">
              <a:lnSpc>
                <a:spcPct val="100000"/>
              </a:lnSpc>
            </a:pPr>
            <a:r>
              <a:rPr lang="en-US" b="1" dirty="0" smtClean="0">
                <a:solidFill>
                  <a:schemeClr val="accent1"/>
                </a:solidFill>
                <a:latin typeface="Arial" panose="020B0604020202020204" pitchFamily="34" charset="0"/>
                <a:cs typeface="Arial" panose="020B0604020202020204" pitchFamily="34" charset="0"/>
              </a:rPr>
              <a:t>2.0%</a:t>
            </a:r>
            <a:endParaRPr lang="en-US" b="1" dirty="0">
              <a:solidFill>
                <a:schemeClr val="accent1"/>
              </a:solidFill>
              <a:latin typeface="Arial" panose="020B0604020202020204" pitchFamily="34" charset="0"/>
              <a:cs typeface="Arial" panose="020B0604020202020204" pitchFamily="34" charset="0"/>
            </a:endParaRPr>
          </a:p>
        </p:txBody>
      </p:sp>
      <p:sp>
        <p:nvSpPr>
          <p:cNvPr id="57" name="TextBox 56"/>
          <p:cNvSpPr txBox="1"/>
          <p:nvPr/>
        </p:nvSpPr>
        <p:spPr>
          <a:xfrm>
            <a:off x="5213103" y="2973596"/>
            <a:ext cx="432991" cy="153888"/>
          </a:xfrm>
          <a:prstGeom prst="rect">
            <a:avLst/>
          </a:prstGeom>
          <a:noFill/>
        </p:spPr>
        <p:txBody>
          <a:bodyPr wrap="square" lIns="0" tIns="0" rIns="0" bIns="0" rtlCol="0">
            <a:spAutoFit/>
          </a:bodyPr>
          <a:lstStyle/>
          <a:p>
            <a:pPr algn="l">
              <a:lnSpc>
                <a:spcPct val="100000"/>
              </a:lnSpc>
            </a:pPr>
            <a:r>
              <a:rPr lang="en-US" b="1" dirty="0" smtClean="0">
                <a:solidFill>
                  <a:srgbClr val="FFC000"/>
                </a:solidFill>
                <a:latin typeface="Arial" panose="020B0604020202020204" pitchFamily="34" charset="0"/>
                <a:cs typeface="Arial" panose="020B0604020202020204" pitchFamily="34" charset="0"/>
              </a:rPr>
              <a:t>1.5%</a:t>
            </a:r>
            <a:endParaRPr lang="en-US" b="1" dirty="0">
              <a:solidFill>
                <a:srgbClr val="FFC000"/>
              </a:solidFill>
              <a:latin typeface="Arial" panose="020B0604020202020204" pitchFamily="34" charset="0"/>
              <a:cs typeface="Arial" panose="020B0604020202020204" pitchFamily="34" charset="0"/>
            </a:endParaRPr>
          </a:p>
        </p:txBody>
      </p:sp>
      <p:grpSp>
        <p:nvGrpSpPr>
          <p:cNvPr id="25" name="Group 24"/>
          <p:cNvGrpSpPr/>
          <p:nvPr/>
        </p:nvGrpSpPr>
        <p:grpSpPr>
          <a:xfrm>
            <a:off x="443921" y="72184"/>
            <a:ext cx="2799275" cy="189008"/>
            <a:chOff x="403281" y="164517"/>
            <a:chExt cx="2799275" cy="189008"/>
          </a:xfrm>
        </p:grpSpPr>
        <p:sp>
          <p:nvSpPr>
            <p:cNvPr id="26" name="Text Box 75"/>
            <p:cNvSpPr txBox="1">
              <a:spLocks noChangeArrowheads="1"/>
            </p:cNvSpPr>
            <p:nvPr/>
          </p:nvSpPr>
          <p:spPr bwMode="gray">
            <a:xfrm>
              <a:off x="636148" y="166688"/>
              <a:ext cx="256640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oAutofit/>
            </a:bodyPr>
            <a:lstStyle/>
            <a:p>
              <a:pPr algn="l">
                <a:lnSpc>
                  <a:spcPct val="100000"/>
                </a:lnSpc>
              </a:pPr>
              <a:r>
                <a:rPr lang="en-US" sz="1200" dirty="0" smtClean="0">
                  <a:solidFill>
                    <a:schemeClr val="accent1"/>
                  </a:solidFill>
                </a:rPr>
                <a:t>Compliance &amp; Reputational risk: Calibration – Serviced for others net charge-off rate</a:t>
              </a:r>
              <a:endParaRPr lang="en-US" sz="1200" dirty="0">
                <a:solidFill>
                  <a:schemeClr val="accent1"/>
                </a:solidFill>
              </a:endParaRPr>
            </a:p>
          </p:txBody>
        </p:sp>
        <p:sp>
          <p:nvSpPr>
            <p:cNvPr id="27" name="Oval 26"/>
            <p:cNvSpPr/>
            <p:nvPr/>
          </p:nvSpPr>
          <p:spPr bwMode="auto">
            <a:xfrm>
              <a:off x="403281" y="164517"/>
              <a:ext cx="189008" cy="189008"/>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ea typeface="ＭＳ Ｐゴシック" pitchFamily="-112" charset="-128"/>
                  <a:cs typeface="ＭＳ Ｐゴシック" pitchFamily="-112" charset="-128"/>
                </a:rPr>
                <a:t>10</a:t>
              </a:r>
              <a:endParaRPr kumimoji="0" lang="en-US"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pSp>
    </p:spTree>
    <p:extLst>
      <p:ext uri="{BB962C8B-B14F-4D97-AF65-F5344CB8AC3E}">
        <p14:creationId xmlns:p14="http://schemas.microsoft.com/office/powerpoint/2010/main" val="252270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t>Additional </a:t>
            </a:r>
            <a:r>
              <a:rPr lang="en-GB" dirty="0" smtClean="0"/>
              <a:t>metrics</a:t>
            </a:r>
            <a:endParaRPr lang="en-GB" b="0" dirty="0"/>
          </a:p>
        </p:txBody>
      </p:sp>
    </p:spTree>
    <p:extLst>
      <p:ext uri="{BB962C8B-B14F-4D97-AF65-F5344CB8AC3E}">
        <p14:creationId xmlns:p14="http://schemas.microsoft.com/office/powerpoint/2010/main" val="17277475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258256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498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sz="quarter" idx="11"/>
          </p:nvPr>
        </p:nvSpPr>
        <p:spPr/>
        <p:txBody>
          <a:bodyPr/>
          <a:lstStyle/>
          <a:p>
            <a:r>
              <a:rPr lang="en-US" dirty="0" smtClean="0"/>
              <a:t>Process for Group-required </a:t>
            </a:r>
            <a:r>
              <a:rPr lang="en-US" dirty="0" smtClean="0"/>
              <a:t>Additional </a:t>
            </a:r>
            <a:r>
              <a:rPr lang="en-US" dirty="0" smtClean="0"/>
              <a:t>metrics</a:t>
            </a:r>
            <a:endParaRPr lang="en-GB" dirty="0"/>
          </a:p>
        </p:txBody>
      </p:sp>
      <p:sp>
        <p:nvSpPr>
          <p:cNvPr id="8" name="Text Box 75"/>
          <p:cNvSpPr txBox="1">
            <a:spLocks noChangeArrowheads="1"/>
          </p:cNvSpPr>
          <p:nvPr/>
        </p:nvSpPr>
        <p:spPr bwMode="gray">
          <a:xfrm>
            <a:off x="366713" y="74355"/>
            <a:ext cx="121026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Additional </a:t>
            </a:r>
            <a:r>
              <a:rPr lang="en-US" sz="1200" dirty="0" smtClean="0">
                <a:solidFill>
                  <a:schemeClr val="bg1">
                    <a:lumMod val="50000"/>
                  </a:schemeClr>
                </a:solidFill>
              </a:rPr>
              <a:t>metrics</a:t>
            </a:r>
            <a:endParaRPr lang="en-US" sz="1200" dirty="0">
              <a:solidFill>
                <a:schemeClr val="bg1">
                  <a:lumMod val="50000"/>
                </a:schemeClr>
              </a:solidFill>
            </a:endParaRPr>
          </a:p>
        </p:txBody>
      </p:sp>
      <p:sp>
        <p:nvSpPr>
          <p:cNvPr id="10" name="Text Placeholder 9"/>
          <p:cNvSpPr txBox="1">
            <a:spLocks/>
          </p:cNvSpPr>
          <p:nvPr/>
        </p:nvSpPr>
        <p:spPr>
          <a:xfrm>
            <a:off x="366713" y="1463040"/>
            <a:ext cx="5646738" cy="335189"/>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Additional </a:t>
            </a:r>
            <a:r>
              <a:rPr kumimoji="0" lang="en-US" sz="1400" b="1" i="0" u="none" strike="noStrike" kern="0" cap="none" spc="0" normalizeH="0" noProof="0" dirty="0" smtClean="0">
                <a:ln>
                  <a:noFill/>
                </a:ln>
                <a:solidFill>
                  <a:srgbClr val="FF0000"/>
                </a:solidFill>
                <a:effectLst/>
                <a:uLnTx/>
                <a:uFillTx/>
                <a:latin typeface="Arial Bold"/>
                <a:ea typeface="ＭＳ Ｐゴシック"/>
              </a:rPr>
              <a:t>metric rationale</a:t>
            </a:r>
            <a:endParaRPr kumimoji="0" lang="en-US"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2" name="Text Placeholder 8"/>
          <p:cNvSpPr txBox="1">
            <a:spLocks/>
          </p:cNvSpPr>
          <p:nvPr/>
        </p:nvSpPr>
        <p:spPr>
          <a:xfrm>
            <a:off x="5163115" y="1463040"/>
            <a:ext cx="4041457" cy="326405"/>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chemeClr val="tx2"/>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400" kern="0" dirty="0" smtClean="0">
                <a:solidFill>
                  <a:srgbClr val="FF0000"/>
                </a:solidFill>
                <a:latin typeface="Arial Bold"/>
                <a:ea typeface="ＭＳ Ｐゴシック"/>
              </a:rPr>
              <a:t>Review &amp; escalation process</a:t>
            </a:r>
            <a:endParaRPr kumimoji="0" lang="en-US"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13" name="Content Placeholder 4"/>
          <p:cNvSpPr txBox="1">
            <a:spLocks/>
          </p:cNvSpPr>
          <p:nvPr/>
        </p:nvSpPr>
        <p:spPr bwMode="gray">
          <a:xfrm>
            <a:off x="5163115" y="1972393"/>
            <a:ext cx="4055313"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Metrics collected monthly</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 by entities and reported to SHUSA RAS management team</a:t>
            </a:r>
          </a:p>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lang="en-US" sz="1200" kern="0" dirty="0" smtClean="0">
                <a:solidFill>
                  <a:srgbClr val="000000"/>
                </a:solidFill>
                <a:latin typeface="Arial"/>
              </a:rPr>
              <a:t>Breaches reviewed and discussed with entity and SHUSA ERM teams</a:t>
            </a:r>
          </a:p>
          <a:p>
            <a:pPr marL="228600" marR="0" lvl="0" indent="-228600" algn="l" defTabSz="914400" rtl="0" eaLnBrk="1" fontAlgn="base" latinLnBrk="0" hangingPunct="1">
              <a:lnSpc>
                <a:spcPct val="100000"/>
              </a:lnSpc>
              <a:spcBef>
                <a:spcPts val="600"/>
              </a:spcBef>
              <a:spcAft>
                <a:spcPts val="0"/>
              </a:spcAft>
              <a:buClrTx/>
              <a:buSzTx/>
              <a:buFont typeface="+mj-lt"/>
              <a:buAutoNum type="arabicPeriod"/>
              <a:tabLst/>
              <a:defRPr/>
            </a:pPr>
            <a:r>
              <a:rPr lang="en-US" sz="1200" kern="0" dirty="0" smtClean="0">
                <a:solidFill>
                  <a:srgbClr val="000000"/>
                </a:solidFill>
                <a:latin typeface="Arial"/>
              </a:rPr>
              <a:t>Valid breaches representing material business concern reported to Group</a:t>
            </a:r>
          </a:p>
          <a:p>
            <a:pPr marL="0" marR="0" lvl="0" indent="0" algn="l" defTabSz="914400" rtl="0" eaLnBrk="1" fontAlgn="base" latinLnBrk="0" hangingPunct="1">
              <a:lnSpc>
                <a:spcPct val="100000"/>
              </a:lnSpc>
              <a:spcBef>
                <a:spcPts val="600"/>
              </a:spcBef>
              <a:spcAft>
                <a:spcPts val="0"/>
              </a:spcAft>
              <a:buClrTx/>
              <a:buSzTx/>
              <a:buNone/>
              <a:tabLst/>
              <a:defRPr/>
            </a:pPr>
            <a:r>
              <a:rPr lang="en-US" sz="1200" b="1" kern="0" dirty="0" smtClean="0">
                <a:solidFill>
                  <a:srgbClr val="000000"/>
                </a:solidFill>
                <a:latin typeface="Arial"/>
                <a:ea typeface="ＭＳ Ｐゴシック" pitchFamily="-112" charset="-128"/>
                <a:cs typeface="ＭＳ Ｐゴシック" pitchFamily="-112" charset="-128"/>
              </a:rPr>
              <a:t>Note: </a:t>
            </a:r>
            <a:r>
              <a:rPr lang="en-US" sz="1200" b="1" kern="0" dirty="0" smtClean="0">
                <a:solidFill>
                  <a:srgbClr val="000000"/>
                </a:solidFill>
                <a:latin typeface="Arial"/>
                <a:ea typeface="ＭＳ Ｐゴシック" pitchFamily="-112" charset="-128"/>
                <a:cs typeface="ＭＳ Ｐゴシック" pitchFamily="-112" charset="-128"/>
              </a:rPr>
              <a:t>Additional </a:t>
            </a:r>
            <a:r>
              <a:rPr lang="en-US" sz="1200" b="1" kern="0" dirty="0" smtClean="0">
                <a:solidFill>
                  <a:srgbClr val="000000"/>
                </a:solidFill>
                <a:latin typeface="Arial"/>
                <a:ea typeface="ＭＳ Ｐゴシック" pitchFamily="-112" charset="-128"/>
                <a:cs typeface="ＭＳ Ｐゴシック" pitchFamily="-112" charset="-128"/>
              </a:rPr>
              <a:t>metric values not reported in monthly SHUSA and entity RAS presentations</a:t>
            </a:r>
            <a:endParaRPr lang="en-US" sz="1200" b="1" kern="0" dirty="0">
              <a:solidFill>
                <a:srgbClr val="000000"/>
              </a:solidFill>
              <a:latin typeface="Arial" charset="0"/>
              <a:ea typeface="ＭＳ Ｐゴシック" pitchFamily="-112" charset="-128"/>
              <a:cs typeface="ＭＳ Ｐゴシック" pitchFamily="-112" charset="-128"/>
            </a:endParaRPr>
          </a:p>
        </p:txBody>
      </p:sp>
      <p:sp>
        <p:nvSpPr>
          <p:cNvPr id="15" name="Content Placeholder 4"/>
          <p:cNvSpPr txBox="1">
            <a:spLocks/>
          </p:cNvSpPr>
          <p:nvPr/>
        </p:nvSpPr>
        <p:spPr bwMode="gray">
          <a:xfrm>
            <a:off x="366713" y="1972393"/>
            <a:ext cx="4095750" cy="325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Additional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metrics are metrics required </a:t>
            </a:r>
            <a:r>
              <a:rPr lang="en-US" sz="1200" kern="0" dirty="0" smtClean="0">
                <a:solidFill>
                  <a:srgbClr val="000000"/>
                </a:solidFill>
                <a:latin typeface="Arial"/>
              </a:rPr>
              <a:t>by Group for line of sight to the ECB, but not currently included in the SHUSA or entity level RASs</a:t>
            </a:r>
          </a:p>
          <a:p>
            <a:pPr marL="171450" marR="0" lvl="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Arial"/>
                <a:ea typeface="+mn-ea"/>
                <a:cs typeface="+mn-cs"/>
                <a:sym typeface="+mn-lt"/>
              </a:rPr>
              <a:t>Metrics are deemed as</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‘Additional’ </a:t>
            </a:r>
            <a:r>
              <a:rPr kumimoji="0" lang="en-US" sz="1200" b="0" i="0" u="none" strike="noStrike" kern="0" cap="none" spc="0" normalizeH="0" noProof="0" dirty="0" smtClean="0">
                <a:ln>
                  <a:noFill/>
                </a:ln>
                <a:solidFill>
                  <a:srgbClr val="000000"/>
                </a:solidFill>
                <a:effectLst/>
                <a:uLnTx/>
                <a:uFillTx/>
                <a:latin typeface="Arial"/>
                <a:ea typeface="+mn-ea"/>
                <a:cs typeface="+mn-cs"/>
                <a:sym typeface="+mn-lt"/>
              </a:rPr>
              <a:t>for various reasons including: </a:t>
            </a: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Designated by Group as </a:t>
            </a:r>
            <a:r>
              <a:rPr lang="en-US" sz="1200" dirty="0" smtClean="0">
                <a:solidFill>
                  <a:srgbClr val="000000"/>
                </a:solidFill>
                <a:latin typeface="Arial" charset="0"/>
                <a:ea typeface="Arial Unicode MS" pitchFamily="34" charset="-128"/>
                <a:cs typeface="Arial" charset="0"/>
              </a:rPr>
              <a:t>‘Additional’ </a:t>
            </a:r>
            <a:endParaRPr lang="en-US" sz="1200" dirty="0" smtClean="0">
              <a:solidFill>
                <a:srgbClr val="000000"/>
              </a:solidFill>
              <a:latin typeface="Arial" charset="0"/>
              <a:ea typeface="Arial Unicode MS" pitchFamily="34" charset="-128"/>
              <a:cs typeface="Arial" charset="0"/>
            </a:endParaRPr>
          </a:p>
          <a:p>
            <a:pPr marL="476250" lvl="2" indent="-285750" defTabSz="881063">
              <a:lnSpc>
                <a:spcPct val="100000"/>
              </a:lnSpc>
              <a:spcBef>
                <a:spcPct val="30000"/>
              </a:spcBef>
              <a:spcAft>
                <a:spcPct val="0"/>
              </a:spcAft>
              <a:buFont typeface="Arial"/>
              <a:buChar char="–"/>
              <a:defRPr/>
            </a:pPr>
            <a:r>
              <a:rPr lang="en-US" sz="1200" dirty="0">
                <a:latin typeface="Arial" panose="020B0604020202020204" pitchFamily="34" charset="0"/>
                <a:cs typeface="Arial" panose="020B0604020202020204" pitchFamily="34" charset="0"/>
              </a:rPr>
              <a:t>Not material enough to merit inclusion</a:t>
            </a:r>
          </a:p>
          <a:p>
            <a:pPr marL="476250" lvl="2" indent="-285750" defTabSz="881063">
              <a:lnSpc>
                <a:spcPct val="100000"/>
              </a:lnSpc>
              <a:spcBef>
                <a:spcPct val="30000"/>
              </a:spcBef>
              <a:spcAft>
                <a:spcPct val="0"/>
              </a:spcAft>
              <a:buFont typeface="Arial"/>
              <a:buChar char="–"/>
              <a:defRPr/>
            </a:pPr>
            <a:r>
              <a:rPr lang="en-US" sz="1200" dirty="0">
                <a:latin typeface="Arial" panose="020B0604020202020204" pitchFamily="34" charset="0"/>
                <a:cs typeface="Arial" panose="020B0604020202020204" pitchFamily="34" charset="0"/>
              </a:rPr>
              <a:t>Calibration not </a:t>
            </a:r>
            <a:r>
              <a:rPr lang="en-US" sz="1200" dirty="0" smtClean="0">
                <a:latin typeface="Arial" panose="020B0604020202020204" pitchFamily="34" charset="0"/>
                <a:cs typeface="Arial" panose="020B0604020202020204" pitchFamily="34" charset="0"/>
              </a:rPr>
              <a:t>yet linked </a:t>
            </a:r>
            <a:r>
              <a:rPr lang="en-US" sz="1200" dirty="0">
                <a:latin typeface="Arial" panose="020B0604020202020204" pitchFamily="34" charset="0"/>
                <a:cs typeface="Arial" panose="020B0604020202020204" pitchFamily="34" charset="0"/>
              </a:rPr>
              <a:t>to CCAR and </a:t>
            </a:r>
            <a:r>
              <a:rPr lang="en-US" sz="1200" dirty="0" smtClean="0">
                <a:latin typeface="Arial" panose="020B0604020202020204" pitchFamily="34" charset="0"/>
                <a:cs typeface="Arial" panose="020B0604020202020204" pitchFamily="34" charset="0"/>
              </a:rPr>
              <a:t>other linked RAS metrics due to data constraints</a:t>
            </a:r>
            <a:endParaRPr lang="en-US" sz="1200" dirty="0">
              <a:latin typeface="Arial" panose="020B0604020202020204" pitchFamily="34" charset="0"/>
              <a:cs typeface="Arial" panose="020B0604020202020204" pitchFamily="34" charset="0"/>
            </a:endParaRP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Insufficient understanding of metric behavior and corresponding appropriate limits</a:t>
            </a:r>
            <a:endParaRPr lang="en-US" sz="1200" dirty="0">
              <a:solidFill>
                <a:srgbClr val="000000"/>
              </a:solidFill>
              <a:latin typeface="Arial" charset="0"/>
              <a:ea typeface="Arial Unicode MS" pitchFamily="34" charset="-128"/>
              <a:cs typeface="Arial" charset="0"/>
            </a:endParaRPr>
          </a:p>
          <a:p>
            <a:pPr marL="476250" lvl="2" indent="-285750" defTabSz="881063">
              <a:lnSpc>
                <a:spcPct val="100000"/>
              </a:lnSpc>
              <a:spcBef>
                <a:spcPct val="30000"/>
              </a:spcBef>
              <a:spcAft>
                <a:spcPct val="0"/>
              </a:spcAft>
              <a:buFont typeface="Arial"/>
              <a:buChar char="–"/>
              <a:defRPr/>
            </a:pPr>
            <a:r>
              <a:rPr lang="en-US" sz="1200" dirty="0" smtClean="0">
                <a:solidFill>
                  <a:srgbClr val="000000"/>
                </a:solidFill>
                <a:latin typeface="Arial" charset="0"/>
                <a:ea typeface="Arial Unicode MS" pitchFamily="34" charset="-128"/>
                <a:cs typeface="Arial" charset="0"/>
              </a:rPr>
              <a:t>Limited data availability and concerns about data quality</a:t>
            </a:r>
          </a:p>
          <a:p>
            <a:pPr marL="476250" lvl="2" indent="-285750" defTabSz="881063">
              <a:lnSpc>
                <a:spcPct val="100000"/>
              </a:lnSpc>
              <a:spcBef>
                <a:spcPct val="30000"/>
              </a:spcBef>
              <a:spcAft>
                <a:spcPct val="0"/>
              </a:spcAft>
              <a:buFont typeface="Arial"/>
              <a:buChar char="–"/>
              <a:defRPr/>
            </a:pPr>
            <a:endParaRPr kumimoji="0" lang="en-US" sz="1200" b="0" i="0" u="none" strike="noStrike" kern="0" cap="none" spc="0" normalizeH="0" noProof="0" dirty="0" smtClean="0">
              <a:ln>
                <a:noFill/>
              </a:ln>
              <a:solidFill>
                <a:srgbClr val="000000"/>
              </a:solidFill>
              <a:effectLst/>
              <a:uLnTx/>
              <a:uFillTx/>
              <a:latin typeface="Arial"/>
              <a:ea typeface="+mn-ea"/>
              <a:cs typeface="+mn-cs"/>
              <a:sym typeface="+mn-lt"/>
            </a:endParaRPr>
          </a:p>
          <a:p>
            <a:pPr marL="180000" lvl="1" indent="0">
              <a:lnSpc>
                <a:spcPct val="100000"/>
              </a:lnSpc>
              <a:spcBef>
                <a:spcPts val="600"/>
              </a:spcBef>
              <a:buNone/>
              <a:defRPr/>
            </a:pPr>
            <a:endParaRPr kumimoji="0" lang="en-US" sz="1200" b="0" i="0" u="none" strike="noStrike" kern="0" cap="none" spc="0" normalizeH="0" noProof="0" dirty="0" smtClean="0">
              <a:ln>
                <a:noFill/>
              </a:ln>
              <a:solidFill>
                <a:srgbClr val="000000"/>
              </a:solidFill>
              <a:effectLst/>
              <a:uLnTx/>
              <a:uFillTx/>
              <a:latin typeface="Arial"/>
              <a:ea typeface="+mn-ea"/>
              <a:cs typeface="+mn-cs"/>
              <a:sym typeface="+mn-lt"/>
            </a:endParaRPr>
          </a:p>
        </p:txBody>
      </p:sp>
    </p:spTree>
    <p:extLst>
      <p:ext uri="{BB962C8B-B14F-4D97-AF65-F5344CB8AC3E}">
        <p14:creationId xmlns:p14="http://schemas.microsoft.com/office/powerpoint/2010/main" val="9849223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16421974"/>
              </p:ext>
            </p:extLst>
          </p:nvPr>
        </p:nvGraphicFramePr>
        <p:xfrm>
          <a:off x="365760" y="1463040"/>
          <a:ext cx="8891848" cy="2895600"/>
        </p:xfrm>
        <a:graphic>
          <a:graphicData uri="http://schemas.openxmlformats.org/drawingml/2006/table">
            <a:tbl>
              <a:tblPr firstRow="1" bandRow="1"/>
              <a:tblGrid>
                <a:gridCol w="1297900"/>
                <a:gridCol w="2325180"/>
                <a:gridCol w="969557"/>
                <a:gridCol w="898114"/>
                <a:gridCol w="1133699"/>
                <a:gridCol w="1133699"/>
                <a:gridCol w="1133699"/>
              </a:tblGrid>
              <a:tr h="19750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Actual</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Additional </a:t>
                      </a:r>
                      <a:r>
                        <a:rPr lang="en-US" sz="1000" b="1" kern="1200" dirty="0" smtClean="0">
                          <a:solidFill>
                            <a:schemeClr val="tx1"/>
                          </a:solidFill>
                          <a:latin typeface="Arial" panose="020B0604020202020204" pitchFamily="34" charset="0"/>
                          <a:ea typeface="ＭＳ Ｐゴシック"/>
                          <a:cs typeface="Arial" panose="020B0604020202020204" pitchFamily="34" charset="0"/>
                        </a:rPr>
                        <a:t>metric threshold</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Why</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tracking only?</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9916">
                <a:tc rowSpan="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a:t>
                      </a:r>
                      <a:r>
                        <a:rPr lang="en-US" sz="1000" b="1" baseline="0" dirty="0" smtClean="0">
                          <a:solidFill>
                            <a:schemeClr val="tx1"/>
                          </a:solidFill>
                          <a:latin typeface="Arial" panose="020B0604020202020204" pitchFamily="34" charset="0"/>
                          <a:cs typeface="Arial" panose="020B0604020202020204" pitchFamily="34" charset="0"/>
                        </a:rPr>
                        <a:t> (losses)</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Cost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10.06%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&gt;=11%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3">
                  <a:txBody>
                    <a:bodyPr/>
                    <a:lstStyle/>
                    <a:p>
                      <a:pPr algn="ctr"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Calibration</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not linked to CCAR and metric behavior under evaluation</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9916">
                <a:tc vMerge="1">
                  <a:txBody>
                    <a:bodyPr/>
                    <a:lstStyle/>
                    <a:p>
                      <a:endParaRPr lang="en-GB"/>
                    </a:p>
                  </a:txBody>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-0.4%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&gt;=0.6%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144"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2540">
                <a:tc vMerge="1">
                  <a:txBody>
                    <a:bodyPr/>
                    <a:lstStyle/>
                    <a:p>
                      <a:endParaRPr lang="en-GB"/>
                    </a:p>
                  </a:txBody>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398%</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&lt;=250%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144"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19916">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Relevant OR Events R1 (number)</a:t>
                      </a:r>
                      <a:endParaRPr lang="en-US" sz="10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Quarterly</a:t>
                      </a:r>
                      <a:endParaRPr lang="en-US" sz="10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000" b="0" i="0" u="none" strike="noStrike" baseline="0" smtClean="0">
                          <a:solidFill>
                            <a:schemeClr val="tx1"/>
                          </a:solidFill>
                          <a:effectLst/>
                          <a:latin typeface="Arial"/>
                        </a:rPr>
                        <a:t>TBD</a:t>
                      </a:r>
                      <a:endParaRPr lang="en-US" sz="1000" b="0" i="0" u="none" strike="noStrike" dirty="0">
                        <a:solidFill>
                          <a:schemeClr val="tx1"/>
                        </a:solidFill>
                        <a:effectLst/>
                        <a:latin typeface="Arial"/>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6">
                  <a:txBody>
                    <a:bodyPr/>
                    <a:lstStyle/>
                    <a:p>
                      <a:pPr algn="ctr" fontAlgn="ctr"/>
                      <a:r>
                        <a:rPr lang="en-US" sz="1000" b="0" i="0" u="none" strike="noStrike" dirty="0" smtClean="0">
                          <a:solidFill>
                            <a:schemeClr val="tx1"/>
                          </a:solidFill>
                          <a:effectLst/>
                          <a:latin typeface="Arial"/>
                        </a:rPr>
                        <a:t>Data quality concerns</a:t>
                      </a:r>
                      <a:endParaRPr lang="en-US" sz="1000" b="0" i="0" u="none" strike="noStrike" dirty="0">
                        <a:solidFill>
                          <a:schemeClr val="tx1"/>
                        </a:solidFill>
                        <a:effectLst/>
                        <a:latin typeface="Arial"/>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9916">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 Relevant Incidents</a:t>
                      </a:r>
                      <a:endParaRPr lang="en-US" sz="10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Quarterly</a:t>
                      </a:r>
                      <a:endParaRPr lang="en-US" sz="10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000" b="0" i="0" u="none" strike="noStrike" baseline="0" smtClean="0">
                          <a:solidFill>
                            <a:schemeClr val="tx1"/>
                          </a:solidFill>
                          <a:effectLst/>
                          <a:latin typeface="Arial"/>
                        </a:rPr>
                        <a:t>TBD</a:t>
                      </a:r>
                      <a:endParaRPr lang="en-US" sz="1000" b="0" i="0" u="none" strike="noStrike" dirty="0">
                        <a:solidFill>
                          <a:schemeClr val="tx1"/>
                        </a:solidFill>
                        <a:effectLst/>
                        <a:latin typeface="Arial"/>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ctr" fontAlgn="ctr"/>
                      <a:endParaRPr lang="en-US" sz="1100" b="0" i="0" u="none" strike="noStrike" dirty="0">
                        <a:solidFill>
                          <a:schemeClr val="tx1"/>
                        </a:solidFill>
                        <a:effectLst/>
                        <a:latin typeface="Arial"/>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19916">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a:t>
                      </a:r>
                      <a:r>
                        <a:rPr lang="en-US" sz="1000" b="0" i="0" baseline="0" dirty="0" smtClean="0">
                          <a:solidFill>
                            <a:schemeClr val="tx1"/>
                          </a:solidFill>
                          <a:latin typeface="Arial" panose="020B0604020202020204" pitchFamily="34" charset="0"/>
                          <a:cs typeface="Arial" panose="020B0604020202020204" pitchFamily="34" charset="0"/>
                        </a:rPr>
                        <a:t> Systems Availability (%)</a:t>
                      </a:r>
                      <a:endParaRPr lang="en-US" sz="10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Quarterly</a:t>
                      </a:r>
                      <a:endParaRPr lang="en-US" sz="10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000" b="0" i="0" u="none" strike="noStrike" baseline="0" smtClean="0">
                          <a:solidFill>
                            <a:schemeClr val="tx1"/>
                          </a:solidFill>
                          <a:effectLst/>
                          <a:latin typeface="Arial"/>
                        </a:rPr>
                        <a:t>TBD</a:t>
                      </a:r>
                      <a:endParaRPr lang="en-US" sz="1000" b="0" i="0" u="none" strike="noStrike" dirty="0">
                        <a:solidFill>
                          <a:schemeClr val="tx1"/>
                        </a:solidFill>
                        <a:effectLst/>
                        <a:latin typeface="Arial"/>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ctr" fontAlgn="ctr"/>
                      <a:endParaRPr lang="en-US" sz="1100" b="0" i="0" u="none" strike="noStrike" dirty="0">
                        <a:solidFill>
                          <a:schemeClr val="tx1"/>
                        </a:solidFill>
                        <a:effectLst/>
                        <a:latin typeface="Arial"/>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7509">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Systems with Obsolete Operating Systems (%)</a:t>
                      </a:r>
                      <a:endParaRPr lang="en-US" sz="10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Quarterly</a:t>
                      </a:r>
                      <a:endParaRPr lang="en-US" sz="10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000" b="0" i="0" u="none" strike="noStrike" baseline="0" smtClean="0">
                          <a:solidFill>
                            <a:schemeClr val="tx1"/>
                          </a:solidFill>
                          <a:effectLst/>
                          <a:latin typeface="Arial"/>
                        </a:rPr>
                        <a:t>TBD</a:t>
                      </a:r>
                      <a:endParaRPr lang="en-US" sz="1000" b="0" i="0" u="none" strike="sngStrike" baseline="0" dirty="0">
                        <a:solidFill>
                          <a:schemeClr val="tx1"/>
                        </a:solidFill>
                        <a:effectLst/>
                        <a:latin typeface="Arial"/>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ctr" fontAlgn="ctr"/>
                      <a:endParaRPr lang="en-US" sz="1100" b="0" i="0" u="none" strike="sngStrike" baseline="0" dirty="0">
                        <a:solidFill>
                          <a:schemeClr val="tx1"/>
                        </a:solidFill>
                        <a:effectLst/>
                        <a:latin typeface="Arial"/>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19916">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Ethical Hacking Vulnerabilities</a:t>
                      </a:r>
                      <a:endParaRPr lang="en-US" sz="10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Quarterly</a:t>
                      </a:r>
                      <a:endParaRPr lang="en-US" sz="10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000" b="0" i="0" u="none" strike="noStrike" baseline="0" dirty="0" smtClean="0">
                          <a:solidFill>
                            <a:schemeClr val="tx1"/>
                          </a:solidFill>
                          <a:effectLst/>
                          <a:latin typeface="Arial"/>
                        </a:rPr>
                        <a:t>TBD</a:t>
                      </a:r>
                      <a:endParaRPr lang="en-US" sz="1000" b="0" i="0" u="none" strike="noStrike" dirty="0">
                        <a:solidFill>
                          <a:schemeClr val="tx1"/>
                        </a:solidFill>
                        <a:effectLst/>
                        <a:latin typeface="Arial"/>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ctr" fontAlgn="ctr"/>
                      <a:endParaRPr lang="en-US" sz="1100" b="0" i="0" u="none" strike="noStrike" dirty="0">
                        <a:solidFill>
                          <a:schemeClr val="tx1"/>
                        </a:solidFill>
                        <a:effectLst/>
                        <a:latin typeface="Arial"/>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7509">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Servers with Security</a:t>
                      </a:r>
                      <a:r>
                        <a:rPr lang="en-US" sz="1000" b="0" i="0" baseline="0" dirty="0" smtClean="0">
                          <a:solidFill>
                            <a:schemeClr val="tx1"/>
                          </a:solidFill>
                          <a:latin typeface="Arial" panose="020B0604020202020204" pitchFamily="34" charset="0"/>
                          <a:cs typeface="Arial" panose="020B0604020202020204" pitchFamily="34" charset="0"/>
                        </a:rPr>
                        <a:t> Compliant Operating Systems</a:t>
                      </a:r>
                      <a:endParaRPr lang="en-US" sz="10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Quarterly</a:t>
                      </a:r>
                      <a:endParaRPr lang="en-US" sz="10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000" b="0" i="0" u="none" strike="noStrike" baseline="0" dirty="0" smtClean="0">
                          <a:solidFill>
                            <a:schemeClr val="tx1"/>
                          </a:solidFill>
                          <a:effectLst/>
                          <a:latin typeface="Arial"/>
                        </a:rPr>
                        <a:t>TBD</a:t>
                      </a:r>
                      <a:endParaRPr lang="en-US" sz="1000" b="0" i="0" u="none" strike="sngStrike" baseline="0" dirty="0">
                        <a:solidFill>
                          <a:schemeClr val="tx1"/>
                        </a:solidFill>
                        <a:effectLst/>
                        <a:latin typeface="Arial"/>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ctr" fontAlgn="ctr"/>
                      <a:endParaRPr lang="en-US" sz="1100" b="0" i="0" u="none" strike="sngStrike" baseline="0" dirty="0">
                        <a:solidFill>
                          <a:schemeClr val="tx1"/>
                        </a:solidFill>
                        <a:effectLst/>
                        <a:latin typeface="Arial"/>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Content Placeholder 2"/>
          <p:cNvSpPr>
            <a:spLocks noGrp="1"/>
          </p:cNvSpPr>
          <p:nvPr>
            <p:ph sz="quarter" idx="11"/>
          </p:nvPr>
        </p:nvSpPr>
        <p:spPr/>
        <p:txBody>
          <a:bodyPr/>
          <a:lstStyle/>
          <a:p>
            <a:r>
              <a:rPr lang="en-US" dirty="0" smtClean="0"/>
              <a:t>Additional </a:t>
            </a:r>
            <a:r>
              <a:rPr lang="en-US" dirty="0" smtClean="0"/>
              <a:t>metrics </a:t>
            </a:r>
            <a:r>
              <a:rPr lang="en-US" dirty="0"/>
              <a:t>required for Group reporting </a:t>
            </a:r>
            <a:r>
              <a:rPr lang="en-US" dirty="0" smtClean="0"/>
              <a:t>only</a:t>
            </a:r>
            <a:endParaRPr lang="en-GB" dirty="0"/>
          </a:p>
        </p:txBody>
      </p:sp>
      <p:sp>
        <p:nvSpPr>
          <p:cNvPr id="5" name="Footnote"/>
          <p:cNvSpPr/>
          <p:nvPr/>
        </p:nvSpPr>
        <p:spPr>
          <a:xfrm>
            <a:off x="2228518" y="6332541"/>
            <a:ext cx="5000959" cy="105863"/>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graphicFrame>
        <p:nvGraphicFramePr>
          <p:cNvPr id="7" name="Table 6"/>
          <p:cNvGraphicFramePr>
            <a:graphicFrameLocks noGrp="1"/>
          </p:cNvGraphicFramePr>
          <p:nvPr>
            <p:extLst>
              <p:ext uri="{D42A27DB-BD31-4B8C-83A1-F6EECF244321}">
                <p14:modId xmlns:p14="http://schemas.microsoft.com/office/powerpoint/2010/main" val="3555053245"/>
              </p:ext>
            </p:extLst>
          </p:nvPr>
        </p:nvGraphicFramePr>
        <p:xfrm>
          <a:off x="365760" y="4491894"/>
          <a:ext cx="8848725" cy="1704673"/>
        </p:xfrm>
        <a:graphic>
          <a:graphicData uri="http://schemas.openxmlformats.org/drawingml/2006/table">
            <a:tbl>
              <a:tblPr firstRow="1" bandRow="1"/>
              <a:tblGrid>
                <a:gridCol w="1349595"/>
                <a:gridCol w="2060559"/>
                <a:gridCol w="3574809"/>
                <a:gridCol w="730089"/>
                <a:gridCol w="1133673"/>
              </a:tblGrid>
              <a:tr h="243538">
                <a:tc>
                  <a:txBody>
                    <a:bodyPr/>
                    <a:lstStyle/>
                    <a:p>
                      <a:pPr algn="l">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0" marR="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Issue</a:t>
                      </a:r>
                      <a:endParaRPr lang="en-US" sz="1000" b="1" dirty="0">
                        <a:solidFill>
                          <a:srgbClr val="FF0000"/>
                        </a:solidFill>
                        <a:latin typeface="Arial" panose="020B0604020202020204" pitchFamily="34" charset="0"/>
                        <a:cs typeface="Arial" panose="020B0604020202020204" pitchFamily="34" charset="0"/>
                      </a:endParaRPr>
                    </a:p>
                  </a:txBody>
                  <a:tcPr marL="0" marR="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Resolution Plan</a:t>
                      </a:r>
                      <a:endParaRPr lang="en-US" sz="1000" b="1" dirty="0">
                        <a:solidFill>
                          <a:srgbClr val="FF0000"/>
                        </a:solidFill>
                        <a:latin typeface="Arial" panose="020B0604020202020204" pitchFamily="34" charset="0"/>
                        <a:cs typeface="Arial" panose="020B0604020202020204" pitchFamily="34" charset="0"/>
                      </a:endParaRPr>
                    </a:p>
                  </a:txBody>
                  <a:tcPr marL="0" marR="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Time</a:t>
                      </a:r>
                      <a:r>
                        <a:rPr lang="en-US" sz="1000" b="1" baseline="0" dirty="0" smtClean="0">
                          <a:solidFill>
                            <a:srgbClr val="FF0000"/>
                          </a:solidFill>
                          <a:latin typeface="Arial" panose="020B0604020202020204" pitchFamily="34" charset="0"/>
                          <a:cs typeface="Arial" panose="020B0604020202020204" pitchFamily="34" charset="0"/>
                        </a:rPr>
                        <a:t> to Resolution</a:t>
                      </a:r>
                      <a:endParaRPr lang="en-US" sz="1000" b="1" dirty="0">
                        <a:solidFill>
                          <a:srgbClr val="FF0000"/>
                        </a:solidFill>
                        <a:latin typeface="Arial" panose="020B0604020202020204" pitchFamily="34" charset="0"/>
                        <a:cs typeface="Arial" panose="020B0604020202020204" pitchFamily="34" charset="0"/>
                      </a:endParaRPr>
                    </a:p>
                  </a:txBody>
                  <a:tcPr marL="0" marR="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Accountable T&amp;O Executive</a:t>
                      </a:r>
                      <a:endParaRPr lang="en-US" sz="1000" b="1" dirty="0">
                        <a:solidFill>
                          <a:srgbClr val="FF0000"/>
                        </a:solidFill>
                        <a:latin typeface="Arial" panose="020B0604020202020204" pitchFamily="34" charset="0"/>
                        <a:cs typeface="Arial" panose="020B0604020202020204" pitchFamily="34" charset="0"/>
                      </a:endParaRPr>
                    </a:p>
                  </a:txBody>
                  <a:tcPr marL="0" marR="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07393">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Systems with Obsolete Operating Systems (%)</a:t>
                      </a:r>
                      <a:endParaRPr lang="en-US" sz="1000" b="0" i="0" dirty="0">
                        <a:solidFill>
                          <a:schemeClr val="tx1"/>
                        </a:solidFill>
                        <a:latin typeface="Arial" panose="020B0604020202020204" pitchFamily="34" charset="0"/>
                        <a:cs typeface="Arial" panose="020B0604020202020204" pitchFamily="34" charset="0"/>
                      </a:endParaRPr>
                    </a:p>
                  </a:txBody>
                  <a:tcPr marL="0" marR="48014">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T&amp;O have tool in place but work is required to configure the reporting to address this.</a:t>
                      </a:r>
                      <a:endParaRPr lang="en-US" sz="1000" b="0" dirty="0">
                        <a:latin typeface="Arial" panose="020B0604020202020204" pitchFamily="34" charset="0"/>
                        <a:cs typeface="Arial" panose="020B0604020202020204" pitchFamily="34" charset="0"/>
                      </a:endParaRPr>
                    </a:p>
                  </a:txBody>
                  <a:tcPr marL="0" marR="48014">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Configuration of CMDB tool to capture population of data for reporting of obsolete operating systems.  This will begin at end of Q2 2016.</a:t>
                      </a:r>
                      <a:endParaRPr lang="en-US" sz="1000" b="0" dirty="0">
                        <a:latin typeface="Arial" panose="020B0604020202020204" pitchFamily="34" charset="0"/>
                        <a:cs typeface="Arial" panose="020B0604020202020204" pitchFamily="34" charset="0"/>
                      </a:endParaRPr>
                    </a:p>
                  </a:txBody>
                  <a:tcPr marL="0" marR="48014">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6/30/16 </a:t>
                      </a:r>
                      <a:endParaRPr lang="en-US" sz="1000" b="0" dirty="0">
                        <a:latin typeface="Arial" panose="020B0604020202020204" pitchFamily="34" charset="0"/>
                        <a:cs typeface="Arial" panose="020B0604020202020204" pitchFamily="34" charset="0"/>
                      </a:endParaRPr>
                    </a:p>
                  </a:txBody>
                  <a:tcPr marL="0" marR="48014">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Jim Brewster</a:t>
                      </a:r>
                      <a:endParaRPr lang="en-US" sz="1000" b="0" dirty="0">
                        <a:latin typeface="Arial" panose="020B0604020202020204" pitchFamily="34" charset="0"/>
                        <a:cs typeface="Arial" panose="020B0604020202020204" pitchFamily="34" charset="0"/>
                      </a:endParaRPr>
                    </a:p>
                  </a:txBody>
                  <a:tcPr marL="0" marR="48014">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4021">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Servers with Security</a:t>
                      </a:r>
                      <a:r>
                        <a:rPr lang="en-US" sz="1000" b="0" i="0" baseline="0" dirty="0" smtClean="0">
                          <a:solidFill>
                            <a:schemeClr val="tx1"/>
                          </a:solidFill>
                          <a:latin typeface="Arial" panose="020B0604020202020204" pitchFamily="34" charset="0"/>
                          <a:cs typeface="Arial" panose="020B0604020202020204" pitchFamily="34" charset="0"/>
                        </a:rPr>
                        <a:t> Compliant Operating Systems</a:t>
                      </a:r>
                      <a:endParaRPr lang="en-US" sz="1000" b="0" i="0" dirty="0">
                        <a:solidFill>
                          <a:schemeClr val="tx1"/>
                        </a:solidFill>
                        <a:latin typeface="Arial" panose="020B0604020202020204" pitchFamily="34" charset="0"/>
                        <a:cs typeface="Arial" panose="020B0604020202020204" pitchFamily="34" charset="0"/>
                      </a:endParaRPr>
                    </a:p>
                  </a:txBody>
                  <a:tcPr marL="0" marR="48014">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T&amp;O does not currently have a solution in place to capture and monitor Compliance.</a:t>
                      </a:r>
                      <a:endParaRPr lang="en-US" sz="1000" b="0" dirty="0">
                        <a:latin typeface="Arial" panose="020B0604020202020204" pitchFamily="34" charset="0"/>
                        <a:cs typeface="Arial" panose="020B0604020202020204" pitchFamily="34" charset="0"/>
                      </a:endParaRPr>
                    </a:p>
                  </a:txBody>
                  <a:tcPr marL="0" marR="48014">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IT is implementing a configuration management compliance assessment solution. This solution is planned to be in production by end of Q3 2016.  Reporting on compliance of production servers will commence in Q4 2016.</a:t>
                      </a:r>
                    </a:p>
                  </a:txBody>
                  <a:tcPr marL="0" marR="48014">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10/31/16</a:t>
                      </a:r>
                      <a:endParaRPr lang="en-US" sz="1000" b="0" dirty="0">
                        <a:latin typeface="Arial" panose="020B0604020202020204" pitchFamily="34" charset="0"/>
                        <a:cs typeface="Arial" panose="020B0604020202020204" pitchFamily="34" charset="0"/>
                      </a:endParaRPr>
                    </a:p>
                  </a:txBody>
                  <a:tcPr marL="0" marR="48014">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Steve Harvey</a:t>
                      </a:r>
                      <a:endParaRPr lang="en-US" sz="1000" b="0" dirty="0">
                        <a:latin typeface="Arial" panose="020B0604020202020204" pitchFamily="34" charset="0"/>
                        <a:cs typeface="Arial" panose="020B0604020202020204" pitchFamily="34" charset="0"/>
                      </a:endParaRPr>
                    </a:p>
                  </a:txBody>
                  <a:tcPr marL="0" marR="48014">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 Box 75"/>
          <p:cNvSpPr txBox="1">
            <a:spLocks noChangeArrowheads="1"/>
          </p:cNvSpPr>
          <p:nvPr/>
        </p:nvSpPr>
        <p:spPr bwMode="gray">
          <a:xfrm>
            <a:off x="366713" y="74355"/>
            <a:ext cx="121026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smtClean="0">
                <a:solidFill>
                  <a:schemeClr val="bg1">
                    <a:lumMod val="50000"/>
                  </a:schemeClr>
                </a:solidFill>
              </a:rPr>
              <a:t>Additional </a:t>
            </a:r>
            <a:r>
              <a:rPr lang="en-US" sz="1200" dirty="0" smtClean="0">
                <a:solidFill>
                  <a:schemeClr val="bg1">
                    <a:lumMod val="50000"/>
                  </a:schemeClr>
                </a:solidFill>
              </a:rPr>
              <a:t>metrics</a:t>
            </a:r>
            <a:endParaRPr lang="en-US" sz="1200" dirty="0">
              <a:solidFill>
                <a:schemeClr val="bg1">
                  <a:lumMod val="50000"/>
                </a:schemeClr>
              </a:solidFill>
            </a:endParaRPr>
          </a:p>
        </p:txBody>
      </p:sp>
    </p:spTree>
    <p:extLst>
      <p:ext uri="{BB962C8B-B14F-4D97-AF65-F5344CB8AC3E}">
        <p14:creationId xmlns:p14="http://schemas.microsoft.com/office/powerpoint/2010/main" val="9413035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200" b="1" dirty="0" smtClean="0">
                <a:solidFill>
                  <a:srgbClr val="FF0000"/>
                </a:solidFill>
              </a:rPr>
              <a:t>Appendix</a:t>
            </a:r>
            <a:endParaRPr lang="en-GB" sz="3200" b="1" dirty="0">
              <a:solidFill>
                <a:srgbClr val="FF0000"/>
              </a:solidFill>
            </a:endParaRPr>
          </a:p>
        </p:txBody>
      </p:sp>
    </p:spTree>
    <p:extLst>
      <p:ext uri="{BB962C8B-B14F-4D97-AF65-F5344CB8AC3E}">
        <p14:creationId xmlns:p14="http://schemas.microsoft.com/office/powerpoint/2010/main" val="28898262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Appendix contents</a:t>
            </a:r>
            <a:endParaRPr lang="en-GB" dirty="0"/>
          </a:p>
        </p:txBody>
      </p:sp>
      <p:sp>
        <p:nvSpPr>
          <p:cNvPr id="6" name="Content Placeholder 3"/>
          <p:cNvSpPr txBox="1">
            <a:spLocks/>
          </p:cNvSpPr>
          <p:nvPr/>
        </p:nvSpPr>
        <p:spPr bwMode="gray">
          <a:xfrm>
            <a:off x="348437" y="1758857"/>
            <a:ext cx="4447401"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460375" indent="-342900">
              <a:spcBef>
                <a:spcPts val="1200"/>
              </a:spcBef>
              <a:buFont typeface="+mj-lt"/>
              <a:buAutoNum type="alphaUcPeriod"/>
            </a:pPr>
            <a:r>
              <a:rPr lang="en-GB" sz="1800" dirty="0">
                <a:latin typeface="Arial" panose="020B0604020202020204" pitchFamily="34" charset="0"/>
                <a:cs typeface="Arial" panose="020B0604020202020204" pitchFamily="34" charset="0"/>
              </a:rPr>
              <a:t>2016 </a:t>
            </a:r>
            <a:r>
              <a:rPr lang="en-GB" sz="1800" dirty="0" smtClean="0">
                <a:latin typeface="Arial" panose="020B0604020202020204" pitchFamily="34" charset="0"/>
                <a:cs typeface="Arial" panose="020B0604020202020204" pitchFamily="34" charset="0"/>
              </a:rPr>
              <a:t>RAS proposal</a:t>
            </a:r>
            <a:endParaRPr lang="en-GB" sz="1800" dirty="0">
              <a:latin typeface="Arial" panose="020B0604020202020204" pitchFamily="34" charset="0"/>
              <a:cs typeface="Arial" panose="020B0604020202020204" pitchFamily="34" charset="0"/>
            </a:endParaRP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Qualitative </a:t>
            </a:r>
            <a:r>
              <a:rPr lang="en-GB" sz="1800" dirty="0">
                <a:latin typeface="Arial" panose="020B0604020202020204" pitchFamily="34" charset="0"/>
                <a:cs typeface="Arial" panose="020B0604020202020204" pitchFamily="34" charset="0"/>
              </a:rPr>
              <a:t>statements</a:t>
            </a:r>
          </a:p>
          <a:p>
            <a:pPr marL="460375" indent="-342900">
              <a:spcBef>
                <a:spcPts val="1200"/>
              </a:spcBef>
              <a:buFont typeface="+mj-lt"/>
              <a:buAutoNum type="alphaUcPeriod"/>
            </a:pPr>
            <a:r>
              <a:rPr lang="en-GB" sz="1800" dirty="0">
                <a:latin typeface="Arial" panose="020B0604020202020204" pitchFamily="34" charset="0"/>
                <a:cs typeface="Arial" panose="020B0604020202020204" pitchFamily="34" charset="0"/>
              </a:rPr>
              <a:t>Glossary </a:t>
            </a:r>
            <a:endParaRPr lang="en-GB"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5582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A</a:t>
            </a:r>
            <a:r>
              <a:rPr lang="en-GB" dirty="0" smtClean="0">
                <a:solidFill>
                  <a:srgbClr val="FF0000"/>
                </a:solidFill>
              </a:rPr>
              <a:t>.</a:t>
            </a:r>
            <a:r>
              <a:rPr lang="en-GB" dirty="0" smtClean="0"/>
              <a:t> 2016 RAS proposal</a:t>
            </a:r>
            <a:endParaRPr lang="en-GB" b="0" dirty="0"/>
          </a:p>
        </p:txBody>
      </p:sp>
      <p:grpSp>
        <p:nvGrpSpPr>
          <p:cNvPr id="3" name="Group 2"/>
          <p:cNvGrpSpPr/>
          <p:nvPr/>
        </p:nvGrpSpPr>
        <p:grpSpPr>
          <a:xfrm>
            <a:off x="436880" y="69852"/>
            <a:ext cx="1656833" cy="189008"/>
            <a:chOff x="457200" y="19052"/>
            <a:chExt cx="1656833" cy="189008"/>
          </a:xfrm>
        </p:grpSpPr>
        <p:sp>
          <p:nvSpPr>
            <p:cNvPr id="4" name="Oval 3"/>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A</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5" name="Text Box 75"/>
            <p:cNvSpPr txBox="1">
              <a:spLocks noChangeArrowheads="1"/>
            </p:cNvSpPr>
            <p:nvPr/>
          </p:nvSpPr>
          <p:spPr bwMode="gray">
            <a:xfrm>
              <a:off x="690566" y="20638"/>
              <a:ext cx="1423467"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smtClean="0">
                  <a:solidFill>
                    <a:schemeClr val="bg1">
                      <a:lumMod val="50000"/>
                    </a:schemeClr>
                  </a:solidFill>
                </a:rPr>
                <a:t>Appendix: 2016 RAS</a:t>
              </a:r>
              <a:endParaRPr lang="en-US" sz="1200" dirty="0">
                <a:solidFill>
                  <a:schemeClr val="bg1">
                    <a:lumMod val="50000"/>
                  </a:schemeClr>
                </a:solidFill>
              </a:endParaRPr>
            </a:p>
          </p:txBody>
        </p:sp>
      </p:grpSp>
      <p:sp>
        <p:nvSpPr>
          <p:cNvPr id="6" name="Rectangle 5"/>
          <p:cNvSpPr/>
          <p:nvPr/>
        </p:nvSpPr>
        <p:spPr>
          <a:xfrm>
            <a:off x="6587460" y="2679700"/>
            <a:ext cx="2200940" cy="1717040"/>
          </a:xfrm>
          <a:prstGeom prst="rect">
            <a:avLst/>
          </a:prstGeom>
          <a:solidFill>
            <a:srgbClr val="A6E2E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panose="020B0604020202020204" pitchFamily="34" charset="0"/>
                <a:cs typeface="Arial" panose="020B0604020202020204" pitchFamily="34" charset="0"/>
              </a:rPr>
              <a:t>Include final RAS proposal presentation here</a:t>
            </a:r>
          </a:p>
        </p:txBody>
      </p:sp>
    </p:spTree>
    <p:extLst>
      <p:ext uri="{BB962C8B-B14F-4D97-AF65-F5344CB8AC3E}">
        <p14:creationId xmlns:p14="http://schemas.microsoft.com/office/powerpoint/2010/main" val="29428269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smtClean="0">
                <a:solidFill>
                  <a:srgbClr val="FF0000"/>
                </a:solidFill>
              </a:rPr>
              <a:t>B.</a:t>
            </a:r>
            <a:r>
              <a:rPr lang="en-GB" dirty="0" smtClean="0"/>
              <a:t> Qualitative statements</a:t>
            </a:r>
            <a:endParaRPr lang="en-GB" b="0" dirty="0"/>
          </a:p>
        </p:txBody>
      </p:sp>
    </p:spTree>
    <p:extLst>
      <p:ext uri="{BB962C8B-B14F-4D97-AF65-F5344CB8AC3E}">
        <p14:creationId xmlns:p14="http://schemas.microsoft.com/office/powerpoint/2010/main" val="9629845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83768072"/>
              </p:ext>
            </p:extLst>
          </p:nvPr>
        </p:nvGraphicFramePr>
        <p:xfrm>
          <a:off x="365760" y="1463040"/>
          <a:ext cx="8897938" cy="4776382"/>
        </p:xfrm>
        <a:graphic>
          <a:graphicData uri="http://schemas.openxmlformats.org/drawingml/2006/table">
            <a:tbl>
              <a:tblPr>
                <a:tableStyleId>{839DD9DD-9E6C-4910-8AC0-68ADFF6A6AFC}</a:tableStyleId>
              </a:tblPr>
              <a:tblGrid>
                <a:gridCol w="1684178"/>
                <a:gridCol w="7213760"/>
              </a:tblGrid>
              <a:tr h="211495">
                <a:tc>
                  <a:txBody>
                    <a:bodyPr/>
                    <a:lstStyle/>
                    <a:p>
                      <a:pPr algn="l" rtl="0" fontAlgn="ctr"/>
                      <a:r>
                        <a:rPr lang="en-US" sz="12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a:noFill/>
                    </a:lnL>
                    <a:lnR>
                      <a:noFill/>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a:noFill/>
                    </a:lnL>
                    <a:lnR>
                      <a:noFill/>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613544">
                <a:tc>
                  <a:txBody>
                    <a:bodyPr/>
                    <a:lstStyle/>
                    <a:p>
                      <a:pPr algn="l" rtl="0" fontAlgn="ctr"/>
                      <a:r>
                        <a:rPr lang="en-US" sz="1200" b="1" i="0" u="none" strike="noStrike" dirty="0" smtClean="0">
                          <a:solidFill>
                            <a:schemeClr val="tx1"/>
                          </a:solidFill>
                          <a:effectLst/>
                          <a:latin typeface="Arial" panose="020B0604020202020204" pitchFamily="34" charset="0"/>
                          <a:cs typeface="Arial" panose="020B0604020202020204" pitchFamily="34" charset="0"/>
                        </a:rPr>
                        <a:t>Capital adequacy</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hold sufficient capital to satisfy current and future regulatory and internal capital requirements, to ensure continuous access to capital markets and to withstand the impact of potential losses in an economic downturn.</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11495">
                <a:tc rowSpan="5">
                  <a:txBody>
                    <a:bodyPr/>
                    <a:lstStyle/>
                    <a:p>
                      <a:pPr algn="l" rtl="0" fontAlgn="ctr"/>
                      <a:r>
                        <a:rPr lang="en-US" sz="1200" b="1" i="0" u="none" strike="noStrike" kern="1200" dirty="0" smtClean="0">
                          <a:solidFill>
                            <a:schemeClr val="tx1"/>
                          </a:solidFill>
                          <a:effectLst/>
                          <a:latin typeface="Arial" panose="020B0604020202020204" pitchFamily="34" charset="0"/>
                          <a:ea typeface="+mn-ea"/>
                          <a:cs typeface="Arial" panose="020B0604020202020204" pitchFamily="34" charset="0"/>
                        </a:rPr>
                        <a:t>Credit risk</a:t>
                      </a:r>
                      <a:endParaRPr lang="en-US" sz="1200" b="1"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a:solidFill>
                            <a:srgbClr val="000000"/>
                          </a:solidFill>
                          <a:effectLst/>
                          <a:latin typeface="Arial" panose="020B0604020202020204" pitchFamily="34" charset="0"/>
                          <a:cs typeface="Arial" panose="020B0604020202020204" pitchFamily="34" charset="0"/>
                        </a:rPr>
                        <a:t>SC is willing to take credit risks that it understands and that fall within its risk appetite.</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2519">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focus on lending products for which in-house knowledge and skills exist from a risk perspective and on which credit risk can be measured and managed.</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2519">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200" b="0" i="0" u="none" strike="noStrike">
                          <a:solidFill>
                            <a:srgbClr val="000000"/>
                          </a:solidFill>
                          <a:effectLst/>
                          <a:latin typeface="Arial" panose="020B0604020202020204" pitchFamily="34" charset="0"/>
                          <a:cs typeface="Arial" panose="020B0604020202020204" pitchFamily="34" charset="0"/>
                        </a:rPr>
                        <a:t>SC will monitor and manage portfolio quality and concentrations, including borrower and collateral quality, portfolio diversification across product, geography, collateral type, and client segment.</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11495">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carefully monitor and manage the size of its subprime portfolio.</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2519">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ensure that the volume of realized and projected loan losses under both baseline and stress does not threaten its capital position and its ability to meet its regulatory requirements.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558165">
                <a:tc>
                  <a:txBody>
                    <a:bodyPr/>
                    <a:lstStyle/>
                    <a:p>
                      <a:pPr algn="l" rtl="0" fontAlgn="ctr"/>
                      <a:r>
                        <a:rPr lang="en-US" sz="1200" b="1" i="0" u="none" strike="noStrike" dirty="0" smtClean="0">
                          <a:solidFill>
                            <a:schemeClr val="tx1"/>
                          </a:solidFill>
                          <a:effectLst/>
                          <a:latin typeface="Arial" panose="020B0604020202020204" pitchFamily="34" charset="0"/>
                          <a:cs typeface="Arial" panose="020B0604020202020204" pitchFamily="34" charset="0"/>
                        </a:rPr>
                        <a:t>Residual Value risk</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200" u="none" strike="noStrike" dirty="0" smtClean="0">
                          <a:effectLst/>
                          <a:latin typeface="Arial" panose="020B0604020202020204" pitchFamily="34" charset="0"/>
                          <a:cs typeface="Arial" panose="020B0604020202020204" pitchFamily="34" charset="0"/>
                        </a:rPr>
                        <a:t>SC </a:t>
                      </a:r>
                      <a:r>
                        <a:rPr lang="en-US" sz="1200" u="none" strike="noStrike" dirty="0">
                          <a:effectLst/>
                          <a:latin typeface="Arial" panose="020B0604020202020204" pitchFamily="34" charset="0"/>
                          <a:cs typeface="Arial" panose="020B0604020202020204" pitchFamily="34" charset="0"/>
                        </a:rPr>
                        <a:t>will ensure that losses from residual value risk due to adverse market movements impacting the value of vehicles or from the mispricing of vehicle leases do not threaten its capital strength under baseline or stress.</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2519">
                <a:tc rowSpan="2">
                  <a:txBody>
                    <a:bodyPr/>
                    <a:lstStyle/>
                    <a:p>
                      <a:pPr algn="l" rtl="0" fontAlgn="ctr"/>
                      <a:r>
                        <a:rPr lang="en-US" sz="1200" b="1" i="0" u="none" strike="noStrike" dirty="0" smtClean="0">
                          <a:solidFill>
                            <a:schemeClr val="tx1"/>
                          </a:solidFill>
                          <a:effectLst/>
                          <a:latin typeface="Arial" panose="020B0604020202020204" pitchFamily="34" charset="0"/>
                          <a:cs typeface="Arial" panose="020B0604020202020204" pitchFamily="34" charset="0"/>
                        </a:rPr>
                        <a:t>Liquidity / Funding</a:t>
                      </a:r>
                      <a:r>
                        <a:rPr lang="en-US" sz="12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ensure that it holds sufficient High Quality Liquid Assets and has an effective Contingency Funding Plan to withstand liquidity shortfalls in a severe stress scenario.</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1495">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diversify its funding sources and minimize its dependence on capital markets.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2519">
                <a:tc rowSpan="2">
                  <a:txBody>
                    <a:bodyPr/>
                    <a:lstStyle/>
                    <a:p>
                      <a:pPr algn="l" rtl="0" fontAlgn="ctr"/>
                      <a:r>
                        <a:rPr lang="en-US" sz="120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conservatively manage its Interest Rate Risk exposures, setting a maximum for the sensitivity of the net interest income and market value of equity to interest rates.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579">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To minimize its exposure to Interest Rate Risk, SC will hedge via instruments that it understands.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2519">
                <a:tc>
                  <a:txBody>
                    <a:bodyPr/>
                    <a:lstStyle/>
                    <a:p>
                      <a:pPr algn="l" rtl="0" fontAlgn="ctr"/>
                      <a:r>
                        <a:rPr lang="en-US" sz="1200" b="1" i="0" u="none" strike="noStrike" dirty="0" smtClean="0">
                          <a:solidFill>
                            <a:schemeClr val="tx1"/>
                          </a:solidFill>
                          <a:effectLst/>
                          <a:latin typeface="Arial" panose="020B0604020202020204" pitchFamily="34" charset="0"/>
                          <a:cs typeface="Arial" panose="020B0604020202020204" pitchFamily="34" charset="0"/>
                        </a:rPr>
                        <a:t>Mark-to-Market Portfolio risk</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200" u="none" strike="noStrike" dirty="0" smtClean="0">
                          <a:effectLst/>
                          <a:latin typeface="Arial" panose="020B0604020202020204" pitchFamily="34" charset="0"/>
                          <a:cs typeface="Arial" panose="020B0604020202020204" pitchFamily="34" charset="0"/>
                        </a:rPr>
                        <a:t>SC </a:t>
                      </a:r>
                      <a:r>
                        <a:rPr lang="en-US" sz="1200" u="none" strike="noStrike" dirty="0">
                          <a:effectLst/>
                          <a:latin typeface="Arial" panose="020B0604020202020204" pitchFamily="34" charset="0"/>
                          <a:cs typeface="Arial" panose="020B0604020202020204" pitchFamily="34" charset="0"/>
                        </a:rPr>
                        <a:t>will maintain a low risk profile on all fair value activities to protect against losses due to adverse market movements.</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2016 Qualitative statements (1/2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pSp>
        <p:nvGrpSpPr>
          <p:cNvPr id="5" name="Group 4"/>
          <p:cNvGrpSpPr/>
          <p:nvPr/>
        </p:nvGrpSpPr>
        <p:grpSpPr>
          <a:xfrm>
            <a:off x="436880" y="69852"/>
            <a:ext cx="2862291" cy="189008"/>
            <a:chOff x="457200" y="19052"/>
            <a:chExt cx="2862291" cy="189008"/>
          </a:xfrm>
        </p:grpSpPr>
        <p:sp>
          <p:nvSpPr>
            <p:cNvPr id="6" name="Oval 5"/>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B</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7" name="Text Box 75"/>
            <p:cNvSpPr txBox="1">
              <a:spLocks noChangeArrowheads="1"/>
            </p:cNvSpPr>
            <p:nvPr/>
          </p:nvSpPr>
          <p:spPr bwMode="gray">
            <a:xfrm>
              <a:off x="690566" y="2063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RAS Qualitative Statements</a:t>
              </a:r>
            </a:p>
          </p:txBody>
        </p:sp>
      </p:grpSp>
    </p:spTree>
    <p:extLst>
      <p:ext uri="{BB962C8B-B14F-4D97-AF65-F5344CB8AC3E}">
        <p14:creationId xmlns:p14="http://schemas.microsoft.com/office/powerpoint/2010/main" val="4013811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7481591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313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ight Bracket 2"/>
          <p:cNvSpPr/>
          <p:nvPr/>
        </p:nvSpPr>
        <p:spPr>
          <a:xfrm flipH="1">
            <a:off x="371321" y="3818537"/>
            <a:ext cx="101600" cy="2023653"/>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itle 1"/>
          <p:cNvSpPr>
            <a:spLocks noGrp="1"/>
          </p:cNvSpPr>
          <p:nvPr>
            <p:ph sz="quarter" idx="11"/>
          </p:nvPr>
        </p:nvSpPr>
        <p:spPr>
          <a:xfrm>
            <a:off x="348437" y="452510"/>
            <a:ext cx="8666245" cy="435610"/>
          </a:xfrm>
        </p:spPr>
        <p:txBody>
          <a:bodyPr/>
          <a:lstStyle/>
          <a:p>
            <a:r>
              <a:rPr lang="en-US" dirty="0"/>
              <a:t>Risk taxonomy calibration approaches linked to risk objectives</a:t>
            </a:r>
            <a:endParaRPr lang="en-US" b="0" dirty="0">
              <a:solidFill>
                <a:schemeClr val="accent1"/>
              </a:solidFill>
            </a:endParaRPr>
          </a:p>
        </p:txBody>
      </p:sp>
      <p:sp>
        <p:nvSpPr>
          <p:cNvPr id="5"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C</a:t>
            </a:r>
            <a:r>
              <a:rPr lang="en-US" sz="1200" dirty="0" smtClean="0">
                <a:solidFill>
                  <a:schemeClr val="bg1">
                    <a:lumMod val="50000"/>
                  </a:schemeClr>
                </a:solidFill>
              </a:rPr>
              <a:t>alibration approach</a:t>
            </a:r>
            <a:endParaRPr lang="en-US" sz="1200" dirty="0">
              <a:solidFill>
                <a:schemeClr val="bg1">
                  <a:lumMod val="50000"/>
                </a:schemeClr>
              </a:solidFill>
            </a:endParaRPr>
          </a:p>
        </p:txBody>
      </p:sp>
      <p:sp>
        <p:nvSpPr>
          <p:cNvPr id="6" name="Text Placeholder 2"/>
          <p:cNvSpPr txBox="1">
            <a:spLocks/>
          </p:cNvSpPr>
          <p:nvPr/>
        </p:nvSpPr>
        <p:spPr bwMode="auto">
          <a:xfrm>
            <a:off x="365760"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RAS </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7" name="Text Placeholder 2"/>
          <p:cNvSpPr txBox="1">
            <a:spLocks/>
          </p:cNvSpPr>
          <p:nvPr/>
        </p:nvSpPr>
        <p:spPr bwMode="auto">
          <a:xfrm>
            <a:off x="3332105"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Anchor calibration approaches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8" name="Table 7"/>
          <p:cNvGraphicFramePr>
            <a:graphicFrameLocks noGrp="1"/>
          </p:cNvGraphicFramePr>
          <p:nvPr>
            <p:extLst>
              <p:ext uri="{D42A27DB-BD31-4B8C-83A1-F6EECF244321}">
                <p14:modId xmlns:p14="http://schemas.microsoft.com/office/powerpoint/2010/main" val="3603792983"/>
              </p:ext>
            </p:extLst>
          </p:nvPr>
        </p:nvGraphicFramePr>
        <p:xfrm>
          <a:off x="3332104" y="1842426"/>
          <a:ext cx="5915083" cy="3989131"/>
        </p:xfrm>
        <a:graphic>
          <a:graphicData uri="http://schemas.openxmlformats.org/drawingml/2006/table">
            <a:tbl>
              <a:tblPr firstRow="1" bandRow="1">
                <a:tableStyleId>{839DD9DD-9E6C-4910-8AC0-68ADFF6A6AFC}</a:tableStyleId>
              </a:tblPr>
              <a:tblGrid>
                <a:gridCol w="1487297"/>
                <a:gridCol w="2052008"/>
                <a:gridCol w="2375778"/>
              </a:tblGrid>
              <a:tr h="284938">
                <a:tc>
                  <a:txBody>
                    <a:bodyPr/>
                    <a:lstStyle/>
                    <a:p>
                      <a:r>
                        <a:rPr lang="en-US" sz="1200" b="1" dirty="0" smtClean="0">
                          <a:solidFill>
                            <a:srgbClr val="FF0000"/>
                          </a:solidFill>
                          <a:latin typeface="Arial" panose="020B0604020202020204" pitchFamily="34" charset="0"/>
                          <a:cs typeface="Arial" panose="020B0604020202020204" pitchFamily="34" charset="0"/>
                        </a:rPr>
                        <a:t>Anchor</a:t>
                      </a: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latin typeface="Arial" panose="020B0604020202020204" pitchFamily="34" charset="0"/>
                          <a:ea typeface="+mn-ea"/>
                          <a:cs typeface="Arial" panose="020B0604020202020204" pitchFamily="34" charset="0"/>
                        </a:rPr>
                        <a:t>Calibration approach</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Arial" panose="020B0604020202020204" pitchFamily="34" charset="0"/>
                          <a:ea typeface="+mn-ea"/>
                          <a:cs typeface="Arial" panose="020B0604020202020204" pitchFamily="34" charset="0"/>
                        </a:rPr>
                        <a:t>Applicable</a:t>
                      </a:r>
                      <a:r>
                        <a:rPr lang="en-US" sz="1200" b="1" kern="1200" baseline="0" dirty="0" smtClean="0">
                          <a:solidFill>
                            <a:srgbClr val="FF0000"/>
                          </a:solidFill>
                          <a:latin typeface="Arial" panose="020B0604020202020204" pitchFamily="34" charset="0"/>
                          <a:ea typeface="+mn-ea"/>
                          <a:cs typeface="Arial" panose="020B0604020202020204" pitchFamily="34" charset="0"/>
                        </a:rPr>
                        <a:t> risk taxonomy</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Existing management limits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Align anchor to other limits codified in policies or management practices to ensure consistency across the organization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buFont typeface="Arial" panose="020B0604020202020204" pitchFamily="34" charset="0"/>
                        <a:buChar char="•"/>
                      </a:pPr>
                      <a:r>
                        <a:rPr lang="en-US" sz="1200" dirty="0" smtClean="0">
                          <a:latin typeface="Arial" panose="020B0604020202020204" pitchFamily="34" charset="0"/>
                          <a:cs typeface="Arial" panose="020B0604020202020204" pitchFamily="34" charset="0"/>
                        </a:rPr>
                        <a:t>Capital adequacy (ratios)</a:t>
                      </a:r>
                      <a:endParaRPr lang="en-US" sz="1200" baseline="0" dirty="0" smtClean="0">
                        <a:latin typeface="Arial" panose="020B0604020202020204" pitchFamily="34" charset="0"/>
                        <a:cs typeface="Arial" panose="020B0604020202020204" pitchFamily="34" charset="0"/>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Compliance risk</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Model risk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Arial" panose="020B0604020202020204" pitchFamily="34" charset="0"/>
                          <a:ea typeface="+mn-ea"/>
                          <a:cs typeface="Arial" panose="020B0604020202020204" pitchFamily="34" charset="0"/>
                        </a:rPr>
                        <a:t>Model p</a:t>
                      </a:r>
                      <a:r>
                        <a:rPr lang="en-US" sz="1200" b="1" kern="1200" dirty="0" smtClean="0">
                          <a:solidFill>
                            <a:schemeClr val="tx1"/>
                          </a:solidFill>
                          <a:latin typeface="Arial" panose="020B0604020202020204" pitchFamily="34" charset="0"/>
                          <a:ea typeface="+mn-ea"/>
                          <a:cs typeface="Arial" panose="020B0604020202020204" pitchFamily="34" charset="0"/>
                        </a:rPr>
                        <a:t>rojections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Set anchors based on outputs of CCAR and other business models, applying </a:t>
                      </a:r>
                      <a:r>
                        <a:rPr lang="en-US" sz="1200" b="0" kern="1200" dirty="0" smtClean="0">
                          <a:solidFill>
                            <a:schemeClr val="tx1"/>
                          </a:solidFill>
                          <a:latin typeface="Arial" panose="020B0604020202020204" pitchFamily="34" charset="0"/>
                          <a:ea typeface="+mn-ea"/>
                          <a:cs typeface="Arial" panose="020B0604020202020204" pitchFamily="34" charset="0"/>
                        </a:rPr>
                        <a:t>adjustments</a:t>
                      </a:r>
                      <a:r>
                        <a:rPr lang="en-US" sz="1200" b="0" kern="1200" baseline="0" dirty="0" smtClean="0">
                          <a:solidFill>
                            <a:schemeClr val="tx1"/>
                          </a:solidFill>
                          <a:latin typeface="Arial" panose="020B0604020202020204" pitchFamily="34" charset="0"/>
                          <a:ea typeface="+mn-ea"/>
                          <a:cs typeface="Arial" panose="020B0604020202020204" pitchFamily="34" charset="0"/>
                        </a:rPr>
                        <a:t> based on management review</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Capital adequacy (other)</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Credit risk (losses)</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Residual value risk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Historical</a:t>
                      </a:r>
                      <a:r>
                        <a:rPr lang="en-US" sz="1200" b="1" baseline="0" dirty="0" smtClean="0">
                          <a:solidFill>
                            <a:schemeClr val="tx1"/>
                          </a:solidFill>
                          <a:latin typeface="Arial" panose="020B0604020202020204" pitchFamily="34" charset="0"/>
                          <a:cs typeface="Arial" panose="020B0604020202020204" pitchFamily="34" charset="0"/>
                        </a:rPr>
                        <a:t> benchmarks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Leverage management expertise, supported by comparison to internal</a:t>
                      </a:r>
                      <a:r>
                        <a:rPr lang="en-US" sz="1200" b="0" baseline="0" dirty="0" smtClean="0">
                          <a:solidFill>
                            <a:schemeClr val="tx1"/>
                          </a:solidFill>
                          <a:latin typeface="Arial" panose="020B0604020202020204" pitchFamily="34" charset="0"/>
                          <a:cs typeface="Arial" panose="020B0604020202020204" pitchFamily="34" charset="0"/>
                        </a:rPr>
                        <a:t> and external data, where available</a:t>
                      </a:r>
                      <a:endParaRPr lang="en-US" sz="1200" b="0" dirty="0" smtClean="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Credit risk (concentration)</a:t>
                      </a:r>
                      <a:r>
                        <a:rPr lang="en-US" sz="1200" b="0" kern="1200" baseline="30000" dirty="0" smtClean="0">
                          <a:solidFill>
                            <a:schemeClr val="tx1"/>
                          </a:solidFill>
                          <a:latin typeface="Arial" panose="020B0604020202020204" pitchFamily="34" charset="0"/>
                          <a:ea typeface="+mn-ea"/>
                          <a:cs typeface="Arial" panose="020B0604020202020204" pitchFamily="34" charset="0"/>
                        </a:rPr>
                        <a:t> </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Operational risk</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solidFill>
                            <a:schemeClr val="tx1"/>
                          </a:solidFill>
                          <a:latin typeface="Arial" panose="020B0604020202020204" pitchFamily="34" charset="0"/>
                          <a:cs typeface="Arial" panose="020B0604020202020204" pitchFamily="34" charset="0"/>
                        </a:rPr>
                        <a:t>Liquidity risk</a:t>
                      </a:r>
                    </a:p>
                    <a:p>
                      <a:pPr marL="119063" lvl="0" indent="-119063" algn="l" defTabSz="457200" rtl="0" eaLnBrk="1" latinLnBrk="0" hangingPunct="1">
                        <a:buFont typeface="Arial" panose="020B0604020202020204" pitchFamily="34" charset="0"/>
                        <a:buChar char="•"/>
                      </a:pPr>
                      <a:r>
                        <a:rPr lang="en-US" sz="1200" kern="1200" baseline="0" dirty="0" smtClean="0">
                          <a:solidFill>
                            <a:schemeClr val="tx1"/>
                          </a:solidFill>
                          <a:latin typeface="Arial" panose="020B0604020202020204" pitchFamily="34" charset="0"/>
                          <a:ea typeface="+mn-ea"/>
                          <a:cs typeface="Arial" panose="020B0604020202020204" pitchFamily="34" charset="0"/>
                        </a:rPr>
                        <a:t>Mark-to-market portfolio risk</a:t>
                      </a:r>
                    </a:p>
                    <a:p>
                      <a:pPr marL="119063" lvl="0" indent="-119063" algn="l" defTabSz="457200" rtl="0" eaLnBrk="1" latinLnBrk="0" hangingPunct="1">
                        <a:buFont typeface="Arial" panose="020B0604020202020204" pitchFamily="34" charset="0"/>
                        <a:buChar char="•"/>
                      </a:pPr>
                      <a:r>
                        <a:rPr lang="en-US" sz="1200" kern="1200" baseline="0" dirty="0" smtClean="0">
                          <a:solidFill>
                            <a:schemeClr val="tx1"/>
                          </a:solidFill>
                          <a:latin typeface="Arial" panose="020B0604020202020204" pitchFamily="34" charset="0"/>
                          <a:ea typeface="+mn-ea"/>
                          <a:cs typeface="Arial" panose="020B0604020202020204" pitchFamily="34" charset="0"/>
                        </a:rPr>
                        <a:t>Interest rate risk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11"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12"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solidFill>
                  <a:srgbClr val="FF0000"/>
                </a:solidFill>
                <a:latin typeface="Arial" panose="020B0604020202020204" pitchFamily="34" charset="0"/>
                <a:ea typeface="+mj-ea"/>
                <a:cs typeface="Arial" panose="020B0604020202020204" pitchFamily="34" charset="0"/>
              </a:rPr>
              <a:t>Calibrate anchor points for metric limits</a:t>
            </a:r>
            <a:endParaRPr lang="en-GB" altLang="zh-CN" sz="1100" b="1" dirty="0">
              <a:solidFill>
                <a:srgbClr val="FF0000"/>
              </a:solidFill>
              <a:latin typeface="Arial" panose="020B0604020202020204" pitchFamily="34" charset="0"/>
              <a:ea typeface="+mj-ea"/>
              <a:cs typeface="Arial" panose="020B0604020202020204" pitchFamily="34" charset="0"/>
            </a:endParaRPr>
          </a:p>
        </p:txBody>
      </p:sp>
      <p:sp>
        <p:nvSpPr>
          <p:cNvPr id="13"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entity level</a:t>
            </a:r>
            <a:endParaRPr lang="en-GB" altLang="zh-CN" sz="1100" b="1" dirty="0">
              <a:latin typeface="Arial" panose="020B0604020202020204" pitchFamily="34" charset="0"/>
              <a:ea typeface="+mj-ea"/>
              <a:cs typeface="Arial" panose="020B0604020202020204" pitchFamily="34" charset="0"/>
            </a:endParaRPr>
          </a:p>
        </p:txBody>
      </p:sp>
      <p:sp>
        <p:nvSpPr>
          <p:cNvPr id="14" name="Right Brace 13"/>
          <p:cNvSpPr/>
          <p:nvPr/>
        </p:nvSpPr>
        <p:spPr>
          <a:xfrm flipH="1">
            <a:off x="2446653" y="1842428"/>
            <a:ext cx="630662" cy="3989130"/>
          </a:xfrm>
          <a:prstGeom prst="rightBrace">
            <a:avLst>
              <a:gd name="adj1" fmla="val 0"/>
              <a:gd name="adj2" fmla="val 62864"/>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TextBox 14"/>
          <p:cNvSpPr txBox="1"/>
          <p:nvPr/>
        </p:nvSpPr>
        <p:spPr>
          <a:xfrm rot="16200000">
            <a:off x="-63801" y="4631972"/>
            <a:ext cx="886781" cy="231282"/>
          </a:xfrm>
          <a:prstGeom prst="rect">
            <a:avLst/>
          </a:prstGeom>
          <a:solidFill>
            <a:schemeClr val="bg1"/>
          </a:solidFill>
        </p:spPr>
        <p:txBody>
          <a:bodyPr wrap="none" rtlCol="0">
            <a:spAutoFit/>
          </a:bodyPr>
          <a:lstStyle/>
          <a:p>
            <a:r>
              <a:rPr lang="en-GB" sz="1050" b="1" dirty="0" smtClean="0">
                <a:solidFill>
                  <a:schemeClr val="accent1"/>
                </a:solidFill>
              </a:rPr>
              <a:t>Calibration</a:t>
            </a:r>
            <a:endParaRPr lang="en-GB" sz="1050" b="1" dirty="0">
              <a:solidFill>
                <a:schemeClr val="accent1"/>
              </a:solidFill>
            </a:endParaRPr>
          </a:p>
        </p:txBody>
      </p:sp>
      <p:sp>
        <p:nvSpPr>
          <p:cNvPr id="16" name="Right Bracket 15"/>
          <p:cNvSpPr/>
          <p:nvPr/>
        </p:nvSpPr>
        <p:spPr>
          <a:xfrm flipH="1">
            <a:off x="371321" y="2832020"/>
            <a:ext cx="101600" cy="965252"/>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50"/>
          </a:p>
        </p:txBody>
      </p:sp>
      <p:sp>
        <p:nvSpPr>
          <p:cNvPr id="2" name="TextBox 1"/>
          <p:cNvSpPr txBox="1"/>
          <p:nvPr/>
        </p:nvSpPr>
        <p:spPr>
          <a:xfrm rot="16200000">
            <a:off x="-4491" y="3129532"/>
            <a:ext cx="768160" cy="370230"/>
          </a:xfrm>
          <a:prstGeom prst="rect">
            <a:avLst/>
          </a:prstGeom>
          <a:solidFill>
            <a:schemeClr val="bg1"/>
          </a:solidFill>
        </p:spPr>
        <p:txBody>
          <a:bodyPr wrap="none" rtlCol="0">
            <a:spAutoFit/>
          </a:bodyPr>
          <a:lstStyle/>
          <a:p>
            <a:r>
              <a:rPr lang="en-GB" sz="1050" b="1" dirty="0" smtClean="0">
                <a:solidFill>
                  <a:schemeClr val="accent1"/>
                </a:solidFill>
              </a:rPr>
              <a:t>Metric </a:t>
            </a:r>
          </a:p>
          <a:p>
            <a:r>
              <a:rPr lang="en-GB" sz="1050" b="1" dirty="0" smtClean="0">
                <a:solidFill>
                  <a:schemeClr val="accent1"/>
                </a:solidFill>
              </a:rPr>
              <a:t>selection</a:t>
            </a:r>
            <a:endParaRPr lang="en-GB" sz="1050" b="1" dirty="0">
              <a:solidFill>
                <a:schemeClr val="accent1"/>
              </a:solidFill>
            </a:endParaRPr>
          </a:p>
        </p:txBody>
      </p:sp>
    </p:spTree>
    <p:extLst>
      <p:ext uri="{BB962C8B-B14F-4D97-AF65-F5344CB8AC3E}">
        <p14:creationId xmlns:p14="http://schemas.microsoft.com/office/powerpoint/2010/main" val="13549716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2016 Qualitative statements (2/2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aphicFrame>
        <p:nvGraphicFramePr>
          <p:cNvPr id="5" name="Table 4"/>
          <p:cNvGraphicFramePr>
            <a:graphicFrameLocks noGrp="1"/>
          </p:cNvGraphicFramePr>
          <p:nvPr>
            <p:extLst>
              <p:ext uri="{D42A27DB-BD31-4B8C-83A1-F6EECF244321}">
                <p14:modId xmlns:p14="http://schemas.microsoft.com/office/powerpoint/2010/main" val="1899802679"/>
              </p:ext>
            </p:extLst>
          </p:nvPr>
        </p:nvGraphicFramePr>
        <p:xfrm>
          <a:off x="365760" y="1463040"/>
          <a:ext cx="8897938" cy="4664076"/>
        </p:xfrm>
        <a:graphic>
          <a:graphicData uri="http://schemas.openxmlformats.org/drawingml/2006/table">
            <a:tbl>
              <a:tblPr>
                <a:tableStyleId>{839DD9DD-9E6C-4910-8AC0-68ADFF6A6AFC}</a:tableStyleId>
              </a:tblPr>
              <a:tblGrid>
                <a:gridCol w="1684178"/>
                <a:gridCol w="7213760"/>
              </a:tblGrid>
              <a:tr h="211495">
                <a:tc>
                  <a:txBody>
                    <a:bodyPr/>
                    <a:lstStyle/>
                    <a:p>
                      <a:pPr algn="l" rtl="0" fontAlgn="ctr"/>
                      <a:r>
                        <a:rPr lang="en-US" sz="12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a:noFill/>
                    </a:lnL>
                    <a:lnR>
                      <a:noFill/>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2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a:noFill/>
                    </a:lnL>
                    <a:lnR>
                      <a:noFill/>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613544">
                <a:tc rowSpan="3">
                  <a:txBody>
                    <a:bodyPr/>
                    <a:lstStyle/>
                    <a:p>
                      <a:pPr algn="l" rtl="0" fontAlgn="ctr"/>
                      <a:r>
                        <a:rPr lang="en-US" sz="120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strives to deliver consistent performance through pragmatic risk-taking. SC will not place an undue amount of earnings or capital at risk for an entity of its size, complexity, and risk profile in any stress scenario.</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11495">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ensure that adequate governance and oversight processes and controls are in place for all business activities, products, and services.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2519">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SC’s strategic planning process will both consider and work with the risk appetite setting, capital planning, and recovery and resolution planning processes.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12519">
                <a:tc rowSpan="2">
                  <a:txBody>
                    <a:bodyPr/>
                    <a:lstStyle/>
                    <a:p>
                      <a:pPr algn="l" rtl="0" fontAlgn="ctr"/>
                      <a:r>
                        <a:rPr lang="en-US" sz="120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2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has a risk-averse approach to operational risk but recognizes that it is inherent in all products, activities, processes and systems and must be adequately managed to meet business objectives.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11495">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is committed to implementing practices and controls that will minimize losses incurred from inadequate or failed internal processes, people, and systems or from external events.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0">
                <a:tc rowSpan="3">
                  <a:txBody>
                    <a:bodyPr/>
                    <a:lstStyle/>
                    <a:p>
                      <a:pPr algn="l" rtl="0" fontAlgn="ctr"/>
                      <a:r>
                        <a:rPr lang="en-US" sz="120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enforce model monitoring standards in line with industry practices and regulatory requirements.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280324">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allocate more resources to those models with the highest risk level (Tier 1).</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5900">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ensure no new models are used or put into production without the appropriate approval.</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1495">
                <a:tc rowSpan="4">
                  <a:txBody>
                    <a:bodyPr/>
                    <a:lstStyle/>
                    <a:p>
                      <a:pPr algn="l" rtl="0" fontAlgn="ctr"/>
                      <a:r>
                        <a:rPr lang="en-US" sz="1200" b="1" i="0" u="none" strike="noStrike" kern="1200" dirty="0" smtClean="0">
                          <a:solidFill>
                            <a:schemeClr val="tx1"/>
                          </a:solidFill>
                          <a:effectLst/>
                          <a:latin typeface="Arial" panose="020B0604020202020204" pitchFamily="34" charset="0"/>
                          <a:ea typeface="+mn-ea"/>
                          <a:cs typeface="Arial" panose="020B0604020202020204" pitchFamily="34" charset="0"/>
                        </a:rPr>
                        <a:t>Compliance &amp; Reputational</a:t>
                      </a:r>
                      <a:r>
                        <a:rPr lang="en-US" sz="1200" b="1" i="0" u="none" strike="noStrike" kern="1200" baseline="0" dirty="0" smtClean="0">
                          <a:solidFill>
                            <a:schemeClr val="tx1"/>
                          </a:solidFill>
                          <a:effectLst/>
                          <a:latin typeface="Arial" panose="020B0604020202020204" pitchFamily="34" charset="0"/>
                          <a:ea typeface="+mn-ea"/>
                          <a:cs typeface="Arial" panose="020B0604020202020204" pitchFamily="34" charset="0"/>
                        </a:rPr>
                        <a:t> risk</a:t>
                      </a:r>
                      <a:endParaRPr lang="en-US" sz="1200" b="1"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aims to comply fully with the letter and spirit of all applicable laws and regulatory standards that apply to its operations and it will ensure the timely remediation of any regulatory finding.</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2519">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treat its customers fairly, abide by consumer protection laws and regulations and will not pursue any business or maintain any practices that may damage its reputation with customers, employees, or other stakeholders.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579">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will not knowingly conduct business with individuals or entities it believes to be engaged in inappropriate behavior, money laundering, terrorist financing, corruption or other illicit financial activities.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6065">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200" b="0" i="0" u="none" strike="noStrike" dirty="0">
                          <a:solidFill>
                            <a:srgbClr val="000000"/>
                          </a:solidFill>
                          <a:effectLst/>
                          <a:latin typeface="Arial" panose="020B0604020202020204" pitchFamily="34" charset="0"/>
                          <a:cs typeface="Arial" panose="020B0604020202020204" pitchFamily="34" charset="0"/>
                        </a:rPr>
                        <a:t>SC expects that its employees will act with the highest ethical standards at all times.</a:t>
                      </a:r>
                    </a:p>
                  </a:txBody>
                  <a:tcPr marL="17145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9" name="Group 8"/>
          <p:cNvGrpSpPr/>
          <p:nvPr/>
        </p:nvGrpSpPr>
        <p:grpSpPr>
          <a:xfrm>
            <a:off x="436880" y="69852"/>
            <a:ext cx="2862291" cy="189008"/>
            <a:chOff x="457200" y="19052"/>
            <a:chExt cx="2862291" cy="189008"/>
          </a:xfrm>
        </p:grpSpPr>
        <p:sp>
          <p:nvSpPr>
            <p:cNvPr id="10" name="Oval 9"/>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Arial" panose="020B0604020202020204" pitchFamily="34" charset="0"/>
                  <a:ea typeface="ＭＳ Ｐゴシック" pitchFamily="-112" charset="-128"/>
                  <a:cs typeface="Arial" panose="020B0604020202020204" pitchFamily="34" charset="0"/>
                </a:rPr>
                <a:t>B</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1" name="Text Box 75"/>
            <p:cNvSpPr txBox="1">
              <a:spLocks noChangeArrowheads="1"/>
            </p:cNvSpPr>
            <p:nvPr/>
          </p:nvSpPr>
          <p:spPr bwMode="gray">
            <a:xfrm>
              <a:off x="690566" y="20638"/>
              <a:ext cx="2628925"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RAS Qualitative Statements</a:t>
              </a:r>
            </a:p>
          </p:txBody>
        </p:sp>
      </p:grpSp>
    </p:spTree>
    <p:extLst>
      <p:ext uri="{BB962C8B-B14F-4D97-AF65-F5344CB8AC3E}">
        <p14:creationId xmlns:p14="http://schemas.microsoft.com/office/powerpoint/2010/main" val="34765967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solidFill>
                  <a:srgbClr val="FF0000"/>
                </a:solidFill>
              </a:rPr>
              <a:t>C</a:t>
            </a:r>
            <a:r>
              <a:rPr lang="en-GB" dirty="0" smtClean="0">
                <a:solidFill>
                  <a:srgbClr val="FF0000"/>
                </a:solidFill>
              </a:rPr>
              <a:t>.</a:t>
            </a:r>
            <a:r>
              <a:rPr lang="en-GB" dirty="0" smtClean="0"/>
              <a:t> Metric glossary</a:t>
            </a:r>
            <a:endParaRPr lang="en-GB" b="0" dirty="0"/>
          </a:p>
        </p:txBody>
      </p:sp>
    </p:spTree>
    <p:extLst>
      <p:ext uri="{BB962C8B-B14F-4D97-AF65-F5344CB8AC3E}">
        <p14:creationId xmlns:p14="http://schemas.microsoft.com/office/powerpoint/2010/main" val="22139701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59559732"/>
              </p:ext>
            </p:extLst>
          </p:nvPr>
        </p:nvGraphicFramePr>
        <p:xfrm>
          <a:off x="365760" y="1280160"/>
          <a:ext cx="8897938" cy="4937760"/>
        </p:xfrm>
        <a:graphic>
          <a:graphicData uri="http://schemas.openxmlformats.org/drawingml/2006/table">
            <a:tbl>
              <a:tblPr firstRow="1" bandRow="1"/>
              <a:tblGrid>
                <a:gridCol w="1022350"/>
                <a:gridCol w="2286000"/>
                <a:gridCol w="5589588"/>
              </a:tblGrid>
              <a:tr h="23288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78444">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Capital adequacy</a:t>
                      </a:r>
                      <a:endParaRPr lang="en-US" sz="1000" b="1"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Common Equity Tier 1 (CET1) Ratio</a:t>
                      </a:r>
                      <a:endParaRPr lang="en-US" sz="1000" b="0" i="0" u="none" strike="noStrike" dirty="0">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CET1 to Total Risk-Weighted Assets (RWAs) required under BHC Baseline and Stressed conditions</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7844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Impairment to Pre-Provision Net Revenue (PPNR)</a:t>
                      </a:r>
                      <a:endParaRPr lang="en-US" sz="1000" b="0" i="0" u="none" strike="noStrike" dirty="0">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projected 9Q cumulative increase in PPNR impairment between the CCAR BHC Stress and BHC Baseline scenarios and any available capital surplus under the CCAR BHC Stress scenario </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3288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SC Total Risk Weighted Assets (RWA)</a:t>
                      </a:r>
                      <a:endParaRPr lang="en-US" sz="1000" b="0" i="0" u="none" strike="noStrike" dirty="0">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total value of SC Risk Weighted Assets (RWA)</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3288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Tangible Common Equity (TCE) Ratio</a:t>
                      </a:r>
                      <a:endParaRPr lang="en-US" sz="1000" b="0" i="0" u="none" strike="noStrike" dirty="0">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TCE to Total Tangible Assets under Baseline and Stressed conditions</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3288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Tier 1 Leverage (T1L) Ratio</a:t>
                      </a:r>
                      <a:endParaRPr lang="en-US" sz="1000" b="0" i="0" u="none" strike="noStrike" dirty="0">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T1L to Adjusted Average Assets under Baseline and Stressed conditions</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7844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Total Risk-based</a:t>
                      </a:r>
                      <a:r>
                        <a:rPr lang="en-US" sz="1000" b="0" i="0" u="none" strike="noStrike" baseline="0" dirty="0" smtClean="0">
                          <a:effectLst/>
                          <a:latin typeface="Arial"/>
                        </a:rPr>
                        <a:t> </a:t>
                      </a:r>
                      <a:r>
                        <a:rPr lang="en-US" sz="1000" b="0" i="0" u="none" strike="noStrike" dirty="0" smtClean="0">
                          <a:effectLst/>
                          <a:latin typeface="Arial"/>
                        </a:rPr>
                        <a:t>Capital (TRBC) Ratio</a:t>
                      </a:r>
                      <a:endParaRPr lang="en-US" sz="1000" b="0" i="0" u="none" strike="noStrike" dirty="0">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TRBC to Total Risk-Weighted Assets (RWAs) under Baseline and Stressed conditions</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78444">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Credit risk</a:t>
                      </a:r>
                      <a:r>
                        <a:rPr lang="en-US" sz="1000" b="1" i="0" u="none" strike="noStrike" baseline="0" dirty="0" smtClean="0">
                          <a:solidFill>
                            <a:srgbClr val="000000"/>
                          </a:solidFill>
                          <a:effectLst/>
                          <a:latin typeface="Arial"/>
                        </a:rPr>
                        <a:t> (losses)</a:t>
                      </a:r>
                      <a:endParaRPr lang="en-US" sz="1000" b="1"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60/61+ DPD Rate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percentage of total outstanding balances 60+ / 61+ days delinquent. SBNA and BSPR track delinquencies at 60+ days; SC tracks delinquency at 61+ days</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7844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Cost of Credit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Net credit provisions incurred on a trailing 12 month basis as a percentage of the trailing 12 month average loan portfolio</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7844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Net Charge-off Rate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12-month trailing net charge-offs (NCOs) as a percentage of 12-month trailing</a:t>
                      </a:r>
                      <a:r>
                        <a:rPr lang="en-US" sz="1000" b="0" i="0" u="none" strike="noStrike" baseline="0" dirty="0" smtClean="0">
                          <a:solidFill>
                            <a:srgbClr val="000000"/>
                          </a:solidFill>
                          <a:effectLst/>
                          <a:latin typeface="Arial"/>
                        </a:rPr>
                        <a:t> average </a:t>
                      </a:r>
                      <a:r>
                        <a:rPr lang="en-US" sz="1000" b="0" i="0" u="none" strike="noStrike" dirty="0" smtClean="0">
                          <a:solidFill>
                            <a:srgbClr val="000000"/>
                          </a:solidFill>
                          <a:effectLst/>
                          <a:latin typeface="Arial"/>
                        </a:rPr>
                        <a:t>outstanding balances</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7844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NPL Coverage ratio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Measures the level of coverage of non-performing</a:t>
                      </a:r>
                      <a:r>
                        <a:rPr lang="en-US" sz="1000" b="0" i="0" u="none" strike="noStrike" baseline="0" dirty="0" smtClean="0">
                          <a:solidFill>
                            <a:srgbClr val="000000"/>
                          </a:solidFill>
                          <a:effectLst/>
                          <a:latin typeface="Arial"/>
                        </a:rPr>
                        <a:t> loans (</a:t>
                      </a:r>
                      <a:r>
                        <a:rPr lang="en-US" sz="1000" b="0" i="0" u="none" strike="noStrike" dirty="0" smtClean="0">
                          <a:solidFill>
                            <a:srgbClr val="000000"/>
                          </a:solidFill>
                          <a:effectLst/>
                          <a:latin typeface="Arial"/>
                        </a:rPr>
                        <a:t>NPLs) by provision reserves (provision stock) by calculating provision reserves as a percentage of NPLs</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7844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NPL Entries (VMG)</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Measures the credit quality of the portfolio by calculating the volume of net non-performing loans (NPLs) entries as a percentage of average credit exposure of the portfolio</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7844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Total Credit Losses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9Q stressed cumulative credit losses and any available capital surplus under the CCAR BHC Stress scenario</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78444">
                <a:tc>
                  <a:txBody>
                    <a:bodyPr/>
                    <a:lstStyle/>
                    <a:p>
                      <a:pPr algn="l" rtl="0" fontAlgn="ctr"/>
                      <a:r>
                        <a:rPr lang="en-US" sz="1000" b="1" i="0" u="none" strike="noStrike" dirty="0" smtClean="0">
                          <a:solidFill>
                            <a:srgbClr val="000000"/>
                          </a:solidFill>
                          <a:effectLst/>
                          <a:latin typeface="Arial"/>
                        </a:rPr>
                        <a:t>Credit risk</a:t>
                      </a:r>
                      <a:r>
                        <a:rPr lang="en-US" sz="1000" b="1" i="0" u="none" strike="noStrike" baseline="0" dirty="0" smtClean="0">
                          <a:solidFill>
                            <a:srgbClr val="000000"/>
                          </a:solidFill>
                          <a:effectLst/>
                          <a:latin typeface="Arial"/>
                        </a:rPr>
                        <a:t> (concentration)</a:t>
                      </a:r>
                      <a:endParaRPr lang="en-US" sz="1000" b="1"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SC </a:t>
                      </a:r>
                      <a:r>
                        <a:rPr lang="en-US" sz="1000" b="0" i="0" u="none" strike="noStrike" dirty="0">
                          <a:effectLst/>
                          <a:latin typeface="Arial"/>
                        </a:rPr>
                        <a:t>Subprime Assets as % SHUSA Credit Exposure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concentration of SC sub-prime assets as a % of total SHUSA consolidated credit exposure</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(1/3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pSp>
        <p:nvGrpSpPr>
          <p:cNvPr id="4" name="Group 3"/>
          <p:cNvGrpSpPr/>
          <p:nvPr/>
        </p:nvGrpSpPr>
        <p:grpSpPr>
          <a:xfrm>
            <a:off x="436880" y="69852"/>
            <a:ext cx="1990257" cy="189008"/>
            <a:chOff x="457200" y="19052"/>
            <a:chExt cx="1990257" cy="189008"/>
          </a:xfrm>
        </p:grpSpPr>
        <p:sp>
          <p:nvSpPr>
            <p:cNvPr id="5" name="Oval 4"/>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6"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spTree>
    <p:extLst>
      <p:ext uri="{BB962C8B-B14F-4D97-AF65-F5344CB8AC3E}">
        <p14:creationId xmlns:p14="http://schemas.microsoft.com/office/powerpoint/2010/main" val="41228355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(2/3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val="530336210"/>
              </p:ext>
            </p:extLst>
          </p:nvPr>
        </p:nvGraphicFramePr>
        <p:xfrm>
          <a:off x="365760" y="1280160"/>
          <a:ext cx="8897938" cy="3809862"/>
        </p:xfrm>
        <a:graphic>
          <a:graphicData uri="http://schemas.openxmlformats.org/drawingml/2006/table">
            <a:tbl>
              <a:tblPr firstRow="1" bandRow="1"/>
              <a:tblGrid>
                <a:gridCol w="1465710"/>
                <a:gridCol w="2983260"/>
                <a:gridCol w="4448968"/>
              </a:tblGrid>
              <a:tr h="16079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69457">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Residual</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value risk</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Residual Value Deterioration</a:t>
                      </a:r>
                      <a:endParaRPr lang="en-US" sz="1000" b="0" i="0" u="none" strike="noStrike" dirty="0">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projected 9Q cumulative increase in Leased Vehicle Expense between the CCAR BHC Stress and BHC Baseline scenarios and any available capital surplus under the CCAR BHC Stress scenario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72390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Net Residual Risk / CRLIT</a:t>
                      </a:r>
                      <a:endParaRPr lang="en-US" sz="1000" b="0" i="0" u="none" strike="noStrike" dirty="0">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implied profit or loss in the residual value of all leased vehicles at the point in time of calculation – the difference between the Forecasted Residual Value (3-month smoothed average) and the Contract Residual less Incentives &amp; Tax (CRLIT) as a proportion of total CRLIT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09575">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Liquidity / funding</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Available Committed Liquidity SC (months)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A measurement of the committed liquidity available to SC against projected net originations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0005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Structural funding ratio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The percentage of structural assets that are funded with medium and long term liabilities</a:t>
                      </a:r>
                      <a:endParaRPr lang="en-GB" sz="1000" b="0"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09600">
                <a:tc rowSpan="2">
                  <a:txBody>
                    <a:body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Interest</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rate risk metrics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Net Interest Income (NII)</a:t>
                      </a:r>
                      <a:r>
                        <a:rPr lang="en-US" sz="1000" b="0" i="0" u="none" strike="noStrike" baseline="0" dirty="0" smtClean="0">
                          <a:effectLst/>
                          <a:latin typeface="Arial" panose="020B0604020202020204" pitchFamily="34" charset="0"/>
                          <a:cs typeface="Arial" panose="020B0604020202020204" pitchFamily="34" charset="0"/>
                        </a:rPr>
                        <a:t> Sensitivity (+/- 100bps)</a:t>
                      </a:r>
                      <a:endParaRPr lang="en-US" sz="1000" b="0" i="0" u="none" strike="noStrike" dirty="0">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A measurement of the directional sensitivity of earnings at risk (NII) due to the repricing interaction of the existing assets and liabilities over time resulting from a particular yield curve shift</a:t>
                      </a:r>
                      <a:endParaRPr lang="en-GB" sz="1000" b="0"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809625">
                <a:tc vMerge="1">
                  <a:txBody>
                    <a:body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Market Value of</a:t>
                      </a:r>
                      <a:r>
                        <a:rPr lang="en-US" sz="1000" b="0" i="0" u="none" strike="noStrike" baseline="0" dirty="0" smtClean="0">
                          <a:effectLst/>
                          <a:latin typeface="Arial" panose="020B0604020202020204" pitchFamily="34" charset="0"/>
                          <a:cs typeface="Arial" panose="020B0604020202020204" pitchFamily="34" charset="0"/>
                        </a:rPr>
                        <a:t> Equity (MVE) Sensitivity</a:t>
                      </a:r>
                      <a:br>
                        <a:rPr lang="en-US" sz="1000" b="0" i="0" u="none" strike="noStrike" baseline="0" dirty="0" smtClean="0">
                          <a:effectLst/>
                          <a:latin typeface="Arial" panose="020B0604020202020204" pitchFamily="34" charset="0"/>
                          <a:cs typeface="Arial" panose="020B0604020202020204" pitchFamily="34" charset="0"/>
                        </a:rPr>
                      </a:br>
                      <a:r>
                        <a:rPr lang="en-US" sz="1000" b="0" i="0" u="none" strike="noStrike" baseline="0" dirty="0" smtClean="0">
                          <a:effectLst/>
                          <a:latin typeface="Arial" panose="020B0604020202020204" pitchFamily="34" charset="0"/>
                          <a:cs typeface="Arial" panose="020B0604020202020204" pitchFamily="34" charset="0"/>
                        </a:rPr>
                        <a:t>(+/- 100bps)</a:t>
                      </a:r>
                      <a:endParaRPr lang="en-US" sz="1000" b="0" i="0" u="none" strike="noStrike" dirty="0">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A measurement of the directional sensitivity of the market value of equity (MVE) due to the repricing interaction of the existing assets and liabilities over time resulting from a particular yield curve shift.</a:t>
                      </a:r>
                      <a:r>
                        <a:rPr lang="en-US" sz="1000" b="0" baseline="0" dirty="0" smtClean="0">
                          <a:latin typeface="Arial" panose="020B0604020202020204" pitchFamily="34" charset="0"/>
                          <a:cs typeface="Arial" panose="020B0604020202020204" pitchFamily="34" charset="0"/>
                        </a:rPr>
                        <a:t> MVE measures the difference between the current fair value of an asset and the current fair value of liabilities; it serves as a proxy to the market value of SHUSA’s balance sheet</a:t>
                      </a:r>
                      <a:endParaRPr lang="en-GB" sz="1000" b="0"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8" name="Group 7"/>
          <p:cNvGrpSpPr/>
          <p:nvPr/>
        </p:nvGrpSpPr>
        <p:grpSpPr>
          <a:xfrm>
            <a:off x="436880" y="69852"/>
            <a:ext cx="1990257" cy="189008"/>
            <a:chOff x="457200" y="19052"/>
            <a:chExt cx="1990257" cy="189008"/>
          </a:xfrm>
        </p:grpSpPr>
        <p:sp>
          <p:nvSpPr>
            <p:cNvPr id="9" name="Oval 8"/>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0"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spTree>
    <p:extLst>
      <p:ext uri="{BB962C8B-B14F-4D97-AF65-F5344CB8AC3E}">
        <p14:creationId xmlns:p14="http://schemas.microsoft.com/office/powerpoint/2010/main" val="42307794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(3/3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val="2323523955"/>
              </p:ext>
            </p:extLst>
          </p:nvPr>
        </p:nvGraphicFramePr>
        <p:xfrm>
          <a:off x="365760" y="1280160"/>
          <a:ext cx="8897938" cy="4819105"/>
        </p:xfrm>
        <a:graphic>
          <a:graphicData uri="http://schemas.openxmlformats.org/drawingml/2006/table">
            <a:tbl>
              <a:tblPr firstRow="1" bandRow="1"/>
              <a:tblGrid>
                <a:gridCol w="1465710"/>
                <a:gridCol w="2807840"/>
                <a:gridCol w="4624388"/>
              </a:tblGrid>
              <a:tr h="16079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Operational risk</a:t>
                      </a:r>
                      <a:endParaRPr lang="en-US" sz="1000" b="1"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Ethical Hacking Vulnerabilities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number of high-risk vulnerabilities detected in the tests conducted by the Ethical Hacking service that have not been corrected for more than three months</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77065">
                <a:tc vMerge="1">
                  <a:txBody>
                    <a:body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Material Operational Risk Events</a:t>
                      </a:r>
                      <a:endParaRPr lang="en-US" sz="1000" b="0" i="0" u="none" strike="noStrike" dirty="0">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Number of</a:t>
                      </a:r>
                      <a:r>
                        <a:rPr lang="en-US" sz="1000" b="0" i="0" u="none" strike="noStrike" baseline="0" dirty="0" smtClean="0">
                          <a:solidFill>
                            <a:srgbClr val="000000"/>
                          </a:solidFill>
                          <a:effectLst/>
                          <a:latin typeface="Arial"/>
                        </a:rPr>
                        <a:t> material </a:t>
                      </a:r>
                      <a:r>
                        <a:rPr lang="en-US" sz="1000" b="0" i="0" u="none" strike="noStrike" dirty="0" smtClean="0">
                          <a:solidFill>
                            <a:srgbClr val="000000"/>
                          </a:solidFill>
                          <a:effectLst/>
                          <a:latin typeface="Arial"/>
                        </a:rPr>
                        <a:t>operational risk events, including</a:t>
                      </a:r>
                      <a:r>
                        <a:rPr lang="en-US" sz="1000" b="0" i="0" u="none" strike="noStrike" baseline="0" dirty="0" smtClean="0">
                          <a:solidFill>
                            <a:srgbClr val="000000"/>
                          </a:solidFill>
                          <a:effectLst/>
                          <a:latin typeface="Arial"/>
                        </a:rPr>
                        <a:t> financial events</a:t>
                      </a:r>
                      <a:r>
                        <a:rPr lang="en-US" sz="1000" b="0" i="0" u="none" strike="noStrike" dirty="0" smtClean="0">
                          <a:solidFill>
                            <a:srgbClr val="000000"/>
                          </a:solidFill>
                          <a:effectLst/>
                          <a:latin typeface="Arial"/>
                        </a:rPr>
                        <a:t> &gt; $500K in losses, within a given quarter</a:t>
                      </a:r>
                      <a:r>
                        <a:rPr lang="en-US" sz="1000" b="0" i="0" u="none" strike="noStrike" baseline="0" dirty="0" smtClean="0">
                          <a:solidFill>
                            <a:srgbClr val="000000"/>
                          </a:solidFill>
                          <a:effectLst/>
                          <a:latin typeface="Arial"/>
                        </a:rPr>
                        <a:t>. Threshold of financial materiality is &gt; $50K in losses for BSI Miami</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30748">
                <a:tc vMerge="1">
                  <a:txBody>
                    <a:body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Gross operational risk losses / gross margin</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Gross operational risk losses  as a percentage of gross margin within the same period</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IT Relevant Incidents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number of infrastructure and software incidents classified as P1 and P2 in the month</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IT Systems Availability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availability of critical systems during the month</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5289">
                <a:tc vMerge="1">
                  <a:txBody>
                    <a:body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Relevant OR events R1 (number)</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Measures the concentration of significant events on a trailing 12 month basis; proportion of events exceeding extreme losses (as defined by SHUSA) to events exceeding significant</a:t>
                      </a:r>
                      <a:r>
                        <a:rPr lang="en-US" sz="1000" b="0" i="0" u="none" strike="noStrike" baseline="0" dirty="0" smtClean="0">
                          <a:solidFill>
                            <a:srgbClr val="000000"/>
                          </a:solidFill>
                          <a:effectLst/>
                          <a:latin typeface="Arial"/>
                        </a:rPr>
                        <a:t> losses (as defined by SHUSA)</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98172">
                <a:tc vMerge="1">
                  <a:txBody>
                    <a:body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SC confirmed fraud (%)</a:t>
                      </a:r>
                      <a:br>
                        <a:rPr lang="en-US" sz="1000" b="0" i="0" u="none" strike="noStrike" dirty="0">
                          <a:effectLst/>
                          <a:latin typeface="Arial"/>
                        </a:rPr>
                      </a:br>
                      <a:endParaRPr lang="en-US" sz="1000" b="0" i="0" u="none" strike="noStrike" dirty="0">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SC confirmed</a:t>
                      </a:r>
                      <a:r>
                        <a:rPr lang="en-US" sz="1000" b="0" i="0" u="none" strike="noStrike" baseline="0" dirty="0" smtClean="0">
                          <a:solidFill>
                            <a:srgbClr val="000000"/>
                          </a:solidFill>
                          <a:effectLst/>
                          <a:latin typeface="Arial"/>
                        </a:rPr>
                        <a:t> fraud ($) as a percentage of total loan originations ($)</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04522">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Systems with Obsolete Operating Systems (%)</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b="0" dirty="0" smtClean="0">
                          <a:latin typeface="Arial" panose="020B0604020202020204" pitchFamily="34" charset="0"/>
                          <a:cs typeface="Arial" panose="020B0604020202020204" pitchFamily="34" charset="0"/>
                        </a:rPr>
                        <a:t>The </a:t>
                      </a:r>
                      <a:r>
                        <a:rPr lang="en-US" sz="1000" b="0" dirty="0" smtClean="0">
                          <a:latin typeface="Arial" panose="020B0604020202020204" pitchFamily="34" charset="0"/>
                          <a:cs typeface="Arial" panose="020B0604020202020204" pitchFamily="34" charset="0"/>
                        </a:rPr>
                        <a:t>percentage of servers currently working with obsolete operating systems</a:t>
                      </a:r>
                      <a:endParaRPr lang="en-GB" sz="1000" b="0"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0005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Model risk</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t>
                      </a:r>
                    </a:p>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number of legacy Tier 1 models used in production without appropriate approvals</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12472">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Compliance risk</a:t>
                      </a:r>
                      <a:endParaRPr lang="en-US" sz="1000" b="1"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Open MRIAs and other equivalent matters requiring immediate attention</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total number of open MRIAs issued by the Federal Reserve to all Santander entities operating in the US and over which the FRB has jurisdiction or other equivalent regulatory matters requiring</a:t>
                      </a:r>
                      <a:r>
                        <a:rPr lang="en-US" sz="1000" b="0" i="0" u="none" strike="noStrike" baseline="0" dirty="0" smtClean="0">
                          <a:solidFill>
                            <a:srgbClr val="000000"/>
                          </a:solidFill>
                          <a:effectLst/>
                          <a:latin typeface="Arial"/>
                        </a:rPr>
                        <a:t> immediate attention</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56655">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Serviced </a:t>
                      </a:r>
                      <a:r>
                        <a:rPr lang="en-US" sz="1000" b="0" i="0" u="none" strike="noStrike" dirty="0">
                          <a:effectLst/>
                          <a:latin typeface="Arial"/>
                        </a:rPr>
                        <a:t>for </a:t>
                      </a:r>
                      <a:r>
                        <a:rPr lang="en-US" sz="1000" b="0" i="0" u="none" strike="noStrike" dirty="0" smtClean="0">
                          <a:effectLst/>
                          <a:latin typeface="Arial"/>
                        </a:rPr>
                        <a:t>Others Monthly Net Charge-off Rate</a:t>
                      </a:r>
                      <a:endParaRPr lang="en-US" sz="1000" b="0" i="0" u="none" strike="noStrike" dirty="0">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Average monthly net charge-off rate for 12 trailing months for the SC serviced portfolios that management deems to exposure SC to reputational risk</a:t>
                      </a:r>
                      <a:endParaRPr lang="en-US" sz="1000" b="0" i="0" u="none" strike="noStrike" dirty="0">
                        <a:solidFill>
                          <a:srgbClr val="000000"/>
                        </a:solidFill>
                        <a:effectLst/>
                        <a:latin typeface="Aria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8" name="Group 7"/>
          <p:cNvGrpSpPr/>
          <p:nvPr/>
        </p:nvGrpSpPr>
        <p:grpSpPr>
          <a:xfrm>
            <a:off x="436880" y="69852"/>
            <a:ext cx="1990257" cy="189008"/>
            <a:chOff x="457200" y="19052"/>
            <a:chExt cx="1990257" cy="189008"/>
          </a:xfrm>
        </p:grpSpPr>
        <p:sp>
          <p:nvSpPr>
            <p:cNvPr id="9" name="Oval 8"/>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0"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spTree>
    <p:extLst>
      <p:ext uri="{BB962C8B-B14F-4D97-AF65-F5344CB8AC3E}">
        <p14:creationId xmlns:p14="http://schemas.microsoft.com/office/powerpoint/2010/main" val="12579395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91505414"/>
              </p:ext>
            </p:extLst>
          </p:nvPr>
        </p:nvGraphicFramePr>
        <p:xfrm>
          <a:off x="365760" y="1280160"/>
          <a:ext cx="8845550" cy="4630743"/>
        </p:xfrm>
        <a:graphic>
          <a:graphicData uri="http://schemas.openxmlformats.org/drawingml/2006/table">
            <a:tbl>
              <a:tblPr firstRow="1" bandRow="1"/>
              <a:tblGrid>
                <a:gridCol w="872216"/>
                <a:gridCol w="3550559"/>
                <a:gridCol w="872216"/>
                <a:gridCol w="3550559"/>
              </a:tblGrid>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AuM</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Assets under Management</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NPL</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Non-performing</a:t>
                      </a:r>
                      <a:r>
                        <a:rPr lang="en-US" sz="1200" b="0" i="0" u="none" strike="noStrike" baseline="0" dirty="0" smtClean="0">
                          <a:solidFill>
                            <a:srgbClr val="000000"/>
                          </a:solidFill>
                          <a:effectLst/>
                          <a:latin typeface="Arial"/>
                        </a:rPr>
                        <a:t> Loan</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BHC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Bank Holding Company</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P&amp;L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and Loss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C&amp;I</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Commercial &amp; Industrial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PBT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before Tax</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CCAR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Comprehensive Capital Analysis and Review</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PCA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Prompt Corrective Action</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p>
                      <a:pPr algn="l" rtl="0" fontAlgn="ctr"/>
                      <a:r>
                        <a:rPr lang="en-US" sz="1200" b="1" i="0" u="none" strike="noStrike" dirty="0" smtClean="0">
                          <a:solidFill>
                            <a:srgbClr val="000000"/>
                          </a:solidFill>
                          <a:effectLst/>
                          <a:latin typeface="Arial"/>
                        </a:rPr>
                        <a:t>CRLIT</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Contract Residual less Incentives &amp; Tax</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PPNR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Pre-Provision Net Revenue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CRO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Chief Risk Officer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RWA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Risk Weighted Assets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DPD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Days Past Due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SDART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Santander Drive Auto Receivables Trust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ERMC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Executive Risk Management Committee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TBD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To be defined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FRB / Fed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Federal Reserve Bank</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14As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CCAR output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GBM</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Global Banking and Markets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424B3</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SDART regulatory filing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ICAAP </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Internal Capital Adequacy Assessment Process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9Q</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9 Quarters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LCR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Liquidity Coverage Ratio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5621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NCO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Net Charge Off</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Acronym </a:t>
            </a:r>
            <a:r>
              <a:rPr lang="en-US" kern="0" dirty="0" smtClean="0">
                <a:solidFill>
                  <a:srgbClr val="000000"/>
                </a:solidFill>
                <a:latin typeface="Arial"/>
                <a:ea typeface="ＭＳ Ｐゴシック"/>
              </a:rPr>
              <a:t>Glossary</a:t>
            </a:r>
            <a:endParaRPr lang="en-US" kern="0" dirty="0">
              <a:solidFill>
                <a:srgbClr val="000000"/>
              </a:solidFill>
              <a:latin typeface="Arial"/>
              <a:ea typeface="ＭＳ Ｐゴシック"/>
            </a:endParaRPr>
          </a:p>
        </p:txBody>
      </p:sp>
      <p:grpSp>
        <p:nvGrpSpPr>
          <p:cNvPr id="4" name="Group 3"/>
          <p:cNvGrpSpPr/>
          <p:nvPr/>
        </p:nvGrpSpPr>
        <p:grpSpPr>
          <a:xfrm>
            <a:off x="436880" y="69852"/>
            <a:ext cx="1990257" cy="189008"/>
            <a:chOff x="457200" y="19052"/>
            <a:chExt cx="1990257" cy="189008"/>
          </a:xfrm>
        </p:grpSpPr>
        <p:sp>
          <p:nvSpPr>
            <p:cNvPr id="5" name="Oval 4"/>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6"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spTree>
    <p:extLst>
      <p:ext uri="{BB962C8B-B14F-4D97-AF65-F5344CB8AC3E}">
        <p14:creationId xmlns:p14="http://schemas.microsoft.com/office/powerpoint/2010/main" val="34494535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smtClean="0"/>
              <a:t>SHUSA definition of “Material” Operational Risk events</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139540829"/>
              </p:ext>
            </p:extLst>
          </p:nvPr>
        </p:nvGraphicFramePr>
        <p:xfrm>
          <a:off x="365760" y="1817688"/>
          <a:ext cx="8880475" cy="4227514"/>
        </p:xfrm>
        <a:graphic>
          <a:graphicData uri="http://schemas.openxmlformats.org/drawingml/2006/table">
            <a:tbl>
              <a:tblPr firstRow="1" firstCol="1" bandRow="1">
                <a:tableStyleId>{839DD9DD-9E6C-4910-8AC0-68ADFF6A6AFC}</a:tableStyleId>
              </a:tblPr>
              <a:tblGrid>
                <a:gridCol w="1614487"/>
                <a:gridCol w="3800827"/>
                <a:gridCol w="3465161"/>
              </a:tblGrid>
              <a:tr h="274689">
                <a:tc>
                  <a:txBody>
                    <a:bodyPr/>
                    <a:lstStyle/>
                    <a:p>
                      <a:pPr marL="0" marR="0" algn="l">
                        <a:spcBef>
                          <a:spcPts val="0"/>
                        </a:spcBef>
                        <a:spcAft>
                          <a:spcPts val="0"/>
                        </a:spcAft>
                      </a:pPr>
                      <a:r>
                        <a:rPr lang="en-GB" sz="1200" dirty="0">
                          <a:solidFill>
                            <a:schemeClr val="accent1"/>
                          </a:solidFill>
                          <a:effectLst/>
                          <a:latin typeface="Arial" panose="020B0604020202020204" pitchFamily="34" charset="0"/>
                          <a:cs typeface="Arial" panose="020B0604020202020204" pitchFamily="34" charset="0"/>
                        </a:rPr>
                        <a:t>Type of Impact</a:t>
                      </a:r>
                      <a:endParaRPr lang="en-US" sz="1200" dirty="0">
                        <a:solidFill>
                          <a:schemeClr val="accent1"/>
                        </a:solidFill>
                        <a:effectLst/>
                        <a:latin typeface="Arial" panose="020B0604020202020204" pitchFamily="34" charset="0"/>
                        <a:ea typeface="Calibri"/>
                        <a:cs typeface="Arial" panose="020B0604020202020204" pitchFamily="34" charset="0"/>
                      </a:endParaRPr>
                    </a:p>
                  </a:txBody>
                  <a:tcPr marL="56930" marR="56930" marT="0" marB="0" anchor="ctr"/>
                </a:tc>
                <a:tc>
                  <a:txBody>
                    <a:bodyPr/>
                    <a:lstStyle/>
                    <a:p>
                      <a:pPr marL="0" marR="0" algn="l">
                        <a:spcBef>
                          <a:spcPts val="0"/>
                        </a:spcBef>
                        <a:spcAft>
                          <a:spcPts val="0"/>
                        </a:spcAft>
                      </a:pPr>
                      <a:r>
                        <a:rPr lang="en-GB" sz="1200" b="1" dirty="0">
                          <a:solidFill>
                            <a:schemeClr val="accent1"/>
                          </a:solidFill>
                          <a:effectLst/>
                          <a:latin typeface="Arial" panose="020B0604020202020204" pitchFamily="34" charset="0"/>
                          <a:cs typeface="Arial" panose="020B0604020202020204" pitchFamily="34" charset="0"/>
                        </a:rPr>
                        <a:t>Material Event</a:t>
                      </a:r>
                      <a:endParaRPr lang="en-US" sz="1200" b="1" dirty="0">
                        <a:solidFill>
                          <a:schemeClr val="accent1"/>
                        </a:solidFill>
                        <a:effectLst/>
                        <a:latin typeface="Arial" panose="020B0604020202020204" pitchFamily="34" charset="0"/>
                        <a:ea typeface="Calibri"/>
                        <a:cs typeface="Arial" panose="020B0604020202020204" pitchFamily="34" charset="0"/>
                      </a:endParaRPr>
                    </a:p>
                  </a:txBody>
                  <a:tcPr marL="56930" marR="56930" marT="0" marB="0" anchor="ctr"/>
                </a:tc>
                <a:tc>
                  <a:txBody>
                    <a:bodyPr/>
                    <a:lstStyle/>
                    <a:p>
                      <a:pPr marL="0" marR="0" algn="l">
                        <a:spcBef>
                          <a:spcPts val="0"/>
                        </a:spcBef>
                        <a:spcAft>
                          <a:spcPts val="0"/>
                        </a:spcAft>
                      </a:pPr>
                      <a:r>
                        <a:rPr lang="en-GB" sz="1200" b="1" dirty="0">
                          <a:solidFill>
                            <a:schemeClr val="accent1"/>
                          </a:solidFill>
                          <a:effectLst/>
                          <a:latin typeface="Arial" panose="020B0604020202020204" pitchFamily="34" charset="0"/>
                          <a:cs typeface="Arial" panose="020B0604020202020204" pitchFamily="34" charset="0"/>
                        </a:rPr>
                        <a:t>Significant Event </a:t>
                      </a:r>
                      <a:endParaRPr lang="en-US" sz="1200" b="1" dirty="0">
                        <a:solidFill>
                          <a:schemeClr val="accent1"/>
                        </a:solidFill>
                        <a:effectLst/>
                        <a:latin typeface="Arial" panose="020B0604020202020204" pitchFamily="34" charset="0"/>
                        <a:ea typeface="Calibri"/>
                        <a:cs typeface="Arial" panose="020B0604020202020204" pitchFamily="34" charset="0"/>
                      </a:endParaRPr>
                    </a:p>
                  </a:txBody>
                  <a:tcPr marL="56930" marR="56930" marT="0" marB="0" anchor="ctr"/>
                </a:tc>
              </a:tr>
              <a:tr h="974425">
                <a:tc>
                  <a:txBody>
                    <a:bodyPr/>
                    <a:lstStyle/>
                    <a:p>
                      <a:pPr marL="0" marR="0" algn="l">
                        <a:spcBef>
                          <a:spcPts val="0"/>
                        </a:spcBef>
                        <a:spcAft>
                          <a:spcPts val="0"/>
                        </a:spcAft>
                      </a:pPr>
                      <a:r>
                        <a:rPr lang="en-GB" sz="1200">
                          <a:effectLst/>
                          <a:latin typeface="Arial" panose="020B0604020202020204" pitchFamily="34" charset="0"/>
                          <a:cs typeface="Arial" panose="020B0604020202020204" pitchFamily="34" charset="0"/>
                        </a:rPr>
                        <a:t>Economic/Financial</a:t>
                      </a:r>
                      <a:endParaRPr lang="en-US" sz="120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Real or potential loss &gt;= $</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P&amp;L Impact &gt;= $</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Incidents with the same root cause whose aggregate amount over the last 12 months exceeds $</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Real or potential loss &gt;= $100K and &lt;$</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P&amp;L Impact &gt;= $100K and &lt;$</a:t>
                      </a:r>
                      <a:r>
                        <a:rPr lang="en-GB" sz="1200" dirty="0" smtClean="0">
                          <a:effectLst/>
                          <a:latin typeface="Arial" panose="020B0604020202020204" pitchFamily="34" charset="0"/>
                          <a:cs typeface="Arial" panose="020B0604020202020204" pitchFamily="34" charset="0"/>
                        </a:rPr>
                        <a:t>500K</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Incidents with the same root cause whose aggregate amount over the last 12 months exceeds $100K</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r>
              <a:tr h="1169310">
                <a:tc>
                  <a:txBody>
                    <a:bodyPr/>
                    <a:lstStyle/>
                    <a:p>
                      <a:pPr marL="0" marR="0" algn="l">
                        <a:spcBef>
                          <a:spcPts val="0"/>
                        </a:spcBef>
                        <a:spcAft>
                          <a:spcPts val="0"/>
                        </a:spcAft>
                      </a:pPr>
                      <a:r>
                        <a:rPr lang="en-GB" sz="1200" dirty="0">
                          <a:effectLst/>
                          <a:latin typeface="Arial" panose="020B0604020202020204" pitchFamily="34" charset="0"/>
                          <a:cs typeface="Arial" panose="020B0604020202020204" pitchFamily="34" charset="0"/>
                        </a:rPr>
                        <a:t>Regulatory</a:t>
                      </a:r>
                      <a:endParaRPr lang="en-US" sz="1200" dirty="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Severe regulatory attention including the potential for  investigation leading to enforcement actions such as Memorandum of Understanding, Consent Order, Cease and </a:t>
                      </a:r>
                      <a:r>
                        <a:rPr lang="en-GB" sz="1200" dirty="0" smtClean="0">
                          <a:effectLst/>
                          <a:latin typeface="Arial" panose="020B0604020202020204" pitchFamily="34" charset="0"/>
                          <a:cs typeface="Arial" panose="020B0604020202020204" pitchFamily="34" charset="0"/>
                        </a:rPr>
                        <a:t>Desist</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Potential cessation of major business, operation or strategic action</a:t>
                      </a:r>
                      <a:endParaRPr lang="en-US" sz="1200" dirty="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Significant regulatory attention, including the potential for investigation leading to MRA, MRIA and/or Board Resolution</a:t>
                      </a:r>
                      <a:endParaRPr lang="en-US" sz="1200" dirty="0">
                        <a:effectLst/>
                        <a:latin typeface="Arial" panose="020B0604020202020204" pitchFamily="34" charset="0"/>
                        <a:cs typeface="Arial" panose="020B0604020202020204" pitchFamily="34" charset="0"/>
                      </a:endParaRPr>
                    </a:p>
                    <a:p>
                      <a:pPr marL="0" marR="0" algn="l">
                        <a:spcBef>
                          <a:spcPts val="0"/>
                        </a:spcBef>
                        <a:spcAft>
                          <a:spcPts val="0"/>
                        </a:spcAft>
                      </a:pPr>
                      <a:r>
                        <a:rPr lang="en-GB" sz="1200" dirty="0">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Potential for violations/fines</a:t>
                      </a:r>
                      <a:endParaRPr lang="en-US" sz="1200" dirty="0">
                        <a:effectLst/>
                        <a:latin typeface="Arial" panose="020B0604020202020204" pitchFamily="34" charset="0"/>
                        <a:ea typeface="Calibri"/>
                        <a:cs typeface="Arial" panose="020B0604020202020204" pitchFamily="34" charset="0"/>
                      </a:endParaRPr>
                    </a:p>
                  </a:txBody>
                  <a:tcPr marL="56930" marR="56930" marT="0" marB="0"/>
                </a:tc>
              </a:tr>
              <a:tr h="389770">
                <a:tc>
                  <a:txBody>
                    <a:bodyPr/>
                    <a:lstStyle/>
                    <a:p>
                      <a:pPr marL="0" marR="0" algn="l">
                        <a:spcBef>
                          <a:spcPts val="0"/>
                        </a:spcBef>
                        <a:spcAft>
                          <a:spcPts val="0"/>
                        </a:spcAft>
                      </a:pPr>
                      <a:r>
                        <a:rPr lang="en-GB" sz="1200" dirty="0">
                          <a:effectLst/>
                          <a:latin typeface="Arial" panose="020B0604020202020204" pitchFamily="34" charset="0"/>
                          <a:cs typeface="Arial" panose="020B0604020202020204" pitchFamily="34" charset="0"/>
                        </a:rPr>
                        <a:t>Reputational and Media </a:t>
                      </a:r>
                      <a:r>
                        <a:rPr lang="en-GB" sz="1200" dirty="0" smtClean="0">
                          <a:effectLst/>
                          <a:latin typeface="Arial" panose="020B0604020202020204" pitchFamily="34" charset="0"/>
                          <a:cs typeface="Arial" panose="020B0604020202020204" pitchFamily="34" charset="0"/>
                        </a:rPr>
                        <a:t>Impact</a:t>
                      </a:r>
                      <a:endParaRPr lang="en-US" sz="1200" dirty="0">
                        <a:effectLst/>
                        <a:latin typeface="Arial" panose="020B0604020202020204" pitchFamily="34" charset="0"/>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Event results in negative or unfavorable regional, national or international media coverage</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Event results in negative or unfavorable local media coverage</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r>
              <a:tr h="974425">
                <a:tc>
                  <a:txBody>
                    <a:bodyPr/>
                    <a:lstStyle/>
                    <a:p>
                      <a:pPr marL="0" marR="0" algn="l">
                        <a:spcBef>
                          <a:spcPts val="0"/>
                        </a:spcBef>
                        <a:spcAft>
                          <a:spcPts val="0"/>
                        </a:spcAft>
                      </a:pPr>
                      <a:r>
                        <a:rPr lang="en-US" sz="1200" dirty="0">
                          <a:effectLst/>
                          <a:latin typeface="Arial" panose="020B0604020202020204" pitchFamily="34" charset="0"/>
                          <a:cs typeface="Arial" panose="020B0604020202020204" pitchFamily="34" charset="0"/>
                        </a:rPr>
                        <a:t>Clients and Service</a:t>
                      </a:r>
                      <a:endParaRPr lang="en-US" sz="1200" dirty="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Technological incidents classified as P0, P1 or </a:t>
                      </a:r>
                      <a:r>
                        <a:rPr lang="en-GB" sz="1200" dirty="0" smtClean="0">
                          <a:effectLst/>
                          <a:latin typeface="Arial" panose="020B0604020202020204" pitchFamily="34" charset="0"/>
                          <a:cs typeface="Arial" panose="020B0604020202020204" pitchFamily="34" charset="0"/>
                        </a:rPr>
                        <a:t>P2</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Affecting more than 1% of the clients, or 5,000 in absolute value, and impacted </a:t>
                      </a:r>
                      <a:r>
                        <a:rPr lang="en-GB" sz="1200" dirty="0" smtClean="0">
                          <a:effectLst/>
                          <a:latin typeface="Arial" panose="020B0604020202020204" pitchFamily="34" charset="0"/>
                          <a:cs typeface="Arial" panose="020B0604020202020204" pitchFamily="34" charset="0"/>
                        </a:rPr>
                        <a:t>detrimentally</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Affecting 10 or more strategic, commercial or institutional </a:t>
                      </a:r>
                      <a:r>
                        <a:rPr lang="en-GB" sz="1200" dirty="0" smtClean="0">
                          <a:effectLst/>
                          <a:latin typeface="Arial" panose="020B0604020202020204" pitchFamily="34" charset="0"/>
                          <a:cs typeface="Arial" panose="020B0604020202020204" pitchFamily="34" charset="0"/>
                        </a:rPr>
                        <a:t>clients</a:t>
                      </a:r>
                      <a:endParaRPr lang="en-US" sz="1200" dirty="0">
                        <a:effectLst/>
                        <a:latin typeface="Arial" panose="020B0604020202020204" pitchFamily="34" charset="0"/>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Technological incidents classified as P3+ or </a:t>
                      </a:r>
                      <a:r>
                        <a:rPr lang="en-GB" sz="1200" dirty="0" smtClean="0">
                          <a:effectLst/>
                          <a:latin typeface="Arial" panose="020B0604020202020204" pitchFamily="34" charset="0"/>
                          <a:cs typeface="Arial" panose="020B0604020202020204" pitchFamily="34" charset="0"/>
                        </a:rPr>
                        <a:t>P3</a:t>
                      </a:r>
                      <a:endParaRPr lang="en-US" sz="1200" dirty="0">
                        <a:effectLst/>
                        <a:latin typeface="Arial" panose="020B0604020202020204" pitchFamily="34" charset="0"/>
                        <a:cs typeface="Arial" panose="020B0604020202020204" pitchFamily="34" charset="0"/>
                      </a:endParaRPr>
                    </a:p>
                    <a:p>
                      <a:pPr marL="342900" marR="0" lvl="0" indent="-342900" algn="l">
                        <a:spcBef>
                          <a:spcPts val="0"/>
                        </a:spcBef>
                        <a:spcAft>
                          <a:spcPts val="0"/>
                        </a:spcAft>
                        <a:buFont typeface="Symbol"/>
                        <a:buChar char=""/>
                      </a:pPr>
                      <a:r>
                        <a:rPr lang="en-GB" sz="1200" dirty="0">
                          <a:effectLst/>
                          <a:latin typeface="Arial" panose="020B0604020202020204" pitchFamily="34" charset="0"/>
                          <a:cs typeface="Arial" panose="020B0604020202020204" pitchFamily="34" charset="0"/>
                        </a:rPr>
                        <a:t>Affecting less  than 1% of the clients, or 1,000 in absolute value, and impacted </a:t>
                      </a:r>
                      <a:r>
                        <a:rPr lang="en-GB" sz="1200" dirty="0" smtClean="0">
                          <a:effectLst/>
                          <a:latin typeface="Arial" panose="020B0604020202020204" pitchFamily="34" charset="0"/>
                          <a:cs typeface="Arial" panose="020B0604020202020204" pitchFamily="34" charset="0"/>
                        </a:rPr>
                        <a:t>detrimentally</a:t>
                      </a:r>
                      <a:endParaRPr lang="en-US" sz="1200" dirty="0">
                        <a:effectLst/>
                        <a:latin typeface="Arial" panose="020B0604020202020204" pitchFamily="34" charset="0"/>
                        <a:cs typeface="Arial" panose="020B0604020202020204" pitchFamily="34" charset="0"/>
                      </a:endParaRPr>
                    </a:p>
                  </a:txBody>
                  <a:tcPr marL="56930" marR="56930" marT="0" marB="0"/>
                </a:tc>
              </a:tr>
              <a:tr h="444895">
                <a:tc>
                  <a:txBody>
                    <a:bodyPr/>
                    <a:lstStyle/>
                    <a:p>
                      <a:pPr marL="0" marR="0" algn="l">
                        <a:spcBef>
                          <a:spcPts val="0"/>
                        </a:spcBef>
                        <a:spcAft>
                          <a:spcPts val="0"/>
                        </a:spcAft>
                      </a:pPr>
                      <a:r>
                        <a:rPr lang="en-GB" sz="1200">
                          <a:effectLst/>
                          <a:latin typeface="Arial" panose="020B0604020202020204" pitchFamily="34" charset="0"/>
                          <a:cs typeface="Arial" panose="020B0604020202020204" pitchFamily="34" charset="0"/>
                        </a:rPr>
                        <a:t>Others</a:t>
                      </a:r>
                      <a:endParaRPr lang="en-US" sz="1200">
                        <a:effectLst/>
                        <a:latin typeface="Arial" panose="020B0604020202020204" pitchFamily="34" charset="0"/>
                        <a:cs typeface="Arial" panose="020B0604020202020204" pitchFamily="34" charset="0"/>
                      </a:endParaRPr>
                    </a:p>
                    <a:p>
                      <a:pPr marL="0" marR="0" algn="l">
                        <a:spcBef>
                          <a:spcPts val="0"/>
                        </a:spcBef>
                        <a:spcAft>
                          <a:spcPts val="0"/>
                        </a:spcAft>
                      </a:pPr>
                      <a:r>
                        <a:rPr lang="en-GB" sz="1200">
                          <a:effectLst/>
                          <a:latin typeface="Arial" panose="020B0604020202020204" pitchFamily="34" charset="0"/>
                          <a:cs typeface="Arial" panose="020B0604020202020204" pitchFamily="34" charset="0"/>
                        </a:rPr>
                        <a:t> </a:t>
                      </a:r>
                      <a:endParaRPr lang="en-US" sz="1200">
                        <a:effectLst/>
                        <a:latin typeface="Arial" panose="020B0604020202020204" pitchFamily="34" charset="0"/>
                        <a:ea typeface="Calibri"/>
                        <a:cs typeface="Arial" panose="020B0604020202020204" pitchFamily="34" charset="0"/>
                      </a:endParaRP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Loss of or exposure to confidential or restricted information </a:t>
                      </a:r>
                    </a:p>
                  </a:txBody>
                  <a:tcPr marL="56930" marR="56930" marT="0" marB="0"/>
                </a:tc>
                <a:tc>
                  <a:txBody>
                    <a:bodyPr/>
                    <a:lstStyle/>
                    <a:p>
                      <a:pPr marL="342900" marR="0" lvl="0" indent="-342900" algn="l">
                        <a:spcBef>
                          <a:spcPts val="0"/>
                        </a:spcBef>
                        <a:spcAft>
                          <a:spcPts val="0"/>
                        </a:spcAft>
                        <a:buFont typeface="Symbol"/>
                        <a:buChar char=""/>
                      </a:pPr>
                      <a:r>
                        <a:rPr lang="en-US" sz="1200" dirty="0">
                          <a:effectLst/>
                          <a:latin typeface="Arial" panose="020B0604020202020204" pitchFamily="34" charset="0"/>
                          <a:cs typeface="Arial" panose="020B0604020202020204" pitchFamily="34" charset="0"/>
                        </a:rPr>
                        <a:t>Loss of or exposure to internal information </a:t>
                      </a:r>
                      <a:endParaRPr lang="en-US" sz="1200" dirty="0">
                        <a:solidFill>
                          <a:srgbClr val="1F497D"/>
                        </a:solidFill>
                        <a:effectLst/>
                        <a:latin typeface="Arial" panose="020B0604020202020204" pitchFamily="34" charset="0"/>
                        <a:ea typeface="Calibri"/>
                        <a:cs typeface="Arial" panose="020B0604020202020204" pitchFamily="34" charset="0"/>
                      </a:endParaRPr>
                    </a:p>
                  </a:txBody>
                  <a:tcPr marL="56930" marR="56930" marT="0" marB="0"/>
                </a:tc>
              </a:tr>
            </a:tbl>
          </a:graphicData>
        </a:graphic>
      </p:graphicFrame>
      <p:sp>
        <p:nvSpPr>
          <p:cNvPr id="8" name="Rectangle 7"/>
          <p:cNvSpPr/>
          <p:nvPr/>
        </p:nvSpPr>
        <p:spPr>
          <a:xfrm>
            <a:off x="366713" y="1463040"/>
            <a:ext cx="3356432" cy="185307"/>
          </a:xfrm>
          <a:prstGeom prst="rect">
            <a:avLst/>
          </a:prstGeom>
        </p:spPr>
        <p:txBody>
          <a:bodyPr wrap="none" lIns="0" tIns="0" rIns="0" bIns="0">
            <a:spAutoFit/>
          </a:bodyPr>
          <a:lstStyle/>
          <a:p>
            <a:pPr marL="0" marR="0" algn="l">
              <a:spcBef>
                <a:spcPts val="0"/>
              </a:spcBef>
              <a:spcAft>
                <a:spcPts val="0"/>
              </a:spcAft>
            </a:pPr>
            <a:r>
              <a:rPr lang="en-GB" sz="1400" b="1" dirty="0">
                <a:solidFill>
                  <a:schemeClr val="accent1"/>
                </a:solidFill>
                <a:latin typeface="Arial" panose="020B0604020202020204" pitchFamily="34" charset="0"/>
                <a:cs typeface="Arial" panose="020B0604020202020204" pitchFamily="34" charset="0"/>
              </a:rPr>
              <a:t>SHUSA – Escalation Impact Thresholds</a:t>
            </a:r>
            <a:endParaRPr lang="en-US" sz="1400" b="1" dirty="0">
              <a:solidFill>
                <a:schemeClr val="accent1"/>
              </a:solidFill>
              <a:latin typeface="Arial" panose="020B0604020202020204" pitchFamily="34" charset="0"/>
              <a:ea typeface="Calibri"/>
              <a:cs typeface="Arial" panose="020B0604020202020204" pitchFamily="34" charset="0"/>
            </a:endParaRPr>
          </a:p>
        </p:txBody>
      </p:sp>
      <p:grpSp>
        <p:nvGrpSpPr>
          <p:cNvPr id="9" name="Group 8"/>
          <p:cNvGrpSpPr/>
          <p:nvPr/>
        </p:nvGrpSpPr>
        <p:grpSpPr>
          <a:xfrm>
            <a:off x="436880" y="69852"/>
            <a:ext cx="1990257" cy="189008"/>
            <a:chOff x="457200" y="19052"/>
            <a:chExt cx="1990257" cy="189008"/>
          </a:xfrm>
        </p:grpSpPr>
        <p:sp>
          <p:nvSpPr>
            <p:cNvPr id="10" name="Oval 9"/>
            <p:cNvSpPr/>
            <p:nvPr/>
          </p:nvSpPr>
          <p:spPr bwMode="auto">
            <a:xfrm>
              <a:off x="457200" y="19052"/>
              <a:ext cx="189008" cy="189008"/>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ea typeface="ＭＳ Ｐゴシック" pitchFamily="-112" charset="-128"/>
                  <a:cs typeface="Arial" panose="020B0604020202020204" pitchFamily="34" charset="0"/>
                </a:rPr>
                <a:t>C</a:t>
              </a:r>
              <a:endParaRPr kumimoji="0" lang="en-US" b="1" i="0" u="none" strike="noStrike" cap="none" normalizeH="0" baseline="0" dirty="0">
                <a:ln>
                  <a:noFill/>
                </a:ln>
                <a:solidFill>
                  <a:schemeClr val="bg1"/>
                </a:solidFill>
                <a:effectLst/>
                <a:latin typeface="Arial" panose="020B0604020202020204" pitchFamily="34" charset="0"/>
                <a:ea typeface="ＭＳ Ｐゴシック" pitchFamily="-112" charset="-128"/>
                <a:cs typeface="Arial" panose="020B0604020202020204" pitchFamily="34" charset="0"/>
              </a:endParaRPr>
            </a:p>
          </p:txBody>
        </p:sp>
        <p:sp>
          <p:nvSpPr>
            <p:cNvPr id="11" name="Text Box 75"/>
            <p:cNvSpPr txBox="1">
              <a:spLocks noChangeArrowheads="1"/>
            </p:cNvSpPr>
            <p:nvPr/>
          </p:nvSpPr>
          <p:spPr bwMode="gray">
            <a:xfrm>
              <a:off x="690566" y="20638"/>
              <a:ext cx="1756891"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nchor="ctr">
              <a:spAutoFit/>
            </a:bodyPr>
            <a:lstStyle/>
            <a:p>
              <a:pPr algn="l">
                <a:lnSpc>
                  <a:spcPct val="100000"/>
                </a:lnSpc>
              </a:pPr>
              <a:r>
                <a:rPr lang="en-US" sz="1200" dirty="0">
                  <a:solidFill>
                    <a:schemeClr val="bg1">
                      <a:lumMod val="50000"/>
                    </a:schemeClr>
                  </a:solidFill>
                </a:rPr>
                <a:t>Appendix: </a:t>
              </a:r>
              <a:r>
                <a:rPr lang="en-US" sz="1200" dirty="0" smtClean="0">
                  <a:solidFill>
                    <a:schemeClr val="bg1">
                      <a:lumMod val="50000"/>
                    </a:schemeClr>
                  </a:solidFill>
                </a:rPr>
                <a:t>Metric glossary</a:t>
              </a:r>
              <a:endParaRPr lang="en-US" sz="1200" dirty="0">
                <a:solidFill>
                  <a:schemeClr val="bg1">
                    <a:lumMod val="50000"/>
                  </a:schemeClr>
                </a:solidFill>
              </a:endParaRPr>
            </a:p>
          </p:txBody>
        </p:sp>
      </p:grpSp>
    </p:spTree>
    <p:extLst>
      <p:ext uri="{BB962C8B-B14F-4D97-AF65-F5344CB8AC3E}">
        <p14:creationId xmlns:p14="http://schemas.microsoft.com/office/powerpoint/2010/main" val="4232389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5"/>
          <p:cNvSpPr txBox="1">
            <a:spLocks noChangeArrowheads="1"/>
          </p:cNvSpPr>
          <p:nvPr/>
        </p:nvSpPr>
        <p:spPr bwMode="gray">
          <a:xfrm>
            <a:off x="407540" y="98167"/>
            <a:ext cx="1412246"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lIns="0" tIns="0" rIns="0" bIns="0">
            <a:spAutoFit/>
          </a:bodyPr>
          <a:lstStyle/>
          <a:p>
            <a:pPr algn="l">
              <a:lnSpc>
                <a:spcPct val="100000"/>
              </a:lnSpc>
            </a:pPr>
            <a:r>
              <a:rPr lang="en-US" sz="1200" dirty="0">
                <a:solidFill>
                  <a:schemeClr val="bg1">
                    <a:lumMod val="50000"/>
                  </a:schemeClr>
                </a:solidFill>
              </a:rPr>
              <a:t>C</a:t>
            </a:r>
            <a:r>
              <a:rPr lang="en-US" sz="1200" dirty="0" smtClean="0">
                <a:solidFill>
                  <a:schemeClr val="bg1">
                    <a:lumMod val="50000"/>
                  </a:schemeClr>
                </a:solidFill>
              </a:rPr>
              <a:t>alibration approach</a:t>
            </a:r>
            <a:endParaRPr lang="en-US" sz="1200" dirty="0">
              <a:solidFill>
                <a:schemeClr val="bg1">
                  <a:lumMod val="50000"/>
                </a:schemeClr>
              </a:solidFill>
            </a:endParaRPr>
          </a:p>
        </p:txBody>
      </p:sp>
      <p:sp>
        <p:nvSpPr>
          <p:cNvPr id="6" name="Text Placeholder 2"/>
          <p:cNvSpPr txBox="1">
            <a:spLocks/>
          </p:cNvSpPr>
          <p:nvPr/>
        </p:nvSpPr>
        <p:spPr bwMode="auto">
          <a:xfrm>
            <a:off x="365760"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RAS </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7" name="Text Placeholder 2"/>
          <p:cNvSpPr txBox="1">
            <a:spLocks/>
          </p:cNvSpPr>
          <p:nvPr/>
        </p:nvSpPr>
        <p:spPr bwMode="auto">
          <a:xfrm>
            <a:off x="2753832"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noProof="0" dirty="0" smtClean="0">
                <a:latin typeface="Arial" charset="0"/>
                <a:ea typeface="ＭＳ Ｐゴシック"/>
              </a:rPr>
              <a:t>Example for credit loss metrics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8" name="Table 7"/>
          <p:cNvGraphicFramePr>
            <a:graphicFrameLocks noGrp="1"/>
          </p:cNvGraphicFramePr>
          <p:nvPr>
            <p:extLst>
              <p:ext uri="{D42A27DB-BD31-4B8C-83A1-F6EECF244321}">
                <p14:modId xmlns:p14="http://schemas.microsoft.com/office/powerpoint/2010/main" val="2679961904"/>
              </p:ext>
            </p:extLst>
          </p:nvPr>
        </p:nvGraphicFramePr>
        <p:xfrm>
          <a:off x="2753832" y="1877398"/>
          <a:ext cx="6493355" cy="3954160"/>
        </p:xfrm>
        <a:graphic>
          <a:graphicData uri="http://schemas.openxmlformats.org/drawingml/2006/table">
            <a:tbl>
              <a:tblPr firstRow="1" bandRow="1">
                <a:tableStyleId>{839DD9DD-9E6C-4910-8AC0-68ADFF6A6AFC}</a:tableStyleId>
              </a:tblPr>
              <a:tblGrid>
                <a:gridCol w="6493355"/>
              </a:tblGrid>
              <a:tr h="988540">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Methodology for calibrating limits for credit losses, NCOs, and delinquency rates starts with SC’s CCAR RAS objective to “ensure</a:t>
                      </a:r>
                      <a:r>
                        <a:rPr lang="en-GB" sz="1200" b="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t>
                      </a:r>
                      <a:endParaRPr lang="en-US" sz="1200" b="0" dirty="0" smtClean="0">
                        <a:solidFill>
                          <a:schemeClr val="tx1"/>
                        </a:solidFill>
                        <a:latin typeface="Arial" panose="020B0604020202020204" pitchFamily="34" charset="0"/>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SC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provide a ceiling for stress losses, which serve as an anchor point for risk appetite limits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For credit losses, </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CCAR projections and historical analyses can be used to create internally consistent limits:</a:t>
                      </a:r>
                    </a:p>
                    <a:p>
                      <a:pPr marL="344488" marR="0" lvl="2"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CCAR base vs stress expected credit losses</a:t>
                      </a:r>
                    </a:p>
                    <a:p>
                      <a:pPr marL="344488" marR="0" lvl="2"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Historical relationship between net losses and delinquency rates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SC’s l</a:t>
                      </a: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eadership </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11"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12"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Calibrate anchor points for metric limits</a:t>
            </a:r>
            <a:endParaRPr lang="en-GB" altLang="zh-CN" sz="1100" b="1" dirty="0">
              <a:latin typeface="Arial" panose="020B0604020202020204" pitchFamily="34" charset="0"/>
              <a:ea typeface="+mj-ea"/>
              <a:cs typeface="Arial" panose="020B0604020202020204" pitchFamily="34" charset="0"/>
            </a:endParaRPr>
          </a:p>
        </p:txBody>
      </p:sp>
      <p:sp>
        <p:nvSpPr>
          <p:cNvPr id="13"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entity level</a:t>
            </a:r>
            <a:endParaRPr lang="en-GB" altLang="zh-CN" sz="1100" b="1" dirty="0">
              <a:latin typeface="Arial" panose="020B0604020202020204" pitchFamily="34" charset="0"/>
              <a:ea typeface="+mj-ea"/>
              <a:cs typeface="Arial" panose="020B0604020202020204" pitchFamily="34" charset="0"/>
            </a:endParaRPr>
          </a:p>
        </p:txBody>
      </p:sp>
      <p:sp>
        <p:nvSpPr>
          <p:cNvPr id="16"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Example calibration approach: Credit metrics linked to CCAR objective</a:t>
            </a:r>
          </a:p>
        </p:txBody>
      </p:sp>
      <p:sp>
        <p:nvSpPr>
          <p:cNvPr id="14" name="Right Bracket 13"/>
          <p:cNvSpPr/>
          <p:nvPr/>
        </p:nvSpPr>
        <p:spPr>
          <a:xfrm flipH="1">
            <a:off x="371321" y="3818537"/>
            <a:ext cx="101600" cy="2023653"/>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p:cNvSpPr txBox="1"/>
          <p:nvPr/>
        </p:nvSpPr>
        <p:spPr>
          <a:xfrm rot="16200000">
            <a:off x="-63801" y="4631972"/>
            <a:ext cx="886781" cy="231282"/>
          </a:xfrm>
          <a:prstGeom prst="rect">
            <a:avLst/>
          </a:prstGeom>
          <a:solidFill>
            <a:schemeClr val="bg1"/>
          </a:solidFill>
        </p:spPr>
        <p:txBody>
          <a:bodyPr wrap="none" rtlCol="0">
            <a:spAutoFit/>
          </a:bodyPr>
          <a:lstStyle/>
          <a:p>
            <a:r>
              <a:rPr lang="en-GB" sz="1050" b="1" dirty="0" smtClean="0">
                <a:solidFill>
                  <a:schemeClr val="accent1"/>
                </a:solidFill>
              </a:rPr>
              <a:t>Calibration</a:t>
            </a:r>
            <a:endParaRPr lang="en-GB" sz="1050" b="1" dirty="0">
              <a:solidFill>
                <a:schemeClr val="accent1"/>
              </a:solidFill>
            </a:endParaRPr>
          </a:p>
        </p:txBody>
      </p:sp>
      <p:sp>
        <p:nvSpPr>
          <p:cNvPr id="17" name="Right Bracket 16"/>
          <p:cNvSpPr/>
          <p:nvPr/>
        </p:nvSpPr>
        <p:spPr>
          <a:xfrm flipH="1">
            <a:off x="371321" y="2832020"/>
            <a:ext cx="101600" cy="965252"/>
          </a:xfrm>
          <a:prstGeom prst="rightBracket">
            <a:avLst>
              <a:gd name="adj" fmla="val 0"/>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50"/>
          </a:p>
        </p:txBody>
      </p:sp>
      <p:sp>
        <p:nvSpPr>
          <p:cNvPr id="18" name="TextBox 17"/>
          <p:cNvSpPr txBox="1"/>
          <p:nvPr/>
        </p:nvSpPr>
        <p:spPr>
          <a:xfrm rot="16200000">
            <a:off x="-4491" y="3129532"/>
            <a:ext cx="768160" cy="370230"/>
          </a:xfrm>
          <a:prstGeom prst="rect">
            <a:avLst/>
          </a:prstGeom>
          <a:solidFill>
            <a:schemeClr val="bg1"/>
          </a:solidFill>
        </p:spPr>
        <p:txBody>
          <a:bodyPr wrap="none" rtlCol="0">
            <a:spAutoFit/>
          </a:bodyPr>
          <a:lstStyle/>
          <a:p>
            <a:r>
              <a:rPr lang="en-GB" sz="1050" b="1" dirty="0" smtClean="0">
                <a:solidFill>
                  <a:schemeClr val="accent1"/>
                </a:solidFill>
              </a:rPr>
              <a:t>Metric </a:t>
            </a:r>
          </a:p>
          <a:p>
            <a:r>
              <a:rPr lang="en-GB" sz="1050" b="1" dirty="0" smtClean="0">
                <a:solidFill>
                  <a:schemeClr val="accent1"/>
                </a:solidFill>
              </a:rPr>
              <a:t>selection</a:t>
            </a:r>
            <a:endParaRPr lang="en-GB" sz="1050" b="1" dirty="0">
              <a:solidFill>
                <a:schemeClr val="accent1"/>
              </a:solidFill>
            </a:endParaRPr>
          </a:p>
        </p:txBody>
      </p:sp>
    </p:spTree>
    <p:extLst>
      <p:ext uri="{BB962C8B-B14F-4D97-AF65-F5344CB8AC3E}">
        <p14:creationId xmlns:p14="http://schemas.microsoft.com/office/powerpoint/2010/main" val="26669574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94922357558100150000E+000&quot;&gt;&lt;m_msothmcolidx val=&quot;0&quot;/&gt;&lt;m_rgb r=&quot;ff&quot; g=&quot;0&quot; b=&quot;0&quot;/&gt;&lt;m_ppcolschidx tagver0=&quot;23004&quot; tagname0=&quot;m_ppcolschidxUNRECOGNIZED&quot; val=&quot;0&quot;/&gt;&lt;m_nBrightness val=&quot;0&quot;/&gt;&lt;/elem&gt;&lt;elem m_fUsage=&quot;3.29141490048887330000E+000&quot;&gt;&lt;m_msothmcolidx val=&quot;0&quot;/&gt;&lt;m_rgb r=&quot;ff&quot; g=&quot;bf&quot; b=&quot;27&quot;/&gt;&lt;m_ppcolschidx tagver0=&quot;23004&quot; tagname0=&quot;m_ppcolschidxUNRECOGNIZED&quot; val=&quot;0&quot;/&gt;&lt;m_nBrightness val=&quot;0&quot;/&gt;&lt;/elem&gt;&lt;elem m_fUsage=&quot;1.68794599201431410000E+000&quot;&gt;&lt;m_msothmcolidx val=&quot;0&quot;/&gt;&lt;m_rgb r=&quot;eb&quot; g=&quot;3&quot; b=&quot;26&quot;/&gt;&lt;m_ppcolschidx tagver0=&quot;23004&quot; tagname0=&quot;m_ppcolschidxUNRECOGNIZED&quot; val=&quot;0&quot;/&gt;&lt;m_nBrightness val=&quot;0&quot;/&gt;&lt;/elem&gt;&lt;elem m_fUsage=&quot;2.5031555049932444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5LUzSMUu2UCVoOPO1uAJd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saa.32DSWEeYPdpNrZ2E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q1FCs3GwUkelqzWREIJtC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mfvoNrHHpESDCaVaN13MX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Vu9r4MLTNk.324sz10CvK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je68pi1ZG02kj_FXarlTz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EQFsn4NE4EuTzMoJ_LuMe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es6qQgIw_UyfI_Kr83qzh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z8XN3_BUnk.5D_y.oyUbP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bGraoqFAd0iXLpeb67lBT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vDPWb8KNDEWbTfyB47GEC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d51lPwx29kqwP3AsPPNQ8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Bho_5HD8lUGFuZ6bMIYiX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XOAlleumMEmhhN6KVPvtB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6mDQyb.J_keeXn340_.fn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nTnIeLaG9EO3VE4sHBtFp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WIlroTtinE6Flb.r0CH1X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BQQMzs5OAEi222rdjWila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vMADfNOilEmXhkwmP2wkC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LWkf1Ngojk.PvqlTyoX.A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A58NaaSqDUGe26P_SwGNX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FEgIZF8EmkiaGO4O7qEs7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T1V.ZCHvh0GvhdFzD6R84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XXj9eKRdUEmqLD38ZjbIJ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FQng00gUQEu3YXdkUuAIW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bFSo5hkNhEaS4JL0YdyIL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TEc80PdAekeWaChvxMgLx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VgofPpnG7EunbsF_s2.57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PDqE7FNQi0y552U2JgWnK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edPj1m7xWECqmbIjJg4jx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BMSmGhVum0GCJn1.GGR5j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4vz3mJusBkC2RxFQKGHsi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EYTornageUm4UU9.byZpa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xNOIvOT_4UucHyhfNYvrN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vGmpwpkfk20naGhh_sq9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z1bASXwLUUGjhBRBHn_zR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5sviWOQ4_UGs3u0L_Nt.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_uyMBvGkoUSjucaJMFc30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Qg5lB3L5aEyrYmCcVA_kG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2hcz__gwjkORAQLpgzLVh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oNdCrp680UCM3Vm8W9YOE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AopsH05aUmhzPtHqr14U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F2OTNz5GNkC6rJYwmUmLw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aoBqpY.Gfkuihj_CMFLN7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XIufK3V05k6sYtLX_xPYe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QL05SZP22kG0iYpkCrFGM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V2G7sNF480q1MyB5_lwyN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FHBQDsw6oE.8FjFHhzb_e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5CxVx_.umk.i0IatXWhMQ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Zi2ZsytvDU6n0HQqSRcSG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akQEAF2Et0eniHZFWKHH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6RP85p0qqketX5NKv8l9d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foOW5cGvikm835cFHzEO3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klb.r9sw7UaTeP0IOuiFP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NDIm0gK9DEy0pLcgrcJb3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B951teYuAUulfdKIOEm8D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8rf7l8baQU2uybvx.x2hL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XObsn35vp02sN9nK.13jk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NOSovgabr0y39nQiqldmw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MClkunwXYEGZm5KWqNEKG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ua7I0Z.uoEypta0DRvG96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t.UNiliXGE2hv8KyU0LSc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m38nlGRDk0uuqzUOAjOVK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utTUmP8D3U2d0Kjzz0Jn1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0ZegTwmV5kWntKu7tksJG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PJ7oAL5ey06yLOTL9_roi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nrkDKeCIEUqHnzMttpzZS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7kyDJ_fgX0m8YQWtpHGum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rPl4sIyZeEuSt6._yBd3e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kEFAoR3Z10WNVZXlV31N.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mbOvfc9GM0umIrWV.gRjH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kcrGWjptSUmYZPlljnlrX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PQqb2EdAiEyZuZJR6m4Ce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sEAgzl5JyUaCcBUDMYUVr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6jzJ3IIScEa5HqdDbeqdn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Pi6b25bi5UilWYXAIX9Ha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U87SrdAOLkCp0JZ9tGEUk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MAHZERQ_cUWGPhErUmpxA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4tV3nNSSq0CSI.dFqWw9.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LtaEwkJrYEKEe7wV_gQmQ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F39mmjt5wUKgboe6EC.6o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zV8d7u_um0isNaAvqQg_y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ve_Ia4SICEOfgtLimThkK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V2G7sNF480q1MyB5_lwyN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SxxAbyvSZkKFpoZkBIACC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cadu60DukmPVwv1SS7rz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8g7_ZtaaCkaCrKMONzlTE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BxLuNmLsVUy40Ud4lQ_u9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70mcGi87N0.bEkOl3vTgq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fQFp.U8QGka3FPfAjpjKa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vWogsPaVUewHnxHu7sC8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DyyDreffq0mJQysMNteHr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yjDURAr802xcaFKzbwdW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AcWMLe9sC065sn7VaygR7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E6bjULxzmU6kVkxcVMffz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gJAobvcKAk6zMgMlNjlSt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u03c7YYIOU6BKFLa.62Bw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FFnJRPU9aEadjRXke95xr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xHUjUaqfbU6N0bBxuY.QN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EVhUB9b5v0eqKRu9nrN2l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3vfWbWJsVUG9U0jvotnNs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DY60cq267k2l5fLEzMkvv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jXOyih5takupFjehzmugy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KHTLluzvB0KV2lrMi60xt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IlejToaf9EK92qUsQ55N4Q"/>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KDGz9wWyHEejYPo0p2bEj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fDfTmDYMrUeN6ArTZCpti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Yebnm8B0WkuKxfmbV33al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oTMfXfQj5E6WnmPeyheZ.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xCBcpPJ_IUmyHXHVg7j4U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XQajJiCUL0eo35lLkx3DH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ZnSn0r7OjEG1lXP.IV71V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Abvda0lLME.iKwWb0HCQq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KVQ7ADPxTUWDalFvMciQ_Q"/>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zHpnFmC2jEGJF.yqfrYQz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7csDjr9tvEqRZXZRK5J4O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2Ln0Ez9kxky7EeEUUVOLB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edC9unsvx0qxrwHquqo4b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ppa1xHmLxECh51b_qMCc.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rV8KasZ3ekmoA5xyhKR4j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ozK93q4nPkGMDdfFwbAPx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vCfPDljTrUaTjEXLKw8r6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5cVOPloHSUiW3zxjP7o7a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Nei0jMb.4UulxQhKMkqNVQ"/>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QdG1wFBZx0ChNT_bTcTxT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9wAQANe0.EeZXmidh.5Y1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1DbYpUwos0u4CkHveIj4a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YWchhPI9bEGTRwd6oG6MZ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maoqdsZNREeZrr4sGAJOI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OT9oj6m6pUijWTTU0w4tX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T88l5S7v6kS0sqf2n0l55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WFIjhS1a60W5vo3nIDbts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dXJuqdEvok.cBeiAnMNnH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5SCK_sL0BkCsCquoYbHJY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__JFTaguh02miRA3z1SEq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FNj1qpReSEKuvcRW2zeeF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ObUNlPVX.UekbjA3PGLwV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uCU2XlWgRkOMSLvwmDIR0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2cpAsllMXUyyBEytGB2N8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Pc69byPui0CG3WJR0lbSl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DvMYG9Tqk2gwUG9nu5ZpQ"/>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PWxsijjs30.V9l9v_uduJg"/>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XLcu83O7Sk2HVBkhgE2BQ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smtZzNGMtUauJq29Ewd7P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gLtY1alm706HhOGDmlKam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lp4SsDVM7Umhfp12MWlrpQ"/>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_uU2NB3hJkyeY5_nCQzTK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FcYM41Ct50aPrMXZS0zC7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QdryONUiTEmZsSWzkldWm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K0SsJiM50kO2sFI3v6PTx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wFEDA4FGqUeOyLwetrHoS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u9.GDeXwDU.eztUK0eL29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P7z1CPVVRkuqVS9gmCX0t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4csO_2SiRkeP1SZcam0LHQ"/>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dftJ1iW2I0qflq5xFolRC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5oEDl7_SbEOVpM.vNrEVWg"/>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IvltXI._GUKF7tVBLHlQd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V4zyQSOU10igsZrErn37Z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9QZgpsqOE0mTI8DuOIqk_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4csO_2SiRkeP1SZcam0LH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yl6Fy9DABEqaZHeqy0.1o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mgzsvtno.0G7ZgOljCAY0g"/>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DqhrkEBnbk.I27H8Ie8OT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urcEZUKqa0yZzfodFdmK0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oiwmrDPbEk2Z5ty_H9Mk5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tKgsm85zyUKyxGeB4bwQ.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7ymqH5iZFEG6pH.deO7ZZ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mt_ZR.t8p02C2rwHmaYhZ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TDypP9SSSUqGLmmPMOoaw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JLUKV0ji1Uikk4kI.Uqd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bRNBr8lvzkuLUS7f7TIXv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sMzYoLTcaUC70IBHdMGz7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FlIhGO5qekSNoLUrnNAjc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W0y7FdESWU6Q1qNDI_Zn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9AUQgrBGUytEd4NpbOcm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igTtAX.HJEKOUrx1nUJ5i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xQJyt0376ECyD3hca7i8_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vVgK6UzQjk65o_LbYntuL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P7X4lPAOp0.0oZjqeFBI2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uEbNW2Yykk.XpQEnaldBx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l8A.g6avO0OhDX5cO5jKJ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zAQ.JNVnUyAg7OWGpc67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pObYcqxJ0Uys.0hn4fbmM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fjtfASqSECIcozLzLYqi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isIAeR0zdESZyrtg4ifaN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yIkjmabAvUSKuucsZxv8x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VM1XPX_BwEiVyq1M1uqsv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WbaeRMjoLkmTYgfm9RbCb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5gvF.s6Bbk6Z4xB..nk42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Oa0puE8w4UKfBI4CoGaB7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1i_QRzTbIUmVKeBpNNwAb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0sbw5JeNgkug12iRDLT.c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bK7mTU83kE6PP0M6Wpr9m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I0PIGQ9EME.l_F648krlF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8s.S3l0fjEGalJCeQLoOh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qDZzlkvES0.yOcEzoO7hZ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QdHyarwYE0SnURGn21HrA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gXUX0MRDGEuqGpyh7uDwZ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4iQ0R7YP6U66v8cyJCjHb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pMVGxaW_Kky8SIgDhHsWv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XMRE9_cv00qBRaGHJltG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_cZAgXD_Bk6NXR8Jy9BSr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PIMn4oxHfUaTji72cF6py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jb7v8ngbdUW6qg4zfpxBq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TBOYi8bzzkW3kIRECDTth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q6LnePFzJUC9kqWCcUzr5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8JWXLiFHakqpcLGiOdrDG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KxBOknT9c0yeVZCF7QhOr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DCW787qROE2gNWdhYlFwN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XB6UHYhRwkyejoynQ919u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qBs2hygF.ECj_Jylsq.t5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egHd33O4AUGh5SXn1QOVn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3nhjZHGBFU.QLt.bcMPTj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q3I7MoxRCkadgqElXTSYE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TOJDR.1PDEWno7TLr6u6h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lDG3h9rK4kaV1r1VGjUlx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W7Ta0XV_8UOhWHUlQYfo7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nIJ.GqaFfkyVUHFTILtpj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qkN2jXFYbkie3JJJ3k4jr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70Ys8zy2WkCjoWBF8BI3M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Yt61IJubmEi9qFw_tUuks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4QDAnYMksEuxaLH6k42nK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a2mvDIPqGEueEuiutUHCe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WuFipLhgc0exYY7iAmLY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QAi1nwWuuEGhKM9RXBKkq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WS4az_wPakCBJxTFXoLPt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GBxZ1lAc_U6OUk88J8xAA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MPCssLIOQUOZVUN1l76OU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bKYVsshg402qkI4HEaq7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v4fwO53LNUaPNNwr5AMFr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UQkX7r_buE2D2qyQlJwyT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uczXVM7HJ0SgFr9IxwDfo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jAA.qLW7TUyXjHlRw8SCS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x7SXsr_GU.4VIZ7bEv_Ew"/>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26725</TotalTime>
  <Words>12424</Words>
  <Application>Microsoft Office PowerPoint</Application>
  <PresentationFormat>Custom</PresentationFormat>
  <Paragraphs>2638</Paragraphs>
  <Slides>86</Slides>
  <Notes>30</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86</vt:i4>
      </vt:variant>
    </vt:vector>
  </HeadingPairs>
  <TitlesOfParts>
    <vt:vector size="90" baseType="lpstr">
      <vt:lpstr>Body Slide</vt:lpstr>
      <vt:lpstr>1_Body Slide</vt:lpstr>
      <vt:lpstr>think-cell Slide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1330</cp:revision>
  <cp:lastPrinted>2016-05-17T22:44:08Z</cp:lastPrinted>
  <dcterms:created xsi:type="dcterms:W3CDTF">2016-03-28T17:49:32Z</dcterms:created>
  <dcterms:modified xsi:type="dcterms:W3CDTF">2016-06-06T14:41:17Z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