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9.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0.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1.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12.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13.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14.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17.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4" r:id="rId1"/>
    <p:sldMasterId id="2147483768" r:id="rId2"/>
  </p:sldMasterIdLst>
  <p:notesMasterIdLst>
    <p:notesMasterId r:id="rId66"/>
  </p:notesMasterIdLst>
  <p:handoutMasterIdLst>
    <p:handoutMasterId r:id="rId67"/>
  </p:handoutMasterIdLst>
  <p:sldIdLst>
    <p:sldId id="684" r:id="rId3"/>
    <p:sldId id="957" r:id="rId4"/>
    <p:sldId id="958" r:id="rId5"/>
    <p:sldId id="1054" r:id="rId6"/>
    <p:sldId id="1033" r:id="rId7"/>
    <p:sldId id="961" r:id="rId8"/>
    <p:sldId id="962" r:id="rId9"/>
    <p:sldId id="1055" r:id="rId10"/>
    <p:sldId id="1056" r:id="rId11"/>
    <p:sldId id="558" r:id="rId12"/>
    <p:sldId id="540" r:id="rId13"/>
    <p:sldId id="1004" r:id="rId14"/>
    <p:sldId id="1074" r:id="rId15"/>
    <p:sldId id="1058" r:id="rId16"/>
    <p:sldId id="1060" r:id="rId17"/>
    <p:sldId id="1061" r:id="rId18"/>
    <p:sldId id="1062" r:id="rId19"/>
    <p:sldId id="903" r:id="rId20"/>
    <p:sldId id="1048" r:id="rId21"/>
    <p:sldId id="774" r:id="rId22"/>
    <p:sldId id="1045" r:id="rId23"/>
    <p:sldId id="1053" r:id="rId24"/>
    <p:sldId id="1044" r:id="rId25"/>
    <p:sldId id="1043" r:id="rId26"/>
    <p:sldId id="781" r:id="rId27"/>
    <p:sldId id="775" r:id="rId28"/>
    <p:sldId id="856" r:id="rId29"/>
    <p:sldId id="1046" r:id="rId30"/>
    <p:sldId id="816" r:id="rId31"/>
    <p:sldId id="981" r:id="rId32"/>
    <p:sldId id="817" r:id="rId33"/>
    <p:sldId id="998" r:id="rId34"/>
    <p:sldId id="821" r:id="rId35"/>
    <p:sldId id="982" r:id="rId36"/>
    <p:sldId id="822" r:id="rId37"/>
    <p:sldId id="1063" r:id="rId38"/>
    <p:sldId id="1064" r:id="rId39"/>
    <p:sldId id="1049" r:id="rId40"/>
    <p:sldId id="796" r:id="rId41"/>
    <p:sldId id="847" r:id="rId42"/>
    <p:sldId id="810" r:id="rId43"/>
    <p:sldId id="798" r:id="rId44"/>
    <p:sldId id="1065" r:id="rId45"/>
    <p:sldId id="801" r:id="rId46"/>
    <p:sldId id="804" r:id="rId47"/>
    <p:sldId id="808" r:id="rId48"/>
    <p:sldId id="1066" r:id="rId49"/>
    <p:sldId id="1076" r:id="rId50"/>
    <p:sldId id="1077" r:id="rId51"/>
    <p:sldId id="941" r:id="rId52"/>
    <p:sldId id="705" r:id="rId53"/>
    <p:sldId id="1022" r:id="rId54"/>
    <p:sldId id="943" r:id="rId55"/>
    <p:sldId id="1067" r:id="rId56"/>
    <p:sldId id="1068" r:id="rId57"/>
    <p:sldId id="1023" r:id="rId58"/>
    <p:sldId id="1069" r:id="rId59"/>
    <p:sldId id="1070" r:id="rId60"/>
    <p:sldId id="717" r:id="rId61"/>
    <p:sldId id="1071" r:id="rId62"/>
    <p:sldId id="1072" r:id="rId63"/>
    <p:sldId id="1073" r:id="rId64"/>
    <p:sldId id="1075" r:id="rId65"/>
  </p:sldIdLst>
  <p:sldSz cx="9602788" cy="6858000"/>
  <p:notesSz cx="6973888" cy="9236075"/>
  <p:custDataLst>
    <p:tags r:id="rId68"/>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CE0E2"/>
    <a:srgbClr val="FFCCCC"/>
    <a:srgbClr val="008AB3"/>
    <a:srgbClr val="A6E2EF"/>
    <a:srgbClr val="FFFFCC"/>
    <a:srgbClr val="BFBFBF"/>
    <a:srgbClr val="CCFFCC"/>
    <a:srgbClr val="00A8C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76" autoAdjust="0"/>
    <p:restoredTop sz="99864" autoAdjust="0"/>
  </p:normalViewPr>
  <p:slideViewPr>
    <p:cSldViewPr snapToGrid="0" showGuides="1">
      <p:cViewPr varScale="1">
        <p:scale>
          <a:sx n="90" d="100"/>
          <a:sy n="90" d="100"/>
        </p:scale>
        <p:origin x="-1044" y="-96"/>
      </p:cViewPr>
      <p:guideLst>
        <p:guide orient="horz" pos="1445"/>
        <p:guide orient="horz" pos="3989"/>
        <p:guide orient="horz" pos="314"/>
        <p:guide orient="horz" pos="1107"/>
        <p:guide orient="horz" pos="3334"/>
        <p:guide orient="horz" pos="915"/>
        <p:guide pos="231"/>
        <p:guide pos="5821"/>
        <p:guide pos="3021"/>
        <p:guide pos="3252"/>
        <p:guide pos="1224"/>
        <p:guide pos="3892"/>
      </p:guideLst>
    </p:cSldViewPr>
  </p:slideViewPr>
  <p:outlineViewPr>
    <p:cViewPr>
      <p:scale>
        <a:sx n="33" d="100"/>
        <a:sy n="33" d="100"/>
      </p:scale>
      <p:origin x="0" y="5664"/>
    </p:cViewPr>
  </p:outlineViewPr>
  <p:notesTextViewPr>
    <p:cViewPr>
      <p:scale>
        <a:sx n="100" d="100"/>
        <a:sy n="100" d="100"/>
      </p:scale>
      <p:origin x="0" y="0"/>
    </p:cViewPr>
  </p:notesTextViewPr>
  <p:sorterViewPr>
    <p:cViewPr>
      <p:scale>
        <a:sx n="120" d="100"/>
        <a:sy n="120" d="100"/>
      </p:scale>
      <p:origin x="0" y="49356"/>
    </p:cViewPr>
  </p:sorterViewPr>
  <p:notesViewPr>
    <p:cSldViewPr snapToGrid="0" showGuides="1">
      <p:cViewPr>
        <p:scale>
          <a:sx n="75" d="100"/>
          <a:sy n="75" d="100"/>
        </p:scale>
        <p:origin x="-2802" y="-72"/>
      </p:cViewPr>
      <p:guideLst>
        <p:guide orient="horz" pos="2909"/>
        <p:guide pos="219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gs" Target="tags/tag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4.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3.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l" defTabSz="939424">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5040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r" defTabSz="939424">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l" defTabSz="939424">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5040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r" defTabSz="939424">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l" defTabSz="939424">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5040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r" defTabSz="939424">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2038" y="692150"/>
            <a:ext cx="4851400"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96761" y="4386507"/>
            <a:ext cx="5580371" cy="415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8600" lvl="0" indent="-228600" eaLnBrk="1" hangingPunct="1">
              <a:spcBef>
                <a:spcPct val="60000"/>
              </a:spcBef>
              <a:spcAft>
                <a:spcPts val="600"/>
              </a:spcAft>
              <a:buChar char="•"/>
            </a:pPr>
            <a:r>
              <a:rPr lang="en-GB" dirty="0" smtClean="0"/>
              <a:t>Click to edit Master text styles</a:t>
            </a:r>
          </a:p>
          <a:p>
            <a:pPr lvl="1" indent="-228600" eaLnBrk="1" hangingPunct="1">
              <a:spcBef>
                <a:spcPts val="0"/>
              </a:spcBef>
              <a:spcAft>
                <a:spcPts val="600"/>
              </a:spcAft>
              <a:buFont typeface="Arial" charset="0"/>
              <a:buChar char="–"/>
            </a:pPr>
            <a:r>
              <a:rPr lang="en-GB" dirty="0" smtClean="0"/>
              <a:t>2nd level</a:t>
            </a:r>
          </a:p>
          <a:p>
            <a:pPr marL="685800" lvl="2" indent="-228600" eaLnBrk="1" hangingPunct="1">
              <a:spcBef>
                <a:spcPts val="0"/>
              </a:spcBef>
              <a:spcAft>
                <a:spcPts val="600"/>
              </a:spcAft>
              <a:buFont typeface="Arial" charset="0"/>
              <a:buChar char="-"/>
            </a:pPr>
            <a:r>
              <a:rPr lang="en-GB" dirty="0" smtClean="0"/>
              <a:t>3rd level</a:t>
            </a:r>
          </a:p>
          <a:p>
            <a:pPr marL="914400" lvl="3" indent="-228600" eaLnBrk="1" hangingPunct="1">
              <a:spcBef>
                <a:spcPts val="0"/>
              </a:spcBef>
              <a:spcAft>
                <a:spcPts val="600"/>
              </a:spcAft>
              <a:buFont typeface="Arial" charset="0"/>
              <a:buChar char="-"/>
            </a:pPr>
            <a:r>
              <a:rPr lang="en-GB" dirty="0" smtClean="0"/>
              <a:t>4th level</a:t>
            </a:r>
          </a:p>
          <a:p>
            <a:pPr marL="1143000" lvl="4" indent="-228600" eaLnBrk="1" hangingPunct="1">
              <a:spcBef>
                <a:spcPts val="0"/>
              </a:spcBef>
              <a:spcAft>
                <a:spcPts val="600"/>
              </a:spcAft>
              <a:buFont typeface="Arial" panose="020B0604020202020204" pitchFamily="34" charset="0"/>
              <a:buChar char="-"/>
            </a:pPr>
            <a:r>
              <a:rPr lang="en-GB" dirty="0" smtClean="0"/>
              <a:t>5th level</a:t>
            </a:r>
          </a:p>
          <a:p>
            <a:pPr marL="1371600" lvl="5" indent="-228600" fontAlgn="base">
              <a:spcBef>
                <a:spcPts val="0"/>
              </a:spcBef>
              <a:spcAft>
                <a:spcPts val="600"/>
              </a:spcAft>
              <a:buFont typeface="Arial" charset="0"/>
              <a:buChar char="-"/>
            </a:pPr>
            <a:r>
              <a:rPr lang="en-GB" dirty="0" smtClean="0"/>
              <a:t>6th level</a:t>
            </a:r>
          </a:p>
          <a:p>
            <a:pPr marL="1600200" lvl="6" indent="-228600" fontAlgn="base">
              <a:spcBef>
                <a:spcPts val="0"/>
              </a:spcBef>
              <a:spcAft>
                <a:spcPts val="600"/>
              </a:spcAft>
              <a:buFont typeface="Arial" charset="0"/>
              <a:buChar char="-"/>
            </a:pPr>
            <a:r>
              <a:rPr lang="en-GB" dirty="0" smtClean="0"/>
              <a:t>7th level</a:t>
            </a:r>
          </a:p>
          <a:p>
            <a:pPr marL="1828800" lvl="7" indent="-228600" fontAlgn="base">
              <a:spcBef>
                <a:spcPts val="0"/>
              </a:spcBef>
              <a:spcAft>
                <a:spcPts val="600"/>
              </a:spcAft>
              <a:buFont typeface="Arial" charset="0"/>
              <a:buChar char="-"/>
            </a:pPr>
            <a:r>
              <a:rPr lang="en-GB" dirty="0" smtClean="0"/>
              <a:t>8th level</a:t>
            </a:r>
          </a:p>
          <a:p>
            <a:pPr marL="2057400" lvl="8" indent="-228600" fontAlgn="base">
              <a:spcBef>
                <a:spcPts val="0"/>
              </a:spcBef>
              <a:spcAft>
                <a:spcPts val="600"/>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l" defTabSz="939424">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5040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r" defTabSz="939424">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BEA98B-8E54-4CD0-82BB-B61F2ACC55F5}"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2263668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25</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30</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34</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35</a:t>
            </a:fld>
            <a:endParaRPr lang="en-US" dirty="0"/>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36</a:t>
            </a:fld>
            <a:endParaRPr lang="en-US" dirty="0"/>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40</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41</a:t>
            </a:fld>
            <a:endParaRPr lang="en-US" dirty="0"/>
          </a:p>
        </p:txBody>
      </p:sp>
    </p:spTree>
    <p:extLst>
      <p:ext uri="{BB962C8B-B14F-4D97-AF65-F5344CB8AC3E}">
        <p14:creationId xmlns:p14="http://schemas.microsoft.com/office/powerpoint/2010/main" val="894217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45</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7</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8</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10</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11</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12</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14</a:t>
            </a:fld>
            <a:endParaRPr lang="en-GB" dirty="0"/>
          </a:p>
        </p:txBody>
      </p:sp>
    </p:spTree>
    <p:extLst>
      <p:ext uri="{BB962C8B-B14F-4D97-AF65-F5344CB8AC3E}">
        <p14:creationId xmlns:p14="http://schemas.microsoft.com/office/powerpoint/2010/main" val="2658280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15</a:t>
            </a:fld>
            <a:endParaRPr lang="en-GB" dirty="0"/>
          </a:p>
        </p:txBody>
      </p:sp>
    </p:spTree>
    <p:extLst>
      <p:ext uri="{BB962C8B-B14F-4D97-AF65-F5344CB8AC3E}">
        <p14:creationId xmlns:p14="http://schemas.microsoft.com/office/powerpoint/2010/main" val="2658280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21</a:t>
            </a:fld>
            <a:endParaRPr lang="en-GB" dirty="0"/>
          </a:p>
        </p:txBody>
      </p:sp>
    </p:spTree>
    <p:extLst>
      <p:ext uri="{BB962C8B-B14F-4D97-AF65-F5344CB8AC3E}">
        <p14:creationId xmlns:p14="http://schemas.microsoft.com/office/powerpoint/2010/main" val="1568967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118927905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Line 19"/>
          <p:cNvSpPr>
            <a:spLocks noChangeShapeType="1"/>
          </p:cNvSpPr>
          <p:nvPr userDrawn="1"/>
        </p:nvSpPr>
        <p:spPr bwMode="auto">
          <a:xfrm>
            <a:off x="348435" y="3804460"/>
            <a:ext cx="1791588" cy="0"/>
          </a:xfrm>
          <a:prstGeom prst="line">
            <a:avLst/>
          </a:prstGeom>
          <a:noFill/>
          <a:ln w="12700" cmpd="sng">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5" name="Text Placeholder 9"/>
          <p:cNvSpPr>
            <a:spLocks noGrp="1"/>
          </p:cNvSpPr>
          <p:nvPr>
            <p:ph type="body" sz="quarter" idx="10" hasCustomPrompt="1"/>
          </p:nvPr>
        </p:nvSpPr>
        <p:spPr>
          <a:xfrm>
            <a:off x="348437" y="2897188"/>
            <a:ext cx="8549149" cy="907272"/>
          </a:xfrm>
          <a:prstGeom prst="rect">
            <a:avLst/>
          </a:prstGeom>
        </p:spPr>
        <p:txBody>
          <a:bodyPr lIns="0" rIns="163449"/>
          <a:lstStyle>
            <a:lvl1pPr marL="0" marR="0" indent="0" algn="l" defTabSz="457200" rtl="0" eaLnBrk="1" fontAlgn="auto" latinLnBrk="0" hangingPunct="1">
              <a:lnSpc>
                <a:spcPct val="100000"/>
              </a:lnSpc>
              <a:spcBef>
                <a:spcPct val="20000"/>
              </a:spcBef>
              <a:spcAft>
                <a:spcPts val="0"/>
              </a:spcAft>
              <a:buClrTx/>
              <a:buSzTx/>
              <a:buFont typeface="Arial"/>
              <a:buNone/>
              <a:tabLst/>
              <a:defRPr sz="2400" b="0">
                <a:solidFill>
                  <a:schemeClr val="tx1"/>
                </a:solidFill>
                <a:latin typeface="Arial" panose="020B0604020202020204" pitchFamily="34" charset="0"/>
                <a:cs typeface="Arial" panose="020B0604020202020204" pitchFamily="34" charset="0"/>
              </a:defRPr>
            </a:lvl1pPr>
          </a:lstStyle>
          <a:p>
            <a:pPr lvl="0"/>
            <a:r>
              <a:rPr lang="en-GB" dirty="0" smtClean="0"/>
              <a:t>Appendix #</a:t>
            </a:r>
          </a:p>
        </p:txBody>
      </p:sp>
    </p:spTree>
    <p:extLst>
      <p:ext uri="{BB962C8B-B14F-4D97-AF65-F5344CB8AC3E}">
        <p14:creationId xmlns:p14="http://schemas.microsoft.com/office/powerpoint/2010/main" val="39226571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707288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5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651961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737641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778018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330190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645078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64507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243658584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730648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730648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77051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77051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7705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3327400"/>
            <a:ext cx="8541647" cy="349250"/>
          </a:xfrm>
          <a:prstGeom prst="rect">
            <a:avLst/>
          </a:prstGeom>
        </p:spPr>
        <p:txBody>
          <a:bodyPr lIns="0" rIns="199453" anchor="ctr"/>
          <a:lstStyle>
            <a:lvl1pPr marL="0" indent="0">
              <a:buNone/>
              <a:defRPr sz="3200" b="1" baseline="0">
                <a:solidFill>
                  <a:schemeClr val="bg1">
                    <a:lumMod val="50000"/>
                  </a:schemeClr>
                </a:solidFill>
                <a:latin typeface="Arial" panose="020B0604020202020204" pitchFamily="34" charset="0"/>
                <a:cs typeface="Arial" panose="020B0604020202020204" pitchFamily="34" charset="0"/>
              </a:defRPr>
            </a:lvl1pPr>
          </a:lstStyle>
          <a:p>
            <a:pPr lvl="0"/>
            <a:r>
              <a:rPr lang="en-GB" dirty="0" smtClean="0"/>
              <a:t>Section #</a:t>
            </a:r>
            <a:endParaRPr lang="en-GB" dirty="0"/>
          </a:p>
        </p:txBody>
      </p:sp>
    </p:spTree>
    <p:extLst>
      <p:ext uri="{BB962C8B-B14F-4D97-AF65-F5344CB8AC3E}">
        <p14:creationId xmlns:p14="http://schemas.microsoft.com/office/powerpoint/2010/main" val="23221124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966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7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19654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3327400"/>
            <a:ext cx="8541647" cy="349250"/>
          </a:xfrm>
          <a:prstGeom prst="rect">
            <a:avLst/>
          </a:prstGeom>
        </p:spPr>
        <p:txBody>
          <a:bodyPr lIns="0" rIns="199453" anchor="ctr"/>
          <a:lstStyle>
            <a:lvl1pPr marL="0" indent="0">
              <a:buNone/>
              <a:defRPr sz="3200" b="1" baseline="0">
                <a:solidFill>
                  <a:schemeClr val="bg1">
                    <a:lumMod val="50000"/>
                  </a:schemeClr>
                </a:solidFill>
                <a:latin typeface="Arial" panose="020B0604020202020204" pitchFamily="34" charset="0"/>
                <a:cs typeface="Arial" panose="020B0604020202020204" pitchFamily="34" charset="0"/>
              </a:defRPr>
            </a:lvl1pPr>
          </a:lstStyle>
          <a:p>
            <a:pPr lvl="0"/>
            <a:r>
              <a:rPr lang="en-GB" dirty="0" smtClean="0"/>
              <a:t>Section #</a:t>
            </a:r>
            <a:endParaRPr lang="en-GB" dirty="0"/>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0"/>
            <a:ext cx="8829230" cy="4992687"/>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vmlDrawing" Target="../drawings/vmlDrawing2.v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image" Target="../media/image2.jpeg"/><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image" Target="../media/image4.emf"/><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oleObject" Target="../embeddings/oleObject2.bin"/><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8"/>
            </p:custDataLst>
            <p:extLst>
              <p:ext uri="{D42A27DB-BD31-4B8C-83A1-F6EECF244321}">
                <p14:modId xmlns:p14="http://schemas.microsoft.com/office/powerpoint/2010/main" val="2960143213"/>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23364"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668" y="1589"/>
                        <a:ext cx="1667" cy="1587"/>
                      </a:xfrm>
                      <a:prstGeom prst="rect">
                        <a:avLst/>
                      </a:prstGeom>
                    </p:spPr>
                  </p:pic>
                </p:oleObj>
              </mc:Fallback>
            </mc:AlternateContent>
          </a:graphicData>
        </a:graphic>
      </p:graphicFrame>
      <p:sp>
        <p:nvSpPr>
          <p:cNvPr id="9" name="Rectangle 8"/>
          <p:cNvSpPr/>
          <p:nvPr/>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0" name="Picture 2" descr="C:\Users\n610821\Desktop\sant-MReg_positivo_RGB.300.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251963105"/>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77" r:id="rId3"/>
    <p:sldLayoutId id="2147483780" r:id="rId4"/>
    <p:sldLayoutId id="2147483806" r:id="rId5"/>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2"/>
            </p:custDataLst>
            <p:extLst>
              <p:ext uri="{D42A27DB-BD31-4B8C-83A1-F6EECF244321}">
                <p14:modId xmlns:p14="http://schemas.microsoft.com/office/powerpoint/2010/main" val="2866752203"/>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5861"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4" r:id="rId5"/>
    <p:sldLayoutId id="2147483775" r:id="rId6"/>
    <p:sldLayoutId id="2147483776" r:id="rId7"/>
    <p:sldLayoutId id="2147483779" r:id="rId8"/>
    <p:sldLayoutId id="2147483807" r:id="rId9"/>
    <p:sldLayoutId id="2147483809" r:id="rId10"/>
    <p:sldLayoutId id="2147483816" r:id="rId11"/>
    <p:sldLayoutId id="2147483819" r:id="rId12"/>
    <p:sldLayoutId id="2147483826" r:id="rId13"/>
    <p:sldLayoutId id="2147483827" r:id="rId14"/>
    <p:sldLayoutId id="2147483828" r:id="rId15"/>
    <p:sldLayoutId id="2147483829" r:id="rId16"/>
    <p:sldLayoutId id="2147483830" r:id="rId17"/>
    <p:sldLayoutId id="2147483831" r:id="rId18"/>
    <p:sldLayoutId id="2147483832" r:id="rId19"/>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8.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9.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0.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tags" Target="../tags/tag27.xml"/><Relationship Id="rId26" Type="http://schemas.openxmlformats.org/officeDocument/2006/relationships/image" Target="../media/image4.emf"/><Relationship Id="rId3" Type="http://schemas.openxmlformats.org/officeDocument/2006/relationships/tags" Target="../tags/tag12.xml"/><Relationship Id="rId21" Type="http://schemas.openxmlformats.org/officeDocument/2006/relationships/tags" Target="../tags/tag30.xml"/><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tags" Target="../tags/tag26.xml"/><Relationship Id="rId25" Type="http://schemas.openxmlformats.org/officeDocument/2006/relationships/oleObject" Target="../embeddings/oleObject9.bin"/><Relationship Id="rId2" Type="http://schemas.openxmlformats.org/officeDocument/2006/relationships/tags" Target="../tags/tag11.xml"/><Relationship Id="rId16" Type="http://schemas.openxmlformats.org/officeDocument/2006/relationships/tags" Target="../tags/tag25.xml"/><Relationship Id="rId20" Type="http://schemas.openxmlformats.org/officeDocument/2006/relationships/tags" Target="../tags/tag29.xml"/><Relationship Id="rId1" Type="http://schemas.openxmlformats.org/officeDocument/2006/relationships/vmlDrawing" Target="../drawings/vmlDrawing9.vml"/><Relationship Id="rId6" Type="http://schemas.openxmlformats.org/officeDocument/2006/relationships/tags" Target="../tags/tag15.xml"/><Relationship Id="rId11" Type="http://schemas.openxmlformats.org/officeDocument/2006/relationships/tags" Target="../tags/tag20.xml"/><Relationship Id="rId24" Type="http://schemas.openxmlformats.org/officeDocument/2006/relationships/slideLayout" Target="../slideLayouts/slideLayout9.xml"/><Relationship Id="rId5" Type="http://schemas.openxmlformats.org/officeDocument/2006/relationships/tags" Target="../tags/tag14.xml"/><Relationship Id="rId15" Type="http://schemas.openxmlformats.org/officeDocument/2006/relationships/tags" Target="../tags/tag24.xml"/><Relationship Id="rId23" Type="http://schemas.openxmlformats.org/officeDocument/2006/relationships/tags" Target="../tags/tag32.xml"/><Relationship Id="rId28" Type="http://schemas.openxmlformats.org/officeDocument/2006/relationships/image" Target="../media/image6.emf"/><Relationship Id="rId10" Type="http://schemas.openxmlformats.org/officeDocument/2006/relationships/tags" Target="../tags/tag19.xml"/><Relationship Id="rId19" Type="http://schemas.openxmlformats.org/officeDocument/2006/relationships/tags" Target="../tags/tag28.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 Id="rId22" Type="http://schemas.openxmlformats.org/officeDocument/2006/relationships/tags" Target="../tags/tag31.xml"/><Relationship Id="rId27"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18" Type="http://schemas.openxmlformats.org/officeDocument/2006/relationships/image" Target="../media/image7.emf"/><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oleObject" Target="../embeddings/oleObject12.bin"/><Relationship Id="rId2" Type="http://schemas.openxmlformats.org/officeDocument/2006/relationships/tags" Target="../tags/tag33.xml"/><Relationship Id="rId16" Type="http://schemas.openxmlformats.org/officeDocument/2006/relationships/image" Target="../media/image1.emf"/><Relationship Id="rId1" Type="http://schemas.openxmlformats.org/officeDocument/2006/relationships/vmlDrawing" Target="../drawings/vmlDrawing10.v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oleObject" Target="../embeddings/oleObject11.bin"/><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18" Type="http://schemas.openxmlformats.org/officeDocument/2006/relationships/tags" Target="../tags/tag61.xml"/><Relationship Id="rId26" Type="http://schemas.openxmlformats.org/officeDocument/2006/relationships/oleObject" Target="../embeddings/oleObject14.bin"/><Relationship Id="rId3" Type="http://schemas.openxmlformats.org/officeDocument/2006/relationships/tags" Target="../tags/tag46.xml"/><Relationship Id="rId21" Type="http://schemas.openxmlformats.org/officeDocument/2006/relationships/tags" Target="../tags/tag64.xml"/><Relationship Id="rId7" Type="http://schemas.openxmlformats.org/officeDocument/2006/relationships/tags" Target="../tags/tag50.xml"/><Relationship Id="rId12" Type="http://schemas.openxmlformats.org/officeDocument/2006/relationships/tags" Target="../tags/tag55.xml"/><Relationship Id="rId17" Type="http://schemas.openxmlformats.org/officeDocument/2006/relationships/tags" Target="../tags/tag60.xml"/><Relationship Id="rId25" Type="http://schemas.openxmlformats.org/officeDocument/2006/relationships/image" Target="../media/image4.emf"/><Relationship Id="rId2" Type="http://schemas.openxmlformats.org/officeDocument/2006/relationships/tags" Target="../tags/tag45.xml"/><Relationship Id="rId16" Type="http://schemas.openxmlformats.org/officeDocument/2006/relationships/tags" Target="../tags/tag59.xml"/><Relationship Id="rId20" Type="http://schemas.openxmlformats.org/officeDocument/2006/relationships/tags" Target="../tags/tag63.xml"/><Relationship Id="rId1" Type="http://schemas.openxmlformats.org/officeDocument/2006/relationships/vmlDrawing" Target="../drawings/vmlDrawing11.vml"/><Relationship Id="rId6" Type="http://schemas.openxmlformats.org/officeDocument/2006/relationships/tags" Target="../tags/tag49.xml"/><Relationship Id="rId11" Type="http://schemas.openxmlformats.org/officeDocument/2006/relationships/tags" Target="../tags/tag54.xml"/><Relationship Id="rId24" Type="http://schemas.openxmlformats.org/officeDocument/2006/relationships/oleObject" Target="../embeddings/oleObject13.bin"/><Relationship Id="rId5" Type="http://schemas.openxmlformats.org/officeDocument/2006/relationships/tags" Target="../tags/tag48.xml"/><Relationship Id="rId15" Type="http://schemas.openxmlformats.org/officeDocument/2006/relationships/tags" Target="../tags/tag58.xml"/><Relationship Id="rId23" Type="http://schemas.openxmlformats.org/officeDocument/2006/relationships/slideLayout" Target="../slideLayouts/slideLayout9.xml"/><Relationship Id="rId10" Type="http://schemas.openxmlformats.org/officeDocument/2006/relationships/tags" Target="../tags/tag53.xml"/><Relationship Id="rId19" Type="http://schemas.openxmlformats.org/officeDocument/2006/relationships/tags" Target="../tags/tag62.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tags" Target="../tags/tag57.xml"/><Relationship Id="rId22" Type="http://schemas.openxmlformats.org/officeDocument/2006/relationships/tags" Target="../tags/tag65.xml"/><Relationship Id="rId27" Type="http://schemas.openxmlformats.org/officeDocument/2006/relationships/image" Target="../media/image8.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oleObject" Target="../embeddings/oleObject15.bin"/><Relationship Id="rId3" Type="http://schemas.openxmlformats.org/officeDocument/2006/relationships/tags" Target="../tags/tag67.xml"/><Relationship Id="rId21" Type="http://schemas.openxmlformats.org/officeDocument/2006/relationships/image" Target="../media/image9.emf"/><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slideLayout" Target="../slideLayouts/slideLayout10.xml"/><Relationship Id="rId2" Type="http://schemas.openxmlformats.org/officeDocument/2006/relationships/tags" Target="../tags/tag66.xml"/><Relationship Id="rId16" Type="http://schemas.openxmlformats.org/officeDocument/2006/relationships/tags" Target="../tags/tag80.xml"/><Relationship Id="rId20" Type="http://schemas.openxmlformats.org/officeDocument/2006/relationships/oleObject" Target="../embeddings/oleObject16.bin"/><Relationship Id="rId1" Type="http://schemas.openxmlformats.org/officeDocument/2006/relationships/vmlDrawing" Target="../drawings/vmlDrawing12.v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5" Type="http://schemas.openxmlformats.org/officeDocument/2006/relationships/tags" Target="../tags/tag79.xml"/><Relationship Id="rId10" Type="http://schemas.openxmlformats.org/officeDocument/2006/relationships/tags" Target="../tags/tag74.xml"/><Relationship Id="rId19" Type="http://schemas.openxmlformats.org/officeDocument/2006/relationships/image" Target="../media/image1.emf"/><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s>
</file>

<file path=ppt/slides/_rels/slide28.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tags" Target="../tags/tag97.xml"/><Relationship Id="rId26" Type="http://schemas.openxmlformats.org/officeDocument/2006/relationships/tags" Target="../tags/tag105.xml"/><Relationship Id="rId39" Type="http://schemas.openxmlformats.org/officeDocument/2006/relationships/oleObject" Target="../embeddings/oleObject19.bin"/><Relationship Id="rId3" Type="http://schemas.openxmlformats.org/officeDocument/2006/relationships/tags" Target="../tags/tag82.xml"/><Relationship Id="rId21" Type="http://schemas.openxmlformats.org/officeDocument/2006/relationships/tags" Target="../tags/tag100.xml"/><Relationship Id="rId34" Type="http://schemas.openxmlformats.org/officeDocument/2006/relationships/slideLayout" Target="../slideLayouts/slideLayout10.xm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tags" Target="../tags/tag96.xml"/><Relationship Id="rId25" Type="http://schemas.openxmlformats.org/officeDocument/2006/relationships/tags" Target="../tags/tag104.xml"/><Relationship Id="rId33" Type="http://schemas.openxmlformats.org/officeDocument/2006/relationships/tags" Target="../tags/tag112.xml"/><Relationship Id="rId38" Type="http://schemas.openxmlformats.org/officeDocument/2006/relationships/image" Target="../media/image10.emf"/><Relationship Id="rId2" Type="http://schemas.openxmlformats.org/officeDocument/2006/relationships/tags" Target="../tags/tag81.xml"/><Relationship Id="rId16" Type="http://schemas.openxmlformats.org/officeDocument/2006/relationships/tags" Target="../tags/tag95.xml"/><Relationship Id="rId20" Type="http://schemas.openxmlformats.org/officeDocument/2006/relationships/tags" Target="../tags/tag99.xml"/><Relationship Id="rId29" Type="http://schemas.openxmlformats.org/officeDocument/2006/relationships/tags" Target="../tags/tag108.xml"/><Relationship Id="rId1" Type="http://schemas.openxmlformats.org/officeDocument/2006/relationships/vmlDrawing" Target="../drawings/vmlDrawing13.v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tags" Target="../tags/tag103.xml"/><Relationship Id="rId32" Type="http://schemas.openxmlformats.org/officeDocument/2006/relationships/tags" Target="../tags/tag111.xml"/><Relationship Id="rId37" Type="http://schemas.openxmlformats.org/officeDocument/2006/relationships/oleObject" Target="../embeddings/oleObject18.bin"/><Relationship Id="rId40" Type="http://schemas.openxmlformats.org/officeDocument/2006/relationships/image" Target="../media/image11.emf"/><Relationship Id="rId5" Type="http://schemas.openxmlformats.org/officeDocument/2006/relationships/tags" Target="../tags/tag84.xml"/><Relationship Id="rId15" Type="http://schemas.openxmlformats.org/officeDocument/2006/relationships/tags" Target="../tags/tag94.xml"/><Relationship Id="rId23" Type="http://schemas.openxmlformats.org/officeDocument/2006/relationships/tags" Target="../tags/tag102.xml"/><Relationship Id="rId28" Type="http://schemas.openxmlformats.org/officeDocument/2006/relationships/tags" Target="../tags/tag107.xml"/><Relationship Id="rId36" Type="http://schemas.openxmlformats.org/officeDocument/2006/relationships/image" Target="../media/image1.emf"/><Relationship Id="rId10" Type="http://schemas.openxmlformats.org/officeDocument/2006/relationships/tags" Target="../tags/tag89.xml"/><Relationship Id="rId19" Type="http://schemas.openxmlformats.org/officeDocument/2006/relationships/tags" Target="../tags/tag98.xml"/><Relationship Id="rId31" Type="http://schemas.openxmlformats.org/officeDocument/2006/relationships/tags" Target="../tags/tag110.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tags" Target="../tags/tag101.xml"/><Relationship Id="rId27" Type="http://schemas.openxmlformats.org/officeDocument/2006/relationships/tags" Target="../tags/tag106.xml"/><Relationship Id="rId30" Type="http://schemas.openxmlformats.org/officeDocument/2006/relationships/tags" Target="../tags/tag109.xml"/><Relationship Id="rId35" Type="http://schemas.openxmlformats.org/officeDocument/2006/relationships/oleObject" Target="../embeddings/oleObject17.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tags" Target="../tags/tag124.xml"/><Relationship Id="rId18" Type="http://schemas.openxmlformats.org/officeDocument/2006/relationships/tags" Target="../tags/tag129.xml"/><Relationship Id="rId26" Type="http://schemas.openxmlformats.org/officeDocument/2006/relationships/oleObject" Target="../embeddings/oleObject20.bin"/><Relationship Id="rId3" Type="http://schemas.openxmlformats.org/officeDocument/2006/relationships/tags" Target="../tags/tag114.xml"/><Relationship Id="rId21" Type="http://schemas.openxmlformats.org/officeDocument/2006/relationships/tags" Target="../tags/tag132.xml"/><Relationship Id="rId7" Type="http://schemas.openxmlformats.org/officeDocument/2006/relationships/tags" Target="../tags/tag118.xml"/><Relationship Id="rId12" Type="http://schemas.openxmlformats.org/officeDocument/2006/relationships/tags" Target="../tags/tag123.xml"/><Relationship Id="rId17" Type="http://schemas.openxmlformats.org/officeDocument/2006/relationships/tags" Target="../tags/tag128.xml"/><Relationship Id="rId25" Type="http://schemas.openxmlformats.org/officeDocument/2006/relationships/slideLayout" Target="../slideLayouts/slideLayout8.xml"/><Relationship Id="rId2" Type="http://schemas.openxmlformats.org/officeDocument/2006/relationships/tags" Target="../tags/tag113.xml"/><Relationship Id="rId16" Type="http://schemas.openxmlformats.org/officeDocument/2006/relationships/tags" Target="../tags/tag127.xml"/><Relationship Id="rId20" Type="http://schemas.openxmlformats.org/officeDocument/2006/relationships/tags" Target="../tags/tag131.xml"/><Relationship Id="rId29" Type="http://schemas.openxmlformats.org/officeDocument/2006/relationships/image" Target="../media/image12.emf"/><Relationship Id="rId1" Type="http://schemas.openxmlformats.org/officeDocument/2006/relationships/vmlDrawing" Target="../drawings/vmlDrawing14.vml"/><Relationship Id="rId6" Type="http://schemas.openxmlformats.org/officeDocument/2006/relationships/tags" Target="../tags/tag117.xml"/><Relationship Id="rId11" Type="http://schemas.openxmlformats.org/officeDocument/2006/relationships/tags" Target="../tags/tag122.xml"/><Relationship Id="rId24" Type="http://schemas.openxmlformats.org/officeDocument/2006/relationships/tags" Target="../tags/tag135.xml"/><Relationship Id="rId5" Type="http://schemas.openxmlformats.org/officeDocument/2006/relationships/tags" Target="../tags/tag116.xml"/><Relationship Id="rId15" Type="http://schemas.openxmlformats.org/officeDocument/2006/relationships/tags" Target="../tags/tag126.xml"/><Relationship Id="rId23" Type="http://schemas.openxmlformats.org/officeDocument/2006/relationships/tags" Target="../tags/tag134.xml"/><Relationship Id="rId28" Type="http://schemas.openxmlformats.org/officeDocument/2006/relationships/oleObject" Target="../embeddings/oleObject21.bin"/><Relationship Id="rId10" Type="http://schemas.openxmlformats.org/officeDocument/2006/relationships/tags" Target="../tags/tag121.xml"/><Relationship Id="rId19" Type="http://schemas.openxmlformats.org/officeDocument/2006/relationships/tags" Target="../tags/tag130.xml"/><Relationship Id="rId4" Type="http://schemas.openxmlformats.org/officeDocument/2006/relationships/tags" Target="../tags/tag115.xml"/><Relationship Id="rId9" Type="http://schemas.openxmlformats.org/officeDocument/2006/relationships/tags" Target="../tags/tag120.xml"/><Relationship Id="rId14" Type="http://schemas.openxmlformats.org/officeDocument/2006/relationships/tags" Target="../tags/tag125.xml"/><Relationship Id="rId22" Type="http://schemas.openxmlformats.org/officeDocument/2006/relationships/tags" Target="../tags/tag133.xml"/><Relationship Id="rId27" Type="http://schemas.openxmlformats.org/officeDocument/2006/relationships/image" Target="../media/image1.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8" Type="http://schemas.openxmlformats.org/officeDocument/2006/relationships/tags" Target="../tags/tag142.xml"/><Relationship Id="rId13" Type="http://schemas.openxmlformats.org/officeDocument/2006/relationships/tags" Target="../tags/tag147.xml"/><Relationship Id="rId18" Type="http://schemas.openxmlformats.org/officeDocument/2006/relationships/tags" Target="../tags/tag152.xml"/><Relationship Id="rId26" Type="http://schemas.openxmlformats.org/officeDocument/2006/relationships/image" Target="../media/image14.emf"/><Relationship Id="rId3" Type="http://schemas.openxmlformats.org/officeDocument/2006/relationships/tags" Target="../tags/tag137.xml"/><Relationship Id="rId21" Type="http://schemas.openxmlformats.org/officeDocument/2006/relationships/slideLayout" Target="../slideLayouts/slideLayout9.xml"/><Relationship Id="rId7" Type="http://schemas.openxmlformats.org/officeDocument/2006/relationships/tags" Target="../tags/tag141.xml"/><Relationship Id="rId12" Type="http://schemas.openxmlformats.org/officeDocument/2006/relationships/tags" Target="../tags/tag146.xml"/><Relationship Id="rId17" Type="http://schemas.openxmlformats.org/officeDocument/2006/relationships/tags" Target="../tags/tag151.xml"/><Relationship Id="rId25" Type="http://schemas.openxmlformats.org/officeDocument/2006/relationships/oleObject" Target="../embeddings/oleObject23.bin"/><Relationship Id="rId2" Type="http://schemas.openxmlformats.org/officeDocument/2006/relationships/tags" Target="../tags/tag136.xml"/><Relationship Id="rId16" Type="http://schemas.openxmlformats.org/officeDocument/2006/relationships/tags" Target="../tags/tag150.xml"/><Relationship Id="rId20" Type="http://schemas.openxmlformats.org/officeDocument/2006/relationships/tags" Target="../tags/tag154.xml"/><Relationship Id="rId1" Type="http://schemas.openxmlformats.org/officeDocument/2006/relationships/vmlDrawing" Target="../drawings/vmlDrawing15.vml"/><Relationship Id="rId6" Type="http://schemas.openxmlformats.org/officeDocument/2006/relationships/tags" Target="../tags/tag140.xml"/><Relationship Id="rId11" Type="http://schemas.openxmlformats.org/officeDocument/2006/relationships/tags" Target="../tags/tag145.xml"/><Relationship Id="rId24" Type="http://schemas.openxmlformats.org/officeDocument/2006/relationships/image" Target="../media/image13.emf"/><Relationship Id="rId5" Type="http://schemas.openxmlformats.org/officeDocument/2006/relationships/tags" Target="../tags/tag139.xml"/><Relationship Id="rId15" Type="http://schemas.openxmlformats.org/officeDocument/2006/relationships/tags" Target="../tags/tag149.xml"/><Relationship Id="rId23" Type="http://schemas.openxmlformats.org/officeDocument/2006/relationships/oleObject" Target="../embeddings/oleObject22.bin"/><Relationship Id="rId10" Type="http://schemas.openxmlformats.org/officeDocument/2006/relationships/tags" Target="../tags/tag144.xml"/><Relationship Id="rId19" Type="http://schemas.openxmlformats.org/officeDocument/2006/relationships/tags" Target="../tags/tag153.xml"/><Relationship Id="rId4" Type="http://schemas.openxmlformats.org/officeDocument/2006/relationships/tags" Target="../tags/tag138.xml"/><Relationship Id="rId9" Type="http://schemas.openxmlformats.org/officeDocument/2006/relationships/tags" Target="../tags/tag143.xml"/><Relationship Id="rId14" Type="http://schemas.openxmlformats.org/officeDocument/2006/relationships/tags" Target="../tags/tag148.xml"/><Relationship Id="rId22" Type="http://schemas.openxmlformats.org/officeDocument/2006/relationships/notesSlide" Target="../notesSlides/notesSlide13.xml"/></Relationships>
</file>

<file path=ppt/slides/_rels/slide37.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oleObject" Target="../embeddings/oleObject25.bin"/><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image" Target="../media/image13.emf"/><Relationship Id="rId2" Type="http://schemas.openxmlformats.org/officeDocument/2006/relationships/tags" Target="../tags/tag155.xml"/><Relationship Id="rId1" Type="http://schemas.openxmlformats.org/officeDocument/2006/relationships/vmlDrawing" Target="../drawings/vmlDrawing16.vml"/><Relationship Id="rId6" Type="http://schemas.openxmlformats.org/officeDocument/2006/relationships/tags" Target="../tags/tag159.xml"/><Relationship Id="rId11" Type="http://schemas.openxmlformats.org/officeDocument/2006/relationships/oleObject" Target="../embeddings/oleObject24.bin"/><Relationship Id="rId5" Type="http://schemas.openxmlformats.org/officeDocument/2006/relationships/tags" Target="../tags/tag158.xml"/><Relationship Id="rId10" Type="http://schemas.openxmlformats.org/officeDocument/2006/relationships/notesSlide" Target="../notesSlides/notesSlide14.xml"/><Relationship Id="rId4" Type="http://schemas.openxmlformats.org/officeDocument/2006/relationships/tags" Target="../tags/tag157.xml"/><Relationship Id="rId9" Type="http://schemas.openxmlformats.org/officeDocument/2006/relationships/slideLayout" Target="../slideLayouts/slideLayout10.xml"/><Relationship Id="rId14" Type="http://schemas.openxmlformats.org/officeDocument/2006/relationships/image" Target="../media/image15.emf"/></Relationships>
</file>

<file path=ppt/slides/_rels/slide38.xml.rels><?xml version="1.0" encoding="UTF-8" standalone="yes"?>
<Relationships xmlns="http://schemas.openxmlformats.org/package/2006/relationships"><Relationship Id="rId8" Type="http://schemas.openxmlformats.org/officeDocument/2006/relationships/tags" Target="../tags/tag168.xml"/><Relationship Id="rId13" Type="http://schemas.openxmlformats.org/officeDocument/2006/relationships/slideLayout" Target="../slideLayouts/slideLayout10.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tags" Target="../tags/tag172.xml"/><Relationship Id="rId17" Type="http://schemas.openxmlformats.org/officeDocument/2006/relationships/image" Target="../media/image16.emf"/><Relationship Id="rId2" Type="http://schemas.openxmlformats.org/officeDocument/2006/relationships/tags" Target="../tags/tag162.xml"/><Relationship Id="rId16" Type="http://schemas.openxmlformats.org/officeDocument/2006/relationships/oleObject" Target="../embeddings/oleObject27.bin"/><Relationship Id="rId1" Type="http://schemas.openxmlformats.org/officeDocument/2006/relationships/vmlDrawing" Target="../drawings/vmlDrawing17.v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5" Type="http://schemas.openxmlformats.org/officeDocument/2006/relationships/image" Target="../media/image1.emf"/><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 Id="rId14" Type="http://schemas.openxmlformats.org/officeDocument/2006/relationships/oleObject" Target="../embeddings/oleObject26.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5.emf"/><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xml"/><Relationship Id="rId4"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tags" Target="../tags/tag174.xml"/><Relationship Id="rId7" Type="http://schemas.openxmlformats.org/officeDocument/2006/relationships/slideLayout" Target="../slideLayouts/slideLayout9.xml"/><Relationship Id="rId2" Type="http://schemas.openxmlformats.org/officeDocument/2006/relationships/tags" Target="../tags/tag173.xml"/><Relationship Id="rId1" Type="http://schemas.openxmlformats.org/officeDocument/2006/relationships/vmlDrawing" Target="../drawings/vmlDrawing18.vml"/><Relationship Id="rId6" Type="http://schemas.openxmlformats.org/officeDocument/2006/relationships/tags" Target="../tags/tag177.xml"/><Relationship Id="rId11" Type="http://schemas.openxmlformats.org/officeDocument/2006/relationships/image" Target="../media/image17.emf"/><Relationship Id="rId5" Type="http://schemas.openxmlformats.org/officeDocument/2006/relationships/tags" Target="../tags/tag176.xml"/><Relationship Id="rId10" Type="http://schemas.openxmlformats.org/officeDocument/2006/relationships/oleObject" Target="../embeddings/oleObject29.bin"/><Relationship Id="rId4" Type="http://schemas.openxmlformats.org/officeDocument/2006/relationships/tags" Target="../tags/tag175.xml"/><Relationship Id="rId9" Type="http://schemas.openxmlformats.org/officeDocument/2006/relationships/image" Target="../media/image1.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8" Type="http://schemas.openxmlformats.org/officeDocument/2006/relationships/tags" Target="../tags/tag184.xml"/><Relationship Id="rId13" Type="http://schemas.openxmlformats.org/officeDocument/2006/relationships/slideLayout" Target="../slideLayouts/slideLayout11.xml"/><Relationship Id="rId3" Type="http://schemas.openxmlformats.org/officeDocument/2006/relationships/tags" Target="../tags/tag179.xml"/><Relationship Id="rId7" Type="http://schemas.openxmlformats.org/officeDocument/2006/relationships/tags" Target="../tags/tag183.xml"/><Relationship Id="rId12" Type="http://schemas.openxmlformats.org/officeDocument/2006/relationships/tags" Target="../tags/tag188.xml"/><Relationship Id="rId17" Type="http://schemas.openxmlformats.org/officeDocument/2006/relationships/image" Target="../media/image18.emf"/><Relationship Id="rId2" Type="http://schemas.openxmlformats.org/officeDocument/2006/relationships/tags" Target="../tags/tag178.xml"/><Relationship Id="rId16" Type="http://schemas.openxmlformats.org/officeDocument/2006/relationships/oleObject" Target="../embeddings/oleObject31.bin"/><Relationship Id="rId1" Type="http://schemas.openxmlformats.org/officeDocument/2006/relationships/vmlDrawing" Target="../drawings/vmlDrawing19.vml"/><Relationship Id="rId6" Type="http://schemas.openxmlformats.org/officeDocument/2006/relationships/tags" Target="../tags/tag182.xml"/><Relationship Id="rId11" Type="http://schemas.openxmlformats.org/officeDocument/2006/relationships/tags" Target="../tags/tag187.xml"/><Relationship Id="rId5" Type="http://schemas.openxmlformats.org/officeDocument/2006/relationships/tags" Target="../tags/tag181.xml"/><Relationship Id="rId15" Type="http://schemas.openxmlformats.org/officeDocument/2006/relationships/image" Target="../media/image1.emf"/><Relationship Id="rId10" Type="http://schemas.openxmlformats.org/officeDocument/2006/relationships/tags" Target="../tags/tag186.xml"/><Relationship Id="rId4" Type="http://schemas.openxmlformats.org/officeDocument/2006/relationships/tags" Target="../tags/tag180.xml"/><Relationship Id="rId9" Type="http://schemas.openxmlformats.org/officeDocument/2006/relationships/tags" Target="../tags/tag185.xml"/><Relationship Id="rId14" Type="http://schemas.openxmlformats.org/officeDocument/2006/relationships/oleObject" Target="../embeddings/oleObject30.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89.xml"/><Relationship Id="rId1" Type="http://schemas.openxmlformats.org/officeDocument/2006/relationships/vmlDrawing" Target="../drawings/vmlDrawing20.vml"/><Relationship Id="rId5" Type="http://schemas.openxmlformats.org/officeDocument/2006/relationships/image" Target="../media/image4.emf"/><Relationship Id="rId4" Type="http://schemas.openxmlformats.org/officeDocument/2006/relationships/oleObject" Target="../embeddings/oleObject3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latin typeface="Arial"/>
                <a:cs typeface="Arial"/>
              </a:rPr>
              <a:t>SIS Risk Appetite Statement</a:t>
            </a:r>
            <a:endParaRPr lang="en-US" dirty="0">
              <a:latin typeface="Arial"/>
              <a:cs typeface="Arial"/>
            </a:endParaRPr>
          </a:p>
        </p:txBody>
      </p:sp>
      <p:sp>
        <p:nvSpPr>
          <p:cNvPr id="3" name="Text Placeholder 2"/>
          <p:cNvSpPr>
            <a:spLocks noGrp="1"/>
          </p:cNvSpPr>
          <p:nvPr>
            <p:ph type="body" sz="quarter" idx="11"/>
          </p:nvPr>
        </p:nvSpPr>
        <p:spPr/>
        <p:txBody>
          <a:bodyPr/>
          <a:lstStyle/>
          <a:p>
            <a:pPr eaLnBrk="0" hangingPunct="0">
              <a:lnSpc>
                <a:spcPts val="2700"/>
              </a:lnSpc>
              <a:spcAft>
                <a:spcPts val="600"/>
              </a:spcAft>
            </a:pPr>
            <a:r>
              <a:rPr lang="en-US" dirty="0">
                <a:solidFill>
                  <a:prstClr val="black"/>
                </a:solidFill>
              </a:rPr>
              <a:t>Supporting materials on metrics and limits</a:t>
            </a:r>
          </a:p>
          <a:p>
            <a:pPr eaLnBrk="0" hangingPunct="0">
              <a:lnSpc>
                <a:spcPts val="2700"/>
              </a:lnSpc>
              <a:spcAft>
                <a:spcPts val="600"/>
              </a:spcAft>
            </a:pPr>
            <a:r>
              <a:rPr lang="en-US" dirty="0">
                <a:solidFill>
                  <a:prstClr val="black"/>
                </a:solidFill>
              </a:rPr>
              <a:t>2016 </a:t>
            </a:r>
            <a:r>
              <a:rPr lang="en-US" dirty="0" smtClean="0">
                <a:solidFill>
                  <a:prstClr val="black"/>
                </a:solidFill>
              </a:rPr>
              <a:t>RAS calibration</a:t>
            </a:r>
            <a:endParaRPr lang="en-GB" dirty="0"/>
          </a:p>
        </p:txBody>
      </p:sp>
      <p:sp>
        <p:nvSpPr>
          <p:cNvPr id="4" name="Text Placeholder 3"/>
          <p:cNvSpPr>
            <a:spLocks noGrp="1"/>
          </p:cNvSpPr>
          <p:nvPr>
            <p:ph type="body" sz="quarter" idx="12"/>
          </p:nvPr>
        </p:nvSpPr>
        <p:spPr>
          <a:xfrm>
            <a:off x="355938" y="4773227"/>
            <a:ext cx="4547155" cy="430213"/>
          </a:xfrm>
        </p:spPr>
        <p:txBody>
          <a:bodyPr/>
          <a:lstStyle/>
          <a:p>
            <a:r>
              <a:rPr lang="en-GB" dirty="0" smtClean="0"/>
              <a:t>June 2016</a:t>
            </a:r>
            <a:endParaRPr lang="en-GB" dirty="0"/>
          </a:p>
        </p:txBody>
      </p:sp>
    </p:spTree>
    <p:extLst>
      <p:ext uri="{BB962C8B-B14F-4D97-AF65-F5344CB8AC3E}">
        <p14:creationId xmlns:p14="http://schemas.microsoft.com/office/powerpoint/2010/main" val="1278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solidFill>
                  <a:srgbClr val="FF0000"/>
                </a:solidFill>
              </a:rPr>
              <a:t>1</a:t>
            </a:r>
            <a:r>
              <a:rPr lang="en-GB" dirty="0" smtClean="0">
                <a:solidFill>
                  <a:srgbClr val="FF0000"/>
                </a:solidFill>
              </a:rPr>
              <a:t>.</a:t>
            </a:r>
            <a:r>
              <a:rPr lang="en-GB" dirty="0" smtClean="0"/>
              <a:t> Capital adequacy risk</a:t>
            </a:r>
            <a:endParaRPr lang="en-GB" dirty="0"/>
          </a:p>
        </p:txBody>
      </p:sp>
    </p:spTree>
    <p:extLst>
      <p:ext uri="{BB962C8B-B14F-4D97-AF65-F5344CB8AC3E}">
        <p14:creationId xmlns:p14="http://schemas.microsoft.com/office/powerpoint/2010/main" val="1292579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348437" y="452510"/>
            <a:ext cx="8666245" cy="435610"/>
          </a:xfrm>
          <a:prstGeom prst="rect">
            <a:avLst/>
          </a:prstGeom>
        </p:spPr>
        <p:txBody>
          <a:bodyPr/>
          <a:lstStyle/>
          <a:p>
            <a:r>
              <a:rPr lang="en-US" sz="2000" dirty="0" smtClean="0">
                <a:ea typeface="ＭＳ Ｐゴシック" pitchFamily="-112" charset="-128"/>
                <a:cs typeface="ＭＳ Ｐゴシック" pitchFamily="-112" charset="-128"/>
              </a:rPr>
              <a:t>Limit overview: </a:t>
            </a:r>
            <a:r>
              <a:rPr lang="en-US" sz="2000" b="0" dirty="0">
                <a:ea typeface="ＭＳ Ｐゴシック" pitchFamily="-112" charset="-128"/>
                <a:cs typeface="ＭＳ Ｐゴシック" pitchFamily="-112" charset="-128"/>
              </a:rPr>
              <a:t>Capital Adequacy </a:t>
            </a:r>
            <a:r>
              <a:rPr lang="en-US" sz="2000" b="0" dirty="0" smtClean="0">
                <a:ea typeface="ＭＳ Ｐゴシック" pitchFamily="-112" charset="-128"/>
                <a:cs typeface="ＭＳ Ｐゴシック" pitchFamily="-112" charset="-128"/>
              </a:rPr>
              <a:t>risk</a:t>
            </a:r>
            <a:endParaRPr lang="en-US" sz="2000" b="0" dirty="0">
              <a:ea typeface="ＭＳ Ｐゴシック" pitchFamily="-112" charset="-128"/>
              <a:cs typeface="ＭＳ Ｐゴシック" pitchFamily="-112" charset="-128"/>
            </a:endParaRPr>
          </a:p>
        </p:txBody>
      </p:sp>
      <p:grpSp>
        <p:nvGrpSpPr>
          <p:cNvPr id="8" name="Group 7"/>
          <p:cNvGrpSpPr/>
          <p:nvPr/>
        </p:nvGrpSpPr>
        <p:grpSpPr>
          <a:xfrm>
            <a:off x="443921" y="72184"/>
            <a:ext cx="2755994" cy="189008"/>
            <a:chOff x="403281" y="164517"/>
            <a:chExt cx="2755994" cy="189008"/>
          </a:xfrm>
        </p:grpSpPr>
        <p:sp>
          <p:nvSpPr>
            <p:cNvPr id="12" name="Text Box 75"/>
            <p:cNvSpPr txBox="1">
              <a:spLocks noChangeArrowheads="1"/>
            </p:cNvSpPr>
            <p:nvPr/>
          </p:nvSpPr>
          <p:spPr bwMode="gray">
            <a:xfrm>
              <a:off x="636148" y="166688"/>
              <a:ext cx="252312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rgbClr val="FF0000"/>
                  </a:solidFill>
                </a:rPr>
                <a:t>Capital adequacy risk: Limit overview</a:t>
              </a:r>
              <a:endParaRPr lang="en-US" sz="1200" dirty="0">
                <a:solidFill>
                  <a:srgbClr val="FF0000"/>
                </a:solidFill>
              </a:endParaRPr>
            </a:p>
          </p:txBody>
        </p:sp>
        <p:sp>
          <p:nvSpPr>
            <p:cNvPr id="13" name="Oval 12"/>
            <p:cNvSpPr/>
            <p:nvPr/>
          </p:nvSpPr>
          <p:spPr bwMode="auto">
            <a:xfrm>
              <a:off x="403281" y="164517"/>
              <a:ext cx="189008" cy="189008"/>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14" name="Table 13"/>
          <p:cNvGraphicFramePr>
            <a:graphicFrameLocks noGrp="1"/>
          </p:cNvGraphicFramePr>
          <p:nvPr>
            <p:extLst>
              <p:ext uri="{D42A27DB-BD31-4B8C-83A1-F6EECF244321}">
                <p14:modId xmlns:p14="http://schemas.microsoft.com/office/powerpoint/2010/main" val="1579587421"/>
              </p:ext>
            </p:extLst>
          </p:nvPr>
        </p:nvGraphicFramePr>
        <p:xfrm>
          <a:off x="366713" y="1463040"/>
          <a:ext cx="8874125" cy="1969006"/>
        </p:xfrm>
        <a:graphic>
          <a:graphicData uri="http://schemas.openxmlformats.org/drawingml/2006/table">
            <a:tbl>
              <a:tblPr firstRow="1" bandRow="1"/>
              <a:tblGrid>
                <a:gridCol w="1429164"/>
                <a:gridCol w="2104633"/>
                <a:gridCol w="1196318"/>
                <a:gridCol w="1524200"/>
                <a:gridCol w="1309905"/>
                <a:gridCol w="1309905"/>
              </a:tblGrid>
              <a:tr h="29718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Ratio</a:t>
                      </a:r>
                      <a:endParaRPr lang="en-US" sz="1100" b="1" dirty="0">
                        <a:solidFill>
                          <a:srgbClr val="FF0000"/>
                        </a:solidFill>
                        <a:latin typeface="Arial" panose="020B0604020202020204" pitchFamily="34" charset="0"/>
                        <a:cs typeface="Arial" panose="020B0604020202020204" pitchFamily="34" charset="0"/>
                      </a:endParaRPr>
                    </a:p>
                  </a:txBody>
                  <a:tcPr marL="45720" marR="45720" anchor="ctr">
                    <a:lnL>
                      <a:noFill/>
                    </a:lnL>
                    <a:lnR>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smtClean="0">
                          <a:solidFill>
                            <a:srgbClr val="FF0000"/>
                          </a:solidFill>
                          <a:latin typeface="Arial" panose="020B0604020202020204" pitchFamily="34" charset="0"/>
                          <a:cs typeface="Arial" panose="020B0604020202020204" pitchFamily="34" charset="0"/>
                        </a:rPr>
                        <a:t>Entity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ctr">
                    <a:lnL>
                      <a:noFill/>
                    </a:lnL>
                    <a:lnR>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04198">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a:lnSpc>
                          <a:spcPct val="100000"/>
                        </a:lnSpc>
                        <a:spcBef>
                          <a:spcPts val="200"/>
                        </a:spcBef>
                        <a:spcAft>
                          <a:spcPts val="200"/>
                        </a:spcAft>
                      </a:pPr>
                      <a:r>
                        <a:rPr lang="en-GB" sz="1100" b="1" dirty="0" smtClean="0">
                          <a:solidFill>
                            <a:schemeClr val="tx1"/>
                          </a:solidFill>
                          <a:latin typeface="Arial" panose="020B0604020202020204" pitchFamily="34" charset="0"/>
                          <a:cs typeface="Arial" panose="020B0604020202020204" pitchFamily="34" charset="0"/>
                        </a:rPr>
                        <a:t>Capital adequacy</a:t>
                      </a:r>
                    </a:p>
                  </a:txBody>
                  <a:tcPr marL="45720" marR="45720"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dirty="0" smtClean="0">
                          <a:solidFill>
                            <a:schemeClr val="tx1"/>
                          </a:solidFill>
                          <a:latin typeface="Arial" panose="020B0604020202020204" pitchFamily="34" charset="0"/>
                          <a:cs typeface="Arial" panose="020B0604020202020204" pitchFamily="34" charset="0"/>
                        </a:rPr>
                        <a:t>*Tier</a:t>
                      </a:r>
                      <a:r>
                        <a:rPr lang="en-US" sz="1100" b="0" i="0" baseline="0" dirty="0" smtClean="0">
                          <a:solidFill>
                            <a:schemeClr val="tx1"/>
                          </a:solidFill>
                          <a:latin typeface="Arial" panose="020B0604020202020204" pitchFamily="34" charset="0"/>
                          <a:cs typeface="Arial" panose="020B0604020202020204" pitchFamily="34" charset="0"/>
                        </a:rPr>
                        <a:t> 1 Leverage</a:t>
                      </a:r>
                      <a:endParaRPr lang="en-US" sz="1100" b="0" i="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dirty="0" smtClean="0">
                          <a:solidFill>
                            <a:schemeClr val="tx1"/>
                          </a:solidFill>
                          <a:latin typeface="Arial" panose="020B0604020202020204" pitchFamily="34" charset="0"/>
                          <a:cs typeface="Arial" panose="020B0604020202020204" pitchFamily="34" charset="0"/>
                        </a:rPr>
                        <a:t>SIS</a:t>
                      </a: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14.3%</a:t>
                      </a:r>
                      <a:endParaRPr lang="en-US" sz="11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&lt;=10%</a:t>
                      </a:r>
                      <a:endParaRPr lang="en-US" sz="1100" dirty="0">
                        <a:latin typeface="Arial" panose="020B0604020202020204" pitchFamily="34" charset="0"/>
                        <a:cs typeface="Arial" panose="020B0604020202020204" pitchFamily="34" charset="0"/>
                      </a:endParaRPr>
                    </a:p>
                  </a:txBody>
                  <a:tcPr marL="36570" marR="36570" marT="36576" marB="36576"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&lt;=8%</a:t>
                      </a:r>
                      <a:endParaRPr lang="en-US" sz="1100" dirty="0">
                        <a:latin typeface="Arial" panose="020B0604020202020204" pitchFamily="34" charset="0"/>
                        <a:cs typeface="Arial" panose="020B0604020202020204" pitchFamily="34" charset="0"/>
                      </a:endParaRPr>
                    </a:p>
                  </a:txBody>
                  <a:tcPr marL="36570" marR="36570" marT="36576" marB="36576"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04198">
                <a:tc vMerge="1">
                  <a:txBody>
                    <a:bodyPr/>
                    <a:lstStyle/>
                    <a:p>
                      <a:pPr algn="l">
                        <a:lnSpc>
                          <a:spcPct val="100000"/>
                        </a:lnSpc>
                        <a:spcBef>
                          <a:spcPts val="200"/>
                        </a:spcBef>
                        <a:spcAft>
                          <a:spcPts val="200"/>
                        </a:spcAft>
                      </a:pPr>
                      <a:endParaRPr lang="en-GB" sz="1000" b="1" dirty="0" smtClean="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0" i="0" dirty="0" smtClean="0">
                          <a:solidFill>
                            <a:schemeClr val="tx1"/>
                          </a:solidFill>
                          <a:latin typeface="Arial" panose="020B0604020202020204" pitchFamily="34" charset="0"/>
                          <a:cs typeface="Arial" panose="020B0604020202020204" pitchFamily="34" charset="0"/>
                        </a:rPr>
                        <a:t>Excess Net Capital</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 typeface="Arial" panose="020B0604020202020204" pitchFamily="34" charset="0"/>
                        <a:buNone/>
                        <a:tabLst/>
                        <a:defRPr/>
                      </a:pPr>
                      <a:r>
                        <a:rPr lang="en-GB" sz="1100" b="0" baseline="0" dirty="0" smtClean="0">
                          <a:solidFill>
                            <a:schemeClr val="tx1"/>
                          </a:solidFill>
                          <a:latin typeface="Arial" panose="020B0604020202020204" pitchFamily="34" charset="0"/>
                          <a:cs typeface="Arial" panose="020B0604020202020204" pitchFamily="34" charset="0"/>
                        </a:rPr>
                        <a:t>SIS</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100" dirty="0" smtClean="0">
                          <a:latin typeface="Arial" panose="020B0604020202020204" pitchFamily="34" charset="0"/>
                          <a:cs typeface="Arial" panose="020B0604020202020204" pitchFamily="34" charset="0"/>
                        </a:rPr>
                        <a:t>$111M</a:t>
                      </a:r>
                    </a:p>
                  </a:txBody>
                  <a:tcPr marL="36576" marR="36576" marT="36576" marB="36576"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&lt;=$80M</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ts val="1000"/>
                        </a:lnSpc>
                      </a:pPr>
                      <a:r>
                        <a:rPr lang="en-US" sz="1100" dirty="0" smtClean="0">
                          <a:latin typeface="Arial" panose="020B0604020202020204" pitchFamily="34" charset="0"/>
                          <a:cs typeface="Arial" panose="020B0604020202020204" pitchFamily="34" charset="0"/>
                        </a:rPr>
                        <a:t>&lt;=$50M</a:t>
                      </a:r>
                      <a:endParaRPr lang="en-US" sz="1100" dirty="0">
                        <a:latin typeface="Arial" panose="020B0604020202020204" pitchFamily="34" charset="0"/>
                        <a:cs typeface="Arial" panose="020B0604020202020204" pitchFamily="34" charset="0"/>
                      </a:endParaRPr>
                    </a:p>
                  </a:txBody>
                  <a:tcPr marL="36576" marR="36576" marT="36576" marB="36576"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04198">
                <a:tc vMerge="1">
                  <a:txBody>
                    <a:bodyPr/>
                    <a:lstStyle/>
                    <a:p>
                      <a:pPr algn="l">
                        <a:lnSpc>
                          <a:spcPct val="100000"/>
                        </a:lnSpc>
                        <a:spcBef>
                          <a:spcPts val="200"/>
                        </a:spcBef>
                        <a:spcAft>
                          <a:spcPts val="200"/>
                        </a:spcAft>
                      </a:pPr>
                      <a:endParaRPr lang="en-GB" sz="1050" b="1" dirty="0" smtClean="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PPNR Impairment (9Q CCAR)</a:t>
                      </a: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 typeface="Arial" panose="020B0604020202020204" pitchFamily="34" charset="0"/>
                        <a:buNone/>
                        <a:tabLst/>
                        <a:defRPr/>
                      </a:pPr>
                      <a:r>
                        <a:rPr lang="en-GB" sz="1100" b="0" baseline="0" dirty="0" smtClean="0">
                          <a:solidFill>
                            <a:schemeClr val="tx1"/>
                          </a:solidFill>
                          <a:latin typeface="Arial" panose="020B0604020202020204" pitchFamily="34" charset="0"/>
                          <a:cs typeface="Arial" panose="020B0604020202020204" pitchFamily="34" charset="0"/>
                        </a:rPr>
                        <a:t>SIS</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100" dirty="0" smtClean="0">
                          <a:latin typeface="Arial" panose="020B0604020202020204" pitchFamily="34" charset="0"/>
                          <a:cs typeface="Arial" panose="020B0604020202020204" pitchFamily="34" charset="0"/>
                        </a:rPr>
                        <a:t>$84M</a:t>
                      </a:r>
                    </a:p>
                    <a:p>
                      <a:pPr marL="0" marR="0" indent="0" algn="ctr" defTabSz="457200" rtl="0" eaLnBrk="1" fontAlgn="auto" latinLnBrk="0" hangingPunct="1">
                        <a:lnSpc>
                          <a:spcPct val="100000"/>
                        </a:lnSpc>
                        <a:spcBef>
                          <a:spcPts val="200"/>
                        </a:spcBef>
                        <a:spcAft>
                          <a:spcPts val="20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(CCAR 2016)</a:t>
                      </a:r>
                      <a:endParaRPr lang="en-US" sz="1100" dirty="0" smtClean="0">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&gt;=$105M</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ts val="1000"/>
                        </a:lnSpc>
                      </a:pPr>
                      <a:r>
                        <a:rPr lang="en-US" sz="1100" dirty="0" smtClean="0">
                          <a:latin typeface="Arial" panose="020B0604020202020204" pitchFamily="34" charset="0"/>
                          <a:cs typeface="Arial" panose="020B0604020202020204" pitchFamily="34" charset="0"/>
                        </a:rPr>
                        <a:t>&gt;=$115M</a:t>
                      </a:r>
                      <a:endParaRPr lang="en-US" sz="1100" dirty="0">
                        <a:latin typeface="Arial" panose="020B0604020202020204" pitchFamily="34" charset="0"/>
                        <a:cs typeface="Arial" panose="020B0604020202020204" pitchFamily="34" charset="0"/>
                      </a:endParaRPr>
                    </a:p>
                  </a:txBody>
                  <a:tcPr marL="36576" marR="36576" marT="36576" marB="36576"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04198">
                <a:tc vMerge="1">
                  <a:txBody>
                    <a:bodyPr/>
                    <a:lstStyle/>
                    <a:p>
                      <a:pPr algn="l">
                        <a:lnSpc>
                          <a:spcPct val="100000"/>
                        </a:lnSpc>
                        <a:spcBef>
                          <a:spcPts val="200"/>
                        </a:spcBef>
                        <a:spcAft>
                          <a:spcPts val="200"/>
                        </a:spcAft>
                      </a:pPr>
                      <a:endParaRPr lang="en-GB" sz="10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Cost to Revenue Ratio</a:t>
                      </a:r>
                      <a:endParaRPr lang="en-US" sz="11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 typeface="Arial" panose="020B0604020202020204" pitchFamily="34" charset="0"/>
                        <a:buNone/>
                        <a:tabLst/>
                        <a:defRPr/>
                      </a:pPr>
                      <a:r>
                        <a:rPr lang="en-GB" sz="1100" b="0" baseline="0" dirty="0" smtClean="0">
                          <a:solidFill>
                            <a:schemeClr val="tx1"/>
                          </a:solidFill>
                          <a:latin typeface="Arial" panose="020B0604020202020204" pitchFamily="34" charset="0"/>
                          <a:cs typeface="Arial" panose="020B0604020202020204" pitchFamily="34" charset="0"/>
                        </a:rPr>
                        <a:t>SIS</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100" dirty="0" smtClean="0">
                          <a:latin typeface="Arial" panose="020B0604020202020204" pitchFamily="34" charset="0"/>
                          <a:cs typeface="Arial" panose="020B0604020202020204" pitchFamily="34" charset="0"/>
                        </a:rPr>
                        <a:t>77%</a:t>
                      </a:r>
                    </a:p>
                  </a:txBody>
                  <a:tcPr marL="36576" marR="36576" marT="36576" marB="36576"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&gt;=90%</a:t>
                      </a:r>
                    </a:p>
                  </a:txBody>
                  <a:tcPr marL="36576" marR="36576" marT="36576" marB="36576"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ts val="1000"/>
                        </a:lnSpc>
                      </a:pPr>
                      <a:r>
                        <a:rPr lang="en-US" sz="1100" dirty="0" smtClean="0">
                          <a:latin typeface="Arial" panose="020B0604020202020204" pitchFamily="34" charset="0"/>
                          <a:cs typeface="Arial" panose="020B0604020202020204" pitchFamily="34" charset="0"/>
                        </a:rPr>
                        <a:t>&gt;=96%</a:t>
                      </a:r>
                      <a:endParaRPr lang="en-US" sz="1100" dirty="0">
                        <a:latin typeface="Arial" panose="020B0604020202020204" pitchFamily="34" charset="0"/>
                        <a:cs typeface="Arial" panose="020B0604020202020204" pitchFamily="34" charset="0"/>
                      </a:endParaRPr>
                    </a:p>
                  </a:txBody>
                  <a:tcPr marL="36576" marR="36576" marT="36576" marB="36576"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6" name="TextBox 15"/>
          <p:cNvSpPr txBox="1"/>
          <p:nvPr/>
        </p:nvSpPr>
        <p:spPr>
          <a:xfrm>
            <a:off x="6465719" y="1196377"/>
            <a:ext cx="2775119" cy="211468"/>
          </a:xfrm>
          <a:prstGeom prst="rect">
            <a:avLst/>
          </a:prstGeom>
          <a:noFill/>
        </p:spPr>
        <p:txBody>
          <a:bodyPr wrap="none" rtlCol="0">
            <a:spAutoFit/>
          </a:bodyPr>
          <a:lstStyle/>
          <a:p>
            <a:r>
              <a:rPr lang="en-US" sz="900" dirty="0">
                <a:solidFill>
                  <a:srgbClr val="000000"/>
                </a:solidFill>
                <a:ea typeface="ＭＳ Ｐゴシック"/>
              </a:rPr>
              <a:t>* SHUSA metric reported in Santander Group RAS</a:t>
            </a:r>
          </a:p>
        </p:txBody>
      </p:sp>
    </p:spTree>
    <p:extLst>
      <p:ext uri="{BB962C8B-B14F-4D97-AF65-F5344CB8AC3E}">
        <p14:creationId xmlns:p14="http://schemas.microsoft.com/office/powerpoint/2010/main" val="2251133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529476"/>
            <a:ext cx="9336044" cy="357021"/>
          </a:xfrm>
          <a:prstGeom prst="rect">
            <a:avLst/>
          </a:prstGeom>
          <a:noFill/>
        </p:spPr>
        <p:txBody>
          <a:bodyPr wrap="square" rtlCol="0">
            <a:spAutoFit/>
          </a:bodyPr>
          <a:lstStyle/>
          <a:p>
            <a:pPr algn="l"/>
            <a:r>
              <a:rPr lang="en-US" sz="2000" b="1" dirty="0"/>
              <a:t>Metric selection: </a:t>
            </a:r>
            <a:r>
              <a:rPr lang="en-US" sz="2000" dirty="0" smtClean="0"/>
              <a:t>Capital </a:t>
            </a:r>
            <a:r>
              <a:rPr lang="en-US" sz="2000" dirty="0"/>
              <a:t>adequacy </a:t>
            </a:r>
            <a:r>
              <a:rPr lang="en-US" sz="2000" dirty="0" smtClean="0"/>
              <a:t>metrics</a:t>
            </a:r>
            <a:endParaRPr lang="en-US" sz="2000" dirty="0"/>
          </a:p>
        </p:txBody>
      </p:sp>
      <p:graphicFrame>
        <p:nvGraphicFramePr>
          <p:cNvPr id="3" name="Content Placeholder 12"/>
          <p:cNvGraphicFramePr>
            <a:graphicFrameLocks/>
          </p:cNvGraphicFramePr>
          <p:nvPr>
            <p:extLst>
              <p:ext uri="{D42A27DB-BD31-4B8C-83A1-F6EECF244321}">
                <p14:modId xmlns:p14="http://schemas.microsoft.com/office/powerpoint/2010/main" val="792225951"/>
              </p:ext>
            </p:extLst>
          </p:nvPr>
        </p:nvGraphicFramePr>
        <p:xfrm>
          <a:off x="360998" y="1463040"/>
          <a:ext cx="8863213" cy="3307080"/>
        </p:xfrm>
        <a:graphic>
          <a:graphicData uri="http://schemas.openxmlformats.org/drawingml/2006/table">
            <a:tbl>
              <a:tblPr firstRow="1" bandRow="1">
                <a:tableStyleId>{839DD9DD-9E6C-4910-8AC0-68ADFF6A6AFC}</a:tableStyleId>
              </a:tblPr>
              <a:tblGrid>
                <a:gridCol w="3119102"/>
                <a:gridCol w="1090704"/>
                <a:gridCol w="4653407"/>
              </a:tblGrid>
              <a:tr h="159448">
                <a:tc>
                  <a:txBody>
                    <a:bodyPr/>
                    <a:lstStyle/>
                    <a:p>
                      <a:pPr algn="l"/>
                      <a:r>
                        <a:rPr lang="en-US" sz="1100" b="1" dirty="0" smtClean="0">
                          <a:solidFill>
                            <a:srgbClr val="FF0000"/>
                          </a:solidFill>
                          <a:latin typeface="Arial" panose="020B0604020202020204" pitchFamily="34" charset="0"/>
                          <a:cs typeface="Arial" panose="020B0604020202020204" pitchFamily="34" charset="0"/>
                        </a:rPr>
                        <a:t>Capital Adequacy metrics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Entity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Rationale</a:t>
                      </a:r>
                      <a:r>
                        <a:rPr lang="en-US" sz="1100" b="1" baseline="0" dirty="0" smtClean="0">
                          <a:solidFill>
                            <a:srgbClr val="FF0000"/>
                          </a:solidFill>
                          <a:latin typeface="Arial" panose="020B0604020202020204" pitchFamily="34" charset="0"/>
                          <a:cs typeface="Arial" panose="020B0604020202020204" pitchFamily="34" charset="0"/>
                        </a:rPr>
                        <a:t> / Commentary</a:t>
                      </a: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Tier 1 Leverage</a:t>
                      </a:r>
                      <a:r>
                        <a:rPr lang="en-US" sz="1100" kern="1200" baseline="0" dirty="0" smtClean="0">
                          <a:solidFill>
                            <a:schemeClr val="tx1"/>
                          </a:solidFill>
                          <a:latin typeface="Arial" panose="020B0604020202020204" pitchFamily="34" charset="0"/>
                          <a:ea typeface="+mn-ea"/>
                          <a:cs typeface="Arial" panose="020B0604020202020204" pitchFamily="34" charset="0"/>
                        </a:rPr>
                        <a:t> Ratio</a:t>
                      </a:r>
                      <a:endParaRPr lang="en-US" sz="1100" kern="1200" dirty="0" smtClean="0">
                        <a:solidFill>
                          <a:schemeClr val="tx1"/>
                        </a:solidFill>
                        <a:latin typeface="Arial" panose="020B0604020202020204" pitchFamily="34" charset="0"/>
                        <a:ea typeface="+mn-ea"/>
                        <a:cs typeface="Arial" panose="020B0604020202020204" pitchFamily="34" charset="0"/>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rPr>
                        <a:t>SIS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is outlined in SIS’ Capital Policy standards</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The RAS capital adequacy metrics are intended to reflect metrics that are important to external stakeholders when making decisions regarding SHUSA in either normal or stressful economic environments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TlToBr w="12700" cmpd="sng">
                      <a:noFill/>
                      <a:prstDash val="solid"/>
                    </a:lnTlToBr>
                    <a:lnBlToTr w="12700" cmpd="sng">
                      <a:noFill/>
                      <a:prstDash val="solid"/>
                    </a:lnBlToTr>
                    <a:solidFill>
                      <a:schemeClr val="bg1"/>
                    </a:solidFill>
                  </a:tcPr>
                </a:tc>
              </a:tr>
              <a:tr h="42454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u="none" strike="noStrike" dirty="0" smtClean="0">
                          <a:effectLst/>
                          <a:latin typeface="Arial" panose="020B0604020202020204" pitchFamily="34" charset="0"/>
                          <a:cs typeface="Arial" panose="020B0604020202020204" pitchFamily="34" charset="0"/>
                        </a:rPr>
                        <a:t>Impairment to Pre-Provision Net Revenue (PPNR) </a:t>
                      </a:r>
                      <a:endParaRPr lang="en-US" sz="1100" b="0" i="0" u="none" strike="noStrike" dirty="0" smtClean="0">
                        <a:solidFill>
                          <a:srgbClr val="000000"/>
                        </a:solidFill>
                        <a:effectLst/>
                        <a:latin typeface="Arial" panose="020B0604020202020204" pitchFamily="34" charset="0"/>
                        <a:cs typeface="Arial" panose="020B0604020202020204" pitchFamily="34" charset="0"/>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rPr>
                        <a:t>SIS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dirty="0" smtClean="0">
                          <a:solidFill>
                            <a:schemeClr val="tx1"/>
                          </a:solidFill>
                          <a:latin typeface="Arial" panose="020B0604020202020204" pitchFamily="34" charset="0"/>
                          <a:ea typeface="+mn-ea"/>
                          <a:cs typeface="Arial" panose="020B0604020202020204" pitchFamily="34" charset="0"/>
                        </a:rPr>
                        <a:t>This metric ensures</a:t>
                      </a:r>
                      <a:r>
                        <a:rPr lang="en-US" sz="1100" i="0" kern="1200" baseline="0" dirty="0" smtClean="0">
                          <a:solidFill>
                            <a:schemeClr val="tx1"/>
                          </a:solidFill>
                          <a:latin typeface="Arial" panose="020B0604020202020204" pitchFamily="34" charset="0"/>
                          <a:ea typeface="+mn-ea"/>
                          <a:cs typeface="Arial" panose="020B0604020202020204" pitchFamily="34" charset="0"/>
                        </a:rPr>
                        <a:t> the objective of </a:t>
                      </a:r>
                      <a:r>
                        <a:rPr lang="en-US" sz="1100" baseline="0" dirty="0" smtClean="0">
                          <a:latin typeface="Arial" panose="020B0604020202020204" pitchFamily="34" charset="0"/>
                          <a:cs typeface="Arial" panose="020B0604020202020204" pitchFamily="34" charset="0"/>
                        </a:rPr>
                        <a:t>quantitatively passing CCAR</a:t>
                      </a:r>
                      <a:endParaRPr lang="en-US" sz="1100" i="0" kern="1200" baseline="0" dirty="0" smtClean="0">
                        <a:solidFill>
                          <a:schemeClr val="tx1"/>
                        </a:solidFill>
                        <a:latin typeface="Arial" panose="020B0604020202020204" pitchFamily="34" charset="0"/>
                        <a:ea typeface="+mn-ea"/>
                        <a:cs typeface="Arial" panose="020B0604020202020204" pitchFamily="34" charset="0"/>
                      </a:endParaRP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baseline="0" dirty="0" smtClean="0">
                          <a:latin typeface="Arial" panose="020B0604020202020204" pitchFamily="34" charset="0"/>
                          <a:cs typeface="Arial" panose="020B0604020202020204" pitchFamily="34" charset="0"/>
                        </a:rPr>
                        <a:t>The PPNR impairment metric allows SIS’ Board to compare projected PPNR impairment under stress against the maximum impairment the bank can afford (and still pass CCAR based on internal capital ratio minimums)</a:t>
                      </a:r>
                      <a:endParaRPr lang="en-US" sz="1100" dirty="0" smtClean="0">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lToBr w="12700" cmpd="sng">
                      <a:noFill/>
                      <a:prstDash val="solid"/>
                    </a:lnTlToBr>
                    <a:lnBlToTr w="12700" cmpd="sng">
                      <a:noFill/>
                      <a:prstDash val="solid"/>
                    </a:lnBlToTr>
                    <a:solidFill>
                      <a:schemeClr val="bg1"/>
                    </a:solidFill>
                  </a:tcPr>
                </a:tc>
              </a:tr>
              <a:tr h="42454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Excess</a:t>
                      </a:r>
                      <a:r>
                        <a:rPr lang="en-US" sz="1100" b="0" i="0" u="none" strike="noStrike" baseline="0" dirty="0" smtClean="0">
                          <a:solidFill>
                            <a:srgbClr val="000000"/>
                          </a:solidFill>
                          <a:effectLst/>
                          <a:latin typeface="Arial" panose="020B0604020202020204" pitchFamily="34" charset="0"/>
                          <a:cs typeface="Arial" panose="020B0604020202020204" pitchFamily="34" charset="0"/>
                        </a:rPr>
                        <a:t> Net Capital</a:t>
                      </a:r>
                      <a:endParaRPr lang="en-US" sz="1100" b="0" i="0" u="none" strike="noStrike" dirty="0" smtClean="0">
                        <a:solidFill>
                          <a:srgbClr val="000000"/>
                        </a:solidFill>
                        <a:effectLst/>
                        <a:latin typeface="Arial" panose="020B0604020202020204" pitchFamily="34" charset="0"/>
                        <a:cs typeface="Arial" panose="020B0604020202020204" pitchFamily="34" charset="0"/>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rPr>
                        <a:t>SIS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ensures that Firm maintains sufficient excess regulatory net capital at all times to meet the needs and strategic objectives of its businesses, as evidenced by the approved business plans and strategic objectives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lToBr w="12700" cmpd="sng">
                      <a:noFill/>
                      <a:prstDash val="solid"/>
                    </a:lnTlToBr>
                    <a:lnBlToTr w="12700" cmpd="sng">
                      <a:noFill/>
                      <a:prstDash val="solid"/>
                    </a:lnBlToTr>
                    <a:solidFill>
                      <a:schemeClr val="bg1"/>
                    </a:solidFill>
                  </a:tcPr>
                </a:tc>
              </a:tr>
              <a:tr h="42454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Cost to Revenue</a:t>
                      </a:r>
                      <a:r>
                        <a:rPr lang="en-US" sz="1100" b="0" i="0" u="none" strike="noStrike" baseline="0" dirty="0" smtClean="0">
                          <a:solidFill>
                            <a:srgbClr val="000000"/>
                          </a:solidFill>
                          <a:effectLst/>
                          <a:latin typeface="Arial" panose="020B0604020202020204" pitchFamily="34" charset="0"/>
                          <a:cs typeface="Arial" panose="020B0604020202020204" pitchFamily="34" charset="0"/>
                        </a:rPr>
                        <a:t> Ratio</a:t>
                      </a:r>
                      <a:endParaRPr lang="en-US" sz="1100" b="0" i="0" u="none" strike="noStrike" dirty="0" smtClean="0">
                        <a:solidFill>
                          <a:srgbClr val="000000"/>
                        </a:solidFill>
                        <a:effectLst/>
                        <a:latin typeface="Arial" panose="020B0604020202020204" pitchFamily="34" charset="0"/>
                        <a:cs typeface="Arial" panose="020B0604020202020204" pitchFamily="34" charset="0"/>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rPr>
                        <a:t>SIS</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was previously monitored as a key risk indicator for SIS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The metric allows SIS’ Board to compare performance against its strategic objectives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9" name="Group 8"/>
          <p:cNvGrpSpPr/>
          <p:nvPr/>
        </p:nvGrpSpPr>
        <p:grpSpPr>
          <a:xfrm>
            <a:off x="443921" y="72184"/>
            <a:ext cx="2850571" cy="189008"/>
            <a:chOff x="403281" y="164517"/>
            <a:chExt cx="2850571" cy="189008"/>
          </a:xfrm>
        </p:grpSpPr>
        <p:sp>
          <p:nvSpPr>
            <p:cNvPr id="10" name="Text Box 75"/>
            <p:cNvSpPr txBox="1">
              <a:spLocks noChangeArrowheads="1"/>
            </p:cNvSpPr>
            <p:nvPr/>
          </p:nvSpPr>
          <p:spPr bwMode="gray">
            <a:xfrm>
              <a:off x="636148" y="166688"/>
              <a:ext cx="2617704"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rgbClr val="FF0000"/>
                  </a:solidFill>
                </a:rPr>
                <a:t>Capital adequacy risk: Metric selection</a:t>
              </a:r>
              <a:endParaRPr lang="en-US" sz="1200" dirty="0">
                <a:solidFill>
                  <a:srgbClr val="FF0000"/>
                </a:solidFill>
              </a:endParaRPr>
            </a:p>
          </p:txBody>
        </p:sp>
        <p:sp>
          <p:nvSpPr>
            <p:cNvPr id="11" name="Oval 10"/>
            <p:cNvSpPr/>
            <p:nvPr/>
          </p:nvSpPr>
          <p:spPr bwMode="auto">
            <a:xfrm>
              <a:off x="403281" y="164517"/>
              <a:ext cx="189008" cy="189008"/>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3768631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 name="Object 44" hidden="1"/>
          <p:cNvGraphicFramePr>
            <a:graphicFrameLocks noChangeAspect="1"/>
          </p:cNvGraphicFramePr>
          <p:nvPr>
            <p:custDataLst>
              <p:tags r:id="rId2"/>
            </p:custDataLst>
            <p:extLst>
              <p:ext uri="{D42A27DB-BD31-4B8C-83A1-F6EECF244321}">
                <p14:modId xmlns:p14="http://schemas.microsoft.com/office/powerpoint/2010/main" val="324398007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849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Text Placeholder 6"/>
          <p:cNvSpPr txBox="1">
            <a:spLocks/>
          </p:cNvSpPr>
          <p:nvPr/>
        </p:nvSpPr>
        <p:spPr>
          <a:xfrm>
            <a:off x="3548781" y="1463040"/>
            <a:ext cx="567459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0" marR="0" lvl="0" indent="0" algn="l" defTabSz="914400" eaLnBrk="1" latinLnBrk="0" hangingPunct="1">
              <a:lnSpc>
                <a:spcPct val="100000"/>
              </a:lnSpc>
              <a:spcBef>
                <a:spcPts val="0"/>
              </a:spcBef>
              <a:buClrTx/>
              <a:buSzTx/>
              <a:buFontTx/>
              <a:buNone/>
              <a:tabLst/>
              <a:defRPr kumimoji="0" sz="1200" b="1" i="0" u="none" strike="noStrike" kern="0" cap="none" spc="0" normalizeH="0" baseline="0">
                <a:ln>
                  <a:noFill/>
                </a:ln>
                <a:solidFill>
                  <a:srgbClr val="FF0000"/>
                </a:solidFill>
                <a:effectLst/>
                <a:uLnTx/>
                <a:uFillTx/>
                <a:latin typeface="Arial"/>
              </a:defRPr>
            </a:lvl1pPr>
            <a:lvl2pPr marL="0" indent="0" algn="l" eaLnBrk="1" hangingPunct="1">
              <a:lnSpc>
                <a:spcPct val="100000"/>
              </a:lnSpc>
              <a:spcBef>
                <a:spcPts val="0"/>
              </a:spcBef>
              <a:buFont typeface="Arial" charset="0"/>
              <a:buNone/>
              <a:defRPr sz="1200" baseline="0">
                <a:solidFill>
                  <a:schemeClr val="accent1"/>
                </a:solidFill>
                <a:latin typeface="+mn-lt"/>
              </a:defRPr>
            </a:lvl2pPr>
            <a:lvl3pPr marL="540000" indent="-179388" algn="l" eaLnBrk="1" hangingPunct="1">
              <a:spcBef>
                <a:spcPts val="300"/>
              </a:spcBef>
              <a:spcAft>
                <a:spcPts val="0"/>
              </a:spcAft>
              <a:buFont typeface="Arial" charset="0"/>
              <a:buChar char="-"/>
              <a:defRPr>
                <a:solidFill>
                  <a:schemeClr val="accent2"/>
                </a:solidFill>
                <a:latin typeface="+mn-lt"/>
              </a:defRPr>
            </a:lvl3pPr>
            <a:lvl4pPr marL="720000" indent="-179388" algn="l" eaLnBrk="1" hangingPunct="1">
              <a:spcBef>
                <a:spcPts val="300"/>
              </a:spcBef>
              <a:spcAft>
                <a:spcPts val="0"/>
              </a:spcAft>
              <a:buFont typeface="Arial" charset="0"/>
              <a:buChar char="-"/>
              <a:defRPr>
                <a:solidFill>
                  <a:schemeClr val="accent2"/>
                </a:solidFill>
                <a:latin typeface="+mn-lt"/>
              </a:defRPr>
            </a:lvl4pPr>
            <a:lvl5pPr marL="900000" indent="-180000" algn="l" eaLnBrk="1" hangingPunct="1">
              <a:spcBef>
                <a:spcPts val="300"/>
              </a:spcBef>
              <a:spcAft>
                <a:spcPts val="0"/>
              </a:spcAft>
              <a:buFont typeface="Arial" panose="020B0604020202020204" pitchFamily="34" charset="0"/>
              <a:buChar char="-"/>
              <a:defRPr>
                <a:solidFill>
                  <a:schemeClr val="accent2"/>
                </a:solidFill>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US" sz="1400" dirty="0" smtClean="0"/>
              <a:t>Calibration approach</a:t>
            </a:r>
            <a:endParaRPr lang="en-US" sz="1400" b="0" dirty="0"/>
          </a:p>
          <a:p>
            <a:r>
              <a:rPr lang="en-US" sz="1400" b="0" dirty="0" smtClean="0"/>
              <a:t>Example based on Tier 1 Leverage</a:t>
            </a:r>
            <a:endParaRPr lang="en-US" sz="1400" b="0" dirty="0"/>
          </a:p>
        </p:txBody>
      </p:sp>
      <p:sp>
        <p:nvSpPr>
          <p:cNvPr id="11" name="TextBox 10"/>
          <p:cNvSpPr txBox="1"/>
          <p:nvPr/>
        </p:nvSpPr>
        <p:spPr>
          <a:xfrm>
            <a:off x="401639" y="5523075"/>
            <a:ext cx="2519361" cy="769441"/>
          </a:xfrm>
          <a:prstGeom prst="rect">
            <a:avLst/>
          </a:prstGeom>
          <a:noFill/>
        </p:spPr>
        <p:txBody>
          <a:bodyPr wrap="square" rtlCol="0">
            <a:spAutoFit/>
          </a:bodyPr>
          <a:lstStyle/>
          <a:p>
            <a:pPr indent="-285750" defTabSz="881063">
              <a:lnSpc>
                <a:spcPct val="100000"/>
              </a:lnSpc>
              <a:spcBef>
                <a:spcPct val="30000"/>
              </a:spcBef>
              <a:buFont typeface="Arial"/>
            </a:pPr>
            <a:r>
              <a:rPr lang="en-US" sz="1100" dirty="0" smtClean="0">
                <a:solidFill>
                  <a:srgbClr val="FF0000"/>
                </a:solidFill>
                <a:ea typeface="Arial Unicode MS" pitchFamily="34" charset="-128"/>
                <a:cs typeface="Arial" charset="0"/>
              </a:rPr>
              <a:t>Consistent with SHUSA, we have selected the </a:t>
            </a:r>
            <a:r>
              <a:rPr lang="en-US" sz="1100" b="1" dirty="0" smtClean="0">
                <a:solidFill>
                  <a:srgbClr val="FF0000"/>
                </a:solidFill>
                <a:ea typeface="Arial Unicode MS" pitchFamily="34" charset="-128"/>
                <a:cs typeface="Arial" charset="0"/>
              </a:rPr>
              <a:t>BHC Stress </a:t>
            </a:r>
            <a:r>
              <a:rPr lang="en-US" sz="1100" dirty="0" smtClean="0">
                <a:solidFill>
                  <a:srgbClr val="FF0000"/>
                </a:solidFill>
                <a:ea typeface="Arial Unicode MS" pitchFamily="34" charset="-128"/>
                <a:cs typeface="Arial" charset="0"/>
              </a:rPr>
              <a:t>scenario as it is appropriately severe and tailored to SHUSA</a:t>
            </a:r>
          </a:p>
        </p:txBody>
      </p:sp>
      <p:cxnSp>
        <p:nvCxnSpPr>
          <p:cNvPr id="36" name="Straight Connector 35"/>
          <p:cNvCxnSpPr/>
          <p:nvPr/>
        </p:nvCxnSpPr>
        <p:spPr bwMode="auto">
          <a:xfrm>
            <a:off x="4054415" y="5448611"/>
            <a:ext cx="5168960" cy="0"/>
          </a:xfrm>
          <a:prstGeom prst="line">
            <a:avLst/>
          </a:prstGeom>
          <a:solidFill>
            <a:schemeClr val="accent1"/>
          </a:solidFill>
          <a:ln w="9525" cap="flat" cmpd="sng" algn="ctr">
            <a:solidFill>
              <a:schemeClr val="bg2"/>
            </a:solidFill>
            <a:prstDash val="solid"/>
            <a:round/>
            <a:headEnd type="none" w="med" len="med"/>
            <a:tailEnd type="none" w="med" len="med"/>
          </a:ln>
          <a:effectLst/>
        </p:spPr>
      </p:cxnSp>
      <p:sp>
        <p:nvSpPr>
          <p:cNvPr id="44" name="Content Placeholder 43"/>
          <p:cNvSpPr>
            <a:spLocks noGrp="1"/>
          </p:cNvSpPr>
          <p:nvPr>
            <p:ph sz="quarter" idx="11"/>
          </p:nvPr>
        </p:nvSpPr>
        <p:spPr>
          <a:prstGeom prst="rect">
            <a:avLst/>
          </a:prstGeom>
        </p:spPr>
        <p:txBody>
          <a:bodyPr/>
          <a:lstStyle/>
          <a:p>
            <a:r>
              <a:rPr lang="en-US" sz="2000" dirty="0"/>
              <a:t>Calibration: </a:t>
            </a:r>
            <a:r>
              <a:rPr lang="en-US" sz="2000" b="0" dirty="0"/>
              <a:t>Use of the </a:t>
            </a:r>
            <a:r>
              <a:rPr lang="en-US" sz="2000" b="0" dirty="0" smtClean="0"/>
              <a:t>2016 </a:t>
            </a:r>
            <a:r>
              <a:rPr lang="en-US" sz="2000" b="0" dirty="0"/>
              <a:t>Capital Policy to derive capital adequacy limits</a:t>
            </a:r>
            <a:endParaRPr lang="en-GB" sz="2000" dirty="0"/>
          </a:p>
        </p:txBody>
      </p:sp>
      <p:sp>
        <p:nvSpPr>
          <p:cNvPr id="47" name="Content Placeholder 2"/>
          <p:cNvSpPr txBox="1">
            <a:spLocks/>
          </p:cNvSpPr>
          <p:nvPr/>
        </p:nvSpPr>
        <p:spPr bwMode="gray">
          <a:xfrm>
            <a:off x="363594" y="1886556"/>
            <a:ext cx="2514600" cy="330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285750" algn="l" defTabSz="881063" rtl="0" eaLnBrk="1" fontAlgn="base" latinLnBrk="0" hangingPunct="1">
              <a:lnSpc>
                <a:spcPct val="100000"/>
              </a:lnSpc>
              <a:spcBef>
                <a:spcPct val="3000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sym typeface="+mn-lt"/>
              </a:rPr>
              <a:t>Following scenario characteristics must be considered</a:t>
            </a:r>
          </a:p>
          <a:p>
            <a:pPr marL="180000" marR="0" lvl="0" indent="-180000" algn="l" defTabSz="881063" rtl="0" eaLnBrk="1" fontAlgn="base" latinLnBrk="0" hangingPunct="1">
              <a:lnSpc>
                <a:spcPct val="100000"/>
              </a:lnSpc>
              <a:spcBef>
                <a:spcPct val="30000"/>
              </a:spcBef>
              <a:spcAft>
                <a:spcPts val="0"/>
              </a:spcAft>
              <a:buClrTx/>
              <a:buSzTx/>
              <a:buFontTx/>
              <a:buChar char="•"/>
              <a:tabLst/>
              <a:defRPr/>
            </a:pPr>
            <a:r>
              <a:rPr kumimoji="0" lang="en-US" sz="1200" b="1"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sym typeface="+mn-lt"/>
              </a:rPr>
              <a:t>Appropriately severe:</a:t>
            </a:r>
            <a:r>
              <a:rPr kumimoji="0" lang="en-US" sz="1200" b="0"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sym typeface="+mn-lt"/>
              </a:rPr>
              <a:t> SIS should use an appropriately severe stress scenario in order to understand “how much they can lose” in an economic downturn </a:t>
            </a:r>
          </a:p>
          <a:p>
            <a:pPr marL="180000" marR="0" lvl="0" indent="-180000" algn="l" defTabSz="881063" rtl="0" eaLnBrk="1" fontAlgn="base" latinLnBrk="0" hangingPunct="1">
              <a:lnSpc>
                <a:spcPct val="100000"/>
              </a:lnSpc>
              <a:spcBef>
                <a:spcPct val="30000"/>
              </a:spcBef>
              <a:spcAft>
                <a:spcPts val="0"/>
              </a:spcAft>
              <a:buClrTx/>
              <a:buSzTx/>
              <a:buFontTx/>
              <a:buChar char="•"/>
              <a:tabLst/>
              <a:defRPr/>
            </a:pPr>
            <a:r>
              <a:rPr kumimoji="0" lang="en-US" sz="1200" b="1"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sym typeface="+mn-lt"/>
              </a:rPr>
              <a:t>Tailored to SHUSA</a:t>
            </a:r>
            <a:r>
              <a:rPr kumimoji="0" lang="en-US" sz="1200" b="0"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sym typeface="+mn-lt"/>
              </a:rPr>
              <a:t>: SIS should use a scenario that has been </a:t>
            </a:r>
            <a:r>
              <a:rPr kumimoji="0" lang="en-US" sz="1200" b="0" i="0" u="none" strike="noStrike" kern="1200" cap="none" spc="0" normalizeH="0" baseline="0" noProof="0" dirty="0" smtClean="0">
                <a:ln>
                  <a:noFill/>
                </a:ln>
                <a:solidFill>
                  <a:srgbClr val="000000"/>
                </a:solidFill>
                <a:effectLst/>
                <a:uLnTx/>
                <a:uFillTx/>
                <a:latin typeface="Arial" charset="0"/>
                <a:ea typeface="+mn-ea"/>
                <a:cs typeface="+mn-cs"/>
                <a:sym typeface="+mn-lt"/>
              </a:rPr>
              <a:t>tailored to SHUSA’ business and risks and corresponding vulnerabilities </a:t>
            </a:r>
            <a:r>
              <a:rPr kumimoji="0" lang="en-US" sz="1200" b="0"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sym typeface="+mn-lt"/>
              </a:rPr>
              <a:t>(e.g., BHC Stress)</a:t>
            </a:r>
          </a:p>
          <a:p>
            <a:pPr marL="180000" marR="0" lvl="0" indent="-180000" algn="l" defTabSz="881063" rtl="0" eaLnBrk="1" fontAlgn="base" latinLnBrk="0" hangingPunct="1">
              <a:lnSpc>
                <a:spcPct val="100000"/>
              </a:lnSpc>
              <a:spcBef>
                <a:spcPct val="30000"/>
              </a:spcBef>
              <a:spcAft>
                <a:spcPts val="0"/>
              </a:spcAft>
              <a:buClrTx/>
              <a:buSzTx/>
              <a:buFontTx/>
              <a:buChar char="•"/>
              <a:tabLst/>
              <a:defRPr/>
            </a:pPr>
            <a:r>
              <a:rPr kumimoji="0" lang="en-US" sz="1200" b="1"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sym typeface="+mn-lt"/>
              </a:rPr>
              <a:t>Consistent over time: </a:t>
            </a:r>
            <a:r>
              <a:rPr kumimoji="0" lang="en-US" sz="1200" b="0"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sym typeface="+mn-lt"/>
              </a:rPr>
              <a:t>FRB SA scenario remains relatively consistent over time, in terms of magnitude of stress and which portfolios are stressed</a:t>
            </a:r>
            <a:endParaRPr kumimoji="0" lang="en-GB" sz="1200" b="0" i="0" u="none" strike="noStrike" kern="0" cap="none" spc="0" normalizeH="0" baseline="0" noProof="0" dirty="0">
              <a:ln>
                <a:noFill/>
              </a:ln>
              <a:solidFill>
                <a:srgbClr val="000000"/>
              </a:solidFill>
              <a:effectLst/>
              <a:uLnTx/>
              <a:uFillTx/>
              <a:latin typeface="Arial"/>
              <a:ea typeface="+mn-ea"/>
              <a:cs typeface="+mn-cs"/>
              <a:sym typeface="+mn-lt"/>
            </a:endParaRPr>
          </a:p>
        </p:txBody>
      </p:sp>
      <p:sp>
        <p:nvSpPr>
          <p:cNvPr id="49" name="Text Placeholder 4"/>
          <p:cNvSpPr txBox="1">
            <a:spLocks/>
          </p:cNvSpPr>
          <p:nvPr/>
        </p:nvSpPr>
        <p:spPr bwMode="gray">
          <a:xfrm>
            <a:off x="365759" y="1463040"/>
            <a:ext cx="276481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a:ea typeface="+mn-ea"/>
                <a:cs typeface="+mn-cs"/>
                <a:sym typeface="+mn-lt"/>
              </a:rPr>
              <a:t>Metric definition</a:t>
            </a:r>
          </a:p>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FF0000"/>
                </a:solidFill>
                <a:effectLst/>
                <a:uLnTx/>
                <a:uFillTx/>
                <a:latin typeface="Arial"/>
                <a:ea typeface="+mn-ea"/>
                <a:cs typeface="+mn-cs"/>
                <a:sym typeface="+mn-lt"/>
              </a:rPr>
              <a:t>CCAR scenario</a:t>
            </a:r>
            <a:r>
              <a:rPr kumimoji="0" lang="en-US" sz="1400" b="0" i="0" u="none" strike="noStrike" kern="0" cap="none" spc="0" normalizeH="0" noProof="0" dirty="0" smtClean="0">
                <a:ln>
                  <a:noFill/>
                </a:ln>
                <a:solidFill>
                  <a:srgbClr val="FF0000"/>
                </a:solidFill>
                <a:effectLst/>
                <a:uLnTx/>
                <a:uFillTx/>
                <a:latin typeface="Arial"/>
                <a:ea typeface="+mn-ea"/>
                <a:cs typeface="+mn-cs"/>
                <a:sym typeface="+mn-lt"/>
              </a:rPr>
              <a:t> selection</a:t>
            </a:r>
            <a:endParaRPr kumimoji="0" lang="en-US" sz="1400" b="0" i="0" u="none" strike="noStrike" kern="0" cap="none" spc="0" normalizeH="0" baseline="0" noProof="0" dirty="0">
              <a:ln>
                <a:noFill/>
              </a:ln>
              <a:solidFill>
                <a:srgbClr val="FF0000"/>
              </a:solidFill>
              <a:effectLst/>
              <a:uLnTx/>
              <a:uFillTx/>
              <a:latin typeface="Arial"/>
              <a:ea typeface="+mn-ea"/>
              <a:cs typeface="+mn-cs"/>
              <a:sym typeface="+mn-lt"/>
            </a:endParaRPr>
          </a:p>
        </p:txBody>
      </p:sp>
      <p:sp>
        <p:nvSpPr>
          <p:cNvPr id="52" name="Freeform 51"/>
          <p:cNvSpPr/>
          <p:nvPr/>
        </p:nvSpPr>
        <p:spPr bwMode="auto">
          <a:xfrm rot="5400000">
            <a:off x="1493713" y="5175390"/>
            <a:ext cx="206690" cy="411230"/>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1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cxnSp>
        <p:nvCxnSpPr>
          <p:cNvPr id="53" name="Straight Connector 52"/>
          <p:cNvCxnSpPr/>
          <p:nvPr/>
        </p:nvCxnSpPr>
        <p:spPr>
          <a:xfrm>
            <a:off x="3171217" y="1449330"/>
            <a:ext cx="0" cy="4883208"/>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56" name="Content Placeholder 5"/>
          <p:cNvSpPr txBox="1">
            <a:spLocks/>
          </p:cNvSpPr>
          <p:nvPr/>
        </p:nvSpPr>
        <p:spPr bwMode="gray">
          <a:xfrm>
            <a:off x="3548781" y="1886556"/>
            <a:ext cx="5699994" cy="597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180000" marR="0" lvl="0" indent="-180000" algn="l" defTabSz="914400" rtl="0" eaLnBrk="1" fontAlgn="base" latinLnBrk="0" hangingPunct="1">
              <a:lnSpc>
                <a:spcPct val="100000"/>
              </a:lnSpc>
              <a:spcBef>
                <a:spcPts val="700"/>
              </a:spcBef>
              <a:spcAft>
                <a:spcPts val="0"/>
              </a:spcAft>
              <a:buClrTx/>
              <a:buSzTx/>
              <a:buFontTx/>
              <a:buChar char="•"/>
              <a:tabLst/>
              <a:defRPr/>
            </a:pPr>
            <a:r>
              <a:rPr kumimoji="0" lang="en-US" sz="1100" b="0" i="0" u="none" strike="noStrike" kern="0" cap="none" spc="0" normalizeH="0" baseline="0" noProof="0" dirty="0" smtClean="0">
                <a:ln>
                  <a:noFill/>
                </a:ln>
                <a:solidFill>
                  <a:srgbClr val="000000"/>
                </a:solidFill>
                <a:effectLst/>
                <a:uLnTx/>
                <a:uFillTx/>
                <a:latin typeface="Arial"/>
                <a:sym typeface="+mn-lt"/>
              </a:rPr>
              <a:t>Limits were anchored</a:t>
            </a:r>
            <a:r>
              <a:rPr kumimoji="0" lang="en-US" sz="1100" b="0" i="0" u="none" strike="noStrike" kern="0" cap="none" spc="0" normalizeH="0" noProof="0" dirty="0" smtClean="0">
                <a:ln>
                  <a:noFill/>
                </a:ln>
                <a:solidFill>
                  <a:srgbClr val="000000"/>
                </a:solidFill>
                <a:effectLst/>
                <a:uLnTx/>
                <a:uFillTx/>
                <a:latin typeface="Arial"/>
                <a:sym typeface="+mn-lt"/>
              </a:rPr>
              <a:t> </a:t>
            </a:r>
            <a:r>
              <a:rPr kumimoji="0" lang="en-US" sz="1100" b="0" i="0" u="none" strike="noStrike" kern="0" cap="none" spc="0" normalizeH="0" baseline="0" noProof="0" dirty="0" smtClean="0">
                <a:ln>
                  <a:noFill/>
                </a:ln>
                <a:solidFill>
                  <a:srgbClr val="000000"/>
                </a:solidFill>
                <a:effectLst/>
                <a:uLnTx/>
                <a:uFillTx/>
                <a:latin typeface="Arial"/>
                <a:sym typeface="+mn-lt"/>
              </a:rPr>
              <a:t>on SIS’ Capital Expectations, outlined in the 2016 Capital Policy</a:t>
            </a:r>
            <a:endParaRPr lang="en-US" sz="1100" kern="0" dirty="0">
              <a:solidFill>
                <a:srgbClr val="000000"/>
              </a:solidFill>
              <a:latin typeface="Arial"/>
            </a:endParaRPr>
          </a:p>
          <a:p>
            <a:pPr>
              <a:lnSpc>
                <a:spcPct val="100000"/>
              </a:lnSpc>
              <a:defRPr/>
            </a:pPr>
            <a:r>
              <a:rPr lang="en-US" sz="1100" kern="0" dirty="0" smtClean="0">
                <a:solidFill>
                  <a:srgbClr val="000000"/>
                </a:solidFill>
                <a:latin typeface="Arial"/>
              </a:rPr>
              <a:t>The 2016 Capital Policy used the Business-As-Usual minimum as the red </a:t>
            </a:r>
            <a:r>
              <a:rPr lang="en-US" sz="1100" kern="0" dirty="0">
                <a:solidFill>
                  <a:srgbClr val="000000"/>
                </a:solidFill>
                <a:latin typeface="Arial"/>
              </a:rPr>
              <a:t>limit and a corresponding amber trigger </a:t>
            </a:r>
            <a:r>
              <a:rPr lang="en-US" sz="1100" kern="0" dirty="0" smtClean="0">
                <a:solidFill>
                  <a:srgbClr val="000000"/>
                </a:solidFill>
                <a:latin typeface="Arial"/>
              </a:rPr>
              <a:t>with management adjustment</a:t>
            </a:r>
          </a:p>
        </p:txBody>
      </p:sp>
      <p:sp>
        <p:nvSpPr>
          <p:cNvPr id="48" name="Rectangle 47"/>
          <p:cNvSpPr/>
          <p:nvPr/>
        </p:nvSpPr>
        <p:spPr bwMode="auto">
          <a:xfrm>
            <a:off x="7306023" y="3747027"/>
            <a:ext cx="828348" cy="1701583"/>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solidFill>
                <a:effectLst/>
                <a:latin typeface="Arial" panose="020B0604020202020204" pitchFamily="34" charset="0"/>
                <a:ea typeface="ＭＳ Ｐゴシック" pitchFamily="-112" charset="-128"/>
                <a:cs typeface="Arial" panose="020B0604020202020204" pitchFamily="34" charset="0"/>
              </a:rPr>
              <a:t>7.0%</a:t>
            </a:r>
            <a:endParaRPr kumimoji="0" lang="en-US" b="0"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50" name="Rectangle 49"/>
          <p:cNvSpPr/>
          <p:nvPr/>
        </p:nvSpPr>
        <p:spPr bwMode="auto">
          <a:xfrm>
            <a:off x="7306023" y="3413414"/>
            <a:ext cx="828348" cy="302043"/>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Arial" panose="020B0604020202020204" pitchFamily="34" charset="0"/>
                <a:ea typeface="ＭＳ Ｐゴシック" pitchFamily="-112" charset="-128"/>
                <a:cs typeface="Arial" panose="020B0604020202020204" pitchFamily="34" charset="0"/>
              </a:rPr>
              <a:t>1</a:t>
            </a:r>
            <a:r>
              <a:rPr kumimoji="0" lang="en-US" b="0" i="0" u="none" strike="noStrike" cap="none" normalizeH="0" baseline="0" dirty="0" smtClean="0">
                <a:ln>
                  <a:noFill/>
                </a:ln>
                <a:solidFill>
                  <a:schemeClr val="bg1"/>
                </a:solidFill>
                <a:effectLst/>
                <a:latin typeface="Arial" panose="020B0604020202020204" pitchFamily="34" charset="0"/>
                <a:ea typeface="ＭＳ Ｐゴシック" pitchFamily="-112" charset="-128"/>
                <a:cs typeface="Arial" panose="020B0604020202020204" pitchFamily="34" charset="0"/>
              </a:rPr>
              <a:t>.0%</a:t>
            </a:r>
            <a:endParaRPr kumimoji="0" lang="en-US" b="0"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54" name="TextBox 53"/>
          <p:cNvSpPr txBox="1"/>
          <p:nvPr/>
        </p:nvSpPr>
        <p:spPr>
          <a:xfrm>
            <a:off x="6492240" y="3486198"/>
            <a:ext cx="773949" cy="307777"/>
          </a:xfrm>
          <a:prstGeom prst="rect">
            <a:avLst/>
          </a:prstGeom>
          <a:noFill/>
        </p:spPr>
        <p:txBody>
          <a:bodyPr wrap="square" lIns="0" tIns="0" rIns="0" bIns="0" rtlCol="0">
            <a:spAutoFit/>
          </a:bodyPr>
          <a:lstStyle/>
          <a:p>
            <a:pPr algn="r">
              <a:lnSpc>
                <a:spcPct val="100000"/>
              </a:lnSpc>
            </a:pPr>
            <a:r>
              <a:rPr lang="en-US" dirty="0" smtClean="0">
                <a:latin typeface="Arial" panose="020B0604020202020204" pitchFamily="34" charset="0"/>
                <a:cs typeface="Arial" panose="020B0604020202020204" pitchFamily="34" charset="0"/>
              </a:rPr>
              <a:t>Stress</a:t>
            </a:r>
          </a:p>
          <a:p>
            <a:pPr algn="r">
              <a:lnSpc>
                <a:spcPct val="100000"/>
              </a:lnSpc>
            </a:pPr>
            <a:r>
              <a:rPr lang="en-US" dirty="0" smtClean="0">
                <a:latin typeface="Arial" panose="020B0604020202020204" pitchFamily="34" charset="0"/>
                <a:cs typeface="Arial" panose="020B0604020202020204" pitchFamily="34" charset="0"/>
              </a:rPr>
              <a:t> absorption</a:t>
            </a:r>
            <a:endParaRPr lang="en-US" dirty="0">
              <a:latin typeface="Arial" panose="020B0604020202020204" pitchFamily="34" charset="0"/>
              <a:cs typeface="Arial" panose="020B0604020202020204" pitchFamily="34" charset="0"/>
            </a:endParaRPr>
          </a:p>
        </p:txBody>
      </p:sp>
      <p:cxnSp>
        <p:nvCxnSpPr>
          <p:cNvPr id="55" name="Straight Connector 54"/>
          <p:cNvCxnSpPr/>
          <p:nvPr/>
        </p:nvCxnSpPr>
        <p:spPr bwMode="auto">
          <a:xfrm>
            <a:off x="7319068" y="3388586"/>
            <a:ext cx="1005840" cy="0"/>
          </a:xfrm>
          <a:prstGeom prst="line">
            <a:avLst/>
          </a:prstGeom>
          <a:solidFill>
            <a:schemeClr val="accent1"/>
          </a:solidFill>
          <a:ln w="19050" cap="flat" cmpd="sng" algn="ctr">
            <a:solidFill>
              <a:schemeClr val="accent1"/>
            </a:solidFill>
            <a:prstDash val="dash"/>
            <a:round/>
            <a:headEnd type="none" w="med" len="med"/>
            <a:tailEnd type="triangle" w="med" len="med"/>
          </a:ln>
          <a:effectLst/>
        </p:spPr>
      </p:cxnSp>
      <p:sp>
        <p:nvSpPr>
          <p:cNvPr id="57" name="TextBox 56"/>
          <p:cNvSpPr txBox="1"/>
          <p:nvPr/>
        </p:nvSpPr>
        <p:spPr>
          <a:xfrm>
            <a:off x="8254635" y="3325039"/>
            <a:ext cx="984550" cy="276999"/>
          </a:xfrm>
          <a:prstGeom prst="rect">
            <a:avLst/>
          </a:prstGeom>
          <a:noFill/>
        </p:spPr>
        <p:txBody>
          <a:bodyPr wrap="square" lIns="0" tIns="0" rIns="0" bIns="0" rtlCol="0">
            <a:spAutoFit/>
          </a:bodyPr>
          <a:lstStyle/>
          <a:p>
            <a:pPr>
              <a:lnSpc>
                <a:spcPct val="100000"/>
              </a:lnSpc>
            </a:pPr>
            <a:r>
              <a:rPr lang="en-US" sz="900" b="1" dirty="0" smtClean="0">
                <a:solidFill>
                  <a:schemeClr val="accent1"/>
                </a:solidFill>
                <a:latin typeface="Arial" panose="020B0604020202020204" pitchFamily="34" charset="0"/>
                <a:cs typeface="Arial" panose="020B0604020202020204" pitchFamily="34" charset="0"/>
              </a:rPr>
              <a:t>Red: </a:t>
            </a:r>
            <a:r>
              <a:rPr lang="en-US" sz="900" b="1" dirty="0">
                <a:solidFill>
                  <a:schemeClr val="accent1"/>
                </a:solidFill>
                <a:latin typeface="Arial" panose="020B0604020202020204" pitchFamily="34" charset="0"/>
                <a:cs typeface="Arial" panose="020B0604020202020204" pitchFamily="34" charset="0"/>
              </a:rPr>
              <a:t>8</a:t>
            </a:r>
            <a:r>
              <a:rPr lang="en-US" sz="900" b="1" dirty="0" smtClean="0">
                <a:solidFill>
                  <a:schemeClr val="accent1"/>
                </a:solidFill>
                <a:latin typeface="Arial" panose="020B0604020202020204" pitchFamily="34" charset="0"/>
                <a:cs typeface="Arial" panose="020B0604020202020204" pitchFamily="34" charset="0"/>
              </a:rPr>
              <a:t>.0%</a:t>
            </a:r>
          </a:p>
          <a:p>
            <a:pPr>
              <a:lnSpc>
                <a:spcPct val="100000"/>
              </a:lnSpc>
            </a:pPr>
            <a:r>
              <a:rPr lang="en-US" sz="900" b="1" dirty="0" smtClean="0">
                <a:latin typeface="Arial" panose="020B0604020202020204" pitchFamily="34" charset="0"/>
                <a:cs typeface="Arial" panose="020B0604020202020204" pitchFamily="34" charset="0"/>
              </a:rPr>
              <a:t>BAU minimum</a:t>
            </a:r>
            <a:endParaRPr lang="en-US" sz="900" b="1" dirty="0">
              <a:latin typeface="Arial" panose="020B0604020202020204" pitchFamily="34" charset="0"/>
              <a:cs typeface="Arial" panose="020B0604020202020204" pitchFamily="34" charset="0"/>
            </a:endParaRPr>
          </a:p>
        </p:txBody>
      </p:sp>
      <p:sp>
        <p:nvSpPr>
          <p:cNvPr id="58" name="Rectangle 57"/>
          <p:cNvSpPr/>
          <p:nvPr/>
        </p:nvSpPr>
        <p:spPr bwMode="auto">
          <a:xfrm>
            <a:off x="7306022" y="2879218"/>
            <a:ext cx="828350" cy="490377"/>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anose="020B0604020202020204" pitchFamily="34" charset="0"/>
                <a:ea typeface="ＭＳ Ｐゴシック" pitchFamily="-112" charset="-128"/>
                <a:cs typeface="Arial" panose="020B0604020202020204" pitchFamily="34" charset="0"/>
              </a:rPr>
              <a:t>2.0%</a:t>
            </a:r>
            <a:endParaRPr kumimoji="0" lang="en-US" b="0" i="0" u="none" strike="noStrike" cap="none" normalizeH="0" baseline="0" dirty="0">
              <a:ln>
                <a:noFill/>
              </a:ln>
              <a:solidFill>
                <a:schemeClr val="tx1"/>
              </a:solidFill>
              <a:effectLst/>
              <a:latin typeface="Arial" panose="020B0604020202020204" pitchFamily="34" charset="0"/>
              <a:ea typeface="ＭＳ Ｐゴシック" pitchFamily="-112" charset="-128"/>
              <a:cs typeface="Arial" panose="020B0604020202020204" pitchFamily="34" charset="0"/>
            </a:endParaRPr>
          </a:p>
        </p:txBody>
      </p:sp>
      <p:sp>
        <p:nvSpPr>
          <p:cNvPr id="59" name="TextBox 58"/>
          <p:cNvSpPr txBox="1"/>
          <p:nvPr/>
        </p:nvSpPr>
        <p:spPr>
          <a:xfrm>
            <a:off x="8254635" y="2760680"/>
            <a:ext cx="984550" cy="415498"/>
          </a:xfrm>
          <a:prstGeom prst="rect">
            <a:avLst/>
          </a:prstGeom>
          <a:noFill/>
        </p:spPr>
        <p:txBody>
          <a:bodyPr wrap="square" lIns="0" tIns="0" rIns="0" bIns="0" rtlCol="0">
            <a:spAutoFit/>
          </a:bodyPr>
          <a:lstStyle/>
          <a:p>
            <a:pPr>
              <a:lnSpc>
                <a:spcPct val="100000"/>
              </a:lnSpc>
            </a:pPr>
            <a:r>
              <a:rPr lang="en-US" sz="900" b="1" dirty="0" smtClean="0">
                <a:solidFill>
                  <a:srgbClr val="FFC000"/>
                </a:solidFill>
                <a:latin typeface="Arial" panose="020B0604020202020204" pitchFamily="34" charset="0"/>
                <a:cs typeface="Arial" panose="020B0604020202020204" pitchFamily="34" charset="0"/>
              </a:rPr>
              <a:t>Amber: 10.0%</a:t>
            </a:r>
          </a:p>
          <a:p>
            <a:pPr>
              <a:lnSpc>
                <a:spcPct val="100000"/>
              </a:lnSpc>
            </a:pPr>
            <a:r>
              <a:rPr lang="en-US" sz="900" b="1" dirty="0" smtClean="0">
                <a:latin typeface="Arial" panose="020B0604020202020204" pitchFamily="34" charset="0"/>
                <a:cs typeface="Arial" panose="020B0604020202020204" pitchFamily="34" charset="0"/>
              </a:rPr>
              <a:t>Planned capital</a:t>
            </a:r>
          </a:p>
          <a:p>
            <a:pPr>
              <a:lnSpc>
                <a:spcPct val="100000"/>
              </a:lnSpc>
            </a:pPr>
            <a:r>
              <a:rPr lang="en-US" sz="900" b="1" dirty="0" smtClean="0">
                <a:latin typeface="Arial" panose="020B0604020202020204" pitchFamily="34" charset="0"/>
                <a:cs typeface="Arial" panose="020B0604020202020204" pitchFamily="34" charset="0"/>
              </a:rPr>
              <a:t>hold</a:t>
            </a:r>
            <a:endParaRPr lang="en-US" sz="900" b="1" dirty="0">
              <a:latin typeface="Arial" panose="020B0604020202020204" pitchFamily="34" charset="0"/>
              <a:cs typeface="Arial" panose="020B0604020202020204" pitchFamily="34" charset="0"/>
            </a:endParaRPr>
          </a:p>
        </p:txBody>
      </p:sp>
      <p:cxnSp>
        <p:nvCxnSpPr>
          <p:cNvPr id="60" name="Straight Connector 59"/>
          <p:cNvCxnSpPr/>
          <p:nvPr/>
        </p:nvCxnSpPr>
        <p:spPr bwMode="auto">
          <a:xfrm>
            <a:off x="7317111" y="2840439"/>
            <a:ext cx="1005840" cy="0"/>
          </a:xfrm>
          <a:prstGeom prst="line">
            <a:avLst/>
          </a:prstGeom>
          <a:solidFill>
            <a:schemeClr val="accent1"/>
          </a:solidFill>
          <a:ln w="19050" cap="flat" cmpd="sng" algn="ctr">
            <a:solidFill>
              <a:srgbClr val="FFC000"/>
            </a:solidFill>
            <a:prstDash val="dash"/>
            <a:round/>
            <a:headEnd type="none" w="med" len="med"/>
            <a:tailEnd type="triangle" w="med" len="med"/>
          </a:ln>
          <a:effectLst/>
        </p:spPr>
      </p:cxnSp>
      <p:sp>
        <p:nvSpPr>
          <p:cNvPr id="61" name="TextBox 60"/>
          <p:cNvSpPr txBox="1"/>
          <p:nvPr/>
        </p:nvSpPr>
        <p:spPr>
          <a:xfrm>
            <a:off x="6132501" y="2944328"/>
            <a:ext cx="1150621" cy="307777"/>
          </a:xfrm>
          <a:prstGeom prst="rect">
            <a:avLst/>
          </a:prstGeom>
          <a:noFill/>
        </p:spPr>
        <p:txBody>
          <a:bodyPr wrap="square" lIns="0" tIns="0" rIns="0" bIns="0" rtlCol="0">
            <a:spAutoFit/>
          </a:bodyPr>
          <a:lstStyle/>
          <a:p>
            <a:pPr algn="r">
              <a:lnSpc>
                <a:spcPct val="100000"/>
              </a:lnSpc>
            </a:pPr>
            <a:r>
              <a:rPr lang="en-US" dirty="0" smtClean="0">
                <a:latin typeface="Arial" panose="020B0604020202020204" pitchFamily="34" charset="0"/>
                <a:cs typeface="Arial" panose="020B0604020202020204" pitchFamily="34" charset="0"/>
              </a:rPr>
              <a:t>Management adjustment</a:t>
            </a:r>
            <a:endParaRPr lang="en-US" dirty="0">
              <a:latin typeface="Arial" panose="020B0604020202020204" pitchFamily="34" charset="0"/>
              <a:cs typeface="Arial" panose="020B0604020202020204" pitchFamily="34" charset="0"/>
            </a:endParaRPr>
          </a:p>
        </p:txBody>
      </p:sp>
      <p:sp>
        <p:nvSpPr>
          <p:cNvPr id="63" name="TextBox 62"/>
          <p:cNvSpPr txBox="1"/>
          <p:nvPr/>
        </p:nvSpPr>
        <p:spPr>
          <a:xfrm>
            <a:off x="7144887" y="5495128"/>
            <a:ext cx="1150621" cy="307777"/>
          </a:xfrm>
          <a:prstGeom prst="rect">
            <a:avLst/>
          </a:prstGeom>
          <a:noFill/>
        </p:spPr>
        <p:txBody>
          <a:bodyPr wrap="square" lIns="0" tIns="0" rIns="0" bIns="0" rtlCol="0">
            <a:spAutoFit/>
          </a:bodyPr>
          <a:lstStyle/>
          <a:p>
            <a:pPr>
              <a:lnSpc>
                <a:spcPct val="100000"/>
              </a:lnSpc>
            </a:pPr>
            <a:r>
              <a:rPr lang="en-US" b="1" i="1" dirty="0" smtClean="0">
                <a:solidFill>
                  <a:srgbClr val="FF0000"/>
                </a:solidFill>
                <a:latin typeface="Arial" panose="020B0604020202020204" pitchFamily="34" charset="0"/>
                <a:cs typeface="Arial" panose="020B0604020202020204" pitchFamily="34" charset="0"/>
              </a:rPr>
              <a:t>Baseline scenario </a:t>
            </a:r>
          </a:p>
          <a:p>
            <a:pPr>
              <a:lnSpc>
                <a:spcPct val="100000"/>
              </a:lnSpc>
            </a:pPr>
            <a:r>
              <a:rPr lang="en-US" i="1" dirty="0" smtClean="0">
                <a:solidFill>
                  <a:srgbClr val="FF0000"/>
                </a:solidFill>
                <a:latin typeface="Arial" panose="020B0604020202020204" pitchFamily="34" charset="0"/>
                <a:cs typeface="Arial" panose="020B0604020202020204" pitchFamily="34" charset="0"/>
              </a:rPr>
              <a:t>(RAS limits)</a:t>
            </a:r>
            <a:endParaRPr lang="en-US" i="1" dirty="0">
              <a:solidFill>
                <a:srgbClr val="FF0000"/>
              </a:solidFill>
              <a:latin typeface="Arial" panose="020B0604020202020204" pitchFamily="34" charset="0"/>
              <a:cs typeface="Arial" panose="020B0604020202020204" pitchFamily="34" charset="0"/>
            </a:endParaRPr>
          </a:p>
        </p:txBody>
      </p:sp>
      <p:sp>
        <p:nvSpPr>
          <p:cNvPr id="42" name="Footnote"/>
          <p:cNvSpPr/>
          <p:nvPr/>
        </p:nvSpPr>
        <p:spPr bwMode="auto">
          <a:xfrm>
            <a:off x="1947017" y="6339898"/>
            <a:ext cx="553984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sym typeface="Arial"/>
              </a:rPr>
              <a:t>Source: 2016 SIS Capital Policy</a:t>
            </a:r>
          </a:p>
          <a:p>
            <a:pPr marL="228600" indent="-228600" algn="l">
              <a:lnSpc>
                <a:spcPct val="100000"/>
              </a:lnSpc>
              <a:buFont typeface="+mj-lt"/>
              <a:buAutoNum type="arabicPeriod"/>
            </a:pPr>
            <a:r>
              <a:rPr lang="en-US" sz="800" dirty="0">
                <a:latin typeface="Arial"/>
                <a:sym typeface="Arial"/>
              </a:rPr>
              <a:t> Strategic capital not included (0% for </a:t>
            </a:r>
            <a:r>
              <a:rPr lang="en-US" sz="800" dirty="0" smtClean="0">
                <a:latin typeface="Arial"/>
                <a:sym typeface="Arial"/>
              </a:rPr>
              <a:t>SIS ratios)</a:t>
            </a:r>
          </a:p>
        </p:txBody>
      </p:sp>
      <p:grpSp>
        <p:nvGrpSpPr>
          <p:cNvPr id="38" name="Group 37"/>
          <p:cNvGrpSpPr/>
          <p:nvPr/>
        </p:nvGrpSpPr>
        <p:grpSpPr>
          <a:xfrm>
            <a:off x="443921" y="72184"/>
            <a:ext cx="3581541" cy="189008"/>
            <a:chOff x="403281" y="164517"/>
            <a:chExt cx="3581541" cy="189008"/>
          </a:xfrm>
        </p:grpSpPr>
        <p:sp>
          <p:nvSpPr>
            <p:cNvPr id="43" name="Text Box 75"/>
            <p:cNvSpPr txBox="1">
              <a:spLocks noChangeArrowheads="1"/>
            </p:cNvSpPr>
            <p:nvPr/>
          </p:nvSpPr>
          <p:spPr bwMode="gray">
            <a:xfrm>
              <a:off x="636148" y="166688"/>
              <a:ext cx="3348674"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Calibration – Capital ratios</a:t>
              </a:r>
              <a:endParaRPr lang="en-US" sz="1200" dirty="0">
                <a:solidFill>
                  <a:schemeClr val="accent1"/>
                </a:solidFill>
              </a:endParaRPr>
            </a:p>
          </p:txBody>
        </p:sp>
        <p:sp>
          <p:nvSpPr>
            <p:cNvPr id="46" name="Oval 45"/>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30" name="Rectangle 29"/>
          <p:cNvSpPr/>
          <p:nvPr/>
        </p:nvSpPr>
        <p:spPr bwMode="auto">
          <a:xfrm>
            <a:off x="4537658" y="3201642"/>
            <a:ext cx="622351" cy="490377"/>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anose="020B0604020202020204" pitchFamily="34" charset="0"/>
                <a:ea typeface="ＭＳ Ｐゴシック" pitchFamily="-112" charset="-128"/>
                <a:cs typeface="Arial" panose="020B0604020202020204" pitchFamily="34" charset="0"/>
              </a:rPr>
              <a:t>2.0%</a:t>
            </a:r>
            <a:endParaRPr kumimoji="0" lang="en-US" b="0" i="0" u="none" strike="noStrike" cap="none" normalizeH="0" baseline="0" dirty="0">
              <a:ln>
                <a:noFill/>
              </a:ln>
              <a:solidFill>
                <a:schemeClr val="tx1"/>
              </a:solidFill>
              <a:effectLst/>
              <a:latin typeface="Arial" panose="020B0604020202020204" pitchFamily="34" charset="0"/>
              <a:ea typeface="ＭＳ Ｐゴシック" pitchFamily="-112" charset="-128"/>
              <a:cs typeface="Arial" panose="020B0604020202020204" pitchFamily="34" charset="0"/>
            </a:endParaRPr>
          </a:p>
        </p:txBody>
      </p:sp>
      <p:sp>
        <p:nvSpPr>
          <p:cNvPr id="31" name="TextBox 30"/>
          <p:cNvSpPr txBox="1"/>
          <p:nvPr/>
        </p:nvSpPr>
        <p:spPr>
          <a:xfrm>
            <a:off x="3650314" y="3294267"/>
            <a:ext cx="959091" cy="307777"/>
          </a:xfrm>
          <a:prstGeom prst="rect">
            <a:avLst/>
          </a:prstGeom>
          <a:noFill/>
        </p:spPr>
        <p:txBody>
          <a:bodyPr wrap="square" lIns="0" tIns="0" rIns="0" bIns="0" rtlCol="0">
            <a:spAutoFit/>
          </a:bodyPr>
          <a:lstStyle/>
          <a:p>
            <a:pPr>
              <a:lnSpc>
                <a:spcPct val="100000"/>
              </a:lnSpc>
            </a:pPr>
            <a:r>
              <a:rPr lang="en-US" dirty="0" smtClean="0">
                <a:latin typeface="Arial" panose="020B0604020202020204" pitchFamily="34" charset="0"/>
                <a:cs typeface="Arial" panose="020B0604020202020204" pitchFamily="34" charset="0"/>
              </a:rPr>
              <a:t>Management adjustment </a:t>
            </a:r>
            <a:endParaRPr lang="en-US" dirty="0">
              <a:latin typeface="Arial" panose="020B0604020202020204" pitchFamily="34" charset="0"/>
              <a:cs typeface="Arial" panose="020B0604020202020204" pitchFamily="34" charset="0"/>
            </a:endParaRPr>
          </a:p>
        </p:txBody>
      </p:sp>
      <p:cxnSp>
        <p:nvCxnSpPr>
          <p:cNvPr id="32" name="Straight Connector 31"/>
          <p:cNvCxnSpPr/>
          <p:nvPr/>
        </p:nvCxnSpPr>
        <p:spPr bwMode="auto">
          <a:xfrm>
            <a:off x="4540674" y="3167012"/>
            <a:ext cx="898063" cy="0"/>
          </a:xfrm>
          <a:prstGeom prst="line">
            <a:avLst/>
          </a:prstGeom>
          <a:solidFill>
            <a:schemeClr val="accent1"/>
          </a:solidFill>
          <a:ln w="19050" cap="flat" cmpd="sng" algn="ctr">
            <a:solidFill>
              <a:srgbClr val="FFC000"/>
            </a:solidFill>
            <a:prstDash val="dash"/>
            <a:round/>
            <a:headEnd type="none" w="med" len="med"/>
            <a:tailEnd type="triangle" w="med" len="med"/>
          </a:ln>
          <a:effectLst/>
        </p:spPr>
      </p:cxnSp>
      <p:cxnSp>
        <p:nvCxnSpPr>
          <p:cNvPr id="33" name="Straight Connector 32"/>
          <p:cNvCxnSpPr/>
          <p:nvPr/>
        </p:nvCxnSpPr>
        <p:spPr bwMode="auto">
          <a:xfrm>
            <a:off x="4540674" y="3715457"/>
            <a:ext cx="898063" cy="0"/>
          </a:xfrm>
          <a:prstGeom prst="line">
            <a:avLst/>
          </a:prstGeom>
          <a:solidFill>
            <a:schemeClr val="accent1"/>
          </a:solidFill>
          <a:ln w="19050" cap="flat" cmpd="sng" algn="ctr">
            <a:solidFill>
              <a:schemeClr val="accent1"/>
            </a:solidFill>
            <a:prstDash val="dash"/>
            <a:round/>
            <a:headEnd type="none" w="med" len="med"/>
            <a:tailEnd type="triangle" w="med" len="med"/>
          </a:ln>
          <a:effectLst/>
        </p:spPr>
      </p:cxnSp>
      <p:sp>
        <p:nvSpPr>
          <p:cNvPr id="34" name="TextBox 33"/>
          <p:cNvSpPr txBox="1"/>
          <p:nvPr/>
        </p:nvSpPr>
        <p:spPr>
          <a:xfrm>
            <a:off x="5008463" y="3651910"/>
            <a:ext cx="1585629" cy="553998"/>
          </a:xfrm>
          <a:prstGeom prst="rect">
            <a:avLst/>
          </a:prstGeom>
          <a:noFill/>
        </p:spPr>
        <p:txBody>
          <a:bodyPr wrap="square" lIns="0" tIns="0" rIns="0" bIns="0" rtlCol="0">
            <a:spAutoFit/>
          </a:bodyPr>
          <a:lstStyle/>
          <a:p>
            <a:pPr>
              <a:lnSpc>
                <a:spcPct val="100000"/>
              </a:lnSpc>
            </a:pPr>
            <a:r>
              <a:rPr lang="en-US" sz="900" b="1" dirty="0" smtClean="0">
                <a:solidFill>
                  <a:schemeClr val="accent1"/>
                </a:solidFill>
                <a:latin typeface="Arial" panose="020B0604020202020204" pitchFamily="34" charset="0"/>
                <a:cs typeface="Arial" panose="020B0604020202020204" pitchFamily="34" charset="0"/>
              </a:rPr>
              <a:t>Red: 7.0%</a:t>
            </a:r>
          </a:p>
          <a:p>
            <a:pPr>
              <a:lnSpc>
                <a:spcPct val="100000"/>
              </a:lnSpc>
            </a:pPr>
            <a:r>
              <a:rPr lang="en-US" sz="900" b="1" dirty="0" smtClean="0">
                <a:latin typeface="Arial" panose="020B0604020202020204" pitchFamily="34" charset="0"/>
                <a:cs typeface="Arial" panose="020B0604020202020204" pitchFamily="34" charset="0"/>
              </a:rPr>
              <a:t>Internal </a:t>
            </a:r>
          </a:p>
          <a:p>
            <a:pPr>
              <a:lnSpc>
                <a:spcPct val="100000"/>
              </a:lnSpc>
            </a:pPr>
            <a:r>
              <a:rPr lang="en-US" sz="900" b="1" dirty="0" smtClean="0">
                <a:latin typeface="Arial" panose="020B0604020202020204" pitchFamily="34" charset="0"/>
                <a:cs typeface="Arial" panose="020B0604020202020204" pitchFamily="34" charset="0"/>
              </a:rPr>
              <a:t>post-stress </a:t>
            </a:r>
          </a:p>
          <a:p>
            <a:pPr>
              <a:lnSpc>
                <a:spcPct val="100000"/>
              </a:lnSpc>
            </a:pPr>
            <a:r>
              <a:rPr lang="en-US" sz="900" b="1" dirty="0" smtClean="0">
                <a:latin typeface="Arial" panose="020B0604020202020204" pitchFamily="34" charset="0"/>
                <a:cs typeface="Arial" panose="020B0604020202020204" pitchFamily="34" charset="0"/>
              </a:rPr>
              <a:t>minimum</a:t>
            </a:r>
            <a:endParaRPr lang="en-US" sz="900" b="1" dirty="0">
              <a:latin typeface="Arial" panose="020B0604020202020204" pitchFamily="34" charset="0"/>
              <a:cs typeface="Arial" panose="020B0604020202020204" pitchFamily="34" charset="0"/>
            </a:endParaRPr>
          </a:p>
        </p:txBody>
      </p:sp>
      <p:sp>
        <p:nvSpPr>
          <p:cNvPr id="35" name="TextBox 34"/>
          <p:cNvSpPr txBox="1"/>
          <p:nvPr/>
        </p:nvSpPr>
        <p:spPr>
          <a:xfrm>
            <a:off x="5008463" y="3083104"/>
            <a:ext cx="1585629" cy="415498"/>
          </a:xfrm>
          <a:prstGeom prst="rect">
            <a:avLst/>
          </a:prstGeom>
          <a:noFill/>
        </p:spPr>
        <p:txBody>
          <a:bodyPr wrap="square" lIns="0" tIns="0" rIns="0" bIns="0" rtlCol="0">
            <a:spAutoFit/>
          </a:bodyPr>
          <a:lstStyle/>
          <a:p>
            <a:pPr>
              <a:lnSpc>
                <a:spcPct val="100000"/>
              </a:lnSpc>
            </a:pPr>
            <a:r>
              <a:rPr lang="en-US" sz="900" b="1" dirty="0" smtClean="0">
                <a:solidFill>
                  <a:srgbClr val="FFC000"/>
                </a:solidFill>
                <a:latin typeface="Arial" panose="020B0604020202020204" pitchFamily="34" charset="0"/>
                <a:cs typeface="Arial" panose="020B0604020202020204" pitchFamily="34" charset="0"/>
              </a:rPr>
              <a:t>Amber: 9.0%</a:t>
            </a:r>
          </a:p>
          <a:p>
            <a:pPr>
              <a:lnSpc>
                <a:spcPct val="100000"/>
              </a:lnSpc>
            </a:pPr>
            <a:r>
              <a:rPr lang="en-US" sz="900" b="1" dirty="0" smtClean="0">
                <a:latin typeface="Arial" panose="020B0604020202020204" pitchFamily="34" charset="0"/>
                <a:cs typeface="Arial" panose="020B0604020202020204" pitchFamily="34" charset="0"/>
              </a:rPr>
              <a:t>Management </a:t>
            </a:r>
          </a:p>
          <a:p>
            <a:pPr>
              <a:lnSpc>
                <a:spcPct val="100000"/>
              </a:lnSpc>
            </a:pPr>
            <a:r>
              <a:rPr lang="en-US" sz="900" b="1" dirty="0" smtClean="0">
                <a:latin typeface="Arial" panose="020B0604020202020204" pitchFamily="34" charset="0"/>
                <a:cs typeface="Arial" panose="020B0604020202020204" pitchFamily="34" charset="0"/>
              </a:rPr>
              <a:t>adjusted</a:t>
            </a:r>
            <a:endParaRPr lang="en-US" sz="900" b="1" dirty="0">
              <a:latin typeface="Arial" panose="020B0604020202020204" pitchFamily="34" charset="0"/>
              <a:cs typeface="Arial" panose="020B0604020202020204" pitchFamily="34" charset="0"/>
            </a:endParaRPr>
          </a:p>
        </p:txBody>
      </p:sp>
      <p:sp>
        <p:nvSpPr>
          <p:cNvPr id="37" name="Rectangle 36"/>
          <p:cNvSpPr/>
          <p:nvPr/>
        </p:nvSpPr>
        <p:spPr bwMode="auto">
          <a:xfrm>
            <a:off x="4537659" y="3747027"/>
            <a:ext cx="622350" cy="1701583"/>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hangingPunct="0">
              <a:lnSpc>
                <a:spcPct val="100000"/>
              </a:lnSpc>
            </a:pPr>
            <a:r>
              <a:rPr lang="en-US" dirty="0">
                <a:solidFill>
                  <a:schemeClr val="bg1"/>
                </a:solidFill>
                <a:latin typeface="Arial" panose="020B0604020202020204" pitchFamily="34" charset="0"/>
                <a:ea typeface="ＭＳ Ｐゴシック" pitchFamily="-112" charset="-128"/>
                <a:cs typeface="Arial" panose="020B0604020202020204" pitchFamily="34" charset="0"/>
              </a:rPr>
              <a:t>7.0%</a:t>
            </a:r>
          </a:p>
        </p:txBody>
      </p:sp>
      <p:sp>
        <p:nvSpPr>
          <p:cNvPr id="39" name="TextBox 38"/>
          <p:cNvSpPr txBox="1"/>
          <p:nvPr/>
        </p:nvSpPr>
        <p:spPr>
          <a:xfrm>
            <a:off x="4027747" y="5495128"/>
            <a:ext cx="1611053" cy="461665"/>
          </a:xfrm>
          <a:prstGeom prst="rect">
            <a:avLst/>
          </a:prstGeom>
          <a:noFill/>
        </p:spPr>
        <p:txBody>
          <a:bodyPr wrap="square" lIns="0" tIns="0" rIns="0" bIns="0" rtlCol="0">
            <a:spAutoFit/>
          </a:bodyPr>
          <a:lstStyle/>
          <a:p>
            <a:pPr>
              <a:lnSpc>
                <a:spcPct val="100000"/>
              </a:lnSpc>
            </a:pPr>
            <a:r>
              <a:rPr lang="en-US" b="1" i="1" dirty="0" smtClean="0">
                <a:latin typeface="Arial" panose="020B0604020202020204" pitchFamily="34" charset="0"/>
                <a:cs typeface="Arial" panose="020B0604020202020204" pitchFamily="34" charset="0"/>
              </a:rPr>
              <a:t>Stress scenario</a:t>
            </a:r>
          </a:p>
          <a:p>
            <a:pPr>
              <a:lnSpc>
                <a:spcPct val="100000"/>
              </a:lnSpc>
            </a:pPr>
            <a:r>
              <a:rPr lang="en-US" i="1" dirty="0" smtClean="0">
                <a:latin typeface="Arial" panose="020B0604020202020204" pitchFamily="34" charset="0"/>
                <a:cs typeface="Arial" panose="020B0604020202020204" pitchFamily="34" charset="0"/>
              </a:rPr>
              <a:t>(Used for CCAR-linked PPNR limit calibration)</a:t>
            </a:r>
            <a:endParaRPr lang="en-US" b="1" i="1" dirty="0">
              <a:latin typeface="Arial" panose="020B0604020202020204" pitchFamily="34" charset="0"/>
              <a:cs typeface="Arial" panose="020B0604020202020204" pitchFamily="34" charset="0"/>
            </a:endParaRPr>
          </a:p>
        </p:txBody>
      </p:sp>
      <p:sp>
        <p:nvSpPr>
          <p:cNvPr id="40" name="TextBox 39"/>
          <p:cNvSpPr txBox="1"/>
          <p:nvPr/>
        </p:nvSpPr>
        <p:spPr>
          <a:xfrm>
            <a:off x="6110221" y="4425509"/>
            <a:ext cx="1150621" cy="461665"/>
          </a:xfrm>
          <a:prstGeom prst="rect">
            <a:avLst/>
          </a:prstGeom>
          <a:noFill/>
        </p:spPr>
        <p:txBody>
          <a:bodyPr wrap="square" lIns="0" tIns="0" rIns="0" bIns="0" rtlCol="0">
            <a:spAutoFit/>
          </a:bodyPr>
          <a:lstStyle/>
          <a:p>
            <a:pPr algn="r">
              <a:lnSpc>
                <a:spcPct val="100000"/>
              </a:lnSpc>
            </a:pPr>
            <a:r>
              <a:rPr lang="en-US" dirty="0" smtClean="0">
                <a:latin typeface="Arial" panose="020B0604020202020204" pitchFamily="34" charset="0"/>
                <a:cs typeface="Arial" panose="020B0604020202020204" pitchFamily="34" charset="0"/>
              </a:rPr>
              <a:t>Internal </a:t>
            </a:r>
          </a:p>
          <a:p>
            <a:pPr algn="r">
              <a:lnSpc>
                <a:spcPct val="100000"/>
              </a:lnSpc>
            </a:pPr>
            <a:r>
              <a:rPr lang="en-US" dirty="0" smtClean="0">
                <a:latin typeface="Arial" panose="020B0604020202020204" pitchFamily="34" charset="0"/>
                <a:cs typeface="Arial" panose="020B0604020202020204" pitchFamily="34" charset="0"/>
              </a:rPr>
              <a:t>post-stress minimum</a:t>
            </a:r>
            <a:endParaRPr lang="en-US" dirty="0">
              <a:latin typeface="Arial" panose="020B0604020202020204" pitchFamily="34" charset="0"/>
              <a:cs typeface="Arial" panose="020B0604020202020204" pitchFamily="34" charset="0"/>
            </a:endParaRPr>
          </a:p>
        </p:txBody>
      </p:sp>
      <p:sp>
        <p:nvSpPr>
          <p:cNvPr id="41" name="TextBox 40"/>
          <p:cNvSpPr txBox="1"/>
          <p:nvPr/>
        </p:nvSpPr>
        <p:spPr>
          <a:xfrm>
            <a:off x="3730138" y="4425509"/>
            <a:ext cx="799443" cy="461665"/>
          </a:xfrm>
          <a:prstGeom prst="rect">
            <a:avLst/>
          </a:prstGeom>
          <a:noFill/>
        </p:spPr>
        <p:txBody>
          <a:bodyPr wrap="square" lIns="0" tIns="0" rIns="0" bIns="0" rtlCol="0">
            <a:spAutoFit/>
          </a:bodyPr>
          <a:lstStyle/>
          <a:p>
            <a:pPr>
              <a:lnSpc>
                <a:spcPct val="100000"/>
              </a:lnSpc>
            </a:pPr>
            <a:r>
              <a:rPr lang="en-US" dirty="0" smtClean="0">
                <a:latin typeface="Arial" panose="020B0604020202020204" pitchFamily="34" charset="0"/>
                <a:cs typeface="Arial" panose="020B0604020202020204" pitchFamily="34" charset="0"/>
              </a:rPr>
              <a:t>Internal </a:t>
            </a:r>
          </a:p>
          <a:p>
            <a:pPr>
              <a:lnSpc>
                <a:spcPct val="100000"/>
              </a:lnSpc>
            </a:pPr>
            <a:r>
              <a:rPr lang="en-US" dirty="0" smtClean="0">
                <a:latin typeface="Arial" panose="020B0604020202020204" pitchFamily="34" charset="0"/>
                <a:cs typeface="Arial" panose="020B0604020202020204" pitchFamily="34" charset="0"/>
              </a:rPr>
              <a:t>post-stress minimum</a:t>
            </a:r>
            <a:endParaRPr lang="en-US" dirty="0">
              <a:latin typeface="Arial" panose="020B0604020202020204" pitchFamily="34" charset="0"/>
              <a:cs typeface="Arial" panose="020B0604020202020204" pitchFamily="34" charset="0"/>
            </a:endParaRPr>
          </a:p>
        </p:txBody>
      </p:sp>
      <p:sp>
        <p:nvSpPr>
          <p:cNvPr id="65" name="Right Bracket 64"/>
          <p:cNvSpPr/>
          <p:nvPr/>
        </p:nvSpPr>
        <p:spPr bwMode="auto">
          <a:xfrm flipH="1">
            <a:off x="3636508" y="2706036"/>
            <a:ext cx="175892" cy="2737767"/>
          </a:xfrm>
          <a:prstGeom prst="rightBracket">
            <a:avLst>
              <a:gd name="adj" fmla="val 0"/>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Arial" panose="020B0604020202020204" pitchFamily="34" charset="0"/>
              <a:ea typeface="ＭＳ Ｐゴシック" pitchFamily="-112" charset="-128"/>
              <a:cs typeface="Arial" panose="020B0604020202020204" pitchFamily="34" charset="0"/>
            </a:endParaRPr>
          </a:p>
        </p:txBody>
      </p:sp>
      <p:sp>
        <p:nvSpPr>
          <p:cNvPr id="66" name="TextBox 65"/>
          <p:cNvSpPr txBox="1"/>
          <p:nvPr/>
        </p:nvSpPr>
        <p:spPr>
          <a:xfrm rot="16200000">
            <a:off x="2304275" y="3990632"/>
            <a:ext cx="2488879" cy="261610"/>
          </a:xfrm>
          <a:prstGeom prst="rect">
            <a:avLst/>
          </a:prstGeom>
          <a:noFill/>
        </p:spPr>
        <p:txBody>
          <a:bodyPr wrap="square" rtlCol="0">
            <a:spAutoFit/>
          </a:bodyPr>
          <a:lstStyle/>
          <a:p>
            <a:pPr>
              <a:lnSpc>
                <a:spcPct val="100000"/>
              </a:lnSpc>
            </a:pPr>
            <a:r>
              <a:rPr lang="en-US" sz="1100" b="1" dirty="0" smtClean="0">
                <a:latin typeface="Arial" panose="020B0604020202020204" pitchFamily="34" charset="0"/>
                <a:cs typeface="Arial" panose="020B0604020202020204" pitchFamily="34" charset="0"/>
              </a:rPr>
              <a:t>Tier 1 Leverage</a:t>
            </a:r>
            <a:r>
              <a:rPr lang="en-US" sz="1100" b="1" baseline="30000" dirty="0" smtClean="0">
                <a:latin typeface="Arial" panose="020B0604020202020204" pitchFamily="34" charset="0"/>
                <a:cs typeface="Arial" panose="020B0604020202020204" pitchFamily="34" charset="0"/>
              </a:rPr>
              <a:t>1</a:t>
            </a:r>
            <a:endParaRPr lang="en-US" sz="11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7714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dirty="0"/>
              <a:t>Calibration: </a:t>
            </a:r>
            <a:r>
              <a:rPr lang="en-US" b="0" dirty="0"/>
              <a:t>Pre-IHC </a:t>
            </a:r>
            <a:r>
              <a:rPr lang="en-US" b="0" dirty="0" smtClean="0"/>
              <a:t>vs. Post-IHC </a:t>
            </a:r>
            <a:r>
              <a:rPr lang="en-US" b="0" dirty="0"/>
              <a:t>SHUSA </a:t>
            </a:r>
            <a:r>
              <a:rPr lang="en-US" b="0" dirty="0" smtClean="0"/>
              <a:t>CCAR capital adequacy results</a:t>
            </a:r>
            <a:endParaRPr lang="en-US" b="0" dirty="0"/>
          </a:p>
        </p:txBody>
      </p:sp>
      <p:graphicFrame>
        <p:nvGraphicFramePr>
          <p:cNvPr id="9" name="Table 8"/>
          <p:cNvGraphicFramePr>
            <a:graphicFrameLocks noGrp="1"/>
          </p:cNvGraphicFramePr>
          <p:nvPr>
            <p:extLst>
              <p:ext uri="{D42A27DB-BD31-4B8C-83A1-F6EECF244321}">
                <p14:modId xmlns:p14="http://schemas.microsoft.com/office/powerpoint/2010/main" val="3559344433"/>
              </p:ext>
            </p:extLst>
          </p:nvPr>
        </p:nvGraphicFramePr>
        <p:xfrm>
          <a:off x="4513215" y="2096497"/>
          <a:ext cx="4577622" cy="3318747"/>
        </p:xfrm>
        <a:graphic>
          <a:graphicData uri="http://schemas.openxmlformats.org/drawingml/2006/table">
            <a:tbl>
              <a:tblPr/>
              <a:tblGrid>
                <a:gridCol w="1630894"/>
                <a:gridCol w="736682"/>
                <a:gridCol w="736682"/>
                <a:gridCol w="736682"/>
                <a:gridCol w="736682"/>
              </a:tblGrid>
              <a:tr h="0">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1200" b="1" i="0" u="none" strike="noStrike" kern="1200" dirty="0" smtClean="0">
                        <a:solidFill>
                          <a:srgbClr val="FF0000"/>
                        </a:solidFill>
                        <a:effectLst/>
                        <a:latin typeface="Arial" panose="020B0604020202020204" pitchFamily="34" charset="0"/>
                        <a:ea typeface="+mn-ea"/>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fontAlgn="b"/>
                      <a:r>
                        <a:rPr lang="en-US" sz="1200" b="1" i="0" u="none" strike="noStrike" dirty="0" smtClean="0">
                          <a:solidFill>
                            <a:schemeClr val="accent1"/>
                          </a:solidFill>
                          <a:effectLst/>
                          <a:latin typeface="Arial" panose="020B0604020202020204" pitchFamily="34" charset="0"/>
                          <a:cs typeface="Arial" panose="020B0604020202020204" pitchFamily="34" charset="0"/>
                        </a:rPr>
                        <a:t>SHUSA</a:t>
                      </a:r>
                      <a:endParaRPr lang="en-US" sz="1200" b="1" i="0" u="none" strike="noStrike" dirty="0">
                        <a:solidFill>
                          <a:schemeClr val="accent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b"/>
                      <a:endParaRPr lang="en-US" sz="1200" b="1" i="0" u="none" strike="noStrike" dirty="0">
                        <a:solidFill>
                          <a:schemeClr val="accent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b"/>
                      <a:endParaRPr lang="en-US" sz="1200" b="1" i="0" u="none" strike="noStrike" dirty="0">
                        <a:solidFill>
                          <a:schemeClr val="accent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b"/>
                      <a:endParaRPr lang="en-US" sz="1200" b="1" i="0" u="none" strike="noStrike" dirty="0">
                        <a:solidFill>
                          <a:schemeClr val="accent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75387">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kern="1200" dirty="0" smtClean="0">
                          <a:solidFill>
                            <a:srgbClr val="FF0000"/>
                          </a:solidFill>
                          <a:effectLst/>
                          <a:latin typeface="Arial" panose="020B0604020202020204" pitchFamily="34" charset="0"/>
                          <a:ea typeface="+mn-ea"/>
                          <a:cs typeface="Arial" panose="020B0604020202020204" pitchFamily="34" charset="0"/>
                        </a:rPr>
                        <a:t>Scenario</a:t>
                      </a: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smtClean="0">
                          <a:solidFill>
                            <a:schemeClr val="accent1"/>
                          </a:solidFill>
                          <a:effectLst/>
                          <a:latin typeface="Arial" panose="020B0604020202020204" pitchFamily="34" charset="0"/>
                          <a:cs typeface="Arial" panose="020B0604020202020204" pitchFamily="34" charset="0"/>
                        </a:rPr>
                        <a:t>Common</a:t>
                      </a:r>
                      <a:r>
                        <a:rPr lang="en-US" sz="1200" b="1" i="0" u="none" strike="noStrike" baseline="0" dirty="0" smtClean="0">
                          <a:solidFill>
                            <a:schemeClr val="accent1"/>
                          </a:solidFill>
                          <a:effectLst/>
                          <a:latin typeface="Arial" panose="020B0604020202020204" pitchFamily="34" charset="0"/>
                          <a:cs typeface="Arial" panose="020B0604020202020204" pitchFamily="34" charset="0"/>
                        </a:rPr>
                        <a:t> Equity </a:t>
                      </a:r>
                      <a:r>
                        <a:rPr lang="en-US" sz="1200" b="1" i="0" u="none" strike="noStrike" dirty="0" smtClean="0">
                          <a:solidFill>
                            <a:schemeClr val="accent1"/>
                          </a:solidFill>
                          <a:effectLst/>
                          <a:latin typeface="Arial" panose="020B0604020202020204" pitchFamily="34" charset="0"/>
                          <a:cs typeface="Arial" panose="020B0604020202020204" pitchFamily="34" charset="0"/>
                        </a:rPr>
                        <a:t>Tier 1</a:t>
                      </a:r>
                      <a:endParaRPr lang="en-US" sz="1200" b="1" i="0" u="none" strike="noStrike" dirty="0">
                        <a:solidFill>
                          <a:schemeClr val="accent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a:solidFill>
                            <a:schemeClr val="accent1"/>
                          </a:solidFill>
                          <a:effectLst/>
                          <a:latin typeface="Arial" panose="020B0604020202020204" pitchFamily="34" charset="0"/>
                          <a:cs typeface="Arial" panose="020B0604020202020204" pitchFamily="34" charset="0"/>
                        </a:rPr>
                        <a:t>Tier </a:t>
                      </a:r>
                      <a:r>
                        <a:rPr lang="en-US" sz="1200" b="1" i="0" u="none" strike="noStrike" dirty="0" smtClean="0">
                          <a:solidFill>
                            <a:schemeClr val="accent1"/>
                          </a:solidFill>
                          <a:effectLst/>
                          <a:latin typeface="Arial" panose="020B0604020202020204" pitchFamily="34" charset="0"/>
                          <a:cs typeface="Arial" panose="020B0604020202020204" pitchFamily="34" charset="0"/>
                        </a:rPr>
                        <a:t>1</a:t>
                      </a:r>
                    </a:p>
                    <a:p>
                      <a:pPr algn="ctr" fontAlgn="b"/>
                      <a:r>
                        <a:rPr lang="en-US" sz="1200" b="1" i="0" u="none" strike="noStrike" dirty="0" smtClean="0">
                          <a:solidFill>
                            <a:schemeClr val="accent1"/>
                          </a:solidFill>
                          <a:effectLst/>
                          <a:latin typeface="Arial" panose="020B0604020202020204" pitchFamily="34" charset="0"/>
                          <a:cs typeface="Arial" panose="020B0604020202020204" pitchFamily="34" charset="0"/>
                        </a:rPr>
                        <a:t>Risk-based Capital</a:t>
                      </a:r>
                      <a:endParaRPr lang="en-US" sz="1200" b="1" i="0" u="none" strike="noStrike" dirty="0">
                        <a:solidFill>
                          <a:schemeClr val="accent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a:solidFill>
                            <a:schemeClr val="accent1"/>
                          </a:solidFill>
                          <a:effectLst/>
                          <a:latin typeface="Arial" panose="020B0604020202020204" pitchFamily="34" charset="0"/>
                          <a:cs typeface="Arial" panose="020B0604020202020204" pitchFamily="34" charset="0"/>
                        </a:rPr>
                        <a:t>Total </a:t>
                      </a:r>
                      <a:r>
                        <a:rPr lang="en-US" sz="1200" b="1" i="0" u="none" strike="noStrike" dirty="0" smtClean="0">
                          <a:solidFill>
                            <a:schemeClr val="accent1"/>
                          </a:solidFill>
                          <a:effectLst/>
                          <a:latin typeface="Arial" panose="020B0604020202020204" pitchFamily="34" charset="0"/>
                          <a:cs typeface="Arial" panose="020B0604020202020204" pitchFamily="34" charset="0"/>
                        </a:rPr>
                        <a:t>Risk-based Capital</a:t>
                      </a:r>
                      <a:endParaRPr lang="en-US" sz="1200" b="1" i="0" u="none" strike="noStrike" dirty="0">
                        <a:solidFill>
                          <a:schemeClr val="accent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a:solidFill>
                            <a:schemeClr val="accent1"/>
                          </a:solidFill>
                          <a:effectLst/>
                          <a:latin typeface="Arial" panose="020B0604020202020204" pitchFamily="34" charset="0"/>
                          <a:cs typeface="Arial" panose="020B0604020202020204" pitchFamily="34" charset="0"/>
                        </a:rPr>
                        <a:t>Tier 1 </a:t>
                      </a:r>
                      <a:r>
                        <a:rPr lang="en-US" sz="1200" b="1" i="0" u="none" strike="noStrike" dirty="0" smtClean="0">
                          <a:solidFill>
                            <a:schemeClr val="accent1"/>
                          </a:solidFill>
                          <a:effectLst/>
                          <a:latin typeface="Arial" panose="020B0604020202020204" pitchFamily="34" charset="0"/>
                          <a:cs typeface="Arial" panose="020B0604020202020204" pitchFamily="34" charset="0"/>
                        </a:rPr>
                        <a:t>Leverage</a:t>
                      </a:r>
                      <a:endParaRPr lang="en-US" sz="1200" b="1" i="0" u="none" strike="noStrike" dirty="0">
                        <a:solidFill>
                          <a:schemeClr val="accent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7467">
                <a:tc>
                  <a:txBody>
                    <a:bodyPr/>
                    <a:lstStyle/>
                    <a:p>
                      <a:pPr algn="l" fontAlgn="b"/>
                      <a:r>
                        <a:rPr lang="en-US" sz="1200" b="0" i="0" u="none" strike="noStrike" dirty="0" smtClean="0">
                          <a:solidFill>
                            <a:schemeClr val="tx1"/>
                          </a:solidFill>
                          <a:effectLst/>
                          <a:latin typeface="Arial" panose="020B0604020202020204" pitchFamily="34" charset="0"/>
                          <a:cs typeface="Arial" panose="020B0604020202020204" pitchFamily="34" charset="0"/>
                        </a:rPr>
                        <a:t>BHC</a:t>
                      </a:r>
                      <a:r>
                        <a:rPr lang="en-US" sz="1200" b="0" i="0" u="none" strike="noStrike" baseline="0" dirty="0" smtClean="0">
                          <a:solidFill>
                            <a:schemeClr val="tx1"/>
                          </a:solidFill>
                          <a:effectLst/>
                          <a:latin typeface="Arial" panose="020B0604020202020204" pitchFamily="34" charset="0"/>
                          <a:cs typeface="Arial" panose="020B0604020202020204" pitchFamily="34" charset="0"/>
                        </a:rPr>
                        <a:t> Stress: </a:t>
                      </a:r>
                      <a:r>
                        <a:rPr lang="en-US" sz="1200" b="0" i="0" u="none" strike="noStrike" dirty="0" smtClean="0">
                          <a:solidFill>
                            <a:schemeClr val="tx1"/>
                          </a:solidFill>
                          <a:effectLst/>
                          <a:latin typeface="Arial" panose="020B0604020202020204" pitchFamily="34" charset="0"/>
                          <a:cs typeface="Arial" panose="020B0604020202020204" pitchFamily="34" charset="0"/>
                        </a:rPr>
                        <a:t>Initial</a:t>
                      </a:r>
                      <a:r>
                        <a:rPr lang="en-US" sz="1200" b="0" i="0" u="none" strike="noStrike" baseline="0" dirty="0" smtClean="0">
                          <a:solidFill>
                            <a:schemeClr val="tx1"/>
                          </a:solidFill>
                          <a:effectLst/>
                          <a:latin typeface="Arial" panose="020B0604020202020204" pitchFamily="34" charset="0"/>
                          <a:cs typeface="Arial" panose="020B0604020202020204" pitchFamily="34" charset="0"/>
                        </a:rPr>
                        <a:t> planned capital actions</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8.21%</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9.74%</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13.85%</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7.76%</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859845">
                <a:tc>
                  <a:txBody>
                    <a:bodyPr/>
                    <a:lstStyle/>
                    <a:p>
                      <a:pPr algn="l" fontAlgn="b"/>
                      <a:r>
                        <a:rPr lang="en-US" sz="1200" b="1" i="0" u="none" strike="noStrike" dirty="0" smtClean="0">
                          <a:solidFill>
                            <a:schemeClr val="tx1"/>
                          </a:solidFill>
                          <a:effectLst/>
                          <a:latin typeface="Arial" panose="020B0604020202020204" pitchFamily="34" charset="0"/>
                          <a:cs typeface="Arial" panose="020B0604020202020204" pitchFamily="34" charset="0"/>
                        </a:rPr>
                        <a:t>BHC</a:t>
                      </a:r>
                      <a:r>
                        <a:rPr lang="en-US" sz="1200" b="1" i="0" u="none" strike="noStrike" baseline="0" dirty="0" smtClean="0">
                          <a:solidFill>
                            <a:schemeClr val="tx1"/>
                          </a:solidFill>
                          <a:effectLst/>
                          <a:latin typeface="Arial" panose="020B0604020202020204" pitchFamily="34" charset="0"/>
                          <a:cs typeface="Arial" panose="020B0604020202020204" pitchFamily="34" charset="0"/>
                        </a:rPr>
                        <a:t> Stress: </a:t>
                      </a:r>
                      <a:r>
                        <a:rPr lang="en-US" sz="1200" b="1" i="0" u="none" strike="noStrike" dirty="0" smtClean="0">
                          <a:solidFill>
                            <a:schemeClr val="tx1"/>
                          </a:solidFill>
                          <a:effectLst/>
                          <a:latin typeface="Arial" panose="020B0604020202020204" pitchFamily="34" charset="0"/>
                          <a:cs typeface="Arial" panose="020B0604020202020204" pitchFamily="34" charset="0"/>
                        </a:rPr>
                        <a:t>Alternative capital</a:t>
                      </a:r>
                      <a:r>
                        <a:rPr lang="en-US" sz="1200" b="1" i="0" u="none" strike="noStrike" baseline="0" dirty="0" smtClean="0">
                          <a:solidFill>
                            <a:schemeClr val="tx1"/>
                          </a:solidFill>
                          <a:effectLst/>
                          <a:latin typeface="Arial" panose="020B0604020202020204" pitchFamily="34" charset="0"/>
                          <a:cs typeface="Arial" panose="020B0604020202020204" pitchFamily="34" charset="0"/>
                        </a:rPr>
                        <a:t> actions </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chemeClr val="tx1"/>
                          </a:solidFill>
                          <a:effectLst/>
                          <a:latin typeface="Arial" panose="020B0604020202020204" pitchFamily="34" charset="0"/>
                          <a:cs typeface="Arial" panose="020B0604020202020204" pitchFamily="34" charset="0"/>
                        </a:rPr>
                        <a:t>10.41%</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chemeClr val="tx1"/>
                          </a:solidFill>
                          <a:effectLst/>
                          <a:latin typeface="Arial" panose="020B0604020202020204" pitchFamily="34" charset="0"/>
                          <a:cs typeface="Arial" panose="020B0604020202020204" pitchFamily="34" charset="0"/>
                        </a:rPr>
                        <a:t>11.30%</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chemeClr val="tx1"/>
                          </a:solidFill>
                          <a:effectLst/>
                          <a:latin typeface="Arial" panose="020B0604020202020204" pitchFamily="34" charset="0"/>
                          <a:cs typeface="Arial" panose="020B0604020202020204" pitchFamily="34" charset="0"/>
                        </a:rPr>
                        <a:t>14.37%</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chemeClr val="tx1"/>
                          </a:solidFill>
                          <a:effectLst/>
                          <a:latin typeface="Arial" panose="020B0604020202020204" pitchFamily="34" charset="0"/>
                          <a:cs typeface="Arial" panose="020B0604020202020204" pitchFamily="34" charset="0"/>
                        </a:rPr>
                        <a:t>9.03%</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859845">
                <a:tc>
                  <a:txBody>
                    <a:bodyPr/>
                    <a:lstStyle/>
                    <a:p>
                      <a:pPr algn="l" fontAlgn="b"/>
                      <a:r>
                        <a:rPr lang="en-US" sz="1200" b="1" i="0" u="none" strike="noStrike" dirty="0" smtClean="0">
                          <a:solidFill>
                            <a:srgbClr val="00B050"/>
                          </a:solidFill>
                          <a:effectLst/>
                          <a:latin typeface="Arial" panose="020B0604020202020204" pitchFamily="34" charset="0"/>
                          <a:cs typeface="Arial" panose="020B0604020202020204" pitchFamily="34" charset="0"/>
                        </a:rPr>
                        <a:t>Increase</a:t>
                      </a:r>
                      <a:r>
                        <a:rPr lang="en-US" sz="1200" b="1" i="0" u="none" strike="noStrike" baseline="0" dirty="0" smtClean="0">
                          <a:solidFill>
                            <a:srgbClr val="00B050"/>
                          </a:solidFill>
                          <a:effectLst/>
                          <a:latin typeface="Arial" panose="020B0604020202020204" pitchFamily="34" charset="0"/>
                          <a:cs typeface="Arial" panose="020B0604020202020204" pitchFamily="34" charset="0"/>
                        </a:rPr>
                        <a:t> from capital change</a:t>
                      </a:r>
                      <a:endParaRPr lang="en-US" sz="1200" b="1" i="0" u="none" strike="noStrike" dirty="0">
                        <a:solidFill>
                          <a:srgbClr val="00B05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00B050"/>
                          </a:solidFill>
                          <a:effectLst/>
                          <a:latin typeface="Arial" panose="020B0604020202020204" pitchFamily="34" charset="0"/>
                          <a:cs typeface="Arial" panose="020B0604020202020204" pitchFamily="34" charset="0"/>
                        </a:rPr>
                        <a:t>+2.20%</a:t>
                      </a:r>
                      <a:endParaRPr lang="en-US" sz="1200" b="1" i="0" u="none" strike="noStrike" dirty="0">
                        <a:solidFill>
                          <a:srgbClr val="00B05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00B050"/>
                          </a:solidFill>
                          <a:effectLst/>
                          <a:latin typeface="Arial" panose="020B0604020202020204" pitchFamily="34" charset="0"/>
                          <a:cs typeface="Arial" panose="020B0604020202020204" pitchFamily="34" charset="0"/>
                        </a:rPr>
                        <a:t>+1.56%</a:t>
                      </a:r>
                      <a:endParaRPr lang="en-US" sz="1200" b="1" i="0" u="none" strike="noStrike" dirty="0">
                        <a:solidFill>
                          <a:srgbClr val="00B05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00B050"/>
                          </a:solidFill>
                          <a:effectLst/>
                          <a:latin typeface="Arial" panose="020B0604020202020204" pitchFamily="34" charset="0"/>
                          <a:cs typeface="Arial" panose="020B0604020202020204" pitchFamily="34" charset="0"/>
                        </a:rPr>
                        <a:t>+0.58%</a:t>
                      </a:r>
                      <a:endParaRPr lang="en-US" sz="1200" b="1" i="0" u="none" strike="noStrike" dirty="0">
                        <a:solidFill>
                          <a:srgbClr val="00B05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00B050"/>
                          </a:solidFill>
                          <a:effectLst/>
                          <a:latin typeface="Arial" panose="020B0604020202020204" pitchFamily="34" charset="0"/>
                          <a:cs typeface="Arial" panose="020B0604020202020204" pitchFamily="34" charset="0"/>
                        </a:rPr>
                        <a:t>+1.27%</a:t>
                      </a:r>
                      <a:endParaRPr lang="en-US" sz="1200" b="1" i="0" u="none" strike="noStrike" dirty="0">
                        <a:solidFill>
                          <a:srgbClr val="00B05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0" name="TextBox 9"/>
          <p:cNvSpPr txBox="1"/>
          <p:nvPr/>
        </p:nvSpPr>
        <p:spPr>
          <a:xfrm>
            <a:off x="4513215" y="1461588"/>
            <a:ext cx="4733973" cy="430887"/>
          </a:xfrm>
          <a:prstGeom prst="rect">
            <a:avLst/>
          </a:prstGeom>
          <a:noFill/>
        </p:spPr>
        <p:txBody>
          <a:bodyPr wrap="square" lIns="0" tIns="0" rIns="0" bIns="0" rtlCol="0">
            <a:spAutoFit/>
          </a:bodyPr>
          <a:lstStyle/>
          <a:p>
            <a:pPr algn="l">
              <a:lnSpc>
                <a:spcPct val="100000"/>
              </a:lnSpc>
            </a:pPr>
            <a:r>
              <a:rPr lang="en-GB" sz="1400" b="1" dirty="0" smtClean="0">
                <a:solidFill>
                  <a:srgbClr val="FF0000"/>
                </a:solidFill>
              </a:rPr>
              <a:t>SHUSA CCAR </a:t>
            </a:r>
            <a:r>
              <a:rPr lang="en-GB" sz="1400" b="1" dirty="0">
                <a:solidFill>
                  <a:srgbClr val="FF0000"/>
                </a:solidFill>
              </a:rPr>
              <a:t>capital ratios </a:t>
            </a:r>
            <a:r>
              <a:rPr lang="en-GB" sz="1400" b="1" dirty="0" smtClean="0">
                <a:solidFill>
                  <a:srgbClr val="FF0000"/>
                </a:solidFill>
              </a:rPr>
              <a:t>pre vs post change in IHC treatment</a:t>
            </a:r>
            <a:endParaRPr lang="en-GB" sz="1400" baseline="30000" dirty="0" smtClean="0">
              <a:solidFill>
                <a:srgbClr val="FF0000"/>
              </a:solidFill>
            </a:endParaRPr>
          </a:p>
        </p:txBody>
      </p:sp>
      <p:sp>
        <p:nvSpPr>
          <p:cNvPr id="11" name="TextBox 10"/>
          <p:cNvSpPr txBox="1"/>
          <p:nvPr/>
        </p:nvSpPr>
        <p:spPr>
          <a:xfrm>
            <a:off x="366714" y="1461588"/>
            <a:ext cx="3684292" cy="430887"/>
          </a:xfrm>
          <a:prstGeom prst="rect">
            <a:avLst/>
          </a:prstGeom>
          <a:noFill/>
        </p:spPr>
        <p:txBody>
          <a:bodyPr wrap="square" lIns="0" tIns="0" rIns="0" bIns="0" rtlCol="0">
            <a:spAutoFit/>
          </a:bodyPr>
          <a:lstStyle/>
          <a:p>
            <a:pPr algn="l">
              <a:lnSpc>
                <a:spcPct val="100000"/>
              </a:lnSpc>
            </a:pPr>
            <a:r>
              <a:rPr lang="en-GB" sz="1400" b="1" dirty="0" smtClean="0">
                <a:solidFill>
                  <a:srgbClr val="FF0000"/>
                </a:solidFill>
              </a:rPr>
              <a:t>Change in planned capital actions under BHC Stress</a:t>
            </a:r>
            <a:endParaRPr lang="en-GB" sz="1400" baseline="30000" dirty="0" smtClean="0">
              <a:solidFill>
                <a:srgbClr val="FF0000"/>
              </a:solidFill>
            </a:endParaRPr>
          </a:p>
        </p:txBody>
      </p:sp>
      <p:sp>
        <p:nvSpPr>
          <p:cNvPr id="12" name="Content Placeholder 2"/>
          <p:cNvSpPr txBox="1">
            <a:spLocks/>
          </p:cNvSpPr>
          <p:nvPr/>
        </p:nvSpPr>
        <p:spPr bwMode="gray">
          <a:xfrm>
            <a:off x="363592" y="2301231"/>
            <a:ext cx="3496025" cy="262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285750" indent="-285750" defTabSz="881063">
              <a:lnSpc>
                <a:spcPct val="100000"/>
              </a:lnSpc>
              <a:spcBef>
                <a:spcPct val="30000"/>
              </a:spcBef>
              <a:defRPr/>
            </a:pPr>
            <a:r>
              <a:rPr lang="en-US" sz="1200" kern="0" dirty="0" smtClean="0">
                <a:solidFill>
                  <a:srgbClr val="000000"/>
                </a:solidFill>
                <a:latin typeface="Arial" charset="0"/>
                <a:ea typeface="Arial Unicode MS" pitchFamily="34" charset="-128"/>
                <a:cs typeface="Arial" charset="0"/>
              </a:rPr>
              <a:t>Initial planned capital actions were based on the contribution of IHCs using preferred shares</a:t>
            </a:r>
          </a:p>
          <a:p>
            <a:pPr marL="285750" indent="-285750" defTabSz="881063">
              <a:lnSpc>
                <a:spcPct val="100000"/>
              </a:lnSpc>
              <a:spcBef>
                <a:spcPct val="30000"/>
              </a:spcBef>
              <a:defRPr/>
            </a:pPr>
            <a:r>
              <a:rPr lang="en-US" sz="1200" kern="0" noProof="0" dirty="0" smtClean="0">
                <a:solidFill>
                  <a:srgbClr val="000000"/>
                </a:solidFill>
                <a:latin typeface="Arial" charset="0"/>
                <a:ea typeface="Arial Unicode MS" pitchFamily="34" charset="-128"/>
                <a:cs typeface="Arial" charset="0"/>
              </a:rPr>
              <a:t>Feedback suggested this may not be a valid treatment of the integration of IHCs</a:t>
            </a:r>
          </a:p>
          <a:p>
            <a:pPr marL="285750" indent="-285750" defTabSz="881063">
              <a:lnSpc>
                <a:spcPct val="100000"/>
              </a:lnSpc>
              <a:spcBef>
                <a:spcPct val="30000"/>
              </a:spcBef>
              <a:defRPr/>
            </a:pPr>
            <a:r>
              <a:rPr lang="en-US" sz="1200" kern="0" dirty="0" smtClean="0">
                <a:solidFill>
                  <a:srgbClr val="000000"/>
                </a:solidFill>
                <a:latin typeface="Arial" charset="0"/>
                <a:ea typeface="Arial Unicode MS" pitchFamily="34" charset="-128"/>
                <a:cs typeface="Arial" charset="0"/>
              </a:rPr>
              <a:t>As a result, the majority of planned capital actions were adjusted and the treatment of the IHC integration was changed to a direct contribution</a:t>
            </a:r>
          </a:p>
          <a:p>
            <a:pPr marL="285750" indent="-285750" defTabSz="881063">
              <a:lnSpc>
                <a:spcPct val="100000"/>
              </a:lnSpc>
              <a:spcBef>
                <a:spcPct val="30000"/>
              </a:spcBef>
              <a:defRPr/>
            </a:pPr>
            <a:r>
              <a:rPr lang="en-US" sz="1200" kern="0" noProof="0" dirty="0" smtClean="0">
                <a:solidFill>
                  <a:srgbClr val="000000"/>
                </a:solidFill>
                <a:latin typeface="Arial" charset="0"/>
                <a:ea typeface="Arial Unicode MS" pitchFamily="34" charset="-128"/>
                <a:cs typeface="Arial" charset="0"/>
              </a:rPr>
              <a:t>The resulting BHC Stress capital levels are much higher than originally planned</a:t>
            </a:r>
          </a:p>
          <a:p>
            <a:pPr marL="285750" indent="-285750" defTabSz="881063">
              <a:lnSpc>
                <a:spcPct val="100000"/>
              </a:lnSpc>
              <a:spcBef>
                <a:spcPct val="30000"/>
              </a:spcBef>
              <a:defRPr/>
            </a:pPr>
            <a:r>
              <a:rPr lang="en-US" sz="1200" kern="0" noProof="0" dirty="0" smtClean="0">
                <a:solidFill>
                  <a:srgbClr val="000000"/>
                </a:solidFill>
                <a:latin typeface="Arial" charset="0"/>
                <a:ea typeface="Arial Unicode MS" pitchFamily="34" charset="-128"/>
                <a:cs typeface="Arial" charset="0"/>
              </a:rPr>
              <a:t>Post-IHC capital ratios are compared to the Base and BHC Stress scenario limits for RAS purposes</a:t>
            </a:r>
            <a:endParaRPr lang="en-GB" sz="1200" kern="0" dirty="0">
              <a:solidFill>
                <a:srgbClr val="000000"/>
              </a:solidFill>
              <a:latin typeface="Arial"/>
            </a:endParaRPr>
          </a:p>
        </p:txBody>
      </p:sp>
      <p:grpSp>
        <p:nvGrpSpPr>
          <p:cNvPr id="13" name="Group 12"/>
          <p:cNvGrpSpPr/>
          <p:nvPr/>
        </p:nvGrpSpPr>
        <p:grpSpPr>
          <a:xfrm>
            <a:off x="443921" y="72184"/>
            <a:ext cx="3581541" cy="189008"/>
            <a:chOff x="403281" y="164517"/>
            <a:chExt cx="3581541" cy="189008"/>
          </a:xfrm>
        </p:grpSpPr>
        <p:sp>
          <p:nvSpPr>
            <p:cNvPr id="14" name="Text Box 75"/>
            <p:cNvSpPr txBox="1">
              <a:spLocks noChangeArrowheads="1"/>
            </p:cNvSpPr>
            <p:nvPr/>
          </p:nvSpPr>
          <p:spPr bwMode="gray">
            <a:xfrm>
              <a:off x="636148" y="166688"/>
              <a:ext cx="3348674"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Calibration – Capital ratios</a:t>
              </a:r>
              <a:endParaRPr lang="en-US" sz="1200" dirty="0">
                <a:solidFill>
                  <a:schemeClr val="accent1"/>
                </a:solidFill>
              </a:endParaRPr>
            </a:p>
          </p:txBody>
        </p:sp>
        <p:sp>
          <p:nvSpPr>
            <p:cNvPr id="15" name="Oval 14"/>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921125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extLst>
              <p:ext uri="{D42A27DB-BD31-4B8C-83A1-F6EECF244321}">
                <p14:modId xmlns:p14="http://schemas.microsoft.com/office/powerpoint/2010/main" val="91693989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342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cxnSp>
        <p:nvCxnSpPr>
          <p:cNvPr id="4" name="Straight Connector 3"/>
          <p:cNvCxnSpPr/>
          <p:nvPr/>
        </p:nvCxnSpPr>
        <p:spPr>
          <a:xfrm>
            <a:off x="3075239" y="1872811"/>
            <a:ext cx="0" cy="3449699"/>
          </a:xfrm>
          <a:prstGeom prst="line">
            <a:avLst/>
          </a:prstGeom>
          <a:ln w="12700">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60282964"/>
              </p:ext>
            </p:extLst>
          </p:nvPr>
        </p:nvGraphicFramePr>
        <p:xfrm>
          <a:off x="3449637" y="2243350"/>
          <a:ext cx="5791201" cy="1173773"/>
        </p:xfrm>
        <a:graphic>
          <a:graphicData uri="http://schemas.openxmlformats.org/drawingml/2006/table">
            <a:tbl>
              <a:tblPr/>
              <a:tblGrid>
                <a:gridCol w="1100470"/>
                <a:gridCol w="609543"/>
                <a:gridCol w="754657"/>
                <a:gridCol w="695389"/>
                <a:gridCol w="696521"/>
                <a:gridCol w="637253"/>
                <a:gridCol w="648684"/>
                <a:gridCol w="648684"/>
              </a:tblGrid>
              <a:tr h="0">
                <a:tc rowSpan="2">
                  <a:txBody>
                    <a:bodyPr/>
                    <a:lstStyle/>
                    <a:p>
                      <a:pPr algn="ctr" fontAlgn="ctr"/>
                      <a:r>
                        <a:rPr lang="en-US" sz="1100" b="1" i="0" u="none" strike="noStrike" dirty="0">
                          <a:solidFill>
                            <a:schemeClr val="tx1"/>
                          </a:solidFill>
                          <a:effectLst/>
                          <a:latin typeface="Arial" panose="020B0604020202020204" pitchFamily="34" charset="0"/>
                          <a:cs typeface="Arial" panose="020B0604020202020204" pitchFamily="34" charset="0"/>
                        </a:rPr>
                        <a:t>Capital Ratio</a:t>
                      </a:r>
                    </a:p>
                  </a:txBody>
                  <a:tcPr marL="45720" marR="45720" marT="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CCAR</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Ratio</a:t>
                      </a:r>
                    </a:p>
                    <a:p>
                      <a:pPr algn="ctr" fontAlgn="ctr"/>
                      <a:r>
                        <a:rPr lang="en-US" sz="1100" b="1" i="0" u="none" strike="noStrike" baseline="0" dirty="0" smtClean="0">
                          <a:solidFill>
                            <a:schemeClr val="tx1"/>
                          </a:solidFill>
                          <a:effectLst/>
                          <a:latin typeface="Arial" panose="020B0604020202020204" pitchFamily="34" charset="0"/>
                          <a:cs typeface="Arial" panose="020B0604020202020204" pitchFamily="34" charset="0"/>
                        </a:rPr>
                        <a:t>(Min)</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Amber trigger</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Red limit</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i="0" u="none" strike="noStrike" kern="1200" dirty="0" smtClean="0">
                          <a:solidFill>
                            <a:schemeClr val="tx1"/>
                          </a:solidFill>
                          <a:effectLst/>
                          <a:latin typeface="Arial" panose="020B0604020202020204" pitchFamily="34" charset="0"/>
                          <a:ea typeface="+mn-ea"/>
                          <a:cs typeface="Arial" panose="020B0604020202020204" pitchFamily="34" charset="0"/>
                        </a:rPr>
                        <a:t>Capital buffer </a:t>
                      </a: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2">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Capital buffer </a:t>
                      </a:r>
                      <a:r>
                        <a:rPr lang="en-US" sz="1100" b="0" i="0" u="none" strike="noStrike" dirty="0" smtClean="0">
                          <a:solidFill>
                            <a:schemeClr val="tx1"/>
                          </a:solidFill>
                          <a:effectLst/>
                          <a:latin typeface="Arial" panose="020B0604020202020204" pitchFamily="34" charset="0"/>
                          <a:cs typeface="Arial" panose="020B0604020202020204" pitchFamily="34" charset="0"/>
                        </a:rPr>
                        <a:t>($M)</a:t>
                      </a:r>
                      <a:r>
                        <a:rPr lang="en-US" sz="1100" b="0" i="0" u="none" strike="noStrike" baseline="30000" dirty="0" smtClean="0">
                          <a:solidFill>
                            <a:schemeClr val="tx1"/>
                          </a:solidFill>
                          <a:effectLst/>
                          <a:latin typeface="Arial" panose="020B0604020202020204" pitchFamily="34" charset="0"/>
                          <a:cs typeface="Arial" panose="020B0604020202020204" pitchFamily="34" charset="0"/>
                        </a:rPr>
                        <a:t>1</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60390">
                <a:tc vMerge="1">
                  <a:txBody>
                    <a:bodyPr/>
                    <a:lstStyle/>
                    <a:p>
                      <a:pPr algn="ctr" fontAlgn="ctr"/>
                      <a:endParaRPr lang="en-US" sz="1200" b="1" i="0" u="none" strike="noStrike" dirty="0">
                        <a:solidFill>
                          <a:schemeClr val="bg1"/>
                        </a:solidFill>
                        <a:effectLst/>
                        <a:latin typeface="+mj-lt"/>
                      </a:endParaRPr>
                    </a:p>
                  </a:txBody>
                  <a:tcPr marL="45720" marR="45720" marT="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US" sz="1200" b="1"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US" sz="1100" b="1" i="0" u="none" strike="noStrike" dirty="0" smtClean="0">
                          <a:solidFill>
                            <a:srgbClr val="FFC000"/>
                          </a:solidFill>
                          <a:effectLst/>
                          <a:latin typeface="Arial" panose="020B0604020202020204" pitchFamily="34" charset="0"/>
                          <a:cs typeface="Arial" panose="020B0604020202020204" pitchFamily="34" charset="0"/>
                        </a:rPr>
                        <a:t>Amber</a:t>
                      </a:r>
                      <a:endParaRPr lang="en-US" sz="1100" b="1" i="0" u="none" strike="noStrike" dirty="0">
                        <a:solidFill>
                          <a:srgbClr val="FFC000"/>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Red</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C000"/>
                          </a:solidFill>
                          <a:effectLst/>
                          <a:latin typeface="Arial" panose="020B0604020202020204" pitchFamily="34" charset="0"/>
                          <a:cs typeface="Arial" panose="020B0604020202020204" pitchFamily="34" charset="0"/>
                        </a:rPr>
                        <a:t>Amber</a:t>
                      </a:r>
                      <a:endParaRPr lang="en-US" sz="1100" b="1" i="0" u="none" strike="noStrike" dirty="0">
                        <a:solidFill>
                          <a:srgbClr val="FFC000"/>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Red</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78103">
                <a:tc>
                  <a:txBody>
                    <a:bodyPr/>
                    <a:lstStyle/>
                    <a:p>
                      <a:pPr algn="l" fontAlgn="b"/>
                      <a:r>
                        <a:rPr lang="en-US" sz="1100" b="0" i="0" u="none" strike="noStrike" dirty="0" smtClean="0">
                          <a:solidFill>
                            <a:srgbClr val="000000"/>
                          </a:solidFill>
                          <a:effectLst/>
                          <a:latin typeface="Arial" panose="020B0604020202020204" pitchFamily="34" charset="0"/>
                          <a:cs typeface="Arial" panose="020B0604020202020204" pitchFamily="34" charset="0"/>
                        </a:rPr>
                        <a:t>Tier 1 Leverage</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solidFill>
                        <a:srgbClr val="FF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0" i="0" u="none" strike="noStrike" dirty="0" smtClean="0">
                          <a:solidFill>
                            <a:schemeClr val="tx1"/>
                          </a:solidFill>
                          <a:effectLst/>
                          <a:latin typeface="Arial"/>
                        </a:rPr>
                        <a:t>14.44%</a:t>
                      </a:r>
                      <a:endParaRPr lang="en-US" sz="1100" b="0" i="0" u="none" strike="noStrike" dirty="0">
                        <a:solidFill>
                          <a:schemeClr val="tx1"/>
                        </a:solidFill>
                        <a:effectLst/>
                        <a:latin typeface="Arial"/>
                      </a:endParaRP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rtl="0" fontAlgn="ctr"/>
                      <a:r>
                        <a:rPr lang="en-US" sz="1100" b="0" i="0" u="none" strike="noStrike" dirty="0" smtClean="0">
                          <a:solidFill>
                            <a:schemeClr val="tx1"/>
                          </a:solidFill>
                          <a:effectLst/>
                          <a:latin typeface="Arial"/>
                        </a:rPr>
                        <a:t>9.00%</a:t>
                      </a:r>
                      <a:endParaRPr lang="en-US" sz="1100" b="0" i="0" u="none" strike="noStrike" dirty="0">
                        <a:solidFill>
                          <a:schemeClr val="tx1"/>
                        </a:solidFill>
                        <a:effectLst/>
                        <a:latin typeface="Arial"/>
                      </a:endParaRP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rtl="0" fontAlgn="ctr"/>
                      <a:r>
                        <a:rPr lang="en-US" sz="1100" b="0" i="0" u="none" strike="noStrike" dirty="0" smtClean="0">
                          <a:solidFill>
                            <a:schemeClr val="tx1"/>
                          </a:solidFill>
                          <a:effectLst/>
                          <a:latin typeface="Arial"/>
                        </a:rPr>
                        <a:t>7.00%</a:t>
                      </a:r>
                      <a:endParaRPr lang="en-US" sz="1100" b="0" i="0" u="none" strike="noStrike" dirty="0">
                        <a:solidFill>
                          <a:schemeClr val="tx1"/>
                        </a:solidFill>
                        <a:effectLst/>
                        <a:latin typeface="Arial"/>
                      </a:endParaRP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0" i="0" u="none" strike="noStrike" dirty="0" smtClean="0">
                          <a:solidFill>
                            <a:schemeClr val="tx1"/>
                          </a:solidFill>
                          <a:effectLst/>
                          <a:latin typeface="Arial"/>
                        </a:rPr>
                        <a:t>5.44%</a:t>
                      </a:r>
                      <a:endParaRPr lang="en-US" sz="1100" b="0" i="0" u="none" strike="noStrike" dirty="0">
                        <a:solidFill>
                          <a:schemeClr val="tx1"/>
                        </a:solidFill>
                        <a:effectLst/>
                        <a:latin typeface="Arial"/>
                      </a:endParaRP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0" i="0" u="none" strike="noStrike" dirty="0" smtClean="0">
                          <a:solidFill>
                            <a:schemeClr val="tx1"/>
                          </a:solidFill>
                          <a:effectLst/>
                          <a:latin typeface="Arial"/>
                        </a:rPr>
                        <a:t>7.44%</a:t>
                      </a:r>
                      <a:endParaRPr lang="en-US" sz="1100" b="0" i="0" u="none" strike="noStrike" dirty="0">
                        <a:solidFill>
                          <a:schemeClr val="tx1"/>
                        </a:solidFill>
                        <a:effectLst/>
                        <a:latin typeface="Arial"/>
                      </a:endParaRP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0" i="0" u="none" strike="noStrike" dirty="0" smtClean="0">
                          <a:solidFill>
                            <a:schemeClr val="tx1"/>
                          </a:solidFill>
                          <a:effectLst/>
                          <a:latin typeface="Arial"/>
                        </a:rPr>
                        <a:t>$60</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0" i="0" u="none" strike="noStrike" dirty="0" smtClean="0">
                          <a:solidFill>
                            <a:schemeClr val="tx1"/>
                          </a:solidFill>
                          <a:effectLst/>
                          <a:latin typeface="Arial"/>
                        </a:rPr>
                        <a:t>$82</a:t>
                      </a:r>
                      <a:endParaRPr lang="en-US" sz="1100" b="0" i="0" u="none" strike="noStrike" dirty="0">
                        <a:solidFill>
                          <a:schemeClr val="tx1"/>
                        </a:solidFill>
                        <a:effectLst/>
                        <a:latin typeface="Arial"/>
                      </a:endParaRPr>
                    </a:p>
                  </a:txBody>
                  <a:tcPr marL="0" marR="0" marT="0" marB="0" anchor="ct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bl>
          </a:graphicData>
        </a:graphic>
      </p:graphicFrame>
      <p:sp>
        <p:nvSpPr>
          <p:cNvPr id="7" name="Freeform 6"/>
          <p:cNvSpPr>
            <a:spLocks noChangeAspect="1"/>
          </p:cNvSpPr>
          <p:nvPr/>
        </p:nvSpPr>
        <p:spPr>
          <a:xfrm rot="5400000">
            <a:off x="6292147" y="3621255"/>
            <a:ext cx="192562" cy="36576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latin typeface="Arial "/>
            </a:endParaRPr>
          </a:p>
        </p:txBody>
      </p:sp>
      <p:sp>
        <p:nvSpPr>
          <p:cNvPr id="8" name="Content Placeholder 3"/>
          <p:cNvSpPr txBox="1">
            <a:spLocks/>
          </p:cNvSpPr>
          <p:nvPr/>
        </p:nvSpPr>
        <p:spPr>
          <a:xfrm>
            <a:off x="3546473" y="4068310"/>
            <a:ext cx="5702300" cy="646331"/>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0" indent="0" algn="ctr" defTabSz="979488">
              <a:lnSpc>
                <a:spcPct val="100000"/>
              </a:lnSpc>
              <a:buNone/>
            </a:pPr>
            <a:r>
              <a:rPr lang="en-US" sz="1400" b="1" dirty="0" smtClean="0">
                <a:solidFill>
                  <a:srgbClr val="FF0000"/>
                </a:solidFill>
                <a:latin typeface="Arial "/>
                <a:ea typeface="Arial Unicode MS" pitchFamily="34" charset="-128"/>
                <a:cs typeface="Arial" charset="0"/>
              </a:rPr>
              <a:t>Tier 1 Leverage Capital, </a:t>
            </a:r>
            <a:r>
              <a:rPr lang="en-US" sz="1400" dirty="0" smtClean="0">
                <a:solidFill>
                  <a:srgbClr val="FF0000"/>
                </a:solidFill>
                <a:latin typeface="Arial "/>
                <a:ea typeface="Arial Unicode MS" pitchFamily="34" charset="-128"/>
                <a:cs typeface="Arial" charset="0"/>
              </a:rPr>
              <a:t>as the only applicable regulatory ratio for SIS, </a:t>
            </a:r>
            <a:r>
              <a:rPr lang="en-US" sz="1400" b="1" dirty="0" smtClean="0">
                <a:solidFill>
                  <a:srgbClr val="FF0000"/>
                </a:solidFill>
                <a:latin typeface="Arial "/>
                <a:ea typeface="Arial Unicode MS" pitchFamily="34" charset="-128"/>
                <a:cs typeface="Arial" charset="0"/>
              </a:rPr>
              <a:t> </a:t>
            </a:r>
            <a:r>
              <a:rPr lang="en-US" sz="1400" dirty="0" smtClean="0">
                <a:solidFill>
                  <a:srgbClr val="FF0000"/>
                </a:solidFill>
                <a:latin typeface="Arial "/>
                <a:ea typeface="Arial Unicode MS" pitchFamily="34" charset="-128"/>
                <a:cs typeface="Arial" charset="0"/>
              </a:rPr>
              <a:t>has been identified as the Amber and Red limit binding constraint based on 2016 CCAR outputs vs internal minimums</a:t>
            </a:r>
            <a:endParaRPr lang="en-US" sz="1400" dirty="0">
              <a:solidFill>
                <a:srgbClr val="FF0000"/>
              </a:solidFill>
              <a:latin typeface="Arial "/>
              <a:ea typeface="Arial Unicode MS" pitchFamily="34" charset="-128"/>
              <a:cs typeface="Arial" charset="0"/>
            </a:endParaRPr>
          </a:p>
        </p:txBody>
      </p:sp>
      <p:sp>
        <p:nvSpPr>
          <p:cNvPr id="12" name="Rectangle 11"/>
          <p:cNvSpPr/>
          <p:nvPr/>
        </p:nvSpPr>
        <p:spPr>
          <a:xfrm>
            <a:off x="3457574" y="1463040"/>
            <a:ext cx="5257802" cy="277640"/>
          </a:xfrm>
          <a:prstGeom prst="rect">
            <a:avLst/>
          </a:prstGeom>
        </p:spPr>
        <p:txBody>
          <a:bodyPr wrap="square">
            <a:spAutoFit/>
          </a:bodyPr>
          <a:lstStyle/>
          <a:p>
            <a:pPr algn="l"/>
            <a:r>
              <a:rPr lang="en-GB" sz="1400" b="1" dirty="0" smtClean="0">
                <a:solidFill>
                  <a:srgbClr val="FF0000"/>
                </a:solidFill>
                <a:latin typeface="Arial "/>
                <a:cs typeface="Arial" panose="020B0604020202020204" pitchFamily="34" charset="0"/>
              </a:rPr>
              <a:t>2016 SIS binding constraint</a:t>
            </a:r>
          </a:p>
        </p:txBody>
      </p:sp>
      <p:sp>
        <p:nvSpPr>
          <p:cNvPr id="3" name="TextBox 2"/>
          <p:cNvSpPr txBox="1"/>
          <p:nvPr/>
        </p:nvSpPr>
        <p:spPr>
          <a:xfrm>
            <a:off x="1949428" y="6341321"/>
            <a:ext cx="4326505" cy="246221"/>
          </a:xfrm>
          <a:prstGeom prst="rect">
            <a:avLst/>
          </a:prstGeom>
          <a:noFill/>
        </p:spPr>
        <p:txBody>
          <a:bodyPr wrap="none" lIns="0" tIns="0" rIns="0" bIns="0" rtlCol="0">
            <a:spAutoFit/>
          </a:bodyPr>
          <a:lstStyle/>
          <a:p>
            <a:pPr algn="l">
              <a:lnSpc>
                <a:spcPct val="100000"/>
              </a:lnSpc>
            </a:pPr>
            <a:r>
              <a:rPr lang="en-GB" sz="800" dirty="0" smtClean="0">
                <a:latin typeface="Arial "/>
              </a:rPr>
              <a:t>Source: 2016 Capital Plan</a:t>
            </a:r>
          </a:p>
          <a:p>
            <a:pPr algn="l">
              <a:lnSpc>
                <a:spcPct val="100000"/>
              </a:lnSpc>
            </a:pPr>
            <a:r>
              <a:rPr lang="en-GB" sz="800" dirty="0" smtClean="0">
                <a:latin typeface="Arial "/>
              </a:rPr>
              <a:t>1. Capital buffer % multiplied by ratio denominator for PQ in which minimum ratio was observed</a:t>
            </a:r>
          </a:p>
        </p:txBody>
      </p:sp>
      <p:sp>
        <p:nvSpPr>
          <p:cNvPr id="15" name="Text Placeholder 9"/>
          <p:cNvSpPr txBox="1">
            <a:spLocks/>
          </p:cNvSpPr>
          <p:nvPr/>
        </p:nvSpPr>
        <p:spPr>
          <a:xfrm>
            <a:off x="365760" y="1463040"/>
            <a:ext cx="2837329"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
                <a:ea typeface="ＭＳ Ｐゴシック"/>
              </a:rPr>
              <a:t>Binding constraint definition</a:t>
            </a:r>
          </a:p>
        </p:txBody>
      </p:sp>
      <p:graphicFrame>
        <p:nvGraphicFramePr>
          <p:cNvPr id="6" name="Table 5"/>
          <p:cNvGraphicFramePr>
            <a:graphicFrameLocks noGrp="1"/>
          </p:cNvGraphicFramePr>
          <p:nvPr>
            <p:extLst>
              <p:ext uri="{D42A27DB-BD31-4B8C-83A1-F6EECF244321}">
                <p14:modId xmlns:p14="http://schemas.microsoft.com/office/powerpoint/2010/main" val="2635897499"/>
              </p:ext>
            </p:extLst>
          </p:nvPr>
        </p:nvGraphicFramePr>
        <p:xfrm>
          <a:off x="349996" y="2249430"/>
          <a:ext cx="2485904" cy="3043296"/>
        </p:xfrm>
        <a:graphic>
          <a:graphicData uri="http://schemas.openxmlformats.org/drawingml/2006/table">
            <a:tbl>
              <a:tblPr firstRow="1" bandRow="1">
                <a:tableStyleId>{839DD9DD-9E6C-4910-8AC0-68ADFF6A6AFC}</a:tableStyleId>
              </a:tblPr>
              <a:tblGrid>
                <a:gridCol w="2485904"/>
              </a:tblGrid>
              <a:tr h="1014432">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smtClean="0">
                          <a:solidFill>
                            <a:schemeClr val="tx1"/>
                          </a:solidFill>
                          <a:latin typeface="Arial" panose="020B0604020202020204" pitchFamily="34" charset="0"/>
                          <a:cs typeface="Arial" panose="020B0604020202020204" pitchFamily="34" charset="0"/>
                        </a:rPr>
                        <a:t>Calculate </a:t>
                      </a:r>
                      <a:r>
                        <a:rPr lang="en-US" sz="1200" b="1" dirty="0" smtClean="0">
                          <a:solidFill>
                            <a:schemeClr val="tx1"/>
                          </a:solidFill>
                          <a:latin typeface="Arial" panose="020B0604020202020204" pitchFamily="34" charset="0"/>
                          <a:cs typeface="Arial" panose="020B0604020202020204" pitchFamily="34" charset="0"/>
                        </a:rPr>
                        <a:t>differences between capital adequacy ratios</a:t>
                      </a:r>
                      <a:r>
                        <a:rPr lang="en-US" sz="1200" b="0" dirty="0" smtClean="0">
                          <a:solidFill>
                            <a:schemeClr val="tx1"/>
                          </a:solidFill>
                          <a:latin typeface="Arial" panose="020B0604020202020204" pitchFamily="34" charset="0"/>
                          <a:cs typeface="Arial" panose="020B0604020202020204" pitchFamily="34" charset="0"/>
                        </a:rPr>
                        <a:t> in PQ9 and corresponding limits</a:t>
                      </a:r>
                    </a:p>
                  </a:txBody>
                  <a:tcPr anchor="ctr">
                    <a:lnL>
                      <a:noFill/>
                    </a:lnL>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014432">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smtClean="0">
                          <a:solidFill>
                            <a:schemeClr val="tx1"/>
                          </a:solidFill>
                          <a:latin typeface="Arial" panose="020B0604020202020204" pitchFamily="34" charset="0"/>
                          <a:ea typeface="+mn-ea"/>
                          <a:cs typeface="Arial" panose="020B0604020202020204" pitchFamily="34" charset="0"/>
                        </a:rPr>
                        <a:t>Apply </a:t>
                      </a:r>
                      <a:r>
                        <a:rPr lang="en-US" sz="1200" b="1" kern="1200" dirty="0" smtClean="0">
                          <a:solidFill>
                            <a:schemeClr val="tx1"/>
                          </a:solidFill>
                          <a:latin typeface="Arial" panose="020B0604020202020204" pitchFamily="34" charset="0"/>
                          <a:ea typeface="+mn-ea"/>
                          <a:cs typeface="Arial" panose="020B0604020202020204" pitchFamily="34" charset="0"/>
                        </a:rPr>
                        <a:t>buffer % to each ratio’s denominator</a:t>
                      </a:r>
                      <a:r>
                        <a:rPr lang="en-US" sz="1200" b="0" kern="1200" dirty="0" smtClean="0">
                          <a:solidFill>
                            <a:schemeClr val="tx1"/>
                          </a:solidFill>
                          <a:latin typeface="Arial" panose="020B0604020202020204" pitchFamily="34" charset="0"/>
                          <a:ea typeface="+mn-ea"/>
                          <a:cs typeface="Arial" panose="020B0604020202020204" pitchFamily="34" charset="0"/>
                        </a:rPr>
                        <a:t> (e.g., RWA) </a:t>
                      </a:r>
                    </a:p>
                  </a:txBody>
                  <a:tcPr anchor="ctr">
                    <a:lnL>
                      <a:noFill/>
                    </a:lnL>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014432">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smtClean="0">
                          <a:solidFill>
                            <a:schemeClr val="tx1"/>
                          </a:solidFill>
                          <a:latin typeface="Arial" panose="020B0604020202020204" pitchFamily="34" charset="0"/>
                          <a:cs typeface="Arial" panose="020B0604020202020204" pitchFamily="34" charset="0"/>
                        </a:rPr>
                        <a:t>Identify the </a:t>
                      </a:r>
                      <a:r>
                        <a:rPr lang="en-US" sz="1200" b="1" dirty="0" smtClean="0">
                          <a:solidFill>
                            <a:schemeClr val="tx1"/>
                          </a:solidFill>
                          <a:latin typeface="Arial" panose="020B0604020202020204" pitchFamily="34" charset="0"/>
                          <a:cs typeface="Arial" panose="020B0604020202020204" pitchFamily="34" charset="0"/>
                        </a:rPr>
                        <a:t>minimum capital buffer ($) and the ratio </a:t>
                      </a:r>
                      <a:r>
                        <a:rPr lang="en-US" sz="1200" b="0" dirty="0" smtClean="0">
                          <a:solidFill>
                            <a:schemeClr val="tx1"/>
                          </a:solidFill>
                          <a:latin typeface="Arial" panose="020B0604020202020204" pitchFamily="34" charset="0"/>
                          <a:cs typeface="Arial" panose="020B0604020202020204" pitchFamily="34" charset="0"/>
                        </a:rPr>
                        <a:t>to be used as the binding constraint</a:t>
                      </a:r>
                    </a:p>
                  </a:txBody>
                  <a:tcPr anchor="ctr">
                    <a:lnL>
                      <a:noFill/>
                    </a:lnL>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bl>
          </a:graphicData>
        </a:graphic>
      </p:graphicFrame>
      <p:sp>
        <p:nvSpPr>
          <p:cNvPr id="10" name="Freeform 9"/>
          <p:cNvSpPr/>
          <p:nvPr/>
        </p:nvSpPr>
        <p:spPr>
          <a:xfrm rot="5400000">
            <a:off x="1521907" y="3127665"/>
            <a:ext cx="142082" cy="269876"/>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latin typeface="Arial "/>
            </a:endParaRPr>
          </a:p>
        </p:txBody>
      </p:sp>
      <p:sp>
        <p:nvSpPr>
          <p:cNvPr id="18" name="Freeform 17"/>
          <p:cNvSpPr/>
          <p:nvPr/>
        </p:nvSpPr>
        <p:spPr>
          <a:xfrm rot="5400000">
            <a:off x="1521907" y="4166973"/>
            <a:ext cx="142082" cy="269876"/>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latin typeface="Arial "/>
            </a:endParaRPr>
          </a:p>
        </p:txBody>
      </p:sp>
      <p:sp>
        <p:nvSpPr>
          <p:cNvPr id="24" name="Freeform 23"/>
          <p:cNvSpPr/>
          <p:nvPr/>
        </p:nvSpPr>
        <p:spPr>
          <a:xfrm>
            <a:off x="2979227" y="3445260"/>
            <a:ext cx="192024" cy="36576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latin typeface="Arial "/>
            </a:endParaRPr>
          </a:p>
        </p:txBody>
      </p:sp>
      <p:sp>
        <p:nvSpPr>
          <p:cNvPr id="33" name="Content Placeholder 1"/>
          <p:cNvSpPr>
            <a:spLocks noGrp="1"/>
          </p:cNvSpPr>
          <p:nvPr>
            <p:ph sz="quarter" idx="11"/>
          </p:nvPr>
        </p:nvSpPr>
        <p:spPr>
          <a:xfrm>
            <a:off x="348437" y="452510"/>
            <a:ext cx="8666245" cy="435610"/>
          </a:xfrm>
        </p:spPr>
        <p:txBody>
          <a:bodyPr/>
          <a:lstStyle/>
          <a:p>
            <a:r>
              <a:rPr lang="en-US" dirty="0" smtClean="0">
                <a:latin typeface="Arial "/>
              </a:rPr>
              <a:t>Calibration: </a:t>
            </a:r>
            <a:r>
              <a:rPr lang="en-US" b="0" dirty="0" smtClean="0">
                <a:latin typeface="Arial "/>
              </a:rPr>
              <a:t>Identify </a:t>
            </a:r>
            <a:r>
              <a:rPr lang="en-US" b="0" dirty="0">
                <a:latin typeface="Arial "/>
              </a:rPr>
              <a:t>the </a:t>
            </a:r>
            <a:r>
              <a:rPr lang="en-US" b="0" dirty="0" smtClean="0">
                <a:latin typeface="Arial "/>
              </a:rPr>
              <a:t>SIS binding </a:t>
            </a:r>
            <a:r>
              <a:rPr lang="en-US" b="0" dirty="0">
                <a:latin typeface="Arial "/>
              </a:rPr>
              <a:t>constraint in BHC </a:t>
            </a:r>
            <a:r>
              <a:rPr lang="en-US" b="0" dirty="0" smtClean="0">
                <a:latin typeface="Arial "/>
              </a:rPr>
              <a:t>Stress</a:t>
            </a:r>
            <a:endParaRPr lang="en-US" b="0" dirty="0">
              <a:latin typeface="Arial "/>
            </a:endParaRPr>
          </a:p>
        </p:txBody>
      </p:sp>
      <p:grpSp>
        <p:nvGrpSpPr>
          <p:cNvPr id="21" name="Group 20"/>
          <p:cNvGrpSpPr/>
          <p:nvPr/>
        </p:nvGrpSpPr>
        <p:grpSpPr>
          <a:xfrm>
            <a:off x="443921" y="72184"/>
            <a:ext cx="3914965" cy="189008"/>
            <a:chOff x="403281" y="164517"/>
            <a:chExt cx="3914965" cy="189008"/>
          </a:xfrm>
        </p:grpSpPr>
        <p:sp>
          <p:nvSpPr>
            <p:cNvPr id="23" name="Text Box 75"/>
            <p:cNvSpPr txBox="1">
              <a:spLocks noChangeArrowheads="1"/>
            </p:cNvSpPr>
            <p:nvPr/>
          </p:nvSpPr>
          <p:spPr bwMode="gray">
            <a:xfrm>
              <a:off x="636148" y="166688"/>
              <a:ext cx="368209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Calibration – </a:t>
              </a:r>
              <a:r>
                <a:rPr lang="en-US" sz="1200" smtClean="0">
                  <a:solidFill>
                    <a:schemeClr val="accent1"/>
                  </a:solidFill>
                </a:rPr>
                <a:t>PPNR impairment</a:t>
              </a:r>
              <a:endParaRPr lang="en-US" sz="1200" dirty="0">
                <a:solidFill>
                  <a:schemeClr val="accent1"/>
                </a:solidFill>
              </a:endParaRPr>
            </a:p>
          </p:txBody>
        </p:sp>
        <p:sp>
          <p:nvSpPr>
            <p:cNvPr id="25" name="Oval 24"/>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321891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606069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137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extBox 2"/>
          <p:cNvSpPr txBox="1"/>
          <p:nvPr/>
        </p:nvSpPr>
        <p:spPr>
          <a:xfrm>
            <a:off x="1949428" y="6341321"/>
            <a:ext cx="5482270" cy="369332"/>
          </a:xfrm>
          <a:prstGeom prst="rect">
            <a:avLst/>
          </a:prstGeom>
          <a:noFill/>
        </p:spPr>
        <p:txBody>
          <a:bodyPr wrap="none" lIns="0" tIns="0" rIns="0" bIns="0" rtlCol="0">
            <a:spAutoFit/>
          </a:bodyPr>
          <a:lstStyle/>
          <a:p>
            <a:pPr marL="228600" indent="-228600" algn="l">
              <a:lnSpc>
                <a:spcPct val="100000"/>
              </a:lnSpc>
              <a:buAutoNum type="arabicPeriod"/>
            </a:pPr>
            <a:r>
              <a:rPr lang="en-GB" sz="800" dirty="0" smtClean="0"/>
              <a:t>Tier 1 leverage denominator is Total Consolidated Assets</a:t>
            </a:r>
          </a:p>
          <a:p>
            <a:pPr marL="228600" indent="-228600" algn="l">
              <a:lnSpc>
                <a:spcPct val="100000"/>
              </a:lnSpc>
              <a:buAutoNum type="arabicPeriod"/>
            </a:pPr>
            <a:r>
              <a:rPr lang="en-GB" sz="800" dirty="0" smtClean="0"/>
              <a:t>After excluding SC and SIS from total buffer and allocation percentages (total remaining buffer of $593 and $903)</a:t>
            </a:r>
          </a:p>
          <a:p>
            <a:pPr algn="l">
              <a:lnSpc>
                <a:spcPct val="100000"/>
              </a:lnSpc>
            </a:pPr>
            <a:r>
              <a:rPr lang="en-GB" sz="800" dirty="0" smtClean="0"/>
              <a:t>Source: 2016 Capital Plan</a:t>
            </a:r>
            <a:endParaRPr lang="en-GB" sz="800" dirty="0"/>
          </a:p>
        </p:txBody>
      </p:sp>
      <p:cxnSp>
        <p:nvCxnSpPr>
          <p:cNvPr id="22" name="Straight Connector 21"/>
          <p:cNvCxnSpPr/>
          <p:nvPr/>
        </p:nvCxnSpPr>
        <p:spPr>
          <a:xfrm flipH="1">
            <a:off x="3160059" y="1250950"/>
            <a:ext cx="1" cy="5098302"/>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33" name="Content Placeholder 1"/>
          <p:cNvSpPr>
            <a:spLocks noGrp="1"/>
          </p:cNvSpPr>
          <p:nvPr>
            <p:ph sz="quarter" idx="11"/>
          </p:nvPr>
        </p:nvSpPr>
        <p:spPr>
          <a:xfrm>
            <a:off x="348437" y="452510"/>
            <a:ext cx="8666245" cy="435610"/>
          </a:xfrm>
        </p:spPr>
        <p:txBody>
          <a:bodyPr/>
          <a:lstStyle/>
          <a:p>
            <a:r>
              <a:rPr lang="en-US" dirty="0" smtClean="0"/>
              <a:t>Calibration: </a:t>
            </a:r>
            <a:r>
              <a:rPr lang="en-US" b="0" dirty="0" smtClean="0"/>
              <a:t>Identify </a:t>
            </a:r>
            <a:r>
              <a:rPr lang="en-US" b="0" dirty="0"/>
              <a:t>the </a:t>
            </a:r>
            <a:r>
              <a:rPr lang="en-US" b="0" dirty="0" smtClean="0"/>
              <a:t>binding </a:t>
            </a:r>
            <a:r>
              <a:rPr lang="en-US" b="0" dirty="0"/>
              <a:t>constraint in BHC </a:t>
            </a:r>
            <a:r>
              <a:rPr lang="en-US" b="0" dirty="0" smtClean="0"/>
              <a:t>Stress</a:t>
            </a:r>
            <a:endParaRPr lang="en-US" b="0" dirty="0"/>
          </a:p>
        </p:txBody>
      </p:sp>
      <p:sp>
        <p:nvSpPr>
          <p:cNvPr id="21" name="Freeform 20"/>
          <p:cNvSpPr>
            <a:spLocks noChangeAspect="1"/>
          </p:cNvSpPr>
          <p:nvPr/>
        </p:nvSpPr>
        <p:spPr>
          <a:xfrm>
            <a:off x="3840872" y="5524017"/>
            <a:ext cx="144422" cy="27432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sp>
        <p:nvSpPr>
          <p:cNvPr id="23" name="Content Placeholder 3"/>
          <p:cNvSpPr txBox="1">
            <a:spLocks/>
          </p:cNvSpPr>
          <p:nvPr/>
        </p:nvSpPr>
        <p:spPr>
          <a:xfrm>
            <a:off x="4114392" y="5445734"/>
            <a:ext cx="5132796" cy="646331"/>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0" indent="0" defTabSz="979488">
              <a:lnSpc>
                <a:spcPct val="100000"/>
              </a:lnSpc>
              <a:buNone/>
            </a:pPr>
            <a:r>
              <a:rPr lang="en-US" sz="1400" dirty="0" smtClean="0">
                <a:solidFill>
                  <a:srgbClr val="FF0000"/>
                </a:solidFill>
                <a:latin typeface="Arial" panose="020B0604020202020204" pitchFamily="34" charset="0"/>
                <a:ea typeface="Arial Unicode MS" pitchFamily="34" charset="-128"/>
                <a:cs typeface="Arial" panose="020B0604020202020204" pitchFamily="34" charset="0"/>
              </a:rPr>
              <a:t>SIS’s </a:t>
            </a:r>
            <a:r>
              <a:rPr lang="en-US" sz="1400" dirty="0">
                <a:solidFill>
                  <a:srgbClr val="FF0000"/>
                </a:solidFill>
                <a:latin typeface="Arial" panose="020B0604020202020204" pitchFamily="34" charset="0"/>
                <a:ea typeface="Arial Unicode MS" pitchFamily="34" charset="-128"/>
                <a:cs typeface="Arial" panose="020B0604020202020204" pitchFamily="34" charset="0"/>
              </a:rPr>
              <a:t>capital buffer is </a:t>
            </a:r>
            <a:r>
              <a:rPr lang="en-US" sz="1400" dirty="0" smtClean="0">
                <a:solidFill>
                  <a:srgbClr val="FF0000"/>
                </a:solidFill>
                <a:latin typeface="Arial" panose="020B0604020202020204" pitchFamily="34" charset="0"/>
                <a:ea typeface="Arial Unicode MS" pitchFamily="34" charset="-128"/>
                <a:cs typeface="Arial" panose="020B0604020202020204" pitchFamily="34" charset="0"/>
              </a:rPr>
              <a:t>larger than </a:t>
            </a:r>
            <a:r>
              <a:rPr lang="en-US" sz="1400" dirty="0">
                <a:solidFill>
                  <a:srgbClr val="FF0000"/>
                </a:solidFill>
                <a:latin typeface="Arial" panose="020B0604020202020204" pitchFamily="34" charset="0"/>
                <a:ea typeface="Arial Unicode MS" pitchFamily="34" charset="-128"/>
                <a:cs typeface="Arial" panose="020B0604020202020204" pitchFamily="34" charset="0"/>
              </a:rPr>
              <a:t>its proportional allocation from SHUSA, therefore the </a:t>
            </a:r>
            <a:r>
              <a:rPr lang="en-US" sz="1400" dirty="0" smtClean="0">
                <a:solidFill>
                  <a:srgbClr val="FF0000"/>
                </a:solidFill>
                <a:latin typeface="Arial" panose="020B0604020202020204" pitchFamily="34" charset="0"/>
                <a:ea typeface="Arial Unicode MS" pitchFamily="34" charset="-128"/>
                <a:cs typeface="Arial" panose="020B0604020202020204" pitchFamily="34" charset="0"/>
              </a:rPr>
              <a:t>SHUSA-level </a:t>
            </a:r>
            <a:r>
              <a:rPr lang="en-US" sz="1400" dirty="0">
                <a:solidFill>
                  <a:srgbClr val="FF0000"/>
                </a:solidFill>
                <a:latin typeface="Arial" panose="020B0604020202020204" pitchFamily="34" charset="0"/>
                <a:ea typeface="Arial Unicode MS" pitchFamily="34" charset="-128"/>
                <a:cs typeface="Arial" panose="020B0604020202020204" pitchFamily="34" charset="0"/>
              </a:rPr>
              <a:t>capital constraint is used to determine the total </a:t>
            </a:r>
            <a:r>
              <a:rPr lang="en-US" sz="1400" dirty="0" smtClean="0">
                <a:solidFill>
                  <a:srgbClr val="FF0000"/>
                </a:solidFill>
                <a:latin typeface="Arial" panose="020B0604020202020204" pitchFamily="34" charset="0"/>
                <a:ea typeface="Arial Unicode MS" pitchFamily="34" charset="-128"/>
                <a:cs typeface="Arial" panose="020B0604020202020204" pitchFamily="34" charset="0"/>
              </a:rPr>
              <a:t>SIS loss </a:t>
            </a:r>
            <a:r>
              <a:rPr lang="en-US" sz="1400" dirty="0">
                <a:solidFill>
                  <a:srgbClr val="FF0000"/>
                </a:solidFill>
                <a:latin typeface="Arial" panose="020B0604020202020204" pitchFamily="34" charset="0"/>
                <a:ea typeface="Arial Unicode MS" pitchFamily="34" charset="-128"/>
                <a:cs typeface="Arial" panose="020B0604020202020204" pitchFamily="34" charset="0"/>
              </a:rPr>
              <a:t>budgets</a:t>
            </a:r>
          </a:p>
        </p:txBody>
      </p:sp>
      <p:sp>
        <p:nvSpPr>
          <p:cNvPr id="25" name="Rectangle 24"/>
          <p:cNvSpPr/>
          <p:nvPr/>
        </p:nvSpPr>
        <p:spPr>
          <a:xfrm>
            <a:off x="365453" y="1463040"/>
            <a:ext cx="5257802" cy="185307"/>
          </a:xfrm>
          <a:prstGeom prst="rect">
            <a:avLst/>
          </a:prstGeom>
        </p:spPr>
        <p:txBody>
          <a:bodyPr wrap="square" lIns="0" tIns="0" rIns="0" bIns="0">
            <a:spAutoFit/>
          </a:bodyPr>
          <a:lstStyle/>
          <a:p>
            <a:pPr algn="l"/>
            <a:r>
              <a:rPr lang="en-GB" sz="1400" b="1" dirty="0" smtClean="0">
                <a:solidFill>
                  <a:srgbClr val="FF0000"/>
                </a:solidFill>
                <a:latin typeface="Arial" panose="020B0604020202020204" pitchFamily="34" charset="0"/>
                <a:cs typeface="Arial" panose="020B0604020202020204" pitchFamily="34" charset="0"/>
              </a:rPr>
              <a:t>2016 binding capital constraint</a:t>
            </a:r>
          </a:p>
        </p:txBody>
      </p:sp>
      <p:sp>
        <p:nvSpPr>
          <p:cNvPr id="26" name="Flowchart: Process 25"/>
          <p:cNvSpPr/>
          <p:nvPr/>
        </p:nvSpPr>
        <p:spPr>
          <a:xfrm>
            <a:off x="1222744" y="1640542"/>
            <a:ext cx="7978258" cy="443753"/>
          </a:xfrm>
          <a:prstGeom prst="flowChartProcess">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l" fontAlgn="ctr"/>
            <a:r>
              <a:rPr lang="en-US" sz="1200" b="1" dirty="0" smtClean="0">
                <a:solidFill>
                  <a:schemeClr val="tx1"/>
                </a:solidFill>
                <a:latin typeface="Arial" panose="020B0604020202020204" pitchFamily="34" charset="0"/>
                <a:cs typeface="Arial" panose="020B0604020202020204" pitchFamily="34" charset="0"/>
              </a:rPr>
              <a:t>     CCAR Ratio               Capital policy trigger          Capital buffer (%)          RWA</a:t>
            </a:r>
            <a:r>
              <a:rPr lang="en-US" sz="1200" b="1" baseline="30000" dirty="0">
                <a:solidFill>
                  <a:schemeClr val="tx1"/>
                </a:solidFill>
                <a:latin typeface="Arial" panose="020B0604020202020204" pitchFamily="34" charset="0"/>
                <a:cs typeface="Arial" panose="020B0604020202020204" pitchFamily="34" charset="0"/>
              </a:rPr>
              <a:t>1</a:t>
            </a:r>
            <a:r>
              <a:rPr lang="en-US" sz="1200" b="1" dirty="0" smtClean="0">
                <a:solidFill>
                  <a:schemeClr val="tx1"/>
                </a:solidFill>
                <a:latin typeface="Arial" panose="020B0604020202020204" pitchFamily="34" charset="0"/>
                <a:cs typeface="Arial" panose="020B0604020202020204" pitchFamily="34" charset="0"/>
              </a:rPr>
              <a:t>          Capital buffer ($M)</a:t>
            </a:r>
            <a:endParaRPr lang="en-US" sz="1200" b="1" dirty="0">
              <a:solidFill>
                <a:schemeClr val="tx1"/>
              </a:solidFill>
              <a:latin typeface="Arial" panose="020B0604020202020204" pitchFamily="34" charset="0"/>
              <a:cs typeface="Arial" panose="020B0604020202020204" pitchFamily="34" charset="0"/>
            </a:endParaRPr>
          </a:p>
        </p:txBody>
      </p:sp>
      <p:sp>
        <p:nvSpPr>
          <p:cNvPr id="27" name="Oval 26"/>
          <p:cNvSpPr/>
          <p:nvPr/>
        </p:nvSpPr>
        <p:spPr>
          <a:xfrm>
            <a:off x="6315006" y="1748067"/>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r>
              <a:rPr lang="en-GB" sz="1400" b="1" dirty="0" smtClean="0">
                <a:solidFill>
                  <a:srgbClr val="FF0000"/>
                </a:solidFill>
                <a:latin typeface="Arial" panose="020B0604020202020204" pitchFamily="34" charset="0"/>
                <a:cs typeface="Arial" panose="020B0604020202020204" pitchFamily="34" charset="0"/>
              </a:rPr>
              <a:t>x</a:t>
            </a:r>
          </a:p>
        </p:txBody>
      </p:sp>
      <p:cxnSp>
        <p:nvCxnSpPr>
          <p:cNvPr id="28" name="Straight Connector 27"/>
          <p:cNvCxnSpPr/>
          <p:nvPr/>
        </p:nvCxnSpPr>
        <p:spPr>
          <a:xfrm flipV="1">
            <a:off x="1329370" y="2011818"/>
            <a:ext cx="1277471" cy="1"/>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6200000" flipH="1">
            <a:off x="2021866" y="1926158"/>
            <a:ext cx="377319" cy="548640"/>
          </a:xfrm>
          <a:prstGeom prst="bentConnector3">
            <a:avLst/>
          </a:prstGeom>
          <a:ln>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3048047" y="2008200"/>
            <a:ext cx="155585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rot="5400000">
            <a:off x="3654081" y="2022912"/>
            <a:ext cx="274320" cy="252132"/>
          </a:xfrm>
          <a:prstGeom prst="bentConnector3">
            <a:avLst/>
          </a:prstGeom>
          <a:ln>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2632861" y="1734180"/>
            <a:ext cx="284052" cy="277640"/>
            <a:chOff x="2732096" y="1731298"/>
            <a:chExt cx="284052" cy="277640"/>
          </a:xfrm>
        </p:grpSpPr>
        <p:sp>
          <p:nvSpPr>
            <p:cNvPr id="37" name="Oval 36"/>
            <p:cNvSpPr/>
            <p:nvPr/>
          </p:nvSpPr>
          <p:spPr>
            <a:xfrm>
              <a:off x="2754798" y="1738705"/>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400" dirty="0" smtClean="0">
                <a:solidFill>
                  <a:srgbClr val="FF0000"/>
                </a:solidFill>
                <a:latin typeface="Arial" panose="020B0604020202020204" pitchFamily="34" charset="0"/>
                <a:cs typeface="Arial" panose="020B0604020202020204" pitchFamily="34" charset="0"/>
              </a:endParaRPr>
            </a:p>
          </p:txBody>
        </p:sp>
        <p:sp>
          <p:nvSpPr>
            <p:cNvPr id="38" name="Rectangle 37"/>
            <p:cNvSpPr/>
            <p:nvPr/>
          </p:nvSpPr>
          <p:spPr>
            <a:xfrm>
              <a:off x="2732096" y="1731298"/>
              <a:ext cx="284052" cy="277640"/>
            </a:xfrm>
            <a:prstGeom prst="rect">
              <a:avLst/>
            </a:prstGeom>
          </p:spPr>
          <p:txBody>
            <a:bodyPr wrap="none">
              <a:spAutoFit/>
            </a:bodyPr>
            <a:lstStyle/>
            <a:p>
              <a:r>
                <a:rPr lang="en-US" sz="1400" b="1" dirty="0">
                  <a:solidFill>
                    <a:srgbClr val="FF0000"/>
                  </a:solidFill>
                  <a:latin typeface="Arial" panose="020B0604020202020204" pitchFamily="34" charset="0"/>
                  <a:cs typeface="Arial" panose="020B0604020202020204" pitchFamily="34" charset="0"/>
                </a:rPr>
                <a:t>–</a:t>
              </a:r>
              <a:endParaRPr lang="en-GB" sz="1400" b="1" dirty="0">
                <a:latin typeface="Arial" panose="020B0604020202020204" pitchFamily="34" charset="0"/>
                <a:cs typeface="Arial" panose="020B0604020202020204" pitchFamily="34" charset="0"/>
              </a:endParaRPr>
            </a:p>
          </p:txBody>
        </p:sp>
      </p:grpSp>
      <p:grpSp>
        <p:nvGrpSpPr>
          <p:cNvPr id="39" name="Group 38"/>
          <p:cNvGrpSpPr/>
          <p:nvPr/>
        </p:nvGrpSpPr>
        <p:grpSpPr>
          <a:xfrm>
            <a:off x="4647843" y="1743200"/>
            <a:ext cx="288862" cy="280866"/>
            <a:chOff x="2729691" y="1728072"/>
            <a:chExt cx="288862" cy="280866"/>
          </a:xfrm>
        </p:grpSpPr>
        <p:sp>
          <p:nvSpPr>
            <p:cNvPr id="40" name="Oval 39"/>
            <p:cNvSpPr/>
            <p:nvPr/>
          </p:nvSpPr>
          <p:spPr>
            <a:xfrm>
              <a:off x="2754798" y="1728072"/>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400" dirty="0" smtClean="0">
                <a:solidFill>
                  <a:srgbClr val="FF0000"/>
                </a:solidFill>
                <a:latin typeface="Arial" panose="020B0604020202020204" pitchFamily="34" charset="0"/>
                <a:cs typeface="Arial" panose="020B0604020202020204" pitchFamily="34" charset="0"/>
              </a:endParaRPr>
            </a:p>
          </p:txBody>
        </p:sp>
        <p:sp>
          <p:nvSpPr>
            <p:cNvPr id="41" name="Rectangle 40"/>
            <p:cNvSpPr/>
            <p:nvPr/>
          </p:nvSpPr>
          <p:spPr>
            <a:xfrm>
              <a:off x="2729691" y="1731298"/>
              <a:ext cx="288862" cy="277640"/>
            </a:xfrm>
            <a:prstGeom prst="rect">
              <a:avLst/>
            </a:prstGeom>
          </p:spPr>
          <p:txBody>
            <a:bodyPr wrap="none">
              <a:spAutoFit/>
            </a:bodyPr>
            <a:lstStyle/>
            <a:p>
              <a:r>
                <a:rPr lang="en-US" sz="1400" b="1" dirty="0" smtClean="0">
                  <a:solidFill>
                    <a:srgbClr val="FF0000"/>
                  </a:solidFill>
                  <a:latin typeface="Arial" panose="020B0604020202020204" pitchFamily="34" charset="0"/>
                  <a:cs typeface="Arial" panose="020B0604020202020204" pitchFamily="34" charset="0"/>
                </a:rPr>
                <a:t>=</a:t>
              </a:r>
              <a:endParaRPr lang="en-GB" sz="1400" b="1" dirty="0">
                <a:latin typeface="Arial" panose="020B0604020202020204" pitchFamily="34" charset="0"/>
                <a:cs typeface="Arial" panose="020B0604020202020204" pitchFamily="34" charset="0"/>
              </a:endParaRPr>
            </a:p>
          </p:txBody>
        </p:sp>
      </p:grpSp>
      <p:grpSp>
        <p:nvGrpSpPr>
          <p:cNvPr id="42" name="Group 41"/>
          <p:cNvGrpSpPr/>
          <p:nvPr/>
        </p:nvGrpSpPr>
        <p:grpSpPr>
          <a:xfrm>
            <a:off x="7129247" y="1743200"/>
            <a:ext cx="288862" cy="280866"/>
            <a:chOff x="2729691" y="1728072"/>
            <a:chExt cx="288862" cy="280866"/>
          </a:xfrm>
        </p:grpSpPr>
        <p:sp>
          <p:nvSpPr>
            <p:cNvPr id="43" name="Oval 42"/>
            <p:cNvSpPr/>
            <p:nvPr/>
          </p:nvSpPr>
          <p:spPr>
            <a:xfrm>
              <a:off x="2754798" y="1728072"/>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400" dirty="0" smtClean="0">
                <a:solidFill>
                  <a:srgbClr val="FF0000"/>
                </a:solidFill>
                <a:latin typeface="Arial" panose="020B0604020202020204" pitchFamily="34" charset="0"/>
                <a:cs typeface="Arial" panose="020B0604020202020204" pitchFamily="34" charset="0"/>
              </a:endParaRPr>
            </a:p>
          </p:txBody>
        </p:sp>
        <p:sp>
          <p:nvSpPr>
            <p:cNvPr id="44" name="Rectangle 43"/>
            <p:cNvSpPr/>
            <p:nvPr/>
          </p:nvSpPr>
          <p:spPr>
            <a:xfrm>
              <a:off x="2729691" y="1731298"/>
              <a:ext cx="288862" cy="277640"/>
            </a:xfrm>
            <a:prstGeom prst="rect">
              <a:avLst/>
            </a:prstGeom>
          </p:spPr>
          <p:txBody>
            <a:bodyPr wrap="none">
              <a:spAutoFit/>
            </a:bodyPr>
            <a:lstStyle/>
            <a:p>
              <a:r>
                <a:rPr lang="en-US" sz="1400" b="1" dirty="0" smtClean="0">
                  <a:solidFill>
                    <a:srgbClr val="FF0000"/>
                  </a:solidFill>
                  <a:latin typeface="Arial" panose="020B0604020202020204" pitchFamily="34" charset="0"/>
                  <a:cs typeface="Arial" panose="020B0604020202020204" pitchFamily="34" charset="0"/>
                </a:rPr>
                <a:t>=</a:t>
              </a:r>
              <a:endParaRPr lang="en-GB" sz="1400" b="1" dirty="0">
                <a:latin typeface="Arial" panose="020B0604020202020204" pitchFamily="34" charset="0"/>
                <a:cs typeface="Arial" panose="020B0604020202020204" pitchFamily="34" charset="0"/>
              </a:endParaRPr>
            </a:p>
          </p:txBody>
        </p:sp>
      </p:grpSp>
      <p:cxnSp>
        <p:nvCxnSpPr>
          <p:cNvPr id="45" name="Straight Connector 44"/>
          <p:cNvCxnSpPr/>
          <p:nvPr/>
        </p:nvCxnSpPr>
        <p:spPr>
          <a:xfrm flipV="1">
            <a:off x="4968411" y="2008200"/>
            <a:ext cx="1314696"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6" name="Elbow Connector 45"/>
          <p:cNvCxnSpPr/>
          <p:nvPr/>
        </p:nvCxnSpPr>
        <p:spPr>
          <a:xfrm rot="5400000">
            <a:off x="5467775" y="2092069"/>
            <a:ext cx="262071" cy="126066"/>
          </a:xfrm>
          <a:prstGeom prst="bentConnector3">
            <a:avLst/>
          </a:prstGeom>
          <a:ln>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6598633" y="2011818"/>
            <a:ext cx="519981"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rot="16200000" flipH="1">
            <a:off x="6744056" y="2138635"/>
            <a:ext cx="366274" cy="137140"/>
          </a:xfrm>
          <a:prstGeom prst="bentConnector3">
            <a:avLst/>
          </a:prstGeom>
          <a:ln>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503173" y="2008201"/>
            <a:ext cx="1396104"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16200000" flipH="1">
            <a:off x="8021400" y="2014802"/>
            <a:ext cx="277939" cy="264736"/>
          </a:xfrm>
          <a:prstGeom prst="bentConnector3">
            <a:avLst/>
          </a:prstGeom>
          <a:ln>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graphicFrame>
        <p:nvGraphicFramePr>
          <p:cNvPr id="51" name="Table 50"/>
          <p:cNvGraphicFramePr>
            <a:graphicFrameLocks noGrp="1"/>
          </p:cNvGraphicFramePr>
          <p:nvPr>
            <p:extLst>
              <p:ext uri="{D42A27DB-BD31-4B8C-83A1-F6EECF244321}">
                <p14:modId xmlns:p14="http://schemas.microsoft.com/office/powerpoint/2010/main" val="3049712139"/>
              </p:ext>
            </p:extLst>
          </p:nvPr>
        </p:nvGraphicFramePr>
        <p:xfrm>
          <a:off x="377825" y="5320002"/>
          <a:ext cx="3317720" cy="682351"/>
        </p:xfrm>
        <a:graphic>
          <a:graphicData uri="http://schemas.openxmlformats.org/drawingml/2006/table">
            <a:tbl>
              <a:tblPr/>
              <a:tblGrid>
                <a:gridCol w="1334017"/>
                <a:gridCol w="776177"/>
                <a:gridCol w="603763"/>
                <a:gridCol w="603763"/>
              </a:tblGrid>
              <a:tr h="224430">
                <a:tc>
                  <a:txBody>
                    <a:bodyPr/>
                    <a:lstStyle/>
                    <a:p>
                      <a:pPr algn="l" fontAlgn="ctr"/>
                      <a:r>
                        <a:rPr lang="en-US" sz="1100" b="1" i="0" u="none" strike="noStrike" dirty="0" smtClean="0">
                          <a:solidFill>
                            <a:schemeClr val="tx1"/>
                          </a:solidFill>
                          <a:effectLst/>
                          <a:latin typeface="Arial" panose="020B0604020202020204" pitchFamily="34" charset="0"/>
                          <a:cs typeface="Arial" panose="020B0604020202020204" pitchFamily="34" charset="0"/>
                        </a:rPr>
                        <a:t>Capital buffer ($M)</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Allocation</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C000"/>
                          </a:solidFill>
                          <a:effectLst/>
                          <a:latin typeface="Arial" panose="020B0604020202020204" pitchFamily="34" charset="0"/>
                          <a:cs typeface="Arial" panose="020B0604020202020204" pitchFamily="34" charset="0"/>
                        </a:rPr>
                        <a:t>Amber</a:t>
                      </a:r>
                      <a:endParaRPr lang="en-US" sz="1100" b="1" i="0" u="none" strike="noStrike" dirty="0">
                        <a:solidFill>
                          <a:srgbClr val="FFC000"/>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Red</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1609">
                <a:tc>
                  <a:txBody>
                    <a:bodyPr/>
                    <a:lstStyle/>
                    <a:p>
                      <a:pPr algn="l" fontAlgn="b"/>
                      <a:r>
                        <a:rPr lang="en-US" sz="1100" b="1" i="0" u="none" strike="noStrike" dirty="0" smtClean="0">
                          <a:effectLst/>
                          <a:latin typeface="Arial" panose="020B0604020202020204" pitchFamily="34" charset="0"/>
                          <a:cs typeface="Arial" panose="020B0604020202020204" pitchFamily="34" charset="0"/>
                        </a:rPr>
                        <a:t>SHUSA allocation</a:t>
                      </a:r>
                      <a:endParaRPr lang="en-US" sz="1100" b="1" i="0" u="none" strike="noStrike" dirty="0">
                        <a:effectLst/>
                        <a:latin typeface="Arial" panose="020B0604020202020204" pitchFamily="34" charset="0"/>
                        <a:cs typeface="Arial" panose="020B0604020202020204" pitchFamily="34" charset="0"/>
                      </a:endParaRPr>
                    </a:p>
                  </a:txBody>
                  <a:tcPr marL="45720" marR="45720" marT="0" marB="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Arial" panose="020B0604020202020204" pitchFamily="34" charset="0"/>
                          <a:cs typeface="Arial" panose="020B0604020202020204" pitchFamily="34" charset="0"/>
                        </a:rPr>
                        <a:t>3.4%</a:t>
                      </a:r>
                      <a:r>
                        <a:rPr lang="en-US" sz="1100" b="1" i="0" u="none" strike="noStrike" baseline="30000" dirty="0" smtClean="0">
                          <a:solidFill>
                            <a:schemeClr val="tx1"/>
                          </a:solidFill>
                          <a:effectLst/>
                          <a:latin typeface="Arial" panose="020B0604020202020204" pitchFamily="34" charset="0"/>
                          <a:cs typeface="Arial" panose="020B0604020202020204" pitchFamily="34" charset="0"/>
                        </a:rPr>
                        <a:t>2</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Arial" panose="020B0604020202020204" pitchFamily="34" charset="0"/>
                          <a:cs typeface="Arial" panose="020B0604020202020204" pitchFamily="34" charset="0"/>
                        </a:rPr>
                        <a:t>$21</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Arial" panose="020B0604020202020204" pitchFamily="34" charset="0"/>
                          <a:cs typeface="Arial" panose="020B0604020202020204" pitchFamily="34" charset="0"/>
                        </a:rPr>
                        <a:t>$31</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226312">
                <a:tc>
                  <a:txBody>
                    <a:bodyPr/>
                    <a:lstStyle/>
                    <a:p>
                      <a:pPr algn="l" fontAlgn="b"/>
                      <a:r>
                        <a:rPr lang="en-US" sz="1100" b="0" i="0" u="none" strike="noStrike" dirty="0" smtClean="0">
                          <a:solidFill>
                            <a:schemeClr val="tx1"/>
                          </a:solidFill>
                          <a:effectLst/>
                          <a:latin typeface="Arial" panose="020B0604020202020204" pitchFamily="34" charset="0"/>
                          <a:cs typeface="Arial" panose="020B0604020202020204" pitchFamily="34" charset="0"/>
                        </a:rPr>
                        <a:t>SIS</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chemeClr val="tx1"/>
                          </a:solidFill>
                          <a:effectLst/>
                          <a:latin typeface="Arial"/>
                        </a:rPr>
                        <a:t>100%</a:t>
                      </a:r>
                      <a:endParaRPr lang="en-US" sz="1100" b="0" i="0" u="none" strike="noStrike" dirty="0">
                        <a:solidFill>
                          <a:schemeClr val="tx1"/>
                        </a:solidFill>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chemeClr val="tx1"/>
                          </a:solidFill>
                          <a:effectLst/>
                          <a:latin typeface="Arial"/>
                        </a:rPr>
                        <a:t>$60</a:t>
                      </a:r>
                      <a:endParaRPr lang="en-US" sz="1100" b="0" i="0" u="none" strike="noStrike" dirty="0">
                        <a:solidFill>
                          <a:schemeClr val="tx1"/>
                        </a:solidFill>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chemeClr val="tx1"/>
                          </a:solidFill>
                          <a:effectLst/>
                          <a:latin typeface="Arial"/>
                        </a:rPr>
                        <a:t>$82</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3" name="Rectangular Callout 52"/>
          <p:cNvSpPr/>
          <p:nvPr/>
        </p:nvSpPr>
        <p:spPr>
          <a:xfrm>
            <a:off x="1853069" y="4920222"/>
            <a:ext cx="1371600" cy="274320"/>
          </a:xfrm>
          <a:prstGeom prst="wedgeRectCallout">
            <a:avLst>
              <a:gd name="adj1" fmla="val -39377"/>
              <a:gd name="adj2" fmla="val 97831"/>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sz="900" dirty="0" smtClean="0">
                <a:solidFill>
                  <a:schemeClr val="tx1"/>
                </a:solidFill>
                <a:latin typeface="Arial" panose="020B0604020202020204" pitchFamily="34" charset="0"/>
                <a:cs typeface="Arial" panose="020B0604020202020204" pitchFamily="34" charset="0"/>
                <a:sym typeface="Arial"/>
              </a:rPr>
              <a:t>Allocated proportionally by CCAR losses</a:t>
            </a:r>
          </a:p>
        </p:txBody>
      </p:sp>
      <p:graphicFrame>
        <p:nvGraphicFramePr>
          <p:cNvPr id="55" name="Table 54"/>
          <p:cNvGraphicFramePr>
            <a:graphicFrameLocks noGrp="1"/>
          </p:cNvGraphicFramePr>
          <p:nvPr>
            <p:extLst>
              <p:ext uri="{D42A27DB-BD31-4B8C-83A1-F6EECF244321}">
                <p14:modId xmlns:p14="http://schemas.microsoft.com/office/powerpoint/2010/main" val="2989193215"/>
              </p:ext>
            </p:extLst>
          </p:nvPr>
        </p:nvGraphicFramePr>
        <p:xfrm>
          <a:off x="365456" y="2333186"/>
          <a:ext cx="8867444" cy="2504628"/>
        </p:xfrm>
        <a:graphic>
          <a:graphicData uri="http://schemas.openxmlformats.org/drawingml/2006/table">
            <a:tbl>
              <a:tblPr/>
              <a:tblGrid>
                <a:gridCol w="1686628"/>
                <a:gridCol w="897602"/>
                <a:gridCol w="897602"/>
                <a:gridCol w="897602"/>
                <a:gridCol w="897602"/>
                <a:gridCol w="897602"/>
                <a:gridCol w="897602"/>
                <a:gridCol w="897602"/>
                <a:gridCol w="897602"/>
              </a:tblGrid>
              <a:tr h="208719">
                <a:tc rowSpan="2">
                  <a:txBody>
                    <a:bodyPr/>
                    <a:lstStyle/>
                    <a:p>
                      <a:pPr algn="ctr" fontAlgn="ctr"/>
                      <a:r>
                        <a:rPr lang="en-US" sz="1100" b="1" i="0" u="none" strike="noStrike" dirty="0">
                          <a:solidFill>
                            <a:schemeClr val="tx1"/>
                          </a:solidFill>
                          <a:effectLst/>
                          <a:latin typeface="Arial" panose="020B0604020202020204" pitchFamily="34" charset="0"/>
                          <a:cs typeface="Arial" panose="020B0604020202020204" pitchFamily="34" charset="0"/>
                        </a:rPr>
                        <a:t>Capital Ratio</a:t>
                      </a:r>
                    </a:p>
                  </a:txBody>
                  <a:tcPr marL="45720" marR="45720" marT="0" marB="0" anchor="b">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CCAR</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Ratio</a:t>
                      </a:r>
                    </a:p>
                    <a:p>
                      <a:pPr algn="ctr" fontAlgn="ctr"/>
                      <a:r>
                        <a:rPr lang="en-US" sz="1100" b="1" i="0" u="none" strike="noStrike" baseline="0" dirty="0" smtClean="0">
                          <a:solidFill>
                            <a:schemeClr val="tx1"/>
                          </a:solidFill>
                          <a:effectLst/>
                          <a:latin typeface="Arial" panose="020B0604020202020204" pitchFamily="34" charset="0"/>
                          <a:cs typeface="Arial" panose="020B0604020202020204" pitchFamily="34" charset="0"/>
                        </a:rPr>
                        <a:t>(Min Q)</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Capital policy trigger</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100" b="0"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i="0" u="none" strike="noStrike" kern="1200" dirty="0" smtClean="0">
                          <a:solidFill>
                            <a:schemeClr val="tx1"/>
                          </a:solidFill>
                          <a:effectLst/>
                          <a:latin typeface="Arial" panose="020B0604020202020204" pitchFamily="34" charset="0"/>
                          <a:ea typeface="+mn-ea"/>
                          <a:cs typeface="Arial" panose="020B0604020202020204" pitchFamily="34" charset="0"/>
                        </a:rPr>
                        <a:t>Capital buffer </a:t>
                      </a: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Capital buffer </a:t>
                      </a:r>
                      <a:r>
                        <a:rPr lang="en-US" sz="1100" b="0" i="0" u="none" strike="noStrike" dirty="0" smtClean="0">
                          <a:solidFill>
                            <a:schemeClr val="tx1"/>
                          </a:solidFill>
                          <a:effectLst/>
                          <a:latin typeface="Arial" panose="020B0604020202020204" pitchFamily="34" charset="0"/>
                          <a:cs typeface="Arial" panose="020B0604020202020204" pitchFamily="34" charset="0"/>
                        </a:rPr>
                        <a:t>($M)</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08719">
                <a:tc vMerge="1">
                  <a:txBody>
                    <a:bodyPr/>
                    <a:lstStyle/>
                    <a:p>
                      <a:pPr algn="ctr" fontAlgn="ctr"/>
                      <a:endParaRPr lang="en-US" sz="1200" b="1" i="0" u="none" strike="noStrike" dirty="0">
                        <a:solidFill>
                          <a:schemeClr val="bg1"/>
                        </a:solidFill>
                        <a:effectLst/>
                        <a:latin typeface="+mj-lt"/>
                      </a:endParaRPr>
                    </a:p>
                  </a:txBody>
                  <a:tcPr marL="45720" marR="45720" marT="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endParaRPr lang="en-GB"/>
                    </a:p>
                  </a:txBody>
                  <a:tcPr/>
                </a:tc>
                <a:tc>
                  <a:txBody>
                    <a:bodyPr/>
                    <a:lstStyle/>
                    <a:p>
                      <a:pPr algn="ctr" fontAlgn="ctr"/>
                      <a:r>
                        <a:rPr lang="en-US" sz="1100" b="1" i="0" u="none" strike="noStrike" kern="1200" dirty="0" smtClean="0">
                          <a:solidFill>
                            <a:srgbClr val="FFC000"/>
                          </a:solidFill>
                          <a:effectLst/>
                          <a:latin typeface="Arial" panose="020B0604020202020204" pitchFamily="34" charset="0"/>
                          <a:ea typeface="+mn-ea"/>
                          <a:cs typeface="Arial" panose="020B0604020202020204" pitchFamily="34" charset="0"/>
                        </a:rPr>
                        <a:t>Amber</a:t>
                      </a:r>
                      <a:endParaRPr lang="en-US" sz="1100" b="0" i="0" u="none" strike="noStrike" dirty="0">
                        <a:solidFill>
                          <a:srgbClr val="FFC000"/>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Red</a:t>
                      </a:r>
                      <a:endParaRPr lang="en-US" sz="1100" b="0" i="0" u="none" strike="noStrike" dirty="0">
                        <a:solidFill>
                          <a:srgbClr val="FF0000"/>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C000"/>
                          </a:solidFill>
                          <a:effectLst/>
                          <a:latin typeface="Arial" panose="020B0604020202020204" pitchFamily="34" charset="0"/>
                          <a:cs typeface="Arial" panose="020B0604020202020204" pitchFamily="34" charset="0"/>
                        </a:rPr>
                        <a:t>Amber</a:t>
                      </a:r>
                      <a:endParaRPr lang="en-US" sz="1100" b="1" i="0" u="none" strike="noStrike" dirty="0">
                        <a:solidFill>
                          <a:srgbClr val="FFC000"/>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Red</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RWA</a:t>
                      </a:r>
                      <a:r>
                        <a:rPr lang="en-US" sz="1100" b="1" i="0" u="none" strike="noStrike" baseline="30000" dirty="0" smtClean="0">
                          <a:solidFill>
                            <a:schemeClr val="tx1"/>
                          </a:solidFill>
                          <a:effectLst/>
                          <a:latin typeface="Arial" panose="020B0604020202020204" pitchFamily="34" charset="0"/>
                          <a:cs typeface="Arial" panose="020B0604020202020204" pitchFamily="34" charset="0"/>
                        </a:rPr>
                        <a:t>1</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C000"/>
                          </a:solidFill>
                          <a:effectLst/>
                          <a:latin typeface="Arial" panose="020B0604020202020204" pitchFamily="34" charset="0"/>
                          <a:cs typeface="Arial" panose="020B0604020202020204" pitchFamily="34" charset="0"/>
                        </a:rPr>
                        <a:t>Amber</a:t>
                      </a:r>
                      <a:endParaRPr lang="en-US" sz="1100" b="1" i="0" u="none" strike="noStrike" dirty="0">
                        <a:solidFill>
                          <a:srgbClr val="FFC000"/>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Red</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8719">
                <a:tc gridSpan="9">
                  <a:txBody>
                    <a:bodyPr/>
                    <a:lstStyle/>
                    <a:p>
                      <a:pPr algn="l" fontAlgn="b"/>
                      <a:r>
                        <a:rPr lang="en-US" sz="1100" b="1" i="0" u="none" strike="noStrike" dirty="0" smtClean="0">
                          <a:solidFill>
                            <a:schemeClr val="bg1"/>
                          </a:solidFill>
                          <a:effectLst/>
                          <a:latin typeface="Arial" panose="020B0604020202020204" pitchFamily="34" charset="0"/>
                          <a:cs typeface="Arial" panose="020B0604020202020204" pitchFamily="34" charset="0"/>
                        </a:rPr>
                        <a:t>SHUSA (pre-IHC</a:t>
                      </a:r>
                      <a:r>
                        <a:rPr lang="en-US" sz="1100" b="1" i="0" u="none" strike="noStrike" baseline="0" dirty="0" smtClean="0">
                          <a:solidFill>
                            <a:schemeClr val="bg1"/>
                          </a:solidFill>
                          <a:effectLst/>
                          <a:latin typeface="Arial" panose="020B0604020202020204" pitchFamily="34" charset="0"/>
                          <a:cs typeface="Arial" panose="020B0604020202020204" pitchFamily="34" charset="0"/>
                        </a:rPr>
                        <a:t> capital contribution changes)</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endParaRPr lang="en-GB"/>
                    </a:p>
                  </a:txBody>
                  <a:tcPr/>
                </a:tc>
                <a:tc hMerge="1">
                  <a:txBody>
                    <a:bodyPr/>
                    <a:lstStyle/>
                    <a:p>
                      <a:pPr algn="ctr" fontAlgn="b"/>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fontAlgn="b"/>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fontAlgn="b"/>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fontAlgn="b"/>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fontAlgn="b"/>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fontAlgn="b"/>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fontAlgn="b"/>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208719">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Common </a:t>
                      </a:r>
                      <a:r>
                        <a:rPr lang="en-US" sz="1100" b="0" i="0" u="none" strike="noStrike" dirty="0" smtClean="0">
                          <a:solidFill>
                            <a:srgbClr val="000000"/>
                          </a:solidFill>
                          <a:effectLst/>
                          <a:latin typeface="Arial" panose="020B0604020202020204" pitchFamily="34" charset="0"/>
                          <a:cs typeface="Arial" panose="020B0604020202020204" pitchFamily="34" charset="0"/>
                        </a:rPr>
                        <a:t>Equity Tier 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Arial"/>
                        </a:rPr>
                        <a:t>8.21%</a:t>
                      </a:r>
                    </a:p>
                  </a:txBody>
                  <a:tcPr marL="0" marR="0" marT="0" marB="0" anchor="ctr">
                    <a:lnL w="6350" cap="flat" cmpd="sng" algn="ctr">
                      <a:no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7.30%</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6.55%</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Arial"/>
                        </a:rPr>
                        <a:t>0.91%</a:t>
                      </a:r>
                    </a:p>
                  </a:txBody>
                  <a:tcPr marL="0" marR="0" marT="0" marB="0" anchor="ctr">
                    <a:lnL>
                      <a:noFill/>
                    </a:lnL>
                    <a:lnR>
                      <a:noFill/>
                    </a:lnR>
                    <a:lnT w="12700" cap="flat" cmpd="sng" algn="ctr">
                      <a:solidFill>
                        <a:schemeClr val="bg2"/>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1.66%</a:t>
                      </a:r>
                    </a:p>
                  </a:txBody>
                  <a:tcPr marL="0" marR="0" marT="0" marB="0" anchor="ctr">
                    <a:lnL>
                      <a:noFill/>
                    </a:lnL>
                    <a:lnR>
                      <a:noFill/>
                    </a:lnR>
                    <a:lnT w="12700" cap="flat" cmpd="sng" algn="ctr">
                      <a:solidFill>
                        <a:schemeClr val="bg2"/>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chemeClr val="tx1"/>
                          </a:solidFill>
                          <a:effectLst/>
                          <a:latin typeface="Arial"/>
                        </a:rPr>
                        <a:t>$98,173 </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a:t>
                      </a:r>
                      <a:r>
                        <a:rPr lang="en-US" sz="1100" b="0" i="0" u="none" strike="noStrike" dirty="0" smtClean="0">
                          <a:solidFill>
                            <a:schemeClr val="tx1"/>
                          </a:solidFill>
                          <a:effectLst/>
                          <a:latin typeface="Arial"/>
                        </a:rPr>
                        <a:t>893</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a:t>
                      </a:r>
                      <a:r>
                        <a:rPr lang="en-US" sz="1100" b="0" i="0" u="none" strike="noStrike" dirty="0" smtClean="0">
                          <a:solidFill>
                            <a:schemeClr val="tx1"/>
                          </a:solidFill>
                          <a:effectLst/>
                          <a:latin typeface="Arial"/>
                        </a:rPr>
                        <a:t>1,629</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8719">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cs typeface="Arial" panose="020B0604020202020204" pitchFamily="34" charset="0"/>
                        </a:rPr>
                        <a:t>T1 Risk-based Capital</a:t>
                      </a:r>
                    </a:p>
                  </a:txBody>
                  <a:tcPr marL="45720" marR="45720" marT="0" marB="0" anchor="ctr">
                    <a:lnL w="12700" cap="flat" cmpd="sng" algn="ctr">
                      <a:solidFill>
                        <a:srgbClr val="FF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a:rPr>
                        <a:t>9.74%</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Arial" panose="020B0604020202020204" pitchFamily="34" charset="0"/>
                          <a:cs typeface="Arial" panose="020B0604020202020204" pitchFamily="34" charset="0"/>
                        </a:rPr>
                        <a:t>8.85%</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Arial" panose="020B0604020202020204" pitchFamily="34" charset="0"/>
                          <a:cs typeface="Arial" panose="020B0604020202020204" pitchFamily="34" charset="0"/>
                        </a:rPr>
                        <a:t>8.10%</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a:solidFill>
                            <a:schemeClr val="tx1"/>
                          </a:solidFill>
                          <a:effectLst/>
                          <a:latin typeface="Arial"/>
                        </a:rPr>
                        <a:t>0.89%</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a:rPr>
                        <a:t>1.64%</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Arial"/>
                        </a:rPr>
                        <a:t>$98,173 </a:t>
                      </a:r>
                      <a:endParaRPr lang="en-US" sz="1100" b="1"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a:rPr>
                        <a:t>$</a:t>
                      </a:r>
                      <a:r>
                        <a:rPr lang="en-US" sz="1100" b="1" i="0" u="none" strike="noStrike" dirty="0" smtClean="0">
                          <a:solidFill>
                            <a:schemeClr val="tx1"/>
                          </a:solidFill>
                          <a:effectLst/>
                          <a:latin typeface="Arial"/>
                        </a:rPr>
                        <a:t>873</a:t>
                      </a:r>
                      <a:endParaRPr lang="en-US" sz="1100" b="1"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a:rPr>
                        <a:t>$</a:t>
                      </a:r>
                      <a:r>
                        <a:rPr lang="en-US" sz="1100" b="1" i="0" u="none" strike="noStrike" dirty="0" smtClean="0">
                          <a:solidFill>
                            <a:schemeClr val="tx1"/>
                          </a:solidFill>
                          <a:effectLst/>
                          <a:latin typeface="Arial"/>
                        </a:rPr>
                        <a:t>1,610</a:t>
                      </a:r>
                      <a:endParaRPr lang="en-US" sz="1100" b="1" i="0" u="none" strike="noStrike" dirty="0">
                        <a:solidFill>
                          <a:schemeClr val="tx1"/>
                        </a:solidFill>
                        <a:effectLst/>
                        <a:latin typeface="Arial"/>
                      </a:endParaRPr>
                    </a:p>
                  </a:txBody>
                  <a:tcPr marL="0" marR="0" marT="0" marB="0" anchor="ct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208719">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Total </a:t>
                      </a:r>
                      <a:r>
                        <a:rPr lang="en-US" sz="1100" b="0" i="0" u="none" strike="noStrike" dirty="0" smtClean="0">
                          <a:solidFill>
                            <a:srgbClr val="000000"/>
                          </a:solidFill>
                          <a:effectLst/>
                          <a:latin typeface="Arial" panose="020B0604020202020204" pitchFamily="34" charset="0"/>
                          <a:cs typeface="Arial" panose="020B0604020202020204" pitchFamily="34" charset="0"/>
                        </a:rPr>
                        <a:t>Risk-based Capital</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chemeClr val="tx1"/>
                          </a:solidFill>
                          <a:effectLst/>
                          <a:latin typeface="Arial"/>
                        </a:rPr>
                        <a:t>13.85%</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10.80%</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10.05%</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chemeClr val="tx1"/>
                          </a:solidFill>
                          <a:effectLst/>
                          <a:latin typeface="Arial"/>
                        </a:rPr>
                        <a:t>3.05%</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a:solidFill>
                            <a:schemeClr val="tx1"/>
                          </a:solidFill>
                          <a:effectLst/>
                          <a:latin typeface="Arial"/>
                        </a:rPr>
                        <a:t>3.80%</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chemeClr val="tx1"/>
                          </a:solidFill>
                          <a:effectLst/>
                          <a:latin typeface="Arial"/>
                        </a:rPr>
                        <a:t>$98,173 </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a:t>
                      </a:r>
                      <a:r>
                        <a:rPr lang="en-US" sz="1100" b="0" i="0" u="none" strike="noStrike" dirty="0" smtClean="0">
                          <a:solidFill>
                            <a:schemeClr val="tx1"/>
                          </a:solidFill>
                          <a:effectLst/>
                          <a:latin typeface="Arial"/>
                        </a:rPr>
                        <a:t>2,994</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a:t>
                      </a:r>
                      <a:r>
                        <a:rPr lang="en-US" sz="1100" b="0" i="0" u="none" strike="noStrike" dirty="0" smtClean="0">
                          <a:solidFill>
                            <a:schemeClr val="tx1"/>
                          </a:solidFill>
                          <a:effectLst/>
                          <a:latin typeface="Arial"/>
                        </a:rPr>
                        <a:t>3,730</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r>
              <a:tr h="208719">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Tier 1 </a:t>
                      </a:r>
                      <a:r>
                        <a:rPr lang="en-US" sz="1100" b="0" i="0" u="none" strike="noStrike" dirty="0" smtClean="0">
                          <a:solidFill>
                            <a:srgbClr val="000000"/>
                          </a:solidFill>
                          <a:effectLst/>
                          <a:latin typeface="Arial" panose="020B0604020202020204" pitchFamily="34" charset="0"/>
                          <a:cs typeface="Arial" panose="020B0604020202020204" pitchFamily="34" charset="0"/>
                        </a:rPr>
                        <a:t>Leverage</a:t>
                      </a:r>
                      <a:r>
                        <a:rPr lang="en-US" sz="1100" b="0" i="0" u="none" strike="noStrike" baseline="30000" dirty="0" smtClean="0">
                          <a:solidFill>
                            <a:srgbClr val="000000"/>
                          </a:solidFill>
                          <a:effectLst/>
                          <a:latin typeface="Arial" panose="020B0604020202020204" pitchFamily="34" charset="0"/>
                          <a:cs typeface="Arial" panose="020B0604020202020204" pitchFamily="34" charset="0"/>
                        </a:rPr>
                        <a:t>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Arial"/>
                        </a:rPr>
                        <a:t>7.76%</a:t>
                      </a:r>
                    </a:p>
                  </a:txBody>
                  <a:tcPr marL="0" marR="0" marT="0" marB="0" anchor="ctr">
                    <a:lnL w="635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6.80%</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6.35%</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Arial"/>
                        </a:rPr>
                        <a:t>0.96%</a:t>
                      </a:r>
                    </a:p>
                  </a:txBody>
                  <a:tcPr marL="0" marR="0" marT="0" marB="0" anchor="ctr">
                    <a:lnL>
                      <a:noFill/>
                    </a:lnL>
                    <a:lnR>
                      <a:noFill/>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1.41%</a:t>
                      </a:r>
                    </a:p>
                  </a:txBody>
                  <a:tcPr marL="0" marR="0" marT="0" marB="0" anchor="ctr">
                    <a:lnL>
                      <a:noFill/>
                    </a:lnL>
                    <a:lnR>
                      <a:noFill/>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chemeClr val="tx1"/>
                          </a:solidFill>
                          <a:effectLst/>
                          <a:latin typeface="Arial"/>
                        </a:rPr>
                        <a:t>$124,840 </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a:t>
                      </a:r>
                      <a:r>
                        <a:rPr lang="en-US" sz="1100" b="0" i="0" u="none" strike="noStrike" dirty="0" smtClean="0">
                          <a:solidFill>
                            <a:schemeClr val="tx1"/>
                          </a:solidFill>
                          <a:effectLst/>
                          <a:latin typeface="Arial"/>
                        </a:rPr>
                        <a:t>1,198</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a:t>
                      </a:r>
                      <a:r>
                        <a:rPr lang="en-US" sz="1100" b="0" i="0" u="none" strike="noStrike" dirty="0" smtClean="0">
                          <a:solidFill>
                            <a:schemeClr val="tx1"/>
                          </a:solidFill>
                          <a:effectLst/>
                          <a:latin typeface="Arial"/>
                        </a:rPr>
                        <a:t>1,760</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r>
              <a:tr h="208719">
                <a:tc gridSpan="9">
                  <a:txBody>
                    <a:bodyPr/>
                    <a:lstStyle/>
                    <a:p>
                      <a:pPr algn="l" fontAlgn="b"/>
                      <a:r>
                        <a:rPr lang="en-US" sz="1100" b="1" i="0" u="none" strike="noStrike" dirty="0" smtClean="0">
                          <a:solidFill>
                            <a:schemeClr val="bg1"/>
                          </a:solidFill>
                          <a:effectLst/>
                          <a:latin typeface="Arial" panose="020B0604020202020204" pitchFamily="34" charset="0"/>
                          <a:cs typeface="Arial" panose="020B0604020202020204" pitchFamily="34" charset="0"/>
                        </a:rPr>
                        <a:t>SIS</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endParaRPr lang="en-GB"/>
                    </a:p>
                  </a:txBody>
                  <a:tcPr/>
                </a:tc>
                <a:tc hMerge="1">
                  <a:txBody>
                    <a:bodyPr/>
                    <a:lstStyle/>
                    <a:p>
                      <a:pPr algn="ctr" fontAlgn="b"/>
                      <a:endParaRPr lang="en-US" sz="1100" b="0"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fontAlgn="b"/>
                      <a:endParaRPr lang="en-US" sz="1100" b="0"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fontAlgn="b"/>
                      <a:endParaRPr lang="en-US" sz="1100" b="0"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fontAlgn="b"/>
                      <a:endParaRPr lang="en-US" sz="1100" b="0"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fontAlgn="b"/>
                      <a:endParaRPr lang="en-US" sz="1100" b="0"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fontAlgn="b"/>
                      <a:endParaRPr lang="en-US" sz="1100" b="0"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fontAlgn="b"/>
                      <a:endParaRPr lang="en-US" sz="1100" b="0"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208719">
                <a:tc>
                  <a:txBody>
                    <a:bodyPr/>
                    <a:lstStyle/>
                    <a:p>
                      <a:pPr algn="l" fontAlgn="b"/>
                      <a:r>
                        <a:rPr lang="en-US" sz="1100" b="0" i="0" u="none" strike="noStrike" dirty="0" smtClean="0">
                          <a:solidFill>
                            <a:srgbClr val="000000"/>
                          </a:solidFill>
                          <a:effectLst/>
                          <a:latin typeface="Arial" panose="020B0604020202020204" pitchFamily="34" charset="0"/>
                          <a:cs typeface="Arial" panose="020B0604020202020204" pitchFamily="34" charset="0"/>
                        </a:rPr>
                        <a:t>Common Equity Tier 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0" dirty="0"/>
                    </a:p>
                  </a:txBody>
                  <a:tcPr marL="0" marR="0" marT="0" marB="0" anchor="ctr">
                    <a:lnL w="6350" cap="flat" cmpd="sng" algn="ctr">
                      <a:no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pattFill prst="ltDnDiag">
                      <a:fgClr>
                        <a:schemeClr val="bg1">
                          <a:lumMod val="75000"/>
                        </a:schemeClr>
                      </a:fgClr>
                      <a:bgClr>
                        <a:schemeClr val="bg1"/>
                      </a:bgClr>
                    </a:pattFill>
                  </a:tcPr>
                </a:tc>
                <a:tc>
                  <a:txBody>
                    <a:bodyPr/>
                    <a:lstStyle/>
                    <a:p>
                      <a:pPr algn="ctr" rtl="0" fontAlgn="ctr"/>
                      <a:endParaRPr lang="en-US" sz="1000" b="0" i="0" u="none" strike="noStrike" dirty="0">
                        <a:solidFill>
                          <a:schemeClr val="tx1"/>
                        </a:solidFill>
                        <a:effectLst/>
                        <a:latin typeface="Arial"/>
                      </a:endParaRPr>
                    </a:p>
                  </a:txBody>
                  <a:tcPr marL="0" marR="0" marT="0" marB="0" anchor="ctr">
                    <a:lnL w="6350" cap="flat" cmpd="sng" algn="ctr">
                      <a:no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pattFill prst="ltDnDiag">
                      <a:fgClr>
                        <a:schemeClr val="bg1">
                          <a:lumMod val="75000"/>
                        </a:schemeClr>
                      </a:fgClr>
                      <a:bgClr>
                        <a:schemeClr val="bg1"/>
                      </a:bgClr>
                    </a:pattFill>
                  </a:tcPr>
                </a:tc>
                <a:tc>
                  <a:txBody>
                    <a:bodyPr/>
                    <a:lstStyle/>
                    <a:p>
                      <a:pPr algn="ctr" rtl="0" fontAlgn="ctr"/>
                      <a:endParaRPr lang="en-US" sz="1000" b="0" i="0" u="none" strike="noStrike" dirty="0">
                        <a:solidFill>
                          <a:schemeClr val="tx1"/>
                        </a:solidFill>
                        <a:effectLst/>
                        <a:latin typeface="Arial"/>
                      </a:endParaRPr>
                    </a:p>
                  </a:txBody>
                  <a:tcPr marL="0" marR="0" marT="0" marB="0" anchor="ctr">
                    <a:lnL w="6350" cap="flat" cmpd="sng" algn="ctr">
                      <a:no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pattFill prst="ltDnDiag">
                      <a:fgClr>
                        <a:schemeClr val="bg1">
                          <a:lumMod val="75000"/>
                        </a:schemeClr>
                      </a:fgClr>
                      <a:bgClr>
                        <a:schemeClr val="bg1"/>
                      </a:bgClr>
                    </a:pattFill>
                  </a:tcPr>
                </a:tc>
                <a:tc>
                  <a:txBody>
                    <a:bodyPr/>
                    <a:lstStyle/>
                    <a:p>
                      <a:pPr algn="ctr" fontAlgn="b"/>
                      <a:endParaRPr lang="en-US" sz="1000" b="0" i="0" u="none" strike="noStrike" dirty="0">
                        <a:solidFill>
                          <a:schemeClr val="tx1"/>
                        </a:solidFill>
                        <a:effectLst/>
                        <a:latin typeface="Arial"/>
                      </a:endParaRPr>
                    </a:p>
                  </a:txBody>
                  <a:tcPr marL="0" marR="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pattFill prst="ltDnDiag">
                      <a:fgClr>
                        <a:schemeClr val="bg1">
                          <a:lumMod val="75000"/>
                        </a:schemeClr>
                      </a:fgClr>
                      <a:bgClr>
                        <a:schemeClr val="bg1"/>
                      </a:bgClr>
                    </a:pattFill>
                  </a:tcPr>
                </a:tc>
                <a:tc>
                  <a:txBody>
                    <a:bodyPr/>
                    <a:lstStyle/>
                    <a:p>
                      <a:pPr algn="ctr" fontAlgn="b"/>
                      <a:endParaRPr lang="en-US" sz="1000" b="0" i="0" u="none" strike="noStrike" dirty="0">
                        <a:solidFill>
                          <a:schemeClr val="tx1"/>
                        </a:solidFill>
                        <a:effectLst/>
                        <a:latin typeface="Arial"/>
                      </a:endParaRPr>
                    </a:p>
                  </a:txBody>
                  <a:tcPr marL="0" marR="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pattFill prst="ltDnDiag">
                      <a:fgClr>
                        <a:schemeClr val="bg1">
                          <a:lumMod val="75000"/>
                        </a:schemeClr>
                      </a:fgClr>
                      <a:bgClr>
                        <a:schemeClr val="bg1"/>
                      </a:bgClr>
                    </a:pattFill>
                  </a:tcPr>
                </a:tc>
                <a:tc>
                  <a:txBody>
                    <a:bodyPr/>
                    <a:lstStyle/>
                    <a:p>
                      <a:pPr algn="ctr" fontAlgn="b"/>
                      <a:endParaRPr lang="en-US" sz="10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pattFill prst="ltDnDiag">
                      <a:fgClr>
                        <a:schemeClr val="bg1">
                          <a:lumMod val="75000"/>
                        </a:schemeClr>
                      </a:fgClr>
                      <a:bgClr>
                        <a:schemeClr val="bg1"/>
                      </a:bgClr>
                    </a:pattFill>
                  </a:tcPr>
                </a:tc>
                <a:tc>
                  <a:txBody>
                    <a:bodyPr/>
                    <a:lstStyle/>
                    <a:p>
                      <a:pPr algn="ctr" fontAlgn="b"/>
                      <a:endParaRPr lang="en-US" sz="10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pattFill prst="ltDnDiag">
                      <a:fgClr>
                        <a:schemeClr val="bg1">
                          <a:lumMod val="75000"/>
                        </a:schemeClr>
                      </a:fgClr>
                      <a:bgClr>
                        <a:schemeClr val="bg1"/>
                      </a:bgClr>
                    </a:pattFill>
                  </a:tcPr>
                </a:tc>
                <a:tc>
                  <a:txBody>
                    <a:bodyPr/>
                    <a:lstStyle/>
                    <a:p>
                      <a:pPr algn="ctr" fontAlgn="b"/>
                      <a:endParaRPr lang="en-US" sz="10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pattFill prst="ltDnDiag">
                      <a:fgClr>
                        <a:schemeClr val="bg1">
                          <a:lumMod val="75000"/>
                        </a:schemeClr>
                      </a:fgClr>
                      <a:bgClr>
                        <a:schemeClr val="bg1"/>
                      </a:bgClr>
                    </a:pattFill>
                  </a:tcPr>
                </a:tc>
              </a:tr>
              <a:tr h="208719">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chemeClr val="tx1"/>
                          </a:solidFill>
                          <a:effectLst/>
                          <a:latin typeface="Arial" panose="020B0604020202020204" pitchFamily="34" charset="0"/>
                          <a:cs typeface="Arial" panose="020B0604020202020204" pitchFamily="34" charset="0"/>
                        </a:rPr>
                        <a:t>T1 </a:t>
                      </a:r>
                      <a:r>
                        <a:rPr lang="en-US" sz="1100" b="0" i="0" u="none" strike="noStrike" dirty="0" smtClean="0">
                          <a:solidFill>
                            <a:srgbClr val="000000"/>
                          </a:solidFill>
                          <a:effectLst/>
                          <a:latin typeface="Arial" panose="020B0604020202020204" pitchFamily="34" charset="0"/>
                          <a:cs typeface="Arial" panose="020B0604020202020204" pitchFamily="34" charset="0"/>
                        </a:rPr>
                        <a:t>Risk-based Capital</a:t>
                      </a:r>
                    </a:p>
                  </a:txBody>
                  <a:tcPr marL="45720" marR="45720" marT="0" marB="0" anchor="ctr">
                    <a:lnL w="1270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0" marR="0" marT="0" marB="0" anchor="ctr">
                    <a:lnL w="635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pattFill prst="ltDnDiag">
                      <a:fgClr>
                        <a:schemeClr val="bg1">
                          <a:lumMod val="75000"/>
                        </a:schemeClr>
                      </a:fgClr>
                      <a:bgClr>
                        <a:schemeClr val="bg1"/>
                      </a:bgClr>
                    </a:pattFill>
                  </a:tcPr>
                </a:tc>
                <a:tc>
                  <a:txBody>
                    <a:bodyPr/>
                    <a:lstStyle/>
                    <a:p>
                      <a:pPr algn="ctr" rtl="0" fontAlgn="ctr"/>
                      <a:endParaRPr lang="en-US" sz="1000" b="0" i="0" u="none" strike="noStrike" dirty="0">
                        <a:solidFill>
                          <a:schemeClr val="tx1"/>
                        </a:solidFill>
                        <a:effectLst/>
                        <a:latin typeface="Arial"/>
                      </a:endParaRPr>
                    </a:p>
                  </a:txBody>
                  <a:tcPr marL="0" marR="0" marT="0" marB="0" anchor="ctr">
                    <a:lnL w="635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pattFill prst="ltDnDiag">
                      <a:fgClr>
                        <a:schemeClr val="bg1">
                          <a:lumMod val="75000"/>
                        </a:schemeClr>
                      </a:fgClr>
                      <a:bgClr>
                        <a:schemeClr val="bg1"/>
                      </a:bgClr>
                    </a:pattFill>
                  </a:tcPr>
                </a:tc>
                <a:tc>
                  <a:txBody>
                    <a:bodyPr/>
                    <a:lstStyle/>
                    <a:p>
                      <a:pPr algn="ctr" rtl="0" fontAlgn="ctr"/>
                      <a:endParaRPr lang="en-US" sz="1000" b="0" i="0" u="none" strike="noStrike" dirty="0">
                        <a:solidFill>
                          <a:schemeClr val="tx1"/>
                        </a:solidFill>
                        <a:effectLst/>
                        <a:latin typeface="Arial"/>
                      </a:endParaRPr>
                    </a:p>
                  </a:txBody>
                  <a:tcPr marL="0" marR="0" marT="0" marB="0" anchor="ctr">
                    <a:lnL w="635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pattFill prst="ltDnDiag">
                      <a:fgClr>
                        <a:schemeClr val="bg1">
                          <a:lumMod val="75000"/>
                        </a:schemeClr>
                      </a:fgClr>
                      <a:bgClr>
                        <a:schemeClr val="bg1"/>
                      </a:bgClr>
                    </a:pattFill>
                  </a:tcPr>
                </a:tc>
                <a:tc>
                  <a:txBody>
                    <a:bodyPr/>
                    <a:lstStyle/>
                    <a:p>
                      <a:pPr algn="ctr" fontAlgn="b"/>
                      <a:endParaRPr lang="en-US" sz="1000" b="0" i="0" u="none" strike="noStrike" dirty="0">
                        <a:solidFill>
                          <a:schemeClr val="tx1"/>
                        </a:solidFill>
                        <a:effectLst/>
                        <a:latin typeface="Arial"/>
                      </a:endParaRPr>
                    </a:p>
                  </a:txBody>
                  <a:tcPr marL="0" marR="0" marT="0" marB="0" anchor="ctr">
                    <a:lnL>
                      <a:noFill/>
                    </a:lnL>
                    <a:lnR>
                      <a:noFill/>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pattFill prst="ltDnDiag">
                      <a:fgClr>
                        <a:schemeClr val="bg1">
                          <a:lumMod val="75000"/>
                        </a:schemeClr>
                      </a:fgClr>
                      <a:bgClr>
                        <a:schemeClr val="bg1"/>
                      </a:bgClr>
                    </a:pattFill>
                  </a:tcPr>
                </a:tc>
                <a:tc>
                  <a:txBody>
                    <a:bodyPr/>
                    <a:lstStyle/>
                    <a:p>
                      <a:pPr algn="ctr" fontAlgn="b"/>
                      <a:endParaRPr lang="en-US" sz="1000" b="0" i="0" u="none" strike="noStrike" dirty="0">
                        <a:solidFill>
                          <a:schemeClr val="tx1"/>
                        </a:solidFill>
                        <a:effectLst/>
                        <a:latin typeface="Arial"/>
                      </a:endParaRPr>
                    </a:p>
                  </a:txBody>
                  <a:tcPr marL="0" marR="0" marT="0" marB="0" anchor="ctr">
                    <a:lnL>
                      <a:noFill/>
                    </a:lnL>
                    <a:lnR>
                      <a:noFill/>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pattFill prst="ltDnDiag">
                      <a:fgClr>
                        <a:schemeClr val="bg1">
                          <a:lumMod val="75000"/>
                        </a:schemeClr>
                      </a:fgClr>
                      <a:bgClr>
                        <a:schemeClr val="bg1"/>
                      </a:bgClr>
                    </a:pattFill>
                  </a:tcPr>
                </a:tc>
                <a:tc>
                  <a:txBody>
                    <a:bodyPr/>
                    <a:lstStyle/>
                    <a:p>
                      <a:pPr algn="ctr" fontAlgn="b"/>
                      <a:endParaRPr lang="en-US" sz="10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pattFill prst="ltDnDiag">
                      <a:fgClr>
                        <a:schemeClr val="bg1">
                          <a:lumMod val="75000"/>
                        </a:schemeClr>
                      </a:fgClr>
                      <a:bgClr>
                        <a:schemeClr val="bg1"/>
                      </a:bgClr>
                    </a:pattFill>
                  </a:tcPr>
                </a:tc>
                <a:tc>
                  <a:txBody>
                    <a:bodyPr/>
                    <a:lstStyle/>
                    <a:p>
                      <a:pPr algn="ctr" fontAlgn="b"/>
                      <a:endParaRPr lang="en-US" sz="10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pattFill prst="ltDnDiag">
                      <a:fgClr>
                        <a:schemeClr val="bg1">
                          <a:lumMod val="75000"/>
                        </a:schemeClr>
                      </a:fgClr>
                      <a:bgClr>
                        <a:schemeClr val="bg1"/>
                      </a:bgClr>
                    </a:pattFill>
                  </a:tcPr>
                </a:tc>
                <a:tc>
                  <a:txBody>
                    <a:bodyPr/>
                    <a:lstStyle/>
                    <a:p>
                      <a:pPr algn="ctr" fontAlgn="b"/>
                      <a:endParaRPr lang="en-US" sz="10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pattFill prst="ltDnDiag">
                      <a:fgClr>
                        <a:schemeClr val="bg1">
                          <a:lumMod val="75000"/>
                        </a:schemeClr>
                      </a:fgClr>
                      <a:bgClr>
                        <a:schemeClr val="bg1"/>
                      </a:bgClr>
                    </a:pattFill>
                  </a:tcPr>
                </a:tc>
              </a:tr>
              <a:tr h="208719">
                <a:tc>
                  <a:txBody>
                    <a:bodyPr/>
                    <a:lstStyle/>
                    <a:p>
                      <a:pPr algn="l" fontAlgn="b"/>
                      <a:r>
                        <a:rPr lang="en-US" sz="1100" b="0" i="0" u="none" strike="noStrike" dirty="0" smtClean="0">
                          <a:solidFill>
                            <a:srgbClr val="000000"/>
                          </a:solidFill>
                          <a:effectLst/>
                          <a:latin typeface="Arial" panose="020B0604020202020204" pitchFamily="34" charset="0"/>
                          <a:cs typeface="Arial" panose="020B0604020202020204" pitchFamily="34" charset="0"/>
                        </a:rPr>
                        <a:t>Total Risk-based Capital</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0" marT="0" marB="0" anchor="ctr">
                    <a:lnL w="1270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0" dirty="0"/>
                    </a:p>
                  </a:txBody>
                  <a:tcPr marL="0" marR="0" marT="0" marB="0" anchor="ctr">
                    <a:lnL w="635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pattFill prst="ltDnDiag">
                      <a:fgClr>
                        <a:schemeClr val="bg1">
                          <a:lumMod val="75000"/>
                        </a:schemeClr>
                      </a:fgClr>
                      <a:bgClr>
                        <a:schemeClr val="bg1"/>
                      </a:bgClr>
                    </a:pattFill>
                  </a:tcPr>
                </a:tc>
                <a:tc>
                  <a:txBody>
                    <a:bodyPr/>
                    <a:lstStyle/>
                    <a:p>
                      <a:pPr algn="ctr" rtl="0" fontAlgn="ctr"/>
                      <a:endParaRPr lang="en-US" sz="1000" b="0" i="0" u="none" strike="noStrike" dirty="0">
                        <a:solidFill>
                          <a:schemeClr val="tx1"/>
                        </a:solidFill>
                        <a:effectLst/>
                        <a:latin typeface="Arial"/>
                      </a:endParaRPr>
                    </a:p>
                  </a:txBody>
                  <a:tcPr marL="0" marR="0" marT="0" marB="0" anchor="ctr">
                    <a:lnL w="635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pattFill prst="ltDnDiag">
                      <a:fgClr>
                        <a:schemeClr val="bg1">
                          <a:lumMod val="75000"/>
                        </a:schemeClr>
                      </a:fgClr>
                      <a:bgClr>
                        <a:schemeClr val="bg1"/>
                      </a:bgClr>
                    </a:pattFill>
                  </a:tcPr>
                </a:tc>
                <a:tc>
                  <a:txBody>
                    <a:bodyPr/>
                    <a:lstStyle/>
                    <a:p>
                      <a:pPr algn="ctr" rtl="0" fontAlgn="ctr"/>
                      <a:endParaRPr lang="en-US" sz="1000" b="0" i="0" u="none" strike="noStrike" dirty="0">
                        <a:solidFill>
                          <a:schemeClr val="tx1"/>
                        </a:solidFill>
                        <a:effectLst/>
                        <a:latin typeface="Arial"/>
                      </a:endParaRPr>
                    </a:p>
                  </a:txBody>
                  <a:tcPr marL="0" marR="0" marT="0" marB="0" anchor="ctr">
                    <a:lnL w="635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pattFill prst="ltDnDiag">
                      <a:fgClr>
                        <a:schemeClr val="bg1">
                          <a:lumMod val="75000"/>
                        </a:schemeClr>
                      </a:fgClr>
                      <a:bgClr>
                        <a:schemeClr val="bg1"/>
                      </a:bgClr>
                    </a:pattFill>
                  </a:tcPr>
                </a:tc>
                <a:tc>
                  <a:txBody>
                    <a:bodyPr/>
                    <a:lstStyle/>
                    <a:p>
                      <a:pPr algn="ctr" fontAlgn="b"/>
                      <a:endParaRPr lang="en-US" sz="1000" b="0" i="0" u="none" strike="noStrike" dirty="0">
                        <a:solidFill>
                          <a:schemeClr val="tx1"/>
                        </a:solidFill>
                        <a:effectLst/>
                        <a:latin typeface="Arial"/>
                      </a:endParaRPr>
                    </a:p>
                  </a:txBody>
                  <a:tcPr marL="0" marR="0" marT="0" marB="0" anchor="ctr">
                    <a:lnL>
                      <a:noFill/>
                    </a:lnL>
                    <a:lnR>
                      <a:noFill/>
                    </a:lnR>
                    <a:lnT w="12700" cap="flat" cmpd="sng" algn="ctr">
                      <a:solidFill>
                        <a:schemeClr val="accent6"/>
                      </a:solidFill>
                      <a:prstDash val="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pattFill prst="ltDnDiag">
                      <a:fgClr>
                        <a:schemeClr val="bg1">
                          <a:lumMod val="75000"/>
                        </a:schemeClr>
                      </a:fgClr>
                      <a:bgClr>
                        <a:schemeClr val="bg1"/>
                      </a:bgClr>
                    </a:pattFill>
                  </a:tcPr>
                </a:tc>
                <a:tc>
                  <a:txBody>
                    <a:bodyPr/>
                    <a:lstStyle/>
                    <a:p>
                      <a:pPr algn="ctr" fontAlgn="b"/>
                      <a:endParaRPr lang="en-US" sz="1000" b="0" i="0" u="none" strike="noStrike" dirty="0">
                        <a:solidFill>
                          <a:schemeClr val="tx1"/>
                        </a:solidFill>
                        <a:effectLst/>
                        <a:latin typeface="Arial"/>
                      </a:endParaRPr>
                    </a:p>
                  </a:txBody>
                  <a:tcPr marL="0" marR="0" marT="0" marB="0" anchor="ctr">
                    <a:lnL>
                      <a:noFill/>
                    </a:lnL>
                    <a:lnR>
                      <a:noFill/>
                    </a:lnR>
                    <a:lnT w="12700" cap="flat" cmpd="sng" algn="ctr">
                      <a:solidFill>
                        <a:schemeClr val="accent6"/>
                      </a:solidFill>
                      <a:prstDash val="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pattFill prst="ltDnDiag">
                      <a:fgClr>
                        <a:schemeClr val="bg1">
                          <a:lumMod val="75000"/>
                        </a:schemeClr>
                      </a:fgClr>
                      <a:bgClr>
                        <a:schemeClr val="bg1"/>
                      </a:bgClr>
                    </a:pattFill>
                  </a:tcPr>
                </a:tc>
                <a:tc>
                  <a:txBody>
                    <a:bodyPr/>
                    <a:lstStyle/>
                    <a:p>
                      <a:pPr algn="ctr" fontAlgn="b"/>
                      <a:endParaRPr lang="en-US" sz="10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6"/>
                      </a:solidFill>
                      <a:prstDash val="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pattFill prst="ltDnDiag">
                      <a:fgClr>
                        <a:schemeClr val="bg1">
                          <a:lumMod val="75000"/>
                        </a:schemeClr>
                      </a:fgClr>
                      <a:bgClr>
                        <a:schemeClr val="bg1"/>
                      </a:bgClr>
                    </a:pattFill>
                  </a:tcPr>
                </a:tc>
                <a:tc>
                  <a:txBody>
                    <a:bodyPr/>
                    <a:lstStyle/>
                    <a:p>
                      <a:pPr algn="ctr" fontAlgn="b"/>
                      <a:endParaRPr lang="en-US" sz="10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6"/>
                      </a:solidFill>
                      <a:prstDash val="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pattFill prst="ltDnDiag">
                      <a:fgClr>
                        <a:schemeClr val="bg1">
                          <a:lumMod val="75000"/>
                        </a:schemeClr>
                      </a:fgClr>
                      <a:bgClr>
                        <a:schemeClr val="bg1"/>
                      </a:bgClr>
                    </a:pattFill>
                  </a:tcPr>
                </a:tc>
                <a:tc>
                  <a:txBody>
                    <a:bodyPr/>
                    <a:lstStyle/>
                    <a:p>
                      <a:pPr algn="ctr" fontAlgn="b"/>
                      <a:endParaRPr lang="en-US" sz="10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6"/>
                      </a:solidFill>
                      <a:prstDash val="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pattFill prst="ltDnDiag">
                      <a:fgClr>
                        <a:schemeClr val="bg1">
                          <a:lumMod val="75000"/>
                        </a:schemeClr>
                      </a:fgClr>
                      <a:bgClr>
                        <a:schemeClr val="bg1"/>
                      </a:bgClr>
                    </a:pattFill>
                  </a:tcPr>
                </a:tc>
              </a:tr>
              <a:tr h="208719">
                <a:tc>
                  <a:txBody>
                    <a:bodyPr/>
                    <a:lstStyle/>
                    <a:p>
                      <a:pPr algn="l" fontAlgn="b"/>
                      <a:r>
                        <a:rPr lang="en-US" sz="1100" b="1" i="0" u="none" strike="noStrike" dirty="0">
                          <a:solidFill>
                            <a:srgbClr val="000000"/>
                          </a:solidFill>
                          <a:effectLst/>
                          <a:latin typeface="Arial" panose="020B0604020202020204" pitchFamily="34" charset="0"/>
                          <a:cs typeface="Arial" panose="020B0604020202020204" pitchFamily="34" charset="0"/>
                        </a:rPr>
                        <a:t>Tier 1 </a:t>
                      </a:r>
                      <a:r>
                        <a:rPr lang="en-US" sz="1100" b="1" i="0" u="none" strike="noStrike" dirty="0" smtClean="0">
                          <a:solidFill>
                            <a:srgbClr val="000000"/>
                          </a:solidFill>
                          <a:effectLst/>
                          <a:latin typeface="Arial" panose="020B0604020202020204" pitchFamily="34" charset="0"/>
                          <a:cs typeface="Arial" panose="020B0604020202020204" pitchFamily="34" charset="0"/>
                        </a:rPr>
                        <a:t>Leverage</a:t>
                      </a:r>
                      <a:r>
                        <a:rPr lang="en-US" sz="1100" b="1" i="0" u="none" strike="noStrike" kern="1200" baseline="30000" dirty="0" smtClean="0">
                          <a:solidFill>
                            <a:srgbClr val="000000"/>
                          </a:solidFill>
                          <a:effectLst/>
                          <a:latin typeface="Arial" panose="020B0604020202020204" pitchFamily="34" charset="0"/>
                          <a:ea typeface="+mn-ea"/>
                          <a:cs typeface="Arial" panose="020B0604020202020204" pitchFamily="34" charset="0"/>
                        </a:rPr>
                        <a:t>1</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solidFill>
                        <a:srgbClr val="FF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Arial"/>
                        </a:rPr>
                        <a:t>14.44%</a:t>
                      </a:r>
                      <a:endParaRPr lang="en-US" sz="1100" b="1" i="0" u="none" strike="noStrike" dirty="0">
                        <a:solidFill>
                          <a:schemeClr val="tx1"/>
                        </a:solidFill>
                        <a:effectLst/>
                        <a:latin typeface="Arial"/>
                      </a:endParaRP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rtl="0" fontAlgn="ctr"/>
                      <a:r>
                        <a:rPr lang="en-US" sz="1100" b="1" i="0" u="none" strike="noStrike" dirty="0" smtClean="0">
                          <a:solidFill>
                            <a:schemeClr val="tx1"/>
                          </a:solidFill>
                          <a:effectLst/>
                          <a:latin typeface="Arial"/>
                        </a:rPr>
                        <a:t>9.00%</a:t>
                      </a:r>
                      <a:endParaRPr lang="en-US" sz="1100" b="1" i="0" u="none" strike="noStrike" dirty="0">
                        <a:solidFill>
                          <a:schemeClr val="tx1"/>
                        </a:solidFill>
                        <a:effectLst/>
                        <a:latin typeface="Arial"/>
                      </a:endParaRP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rtl="0" fontAlgn="ctr"/>
                      <a:r>
                        <a:rPr lang="en-US" sz="1100" b="1" i="0" u="none" strike="noStrike" dirty="0" smtClean="0">
                          <a:solidFill>
                            <a:schemeClr val="tx1"/>
                          </a:solidFill>
                          <a:effectLst/>
                          <a:latin typeface="Arial"/>
                        </a:rPr>
                        <a:t>7.00%</a:t>
                      </a:r>
                      <a:endParaRPr lang="en-US" sz="1100" b="1" i="0" u="none" strike="noStrike" dirty="0">
                        <a:solidFill>
                          <a:schemeClr val="tx1"/>
                        </a:solidFill>
                        <a:effectLst/>
                        <a:latin typeface="Arial"/>
                      </a:endParaRP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Arial"/>
                        </a:rPr>
                        <a:t>5.44%</a:t>
                      </a:r>
                      <a:endParaRPr lang="en-US" sz="1100" b="1" i="0" u="none" strike="noStrike" dirty="0">
                        <a:solidFill>
                          <a:schemeClr val="tx1"/>
                        </a:solidFill>
                        <a:effectLst/>
                        <a:latin typeface="Arial"/>
                      </a:endParaRP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Arial"/>
                        </a:rPr>
                        <a:t>7.44%</a:t>
                      </a:r>
                      <a:endParaRPr lang="en-US" sz="1100" b="1" i="0" u="none" strike="noStrike" dirty="0">
                        <a:solidFill>
                          <a:schemeClr val="tx1"/>
                        </a:solidFill>
                        <a:effectLst/>
                        <a:latin typeface="Arial"/>
                      </a:endParaRP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Arial"/>
                        </a:rPr>
                        <a:t>$1,104</a:t>
                      </a:r>
                      <a:endParaRPr lang="en-US" sz="1100" b="1"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Arial"/>
                        </a:rPr>
                        <a:t>$60</a:t>
                      </a:r>
                      <a:endParaRPr lang="en-US" sz="1100" b="1"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Arial"/>
                        </a:rPr>
                        <a:t>$82</a:t>
                      </a:r>
                      <a:endParaRPr lang="en-US" sz="1100" b="1" i="0" u="none" strike="noStrike" dirty="0">
                        <a:solidFill>
                          <a:schemeClr val="tx1"/>
                        </a:solidFill>
                        <a:effectLst/>
                        <a:latin typeface="Arial"/>
                      </a:endParaRPr>
                    </a:p>
                  </a:txBody>
                  <a:tcPr marL="0" marR="0" marT="0" marB="0" anchor="ct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bl>
          </a:graphicData>
        </a:graphic>
      </p:graphicFrame>
      <p:sp>
        <p:nvSpPr>
          <p:cNvPr id="56" name="Freeform 55"/>
          <p:cNvSpPr>
            <a:spLocks noChangeAspect="1"/>
          </p:cNvSpPr>
          <p:nvPr/>
        </p:nvSpPr>
        <p:spPr>
          <a:xfrm rot="5400000">
            <a:off x="982625" y="4880993"/>
            <a:ext cx="144422" cy="27432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grpSp>
        <p:nvGrpSpPr>
          <p:cNvPr id="52" name="Group 51"/>
          <p:cNvGrpSpPr/>
          <p:nvPr/>
        </p:nvGrpSpPr>
        <p:grpSpPr>
          <a:xfrm>
            <a:off x="443921" y="72184"/>
            <a:ext cx="3914965" cy="189008"/>
            <a:chOff x="403281" y="164517"/>
            <a:chExt cx="3914965" cy="189008"/>
          </a:xfrm>
        </p:grpSpPr>
        <p:sp>
          <p:nvSpPr>
            <p:cNvPr id="58" name="Text Box 75"/>
            <p:cNvSpPr txBox="1">
              <a:spLocks noChangeArrowheads="1"/>
            </p:cNvSpPr>
            <p:nvPr/>
          </p:nvSpPr>
          <p:spPr bwMode="gray">
            <a:xfrm>
              <a:off x="636148" y="166688"/>
              <a:ext cx="368209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Calibration – </a:t>
              </a:r>
              <a:r>
                <a:rPr lang="en-US" sz="1200" smtClean="0">
                  <a:solidFill>
                    <a:schemeClr val="accent1"/>
                  </a:solidFill>
                </a:rPr>
                <a:t>PPNR impairment</a:t>
              </a:r>
              <a:endParaRPr lang="en-US" sz="1200" dirty="0">
                <a:solidFill>
                  <a:schemeClr val="accent1"/>
                </a:solidFill>
              </a:endParaRPr>
            </a:p>
          </p:txBody>
        </p:sp>
        <p:sp>
          <p:nvSpPr>
            <p:cNvPr id="61" name="Oval 60"/>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3353206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 name="Object 102" hidden="1"/>
          <p:cNvGraphicFramePr>
            <a:graphicFrameLocks noChangeAspect="1"/>
          </p:cNvGraphicFramePr>
          <p:nvPr>
            <p:custDataLst>
              <p:tags r:id="rId2"/>
            </p:custDataLst>
            <p:extLst>
              <p:ext uri="{D42A27DB-BD31-4B8C-83A1-F6EECF244321}">
                <p14:modId xmlns:p14="http://schemas.microsoft.com/office/powerpoint/2010/main" val="124250871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240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0" name="TextBox 109"/>
          <p:cNvSpPr txBox="1"/>
          <p:nvPr/>
        </p:nvSpPr>
        <p:spPr>
          <a:xfrm>
            <a:off x="3498079" y="2636195"/>
            <a:ext cx="1047186" cy="430887"/>
          </a:xfrm>
          <a:prstGeom prst="rect">
            <a:avLst/>
          </a:prstGeom>
          <a:solidFill>
            <a:srgbClr val="FCE0E2"/>
          </a:solidFill>
        </p:spPr>
        <p:txBody>
          <a:bodyPr wrap="square" rtlCol="0">
            <a:spAutoFit/>
          </a:bodyPr>
          <a:lstStyle>
            <a:defPPr>
              <a:defRPr lang="en-GB"/>
            </a:defPPr>
            <a:lvl1pPr>
              <a:lnSpc>
                <a:spcPct val="100000"/>
              </a:lnSpc>
              <a:defRPr b="1"/>
            </a:lvl1pPr>
          </a:lstStyle>
          <a:p>
            <a:r>
              <a:rPr lang="en-US" sz="1100" dirty="0"/>
              <a:t>Impairment</a:t>
            </a:r>
          </a:p>
          <a:p>
            <a:r>
              <a:rPr lang="en-US" sz="1100" dirty="0"/>
              <a:t>$</a:t>
            </a:r>
            <a:r>
              <a:rPr lang="en-US" sz="1100" dirty="0" smtClean="0"/>
              <a:t>239M</a:t>
            </a:r>
            <a:endParaRPr lang="en-US" sz="1100" dirty="0"/>
          </a:p>
        </p:txBody>
      </p:sp>
      <p:sp>
        <p:nvSpPr>
          <p:cNvPr id="63" name="TextBox 62"/>
          <p:cNvSpPr txBox="1"/>
          <p:nvPr/>
        </p:nvSpPr>
        <p:spPr>
          <a:xfrm>
            <a:off x="3499882" y="2632873"/>
            <a:ext cx="1045383" cy="2377440"/>
          </a:xfrm>
          <a:prstGeom prst="rect">
            <a:avLst/>
          </a:prstGeom>
          <a:solidFill>
            <a:srgbClr val="FCE0E2"/>
          </a:solidFill>
        </p:spPr>
        <p:txBody>
          <a:bodyPr wrap="square" rtlCol="0">
            <a:spAutoFit/>
          </a:bodyPr>
          <a:lstStyle/>
          <a:p>
            <a:pPr>
              <a:lnSpc>
                <a:spcPct val="100000"/>
              </a:lnSpc>
            </a:pPr>
            <a:r>
              <a:rPr lang="en-US" sz="1100" b="1" dirty="0" smtClean="0"/>
              <a:t>Impairment</a:t>
            </a:r>
          </a:p>
          <a:p>
            <a:pPr>
              <a:lnSpc>
                <a:spcPct val="100000"/>
              </a:lnSpc>
            </a:pPr>
            <a:r>
              <a:rPr lang="en-US" sz="1100" i="1" dirty="0" smtClean="0"/>
              <a:t>$84M</a:t>
            </a:r>
            <a:endParaRPr lang="en-US" sz="1100" i="1" dirty="0"/>
          </a:p>
        </p:txBody>
      </p:sp>
      <p:sp>
        <p:nvSpPr>
          <p:cNvPr id="3" name="Content Placeholder 2"/>
          <p:cNvSpPr>
            <a:spLocks noGrp="1"/>
          </p:cNvSpPr>
          <p:nvPr>
            <p:ph sz="quarter" idx="11"/>
          </p:nvPr>
        </p:nvSpPr>
        <p:spPr>
          <a:xfrm>
            <a:off x="353882" y="458606"/>
            <a:ext cx="8666245" cy="435610"/>
          </a:xfrm>
          <a:prstGeom prst="rect">
            <a:avLst/>
          </a:prstGeom>
        </p:spPr>
        <p:txBody>
          <a:bodyPr/>
          <a:lstStyle/>
          <a:p>
            <a:r>
              <a:rPr lang="en-US" dirty="0"/>
              <a:t>Calibration: </a:t>
            </a:r>
            <a:r>
              <a:rPr lang="en-US" b="0" dirty="0" smtClean="0"/>
              <a:t>PPNR Impairment in CCAR 2016 </a:t>
            </a:r>
            <a:endParaRPr lang="en-GB" dirty="0"/>
          </a:p>
        </p:txBody>
      </p:sp>
      <p:sp>
        <p:nvSpPr>
          <p:cNvPr id="40" name="TextBox 39"/>
          <p:cNvSpPr txBox="1"/>
          <p:nvPr/>
        </p:nvSpPr>
        <p:spPr>
          <a:xfrm>
            <a:off x="366713" y="1458374"/>
            <a:ext cx="5302882" cy="184666"/>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400" b="1" dirty="0" smtClean="0">
                <a:solidFill>
                  <a:schemeClr val="accent1"/>
                </a:solidFill>
              </a:rPr>
              <a:t>SIS PPNR impairment </a:t>
            </a:r>
          </a:p>
          <a:p>
            <a:pPr algn="l">
              <a:lnSpc>
                <a:spcPct val="100000"/>
              </a:lnSpc>
              <a:spcBef>
                <a:spcPts val="0"/>
              </a:spcBef>
              <a:spcAft>
                <a:spcPts val="0"/>
              </a:spcAft>
            </a:pPr>
            <a:r>
              <a:rPr lang="en-US" sz="1400" dirty="0" smtClean="0">
                <a:solidFill>
                  <a:schemeClr val="accent1"/>
                </a:solidFill>
              </a:rPr>
              <a:t>9Q Cumulative CCAR 2016</a:t>
            </a:r>
            <a:endParaRPr lang="en-US" sz="1400" dirty="0">
              <a:solidFill>
                <a:schemeClr val="accent1"/>
              </a:solidFill>
            </a:endParaRPr>
          </a:p>
        </p:txBody>
      </p:sp>
      <p:sp>
        <p:nvSpPr>
          <p:cNvPr id="46" name="TextBox 45"/>
          <p:cNvSpPr txBox="1"/>
          <p:nvPr/>
        </p:nvSpPr>
        <p:spPr>
          <a:xfrm>
            <a:off x="1231324" y="2632875"/>
            <a:ext cx="1045383" cy="430887"/>
          </a:xfrm>
          <a:prstGeom prst="rect">
            <a:avLst/>
          </a:prstGeom>
          <a:noFill/>
        </p:spPr>
        <p:txBody>
          <a:bodyPr wrap="square" rtlCol="0">
            <a:spAutoFit/>
          </a:bodyPr>
          <a:lstStyle/>
          <a:p>
            <a:pPr>
              <a:lnSpc>
                <a:spcPct val="100000"/>
              </a:lnSpc>
            </a:pPr>
            <a:r>
              <a:rPr lang="en-US" sz="1100" b="1" dirty="0" smtClean="0"/>
              <a:t>BHC Base</a:t>
            </a:r>
          </a:p>
          <a:p>
            <a:pPr>
              <a:lnSpc>
                <a:spcPct val="100000"/>
              </a:lnSpc>
            </a:pPr>
            <a:r>
              <a:rPr lang="en-US" sz="1100" i="1" dirty="0" smtClean="0"/>
              <a:t>$57M</a:t>
            </a:r>
            <a:endParaRPr lang="en-US" sz="1100" i="1" dirty="0"/>
          </a:p>
        </p:txBody>
      </p:sp>
      <p:sp>
        <p:nvSpPr>
          <p:cNvPr id="47" name="TextBox 46"/>
          <p:cNvSpPr txBox="1"/>
          <p:nvPr/>
        </p:nvSpPr>
        <p:spPr>
          <a:xfrm>
            <a:off x="2312957" y="2632875"/>
            <a:ext cx="1045383" cy="430887"/>
          </a:xfrm>
          <a:prstGeom prst="rect">
            <a:avLst/>
          </a:prstGeom>
          <a:noFill/>
        </p:spPr>
        <p:txBody>
          <a:bodyPr wrap="square" rtlCol="0">
            <a:spAutoFit/>
          </a:bodyPr>
          <a:lstStyle/>
          <a:p>
            <a:pPr>
              <a:lnSpc>
                <a:spcPct val="100000"/>
              </a:lnSpc>
            </a:pPr>
            <a:r>
              <a:rPr lang="en-US" sz="1100" b="1" dirty="0" smtClean="0"/>
              <a:t>BHC Stress </a:t>
            </a:r>
            <a:endParaRPr lang="en-US" sz="1100" b="1" dirty="0"/>
          </a:p>
          <a:p>
            <a:pPr>
              <a:lnSpc>
                <a:spcPct val="100000"/>
              </a:lnSpc>
            </a:pPr>
            <a:r>
              <a:rPr lang="en-US" sz="1100" b="1" dirty="0" smtClean="0"/>
              <a:t>-</a:t>
            </a:r>
            <a:r>
              <a:rPr lang="en-US" sz="1100" i="1" dirty="0" smtClean="0"/>
              <a:t>$27M</a:t>
            </a:r>
            <a:endParaRPr lang="en-US" sz="1100" i="1" dirty="0"/>
          </a:p>
        </p:txBody>
      </p:sp>
      <p:sp>
        <p:nvSpPr>
          <p:cNvPr id="90" name="Footnote"/>
          <p:cNvSpPr/>
          <p:nvPr/>
        </p:nvSpPr>
        <p:spPr bwMode="auto">
          <a:xfrm>
            <a:off x="1940754" y="6339254"/>
            <a:ext cx="553984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latin typeface="Arial"/>
                <a:sym typeface="Arial"/>
              </a:rPr>
              <a:t>Source: CCAR </a:t>
            </a:r>
            <a:r>
              <a:rPr lang="en-US" sz="800" dirty="0" smtClean="0">
                <a:latin typeface="Arial"/>
                <a:sym typeface="Arial"/>
              </a:rPr>
              <a:t>2016 results, SHUSA </a:t>
            </a:r>
            <a:r>
              <a:rPr lang="en-US" sz="800" dirty="0">
                <a:latin typeface="Arial"/>
                <a:sym typeface="Arial"/>
              </a:rPr>
              <a:t>Capital </a:t>
            </a:r>
            <a:r>
              <a:rPr lang="en-US" sz="800" dirty="0" smtClean="0">
                <a:latin typeface="Arial"/>
                <a:sym typeface="Arial"/>
              </a:rPr>
              <a:t>Plan. </a:t>
            </a:r>
            <a:r>
              <a:rPr lang="en-US" sz="800" dirty="0">
                <a:latin typeface="Arial"/>
                <a:sym typeface="Arial"/>
              </a:rPr>
              <a:t>A</a:t>
            </a:r>
            <a:r>
              <a:rPr lang="en-US" sz="800" dirty="0" smtClean="0">
                <a:latin typeface="Arial"/>
                <a:sym typeface="Arial"/>
              </a:rPr>
              <a:t>ll </a:t>
            </a:r>
            <a:r>
              <a:rPr lang="en-US" sz="800" dirty="0">
                <a:latin typeface="Arial"/>
                <a:sym typeface="Arial"/>
              </a:rPr>
              <a:t>numbers are </a:t>
            </a:r>
            <a:r>
              <a:rPr lang="en-US" sz="800" dirty="0" smtClean="0">
                <a:latin typeface="Arial"/>
                <a:sym typeface="Arial"/>
              </a:rPr>
              <a:t>approximations</a:t>
            </a:r>
          </a:p>
          <a:p>
            <a:pPr marL="234950" indent="-234950" algn="l">
              <a:lnSpc>
                <a:spcPct val="100000"/>
              </a:lnSpc>
              <a:buAutoNum type="arabicPeriod"/>
            </a:pPr>
            <a:r>
              <a:rPr lang="en-US" sz="800" dirty="0" smtClean="0">
                <a:latin typeface="Arial"/>
                <a:sym typeface="Arial"/>
              </a:rPr>
              <a:t>Equals Operational Risk Expense</a:t>
            </a:r>
            <a:endParaRPr lang="en-GB" sz="800" dirty="0" smtClean="0"/>
          </a:p>
          <a:p>
            <a:pPr marL="228600" indent="-228600" algn="l">
              <a:lnSpc>
                <a:spcPct val="100000"/>
              </a:lnSpc>
              <a:buAutoNum type="arabicPeriod"/>
            </a:pPr>
            <a:r>
              <a:rPr lang="en-GB" sz="800" dirty="0" smtClean="0"/>
              <a:t>After </a:t>
            </a:r>
            <a:r>
              <a:rPr lang="en-GB" sz="800" dirty="0"/>
              <a:t>excluding SC and </a:t>
            </a:r>
            <a:r>
              <a:rPr lang="en-GB" sz="800" dirty="0" smtClean="0"/>
              <a:t>BSPR from </a:t>
            </a:r>
            <a:r>
              <a:rPr lang="en-GB" sz="800" dirty="0"/>
              <a:t>total buffer and allocation </a:t>
            </a:r>
            <a:r>
              <a:rPr lang="en-GB" sz="800" dirty="0" smtClean="0"/>
              <a:t>percentages</a:t>
            </a:r>
          </a:p>
          <a:p>
            <a:pPr marL="228600" indent="-228600" algn="l">
              <a:lnSpc>
                <a:spcPct val="100000"/>
              </a:lnSpc>
              <a:buAutoNum type="arabicPeriod"/>
            </a:pPr>
            <a:r>
              <a:rPr lang="en-GB" sz="800" dirty="0" smtClean="0"/>
              <a:t>Numbers were calculated without  rounding</a:t>
            </a:r>
            <a:endParaRPr lang="en-GB" sz="800" dirty="0"/>
          </a:p>
        </p:txBody>
      </p:sp>
      <p:grpSp>
        <p:nvGrpSpPr>
          <p:cNvPr id="62" name="Group 61"/>
          <p:cNvGrpSpPr/>
          <p:nvPr/>
        </p:nvGrpSpPr>
        <p:grpSpPr>
          <a:xfrm>
            <a:off x="443921" y="72184"/>
            <a:ext cx="3914965" cy="189008"/>
            <a:chOff x="403281" y="164517"/>
            <a:chExt cx="3914965" cy="189008"/>
          </a:xfrm>
        </p:grpSpPr>
        <p:sp>
          <p:nvSpPr>
            <p:cNvPr id="64" name="Text Box 75"/>
            <p:cNvSpPr txBox="1">
              <a:spLocks noChangeArrowheads="1"/>
            </p:cNvSpPr>
            <p:nvPr/>
          </p:nvSpPr>
          <p:spPr bwMode="gray">
            <a:xfrm>
              <a:off x="636148" y="166688"/>
              <a:ext cx="368209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Calibration – </a:t>
              </a:r>
              <a:r>
                <a:rPr lang="en-US" sz="1200" smtClean="0">
                  <a:solidFill>
                    <a:schemeClr val="accent1"/>
                  </a:solidFill>
                </a:rPr>
                <a:t>PPNR impairment</a:t>
              </a:r>
              <a:endParaRPr lang="en-US" sz="1200" dirty="0">
                <a:solidFill>
                  <a:schemeClr val="accent1"/>
                </a:solidFill>
              </a:endParaRPr>
            </a:p>
          </p:txBody>
        </p:sp>
        <p:sp>
          <p:nvSpPr>
            <p:cNvPr id="65" name="Oval 64"/>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66" name="Rectangle 65"/>
          <p:cNvSpPr/>
          <p:nvPr/>
        </p:nvSpPr>
        <p:spPr>
          <a:xfrm>
            <a:off x="5061098" y="1465754"/>
            <a:ext cx="4084638" cy="370614"/>
          </a:xfrm>
          <a:prstGeom prst="rect">
            <a:avLst/>
          </a:prstGeom>
        </p:spPr>
        <p:txBody>
          <a:bodyPr wrap="square" lIns="0" tIns="0" rIns="0" bIns="0">
            <a:spAutoFit/>
          </a:bodyPr>
          <a:lstStyle/>
          <a:p>
            <a:pPr algn="l"/>
            <a:r>
              <a:rPr lang="en-GB" sz="1400" b="1" dirty="0" smtClean="0">
                <a:solidFill>
                  <a:srgbClr val="FF0000"/>
                </a:solidFill>
                <a:latin typeface="Arial" panose="020B0604020202020204" pitchFamily="34" charset="0"/>
                <a:cs typeface="Arial" panose="020B0604020202020204" pitchFamily="34" charset="0"/>
              </a:rPr>
              <a:t>Entity level capital buffer allocation </a:t>
            </a:r>
            <a:r>
              <a:rPr lang="en-GB" sz="1400" b="1" dirty="0">
                <a:solidFill>
                  <a:srgbClr val="FF0000"/>
                </a:solidFill>
                <a:latin typeface="Arial" panose="020B0604020202020204" pitchFamily="34" charset="0"/>
                <a:cs typeface="Arial" panose="020B0604020202020204" pitchFamily="34" charset="0"/>
              </a:rPr>
              <a:t>to </a:t>
            </a:r>
            <a:r>
              <a:rPr lang="en-GB" sz="1400" b="1" dirty="0" smtClean="0">
                <a:solidFill>
                  <a:srgbClr val="FF0000"/>
                </a:solidFill>
                <a:latin typeface="Arial" panose="020B0604020202020204" pitchFamily="34" charset="0"/>
                <a:cs typeface="Arial" panose="020B0604020202020204" pitchFamily="34" charset="0"/>
              </a:rPr>
              <a:t>PPNR impairment budgets, </a:t>
            </a:r>
            <a:r>
              <a:rPr lang="en-GB" sz="1400" dirty="0" smtClean="0">
                <a:solidFill>
                  <a:srgbClr val="FF0000"/>
                </a:solidFill>
                <a:latin typeface="Arial" panose="020B0604020202020204" pitchFamily="34" charset="0"/>
                <a:cs typeface="Arial" panose="020B0604020202020204" pitchFamily="34" charset="0"/>
              </a:rPr>
              <a:t>$M</a:t>
            </a:r>
            <a:endParaRPr lang="en-GB" sz="1400" dirty="0">
              <a:solidFill>
                <a:srgbClr val="FF0000"/>
              </a:solidFill>
              <a:latin typeface="Arial" panose="020B0604020202020204" pitchFamily="34" charset="0"/>
              <a:cs typeface="Arial" panose="020B0604020202020204" pitchFamily="34" charset="0"/>
            </a:endParaRPr>
          </a:p>
        </p:txBody>
      </p:sp>
      <p:graphicFrame>
        <p:nvGraphicFramePr>
          <p:cNvPr id="67" name="Table 66"/>
          <p:cNvGraphicFramePr>
            <a:graphicFrameLocks noGrp="1"/>
          </p:cNvGraphicFramePr>
          <p:nvPr>
            <p:extLst>
              <p:ext uri="{D42A27DB-BD31-4B8C-83A1-F6EECF244321}">
                <p14:modId xmlns:p14="http://schemas.microsoft.com/office/powerpoint/2010/main" val="2741766060"/>
              </p:ext>
            </p:extLst>
          </p:nvPr>
        </p:nvGraphicFramePr>
        <p:xfrm>
          <a:off x="5061098" y="2150197"/>
          <a:ext cx="4218429" cy="3252528"/>
        </p:xfrm>
        <a:graphic>
          <a:graphicData uri="http://schemas.openxmlformats.org/drawingml/2006/table">
            <a:tbl>
              <a:tblPr firstRow="1" bandRow="1">
                <a:tableStyleId>{5C22544A-7EE6-4342-B048-85BDC9FD1C3A}</a:tableStyleId>
              </a:tblPr>
              <a:tblGrid>
                <a:gridCol w="2328530"/>
                <a:gridCol w="999901"/>
                <a:gridCol w="889998"/>
              </a:tblGrid>
              <a:tr h="0">
                <a:tc rowSpan="2">
                  <a:txBody>
                    <a:bodyPr/>
                    <a:lstStyle/>
                    <a:p>
                      <a:pPr algn="ctr"/>
                      <a:endParaRPr lang="en-US" sz="1100" b="1" i="0" baseline="0" dirty="0" smtClean="0">
                        <a:solidFill>
                          <a:schemeClr val="tx1"/>
                        </a:solidFill>
                        <a:latin typeface="Arial" panose="020B0604020202020204" pitchFamily="34" charset="0"/>
                        <a:cs typeface="Arial" panose="020B0604020202020204" pitchFamily="34" charset="0"/>
                      </a:endParaRPr>
                    </a:p>
                  </a:txBody>
                  <a:tcPr marL="45720" marR="4572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1" i="0" dirty="0" smtClean="0">
                          <a:solidFill>
                            <a:schemeClr val="tx1"/>
                          </a:solidFill>
                          <a:latin typeface="Arial" panose="020B0604020202020204" pitchFamily="34" charset="0"/>
                          <a:cs typeface="Arial" panose="020B0604020202020204" pitchFamily="34" charset="0"/>
                        </a:rPr>
                        <a:t>PPNR</a:t>
                      </a:r>
                      <a:r>
                        <a:rPr lang="en-GB" sz="1100" b="1" i="0" baseline="30000" dirty="0" smtClean="0">
                          <a:solidFill>
                            <a:schemeClr val="tx1"/>
                          </a:solidFill>
                          <a:latin typeface="Arial" panose="020B0604020202020204" pitchFamily="34" charset="0"/>
                          <a:cs typeface="Arial" panose="020B0604020202020204" pitchFamily="34" charset="0"/>
                        </a:rPr>
                        <a:t>3</a:t>
                      </a:r>
                      <a:endParaRPr lang="en-GB" sz="1100" b="1" i="0"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0">
                <a:tc vMerge="1">
                  <a:txBody>
                    <a:bodyPr/>
                    <a:lstStyle/>
                    <a:p>
                      <a:pPr algn="ctr"/>
                      <a:endParaRPr lang="en-US" sz="1100" b="1" i="0" baseline="0" dirty="0" smtClean="0">
                        <a:solidFill>
                          <a:schemeClr val="tx1"/>
                        </a:solidFill>
                        <a:latin typeface="Arial" panose="020B0604020202020204" pitchFamily="34" charset="0"/>
                        <a:cs typeface="Arial" panose="020B0604020202020204" pitchFamily="34" charset="0"/>
                      </a:endParaRPr>
                    </a:p>
                  </a:txBody>
                  <a:tcPr marL="45720" marR="4572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1" i="0" dirty="0" smtClean="0">
                          <a:solidFill>
                            <a:schemeClr val="tx1"/>
                          </a:solidFill>
                          <a:latin typeface="Arial" panose="020B0604020202020204" pitchFamily="34" charset="0"/>
                          <a:cs typeface="Arial" panose="020B0604020202020204" pitchFamily="34" charset="0"/>
                        </a:rPr>
                        <a:t>Amber</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1" i="0" dirty="0" smtClean="0">
                          <a:solidFill>
                            <a:schemeClr val="bg1"/>
                          </a:solidFill>
                          <a:latin typeface="Arial" panose="020B0604020202020204" pitchFamily="34" charset="0"/>
                          <a:cs typeface="Arial" panose="020B0604020202020204" pitchFamily="34" charset="0"/>
                        </a:rPr>
                        <a:t>Red</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548640">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SHUSA</a:t>
                      </a:r>
                      <a:r>
                        <a:rPr lang="en-GB" sz="1100" b="1" i="0" baseline="0" dirty="0" smtClean="0">
                          <a:solidFill>
                            <a:schemeClr val="tx1"/>
                          </a:solidFill>
                          <a:latin typeface="Arial" panose="020B0604020202020204" pitchFamily="34" charset="0"/>
                          <a:cs typeface="Arial" panose="020B0604020202020204" pitchFamily="34" charset="0"/>
                        </a:rPr>
                        <a:t> </a:t>
                      </a:r>
                      <a:r>
                        <a:rPr lang="en-GB" sz="1100" b="1" i="0" dirty="0" smtClean="0">
                          <a:solidFill>
                            <a:schemeClr val="tx1"/>
                          </a:solidFill>
                          <a:latin typeface="Arial" panose="020B0604020202020204" pitchFamily="34" charset="0"/>
                          <a:cs typeface="Arial" panose="020B0604020202020204" pitchFamily="34" charset="0"/>
                        </a:rPr>
                        <a:t>capital buffer</a:t>
                      </a:r>
                      <a:r>
                        <a:rPr lang="en-GB" sz="1100" b="1" i="0" baseline="30000" dirty="0" smtClean="0">
                          <a:solidFill>
                            <a:schemeClr val="tx1"/>
                          </a:solidFill>
                          <a:latin typeface="Arial" panose="020B0604020202020204" pitchFamily="34" charset="0"/>
                          <a:cs typeface="Arial" panose="020B0604020202020204" pitchFamily="34" charset="0"/>
                        </a:rPr>
                        <a:t>2</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dirty="0" smtClean="0">
                          <a:solidFill>
                            <a:schemeClr val="tx1"/>
                          </a:solidFill>
                          <a:latin typeface="Arial" panose="020B0604020202020204" pitchFamily="34" charset="0"/>
                          <a:ea typeface="+mn-ea"/>
                          <a:cs typeface="Arial" panose="020B0604020202020204" pitchFamily="34" charset="0"/>
                        </a:rPr>
                        <a:t>$593</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dirty="0" smtClean="0">
                          <a:solidFill>
                            <a:schemeClr val="tx1"/>
                          </a:solidFill>
                          <a:latin typeface="Arial" panose="020B0604020202020204" pitchFamily="34" charset="0"/>
                          <a:ea typeface="+mn-ea"/>
                          <a:cs typeface="Arial" panose="020B0604020202020204" pitchFamily="34" charset="0"/>
                        </a:rPr>
                        <a:t>$903</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546432">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CCAR allocation %</a:t>
                      </a:r>
                      <a:r>
                        <a:rPr lang="en-GB" sz="1100" b="1" i="0" baseline="30000" dirty="0" smtClean="0">
                          <a:solidFill>
                            <a:schemeClr val="tx1"/>
                          </a:solidFill>
                          <a:latin typeface="Arial" panose="020B0604020202020204" pitchFamily="34" charset="0"/>
                          <a:cs typeface="Arial" panose="020B0604020202020204" pitchFamily="34" charset="0"/>
                        </a:rPr>
                        <a:t>2</a:t>
                      </a:r>
                      <a:r>
                        <a:rPr lang="en-GB" sz="1100" b="1" i="0" dirty="0" smtClean="0">
                          <a:solidFill>
                            <a:schemeClr val="tx1"/>
                          </a:solidFill>
                          <a:latin typeface="Arial" panose="020B0604020202020204" pitchFamily="34" charset="0"/>
                          <a:cs typeface="Arial" panose="020B0604020202020204" pitchFamily="34" charset="0"/>
                        </a:rPr>
                        <a:t> </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3.4%</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546432">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Capital buffer allocated</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$21</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$31</a:t>
                      </a:r>
                    </a:p>
                  </a:txBody>
                  <a:tcPr marL="45720" marR="45720" anchor="ctr">
                    <a:lnL>
                      <a:noFill/>
                    </a:lnL>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546432">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Total CCAR losses</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$84</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546432">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Total</a:t>
                      </a:r>
                      <a:r>
                        <a:rPr lang="en-GB" sz="1100" b="1" i="0" baseline="0" dirty="0" smtClean="0">
                          <a:solidFill>
                            <a:schemeClr val="tx1"/>
                          </a:solidFill>
                          <a:latin typeface="Arial" panose="020B0604020202020204" pitchFamily="34" charset="0"/>
                          <a:cs typeface="Arial" panose="020B0604020202020204" pitchFamily="34" charset="0"/>
                        </a:rPr>
                        <a:t> loss budget</a:t>
                      </a:r>
                      <a:r>
                        <a:rPr lang="en-GB" sz="1100" b="1" i="0" baseline="30000" dirty="0" smtClean="0">
                          <a:solidFill>
                            <a:schemeClr val="tx1"/>
                          </a:solidFill>
                          <a:latin typeface="Arial" panose="020B0604020202020204" pitchFamily="34" charset="0"/>
                          <a:cs typeface="Arial" panose="020B0604020202020204" pitchFamily="34" charset="0"/>
                        </a:rPr>
                        <a:t>3</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$105</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dirty="0" smtClean="0">
                          <a:solidFill>
                            <a:schemeClr val="tx1"/>
                          </a:solidFill>
                          <a:latin typeface="Arial" panose="020B0604020202020204" pitchFamily="34" charset="0"/>
                          <a:ea typeface="+mn-ea"/>
                          <a:cs typeface="Arial" panose="020B0604020202020204" pitchFamily="34" charset="0"/>
                        </a:rPr>
                        <a:t>$115</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bl>
          </a:graphicData>
        </a:graphic>
      </p:graphicFrame>
      <p:sp>
        <p:nvSpPr>
          <p:cNvPr id="2" name="Rectangle 1"/>
          <p:cNvSpPr/>
          <p:nvPr/>
        </p:nvSpPr>
        <p:spPr>
          <a:xfrm>
            <a:off x="7416798" y="4851515"/>
            <a:ext cx="1830389" cy="567885"/>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grpSp>
        <p:nvGrpSpPr>
          <p:cNvPr id="70" name="Group 69"/>
          <p:cNvGrpSpPr/>
          <p:nvPr/>
        </p:nvGrpSpPr>
        <p:grpSpPr>
          <a:xfrm>
            <a:off x="6098209" y="4171872"/>
            <a:ext cx="274434" cy="251159"/>
            <a:chOff x="2736905" y="1731298"/>
            <a:chExt cx="274434" cy="251159"/>
          </a:xfrm>
        </p:grpSpPr>
        <p:sp>
          <p:nvSpPr>
            <p:cNvPr id="72" name="Oval 71"/>
            <p:cNvSpPr/>
            <p:nvPr/>
          </p:nvSpPr>
          <p:spPr>
            <a:xfrm>
              <a:off x="2754798" y="1738705"/>
              <a:ext cx="228600" cy="228600"/>
            </a:xfrm>
            <a:prstGeom prst="ellipse">
              <a:avLst/>
            </a:prstGeom>
            <a:solidFill>
              <a:schemeClr val="bg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000" dirty="0" smtClean="0">
                <a:solidFill>
                  <a:srgbClr val="FF0000"/>
                </a:solidFill>
                <a:latin typeface="Arial" panose="020B0604020202020204" pitchFamily="34" charset="0"/>
                <a:cs typeface="Arial" panose="020B0604020202020204" pitchFamily="34" charset="0"/>
              </a:endParaRPr>
            </a:p>
          </p:txBody>
        </p:sp>
        <p:sp>
          <p:nvSpPr>
            <p:cNvPr id="73" name="Rectangle 72"/>
            <p:cNvSpPr/>
            <p:nvPr/>
          </p:nvSpPr>
          <p:spPr>
            <a:xfrm>
              <a:off x="2736905" y="1731298"/>
              <a:ext cx="274434" cy="251159"/>
            </a:xfrm>
            <a:prstGeom prst="rect">
              <a:avLst/>
            </a:prstGeom>
          </p:spPr>
          <p:txBody>
            <a:bodyPr wrap="none">
              <a:spAutoFit/>
            </a:bodyPr>
            <a:lstStyle/>
            <a:p>
              <a:r>
                <a:rPr lang="en-US" sz="1200" b="1" dirty="0">
                  <a:solidFill>
                    <a:srgbClr val="FF0000"/>
                  </a:solidFill>
                  <a:latin typeface="Arial" panose="020B0604020202020204" pitchFamily="34" charset="0"/>
                  <a:cs typeface="Arial" panose="020B0604020202020204" pitchFamily="34" charset="0"/>
                </a:rPr>
                <a:t>+</a:t>
              </a:r>
              <a:endParaRPr lang="en-GB" sz="1200" b="1" dirty="0">
                <a:latin typeface="Arial" panose="020B0604020202020204" pitchFamily="34" charset="0"/>
                <a:cs typeface="Arial" panose="020B0604020202020204" pitchFamily="34" charset="0"/>
              </a:endParaRPr>
            </a:p>
          </p:txBody>
        </p:sp>
      </p:grpSp>
      <p:grpSp>
        <p:nvGrpSpPr>
          <p:cNvPr id="74" name="Group 73"/>
          <p:cNvGrpSpPr/>
          <p:nvPr/>
        </p:nvGrpSpPr>
        <p:grpSpPr>
          <a:xfrm>
            <a:off x="6098209" y="4722710"/>
            <a:ext cx="274434" cy="254385"/>
            <a:chOff x="2736905" y="1728072"/>
            <a:chExt cx="274434" cy="254385"/>
          </a:xfrm>
        </p:grpSpPr>
        <p:sp>
          <p:nvSpPr>
            <p:cNvPr id="75" name="Oval 74"/>
            <p:cNvSpPr/>
            <p:nvPr/>
          </p:nvSpPr>
          <p:spPr>
            <a:xfrm>
              <a:off x="2754798" y="1728072"/>
              <a:ext cx="228600" cy="228600"/>
            </a:xfrm>
            <a:prstGeom prst="ellipse">
              <a:avLst/>
            </a:prstGeom>
            <a:solidFill>
              <a:schemeClr val="bg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000" dirty="0" smtClean="0">
                <a:solidFill>
                  <a:srgbClr val="FF0000"/>
                </a:solidFill>
                <a:latin typeface="Arial" panose="020B0604020202020204" pitchFamily="34" charset="0"/>
                <a:cs typeface="Arial" panose="020B0604020202020204" pitchFamily="34" charset="0"/>
              </a:endParaRPr>
            </a:p>
          </p:txBody>
        </p:sp>
        <p:sp>
          <p:nvSpPr>
            <p:cNvPr id="76" name="Rectangle 75"/>
            <p:cNvSpPr/>
            <p:nvPr/>
          </p:nvSpPr>
          <p:spPr>
            <a:xfrm>
              <a:off x="2736905" y="1731298"/>
              <a:ext cx="274434" cy="251159"/>
            </a:xfrm>
            <a:prstGeom prst="rect">
              <a:avLst/>
            </a:prstGeom>
          </p:spPr>
          <p:txBody>
            <a:bodyPr wrap="none">
              <a:spAutoFit/>
            </a:bodyPr>
            <a:lstStyle/>
            <a:p>
              <a:r>
                <a:rPr lang="en-US" sz="1200" b="1" dirty="0" smtClean="0">
                  <a:solidFill>
                    <a:srgbClr val="FF0000"/>
                  </a:solidFill>
                  <a:latin typeface="Arial" panose="020B0604020202020204" pitchFamily="34" charset="0"/>
                  <a:cs typeface="Arial" panose="020B0604020202020204" pitchFamily="34" charset="0"/>
                </a:rPr>
                <a:t>=</a:t>
              </a:r>
              <a:endParaRPr lang="en-GB" sz="1200" b="1" dirty="0">
                <a:latin typeface="Arial" panose="020B0604020202020204" pitchFamily="34" charset="0"/>
                <a:cs typeface="Arial" panose="020B0604020202020204" pitchFamily="34" charset="0"/>
              </a:endParaRPr>
            </a:p>
          </p:txBody>
        </p:sp>
      </p:grpSp>
      <p:grpSp>
        <p:nvGrpSpPr>
          <p:cNvPr id="102" name="Group 101"/>
          <p:cNvGrpSpPr/>
          <p:nvPr/>
        </p:nvGrpSpPr>
        <p:grpSpPr>
          <a:xfrm>
            <a:off x="6100613" y="3086972"/>
            <a:ext cx="269625" cy="251159"/>
            <a:chOff x="2739309" y="1731298"/>
            <a:chExt cx="269625" cy="251159"/>
          </a:xfrm>
        </p:grpSpPr>
        <p:sp>
          <p:nvSpPr>
            <p:cNvPr id="104" name="Oval 103"/>
            <p:cNvSpPr/>
            <p:nvPr/>
          </p:nvSpPr>
          <p:spPr>
            <a:xfrm>
              <a:off x="2754798" y="1738705"/>
              <a:ext cx="228600" cy="228600"/>
            </a:xfrm>
            <a:prstGeom prst="ellipse">
              <a:avLst/>
            </a:prstGeom>
            <a:solidFill>
              <a:schemeClr val="bg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000" dirty="0" smtClean="0">
                <a:solidFill>
                  <a:srgbClr val="FF0000"/>
                </a:solidFill>
                <a:latin typeface="Arial" panose="020B0604020202020204" pitchFamily="34" charset="0"/>
                <a:cs typeface="Arial" panose="020B0604020202020204" pitchFamily="34" charset="0"/>
              </a:endParaRPr>
            </a:p>
          </p:txBody>
        </p:sp>
        <p:sp>
          <p:nvSpPr>
            <p:cNvPr id="105" name="Rectangle 104"/>
            <p:cNvSpPr/>
            <p:nvPr/>
          </p:nvSpPr>
          <p:spPr>
            <a:xfrm>
              <a:off x="2739309" y="1731298"/>
              <a:ext cx="269625" cy="251159"/>
            </a:xfrm>
            <a:prstGeom prst="rect">
              <a:avLst/>
            </a:prstGeom>
          </p:spPr>
          <p:txBody>
            <a:bodyPr wrap="none">
              <a:spAutoFit/>
            </a:bodyPr>
            <a:lstStyle/>
            <a:p>
              <a:r>
                <a:rPr lang="en-US" sz="1200" b="1" dirty="0">
                  <a:solidFill>
                    <a:srgbClr val="FF0000"/>
                  </a:solidFill>
                  <a:latin typeface="Arial" panose="020B0604020202020204" pitchFamily="34" charset="0"/>
                  <a:cs typeface="Arial" panose="020B0604020202020204" pitchFamily="34" charset="0"/>
                </a:rPr>
                <a:t>x</a:t>
              </a:r>
              <a:endParaRPr lang="en-GB" sz="1200" b="1" dirty="0">
                <a:latin typeface="Arial" panose="020B0604020202020204" pitchFamily="34" charset="0"/>
                <a:cs typeface="Arial" panose="020B0604020202020204" pitchFamily="34" charset="0"/>
              </a:endParaRPr>
            </a:p>
          </p:txBody>
        </p:sp>
      </p:grpSp>
      <p:grpSp>
        <p:nvGrpSpPr>
          <p:cNvPr id="106" name="Group 105"/>
          <p:cNvGrpSpPr/>
          <p:nvPr/>
        </p:nvGrpSpPr>
        <p:grpSpPr>
          <a:xfrm>
            <a:off x="6098209" y="3627177"/>
            <a:ext cx="274434" cy="254385"/>
            <a:chOff x="2736905" y="1728072"/>
            <a:chExt cx="274434" cy="254385"/>
          </a:xfrm>
        </p:grpSpPr>
        <p:sp>
          <p:nvSpPr>
            <p:cNvPr id="107" name="Oval 106"/>
            <p:cNvSpPr/>
            <p:nvPr/>
          </p:nvSpPr>
          <p:spPr>
            <a:xfrm>
              <a:off x="2754798" y="1728072"/>
              <a:ext cx="228600" cy="228600"/>
            </a:xfrm>
            <a:prstGeom prst="ellipse">
              <a:avLst/>
            </a:prstGeom>
            <a:solidFill>
              <a:schemeClr val="bg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000" dirty="0" smtClean="0">
                <a:solidFill>
                  <a:srgbClr val="FF0000"/>
                </a:solidFill>
                <a:latin typeface="Arial" panose="020B0604020202020204" pitchFamily="34" charset="0"/>
                <a:cs typeface="Arial" panose="020B0604020202020204" pitchFamily="34" charset="0"/>
              </a:endParaRPr>
            </a:p>
          </p:txBody>
        </p:sp>
        <p:sp>
          <p:nvSpPr>
            <p:cNvPr id="108" name="Rectangle 107"/>
            <p:cNvSpPr/>
            <p:nvPr/>
          </p:nvSpPr>
          <p:spPr>
            <a:xfrm>
              <a:off x="2736905" y="1731298"/>
              <a:ext cx="274434" cy="251159"/>
            </a:xfrm>
            <a:prstGeom prst="rect">
              <a:avLst/>
            </a:prstGeom>
          </p:spPr>
          <p:txBody>
            <a:bodyPr wrap="none">
              <a:spAutoFit/>
            </a:bodyPr>
            <a:lstStyle/>
            <a:p>
              <a:r>
                <a:rPr lang="en-US" sz="1200" b="1" dirty="0" smtClean="0">
                  <a:solidFill>
                    <a:srgbClr val="FF0000"/>
                  </a:solidFill>
                  <a:latin typeface="Arial" panose="020B0604020202020204" pitchFamily="34" charset="0"/>
                  <a:cs typeface="Arial" panose="020B0604020202020204" pitchFamily="34" charset="0"/>
                </a:rPr>
                <a:t>=</a:t>
              </a:r>
              <a:endParaRPr lang="en-GB" sz="1200" b="1" dirty="0">
                <a:latin typeface="Arial" panose="020B0604020202020204" pitchFamily="34" charset="0"/>
                <a:cs typeface="Arial" panose="020B0604020202020204" pitchFamily="34" charset="0"/>
              </a:endParaRPr>
            </a:p>
          </p:txBody>
        </p:sp>
      </p:grpSp>
      <p:sp>
        <p:nvSpPr>
          <p:cNvPr id="57" name="TextBox 56"/>
          <p:cNvSpPr txBox="1"/>
          <p:nvPr/>
        </p:nvSpPr>
        <p:spPr>
          <a:xfrm>
            <a:off x="2200068" y="3832608"/>
            <a:ext cx="196588" cy="356646"/>
          </a:xfrm>
          <a:prstGeom prst="rect">
            <a:avLst/>
          </a:prstGeom>
          <a:noFill/>
        </p:spPr>
        <p:txBody>
          <a:bodyPr wrap="square" rtlCol="0">
            <a:noAutofit/>
          </a:bodyPr>
          <a:lstStyle/>
          <a:p>
            <a:pPr>
              <a:lnSpc>
                <a:spcPct val="100000"/>
              </a:lnSpc>
            </a:pPr>
            <a:r>
              <a:rPr lang="en-US" sz="1400" b="1" dirty="0" smtClean="0">
                <a:solidFill>
                  <a:srgbClr val="000000"/>
                </a:solidFill>
              </a:rPr>
              <a:t>-</a:t>
            </a:r>
            <a:endParaRPr lang="en-US" sz="1400" b="1" dirty="0">
              <a:solidFill>
                <a:srgbClr val="000000"/>
              </a:solidFill>
            </a:endParaRPr>
          </a:p>
        </p:txBody>
      </p:sp>
      <p:sp>
        <p:nvSpPr>
          <p:cNvPr id="71" name="TextBox 70"/>
          <p:cNvSpPr txBox="1"/>
          <p:nvPr/>
        </p:nvSpPr>
        <p:spPr>
          <a:xfrm>
            <a:off x="3250452" y="3850598"/>
            <a:ext cx="312317" cy="320667"/>
          </a:xfrm>
          <a:prstGeom prst="rect">
            <a:avLst/>
          </a:prstGeom>
          <a:noFill/>
        </p:spPr>
        <p:txBody>
          <a:bodyPr wrap="square" rtlCol="0">
            <a:noAutofit/>
          </a:bodyPr>
          <a:lstStyle/>
          <a:p>
            <a:pPr>
              <a:lnSpc>
                <a:spcPct val="100000"/>
              </a:lnSpc>
            </a:pPr>
            <a:r>
              <a:rPr lang="en-US" sz="1400" b="1" dirty="0" smtClean="0">
                <a:solidFill>
                  <a:srgbClr val="000000"/>
                </a:solidFill>
              </a:rPr>
              <a:t>=</a:t>
            </a:r>
            <a:endParaRPr lang="en-US" sz="1400" b="1" dirty="0">
              <a:solidFill>
                <a:srgbClr val="000000"/>
              </a:solidFill>
            </a:endParaRPr>
          </a:p>
        </p:txBody>
      </p:sp>
      <p:grpSp>
        <p:nvGrpSpPr>
          <p:cNvPr id="9" name="Group 8"/>
          <p:cNvGrpSpPr/>
          <p:nvPr/>
        </p:nvGrpSpPr>
        <p:grpSpPr>
          <a:xfrm>
            <a:off x="306392" y="3150870"/>
            <a:ext cx="4149068" cy="457200"/>
            <a:chOff x="487153" y="2725550"/>
            <a:chExt cx="4149068" cy="457200"/>
          </a:xfrm>
        </p:grpSpPr>
        <p:sp>
          <p:nvSpPr>
            <p:cNvPr id="48" name="TextBox 47"/>
            <p:cNvSpPr txBox="1"/>
            <p:nvPr/>
          </p:nvSpPr>
          <p:spPr>
            <a:xfrm>
              <a:off x="487153" y="2738707"/>
              <a:ext cx="1093016" cy="430887"/>
            </a:xfrm>
            <a:prstGeom prst="rect">
              <a:avLst/>
            </a:prstGeom>
            <a:noFill/>
          </p:spPr>
          <p:txBody>
            <a:bodyPr wrap="square" rtlCol="0">
              <a:spAutoFit/>
            </a:bodyPr>
            <a:lstStyle/>
            <a:p>
              <a:pPr algn="l">
                <a:lnSpc>
                  <a:spcPct val="100000"/>
                </a:lnSpc>
              </a:pPr>
              <a:r>
                <a:rPr lang="en-US" sz="1100" b="1" dirty="0" smtClean="0"/>
                <a:t>Total Revenue</a:t>
              </a:r>
              <a:endParaRPr lang="en-US" sz="1100" b="1" dirty="0"/>
            </a:p>
          </p:txBody>
        </p:sp>
        <p:sp>
          <p:nvSpPr>
            <p:cNvPr id="55" name="Rectangle 54"/>
            <p:cNvSpPr/>
            <p:nvPr/>
          </p:nvSpPr>
          <p:spPr bwMode="auto">
            <a:xfrm>
              <a:off x="1509616" y="2725550"/>
              <a:ext cx="868680" cy="457200"/>
            </a:xfrm>
            <a:prstGeom prst="rect">
              <a:avLst/>
            </a:prstGeom>
            <a:noFill/>
            <a:ln w="6350" cap="flat" cmpd="sng" algn="ctr">
              <a:solidFill>
                <a:schemeClr val="accent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eaLnBrk="0" hangingPunct="0">
                <a:lnSpc>
                  <a:spcPct val="100000"/>
                </a:lnSpc>
              </a:pPr>
              <a:r>
                <a:rPr lang="en-US" sz="1100" dirty="0" smtClean="0">
                  <a:solidFill>
                    <a:schemeClr val="tx2"/>
                  </a:solidFill>
                </a:rPr>
                <a:t>$216M</a:t>
              </a:r>
              <a:endParaRPr lang="en-US" sz="1100" dirty="0">
                <a:solidFill>
                  <a:schemeClr val="tx2"/>
                </a:solidFill>
              </a:endParaRPr>
            </a:p>
          </p:txBody>
        </p:sp>
        <p:sp>
          <p:nvSpPr>
            <p:cNvPr id="56" name="Rectangle 55"/>
            <p:cNvSpPr/>
            <p:nvPr/>
          </p:nvSpPr>
          <p:spPr bwMode="auto">
            <a:xfrm>
              <a:off x="2591249" y="2725550"/>
              <a:ext cx="868680" cy="457200"/>
            </a:xfrm>
            <a:prstGeom prst="rect">
              <a:avLst/>
            </a:prstGeom>
            <a:noFill/>
            <a:ln w="6350" cap="flat" cmpd="sng" algn="ctr">
              <a:solidFill>
                <a:schemeClr val="accent1"/>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noAutofit/>
            </a:bodyPr>
            <a:lstStyle/>
            <a:p>
              <a:pPr eaLnBrk="0" hangingPunct="0">
                <a:lnSpc>
                  <a:spcPct val="100000"/>
                </a:lnSpc>
              </a:pPr>
              <a:r>
                <a:rPr lang="en-US" sz="1100" dirty="0" smtClean="0">
                  <a:solidFill>
                    <a:schemeClr val="tx2"/>
                  </a:solidFill>
                </a:rPr>
                <a:t>$112M</a:t>
              </a:r>
              <a:endParaRPr lang="en-US" sz="1100" dirty="0">
                <a:solidFill>
                  <a:schemeClr val="tx2"/>
                </a:solidFill>
              </a:endParaRPr>
            </a:p>
          </p:txBody>
        </p:sp>
        <p:sp>
          <p:nvSpPr>
            <p:cNvPr id="88" name="Rectangle 87"/>
            <p:cNvSpPr/>
            <p:nvPr/>
          </p:nvSpPr>
          <p:spPr bwMode="auto">
            <a:xfrm>
              <a:off x="3767541" y="2725550"/>
              <a:ext cx="868680" cy="457200"/>
            </a:xfrm>
            <a:prstGeom prst="rect">
              <a:avLst/>
            </a:prstGeom>
            <a:solidFill>
              <a:schemeClr val="bg1"/>
            </a:solidFill>
            <a:ln w="63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dirty="0" smtClean="0">
                  <a:solidFill>
                    <a:schemeClr val="tx2"/>
                  </a:solidFill>
                </a:rPr>
                <a:t>$104M</a:t>
              </a:r>
              <a:endParaRPr lang="en-US" sz="1100" dirty="0">
                <a:solidFill>
                  <a:schemeClr val="tx2"/>
                </a:solidFill>
              </a:endParaRPr>
            </a:p>
          </p:txBody>
        </p:sp>
      </p:grpSp>
      <p:grpSp>
        <p:nvGrpSpPr>
          <p:cNvPr id="8" name="Group 7"/>
          <p:cNvGrpSpPr/>
          <p:nvPr/>
        </p:nvGrpSpPr>
        <p:grpSpPr>
          <a:xfrm>
            <a:off x="306392" y="4422640"/>
            <a:ext cx="4149068" cy="459432"/>
            <a:chOff x="487153" y="4762896"/>
            <a:chExt cx="4149068" cy="459432"/>
          </a:xfrm>
        </p:grpSpPr>
        <p:sp>
          <p:nvSpPr>
            <p:cNvPr id="51" name="TextBox 50"/>
            <p:cNvSpPr txBox="1"/>
            <p:nvPr/>
          </p:nvSpPr>
          <p:spPr>
            <a:xfrm>
              <a:off x="487153" y="4791441"/>
              <a:ext cx="1093016" cy="430887"/>
            </a:xfrm>
            <a:prstGeom prst="rect">
              <a:avLst/>
            </a:prstGeom>
            <a:noFill/>
          </p:spPr>
          <p:txBody>
            <a:bodyPr wrap="square" rtlCol="0">
              <a:spAutoFit/>
            </a:bodyPr>
            <a:lstStyle/>
            <a:p>
              <a:pPr algn="l">
                <a:lnSpc>
                  <a:spcPct val="100000"/>
                </a:lnSpc>
              </a:pPr>
              <a:r>
                <a:rPr lang="en-US" sz="1100" b="1" dirty="0" smtClean="0"/>
                <a:t>Non-Interest Expense</a:t>
              </a:r>
              <a:endParaRPr lang="en-US" sz="1100" b="1" dirty="0"/>
            </a:p>
          </p:txBody>
        </p:sp>
        <p:sp>
          <p:nvSpPr>
            <p:cNvPr id="79" name="Rectangle 78"/>
            <p:cNvSpPr/>
            <p:nvPr/>
          </p:nvSpPr>
          <p:spPr bwMode="auto">
            <a:xfrm>
              <a:off x="1509616" y="4762896"/>
              <a:ext cx="868680" cy="457200"/>
            </a:xfrm>
            <a:prstGeom prst="rect">
              <a:avLst/>
            </a:prstGeom>
            <a:noFill/>
            <a:ln w="63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dirty="0" smtClean="0">
                  <a:solidFill>
                    <a:srgbClr val="000000"/>
                  </a:solidFill>
                </a:rPr>
                <a:t>-$156M</a:t>
              </a:r>
              <a:endParaRPr lang="en-US" sz="1100" dirty="0">
                <a:solidFill>
                  <a:srgbClr val="000000"/>
                </a:solidFill>
              </a:endParaRPr>
            </a:p>
          </p:txBody>
        </p:sp>
        <p:sp>
          <p:nvSpPr>
            <p:cNvPr id="80" name="Rectangle 79"/>
            <p:cNvSpPr/>
            <p:nvPr/>
          </p:nvSpPr>
          <p:spPr bwMode="auto">
            <a:xfrm>
              <a:off x="2591249" y="4762896"/>
              <a:ext cx="868680" cy="457200"/>
            </a:xfrm>
            <a:prstGeom prst="rect">
              <a:avLst/>
            </a:prstGeom>
            <a:noFill/>
            <a:ln w="63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dirty="0" smtClean="0">
                  <a:solidFill>
                    <a:srgbClr val="000000"/>
                  </a:solidFill>
                </a:rPr>
                <a:t>-$135M</a:t>
              </a:r>
              <a:endParaRPr lang="en-US" sz="1100" dirty="0">
                <a:solidFill>
                  <a:srgbClr val="000000"/>
                </a:solidFill>
              </a:endParaRPr>
            </a:p>
          </p:txBody>
        </p:sp>
        <p:sp>
          <p:nvSpPr>
            <p:cNvPr id="95" name="Rectangle 94"/>
            <p:cNvSpPr/>
            <p:nvPr/>
          </p:nvSpPr>
          <p:spPr bwMode="auto">
            <a:xfrm>
              <a:off x="3767541" y="4762896"/>
              <a:ext cx="868680" cy="457200"/>
            </a:xfrm>
            <a:prstGeom prst="rect">
              <a:avLst/>
            </a:prstGeom>
            <a:solidFill>
              <a:schemeClr val="bg1"/>
            </a:solidFill>
            <a:ln w="63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dirty="0" smtClean="0">
                  <a:solidFill>
                    <a:srgbClr val="000000"/>
                  </a:solidFill>
                </a:rPr>
                <a:t>-$21M</a:t>
              </a:r>
              <a:endParaRPr lang="en-US" sz="1100" dirty="0">
                <a:solidFill>
                  <a:srgbClr val="000000"/>
                </a:solidFill>
              </a:endParaRPr>
            </a:p>
          </p:txBody>
        </p:sp>
      </p:grpSp>
      <p:grpSp>
        <p:nvGrpSpPr>
          <p:cNvPr id="6" name="Group 5"/>
          <p:cNvGrpSpPr/>
          <p:nvPr/>
        </p:nvGrpSpPr>
        <p:grpSpPr>
          <a:xfrm>
            <a:off x="306392" y="3782331"/>
            <a:ext cx="4149068" cy="457200"/>
            <a:chOff x="487153" y="3413846"/>
            <a:chExt cx="4149068" cy="457200"/>
          </a:xfrm>
        </p:grpSpPr>
        <p:sp>
          <p:nvSpPr>
            <p:cNvPr id="49" name="TextBox 48"/>
            <p:cNvSpPr txBox="1"/>
            <p:nvPr/>
          </p:nvSpPr>
          <p:spPr>
            <a:xfrm>
              <a:off x="487153" y="3427003"/>
              <a:ext cx="1093016" cy="430887"/>
            </a:xfrm>
            <a:prstGeom prst="rect">
              <a:avLst/>
            </a:prstGeom>
            <a:noFill/>
          </p:spPr>
          <p:txBody>
            <a:bodyPr wrap="square" rtlCol="0">
              <a:spAutoFit/>
            </a:bodyPr>
            <a:lstStyle/>
            <a:p>
              <a:pPr algn="l">
                <a:lnSpc>
                  <a:spcPct val="100000"/>
                </a:lnSpc>
              </a:pPr>
              <a:r>
                <a:rPr lang="en-US" sz="1100" b="1" dirty="0" smtClean="0"/>
                <a:t>Op. Risk Expenses</a:t>
              </a:r>
              <a:r>
                <a:rPr lang="en-US" sz="1100" b="1" baseline="30000" dirty="0" smtClean="0"/>
                <a:t>1</a:t>
              </a:r>
              <a:endParaRPr lang="en-US" sz="1100" b="1" dirty="0"/>
            </a:p>
          </p:txBody>
        </p:sp>
        <p:sp>
          <p:nvSpPr>
            <p:cNvPr id="81" name="Rectangle 80"/>
            <p:cNvSpPr/>
            <p:nvPr/>
          </p:nvSpPr>
          <p:spPr bwMode="auto">
            <a:xfrm>
              <a:off x="1509616" y="3413846"/>
              <a:ext cx="868680" cy="457200"/>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dirty="0" smtClean="0">
                  <a:solidFill>
                    <a:srgbClr val="000000"/>
                  </a:solidFill>
                </a:rPr>
                <a:t>-$2.65M</a:t>
              </a:r>
              <a:endParaRPr lang="en-US" sz="1100" dirty="0">
                <a:solidFill>
                  <a:srgbClr val="000000"/>
                </a:solidFill>
              </a:endParaRPr>
            </a:p>
          </p:txBody>
        </p:sp>
        <p:sp>
          <p:nvSpPr>
            <p:cNvPr id="82" name="Rectangle 81"/>
            <p:cNvSpPr/>
            <p:nvPr/>
          </p:nvSpPr>
          <p:spPr bwMode="auto">
            <a:xfrm>
              <a:off x="2591249" y="3413846"/>
              <a:ext cx="868680" cy="457200"/>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dirty="0" smtClean="0">
                  <a:solidFill>
                    <a:srgbClr val="000000"/>
                  </a:solidFill>
                </a:rPr>
                <a:t>-$3.41M</a:t>
              </a:r>
              <a:endParaRPr lang="en-US" sz="1100" dirty="0">
                <a:solidFill>
                  <a:srgbClr val="000000"/>
                </a:solidFill>
              </a:endParaRPr>
            </a:p>
          </p:txBody>
        </p:sp>
        <p:sp>
          <p:nvSpPr>
            <p:cNvPr id="100" name="Rectangle 99"/>
            <p:cNvSpPr/>
            <p:nvPr/>
          </p:nvSpPr>
          <p:spPr bwMode="auto">
            <a:xfrm>
              <a:off x="3767541" y="3413846"/>
              <a:ext cx="868680" cy="457200"/>
            </a:xfrm>
            <a:prstGeom prst="rect">
              <a:avLst/>
            </a:prstGeom>
            <a:solidFill>
              <a:schemeClr val="bg1"/>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dirty="0" smtClean="0">
                  <a:solidFill>
                    <a:srgbClr val="000000"/>
                  </a:solidFill>
                </a:rPr>
                <a:t>$0.76M</a:t>
              </a:r>
              <a:endParaRPr lang="en-US" sz="1100" dirty="0">
                <a:solidFill>
                  <a:srgbClr val="000000"/>
                </a:solidFill>
              </a:endParaRPr>
            </a:p>
          </p:txBody>
        </p:sp>
      </p:grpSp>
    </p:spTree>
    <p:extLst>
      <p:ext uri="{BB962C8B-B14F-4D97-AF65-F5344CB8AC3E}">
        <p14:creationId xmlns:p14="http://schemas.microsoft.com/office/powerpoint/2010/main" val="3748756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93712199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372"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cs typeface="Arial"/>
              <a:sym typeface="Arial"/>
            </a:endParaRPr>
          </a:p>
        </p:txBody>
      </p:sp>
      <p:sp>
        <p:nvSpPr>
          <p:cNvPr id="3" name="Content Placeholder 2"/>
          <p:cNvSpPr>
            <a:spLocks noGrp="1"/>
          </p:cNvSpPr>
          <p:nvPr>
            <p:ph sz="quarter" idx="11"/>
          </p:nvPr>
        </p:nvSpPr>
        <p:spPr>
          <a:prstGeom prst="rect">
            <a:avLst/>
          </a:prstGeom>
        </p:spPr>
        <p:txBody>
          <a:bodyPr/>
          <a:lstStyle/>
          <a:p>
            <a:r>
              <a:rPr lang="en-US" dirty="0"/>
              <a:t>Calibration: </a:t>
            </a:r>
            <a:r>
              <a:rPr lang="en-US" b="0" dirty="0" smtClean="0"/>
              <a:t>Excess Net Capital</a:t>
            </a:r>
            <a:endParaRPr lang="en-GB" dirty="0"/>
          </a:p>
        </p:txBody>
      </p:sp>
      <p:grpSp>
        <p:nvGrpSpPr>
          <p:cNvPr id="5" name="Group 4"/>
          <p:cNvGrpSpPr/>
          <p:nvPr/>
        </p:nvGrpSpPr>
        <p:grpSpPr>
          <a:xfrm>
            <a:off x="443921" y="72184"/>
            <a:ext cx="4001527" cy="189008"/>
            <a:chOff x="403281" y="164517"/>
            <a:chExt cx="4001527" cy="189008"/>
          </a:xfrm>
        </p:grpSpPr>
        <p:sp>
          <p:nvSpPr>
            <p:cNvPr id="6" name="Text Box 75"/>
            <p:cNvSpPr txBox="1">
              <a:spLocks noChangeArrowheads="1"/>
            </p:cNvSpPr>
            <p:nvPr/>
          </p:nvSpPr>
          <p:spPr bwMode="gray">
            <a:xfrm>
              <a:off x="636148" y="166688"/>
              <a:ext cx="376866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rgbClr val="FF0000"/>
                  </a:solidFill>
                </a:rPr>
                <a:t>Capital adequacy risk: Calibration -- Excess Net Capital</a:t>
              </a:r>
              <a:endParaRPr lang="en-US" sz="1200" dirty="0">
                <a:solidFill>
                  <a:srgbClr val="FF0000"/>
                </a:solidFill>
              </a:endParaRPr>
            </a:p>
          </p:txBody>
        </p:sp>
        <p:sp>
          <p:nvSpPr>
            <p:cNvPr id="7" name="Oval 6"/>
            <p:cNvSpPr/>
            <p:nvPr/>
          </p:nvSpPr>
          <p:spPr bwMode="auto">
            <a:xfrm>
              <a:off x="403281" y="164517"/>
              <a:ext cx="189008" cy="189008"/>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8" name="Content Placeholder 4"/>
          <p:cNvSpPr txBox="1">
            <a:spLocks/>
          </p:cNvSpPr>
          <p:nvPr/>
        </p:nvSpPr>
        <p:spPr>
          <a:xfrm>
            <a:off x="5157788" y="2291394"/>
            <a:ext cx="4089400" cy="2839406"/>
          </a:xfrm>
          <a:prstGeom prst="rect">
            <a:avLst/>
          </a:prstGeom>
        </p:spPr>
        <p:txBody>
          <a:bodyPr lIns="0" tIns="0" rIns="0" bIns="0"/>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buFont typeface="Arial" panose="020B0604020202020204" pitchFamily="34" charset="0"/>
              <a:buChar char="•"/>
              <a:defRPr/>
            </a:pPr>
            <a:r>
              <a:rPr lang="en-US" sz="1200" kern="0" dirty="0" smtClean="0">
                <a:solidFill>
                  <a:schemeClr val="tx1"/>
                </a:solidFill>
                <a:latin typeface="Arial" panose="020B0604020202020204" pitchFamily="34" charset="0"/>
                <a:cs typeface="Arial" panose="020B0604020202020204" pitchFamily="34" charset="0"/>
              </a:rPr>
              <a:t>Management set the limits aligned with SIS’ internal capital policy limits used for Planned Capital Hold and Business-as-Usual Minimum</a:t>
            </a:r>
            <a:endParaRPr lang="en-US" sz="1200" kern="0" dirty="0">
              <a:solidFill>
                <a:schemeClr val="tx1"/>
              </a:solidFill>
              <a:latin typeface="Arial" panose="020B0604020202020204" pitchFamily="34" charset="0"/>
              <a:cs typeface="Arial" panose="020B0604020202020204" pitchFamily="34" charset="0"/>
            </a:endParaRPr>
          </a:p>
        </p:txBody>
      </p:sp>
      <p:sp>
        <p:nvSpPr>
          <p:cNvPr id="9" name="TextBox 8"/>
          <p:cNvSpPr txBox="1"/>
          <p:nvPr/>
        </p:nvSpPr>
        <p:spPr>
          <a:xfrm>
            <a:off x="5208588" y="1463040"/>
            <a:ext cx="424159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Calibration approach</a:t>
            </a:r>
            <a:endParaRPr lang="en-US" sz="1400" dirty="0" smtClean="0">
              <a:solidFill>
                <a:schemeClr val="accent1"/>
              </a:solidFill>
              <a:latin typeface="Arial" panose="020B0604020202020204" pitchFamily="34" charset="0"/>
              <a:cs typeface="Arial" panose="020B0604020202020204" pitchFamily="34" charset="0"/>
            </a:endParaRPr>
          </a:p>
        </p:txBody>
      </p:sp>
      <p:sp>
        <p:nvSpPr>
          <p:cNvPr id="10" name="TextBox 9"/>
          <p:cNvSpPr txBox="1"/>
          <p:nvPr/>
        </p:nvSpPr>
        <p:spPr>
          <a:xfrm>
            <a:off x="365760" y="1463040"/>
            <a:ext cx="4585806" cy="430887"/>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Historical excess net capital</a:t>
            </a:r>
          </a:p>
          <a:p>
            <a:pPr algn="l">
              <a:lnSpc>
                <a:spcPct val="100000"/>
              </a:lnSpc>
              <a:spcBef>
                <a:spcPts val="0"/>
              </a:spcBef>
              <a:spcAft>
                <a:spcPts val="0"/>
              </a:spcAft>
            </a:pPr>
            <a:r>
              <a:rPr lang="en-US" sz="1400" dirty="0" smtClean="0">
                <a:solidFill>
                  <a:schemeClr val="accent1"/>
                </a:solidFill>
                <a:latin typeface="Arial" panose="020B0604020202020204" pitchFamily="34" charset="0"/>
                <a:cs typeface="Arial" panose="020B0604020202020204" pitchFamily="34" charset="0"/>
              </a:rPr>
              <a:t>$M</a:t>
            </a:r>
          </a:p>
        </p:txBody>
      </p:sp>
      <p:graphicFrame>
        <p:nvGraphicFramePr>
          <p:cNvPr id="12" name="Object 11"/>
          <p:cNvGraphicFramePr>
            <a:graphicFrameLocks/>
          </p:cNvGraphicFramePr>
          <p:nvPr>
            <p:custDataLst>
              <p:tags r:id="rId4"/>
            </p:custDataLst>
            <p:extLst>
              <p:ext uri="{D42A27DB-BD31-4B8C-83A1-F6EECF244321}">
                <p14:modId xmlns:p14="http://schemas.microsoft.com/office/powerpoint/2010/main" val="875702968"/>
              </p:ext>
            </p:extLst>
          </p:nvPr>
        </p:nvGraphicFramePr>
        <p:xfrm>
          <a:off x="533400" y="2133600"/>
          <a:ext cx="3486240" cy="3086100"/>
        </p:xfrm>
        <a:graphic>
          <a:graphicData uri="http://schemas.openxmlformats.org/presentationml/2006/ole">
            <mc:AlternateContent xmlns:mc="http://schemas.openxmlformats.org/markup-compatibility/2006">
              <mc:Choice xmlns:v="urn:schemas-microsoft-com:vml" Requires="v">
                <p:oleObj spid="_x0000_s307373" name="Chart" r:id="rId27" imgW="3486240" imgH="3086100" progId="MSGraph.Chart.8">
                  <p:embed followColorScheme="full"/>
                </p:oleObj>
              </mc:Choice>
              <mc:Fallback>
                <p:oleObj name="Chart" r:id="rId27" imgW="3486240" imgH="3086100" progId="MSGraph.Chart.8">
                  <p:embed followColorScheme="full"/>
                  <p:pic>
                    <p:nvPicPr>
                      <p:cNvPr id="0" name=""/>
                      <p:cNvPicPr/>
                      <p:nvPr/>
                    </p:nvPicPr>
                    <p:blipFill>
                      <a:blip r:embed="rId28"/>
                      <a:stretch>
                        <a:fillRect/>
                      </a:stretch>
                    </p:blipFill>
                    <p:spPr>
                      <a:xfrm>
                        <a:off x="533400" y="2133600"/>
                        <a:ext cx="3486240" cy="3086100"/>
                      </a:xfrm>
                      <a:prstGeom prst="rect">
                        <a:avLst/>
                      </a:prstGeom>
                    </p:spPr>
                  </p:pic>
                </p:oleObj>
              </mc:Fallback>
            </mc:AlternateContent>
          </a:graphicData>
        </a:graphic>
      </p:graphicFrame>
      <p:sp>
        <p:nvSpPr>
          <p:cNvPr id="69" name="Text Placeholder 106"/>
          <p:cNvSpPr>
            <a:spLocks noGrp="1"/>
          </p:cNvSpPr>
          <p:nvPr>
            <p:custDataLst>
              <p:tags r:id="rId5"/>
            </p:custDataLst>
          </p:nvPr>
        </p:nvSpPr>
        <p:spPr bwMode="gray">
          <a:xfrm>
            <a:off x="355600" y="4400550"/>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974D6D46-351B-4428-8D9D-067B64728F66}" type="datetime'''1''''''0''''''''''''''''''''''''''''''''''0'''''''">
              <a:rPr lang="en-US" sz="1000">
                <a:latin typeface="Arial"/>
                <a:cs typeface="Arial"/>
                <a:sym typeface="Arial"/>
              </a:rPr>
              <a:pPr marL="0" indent="0" algn="r">
                <a:lnSpc>
                  <a:spcPct val="100000"/>
                </a:lnSpc>
                <a:spcBef>
                  <a:spcPct val="0"/>
                </a:spcBef>
                <a:buNone/>
              </a:pPr>
              <a:t>100</a:t>
            </a:fld>
            <a:endParaRPr lang="en-GB" sz="1000" dirty="0">
              <a:latin typeface="Arial"/>
              <a:cs typeface="Arial"/>
              <a:sym typeface="Arial"/>
            </a:endParaRPr>
          </a:p>
        </p:txBody>
      </p:sp>
      <p:sp>
        <p:nvSpPr>
          <p:cNvPr id="68" name="Text Placeholder 105"/>
          <p:cNvSpPr>
            <a:spLocks noGrp="1"/>
          </p:cNvSpPr>
          <p:nvPr>
            <p:custDataLst>
              <p:tags r:id="rId6"/>
            </p:custDataLst>
          </p:nvPr>
        </p:nvSpPr>
        <p:spPr bwMode="gray">
          <a:xfrm>
            <a:off x="425450" y="4724400"/>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48798564-E8CE-4D58-85E8-81CAA646F895}" type="datetime'''''''5''''''''''0'''''''''''''''''''''''">
              <a:rPr lang="en-US" sz="1000">
                <a:latin typeface="Arial"/>
                <a:cs typeface="Arial"/>
                <a:sym typeface="Arial"/>
              </a:rPr>
              <a:pPr marL="0" indent="0" algn="r">
                <a:lnSpc>
                  <a:spcPct val="100000"/>
                </a:lnSpc>
                <a:spcBef>
                  <a:spcPct val="0"/>
                </a:spcBef>
                <a:buNone/>
              </a:pPr>
              <a:t>50</a:t>
            </a:fld>
            <a:endParaRPr lang="en-GB" sz="1000" dirty="0">
              <a:latin typeface="Arial"/>
              <a:cs typeface="Arial"/>
              <a:sym typeface="Arial"/>
            </a:endParaRPr>
          </a:p>
        </p:txBody>
      </p:sp>
      <p:sp>
        <p:nvSpPr>
          <p:cNvPr id="70" name="Text Placeholder 107"/>
          <p:cNvSpPr>
            <a:spLocks noGrp="1"/>
          </p:cNvSpPr>
          <p:nvPr>
            <p:custDataLst>
              <p:tags r:id="rId7"/>
            </p:custDataLst>
          </p:nvPr>
        </p:nvSpPr>
        <p:spPr bwMode="gray">
          <a:xfrm>
            <a:off x="355600" y="4086225"/>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50848037-7248-4D5F-B82E-F7E814B04BD3}" type="datetime'1''''''''''''''''5''''''''''''''0'''''''''''''''''''''''''''">
              <a:rPr lang="en-US" sz="1000">
                <a:latin typeface="Arial"/>
                <a:cs typeface="Arial"/>
                <a:sym typeface="Arial"/>
              </a:rPr>
              <a:pPr marL="0" indent="0" algn="r">
                <a:lnSpc>
                  <a:spcPct val="100000"/>
                </a:lnSpc>
                <a:spcBef>
                  <a:spcPct val="0"/>
                </a:spcBef>
                <a:buNone/>
              </a:pPr>
              <a:t>150</a:t>
            </a:fld>
            <a:endParaRPr lang="en-GB" sz="1000" dirty="0">
              <a:latin typeface="Arial"/>
              <a:cs typeface="Arial"/>
              <a:sym typeface="Arial"/>
            </a:endParaRPr>
          </a:p>
        </p:txBody>
      </p:sp>
      <p:sp>
        <p:nvSpPr>
          <p:cNvPr id="71" name="Text Placeholder 108"/>
          <p:cNvSpPr>
            <a:spLocks noGrp="1"/>
          </p:cNvSpPr>
          <p:nvPr>
            <p:custDataLst>
              <p:tags r:id="rId8"/>
            </p:custDataLst>
          </p:nvPr>
        </p:nvSpPr>
        <p:spPr bwMode="gray">
          <a:xfrm>
            <a:off x="355600" y="3771900"/>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B1B58872-F86C-4FC9-9867-B74AD1968AB2}" type="datetime'2''''''''''0''0'''''''''">
              <a:rPr lang="en-US" sz="1000">
                <a:latin typeface="Arial"/>
                <a:cs typeface="Arial"/>
                <a:sym typeface="Arial"/>
              </a:rPr>
              <a:pPr marL="0" indent="0" algn="r">
                <a:lnSpc>
                  <a:spcPct val="100000"/>
                </a:lnSpc>
                <a:spcBef>
                  <a:spcPct val="0"/>
                </a:spcBef>
                <a:buNone/>
              </a:pPr>
              <a:t>200</a:t>
            </a:fld>
            <a:endParaRPr lang="en-GB" sz="1000" dirty="0">
              <a:latin typeface="Arial"/>
              <a:cs typeface="Arial"/>
              <a:sym typeface="Arial"/>
            </a:endParaRPr>
          </a:p>
        </p:txBody>
      </p:sp>
      <p:sp>
        <p:nvSpPr>
          <p:cNvPr id="67" name="Text Placeholder 104"/>
          <p:cNvSpPr>
            <a:spLocks noGrp="1"/>
          </p:cNvSpPr>
          <p:nvPr>
            <p:custDataLst>
              <p:tags r:id="rId9"/>
            </p:custDataLst>
          </p:nvPr>
        </p:nvSpPr>
        <p:spPr bwMode="gray">
          <a:xfrm>
            <a:off x="495300" y="5038725"/>
            <a:ext cx="698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E88C6C40-BCF5-411D-8F5B-66F85368717C}" type="datetime'''''''''''''''0'''''''''''''''''''''''''''''''''''''">
              <a:rPr lang="en-US" sz="1000">
                <a:latin typeface="Arial"/>
                <a:cs typeface="Arial"/>
                <a:sym typeface="Arial"/>
              </a:rPr>
              <a:pPr marL="0" indent="0" algn="r">
                <a:lnSpc>
                  <a:spcPct val="100000"/>
                </a:lnSpc>
                <a:spcBef>
                  <a:spcPct val="0"/>
                </a:spcBef>
                <a:buNone/>
              </a:pPr>
              <a:t>0</a:t>
            </a:fld>
            <a:endParaRPr lang="en-GB" sz="1000" dirty="0">
              <a:latin typeface="Arial"/>
              <a:cs typeface="Arial"/>
              <a:sym typeface="Arial"/>
            </a:endParaRPr>
          </a:p>
        </p:txBody>
      </p:sp>
      <p:sp>
        <p:nvSpPr>
          <p:cNvPr id="73" name="Text Placeholder 110"/>
          <p:cNvSpPr>
            <a:spLocks noGrp="1"/>
          </p:cNvSpPr>
          <p:nvPr>
            <p:custDataLst>
              <p:tags r:id="rId10"/>
            </p:custDataLst>
          </p:nvPr>
        </p:nvSpPr>
        <p:spPr bwMode="gray">
          <a:xfrm>
            <a:off x="355600" y="3133725"/>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50EF71C1-FC0C-4147-A192-370F9A00D7BF}" type="datetime'''''''''''''''''''''3''00'''''''''''">
              <a:rPr lang="en-US" sz="1000">
                <a:latin typeface="Arial"/>
                <a:cs typeface="Arial"/>
                <a:sym typeface="Arial"/>
              </a:rPr>
              <a:pPr marL="0" indent="0" algn="r">
                <a:lnSpc>
                  <a:spcPct val="100000"/>
                </a:lnSpc>
                <a:spcBef>
                  <a:spcPct val="0"/>
                </a:spcBef>
                <a:buNone/>
              </a:pPr>
              <a:t>300</a:t>
            </a:fld>
            <a:endParaRPr lang="en-GB" sz="1000" dirty="0">
              <a:latin typeface="Arial"/>
              <a:cs typeface="Arial"/>
              <a:sym typeface="Arial"/>
            </a:endParaRPr>
          </a:p>
        </p:txBody>
      </p:sp>
      <p:sp>
        <p:nvSpPr>
          <p:cNvPr id="72" name="Text Placeholder 109"/>
          <p:cNvSpPr>
            <a:spLocks noGrp="1"/>
          </p:cNvSpPr>
          <p:nvPr>
            <p:custDataLst>
              <p:tags r:id="rId11"/>
            </p:custDataLst>
          </p:nvPr>
        </p:nvSpPr>
        <p:spPr bwMode="gray">
          <a:xfrm>
            <a:off x="355600" y="3448050"/>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123FCA3D-0B3B-4603-B706-D1ED3CCAEB7F}" type="datetime'''''''''''2''''''5''''''''''''''''''''''''0'''">
              <a:rPr lang="en-US" sz="1000">
                <a:latin typeface="Arial"/>
                <a:cs typeface="Arial"/>
                <a:sym typeface="Arial"/>
              </a:rPr>
              <a:pPr marL="0" indent="0" algn="r">
                <a:lnSpc>
                  <a:spcPct val="100000"/>
                </a:lnSpc>
                <a:spcBef>
                  <a:spcPct val="0"/>
                </a:spcBef>
                <a:buNone/>
              </a:pPr>
              <a:t>250</a:t>
            </a:fld>
            <a:endParaRPr lang="en-GB" sz="1000" dirty="0">
              <a:latin typeface="Arial"/>
              <a:cs typeface="Arial"/>
              <a:sym typeface="Arial"/>
            </a:endParaRPr>
          </a:p>
        </p:txBody>
      </p:sp>
      <p:sp>
        <p:nvSpPr>
          <p:cNvPr id="74" name="Text Placeholder 111"/>
          <p:cNvSpPr>
            <a:spLocks noGrp="1"/>
          </p:cNvSpPr>
          <p:nvPr>
            <p:custDataLst>
              <p:tags r:id="rId12"/>
            </p:custDataLst>
          </p:nvPr>
        </p:nvSpPr>
        <p:spPr bwMode="gray">
          <a:xfrm>
            <a:off x="355600" y="2819400"/>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C3AF8592-777B-4AC4-95FB-212C6D61AC48}" type="datetime'''''''''''''''''3''''''''''''''''''''''50'''''''''''">
              <a:rPr lang="en-US" sz="1000">
                <a:latin typeface="Arial"/>
                <a:cs typeface="Arial"/>
                <a:sym typeface="Arial"/>
              </a:rPr>
              <a:pPr marL="0" indent="0" algn="r">
                <a:lnSpc>
                  <a:spcPct val="100000"/>
                </a:lnSpc>
                <a:spcBef>
                  <a:spcPct val="0"/>
                </a:spcBef>
                <a:buNone/>
              </a:pPr>
              <a:t>350</a:t>
            </a:fld>
            <a:endParaRPr lang="en-GB" sz="1000" dirty="0">
              <a:latin typeface="Arial"/>
              <a:cs typeface="Arial"/>
              <a:sym typeface="Arial"/>
            </a:endParaRPr>
          </a:p>
        </p:txBody>
      </p:sp>
      <p:sp>
        <p:nvSpPr>
          <p:cNvPr id="75" name="Text Placeholder 112"/>
          <p:cNvSpPr>
            <a:spLocks noGrp="1"/>
          </p:cNvSpPr>
          <p:nvPr>
            <p:custDataLst>
              <p:tags r:id="rId13"/>
            </p:custDataLst>
          </p:nvPr>
        </p:nvSpPr>
        <p:spPr bwMode="gray">
          <a:xfrm>
            <a:off x="355600" y="2495550"/>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49F73DE0-D388-4E6E-8791-F587B22CA360}" type="datetime'4''''''''''''''''''0''0'''''''''''''''''''''''">
              <a:rPr lang="en-US" sz="1000">
                <a:latin typeface="Arial"/>
                <a:cs typeface="Arial"/>
                <a:sym typeface="Arial"/>
              </a:rPr>
              <a:pPr marL="0" indent="0" algn="r">
                <a:lnSpc>
                  <a:spcPct val="100000"/>
                </a:lnSpc>
                <a:spcBef>
                  <a:spcPct val="0"/>
                </a:spcBef>
                <a:buNone/>
              </a:pPr>
              <a:t>400</a:t>
            </a:fld>
            <a:endParaRPr lang="en-GB" sz="1000" dirty="0">
              <a:latin typeface="Arial"/>
              <a:cs typeface="Arial"/>
              <a:sym typeface="Arial"/>
            </a:endParaRPr>
          </a:p>
        </p:txBody>
      </p:sp>
      <p:sp>
        <p:nvSpPr>
          <p:cNvPr id="76" name="Text Placeholder 113"/>
          <p:cNvSpPr>
            <a:spLocks noGrp="1"/>
          </p:cNvSpPr>
          <p:nvPr>
            <p:custDataLst>
              <p:tags r:id="rId14"/>
            </p:custDataLst>
          </p:nvPr>
        </p:nvSpPr>
        <p:spPr bwMode="gray">
          <a:xfrm>
            <a:off x="355600" y="2181225"/>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DEBA30CC-0FA8-42B0-AACC-B7E33FDC4BBF}" type="datetime'''''''''''''4''''''''''''''50'">
              <a:rPr lang="en-US" sz="1000">
                <a:latin typeface="Arial"/>
                <a:cs typeface="Arial"/>
                <a:sym typeface="Arial"/>
              </a:rPr>
              <a:pPr marL="0" indent="0" algn="r">
                <a:lnSpc>
                  <a:spcPct val="100000"/>
                </a:lnSpc>
                <a:spcBef>
                  <a:spcPct val="0"/>
                </a:spcBef>
                <a:buNone/>
              </a:pPr>
              <a:t>450</a:t>
            </a:fld>
            <a:endParaRPr lang="en-GB" sz="1000" dirty="0">
              <a:latin typeface="Arial"/>
              <a:cs typeface="Arial"/>
              <a:sym typeface="Arial"/>
            </a:endParaRPr>
          </a:p>
        </p:txBody>
      </p:sp>
      <p:sp>
        <p:nvSpPr>
          <p:cNvPr id="44" name="Text Placeholder 81"/>
          <p:cNvSpPr>
            <a:spLocks noGrp="1"/>
          </p:cNvSpPr>
          <p:nvPr>
            <p:custDataLst>
              <p:tags r:id="rId15"/>
            </p:custDataLst>
          </p:nvPr>
        </p:nvSpPr>
        <p:spPr bwMode="auto">
          <a:xfrm>
            <a:off x="3702050" y="5232400"/>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899663D1-BD55-4B8C-9089-B8AB97AB8653}" type="datetime'''''M''''''''''''''''''a''''r-16'''''''''''''">
              <a:rPr lang="en-US" sz="1000">
                <a:latin typeface="Arial"/>
                <a:cs typeface="Arial"/>
                <a:sym typeface="Arial"/>
              </a:rPr>
              <a:pPr marL="0" indent="0" algn="ctr">
                <a:lnSpc>
                  <a:spcPct val="100000"/>
                </a:lnSpc>
                <a:spcBef>
                  <a:spcPct val="0"/>
                </a:spcBef>
                <a:buNone/>
              </a:pPr>
              <a:t>Mar-16</a:t>
            </a:fld>
            <a:endParaRPr lang="en-GB" sz="1000" dirty="0">
              <a:latin typeface="Arial"/>
              <a:cs typeface="Arial"/>
              <a:sym typeface="Arial"/>
            </a:endParaRPr>
          </a:p>
        </p:txBody>
      </p:sp>
      <p:sp>
        <p:nvSpPr>
          <p:cNvPr id="17" name="Text Placeholder 29"/>
          <p:cNvSpPr>
            <a:spLocks noGrp="1"/>
          </p:cNvSpPr>
          <p:nvPr>
            <p:custDataLst>
              <p:tags r:id="rId16"/>
            </p:custDataLst>
          </p:nvPr>
        </p:nvSpPr>
        <p:spPr bwMode="auto">
          <a:xfrm>
            <a:off x="1195388" y="5232400"/>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E8039336-7B69-4226-91FF-392F3AC179B1}" type="datetime'Ju''''''''n''''''''''''''-''''1''''''''''''''''''''''4'''''">
              <a:rPr lang="en-US" sz="1000">
                <a:latin typeface="Arial"/>
                <a:cs typeface="Arial"/>
                <a:sym typeface="Arial"/>
              </a:rPr>
              <a:pPr/>
              <a:t>Jun-14</a:t>
            </a:fld>
            <a:endParaRPr lang="en-US" sz="1000" dirty="0">
              <a:latin typeface="Arial"/>
              <a:cs typeface="Arial"/>
              <a:sym typeface="Arial"/>
            </a:endParaRPr>
          </a:p>
        </p:txBody>
      </p:sp>
      <p:sp>
        <p:nvSpPr>
          <p:cNvPr id="20" name="Text Placeholder 26"/>
          <p:cNvSpPr>
            <a:spLocks noGrp="1"/>
          </p:cNvSpPr>
          <p:nvPr>
            <p:custDataLst>
              <p:tags r:id="rId17"/>
            </p:custDataLst>
          </p:nvPr>
        </p:nvSpPr>
        <p:spPr bwMode="auto">
          <a:xfrm>
            <a:off x="825500" y="5232400"/>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333CF00-75C1-409A-B9C4-AE707A88B513}" type="datetime'Ma''''''''r''''''''''''''''-''''''''''''''1''4'''''''''''''''">
              <a:rPr lang="en-US" sz="1000">
                <a:latin typeface="Arial"/>
                <a:cs typeface="Arial"/>
                <a:sym typeface="Arial"/>
              </a:rPr>
              <a:pPr/>
              <a:t>Mar-14</a:t>
            </a:fld>
            <a:endParaRPr lang="en-US" sz="1000" dirty="0">
              <a:latin typeface="Arial"/>
              <a:cs typeface="Arial"/>
              <a:sym typeface="Arial"/>
            </a:endParaRPr>
          </a:p>
        </p:txBody>
      </p:sp>
      <p:sp>
        <p:nvSpPr>
          <p:cNvPr id="14" name="Text Placeholder 32"/>
          <p:cNvSpPr>
            <a:spLocks noGrp="1"/>
          </p:cNvSpPr>
          <p:nvPr>
            <p:custDataLst>
              <p:tags r:id="rId18"/>
            </p:custDataLst>
          </p:nvPr>
        </p:nvSpPr>
        <p:spPr bwMode="auto">
          <a:xfrm>
            <a:off x="1541463" y="5232400"/>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32C2DE00-1533-4F52-B1EF-03CE0E9352EE}" type="datetime'''''''''''''S''e''''''''''''''''''''p''-''1''4'''''''''''''''">
              <a:rPr lang="en-US" sz="1000">
                <a:latin typeface="Arial"/>
                <a:cs typeface="Arial"/>
                <a:sym typeface="Arial"/>
              </a:rPr>
              <a:pPr/>
              <a:t>Sep-14</a:t>
            </a:fld>
            <a:endParaRPr lang="en-US" sz="1000" dirty="0">
              <a:latin typeface="Arial"/>
              <a:cs typeface="Arial"/>
              <a:sym typeface="Arial"/>
            </a:endParaRPr>
          </a:p>
        </p:txBody>
      </p:sp>
      <p:sp>
        <p:nvSpPr>
          <p:cNvPr id="29" name="Text Placeholder 66"/>
          <p:cNvSpPr>
            <a:spLocks noGrp="1"/>
          </p:cNvSpPr>
          <p:nvPr>
            <p:custDataLst>
              <p:tags r:id="rId19"/>
            </p:custDataLst>
          </p:nvPr>
        </p:nvSpPr>
        <p:spPr bwMode="auto">
          <a:xfrm>
            <a:off x="1903413" y="5232400"/>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D10192A5-3D6B-4ADE-810B-475625615571}" type="datetime'D''''''''e''''''c''''''''''''''''''''''''-''''14'''''''''''''">
              <a:rPr lang="en-US" sz="1000">
                <a:latin typeface="Arial"/>
                <a:cs typeface="Arial"/>
                <a:sym typeface="Arial"/>
              </a:rPr>
              <a:pPr marL="0" indent="0" algn="ctr">
                <a:lnSpc>
                  <a:spcPct val="100000"/>
                </a:lnSpc>
                <a:spcBef>
                  <a:spcPct val="0"/>
                </a:spcBef>
                <a:buNone/>
              </a:pPr>
              <a:t>Dec-14</a:t>
            </a:fld>
            <a:endParaRPr lang="en-GB" sz="1000" dirty="0">
              <a:latin typeface="Arial"/>
              <a:cs typeface="Arial"/>
              <a:sym typeface="Arial"/>
            </a:endParaRPr>
          </a:p>
        </p:txBody>
      </p:sp>
      <p:sp>
        <p:nvSpPr>
          <p:cNvPr id="32" name="Text Placeholder 69"/>
          <p:cNvSpPr>
            <a:spLocks noGrp="1"/>
          </p:cNvSpPr>
          <p:nvPr>
            <p:custDataLst>
              <p:tags r:id="rId20"/>
            </p:custDataLst>
          </p:nvPr>
        </p:nvSpPr>
        <p:spPr bwMode="auto">
          <a:xfrm>
            <a:off x="2263775" y="5232400"/>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3676D16-4B6A-4EC3-A68D-FBF4BA9733F4}" type="datetime'''M''ar''-''''''''1''''''''''''''''''''''''''5'''''''''''''''">
              <a:rPr lang="en-US" sz="1000">
                <a:latin typeface="Arial"/>
                <a:cs typeface="Arial"/>
                <a:sym typeface="Arial"/>
              </a:rPr>
              <a:pPr marL="0" indent="0" algn="ctr">
                <a:lnSpc>
                  <a:spcPct val="100000"/>
                </a:lnSpc>
                <a:spcBef>
                  <a:spcPct val="0"/>
                </a:spcBef>
                <a:buNone/>
              </a:pPr>
              <a:t>Mar-15</a:t>
            </a:fld>
            <a:endParaRPr lang="en-GB" sz="1000" dirty="0">
              <a:latin typeface="Arial"/>
              <a:cs typeface="Arial"/>
              <a:sym typeface="Arial"/>
            </a:endParaRPr>
          </a:p>
        </p:txBody>
      </p:sp>
      <p:sp>
        <p:nvSpPr>
          <p:cNvPr id="35" name="Text Placeholder 72"/>
          <p:cNvSpPr>
            <a:spLocks noGrp="1"/>
          </p:cNvSpPr>
          <p:nvPr>
            <p:custDataLst>
              <p:tags r:id="rId21"/>
            </p:custDataLst>
          </p:nvPr>
        </p:nvSpPr>
        <p:spPr bwMode="auto">
          <a:xfrm>
            <a:off x="2633663" y="5232400"/>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75A6B52-BA33-4121-826F-75C7479C395E}" type="datetime'J''''u''''''''''''''''n''''''''''''''''''''-''1''''''''5'">
              <a:rPr lang="en-US" sz="1000">
                <a:latin typeface="Arial"/>
                <a:cs typeface="Arial"/>
                <a:sym typeface="Arial"/>
              </a:rPr>
              <a:pPr marL="0" indent="0" algn="ctr">
                <a:lnSpc>
                  <a:spcPct val="100000"/>
                </a:lnSpc>
                <a:spcBef>
                  <a:spcPct val="0"/>
                </a:spcBef>
                <a:buNone/>
              </a:pPr>
              <a:t>Jun-15</a:t>
            </a:fld>
            <a:endParaRPr lang="en-GB" sz="1000" dirty="0">
              <a:latin typeface="Arial"/>
              <a:cs typeface="Arial"/>
              <a:sym typeface="Arial"/>
            </a:endParaRPr>
          </a:p>
        </p:txBody>
      </p:sp>
      <p:sp>
        <p:nvSpPr>
          <p:cNvPr id="41" name="Text Placeholder 78"/>
          <p:cNvSpPr>
            <a:spLocks noGrp="1"/>
          </p:cNvSpPr>
          <p:nvPr>
            <p:custDataLst>
              <p:tags r:id="rId22"/>
            </p:custDataLst>
          </p:nvPr>
        </p:nvSpPr>
        <p:spPr bwMode="auto">
          <a:xfrm>
            <a:off x="3341688" y="5232400"/>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B5711C9E-3929-4989-B8F6-36BEC8CDE363}" type="datetime'''''''D''''''e''''''c''''''''-''''''1''5'''''''''''''''''">
              <a:rPr lang="en-US" sz="1000">
                <a:latin typeface="Arial"/>
                <a:cs typeface="Arial"/>
                <a:sym typeface="Arial"/>
              </a:rPr>
              <a:pPr marL="0" indent="0" algn="ctr">
                <a:lnSpc>
                  <a:spcPct val="100000"/>
                </a:lnSpc>
                <a:spcBef>
                  <a:spcPct val="0"/>
                </a:spcBef>
                <a:buNone/>
              </a:pPr>
              <a:t>Dec-15</a:t>
            </a:fld>
            <a:endParaRPr lang="en-GB" sz="1000" dirty="0">
              <a:latin typeface="Arial"/>
              <a:cs typeface="Arial"/>
              <a:sym typeface="Arial"/>
            </a:endParaRPr>
          </a:p>
        </p:txBody>
      </p:sp>
      <p:sp>
        <p:nvSpPr>
          <p:cNvPr id="38" name="Text Placeholder 75"/>
          <p:cNvSpPr>
            <a:spLocks noGrp="1"/>
          </p:cNvSpPr>
          <p:nvPr>
            <p:custDataLst>
              <p:tags r:id="rId23"/>
            </p:custDataLst>
          </p:nvPr>
        </p:nvSpPr>
        <p:spPr bwMode="auto">
          <a:xfrm>
            <a:off x="2979738" y="5232400"/>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123D48A4-6744-4C96-871B-BB321EF48DFF}" type="datetime'''S''''''e''''''''''p''''''''''''''''-''''''1''''''''''''''5'">
              <a:rPr lang="en-US" sz="1000">
                <a:latin typeface="Arial"/>
                <a:cs typeface="Arial"/>
                <a:sym typeface="Arial"/>
              </a:rPr>
              <a:pPr marL="0" indent="0" algn="ctr">
                <a:lnSpc>
                  <a:spcPct val="100000"/>
                </a:lnSpc>
                <a:spcBef>
                  <a:spcPct val="0"/>
                </a:spcBef>
                <a:buNone/>
              </a:pPr>
              <a:t>Sep-15</a:t>
            </a:fld>
            <a:endParaRPr lang="en-GB" sz="1000" dirty="0">
              <a:latin typeface="Arial"/>
              <a:cs typeface="Arial"/>
              <a:sym typeface="Arial"/>
            </a:endParaRPr>
          </a:p>
        </p:txBody>
      </p:sp>
      <p:sp>
        <p:nvSpPr>
          <p:cNvPr id="23" name="TextBox 22"/>
          <p:cNvSpPr txBox="1"/>
          <p:nvPr/>
        </p:nvSpPr>
        <p:spPr>
          <a:xfrm>
            <a:off x="3863975" y="4346152"/>
            <a:ext cx="590226" cy="400110"/>
          </a:xfrm>
          <a:prstGeom prst="rect">
            <a:avLst/>
          </a:prstGeom>
          <a:noFill/>
        </p:spPr>
        <p:txBody>
          <a:bodyPr wrap="none" rtlCol="0">
            <a:spAutoFit/>
          </a:bodyPr>
          <a:lstStyle/>
          <a:p>
            <a:pPr algn="l">
              <a:lnSpc>
                <a:spcPct val="100000"/>
              </a:lnSpc>
            </a:pPr>
            <a:r>
              <a:rPr lang="en-US" b="1" dirty="0" smtClean="0">
                <a:solidFill>
                  <a:srgbClr val="FFC000"/>
                </a:solidFill>
                <a:latin typeface="Arial" panose="020B0604020202020204" pitchFamily="34" charset="0"/>
                <a:cs typeface="Arial" panose="020B0604020202020204" pitchFamily="34" charset="0"/>
              </a:rPr>
              <a:t>Amber</a:t>
            </a:r>
          </a:p>
          <a:p>
            <a:pPr algn="l">
              <a:lnSpc>
                <a:spcPct val="100000"/>
              </a:lnSpc>
            </a:pPr>
            <a:r>
              <a:rPr lang="en-US" b="1" dirty="0" smtClean="0">
                <a:solidFill>
                  <a:srgbClr val="FFC000"/>
                </a:solidFill>
                <a:latin typeface="Arial" panose="020B0604020202020204" pitchFamily="34" charset="0"/>
                <a:cs typeface="Arial" panose="020B0604020202020204" pitchFamily="34" charset="0"/>
              </a:rPr>
              <a:t>$80M</a:t>
            </a:r>
            <a:endParaRPr lang="en-US" b="1" dirty="0">
              <a:solidFill>
                <a:srgbClr val="FFC000"/>
              </a:solidFill>
              <a:latin typeface="Arial" panose="020B0604020202020204" pitchFamily="34" charset="0"/>
              <a:cs typeface="Arial" panose="020B0604020202020204" pitchFamily="34" charset="0"/>
            </a:endParaRPr>
          </a:p>
        </p:txBody>
      </p:sp>
      <p:sp>
        <p:nvSpPr>
          <p:cNvPr id="24" name="TextBox 23"/>
          <p:cNvSpPr txBox="1"/>
          <p:nvPr/>
        </p:nvSpPr>
        <p:spPr>
          <a:xfrm>
            <a:off x="3863975" y="4683361"/>
            <a:ext cx="503664" cy="400110"/>
          </a:xfrm>
          <a:prstGeom prst="rect">
            <a:avLst/>
          </a:prstGeom>
          <a:noFill/>
        </p:spPr>
        <p:txBody>
          <a:bodyPr wrap="none" rtlCol="0">
            <a:spAutoFit/>
          </a:bodyPr>
          <a:lstStyle/>
          <a:p>
            <a:pPr algn="l">
              <a:lnSpc>
                <a:spcPct val="100000"/>
              </a:lnSpc>
            </a:pPr>
            <a:r>
              <a:rPr lang="en-US" b="1" dirty="0" smtClean="0">
                <a:solidFill>
                  <a:schemeClr val="accent1"/>
                </a:solidFill>
                <a:latin typeface="Arial" panose="020B0604020202020204" pitchFamily="34" charset="0"/>
                <a:cs typeface="Arial" panose="020B0604020202020204" pitchFamily="34" charset="0"/>
              </a:rPr>
              <a:t>Red</a:t>
            </a:r>
          </a:p>
          <a:p>
            <a:pPr algn="l">
              <a:lnSpc>
                <a:spcPct val="100000"/>
              </a:lnSpc>
            </a:pPr>
            <a:r>
              <a:rPr lang="en-US" b="1" dirty="0" smtClean="0">
                <a:solidFill>
                  <a:schemeClr val="accent1"/>
                </a:solidFill>
                <a:latin typeface="Arial" panose="020B0604020202020204" pitchFamily="34" charset="0"/>
                <a:cs typeface="Arial" panose="020B0604020202020204" pitchFamily="34" charset="0"/>
              </a:rPr>
              <a:t>$50M</a:t>
            </a:r>
            <a:endParaRPr lang="en-US" b="1" dirty="0">
              <a:solidFill>
                <a:schemeClr val="accent1"/>
              </a:solidFill>
              <a:latin typeface="Arial" panose="020B0604020202020204" pitchFamily="34" charset="0"/>
              <a:cs typeface="Arial" panose="020B0604020202020204" pitchFamily="34" charset="0"/>
            </a:endParaRPr>
          </a:p>
        </p:txBody>
      </p:sp>
      <p:cxnSp>
        <p:nvCxnSpPr>
          <p:cNvPr id="26" name="Straight Connector 25"/>
          <p:cNvCxnSpPr/>
          <p:nvPr/>
        </p:nvCxnSpPr>
        <p:spPr>
          <a:xfrm>
            <a:off x="4781392" y="1473518"/>
            <a:ext cx="0" cy="457200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6" name="Footnote"/>
          <p:cNvSpPr/>
          <p:nvPr/>
        </p:nvSpPr>
        <p:spPr bwMode="auto">
          <a:xfrm>
            <a:off x="1945506" y="6337873"/>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a:sym typeface="Arial"/>
              </a:rPr>
              <a:t>Source: </a:t>
            </a:r>
            <a:r>
              <a:rPr lang="en-US" sz="800" dirty="0" smtClean="0">
                <a:sym typeface="Arial"/>
              </a:rPr>
              <a:t>“</a:t>
            </a:r>
            <a:r>
              <a:rPr lang="fr-FR" sz="800" dirty="0">
                <a:latin typeface="Arial" panose="020B0604020202020204" pitchFamily="34" charset="0"/>
                <a:cs typeface="Arial" panose="020B0604020202020204" pitchFamily="34" charset="0"/>
                <a:sym typeface="Arial"/>
              </a:rPr>
              <a:t>2016 RAS non-CCAR-</a:t>
            </a:r>
            <a:r>
              <a:rPr lang="fr-FR" sz="800" dirty="0" err="1">
                <a:latin typeface="Arial" panose="020B0604020202020204" pitchFamily="34" charset="0"/>
                <a:cs typeface="Arial" panose="020B0604020202020204" pitchFamily="34" charset="0"/>
                <a:sym typeface="Arial"/>
              </a:rPr>
              <a:t>linked</a:t>
            </a:r>
            <a:r>
              <a:rPr lang="fr-FR" sz="800" dirty="0">
                <a:latin typeface="Arial" panose="020B0604020202020204" pitchFamily="34" charset="0"/>
                <a:cs typeface="Arial" panose="020B0604020202020204" pitchFamily="34" charset="0"/>
                <a:sym typeface="Arial"/>
              </a:rPr>
              <a:t> </a:t>
            </a:r>
            <a:r>
              <a:rPr lang="fr-FR" sz="800" dirty="0" err="1">
                <a:latin typeface="Arial" panose="020B0604020202020204" pitchFamily="34" charset="0"/>
                <a:cs typeface="Arial" panose="020B0604020202020204" pitchFamily="34" charset="0"/>
                <a:sym typeface="Arial"/>
              </a:rPr>
              <a:t>metrics</a:t>
            </a:r>
            <a:r>
              <a:rPr lang="fr-FR" sz="800" dirty="0">
                <a:latin typeface="Arial" panose="020B0604020202020204" pitchFamily="34" charset="0"/>
                <a:cs typeface="Arial" panose="020B0604020202020204" pitchFamily="34" charset="0"/>
                <a:sym typeface="Arial"/>
              </a:rPr>
              <a:t> - SIS.xlsx</a:t>
            </a:r>
            <a:r>
              <a:rPr lang="en-US" sz="800" dirty="0" smtClean="0">
                <a:sym typeface="Arial"/>
              </a:rPr>
              <a:t>” </a:t>
            </a:r>
          </a:p>
        </p:txBody>
      </p:sp>
    </p:spTree>
    <p:extLst>
      <p:ext uri="{BB962C8B-B14F-4D97-AF65-F5344CB8AC3E}">
        <p14:creationId xmlns:p14="http://schemas.microsoft.com/office/powerpoint/2010/main" val="1998662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p:custDataLst>
              <p:tags r:id="rId2"/>
            </p:custDataLst>
            <p:extLst>
              <p:ext uri="{D42A27DB-BD31-4B8C-83A1-F6EECF244321}">
                <p14:modId xmlns:p14="http://schemas.microsoft.com/office/powerpoint/2010/main" val="50209839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3308"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17" name="Rectangle 16"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cs typeface="Arial"/>
              <a:sym typeface="Arial"/>
            </a:endParaRPr>
          </a:p>
        </p:txBody>
      </p:sp>
      <p:sp>
        <p:nvSpPr>
          <p:cNvPr id="5" name="Content Placeholder 4"/>
          <p:cNvSpPr>
            <a:spLocks noGrp="1"/>
          </p:cNvSpPr>
          <p:nvPr>
            <p:ph sz="quarter" idx="11"/>
          </p:nvPr>
        </p:nvSpPr>
        <p:spPr/>
        <p:txBody>
          <a:bodyPr/>
          <a:lstStyle/>
          <a:p>
            <a:r>
              <a:rPr lang="en-US" dirty="0"/>
              <a:t>Calibration: </a:t>
            </a:r>
            <a:r>
              <a:rPr lang="en-US" b="0" dirty="0" smtClean="0"/>
              <a:t>Cost to Revenue Ratio</a:t>
            </a:r>
            <a:endParaRPr lang="en-GB" dirty="0"/>
          </a:p>
        </p:txBody>
      </p:sp>
      <p:sp>
        <p:nvSpPr>
          <p:cNvPr id="7" name="Content Placeholder 4"/>
          <p:cNvSpPr txBox="1">
            <a:spLocks/>
          </p:cNvSpPr>
          <p:nvPr/>
        </p:nvSpPr>
        <p:spPr>
          <a:xfrm>
            <a:off x="5157788" y="2291394"/>
            <a:ext cx="4089400" cy="2839406"/>
          </a:xfrm>
          <a:prstGeom prst="rect">
            <a:avLst/>
          </a:prstGeom>
        </p:spPr>
        <p:txBody>
          <a:bodyPr lIns="0" tIns="0" rIns="0" bIns="0"/>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buFont typeface="Arial" panose="020B0604020202020204" pitchFamily="34" charset="0"/>
              <a:buChar char="•"/>
              <a:defRPr/>
            </a:pPr>
            <a:r>
              <a:rPr lang="en-US" sz="1200" dirty="0" smtClean="0"/>
              <a:t>SIS Finance management set the 90% amber trigger and 96% Red limit for this metric</a:t>
            </a:r>
          </a:p>
          <a:p>
            <a:pPr marL="171450" lvl="1" indent="-171450" defTabSz="457200">
              <a:lnSpc>
                <a:spcPct val="100000"/>
              </a:lnSpc>
              <a:buFont typeface="Arial" panose="020B0604020202020204" pitchFamily="34" charset="0"/>
              <a:buChar char="•"/>
              <a:defRPr/>
            </a:pPr>
            <a:r>
              <a:rPr lang="en-US" sz="1200" dirty="0" smtClean="0"/>
              <a:t>This metric will be reported </a:t>
            </a:r>
            <a:r>
              <a:rPr lang="en-US" sz="1200" dirty="0"/>
              <a:t>quarterly and should be aggregate </a:t>
            </a:r>
            <a:r>
              <a:rPr lang="en-US" sz="1200" dirty="0" smtClean="0"/>
              <a:t>year-to-date</a:t>
            </a:r>
          </a:p>
          <a:p>
            <a:pPr marL="171450" lvl="1" indent="-171450" defTabSz="457200">
              <a:lnSpc>
                <a:spcPct val="100000"/>
              </a:lnSpc>
              <a:buFont typeface="Arial" panose="020B0604020202020204" pitchFamily="34" charset="0"/>
              <a:buChar char="•"/>
              <a:defRPr/>
            </a:pPr>
            <a:r>
              <a:rPr lang="en-US" sz="1200" dirty="0"/>
              <a:t>Based on historical </a:t>
            </a:r>
            <a:r>
              <a:rPr lang="en-US" sz="1200" dirty="0" smtClean="0"/>
              <a:t>trend, </a:t>
            </a:r>
            <a:r>
              <a:rPr lang="en-US" sz="1200" dirty="0"/>
              <a:t>the metric </a:t>
            </a:r>
            <a:r>
              <a:rPr lang="en-US" sz="1200" dirty="0" smtClean="0"/>
              <a:t>would historically have been in breach; However, the metric is set based on forward looking expectations for 2016 rolling quarters.</a:t>
            </a:r>
            <a:r>
              <a:rPr lang="en-US" sz="1200" dirty="0"/>
              <a:t>  If </a:t>
            </a:r>
            <a:r>
              <a:rPr lang="en-US" sz="1200" dirty="0" smtClean="0"/>
              <a:t>a breach occurs, SIS management will explore the drivers and explain </a:t>
            </a:r>
            <a:r>
              <a:rPr lang="en-US" sz="1200" dirty="0"/>
              <a:t>the </a:t>
            </a:r>
            <a:r>
              <a:rPr lang="en-US" sz="1200" dirty="0" smtClean="0"/>
              <a:t>causes of reduced business</a:t>
            </a:r>
            <a:endParaRPr lang="en-US" sz="1200" kern="0" dirty="0">
              <a:solidFill>
                <a:schemeClr val="tx1"/>
              </a:solidFill>
              <a:latin typeface="Arial" panose="020B0604020202020204" pitchFamily="34" charset="0"/>
              <a:cs typeface="Arial" panose="020B0604020202020204" pitchFamily="34" charset="0"/>
            </a:endParaRPr>
          </a:p>
        </p:txBody>
      </p:sp>
      <p:sp>
        <p:nvSpPr>
          <p:cNvPr id="8" name="TextBox 7"/>
          <p:cNvSpPr txBox="1"/>
          <p:nvPr/>
        </p:nvSpPr>
        <p:spPr>
          <a:xfrm>
            <a:off x="5208588" y="1463040"/>
            <a:ext cx="424159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Calibration approach</a:t>
            </a:r>
            <a:endParaRPr lang="en-US" sz="1400" dirty="0" smtClean="0">
              <a:solidFill>
                <a:schemeClr val="accent1"/>
              </a:solidFill>
              <a:latin typeface="Arial" panose="020B0604020202020204" pitchFamily="34" charset="0"/>
              <a:cs typeface="Arial" panose="020B0604020202020204" pitchFamily="34" charset="0"/>
            </a:endParaRPr>
          </a:p>
        </p:txBody>
      </p:sp>
      <p:sp>
        <p:nvSpPr>
          <p:cNvPr id="12" name="TextBox 11"/>
          <p:cNvSpPr txBox="1"/>
          <p:nvPr/>
        </p:nvSpPr>
        <p:spPr>
          <a:xfrm>
            <a:off x="548640" y="1463040"/>
            <a:ext cx="4585806" cy="430887"/>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Historical Cost to revenue ratio</a:t>
            </a:r>
          </a:p>
          <a:p>
            <a:pPr algn="l">
              <a:lnSpc>
                <a:spcPct val="100000"/>
              </a:lnSpc>
              <a:spcBef>
                <a:spcPts val="0"/>
              </a:spcBef>
              <a:spcAft>
                <a:spcPts val="0"/>
              </a:spcAft>
            </a:pPr>
            <a:r>
              <a:rPr lang="en-US" sz="1400" dirty="0" smtClean="0">
                <a:solidFill>
                  <a:schemeClr val="accent1"/>
                </a:solidFill>
                <a:latin typeface="Arial" panose="020B0604020202020204" pitchFamily="34" charset="0"/>
                <a:cs typeface="Arial" panose="020B0604020202020204" pitchFamily="34" charset="0"/>
              </a:rPr>
              <a:t>%</a:t>
            </a:r>
          </a:p>
        </p:txBody>
      </p:sp>
      <p:grpSp>
        <p:nvGrpSpPr>
          <p:cNvPr id="30" name="Group 29"/>
          <p:cNvGrpSpPr/>
          <p:nvPr/>
        </p:nvGrpSpPr>
        <p:grpSpPr>
          <a:xfrm>
            <a:off x="443921" y="72184"/>
            <a:ext cx="4189078" cy="189008"/>
            <a:chOff x="403281" y="164517"/>
            <a:chExt cx="4189078" cy="189008"/>
          </a:xfrm>
        </p:grpSpPr>
        <p:sp>
          <p:nvSpPr>
            <p:cNvPr id="31" name="Text Box 75"/>
            <p:cNvSpPr txBox="1">
              <a:spLocks noChangeArrowheads="1"/>
            </p:cNvSpPr>
            <p:nvPr/>
          </p:nvSpPr>
          <p:spPr bwMode="gray">
            <a:xfrm>
              <a:off x="636148" y="166688"/>
              <a:ext cx="3956211"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rgbClr val="FF0000"/>
                  </a:solidFill>
                </a:rPr>
                <a:t>Capital adequacy </a:t>
              </a:r>
              <a:r>
                <a:rPr lang="en-US" sz="1200" dirty="0">
                  <a:solidFill>
                    <a:srgbClr val="FF0000"/>
                  </a:solidFill>
                </a:rPr>
                <a:t>risk: </a:t>
              </a:r>
              <a:r>
                <a:rPr lang="en-US" sz="1200" dirty="0" smtClean="0">
                  <a:solidFill>
                    <a:srgbClr val="FF0000"/>
                  </a:solidFill>
                </a:rPr>
                <a:t>Calibration - Cost to Revenue </a:t>
              </a:r>
              <a:r>
                <a:rPr lang="en-US" sz="1200" dirty="0">
                  <a:solidFill>
                    <a:srgbClr val="FF0000"/>
                  </a:solidFill>
                </a:rPr>
                <a:t>R</a:t>
              </a:r>
              <a:r>
                <a:rPr lang="en-US" sz="1200" dirty="0" smtClean="0">
                  <a:solidFill>
                    <a:srgbClr val="FF0000"/>
                  </a:solidFill>
                </a:rPr>
                <a:t>atio</a:t>
              </a:r>
              <a:endParaRPr lang="en-US" sz="1200" dirty="0">
                <a:solidFill>
                  <a:srgbClr val="FF0000"/>
                </a:solidFill>
              </a:endParaRPr>
            </a:p>
          </p:txBody>
        </p:sp>
        <p:sp>
          <p:nvSpPr>
            <p:cNvPr id="32" name="Oval 31"/>
            <p:cNvSpPr/>
            <p:nvPr/>
          </p:nvSpPr>
          <p:spPr bwMode="auto">
            <a:xfrm>
              <a:off x="403281" y="164517"/>
              <a:ext cx="189008" cy="189008"/>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panose="020B0604020202020204" pitchFamily="34" charset="0"/>
                  <a:ea typeface="ＭＳ Ｐゴシック" pitchFamily="-112" charset="-128"/>
                  <a:cs typeface="Arial" panose="020B0604020202020204" pitchFamily="34" charset="0"/>
                </a:rPr>
                <a:t>1</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grpSp>
      <p:graphicFrame>
        <p:nvGraphicFramePr>
          <p:cNvPr id="24" name="Object 23"/>
          <p:cNvGraphicFramePr>
            <a:graphicFrameLocks/>
          </p:cNvGraphicFramePr>
          <p:nvPr>
            <p:custDataLst>
              <p:tags r:id="rId4"/>
            </p:custDataLst>
            <p:extLst>
              <p:ext uri="{D42A27DB-BD31-4B8C-83A1-F6EECF244321}">
                <p14:modId xmlns:p14="http://schemas.microsoft.com/office/powerpoint/2010/main" val="1243074806"/>
              </p:ext>
            </p:extLst>
          </p:nvPr>
        </p:nvGraphicFramePr>
        <p:xfrm>
          <a:off x="190500" y="1981200"/>
          <a:ext cx="3857557" cy="3305265"/>
        </p:xfrm>
        <a:graphic>
          <a:graphicData uri="http://schemas.openxmlformats.org/presentationml/2006/ole">
            <mc:AlternateContent xmlns:mc="http://schemas.openxmlformats.org/markup-compatibility/2006">
              <mc:Choice xmlns:v="urn:schemas-microsoft-com:vml" Requires="v">
                <p:oleObj spid="_x0000_s303309" name="Chart" r:id="rId17" imgW="3857557" imgH="3305265" progId="MSGraph.Chart.8">
                  <p:embed followColorScheme="full"/>
                </p:oleObj>
              </mc:Choice>
              <mc:Fallback>
                <p:oleObj name="Chart" r:id="rId17" imgW="3857557" imgH="3305265" progId="MSGraph.Chart.8">
                  <p:embed followColorScheme="full"/>
                  <p:pic>
                    <p:nvPicPr>
                      <p:cNvPr id="0" name=""/>
                      <p:cNvPicPr/>
                      <p:nvPr/>
                    </p:nvPicPr>
                    <p:blipFill>
                      <a:blip r:embed="rId18"/>
                      <a:stretch>
                        <a:fillRect/>
                      </a:stretch>
                    </p:blipFill>
                    <p:spPr>
                      <a:xfrm>
                        <a:off x="190500" y="1981200"/>
                        <a:ext cx="3857557" cy="3305265"/>
                      </a:xfrm>
                      <a:prstGeom prst="rect">
                        <a:avLst/>
                      </a:prstGeom>
                    </p:spPr>
                  </p:pic>
                </p:oleObj>
              </mc:Fallback>
            </mc:AlternateContent>
          </a:graphicData>
        </a:graphic>
      </p:graphicFrame>
      <p:sp>
        <p:nvSpPr>
          <p:cNvPr id="38" name="Text Placeholder 32"/>
          <p:cNvSpPr>
            <a:spLocks noGrp="1"/>
          </p:cNvSpPr>
          <p:nvPr>
            <p:custDataLst>
              <p:tags r:id="rId5"/>
            </p:custDataLst>
          </p:nvPr>
        </p:nvSpPr>
        <p:spPr bwMode="auto">
          <a:xfrm>
            <a:off x="3582988" y="5165725"/>
            <a:ext cx="320675"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436EBA0-3C37-4C56-BAA7-063157E9E3BB}" type="datetime'1''''''''''Q''1''''''''''''''''''''''''''6'''''''''''''">
              <a:rPr lang="en-US" sz="1000">
                <a:latin typeface="Arial"/>
                <a:cs typeface="Arial"/>
                <a:sym typeface="Arial"/>
              </a:rPr>
              <a:pPr/>
              <a:t>1Q16</a:t>
            </a:fld>
            <a:endParaRPr lang="en-US" sz="1000" dirty="0">
              <a:latin typeface="Arial"/>
              <a:cs typeface="Arial"/>
              <a:sym typeface="Arial"/>
            </a:endParaRPr>
          </a:p>
        </p:txBody>
      </p:sp>
      <p:sp>
        <p:nvSpPr>
          <p:cNvPr id="37" name="Text Placeholder 31"/>
          <p:cNvSpPr>
            <a:spLocks noGrp="1"/>
          </p:cNvSpPr>
          <p:nvPr>
            <p:custDataLst>
              <p:tags r:id="rId6"/>
            </p:custDataLst>
          </p:nvPr>
        </p:nvSpPr>
        <p:spPr bwMode="auto">
          <a:xfrm>
            <a:off x="3216275" y="5165725"/>
            <a:ext cx="320675"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65E2A162-370F-4655-BB63-9077F8B353CF}" type="datetime'''''4Q''1''''''''''''''''''''5'''''''''''''''''''''">
              <a:rPr lang="en-US" sz="1000">
                <a:latin typeface="Arial"/>
                <a:cs typeface="Arial"/>
                <a:sym typeface="Arial"/>
              </a:rPr>
              <a:pPr/>
              <a:t>4Q15</a:t>
            </a:fld>
            <a:endParaRPr lang="en-US" sz="1000" dirty="0">
              <a:latin typeface="Arial"/>
              <a:cs typeface="Arial"/>
              <a:sym typeface="Arial"/>
            </a:endParaRPr>
          </a:p>
        </p:txBody>
      </p:sp>
      <p:sp>
        <p:nvSpPr>
          <p:cNvPr id="36" name="Text Placeholder 30"/>
          <p:cNvSpPr>
            <a:spLocks noGrp="1"/>
          </p:cNvSpPr>
          <p:nvPr>
            <p:custDataLst>
              <p:tags r:id="rId7"/>
            </p:custDataLst>
          </p:nvPr>
        </p:nvSpPr>
        <p:spPr bwMode="auto">
          <a:xfrm>
            <a:off x="2849563" y="5165725"/>
            <a:ext cx="320675"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78822475-74BC-4AD0-AF0D-954295A1581D}" type="datetime'''''3''''''''Q1''''''''''''''''''''5'''''''''''''">
              <a:rPr lang="en-US" sz="1000">
                <a:latin typeface="Arial"/>
                <a:cs typeface="Arial"/>
                <a:sym typeface="Arial"/>
              </a:rPr>
              <a:pPr/>
              <a:t>3Q15</a:t>
            </a:fld>
            <a:endParaRPr lang="en-US" sz="1000" dirty="0">
              <a:latin typeface="Arial"/>
              <a:cs typeface="Arial"/>
              <a:sym typeface="Arial"/>
            </a:endParaRPr>
          </a:p>
        </p:txBody>
      </p:sp>
      <p:sp>
        <p:nvSpPr>
          <p:cNvPr id="35" name="Text Placeholder 29"/>
          <p:cNvSpPr>
            <a:spLocks noGrp="1"/>
          </p:cNvSpPr>
          <p:nvPr>
            <p:custDataLst>
              <p:tags r:id="rId8"/>
            </p:custDataLst>
          </p:nvPr>
        </p:nvSpPr>
        <p:spPr bwMode="auto">
          <a:xfrm>
            <a:off x="2482850" y="5165725"/>
            <a:ext cx="320675"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D6F03F00-EB60-4042-9681-2DD45F80AC5E}" type="datetime'2''''''''''''''''''''''''''''''''''Q''''''''''1''''5'''''''">
              <a:rPr lang="en-US" sz="1000">
                <a:latin typeface="Arial"/>
                <a:cs typeface="Arial"/>
                <a:sym typeface="Arial"/>
              </a:rPr>
              <a:pPr/>
              <a:t>2Q15</a:t>
            </a:fld>
            <a:endParaRPr lang="en-US" sz="1000" dirty="0">
              <a:latin typeface="Arial"/>
              <a:cs typeface="Arial"/>
              <a:sym typeface="Arial"/>
            </a:endParaRPr>
          </a:p>
        </p:txBody>
      </p:sp>
      <p:sp>
        <p:nvSpPr>
          <p:cNvPr id="28" name="Text Placeholder 28"/>
          <p:cNvSpPr>
            <a:spLocks noGrp="1"/>
          </p:cNvSpPr>
          <p:nvPr>
            <p:custDataLst>
              <p:tags r:id="rId9"/>
            </p:custDataLst>
          </p:nvPr>
        </p:nvSpPr>
        <p:spPr bwMode="auto">
          <a:xfrm>
            <a:off x="2116138" y="5165725"/>
            <a:ext cx="320675"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4D6A54D6-5D28-4410-BAF3-E12A2AB2AD33}" type="datetime'''''''''''''''1''''''''''''''''''''''''''''''''Q''1''''''''5'">
              <a:rPr lang="en-US" sz="1000">
                <a:latin typeface="Arial"/>
                <a:cs typeface="Arial"/>
                <a:sym typeface="Arial"/>
              </a:rPr>
              <a:pPr/>
              <a:t>1Q15</a:t>
            </a:fld>
            <a:endParaRPr lang="en-US" sz="1000" dirty="0">
              <a:latin typeface="Arial"/>
              <a:cs typeface="Arial"/>
              <a:sym typeface="Arial"/>
            </a:endParaRPr>
          </a:p>
        </p:txBody>
      </p:sp>
      <p:sp>
        <p:nvSpPr>
          <p:cNvPr id="33" name="Text Placeholder 27"/>
          <p:cNvSpPr>
            <a:spLocks noGrp="1"/>
          </p:cNvSpPr>
          <p:nvPr>
            <p:custDataLst>
              <p:tags r:id="rId10"/>
            </p:custDataLst>
          </p:nvPr>
        </p:nvSpPr>
        <p:spPr bwMode="auto">
          <a:xfrm>
            <a:off x="1749425" y="5165725"/>
            <a:ext cx="320675"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C1F760AD-6010-4051-8C0C-8D72FD64CC30}" type="datetime'4''''''''''''''''''''''''''Q''1''4'''''''''''''''''''''''''''">
              <a:rPr lang="en-US" sz="1000">
                <a:latin typeface="Arial"/>
                <a:cs typeface="Arial"/>
                <a:sym typeface="Arial"/>
              </a:rPr>
              <a:pPr/>
              <a:t>4Q14</a:t>
            </a:fld>
            <a:endParaRPr lang="en-US" sz="1000" dirty="0">
              <a:latin typeface="Arial"/>
              <a:cs typeface="Arial"/>
              <a:sym typeface="Arial"/>
            </a:endParaRPr>
          </a:p>
        </p:txBody>
      </p:sp>
      <p:sp>
        <p:nvSpPr>
          <p:cNvPr id="25" name="Text Placeholder 26"/>
          <p:cNvSpPr>
            <a:spLocks noGrp="1"/>
          </p:cNvSpPr>
          <p:nvPr>
            <p:custDataLst>
              <p:tags r:id="rId11"/>
            </p:custDataLst>
          </p:nvPr>
        </p:nvSpPr>
        <p:spPr bwMode="auto">
          <a:xfrm>
            <a:off x="1382713" y="5165725"/>
            <a:ext cx="320675"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02A9ECED-A464-44FB-9F90-220EE04E8907}" type="datetime'3''''''''Q''''''''1''''4'''''''''''''''''''''''''''''''''''''">
              <a:rPr lang="en-US" sz="1000">
                <a:latin typeface="Arial"/>
                <a:cs typeface="Arial"/>
                <a:sym typeface="Arial"/>
              </a:rPr>
              <a:pPr/>
              <a:t>3Q14</a:t>
            </a:fld>
            <a:endParaRPr lang="en-US" sz="1000" dirty="0">
              <a:latin typeface="Arial"/>
              <a:cs typeface="Arial"/>
              <a:sym typeface="Arial"/>
            </a:endParaRPr>
          </a:p>
        </p:txBody>
      </p:sp>
      <p:sp>
        <p:nvSpPr>
          <p:cNvPr id="26" name="Text Placeholder 17"/>
          <p:cNvSpPr>
            <a:spLocks noGrp="1"/>
          </p:cNvSpPr>
          <p:nvPr>
            <p:custDataLst>
              <p:tags r:id="rId12"/>
            </p:custDataLst>
          </p:nvPr>
        </p:nvSpPr>
        <p:spPr bwMode="auto">
          <a:xfrm>
            <a:off x="1016000" y="5165725"/>
            <a:ext cx="320675"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183DAAA-D7D0-42FB-AC5F-ECAEFD9C3A50}" type="datetime'''''''2''''''''''''''Q''1''''''''''''''''''4'">
              <a:rPr lang="en-US" sz="1000">
                <a:solidFill>
                  <a:schemeClr val="tx1"/>
                </a:solidFill>
                <a:latin typeface="Arial"/>
                <a:cs typeface="Arial"/>
                <a:sym typeface="Arial"/>
              </a:rPr>
              <a:pPr/>
              <a:t>2Q14</a:t>
            </a:fld>
            <a:endParaRPr lang="en-US" sz="1000" dirty="0">
              <a:solidFill>
                <a:schemeClr val="tx1"/>
              </a:solidFill>
              <a:latin typeface="Arial"/>
              <a:ea typeface="ＭＳ Ｐゴシック"/>
              <a:cs typeface="Arial"/>
              <a:sym typeface="Arial"/>
            </a:endParaRPr>
          </a:p>
        </p:txBody>
      </p:sp>
      <p:sp>
        <p:nvSpPr>
          <p:cNvPr id="27" name="Text Placeholder 3"/>
          <p:cNvSpPr>
            <a:spLocks noGrp="1"/>
          </p:cNvSpPr>
          <p:nvPr>
            <p:custDataLst>
              <p:tags r:id="rId13"/>
            </p:custDataLst>
          </p:nvPr>
        </p:nvSpPr>
        <p:spPr bwMode="auto">
          <a:xfrm>
            <a:off x="649288" y="5165725"/>
            <a:ext cx="320675"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BB2FF3D-E484-4CCC-84C4-A3D74626D60B}" type="datetime'''''''''''''''''''''1''''''Q''''''''''''1''''''''''''''4'''">
              <a:rPr lang="en-US" sz="1000">
                <a:solidFill>
                  <a:schemeClr val="tx1"/>
                </a:solidFill>
                <a:latin typeface="Arial"/>
                <a:cs typeface="Arial"/>
                <a:sym typeface="Arial"/>
              </a:rPr>
              <a:pPr/>
              <a:t>1Q14</a:t>
            </a:fld>
            <a:endParaRPr lang="en-US" sz="1000" dirty="0">
              <a:solidFill>
                <a:schemeClr val="tx1"/>
              </a:solidFill>
              <a:latin typeface="Arial"/>
              <a:cs typeface="Arial"/>
              <a:sym typeface="Arial"/>
            </a:endParaRPr>
          </a:p>
        </p:txBody>
      </p:sp>
      <p:sp>
        <p:nvSpPr>
          <p:cNvPr id="41" name="TextBox 40"/>
          <p:cNvSpPr txBox="1"/>
          <p:nvPr/>
        </p:nvSpPr>
        <p:spPr>
          <a:xfrm>
            <a:off x="3739002" y="2666926"/>
            <a:ext cx="1066319" cy="400110"/>
          </a:xfrm>
          <a:prstGeom prst="rect">
            <a:avLst/>
          </a:prstGeom>
          <a:noFill/>
        </p:spPr>
        <p:txBody>
          <a:bodyPr wrap="none" rtlCol="0">
            <a:spAutoFit/>
          </a:bodyPr>
          <a:lstStyle/>
          <a:p>
            <a:pPr algn="l">
              <a:lnSpc>
                <a:spcPct val="100000"/>
              </a:lnSpc>
            </a:pPr>
            <a:r>
              <a:rPr lang="en-US" b="1" dirty="0" smtClean="0">
                <a:solidFill>
                  <a:srgbClr val="FFC000"/>
                </a:solidFill>
                <a:latin typeface="Arial" panose="020B0604020202020204" pitchFamily="34" charset="0"/>
                <a:cs typeface="Arial" panose="020B0604020202020204" pitchFamily="34" charset="0"/>
              </a:rPr>
              <a:t>Amber trigger </a:t>
            </a:r>
          </a:p>
          <a:p>
            <a:pPr algn="l">
              <a:lnSpc>
                <a:spcPct val="100000"/>
              </a:lnSpc>
            </a:pPr>
            <a:r>
              <a:rPr lang="en-US" b="1" dirty="0" smtClean="0">
                <a:solidFill>
                  <a:srgbClr val="FFC000"/>
                </a:solidFill>
                <a:latin typeface="Arial" panose="020B0604020202020204" pitchFamily="34" charset="0"/>
                <a:cs typeface="Arial" panose="020B0604020202020204" pitchFamily="34" charset="0"/>
              </a:rPr>
              <a:t>90%</a:t>
            </a:r>
            <a:endParaRPr lang="en-US" b="1" dirty="0">
              <a:solidFill>
                <a:srgbClr val="FFC000"/>
              </a:solidFill>
              <a:latin typeface="Arial" panose="020B0604020202020204" pitchFamily="34" charset="0"/>
              <a:cs typeface="Arial" panose="020B0604020202020204" pitchFamily="34" charset="0"/>
            </a:endParaRPr>
          </a:p>
        </p:txBody>
      </p:sp>
      <p:sp>
        <p:nvSpPr>
          <p:cNvPr id="42" name="TextBox 41"/>
          <p:cNvSpPr txBox="1"/>
          <p:nvPr/>
        </p:nvSpPr>
        <p:spPr>
          <a:xfrm>
            <a:off x="3739002" y="2339095"/>
            <a:ext cx="760143" cy="400110"/>
          </a:xfrm>
          <a:prstGeom prst="rect">
            <a:avLst/>
          </a:prstGeom>
          <a:noFill/>
        </p:spPr>
        <p:txBody>
          <a:bodyPr wrap="none" rtlCol="0">
            <a:spAutoFit/>
          </a:bodyPr>
          <a:lstStyle/>
          <a:p>
            <a:pPr algn="l">
              <a:lnSpc>
                <a:spcPct val="100000"/>
              </a:lnSpc>
            </a:pPr>
            <a:r>
              <a:rPr lang="en-US" b="1" dirty="0" smtClean="0">
                <a:solidFill>
                  <a:schemeClr val="accent1"/>
                </a:solidFill>
                <a:latin typeface="Arial" panose="020B0604020202020204" pitchFamily="34" charset="0"/>
                <a:cs typeface="Arial" panose="020B0604020202020204" pitchFamily="34" charset="0"/>
              </a:rPr>
              <a:t>Red limit </a:t>
            </a:r>
          </a:p>
          <a:p>
            <a:pPr algn="l">
              <a:lnSpc>
                <a:spcPct val="100000"/>
              </a:lnSpc>
            </a:pPr>
            <a:r>
              <a:rPr lang="en-US" b="1" dirty="0" smtClean="0">
                <a:solidFill>
                  <a:schemeClr val="accent1"/>
                </a:solidFill>
                <a:latin typeface="Arial" panose="020B0604020202020204" pitchFamily="34" charset="0"/>
                <a:cs typeface="Arial" panose="020B0604020202020204" pitchFamily="34" charset="0"/>
              </a:rPr>
              <a:t>96%</a:t>
            </a:r>
            <a:endParaRPr lang="en-US" b="1" dirty="0">
              <a:solidFill>
                <a:schemeClr val="accent1"/>
              </a:solidFill>
              <a:latin typeface="Arial" panose="020B0604020202020204" pitchFamily="34" charset="0"/>
              <a:cs typeface="Arial" panose="020B0604020202020204" pitchFamily="34" charset="0"/>
            </a:endParaRPr>
          </a:p>
        </p:txBody>
      </p:sp>
      <p:cxnSp>
        <p:nvCxnSpPr>
          <p:cNvPr id="43" name="Straight Connector 42"/>
          <p:cNvCxnSpPr/>
          <p:nvPr/>
        </p:nvCxnSpPr>
        <p:spPr>
          <a:xfrm>
            <a:off x="4781392" y="1473518"/>
            <a:ext cx="0" cy="457200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406972" y="5439449"/>
            <a:ext cx="1218055" cy="608031"/>
            <a:chOff x="2848769" y="5704519"/>
            <a:chExt cx="1218055" cy="608031"/>
          </a:xfrm>
        </p:grpSpPr>
        <p:grpSp>
          <p:nvGrpSpPr>
            <p:cNvPr id="39" name="Group 38"/>
            <p:cNvGrpSpPr/>
            <p:nvPr/>
          </p:nvGrpSpPr>
          <p:grpSpPr>
            <a:xfrm>
              <a:off x="2848769" y="5704519"/>
              <a:ext cx="1218055" cy="224677"/>
              <a:chOff x="2848769" y="5704519"/>
              <a:chExt cx="1218055" cy="224677"/>
            </a:xfrm>
          </p:grpSpPr>
          <p:sp>
            <p:nvSpPr>
              <p:cNvPr id="50" name="Rectangle 49"/>
              <p:cNvSpPr/>
              <p:nvPr/>
            </p:nvSpPr>
            <p:spPr>
              <a:xfrm>
                <a:off x="2848769" y="5747902"/>
                <a:ext cx="197644" cy="137911"/>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51" name="TextBox 50"/>
              <p:cNvSpPr txBox="1"/>
              <p:nvPr/>
            </p:nvSpPr>
            <p:spPr>
              <a:xfrm>
                <a:off x="3002109" y="5704519"/>
                <a:ext cx="1064715" cy="224677"/>
              </a:xfrm>
              <a:prstGeom prst="rect">
                <a:avLst/>
              </a:prstGeom>
              <a:noFill/>
            </p:spPr>
            <p:txBody>
              <a:bodyPr wrap="none" rtlCol="0">
                <a:spAutoFit/>
              </a:bodyPr>
              <a:lstStyle/>
              <a:p>
                <a:r>
                  <a:rPr lang="en-GB" dirty="0" smtClean="0"/>
                  <a:t>- Amber breach</a:t>
                </a:r>
                <a:endParaRPr lang="en-GB" dirty="0"/>
              </a:p>
            </p:txBody>
          </p:sp>
        </p:grpSp>
        <p:grpSp>
          <p:nvGrpSpPr>
            <p:cNvPr id="40" name="Group 39"/>
            <p:cNvGrpSpPr/>
            <p:nvPr/>
          </p:nvGrpSpPr>
          <p:grpSpPr>
            <a:xfrm>
              <a:off x="2848769" y="5896196"/>
              <a:ext cx="1075387" cy="224677"/>
              <a:chOff x="2848769" y="5896196"/>
              <a:chExt cx="1075387" cy="224677"/>
            </a:xfrm>
          </p:grpSpPr>
          <p:sp>
            <p:nvSpPr>
              <p:cNvPr id="48" name="Rectangle 47"/>
              <p:cNvSpPr/>
              <p:nvPr/>
            </p:nvSpPr>
            <p:spPr>
              <a:xfrm>
                <a:off x="2848769" y="5939579"/>
                <a:ext cx="197644" cy="13791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49" name="TextBox 48"/>
              <p:cNvSpPr txBox="1"/>
              <p:nvPr/>
            </p:nvSpPr>
            <p:spPr>
              <a:xfrm>
                <a:off x="3002109" y="5896196"/>
                <a:ext cx="922047" cy="224677"/>
              </a:xfrm>
              <a:prstGeom prst="rect">
                <a:avLst/>
              </a:prstGeom>
              <a:noFill/>
            </p:spPr>
            <p:txBody>
              <a:bodyPr wrap="none" rtlCol="0">
                <a:spAutoFit/>
              </a:bodyPr>
              <a:lstStyle/>
              <a:p>
                <a:r>
                  <a:rPr lang="en-GB" dirty="0" smtClean="0"/>
                  <a:t>- Red breach</a:t>
                </a:r>
                <a:endParaRPr lang="en-GB" dirty="0"/>
              </a:p>
            </p:txBody>
          </p:sp>
        </p:grpSp>
        <p:grpSp>
          <p:nvGrpSpPr>
            <p:cNvPr id="44" name="Group 43"/>
            <p:cNvGrpSpPr/>
            <p:nvPr/>
          </p:nvGrpSpPr>
          <p:grpSpPr>
            <a:xfrm>
              <a:off x="2848769" y="6087873"/>
              <a:ext cx="1004856" cy="224677"/>
              <a:chOff x="2848769" y="6087873"/>
              <a:chExt cx="1004856" cy="224677"/>
            </a:xfrm>
          </p:grpSpPr>
          <p:sp>
            <p:nvSpPr>
              <p:cNvPr id="45" name="Rectangle 44"/>
              <p:cNvSpPr/>
              <p:nvPr/>
            </p:nvSpPr>
            <p:spPr>
              <a:xfrm>
                <a:off x="2848769" y="6131256"/>
                <a:ext cx="197644" cy="137911"/>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47" name="TextBox 46"/>
              <p:cNvSpPr txBox="1"/>
              <p:nvPr/>
            </p:nvSpPr>
            <p:spPr>
              <a:xfrm>
                <a:off x="3002109" y="6087873"/>
                <a:ext cx="851516" cy="224677"/>
              </a:xfrm>
              <a:prstGeom prst="rect">
                <a:avLst/>
              </a:prstGeom>
              <a:noFill/>
            </p:spPr>
            <p:txBody>
              <a:bodyPr wrap="none" rtlCol="0">
                <a:spAutoFit/>
              </a:bodyPr>
              <a:lstStyle/>
              <a:p>
                <a:r>
                  <a:rPr lang="en-GB" dirty="0" smtClean="0"/>
                  <a:t>- No breach</a:t>
                </a:r>
                <a:endParaRPr lang="en-GB" dirty="0"/>
              </a:p>
            </p:txBody>
          </p:sp>
        </p:grpSp>
      </p:grpSp>
      <p:sp>
        <p:nvSpPr>
          <p:cNvPr id="52" name="Footnote"/>
          <p:cNvSpPr/>
          <p:nvPr/>
        </p:nvSpPr>
        <p:spPr bwMode="auto">
          <a:xfrm>
            <a:off x="1945506" y="6337873"/>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a:sym typeface="Arial"/>
              </a:rPr>
              <a:t>Source: </a:t>
            </a:r>
            <a:r>
              <a:rPr lang="en-US" sz="800" dirty="0" smtClean="0">
                <a:sym typeface="Arial"/>
              </a:rPr>
              <a:t>“</a:t>
            </a:r>
            <a:r>
              <a:rPr lang="fr-FR" sz="800" dirty="0">
                <a:latin typeface="Arial" panose="020B0604020202020204" pitchFamily="34" charset="0"/>
                <a:cs typeface="Arial" panose="020B0604020202020204" pitchFamily="34" charset="0"/>
                <a:sym typeface="Arial"/>
              </a:rPr>
              <a:t>2016 RAS non-CCAR-</a:t>
            </a:r>
            <a:r>
              <a:rPr lang="fr-FR" sz="800" dirty="0" err="1">
                <a:latin typeface="Arial" panose="020B0604020202020204" pitchFamily="34" charset="0"/>
                <a:cs typeface="Arial" panose="020B0604020202020204" pitchFamily="34" charset="0"/>
                <a:sym typeface="Arial"/>
              </a:rPr>
              <a:t>linked</a:t>
            </a:r>
            <a:r>
              <a:rPr lang="fr-FR" sz="800" dirty="0">
                <a:latin typeface="Arial" panose="020B0604020202020204" pitchFamily="34" charset="0"/>
                <a:cs typeface="Arial" panose="020B0604020202020204" pitchFamily="34" charset="0"/>
                <a:sym typeface="Arial"/>
              </a:rPr>
              <a:t> </a:t>
            </a:r>
            <a:r>
              <a:rPr lang="fr-FR" sz="800" dirty="0" err="1">
                <a:latin typeface="Arial" panose="020B0604020202020204" pitchFamily="34" charset="0"/>
                <a:cs typeface="Arial" panose="020B0604020202020204" pitchFamily="34" charset="0"/>
                <a:sym typeface="Arial"/>
              </a:rPr>
              <a:t>metrics</a:t>
            </a:r>
            <a:r>
              <a:rPr lang="fr-FR" sz="800" dirty="0">
                <a:latin typeface="Arial" panose="020B0604020202020204" pitchFamily="34" charset="0"/>
                <a:cs typeface="Arial" panose="020B0604020202020204" pitchFamily="34" charset="0"/>
                <a:sym typeface="Arial"/>
              </a:rPr>
              <a:t> - SIS.xlsx</a:t>
            </a:r>
            <a:r>
              <a:rPr lang="en-US" sz="800" dirty="0" smtClean="0">
                <a:sym typeface="Arial"/>
              </a:rPr>
              <a:t>” </a:t>
            </a:r>
          </a:p>
        </p:txBody>
      </p:sp>
    </p:spTree>
    <p:extLst>
      <p:ext uri="{BB962C8B-B14F-4D97-AF65-F5344CB8AC3E}">
        <p14:creationId xmlns:p14="http://schemas.microsoft.com/office/powerpoint/2010/main" val="98966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sz="quarter" idx="11"/>
            <p:extLst>
              <p:ext uri="{D42A27DB-BD31-4B8C-83A1-F6EECF244321}">
                <p14:modId xmlns:p14="http://schemas.microsoft.com/office/powerpoint/2010/main" val="2732957579"/>
              </p:ext>
            </p:extLst>
          </p:nvPr>
        </p:nvGraphicFramePr>
        <p:xfrm>
          <a:off x="357823" y="1462723"/>
          <a:ext cx="4082097" cy="3840480"/>
        </p:xfrm>
        <a:graphic>
          <a:graphicData uri="http://schemas.openxmlformats.org/drawingml/2006/table">
            <a:tbl>
              <a:tblPr firstRow="1" bandRow="1">
                <a:tableStyleId>{839DD9DD-9E6C-4910-8AC0-68ADFF6A6AFC}</a:tableStyleId>
              </a:tblPr>
              <a:tblGrid>
                <a:gridCol w="343926"/>
                <a:gridCol w="1568463"/>
                <a:gridCol w="1663835"/>
                <a:gridCol w="505873"/>
              </a:tblGrid>
              <a:tr h="172759">
                <a:tc gridSpan="2">
                  <a:txBody>
                    <a:bodyPr/>
                    <a:lstStyle/>
                    <a:p>
                      <a:r>
                        <a:rPr lang="en-GB" sz="1200" b="1" dirty="0" smtClean="0">
                          <a:latin typeface="Arial" panose="020B0604020202020204" pitchFamily="34" charset="0"/>
                          <a:cs typeface="Arial" panose="020B0604020202020204" pitchFamily="34" charset="0"/>
                        </a:rPr>
                        <a:t>Overview</a:t>
                      </a:r>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a:p>
                  </a:txBody>
                  <a:tcPr/>
                </a:tc>
                <a:tc>
                  <a:txBody>
                    <a:bodyPr/>
                    <a:lstStyle/>
                    <a:p>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2</a:t>
                      </a:r>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gridSpan="2">
                  <a:txBody>
                    <a:bodyPr/>
                    <a:lstStyle/>
                    <a:p>
                      <a:r>
                        <a:rPr lang="en-GB" sz="1200" b="1" dirty="0" smtClean="0">
                          <a:latin typeface="Arial" panose="020B0604020202020204" pitchFamily="34" charset="0"/>
                          <a:cs typeface="Arial" panose="020B0604020202020204" pitchFamily="34" charset="0"/>
                        </a:rPr>
                        <a:t>Objectives</a:t>
                      </a:r>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a:p>
                  </a:txBody>
                  <a:tcPr/>
                </a:tc>
                <a:tc>
                  <a:txBody>
                    <a:bodyPr/>
                    <a:lstStyle/>
                    <a:p>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3</a:t>
                      </a:r>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dirty="0" smtClean="0">
                          <a:latin typeface="Arial" panose="020B0604020202020204" pitchFamily="34" charset="0"/>
                          <a:cs typeface="Arial" panose="020B0604020202020204" pitchFamily="34" charset="0"/>
                        </a:rPr>
                        <a:t>Metric selection</a:t>
                      </a: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200" b="1" dirty="0" smtClean="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4</a:t>
                      </a:r>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dirty="0" smtClean="0">
                          <a:latin typeface="Arial" panose="020B0604020202020204" pitchFamily="34" charset="0"/>
                          <a:cs typeface="Arial" panose="020B0604020202020204" pitchFamily="34" charset="0"/>
                        </a:rPr>
                        <a:t>Calibration</a:t>
                      </a:r>
                      <a:r>
                        <a:rPr lang="en-GB" sz="1200" b="1" baseline="0" dirty="0" smtClean="0">
                          <a:latin typeface="Arial" panose="020B0604020202020204" pitchFamily="34" charset="0"/>
                          <a:cs typeface="Arial" panose="020B0604020202020204" pitchFamily="34" charset="0"/>
                        </a:rPr>
                        <a:t> approach</a:t>
                      </a:r>
                      <a:endParaRPr lang="en-GB" sz="1200" b="1" dirty="0" smtClean="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200" b="1" dirty="0" smtClean="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6</a:t>
                      </a:r>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gridSpan="3">
                  <a:txBody>
                    <a:bodyPr/>
                    <a:lstStyle/>
                    <a:p>
                      <a:pPr marL="52388" indent="0"/>
                      <a:r>
                        <a:rPr lang="en-GB" sz="1200" b="1" dirty="0" smtClean="0">
                          <a:latin typeface="Arial" panose="020B0604020202020204" pitchFamily="34" charset="0"/>
                          <a:cs typeface="Arial" panose="020B0604020202020204" pitchFamily="34" charset="0"/>
                        </a:rPr>
                        <a:t>Metrics rationale and limit calibration</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a:p>
                  </a:txBody>
                  <a:tcPr/>
                </a:tc>
                <a:tc hMerge="1">
                  <a:txBody>
                    <a:bodyPr/>
                    <a:lstStyle/>
                    <a:p>
                      <a:endParaRPr lang="en-GB" sz="1000" b="1" dirty="0"/>
                    </a:p>
                  </a:txBody>
                  <a:tcPr marL="0">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9-</a:t>
                      </a:r>
                      <a:r>
                        <a:rPr lang="en-GB" sz="1200" b="1" baseline="0" dirty="0" smtClean="0">
                          <a:latin typeface="Arial" panose="020B0604020202020204" pitchFamily="34" charset="0"/>
                          <a:cs typeface="Arial" panose="020B0604020202020204" pitchFamily="34" charset="0"/>
                        </a:rPr>
                        <a:t>46</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pPr marL="52388" indent="0" algn="ctr"/>
                      <a:r>
                        <a:rPr lang="en-GB" sz="1200" b="1" dirty="0" smtClean="0">
                          <a:solidFill>
                            <a:schemeClr val="accent1"/>
                          </a:solidFill>
                          <a:latin typeface="Arial" panose="020B0604020202020204" pitchFamily="34" charset="0"/>
                          <a:cs typeface="Arial" panose="020B0604020202020204" pitchFamily="34" charset="0"/>
                        </a:rPr>
                        <a:t>1</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gridSpan="2">
                  <a:txBody>
                    <a:bodyPr/>
                    <a:lstStyle/>
                    <a:p>
                      <a:r>
                        <a:rPr lang="en-US" sz="1200" b="0" dirty="0" smtClean="0">
                          <a:latin typeface="Arial" panose="020B0604020202020204" pitchFamily="34" charset="0"/>
                          <a:cs typeface="Arial" panose="020B0604020202020204" pitchFamily="34" charset="0"/>
                        </a:rPr>
                        <a:t>Capital adequacy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9</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pPr marL="52388" indent="0" algn="ctr"/>
                      <a:r>
                        <a:rPr lang="en-GB" sz="1200" b="1" dirty="0" smtClean="0">
                          <a:solidFill>
                            <a:schemeClr val="accent1"/>
                          </a:solidFill>
                          <a:latin typeface="Arial" panose="020B0604020202020204" pitchFamily="34" charset="0"/>
                          <a:cs typeface="Arial" panose="020B0604020202020204" pitchFamily="34" charset="0"/>
                        </a:rPr>
                        <a:t>2</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gridSpan="2">
                  <a:txBody>
                    <a:bodyPr/>
                    <a:lstStyle/>
                    <a:p>
                      <a:r>
                        <a:rPr lang="en-GB" sz="1200" b="0" dirty="0" smtClean="0">
                          <a:latin typeface="Arial" panose="020B0604020202020204" pitchFamily="34" charset="0"/>
                          <a:cs typeface="Arial" panose="020B0604020202020204" pitchFamily="34" charset="0"/>
                        </a:rPr>
                        <a:t>Credit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19</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pPr marL="52388" indent="0" algn="ctr"/>
                      <a:r>
                        <a:rPr lang="en-GB" sz="1200" b="1" dirty="0" smtClean="0">
                          <a:solidFill>
                            <a:schemeClr val="accent1"/>
                          </a:solidFill>
                          <a:latin typeface="Arial" panose="020B0604020202020204" pitchFamily="34" charset="0"/>
                          <a:cs typeface="Arial" panose="020B0604020202020204" pitchFamily="34" charset="0"/>
                        </a:rPr>
                        <a:t>4</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gridSpan="2">
                  <a:txBody>
                    <a:bodyPr/>
                    <a:lstStyle/>
                    <a:p>
                      <a:r>
                        <a:rPr lang="en-GB" sz="1200" b="0" dirty="0" smtClean="0">
                          <a:latin typeface="Arial" panose="020B0604020202020204" pitchFamily="34" charset="0"/>
                          <a:cs typeface="Arial" panose="020B0604020202020204" pitchFamily="34" charset="0"/>
                        </a:rPr>
                        <a:t>Liquidity/funding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23</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pPr marL="52388" indent="0" algn="ctr"/>
                      <a:r>
                        <a:rPr lang="en-GB" sz="1200" b="1" dirty="0" smtClean="0">
                          <a:solidFill>
                            <a:schemeClr val="accent1"/>
                          </a:solidFill>
                          <a:latin typeface="Arial" panose="020B0604020202020204" pitchFamily="34" charset="0"/>
                          <a:cs typeface="Arial" panose="020B0604020202020204" pitchFamily="34" charset="0"/>
                        </a:rPr>
                        <a:t>6</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gridSpan="2">
                  <a:txBody>
                    <a:bodyPr/>
                    <a:lstStyle/>
                    <a:p>
                      <a:r>
                        <a:rPr lang="en-GB" sz="1200" b="0" dirty="0" smtClean="0">
                          <a:latin typeface="Arial" panose="020B0604020202020204" pitchFamily="34" charset="0"/>
                          <a:cs typeface="Arial" panose="020B0604020202020204" pitchFamily="34" charset="0"/>
                        </a:rPr>
                        <a:t>Mark-to-market portfolio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28</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pPr marL="52388" indent="0" algn="ctr"/>
                      <a:r>
                        <a:rPr lang="en-GB" sz="1200" b="1" dirty="0" smtClean="0">
                          <a:solidFill>
                            <a:schemeClr val="accent1"/>
                          </a:solidFill>
                          <a:latin typeface="Arial" panose="020B0604020202020204" pitchFamily="34" charset="0"/>
                          <a:cs typeface="Arial" panose="020B0604020202020204" pitchFamily="34" charset="0"/>
                        </a:rPr>
                        <a:t>8</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gridSpan="2">
                  <a:txBody>
                    <a:bodyPr/>
                    <a:lstStyle/>
                    <a:p>
                      <a:r>
                        <a:rPr lang="en-GB" sz="1200" b="0" dirty="0" smtClean="0">
                          <a:latin typeface="Arial" panose="020B0604020202020204" pitchFamily="34" charset="0"/>
                          <a:cs typeface="Arial" panose="020B0604020202020204" pitchFamily="34" charset="0"/>
                        </a:rPr>
                        <a:t>Operational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32</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pPr marL="52388" indent="0" algn="ctr"/>
                      <a:r>
                        <a:rPr lang="en-GB" sz="1200" b="1" dirty="0" smtClean="0">
                          <a:solidFill>
                            <a:schemeClr val="accent1"/>
                          </a:solidFill>
                          <a:latin typeface="Arial" panose="020B0604020202020204" pitchFamily="34" charset="0"/>
                          <a:cs typeface="Arial" panose="020B0604020202020204" pitchFamily="34" charset="0"/>
                        </a:rPr>
                        <a:t>9</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gridSpan="2">
                  <a:txBody>
                    <a:bodyPr/>
                    <a:lstStyle/>
                    <a:p>
                      <a:r>
                        <a:rPr lang="en-GB" sz="1200" b="0" dirty="0" smtClean="0">
                          <a:latin typeface="Arial" panose="020B0604020202020204" pitchFamily="34" charset="0"/>
                          <a:cs typeface="Arial" panose="020B0604020202020204" pitchFamily="34" charset="0"/>
                        </a:rPr>
                        <a:t>Model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38</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pPr marL="52388" indent="0" algn="ctr"/>
                      <a:r>
                        <a:rPr lang="en-GB" sz="1200" b="1" dirty="0" smtClean="0">
                          <a:solidFill>
                            <a:schemeClr val="accent1"/>
                          </a:solidFill>
                          <a:latin typeface="Arial" panose="020B0604020202020204" pitchFamily="34" charset="0"/>
                          <a:cs typeface="Arial" panose="020B0604020202020204" pitchFamily="34" charset="0"/>
                        </a:rPr>
                        <a:t>10</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gridSpan="2">
                  <a:txBody>
                    <a:bodyPr/>
                    <a:lstStyle/>
                    <a:p>
                      <a:r>
                        <a:rPr lang="en-GB" sz="1200" b="0" dirty="0" smtClean="0">
                          <a:latin typeface="Arial" panose="020B0604020202020204" pitchFamily="34" charset="0"/>
                          <a:cs typeface="Arial" panose="020B0604020202020204" pitchFamily="34" charset="0"/>
                        </a:rPr>
                        <a:t>Compliance and reputational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43</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gridSpan="3">
                  <a:txBody>
                    <a:bodyPr/>
                    <a:lstStyle/>
                    <a:p>
                      <a:pPr marL="52388" indent="0" algn="l"/>
                      <a:r>
                        <a:rPr lang="en-GB" sz="1200" b="1" dirty="0" smtClean="0">
                          <a:solidFill>
                            <a:schemeClr val="tx1"/>
                          </a:solidFill>
                          <a:latin typeface="Arial" panose="020B0604020202020204" pitchFamily="34" charset="0"/>
                          <a:cs typeface="Arial" panose="020B0604020202020204" pitchFamily="34" charset="0"/>
                        </a:rPr>
                        <a:t>Additional</a:t>
                      </a:r>
                      <a:r>
                        <a:rPr lang="en-GB" sz="1200" b="1" baseline="0" dirty="0" smtClean="0">
                          <a:solidFill>
                            <a:schemeClr val="tx1"/>
                          </a:solidFill>
                          <a:latin typeface="Arial" panose="020B0604020202020204" pitchFamily="34" charset="0"/>
                          <a:cs typeface="Arial" panose="020B0604020202020204" pitchFamily="34" charset="0"/>
                        </a:rPr>
                        <a:t> </a:t>
                      </a:r>
                      <a:r>
                        <a:rPr lang="en-GB" sz="1200" b="1" dirty="0" smtClean="0">
                          <a:solidFill>
                            <a:schemeClr val="tx1"/>
                          </a:solidFill>
                          <a:latin typeface="Arial" panose="020B0604020202020204" pitchFamily="34" charset="0"/>
                          <a:cs typeface="Arial" panose="020B0604020202020204" pitchFamily="34" charset="0"/>
                        </a:rPr>
                        <a:t>metrics</a:t>
                      </a:r>
                      <a:endParaRPr lang="en-GB" sz="1200" b="1" dirty="0">
                        <a:solidFill>
                          <a:schemeClr val="tx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a:p>
                  </a:txBody>
                  <a:tcPr/>
                </a:tc>
                <a:tc>
                  <a:txBody>
                    <a:bodyPr/>
                    <a:lstStyle/>
                    <a:p>
                      <a:pPr algn="r"/>
                      <a:r>
                        <a:rPr lang="en-GB" sz="1200" b="1" dirty="0" smtClean="0">
                          <a:latin typeface="Arial" panose="020B0604020202020204" pitchFamily="34" charset="0"/>
                          <a:cs typeface="Arial" panose="020B0604020202020204" pitchFamily="34" charset="0"/>
                        </a:rPr>
                        <a:t>47</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gridSpan="3">
                  <a:txBody>
                    <a:bodyPr/>
                    <a:lstStyle/>
                    <a:p>
                      <a:pPr marL="52388" indent="0" algn="l"/>
                      <a:r>
                        <a:rPr lang="en-GB" sz="1200" b="1" dirty="0" smtClean="0">
                          <a:solidFill>
                            <a:schemeClr val="tx1"/>
                          </a:solidFill>
                          <a:latin typeface="Arial" panose="020B0604020202020204" pitchFamily="34" charset="0"/>
                          <a:cs typeface="Arial" panose="020B0604020202020204" pitchFamily="34" charset="0"/>
                        </a:rPr>
                        <a:t>Appendices</a:t>
                      </a:r>
                      <a:endParaRPr lang="en-GB" sz="1200" b="1" dirty="0">
                        <a:solidFill>
                          <a:schemeClr val="tx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a:p>
                  </a:txBody>
                  <a:tcPr/>
                </a:tc>
                <a:tc>
                  <a:txBody>
                    <a:bodyPr/>
                    <a:lstStyle/>
                    <a:p>
                      <a:pPr algn="r"/>
                      <a:r>
                        <a:rPr lang="en-GB" sz="1200" b="1" dirty="0" smtClean="0">
                          <a:latin typeface="Arial" panose="020B0604020202020204" pitchFamily="34" charset="0"/>
                          <a:cs typeface="Arial" panose="020B0604020202020204" pitchFamily="34" charset="0"/>
                        </a:rPr>
                        <a:t>50</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bl>
          </a:graphicData>
        </a:graphic>
      </p:graphicFrame>
      <p:sp>
        <p:nvSpPr>
          <p:cNvPr id="5" name="Content Placeholder 2"/>
          <p:cNvSpPr txBox="1">
            <a:spLocks/>
          </p:cNvSpPr>
          <p:nvPr/>
        </p:nvSpPr>
        <p:spPr>
          <a:xfrm>
            <a:off x="348435" y="450851"/>
            <a:ext cx="8666245" cy="435610"/>
          </a:xfrm>
          <a:prstGeom prst="rect">
            <a:avLst/>
          </a:prstGeom>
        </p:spPr>
        <p:txBody>
          <a:bodyPr lIns="0" tIns="0" rIns="0" bIns="0" anchor="ctr"/>
          <a:lstStyle>
            <a:lvl1pPr marL="0" indent="0" algn="l" defTabSz="457200" rtl="0" eaLnBrk="1" latinLnBrk="0" hangingPunct="1">
              <a:spcBef>
                <a:spcPts val="0"/>
              </a:spcBef>
              <a:buFont typeface="Arial"/>
              <a:buNone/>
              <a:defRPr sz="2400" b="1" kern="1200">
                <a:solidFill>
                  <a:schemeClr val="tx1"/>
                </a:solidFill>
                <a:latin typeface="Arial" panose="020B0604020202020204" pitchFamily="34" charset="0"/>
                <a:ea typeface="+mn-ea"/>
                <a:cs typeface="Arial" panose="020B0604020202020204" pitchFamily="34" charset="0"/>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dirty="0" smtClean="0"/>
              <a:t>Table of Contents</a:t>
            </a:r>
            <a:endParaRPr lang="en-GB" sz="2000" dirty="0"/>
          </a:p>
        </p:txBody>
      </p:sp>
    </p:spTree>
    <p:extLst>
      <p:ext uri="{BB962C8B-B14F-4D97-AF65-F5344CB8AC3E}">
        <p14:creationId xmlns:p14="http://schemas.microsoft.com/office/powerpoint/2010/main" val="1778456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solidFill>
                  <a:srgbClr val="FF0000"/>
                </a:solidFill>
              </a:rPr>
              <a:t>2</a:t>
            </a:r>
            <a:r>
              <a:rPr lang="en-GB" dirty="0" smtClean="0">
                <a:solidFill>
                  <a:srgbClr val="FF0000"/>
                </a:solidFill>
              </a:rPr>
              <a:t>.</a:t>
            </a:r>
            <a:r>
              <a:rPr lang="en-GB" dirty="0" smtClean="0"/>
              <a:t> Credit risk</a:t>
            </a:r>
            <a:endParaRPr lang="en-GB" b="0" dirty="0"/>
          </a:p>
        </p:txBody>
      </p:sp>
    </p:spTree>
    <p:extLst>
      <p:ext uri="{BB962C8B-B14F-4D97-AF65-F5344CB8AC3E}">
        <p14:creationId xmlns:p14="http://schemas.microsoft.com/office/powerpoint/2010/main" val="1043250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
          <p:cNvSpPr>
            <a:spLocks noGrp="1"/>
          </p:cNvSpPr>
          <p:nvPr>
            <p:ph sz="quarter" idx="11"/>
          </p:nvPr>
        </p:nvSpPr>
        <p:spPr/>
        <p:txBody>
          <a:bodyPr/>
          <a:lstStyle/>
          <a:p>
            <a:r>
              <a:rPr lang="en-US" dirty="0" smtClean="0"/>
              <a:t>Limit overview: </a:t>
            </a:r>
            <a:r>
              <a:rPr lang="en-US" b="0" dirty="0" smtClean="0"/>
              <a:t>Credit </a:t>
            </a:r>
            <a:r>
              <a:rPr lang="en-US" b="0" dirty="0"/>
              <a:t>risk</a:t>
            </a:r>
            <a:endParaRPr lang="en-GB" dirty="0"/>
          </a:p>
        </p:txBody>
      </p:sp>
      <p:grpSp>
        <p:nvGrpSpPr>
          <p:cNvPr id="13" name="Group 12"/>
          <p:cNvGrpSpPr/>
          <p:nvPr/>
        </p:nvGrpSpPr>
        <p:grpSpPr>
          <a:xfrm>
            <a:off x="443921" y="72184"/>
            <a:ext cx="1981744" cy="189008"/>
            <a:chOff x="403281" y="164517"/>
            <a:chExt cx="1981744" cy="189008"/>
          </a:xfrm>
        </p:grpSpPr>
        <p:sp>
          <p:nvSpPr>
            <p:cNvPr id="16" name="Text Box 75"/>
            <p:cNvSpPr txBox="1">
              <a:spLocks noChangeArrowheads="1"/>
            </p:cNvSpPr>
            <p:nvPr/>
          </p:nvSpPr>
          <p:spPr bwMode="gray">
            <a:xfrm>
              <a:off x="636148" y="166688"/>
              <a:ext cx="174887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rgbClr val="FF0000"/>
                  </a:solidFill>
                </a:rPr>
                <a:t>Credit </a:t>
              </a:r>
              <a:r>
                <a:rPr lang="en-US" sz="1200" dirty="0">
                  <a:solidFill>
                    <a:srgbClr val="FF0000"/>
                  </a:solidFill>
                </a:rPr>
                <a:t>risk: </a:t>
              </a:r>
              <a:r>
                <a:rPr lang="en-US" sz="1200" dirty="0" smtClean="0">
                  <a:solidFill>
                    <a:srgbClr val="FF0000"/>
                  </a:solidFill>
                </a:rPr>
                <a:t>Limit overview</a:t>
              </a:r>
              <a:endParaRPr lang="en-US" sz="1200" dirty="0">
                <a:solidFill>
                  <a:srgbClr val="FF0000"/>
                </a:solidFill>
              </a:endParaRPr>
            </a:p>
          </p:txBody>
        </p:sp>
        <p:sp>
          <p:nvSpPr>
            <p:cNvPr id="20" name="Oval 19"/>
            <p:cNvSpPr/>
            <p:nvPr/>
          </p:nvSpPr>
          <p:spPr bwMode="auto">
            <a:xfrm>
              <a:off x="403281" y="164517"/>
              <a:ext cx="189008" cy="189008"/>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17" name="Table 16"/>
          <p:cNvGraphicFramePr>
            <a:graphicFrameLocks noGrp="1"/>
          </p:cNvGraphicFramePr>
          <p:nvPr>
            <p:extLst>
              <p:ext uri="{D42A27DB-BD31-4B8C-83A1-F6EECF244321}">
                <p14:modId xmlns:p14="http://schemas.microsoft.com/office/powerpoint/2010/main" val="20546698"/>
              </p:ext>
            </p:extLst>
          </p:nvPr>
        </p:nvGraphicFramePr>
        <p:xfrm>
          <a:off x="348432" y="1470025"/>
          <a:ext cx="8870382" cy="732848"/>
        </p:xfrm>
        <a:graphic>
          <a:graphicData uri="http://schemas.openxmlformats.org/drawingml/2006/table">
            <a:tbl>
              <a:tblPr firstRow="1" bandRow="1">
                <a:tableStyleId>{2D5ABB26-0587-4C30-8999-92F81FD0307C}</a:tableStyleId>
              </a:tblPr>
              <a:tblGrid>
                <a:gridCol w="1363010"/>
                <a:gridCol w="2133745"/>
                <a:gridCol w="1143687"/>
                <a:gridCol w="1409980"/>
                <a:gridCol w="1409980"/>
                <a:gridCol w="1409980"/>
              </a:tblGrid>
              <a:tr h="0">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1" dirty="0" smtClean="0">
                          <a:solidFill>
                            <a:srgbClr val="FF0000"/>
                          </a:solidFill>
                          <a:latin typeface="Arial" panose="020B0604020202020204" pitchFamily="34" charset="0"/>
                          <a:cs typeface="Arial" panose="020B0604020202020204" pitchFamily="34" charset="0"/>
                        </a:rPr>
                        <a:t>Risk type</a:t>
                      </a: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Metric</a:t>
                      </a:r>
                      <a:endParaRPr lang="en-GB" sz="10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Entity</a:t>
                      </a:r>
                      <a:endParaRPr lang="en-GB" sz="10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Mar 16</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Amber trigger</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0000"/>
                        </a:lnSpc>
                        <a:spcBef>
                          <a:spcPts val="200"/>
                        </a:spcBef>
                        <a:spcAft>
                          <a:spcPts val="200"/>
                        </a:spcAft>
                      </a:pPr>
                      <a:r>
                        <a:rPr lang="en-GB" sz="1000" b="1" dirty="0" smtClean="0">
                          <a:solidFill>
                            <a:schemeClr val="bg1"/>
                          </a:solidFill>
                          <a:latin typeface="Arial" panose="020B0604020202020204" pitchFamily="34" charset="0"/>
                          <a:cs typeface="Arial" panose="020B0604020202020204" pitchFamily="34" charset="0"/>
                        </a:rPr>
                        <a:t>Red</a:t>
                      </a:r>
                      <a:r>
                        <a:rPr lang="en-GB" sz="1000" b="1" baseline="0" dirty="0" smtClean="0">
                          <a:solidFill>
                            <a:schemeClr val="bg1"/>
                          </a:solidFill>
                          <a:latin typeface="Arial" panose="020B0604020202020204" pitchFamily="34" charset="0"/>
                          <a:cs typeface="Arial" panose="020B0604020202020204" pitchFamily="34" charset="0"/>
                        </a:rPr>
                        <a:t> limits</a:t>
                      </a:r>
                      <a:endParaRPr lang="en-GB" sz="1000" b="1" dirty="0">
                        <a:solidFill>
                          <a:schemeClr val="bg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507296">
                <a:tc>
                  <a:txBody>
                    <a:bodyPr/>
                    <a:lstStyle/>
                    <a:p>
                      <a:r>
                        <a:rPr lang="en-US" sz="1000" b="1" dirty="0" smtClean="0">
                          <a:latin typeface="Arial" panose="020B0604020202020204" pitchFamily="34" charset="0"/>
                          <a:cs typeface="Arial" panose="020B0604020202020204" pitchFamily="34" charset="0"/>
                        </a:rPr>
                        <a:t>Credit</a:t>
                      </a:r>
                      <a:r>
                        <a:rPr lang="en-US" sz="1000" b="1" baseline="0" dirty="0" smtClean="0">
                          <a:latin typeface="Arial" panose="020B0604020202020204" pitchFamily="34" charset="0"/>
                          <a:cs typeface="Arial" panose="020B0604020202020204" pitchFamily="34" charset="0"/>
                        </a:rPr>
                        <a:t> risk</a:t>
                      </a:r>
                      <a:endParaRPr lang="en-US" sz="1000" b="1"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kern="1200" baseline="0" dirty="0" smtClean="0">
                          <a:solidFill>
                            <a:schemeClr val="tx1"/>
                          </a:solidFill>
                          <a:latin typeface="Arial" panose="020B0604020202020204" pitchFamily="34" charset="0"/>
                          <a:ea typeface="ＭＳ Ｐゴシック"/>
                          <a:cs typeface="Arial" panose="020B0604020202020204" pitchFamily="34" charset="0"/>
                        </a:rPr>
                        <a:t>Highest one day amount of total non-DVP related to counterparty settling</a:t>
                      </a:r>
                      <a:endParaRPr lang="en-US" sz="1000" b="0" kern="1200" baseline="0" dirty="0">
                        <a:solidFill>
                          <a:schemeClr val="tx1"/>
                        </a:solidFill>
                        <a:latin typeface="Arial" panose="020B0604020202020204" pitchFamily="34" charset="0"/>
                        <a:ea typeface="ＭＳ Ｐゴシック"/>
                        <a:cs typeface="Arial" panose="020B0604020202020204" pitchFamily="34" charset="0"/>
                      </a:endParaRPr>
                    </a:p>
                  </a:txBody>
                  <a:tcPr marL="45720" marR="3650" marT="3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000" b="0" dirty="0" smtClean="0">
                          <a:latin typeface="Arial" panose="020B0604020202020204" pitchFamily="34" charset="0"/>
                          <a:cs typeface="Arial" panose="020B0604020202020204" pitchFamily="34" charset="0"/>
                        </a:rPr>
                        <a:t>SIS</a:t>
                      </a:r>
                      <a:endParaRPr lang="en-US" sz="10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$17M</a:t>
                      </a: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ysClr val="windowText" lastClr="000000"/>
                          </a:solidFill>
                          <a:effectLst/>
                          <a:latin typeface="Arial"/>
                        </a:rPr>
                        <a:t>&gt;=$50M</a:t>
                      </a: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ysClr val="windowText" lastClr="000000"/>
                          </a:solidFill>
                          <a:effectLst/>
                          <a:latin typeface="Arial"/>
                        </a:rPr>
                        <a:t>&gt;=$55M</a:t>
                      </a: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8" name="TextBox 17"/>
          <p:cNvSpPr txBox="1"/>
          <p:nvPr/>
        </p:nvSpPr>
        <p:spPr>
          <a:xfrm>
            <a:off x="6465719" y="1196377"/>
            <a:ext cx="2775119" cy="211468"/>
          </a:xfrm>
          <a:prstGeom prst="rect">
            <a:avLst/>
          </a:prstGeom>
          <a:noFill/>
        </p:spPr>
        <p:txBody>
          <a:bodyPr wrap="none" rtlCol="0">
            <a:spAutoFit/>
          </a:bodyPr>
          <a:lstStyle/>
          <a:p>
            <a:r>
              <a:rPr lang="en-US" sz="900" dirty="0">
                <a:solidFill>
                  <a:srgbClr val="000000"/>
                </a:solidFill>
                <a:ea typeface="ＭＳ Ｐゴシック"/>
              </a:rPr>
              <a:t>* SHUSA metric reported in Santander Group RAS</a:t>
            </a:r>
          </a:p>
        </p:txBody>
      </p:sp>
    </p:spTree>
    <p:extLst>
      <p:ext uri="{BB962C8B-B14F-4D97-AF65-F5344CB8AC3E}">
        <p14:creationId xmlns:p14="http://schemas.microsoft.com/office/powerpoint/2010/main" val="314153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523407"/>
            <a:ext cx="9336044" cy="357021"/>
          </a:xfrm>
          <a:prstGeom prst="rect">
            <a:avLst/>
          </a:prstGeom>
          <a:noFill/>
        </p:spPr>
        <p:txBody>
          <a:bodyPr wrap="square" rtlCol="0">
            <a:spAutoFit/>
          </a:bodyPr>
          <a:lstStyle/>
          <a:p>
            <a:pPr algn="l"/>
            <a:r>
              <a:rPr lang="en-US" sz="2000" b="1" dirty="0"/>
              <a:t>Metric selection: </a:t>
            </a:r>
            <a:r>
              <a:rPr lang="en-US" sz="2000" dirty="0" smtClean="0"/>
              <a:t>Credit risk metrics</a:t>
            </a:r>
            <a:endParaRPr lang="en-US" sz="2000" dirty="0"/>
          </a:p>
        </p:txBody>
      </p:sp>
      <p:graphicFrame>
        <p:nvGraphicFramePr>
          <p:cNvPr id="3" name="Content Placeholder 12"/>
          <p:cNvGraphicFramePr>
            <a:graphicFrameLocks/>
          </p:cNvGraphicFramePr>
          <p:nvPr>
            <p:extLst>
              <p:ext uri="{D42A27DB-BD31-4B8C-83A1-F6EECF244321}">
                <p14:modId xmlns:p14="http://schemas.microsoft.com/office/powerpoint/2010/main" val="1066911644"/>
              </p:ext>
            </p:extLst>
          </p:nvPr>
        </p:nvGraphicFramePr>
        <p:xfrm>
          <a:off x="360998" y="1449070"/>
          <a:ext cx="8821737" cy="853440"/>
        </p:xfrm>
        <a:graphic>
          <a:graphicData uri="http://schemas.openxmlformats.org/drawingml/2006/table">
            <a:tbl>
              <a:tblPr firstRow="1" bandRow="1">
                <a:tableStyleId>{839DD9DD-9E6C-4910-8AC0-68ADFF6A6AFC}</a:tableStyleId>
              </a:tblPr>
              <a:tblGrid>
                <a:gridCol w="2077402"/>
                <a:gridCol w="1270000"/>
                <a:gridCol w="5474335"/>
              </a:tblGrid>
              <a:tr h="159448">
                <a:tc>
                  <a:txBody>
                    <a:bodyPr/>
                    <a:lstStyle/>
                    <a:p>
                      <a:pPr algn="l"/>
                      <a:r>
                        <a:rPr lang="en-US" sz="1100" b="1" dirty="0" smtClean="0">
                          <a:solidFill>
                            <a:srgbClr val="FF0000"/>
                          </a:solidFill>
                          <a:latin typeface="Arial" panose="020B0604020202020204" pitchFamily="34" charset="0"/>
                          <a:cs typeface="Arial" panose="020B0604020202020204" pitchFamily="34" charset="0"/>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/portfolio</a:t>
                      </a: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Rationale/commentary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kern="1200" baseline="0" dirty="0" smtClean="0">
                          <a:solidFill>
                            <a:schemeClr val="tx1"/>
                          </a:solidFill>
                          <a:latin typeface="Arial" panose="020B0604020202020204" pitchFamily="34" charset="0"/>
                          <a:ea typeface="ＭＳ Ｐゴシック"/>
                          <a:cs typeface="Arial" panose="020B0604020202020204" pitchFamily="34" charset="0"/>
                        </a:rPr>
                        <a:t>Highest one day amount of total non-DVP related to counterparty settling</a:t>
                      </a:r>
                      <a:endParaRPr lang="en-US" sz="1100" b="0" kern="1200" baseline="0" dirty="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SIS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was previously monitored as a key risk indicator for SIS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The metric allows SIS’ Board to regulate the amount of credit risk SIS is exposed to</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9" name="Group 8"/>
          <p:cNvGrpSpPr/>
          <p:nvPr/>
        </p:nvGrpSpPr>
        <p:grpSpPr>
          <a:xfrm>
            <a:off x="443921" y="72184"/>
            <a:ext cx="2076320" cy="189008"/>
            <a:chOff x="403281" y="164517"/>
            <a:chExt cx="2076320" cy="189008"/>
          </a:xfrm>
        </p:grpSpPr>
        <p:sp>
          <p:nvSpPr>
            <p:cNvPr id="10" name="Text Box 75"/>
            <p:cNvSpPr txBox="1">
              <a:spLocks noChangeArrowheads="1"/>
            </p:cNvSpPr>
            <p:nvPr/>
          </p:nvSpPr>
          <p:spPr bwMode="gray">
            <a:xfrm>
              <a:off x="636148" y="166688"/>
              <a:ext cx="1843453"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rgbClr val="FF0000"/>
                  </a:solidFill>
                </a:rPr>
                <a:t>Credit risk</a:t>
              </a:r>
              <a:r>
                <a:rPr lang="en-US" sz="1200" dirty="0">
                  <a:solidFill>
                    <a:srgbClr val="FF0000"/>
                  </a:solidFill>
                </a:rPr>
                <a:t>: </a:t>
              </a:r>
              <a:r>
                <a:rPr lang="en-US" sz="1200" dirty="0" smtClean="0">
                  <a:solidFill>
                    <a:srgbClr val="FF0000"/>
                  </a:solidFill>
                </a:rPr>
                <a:t>Metric selection</a:t>
              </a:r>
              <a:endParaRPr lang="en-US" sz="1200" dirty="0">
                <a:solidFill>
                  <a:srgbClr val="FF0000"/>
                </a:solidFill>
              </a:endParaRPr>
            </a:p>
          </p:txBody>
        </p:sp>
        <p:sp>
          <p:nvSpPr>
            <p:cNvPr id="11" name="Oval 10"/>
            <p:cNvSpPr/>
            <p:nvPr/>
          </p:nvSpPr>
          <p:spPr bwMode="auto">
            <a:xfrm>
              <a:off x="403281" y="164517"/>
              <a:ext cx="189008" cy="189008"/>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2429283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135156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5342"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cs typeface="Arial"/>
              <a:sym typeface="Arial"/>
            </a:endParaRPr>
          </a:p>
        </p:txBody>
      </p:sp>
      <p:sp>
        <p:nvSpPr>
          <p:cNvPr id="3" name="Content Placeholder 2"/>
          <p:cNvSpPr>
            <a:spLocks noGrp="1"/>
          </p:cNvSpPr>
          <p:nvPr>
            <p:ph sz="quarter" idx="11"/>
          </p:nvPr>
        </p:nvSpPr>
        <p:spPr>
          <a:prstGeom prst="rect">
            <a:avLst/>
          </a:prstGeom>
        </p:spPr>
        <p:txBody>
          <a:bodyPr/>
          <a:lstStyle/>
          <a:p>
            <a:r>
              <a:rPr lang="en-US" dirty="0"/>
              <a:t>Calibration: </a:t>
            </a:r>
            <a:r>
              <a:rPr lang="en-US" b="0" dirty="0"/>
              <a:t>Highest One Day Amount of Total </a:t>
            </a:r>
            <a:r>
              <a:rPr lang="en-US" b="0" dirty="0" smtClean="0"/>
              <a:t>Non-DVP</a:t>
            </a:r>
            <a:endParaRPr lang="en-GB" dirty="0"/>
          </a:p>
        </p:txBody>
      </p:sp>
      <p:grpSp>
        <p:nvGrpSpPr>
          <p:cNvPr id="5" name="Group 4"/>
          <p:cNvGrpSpPr/>
          <p:nvPr/>
        </p:nvGrpSpPr>
        <p:grpSpPr>
          <a:xfrm>
            <a:off x="443921" y="72184"/>
            <a:ext cx="7233630" cy="189008"/>
            <a:chOff x="403281" y="164517"/>
            <a:chExt cx="7233630" cy="189008"/>
          </a:xfrm>
        </p:grpSpPr>
        <p:sp>
          <p:nvSpPr>
            <p:cNvPr id="6" name="Text Box 75"/>
            <p:cNvSpPr txBox="1">
              <a:spLocks noChangeArrowheads="1"/>
            </p:cNvSpPr>
            <p:nvPr/>
          </p:nvSpPr>
          <p:spPr bwMode="gray">
            <a:xfrm>
              <a:off x="636148" y="166688"/>
              <a:ext cx="7000763"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rgbClr val="FF0000"/>
                  </a:solidFill>
                </a:rPr>
                <a:t>Credit risk: Calibration -- Highest one day amount of total non-DVP relating to clients settling in one day</a:t>
              </a:r>
              <a:endParaRPr lang="en-US" sz="1200" dirty="0">
                <a:solidFill>
                  <a:srgbClr val="FF0000"/>
                </a:solidFill>
              </a:endParaRPr>
            </a:p>
          </p:txBody>
        </p:sp>
        <p:sp>
          <p:nvSpPr>
            <p:cNvPr id="7" name="Oval 6"/>
            <p:cNvSpPr/>
            <p:nvPr/>
          </p:nvSpPr>
          <p:spPr bwMode="auto">
            <a:xfrm>
              <a:off x="403281" y="164517"/>
              <a:ext cx="189008" cy="189008"/>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8" name="Content Placeholder 4"/>
          <p:cNvSpPr txBox="1">
            <a:spLocks/>
          </p:cNvSpPr>
          <p:nvPr/>
        </p:nvSpPr>
        <p:spPr>
          <a:xfrm>
            <a:off x="5157788" y="2291394"/>
            <a:ext cx="4089400" cy="2839406"/>
          </a:xfrm>
          <a:prstGeom prst="rect">
            <a:avLst/>
          </a:prstGeom>
        </p:spPr>
        <p:txBody>
          <a:bodyPr lIns="0" tIns="0" rIns="0" bIns="0"/>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buFont typeface="Arial" panose="020B0604020202020204" pitchFamily="34" charset="0"/>
              <a:buChar char="•"/>
              <a:defRPr/>
            </a:pPr>
            <a:r>
              <a:rPr lang="en-US" sz="1200" kern="0" dirty="0" smtClean="0">
                <a:solidFill>
                  <a:schemeClr val="tx1"/>
                </a:solidFill>
                <a:latin typeface="Arial" panose="020B0604020202020204" pitchFamily="34" charset="0"/>
                <a:cs typeface="Arial" panose="020B0604020202020204" pitchFamily="34" charset="0"/>
              </a:rPr>
              <a:t>SIS Credit Risk team anchored the amber trigger and red limit by observing the highest one day historical peak and setting the limits at business-as-usual peaks with additional buffer based on management adjustment</a:t>
            </a:r>
            <a:endParaRPr lang="en-US" sz="1200" kern="0" dirty="0">
              <a:solidFill>
                <a:schemeClr val="tx1"/>
              </a:solidFill>
              <a:latin typeface="Arial" panose="020B0604020202020204" pitchFamily="34" charset="0"/>
              <a:cs typeface="Arial" panose="020B0604020202020204" pitchFamily="34" charset="0"/>
            </a:endParaRPr>
          </a:p>
        </p:txBody>
      </p:sp>
      <p:sp>
        <p:nvSpPr>
          <p:cNvPr id="9" name="TextBox 8"/>
          <p:cNvSpPr txBox="1"/>
          <p:nvPr/>
        </p:nvSpPr>
        <p:spPr>
          <a:xfrm>
            <a:off x="5208588" y="1463040"/>
            <a:ext cx="424159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Calibration approach</a:t>
            </a:r>
            <a:endParaRPr lang="en-US" sz="1400" dirty="0" smtClean="0">
              <a:solidFill>
                <a:schemeClr val="accent1"/>
              </a:solidFill>
              <a:latin typeface="Arial" panose="020B0604020202020204" pitchFamily="34" charset="0"/>
              <a:cs typeface="Arial" panose="020B0604020202020204" pitchFamily="34" charset="0"/>
            </a:endParaRPr>
          </a:p>
        </p:txBody>
      </p:sp>
      <p:sp>
        <p:nvSpPr>
          <p:cNvPr id="10" name="TextBox 9"/>
          <p:cNvSpPr txBox="1"/>
          <p:nvPr/>
        </p:nvSpPr>
        <p:spPr>
          <a:xfrm>
            <a:off x="367983" y="1463040"/>
            <a:ext cx="4065430" cy="646331"/>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Historical Highest One Day amount of Total Non-DVP related to counterparty settling</a:t>
            </a:r>
          </a:p>
          <a:p>
            <a:pPr algn="l">
              <a:lnSpc>
                <a:spcPct val="100000"/>
              </a:lnSpc>
              <a:spcBef>
                <a:spcPts val="0"/>
              </a:spcBef>
              <a:spcAft>
                <a:spcPts val="0"/>
              </a:spcAft>
            </a:pPr>
            <a:r>
              <a:rPr lang="en-US" sz="1400" dirty="0" smtClean="0">
                <a:solidFill>
                  <a:schemeClr val="accent1"/>
                </a:solidFill>
                <a:latin typeface="Arial" panose="020B0604020202020204" pitchFamily="34" charset="0"/>
                <a:cs typeface="Arial" panose="020B0604020202020204" pitchFamily="34" charset="0"/>
              </a:rPr>
              <a:t>SIS, $M</a:t>
            </a:r>
          </a:p>
        </p:txBody>
      </p:sp>
      <p:cxnSp>
        <p:nvCxnSpPr>
          <p:cNvPr id="25" name="Straight Connector 24"/>
          <p:cNvCxnSpPr/>
          <p:nvPr/>
        </p:nvCxnSpPr>
        <p:spPr>
          <a:xfrm>
            <a:off x="4774325" y="1473518"/>
            <a:ext cx="0" cy="457200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26" name="Object 25"/>
          <p:cNvGraphicFramePr>
            <a:graphicFrameLocks/>
          </p:cNvGraphicFramePr>
          <p:nvPr>
            <p:custDataLst>
              <p:tags r:id="rId4"/>
            </p:custDataLst>
            <p:extLst>
              <p:ext uri="{D42A27DB-BD31-4B8C-83A1-F6EECF244321}">
                <p14:modId xmlns:p14="http://schemas.microsoft.com/office/powerpoint/2010/main" val="2065138699"/>
              </p:ext>
            </p:extLst>
          </p:nvPr>
        </p:nvGraphicFramePr>
        <p:xfrm>
          <a:off x="228600" y="1981200"/>
          <a:ext cx="4333943" cy="3390990"/>
        </p:xfrm>
        <a:graphic>
          <a:graphicData uri="http://schemas.openxmlformats.org/presentationml/2006/ole">
            <mc:AlternateContent xmlns:mc="http://schemas.openxmlformats.org/markup-compatibility/2006">
              <mc:Choice xmlns:v="urn:schemas-microsoft-com:vml" Requires="v">
                <p:oleObj spid="_x0000_s305343" name="Chart" r:id="rId26" imgW="4333943" imgH="3390990" progId="MSGraph.Chart.8">
                  <p:embed followColorScheme="full"/>
                </p:oleObj>
              </mc:Choice>
              <mc:Fallback>
                <p:oleObj name="Chart" r:id="rId26" imgW="4333943" imgH="3390990" progId="MSGraph.Chart.8">
                  <p:embed followColorScheme="full"/>
                  <p:pic>
                    <p:nvPicPr>
                      <p:cNvPr id="0" name=""/>
                      <p:cNvPicPr/>
                      <p:nvPr/>
                    </p:nvPicPr>
                    <p:blipFill>
                      <a:blip r:embed="rId27"/>
                      <a:stretch>
                        <a:fillRect/>
                      </a:stretch>
                    </p:blipFill>
                    <p:spPr>
                      <a:xfrm>
                        <a:off x="228600" y="1981200"/>
                        <a:ext cx="4333943" cy="3390990"/>
                      </a:xfrm>
                      <a:prstGeom prst="rect">
                        <a:avLst/>
                      </a:prstGeom>
                    </p:spPr>
                  </p:pic>
                </p:oleObj>
              </mc:Fallback>
            </mc:AlternateContent>
          </a:graphicData>
        </a:graphic>
      </p:graphicFrame>
      <p:sp>
        <p:nvSpPr>
          <p:cNvPr id="65" name="Text Placeholder 42"/>
          <p:cNvSpPr>
            <a:spLocks noGrp="1"/>
          </p:cNvSpPr>
          <p:nvPr>
            <p:custDataLst>
              <p:tags r:id="rId5"/>
            </p:custDataLst>
          </p:nvPr>
        </p:nvSpPr>
        <p:spPr bwMode="auto">
          <a:xfrm>
            <a:off x="4049713" y="52419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740CBF13-ABC3-4DF1-922D-77BAA80F350D}" type="datetime'''''''''''''''Mar''-''''16'''''">
              <a:rPr lang="en-US" sz="1000">
                <a:latin typeface="Arial"/>
                <a:cs typeface="Arial"/>
                <a:sym typeface="Arial"/>
              </a:rPr>
              <a:pPr marL="0" indent="0" algn="ctr">
                <a:lnSpc>
                  <a:spcPct val="100000"/>
                </a:lnSpc>
                <a:spcBef>
                  <a:spcPct val="0"/>
                </a:spcBef>
                <a:buNone/>
              </a:pPr>
              <a:t>Mar-16</a:t>
            </a:fld>
            <a:endParaRPr lang="en-GB" sz="1000" dirty="0">
              <a:latin typeface="Arial"/>
              <a:cs typeface="Arial"/>
              <a:sym typeface="Arial"/>
            </a:endParaRPr>
          </a:p>
        </p:txBody>
      </p:sp>
      <p:sp>
        <p:nvSpPr>
          <p:cNvPr id="62" name="Text Placeholder 39"/>
          <p:cNvSpPr>
            <a:spLocks noGrp="1"/>
          </p:cNvSpPr>
          <p:nvPr>
            <p:custDataLst>
              <p:tags r:id="rId6"/>
            </p:custDataLst>
          </p:nvPr>
        </p:nvSpPr>
        <p:spPr bwMode="auto">
          <a:xfrm>
            <a:off x="3546475" y="52419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C56FA782-28C1-4960-98E0-9F56B1A51BDD}" type="datetime'D''''''ec''''''''''''''''''-''''1''''5'''''''''''''">
              <a:rPr lang="en-US" sz="1000">
                <a:latin typeface="Arial"/>
                <a:cs typeface="Arial"/>
                <a:sym typeface="Arial"/>
              </a:rPr>
              <a:pPr marL="0" indent="0" algn="ctr">
                <a:lnSpc>
                  <a:spcPct val="100000"/>
                </a:lnSpc>
                <a:spcBef>
                  <a:spcPct val="0"/>
                </a:spcBef>
                <a:buNone/>
              </a:pPr>
              <a:t>Dec-15</a:t>
            </a:fld>
            <a:endParaRPr lang="en-GB" sz="1000" dirty="0">
              <a:latin typeface="Arial"/>
              <a:cs typeface="Arial"/>
              <a:sym typeface="Arial"/>
            </a:endParaRPr>
          </a:p>
        </p:txBody>
      </p:sp>
      <p:sp>
        <p:nvSpPr>
          <p:cNvPr id="59" name="Text Placeholder 36"/>
          <p:cNvSpPr>
            <a:spLocks noGrp="1"/>
          </p:cNvSpPr>
          <p:nvPr>
            <p:custDataLst>
              <p:tags r:id="rId7"/>
            </p:custDataLst>
          </p:nvPr>
        </p:nvSpPr>
        <p:spPr bwMode="auto">
          <a:xfrm>
            <a:off x="3046413" y="52419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8E43788A-D808-4857-A800-7439A08B93D2}" type="datetime'S''''''e''p''-''''''''''''''1''''''''''''''''5'">
              <a:rPr lang="en-US" sz="1000">
                <a:latin typeface="Arial"/>
                <a:cs typeface="Arial"/>
                <a:sym typeface="Arial"/>
              </a:rPr>
              <a:pPr marL="0" indent="0" algn="ctr">
                <a:lnSpc>
                  <a:spcPct val="100000"/>
                </a:lnSpc>
                <a:spcBef>
                  <a:spcPct val="0"/>
                </a:spcBef>
                <a:buNone/>
              </a:pPr>
              <a:t>Sep-15</a:t>
            </a:fld>
            <a:endParaRPr lang="en-GB" sz="1000" dirty="0">
              <a:latin typeface="Arial"/>
              <a:cs typeface="Arial"/>
              <a:sym typeface="Arial"/>
            </a:endParaRPr>
          </a:p>
        </p:txBody>
      </p:sp>
      <p:sp>
        <p:nvSpPr>
          <p:cNvPr id="56" name="Text Placeholder 33"/>
          <p:cNvSpPr>
            <a:spLocks noGrp="1"/>
          </p:cNvSpPr>
          <p:nvPr>
            <p:custDataLst>
              <p:tags r:id="rId8"/>
            </p:custDataLst>
          </p:nvPr>
        </p:nvSpPr>
        <p:spPr bwMode="auto">
          <a:xfrm>
            <a:off x="2557463" y="52419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0F5C7F50-6134-47CA-8F45-4F7AD94815F7}" type="datetime'J''''''u''''''n''''''''''''''''''''''''-1''5'''''">
              <a:rPr lang="en-US" sz="1000">
                <a:latin typeface="Arial"/>
                <a:cs typeface="Arial"/>
                <a:sym typeface="Arial"/>
              </a:rPr>
              <a:pPr marL="0" indent="0" algn="ctr">
                <a:lnSpc>
                  <a:spcPct val="100000"/>
                </a:lnSpc>
                <a:spcBef>
                  <a:spcPct val="0"/>
                </a:spcBef>
                <a:buNone/>
              </a:pPr>
              <a:t>Jun-15</a:t>
            </a:fld>
            <a:endParaRPr lang="en-GB" sz="1000" dirty="0">
              <a:latin typeface="Arial"/>
              <a:cs typeface="Arial"/>
              <a:sym typeface="Arial"/>
            </a:endParaRPr>
          </a:p>
        </p:txBody>
      </p:sp>
      <p:sp>
        <p:nvSpPr>
          <p:cNvPr id="53" name="Text Placeholder 30"/>
          <p:cNvSpPr>
            <a:spLocks noGrp="1"/>
          </p:cNvSpPr>
          <p:nvPr>
            <p:custDataLst>
              <p:tags r:id="rId9"/>
            </p:custDataLst>
          </p:nvPr>
        </p:nvSpPr>
        <p:spPr bwMode="auto">
          <a:xfrm>
            <a:off x="2049463" y="52419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1A9EB30C-DD21-4CE7-83E8-B5F7384BFE9F}" type="datetime'M''a''''''''''''''r-1''''''''''''''''''5'''''''''''''''''''''">
              <a:rPr lang="en-US" sz="1000">
                <a:latin typeface="Arial"/>
                <a:cs typeface="Arial"/>
                <a:sym typeface="Arial"/>
              </a:rPr>
              <a:pPr marL="0" indent="0" algn="ctr">
                <a:lnSpc>
                  <a:spcPct val="100000"/>
                </a:lnSpc>
                <a:spcBef>
                  <a:spcPct val="0"/>
                </a:spcBef>
                <a:buNone/>
              </a:pPr>
              <a:t>Mar-15</a:t>
            </a:fld>
            <a:endParaRPr lang="en-GB" sz="1000" dirty="0">
              <a:latin typeface="Arial"/>
              <a:cs typeface="Arial"/>
              <a:sym typeface="Arial"/>
            </a:endParaRPr>
          </a:p>
        </p:txBody>
      </p:sp>
      <p:sp>
        <p:nvSpPr>
          <p:cNvPr id="50" name="Text Placeholder 27"/>
          <p:cNvSpPr>
            <a:spLocks noGrp="1"/>
          </p:cNvSpPr>
          <p:nvPr>
            <p:custDataLst>
              <p:tags r:id="rId10"/>
            </p:custDataLst>
          </p:nvPr>
        </p:nvSpPr>
        <p:spPr bwMode="auto">
          <a:xfrm>
            <a:off x="1546225" y="52419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B341D1CA-777B-4545-B874-0B6427373300}" type="datetime'''''''''''''''''''''''''''''''''''''''''D''e''c-''''14'''''''">
              <a:rPr lang="en-US" sz="1000">
                <a:latin typeface="Arial"/>
                <a:cs typeface="Arial"/>
                <a:sym typeface="Arial"/>
              </a:rPr>
              <a:pPr marL="0" indent="0" algn="ctr">
                <a:lnSpc>
                  <a:spcPct val="100000"/>
                </a:lnSpc>
                <a:spcBef>
                  <a:spcPct val="0"/>
                </a:spcBef>
                <a:buNone/>
              </a:pPr>
              <a:t>Dec-14</a:t>
            </a:fld>
            <a:endParaRPr lang="en-GB" sz="1000" dirty="0">
              <a:latin typeface="Arial"/>
              <a:cs typeface="Arial"/>
              <a:sym typeface="Arial"/>
            </a:endParaRPr>
          </a:p>
        </p:txBody>
      </p:sp>
      <p:sp>
        <p:nvSpPr>
          <p:cNvPr id="47" name="Text Placeholder 24"/>
          <p:cNvSpPr>
            <a:spLocks noGrp="1"/>
          </p:cNvSpPr>
          <p:nvPr>
            <p:custDataLst>
              <p:tags r:id="rId11"/>
            </p:custDataLst>
          </p:nvPr>
        </p:nvSpPr>
        <p:spPr bwMode="auto">
          <a:xfrm>
            <a:off x="1046163" y="52419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036EDCCF-4D5E-4772-BF60-4615E6867474}" type="datetime'''''''''''''''''''''''Se''''p''''-''1''''''''''''''''''4'''''">
              <a:rPr lang="en-US" sz="1000">
                <a:latin typeface="Arial"/>
                <a:cs typeface="Arial"/>
                <a:sym typeface="Arial"/>
              </a:rPr>
              <a:pPr marL="0" indent="0" algn="ctr">
                <a:lnSpc>
                  <a:spcPct val="100000"/>
                </a:lnSpc>
                <a:spcBef>
                  <a:spcPct val="0"/>
                </a:spcBef>
                <a:buNone/>
              </a:pPr>
              <a:t>Sep-14</a:t>
            </a:fld>
            <a:endParaRPr lang="en-GB" sz="1000" dirty="0">
              <a:latin typeface="Arial"/>
              <a:cs typeface="Arial"/>
              <a:sym typeface="Arial"/>
            </a:endParaRPr>
          </a:p>
        </p:txBody>
      </p:sp>
      <p:sp>
        <p:nvSpPr>
          <p:cNvPr id="27" name="Text Placeholder 1"/>
          <p:cNvSpPr>
            <a:spLocks noGrp="1"/>
          </p:cNvSpPr>
          <p:nvPr>
            <p:custDataLst>
              <p:tags r:id="rId12"/>
            </p:custDataLst>
          </p:nvPr>
        </p:nvSpPr>
        <p:spPr bwMode="auto">
          <a:xfrm>
            <a:off x="557213" y="52419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48E332C1-DF2F-4534-AF58-6B3961C55BAF}" type="datetime'''''''''''J''''''''''''''u''''''n''''''''-''''''1''4'''''''">
              <a:rPr lang="en-US" sz="1000">
                <a:latin typeface="Arial"/>
                <a:cs typeface="Arial"/>
                <a:sym typeface="Arial"/>
              </a:rPr>
              <a:pPr/>
              <a:t>Jun-14</a:t>
            </a:fld>
            <a:endParaRPr lang="en-GB" sz="1000" dirty="0">
              <a:latin typeface="Arial"/>
              <a:cs typeface="Arial"/>
              <a:sym typeface="Arial"/>
            </a:endParaRPr>
          </a:p>
        </p:txBody>
      </p:sp>
      <p:sp>
        <p:nvSpPr>
          <p:cNvPr id="23" name="TextBox 22"/>
          <p:cNvSpPr txBox="1"/>
          <p:nvPr/>
        </p:nvSpPr>
        <p:spPr>
          <a:xfrm>
            <a:off x="635653" y="2278067"/>
            <a:ext cx="724877" cy="400110"/>
          </a:xfrm>
          <a:prstGeom prst="rect">
            <a:avLst/>
          </a:prstGeom>
          <a:noFill/>
        </p:spPr>
        <p:txBody>
          <a:bodyPr wrap="none" rtlCol="0">
            <a:spAutoFit/>
          </a:bodyPr>
          <a:lstStyle/>
          <a:p>
            <a:pPr algn="r">
              <a:lnSpc>
                <a:spcPct val="100000"/>
              </a:lnSpc>
            </a:pPr>
            <a:r>
              <a:rPr lang="en-US" b="1" dirty="0" smtClean="0">
                <a:solidFill>
                  <a:schemeClr val="accent1"/>
                </a:solidFill>
                <a:latin typeface="Arial" panose="020B0604020202020204" pitchFamily="34" charset="0"/>
                <a:cs typeface="Arial" panose="020B0604020202020204" pitchFamily="34" charset="0"/>
              </a:rPr>
              <a:t>Red limit</a:t>
            </a:r>
          </a:p>
          <a:p>
            <a:pPr algn="r">
              <a:lnSpc>
                <a:spcPct val="100000"/>
              </a:lnSpc>
            </a:pPr>
            <a:r>
              <a:rPr lang="en-US" b="1" dirty="0" smtClean="0">
                <a:solidFill>
                  <a:schemeClr val="accent1"/>
                </a:solidFill>
                <a:latin typeface="Arial" panose="020B0604020202020204" pitchFamily="34" charset="0"/>
                <a:cs typeface="Arial" panose="020B0604020202020204" pitchFamily="34" charset="0"/>
              </a:rPr>
              <a:t>&gt;=$55M</a:t>
            </a:r>
            <a:endParaRPr lang="en-US" b="1" dirty="0">
              <a:solidFill>
                <a:schemeClr val="accent1"/>
              </a:solidFill>
              <a:latin typeface="Arial" panose="020B0604020202020204" pitchFamily="34" charset="0"/>
              <a:cs typeface="Arial" panose="020B0604020202020204" pitchFamily="34" charset="0"/>
            </a:endParaRPr>
          </a:p>
        </p:txBody>
      </p:sp>
      <p:cxnSp>
        <p:nvCxnSpPr>
          <p:cNvPr id="15" name="Straight Connector 14"/>
          <p:cNvCxnSpPr/>
          <p:nvPr>
            <p:custDataLst>
              <p:tags r:id="rId13"/>
            </p:custDataLst>
          </p:nvPr>
        </p:nvCxnSpPr>
        <p:spPr bwMode="gray">
          <a:xfrm>
            <a:off x="3306763" y="5654675"/>
            <a:ext cx="219075" cy="0"/>
          </a:xfrm>
          <a:prstGeom prst="line">
            <a:avLst/>
          </a:prstGeom>
          <a:ln w="19050">
            <a:solidFill>
              <a:srgbClr val="FFBF27"/>
            </a:solidFill>
            <a:headEnd type="none"/>
            <a:tailEnd type="none"/>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custDataLst>
              <p:tags r:id="rId14"/>
            </p:custDataLst>
          </p:nvPr>
        </p:nvCxnSpPr>
        <p:spPr bwMode="gray">
          <a:xfrm>
            <a:off x="3306763" y="5857875"/>
            <a:ext cx="219075" cy="0"/>
          </a:xfrm>
          <a:prstGeom prst="line">
            <a:avLst/>
          </a:prstGeom>
          <a:ln w="19050">
            <a:solidFill>
              <a:srgbClr val="FF0000"/>
            </a:solidFill>
            <a:headEnd type="none"/>
            <a:tailEnd type="none"/>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2" name="Rectangle 11"/>
          <p:cNvSpPr/>
          <p:nvPr>
            <p:custDataLst>
              <p:tags r:id="rId15"/>
            </p:custDataLst>
          </p:nvPr>
        </p:nvSpPr>
        <p:spPr bwMode="auto">
          <a:xfrm>
            <a:off x="627063" y="5588000"/>
            <a:ext cx="179387" cy="133350"/>
          </a:xfrm>
          <a:prstGeom prst="rect">
            <a:avLst/>
          </a:prstGeom>
          <a:solidFill>
            <a:srgbClr val="C0C0C0"/>
          </a:solidFill>
          <a:ln w="9525">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13" name="Rectangle 12"/>
          <p:cNvSpPr/>
          <p:nvPr>
            <p:custDataLst>
              <p:tags r:id="rId16"/>
            </p:custDataLst>
          </p:nvPr>
        </p:nvSpPr>
        <p:spPr bwMode="auto">
          <a:xfrm>
            <a:off x="627063" y="5791200"/>
            <a:ext cx="179387" cy="133350"/>
          </a:xfrm>
          <a:prstGeom prst="rect">
            <a:avLst/>
          </a:prstGeom>
          <a:solidFill>
            <a:srgbClr val="969696"/>
          </a:solidFill>
          <a:ln w="9525">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14" name="Rectangle 13"/>
          <p:cNvSpPr/>
          <p:nvPr>
            <p:custDataLst>
              <p:tags r:id="rId17"/>
            </p:custDataLst>
          </p:nvPr>
        </p:nvSpPr>
        <p:spPr bwMode="auto">
          <a:xfrm>
            <a:off x="627063" y="5994400"/>
            <a:ext cx="179387" cy="133350"/>
          </a:xfrm>
          <a:prstGeom prst="rect">
            <a:avLst/>
          </a:prstGeom>
          <a:solidFill>
            <a:srgbClr val="606060"/>
          </a:solidFill>
          <a:ln w="9525">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30" name="Text Placeholder 3"/>
          <p:cNvSpPr>
            <a:spLocks noGrp="1"/>
          </p:cNvSpPr>
          <p:nvPr>
            <p:custDataLst>
              <p:tags r:id="rId18"/>
            </p:custDataLst>
          </p:nvPr>
        </p:nvSpPr>
        <p:spPr bwMode="auto">
          <a:xfrm>
            <a:off x="3576638" y="5584825"/>
            <a:ext cx="72231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C365E31E-10FC-425E-B220-EB20D6CE8041}" type="datetime'Am''be''''r ''''t''''r''i''''''''''''''''g''g''''er'''''">
              <a:rPr lang="en-US" sz="1000">
                <a:sym typeface="+mn-lt"/>
              </a:rPr>
              <a:pPr marL="0" indent="0">
                <a:lnSpc>
                  <a:spcPct val="100000"/>
                </a:lnSpc>
                <a:spcBef>
                  <a:spcPct val="0"/>
                </a:spcBef>
                <a:buNone/>
              </a:pPr>
              <a:t>Amber trigger</a:t>
            </a:fld>
            <a:endParaRPr lang="en-GB" sz="1000" dirty="0">
              <a:sym typeface="+mn-lt"/>
            </a:endParaRPr>
          </a:p>
        </p:txBody>
      </p:sp>
      <p:sp>
        <p:nvSpPr>
          <p:cNvPr id="31" name="Text Placeholder 5"/>
          <p:cNvSpPr>
            <a:spLocks noGrp="1"/>
          </p:cNvSpPr>
          <p:nvPr>
            <p:custDataLst>
              <p:tags r:id="rId19"/>
            </p:custDataLst>
          </p:nvPr>
        </p:nvSpPr>
        <p:spPr bwMode="auto">
          <a:xfrm>
            <a:off x="857250" y="5991225"/>
            <a:ext cx="210661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CB95C05F-1990-4115-AC09-9EFEA4911512}" type="datetime'Affil''''iat''ed'' b''''r''okers buying s''''hares non-DVP'">
              <a:rPr lang="en-US" sz="1000">
                <a:sym typeface="+mn-lt"/>
              </a:rPr>
              <a:pPr marL="0" indent="0">
                <a:lnSpc>
                  <a:spcPct val="100000"/>
                </a:lnSpc>
                <a:spcBef>
                  <a:spcPct val="0"/>
                </a:spcBef>
                <a:buNone/>
              </a:pPr>
              <a:t>Affiliated brokers buying shares non-DVP</a:t>
            </a:fld>
            <a:endParaRPr lang="en-GB" sz="1000" dirty="0">
              <a:sym typeface="+mn-lt"/>
            </a:endParaRPr>
          </a:p>
        </p:txBody>
      </p:sp>
      <p:sp>
        <p:nvSpPr>
          <p:cNvPr id="29" name="Text Placeholder 2"/>
          <p:cNvSpPr>
            <a:spLocks noGrp="1"/>
          </p:cNvSpPr>
          <p:nvPr>
            <p:custDataLst>
              <p:tags r:id="rId20"/>
            </p:custDataLst>
          </p:nvPr>
        </p:nvSpPr>
        <p:spPr bwMode="auto">
          <a:xfrm>
            <a:off x="857250" y="5584825"/>
            <a:ext cx="151606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0CE643B9-AC1C-4BED-8A8A-249B9C0CBBA6}" type="datetime'''Cli''''e''nt ''''b''u''ying sha''''r''''es non-DV''P'''''''">
              <a:rPr lang="en-US" sz="1000">
                <a:sym typeface="+mn-lt"/>
              </a:rPr>
              <a:pPr marL="0" indent="0">
                <a:lnSpc>
                  <a:spcPct val="100000"/>
                </a:lnSpc>
                <a:spcBef>
                  <a:spcPct val="0"/>
                </a:spcBef>
                <a:buNone/>
              </a:pPr>
              <a:t>Client buying shares non-DVP</a:t>
            </a:fld>
            <a:endParaRPr lang="en-GB" sz="1000" dirty="0">
              <a:sym typeface="+mn-lt"/>
            </a:endParaRPr>
          </a:p>
        </p:txBody>
      </p:sp>
      <p:sp>
        <p:nvSpPr>
          <p:cNvPr id="24" name="Text Placeholder 1"/>
          <p:cNvSpPr>
            <a:spLocks noGrp="1"/>
          </p:cNvSpPr>
          <p:nvPr>
            <p:custDataLst>
              <p:tags r:id="rId21"/>
            </p:custDataLst>
          </p:nvPr>
        </p:nvSpPr>
        <p:spPr bwMode="auto">
          <a:xfrm>
            <a:off x="857250" y="5788025"/>
            <a:ext cx="234791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4B53F874-ACC0-49B0-92BA-53E1E297201C}" type="datetime'Non-aff''iliate''d broke''rs buying ''shar''''es n''on''-DVP'">
              <a:rPr lang="en-US" sz="1000">
                <a:sym typeface="+mn-lt"/>
              </a:rPr>
              <a:pPr marL="0" indent="0">
                <a:lnSpc>
                  <a:spcPct val="100000"/>
                </a:lnSpc>
                <a:spcBef>
                  <a:spcPct val="0"/>
                </a:spcBef>
                <a:buNone/>
              </a:pPr>
              <a:t>Non-affiliated brokers buying shares non-DVP</a:t>
            </a:fld>
            <a:endParaRPr lang="en-GB" sz="1000" dirty="0">
              <a:sym typeface="+mn-lt"/>
            </a:endParaRPr>
          </a:p>
        </p:txBody>
      </p:sp>
      <p:sp>
        <p:nvSpPr>
          <p:cNvPr id="32" name="Text Placeholder 7"/>
          <p:cNvSpPr>
            <a:spLocks noGrp="1"/>
          </p:cNvSpPr>
          <p:nvPr>
            <p:custDataLst>
              <p:tags r:id="rId22"/>
            </p:custDataLst>
          </p:nvPr>
        </p:nvSpPr>
        <p:spPr bwMode="auto">
          <a:xfrm>
            <a:off x="3576638" y="5788025"/>
            <a:ext cx="4572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ECB6E762-384E-4F7B-87D9-E42E0D17E8CB}" type="datetime'''''''''''Red'''' li''''''''''''''m''''''i''''''''''''t'''''''">
              <a:rPr lang="en-US" sz="1000">
                <a:sym typeface="+mn-lt"/>
              </a:rPr>
              <a:pPr marL="0" indent="0">
                <a:lnSpc>
                  <a:spcPct val="100000"/>
                </a:lnSpc>
                <a:spcBef>
                  <a:spcPct val="0"/>
                </a:spcBef>
                <a:buNone/>
              </a:pPr>
              <a:t>Red limit</a:t>
            </a:fld>
            <a:endParaRPr lang="en-GB" sz="1000" dirty="0">
              <a:sym typeface="+mn-lt"/>
            </a:endParaRPr>
          </a:p>
        </p:txBody>
      </p:sp>
      <p:sp>
        <p:nvSpPr>
          <p:cNvPr id="34" name="TextBox 33"/>
          <p:cNvSpPr txBox="1"/>
          <p:nvPr/>
        </p:nvSpPr>
        <p:spPr>
          <a:xfrm>
            <a:off x="609950" y="2908933"/>
            <a:ext cx="1031051" cy="400110"/>
          </a:xfrm>
          <a:prstGeom prst="rect">
            <a:avLst/>
          </a:prstGeom>
          <a:noFill/>
        </p:spPr>
        <p:txBody>
          <a:bodyPr wrap="none" rtlCol="0">
            <a:spAutoFit/>
          </a:bodyPr>
          <a:lstStyle/>
          <a:p>
            <a:pPr algn="r">
              <a:lnSpc>
                <a:spcPct val="100000"/>
              </a:lnSpc>
            </a:pPr>
            <a:r>
              <a:rPr lang="en-US" b="1" dirty="0" smtClean="0">
                <a:solidFill>
                  <a:srgbClr val="FFC000"/>
                </a:solidFill>
                <a:latin typeface="Arial" panose="020B0604020202020204" pitchFamily="34" charset="0"/>
                <a:cs typeface="Arial" panose="020B0604020202020204" pitchFamily="34" charset="0"/>
              </a:rPr>
              <a:t>Amber trigger</a:t>
            </a:r>
          </a:p>
          <a:p>
            <a:pPr algn="r">
              <a:lnSpc>
                <a:spcPct val="100000"/>
              </a:lnSpc>
            </a:pPr>
            <a:r>
              <a:rPr lang="en-US" b="1" dirty="0" smtClean="0">
                <a:solidFill>
                  <a:srgbClr val="FFC000"/>
                </a:solidFill>
                <a:latin typeface="Arial" panose="020B0604020202020204" pitchFamily="34" charset="0"/>
                <a:cs typeface="Arial" panose="020B0604020202020204" pitchFamily="34" charset="0"/>
              </a:rPr>
              <a:t>&gt;=$50M</a:t>
            </a:r>
            <a:endParaRPr lang="en-US" b="1" dirty="0">
              <a:solidFill>
                <a:srgbClr val="FFC000"/>
              </a:solidFill>
              <a:latin typeface="Arial" panose="020B0604020202020204" pitchFamily="34" charset="0"/>
              <a:cs typeface="Arial" panose="020B0604020202020204" pitchFamily="34" charset="0"/>
            </a:endParaRPr>
          </a:p>
        </p:txBody>
      </p:sp>
      <p:sp>
        <p:nvSpPr>
          <p:cNvPr id="36" name="Footnote"/>
          <p:cNvSpPr/>
          <p:nvPr/>
        </p:nvSpPr>
        <p:spPr bwMode="auto">
          <a:xfrm>
            <a:off x="1945506" y="6337873"/>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a:sym typeface="Arial"/>
              </a:rPr>
              <a:t>Source: </a:t>
            </a:r>
            <a:r>
              <a:rPr lang="en-US" sz="800" dirty="0" smtClean="0">
                <a:sym typeface="Arial"/>
              </a:rPr>
              <a:t>“</a:t>
            </a:r>
            <a:r>
              <a:rPr lang="fr-FR" sz="800" dirty="0">
                <a:latin typeface="Arial" panose="020B0604020202020204" pitchFamily="34" charset="0"/>
                <a:cs typeface="Arial" panose="020B0604020202020204" pitchFamily="34" charset="0"/>
                <a:sym typeface="Arial"/>
              </a:rPr>
              <a:t>2016 RAS non-CCAR-</a:t>
            </a:r>
            <a:r>
              <a:rPr lang="fr-FR" sz="800" dirty="0" err="1">
                <a:latin typeface="Arial" panose="020B0604020202020204" pitchFamily="34" charset="0"/>
                <a:cs typeface="Arial" panose="020B0604020202020204" pitchFamily="34" charset="0"/>
                <a:sym typeface="Arial"/>
              </a:rPr>
              <a:t>linked</a:t>
            </a:r>
            <a:r>
              <a:rPr lang="fr-FR" sz="800" dirty="0">
                <a:latin typeface="Arial" panose="020B0604020202020204" pitchFamily="34" charset="0"/>
                <a:cs typeface="Arial" panose="020B0604020202020204" pitchFamily="34" charset="0"/>
                <a:sym typeface="Arial"/>
              </a:rPr>
              <a:t> </a:t>
            </a:r>
            <a:r>
              <a:rPr lang="fr-FR" sz="800" dirty="0" err="1">
                <a:latin typeface="Arial" panose="020B0604020202020204" pitchFamily="34" charset="0"/>
                <a:cs typeface="Arial" panose="020B0604020202020204" pitchFamily="34" charset="0"/>
                <a:sym typeface="Arial"/>
              </a:rPr>
              <a:t>metrics</a:t>
            </a:r>
            <a:r>
              <a:rPr lang="fr-FR" sz="800" dirty="0">
                <a:latin typeface="Arial" panose="020B0604020202020204" pitchFamily="34" charset="0"/>
                <a:cs typeface="Arial" panose="020B0604020202020204" pitchFamily="34" charset="0"/>
                <a:sym typeface="Arial"/>
              </a:rPr>
              <a:t> - SIS.xlsx</a:t>
            </a:r>
            <a:r>
              <a:rPr lang="en-US" sz="800" dirty="0" smtClean="0">
                <a:sym typeface="Arial"/>
              </a:rPr>
              <a:t>” </a:t>
            </a:r>
          </a:p>
        </p:txBody>
      </p:sp>
    </p:spTree>
    <p:extLst>
      <p:ext uri="{BB962C8B-B14F-4D97-AF65-F5344CB8AC3E}">
        <p14:creationId xmlns:p14="http://schemas.microsoft.com/office/powerpoint/2010/main" val="2746424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smtClean="0">
                <a:solidFill>
                  <a:srgbClr val="FF0000"/>
                </a:solidFill>
              </a:rPr>
              <a:t>4.</a:t>
            </a:r>
            <a:r>
              <a:rPr lang="en-GB" dirty="0" smtClean="0"/>
              <a:t> Liquidity / funding risk</a:t>
            </a:r>
            <a:endParaRPr lang="en-GB" b="0" dirty="0"/>
          </a:p>
        </p:txBody>
      </p:sp>
    </p:spTree>
    <p:extLst>
      <p:ext uri="{BB962C8B-B14F-4D97-AF65-F5344CB8AC3E}">
        <p14:creationId xmlns:p14="http://schemas.microsoft.com/office/powerpoint/2010/main" val="4120724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
          <p:cNvSpPr>
            <a:spLocks noGrp="1"/>
          </p:cNvSpPr>
          <p:nvPr>
            <p:ph sz="quarter" idx="11"/>
          </p:nvPr>
        </p:nvSpPr>
        <p:spPr/>
        <p:txBody>
          <a:bodyPr/>
          <a:lstStyle/>
          <a:p>
            <a:r>
              <a:rPr lang="en-US" dirty="0" smtClean="0"/>
              <a:t>Limit overview: </a:t>
            </a:r>
            <a:r>
              <a:rPr lang="en-US" b="0" dirty="0"/>
              <a:t>Liquidity/funding risk</a:t>
            </a:r>
            <a:endParaRPr lang="en-GB" dirty="0"/>
          </a:p>
        </p:txBody>
      </p:sp>
      <p:grpSp>
        <p:nvGrpSpPr>
          <p:cNvPr id="13" name="Group 12"/>
          <p:cNvGrpSpPr/>
          <p:nvPr/>
        </p:nvGrpSpPr>
        <p:grpSpPr>
          <a:xfrm>
            <a:off x="443921" y="72184"/>
            <a:ext cx="2679049" cy="189008"/>
            <a:chOff x="403281" y="164517"/>
            <a:chExt cx="2679049" cy="189008"/>
          </a:xfrm>
        </p:grpSpPr>
        <p:sp>
          <p:nvSpPr>
            <p:cNvPr id="16" name="Text Box 75"/>
            <p:cNvSpPr txBox="1">
              <a:spLocks noChangeArrowheads="1"/>
            </p:cNvSpPr>
            <p:nvPr/>
          </p:nvSpPr>
          <p:spPr bwMode="gray">
            <a:xfrm>
              <a:off x="636148" y="166688"/>
              <a:ext cx="2446182"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rgbClr val="FF0000"/>
                  </a:solidFill>
                </a:rPr>
                <a:t>Liquidity/funding risk: </a:t>
              </a:r>
              <a:r>
                <a:rPr lang="en-US" sz="1200" dirty="0" smtClean="0">
                  <a:solidFill>
                    <a:srgbClr val="FF0000"/>
                  </a:solidFill>
                </a:rPr>
                <a:t>Limit overview</a:t>
              </a:r>
              <a:endParaRPr lang="en-US" sz="1200" dirty="0">
                <a:solidFill>
                  <a:srgbClr val="FF0000"/>
                </a:solidFill>
              </a:endParaRPr>
            </a:p>
          </p:txBody>
        </p:sp>
        <p:sp>
          <p:nvSpPr>
            <p:cNvPr id="20" name="Oval 19"/>
            <p:cNvSpPr/>
            <p:nvPr/>
          </p:nvSpPr>
          <p:spPr bwMode="auto">
            <a:xfrm>
              <a:off x="403281" y="164517"/>
              <a:ext cx="189008" cy="189008"/>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4</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17" name="Table 16"/>
          <p:cNvGraphicFramePr>
            <a:graphicFrameLocks noGrp="1"/>
          </p:cNvGraphicFramePr>
          <p:nvPr>
            <p:extLst>
              <p:ext uri="{D42A27DB-BD31-4B8C-83A1-F6EECF244321}">
                <p14:modId xmlns:p14="http://schemas.microsoft.com/office/powerpoint/2010/main" val="3411779773"/>
              </p:ext>
            </p:extLst>
          </p:nvPr>
        </p:nvGraphicFramePr>
        <p:xfrm>
          <a:off x="365760" y="1463040"/>
          <a:ext cx="8895321" cy="1252854"/>
        </p:xfrm>
        <a:graphic>
          <a:graphicData uri="http://schemas.openxmlformats.org/drawingml/2006/table">
            <a:tbl>
              <a:tblPr firstRow="1" bandRow="1">
                <a:tableStyleId>{2D5ABB26-0587-4C30-8999-92F81FD0307C}</a:tableStyleId>
              </a:tblPr>
              <a:tblGrid>
                <a:gridCol w="1366842"/>
                <a:gridCol w="2139744"/>
                <a:gridCol w="1146903"/>
                <a:gridCol w="1413944"/>
                <a:gridCol w="1413944"/>
                <a:gridCol w="1413944"/>
              </a:tblGrid>
              <a:tr h="0">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1" dirty="0" smtClean="0">
                          <a:solidFill>
                            <a:srgbClr val="FF0000"/>
                          </a:solidFill>
                          <a:latin typeface="Arial" panose="020B0604020202020204" pitchFamily="34" charset="0"/>
                          <a:cs typeface="Arial" panose="020B0604020202020204" pitchFamily="34" charset="0"/>
                        </a:rPr>
                        <a:t>Risk type</a:t>
                      </a: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Metric</a:t>
                      </a:r>
                      <a:endParaRPr lang="en-GB" sz="10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Entity</a:t>
                      </a:r>
                      <a:endParaRPr lang="en-GB" sz="10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Mar 16</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Amber trigger</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0000"/>
                        </a:lnSpc>
                        <a:spcBef>
                          <a:spcPts val="200"/>
                        </a:spcBef>
                        <a:spcAft>
                          <a:spcPts val="200"/>
                        </a:spcAft>
                      </a:pPr>
                      <a:r>
                        <a:rPr lang="en-GB" sz="1000" b="1" dirty="0" smtClean="0">
                          <a:solidFill>
                            <a:schemeClr val="bg1"/>
                          </a:solidFill>
                          <a:latin typeface="Arial" panose="020B0604020202020204" pitchFamily="34" charset="0"/>
                          <a:cs typeface="Arial" panose="020B0604020202020204" pitchFamily="34" charset="0"/>
                        </a:rPr>
                        <a:t>Red</a:t>
                      </a:r>
                      <a:r>
                        <a:rPr lang="en-GB" sz="1000" b="1" baseline="0" dirty="0" smtClean="0">
                          <a:solidFill>
                            <a:schemeClr val="bg1"/>
                          </a:solidFill>
                          <a:latin typeface="Arial" panose="020B0604020202020204" pitchFamily="34" charset="0"/>
                          <a:cs typeface="Arial" panose="020B0604020202020204" pitchFamily="34" charset="0"/>
                        </a:rPr>
                        <a:t> limits</a:t>
                      </a:r>
                      <a:endParaRPr lang="en-GB" sz="1000" b="1" dirty="0">
                        <a:solidFill>
                          <a:schemeClr val="bg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42434">
                <a:tc rowSpan="3">
                  <a:txBody>
                    <a:bodyPr/>
                    <a:lstStyle/>
                    <a:p>
                      <a:r>
                        <a:rPr lang="en-US" sz="1000" b="1" dirty="0" smtClean="0">
                          <a:latin typeface="Arial" panose="020B0604020202020204" pitchFamily="34" charset="0"/>
                          <a:cs typeface="Arial" panose="020B0604020202020204" pitchFamily="34" charset="0"/>
                        </a:rPr>
                        <a:t>Liquidity</a:t>
                      </a:r>
                      <a:r>
                        <a:rPr lang="en-US" sz="1000" b="1" baseline="0" dirty="0" smtClean="0">
                          <a:latin typeface="Arial" panose="020B0604020202020204" pitchFamily="34" charset="0"/>
                          <a:cs typeface="Arial" panose="020B0604020202020204" pitchFamily="34" charset="0"/>
                        </a:rPr>
                        <a:t>/ funding risk</a:t>
                      </a:r>
                      <a:endParaRPr lang="en-US" sz="1000" b="1"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Excess Margin  Coverage for Customer Account </a:t>
                      </a:r>
                      <a:endParaRPr lang="en-US" sz="10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marL="48014" marR="3833" marT="365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000" b="0" dirty="0" smtClean="0">
                          <a:latin typeface="Arial" panose="020B0604020202020204" pitchFamily="34" charset="0"/>
                          <a:cs typeface="Arial" panose="020B0604020202020204" pitchFamily="34" charset="0"/>
                        </a:rPr>
                        <a:t>SIS</a:t>
                      </a:r>
                      <a:endParaRPr lang="en-US" sz="10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$311M</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&lt;=$125M</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&lt;=$100M</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42434">
                <a:tc vMerge="1">
                  <a:txBody>
                    <a:bodyPr/>
                    <a:lstStyle/>
                    <a:p>
                      <a:endParaRPr lang="en-US" sz="1000" b="1"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Excess Margin Coverage for House Account</a:t>
                      </a:r>
                      <a:endParaRPr lang="en-US" sz="10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marL="48014" marR="3833" marT="365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000" b="0" dirty="0" smtClean="0">
                          <a:latin typeface="Arial" panose="020B0604020202020204" pitchFamily="34" charset="0"/>
                          <a:cs typeface="Arial" panose="020B0604020202020204" pitchFamily="34" charset="0"/>
                        </a:rPr>
                        <a:t>SIS</a:t>
                      </a:r>
                      <a:endParaRPr lang="en-US" sz="10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$459M</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&lt;=$125M</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&lt;=$100M</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42434">
                <a:tc vMerge="1">
                  <a:txBody>
                    <a:bodyPr/>
                    <a:lstStyle/>
                    <a:p>
                      <a:endParaRPr lang="en-US" sz="1000" b="1"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*Stressed </a:t>
                      </a:r>
                      <a:r>
                        <a:rPr lang="en-US" sz="1000" u="none" strike="noStrike" dirty="0">
                          <a:effectLst/>
                          <a:latin typeface="Arial" panose="020B0604020202020204" pitchFamily="34" charset="0"/>
                          <a:cs typeface="Arial" panose="020B0604020202020204" pitchFamily="34" charset="0"/>
                        </a:rPr>
                        <a:t>Survival </a:t>
                      </a:r>
                      <a:r>
                        <a:rPr lang="en-US" sz="1000" u="none" strike="noStrike" dirty="0" smtClean="0">
                          <a:effectLst/>
                          <a:latin typeface="Arial" panose="020B0604020202020204" pitchFamily="34" charset="0"/>
                          <a:cs typeface="Arial" panose="020B0604020202020204" pitchFamily="34" charset="0"/>
                        </a:rPr>
                        <a:t>Period </a:t>
                      </a:r>
                      <a:r>
                        <a:rPr lang="en-US" sz="1000" u="none" strike="noStrike" dirty="0">
                          <a:effectLst/>
                          <a:latin typeface="Arial" panose="020B0604020202020204" pitchFamily="34" charset="0"/>
                          <a:cs typeface="Arial" panose="020B0604020202020204" pitchFamily="34" charset="0"/>
                        </a:rPr>
                        <a:t>(days)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8014" marR="3833" marT="365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000" b="0" dirty="0" smtClean="0">
                          <a:latin typeface="Arial" panose="020B0604020202020204" pitchFamily="34" charset="0"/>
                          <a:cs typeface="Arial" panose="020B0604020202020204" pitchFamily="34" charset="0"/>
                        </a:rPr>
                        <a:t>SIS</a:t>
                      </a:r>
                      <a:endParaRPr lang="en-US" sz="10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&gt;60 days</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35 days</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30 days</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8" name="TextBox 17"/>
          <p:cNvSpPr txBox="1"/>
          <p:nvPr/>
        </p:nvSpPr>
        <p:spPr>
          <a:xfrm>
            <a:off x="6465719" y="1196377"/>
            <a:ext cx="2775119" cy="211468"/>
          </a:xfrm>
          <a:prstGeom prst="rect">
            <a:avLst/>
          </a:prstGeom>
          <a:noFill/>
        </p:spPr>
        <p:txBody>
          <a:bodyPr wrap="none" rtlCol="0">
            <a:spAutoFit/>
          </a:bodyPr>
          <a:lstStyle/>
          <a:p>
            <a:r>
              <a:rPr lang="en-US" sz="900" dirty="0">
                <a:solidFill>
                  <a:srgbClr val="000000"/>
                </a:solidFill>
                <a:ea typeface="ＭＳ Ｐゴシック"/>
              </a:rPr>
              <a:t>* SHUSA metric reported in Santander Group RAS</a:t>
            </a:r>
          </a:p>
        </p:txBody>
      </p:sp>
    </p:spTree>
    <p:extLst>
      <p:ext uri="{BB962C8B-B14F-4D97-AF65-F5344CB8AC3E}">
        <p14:creationId xmlns:p14="http://schemas.microsoft.com/office/powerpoint/2010/main" val="233484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523407"/>
            <a:ext cx="9336044" cy="357021"/>
          </a:xfrm>
          <a:prstGeom prst="rect">
            <a:avLst/>
          </a:prstGeom>
          <a:noFill/>
        </p:spPr>
        <p:txBody>
          <a:bodyPr wrap="square" rtlCol="0">
            <a:spAutoFit/>
          </a:bodyPr>
          <a:lstStyle/>
          <a:p>
            <a:pPr algn="l"/>
            <a:r>
              <a:rPr lang="en-US" sz="2000" b="1" dirty="0"/>
              <a:t>Metric selection: </a:t>
            </a:r>
            <a:r>
              <a:rPr lang="en-US" sz="2000" dirty="0" smtClean="0"/>
              <a:t>Liquidity/funding </a:t>
            </a:r>
            <a:r>
              <a:rPr lang="en-US" sz="2000" dirty="0"/>
              <a:t>risk metrics</a:t>
            </a:r>
          </a:p>
        </p:txBody>
      </p:sp>
      <p:graphicFrame>
        <p:nvGraphicFramePr>
          <p:cNvPr id="3" name="Content Placeholder 12"/>
          <p:cNvGraphicFramePr>
            <a:graphicFrameLocks/>
          </p:cNvGraphicFramePr>
          <p:nvPr>
            <p:extLst>
              <p:ext uri="{D42A27DB-BD31-4B8C-83A1-F6EECF244321}">
                <p14:modId xmlns:p14="http://schemas.microsoft.com/office/powerpoint/2010/main" val="454353223"/>
              </p:ext>
            </p:extLst>
          </p:nvPr>
        </p:nvGraphicFramePr>
        <p:xfrm>
          <a:off x="360998" y="1463040"/>
          <a:ext cx="8821737" cy="1531300"/>
        </p:xfrm>
        <a:graphic>
          <a:graphicData uri="http://schemas.openxmlformats.org/drawingml/2006/table">
            <a:tbl>
              <a:tblPr firstRow="1" bandRow="1">
                <a:tableStyleId>{839DD9DD-9E6C-4910-8AC0-68ADFF6A6AFC}</a:tableStyleId>
              </a:tblPr>
              <a:tblGrid>
                <a:gridCol w="2077402"/>
                <a:gridCol w="1270000"/>
                <a:gridCol w="5474335"/>
              </a:tblGrid>
              <a:tr h="159448">
                <a:tc>
                  <a:txBody>
                    <a:bodyPr/>
                    <a:lstStyle/>
                    <a:p>
                      <a:pPr algn="l"/>
                      <a:r>
                        <a:rPr lang="en-US" sz="1100" b="1" dirty="0" smtClean="0">
                          <a:solidFill>
                            <a:srgbClr val="FF0000"/>
                          </a:solidFill>
                          <a:latin typeface="Arial" panose="020B0604020202020204" pitchFamily="34" charset="0"/>
                          <a:cs typeface="Arial" panose="020B0604020202020204" pitchFamily="34" charset="0"/>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/portfolio</a:t>
                      </a: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Rationale/commentary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algn="l" fontAlgn="b"/>
                      <a:r>
                        <a:rPr lang="en-US" sz="1100" b="0" i="0" u="none" strike="noStrike" dirty="0" smtClean="0">
                          <a:solidFill>
                            <a:schemeClr val="tx1"/>
                          </a:solidFill>
                          <a:effectLst/>
                          <a:latin typeface="Arial" panose="020B0604020202020204" pitchFamily="34" charset="0"/>
                          <a:cs typeface="Arial" panose="020B0604020202020204" pitchFamily="34" charset="0"/>
                        </a:rPr>
                        <a:t>Excess Margin</a:t>
                      </a:r>
                      <a:r>
                        <a:rPr lang="en-US" sz="1100" b="0" i="0" u="none" strike="noStrike" baseline="0" dirty="0" smtClean="0">
                          <a:solidFill>
                            <a:schemeClr val="tx1"/>
                          </a:solidFill>
                          <a:effectLst/>
                          <a:latin typeface="Arial" panose="020B0604020202020204" pitchFamily="34" charset="0"/>
                          <a:cs typeface="Arial" panose="020B0604020202020204" pitchFamily="34" charset="0"/>
                        </a:rPr>
                        <a:t> Coverage of Customer Account</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3650" marT="36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SIS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These metrics are key risk indicator for SIS and allows SIS’ Board to regulate the amount of liquidity risk SIS is exposed to</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algn="l" fontAlgn="b"/>
                      <a:r>
                        <a:rPr lang="en-US" sz="1100" b="0" i="0" u="none" strike="noStrike" dirty="0" smtClean="0">
                          <a:solidFill>
                            <a:schemeClr val="tx1"/>
                          </a:solidFill>
                          <a:effectLst/>
                          <a:latin typeface="Arial" panose="020B0604020202020204" pitchFamily="34" charset="0"/>
                          <a:cs typeface="Arial" panose="020B0604020202020204" pitchFamily="34" charset="0"/>
                        </a:rPr>
                        <a:t>Excess Margin Coverage of House Account</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3650" marT="36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SIS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1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indent="0" algn="l" fontAlgn="b">
                        <a:buFont typeface="Arial" panose="020B0604020202020204" pitchFamily="34" charset="0"/>
                        <a:buNone/>
                      </a:pPr>
                      <a:r>
                        <a:rPr lang="en-US" sz="1100" u="none" strike="noStrike" dirty="0" smtClean="0">
                          <a:effectLst/>
                          <a:latin typeface="Arial" panose="020B0604020202020204" pitchFamily="34" charset="0"/>
                          <a:cs typeface="Arial" panose="020B0604020202020204" pitchFamily="34" charset="0"/>
                        </a:rPr>
                        <a:t>Stressed Survival Period (days)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SIS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dirty="0" smtClean="0">
                          <a:solidFill>
                            <a:schemeClr val="tx1"/>
                          </a:solidFill>
                          <a:latin typeface="Arial" panose="020B0604020202020204" pitchFamily="34" charset="0"/>
                          <a:ea typeface="+mn-ea"/>
                          <a:cs typeface="Arial" panose="020B0604020202020204" pitchFamily="34" charset="0"/>
                        </a:rPr>
                        <a:t>This</a:t>
                      </a:r>
                      <a:r>
                        <a:rPr lang="en-US" sz="1100" i="0" kern="1200" baseline="0" dirty="0" smtClean="0">
                          <a:solidFill>
                            <a:schemeClr val="tx1"/>
                          </a:solidFill>
                          <a:latin typeface="Arial" panose="020B0604020202020204" pitchFamily="34" charset="0"/>
                          <a:ea typeface="+mn-ea"/>
                          <a:cs typeface="Arial" panose="020B0604020202020204" pitchFamily="34" charset="0"/>
                        </a:rPr>
                        <a:t> metric is cascaded from Santander Group</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Though Santander Group defines the types of scenarios (local, global, idiosyncratic, and wholesale), SHUSA can develop specific stress scenarios </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9" name="Group 8"/>
          <p:cNvGrpSpPr/>
          <p:nvPr/>
        </p:nvGrpSpPr>
        <p:grpSpPr>
          <a:xfrm>
            <a:off x="443921" y="72184"/>
            <a:ext cx="2773627" cy="189008"/>
            <a:chOff x="403281" y="164517"/>
            <a:chExt cx="2773627" cy="189008"/>
          </a:xfrm>
        </p:grpSpPr>
        <p:sp>
          <p:nvSpPr>
            <p:cNvPr id="10" name="Text Box 75"/>
            <p:cNvSpPr txBox="1">
              <a:spLocks noChangeArrowheads="1"/>
            </p:cNvSpPr>
            <p:nvPr/>
          </p:nvSpPr>
          <p:spPr bwMode="gray">
            <a:xfrm>
              <a:off x="636148" y="166688"/>
              <a:ext cx="254076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rgbClr val="FF0000"/>
                  </a:solidFill>
                </a:rPr>
                <a:t>Liquidity/funding risk: </a:t>
              </a:r>
              <a:r>
                <a:rPr lang="en-US" sz="1200" dirty="0" smtClean="0">
                  <a:solidFill>
                    <a:srgbClr val="FF0000"/>
                  </a:solidFill>
                </a:rPr>
                <a:t>Metric selection</a:t>
              </a:r>
              <a:endParaRPr lang="en-US" sz="1200" dirty="0">
                <a:solidFill>
                  <a:srgbClr val="FF0000"/>
                </a:solidFill>
              </a:endParaRPr>
            </a:p>
          </p:txBody>
        </p:sp>
        <p:sp>
          <p:nvSpPr>
            <p:cNvPr id="11" name="Oval 10"/>
            <p:cNvSpPr/>
            <p:nvPr/>
          </p:nvSpPr>
          <p:spPr bwMode="auto">
            <a:xfrm>
              <a:off x="403281" y="164517"/>
              <a:ext cx="189008" cy="189008"/>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4</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671619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p:custDataLst>
              <p:tags r:id="rId2"/>
            </p:custDataLst>
            <p:extLst>
              <p:ext uri="{D42A27DB-BD31-4B8C-83A1-F6EECF244321}">
                <p14:modId xmlns:p14="http://schemas.microsoft.com/office/powerpoint/2010/main" val="126986501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3062" name="think-cell Slide" r:id="rId18" imgW="270" imgH="270" progId="TCLayout.ActiveDocument.1">
                  <p:embed/>
                </p:oleObj>
              </mc:Choice>
              <mc:Fallback>
                <p:oleObj name="think-cell Slide" r:id="rId18" imgW="270" imgH="270" progId="TCLayout.ActiveDocument.1">
                  <p:embed/>
                  <p:pic>
                    <p:nvPicPr>
                      <p:cNvPr id="0" name=""/>
                      <p:cNvPicPr/>
                      <p:nvPr/>
                    </p:nvPicPr>
                    <p:blipFill>
                      <a:blip r:embed="rId19"/>
                      <a:stretch>
                        <a:fillRect/>
                      </a:stretch>
                    </p:blipFill>
                    <p:spPr>
                      <a:xfrm>
                        <a:off x="1588" y="1588"/>
                        <a:ext cx="1587" cy="1587"/>
                      </a:xfrm>
                      <a:prstGeom prst="rect">
                        <a:avLst/>
                      </a:prstGeom>
                    </p:spPr>
                  </p:pic>
                </p:oleObj>
              </mc:Fallback>
            </mc:AlternateContent>
          </a:graphicData>
        </a:graphic>
      </p:graphicFrame>
      <p:sp>
        <p:nvSpPr>
          <p:cNvPr id="17" name="Rectangle 16"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cs typeface="Arial"/>
              <a:sym typeface="Arial"/>
            </a:endParaRPr>
          </a:p>
        </p:txBody>
      </p:sp>
      <p:sp>
        <p:nvSpPr>
          <p:cNvPr id="5" name="Content Placeholder 4"/>
          <p:cNvSpPr>
            <a:spLocks noGrp="1"/>
          </p:cNvSpPr>
          <p:nvPr>
            <p:ph sz="quarter" idx="11"/>
          </p:nvPr>
        </p:nvSpPr>
        <p:spPr/>
        <p:txBody>
          <a:bodyPr/>
          <a:lstStyle/>
          <a:p>
            <a:r>
              <a:rPr lang="en-US" dirty="0"/>
              <a:t>Calibration: </a:t>
            </a:r>
            <a:r>
              <a:rPr lang="en-US" b="0" dirty="0" smtClean="0"/>
              <a:t>Stressed Survival Period (days)</a:t>
            </a:r>
            <a:endParaRPr lang="en-GB" dirty="0"/>
          </a:p>
        </p:txBody>
      </p:sp>
      <p:sp>
        <p:nvSpPr>
          <p:cNvPr id="7" name="Content Placeholder 4"/>
          <p:cNvSpPr txBox="1">
            <a:spLocks/>
          </p:cNvSpPr>
          <p:nvPr/>
        </p:nvSpPr>
        <p:spPr>
          <a:xfrm>
            <a:off x="5157788" y="2291394"/>
            <a:ext cx="4083050" cy="2839406"/>
          </a:xfrm>
          <a:prstGeom prst="rect">
            <a:avLst/>
          </a:prstGeom>
        </p:spPr>
        <p:txBody>
          <a:bodyPr lIns="0" tIns="0" rIns="0" bIns="0"/>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spcBef>
                <a:spcPts val="0"/>
              </a:spcBef>
              <a:buFont typeface="Arial" panose="020B0604020202020204" pitchFamily="34" charset="0"/>
              <a:buChar char="•"/>
              <a:defRPr/>
            </a:pPr>
            <a:r>
              <a:rPr lang="en-US" sz="1200" kern="0" dirty="0">
                <a:solidFill>
                  <a:schemeClr val="tx1"/>
                </a:solidFill>
                <a:latin typeface="Arial" panose="020B0604020202020204" pitchFamily="34" charset="0"/>
                <a:cs typeface="Arial" panose="020B0604020202020204" pitchFamily="34" charset="0"/>
              </a:rPr>
              <a:t>This metric measures the amount of days remaining until </a:t>
            </a:r>
            <a:r>
              <a:rPr lang="en-US" sz="1200" kern="0" dirty="0" smtClean="0">
                <a:solidFill>
                  <a:schemeClr val="tx1"/>
                </a:solidFill>
                <a:latin typeface="Arial" panose="020B0604020202020204" pitchFamily="34" charset="0"/>
                <a:cs typeface="Arial" panose="020B0604020202020204" pitchFamily="34" charset="0"/>
              </a:rPr>
              <a:t>SIS will </a:t>
            </a:r>
            <a:r>
              <a:rPr lang="en-US" sz="1200" kern="0" dirty="0">
                <a:solidFill>
                  <a:schemeClr val="tx1"/>
                </a:solidFill>
                <a:latin typeface="Arial" panose="020B0604020202020204" pitchFamily="34" charset="0"/>
                <a:cs typeface="Arial" panose="020B0604020202020204" pitchFamily="34" charset="0"/>
              </a:rPr>
              <a:t>have a cash shortfall under Market, Idiosyncratic and Combined stressed conditions. The Stressed Survival Period (days) limit and target are measured in accordance with the firm’s risk appetite</a:t>
            </a:r>
          </a:p>
          <a:p>
            <a:pPr marL="171450" lvl="1" indent="-171450" defTabSz="457200">
              <a:lnSpc>
                <a:spcPct val="100000"/>
              </a:lnSpc>
              <a:spcBef>
                <a:spcPts val="0"/>
              </a:spcBef>
              <a:buFont typeface="Arial" panose="020B0604020202020204" pitchFamily="34" charset="0"/>
              <a:buChar char="•"/>
              <a:defRPr/>
            </a:pPr>
            <a:r>
              <a:rPr lang="en-US" sz="1200" kern="0" dirty="0" smtClean="0">
                <a:solidFill>
                  <a:schemeClr val="tx1"/>
                </a:solidFill>
                <a:latin typeface="Arial" panose="020B0604020202020204" pitchFamily="34" charset="0"/>
                <a:cs typeface="Arial" panose="020B0604020202020204" pitchFamily="34" charset="0"/>
              </a:rPr>
              <a:t>The </a:t>
            </a:r>
            <a:r>
              <a:rPr lang="en-US" sz="1200" kern="0" dirty="0">
                <a:solidFill>
                  <a:schemeClr val="tx1"/>
                </a:solidFill>
                <a:latin typeface="Arial" panose="020B0604020202020204" pitchFamily="34" charset="0"/>
                <a:cs typeface="Arial" panose="020B0604020202020204" pitchFamily="34" charset="0"/>
              </a:rPr>
              <a:t>3</a:t>
            </a:r>
            <a:r>
              <a:rPr lang="en-US" sz="1200" kern="0" dirty="0" smtClean="0">
                <a:solidFill>
                  <a:schemeClr val="tx1"/>
                </a:solidFill>
                <a:latin typeface="Arial" panose="020B0604020202020204" pitchFamily="34" charset="0"/>
                <a:cs typeface="Arial" panose="020B0604020202020204" pitchFamily="34" charset="0"/>
              </a:rPr>
              <a:t>5 </a:t>
            </a:r>
            <a:r>
              <a:rPr lang="en-US" sz="1200" kern="0" dirty="0">
                <a:solidFill>
                  <a:schemeClr val="tx1"/>
                </a:solidFill>
                <a:latin typeface="Arial" panose="020B0604020202020204" pitchFamily="34" charset="0"/>
                <a:cs typeface="Arial" panose="020B0604020202020204" pitchFamily="34" charset="0"/>
              </a:rPr>
              <a:t>day amber trigger and </a:t>
            </a:r>
            <a:r>
              <a:rPr lang="en-US" sz="1200" kern="0" dirty="0" smtClean="0">
                <a:solidFill>
                  <a:schemeClr val="tx1"/>
                </a:solidFill>
                <a:latin typeface="Arial" panose="020B0604020202020204" pitchFamily="34" charset="0"/>
                <a:cs typeface="Arial" panose="020B0604020202020204" pitchFamily="34" charset="0"/>
              </a:rPr>
              <a:t>30 day </a:t>
            </a:r>
            <a:r>
              <a:rPr lang="en-US" sz="1200" kern="0" dirty="0">
                <a:solidFill>
                  <a:schemeClr val="tx1"/>
                </a:solidFill>
                <a:latin typeface="Arial" panose="020B0604020202020204" pitchFamily="34" charset="0"/>
                <a:cs typeface="Arial" panose="020B0604020202020204" pitchFamily="34" charset="0"/>
              </a:rPr>
              <a:t>red limit provide sufficient coverage for potential mismatches between inflows and outflows </a:t>
            </a:r>
            <a:r>
              <a:rPr lang="en-US" sz="1200" kern="0" dirty="0" smtClean="0">
                <a:solidFill>
                  <a:schemeClr val="tx1"/>
                </a:solidFill>
                <a:latin typeface="Arial" panose="020B0604020202020204" pitchFamily="34" charset="0"/>
                <a:cs typeface="Arial" panose="020B0604020202020204" pitchFamily="34" charset="0"/>
              </a:rPr>
              <a:t>based on regulatory standards</a:t>
            </a:r>
            <a:endParaRPr lang="en-US" sz="1200" kern="0" dirty="0">
              <a:solidFill>
                <a:schemeClr val="tx1"/>
              </a:solidFill>
              <a:latin typeface="Arial" panose="020B0604020202020204" pitchFamily="34" charset="0"/>
              <a:cs typeface="Arial" panose="020B0604020202020204" pitchFamily="34" charset="0"/>
            </a:endParaRPr>
          </a:p>
        </p:txBody>
      </p:sp>
      <p:sp>
        <p:nvSpPr>
          <p:cNvPr id="8" name="TextBox 7"/>
          <p:cNvSpPr txBox="1"/>
          <p:nvPr/>
        </p:nvSpPr>
        <p:spPr>
          <a:xfrm>
            <a:off x="5208588" y="1463040"/>
            <a:ext cx="424159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Calibration approach</a:t>
            </a:r>
            <a:endParaRPr lang="en-US" sz="1400" dirty="0" smtClean="0">
              <a:solidFill>
                <a:schemeClr val="accent1"/>
              </a:solidFill>
              <a:latin typeface="Arial" panose="020B0604020202020204" pitchFamily="34" charset="0"/>
              <a:cs typeface="Arial" panose="020B0604020202020204" pitchFamily="34" charset="0"/>
            </a:endParaRPr>
          </a:p>
        </p:txBody>
      </p:sp>
      <p:sp>
        <p:nvSpPr>
          <p:cNvPr id="12" name="TextBox 11"/>
          <p:cNvSpPr txBox="1"/>
          <p:nvPr/>
        </p:nvSpPr>
        <p:spPr>
          <a:xfrm>
            <a:off x="365760" y="1463040"/>
            <a:ext cx="3945788" cy="430887"/>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Historical Stressed Survival Period </a:t>
            </a:r>
          </a:p>
          <a:p>
            <a:pPr algn="l">
              <a:lnSpc>
                <a:spcPct val="100000"/>
              </a:lnSpc>
              <a:spcBef>
                <a:spcPts val="0"/>
              </a:spcBef>
              <a:spcAft>
                <a:spcPts val="0"/>
              </a:spcAft>
            </a:pPr>
            <a:r>
              <a:rPr lang="en-US" sz="1400" dirty="0">
                <a:solidFill>
                  <a:schemeClr val="accent1"/>
                </a:solidFill>
                <a:latin typeface="Arial" panose="020B0604020202020204" pitchFamily="34" charset="0"/>
                <a:cs typeface="Arial" panose="020B0604020202020204" pitchFamily="34" charset="0"/>
              </a:rPr>
              <a:t>D</a:t>
            </a:r>
            <a:r>
              <a:rPr lang="en-US" sz="1400" dirty="0" smtClean="0">
                <a:solidFill>
                  <a:schemeClr val="accent1"/>
                </a:solidFill>
                <a:latin typeface="Arial" panose="020B0604020202020204" pitchFamily="34" charset="0"/>
                <a:cs typeface="Arial" panose="020B0604020202020204" pitchFamily="34" charset="0"/>
              </a:rPr>
              <a:t>ays</a:t>
            </a:r>
            <a:r>
              <a:rPr lang="en-US" sz="1400" b="1" dirty="0" smtClean="0">
                <a:solidFill>
                  <a:schemeClr val="accent1"/>
                </a:solidFill>
                <a:latin typeface="Arial" panose="020B0604020202020204" pitchFamily="34" charset="0"/>
                <a:cs typeface="Arial" panose="020B0604020202020204" pitchFamily="34" charset="0"/>
              </a:rPr>
              <a:t>  </a:t>
            </a:r>
            <a:endParaRPr lang="en-US" sz="1400" dirty="0" smtClean="0">
              <a:solidFill>
                <a:schemeClr val="accent1"/>
              </a:solidFill>
              <a:latin typeface="Arial" panose="020B0604020202020204" pitchFamily="34" charset="0"/>
              <a:cs typeface="Arial" panose="020B0604020202020204" pitchFamily="34" charset="0"/>
            </a:endParaRPr>
          </a:p>
        </p:txBody>
      </p:sp>
      <p:grpSp>
        <p:nvGrpSpPr>
          <p:cNvPr id="30" name="Group 29"/>
          <p:cNvGrpSpPr/>
          <p:nvPr/>
        </p:nvGrpSpPr>
        <p:grpSpPr>
          <a:xfrm>
            <a:off x="443921" y="72184"/>
            <a:ext cx="4777381" cy="189008"/>
            <a:chOff x="403281" y="164517"/>
            <a:chExt cx="4777381" cy="189008"/>
          </a:xfrm>
        </p:grpSpPr>
        <p:sp>
          <p:nvSpPr>
            <p:cNvPr id="31" name="Text Box 75"/>
            <p:cNvSpPr txBox="1">
              <a:spLocks noChangeArrowheads="1"/>
            </p:cNvSpPr>
            <p:nvPr/>
          </p:nvSpPr>
          <p:spPr bwMode="gray">
            <a:xfrm>
              <a:off x="636148" y="166688"/>
              <a:ext cx="4544514"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rgbClr val="FF0000"/>
                  </a:solidFill>
                </a:rPr>
                <a:t>Liquidity/funding risk: </a:t>
              </a:r>
              <a:r>
                <a:rPr lang="en-US" sz="1200" dirty="0" smtClean="0">
                  <a:solidFill>
                    <a:srgbClr val="FF0000"/>
                  </a:solidFill>
                </a:rPr>
                <a:t>Calibration -- </a:t>
              </a:r>
              <a:r>
                <a:rPr lang="en-US" sz="1200" dirty="0">
                  <a:solidFill>
                    <a:srgbClr val="FF0000"/>
                  </a:solidFill>
                </a:rPr>
                <a:t>Stressed Survival Period (days)</a:t>
              </a:r>
            </a:p>
          </p:txBody>
        </p:sp>
        <p:sp>
          <p:nvSpPr>
            <p:cNvPr id="32" name="Oval 31"/>
            <p:cNvSpPr/>
            <p:nvPr/>
          </p:nvSpPr>
          <p:spPr bwMode="auto">
            <a:xfrm>
              <a:off x="403281" y="164517"/>
              <a:ext cx="189008" cy="189008"/>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panose="020B0604020202020204" pitchFamily="34" charset="0"/>
                  <a:ea typeface="ＭＳ Ｐゴシック" pitchFamily="-112" charset="-128"/>
                  <a:cs typeface="Arial" panose="020B0604020202020204" pitchFamily="34" charset="0"/>
                </a:rPr>
                <a:t>4</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grpSp>
      <p:cxnSp>
        <p:nvCxnSpPr>
          <p:cNvPr id="19" name="Straight Connector 18"/>
          <p:cNvCxnSpPr/>
          <p:nvPr/>
        </p:nvCxnSpPr>
        <p:spPr>
          <a:xfrm>
            <a:off x="4781392" y="1473518"/>
            <a:ext cx="0" cy="457200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24" name="Object 23"/>
          <p:cNvGraphicFramePr>
            <a:graphicFrameLocks/>
          </p:cNvGraphicFramePr>
          <p:nvPr>
            <p:custDataLst>
              <p:tags r:id="rId4"/>
            </p:custDataLst>
            <p:extLst>
              <p:ext uri="{D42A27DB-BD31-4B8C-83A1-F6EECF244321}">
                <p14:modId xmlns:p14="http://schemas.microsoft.com/office/powerpoint/2010/main" val="2514168965"/>
              </p:ext>
            </p:extLst>
          </p:nvPr>
        </p:nvGraphicFramePr>
        <p:xfrm>
          <a:off x="266700" y="1981200"/>
          <a:ext cx="3933757" cy="3390990"/>
        </p:xfrm>
        <a:graphic>
          <a:graphicData uri="http://schemas.openxmlformats.org/presentationml/2006/ole">
            <mc:AlternateContent xmlns:mc="http://schemas.openxmlformats.org/markup-compatibility/2006">
              <mc:Choice xmlns:v="urn:schemas-microsoft-com:vml" Requires="v">
                <p:oleObj spid="_x0000_s233063" name="Chart" r:id="rId20" imgW="3933757" imgH="3390990" progId="MSGraph.Chart.8">
                  <p:embed followColorScheme="full"/>
                </p:oleObj>
              </mc:Choice>
              <mc:Fallback>
                <p:oleObj name="Chart" r:id="rId20" imgW="3933757" imgH="3390990" progId="MSGraph.Chart.8">
                  <p:embed followColorScheme="full"/>
                  <p:pic>
                    <p:nvPicPr>
                      <p:cNvPr id="0" name=""/>
                      <p:cNvPicPr/>
                      <p:nvPr/>
                    </p:nvPicPr>
                    <p:blipFill>
                      <a:blip r:embed="rId21"/>
                      <a:stretch>
                        <a:fillRect/>
                      </a:stretch>
                    </p:blipFill>
                    <p:spPr>
                      <a:xfrm>
                        <a:off x="266700" y="1981200"/>
                        <a:ext cx="3933757" cy="3390990"/>
                      </a:xfrm>
                      <a:prstGeom prst="rect">
                        <a:avLst/>
                      </a:prstGeom>
                    </p:spPr>
                  </p:pic>
                </p:oleObj>
              </mc:Fallback>
            </mc:AlternateContent>
          </a:graphicData>
        </a:graphic>
      </p:graphicFrame>
      <p:sp>
        <p:nvSpPr>
          <p:cNvPr id="29" name="Text Placeholder 33"/>
          <p:cNvSpPr>
            <a:spLocks noGrp="1"/>
          </p:cNvSpPr>
          <p:nvPr>
            <p:custDataLst>
              <p:tags r:id="rId5"/>
            </p:custDataLst>
          </p:nvPr>
        </p:nvSpPr>
        <p:spPr bwMode="auto">
          <a:xfrm>
            <a:off x="3225800" y="5241925"/>
            <a:ext cx="27305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697FF93-802E-4FB2-ADD1-4F176460A868}" type="datetime'''''''''''''''''''''''''''F''''e''''''''''''''''''b-''''1''6'">
              <a:rPr lang="en-US" sz="1000">
                <a:latin typeface="Arial"/>
                <a:cs typeface="Arial"/>
                <a:sym typeface="Arial"/>
              </a:rPr>
              <a:pPr/>
              <a:t>Feb-16</a:t>
            </a:fld>
            <a:endParaRPr lang="en-US" sz="1000" dirty="0">
              <a:latin typeface="Arial"/>
              <a:cs typeface="Arial"/>
              <a:sym typeface="Arial"/>
            </a:endParaRPr>
          </a:p>
        </p:txBody>
      </p:sp>
      <p:sp>
        <p:nvSpPr>
          <p:cNvPr id="38" name="Text Placeholder 32"/>
          <p:cNvSpPr>
            <a:spLocks noGrp="1"/>
          </p:cNvSpPr>
          <p:nvPr>
            <p:custDataLst>
              <p:tags r:id="rId6"/>
            </p:custDataLst>
          </p:nvPr>
        </p:nvSpPr>
        <p:spPr bwMode="auto">
          <a:xfrm>
            <a:off x="2943225" y="52419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7E5AEF57-CA19-42C9-9296-AEEAEF0C72E8}" type="datetime'''''''''''''''''''''''J''''a''n''''''-''''1''''''''''''6'">
              <a:rPr lang="en-US" sz="1000">
                <a:latin typeface="Arial"/>
                <a:cs typeface="Arial"/>
                <a:sym typeface="Arial"/>
              </a:rPr>
              <a:pPr/>
              <a:t>Jan-16</a:t>
            </a:fld>
            <a:endParaRPr lang="en-US" sz="1000" dirty="0">
              <a:latin typeface="Arial"/>
              <a:cs typeface="Arial"/>
              <a:sym typeface="Arial"/>
            </a:endParaRPr>
          </a:p>
        </p:txBody>
      </p:sp>
      <p:sp>
        <p:nvSpPr>
          <p:cNvPr id="37" name="Text Placeholder 31"/>
          <p:cNvSpPr>
            <a:spLocks noGrp="1"/>
          </p:cNvSpPr>
          <p:nvPr>
            <p:custDataLst>
              <p:tags r:id="rId7"/>
            </p:custDataLst>
          </p:nvPr>
        </p:nvSpPr>
        <p:spPr bwMode="auto">
          <a:xfrm>
            <a:off x="2646363" y="52419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615AD414-9E75-4931-A611-6ADB423CD304}" type="datetime'''''''''''''''''''''''''''''''''''''D''''e''''c''-''1''5'">
              <a:rPr lang="en-US" sz="1000">
                <a:latin typeface="Arial"/>
                <a:cs typeface="Arial"/>
                <a:sym typeface="Arial"/>
              </a:rPr>
              <a:pPr/>
              <a:t>Dec-15</a:t>
            </a:fld>
            <a:endParaRPr lang="en-US" sz="1000" dirty="0">
              <a:latin typeface="Arial"/>
              <a:cs typeface="Arial"/>
              <a:sym typeface="Arial"/>
            </a:endParaRPr>
          </a:p>
        </p:txBody>
      </p:sp>
      <p:sp>
        <p:nvSpPr>
          <p:cNvPr id="36" name="Text Placeholder 30"/>
          <p:cNvSpPr>
            <a:spLocks noGrp="1"/>
          </p:cNvSpPr>
          <p:nvPr>
            <p:custDataLst>
              <p:tags r:id="rId8"/>
            </p:custDataLst>
          </p:nvPr>
        </p:nvSpPr>
        <p:spPr bwMode="auto">
          <a:xfrm>
            <a:off x="2360613" y="52419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BD4A5850-C000-4449-A5BA-F0F9ABA1A252}" type="datetime'''''N''''''''''''''''o''''v''-''''''''''''''1''''''5'''">
              <a:rPr lang="en-US" sz="1000">
                <a:latin typeface="Arial"/>
                <a:cs typeface="Arial"/>
                <a:sym typeface="Arial"/>
              </a:rPr>
              <a:pPr/>
              <a:t>Nov-15</a:t>
            </a:fld>
            <a:endParaRPr lang="en-US" sz="1000" dirty="0">
              <a:latin typeface="Arial"/>
              <a:cs typeface="Arial"/>
              <a:sym typeface="Arial"/>
            </a:endParaRPr>
          </a:p>
        </p:txBody>
      </p:sp>
      <p:sp>
        <p:nvSpPr>
          <p:cNvPr id="35" name="Text Placeholder 29"/>
          <p:cNvSpPr>
            <a:spLocks noGrp="1"/>
          </p:cNvSpPr>
          <p:nvPr>
            <p:custDataLst>
              <p:tags r:id="rId9"/>
            </p:custDataLst>
          </p:nvPr>
        </p:nvSpPr>
        <p:spPr bwMode="auto">
          <a:xfrm>
            <a:off x="2084388" y="5241925"/>
            <a:ext cx="25241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A3E3341-BFF2-4302-BBAA-758D1F01CD23}" type="datetime'''O''''''''c''''''''t''''''''-''1''''''''''''''''''5'">
              <a:rPr lang="en-US" sz="1000">
                <a:latin typeface="Arial"/>
                <a:cs typeface="Arial"/>
                <a:sym typeface="Arial"/>
              </a:rPr>
              <a:pPr/>
              <a:t>Oct-15</a:t>
            </a:fld>
            <a:endParaRPr lang="en-US" sz="1000" dirty="0">
              <a:latin typeface="Arial"/>
              <a:cs typeface="Arial"/>
              <a:sym typeface="Arial"/>
            </a:endParaRPr>
          </a:p>
        </p:txBody>
      </p:sp>
      <p:sp>
        <p:nvSpPr>
          <p:cNvPr id="28" name="Text Placeholder 28"/>
          <p:cNvSpPr>
            <a:spLocks noGrp="1"/>
          </p:cNvSpPr>
          <p:nvPr>
            <p:custDataLst>
              <p:tags r:id="rId10"/>
            </p:custDataLst>
          </p:nvPr>
        </p:nvSpPr>
        <p:spPr bwMode="auto">
          <a:xfrm>
            <a:off x="1779588" y="52419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A14DB789-6CA4-4A42-8575-A5EC862F46A9}" type="datetime'''''''S''''''''''''''''''''''''ep-''''''''1''5'''''''''''''">
              <a:rPr lang="en-US" sz="1000">
                <a:latin typeface="Arial"/>
                <a:cs typeface="Arial"/>
                <a:sym typeface="Arial"/>
              </a:rPr>
              <a:pPr/>
              <a:t>Sep-15</a:t>
            </a:fld>
            <a:endParaRPr lang="en-US" sz="1000" dirty="0">
              <a:latin typeface="Arial"/>
              <a:cs typeface="Arial"/>
              <a:sym typeface="Arial"/>
            </a:endParaRPr>
          </a:p>
        </p:txBody>
      </p:sp>
      <p:sp>
        <p:nvSpPr>
          <p:cNvPr id="33" name="Text Placeholder 27"/>
          <p:cNvSpPr>
            <a:spLocks noGrp="1"/>
          </p:cNvSpPr>
          <p:nvPr>
            <p:custDataLst>
              <p:tags r:id="rId11"/>
            </p:custDataLst>
          </p:nvPr>
        </p:nvSpPr>
        <p:spPr bwMode="auto">
          <a:xfrm>
            <a:off x="1493838" y="52419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DFD86889-E2AF-40F4-81E4-519CE5A1C5E8}" type="datetime'''A''''''ug''-''''''''''''''1''''''''''''''''''''5'">
              <a:rPr lang="en-US" sz="1000">
                <a:latin typeface="Arial"/>
                <a:cs typeface="Arial"/>
                <a:sym typeface="Arial"/>
              </a:rPr>
              <a:pPr/>
              <a:t>Aug-15</a:t>
            </a:fld>
            <a:endParaRPr lang="en-US" sz="1000" dirty="0">
              <a:latin typeface="Arial"/>
              <a:cs typeface="Arial"/>
              <a:sym typeface="Arial"/>
            </a:endParaRPr>
          </a:p>
        </p:txBody>
      </p:sp>
      <p:sp>
        <p:nvSpPr>
          <p:cNvPr id="25" name="Text Placeholder 26"/>
          <p:cNvSpPr>
            <a:spLocks noGrp="1"/>
          </p:cNvSpPr>
          <p:nvPr>
            <p:custDataLst>
              <p:tags r:id="rId12"/>
            </p:custDataLst>
          </p:nvPr>
        </p:nvSpPr>
        <p:spPr bwMode="auto">
          <a:xfrm>
            <a:off x="1239838" y="5241925"/>
            <a:ext cx="2174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DD6711B3-FA21-4718-8008-610D32FC065A}" type="datetime'''''''''''''''''''''''''''J''''''u''''l-''''''1''5'''''''">
              <a:rPr lang="en-US" sz="1000">
                <a:latin typeface="Arial"/>
                <a:cs typeface="Arial"/>
                <a:sym typeface="Arial"/>
              </a:rPr>
              <a:pPr/>
              <a:t>Jul-15</a:t>
            </a:fld>
            <a:endParaRPr lang="en-US" sz="1000" dirty="0">
              <a:latin typeface="Arial"/>
              <a:cs typeface="Arial"/>
              <a:sym typeface="Arial"/>
            </a:endParaRPr>
          </a:p>
        </p:txBody>
      </p:sp>
      <p:sp>
        <p:nvSpPr>
          <p:cNvPr id="26" name="Text Placeholder 17"/>
          <p:cNvSpPr>
            <a:spLocks noGrp="1"/>
          </p:cNvSpPr>
          <p:nvPr>
            <p:custDataLst>
              <p:tags r:id="rId13"/>
            </p:custDataLst>
          </p:nvPr>
        </p:nvSpPr>
        <p:spPr bwMode="auto">
          <a:xfrm>
            <a:off x="928688" y="52419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35B64AE-B2B7-477D-B40E-28FCE4959D9C}" type="datetime'''''''''''''J''u''''''''''n''''''''''''''-1''''''''''''5'''''">
              <a:rPr lang="en-US" sz="1000">
                <a:solidFill>
                  <a:schemeClr val="tx1"/>
                </a:solidFill>
                <a:latin typeface="Arial"/>
                <a:cs typeface="Arial"/>
                <a:sym typeface="Arial"/>
              </a:rPr>
              <a:pPr/>
              <a:t>Jun-15</a:t>
            </a:fld>
            <a:endParaRPr lang="en-US" sz="1000" dirty="0">
              <a:solidFill>
                <a:schemeClr val="tx1"/>
              </a:solidFill>
              <a:latin typeface="Arial"/>
              <a:ea typeface="ＭＳ Ｐゴシック"/>
              <a:cs typeface="Arial"/>
              <a:sym typeface="Arial"/>
            </a:endParaRPr>
          </a:p>
        </p:txBody>
      </p:sp>
      <p:sp>
        <p:nvSpPr>
          <p:cNvPr id="27" name="Text Placeholder 3"/>
          <p:cNvSpPr>
            <a:spLocks noGrp="1"/>
          </p:cNvSpPr>
          <p:nvPr>
            <p:custDataLst>
              <p:tags r:id="rId14"/>
            </p:custDataLst>
          </p:nvPr>
        </p:nvSpPr>
        <p:spPr bwMode="auto">
          <a:xfrm>
            <a:off x="641350" y="5241925"/>
            <a:ext cx="25241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9797FF46-B36F-4B83-9CE8-DAE1EA7C974E}" type="datetime'''''''A''''''''''''''''''''''''''p''''r''''''''-1''5'">
              <a:rPr lang="en-US" sz="1000">
                <a:solidFill>
                  <a:schemeClr val="tx1"/>
                </a:solidFill>
                <a:latin typeface="Arial"/>
                <a:cs typeface="Arial"/>
                <a:sym typeface="Arial"/>
              </a:rPr>
              <a:pPr/>
              <a:t>Apr-15</a:t>
            </a:fld>
            <a:endParaRPr lang="en-US" sz="1000" dirty="0">
              <a:solidFill>
                <a:schemeClr val="tx1"/>
              </a:solidFill>
              <a:latin typeface="Arial"/>
              <a:cs typeface="Arial"/>
              <a:sym typeface="Arial"/>
            </a:endParaRPr>
          </a:p>
        </p:txBody>
      </p:sp>
      <p:sp>
        <p:nvSpPr>
          <p:cNvPr id="44" name="Text Placeholder 2"/>
          <p:cNvSpPr>
            <a:spLocks noGrp="1"/>
          </p:cNvSpPr>
          <p:nvPr>
            <p:custDataLst>
              <p:tags r:id="rId15"/>
            </p:custDataLst>
          </p:nvPr>
        </p:nvSpPr>
        <p:spPr bwMode="auto">
          <a:xfrm>
            <a:off x="3813175" y="5241925"/>
            <a:ext cx="25241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4AF13F64-63D1-401D-A6DE-67B09B588F4D}" type="datetime'''''''''A''''p''''r-''''''1''''6'''''''''''''''''''''">
              <a:rPr lang="en-US" sz="1000">
                <a:latin typeface="Arial"/>
                <a:cs typeface="Arial"/>
                <a:sym typeface="Arial"/>
              </a:rPr>
              <a:pPr/>
              <a:t>Apr-16</a:t>
            </a:fld>
            <a:endParaRPr lang="en-GB" sz="1000" dirty="0">
              <a:latin typeface="Arial"/>
              <a:cs typeface="Arial"/>
              <a:sym typeface="Arial"/>
            </a:endParaRPr>
          </a:p>
        </p:txBody>
      </p:sp>
      <p:sp>
        <p:nvSpPr>
          <p:cNvPr id="43" name="Text Placeholder 1"/>
          <p:cNvSpPr>
            <a:spLocks noGrp="1"/>
          </p:cNvSpPr>
          <p:nvPr>
            <p:custDataLst>
              <p:tags r:id="rId16"/>
            </p:custDataLst>
          </p:nvPr>
        </p:nvSpPr>
        <p:spPr bwMode="auto">
          <a:xfrm>
            <a:off x="3516313" y="52419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83F19D1A-D36E-4F02-AEE6-187FBFD88898}" type="datetime'''''''''''''''M''''''''''''a''''''r''''-''''''1''''''''''6'''">
              <a:rPr lang="en-US" sz="1000">
                <a:latin typeface="Arial"/>
                <a:cs typeface="Arial"/>
                <a:sym typeface="Arial"/>
              </a:rPr>
              <a:pPr/>
              <a:t>Mar-16</a:t>
            </a:fld>
            <a:endParaRPr lang="en-GB" sz="1000" dirty="0">
              <a:latin typeface="Arial"/>
              <a:cs typeface="Arial"/>
              <a:sym typeface="Arial"/>
            </a:endParaRPr>
          </a:p>
        </p:txBody>
      </p:sp>
      <p:cxnSp>
        <p:nvCxnSpPr>
          <p:cNvPr id="39" name="Straight Connector 38"/>
          <p:cNvCxnSpPr/>
          <p:nvPr/>
        </p:nvCxnSpPr>
        <p:spPr bwMode="auto">
          <a:xfrm flipH="1">
            <a:off x="628175" y="4034234"/>
            <a:ext cx="3842309"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cxnSp>
        <p:nvCxnSpPr>
          <p:cNvPr id="40" name="Straight Connector 39"/>
          <p:cNvCxnSpPr/>
          <p:nvPr/>
        </p:nvCxnSpPr>
        <p:spPr bwMode="auto">
          <a:xfrm>
            <a:off x="628175" y="3851757"/>
            <a:ext cx="3842309"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sp>
        <p:nvSpPr>
          <p:cNvPr id="41" name="TextBox 40"/>
          <p:cNvSpPr txBox="1"/>
          <p:nvPr/>
        </p:nvSpPr>
        <p:spPr>
          <a:xfrm>
            <a:off x="4000378" y="3451647"/>
            <a:ext cx="1066318" cy="400110"/>
          </a:xfrm>
          <a:prstGeom prst="rect">
            <a:avLst/>
          </a:prstGeom>
          <a:noFill/>
        </p:spPr>
        <p:txBody>
          <a:bodyPr wrap="none" rtlCol="0">
            <a:spAutoFit/>
          </a:bodyPr>
          <a:lstStyle/>
          <a:p>
            <a:pPr algn="l">
              <a:lnSpc>
                <a:spcPct val="100000"/>
              </a:lnSpc>
            </a:pPr>
            <a:r>
              <a:rPr lang="en-US" b="1" dirty="0" smtClean="0">
                <a:solidFill>
                  <a:srgbClr val="FFC000"/>
                </a:solidFill>
                <a:latin typeface="Arial" panose="020B0604020202020204" pitchFamily="34" charset="0"/>
                <a:cs typeface="Arial" panose="020B0604020202020204" pitchFamily="34" charset="0"/>
              </a:rPr>
              <a:t>Amber trigger </a:t>
            </a:r>
          </a:p>
          <a:p>
            <a:pPr algn="l">
              <a:lnSpc>
                <a:spcPct val="100000"/>
              </a:lnSpc>
            </a:pPr>
            <a:r>
              <a:rPr lang="en-US" b="1" dirty="0">
                <a:solidFill>
                  <a:srgbClr val="FFC000"/>
                </a:solidFill>
                <a:latin typeface="Arial" panose="020B0604020202020204" pitchFamily="34" charset="0"/>
                <a:cs typeface="Arial" panose="020B0604020202020204" pitchFamily="34" charset="0"/>
              </a:rPr>
              <a:t>3</a:t>
            </a:r>
            <a:r>
              <a:rPr lang="en-US" b="1" dirty="0" smtClean="0">
                <a:solidFill>
                  <a:srgbClr val="FFC000"/>
                </a:solidFill>
                <a:latin typeface="Arial" panose="020B0604020202020204" pitchFamily="34" charset="0"/>
                <a:cs typeface="Arial" panose="020B0604020202020204" pitchFamily="34" charset="0"/>
              </a:rPr>
              <a:t>5 days</a:t>
            </a:r>
            <a:endParaRPr lang="en-US" b="1" dirty="0">
              <a:solidFill>
                <a:srgbClr val="FFC000"/>
              </a:solidFill>
              <a:latin typeface="Arial" panose="020B0604020202020204" pitchFamily="34" charset="0"/>
              <a:cs typeface="Arial" panose="020B0604020202020204" pitchFamily="34" charset="0"/>
            </a:endParaRPr>
          </a:p>
        </p:txBody>
      </p:sp>
      <p:sp>
        <p:nvSpPr>
          <p:cNvPr id="42" name="TextBox 41"/>
          <p:cNvSpPr txBox="1"/>
          <p:nvPr/>
        </p:nvSpPr>
        <p:spPr>
          <a:xfrm>
            <a:off x="4000377" y="4026813"/>
            <a:ext cx="760143" cy="400110"/>
          </a:xfrm>
          <a:prstGeom prst="rect">
            <a:avLst/>
          </a:prstGeom>
          <a:noFill/>
        </p:spPr>
        <p:txBody>
          <a:bodyPr wrap="none" rtlCol="0">
            <a:spAutoFit/>
          </a:bodyPr>
          <a:lstStyle/>
          <a:p>
            <a:pPr algn="l">
              <a:lnSpc>
                <a:spcPct val="100000"/>
              </a:lnSpc>
            </a:pPr>
            <a:r>
              <a:rPr lang="en-US" b="1" dirty="0" smtClean="0">
                <a:solidFill>
                  <a:schemeClr val="accent1"/>
                </a:solidFill>
                <a:latin typeface="Arial" panose="020B0604020202020204" pitchFamily="34" charset="0"/>
                <a:cs typeface="Arial" panose="020B0604020202020204" pitchFamily="34" charset="0"/>
              </a:rPr>
              <a:t>Red limit </a:t>
            </a:r>
          </a:p>
          <a:p>
            <a:pPr algn="l">
              <a:lnSpc>
                <a:spcPct val="100000"/>
              </a:lnSpc>
            </a:pPr>
            <a:r>
              <a:rPr lang="en-US" b="1" dirty="0" smtClean="0">
                <a:solidFill>
                  <a:schemeClr val="accent1"/>
                </a:solidFill>
                <a:latin typeface="Arial" panose="020B0604020202020204" pitchFamily="34" charset="0"/>
                <a:cs typeface="Arial" panose="020B0604020202020204" pitchFamily="34" charset="0"/>
              </a:rPr>
              <a:t>30 days</a:t>
            </a:r>
            <a:endParaRPr lang="en-US" b="1" dirty="0">
              <a:solidFill>
                <a:schemeClr val="accent1"/>
              </a:solidFill>
              <a:latin typeface="Arial" panose="020B0604020202020204" pitchFamily="34" charset="0"/>
              <a:cs typeface="Arial" panose="020B0604020202020204" pitchFamily="34" charset="0"/>
            </a:endParaRPr>
          </a:p>
        </p:txBody>
      </p:sp>
      <p:grpSp>
        <p:nvGrpSpPr>
          <p:cNvPr id="45" name="Group 44"/>
          <p:cNvGrpSpPr/>
          <p:nvPr/>
        </p:nvGrpSpPr>
        <p:grpSpPr>
          <a:xfrm>
            <a:off x="406972" y="5622329"/>
            <a:ext cx="1218055" cy="608031"/>
            <a:chOff x="2848769" y="5704519"/>
            <a:chExt cx="1218055" cy="608031"/>
          </a:xfrm>
        </p:grpSpPr>
        <p:grpSp>
          <p:nvGrpSpPr>
            <p:cNvPr id="46" name="Group 45"/>
            <p:cNvGrpSpPr/>
            <p:nvPr/>
          </p:nvGrpSpPr>
          <p:grpSpPr>
            <a:xfrm>
              <a:off x="2848769" y="5704519"/>
              <a:ext cx="1218055" cy="224677"/>
              <a:chOff x="2848769" y="5704519"/>
              <a:chExt cx="1218055" cy="224677"/>
            </a:xfrm>
          </p:grpSpPr>
          <p:sp>
            <p:nvSpPr>
              <p:cNvPr id="53" name="Rectangle 52"/>
              <p:cNvSpPr/>
              <p:nvPr/>
            </p:nvSpPr>
            <p:spPr>
              <a:xfrm>
                <a:off x="2848769" y="5747902"/>
                <a:ext cx="197644" cy="137911"/>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54" name="TextBox 53"/>
              <p:cNvSpPr txBox="1"/>
              <p:nvPr/>
            </p:nvSpPr>
            <p:spPr>
              <a:xfrm>
                <a:off x="3002109" y="5704519"/>
                <a:ext cx="1064715" cy="224677"/>
              </a:xfrm>
              <a:prstGeom prst="rect">
                <a:avLst/>
              </a:prstGeom>
              <a:noFill/>
            </p:spPr>
            <p:txBody>
              <a:bodyPr wrap="none" rtlCol="0">
                <a:spAutoFit/>
              </a:bodyPr>
              <a:lstStyle/>
              <a:p>
                <a:r>
                  <a:rPr lang="en-GB" dirty="0" smtClean="0"/>
                  <a:t>- Amber breach</a:t>
                </a:r>
                <a:endParaRPr lang="en-GB" dirty="0"/>
              </a:p>
            </p:txBody>
          </p:sp>
        </p:grpSp>
        <p:grpSp>
          <p:nvGrpSpPr>
            <p:cNvPr id="47" name="Group 46"/>
            <p:cNvGrpSpPr/>
            <p:nvPr/>
          </p:nvGrpSpPr>
          <p:grpSpPr>
            <a:xfrm>
              <a:off x="2848769" y="5896196"/>
              <a:ext cx="1075387" cy="224677"/>
              <a:chOff x="2848769" y="5896196"/>
              <a:chExt cx="1075387" cy="224677"/>
            </a:xfrm>
          </p:grpSpPr>
          <p:sp>
            <p:nvSpPr>
              <p:cNvPr id="51" name="Rectangle 50"/>
              <p:cNvSpPr/>
              <p:nvPr/>
            </p:nvSpPr>
            <p:spPr>
              <a:xfrm>
                <a:off x="2848769" y="5939579"/>
                <a:ext cx="197644" cy="13791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52" name="TextBox 51"/>
              <p:cNvSpPr txBox="1"/>
              <p:nvPr/>
            </p:nvSpPr>
            <p:spPr>
              <a:xfrm>
                <a:off x="3002109" y="5896196"/>
                <a:ext cx="922047" cy="224677"/>
              </a:xfrm>
              <a:prstGeom prst="rect">
                <a:avLst/>
              </a:prstGeom>
              <a:noFill/>
            </p:spPr>
            <p:txBody>
              <a:bodyPr wrap="none" rtlCol="0">
                <a:spAutoFit/>
              </a:bodyPr>
              <a:lstStyle/>
              <a:p>
                <a:r>
                  <a:rPr lang="en-GB" dirty="0" smtClean="0"/>
                  <a:t>- Red breach</a:t>
                </a:r>
                <a:endParaRPr lang="en-GB" dirty="0"/>
              </a:p>
            </p:txBody>
          </p:sp>
        </p:grpSp>
        <p:grpSp>
          <p:nvGrpSpPr>
            <p:cNvPr id="48" name="Group 47"/>
            <p:cNvGrpSpPr/>
            <p:nvPr/>
          </p:nvGrpSpPr>
          <p:grpSpPr>
            <a:xfrm>
              <a:off x="2848769" y="6087873"/>
              <a:ext cx="1004856" cy="224677"/>
              <a:chOff x="2848769" y="6087873"/>
              <a:chExt cx="1004856" cy="224677"/>
            </a:xfrm>
          </p:grpSpPr>
          <p:sp>
            <p:nvSpPr>
              <p:cNvPr id="49" name="Rectangle 48"/>
              <p:cNvSpPr/>
              <p:nvPr/>
            </p:nvSpPr>
            <p:spPr>
              <a:xfrm>
                <a:off x="2848769" y="6131256"/>
                <a:ext cx="197644" cy="137911"/>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50" name="TextBox 49"/>
              <p:cNvSpPr txBox="1"/>
              <p:nvPr/>
            </p:nvSpPr>
            <p:spPr>
              <a:xfrm>
                <a:off x="3002109" y="6087873"/>
                <a:ext cx="851516" cy="224677"/>
              </a:xfrm>
              <a:prstGeom prst="rect">
                <a:avLst/>
              </a:prstGeom>
              <a:noFill/>
            </p:spPr>
            <p:txBody>
              <a:bodyPr wrap="none" rtlCol="0">
                <a:spAutoFit/>
              </a:bodyPr>
              <a:lstStyle/>
              <a:p>
                <a:r>
                  <a:rPr lang="en-GB" dirty="0" smtClean="0"/>
                  <a:t>- No breach</a:t>
                </a:r>
                <a:endParaRPr lang="en-GB" dirty="0"/>
              </a:p>
            </p:txBody>
          </p:sp>
        </p:grpSp>
      </p:grpSp>
      <p:sp>
        <p:nvSpPr>
          <p:cNvPr id="56" name="Footnote"/>
          <p:cNvSpPr/>
          <p:nvPr/>
        </p:nvSpPr>
        <p:spPr bwMode="auto">
          <a:xfrm>
            <a:off x="1945506" y="6337873"/>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a:sym typeface="Arial"/>
              </a:rPr>
              <a:t>Source: </a:t>
            </a:r>
            <a:r>
              <a:rPr lang="en-US" sz="800" dirty="0" smtClean="0">
                <a:sym typeface="Arial"/>
              </a:rPr>
              <a:t>“</a:t>
            </a:r>
            <a:r>
              <a:rPr lang="fr-FR" sz="800" dirty="0">
                <a:latin typeface="Arial" panose="020B0604020202020204" pitchFamily="34" charset="0"/>
                <a:cs typeface="Arial" panose="020B0604020202020204" pitchFamily="34" charset="0"/>
                <a:sym typeface="Arial"/>
              </a:rPr>
              <a:t>2016 RAS non-CCAR-</a:t>
            </a:r>
            <a:r>
              <a:rPr lang="fr-FR" sz="800" dirty="0" err="1">
                <a:latin typeface="Arial" panose="020B0604020202020204" pitchFamily="34" charset="0"/>
                <a:cs typeface="Arial" panose="020B0604020202020204" pitchFamily="34" charset="0"/>
                <a:sym typeface="Arial"/>
              </a:rPr>
              <a:t>linked</a:t>
            </a:r>
            <a:r>
              <a:rPr lang="fr-FR" sz="800" dirty="0">
                <a:latin typeface="Arial" panose="020B0604020202020204" pitchFamily="34" charset="0"/>
                <a:cs typeface="Arial" panose="020B0604020202020204" pitchFamily="34" charset="0"/>
                <a:sym typeface="Arial"/>
              </a:rPr>
              <a:t> </a:t>
            </a:r>
            <a:r>
              <a:rPr lang="fr-FR" sz="800" dirty="0" err="1">
                <a:latin typeface="Arial" panose="020B0604020202020204" pitchFamily="34" charset="0"/>
                <a:cs typeface="Arial" panose="020B0604020202020204" pitchFamily="34" charset="0"/>
                <a:sym typeface="Arial"/>
              </a:rPr>
              <a:t>metrics</a:t>
            </a:r>
            <a:r>
              <a:rPr lang="fr-FR" sz="800" dirty="0">
                <a:latin typeface="Arial" panose="020B0604020202020204" pitchFamily="34" charset="0"/>
                <a:cs typeface="Arial" panose="020B0604020202020204" pitchFamily="34" charset="0"/>
                <a:sym typeface="Arial"/>
              </a:rPr>
              <a:t> - SIS.xlsx</a:t>
            </a:r>
            <a:r>
              <a:rPr lang="en-US" sz="800" dirty="0" smtClean="0">
                <a:sym typeface="Arial"/>
              </a:rPr>
              <a:t>” </a:t>
            </a:r>
          </a:p>
        </p:txBody>
      </p:sp>
    </p:spTree>
    <p:extLst>
      <p:ext uri="{BB962C8B-B14F-4D97-AF65-F5344CB8AC3E}">
        <p14:creationId xmlns:p14="http://schemas.microsoft.com/office/powerpoint/2010/main" val="3444508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p:custDataLst>
              <p:tags r:id="rId2"/>
            </p:custDataLst>
            <p:extLst>
              <p:ext uri="{D42A27DB-BD31-4B8C-83A1-F6EECF244321}">
                <p14:modId xmlns:p14="http://schemas.microsoft.com/office/powerpoint/2010/main" val="935066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1314" name="think-cell Slide" r:id="rId35" imgW="270" imgH="270" progId="TCLayout.ActiveDocument.1">
                  <p:embed/>
                </p:oleObj>
              </mc:Choice>
              <mc:Fallback>
                <p:oleObj name="think-cell Slide" r:id="rId35" imgW="270" imgH="270" progId="TCLayout.ActiveDocument.1">
                  <p:embed/>
                  <p:pic>
                    <p:nvPicPr>
                      <p:cNvPr id="0" name=""/>
                      <p:cNvPicPr/>
                      <p:nvPr/>
                    </p:nvPicPr>
                    <p:blipFill>
                      <a:blip r:embed="rId36"/>
                      <a:stretch>
                        <a:fillRect/>
                      </a:stretch>
                    </p:blipFill>
                    <p:spPr>
                      <a:xfrm>
                        <a:off x="1588" y="1588"/>
                        <a:ext cx="1587" cy="1587"/>
                      </a:xfrm>
                      <a:prstGeom prst="rect">
                        <a:avLst/>
                      </a:prstGeom>
                    </p:spPr>
                  </p:pic>
                </p:oleObj>
              </mc:Fallback>
            </mc:AlternateContent>
          </a:graphicData>
        </a:graphic>
      </p:graphicFrame>
      <p:sp>
        <p:nvSpPr>
          <p:cNvPr id="17" name="Rectangle 16"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cs typeface="Arial"/>
              <a:sym typeface="Arial"/>
            </a:endParaRPr>
          </a:p>
        </p:txBody>
      </p:sp>
      <p:sp>
        <p:nvSpPr>
          <p:cNvPr id="5" name="Content Placeholder 4"/>
          <p:cNvSpPr>
            <a:spLocks noGrp="1"/>
          </p:cNvSpPr>
          <p:nvPr>
            <p:ph sz="quarter" idx="11"/>
          </p:nvPr>
        </p:nvSpPr>
        <p:spPr/>
        <p:txBody>
          <a:bodyPr/>
          <a:lstStyle/>
          <a:p>
            <a:r>
              <a:rPr lang="en-US" dirty="0"/>
              <a:t>Calibration: </a:t>
            </a:r>
            <a:r>
              <a:rPr lang="en-US" b="0" dirty="0" smtClean="0"/>
              <a:t>Excess Margin Coverage of Customer Account / House Account</a:t>
            </a:r>
            <a:endParaRPr lang="en-GB" dirty="0"/>
          </a:p>
        </p:txBody>
      </p:sp>
      <p:sp>
        <p:nvSpPr>
          <p:cNvPr id="7" name="Content Placeholder 4"/>
          <p:cNvSpPr txBox="1">
            <a:spLocks/>
          </p:cNvSpPr>
          <p:nvPr/>
        </p:nvSpPr>
        <p:spPr>
          <a:xfrm>
            <a:off x="5157788" y="2291394"/>
            <a:ext cx="4089400" cy="2839406"/>
          </a:xfrm>
          <a:prstGeom prst="rect">
            <a:avLst/>
          </a:prstGeom>
        </p:spPr>
        <p:txBody>
          <a:bodyPr lIns="0" tIns="0" rIns="0" bIns="0"/>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buFont typeface="Arial" panose="020B0604020202020204" pitchFamily="34" charset="0"/>
              <a:buChar char="•"/>
              <a:defRPr/>
            </a:pPr>
            <a:r>
              <a:rPr lang="en-US" sz="1200" kern="0" dirty="0" smtClean="0">
                <a:solidFill>
                  <a:schemeClr val="tx1"/>
                </a:solidFill>
                <a:latin typeface="Arial" panose="020B0604020202020204" pitchFamily="34" charset="0"/>
                <a:cs typeface="Arial" panose="020B0604020202020204" pitchFamily="34" charset="0"/>
              </a:rPr>
              <a:t>SIS Finance calibrated the limits of this metric as Total Cash plus Treasury Bills, based on the margin requirement at CME</a:t>
            </a:r>
          </a:p>
          <a:p>
            <a:pPr marL="171450" lvl="1" indent="-171450" defTabSz="457200">
              <a:lnSpc>
                <a:spcPct val="100000"/>
              </a:lnSpc>
              <a:defRPr/>
            </a:pPr>
            <a:r>
              <a:rPr lang="en-US" sz="1200" kern="0" dirty="0" smtClean="0">
                <a:solidFill>
                  <a:schemeClr val="tx1"/>
                </a:solidFill>
                <a:latin typeface="Arial" panose="020B0604020202020204" pitchFamily="34" charset="0"/>
                <a:cs typeface="Arial" panose="020B0604020202020204" pitchFamily="34" charset="0"/>
              </a:rPr>
              <a:t>Management then applied an additional buffer to create an amber trigger</a:t>
            </a:r>
            <a:endParaRPr lang="en-US" sz="1200" kern="0" dirty="0">
              <a:solidFill>
                <a:schemeClr val="tx1"/>
              </a:solidFill>
              <a:latin typeface="Arial" panose="020B0604020202020204" pitchFamily="34" charset="0"/>
              <a:cs typeface="Arial" panose="020B0604020202020204" pitchFamily="34" charset="0"/>
            </a:endParaRPr>
          </a:p>
        </p:txBody>
      </p:sp>
      <p:sp>
        <p:nvSpPr>
          <p:cNvPr id="8" name="TextBox 7"/>
          <p:cNvSpPr txBox="1"/>
          <p:nvPr/>
        </p:nvSpPr>
        <p:spPr>
          <a:xfrm>
            <a:off x="5157788" y="1463040"/>
            <a:ext cx="424159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Calibration approach</a:t>
            </a:r>
            <a:endParaRPr lang="en-US" sz="1400" dirty="0" smtClean="0">
              <a:solidFill>
                <a:schemeClr val="accent1"/>
              </a:solidFill>
              <a:latin typeface="Arial" panose="020B0604020202020204" pitchFamily="34" charset="0"/>
              <a:cs typeface="Arial" panose="020B0604020202020204" pitchFamily="34" charset="0"/>
            </a:endParaRPr>
          </a:p>
        </p:txBody>
      </p:sp>
      <p:sp>
        <p:nvSpPr>
          <p:cNvPr id="12" name="TextBox 11"/>
          <p:cNvSpPr txBox="1"/>
          <p:nvPr/>
        </p:nvSpPr>
        <p:spPr>
          <a:xfrm>
            <a:off x="365760" y="1463040"/>
            <a:ext cx="4082502" cy="430887"/>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Excess Margin Coverage – Customer Account</a:t>
            </a:r>
          </a:p>
          <a:p>
            <a:pPr algn="l">
              <a:lnSpc>
                <a:spcPct val="100000"/>
              </a:lnSpc>
              <a:spcBef>
                <a:spcPts val="0"/>
              </a:spcBef>
              <a:spcAft>
                <a:spcPts val="0"/>
              </a:spcAft>
            </a:pPr>
            <a:r>
              <a:rPr lang="en-US" sz="1400" dirty="0" smtClean="0">
                <a:solidFill>
                  <a:schemeClr val="accent1"/>
                </a:solidFill>
                <a:latin typeface="Arial" panose="020B0604020202020204" pitchFamily="34" charset="0"/>
                <a:cs typeface="Arial" panose="020B0604020202020204" pitchFamily="34" charset="0"/>
              </a:rPr>
              <a:t>Monthly, $M</a:t>
            </a:r>
          </a:p>
        </p:txBody>
      </p:sp>
      <p:grpSp>
        <p:nvGrpSpPr>
          <p:cNvPr id="30" name="Group 29"/>
          <p:cNvGrpSpPr/>
          <p:nvPr/>
        </p:nvGrpSpPr>
        <p:grpSpPr>
          <a:xfrm>
            <a:off x="443921" y="72184"/>
            <a:ext cx="6972597" cy="189008"/>
            <a:chOff x="403281" y="164517"/>
            <a:chExt cx="6972597" cy="189008"/>
          </a:xfrm>
        </p:grpSpPr>
        <p:sp>
          <p:nvSpPr>
            <p:cNvPr id="31" name="Text Box 75"/>
            <p:cNvSpPr txBox="1">
              <a:spLocks noChangeArrowheads="1"/>
            </p:cNvSpPr>
            <p:nvPr/>
          </p:nvSpPr>
          <p:spPr bwMode="gray">
            <a:xfrm>
              <a:off x="636148" y="166688"/>
              <a:ext cx="673973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rgbClr val="FF0000"/>
                  </a:solidFill>
                </a:rPr>
                <a:t>Liquidity/funding risk: Calibration </a:t>
              </a:r>
              <a:r>
                <a:rPr lang="en-US" sz="1200" dirty="0" smtClean="0">
                  <a:solidFill>
                    <a:srgbClr val="FF0000"/>
                  </a:solidFill>
                </a:rPr>
                <a:t>-- </a:t>
              </a:r>
              <a:r>
                <a:rPr lang="en-US" sz="1200" dirty="0">
                  <a:solidFill>
                    <a:srgbClr val="FF0000"/>
                  </a:solidFill>
                </a:rPr>
                <a:t>Excess Margin Coverage of Customer Account / House Account</a:t>
              </a:r>
            </a:p>
          </p:txBody>
        </p:sp>
        <p:sp>
          <p:nvSpPr>
            <p:cNvPr id="32" name="Oval 31"/>
            <p:cNvSpPr/>
            <p:nvPr/>
          </p:nvSpPr>
          <p:spPr bwMode="auto">
            <a:xfrm>
              <a:off x="403281" y="164517"/>
              <a:ext cx="189008" cy="189008"/>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panose="020B0604020202020204" pitchFamily="34" charset="0"/>
                  <a:ea typeface="ＭＳ Ｐゴシック" pitchFamily="-112" charset="-128"/>
                  <a:cs typeface="Arial" panose="020B0604020202020204" pitchFamily="34" charset="0"/>
                </a:rPr>
                <a:t>4</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grpSp>
      <p:cxnSp>
        <p:nvCxnSpPr>
          <p:cNvPr id="19" name="Straight Connector 18"/>
          <p:cNvCxnSpPr/>
          <p:nvPr/>
        </p:nvCxnSpPr>
        <p:spPr>
          <a:xfrm>
            <a:off x="4786942" y="1473518"/>
            <a:ext cx="0" cy="457200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24" name="Object 23"/>
          <p:cNvGraphicFramePr>
            <a:graphicFrameLocks/>
          </p:cNvGraphicFramePr>
          <p:nvPr>
            <p:custDataLst>
              <p:tags r:id="rId4"/>
            </p:custDataLst>
            <p:extLst>
              <p:ext uri="{D42A27DB-BD31-4B8C-83A1-F6EECF244321}">
                <p14:modId xmlns:p14="http://schemas.microsoft.com/office/powerpoint/2010/main" val="4080766587"/>
              </p:ext>
            </p:extLst>
          </p:nvPr>
        </p:nvGraphicFramePr>
        <p:xfrm>
          <a:off x="495300" y="1943100"/>
          <a:ext cx="3619500" cy="1466760"/>
        </p:xfrm>
        <a:graphic>
          <a:graphicData uri="http://schemas.openxmlformats.org/presentationml/2006/ole">
            <mc:AlternateContent xmlns:mc="http://schemas.openxmlformats.org/markup-compatibility/2006">
              <mc:Choice xmlns:v="urn:schemas-microsoft-com:vml" Requires="v">
                <p:oleObj spid="_x0000_s301315" name="Chart" r:id="rId37" imgW="3619500" imgH="1466760" progId="MSGraph.Chart.8">
                  <p:embed followColorScheme="full"/>
                </p:oleObj>
              </mc:Choice>
              <mc:Fallback>
                <p:oleObj name="Chart" r:id="rId37" imgW="3619500" imgH="1466760" progId="MSGraph.Chart.8">
                  <p:embed followColorScheme="full"/>
                  <p:pic>
                    <p:nvPicPr>
                      <p:cNvPr id="0" name=""/>
                      <p:cNvPicPr/>
                      <p:nvPr/>
                    </p:nvPicPr>
                    <p:blipFill>
                      <a:blip r:embed="rId38"/>
                      <a:stretch>
                        <a:fillRect/>
                      </a:stretch>
                    </p:blipFill>
                    <p:spPr>
                      <a:xfrm>
                        <a:off x="495300" y="1943100"/>
                        <a:ext cx="3619500" cy="1466760"/>
                      </a:xfrm>
                      <a:prstGeom prst="rect">
                        <a:avLst/>
                      </a:prstGeom>
                    </p:spPr>
                  </p:pic>
                </p:oleObj>
              </mc:Fallback>
            </mc:AlternateContent>
          </a:graphicData>
        </a:graphic>
      </p:graphicFrame>
      <p:sp>
        <p:nvSpPr>
          <p:cNvPr id="178" name="Text Placeholder 257"/>
          <p:cNvSpPr>
            <a:spLocks noGrp="1"/>
          </p:cNvSpPr>
          <p:nvPr>
            <p:custDataLst>
              <p:tags r:id="rId5"/>
            </p:custDataLst>
          </p:nvPr>
        </p:nvSpPr>
        <p:spPr bwMode="gray">
          <a:xfrm>
            <a:off x="317500" y="2400300"/>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CC8F53BB-E7FC-4FE7-9648-5BF06CA34AF0}" type="datetime'''4''''''''''''0''''''''0'''''''''''''''''''''''''''''''''''''">
              <a:rPr lang="en-US" sz="1000">
                <a:latin typeface="Arial"/>
                <a:cs typeface="Arial"/>
                <a:sym typeface="Arial"/>
              </a:rPr>
              <a:pPr marL="0" indent="0" algn="r">
                <a:lnSpc>
                  <a:spcPct val="100000"/>
                </a:lnSpc>
                <a:spcBef>
                  <a:spcPct val="0"/>
                </a:spcBef>
                <a:buNone/>
              </a:pPr>
              <a:t>400</a:t>
            </a:fld>
            <a:endParaRPr lang="en-GB" sz="1000" dirty="0">
              <a:latin typeface="Arial"/>
              <a:cs typeface="Arial"/>
              <a:sym typeface="Arial"/>
            </a:endParaRPr>
          </a:p>
        </p:txBody>
      </p:sp>
      <p:sp>
        <p:nvSpPr>
          <p:cNvPr id="180" name="Text Placeholder 259"/>
          <p:cNvSpPr>
            <a:spLocks noGrp="1"/>
          </p:cNvSpPr>
          <p:nvPr>
            <p:custDataLst>
              <p:tags r:id="rId6"/>
            </p:custDataLst>
          </p:nvPr>
        </p:nvSpPr>
        <p:spPr bwMode="gray">
          <a:xfrm>
            <a:off x="317500" y="2200275"/>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E951D8D9-CEA5-4EBB-AB9C-776B7543BD51}" type="datetime'''''''''''''''''5''''''''''''''''''''''0''''''''''0'''''''">
              <a:rPr lang="en-US" sz="1000">
                <a:latin typeface="Arial"/>
                <a:cs typeface="Arial"/>
                <a:sym typeface="Arial"/>
              </a:rPr>
              <a:pPr marL="0" indent="0" algn="r">
                <a:lnSpc>
                  <a:spcPct val="100000"/>
                </a:lnSpc>
                <a:spcBef>
                  <a:spcPct val="0"/>
                </a:spcBef>
                <a:buNone/>
              </a:pPr>
              <a:t>500</a:t>
            </a:fld>
            <a:endParaRPr lang="en-GB" sz="1000" dirty="0">
              <a:latin typeface="Arial"/>
              <a:cs typeface="Arial"/>
              <a:sym typeface="Arial"/>
            </a:endParaRPr>
          </a:p>
        </p:txBody>
      </p:sp>
      <p:sp>
        <p:nvSpPr>
          <p:cNvPr id="182" name="Text Placeholder 261"/>
          <p:cNvSpPr>
            <a:spLocks noGrp="1"/>
          </p:cNvSpPr>
          <p:nvPr>
            <p:custDataLst>
              <p:tags r:id="rId7"/>
            </p:custDataLst>
          </p:nvPr>
        </p:nvSpPr>
        <p:spPr bwMode="gray">
          <a:xfrm>
            <a:off x="317500" y="1990725"/>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19BA6B0F-2E6B-4623-891D-7070C865FE85}" type="datetime'''''6''''''''''''''''''''''''''''''''0''''''''0'''''">
              <a:rPr lang="en-US" sz="1000">
                <a:latin typeface="Arial"/>
                <a:cs typeface="Arial"/>
                <a:sym typeface="Arial"/>
              </a:rPr>
              <a:pPr marL="0" indent="0" algn="r">
                <a:lnSpc>
                  <a:spcPct val="100000"/>
                </a:lnSpc>
                <a:spcBef>
                  <a:spcPct val="0"/>
                </a:spcBef>
                <a:buNone/>
              </a:pPr>
              <a:t>600</a:t>
            </a:fld>
            <a:endParaRPr lang="en-GB" sz="1000" dirty="0">
              <a:latin typeface="Arial"/>
              <a:cs typeface="Arial"/>
              <a:sym typeface="Arial"/>
            </a:endParaRPr>
          </a:p>
        </p:txBody>
      </p:sp>
      <p:sp>
        <p:nvSpPr>
          <p:cNvPr id="170" name="Text Placeholder 249"/>
          <p:cNvSpPr>
            <a:spLocks noGrp="1"/>
          </p:cNvSpPr>
          <p:nvPr>
            <p:custDataLst>
              <p:tags r:id="rId8"/>
            </p:custDataLst>
          </p:nvPr>
        </p:nvSpPr>
        <p:spPr bwMode="gray">
          <a:xfrm>
            <a:off x="457200" y="3219450"/>
            <a:ext cx="698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AE6B53E6-3826-46C4-A25A-4BB79DCDA1AA}" type="datetime'''''''0'''''''''''''''''''''''''''''''''''''''''''''''''''''''">
              <a:rPr lang="en-US" sz="1000">
                <a:latin typeface="Arial"/>
                <a:cs typeface="Arial"/>
                <a:sym typeface="Arial"/>
              </a:rPr>
              <a:pPr marL="0" indent="0" algn="r">
                <a:lnSpc>
                  <a:spcPct val="100000"/>
                </a:lnSpc>
                <a:spcBef>
                  <a:spcPct val="0"/>
                </a:spcBef>
                <a:buNone/>
              </a:pPr>
              <a:t>0</a:t>
            </a:fld>
            <a:endParaRPr lang="en-GB" sz="1000" dirty="0">
              <a:latin typeface="Arial"/>
              <a:cs typeface="Arial"/>
              <a:sym typeface="Arial"/>
            </a:endParaRPr>
          </a:p>
        </p:txBody>
      </p:sp>
      <p:sp>
        <p:nvSpPr>
          <p:cNvPr id="176" name="Text Placeholder 255"/>
          <p:cNvSpPr>
            <a:spLocks noGrp="1"/>
          </p:cNvSpPr>
          <p:nvPr>
            <p:custDataLst>
              <p:tags r:id="rId9"/>
            </p:custDataLst>
          </p:nvPr>
        </p:nvSpPr>
        <p:spPr bwMode="gray">
          <a:xfrm>
            <a:off x="317500" y="2609850"/>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9060B1FA-C9E4-48ED-B1F2-EDFE139CBD38}" type="datetime'''''''''''''''''''''3''''''''''''''''''''''''''0''0'''''''">
              <a:rPr lang="en-US" sz="1000">
                <a:latin typeface="Arial"/>
                <a:cs typeface="Arial"/>
                <a:sym typeface="Arial"/>
              </a:rPr>
              <a:pPr marL="0" indent="0" algn="r">
                <a:lnSpc>
                  <a:spcPct val="100000"/>
                </a:lnSpc>
                <a:spcBef>
                  <a:spcPct val="0"/>
                </a:spcBef>
                <a:buNone/>
              </a:pPr>
              <a:t>300</a:t>
            </a:fld>
            <a:endParaRPr lang="en-GB" sz="1000" dirty="0">
              <a:latin typeface="Arial"/>
              <a:cs typeface="Arial"/>
              <a:sym typeface="Arial"/>
            </a:endParaRPr>
          </a:p>
        </p:txBody>
      </p:sp>
      <p:sp>
        <p:nvSpPr>
          <p:cNvPr id="172" name="Text Placeholder 251"/>
          <p:cNvSpPr>
            <a:spLocks noGrp="1"/>
          </p:cNvSpPr>
          <p:nvPr>
            <p:custDataLst>
              <p:tags r:id="rId10"/>
            </p:custDataLst>
          </p:nvPr>
        </p:nvSpPr>
        <p:spPr bwMode="gray">
          <a:xfrm>
            <a:off x="317500" y="3019425"/>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CFED77E8-7FE0-45F3-B16C-2F62CDD09856}" type="datetime'''''''''10''''''''''''''''''''0'''''''''''''''''''''''''">
              <a:rPr lang="en-US" sz="1000">
                <a:latin typeface="Arial"/>
                <a:cs typeface="Arial"/>
                <a:sym typeface="Arial"/>
              </a:rPr>
              <a:pPr marL="0" indent="0" algn="r">
                <a:lnSpc>
                  <a:spcPct val="100000"/>
                </a:lnSpc>
                <a:spcBef>
                  <a:spcPct val="0"/>
                </a:spcBef>
                <a:buNone/>
              </a:pPr>
              <a:t>100</a:t>
            </a:fld>
            <a:endParaRPr lang="en-GB" sz="1000" dirty="0">
              <a:latin typeface="Arial"/>
              <a:cs typeface="Arial"/>
              <a:sym typeface="Arial"/>
            </a:endParaRPr>
          </a:p>
        </p:txBody>
      </p:sp>
      <p:sp>
        <p:nvSpPr>
          <p:cNvPr id="174" name="Text Placeholder 253"/>
          <p:cNvSpPr>
            <a:spLocks noGrp="1"/>
          </p:cNvSpPr>
          <p:nvPr>
            <p:custDataLst>
              <p:tags r:id="rId11"/>
            </p:custDataLst>
          </p:nvPr>
        </p:nvSpPr>
        <p:spPr bwMode="gray">
          <a:xfrm>
            <a:off x="317500" y="2809875"/>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6D95F3A8-EEA7-412E-B589-E850DF65875B}" type="datetime'''''''''''''''''20''''''''''''''''''''''0'''''''''''''''''">
              <a:rPr lang="en-US" sz="1000">
                <a:latin typeface="Arial"/>
                <a:cs typeface="Arial"/>
                <a:sym typeface="Arial"/>
              </a:rPr>
              <a:pPr marL="0" indent="0" algn="r">
                <a:lnSpc>
                  <a:spcPct val="100000"/>
                </a:lnSpc>
                <a:spcBef>
                  <a:spcPct val="0"/>
                </a:spcBef>
                <a:buNone/>
              </a:pPr>
              <a:t>200</a:t>
            </a:fld>
            <a:endParaRPr lang="en-GB" sz="1000" dirty="0">
              <a:latin typeface="Arial"/>
              <a:cs typeface="Arial"/>
              <a:sym typeface="Arial"/>
            </a:endParaRPr>
          </a:p>
        </p:txBody>
      </p:sp>
      <p:sp>
        <p:nvSpPr>
          <p:cNvPr id="57" name="Text Placeholder 142"/>
          <p:cNvSpPr>
            <a:spLocks noGrp="1"/>
          </p:cNvSpPr>
          <p:nvPr>
            <p:custDataLst>
              <p:tags r:id="rId12"/>
            </p:custDataLst>
          </p:nvPr>
        </p:nvSpPr>
        <p:spPr bwMode="auto">
          <a:xfrm>
            <a:off x="3640138" y="34131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CCA9C592-37E1-44DB-AC59-187C7B8E0A44}" type="datetime'''''''M''ar''''''-''1''''''6'''''''''''''''''''''''''''''">
              <a:rPr lang="en-US" sz="1000">
                <a:latin typeface="Arial"/>
                <a:cs typeface="Arial"/>
                <a:sym typeface="Arial"/>
              </a:rPr>
              <a:pPr marL="0" indent="0" algn="ctr">
                <a:lnSpc>
                  <a:spcPct val="100000"/>
                </a:lnSpc>
                <a:spcBef>
                  <a:spcPct val="0"/>
                </a:spcBef>
                <a:buNone/>
              </a:pPr>
              <a:t>Mar-16</a:t>
            </a:fld>
            <a:endParaRPr lang="en-GB" sz="1000" dirty="0">
              <a:latin typeface="Arial"/>
              <a:cs typeface="Arial"/>
              <a:sym typeface="Arial"/>
            </a:endParaRPr>
          </a:p>
        </p:txBody>
      </p:sp>
      <p:sp>
        <p:nvSpPr>
          <p:cNvPr id="51" name="Text Placeholder 136"/>
          <p:cNvSpPr>
            <a:spLocks noGrp="1"/>
          </p:cNvSpPr>
          <p:nvPr>
            <p:custDataLst>
              <p:tags r:id="rId13"/>
            </p:custDataLst>
          </p:nvPr>
        </p:nvSpPr>
        <p:spPr bwMode="auto">
          <a:xfrm>
            <a:off x="2713038" y="34131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2CC33233-0639-4579-B772-1BB4963DEB0F}" type="datetime'''''S''''''''''''''''''''ep''''''''-''''''''15'''''''">
              <a:rPr lang="en-US" sz="1000">
                <a:latin typeface="Arial"/>
                <a:cs typeface="Arial"/>
                <a:sym typeface="Arial"/>
              </a:rPr>
              <a:pPr marL="0" indent="0" algn="ctr">
                <a:lnSpc>
                  <a:spcPct val="100000"/>
                </a:lnSpc>
                <a:spcBef>
                  <a:spcPct val="0"/>
                </a:spcBef>
                <a:buNone/>
              </a:pPr>
              <a:t>Sep-15</a:t>
            </a:fld>
            <a:endParaRPr lang="en-GB" sz="1000" dirty="0">
              <a:latin typeface="Arial"/>
              <a:cs typeface="Arial"/>
              <a:sym typeface="Arial"/>
            </a:endParaRPr>
          </a:p>
        </p:txBody>
      </p:sp>
      <p:sp>
        <p:nvSpPr>
          <p:cNvPr id="54" name="Text Placeholder 139"/>
          <p:cNvSpPr>
            <a:spLocks noGrp="1"/>
          </p:cNvSpPr>
          <p:nvPr>
            <p:custDataLst>
              <p:tags r:id="rId14"/>
            </p:custDataLst>
          </p:nvPr>
        </p:nvSpPr>
        <p:spPr bwMode="auto">
          <a:xfrm>
            <a:off x="3170238" y="34131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092DC32E-9E9C-4937-9BE2-E66C6826FF3D}" type="datetime'''''''''D''''e''''''c''''''''''''''''''-1''''''''5'''''''">
              <a:rPr lang="en-US" sz="1000">
                <a:latin typeface="Arial"/>
                <a:cs typeface="Arial"/>
                <a:sym typeface="Arial"/>
              </a:rPr>
              <a:pPr marL="0" indent="0" algn="ctr">
                <a:lnSpc>
                  <a:spcPct val="100000"/>
                </a:lnSpc>
                <a:spcBef>
                  <a:spcPct val="0"/>
                </a:spcBef>
                <a:buNone/>
              </a:pPr>
              <a:t>Dec-15</a:t>
            </a:fld>
            <a:endParaRPr lang="en-GB" sz="1000" dirty="0">
              <a:latin typeface="Arial"/>
              <a:cs typeface="Arial"/>
              <a:sym typeface="Arial"/>
            </a:endParaRPr>
          </a:p>
        </p:txBody>
      </p:sp>
      <p:sp>
        <p:nvSpPr>
          <p:cNvPr id="38" name="Text Placeholder 32"/>
          <p:cNvSpPr>
            <a:spLocks noGrp="1"/>
          </p:cNvSpPr>
          <p:nvPr>
            <p:custDataLst>
              <p:tags r:id="rId15"/>
            </p:custDataLst>
          </p:nvPr>
        </p:nvSpPr>
        <p:spPr bwMode="auto">
          <a:xfrm>
            <a:off x="1792288" y="34131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0A300E56-07EF-4E8D-A4DD-5EBD993895C3}" type="datetime'''''''''''''''''Ma''''''''r''-1''''''5'''''''''''">
              <a:rPr lang="en-US" sz="1000">
                <a:latin typeface="Arial"/>
                <a:cs typeface="Arial"/>
                <a:sym typeface="Arial"/>
              </a:rPr>
              <a:pPr/>
              <a:t>Mar-15</a:t>
            </a:fld>
            <a:endParaRPr lang="en-US" sz="1000" dirty="0">
              <a:latin typeface="Arial"/>
              <a:cs typeface="Arial"/>
              <a:sym typeface="Arial"/>
            </a:endParaRPr>
          </a:p>
        </p:txBody>
      </p:sp>
      <p:sp>
        <p:nvSpPr>
          <p:cNvPr id="35" name="Text Placeholder 29"/>
          <p:cNvSpPr>
            <a:spLocks noGrp="1"/>
          </p:cNvSpPr>
          <p:nvPr>
            <p:custDataLst>
              <p:tags r:id="rId16"/>
            </p:custDataLst>
          </p:nvPr>
        </p:nvSpPr>
        <p:spPr bwMode="auto">
          <a:xfrm>
            <a:off x="1331913" y="34131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46DF011E-5D17-4C50-AD70-0913D78D0AA2}" type="datetime'''De''c''''''''''-1''''''''''''''''''''''''''''''4'''''''''''">
              <a:rPr lang="en-US" sz="1000">
                <a:latin typeface="Arial"/>
                <a:cs typeface="Arial"/>
                <a:sym typeface="Arial"/>
              </a:rPr>
              <a:pPr/>
              <a:t>Dec-14</a:t>
            </a:fld>
            <a:endParaRPr lang="en-US" sz="1000" dirty="0">
              <a:latin typeface="Arial"/>
              <a:cs typeface="Arial"/>
              <a:sym typeface="Arial"/>
            </a:endParaRPr>
          </a:p>
        </p:txBody>
      </p:sp>
      <p:sp>
        <p:nvSpPr>
          <p:cNvPr id="25" name="Text Placeholder 26"/>
          <p:cNvSpPr>
            <a:spLocks noGrp="1"/>
          </p:cNvSpPr>
          <p:nvPr>
            <p:custDataLst>
              <p:tags r:id="rId17"/>
            </p:custDataLst>
          </p:nvPr>
        </p:nvSpPr>
        <p:spPr bwMode="auto">
          <a:xfrm>
            <a:off x="865188" y="34131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29C0961-297A-4779-9A81-58238D3B45F7}" type="datetime'S''''''''''''''''''''''ep''''''''''''''''-''''''''1''''''''4'">
              <a:rPr lang="en-US" sz="1000">
                <a:latin typeface="Arial"/>
                <a:cs typeface="Arial"/>
                <a:sym typeface="Arial"/>
              </a:rPr>
              <a:pPr/>
              <a:t>Sep-14</a:t>
            </a:fld>
            <a:endParaRPr lang="en-US" sz="1000" dirty="0">
              <a:latin typeface="Arial"/>
              <a:cs typeface="Arial"/>
              <a:sym typeface="Arial"/>
            </a:endParaRPr>
          </a:p>
        </p:txBody>
      </p:sp>
      <p:sp>
        <p:nvSpPr>
          <p:cNvPr id="48" name="Text Placeholder 133"/>
          <p:cNvSpPr>
            <a:spLocks noGrp="1"/>
          </p:cNvSpPr>
          <p:nvPr>
            <p:custDataLst>
              <p:tags r:id="rId18"/>
            </p:custDataLst>
          </p:nvPr>
        </p:nvSpPr>
        <p:spPr bwMode="auto">
          <a:xfrm>
            <a:off x="2266950" y="34131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3E22F5B3-FA07-46B0-86A9-D8259DFBBAB5}" type="datetime'''''''''''J''''''''''u''''''''''''''''''n''''''''''-''''15'">
              <a:rPr lang="en-US" sz="1000">
                <a:latin typeface="Arial"/>
                <a:cs typeface="Arial"/>
                <a:sym typeface="Arial"/>
              </a:rPr>
              <a:pPr marL="0" indent="0" algn="ctr">
                <a:lnSpc>
                  <a:spcPct val="100000"/>
                </a:lnSpc>
                <a:spcBef>
                  <a:spcPct val="0"/>
                </a:spcBef>
                <a:buNone/>
              </a:pPr>
              <a:t>Jun-15</a:t>
            </a:fld>
            <a:endParaRPr lang="en-GB" sz="1000" dirty="0">
              <a:latin typeface="Arial"/>
              <a:cs typeface="Arial"/>
              <a:sym typeface="Arial"/>
            </a:endParaRPr>
          </a:p>
        </p:txBody>
      </p:sp>
      <p:sp>
        <p:nvSpPr>
          <p:cNvPr id="41" name="TextBox 40"/>
          <p:cNvSpPr txBox="1"/>
          <p:nvPr/>
        </p:nvSpPr>
        <p:spPr>
          <a:xfrm>
            <a:off x="3968813" y="2476470"/>
            <a:ext cx="590226" cy="400110"/>
          </a:xfrm>
          <a:prstGeom prst="rect">
            <a:avLst/>
          </a:prstGeom>
          <a:noFill/>
        </p:spPr>
        <p:txBody>
          <a:bodyPr wrap="none" rtlCol="0">
            <a:spAutoFit/>
          </a:bodyPr>
          <a:lstStyle/>
          <a:p>
            <a:pPr algn="l">
              <a:lnSpc>
                <a:spcPct val="100000"/>
              </a:lnSpc>
            </a:pPr>
            <a:r>
              <a:rPr lang="en-US" b="1" dirty="0" smtClean="0">
                <a:solidFill>
                  <a:srgbClr val="FFC000"/>
                </a:solidFill>
                <a:latin typeface="Arial" panose="020B0604020202020204" pitchFamily="34" charset="0"/>
                <a:cs typeface="Arial" panose="020B0604020202020204" pitchFamily="34" charset="0"/>
              </a:rPr>
              <a:t>Amber</a:t>
            </a:r>
          </a:p>
          <a:p>
            <a:pPr algn="l">
              <a:lnSpc>
                <a:spcPct val="100000"/>
              </a:lnSpc>
            </a:pPr>
            <a:r>
              <a:rPr lang="en-US" b="1" dirty="0" smtClean="0">
                <a:solidFill>
                  <a:srgbClr val="FFC000"/>
                </a:solidFill>
                <a:latin typeface="Arial" panose="020B0604020202020204" pitchFamily="34" charset="0"/>
                <a:cs typeface="Arial" panose="020B0604020202020204" pitchFamily="34" charset="0"/>
              </a:rPr>
              <a:t>$125M</a:t>
            </a:r>
            <a:endParaRPr lang="en-US" b="1" dirty="0">
              <a:solidFill>
                <a:srgbClr val="FFC000"/>
              </a:solidFill>
              <a:latin typeface="Arial" panose="020B0604020202020204" pitchFamily="34" charset="0"/>
              <a:cs typeface="Arial" panose="020B0604020202020204" pitchFamily="34" charset="0"/>
            </a:endParaRPr>
          </a:p>
        </p:txBody>
      </p:sp>
      <p:sp>
        <p:nvSpPr>
          <p:cNvPr id="42" name="TextBox 41"/>
          <p:cNvSpPr txBox="1"/>
          <p:nvPr/>
        </p:nvSpPr>
        <p:spPr>
          <a:xfrm>
            <a:off x="3968813" y="2855197"/>
            <a:ext cx="574196" cy="400110"/>
          </a:xfrm>
          <a:prstGeom prst="rect">
            <a:avLst/>
          </a:prstGeom>
          <a:noFill/>
        </p:spPr>
        <p:txBody>
          <a:bodyPr wrap="none" rtlCol="0">
            <a:spAutoFit/>
          </a:bodyPr>
          <a:lstStyle/>
          <a:p>
            <a:pPr algn="l">
              <a:lnSpc>
                <a:spcPct val="100000"/>
              </a:lnSpc>
            </a:pPr>
            <a:r>
              <a:rPr lang="en-US" b="1" dirty="0" smtClean="0">
                <a:solidFill>
                  <a:schemeClr val="accent1"/>
                </a:solidFill>
                <a:latin typeface="Arial" panose="020B0604020202020204" pitchFamily="34" charset="0"/>
                <a:cs typeface="Arial" panose="020B0604020202020204" pitchFamily="34" charset="0"/>
              </a:rPr>
              <a:t>Red</a:t>
            </a:r>
          </a:p>
          <a:p>
            <a:pPr algn="l">
              <a:lnSpc>
                <a:spcPct val="100000"/>
              </a:lnSpc>
            </a:pPr>
            <a:r>
              <a:rPr lang="en-US" b="1" dirty="0" smtClean="0">
                <a:solidFill>
                  <a:schemeClr val="accent1"/>
                </a:solidFill>
                <a:latin typeface="Arial" panose="020B0604020202020204" pitchFamily="34" charset="0"/>
                <a:cs typeface="Arial" panose="020B0604020202020204" pitchFamily="34" charset="0"/>
              </a:rPr>
              <a:t>$100M</a:t>
            </a:r>
            <a:endParaRPr lang="en-US" b="1" dirty="0">
              <a:solidFill>
                <a:schemeClr val="accent1"/>
              </a:solidFill>
              <a:latin typeface="Arial" panose="020B0604020202020204" pitchFamily="34" charset="0"/>
              <a:cs typeface="Arial" panose="020B0604020202020204" pitchFamily="34" charset="0"/>
            </a:endParaRPr>
          </a:p>
        </p:txBody>
      </p:sp>
      <p:graphicFrame>
        <p:nvGraphicFramePr>
          <p:cNvPr id="33" name="Table 32"/>
          <p:cNvGraphicFramePr>
            <a:graphicFrameLocks noGrp="1"/>
          </p:cNvGraphicFramePr>
          <p:nvPr>
            <p:extLst>
              <p:ext uri="{D42A27DB-BD31-4B8C-83A1-F6EECF244321}">
                <p14:modId xmlns:p14="http://schemas.microsoft.com/office/powerpoint/2010/main" val="4204085072"/>
              </p:ext>
            </p:extLst>
          </p:nvPr>
        </p:nvGraphicFramePr>
        <p:xfrm>
          <a:off x="5156201" y="3550189"/>
          <a:ext cx="4084641" cy="682752"/>
        </p:xfrm>
        <a:graphic>
          <a:graphicData uri="http://schemas.openxmlformats.org/drawingml/2006/table">
            <a:tbl>
              <a:tblPr firstRow="1" bandRow="1">
                <a:tableStyleId>{839DD9DD-9E6C-4910-8AC0-68ADFF6A6AFC}</a:tableStyleId>
              </a:tblPr>
              <a:tblGrid>
                <a:gridCol w="1361547"/>
                <a:gridCol w="1361547"/>
                <a:gridCol w="1361547"/>
              </a:tblGrid>
              <a:tr h="341376">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1" i="0" kern="1200" dirty="0" smtClean="0">
                        <a:solidFill>
                          <a:schemeClr val="tx1"/>
                        </a:solidFill>
                        <a:latin typeface="Arial" panose="020B0604020202020204" pitchFamily="34" charset="0"/>
                        <a:ea typeface="+mn-ea"/>
                        <a:cs typeface="Arial" panose="020B0604020202020204" pitchFamily="34" charset="0"/>
                      </a:endParaRPr>
                    </a:p>
                  </a:txBody>
                  <a:tcPr marL="45720" marR="45720" marT="18288" marB="18288" anchor="ctr">
                    <a:lnL w="12700" cap="flat" cmpd="sng" algn="ctr">
                      <a:solidFill>
                        <a:schemeClr val="bg1">
                          <a:lumMod val="65000"/>
                        </a:schemeClr>
                      </a:solidFill>
                      <a:prstDash val="solid"/>
                      <a:round/>
                      <a:headEnd type="none" w="med" len="med"/>
                      <a:tailEnd type="none" w="med" len="med"/>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bg1"/>
                          </a:solidFill>
                          <a:latin typeface="Arial" panose="020B0604020202020204" pitchFamily="34" charset="0"/>
                          <a:ea typeface="+mn-ea"/>
                          <a:cs typeface="Arial" panose="020B0604020202020204" pitchFamily="34" charset="0"/>
                        </a:rPr>
                        <a:t>Red limit</a:t>
                      </a:r>
                      <a:endParaRPr lang="en-US" sz="1000" b="1" i="0" kern="1200" dirty="0">
                        <a:solidFill>
                          <a:schemeClr val="bg1"/>
                        </a:solidFill>
                        <a:latin typeface="Arial" panose="020B0604020202020204" pitchFamily="34" charset="0"/>
                        <a:ea typeface="+mn-ea"/>
                        <a:cs typeface="Arial" panose="020B0604020202020204" pitchFamily="34" charset="0"/>
                      </a:endParaRPr>
                    </a:p>
                  </a:txBody>
                  <a:tcPr marL="45720" marR="45720" marT="18288" marB="18288"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i="0" kern="1200" dirty="0">
                        <a:solidFill>
                          <a:schemeClr val="tx1"/>
                        </a:solidFill>
                        <a:latin typeface="Arial" panose="020B0604020202020204" pitchFamily="34" charset="0"/>
                        <a:ea typeface="+mn-ea"/>
                        <a:cs typeface="Arial" panose="020B0604020202020204" pitchFamily="34" charset="0"/>
                      </a:endParaRPr>
                    </a:p>
                  </a:txBody>
                  <a:tcPr marL="45720" marR="45720" marT="18288" marB="18288" anchor="ct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r h="341376">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Excess margin coverage</a:t>
                      </a:r>
                    </a:p>
                  </a:txBody>
                  <a:tcPr marL="45720" marR="45720" marT="18288" marB="18288" anchor="ctr">
                    <a:lnL w="12700" cap="flat" cmpd="sng" algn="ctr">
                      <a:solidFill>
                        <a:schemeClr val="bg1">
                          <a:lumMod val="65000"/>
                        </a:schemeClr>
                      </a:solidFill>
                      <a:prstDash val="solid"/>
                      <a:round/>
                      <a:headEnd type="none" w="med" len="med"/>
                      <a:tailEnd type="none" w="med" len="med"/>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$100M</a:t>
                      </a:r>
                      <a:endParaRPr lang="en-US" sz="1000" dirty="0">
                        <a:latin typeface="Arial" panose="020B0604020202020204" pitchFamily="34" charset="0"/>
                        <a:cs typeface="Arial" panose="020B0604020202020204" pitchFamily="34" charset="0"/>
                      </a:endParaRPr>
                    </a:p>
                  </a:txBody>
                  <a:tcPr marL="45720" marR="45720" marT="18288" marB="18288"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$125M</a:t>
                      </a:r>
                      <a:endParaRPr lang="en-US" sz="1000" dirty="0">
                        <a:latin typeface="Arial" panose="020B0604020202020204" pitchFamily="34" charset="0"/>
                        <a:cs typeface="Arial" panose="020B0604020202020204" pitchFamily="34" charset="0"/>
                      </a:endParaRPr>
                    </a:p>
                  </a:txBody>
                  <a:tcPr marL="45720" marR="45720" marT="18288" marB="18288" anchor="ct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r>
            </a:tbl>
          </a:graphicData>
        </a:graphic>
      </p:graphicFrame>
      <p:graphicFrame>
        <p:nvGraphicFramePr>
          <p:cNvPr id="37" name="Object 36"/>
          <p:cNvGraphicFramePr>
            <a:graphicFrameLocks/>
          </p:cNvGraphicFramePr>
          <p:nvPr>
            <p:custDataLst>
              <p:tags r:id="rId19"/>
            </p:custDataLst>
            <p:extLst>
              <p:ext uri="{D42A27DB-BD31-4B8C-83A1-F6EECF244321}">
                <p14:modId xmlns:p14="http://schemas.microsoft.com/office/powerpoint/2010/main" val="1506657389"/>
              </p:ext>
            </p:extLst>
          </p:nvPr>
        </p:nvGraphicFramePr>
        <p:xfrm>
          <a:off x="495300" y="4381500"/>
          <a:ext cx="3657600" cy="1571625"/>
        </p:xfrm>
        <a:graphic>
          <a:graphicData uri="http://schemas.openxmlformats.org/presentationml/2006/ole">
            <mc:AlternateContent xmlns:mc="http://schemas.openxmlformats.org/markup-compatibility/2006">
              <mc:Choice xmlns:v="urn:schemas-microsoft-com:vml" Requires="v">
                <p:oleObj spid="_x0000_s301316" name="Chart" r:id="rId39" imgW="3657600" imgH="1571625" progId="MSGraph.Chart.8">
                  <p:embed followColorScheme="full"/>
                </p:oleObj>
              </mc:Choice>
              <mc:Fallback>
                <p:oleObj name="Chart" r:id="rId39" imgW="3657600" imgH="1571625" progId="MSGraph.Chart.8">
                  <p:embed followColorScheme="full"/>
                  <p:pic>
                    <p:nvPicPr>
                      <p:cNvPr id="0" name=""/>
                      <p:cNvPicPr/>
                      <p:nvPr/>
                    </p:nvPicPr>
                    <p:blipFill>
                      <a:blip r:embed="rId40"/>
                      <a:stretch>
                        <a:fillRect/>
                      </a:stretch>
                    </p:blipFill>
                    <p:spPr>
                      <a:xfrm>
                        <a:off x="495300" y="4381500"/>
                        <a:ext cx="3657600" cy="1571625"/>
                      </a:xfrm>
                      <a:prstGeom prst="rect">
                        <a:avLst/>
                      </a:prstGeom>
                    </p:spPr>
                  </p:pic>
                </p:oleObj>
              </mc:Fallback>
            </mc:AlternateContent>
          </a:graphicData>
        </a:graphic>
      </p:graphicFrame>
      <p:sp>
        <p:nvSpPr>
          <p:cNvPr id="39" name="Text Placeholder 280"/>
          <p:cNvSpPr>
            <a:spLocks noGrp="1"/>
          </p:cNvSpPr>
          <p:nvPr>
            <p:custDataLst>
              <p:tags r:id="rId20"/>
            </p:custDataLst>
          </p:nvPr>
        </p:nvSpPr>
        <p:spPr bwMode="gray">
          <a:xfrm>
            <a:off x="317500" y="4429125"/>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1386827D-76BF-4974-AEF7-FC562A9A86C3}" type="datetime'''''''''6''''''0''''''''''''''''''''''''0'''''''">
              <a:rPr lang="en-US" sz="1000">
                <a:latin typeface="Arial"/>
                <a:cs typeface="Arial"/>
                <a:sym typeface="Arial"/>
              </a:rPr>
              <a:pPr/>
              <a:t>600</a:t>
            </a:fld>
            <a:endParaRPr lang="en-GB" sz="1000" dirty="0">
              <a:latin typeface="Arial"/>
              <a:cs typeface="Arial"/>
              <a:sym typeface="Arial"/>
            </a:endParaRPr>
          </a:p>
        </p:txBody>
      </p:sp>
      <p:sp>
        <p:nvSpPr>
          <p:cNvPr id="40" name="Text Placeholder 249"/>
          <p:cNvSpPr>
            <a:spLocks noGrp="1"/>
          </p:cNvSpPr>
          <p:nvPr>
            <p:custDataLst>
              <p:tags r:id="rId21"/>
            </p:custDataLst>
          </p:nvPr>
        </p:nvSpPr>
        <p:spPr bwMode="gray">
          <a:xfrm>
            <a:off x="457200" y="5772150"/>
            <a:ext cx="698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E98D2A8E-93E0-4473-B315-389DB0A19372}" type="datetime'''''''''''''''''''''''''''''0'''''''''">
              <a:rPr lang="en-US" sz="1000">
                <a:latin typeface="Arial"/>
                <a:cs typeface="Arial"/>
                <a:sym typeface="Arial"/>
              </a:rPr>
              <a:pPr/>
              <a:t>0</a:t>
            </a:fld>
            <a:endParaRPr lang="en-GB" sz="1000" dirty="0">
              <a:latin typeface="Arial"/>
              <a:cs typeface="Arial"/>
              <a:sym typeface="Arial"/>
            </a:endParaRPr>
          </a:p>
        </p:txBody>
      </p:sp>
      <p:sp>
        <p:nvSpPr>
          <p:cNvPr id="43" name="Text Placeholder 259"/>
          <p:cNvSpPr>
            <a:spLocks noGrp="1"/>
          </p:cNvSpPr>
          <p:nvPr>
            <p:custDataLst>
              <p:tags r:id="rId22"/>
            </p:custDataLst>
          </p:nvPr>
        </p:nvSpPr>
        <p:spPr bwMode="gray">
          <a:xfrm>
            <a:off x="317500" y="4657725"/>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E533E247-CBC9-4F66-AB22-A424B8D4989E}" type="datetime'''''5''''''''''''''''''''''''''0''''''''0'''''''''''''''">
              <a:rPr lang="en-US" sz="1000">
                <a:latin typeface="Arial"/>
                <a:cs typeface="Arial"/>
                <a:sym typeface="Arial"/>
              </a:rPr>
              <a:pPr/>
              <a:t>500</a:t>
            </a:fld>
            <a:endParaRPr lang="en-GB" sz="1000" dirty="0">
              <a:latin typeface="Arial"/>
              <a:cs typeface="Arial"/>
              <a:sym typeface="Arial"/>
            </a:endParaRPr>
          </a:p>
        </p:txBody>
      </p:sp>
      <p:sp>
        <p:nvSpPr>
          <p:cNvPr id="44" name="Text Placeholder 255"/>
          <p:cNvSpPr>
            <a:spLocks noGrp="1"/>
          </p:cNvSpPr>
          <p:nvPr>
            <p:custDataLst>
              <p:tags r:id="rId23"/>
            </p:custDataLst>
          </p:nvPr>
        </p:nvSpPr>
        <p:spPr bwMode="gray">
          <a:xfrm>
            <a:off x="317500" y="5105400"/>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89A5A5FF-78C0-4EAD-9FE1-2E8B1AA636E7}" type="datetime'''''''''''''''''''''''''''''''''''''3''''''''''00'''''">
              <a:rPr lang="en-US" sz="1000">
                <a:latin typeface="Arial"/>
                <a:cs typeface="Arial"/>
                <a:sym typeface="Arial"/>
              </a:rPr>
              <a:pPr/>
              <a:t>300</a:t>
            </a:fld>
            <a:endParaRPr lang="en-GB" sz="1000" dirty="0">
              <a:latin typeface="Arial"/>
              <a:cs typeface="Arial"/>
              <a:sym typeface="Arial"/>
            </a:endParaRPr>
          </a:p>
        </p:txBody>
      </p:sp>
      <p:sp>
        <p:nvSpPr>
          <p:cNvPr id="45" name="Text Placeholder 253"/>
          <p:cNvSpPr>
            <a:spLocks noGrp="1"/>
          </p:cNvSpPr>
          <p:nvPr>
            <p:custDataLst>
              <p:tags r:id="rId24"/>
            </p:custDataLst>
          </p:nvPr>
        </p:nvSpPr>
        <p:spPr bwMode="gray">
          <a:xfrm>
            <a:off x="317500" y="5324475"/>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8E4ADEC4-6EE8-42AF-9DC7-1B1DB47013BA}" type="datetime'''''''''''''''''''''2''''''''''''''''''''''''''''0''''''0'''''">
              <a:rPr lang="en-US" sz="1000">
                <a:latin typeface="Arial"/>
                <a:cs typeface="Arial"/>
                <a:sym typeface="Arial"/>
              </a:rPr>
              <a:pPr/>
              <a:t>200</a:t>
            </a:fld>
            <a:endParaRPr lang="en-GB" sz="1000" dirty="0">
              <a:latin typeface="Arial"/>
              <a:cs typeface="Arial"/>
              <a:sym typeface="Arial"/>
            </a:endParaRPr>
          </a:p>
        </p:txBody>
      </p:sp>
      <p:sp>
        <p:nvSpPr>
          <p:cNvPr id="47" name="Text Placeholder 251"/>
          <p:cNvSpPr>
            <a:spLocks noGrp="1"/>
          </p:cNvSpPr>
          <p:nvPr>
            <p:custDataLst>
              <p:tags r:id="rId25"/>
            </p:custDataLst>
          </p:nvPr>
        </p:nvSpPr>
        <p:spPr bwMode="gray">
          <a:xfrm>
            <a:off x="317500" y="5553075"/>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DF12F5E0-C200-441C-A9A0-88297883FC20}" type="datetime'''''1''''''''''''''''0''''''''''''''''''''''0'''''">
              <a:rPr lang="en-US" sz="1000">
                <a:latin typeface="Arial"/>
                <a:cs typeface="Arial"/>
                <a:sym typeface="Arial"/>
              </a:rPr>
              <a:pPr/>
              <a:t>100</a:t>
            </a:fld>
            <a:endParaRPr lang="en-GB" sz="1000" dirty="0">
              <a:latin typeface="Arial"/>
              <a:cs typeface="Arial"/>
              <a:sym typeface="Arial"/>
            </a:endParaRPr>
          </a:p>
        </p:txBody>
      </p:sp>
      <p:sp>
        <p:nvSpPr>
          <p:cNvPr id="49" name="Text Placeholder 257"/>
          <p:cNvSpPr>
            <a:spLocks noGrp="1"/>
          </p:cNvSpPr>
          <p:nvPr>
            <p:custDataLst>
              <p:tags r:id="rId26"/>
            </p:custDataLst>
          </p:nvPr>
        </p:nvSpPr>
        <p:spPr bwMode="gray">
          <a:xfrm>
            <a:off x="317500" y="4876800"/>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648F68C1-0570-45CF-837D-B0CE6A2B0952}" type="datetime'''4''''''''''''''''''''''''''''''''''0''''''''''0'''">
              <a:rPr lang="en-US" sz="1000">
                <a:latin typeface="Arial"/>
                <a:cs typeface="Arial"/>
                <a:sym typeface="Arial"/>
              </a:rPr>
              <a:pPr/>
              <a:t>400</a:t>
            </a:fld>
            <a:endParaRPr lang="en-GB" sz="1000" dirty="0">
              <a:latin typeface="Arial"/>
              <a:cs typeface="Arial"/>
              <a:sym typeface="Arial"/>
            </a:endParaRPr>
          </a:p>
        </p:txBody>
      </p:sp>
      <p:sp>
        <p:nvSpPr>
          <p:cNvPr id="50" name="Text Placeholder 139"/>
          <p:cNvSpPr>
            <a:spLocks noGrp="1"/>
          </p:cNvSpPr>
          <p:nvPr>
            <p:custDataLst>
              <p:tags r:id="rId27"/>
            </p:custDataLst>
          </p:nvPr>
        </p:nvSpPr>
        <p:spPr bwMode="auto">
          <a:xfrm>
            <a:off x="3203575" y="59658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8B70397-C9F1-44F6-B5B8-FB2E43DDB942}" type="datetime'''''''''D''e''''''c''''''-''''''''''''''1''''''''5'''''''">
              <a:rPr lang="en-US" sz="1000">
                <a:latin typeface="Arial"/>
                <a:cs typeface="Arial"/>
                <a:sym typeface="Arial"/>
              </a:rPr>
              <a:pPr/>
              <a:t>Dec-15</a:t>
            </a:fld>
            <a:endParaRPr lang="en-GB" sz="1000" dirty="0">
              <a:latin typeface="Arial"/>
              <a:cs typeface="Arial"/>
              <a:sym typeface="Arial"/>
            </a:endParaRPr>
          </a:p>
        </p:txBody>
      </p:sp>
      <p:sp>
        <p:nvSpPr>
          <p:cNvPr id="52" name="Text Placeholder 142"/>
          <p:cNvSpPr>
            <a:spLocks noGrp="1"/>
          </p:cNvSpPr>
          <p:nvPr>
            <p:custDataLst>
              <p:tags r:id="rId28"/>
            </p:custDataLst>
          </p:nvPr>
        </p:nvSpPr>
        <p:spPr bwMode="auto">
          <a:xfrm>
            <a:off x="3673475" y="59658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D8958BBF-FE13-4A92-81C0-8401680EB1AB}" type="datetime'''M''''''a''''''''''r''''''''''-''''''1''''''''6'''">
              <a:rPr lang="en-US" sz="1000">
                <a:latin typeface="Arial"/>
                <a:cs typeface="Arial"/>
                <a:sym typeface="Arial"/>
              </a:rPr>
              <a:pPr/>
              <a:t>Mar-16</a:t>
            </a:fld>
            <a:endParaRPr lang="en-GB" sz="1000" dirty="0">
              <a:latin typeface="Arial"/>
              <a:cs typeface="Arial"/>
              <a:sym typeface="Arial"/>
            </a:endParaRPr>
          </a:p>
        </p:txBody>
      </p:sp>
      <p:sp>
        <p:nvSpPr>
          <p:cNvPr id="53" name="Text Placeholder 136"/>
          <p:cNvSpPr>
            <a:spLocks noGrp="1"/>
          </p:cNvSpPr>
          <p:nvPr>
            <p:custDataLst>
              <p:tags r:id="rId29"/>
            </p:custDataLst>
          </p:nvPr>
        </p:nvSpPr>
        <p:spPr bwMode="auto">
          <a:xfrm>
            <a:off x="2736850" y="59658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FDE54D7F-0347-4D6D-9213-9DFBB1F69D2A}" type="datetime'''S''''''ep''''''-''''1''''''''''''''''''''''''''5'''''''">
              <a:rPr lang="en-US" sz="1000">
                <a:latin typeface="Arial"/>
                <a:cs typeface="Arial"/>
                <a:sym typeface="Arial"/>
              </a:rPr>
              <a:pPr/>
              <a:t>Sep-15</a:t>
            </a:fld>
            <a:endParaRPr lang="en-GB" sz="1000" dirty="0">
              <a:latin typeface="Arial"/>
              <a:cs typeface="Arial"/>
              <a:sym typeface="Arial"/>
            </a:endParaRPr>
          </a:p>
        </p:txBody>
      </p:sp>
      <p:sp>
        <p:nvSpPr>
          <p:cNvPr id="55" name="Text Placeholder 133"/>
          <p:cNvSpPr>
            <a:spLocks noGrp="1"/>
          </p:cNvSpPr>
          <p:nvPr>
            <p:custDataLst>
              <p:tags r:id="rId30"/>
            </p:custDataLst>
          </p:nvPr>
        </p:nvSpPr>
        <p:spPr bwMode="auto">
          <a:xfrm>
            <a:off x="2286000" y="59658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E903468-2B97-4807-8C2A-7102928474E9}" type="datetime'J''''''''''''u''''''''n''''-''1''''''''''''''''''''''''''''5'">
              <a:rPr lang="en-US" sz="1000">
                <a:latin typeface="Arial"/>
                <a:cs typeface="Arial"/>
                <a:sym typeface="Arial"/>
              </a:rPr>
              <a:pPr/>
              <a:t>Jun-15</a:t>
            </a:fld>
            <a:endParaRPr lang="en-GB" sz="1000" dirty="0">
              <a:latin typeface="Arial"/>
              <a:cs typeface="Arial"/>
              <a:sym typeface="Arial"/>
            </a:endParaRPr>
          </a:p>
        </p:txBody>
      </p:sp>
      <p:sp>
        <p:nvSpPr>
          <p:cNvPr id="56" name="Text Placeholder 32"/>
          <p:cNvSpPr>
            <a:spLocks noGrp="1"/>
          </p:cNvSpPr>
          <p:nvPr>
            <p:custDataLst>
              <p:tags r:id="rId31"/>
            </p:custDataLst>
          </p:nvPr>
        </p:nvSpPr>
        <p:spPr bwMode="auto">
          <a:xfrm>
            <a:off x="1811338" y="59658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A96B5837-7BD5-4F3D-8B5C-A3FE54749D58}" type="datetime'''''''''Ma''''''''r''''-''''''''1''''''''''''''''''5'''''''''">
              <a:rPr lang="en-US" sz="1000">
                <a:latin typeface="Arial"/>
                <a:cs typeface="Arial"/>
                <a:sym typeface="Arial"/>
              </a:rPr>
              <a:pPr/>
              <a:t>Mar-15</a:t>
            </a:fld>
            <a:endParaRPr lang="en-US" sz="1000" dirty="0">
              <a:latin typeface="Arial"/>
              <a:cs typeface="Arial"/>
              <a:sym typeface="Arial"/>
            </a:endParaRPr>
          </a:p>
        </p:txBody>
      </p:sp>
      <p:sp>
        <p:nvSpPr>
          <p:cNvPr id="58" name="Text Placeholder 29"/>
          <p:cNvSpPr>
            <a:spLocks noGrp="1"/>
          </p:cNvSpPr>
          <p:nvPr>
            <p:custDataLst>
              <p:tags r:id="rId32"/>
            </p:custDataLst>
          </p:nvPr>
        </p:nvSpPr>
        <p:spPr bwMode="auto">
          <a:xfrm>
            <a:off x="1341438" y="59658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5ED4855-FA8E-479E-BCAB-020D678A088C}" type="datetime'''''D''e''''''''''''c''''-''1''4'">
              <a:rPr lang="en-US" sz="1000">
                <a:latin typeface="Arial"/>
                <a:cs typeface="Arial"/>
                <a:sym typeface="Arial"/>
              </a:rPr>
              <a:pPr/>
              <a:t>Dec-14</a:t>
            </a:fld>
            <a:endParaRPr lang="en-US" sz="1000" dirty="0">
              <a:latin typeface="Arial"/>
              <a:cs typeface="Arial"/>
              <a:sym typeface="Arial"/>
            </a:endParaRPr>
          </a:p>
        </p:txBody>
      </p:sp>
      <p:sp>
        <p:nvSpPr>
          <p:cNvPr id="59" name="Text Placeholder 26"/>
          <p:cNvSpPr>
            <a:spLocks noGrp="1"/>
          </p:cNvSpPr>
          <p:nvPr>
            <p:custDataLst>
              <p:tags r:id="rId33"/>
            </p:custDataLst>
          </p:nvPr>
        </p:nvSpPr>
        <p:spPr bwMode="auto">
          <a:xfrm>
            <a:off x="874713" y="59658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70487ABA-6A57-44CD-859A-ED0213E2A1CF}" type="datetime'''''''''''''''''S''''''''''''e''p''''''-1''''''''''''''''4'''">
              <a:rPr lang="en-US" sz="1000">
                <a:latin typeface="Arial"/>
                <a:cs typeface="Arial"/>
                <a:sym typeface="Arial"/>
              </a:rPr>
              <a:pPr/>
              <a:t>Sep-14</a:t>
            </a:fld>
            <a:endParaRPr lang="en-US" sz="1000" dirty="0">
              <a:latin typeface="Arial"/>
              <a:cs typeface="Arial"/>
              <a:sym typeface="Arial"/>
            </a:endParaRPr>
          </a:p>
        </p:txBody>
      </p:sp>
      <p:sp>
        <p:nvSpPr>
          <p:cNvPr id="60" name="TextBox 59"/>
          <p:cNvSpPr txBox="1"/>
          <p:nvPr/>
        </p:nvSpPr>
        <p:spPr>
          <a:xfrm>
            <a:off x="347662" y="4006850"/>
            <a:ext cx="4082502" cy="430887"/>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a:solidFill>
                  <a:schemeClr val="accent1"/>
                </a:solidFill>
                <a:latin typeface="Arial" panose="020B0604020202020204" pitchFamily="34" charset="0"/>
                <a:cs typeface="Arial" panose="020B0604020202020204" pitchFamily="34" charset="0"/>
              </a:rPr>
              <a:t>Excess Margin Coverage – House Account</a:t>
            </a:r>
          </a:p>
          <a:p>
            <a:pPr algn="l">
              <a:lnSpc>
                <a:spcPct val="100000"/>
              </a:lnSpc>
              <a:spcBef>
                <a:spcPts val="0"/>
              </a:spcBef>
              <a:spcAft>
                <a:spcPts val="0"/>
              </a:spcAft>
            </a:pPr>
            <a:r>
              <a:rPr lang="en-US" sz="1400" dirty="0" smtClean="0">
                <a:solidFill>
                  <a:schemeClr val="accent1"/>
                </a:solidFill>
                <a:latin typeface="Arial" panose="020B0604020202020204" pitchFamily="34" charset="0"/>
                <a:cs typeface="Arial" panose="020B0604020202020204" pitchFamily="34" charset="0"/>
              </a:rPr>
              <a:t>Monthly, </a:t>
            </a:r>
            <a:r>
              <a:rPr lang="en-US" sz="1400" dirty="0">
                <a:solidFill>
                  <a:schemeClr val="accent1"/>
                </a:solidFill>
                <a:latin typeface="Arial" panose="020B0604020202020204" pitchFamily="34" charset="0"/>
                <a:cs typeface="Arial" panose="020B0604020202020204" pitchFamily="34" charset="0"/>
              </a:rPr>
              <a:t>$M</a:t>
            </a:r>
          </a:p>
        </p:txBody>
      </p:sp>
      <p:sp>
        <p:nvSpPr>
          <p:cNvPr id="61" name="TextBox 60"/>
          <p:cNvSpPr txBox="1"/>
          <p:nvPr/>
        </p:nvSpPr>
        <p:spPr>
          <a:xfrm>
            <a:off x="3958653" y="4894550"/>
            <a:ext cx="590226" cy="400110"/>
          </a:xfrm>
          <a:prstGeom prst="rect">
            <a:avLst/>
          </a:prstGeom>
          <a:noFill/>
        </p:spPr>
        <p:txBody>
          <a:bodyPr wrap="none" rtlCol="0">
            <a:spAutoFit/>
          </a:bodyPr>
          <a:lstStyle/>
          <a:p>
            <a:pPr algn="l">
              <a:lnSpc>
                <a:spcPct val="100000"/>
              </a:lnSpc>
            </a:pPr>
            <a:r>
              <a:rPr lang="en-US" b="1" dirty="0" smtClean="0">
                <a:solidFill>
                  <a:srgbClr val="FFC000"/>
                </a:solidFill>
                <a:latin typeface="Arial" panose="020B0604020202020204" pitchFamily="34" charset="0"/>
                <a:cs typeface="Arial" panose="020B0604020202020204" pitchFamily="34" charset="0"/>
              </a:rPr>
              <a:t>Amber</a:t>
            </a:r>
          </a:p>
          <a:p>
            <a:pPr algn="l">
              <a:lnSpc>
                <a:spcPct val="100000"/>
              </a:lnSpc>
            </a:pPr>
            <a:r>
              <a:rPr lang="en-US" b="1" dirty="0" smtClean="0">
                <a:solidFill>
                  <a:srgbClr val="FFC000"/>
                </a:solidFill>
                <a:latin typeface="Arial" panose="020B0604020202020204" pitchFamily="34" charset="0"/>
                <a:cs typeface="Arial" panose="020B0604020202020204" pitchFamily="34" charset="0"/>
              </a:rPr>
              <a:t>$125M</a:t>
            </a:r>
            <a:endParaRPr lang="en-US" b="1" dirty="0">
              <a:solidFill>
                <a:srgbClr val="FFC000"/>
              </a:solidFill>
              <a:latin typeface="Arial" panose="020B0604020202020204" pitchFamily="34" charset="0"/>
              <a:cs typeface="Arial" panose="020B0604020202020204" pitchFamily="34" charset="0"/>
            </a:endParaRPr>
          </a:p>
        </p:txBody>
      </p:sp>
      <p:sp>
        <p:nvSpPr>
          <p:cNvPr id="62" name="TextBox 61"/>
          <p:cNvSpPr txBox="1"/>
          <p:nvPr/>
        </p:nvSpPr>
        <p:spPr>
          <a:xfrm>
            <a:off x="3958653" y="5273277"/>
            <a:ext cx="574196" cy="400110"/>
          </a:xfrm>
          <a:prstGeom prst="rect">
            <a:avLst/>
          </a:prstGeom>
          <a:noFill/>
        </p:spPr>
        <p:txBody>
          <a:bodyPr wrap="none" rtlCol="0">
            <a:spAutoFit/>
          </a:bodyPr>
          <a:lstStyle/>
          <a:p>
            <a:pPr algn="l">
              <a:lnSpc>
                <a:spcPct val="100000"/>
              </a:lnSpc>
            </a:pPr>
            <a:r>
              <a:rPr lang="en-US" b="1" dirty="0" smtClean="0">
                <a:solidFill>
                  <a:schemeClr val="accent1"/>
                </a:solidFill>
                <a:latin typeface="Arial" panose="020B0604020202020204" pitchFamily="34" charset="0"/>
                <a:cs typeface="Arial" panose="020B0604020202020204" pitchFamily="34" charset="0"/>
              </a:rPr>
              <a:t>Red</a:t>
            </a:r>
          </a:p>
          <a:p>
            <a:pPr algn="l">
              <a:lnSpc>
                <a:spcPct val="100000"/>
              </a:lnSpc>
            </a:pPr>
            <a:r>
              <a:rPr lang="en-US" b="1" dirty="0" smtClean="0">
                <a:solidFill>
                  <a:schemeClr val="accent1"/>
                </a:solidFill>
                <a:latin typeface="Arial" panose="020B0604020202020204" pitchFamily="34" charset="0"/>
                <a:cs typeface="Arial" panose="020B0604020202020204" pitchFamily="34" charset="0"/>
              </a:rPr>
              <a:t>$100M</a:t>
            </a:r>
            <a:endParaRPr lang="en-US" b="1" dirty="0">
              <a:solidFill>
                <a:schemeClr val="accent1"/>
              </a:solidFill>
              <a:latin typeface="Arial" panose="020B0604020202020204" pitchFamily="34" charset="0"/>
              <a:cs typeface="Arial" panose="020B0604020202020204" pitchFamily="34" charset="0"/>
            </a:endParaRPr>
          </a:p>
        </p:txBody>
      </p:sp>
      <p:sp>
        <p:nvSpPr>
          <p:cNvPr id="64" name="Footnote"/>
          <p:cNvSpPr/>
          <p:nvPr/>
        </p:nvSpPr>
        <p:spPr bwMode="auto">
          <a:xfrm>
            <a:off x="1945506" y="6337873"/>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a:sym typeface="Arial"/>
              </a:rPr>
              <a:t>Source: </a:t>
            </a:r>
            <a:r>
              <a:rPr lang="en-US" sz="800" dirty="0" smtClean="0">
                <a:sym typeface="Arial"/>
              </a:rPr>
              <a:t>“</a:t>
            </a:r>
            <a:r>
              <a:rPr lang="fr-FR" sz="800" dirty="0">
                <a:latin typeface="Arial" panose="020B0604020202020204" pitchFamily="34" charset="0"/>
                <a:cs typeface="Arial" panose="020B0604020202020204" pitchFamily="34" charset="0"/>
                <a:sym typeface="Arial"/>
              </a:rPr>
              <a:t>2016 RAS non-CCAR-</a:t>
            </a:r>
            <a:r>
              <a:rPr lang="fr-FR" sz="800" dirty="0" err="1">
                <a:latin typeface="Arial" panose="020B0604020202020204" pitchFamily="34" charset="0"/>
                <a:cs typeface="Arial" panose="020B0604020202020204" pitchFamily="34" charset="0"/>
                <a:sym typeface="Arial"/>
              </a:rPr>
              <a:t>linked</a:t>
            </a:r>
            <a:r>
              <a:rPr lang="fr-FR" sz="800" dirty="0">
                <a:latin typeface="Arial" panose="020B0604020202020204" pitchFamily="34" charset="0"/>
                <a:cs typeface="Arial" panose="020B0604020202020204" pitchFamily="34" charset="0"/>
                <a:sym typeface="Arial"/>
              </a:rPr>
              <a:t> </a:t>
            </a:r>
            <a:r>
              <a:rPr lang="fr-FR" sz="800" dirty="0" err="1">
                <a:latin typeface="Arial" panose="020B0604020202020204" pitchFamily="34" charset="0"/>
                <a:cs typeface="Arial" panose="020B0604020202020204" pitchFamily="34" charset="0"/>
                <a:sym typeface="Arial"/>
              </a:rPr>
              <a:t>metrics</a:t>
            </a:r>
            <a:r>
              <a:rPr lang="fr-FR" sz="800" dirty="0">
                <a:latin typeface="Arial" panose="020B0604020202020204" pitchFamily="34" charset="0"/>
                <a:cs typeface="Arial" panose="020B0604020202020204" pitchFamily="34" charset="0"/>
                <a:sym typeface="Arial"/>
              </a:rPr>
              <a:t> - SIS.xlsx</a:t>
            </a:r>
            <a:r>
              <a:rPr lang="en-US" sz="800" dirty="0" smtClean="0">
                <a:sym typeface="Arial"/>
              </a:rPr>
              <a:t>” </a:t>
            </a:r>
          </a:p>
        </p:txBody>
      </p:sp>
    </p:spTree>
    <p:extLst>
      <p:ext uri="{BB962C8B-B14F-4D97-AF65-F5344CB8AC3E}">
        <p14:creationId xmlns:p14="http://schemas.microsoft.com/office/powerpoint/2010/main" val="2047749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smtClean="0">
                <a:solidFill>
                  <a:srgbClr val="FF0000"/>
                </a:solidFill>
              </a:rPr>
              <a:t>6.</a:t>
            </a:r>
            <a:r>
              <a:rPr lang="en-GB" dirty="0" smtClean="0"/>
              <a:t> </a:t>
            </a:r>
            <a:r>
              <a:rPr lang="en-US" dirty="0"/>
              <a:t>Mark-to-market portfolio risk</a:t>
            </a:r>
            <a:endParaRPr lang="en-GB" b="0" dirty="0"/>
          </a:p>
        </p:txBody>
      </p:sp>
    </p:spTree>
    <p:extLst>
      <p:ext uri="{BB962C8B-B14F-4D97-AF65-F5344CB8AC3E}">
        <p14:creationId xmlns:p14="http://schemas.microsoft.com/office/powerpoint/2010/main" val="1107306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extLst>
              <p:ext uri="{D42A27DB-BD31-4B8C-83A1-F6EECF244321}">
                <p14:modId xmlns:p14="http://schemas.microsoft.com/office/powerpoint/2010/main" val="20463365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868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Content Placeholder 2"/>
          <p:cNvSpPr>
            <a:spLocks noGrp="1"/>
          </p:cNvSpPr>
          <p:nvPr>
            <p:ph sz="quarter" idx="11"/>
          </p:nvPr>
        </p:nvSpPr>
        <p:spPr>
          <a:xfrm>
            <a:off x="348437" y="381390"/>
            <a:ext cx="8666245" cy="435610"/>
          </a:xfrm>
        </p:spPr>
        <p:txBody>
          <a:bodyPr/>
          <a:lstStyle/>
          <a:p>
            <a:r>
              <a:rPr lang="en-US" dirty="0"/>
              <a:t>We have redeveloped the Board level Risk Appetite Statements for </a:t>
            </a:r>
            <a:r>
              <a:rPr lang="en-US" dirty="0" smtClean="0"/>
              <a:t>SHUSA</a:t>
            </a:r>
            <a:r>
              <a:rPr lang="en-US" dirty="0"/>
              <a:t> </a:t>
            </a:r>
            <a:r>
              <a:rPr lang="en-US" dirty="0" smtClean="0"/>
              <a:t>and its entities</a:t>
            </a:r>
            <a:endParaRPr lang="en-US" dirty="0"/>
          </a:p>
        </p:txBody>
      </p:sp>
      <p:sp>
        <p:nvSpPr>
          <p:cNvPr id="4" name="Text Box 75"/>
          <p:cNvSpPr txBox="1">
            <a:spLocks noChangeArrowheads="1"/>
          </p:cNvSpPr>
          <p:nvPr/>
        </p:nvSpPr>
        <p:spPr bwMode="gray">
          <a:xfrm>
            <a:off x="366713" y="98167"/>
            <a:ext cx="63959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nSpc>
                <a:spcPct val="100000"/>
              </a:lnSpc>
            </a:pPr>
            <a:r>
              <a:rPr lang="en-US" sz="1200" dirty="0" smtClean="0">
                <a:solidFill>
                  <a:schemeClr val="bg1">
                    <a:lumMod val="50000"/>
                  </a:schemeClr>
                </a:solidFill>
              </a:rPr>
              <a:t>Overview</a:t>
            </a:r>
            <a:endParaRPr lang="en-US" sz="1200" dirty="0">
              <a:solidFill>
                <a:schemeClr val="bg1">
                  <a:lumMod val="50000"/>
                </a:schemeClr>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1975581903"/>
              </p:ext>
            </p:extLst>
          </p:nvPr>
        </p:nvGraphicFramePr>
        <p:xfrm>
          <a:off x="619760" y="1766888"/>
          <a:ext cx="8627427" cy="4003992"/>
        </p:xfrm>
        <a:graphic>
          <a:graphicData uri="http://schemas.openxmlformats.org/drawingml/2006/table">
            <a:tbl>
              <a:tblPr firstRow="1" bandRow="1">
                <a:tableStyleId>{839DD9DD-9E6C-4910-8AC0-68ADFF6A6AFC}</a:tableStyleId>
              </a:tblPr>
              <a:tblGrid>
                <a:gridCol w="1879600"/>
                <a:gridCol w="6747827"/>
              </a:tblGrid>
              <a:tr h="1157065">
                <a:tc>
                  <a:txBody>
                    <a:bodyPr/>
                    <a:lstStyle/>
                    <a:p>
                      <a:endParaRPr lang="en-US" sz="1200" b="0" dirty="0">
                        <a:latin typeface="Arial" panose="020B0604020202020204" pitchFamily="34" charset="0"/>
                        <a:cs typeface="Arial" panose="020B0604020202020204" pitchFamily="34" charset="0"/>
                      </a:endParaRPr>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The SHUSA Risk Appetite Statement is anchored in specific objectives for risk-taking</a:t>
                      </a:r>
                    </a:p>
                    <a:p>
                      <a:pPr marL="742950" lvl="1"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Meet regulatory constraints as an autonomous subsidiary</a:t>
                      </a:r>
                    </a:p>
                    <a:p>
                      <a:pPr marL="742950" lvl="1"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Sustain confidence of external stakeholders</a:t>
                      </a:r>
                    </a:p>
                    <a:p>
                      <a:pPr marL="742950" lvl="1"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Minimize control-related risks</a:t>
                      </a:r>
                    </a:p>
                    <a:p>
                      <a:pPr marL="742950" lvl="1"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Comply with Santander S.A.’s (or “Group”) consolidated risk appetite</a:t>
                      </a:r>
                    </a:p>
                  </a:txBody>
                  <a:tcPr>
                    <a:lnL w="12700" cap="flat" cmpd="sng" algn="ctr">
                      <a:solidFill>
                        <a:schemeClr val="bg1"/>
                      </a:solidFill>
                      <a:prstDash val="solid"/>
                      <a:round/>
                      <a:headEnd type="none" w="med" len="med"/>
                      <a:tailEnd type="none" w="med" len="med"/>
                    </a:lnL>
                    <a:lnB w="6350" cap="flat" cmpd="sng" algn="ctr">
                      <a:solidFill>
                        <a:schemeClr val="bg2"/>
                      </a:solidFill>
                      <a:prstDash val="solid"/>
                      <a:round/>
                      <a:headEnd type="none" w="med" len="med"/>
                      <a:tailEnd type="none" w="med" len="med"/>
                    </a:lnB>
                    <a:solidFill>
                      <a:schemeClr val="bg1"/>
                    </a:solidFill>
                  </a:tcPr>
                </a:tc>
              </a:tr>
              <a:tr h="978196">
                <a:tc>
                  <a:txBody>
                    <a:bodyPr/>
                    <a:lstStyle/>
                    <a:p>
                      <a:endParaRPr lang="en-US" sz="1200" b="0" dirty="0">
                        <a:latin typeface="Arial" panose="020B0604020202020204" pitchFamily="34" charset="0"/>
                        <a:cs typeface="Arial" panose="020B0604020202020204"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Metrics are selected to target the four primary SHUSA </a:t>
                      </a:r>
                      <a:r>
                        <a:rPr lang="en-US" sz="1200" b="0" baseline="0" dirty="0" smtClean="0">
                          <a:latin typeface="Arial" panose="020B0604020202020204" pitchFamily="34" charset="0"/>
                          <a:cs typeface="Arial" panose="020B0604020202020204" pitchFamily="34" charset="0"/>
                        </a:rPr>
                        <a:t>RAS </a:t>
                      </a:r>
                      <a:r>
                        <a:rPr lang="en-US" sz="1200" b="0" dirty="0" smtClean="0">
                          <a:latin typeface="Arial" panose="020B0604020202020204" pitchFamily="34" charset="0"/>
                          <a:cs typeface="Arial" panose="020B0604020202020204" pitchFamily="34" charset="0"/>
                        </a:rPr>
                        <a:t>objectives</a:t>
                      </a:r>
                      <a:r>
                        <a:rPr lang="en-US" sz="1200" b="0" baseline="0" dirty="0" smtClean="0">
                          <a:latin typeface="Arial" panose="020B0604020202020204" pitchFamily="34" charset="0"/>
                          <a:cs typeface="Arial" panose="020B0604020202020204" pitchFamily="34" charset="0"/>
                        </a:rPr>
                        <a:t> using a</a:t>
                      </a:r>
                      <a:r>
                        <a:rPr lang="en-US" sz="1200" b="0" kern="1200" dirty="0" smtClean="0">
                          <a:solidFill>
                            <a:schemeClr val="tx1"/>
                          </a:solidFill>
                          <a:latin typeface="Arial" panose="020B0604020202020204" pitchFamily="34" charset="0"/>
                          <a:ea typeface="+mn-ea"/>
                          <a:cs typeface="Arial" panose="020B0604020202020204" pitchFamily="34" charset="0"/>
                        </a:rPr>
                        <a:t> common risk taxonomy (tied to ERM</a:t>
                      </a:r>
                      <a:r>
                        <a:rPr lang="en-US" sz="1200" b="0" kern="1200" baseline="0" dirty="0" smtClean="0">
                          <a:solidFill>
                            <a:schemeClr val="tx1"/>
                          </a:solidFill>
                          <a:latin typeface="Arial" panose="020B0604020202020204" pitchFamily="34" charset="0"/>
                          <a:ea typeface="+mn-ea"/>
                          <a:cs typeface="Arial" panose="020B0604020202020204" pitchFamily="34" charset="0"/>
                        </a:rPr>
                        <a:t> Risk Taxonomy) </a:t>
                      </a:r>
                      <a:r>
                        <a:rPr lang="en-US" sz="1200" b="0" kern="1200" dirty="0" smtClean="0">
                          <a:solidFill>
                            <a:schemeClr val="tx1"/>
                          </a:solidFill>
                          <a:latin typeface="Arial" panose="020B0604020202020204" pitchFamily="34" charset="0"/>
                          <a:ea typeface="+mn-ea"/>
                          <a:cs typeface="Arial" panose="020B0604020202020204" pitchFamily="34" charset="0"/>
                        </a:rPr>
                        <a:t>across entities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latin typeface="Arial" panose="020B0604020202020204" pitchFamily="34" charset="0"/>
                          <a:cs typeface="Arial" panose="020B0604020202020204" pitchFamily="34" charset="0"/>
                        </a:rPr>
                        <a:t>Supporting qualitative statements are set for each entity and applicable risk taxonomy category</a:t>
                      </a:r>
                    </a:p>
                  </a:txBody>
                  <a:tcPr>
                    <a:lnL w="12700" cap="flat" cmpd="sng" algn="ctr">
                      <a:solidFill>
                        <a:schemeClr val="bg1"/>
                      </a:solidFill>
                      <a:prstDash val="solid"/>
                      <a:round/>
                      <a:headEnd type="none" w="med" len="med"/>
                      <a:tailEnd type="none" w="med" len="med"/>
                    </a:lnL>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r>
              <a:tr h="862891">
                <a:tc rowSpan="2">
                  <a:txBody>
                    <a:bodyPr/>
                    <a:lstStyle/>
                    <a:p>
                      <a:endParaRPr lang="en-US" sz="1200" b="0" dirty="0">
                        <a:latin typeface="Arial" panose="020B0604020202020204" pitchFamily="34" charset="0"/>
                        <a:cs typeface="Arial" panose="020B0604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Development of a set of “anchor points” for calibration to ensure internal consistency using:</a:t>
                      </a:r>
                    </a:p>
                    <a:p>
                      <a:pPr marL="625475" lvl="1"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I</a:t>
                      </a:r>
                      <a:r>
                        <a:rPr lang="en-US" sz="1200" dirty="0" smtClean="0">
                          <a:latin typeface="Arial" panose="020B0604020202020204" pitchFamily="34" charset="0"/>
                          <a:cs typeface="Arial" panose="020B0604020202020204" pitchFamily="34" charset="0"/>
                        </a:rPr>
                        <a:t>nternal risk policies</a:t>
                      </a:r>
                    </a:p>
                    <a:p>
                      <a:pPr marL="625475" lvl="1" indent="-2857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Model projections (CCAR</a:t>
                      </a:r>
                      <a:r>
                        <a:rPr lang="en-US" sz="1200" baseline="0" dirty="0" smtClean="0">
                          <a:latin typeface="Arial" panose="020B0604020202020204" pitchFamily="34" charset="0"/>
                          <a:cs typeface="Arial" panose="020B0604020202020204" pitchFamily="34" charset="0"/>
                        </a:rPr>
                        <a:t> and non-CCAR)</a:t>
                      </a:r>
                    </a:p>
                    <a:p>
                      <a:pPr marL="625475" lvl="1" indent="-2857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Analysis of internal and external data</a:t>
                      </a:r>
                    </a:p>
                  </a:txBody>
                  <a:tcP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r>
              <a:tr h="894080">
                <a:tc vMerge="1">
                  <a:txBody>
                    <a:bodyPr/>
                    <a:lstStyle/>
                    <a:p>
                      <a:endParaRPr lang="en-US"/>
                    </a:p>
                  </a:txBody>
                  <a:tcPr/>
                </a:tc>
                <a:tc>
                  <a:txBody>
                    <a:bodyPr/>
                    <a:lstStyle/>
                    <a:p>
                      <a:pPr marL="2857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Senior leadership refinement to ensure limits are</a:t>
                      </a:r>
                      <a:r>
                        <a:rPr lang="en-US" sz="1200" kern="1200" baseline="0" dirty="0" smtClean="0">
                          <a:solidFill>
                            <a:schemeClr val="tx1"/>
                          </a:solidFill>
                          <a:latin typeface="Arial" panose="020B0604020202020204" pitchFamily="34" charset="0"/>
                          <a:ea typeface="+mn-ea"/>
                          <a:cs typeface="Arial" panose="020B0604020202020204" pitchFamily="34" charset="0"/>
                        </a:rPr>
                        <a:t> consistent with internal management plans and </a:t>
                      </a:r>
                      <a:r>
                        <a:rPr lang="en-US" sz="1200" kern="1200" dirty="0" smtClean="0">
                          <a:solidFill>
                            <a:schemeClr val="tx1"/>
                          </a:solidFill>
                          <a:latin typeface="Arial" panose="020B0604020202020204" pitchFamily="34" charset="0"/>
                          <a:ea typeface="+mn-ea"/>
                          <a:cs typeface="Arial" panose="020B0604020202020204" pitchFamily="34" charset="0"/>
                        </a:rPr>
                        <a:t>reflect forward-looking strategic vision, including:</a:t>
                      </a:r>
                    </a:p>
                    <a:p>
                      <a:pPr marL="625475"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latin typeface="Arial" panose="020B0604020202020204" pitchFamily="34" charset="0"/>
                          <a:cs typeface="Arial" panose="020B0604020202020204" pitchFamily="34" charset="0"/>
                        </a:rPr>
                        <a:t>SIS ERM</a:t>
                      </a:r>
                      <a:r>
                        <a:rPr lang="en-US" sz="1200" b="0" baseline="0" dirty="0" smtClean="0">
                          <a:latin typeface="Arial" panose="020B0604020202020204" pitchFamily="34" charset="0"/>
                          <a:cs typeface="Arial" panose="020B0604020202020204" pitchFamily="34" charset="0"/>
                        </a:rPr>
                        <a:t> teams and CRO</a:t>
                      </a:r>
                    </a:p>
                    <a:p>
                      <a:pPr marL="625475"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latin typeface="Arial" panose="020B0604020202020204" pitchFamily="34" charset="0"/>
                          <a:cs typeface="Arial" panose="020B0604020202020204" pitchFamily="34" charset="0"/>
                        </a:rPr>
                        <a:t>SIS business leaders</a:t>
                      </a:r>
                      <a:r>
                        <a:rPr lang="en-US" sz="1200" b="0" baseline="0" dirty="0" smtClean="0">
                          <a:latin typeface="Arial" panose="020B0604020202020204" pitchFamily="34" charset="0"/>
                          <a:cs typeface="Arial" panose="020B0604020202020204" pitchFamily="34" charset="0"/>
                        </a:rPr>
                        <a:t> and CEO</a:t>
                      </a:r>
                      <a:endParaRPr lang="en-US" sz="1200" b="0" dirty="0" smtClean="0">
                        <a:latin typeface="Arial" panose="020B0604020202020204" pitchFamily="34" charset="0"/>
                        <a:cs typeface="Arial" panose="020B0604020202020204" pitchFamily="34" charset="0"/>
                      </a:endParaRPr>
                    </a:p>
                    <a:p>
                      <a:pPr marL="625475"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latin typeface="Arial" panose="020B0604020202020204" pitchFamily="34" charset="0"/>
                          <a:cs typeface="Arial" panose="020B0604020202020204" pitchFamily="34" charset="0"/>
                        </a:rPr>
                        <a:t>SHUSA and </a:t>
                      </a:r>
                      <a:r>
                        <a:rPr lang="en-US" sz="1200" b="0" dirty="0" smtClean="0">
                          <a:latin typeface="Arial" panose="020B0604020202020204" pitchFamily="34" charset="0"/>
                          <a:cs typeface="Arial" panose="020B0604020202020204" pitchFamily="34" charset="0"/>
                        </a:rPr>
                        <a:t>SIS </a:t>
                      </a:r>
                      <a:r>
                        <a:rPr lang="en-US" sz="1200" b="0" baseline="0" dirty="0" smtClean="0">
                          <a:latin typeface="Arial" panose="020B0604020202020204" pitchFamily="34" charset="0"/>
                          <a:cs typeface="Arial" panose="020B0604020202020204" pitchFamily="34" charset="0"/>
                        </a:rPr>
                        <a:t>Risk teams</a:t>
                      </a:r>
                      <a:endParaRPr lang="en-US" sz="1200" b="0" dirty="0" smtClean="0">
                        <a:latin typeface="Arial" panose="020B0604020202020204" pitchFamily="34" charset="0"/>
                        <a:cs typeface="Arial" panose="020B0604020202020204" pitchFamily="34" charset="0"/>
                      </a:endParaRPr>
                    </a:p>
                  </a:txBody>
                  <a:tcP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r>
            </a:tbl>
          </a:graphicData>
        </a:graphic>
      </p:graphicFrame>
      <p:sp>
        <p:nvSpPr>
          <p:cNvPr id="18" name="Text Placeholder 2"/>
          <p:cNvSpPr txBox="1">
            <a:spLocks/>
          </p:cNvSpPr>
          <p:nvPr/>
        </p:nvSpPr>
        <p:spPr bwMode="auto">
          <a:xfrm>
            <a:off x="365760" y="1466434"/>
            <a:ext cx="272783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dirty="0" smtClean="0">
                <a:latin typeface="Arial" charset="0"/>
                <a:ea typeface="ＭＳ Ｐゴシック"/>
              </a:rPr>
              <a:t>RAS </a:t>
            </a: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development process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22" name="AutoShape 2"/>
          <p:cNvSpPr>
            <a:spLocks noChangeArrowheads="1"/>
          </p:cNvSpPr>
          <p:nvPr/>
        </p:nvSpPr>
        <p:spPr bwMode="gray">
          <a:xfrm rot="5400000">
            <a:off x="971642" y="4410881"/>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Review and apply management adjustments</a:t>
            </a:r>
            <a:endParaRPr lang="en-GB" altLang="zh-CN" sz="1100" b="1" dirty="0">
              <a:latin typeface="Arial" panose="020B0604020202020204" pitchFamily="34" charset="0"/>
              <a:ea typeface="+mj-ea"/>
              <a:cs typeface="Arial" panose="020B0604020202020204" pitchFamily="34" charset="0"/>
            </a:endParaRPr>
          </a:p>
        </p:txBody>
      </p:sp>
      <p:sp>
        <p:nvSpPr>
          <p:cNvPr id="23" name="AutoShape 3"/>
          <p:cNvSpPr>
            <a:spLocks noChangeArrowheads="1"/>
          </p:cNvSpPr>
          <p:nvPr/>
        </p:nvSpPr>
        <p:spPr bwMode="gray">
          <a:xfrm rot="5400000">
            <a:off x="971642" y="3445628"/>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Calibrate anchor points for metric limits</a:t>
            </a:r>
            <a:endParaRPr lang="en-GB" altLang="zh-CN" sz="1100" b="1" dirty="0">
              <a:latin typeface="Arial" panose="020B0604020202020204" pitchFamily="34" charset="0"/>
              <a:ea typeface="+mj-ea"/>
              <a:cs typeface="Arial" panose="020B0604020202020204" pitchFamily="34" charset="0"/>
            </a:endParaRPr>
          </a:p>
        </p:txBody>
      </p:sp>
      <p:sp>
        <p:nvSpPr>
          <p:cNvPr id="24" name="AutoShape 5"/>
          <p:cNvSpPr>
            <a:spLocks noChangeArrowheads="1"/>
          </p:cNvSpPr>
          <p:nvPr/>
        </p:nvSpPr>
        <p:spPr bwMode="gray">
          <a:xfrm rot="5400000">
            <a:off x="971642" y="1515122"/>
            <a:ext cx="1058400" cy="1782954"/>
          </a:xfrm>
          <a:prstGeom prst="homePlate">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Set SHUSA RAS objectives</a:t>
            </a:r>
            <a:endParaRPr lang="en-GB" altLang="zh-CN" sz="1100" b="1" dirty="0">
              <a:latin typeface="Arial" panose="020B0604020202020204" pitchFamily="34" charset="0"/>
              <a:ea typeface="+mj-ea"/>
              <a:cs typeface="Arial" panose="020B0604020202020204" pitchFamily="34" charset="0"/>
            </a:endParaRPr>
          </a:p>
        </p:txBody>
      </p:sp>
      <p:sp>
        <p:nvSpPr>
          <p:cNvPr id="25" name="AutoShape 4"/>
          <p:cNvSpPr>
            <a:spLocks noChangeArrowheads="1"/>
          </p:cNvSpPr>
          <p:nvPr/>
        </p:nvSpPr>
        <p:spPr bwMode="gray">
          <a:xfrm rot="5400000">
            <a:off x="971642" y="2480375"/>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Identify metrics to track objectives at SHUSA and </a:t>
            </a:r>
            <a:r>
              <a:rPr lang="en-GB" altLang="zh-CN" sz="1100" b="1" dirty="0" smtClean="0">
                <a:latin typeface="Arial" panose="020B0604020202020204" pitchFamily="34" charset="0"/>
                <a:cs typeface="Arial" panose="020B0604020202020204" pitchFamily="34" charset="0"/>
              </a:rPr>
              <a:t>SIS </a:t>
            </a:r>
            <a:r>
              <a:rPr lang="en-GB" altLang="zh-CN" sz="1100" b="1" dirty="0" smtClean="0">
                <a:latin typeface="Arial" panose="020B0604020202020204" pitchFamily="34" charset="0"/>
                <a:ea typeface="+mj-ea"/>
                <a:cs typeface="Arial" panose="020B0604020202020204" pitchFamily="34" charset="0"/>
              </a:rPr>
              <a:t>level</a:t>
            </a:r>
            <a:endParaRPr lang="en-GB" altLang="zh-CN" sz="1100" b="1" dirty="0">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5750903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dirty="0" smtClean="0"/>
              <a:t>Limit overview: </a:t>
            </a:r>
            <a:r>
              <a:rPr lang="en-US" b="0" dirty="0"/>
              <a:t>Mark-to-market portfolio risk</a:t>
            </a:r>
            <a:endParaRPr lang="en-GB" dirty="0"/>
          </a:p>
        </p:txBody>
      </p:sp>
      <p:grpSp>
        <p:nvGrpSpPr>
          <p:cNvPr id="7" name="Group 6"/>
          <p:cNvGrpSpPr/>
          <p:nvPr/>
        </p:nvGrpSpPr>
        <p:grpSpPr>
          <a:xfrm>
            <a:off x="443921" y="72184"/>
            <a:ext cx="3203232" cy="189008"/>
            <a:chOff x="403281" y="164517"/>
            <a:chExt cx="3203232" cy="189008"/>
          </a:xfrm>
        </p:grpSpPr>
        <p:sp>
          <p:nvSpPr>
            <p:cNvPr id="8" name="Text Box 75"/>
            <p:cNvSpPr txBox="1">
              <a:spLocks noChangeArrowheads="1"/>
            </p:cNvSpPr>
            <p:nvPr/>
          </p:nvSpPr>
          <p:spPr bwMode="gray">
            <a:xfrm>
              <a:off x="636148" y="166688"/>
              <a:ext cx="297036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rgbClr val="FF0000"/>
                  </a:solidFill>
                </a:rPr>
                <a:t>Mark-to-market portfolio risk: </a:t>
              </a:r>
              <a:r>
                <a:rPr lang="en-US" sz="1200" dirty="0" smtClean="0">
                  <a:solidFill>
                    <a:srgbClr val="FF0000"/>
                  </a:solidFill>
                </a:rPr>
                <a:t>Limit overview</a:t>
              </a:r>
              <a:endParaRPr lang="en-US" sz="1200" dirty="0">
                <a:solidFill>
                  <a:srgbClr val="FF0000"/>
                </a:solidFill>
              </a:endParaRPr>
            </a:p>
          </p:txBody>
        </p:sp>
        <p:sp>
          <p:nvSpPr>
            <p:cNvPr id="9" name="Oval 8"/>
            <p:cNvSpPr/>
            <p:nvPr/>
          </p:nvSpPr>
          <p:spPr bwMode="auto">
            <a:xfrm>
              <a:off x="403281" y="164517"/>
              <a:ext cx="189008" cy="189008"/>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6</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11" name="Table 10"/>
          <p:cNvGraphicFramePr>
            <a:graphicFrameLocks noGrp="1"/>
          </p:cNvGraphicFramePr>
          <p:nvPr>
            <p:extLst>
              <p:ext uri="{D42A27DB-BD31-4B8C-83A1-F6EECF244321}">
                <p14:modId xmlns:p14="http://schemas.microsoft.com/office/powerpoint/2010/main" val="2397440185"/>
              </p:ext>
            </p:extLst>
          </p:nvPr>
        </p:nvGraphicFramePr>
        <p:xfrm>
          <a:off x="366713" y="1463040"/>
          <a:ext cx="8810537" cy="652272"/>
        </p:xfrm>
        <a:graphic>
          <a:graphicData uri="http://schemas.openxmlformats.org/drawingml/2006/table">
            <a:tbl>
              <a:tblPr firstRow="1" bandRow="1"/>
              <a:tblGrid>
                <a:gridCol w="1597042"/>
                <a:gridCol w="1953510"/>
                <a:gridCol w="1256947"/>
                <a:gridCol w="1334346"/>
                <a:gridCol w="1334346"/>
                <a:gridCol w="1334346"/>
              </a:tblGrid>
              <a:tr h="207382">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1" dirty="0" smtClean="0">
                          <a:solidFill>
                            <a:srgbClr val="FF0000"/>
                          </a:solidFill>
                          <a:latin typeface="Arial" panose="020B0604020202020204" pitchFamily="34" charset="0"/>
                          <a:cs typeface="Arial" panose="020B0604020202020204" pitchFamily="34" charset="0"/>
                        </a:rPr>
                        <a:t>Risk type</a:t>
                      </a:r>
                    </a:p>
                  </a:txBody>
                  <a:tcPr marL="36576" marR="36576" marT="36576" marB="36576"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Metric</a:t>
                      </a:r>
                      <a:endParaRPr lang="en-GB" sz="1000" b="1" dirty="0">
                        <a:solidFill>
                          <a:srgbClr val="FF0000"/>
                        </a:solidFill>
                        <a:latin typeface="Arial" panose="020B0604020202020204" pitchFamily="34" charset="0"/>
                        <a:cs typeface="Arial" panose="020B0604020202020204" pitchFamily="34" charset="0"/>
                      </a:endParaRPr>
                    </a:p>
                  </a:txBody>
                  <a:tcPr marL="36576" marR="36576" marT="36576" marB="36576" anchor="ctr">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Entity</a:t>
                      </a:r>
                      <a:endParaRPr lang="en-GB" sz="1000" b="1" dirty="0">
                        <a:solidFill>
                          <a:srgbClr val="FF0000"/>
                        </a:solidFill>
                        <a:latin typeface="Arial" panose="020B0604020202020204" pitchFamily="34" charset="0"/>
                        <a:cs typeface="Arial" panose="020B0604020202020204" pitchFamily="34" charset="0"/>
                      </a:endParaRPr>
                    </a:p>
                  </a:txBody>
                  <a:tcPr marL="36576" marR="36576" marT="36576" marB="36576" anchor="ctr">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Mar 16</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Amber trigger</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0000"/>
                        </a:lnSpc>
                        <a:spcBef>
                          <a:spcPts val="200"/>
                        </a:spcBef>
                        <a:spcAft>
                          <a:spcPts val="200"/>
                        </a:spcAft>
                      </a:pPr>
                      <a:r>
                        <a:rPr lang="en-GB" sz="1000" b="1" dirty="0" smtClean="0">
                          <a:solidFill>
                            <a:schemeClr val="bg1"/>
                          </a:solidFill>
                          <a:latin typeface="Arial" panose="020B0604020202020204" pitchFamily="34" charset="0"/>
                          <a:cs typeface="Arial" panose="020B0604020202020204" pitchFamily="34" charset="0"/>
                        </a:rPr>
                        <a:t>Red</a:t>
                      </a:r>
                      <a:r>
                        <a:rPr lang="en-GB" sz="1000" b="1" baseline="0" dirty="0" smtClean="0">
                          <a:solidFill>
                            <a:schemeClr val="bg1"/>
                          </a:solidFill>
                          <a:latin typeface="Arial" panose="020B0604020202020204" pitchFamily="34" charset="0"/>
                          <a:cs typeface="Arial" panose="020B0604020202020204" pitchFamily="34" charset="0"/>
                        </a:rPr>
                        <a:t> limits</a:t>
                      </a:r>
                      <a:endParaRPr lang="en-GB" sz="1000" b="1" dirty="0">
                        <a:solidFill>
                          <a:schemeClr val="bg1"/>
                        </a:solidFill>
                        <a:latin typeface="Arial" panose="020B0604020202020204" pitchFamily="34" charset="0"/>
                        <a:cs typeface="Arial" panose="020B0604020202020204" pitchFamily="34" charset="0"/>
                      </a:endParaRPr>
                    </a:p>
                  </a:txBody>
                  <a:tcPr marL="36576" marR="36576" marT="36576" marB="36576" anchor="ctr">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8754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latin typeface="Arial" panose="020B0604020202020204" pitchFamily="34" charset="0"/>
                          <a:cs typeface="Arial" panose="020B0604020202020204" pitchFamily="34" charset="0"/>
                        </a:rPr>
                        <a:t>Mark-to-market portfolio risk</a:t>
                      </a:r>
                    </a:p>
                  </a:txBody>
                  <a:tcPr marL="45720" marR="45720" anchor="ctr">
                    <a:lnL w="19050" cap="flat" cmpd="sng" algn="ctr">
                      <a:noFill/>
                      <a:prstDash val="solid"/>
                      <a:round/>
                      <a:headEnd type="none" w="med" len="med"/>
                      <a:tailEnd type="none" w="med" len="med"/>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Mark</a:t>
                      </a:r>
                      <a:r>
                        <a:rPr lang="en-US" sz="11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11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1100" b="0" i="0" kern="1200" baseline="0" dirty="0" smtClean="0">
                          <a:solidFill>
                            <a:schemeClr val="tx1"/>
                          </a:solidFill>
                          <a:latin typeface="Arial" panose="020B0604020202020204" pitchFamily="34" charset="0"/>
                          <a:ea typeface="+mn-ea"/>
                          <a:cs typeface="Arial" panose="020B0604020202020204" pitchFamily="34" charset="0"/>
                        </a:rPr>
                        <a:t>)</a:t>
                      </a: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smtClean="0">
                          <a:solidFill>
                            <a:schemeClr val="tx1"/>
                          </a:solidFill>
                          <a:latin typeface="Arial" panose="020B0604020202020204" pitchFamily="34" charset="0"/>
                          <a:cs typeface="Arial" panose="020B0604020202020204" pitchFamily="34" charset="0"/>
                        </a:rPr>
                        <a:t>SIS</a:t>
                      </a:r>
                      <a:endParaRPr lang="en-US" sz="1100" b="0" dirty="0">
                        <a:solidFill>
                          <a:schemeClr val="tx1"/>
                        </a:solidFill>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dirty="0" smtClean="0">
                          <a:latin typeface="Arial" panose="020B0604020202020204" pitchFamily="34" charset="0"/>
                          <a:cs typeface="Arial" panose="020B0604020202020204" pitchFamily="34" charset="0"/>
                        </a:rPr>
                        <a:t>$0.14M</a:t>
                      </a:r>
                    </a:p>
                  </a:txBody>
                  <a:tcPr marL="45720" marR="45720" anchor="ctr">
                    <a:lnL w="12700" cap="flat" cmpd="sng" algn="ctr">
                      <a:noFill/>
                      <a:prstDash val="solid"/>
                      <a:round/>
                      <a:headEnd type="none" w="med" len="med"/>
                      <a:tailEnd type="none" w="med" len="med"/>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50" dirty="0" smtClean="0">
                          <a:latin typeface="Arial" panose="020B0604020202020204" pitchFamily="34" charset="0"/>
                          <a:cs typeface="Arial" panose="020B0604020202020204" pitchFamily="34" charset="0"/>
                        </a:rPr>
                        <a:t>&gt;=</a:t>
                      </a:r>
                      <a:r>
                        <a:rPr lang="en-US" sz="1050" dirty="0" smtClean="0">
                          <a:solidFill>
                            <a:sysClr val="windowText" lastClr="000000"/>
                          </a:solidFill>
                          <a:latin typeface="Arial" panose="020B0604020202020204" pitchFamily="34" charset="0"/>
                          <a:cs typeface="Arial" panose="020B0604020202020204" pitchFamily="34" charset="0"/>
                        </a:rPr>
                        <a:t>$1.0M</a:t>
                      </a:r>
                      <a:endParaRPr lang="en-US" sz="1050" dirty="0">
                        <a:solidFill>
                          <a:sysClr val="windowText" lastClr="000000"/>
                        </a:solidFill>
                        <a:latin typeface="Arial" panose="020B0604020202020204" pitchFamily="34" charset="0"/>
                        <a:cs typeface="Arial" panose="020B0604020202020204" pitchFamily="34" charset="0"/>
                      </a:endParaRPr>
                    </a:p>
                  </a:txBody>
                  <a:tcPr marL="36576" marR="36576" marT="36576" marB="36576" anchor="ctr">
                    <a:lnL>
                      <a:noFill/>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50" dirty="0" smtClean="0">
                          <a:latin typeface="Arial" panose="020B0604020202020204" pitchFamily="34" charset="0"/>
                          <a:cs typeface="Arial" panose="020B0604020202020204" pitchFamily="34" charset="0"/>
                        </a:rPr>
                        <a:t>&gt;=</a:t>
                      </a:r>
                      <a:r>
                        <a:rPr lang="en-US" sz="1050" dirty="0" smtClean="0">
                          <a:solidFill>
                            <a:sysClr val="windowText" lastClr="000000"/>
                          </a:solidFill>
                          <a:latin typeface="Arial" panose="020B0604020202020204" pitchFamily="34" charset="0"/>
                          <a:cs typeface="Arial" panose="020B0604020202020204" pitchFamily="34" charset="0"/>
                        </a:rPr>
                        <a:t>$1.25M</a:t>
                      </a:r>
                      <a:endParaRPr lang="en-US" sz="1050" dirty="0">
                        <a:solidFill>
                          <a:sysClr val="windowText" lastClr="000000"/>
                        </a:solidFill>
                        <a:latin typeface="Arial" panose="020B0604020202020204" pitchFamily="34" charset="0"/>
                        <a:cs typeface="Arial" panose="020B0604020202020204" pitchFamily="34" charset="0"/>
                      </a:endParaRPr>
                    </a:p>
                  </a:txBody>
                  <a:tcPr marL="36576" marR="36576" marT="36576" marB="36576" anchor="ctr">
                    <a:lnL>
                      <a:noFill/>
                    </a:lnL>
                    <a:lnR w="1905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4" name="TextBox 13"/>
          <p:cNvSpPr txBox="1"/>
          <p:nvPr/>
        </p:nvSpPr>
        <p:spPr>
          <a:xfrm>
            <a:off x="6465719" y="1196377"/>
            <a:ext cx="2775119" cy="211468"/>
          </a:xfrm>
          <a:prstGeom prst="rect">
            <a:avLst/>
          </a:prstGeom>
          <a:noFill/>
        </p:spPr>
        <p:txBody>
          <a:bodyPr wrap="none" rtlCol="0">
            <a:spAutoFit/>
          </a:bodyPr>
          <a:lstStyle/>
          <a:p>
            <a:r>
              <a:rPr lang="en-US" sz="900" dirty="0">
                <a:solidFill>
                  <a:srgbClr val="000000"/>
                </a:solidFill>
                <a:ea typeface="ＭＳ Ｐゴシック"/>
              </a:rPr>
              <a:t>* SHUSA metric reported in Santander Group RAS</a:t>
            </a:r>
          </a:p>
        </p:txBody>
      </p:sp>
    </p:spTree>
    <p:extLst>
      <p:ext uri="{BB962C8B-B14F-4D97-AF65-F5344CB8AC3E}">
        <p14:creationId xmlns:p14="http://schemas.microsoft.com/office/powerpoint/2010/main" val="3462426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523407"/>
            <a:ext cx="9336044" cy="357021"/>
          </a:xfrm>
          <a:prstGeom prst="rect">
            <a:avLst/>
          </a:prstGeom>
          <a:noFill/>
        </p:spPr>
        <p:txBody>
          <a:bodyPr wrap="square" rtlCol="0">
            <a:spAutoFit/>
          </a:bodyPr>
          <a:lstStyle/>
          <a:p>
            <a:pPr algn="l"/>
            <a:r>
              <a:rPr lang="en-US" sz="2000" b="1" dirty="0"/>
              <a:t>Metric selection:</a:t>
            </a:r>
            <a:r>
              <a:rPr lang="en-US" sz="2000" dirty="0"/>
              <a:t> </a:t>
            </a:r>
            <a:r>
              <a:rPr lang="en-US" sz="2000" dirty="0" smtClean="0"/>
              <a:t>Mark-to-market </a:t>
            </a:r>
            <a:r>
              <a:rPr lang="en-US" sz="2000" dirty="0"/>
              <a:t>portfolio risk metric</a:t>
            </a:r>
          </a:p>
        </p:txBody>
      </p:sp>
      <p:graphicFrame>
        <p:nvGraphicFramePr>
          <p:cNvPr id="3" name="Content Placeholder 12"/>
          <p:cNvGraphicFramePr>
            <a:graphicFrameLocks/>
          </p:cNvGraphicFramePr>
          <p:nvPr>
            <p:extLst>
              <p:ext uri="{D42A27DB-BD31-4B8C-83A1-F6EECF244321}">
                <p14:modId xmlns:p14="http://schemas.microsoft.com/office/powerpoint/2010/main" val="1164833024"/>
              </p:ext>
            </p:extLst>
          </p:nvPr>
        </p:nvGraphicFramePr>
        <p:xfrm>
          <a:off x="360998" y="1463040"/>
          <a:ext cx="8821737" cy="1021080"/>
        </p:xfrm>
        <a:graphic>
          <a:graphicData uri="http://schemas.openxmlformats.org/drawingml/2006/table">
            <a:tbl>
              <a:tblPr firstRow="1" bandRow="1">
                <a:tableStyleId>{839DD9DD-9E6C-4910-8AC0-68ADFF6A6AFC}</a:tableStyleId>
              </a:tblPr>
              <a:tblGrid>
                <a:gridCol w="2077402"/>
                <a:gridCol w="1544320"/>
                <a:gridCol w="5200015"/>
              </a:tblGrid>
              <a:tr h="159448">
                <a:tc>
                  <a:txBody>
                    <a:bodyPr/>
                    <a:lstStyle/>
                    <a:p>
                      <a:pPr algn="l"/>
                      <a:r>
                        <a:rPr lang="en-US" sz="1100" b="1" dirty="0" smtClean="0">
                          <a:solidFill>
                            <a:srgbClr val="FF0000"/>
                          </a:solidFill>
                          <a:latin typeface="Arial" panose="020B0604020202020204" pitchFamily="34" charset="0"/>
                          <a:cs typeface="Arial" panose="020B0604020202020204" pitchFamily="34" charset="0"/>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/portfolio</a:t>
                      </a: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Rationale/commentary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Mark-to-market Value at Risk (</a:t>
                      </a:r>
                      <a:r>
                        <a:rPr lang="en-US" sz="1100" i="0" kern="1200" baseline="0" dirty="0" err="1" smtClean="0">
                          <a:solidFill>
                            <a:schemeClr val="tx1"/>
                          </a:solidFill>
                          <a:latin typeface="Arial" panose="020B0604020202020204" pitchFamily="34" charset="0"/>
                          <a:ea typeface="+mn-ea"/>
                          <a:cs typeface="Arial" panose="020B0604020202020204" pitchFamily="34" charset="0"/>
                        </a:rPr>
                        <a:t>VaR</a:t>
                      </a:r>
                      <a:r>
                        <a:rPr lang="en-US" sz="1100" i="0" kern="1200" baseline="0" dirty="0" smtClean="0">
                          <a:solidFill>
                            <a:schemeClr val="tx1"/>
                          </a:solidFill>
                          <a:latin typeface="Arial" panose="020B0604020202020204" pitchFamily="34" charset="0"/>
                          <a:ea typeface="+mn-ea"/>
                          <a:cs typeface="Arial" panose="020B0604020202020204" pitchFamily="34" charset="0"/>
                        </a:rPr>
                        <a:t>)</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SIS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kern="1200" dirty="0" smtClean="0">
                          <a:solidFill>
                            <a:schemeClr val="tx1"/>
                          </a:solidFill>
                          <a:latin typeface="Arial" panose="020B0604020202020204" pitchFamily="34" charset="0"/>
                          <a:ea typeface="+mn-ea"/>
                          <a:cs typeface="Arial" panose="020B0604020202020204" pitchFamily="34" charset="0"/>
                        </a:rPr>
                        <a:t>The purpose of this metric is to have a standalone measure that covers the risk in all the material </a:t>
                      </a:r>
                      <a:r>
                        <a:rPr lang="en-US" sz="1100" kern="1200" dirty="0" err="1" smtClean="0">
                          <a:solidFill>
                            <a:schemeClr val="tx1"/>
                          </a:solidFill>
                          <a:latin typeface="Arial" panose="020B0604020202020204" pitchFamily="34" charset="0"/>
                          <a:ea typeface="+mn-ea"/>
                          <a:cs typeface="Arial" panose="020B0604020202020204" pitchFamily="34" charset="0"/>
                        </a:rPr>
                        <a:t>MtM</a:t>
                      </a:r>
                      <a:r>
                        <a:rPr lang="en-US" sz="1100" kern="1200" dirty="0" smtClean="0">
                          <a:solidFill>
                            <a:schemeClr val="tx1"/>
                          </a:solidFill>
                          <a:latin typeface="Arial" panose="020B0604020202020204" pitchFamily="34" charset="0"/>
                          <a:ea typeface="+mn-ea"/>
                          <a:cs typeface="Arial" panose="020B0604020202020204" pitchFamily="34" charset="0"/>
                        </a:rPr>
                        <a:t> portfolios for SIS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dirty="0" smtClean="0">
                          <a:latin typeface="Arial" panose="020B0604020202020204" pitchFamily="34" charset="0"/>
                          <a:cs typeface="Arial" panose="020B0604020202020204" pitchFamily="34" charset="0"/>
                        </a:rPr>
                        <a:t>SIS aim at maintaining a low amount of market risk for its trading portfolio by using Value At Risk as the measure of risk and capital at the reference amount</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9" name="Group 8"/>
          <p:cNvGrpSpPr/>
          <p:nvPr/>
        </p:nvGrpSpPr>
        <p:grpSpPr>
          <a:xfrm>
            <a:off x="443921" y="72184"/>
            <a:ext cx="3297809" cy="189008"/>
            <a:chOff x="403281" y="164517"/>
            <a:chExt cx="3297809" cy="189008"/>
          </a:xfrm>
        </p:grpSpPr>
        <p:sp>
          <p:nvSpPr>
            <p:cNvPr id="10" name="Text Box 75"/>
            <p:cNvSpPr txBox="1">
              <a:spLocks noChangeArrowheads="1"/>
            </p:cNvSpPr>
            <p:nvPr/>
          </p:nvSpPr>
          <p:spPr bwMode="gray">
            <a:xfrm>
              <a:off x="636148" y="166688"/>
              <a:ext cx="3064942"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rgbClr val="FF0000"/>
                  </a:solidFill>
                </a:rPr>
                <a:t>Mark-to-market portfolio risk: </a:t>
              </a:r>
              <a:r>
                <a:rPr lang="en-US" sz="1200" dirty="0" smtClean="0">
                  <a:solidFill>
                    <a:srgbClr val="FF0000"/>
                  </a:solidFill>
                </a:rPr>
                <a:t>Metric selection</a:t>
              </a:r>
              <a:endParaRPr lang="en-US" sz="1200" dirty="0">
                <a:solidFill>
                  <a:srgbClr val="FF0000"/>
                </a:solidFill>
              </a:endParaRPr>
            </a:p>
          </p:txBody>
        </p:sp>
        <p:sp>
          <p:nvSpPr>
            <p:cNvPr id="11" name="Oval 10"/>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6</a:t>
              </a:r>
              <a:endParaRPr kumimoji="0" lang="en-US" b="1" i="0" u="none" strike="noStrike" cap="none" normalizeH="0" baseline="0" dirty="0">
                <a:ln>
                  <a:noFill/>
                </a:ln>
                <a:solidFill>
                  <a:schemeClr val="bg1"/>
                </a:solidFill>
                <a:effectLst/>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692164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 name="Object 63" hidden="1"/>
          <p:cNvGraphicFramePr>
            <a:graphicFrameLocks noChangeAspect="1"/>
          </p:cNvGraphicFramePr>
          <p:nvPr>
            <p:custDataLst>
              <p:tags r:id="rId2"/>
            </p:custDataLst>
            <p:extLst>
              <p:ext uri="{D42A27DB-BD31-4B8C-83A1-F6EECF244321}">
                <p14:modId xmlns:p14="http://schemas.microsoft.com/office/powerpoint/2010/main" val="7343888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4164" name="think-cell Slide" r:id="rId26" imgW="270" imgH="270" progId="TCLayout.ActiveDocument.1">
                  <p:embed/>
                </p:oleObj>
              </mc:Choice>
              <mc:Fallback>
                <p:oleObj name="think-cell Slide" r:id="rId26" imgW="270" imgH="270" progId="TCLayout.ActiveDocument.1">
                  <p:embed/>
                  <p:pic>
                    <p:nvPicPr>
                      <p:cNvPr id="0" name=""/>
                      <p:cNvPicPr/>
                      <p:nvPr/>
                    </p:nvPicPr>
                    <p:blipFill>
                      <a:blip r:embed="rId27"/>
                      <a:stretch>
                        <a:fillRect/>
                      </a:stretch>
                    </p:blipFill>
                    <p:spPr>
                      <a:xfrm>
                        <a:off x="1588" y="1588"/>
                        <a:ext cx="1587" cy="1587"/>
                      </a:xfrm>
                      <a:prstGeom prst="rect">
                        <a:avLst/>
                      </a:prstGeom>
                    </p:spPr>
                  </p:pic>
                </p:oleObj>
              </mc:Fallback>
            </mc:AlternateContent>
          </a:graphicData>
        </a:graphic>
      </p:graphicFrame>
      <p:sp>
        <p:nvSpPr>
          <p:cNvPr id="63" name="Rectangle 62"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cs typeface="Arial"/>
              <a:sym typeface="Arial"/>
            </a:endParaRPr>
          </a:p>
        </p:txBody>
      </p:sp>
      <p:sp>
        <p:nvSpPr>
          <p:cNvPr id="3" name="Content Placeholder 2"/>
          <p:cNvSpPr>
            <a:spLocks noGrp="1"/>
          </p:cNvSpPr>
          <p:nvPr>
            <p:ph sz="quarter" idx="11"/>
          </p:nvPr>
        </p:nvSpPr>
        <p:spPr>
          <a:xfrm>
            <a:off x="348437" y="452510"/>
            <a:ext cx="8666245" cy="435610"/>
          </a:xfrm>
        </p:spPr>
        <p:txBody>
          <a:bodyPr/>
          <a:lstStyle/>
          <a:p>
            <a:r>
              <a:rPr lang="en-US" dirty="0"/>
              <a:t>Calibration: </a:t>
            </a:r>
            <a:r>
              <a:rPr lang="en-US" b="0" dirty="0" smtClean="0"/>
              <a:t>Mark-to-market </a:t>
            </a:r>
            <a:r>
              <a:rPr lang="en-US" b="0" dirty="0"/>
              <a:t>(</a:t>
            </a:r>
            <a:r>
              <a:rPr lang="en-US" b="0" dirty="0" err="1"/>
              <a:t>MtM</a:t>
            </a:r>
            <a:r>
              <a:rPr lang="en-US" b="0" dirty="0"/>
              <a:t>) </a:t>
            </a:r>
            <a:r>
              <a:rPr lang="en-US" b="0" dirty="0" smtClean="0"/>
              <a:t>VaR and RAS limits</a:t>
            </a:r>
            <a:endParaRPr lang="en-GB" dirty="0"/>
          </a:p>
        </p:txBody>
      </p:sp>
      <p:sp>
        <p:nvSpPr>
          <p:cNvPr id="5" name="Text Placeholder 9"/>
          <p:cNvSpPr txBox="1">
            <a:spLocks/>
          </p:cNvSpPr>
          <p:nvPr/>
        </p:nvSpPr>
        <p:spPr bwMode="gray">
          <a:xfrm>
            <a:off x="366713" y="1460500"/>
            <a:ext cx="40767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err="1" smtClean="0">
                <a:ln>
                  <a:noFill/>
                </a:ln>
                <a:solidFill>
                  <a:srgbClr val="FF0000"/>
                </a:solidFill>
                <a:effectLst/>
                <a:uLnTx/>
                <a:uFillTx/>
                <a:latin typeface="Arial"/>
                <a:ea typeface="+mn-ea"/>
                <a:cs typeface="+mn-cs"/>
                <a:sym typeface="+mn-lt"/>
              </a:rPr>
              <a:t>VaR</a:t>
            </a:r>
            <a:r>
              <a:rPr kumimoji="0" lang="en-US" sz="1400" b="1" i="0" u="none" strike="noStrike" kern="0" cap="none" spc="0" normalizeH="0" baseline="0" noProof="0" dirty="0" smtClean="0">
                <a:ln>
                  <a:noFill/>
                </a:ln>
                <a:solidFill>
                  <a:srgbClr val="FF0000"/>
                </a:solidFill>
                <a:effectLst/>
                <a:uLnTx/>
                <a:uFillTx/>
                <a:latin typeface="Arial"/>
                <a:ea typeface="+mn-ea"/>
                <a:cs typeface="+mn-cs"/>
                <a:sym typeface="+mn-lt"/>
              </a:rPr>
              <a:t> and limits, end of month</a:t>
            </a:r>
          </a:p>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FF0000"/>
                </a:solidFill>
                <a:effectLst/>
                <a:uLnTx/>
                <a:uFillTx/>
                <a:latin typeface="Arial"/>
                <a:ea typeface="+mn-ea"/>
                <a:cs typeface="+mn-cs"/>
                <a:sym typeface="+mn-lt"/>
              </a:rPr>
              <a:t>$M, January</a:t>
            </a:r>
            <a:r>
              <a:rPr kumimoji="0" lang="en-US" sz="1400" b="0" i="0" u="none" strike="noStrike" kern="0" cap="none" spc="0" normalizeH="0" noProof="0" dirty="0" smtClean="0">
                <a:ln>
                  <a:noFill/>
                </a:ln>
                <a:solidFill>
                  <a:srgbClr val="FF0000"/>
                </a:solidFill>
                <a:effectLst/>
                <a:uLnTx/>
                <a:uFillTx/>
                <a:latin typeface="Arial"/>
                <a:ea typeface="+mn-ea"/>
                <a:cs typeface="+mn-cs"/>
                <a:sym typeface="+mn-lt"/>
              </a:rPr>
              <a:t> 2015 </a:t>
            </a:r>
            <a:r>
              <a:rPr kumimoji="0" lang="en-US" sz="1400" b="0" i="0" u="none" strike="noStrike" kern="0" cap="none" spc="0" normalizeH="0" baseline="0" noProof="0" dirty="0" smtClean="0">
                <a:ln>
                  <a:noFill/>
                </a:ln>
                <a:solidFill>
                  <a:srgbClr val="FF0000"/>
                </a:solidFill>
                <a:effectLst/>
                <a:uLnTx/>
                <a:uFillTx/>
                <a:latin typeface="Arial"/>
                <a:ea typeface="+mn-ea"/>
                <a:cs typeface="+mn-cs"/>
                <a:sym typeface="+mn-lt"/>
              </a:rPr>
              <a:t>– March 2016</a:t>
            </a:r>
            <a:endParaRPr kumimoji="0" lang="en-US" sz="1400" b="0" i="0" u="none" strike="noStrike" kern="0" cap="none" spc="0" normalizeH="0" baseline="0" noProof="0" dirty="0">
              <a:ln>
                <a:noFill/>
              </a:ln>
              <a:solidFill>
                <a:srgbClr val="FF0000"/>
              </a:solidFill>
              <a:effectLst/>
              <a:uLnTx/>
              <a:uFillTx/>
              <a:latin typeface="Arial"/>
              <a:ea typeface="+mn-ea"/>
              <a:cs typeface="+mn-cs"/>
              <a:sym typeface="+mn-lt"/>
            </a:endParaRPr>
          </a:p>
        </p:txBody>
      </p:sp>
      <p:graphicFrame>
        <p:nvGraphicFramePr>
          <p:cNvPr id="6" name="Object 5"/>
          <p:cNvGraphicFramePr>
            <a:graphicFrameLocks/>
          </p:cNvGraphicFramePr>
          <p:nvPr>
            <p:custDataLst>
              <p:tags r:id="rId4"/>
            </p:custDataLst>
            <p:extLst>
              <p:ext uri="{D42A27DB-BD31-4B8C-83A1-F6EECF244321}">
                <p14:modId xmlns:p14="http://schemas.microsoft.com/office/powerpoint/2010/main" val="2607537550"/>
              </p:ext>
            </p:extLst>
          </p:nvPr>
        </p:nvGraphicFramePr>
        <p:xfrm>
          <a:off x="533400" y="1905000"/>
          <a:ext cx="4714943" cy="3562440"/>
        </p:xfrm>
        <a:graphic>
          <a:graphicData uri="http://schemas.openxmlformats.org/presentationml/2006/ole">
            <mc:AlternateContent xmlns:mc="http://schemas.openxmlformats.org/markup-compatibility/2006">
              <mc:Choice xmlns:v="urn:schemas-microsoft-com:vml" Requires="v">
                <p:oleObj spid="_x0000_s294165" name="Chart" r:id="rId28" imgW="4714943" imgH="3562440" progId="MSGraph.Chart.8">
                  <p:embed followColorScheme="full"/>
                </p:oleObj>
              </mc:Choice>
              <mc:Fallback>
                <p:oleObj name="Chart" r:id="rId28" imgW="4714943" imgH="3562440" progId="MSGraph.Chart.8">
                  <p:embed followColorScheme="full"/>
                  <p:pic>
                    <p:nvPicPr>
                      <p:cNvPr id="0" name=""/>
                      <p:cNvPicPr/>
                      <p:nvPr/>
                    </p:nvPicPr>
                    <p:blipFill>
                      <a:blip r:embed="rId29"/>
                      <a:stretch>
                        <a:fillRect/>
                      </a:stretch>
                    </p:blipFill>
                    <p:spPr>
                      <a:xfrm>
                        <a:off x="533400" y="1905000"/>
                        <a:ext cx="4714943" cy="3562440"/>
                      </a:xfrm>
                      <a:prstGeom prst="rect">
                        <a:avLst/>
                      </a:prstGeom>
                    </p:spPr>
                  </p:pic>
                </p:oleObj>
              </mc:Fallback>
            </mc:AlternateContent>
          </a:graphicData>
        </a:graphic>
      </p:graphicFrame>
      <p:sp>
        <p:nvSpPr>
          <p:cNvPr id="185" name="Text Placeholder 6209"/>
          <p:cNvSpPr>
            <a:spLocks noGrp="1"/>
          </p:cNvSpPr>
          <p:nvPr>
            <p:custDataLst>
              <p:tags r:id="rId5"/>
            </p:custDataLst>
          </p:nvPr>
        </p:nvSpPr>
        <p:spPr bwMode="gray">
          <a:xfrm>
            <a:off x="371475" y="3057525"/>
            <a:ext cx="174625"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C7EA9DF6-9A91-4ED7-BD7C-3ADB3728B6FA}" type="datetime'''''1.''''''''''''''''''''''''''''''''0'">
              <a:rPr lang="en-US" sz="1000">
                <a:latin typeface="Arial"/>
                <a:cs typeface="Arial"/>
                <a:sym typeface="Arial"/>
              </a:rPr>
              <a:pPr marL="0" indent="0" algn="r">
                <a:lnSpc>
                  <a:spcPct val="100000"/>
                </a:lnSpc>
                <a:spcBef>
                  <a:spcPct val="0"/>
                </a:spcBef>
                <a:buNone/>
              </a:pPr>
              <a:t>1.0</a:t>
            </a:fld>
            <a:endParaRPr lang="en-GB" sz="1000" dirty="0">
              <a:latin typeface="Arial"/>
              <a:cs typeface="Arial"/>
              <a:sym typeface="Arial"/>
            </a:endParaRPr>
          </a:p>
        </p:txBody>
      </p:sp>
      <p:sp>
        <p:nvSpPr>
          <p:cNvPr id="186" name="Text Placeholder 6210"/>
          <p:cNvSpPr>
            <a:spLocks noGrp="1"/>
          </p:cNvSpPr>
          <p:nvPr>
            <p:custDataLst>
              <p:tags r:id="rId6"/>
            </p:custDataLst>
          </p:nvPr>
        </p:nvSpPr>
        <p:spPr bwMode="gray">
          <a:xfrm>
            <a:off x="371475" y="1943100"/>
            <a:ext cx="174625"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3FBC1BC6-0407-43E6-94F2-A85FEF450F8A}" type="datetime'''''''''''1''''''''''''''''''''''''''''''''.''''''5'''''''''''">
              <a:rPr lang="en-US" sz="1000">
                <a:latin typeface="Arial"/>
                <a:cs typeface="Arial"/>
                <a:sym typeface="Arial"/>
              </a:rPr>
              <a:pPr marL="0" indent="0" algn="r">
                <a:lnSpc>
                  <a:spcPct val="100000"/>
                </a:lnSpc>
                <a:spcBef>
                  <a:spcPct val="0"/>
                </a:spcBef>
                <a:buNone/>
              </a:pPr>
              <a:t>1.5</a:t>
            </a:fld>
            <a:endParaRPr lang="en-GB" sz="1000" dirty="0">
              <a:latin typeface="Arial"/>
              <a:cs typeface="Arial"/>
              <a:sym typeface="Arial"/>
            </a:endParaRPr>
          </a:p>
        </p:txBody>
      </p:sp>
      <p:sp>
        <p:nvSpPr>
          <p:cNvPr id="184" name="Text Placeholder 6208"/>
          <p:cNvSpPr>
            <a:spLocks noGrp="1"/>
          </p:cNvSpPr>
          <p:nvPr>
            <p:custDataLst>
              <p:tags r:id="rId7"/>
            </p:custDataLst>
          </p:nvPr>
        </p:nvSpPr>
        <p:spPr bwMode="gray">
          <a:xfrm>
            <a:off x="371475" y="4171950"/>
            <a:ext cx="174625"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0B6C8697-6EF9-4102-935A-799E9E5CACE5}" type="datetime'''''''''''''''''''''''0.''''''''''''''''''''''5'''''">
              <a:rPr lang="en-US" sz="1000">
                <a:latin typeface="Arial"/>
                <a:cs typeface="Arial"/>
                <a:sym typeface="Arial"/>
              </a:rPr>
              <a:pPr marL="0" indent="0" algn="r">
                <a:lnSpc>
                  <a:spcPct val="100000"/>
                </a:lnSpc>
                <a:spcBef>
                  <a:spcPct val="0"/>
                </a:spcBef>
                <a:buNone/>
              </a:pPr>
              <a:t>0.5</a:t>
            </a:fld>
            <a:endParaRPr lang="en-GB" sz="1000" dirty="0">
              <a:latin typeface="Arial"/>
              <a:cs typeface="Arial"/>
              <a:sym typeface="Arial"/>
            </a:endParaRPr>
          </a:p>
        </p:txBody>
      </p:sp>
      <p:sp>
        <p:nvSpPr>
          <p:cNvPr id="7" name="Text Placeholder 109"/>
          <p:cNvSpPr>
            <a:spLocks noGrp="1"/>
          </p:cNvSpPr>
          <p:nvPr>
            <p:custDataLst>
              <p:tags r:id="rId8"/>
            </p:custDataLst>
          </p:nvPr>
        </p:nvSpPr>
        <p:spPr bwMode="gray">
          <a:xfrm>
            <a:off x="371475" y="5286375"/>
            <a:ext cx="174625"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DD75ABEB-A0E9-4E41-97DF-D53258C785D7}" type="datetime'''''''''0''''''''''''''''''.''''0'''''">
              <a:rPr lang="en-US" sz="1000">
                <a:solidFill>
                  <a:schemeClr val="tx1"/>
                </a:solidFill>
                <a:latin typeface="Arial"/>
                <a:ea typeface="ＭＳ Ｐゴシック"/>
                <a:cs typeface="Arial"/>
                <a:sym typeface="Arial"/>
              </a:rPr>
              <a:pPr/>
              <a:t>0.0</a:t>
            </a:fld>
            <a:endParaRPr lang="en-US" sz="1000" dirty="0">
              <a:solidFill>
                <a:schemeClr val="tx1"/>
              </a:solidFill>
              <a:latin typeface="Arial"/>
              <a:ea typeface="ＭＳ Ｐゴシック"/>
              <a:cs typeface="Arial"/>
              <a:sym typeface="Arial"/>
            </a:endParaRPr>
          </a:p>
        </p:txBody>
      </p:sp>
      <p:sp>
        <p:nvSpPr>
          <p:cNvPr id="18" name="Text Placeholder 28"/>
          <p:cNvSpPr>
            <a:spLocks noGrp="1"/>
          </p:cNvSpPr>
          <p:nvPr>
            <p:custDataLst>
              <p:tags r:id="rId9"/>
            </p:custDataLst>
          </p:nvPr>
        </p:nvSpPr>
        <p:spPr bwMode="auto">
          <a:xfrm>
            <a:off x="1211263" y="5480050"/>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E3E43CC-173E-4C53-A9C9-A57F79D40EC9}" type="datetime'''Ma''''''''r''''''''''''''''''-''''''''''''''1''''''5'''">
              <a:rPr lang="en-US" sz="1000">
                <a:solidFill>
                  <a:schemeClr val="tx1"/>
                </a:solidFill>
                <a:latin typeface="Arial"/>
                <a:cs typeface="Arial"/>
                <a:sym typeface="Arial"/>
              </a:rPr>
              <a:pPr/>
              <a:t>Mar-15</a:t>
            </a:fld>
            <a:endParaRPr lang="en-US" sz="1000" dirty="0">
              <a:solidFill>
                <a:schemeClr val="tx1"/>
              </a:solidFill>
              <a:latin typeface="Arial"/>
              <a:ea typeface="ＭＳ Ｐゴシック"/>
              <a:cs typeface="Arial"/>
              <a:sym typeface="Arial"/>
            </a:endParaRPr>
          </a:p>
        </p:txBody>
      </p:sp>
      <p:sp>
        <p:nvSpPr>
          <p:cNvPr id="75" name="Text Placeholder 7"/>
          <p:cNvSpPr>
            <a:spLocks noGrp="1"/>
          </p:cNvSpPr>
          <p:nvPr>
            <p:custDataLst>
              <p:tags r:id="rId10"/>
            </p:custDataLst>
          </p:nvPr>
        </p:nvSpPr>
        <p:spPr bwMode="auto">
          <a:xfrm>
            <a:off x="3741738" y="5480050"/>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08FB002C-87AA-45CD-8A5D-C7B304C4546C}" type="datetime'''''D''''''''e''''''''''''''''''''c''''''''-''1''''''5'''">
              <a:rPr lang="en-US" sz="1000">
                <a:latin typeface="Arial"/>
                <a:cs typeface="Arial"/>
                <a:sym typeface="Arial"/>
              </a:rPr>
              <a:pPr/>
              <a:t>Dec-15</a:t>
            </a:fld>
            <a:endParaRPr lang="en-US" sz="1000" dirty="0">
              <a:latin typeface="Arial"/>
              <a:cs typeface="Arial"/>
              <a:sym typeface="Arial"/>
            </a:endParaRPr>
          </a:p>
        </p:txBody>
      </p:sp>
      <p:sp>
        <p:nvSpPr>
          <p:cNvPr id="74" name="Text Placeholder 5"/>
          <p:cNvSpPr>
            <a:spLocks noGrp="1"/>
          </p:cNvSpPr>
          <p:nvPr>
            <p:custDataLst>
              <p:tags r:id="rId11"/>
            </p:custDataLst>
          </p:nvPr>
        </p:nvSpPr>
        <p:spPr bwMode="auto">
          <a:xfrm>
            <a:off x="3460750" y="5480050"/>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34B735E9-F359-46EE-81D7-25600092DEF9}" type="datetime'''''''''N''o''''v''''''''''-''''''''''''''1''''''5'''">
              <a:rPr lang="en-US" sz="1000">
                <a:latin typeface="Arial"/>
                <a:cs typeface="Arial"/>
                <a:sym typeface="Arial"/>
              </a:rPr>
              <a:pPr/>
              <a:t>Nov-15</a:t>
            </a:fld>
            <a:endParaRPr lang="en-US" sz="1000" dirty="0">
              <a:latin typeface="Arial"/>
              <a:cs typeface="Arial"/>
              <a:sym typeface="Arial"/>
            </a:endParaRPr>
          </a:p>
        </p:txBody>
      </p:sp>
      <p:sp>
        <p:nvSpPr>
          <p:cNvPr id="76" name="Text Placeholder 9"/>
          <p:cNvSpPr>
            <a:spLocks noGrp="1"/>
          </p:cNvSpPr>
          <p:nvPr>
            <p:custDataLst>
              <p:tags r:id="rId12"/>
            </p:custDataLst>
          </p:nvPr>
        </p:nvSpPr>
        <p:spPr bwMode="auto">
          <a:xfrm>
            <a:off x="4033838" y="5480050"/>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CD75E87D-C12D-4A62-82BB-A6C97D88AA20}" type="datetime'''''''''''''''J''an''''''''''''''''''''''''-''''1''''''6'''''">
              <a:rPr lang="en-US" sz="1000">
                <a:latin typeface="Arial"/>
                <a:cs typeface="Arial"/>
                <a:sym typeface="Arial"/>
              </a:rPr>
              <a:pPr/>
              <a:t>Jan-16</a:t>
            </a:fld>
            <a:endParaRPr lang="en-US" sz="1000" dirty="0">
              <a:latin typeface="Arial"/>
              <a:cs typeface="Arial"/>
              <a:sym typeface="Arial"/>
            </a:endParaRPr>
          </a:p>
        </p:txBody>
      </p:sp>
      <p:sp>
        <p:nvSpPr>
          <p:cNvPr id="72" name="Text Placeholder 3"/>
          <p:cNvSpPr>
            <a:spLocks noGrp="1"/>
          </p:cNvSpPr>
          <p:nvPr>
            <p:custDataLst>
              <p:tags r:id="rId13"/>
            </p:custDataLst>
          </p:nvPr>
        </p:nvSpPr>
        <p:spPr bwMode="auto">
          <a:xfrm>
            <a:off x="2898775" y="5480050"/>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E30CECB8-07DA-41D8-85D8-63C942898990}" type="datetime'''''''''''''''S''e''''p''''''''''''''''''''''-''''''''15'''">
              <a:rPr lang="en-US" sz="1000">
                <a:latin typeface="Arial"/>
                <a:cs typeface="Arial"/>
                <a:sym typeface="Arial"/>
              </a:rPr>
              <a:pPr/>
              <a:t>Sep-15</a:t>
            </a:fld>
            <a:endParaRPr lang="en-US" sz="1000" dirty="0">
              <a:latin typeface="Arial"/>
              <a:cs typeface="Arial"/>
              <a:sym typeface="Arial"/>
            </a:endParaRPr>
          </a:p>
        </p:txBody>
      </p:sp>
      <p:sp>
        <p:nvSpPr>
          <p:cNvPr id="73" name="Text Placeholder 4"/>
          <p:cNvSpPr>
            <a:spLocks noGrp="1"/>
          </p:cNvSpPr>
          <p:nvPr>
            <p:custDataLst>
              <p:tags r:id="rId14"/>
            </p:custDataLst>
          </p:nvPr>
        </p:nvSpPr>
        <p:spPr bwMode="auto">
          <a:xfrm>
            <a:off x="3194050" y="5480050"/>
            <a:ext cx="25241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AFAFDD22-FF8E-4AD1-96F6-149E41150018}" type="datetime'O''''''''''''''''''ct''''''-''''''''''''''''''1''5'''''''''''">
              <a:rPr lang="en-US" sz="1000">
                <a:latin typeface="Arial"/>
                <a:cs typeface="Arial"/>
                <a:sym typeface="Arial"/>
              </a:rPr>
              <a:pPr/>
              <a:t>Oct-15</a:t>
            </a:fld>
            <a:endParaRPr lang="en-US" sz="1000" dirty="0">
              <a:latin typeface="Arial"/>
              <a:cs typeface="Arial"/>
              <a:sym typeface="Arial"/>
            </a:endParaRPr>
          </a:p>
        </p:txBody>
      </p:sp>
      <p:sp>
        <p:nvSpPr>
          <p:cNvPr id="15" name="Text Placeholder 30"/>
          <p:cNvSpPr>
            <a:spLocks noGrp="1"/>
          </p:cNvSpPr>
          <p:nvPr>
            <p:custDataLst>
              <p:tags r:id="rId15"/>
            </p:custDataLst>
          </p:nvPr>
        </p:nvSpPr>
        <p:spPr bwMode="auto">
          <a:xfrm>
            <a:off x="1762125" y="5480050"/>
            <a:ext cx="2952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D15024B-6047-44E1-B751-CFB9CB24E5B0}" type="datetime'''''''''M''''''''''a''''''''''''y''-''1''''5'''''''''''''">
              <a:rPr lang="en-US" sz="1000">
                <a:solidFill>
                  <a:schemeClr val="tx1"/>
                </a:solidFill>
                <a:latin typeface="Arial"/>
                <a:ea typeface="ＭＳ Ｐゴシック"/>
                <a:cs typeface="Arial"/>
                <a:sym typeface="Arial"/>
              </a:rPr>
              <a:pPr/>
              <a:t>May-15</a:t>
            </a:fld>
            <a:endParaRPr lang="en-US" sz="1000" dirty="0">
              <a:solidFill>
                <a:schemeClr val="tx1"/>
              </a:solidFill>
              <a:latin typeface="Arial"/>
              <a:ea typeface="ＭＳ Ｐゴシック"/>
              <a:cs typeface="Arial"/>
              <a:sym typeface="Arial"/>
            </a:endParaRPr>
          </a:p>
        </p:txBody>
      </p:sp>
      <p:sp>
        <p:nvSpPr>
          <p:cNvPr id="24" name="Text Placeholder 27"/>
          <p:cNvSpPr>
            <a:spLocks noGrp="1"/>
          </p:cNvSpPr>
          <p:nvPr>
            <p:custDataLst>
              <p:tags r:id="rId16"/>
            </p:custDataLst>
          </p:nvPr>
        </p:nvSpPr>
        <p:spPr bwMode="auto">
          <a:xfrm>
            <a:off x="930275" y="5480050"/>
            <a:ext cx="27305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D112D83-FDD8-45EA-B6FD-02FF1B47D181}" type="datetime'F''''''''''''''''''''''''e''''b-''''1''''''''5'''''''''">
              <a:rPr lang="en-US" sz="1000">
                <a:solidFill>
                  <a:schemeClr val="tx1"/>
                </a:solidFill>
                <a:latin typeface="Arial"/>
                <a:cs typeface="Arial"/>
                <a:sym typeface="Arial"/>
              </a:rPr>
              <a:pPr/>
              <a:t>Feb-15</a:t>
            </a:fld>
            <a:endParaRPr lang="en-US" sz="1000" dirty="0">
              <a:solidFill>
                <a:schemeClr val="tx1"/>
              </a:solidFill>
              <a:latin typeface="Arial"/>
              <a:ea typeface="ＭＳ Ｐゴシック"/>
              <a:cs typeface="Arial"/>
              <a:sym typeface="Arial"/>
            </a:endParaRPr>
          </a:p>
        </p:txBody>
      </p:sp>
      <p:sp>
        <p:nvSpPr>
          <p:cNvPr id="26" name="Text Placeholder 26"/>
          <p:cNvSpPr>
            <a:spLocks noGrp="1"/>
          </p:cNvSpPr>
          <p:nvPr>
            <p:custDataLst>
              <p:tags r:id="rId17"/>
            </p:custDataLst>
          </p:nvPr>
        </p:nvSpPr>
        <p:spPr bwMode="auto">
          <a:xfrm>
            <a:off x="657225" y="5480050"/>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CA8EBCD-557E-42AC-B285-E3562E8D2217}" type="datetime'''''''''''''J''''a''''n-''''''1''''''5'''">
              <a:rPr lang="en-US" sz="1000">
                <a:solidFill>
                  <a:schemeClr val="tx1"/>
                </a:solidFill>
                <a:latin typeface="Arial"/>
                <a:cs typeface="Arial"/>
                <a:sym typeface="Arial"/>
              </a:rPr>
              <a:pPr/>
              <a:t>Jan-15</a:t>
            </a:fld>
            <a:endParaRPr lang="en-US" sz="1000" dirty="0">
              <a:solidFill>
                <a:schemeClr val="tx1"/>
              </a:solidFill>
              <a:latin typeface="Arial"/>
              <a:ea typeface="ＭＳ Ｐゴシック"/>
              <a:cs typeface="Arial"/>
              <a:sym typeface="Arial"/>
            </a:endParaRPr>
          </a:p>
        </p:txBody>
      </p:sp>
      <p:sp>
        <p:nvSpPr>
          <p:cNvPr id="156" name="Text Placeholder 6181"/>
          <p:cNvSpPr>
            <a:spLocks noGrp="1"/>
          </p:cNvSpPr>
          <p:nvPr>
            <p:custDataLst>
              <p:tags r:id="rId18"/>
            </p:custDataLst>
          </p:nvPr>
        </p:nvSpPr>
        <p:spPr bwMode="auto">
          <a:xfrm>
            <a:off x="4879975" y="5480050"/>
            <a:ext cx="25241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FB840D07-3360-4237-A773-26745FF7E2B1}" type="datetime'''''A''''''p''''''''''''''''''''''''r''-''1''''''6'''''''">
              <a:rPr lang="en-US" sz="1000">
                <a:latin typeface="Arial"/>
                <a:cs typeface="Arial"/>
                <a:sym typeface="Arial"/>
              </a:rPr>
              <a:pPr/>
              <a:t>Apr-16</a:t>
            </a:fld>
            <a:endParaRPr lang="en-GB" sz="1000" dirty="0">
              <a:latin typeface="Arial"/>
              <a:cs typeface="Arial"/>
              <a:sym typeface="Arial"/>
            </a:endParaRPr>
          </a:p>
        </p:txBody>
      </p:sp>
      <p:sp>
        <p:nvSpPr>
          <p:cNvPr id="20" name="Text Placeholder 32"/>
          <p:cNvSpPr>
            <a:spLocks noGrp="1"/>
          </p:cNvSpPr>
          <p:nvPr>
            <p:custDataLst>
              <p:tags r:id="rId19"/>
            </p:custDataLst>
          </p:nvPr>
        </p:nvSpPr>
        <p:spPr bwMode="auto">
          <a:xfrm>
            <a:off x="2363788" y="5480050"/>
            <a:ext cx="2174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4A82D884-1F71-408A-B616-6F552896F0D6}" type="datetime'''''Ju''''''''''l''''''-''''''''''15'''">
              <a:rPr lang="en-US" sz="1000">
                <a:solidFill>
                  <a:schemeClr val="tx1"/>
                </a:solidFill>
                <a:latin typeface="Arial"/>
                <a:cs typeface="Arial"/>
                <a:sym typeface="Arial"/>
              </a:rPr>
              <a:pPr/>
              <a:t>Jul-15</a:t>
            </a:fld>
            <a:endParaRPr lang="en-US" sz="1000" dirty="0">
              <a:solidFill>
                <a:schemeClr val="tx1"/>
              </a:solidFill>
              <a:latin typeface="Arial"/>
              <a:ea typeface="ＭＳ Ｐゴシック"/>
              <a:cs typeface="Arial"/>
              <a:sym typeface="Arial"/>
            </a:endParaRPr>
          </a:p>
        </p:txBody>
      </p:sp>
      <p:sp>
        <p:nvSpPr>
          <p:cNvPr id="71" name="Text Placeholder 1"/>
          <p:cNvSpPr>
            <a:spLocks noGrp="1"/>
          </p:cNvSpPr>
          <p:nvPr>
            <p:custDataLst>
              <p:tags r:id="rId20"/>
            </p:custDataLst>
          </p:nvPr>
        </p:nvSpPr>
        <p:spPr bwMode="auto">
          <a:xfrm>
            <a:off x="2617788" y="5480050"/>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D560FBEA-F9A4-4447-86BF-9CED4550AAD9}" type="datetime'''''''''''A''u''g''''-''1''''''''''''''''''''''''5'''''''''">
              <a:rPr lang="en-US" sz="1000">
                <a:latin typeface="Arial"/>
                <a:cs typeface="Arial"/>
                <a:sym typeface="Arial"/>
              </a:rPr>
              <a:pPr/>
              <a:t>Aug-15</a:t>
            </a:fld>
            <a:endParaRPr lang="en-US" sz="1000" dirty="0">
              <a:latin typeface="Arial"/>
              <a:cs typeface="Arial"/>
              <a:sym typeface="Arial"/>
            </a:endParaRPr>
          </a:p>
        </p:txBody>
      </p:sp>
      <p:sp>
        <p:nvSpPr>
          <p:cNvPr id="22" name="Text Placeholder 31"/>
          <p:cNvSpPr>
            <a:spLocks noGrp="1"/>
          </p:cNvSpPr>
          <p:nvPr>
            <p:custDataLst>
              <p:tags r:id="rId21"/>
            </p:custDataLst>
          </p:nvPr>
        </p:nvSpPr>
        <p:spPr bwMode="auto">
          <a:xfrm>
            <a:off x="2062163" y="5480050"/>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BF801F4-A9F6-42D9-A818-B0A9C6FE6F03}" type="datetime'''''''''''J''''''''u''''n''''''''''''''''''-''''''''''15'''">
              <a:rPr lang="en-US" sz="1000">
                <a:solidFill>
                  <a:schemeClr val="tx1"/>
                </a:solidFill>
                <a:latin typeface="Arial"/>
                <a:cs typeface="Arial"/>
                <a:sym typeface="Arial"/>
              </a:rPr>
              <a:pPr/>
              <a:t>Jun-15</a:t>
            </a:fld>
            <a:endParaRPr lang="en-US" sz="1000" dirty="0">
              <a:solidFill>
                <a:schemeClr val="tx1"/>
              </a:solidFill>
              <a:latin typeface="Arial"/>
              <a:ea typeface="ＭＳ Ｐゴシック"/>
              <a:cs typeface="Arial"/>
              <a:sym typeface="Arial"/>
            </a:endParaRPr>
          </a:p>
        </p:txBody>
      </p:sp>
      <p:sp>
        <p:nvSpPr>
          <p:cNvPr id="17" name="Text Placeholder 29"/>
          <p:cNvSpPr>
            <a:spLocks noGrp="1"/>
          </p:cNvSpPr>
          <p:nvPr>
            <p:custDataLst>
              <p:tags r:id="rId22"/>
            </p:custDataLst>
          </p:nvPr>
        </p:nvSpPr>
        <p:spPr bwMode="auto">
          <a:xfrm>
            <a:off x="1503363" y="5480050"/>
            <a:ext cx="25241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AC0F94F-3D4A-414E-85B4-9016C138931C}" type="datetime'''A''p''''''r-''''''''''''''''''''''''''''15'''''''''">
              <a:rPr lang="en-US" sz="1000">
                <a:solidFill>
                  <a:schemeClr val="tx1"/>
                </a:solidFill>
                <a:latin typeface="Arial"/>
                <a:cs typeface="Arial"/>
                <a:sym typeface="Arial"/>
              </a:rPr>
              <a:pPr/>
              <a:t>Apr-15</a:t>
            </a:fld>
            <a:endParaRPr lang="en-US" sz="1000" dirty="0">
              <a:solidFill>
                <a:schemeClr val="tx1"/>
              </a:solidFill>
              <a:latin typeface="Arial"/>
              <a:ea typeface="ＭＳ Ｐゴシック"/>
              <a:cs typeface="Arial"/>
              <a:sym typeface="Arial"/>
            </a:endParaRPr>
          </a:p>
        </p:txBody>
      </p:sp>
      <p:sp>
        <p:nvSpPr>
          <p:cNvPr id="77" name="Text Placeholder 10"/>
          <p:cNvSpPr>
            <a:spLocks noGrp="1"/>
          </p:cNvSpPr>
          <p:nvPr>
            <p:custDataLst>
              <p:tags r:id="rId23"/>
            </p:custDataLst>
          </p:nvPr>
        </p:nvSpPr>
        <p:spPr bwMode="auto">
          <a:xfrm>
            <a:off x="4306888" y="5480050"/>
            <a:ext cx="27305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0A4567B6-2C1D-4F2E-9DCC-0A31EEA65D3E}" type="datetime'''F''''''''''''eb''''''''''''-''''''''1''6'''''''''''''''''''">
              <a:rPr lang="en-US" sz="1000">
                <a:latin typeface="Arial"/>
                <a:cs typeface="Arial"/>
                <a:sym typeface="Arial"/>
              </a:rPr>
              <a:pPr/>
              <a:t>Feb-16</a:t>
            </a:fld>
            <a:endParaRPr lang="en-US" sz="1000" dirty="0">
              <a:latin typeface="Arial"/>
              <a:cs typeface="Arial"/>
              <a:sym typeface="Arial"/>
            </a:endParaRPr>
          </a:p>
        </p:txBody>
      </p:sp>
      <p:sp>
        <p:nvSpPr>
          <p:cNvPr id="78" name="Text Placeholder 11"/>
          <p:cNvSpPr>
            <a:spLocks noGrp="1"/>
          </p:cNvSpPr>
          <p:nvPr>
            <p:custDataLst>
              <p:tags r:id="rId24"/>
            </p:custDataLst>
          </p:nvPr>
        </p:nvSpPr>
        <p:spPr bwMode="auto">
          <a:xfrm>
            <a:off x="4587875" y="5480050"/>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9E977B5-5BE0-490F-9A0E-D834A65C2108}" type="datetime'''''''''''''''''''M''a''''''r''-''''''''''16'''''''">
              <a:rPr lang="en-US" sz="1000">
                <a:latin typeface="Arial"/>
                <a:cs typeface="Arial"/>
                <a:sym typeface="Arial"/>
              </a:rPr>
              <a:pPr/>
              <a:t>Mar-16</a:t>
            </a:fld>
            <a:endParaRPr lang="en-US" sz="1000" dirty="0">
              <a:latin typeface="Arial"/>
              <a:cs typeface="Arial"/>
              <a:sym typeface="Arial"/>
            </a:endParaRPr>
          </a:p>
        </p:txBody>
      </p:sp>
      <p:sp>
        <p:nvSpPr>
          <p:cNvPr id="58" name="TextBox 57"/>
          <p:cNvSpPr txBox="1"/>
          <p:nvPr/>
        </p:nvSpPr>
        <p:spPr>
          <a:xfrm>
            <a:off x="4558102" y="2233987"/>
            <a:ext cx="540212" cy="307777"/>
          </a:xfrm>
          <a:prstGeom prst="rect">
            <a:avLst/>
          </a:prstGeom>
          <a:noFill/>
        </p:spPr>
        <p:txBody>
          <a:bodyPr wrap="none" lIns="0" tIns="0" rIns="0" bIns="0" rtlCol="0">
            <a:spAutoFit/>
          </a:bodyPr>
          <a:lstStyle/>
          <a:p>
            <a:pPr algn="r">
              <a:lnSpc>
                <a:spcPct val="100000"/>
              </a:lnSpc>
            </a:pPr>
            <a:r>
              <a:rPr lang="en-US" b="1" dirty="0" smtClean="0">
                <a:solidFill>
                  <a:schemeClr val="accent1"/>
                </a:solidFill>
              </a:rPr>
              <a:t>Red limit</a:t>
            </a:r>
          </a:p>
          <a:p>
            <a:pPr algn="r">
              <a:lnSpc>
                <a:spcPct val="100000"/>
              </a:lnSpc>
            </a:pPr>
            <a:r>
              <a:rPr lang="en-US" b="1" dirty="0" smtClean="0">
                <a:solidFill>
                  <a:schemeClr val="accent1"/>
                </a:solidFill>
              </a:rPr>
              <a:t>$1.25M </a:t>
            </a:r>
          </a:p>
        </p:txBody>
      </p:sp>
      <p:sp>
        <p:nvSpPr>
          <p:cNvPr id="60" name="TextBox 59"/>
          <p:cNvSpPr txBox="1"/>
          <p:nvPr/>
        </p:nvSpPr>
        <p:spPr>
          <a:xfrm>
            <a:off x="4116388" y="2807010"/>
            <a:ext cx="981926" cy="307777"/>
          </a:xfrm>
          <a:prstGeom prst="rect">
            <a:avLst/>
          </a:prstGeom>
          <a:noFill/>
        </p:spPr>
        <p:txBody>
          <a:bodyPr wrap="square" lIns="0" tIns="0" rIns="0" bIns="0" rtlCol="0">
            <a:spAutoFit/>
          </a:bodyPr>
          <a:lstStyle/>
          <a:p>
            <a:pPr algn="r">
              <a:lnSpc>
                <a:spcPct val="100000"/>
              </a:lnSpc>
            </a:pPr>
            <a:r>
              <a:rPr lang="en-US" b="1" dirty="0" smtClean="0">
                <a:solidFill>
                  <a:srgbClr val="FFC000"/>
                </a:solidFill>
              </a:rPr>
              <a:t>Amber trigger</a:t>
            </a:r>
          </a:p>
          <a:p>
            <a:pPr algn="r">
              <a:lnSpc>
                <a:spcPct val="100000"/>
              </a:lnSpc>
            </a:pPr>
            <a:r>
              <a:rPr lang="en-US" b="1" dirty="0" smtClean="0">
                <a:solidFill>
                  <a:srgbClr val="FFC000"/>
                </a:solidFill>
              </a:rPr>
              <a:t>$1.0M </a:t>
            </a:r>
          </a:p>
        </p:txBody>
      </p:sp>
      <p:grpSp>
        <p:nvGrpSpPr>
          <p:cNvPr id="66" name="Group 65"/>
          <p:cNvGrpSpPr/>
          <p:nvPr/>
        </p:nvGrpSpPr>
        <p:grpSpPr>
          <a:xfrm>
            <a:off x="443921" y="72184"/>
            <a:ext cx="3781724" cy="189008"/>
            <a:chOff x="403281" y="164517"/>
            <a:chExt cx="3781724" cy="189008"/>
          </a:xfrm>
        </p:grpSpPr>
        <p:sp>
          <p:nvSpPr>
            <p:cNvPr id="67" name="Text Box 75"/>
            <p:cNvSpPr txBox="1">
              <a:spLocks noChangeArrowheads="1"/>
            </p:cNvSpPr>
            <p:nvPr/>
          </p:nvSpPr>
          <p:spPr bwMode="gray">
            <a:xfrm>
              <a:off x="636148" y="166688"/>
              <a:ext cx="354885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rgbClr val="FF0000"/>
                  </a:solidFill>
                </a:rPr>
                <a:t>Mark-to-market portfolio risk: Calibration -- </a:t>
              </a:r>
              <a:r>
                <a:rPr lang="en-US" sz="1200" dirty="0" err="1" smtClean="0">
                  <a:solidFill>
                    <a:srgbClr val="FF0000"/>
                  </a:solidFill>
                </a:rPr>
                <a:t>MtM</a:t>
              </a:r>
              <a:r>
                <a:rPr lang="en-US" sz="1200" dirty="0" smtClean="0">
                  <a:solidFill>
                    <a:srgbClr val="FF0000"/>
                  </a:solidFill>
                </a:rPr>
                <a:t> VaR</a:t>
              </a:r>
              <a:endParaRPr lang="en-US" sz="1200" dirty="0">
                <a:solidFill>
                  <a:srgbClr val="FF0000"/>
                </a:solidFill>
              </a:endParaRPr>
            </a:p>
          </p:txBody>
        </p:sp>
        <p:sp>
          <p:nvSpPr>
            <p:cNvPr id="68" name="Oval 67"/>
            <p:cNvSpPr/>
            <p:nvPr/>
          </p:nvSpPr>
          <p:spPr bwMode="auto">
            <a:xfrm>
              <a:off x="403281" y="164517"/>
              <a:ext cx="189008" cy="189008"/>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6</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33" name="Content Placeholder 4"/>
          <p:cNvSpPr txBox="1">
            <a:spLocks/>
          </p:cNvSpPr>
          <p:nvPr/>
        </p:nvSpPr>
        <p:spPr>
          <a:xfrm>
            <a:off x="6172200" y="2019300"/>
            <a:ext cx="3068638" cy="1963614"/>
          </a:xfrm>
          <a:prstGeom prst="rect">
            <a:avLst/>
          </a:prstGeom>
        </p:spPr>
        <p:txBody>
          <a:bodyPr wrap="square" lIns="0" tIns="0" rIns="0" bIns="0">
            <a:sp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buFont typeface="Arial" panose="020B0604020202020204" pitchFamily="34" charset="0"/>
              <a:buChar char="•"/>
              <a:defRPr/>
            </a:pPr>
            <a:r>
              <a:rPr lang="en-US" sz="1100" dirty="0" smtClean="0"/>
              <a:t>The </a:t>
            </a:r>
            <a:r>
              <a:rPr lang="en-US" sz="1100" dirty="0"/>
              <a:t>metric was calibrated at SHUSA-level and cascaded down to </a:t>
            </a:r>
            <a:r>
              <a:rPr lang="en-US" sz="1100" dirty="0" smtClean="0"/>
              <a:t>SIS</a:t>
            </a:r>
          </a:p>
          <a:p>
            <a:pPr marL="171450" lvl="1" indent="-171450" defTabSz="457200">
              <a:lnSpc>
                <a:spcPct val="100000"/>
              </a:lnSpc>
              <a:buFont typeface="Arial" panose="020B0604020202020204" pitchFamily="34" charset="0"/>
              <a:buChar char="•"/>
              <a:defRPr/>
            </a:pPr>
            <a:r>
              <a:rPr lang="en-US" sz="1100" dirty="0">
                <a:solidFill>
                  <a:schemeClr val="tx1"/>
                </a:solidFill>
                <a:latin typeface="Arial" panose="020B0604020202020204" pitchFamily="34" charset="0"/>
                <a:cs typeface="Arial" panose="020B0604020202020204" pitchFamily="34" charset="0"/>
              </a:rPr>
              <a:t>The </a:t>
            </a:r>
            <a:r>
              <a:rPr lang="en-US" sz="1100" dirty="0" err="1">
                <a:solidFill>
                  <a:schemeClr val="tx1"/>
                </a:solidFill>
                <a:latin typeface="Arial" panose="020B0604020202020204" pitchFamily="34" charset="0"/>
                <a:cs typeface="Arial" panose="020B0604020202020204" pitchFamily="34" charset="0"/>
              </a:rPr>
              <a:t>VaR</a:t>
            </a:r>
            <a:r>
              <a:rPr lang="en-US" sz="1100" dirty="0">
                <a:solidFill>
                  <a:schemeClr val="tx1"/>
                </a:solidFill>
                <a:latin typeface="Arial" panose="020B0604020202020204" pitchFamily="34" charset="0"/>
                <a:cs typeface="Arial" panose="020B0604020202020204" pitchFamily="34" charset="0"/>
              </a:rPr>
              <a:t> calculation is </a:t>
            </a:r>
            <a:r>
              <a:rPr lang="en-US" sz="1100" dirty="0" smtClean="0">
                <a:solidFill>
                  <a:schemeClr val="tx1"/>
                </a:solidFill>
                <a:latin typeface="Arial" panose="020B0604020202020204" pitchFamily="34" charset="0"/>
                <a:cs typeface="Arial" panose="020B0604020202020204" pitchFamily="34" charset="0"/>
              </a:rPr>
              <a:t>based on historical period and assume a </a:t>
            </a:r>
            <a:r>
              <a:rPr lang="en-US" sz="1100" dirty="0">
                <a:solidFill>
                  <a:schemeClr val="tx1"/>
                </a:solidFill>
                <a:latin typeface="Arial" panose="020B0604020202020204" pitchFamily="34" charset="0"/>
                <a:cs typeface="Arial" panose="020B0604020202020204" pitchFamily="34" charset="0"/>
              </a:rPr>
              <a:t>99% confidence level and </a:t>
            </a:r>
            <a:r>
              <a:rPr lang="en-US" sz="1100" dirty="0" smtClean="0">
                <a:solidFill>
                  <a:schemeClr val="tx1"/>
                </a:solidFill>
                <a:latin typeface="Arial" panose="020B0604020202020204" pitchFamily="34" charset="0"/>
                <a:cs typeface="Arial" panose="020B0604020202020204" pitchFamily="34" charset="0"/>
              </a:rPr>
              <a:t>1 standard deviation</a:t>
            </a:r>
          </a:p>
          <a:p>
            <a:pPr marL="171450" lvl="1" indent="-171450" defTabSz="457200">
              <a:lnSpc>
                <a:spcPct val="100000"/>
              </a:lnSpc>
              <a:buFont typeface="Arial" panose="020B0604020202020204" pitchFamily="34" charset="0"/>
              <a:buChar char="•"/>
              <a:defRPr/>
            </a:pPr>
            <a:r>
              <a:rPr lang="en-US" sz="1100" dirty="0" smtClean="0">
                <a:solidFill>
                  <a:schemeClr val="tx1"/>
                </a:solidFill>
                <a:latin typeface="Arial" panose="020B0604020202020204" pitchFamily="34" charset="0"/>
                <a:cs typeface="Arial" panose="020B0604020202020204" pitchFamily="34" charset="0"/>
              </a:rPr>
              <a:t>Management reviewed the limit and applied adjustments </a:t>
            </a:r>
          </a:p>
          <a:p>
            <a:pPr marL="171450" lvl="1" indent="-171450" defTabSz="457200">
              <a:lnSpc>
                <a:spcPct val="100000"/>
              </a:lnSpc>
              <a:buFont typeface="Arial" panose="020B0604020202020204" pitchFamily="34" charset="0"/>
              <a:buChar char="•"/>
              <a:defRPr/>
            </a:pPr>
            <a:r>
              <a:rPr lang="en-US" sz="1100" dirty="0" smtClean="0"/>
              <a:t>As a broker, SIS’s positions are directly tied to client demand, occasionally creating spikes  in </a:t>
            </a:r>
            <a:r>
              <a:rPr lang="en-US" sz="1100" dirty="0" err="1" smtClean="0"/>
              <a:t>MtM</a:t>
            </a:r>
            <a:r>
              <a:rPr lang="en-US" sz="1100" dirty="0" smtClean="0"/>
              <a:t> exposure for short periods versus historical averages</a:t>
            </a:r>
            <a:endParaRPr lang="en-US" sz="1100" dirty="0">
              <a:solidFill>
                <a:schemeClr val="tx1"/>
              </a:solidFill>
              <a:latin typeface="Arial" panose="020B0604020202020204" pitchFamily="34" charset="0"/>
              <a:cs typeface="Arial" panose="020B0604020202020204" pitchFamily="34" charset="0"/>
            </a:endParaRPr>
          </a:p>
        </p:txBody>
      </p:sp>
      <p:sp>
        <p:nvSpPr>
          <p:cNvPr id="34" name="TextBox 33"/>
          <p:cNvSpPr txBox="1"/>
          <p:nvPr/>
        </p:nvSpPr>
        <p:spPr>
          <a:xfrm>
            <a:off x="6148144" y="1458277"/>
            <a:ext cx="2976805"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Calibration approach</a:t>
            </a:r>
          </a:p>
        </p:txBody>
      </p:sp>
      <p:cxnSp>
        <p:nvCxnSpPr>
          <p:cNvPr id="35" name="Straight Connector 34"/>
          <p:cNvCxnSpPr/>
          <p:nvPr/>
        </p:nvCxnSpPr>
        <p:spPr>
          <a:xfrm>
            <a:off x="5639118" y="1467975"/>
            <a:ext cx="0" cy="448056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7" name="Footnote"/>
          <p:cNvSpPr/>
          <p:nvPr/>
        </p:nvSpPr>
        <p:spPr bwMode="auto">
          <a:xfrm>
            <a:off x="1945506" y="6337873"/>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a:sym typeface="Arial"/>
              </a:rPr>
              <a:t>Source: </a:t>
            </a:r>
            <a:r>
              <a:rPr lang="en-US" sz="800" dirty="0" smtClean="0">
                <a:sym typeface="Arial"/>
              </a:rPr>
              <a:t>“</a:t>
            </a:r>
            <a:r>
              <a:rPr lang="fr-FR" sz="800" dirty="0">
                <a:latin typeface="Arial" panose="020B0604020202020204" pitchFamily="34" charset="0"/>
                <a:cs typeface="Arial" panose="020B0604020202020204" pitchFamily="34" charset="0"/>
                <a:sym typeface="Arial"/>
              </a:rPr>
              <a:t>2016 RAS non-CCAR-</a:t>
            </a:r>
            <a:r>
              <a:rPr lang="fr-FR" sz="800" dirty="0" err="1">
                <a:latin typeface="Arial" panose="020B0604020202020204" pitchFamily="34" charset="0"/>
                <a:cs typeface="Arial" panose="020B0604020202020204" pitchFamily="34" charset="0"/>
                <a:sym typeface="Arial"/>
              </a:rPr>
              <a:t>linked</a:t>
            </a:r>
            <a:r>
              <a:rPr lang="fr-FR" sz="800" dirty="0">
                <a:latin typeface="Arial" panose="020B0604020202020204" pitchFamily="34" charset="0"/>
                <a:cs typeface="Arial" panose="020B0604020202020204" pitchFamily="34" charset="0"/>
                <a:sym typeface="Arial"/>
              </a:rPr>
              <a:t> </a:t>
            </a:r>
            <a:r>
              <a:rPr lang="fr-FR" sz="800" dirty="0" err="1">
                <a:latin typeface="Arial" panose="020B0604020202020204" pitchFamily="34" charset="0"/>
                <a:cs typeface="Arial" panose="020B0604020202020204" pitchFamily="34" charset="0"/>
                <a:sym typeface="Arial"/>
              </a:rPr>
              <a:t>metrics</a:t>
            </a:r>
            <a:r>
              <a:rPr lang="fr-FR" sz="800" dirty="0">
                <a:latin typeface="Arial" panose="020B0604020202020204" pitchFamily="34" charset="0"/>
                <a:cs typeface="Arial" panose="020B0604020202020204" pitchFamily="34" charset="0"/>
                <a:sym typeface="Arial"/>
              </a:rPr>
              <a:t> - SIS.xlsx</a:t>
            </a:r>
            <a:r>
              <a:rPr lang="en-US" sz="800" dirty="0" smtClean="0">
                <a:sym typeface="Arial"/>
              </a:rPr>
              <a:t>” </a:t>
            </a:r>
          </a:p>
        </p:txBody>
      </p:sp>
    </p:spTree>
    <p:extLst>
      <p:ext uri="{BB962C8B-B14F-4D97-AF65-F5344CB8AC3E}">
        <p14:creationId xmlns:p14="http://schemas.microsoft.com/office/powerpoint/2010/main" val="4280183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solidFill>
                  <a:srgbClr val="FF0000"/>
                </a:solidFill>
              </a:rPr>
              <a:t>8</a:t>
            </a:r>
            <a:r>
              <a:rPr lang="en-GB" dirty="0" smtClean="0">
                <a:solidFill>
                  <a:srgbClr val="FF0000"/>
                </a:solidFill>
              </a:rPr>
              <a:t>.</a:t>
            </a:r>
            <a:r>
              <a:rPr lang="en-GB" dirty="0" smtClean="0"/>
              <a:t> Operational risk</a:t>
            </a:r>
            <a:endParaRPr lang="en-GB" b="0" dirty="0"/>
          </a:p>
        </p:txBody>
      </p:sp>
    </p:spTree>
    <p:extLst>
      <p:ext uri="{BB962C8B-B14F-4D97-AF65-F5344CB8AC3E}">
        <p14:creationId xmlns:p14="http://schemas.microsoft.com/office/powerpoint/2010/main" val="4079960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dirty="0" smtClean="0"/>
              <a:t>Limit overview: </a:t>
            </a:r>
            <a:r>
              <a:rPr lang="en-US" b="0" dirty="0" smtClean="0"/>
              <a:t>Operational risk</a:t>
            </a:r>
            <a:endParaRPr lang="en-GB" dirty="0"/>
          </a:p>
        </p:txBody>
      </p:sp>
      <p:grpSp>
        <p:nvGrpSpPr>
          <p:cNvPr id="18" name="Group 17"/>
          <p:cNvGrpSpPr/>
          <p:nvPr/>
        </p:nvGrpSpPr>
        <p:grpSpPr>
          <a:xfrm>
            <a:off x="443921" y="72184"/>
            <a:ext cx="2364861" cy="189008"/>
            <a:chOff x="403281" y="164517"/>
            <a:chExt cx="2364861" cy="189008"/>
          </a:xfrm>
        </p:grpSpPr>
        <p:sp>
          <p:nvSpPr>
            <p:cNvPr id="19" name="Text Box 75"/>
            <p:cNvSpPr txBox="1">
              <a:spLocks noChangeArrowheads="1"/>
            </p:cNvSpPr>
            <p:nvPr/>
          </p:nvSpPr>
          <p:spPr bwMode="gray">
            <a:xfrm>
              <a:off x="636148" y="166688"/>
              <a:ext cx="2131994"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rgbClr val="FF0000"/>
                  </a:solidFill>
                  <a:latin typeface="Arial" panose="020B0604020202020204" pitchFamily="34" charset="0"/>
                  <a:cs typeface="Arial" panose="020B0604020202020204" pitchFamily="34" charset="0"/>
                </a:rPr>
                <a:t>Operational risk: </a:t>
              </a:r>
              <a:r>
                <a:rPr lang="en-US" sz="1200" dirty="0" smtClean="0">
                  <a:solidFill>
                    <a:srgbClr val="FF0000"/>
                  </a:solidFill>
                  <a:latin typeface="Arial" panose="020B0604020202020204" pitchFamily="34" charset="0"/>
                  <a:cs typeface="Arial" panose="020B0604020202020204" pitchFamily="34" charset="0"/>
                </a:rPr>
                <a:t>Limit overview</a:t>
              </a:r>
              <a:endParaRPr lang="en-US" sz="1200" dirty="0">
                <a:solidFill>
                  <a:srgbClr val="FF0000"/>
                </a:solidFill>
                <a:latin typeface="Arial" panose="020B0604020202020204" pitchFamily="34" charset="0"/>
                <a:cs typeface="Arial" panose="020B0604020202020204" pitchFamily="34" charset="0"/>
              </a:endParaRPr>
            </a:p>
          </p:txBody>
        </p:sp>
        <p:sp>
          <p:nvSpPr>
            <p:cNvPr id="20" name="Oval 19"/>
            <p:cNvSpPr/>
            <p:nvPr/>
          </p:nvSpPr>
          <p:spPr bwMode="auto">
            <a:xfrm>
              <a:off x="403281" y="164517"/>
              <a:ext cx="189008" cy="189008"/>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panose="020B0604020202020204" pitchFamily="34" charset="0"/>
                  <a:ea typeface="ＭＳ Ｐゴシック" pitchFamily="-112" charset="-128"/>
                  <a:cs typeface="Arial" panose="020B0604020202020204" pitchFamily="34" charset="0"/>
                </a:rPr>
                <a:t>8</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grpSp>
      <p:graphicFrame>
        <p:nvGraphicFramePr>
          <p:cNvPr id="13" name="Table 12"/>
          <p:cNvGraphicFramePr>
            <a:graphicFrameLocks noGrp="1"/>
          </p:cNvGraphicFramePr>
          <p:nvPr>
            <p:extLst>
              <p:ext uri="{D42A27DB-BD31-4B8C-83A1-F6EECF244321}">
                <p14:modId xmlns:p14="http://schemas.microsoft.com/office/powerpoint/2010/main" val="187369154"/>
              </p:ext>
            </p:extLst>
          </p:nvPr>
        </p:nvGraphicFramePr>
        <p:xfrm>
          <a:off x="365760" y="1463040"/>
          <a:ext cx="8892404" cy="1513206"/>
        </p:xfrm>
        <a:graphic>
          <a:graphicData uri="http://schemas.openxmlformats.org/drawingml/2006/table">
            <a:tbl>
              <a:tblPr firstRow="1" bandRow="1">
                <a:tableStyleId>{2D5ABB26-0587-4C30-8999-92F81FD0307C}</a:tableStyleId>
              </a:tblPr>
              <a:tblGrid>
                <a:gridCol w="1366394"/>
                <a:gridCol w="2139043"/>
                <a:gridCol w="1146527"/>
                <a:gridCol w="1413480"/>
                <a:gridCol w="1413480"/>
                <a:gridCol w="1413480"/>
              </a:tblGrid>
              <a:tr h="0">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100" b="1" dirty="0" smtClean="0">
                          <a:solidFill>
                            <a:srgbClr val="FF0000"/>
                          </a:solidFill>
                          <a:latin typeface="Arial" panose="020B0604020202020204" pitchFamily="34" charset="0"/>
                          <a:cs typeface="Arial" panose="020B0604020202020204" pitchFamily="34" charset="0"/>
                        </a:rPr>
                        <a:t>Risk type</a:t>
                      </a: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spcBef>
                          <a:spcPts val="200"/>
                        </a:spcBef>
                        <a:spcAft>
                          <a:spcPts val="200"/>
                        </a:spcAft>
                      </a:pPr>
                      <a:r>
                        <a:rPr lang="en-GB" sz="1100" b="1" dirty="0" smtClean="0">
                          <a:solidFill>
                            <a:srgbClr val="FF0000"/>
                          </a:solidFill>
                          <a:latin typeface="Arial" panose="020B0604020202020204" pitchFamily="34" charset="0"/>
                          <a:cs typeface="Arial" panose="020B0604020202020204" pitchFamily="34" charset="0"/>
                        </a:rPr>
                        <a:t>Metric</a:t>
                      </a:r>
                      <a:endParaRPr lang="en-GB" sz="11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spcBef>
                          <a:spcPts val="200"/>
                        </a:spcBef>
                        <a:spcAft>
                          <a:spcPts val="200"/>
                        </a:spcAft>
                      </a:pPr>
                      <a:r>
                        <a:rPr lang="en-GB" sz="1100" b="1" dirty="0" smtClean="0">
                          <a:solidFill>
                            <a:srgbClr val="FF0000"/>
                          </a:solidFill>
                          <a:latin typeface="Arial" panose="020B0604020202020204" pitchFamily="34" charset="0"/>
                          <a:cs typeface="Arial" panose="020B0604020202020204" pitchFamily="34" charset="0"/>
                        </a:rPr>
                        <a:t>Entity</a:t>
                      </a:r>
                      <a:endParaRPr lang="en-GB" sz="11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GB" sz="1100" b="1" dirty="0" smtClean="0">
                          <a:solidFill>
                            <a:schemeClr val="tx1"/>
                          </a:solidFill>
                          <a:latin typeface="Arial" panose="020B0604020202020204" pitchFamily="34" charset="0"/>
                          <a:cs typeface="Arial" panose="020B0604020202020204" pitchFamily="34" charset="0"/>
                        </a:rPr>
                        <a:t>Mar 16</a:t>
                      </a:r>
                      <a:endParaRPr lang="en-GB" sz="11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lnSpc>
                          <a:spcPct val="100000"/>
                        </a:lnSpc>
                        <a:spcBef>
                          <a:spcPts val="200"/>
                        </a:spcBef>
                        <a:spcAft>
                          <a:spcPts val="200"/>
                        </a:spcAft>
                      </a:pPr>
                      <a:r>
                        <a:rPr lang="en-GB" sz="1100" b="1" dirty="0" smtClean="0">
                          <a:solidFill>
                            <a:schemeClr val="tx1"/>
                          </a:solidFill>
                          <a:latin typeface="Arial" panose="020B0604020202020204" pitchFamily="34" charset="0"/>
                          <a:cs typeface="Arial" panose="020B0604020202020204" pitchFamily="34" charset="0"/>
                        </a:rPr>
                        <a:t>Amber trigger</a:t>
                      </a:r>
                      <a:endParaRPr lang="en-GB" sz="11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0000"/>
                        </a:lnSpc>
                        <a:spcBef>
                          <a:spcPts val="200"/>
                        </a:spcBef>
                        <a:spcAft>
                          <a:spcPts val="200"/>
                        </a:spcAft>
                      </a:pPr>
                      <a:r>
                        <a:rPr lang="en-GB" sz="1100" b="1" dirty="0" smtClean="0">
                          <a:solidFill>
                            <a:schemeClr val="bg1"/>
                          </a:solidFill>
                          <a:latin typeface="Arial" panose="020B0604020202020204" pitchFamily="34" charset="0"/>
                          <a:cs typeface="Arial" panose="020B0604020202020204" pitchFamily="34" charset="0"/>
                        </a:rPr>
                        <a:t>Red</a:t>
                      </a:r>
                      <a:r>
                        <a:rPr lang="en-GB" sz="1100" b="1" baseline="0" dirty="0" smtClean="0">
                          <a:solidFill>
                            <a:schemeClr val="bg1"/>
                          </a:solidFill>
                          <a:latin typeface="Arial" panose="020B0604020202020204" pitchFamily="34" charset="0"/>
                          <a:cs typeface="Arial" panose="020B0604020202020204" pitchFamily="34" charset="0"/>
                        </a:rPr>
                        <a:t> limits</a:t>
                      </a:r>
                      <a:endParaRPr lang="en-GB" sz="1100" b="1" dirty="0">
                        <a:solidFill>
                          <a:schemeClr val="bg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15856">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Operational risk</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*Gross Operational</a:t>
                      </a:r>
                      <a:r>
                        <a:rPr lang="en-US" sz="1100" u="none" strike="noStrike" baseline="0" dirty="0" smtClean="0">
                          <a:effectLst/>
                          <a:latin typeface="Arial" panose="020B0604020202020204" pitchFamily="34" charset="0"/>
                          <a:cs typeface="Arial" panose="020B0604020202020204" pitchFamily="34" charset="0"/>
                        </a:rPr>
                        <a:t> Risk L</a:t>
                      </a:r>
                      <a:r>
                        <a:rPr lang="en-US" sz="1100" u="none" strike="noStrike" dirty="0" smtClean="0">
                          <a:effectLst/>
                          <a:latin typeface="Arial" panose="020B0604020202020204" pitchFamily="34" charset="0"/>
                          <a:cs typeface="Arial" panose="020B0604020202020204" pitchFamily="34" charset="0"/>
                        </a:rPr>
                        <a:t>osses </a:t>
                      </a:r>
                      <a:r>
                        <a:rPr lang="en-US" sz="1100" u="none" strike="noStrike" dirty="0">
                          <a:effectLst/>
                          <a:latin typeface="Arial" panose="020B0604020202020204" pitchFamily="34" charset="0"/>
                          <a:cs typeface="Arial" panose="020B0604020202020204" pitchFamily="34" charset="0"/>
                        </a:rPr>
                        <a:t>/ </a:t>
                      </a:r>
                      <a:r>
                        <a:rPr lang="en-US" sz="1100" u="none" strike="noStrike" dirty="0" smtClean="0">
                          <a:effectLst/>
                          <a:latin typeface="Arial" panose="020B0604020202020204" pitchFamily="34" charset="0"/>
                          <a:cs typeface="Arial" panose="020B0604020202020204" pitchFamily="34" charset="0"/>
                        </a:rPr>
                        <a:t>Gross Margin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smtClean="0">
                          <a:latin typeface="Arial" panose="020B0604020202020204" pitchFamily="34" charset="0"/>
                          <a:cs typeface="Arial" panose="020B0604020202020204" pitchFamily="34" charset="0"/>
                        </a:rPr>
                        <a:t>SIS</a:t>
                      </a:r>
                      <a:endParaRPr lang="en-US" sz="11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0.19%</a:t>
                      </a: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&gt;=1.5%</a:t>
                      </a:r>
                      <a:endParaRPr lang="en-US" sz="110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&gt;=2.0%</a:t>
                      </a:r>
                      <a:endParaRPr lang="en-US" sz="110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r>
              <a:tr h="36868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Material Operational Risk Events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smtClean="0">
                          <a:latin typeface="Arial" panose="020B0604020202020204" pitchFamily="34" charset="0"/>
                          <a:cs typeface="Arial" panose="020B0604020202020204" pitchFamily="34" charset="0"/>
                        </a:rPr>
                        <a:t>SIS</a:t>
                      </a:r>
                      <a:endParaRPr lang="en-US" sz="11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a:t>
                      </a: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N/A</a:t>
                      </a:r>
                      <a:endParaRPr lang="en-US" sz="110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a:t>
                      </a:r>
                      <a:endParaRPr lang="en-US" sz="110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r>
              <a:tr h="22617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457200" rtl="0" eaLnBrk="1" fontAlgn="b" latinLnBrk="0" hangingPunct="1">
                        <a:lnSpc>
                          <a:spcPct val="115000"/>
                        </a:lnSpc>
                        <a:spcBef>
                          <a:spcPts val="0"/>
                        </a:spcBef>
                        <a:spcAft>
                          <a:spcPts val="0"/>
                        </a:spcAft>
                        <a:tabLst>
                          <a:tab pos="742950" algn="l"/>
                        </a:tabLst>
                      </a:pPr>
                      <a:r>
                        <a:rPr lang="en-US" sz="1100" b="0" i="0" u="none" strike="noStrike" kern="1200" dirty="0" smtClean="0">
                          <a:solidFill>
                            <a:schemeClr val="tx1"/>
                          </a:solidFill>
                          <a:effectLst/>
                          <a:latin typeface="Arial"/>
                          <a:ea typeface="+mn-ea"/>
                          <a:cs typeface="+mn-cs"/>
                        </a:rPr>
                        <a:t>Peak amount of</a:t>
                      </a:r>
                      <a:r>
                        <a:rPr lang="en-US" sz="1100" b="0" i="0" u="none" strike="noStrike" kern="1200" baseline="0" dirty="0" smtClean="0">
                          <a:solidFill>
                            <a:schemeClr val="tx1"/>
                          </a:solidFill>
                          <a:effectLst/>
                          <a:latin typeface="Arial"/>
                          <a:ea typeface="+mn-ea"/>
                          <a:cs typeface="+mn-cs"/>
                        </a:rPr>
                        <a:t> </a:t>
                      </a:r>
                      <a:r>
                        <a:rPr lang="en-US" sz="1100" b="0" i="0" u="none" strike="noStrike" kern="1200" dirty="0" smtClean="0">
                          <a:solidFill>
                            <a:schemeClr val="tx1"/>
                          </a:solidFill>
                          <a:effectLst/>
                          <a:latin typeface="Arial"/>
                          <a:ea typeface="+mn-ea"/>
                          <a:cs typeface="+mn-cs"/>
                        </a:rPr>
                        <a:t>failed trades (% of core</a:t>
                      </a:r>
                      <a:r>
                        <a:rPr lang="en-US" sz="1100" b="0" i="0" u="none" strike="noStrike" kern="1200" baseline="0" dirty="0" smtClean="0">
                          <a:solidFill>
                            <a:schemeClr val="tx1"/>
                          </a:solidFill>
                          <a:effectLst/>
                          <a:latin typeface="Arial"/>
                          <a:ea typeface="+mn-ea"/>
                          <a:cs typeface="+mn-cs"/>
                        </a:rPr>
                        <a:t> </a:t>
                      </a:r>
                      <a:r>
                        <a:rPr lang="en-US" sz="1100" b="0" i="0" u="none" strike="noStrike" kern="1200" dirty="0" smtClean="0">
                          <a:solidFill>
                            <a:schemeClr val="tx1"/>
                          </a:solidFill>
                          <a:effectLst/>
                          <a:latin typeface="Arial"/>
                          <a:ea typeface="+mn-ea"/>
                          <a:cs typeface="+mn-cs"/>
                        </a:rPr>
                        <a:t>equity)</a:t>
                      </a:r>
                      <a:endParaRPr lang="en-US" sz="1100" b="0" i="0" u="none" strike="noStrike" kern="1200" dirty="0">
                        <a:solidFill>
                          <a:schemeClr val="tx1"/>
                        </a:solidFill>
                        <a:effectLst/>
                        <a:latin typeface="Arial"/>
                        <a:ea typeface="+mn-ea"/>
                        <a:cs typeface="+mn-cs"/>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smtClean="0">
                          <a:latin typeface="Arial" panose="020B0604020202020204" pitchFamily="34" charset="0"/>
                          <a:cs typeface="Arial" panose="020B0604020202020204" pitchFamily="34" charset="0"/>
                        </a:rPr>
                        <a:t>SIS</a:t>
                      </a:r>
                      <a:endParaRPr lang="en-US" sz="11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3.66%</a:t>
                      </a: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&gt;=5%</a:t>
                      </a:r>
                      <a:endParaRPr lang="en-US" sz="110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&gt;=6%</a:t>
                      </a:r>
                      <a:endParaRPr lang="en-US" sz="110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4" name="TextBox 13"/>
          <p:cNvSpPr txBox="1"/>
          <p:nvPr/>
        </p:nvSpPr>
        <p:spPr>
          <a:xfrm>
            <a:off x="6465719" y="1196377"/>
            <a:ext cx="2775119" cy="211468"/>
          </a:xfrm>
          <a:prstGeom prst="rect">
            <a:avLst/>
          </a:prstGeom>
          <a:noFill/>
        </p:spPr>
        <p:txBody>
          <a:bodyPr wrap="none" rtlCol="0">
            <a:spAutoFit/>
          </a:bodyPr>
          <a:lstStyle/>
          <a:p>
            <a:r>
              <a:rPr lang="en-US" sz="900" dirty="0">
                <a:solidFill>
                  <a:srgbClr val="000000"/>
                </a:solidFill>
                <a:ea typeface="ＭＳ Ｐゴシック"/>
              </a:rPr>
              <a:t>* SHUSA metric reported in Santander Group RAS</a:t>
            </a:r>
          </a:p>
        </p:txBody>
      </p:sp>
    </p:spTree>
    <p:extLst>
      <p:ext uri="{BB962C8B-B14F-4D97-AF65-F5344CB8AC3E}">
        <p14:creationId xmlns:p14="http://schemas.microsoft.com/office/powerpoint/2010/main" val="4029805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523407"/>
            <a:ext cx="9336044" cy="357021"/>
          </a:xfrm>
          <a:prstGeom prst="rect">
            <a:avLst/>
          </a:prstGeom>
          <a:noFill/>
        </p:spPr>
        <p:txBody>
          <a:bodyPr wrap="square" rtlCol="0">
            <a:spAutoFit/>
          </a:bodyPr>
          <a:lstStyle/>
          <a:p>
            <a:pPr algn="l"/>
            <a:r>
              <a:rPr lang="en-US" sz="2000" b="1" dirty="0"/>
              <a:t>Metric selection:</a:t>
            </a:r>
            <a:r>
              <a:rPr lang="en-US" sz="2000" dirty="0"/>
              <a:t> </a:t>
            </a:r>
            <a:r>
              <a:rPr lang="en-US" sz="2000" dirty="0" smtClean="0"/>
              <a:t>Operational risk metrics</a:t>
            </a:r>
            <a:endParaRPr lang="en-US" sz="2000" dirty="0"/>
          </a:p>
        </p:txBody>
      </p:sp>
      <p:graphicFrame>
        <p:nvGraphicFramePr>
          <p:cNvPr id="3" name="Content Placeholder 12"/>
          <p:cNvGraphicFramePr>
            <a:graphicFrameLocks/>
          </p:cNvGraphicFramePr>
          <p:nvPr>
            <p:extLst>
              <p:ext uri="{D42A27DB-BD31-4B8C-83A1-F6EECF244321}">
                <p14:modId xmlns:p14="http://schemas.microsoft.com/office/powerpoint/2010/main" val="2068653700"/>
              </p:ext>
            </p:extLst>
          </p:nvPr>
        </p:nvGraphicFramePr>
        <p:xfrm>
          <a:off x="360998" y="1463040"/>
          <a:ext cx="8821737" cy="3718560"/>
        </p:xfrm>
        <a:graphic>
          <a:graphicData uri="http://schemas.openxmlformats.org/drawingml/2006/table">
            <a:tbl>
              <a:tblPr firstRow="1" bandRow="1">
                <a:tableStyleId>{839DD9DD-9E6C-4910-8AC0-68ADFF6A6AFC}</a:tableStyleId>
              </a:tblPr>
              <a:tblGrid>
                <a:gridCol w="2077402"/>
                <a:gridCol w="1544320"/>
                <a:gridCol w="5200015"/>
              </a:tblGrid>
              <a:tr h="159448">
                <a:tc>
                  <a:txBody>
                    <a:bodyPr/>
                    <a:lstStyle/>
                    <a:p>
                      <a:pPr algn="l"/>
                      <a:r>
                        <a:rPr lang="en-US" sz="1100" b="1" dirty="0" smtClean="0">
                          <a:solidFill>
                            <a:srgbClr val="FF0000"/>
                          </a:solidFill>
                          <a:latin typeface="Arial" panose="020B0604020202020204" pitchFamily="34" charset="0"/>
                          <a:cs typeface="Arial" panose="020B0604020202020204" pitchFamily="34" charset="0"/>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/portfolio</a:t>
                      </a: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Rationale/commentary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Gross Operational</a:t>
                      </a:r>
                      <a:r>
                        <a:rPr lang="en-US" sz="1100" u="none" strike="noStrike" baseline="0" dirty="0" smtClean="0">
                          <a:effectLst/>
                          <a:latin typeface="Arial" panose="020B0604020202020204" pitchFamily="34" charset="0"/>
                          <a:cs typeface="Arial" panose="020B0604020202020204" pitchFamily="34" charset="0"/>
                        </a:rPr>
                        <a:t> Risk L</a:t>
                      </a:r>
                      <a:r>
                        <a:rPr lang="en-US" sz="1100" u="none" strike="noStrike" dirty="0" smtClean="0">
                          <a:effectLst/>
                          <a:latin typeface="Arial" panose="020B0604020202020204" pitchFamily="34" charset="0"/>
                          <a:cs typeface="Arial" panose="020B0604020202020204" pitchFamily="34" charset="0"/>
                        </a:rPr>
                        <a:t>osses </a:t>
                      </a:r>
                      <a:r>
                        <a:rPr lang="en-US" sz="1100" u="none" strike="noStrike" dirty="0">
                          <a:effectLst/>
                          <a:latin typeface="Arial" panose="020B0604020202020204" pitchFamily="34" charset="0"/>
                          <a:cs typeface="Arial" panose="020B0604020202020204" pitchFamily="34" charset="0"/>
                        </a:rPr>
                        <a:t>/ </a:t>
                      </a:r>
                      <a:r>
                        <a:rPr lang="en-US" sz="1100" u="none" strike="noStrike" dirty="0" smtClean="0">
                          <a:effectLst/>
                          <a:latin typeface="Arial" panose="020B0604020202020204" pitchFamily="34" charset="0"/>
                          <a:cs typeface="Arial" panose="020B0604020202020204" pitchFamily="34" charset="0"/>
                        </a:rPr>
                        <a:t>Gross Margin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SIS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measures the overall operational risk losses at SIS compared to net revenue</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Gross losses are more appropriate than net losses for the purposes of the RAS for the following reasons:</a:t>
                      </a:r>
                    </a:p>
                    <a:p>
                      <a:pPr marL="363538" marR="0" lvl="2" indent="-187325" algn="l" defTabSz="457200" rtl="0" eaLnBrk="1" fontAlgn="auto" latinLnBrk="0" hangingPunct="1">
                        <a:lnSpc>
                          <a:spcPct val="100000"/>
                        </a:lnSpc>
                        <a:spcBef>
                          <a:spcPts val="0"/>
                        </a:spcBef>
                        <a:spcAft>
                          <a:spcPts val="0"/>
                        </a:spcAft>
                        <a:buClr>
                          <a:schemeClr val="tx1"/>
                        </a:buClr>
                        <a:buSzTx/>
                        <a:buFont typeface="Arial"/>
                        <a:buChar char="–"/>
                        <a:tabLst/>
                        <a:defRPr/>
                      </a:pPr>
                      <a:r>
                        <a:rPr lang="en-US" sz="1100" kern="1200" baseline="0" dirty="0" smtClean="0">
                          <a:solidFill>
                            <a:schemeClr val="tx1"/>
                          </a:solidFill>
                          <a:latin typeface="Arial" panose="020B0604020202020204" pitchFamily="34" charset="0"/>
                          <a:ea typeface="+mn-ea"/>
                          <a:cs typeface="Arial" panose="020B0604020202020204" pitchFamily="34" charset="0"/>
                        </a:rPr>
                        <a:t>To account for a ‘worst case’ scenario in the future under which there are no recoveries</a:t>
                      </a:r>
                    </a:p>
                    <a:p>
                      <a:pPr marL="363538" marR="0" lvl="2" indent="-187325" algn="l" defTabSz="457200" rtl="0" eaLnBrk="1" fontAlgn="auto" latinLnBrk="0" hangingPunct="1">
                        <a:lnSpc>
                          <a:spcPct val="100000"/>
                        </a:lnSpc>
                        <a:spcBef>
                          <a:spcPts val="0"/>
                        </a:spcBef>
                        <a:spcAft>
                          <a:spcPts val="0"/>
                        </a:spcAft>
                        <a:buClr>
                          <a:schemeClr val="tx1"/>
                        </a:buClr>
                        <a:buSzTx/>
                        <a:buFont typeface="Arial"/>
                        <a:buChar char="–"/>
                        <a:tabLst/>
                        <a:defRPr/>
                      </a:pPr>
                      <a:r>
                        <a:rPr lang="en-US" sz="1100" kern="1200" baseline="0" dirty="0" smtClean="0">
                          <a:solidFill>
                            <a:schemeClr val="tx1"/>
                          </a:solidFill>
                          <a:latin typeface="Arial" panose="020B0604020202020204" pitchFamily="34" charset="0"/>
                          <a:ea typeface="+mn-ea"/>
                          <a:cs typeface="Arial" panose="020B0604020202020204" pitchFamily="34" charset="0"/>
                        </a:rPr>
                        <a:t>To avoid waiting for additional recoveries and not accounting for or not acting on a breach pending these recoveries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can be relatively easily calculated and monitored</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Material Operational Risk Events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SIS </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is a fairly common forward looking indicator of overall operational risk level</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may be an indicator of a weakening control environment or increased risk profile</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can be relatively easily calculated and monitored</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Chose to include all material risk events escalated to provide Board insight into Operational risk issues across risk types (not only financial)</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algn="l" defTabSz="457200" rtl="0" eaLnBrk="1" fontAlgn="b" latinLnBrk="0" hangingPunct="1">
                        <a:lnSpc>
                          <a:spcPct val="115000"/>
                        </a:lnSpc>
                        <a:spcBef>
                          <a:spcPts val="0"/>
                        </a:spcBef>
                        <a:spcAft>
                          <a:spcPts val="0"/>
                        </a:spcAft>
                        <a:tabLst>
                          <a:tab pos="742950" algn="l"/>
                        </a:tabLst>
                      </a:pPr>
                      <a:r>
                        <a:rPr lang="en-US" sz="1100" b="0" i="0" u="none" strike="noStrike" kern="1200" dirty="0" smtClean="0">
                          <a:solidFill>
                            <a:schemeClr val="tx1"/>
                          </a:solidFill>
                          <a:effectLst/>
                          <a:latin typeface="Arial"/>
                          <a:ea typeface="+mn-ea"/>
                          <a:cs typeface="+mn-cs"/>
                        </a:rPr>
                        <a:t>Peak amount of</a:t>
                      </a:r>
                      <a:r>
                        <a:rPr lang="en-US" sz="1100" b="0" i="0" u="none" strike="noStrike" kern="1200" baseline="0" dirty="0" smtClean="0">
                          <a:solidFill>
                            <a:schemeClr val="tx1"/>
                          </a:solidFill>
                          <a:effectLst/>
                          <a:latin typeface="Arial"/>
                          <a:ea typeface="+mn-ea"/>
                          <a:cs typeface="+mn-cs"/>
                        </a:rPr>
                        <a:t> </a:t>
                      </a:r>
                      <a:r>
                        <a:rPr lang="en-US" sz="1100" b="0" i="0" u="none" strike="noStrike" kern="1200" dirty="0" smtClean="0">
                          <a:solidFill>
                            <a:schemeClr val="tx1"/>
                          </a:solidFill>
                          <a:effectLst/>
                          <a:latin typeface="Arial"/>
                          <a:ea typeface="+mn-ea"/>
                          <a:cs typeface="+mn-cs"/>
                        </a:rPr>
                        <a:t>failed trades (% of core</a:t>
                      </a:r>
                      <a:r>
                        <a:rPr lang="en-US" sz="1100" b="0" i="0" u="none" strike="noStrike" kern="1200" baseline="0" dirty="0" smtClean="0">
                          <a:solidFill>
                            <a:schemeClr val="tx1"/>
                          </a:solidFill>
                          <a:effectLst/>
                          <a:latin typeface="Arial"/>
                          <a:ea typeface="+mn-ea"/>
                          <a:cs typeface="+mn-cs"/>
                        </a:rPr>
                        <a:t> </a:t>
                      </a:r>
                      <a:r>
                        <a:rPr lang="en-US" sz="1100" b="0" i="0" u="none" strike="noStrike" kern="1200" dirty="0" smtClean="0">
                          <a:solidFill>
                            <a:schemeClr val="tx1"/>
                          </a:solidFill>
                          <a:effectLst/>
                          <a:latin typeface="Arial"/>
                          <a:ea typeface="+mn-ea"/>
                          <a:cs typeface="+mn-cs"/>
                        </a:rPr>
                        <a:t>equity)</a:t>
                      </a:r>
                      <a:endParaRPr lang="en-US" sz="1100" b="0" i="0" u="none" strike="noStrike" kern="1200" dirty="0">
                        <a:solidFill>
                          <a:schemeClr val="tx1"/>
                        </a:solidFill>
                        <a:effectLst/>
                        <a:latin typeface="Arial"/>
                        <a:ea typeface="+mn-ea"/>
                        <a:cs typeface="+mn-cs"/>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SIS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was previously monitored as a key risk indicator for SIS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The metric allows SIS’ Board to regulate the amount of operational risk SIS is exposed to</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9" name="Group 8"/>
          <p:cNvGrpSpPr/>
          <p:nvPr/>
        </p:nvGrpSpPr>
        <p:grpSpPr>
          <a:xfrm>
            <a:off x="443921" y="72184"/>
            <a:ext cx="2459439" cy="189008"/>
            <a:chOff x="403281" y="164517"/>
            <a:chExt cx="2459439" cy="189008"/>
          </a:xfrm>
        </p:grpSpPr>
        <p:sp>
          <p:nvSpPr>
            <p:cNvPr id="10" name="Text Box 75"/>
            <p:cNvSpPr txBox="1">
              <a:spLocks noChangeArrowheads="1"/>
            </p:cNvSpPr>
            <p:nvPr/>
          </p:nvSpPr>
          <p:spPr bwMode="gray">
            <a:xfrm>
              <a:off x="636148" y="166688"/>
              <a:ext cx="2226572"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rgbClr val="FF0000"/>
                  </a:solidFill>
                </a:rPr>
                <a:t>Operational risk: </a:t>
              </a:r>
              <a:r>
                <a:rPr lang="en-US" sz="1200" dirty="0" smtClean="0">
                  <a:solidFill>
                    <a:srgbClr val="FF0000"/>
                  </a:solidFill>
                </a:rPr>
                <a:t>Metric selection</a:t>
              </a:r>
              <a:endParaRPr lang="en-US" sz="1200" dirty="0">
                <a:solidFill>
                  <a:srgbClr val="FF0000"/>
                </a:solidFill>
              </a:endParaRPr>
            </a:p>
          </p:txBody>
        </p:sp>
        <p:sp>
          <p:nvSpPr>
            <p:cNvPr id="11" name="Oval 10"/>
            <p:cNvSpPr/>
            <p:nvPr/>
          </p:nvSpPr>
          <p:spPr bwMode="auto">
            <a:xfrm>
              <a:off x="403281" y="164517"/>
              <a:ext cx="189008" cy="189008"/>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8</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2917846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306246752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4512"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dirty="0">
              <a:ln>
                <a:noFill/>
              </a:ln>
              <a:solidFill>
                <a:schemeClr val="tx1"/>
              </a:solidFill>
              <a:effectLst/>
              <a:latin typeface="Arial"/>
              <a:ea typeface="Meiryo"/>
              <a:cs typeface="Arial"/>
              <a:sym typeface="Arial"/>
            </a:endParaRPr>
          </a:p>
        </p:txBody>
      </p:sp>
      <p:graphicFrame>
        <p:nvGraphicFramePr>
          <p:cNvPr id="65" name="Object 64"/>
          <p:cNvGraphicFramePr>
            <a:graphicFrameLocks/>
          </p:cNvGraphicFramePr>
          <p:nvPr>
            <p:custDataLst>
              <p:tags r:id="rId4"/>
            </p:custDataLst>
            <p:extLst>
              <p:ext uri="{D42A27DB-BD31-4B8C-83A1-F6EECF244321}">
                <p14:modId xmlns:p14="http://schemas.microsoft.com/office/powerpoint/2010/main" val="781674349"/>
              </p:ext>
            </p:extLst>
          </p:nvPr>
        </p:nvGraphicFramePr>
        <p:xfrm>
          <a:off x="228600" y="1714500"/>
          <a:ext cx="3638685" cy="2962365"/>
        </p:xfrm>
        <a:graphic>
          <a:graphicData uri="http://schemas.openxmlformats.org/presentationml/2006/ole">
            <mc:AlternateContent xmlns:mc="http://schemas.openxmlformats.org/markup-compatibility/2006">
              <mc:Choice xmlns:v="urn:schemas-microsoft-com:vml" Requires="v">
                <p:oleObj spid="_x0000_s314513" name="Chart" r:id="rId25" imgW="3638685" imgH="2962365" progId="MSGraph.Chart.8">
                  <p:embed followColorScheme="full"/>
                </p:oleObj>
              </mc:Choice>
              <mc:Fallback>
                <p:oleObj name="Chart" r:id="rId25" imgW="3638685" imgH="2962365" progId="MSGraph.Chart.8">
                  <p:embed followColorScheme="full"/>
                  <p:pic>
                    <p:nvPicPr>
                      <p:cNvPr id="0" name=""/>
                      <p:cNvPicPr/>
                      <p:nvPr/>
                    </p:nvPicPr>
                    <p:blipFill>
                      <a:blip r:embed="rId26"/>
                      <a:stretch>
                        <a:fillRect/>
                      </a:stretch>
                    </p:blipFill>
                    <p:spPr>
                      <a:xfrm>
                        <a:off x="228600" y="1714500"/>
                        <a:ext cx="3638685" cy="2962365"/>
                      </a:xfrm>
                      <a:prstGeom prst="rect">
                        <a:avLst/>
                      </a:prstGeom>
                    </p:spPr>
                  </p:pic>
                </p:oleObj>
              </mc:Fallback>
            </mc:AlternateContent>
          </a:graphicData>
        </a:graphic>
      </p:graphicFrame>
      <p:sp>
        <p:nvSpPr>
          <p:cNvPr id="84" name="Text Placeholder 26"/>
          <p:cNvSpPr>
            <a:spLocks noGrp="1"/>
          </p:cNvSpPr>
          <p:nvPr>
            <p:custDataLst>
              <p:tags r:id="rId5"/>
            </p:custDataLst>
          </p:nvPr>
        </p:nvSpPr>
        <p:spPr bwMode="auto">
          <a:xfrm>
            <a:off x="3406775" y="45561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21AB5D5D-5F20-4FED-AE3D-0204EA45C966}" type="datetime'''''''''''4''''''''''''''''''''''''Q''1''''''''''''''''5'''">
              <a:rPr lang="en-US" sz="1000">
                <a:latin typeface="Arial"/>
                <a:ea typeface="Meiryo"/>
                <a:cs typeface="Arial"/>
                <a:sym typeface="Arial"/>
              </a:rPr>
              <a:pPr/>
              <a:t>4Q15</a:t>
            </a:fld>
            <a:endParaRPr lang="en-GB" sz="1000" dirty="0">
              <a:latin typeface="Arial"/>
              <a:ea typeface="Meiryo"/>
              <a:cs typeface="Arial"/>
              <a:sym typeface="Arial"/>
            </a:endParaRPr>
          </a:p>
        </p:txBody>
      </p:sp>
      <p:sp>
        <p:nvSpPr>
          <p:cNvPr id="85" name="Text Placeholder 25"/>
          <p:cNvSpPr>
            <a:spLocks noGrp="1"/>
          </p:cNvSpPr>
          <p:nvPr>
            <p:custDataLst>
              <p:tags r:id="rId6"/>
            </p:custDataLst>
          </p:nvPr>
        </p:nvSpPr>
        <p:spPr bwMode="auto">
          <a:xfrm>
            <a:off x="3001963" y="45561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FD1A1656-7F9E-4755-B2C2-536BABBF78A3}" type="datetime'''''''''''''3''''''''''''''Q''''''''''''''''1''5'''''''">
              <a:rPr lang="en-US" sz="1000">
                <a:latin typeface="Arial"/>
                <a:ea typeface="Meiryo"/>
                <a:cs typeface="Arial"/>
                <a:sym typeface="Arial"/>
              </a:rPr>
              <a:pPr/>
              <a:t>3Q15</a:t>
            </a:fld>
            <a:endParaRPr lang="en-GB" sz="1000" dirty="0">
              <a:latin typeface="Arial"/>
              <a:ea typeface="Meiryo"/>
              <a:cs typeface="Arial"/>
              <a:sym typeface="Arial"/>
            </a:endParaRPr>
          </a:p>
        </p:txBody>
      </p:sp>
      <p:sp>
        <p:nvSpPr>
          <p:cNvPr id="83" name="Text Placeholder 24"/>
          <p:cNvSpPr>
            <a:spLocks noGrp="1"/>
          </p:cNvSpPr>
          <p:nvPr>
            <p:custDataLst>
              <p:tags r:id="rId7"/>
            </p:custDataLst>
          </p:nvPr>
        </p:nvSpPr>
        <p:spPr bwMode="auto">
          <a:xfrm>
            <a:off x="2597150" y="45561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BC543516-6F38-4FDF-B4CD-54BB69F5B46C}" type="datetime'''''''''''''''''''''2''''''''''''Q1''''''''''''''''''''''''5'">
              <a:rPr lang="en-US" sz="1000">
                <a:latin typeface="Arial"/>
                <a:ea typeface="Meiryo"/>
                <a:cs typeface="Arial"/>
                <a:sym typeface="Arial"/>
              </a:rPr>
              <a:pPr/>
              <a:t>2Q15</a:t>
            </a:fld>
            <a:endParaRPr lang="en-GB" sz="1000" dirty="0">
              <a:latin typeface="Arial"/>
              <a:ea typeface="Meiryo"/>
              <a:cs typeface="Arial"/>
              <a:sym typeface="Arial"/>
            </a:endParaRPr>
          </a:p>
        </p:txBody>
      </p:sp>
      <p:sp>
        <p:nvSpPr>
          <p:cNvPr id="82" name="Text Placeholder 6181"/>
          <p:cNvSpPr>
            <a:spLocks noGrp="1"/>
          </p:cNvSpPr>
          <p:nvPr>
            <p:custDataLst>
              <p:tags r:id="rId8"/>
            </p:custDataLst>
          </p:nvPr>
        </p:nvSpPr>
        <p:spPr bwMode="auto">
          <a:xfrm>
            <a:off x="2192338" y="45561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FontTx/>
              <a:buNone/>
            </a:pPr>
            <a:fld id="{5E593C51-3EA7-4E23-9F1C-527F3B743E49}" type="datetime'''''1''''''Q''1''''5'''''''''''''''''''''''''''''''''''">
              <a:rPr lang="en-US" sz="1000">
                <a:solidFill>
                  <a:srgbClr val="000000"/>
                </a:solidFill>
                <a:latin typeface="Arial"/>
                <a:ea typeface="Meiryo"/>
                <a:cs typeface="Arial"/>
                <a:sym typeface="Arial"/>
              </a:rPr>
              <a:pPr/>
              <a:t>1Q15</a:t>
            </a:fld>
            <a:endParaRPr lang="en-GB" sz="1000" dirty="0">
              <a:solidFill>
                <a:srgbClr val="000000"/>
              </a:solidFill>
              <a:latin typeface="Arial"/>
              <a:ea typeface="Meiryo"/>
              <a:cs typeface="Arial"/>
              <a:sym typeface="Arial"/>
            </a:endParaRPr>
          </a:p>
        </p:txBody>
      </p:sp>
      <p:sp>
        <p:nvSpPr>
          <p:cNvPr id="81" name="Text Placeholder 23"/>
          <p:cNvSpPr>
            <a:spLocks noGrp="1"/>
          </p:cNvSpPr>
          <p:nvPr>
            <p:custDataLst>
              <p:tags r:id="rId9"/>
            </p:custDataLst>
          </p:nvPr>
        </p:nvSpPr>
        <p:spPr bwMode="auto">
          <a:xfrm>
            <a:off x="1787525" y="45561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0DCA4C27-9C43-42D4-A96A-0495246C63CB}" type="datetime'''4''''''''''''''''Q''1''''''''''4'''''''''''''''''">
              <a:rPr lang="en-US" sz="1000">
                <a:latin typeface="Arial"/>
                <a:ea typeface="Meiryo"/>
                <a:cs typeface="Arial"/>
                <a:sym typeface="Arial"/>
              </a:rPr>
              <a:pPr/>
              <a:t>4Q14</a:t>
            </a:fld>
            <a:endParaRPr lang="en-GB" sz="1000" dirty="0">
              <a:latin typeface="Arial"/>
              <a:ea typeface="Meiryo"/>
              <a:cs typeface="Arial"/>
              <a:sym typeface="Arial"/>
            </a:endParaRPr>
          </a:p>
        </p:txBody>
      </p:sp>
      <p:sp>
        <p:nvSpPr>
          <p:cNvPr id="66" name="Text Placeholder 22"/>
          <p:cNvSpPr>
            <a:spLocks noGrp="1"/>
          </p:cNvSpPr>
          <p:nvPr>
            <p:custDataLst>
              <p:tags r:id="rId10"/>
            </p:custDataLst>
          </p:nvPr>
        </p:nvSpPr>
        <p:spPr bwMode="auto">
          <a:xfrm>
            <a:off x="1382713" y="45561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42D8AF0B-FF2A-4150-96A0-3837895B3DB0}" type="datetime'''''''3''''''''''Q''''1''4'''">
              <a:rPr lang="en-US" sz="1000">
                <a:latin typeface="Arial"/>
                <a:ea typeface="Meiryo"/>
                <a:cs typeface="Arial"/>
                <a:sym typeface="Arial"/>
              </a:rPr>
              <a:pPr/>
              <a:t>3Q14</a:t>
            </a:fld>
            <a:endParaRPr lang="en-GB" sz="1000" dirty="0">
              <a:latin typeface="Arial"/>
              <a:ea typeface="Meiryo"/>
              <a:cs typeface="Arial"/>
              <a:sym typeface="Arial"/>
            </a:endParaRPr>
          </a:p>
        </p:txBody>
      </p:sp>
      <p:sp>
        <p:nvSpPr>
          <p:cNvPr id="79" name="Text Placeholder 21"/>
          <p:cNvSpPr>
            <a:spLocks noGrp="1"/>
          </p:cNvSpPr>
          <p:nvPr>
            <p:custDataLst>
              <p:tags r:id="rId11"/>
            </p:custDataLst>
          </p:nvPr>
        </p:nvSpPr>
        <p:spPr bwMode="auto">
          <a:xfrm>
            <a:off x="977900" y="45561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812ADC00-C85C-465D-85C8-8034FCE367B7}" type="datetime'''''''2''''''Q''''''''''''1''''''''''''''''''''''4'''">
              <a:rPr lang="en-US" sz="1000">
                <a:latin typeface="Arial"/>
                <a:ea typeface="Meiryo"/>
                <a:cs typeface="Arial"/>
                <a:sym typeface="Arial"/>
              </a:rPr>
              <a:pPr/>
              <a:t>2Q14</a:t>
            </a:fld>
            <a:endParaRPr lang="en-GB" sz="1000" dirty="0">
              <a:latin typeface="Arial"/>
              <a:ea typeface="Meiryo"/>
              <a:cs typeface="Arial"/>
              <a:sym typeface="Arial"/>
            </a:endParaRPr>
          </a:p>
        </p:txBody>
      </p:sp>
      <p:sp>
        <p:nvSpPr>
          <p:cNvPr id="67" name="Text Placeholder 6180"/>
          <p:cNvSpPr>
            <a:spLocks noGrp="1"/>
          </p:cNvSpPr>
          <p:nvPr>
            <p:custDataLst>
              <p:tags r:id="rId12"/>
            </p:custDataLst>
          </p:nvPr>
        </p:nvSpPr>
        <p:spPr bwMode="auto">
          <a:xfrm>
            <a:off x="573088" y="45561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FontTx/>
              <a:buNone/>
            </a:pPr>
            <a:fld id="{F541E6B2-D20F-4996-AF51-274F84AC16E9}" type="datetime'''1''''''''''Q1''''''''''''''''''4'''''''''''''''''">
              <a:rPr lang="en-US" sz="1000">
                <a:solidFill>
                  <a:srgbClr val="000000"/>
                </a:solidFill>
                <a:latin typeface="Arial"/>
                <a:ea typeface="Meiryo"/>
                <a:cs typeface="Arial"/>
                <a:sym typeface="Arial"/>
              </a:rPr>
              <a:pPr/>
              <a:t>1Q14</a:t>
            </a:fld>
            <a:endParaRPr lang="en-GB" sz="1000" dirty="0">
              <a:solidFill>
                <a:srgbClr val="000000"/>
              </a:solidFill>
              <a:latin typeface="Arial"/>
              <a:ea typeface="Meiryo"/>
              <a:cs typeface="Arial"/>
              <a:sym typeface="Arial"/>
            </a:endParaRPr>
          </a:p>
        </p:txBody>
      </p:sp>
      <p:sp>
        <p:nvSpPr>
          <p:cNvPr id="42" name="Content Placeholder 4"/>
          <p:cNvSpPr txBox="1">
            <a:spLocks/>
          </p:cNvSpPr>
          <p:nvPr/>
        </p:nvSpPr>
        <p:spPr>
          <a:xfrm>
            <a:off x="5162550" y="1841500"/>
            <a:ext cx="4084638" cy="2683812"/>
          </a:xfrm>
          <a:prstGeom prst="rect">
            <a:avLst/>
          </a:prstGeom>
        </p:spPr>
        <p:txBody>
          <a:bodyPr wrap="square" lIns="0" tIns="0" rIns="0" bIns="0">
            <a:sp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buFont typeface="Arial" panose="020B0604020202020204" pitchFamily="34" charset="0"/>
              <a:buChar char="•"/>
              <a:defRPr/>
            </a:pPr>
            <a:r>
              <a:rPr lang="en-GB" sz="1100" kern="0" dirty="0" smtClean="0">
                <a:solidFill>
                  <a:schemeClr val="tx1"/>
                </a:solidFill>
                <a:latin typeface="Arial" panose="020B0604020202020204" pitchFamily="34" charset="0"/>
                <a:cs typeface="Arial" panose="020B0604020202020204" pitchFamily="34" charset="0"/>
              </a:rPr>
              <a:t>Calculated based on 12 months trailing losses and margins, instead of quarterly data, to </a:t>
            </a:r>
            <a:r>
              <a:rPr lang="en-US" sz="1100" kern="0" dirty="0" smtClean="0">
                <a:solidFill>
                  <a:schemeClr val="tx1"/>
                </a:solidFill>
                <a:latin typeface="Arial" panose="020B0604020202020204" pitchFamily="34" charset="0"/>
                <a:cs typeface="Arial" panose="020B0604020202020204" pitchFamily="34" charset="0"/>
              </a:rPr>
              <a:t>smooth out seasonality, reduce volatility, and produce tighter constraints</a:t>
            </a:r>
          </a:p>
          <a:p>
            <a:pPr marL="171450" lvl="1" indent="-171450" defTabSz="457200">
              <a:lnSpc>
                <a:spcPct val="100000"/>
              </a:lnSpc>
              <a:buFont typeface="Arial" panose="020B0604020202020204" pitchFamily="34" charset="0"/>
              <a:buChar char="•"/>
              <a:defRPr/>
            </a:pPr>
            <a:r>
              <a:rPr lang="en-US" sz="1100" kern="0" dirty="0">
                <a:solidFill>
                  <a:schemeClr val="tx1"/>
                </a:solidFill>
                <a:latin typeface="Arial" panose="020B0604020202020204" pitchFamily="34" charset="0"/>
                <a:cs typeface="Arial" panose="020B0604020202020204" pitchFamily="34" charset="0"/>
              </a:rPr>
              <a:t>SHUSA set a recommended red limit as the average of the SHUSA historical ratio with one standard deviation as the buffer between red limit and amber trigger; these limits (1.5% and 2.0%) were cascaded to </a:t>
            </a:r>
            <a:r>
              <a:rPr lang="en-US" sz="1100" kern="0" dirty="0" smtClean="0">
                <a:solidFill>
                  <a:schemeClr val="tx1"/>
                </a:solidFill>
                <a:latin typeface="Arial" panose="020B0604020202020204" pitchFamily="34" charset="0"/>
                <a:cs typeface="Arial" panose="020B0604020202020204" pitchFamily="34" charset="0"/>
              </a:rPr>
              <a:t>SIS to </a:t>
            </a:r>
            <a:r>
              <a:rPr lang="en-US" sz="1100" kern="0" dirty="0">
                <a:solidFill>
                  <a:schemeClr val="tx1"/>
                </a:solidFill>
                <a:latin typeface="Arial" panose="020B0604020202020204" pitchFamily="34" charset="0"/>
                <a:cs typeface="Arial" panose="020B0604020202020204" pitchFamily="34" charset="0"/>
              </a:rPr>
              <a:t>ensure consistency of messaging; </a:t>
            </a:r>
          </a:p>
          <a:p>
            <a:pPr marL="171450" lvl="1" indent="-171450" defTabSz="457200">
              <a:lnSpc>
                <a:spcPct val="100000"/>
              </a:lnSpc>
              <a:buFont typeface="Arial" panose="020B0604020202020204" pitchFamily="34" charset="0"/>
              <a:buChar char="•"/>
              <a:defRPr/>
            </a:pPr>
            <a:r>
              <a:rPr lang="en-US" sz="1100" kern="0" dirty="0">
                <a:solidFill>
                  <a:schemeClr val="tx1"/>
                </a:solidFill>
                <a:latin typeface="Arial" panose="020B0604020202020204" pitchFamily="34" charset="0"/>
                <a:cs typeface="Arial" panose="020B0604020202020204" pitchFamily="34" charset="0"/>
              </a:rPr>
              <a:t>Entity limits tighter than SHUSA’s limits were adjusted for other entities and SHUSA’s final limits were </a:t>
            </a:r>
            <a:r>
              <a:rPr lang="en-US" sz="1100" kern="0" dirty="0" smtClean="0">
                <a:solidFill>
                  <a:schemeClr val="tx1"/>
                </a:solidFill>
                <a:latin typeface="Arial" panose="020B0604020202020204" pitchFamily="34" charset="0"/>
                <a:cs typeface="Arial" panose="020B0604020202020204" pitchFamily="34" charset="0"/>
              </a:rPr>
              <a:t>checked against a </a:t>
            </a:r>
            <a:r>
              <a:rPr lang="en-US" sz="1100" kern="0" dirty="0">
                <a:solidFill>
                  <a:schemeClr val="tx1"/>
                </a:solidFill>
                <a:latin typeface="Arial" panose="020B0604020202020204" pitchFamily="34" charset="0"/>
                <a:cs typeface="Arial" panose="020B0604020202020204" pitchFamily="34" charset="0"/>
              </a:rPr>
              <a:t>weighted average of all of the entity limits</a:t>
            </a:r>
          </a:p>
          <a:p>
            <a:pPr marL="171450" lvl="1" indent="-171450" defTabSz="457200">
              <a:lnSpc>
                <a:spcPct val="100000"/>
              </a:lnSpc>
              <a:spcBef>
                <a:spcPts val="600"/>
              </a:spcBef>
              <a:buFont typeface="Arial" panose="020B0604020202020204" pitchFamily="34" charset="0"/>
              <a:buChar char="•"/>
              <a:defRPr/>
            </a:pPr>
            <a:r>
              <a:rPr lang="en-US" sz="1100" kern="0" dirty="0">
                <a:solidFill>
                  <a:schemeClr val="tx1"/>
                </a:solidFill>
                <a:latin typeface="Arial" panose="020B0604020202020204" pitchFamily="34" charset="0"/>
                <a:cs typeface="Arial" panose="020B0604020202020204" pitchFamily="34" charset="0"/>
              </a:rPr>
              <a:t>Tight limits vs historical values allow SHUSA to closely monitor Operational Risk, escalate issues more quickly, and communicate a message of improvement needed across entities</a:t>
            </a:r>
          </a:p>
        </p:txBody>
      </p:sp>
      <p:sp>
        <p:nvSpPr>
          <p:cNvPr id="71" name="TextBox 70"/>
          <p:cNvSpPr txBox="1"/>
          <p:nvPr/>
        </p:nvSpPr>
        <p:spPr>
          <a:xfrm>
            <a:off x="1910397" y="2024040"/>
            <a:ext cx="2552066" cy="307777"/>
          </a:xfrm>
          <a:prstGeom prst="rect">
            <a:avLst/>
          </a:prstGeom>
          <a:noFill/>
        </p:spPr>
        <p:txBody>
          <a:bodyPr wrap="square" lIns="0" tIns="0" rIns="0" bIns="0" rtlCol="0">
            <a:spAutoFit/>
          </a:bodyPr>
          <a:lstStyle/>
          <a:p>
            <a:pPr algn="l">
              <a:lnSpc>
                <a:spcPct val="100000"/>
              </a:lnSpc>
            </a:pPr>
            <a:r>
              <a:rPr lang="en-US" b="1" dirty="0" smtClean="0">
                <a:latin typeface="Arial" panose="020B0604020202020204" pitchFamily="34" charset="0"/>
                <a:cs typeface="Arial" panose="020B0604020202020204" pitchFamily="34" charset="0"/>
              </a:rPr>
              <a:t>Average quarterly gross </a:t>
            </a:r>
            <a:r>
              <a:rPr lang="en-US" b="1" dirty="0">
                <a:latin typeface="Arial" panose="020B0604020202020204" pitchFamily="34" charset="0"/>
                <a:cs typeface="Arial" panose="020B0604020202020204" pitchFamily="34" charset="0"/>
              </a:rPr>
              <a:t>margin: </a:t>
            </a:r>
            <a:r>
              <a:rPr lang="en-US" dirty="0" smtClean="0">
                <a:latin typeface="Arial" panose="020B0604020202020204" pitchFamily="34" charset="0"/>
                <a:cs typeface="Arial" panose="020B0604020202020204" pitchFamily="34" charset="0"/>
              </a:rPr>
              <a:t>$ 22M</a:t>
            </a:r>
          </a:p>
          <a:p>
            <a:pPr algn="l">
              <a:lnSpc>
                <a:spcPct val="100000"/>
              </a:lnSpc>
            </a:pPr>
            <a:r>
              <a:rPr lang="en-US" b="1" dirty="0" smtClean="0">
                <a:latin typeface="Arial" panose="020B0604020202020204" pitchFamily="34" charset="0"/>
                <a:cs typeface="Arial" panose="020B0604020202020204" pitchFamily="34" charset="0"/>
              </a:rPr>
              <a:t>Average quarterly gross losses: </a:t>
            </a:r>
            <a:r>
              <a:rPr lang="en-US" dirty="0" smtClean="0">
                <a:latin typeface="Arial" panose="020B0604020202020204" pitchFamily="34" charset="0"/>
                <a:cs typeface="Arial" panose="020B0604020202020204" pitchFamily="34" charset="0"/>
              </a:rPr>
              <a:t>$ 0.2M </a:t>
            </a:r>
          </a:p>
        </p:txBody>
      </p:sp>
      <p:cxnSp>
        <p:nvCxnSpPr>
          <p:cNvPr id="69" name="Straight Connector 68"/>
          <p:cNvCxnSpPr/>
          <p:nvPr/>
        </p:nvCxnSpPr>
        <p:spPr>
          <a:xfrm>
            <a:off x="4785678" y="1464455"/>
            <a:ext cx="0" cy="4073236"/>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751898" y="2705743"/>
            <a:ext cx="540212" cy="307777"/>
          </a:xfrm>
          <a:prstGeom prst="rect">
            <a:avLst/>
          </a:prstGeom>
          <a:noFill/>
        </p:spPr>
        <p:txBody>
          <a:bodyPr wrap="none" lIns="0" tIns="0" rIns="0" bIns="0" rtlCol="0">
            <a:spAutoFit/>
          </a:bodyPr>
          <a:lstStyle/>
          <a:p>
            <a:pPr algn="l">
              <a:lnSpc>
                <a:spcPct val="100000"/>
              </a:lnSpc>
            </a:pPr>
            <a:r>
              <a:rPr lang="en-US" b="1" dirty="0" smtClean="0">
                <a:solidFill>
                  <a:schemeClr val="accent1"/>
                </a:solidFill>
                <a:latin typeface="Arial" panose="020B0604020202020204" pitchFamily="34" charset="0"/>
                <a:cs typeface="Arial" panose="020B0604020202020204" pitchFamily="34" charset="0"/>
              </a:rPr>
              <a:t>Red limit</a:t>
            </a:r>
          </a:p>
          <a:p>
            <a:pPr algn="l">
              <a:lnSpc>
                <a:spcPct val="100000"/>
              </a:lnSpc>
            </a:pPr>
            <a:r>
              <a:rPr lang="en-US" b="1" dirty="0" smtClean="0">
                <a:solidFill>
                  <a:schemeClr val="accent1"/>
                </a:solidFill>
                <a:latin typeface="Arial" panose="020B0604020202020204" pitchFamily="34" charset="0"/>
                <a:cs typeface="Arial" panose="020B0604020202020204" pitchFamily="34" charset="0"/>
              </a:rPr>
              <a:t>2.0%</a:t>
            </a:r>
            <a:endParaRPr lang="en-US" b="1" dirty="0">
              <a:solidFill>
                <a:schemeClr val="accent1"/>
              </a:solidFill>
              <a:latin typeface="Arial" panose="020B0604020202020204" pitchFamily="34" charset="0"/>
              <a:cs typeface="Arial" panose="020B0604020202020204" pitchFamily="34" charset="0"/>
            </a:endParaRPr>
          </a:p>
        </p:txBody>
      </p:sp>
      <p:sp>
        <p:nvSpPr>
          <p:cNvPr id="73" name="TextBox 72"/>
          <p:cNvSpPr txBox="1"/>
          <p:nvPr/>
        </p:nvSpPr>
        <p:spPr>
          <a:xfrm>
            <a:off x="3751898" y="3019750"/>
            <a:ext cx="992878" cy="307777"/>
          </a:xfrm>
          <a:prstGeom prst="rect">
            <a:avLst/>
          </a:prstGeom>
          <a:noFill/>
        </p:spPr>
        <p:txBody>
          <a:bodyPr wrap="square" lIns="0" tIns="0" rIns="0" bIns="0" rtlCol="0">
            <a:spAutoFit/>
          </a:bodyPr>
          <a:lstStyle/>
          <a:p>
            <a:pPr algn="l">
              <a:lnSpc>
                <a:spcPct val="100000"/>
              </a:lnSpc>
            </a:pPr>
            <a:r>
              <a:rPr lang="en-US" b="1" dirty="0" smtClean="0">
                <a:solidFill>
                  <a:srgbClr val="FFC000"/>
                </a:solidFill>
                <a:latin typeface="Arial" panose="020B0604020202020204" pitchFamily="34" charset="0"/>
                <a:cs typeface="Arial" panose="020B0604020202020204" pitchFamily="34" charset="0"/>
              </a:rPr>
              <a:t>Amber trigger </a:t>
            </a:r>
            <a:endParaRPr lang="en-US" b="1" dirty="0">
              <a:solidFill>
                <a:srgbClr val="FFC000"/>
              </a:solidFill>
              <a:latin typeface="Arial" panose="020B0604020202020204" pitchFamily="34" charset="0"/>
              <a:cs typeface="Arial" panose="020B0604020202020204" pitchFamily="34" charset="0"/>
            </a:endParaRPr>
          </a:p>
          <a:p>
            <a:pPr algn="l">
              <a:lnSpc>
                <a:spcPct val="100000"/>
              </a:lnSpc>
            </a:pPr>
            <a:r>
              <a:rPr lang="en-US" b="1" dirty="0" smtClean="0">
                <a:solidFill>
                  <a:srgbClr val="FFC000"/>
                </a:solidFill>
                <a:latin typeface="Arial" panose="020B0604020202020204" pitchFamily="34" charset="0"/>
                <a:cs typeface="Arial" panose="020B0604020202020204" pitchFamily="34" charset="0"/>
              </a:rPr>
              <a:t>1.5%</a:t>
            </a:r>
            <a:endParaRPr lang="en-US" b="1" dirty="0">
              <a:solidFill>
                <a:srgbClr val="FFC000"/>
              </a:solidFill>
              <a:latin typeface="Arial" panose="020B0604020202020204" pitchFamily="34" charset="0"/>
              <a:cs typeface="Arial" panose="020B0604020202020204" pitchFamily="34" charset="0"/>
            </a:endParaRPr>
          </a:p>
        </p:txBody>
      </p:sp>
      <p:sp>
        <p:nvSpPr>
          <p:cNvPr id="10" name="Content Placeholder 9"/>
          <p:cNvSpPr>
            <a:spLocks noGrp="1"/>
          </p:cNvSpPr>
          <p:nvPr>
            <p:ph sz="quarter" idx="11"/>
          </p:nvPr>
        </p:nvSpPr>
        <p:spPr/>
        <p:txBody>
          <a:bodyPr/>
          <a:lstStyle/>
          <a:p>
            <a:r>
              <a:rPr lang="en-GB" dirty="0" smtClean="0"/>
              <a:t>Calibration: </a:t>
            </a:r>
            <a:r>
              <a:rPr lang="en-US" b="0" dirty="0"/>
              <a:t>Gross Operational Risk Losses / Gross </a:t>
            </a:r>
            <a:r>
              <a:rPr lang="en-US" b="0" dirty="0" smtClean="0"/>
              <a:t>Margin</a:t>
            </a:r>
            <a:endParaRPr lang="en-US" b="0" dirty="0"/>
          </a:p>
        </p:txBody>
      </p:sp>
      <p:sp>
        <p:nvSpPr>
          <p:cNvPr id="48" name="TextBox 47"/>
          <p:cNvSpPr txBox="1"/>
          <p:nvPr/>
        </p:nvSpPr>
        <p:spPr>
          <a:xfrm>
            <a:off x="360997" y="1461453"/>
            <a:ext cx="3944937" cy="430887"/>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a:solidFill>
                  <a:schemeClr val="accent1"/>
                </a:solidFill>
                <a:latin typeface="Arial" panose="020B0604020202020204" pitchFamily="34" charset="0"/>
                <a:cs typeface="Arial" panose="020B0604020202020204" pitchFamily="34" charset="0"/>
              </a:rPr>
              <a:t>G</a:t>
            </a:r>
            <a:r>
              <a:rPr lang="en-US" sz="1400" b="1" dirty="0" smtClean="0">
                <a:solidFill>
                  <a:schemeClr val="accent1"/>
                </a:solidFill>
                <a:latin typeface="Arial" panose="020B0604020202020204" pitchFamily="34" charset="0"/>
                <a:cs typeface="Arial" panose="020B0604020202020204" pitchFamily="34" charset="0"/>
              </a:rPr>
              <a:t>ross losses/gross margin</a:t>
            </a:r>
            <a:r>
              <a:rPr lang="en-US" sz="1400" b="1" baseline="30000" dirty="0" smtClean="0">
                <a:solidFill>
                  <a:schemeClr val="accent1"/>
                </a:solidFill>
                <a:latin typeface="Arial" panose="020B0604020202020204" pitchFamily="34" charset="0"/>
                <a:cs typeface="Arial" panose="020B0604020202020204" pitchFamily="34" charset="0"/>
              </a:rPr>
              <a:t>1</a:t>
            </a:r>
          </a:p>
          <a:p>
            <a:pPr algn="l">
              <a:lnSpc>
                <a:spcPct val="100000"/>
              </a:lnSpc>
              <a:spcBef>
                <a:spcPts val="0"/>
              </a:spcBef>
              <a:spcAft>
                <a:spcPts val="0"/>
              </a:spcAft>
            </a:pPr>
            <a:r>
              <a:rPr lang="en-US" sz="1400" dirty="0" smtClean="0">
                <a:solidFill>
                  <a:schemeClr val="accent1"/>
                </a:solidFill>
                <a:latin typeface="Arial" panose="020B0604020202020204" pitchFamily="34" charset="0"/>
                <a:cs typeface="Arial" panose="020B0604020202020204" pitchFamily="34" charset="0"/>
              </a:rPr>
              <a:t>Q1 2014 – Q4 2015</a:t>
            </a:r>
            <a:r>
              <a:rPr lang="en-US" sz="1400" baseline="30000" dirty="0" smtClean="0">
                <a:solidFill>
                  <a:schemeClr val="accent1"/>
                </a:solidFill>
                <a:latin typeface="Arial" panose="020B0604020202020204" pitchFamily="34" charset="0"/>
                <a:cs typeface="Arial" panose="020B0604020202020204" pitchFamily="34" charset="0"/>
              </a:rPr>
              <a:t>2</a:t>
            </a:r>
            <a:r>
              <a:rPr lang="en-US" sz="1400" dirty="0" smtClean="0">
                <a:solidFill>
                  <a:schemeClr val="accent1"/>
                </a:solidFill>
                <a:latin typeface="Arial" panose="020B0604020202020204" pitchFamily="34" charset="0"/>
                <a:cs typeface="Arial" panose="020B0604020202020204" pitchFamily="34" charset="0"/>
              </a:rPr>
              <a:t>, %</a:t>
            </a:r>
          </a:p>
        </p:txBody>
      </p:sp>
      <p:sp>
        <p:nvSpPr>
          <p:cNvPr id="64" name="TextBox 63"/>
          <p:cNvSpPr txBox="1"/>
          <p:nvPr/>
        </p:nvSpPr>
        <p:spPr>
          <a:xfrm>
            <a:off x="5162550" y="1458277"/>
            <a:ext cx="396240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Calibration approach</a:t>
            </a:r>
          </a:p>
        </p:txBody>
      </p:sp>
      <p:cxnSp>
        <p:nvCxnSpPr>
          <p:cNvPr id="89" name="Straight Connector 88"/>
          <p:cNvCxnSpPr/>
          <p:nvPr>
            <p:custDataLst>
              <p:tags r:id="rId13"/>
            </p:custDataLst>
          </p:nvPr>
        </p:nvCxnSpPr>
        <p:spPr bwMode="gray">
          <a:xfrm>
            <a:off x="2830513" y="5186363"/>
            <a:ext cx="219075" cy="0"/>
          </a:xfrm>
          <a:prstGeom prst="line">
            <a:avLst/>
          </a:prstGeom>
          <a:ln w="19050">
            <a:solidFill>
              <a:srgbClr val="FF000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custDataLst>
              <p:tags r:id="rId14"/>
            </p:custDataLst>
          </p:nvPr>
        </p:nvCxnSpPr>
        <p:spPr bwMode="gray">
          <a:xfrm>
            <a:off x="2830513" y="4983163"/>
            <a:ext cx="219075" cy="0"/>
          </a:xfrm>
          <a:prstGeom prst="line">
            <a:avLst/>
          </a:prstGeom>
          <a:ln w="19050">
            <a:solidFill>
              <a:srgbClr val="FFBF27"/>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custDataLst>
              <p:tags r:id="rId15"/>
            </p:custDataLst>
          </p:nvPr>
        </p:nvCxnSpPr>
        <p:spPr bwMode="gray">
          <a:xfrm>
            <a:off x="411164" y="5186363"/>
            <a:ext cx="219075" cy="0"/>
          </a:xfrm>
          <a:prstGeom prst="line">
            <a:avLst/>
          </a:prstGeom>
          <a:ln w="19050">
            <a:solidFill>
              <a:srgbClr val="008AB3"/>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86" name="Rectangle 85"/>
          <p:cNvSpPr/>
          <p:nvPr>
            <p:custDataLst>
              <p:tags r:id="rId16"/>
            </p:custDataLst>
          </p:nvPr>
        </p:nvSpPr>
        <p:spPr bwMode="auto">
          <a:xfrm>
            <a:off x="450850" y="4916488"/>
            <a:ext cx="179387" cy="133350"/>
          </a:xfrm>
          <a:prstGeom prst="rect">
            <a:avLst/>
          </a:prstGeom>
          <a:solidFill>
            <a:srgbClr val="C0C0C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endParaRPr lang="en-GB" dirty="0" smtClean="0">
              <a:solidFill>
                <a:srgbClr val="000000"/>
              </a:solidFill>
            </a:endParaRPr>
          </a:p>
        </p:txBody>
      </p:sp>
      <p:sp>
        <p:nvSpPr>
          <p:cNvPr id="90" name="Text Placeholder 6191"/>
          <p:cNvSpPr>
            <a:spLocks noGrp="1"/>
          </p:cNvSpPr>
          <p:nvPr>
            <p:custDataLst>
              <p:tags r:id="rId17"/>
            </p:custDataLst>
          </p:nvPr>
        </p:nvSpPr>
        <p:spPr bwMode="auto">
          <a:xfrm>
            <a:off x="3100388" y="5116513"/>
            <a:ext cx="5762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FontTx/>
              <a:buNone/>
            </a:pPr>
            <a:fld id="{6513F721-5B3C-4B79-B5AB-2F3F6377FE33}" type="datetime''''' ''R''ed'''' ''l''''''''i''''m''''''''i''''''''''t'''''">
              <a:rPr lang="en-US" sz="1000">
                <a:solidFill>
                  <a:srgbClr val="000000"/>
                </a:solidFill>
                <a:latin typeface="Arial"/>
                <a:ea typeface="Meiryo"/>
                <a:cs typeface="Arial"/>
                <a:sym typeface="Arial"/>
              </a:rPr>
              <a:pPr/>
              <a:t> Red limit</a:t>
            </a:fld>
            <a:r>
              <a:rPr lang="en-US" sz="1000" baseline="30000" smtClean="0">
                <a:solidFill>
                  <a:srgbClr val="000000"/>
                </a:solidFill>
                <a:latin typeface="Arial"/>
                <a:ea typeface="Meiryo"/>
                <a:cs typeface="Arial"/>
                <a:sym typeface="Arial"/>
              </a:rPr>
              <a:t>2</a:t>
            </a:r>
            <a:endParaRPr lang="en-GB" sz="1000" dirty="0">
              <a:solidFill>
                <a:srgbClr val="000000"/>
              </a:solidFill>
              <a:latin typeface="Arial"/>
              <a:ea typeface="Meiryo"/>
              <a:cs typeface="Arial"/>
              <a:sym typeface="Arial"/>
            </a:endParaRPr>
          </a:p>
        </p:txBody>
      </p:sp>
      <p:sp>
        <p:nvSpPr>
          <p:cNvPr id="92" name="Text Placeholder 2"/>
          <p:cNvSpPr>
            <a:spLocks noGrp="1"/>
          </p:cNvSpPr>
          <p:nvPr>
            <p:custDataLst>
              <p:tags r:id="rId18"/>
            </p:custDataLst>
          </p:nvPr>
        </p:nvSpPr>
        <p:spPr bwMode="auto">
          <a:xfrm>
            <a:off x="3100388" y="4913313"/>
            <a:ext cx="8493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E999C58A-CE8F-4F87-A7A4-06CCF244B2AC}" type="datetime''' ''''A''''''''''''mbe''''r'' ''t''''r''''''i''''''gg''''er'">
              <a:rPr lang="en-US" sz="1000">
                <a:latin typeface="Arial"/>
                <a:ea typeface="Meiryo"/>
                <a:cs typeface="Arial"/>
                <a:sym typeface="Arial"/>
              </a:rPr>
              <a:pPr/>
              <a:t> Amber trigger</a:t>
            </a:fld>
            <a:r>
              <a:rPr lang="en-US" sz="1000" baseline="30000" smtClean="0">
                <a:latin typeface="Arial"/>
                <a:ea typeface="Meiryo"/>
                <a:cs typeface="Arial"/>
                <a:sym typeface="Arial"/>
              </a:rPr>
              <a:t>2</a:t>
            </a:r>
            <a:endParaRPr lang="en-GB" sz="1000" dirty="0">
              <a:latin typeface="Arial"/>
              <a:ea typeface="Meiryo"/>
              <a:cs typeface="Arial"/>
              <a:sym typeface="Arial"/>
            </a:endParaRPr>
          </a:p>
        </p:txBody>
      </p:sp>
      <p:sp>
        <p:nvSpPr>
          <p:cNvPr id="91" name="Text Placeholder 6173"/>
          <p:cNvSpPr>
            <a:spLocks noGrp="1"/>
          </p:cNvSpPr>
          <p:nvPr>
            <p:custDataLst>
              <p:tags r:id="rId19"/>
            </p:custDataLst>
          </p:nvPr>
        </p:nvSpPr>
        <p:spPr bwMode="auto">
          <a:xfrm>
            <a:off x="681038" y="5116513"/>
            <a:ext cx="19335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FontTx/>
              <a:buNone/>
            </a:pPr>
            <a:fld id="{CEC5C734-DE71-4235-A760-048F828B1574}" type="datetime'Gross l''os''''s'' ''''/'''' ''gross margin (a''nn''ua''l)'''">
              <a:rPr lang="en-US" sz="1000">
                <a:solidFill>
                  <a:srgbClr val="000000"/>
                </a:solidFill>
                <a:latin typeface="Arial"/>
                <a:ea typeface="Meiryo"/>
                <a:cs typeface="Arial"/>
                <a:sym typeface="Arial"/>
              </a:rPr>
              <a:pPr/>
              <a:t>Gross loss / gross margin (annual)</a:t>
            </a:fld>
            <a:endParaRPr lang="en-GB" sz="1000" dirty="0">
              <a:solidFill>
                <a:srgbClr val="000000"/>
              </a:solidFill>
              <a:latin typeface="Arial"/>
              <a:ea typeface="Meiryo"/>
              <a:cs typeface="Arial"/>
              <a:sym typeface="Arial"/>
            </a:endParaRPr>
          </a:p>
        </p:txBody>
      </p:sp>
      <p:sp>
        <p:nvSpPr>
          <p:cNvPr id="93" name="Text Placeholder 6185"/>
          <p:cNvSpPr>
            <a:spLocks noGrp="1"/>
          </p:cNvSpPr>
          <p:nvPr>
            <p:custDataLst>
              <p:tags r:id="rId20"/>
            </p:custDataLst>
          </p:nvPr>
        </p:nvSpPr>
        <p:spPr bwMode="auto">
          <a:xfrm>
            <a:off x="681038" y="4913313"/>
            <a:ext cx="20478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FontTx/>
              <a:buNone/>
            </a:pPr>
            <a:fld id="{B9708AF0-BE8B-4A36-BC9F-390BDE0743C2}" type="datetime'G''r''''''oss ''l''os''s / gros''s ''ma''rgi''n (q''uarterly)'">
              <a:rPr lang="en-US" sz="1000">
                <a:solidFill>
                  <a:srgbClr val="000000"/>
                </a:solidFill>
                <a:latin typeface="Arial"/>
                <a:ea typeface="Meiryo"/>
                <a:cs typeface="Arial"/>
                <a:sym typeface="Arial"/>
              </a:rPr>
              <a:pPr/>
              <a:t>Gross loss / gross margin (quarterly)</a:t>
            </a:fld>
            <a:endParaRPr lang="en-GB" sz="1000" dirty="0">
              <a:solidFill>
                <a:srgbClr val="000000"/>
              </a:solidFill>
              <a:latin typeface="Arial"/>
              <a:ea typeface="Meiryo"/>
              <a:cs typeface="Arial"/>
              <a:sym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1674015224"/>
              </p:ext>
            </p:extLst>
          </p:nvPr>
        </p:nvGraphicFramePr>
        <p:xfrm>
          <a:off x="5162550" y="4646217"/>
          <a:ext cx="4095751" cy="651057"/>
        </p:xfrm>
        <a:graphic>
          <a:graphicData uri="http://schemas.openxmlformats.org/drawingml/2006/table">
            <a:tbl>
              <a:tblPr>
                <a:tableStyleId>{839DD9DD-9E6C-4910-8AC0-68ADFF6A6AFC}</a:tableStyleId>
              </a:tblPr>
              <a:tblGrid>
                <a:gridCol w="1112727"/>
                <a:gridCol w="745756"/>
                <a:gridCol w="745756"/>
                <a:gridCol w="745756"/>
                <a:gridCol w="745756"/>
              </a:tblGrid>
              <a:tr h="217019">
                <a:tc>
                  <a:txBody>
                    <a:bodyPr/>
                    <a:lstStyle/>
                    <a:p>
                      <a:pPr algn="l" fontAlgn="b"/>
                      <a:r>
                        <a:rPr lang="en-US" sz="1100" u="none" strike="noStrike" dirty="0">
                          <a:effectLst/>
                          <a:latin typeface="Arial" panose="020B0604020202020204" pitchFamily="34" charset="0"/>
                          <a:cs typeface="Arial" panose="020B0604020202020204" pitchFamily="34" charset="0"/>
                        </a:rPr>
                        <a:t>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b">
                    <a:lnL>
                      <a:noFill/>
                    </a:lnL>
                    <a:lnR>
                      <a:noFill/>
                    </a:lnR>
                    <a:lnT>
                      <a:noFill/>
                    </a:lnT>
                    <a:lnB w="9525" cap="flat" cmpd="sng" algn="ctr">
                      <a:noFill/>
                    </a:lnB>
                    <a:lnTlToBr w="12700" cmpd="sng">
                      <a:noFill/>
                      <a:prstDash val="solid"/>
                    </a:lnTlToBr>
                    <a:lnBlToTr w="12700" cmpd="sng">
                      <a:noFill/>
                      <a:prstDash val="solid"/>
                    </a:lnBlToTr>
                    <a:solidFill>
                      <a:schemeClr val="bg1"/>
                    </a:solidFill>
                  </a:tcPr>
                </a:tc>
                <a:tc gridSpan="2">
                  <a:txBody>
                    <a:bodyPr/>
                    <a:lstStyle/>
                    <a:p>
                      <a:pPr algn="ctr" fontAlgn="b"/>
                      <a:r>
                        <a:rPr lang="en-US" sz="1100" b="1" u="none" strike="noStrike" dirty="0" smtClean="0">
                          <a:effectLst/>
                          <a:latin typeface="Arial" panose="020B0604020202020204" pitchFamily="34" charset="0"/>
                          <a:cs typeface="Arial" panose="020B0604020202020204" pitchFamily="34" charset="0"/>
                        </a:rPr>
                        <a:t>Limits (%)</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algn="ctr" fontAlgn="b"/>
                      <a:r>
                        <a:rPr lang="en-US" sz="1100" b="1" u="none" strike="noStrike" dirty="0">
                          <a:effectLst/>
                          <a:latin typeface="Arial" panose="020B0604020202020204" pitchFamily="34" charset="0"/>
                          <a:cs typeface="Arial" panose="020B0604020202020204" pitchFamily="34" charset="0"/>
                        </a:rPr>
                        <a:t>Losses </a:t>
                      </a:r>
                      <a:r>
                        <a:rPr lang="en-US" sz="1100" b="1" u="none" strike="noStrike" dirty="0" smtClean="0">
                          <a:effectLst/>
                          <a:latin typeface="Arial" panose="020B0604020202020204" pitchFamily="34" charset="0"/>
                          <a:cs typeface="Arial" panose="020B0604020202020204" pitchFamily="34" charset="0"/>
                        </a:rPr>
                        <a:t>($M)</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1000" b="0" i="0" u="none" strike="noStrike" dirty="0">
                        <a:solidFill>
                          <a:srgbClr val="000000"/>
                        </a:solidFill>
                        <a:effectLst/>
                        <a:latin typeface="Arial"/>
                      </a:endParaRPr>
                    </a:p>
                  </a:txBody>
                  <a:tcPr marL="0" marR="0" marT="0" marB="0" anchor="b">
                    <a:solidFill>
                      <a:schemeClr val="bg1"/>
                    </a:solidFill>
                  </a:tcPr>
                </a:tc>
              </a:tr>
              <a:tr h="217019">
                <a:tc>
                  <a:txBody>
                    <a:bodyPr/>
                    <a:lstStyle/>
                    <a:p>
                      <a:pPr algn="ctr" fontAlgn="b"/>
                      <a:r>
                        <a:rPr lang="en-US" sz="1100" b="1" u="none" strike="noStrike" dirty="0" smtClean="0">
                          <a:effectLst/>
                          <a:latin typeface="Arial" panose="020B0604020202020204" pitchFamily="34" charset="0"/>
                          <a:cs typeface="Arial" panose="020B0604020202020204" pitchFamily="34" charset="0"/>
                        </a:rPr>
                        <a:t>Revenue</a:t>
                      </a:r>
                      <a:r>
                        <a:rPr lang="en-US" sz="1100" b="1" u="none" strike="noStrike" baseline="0" dirty="0" smtClean="0">
                          <a:effectLst/>
                          <a:latin typeface="Arial" panose="020B0604020202020204" pitchFamily="34" charset="0"/>
                          <a:cs typeface="Arial" panose="020B0604020202020204" pitchFamily="34" charset="0"/>
                        </a:rPr>
                        <a:t> ($M)</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b">
                    <a:lnL>
                      <a:noFill/>
                    </a:lnL>
                    <a:lnR>
                      <a:noFill/>
                    </a:lnR>
                    <a:lnT w="9525" cap="flat" cmpd="sng" algn="ctr">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1" u="none" strike="noStrike" dirty="0">
                          <a:solidFill>
                            <a:schemeClr val="tx1"/>
                          </a:solidFill>
                          <a:effectLst/>
                          <a:latin typeface="Arial" panose="020B0604020202020204" pitchFamily="34" charset="0"/>
                          <a:cs typeface="Arial" panose="020B0604020202020204" pitchFamily="34" charset="0"/>
                        </a:rPr>
                        <a:t>Amber</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b"/>
                      <a:r>
                        <a:rPr lang="en-US" sz="1100" b="1" u="none" strike="noStrike" dirty="0">
                          <a:solidFill>
                            <a:schemeClr val="bg1"/>
                          </a:solidFill>
                          <a:effectLst/>
                          <a:latin typeface="Arial" panose="020B0604020202020204" pitchFamily="34" charset="0"/>
                          <a:cs typeface="Arial" panose="020B0604020202020204" pitchFamily="34" charset="0"/>
                        </a:rPr>
                        <a:t>Red</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b"/>
                      <a:r>
                        <a:rPr lang="en-US" sz="1100" b="1" u="none" strike="noStrike" dirty="0">
                          <a:solidFill>
                            <a:srgbClr val="FFC000"/>
                          </a:solidFill>
                          <a:effectLst/>
                          <a:latin typeface="Arial" panose="020B0604020202020204" pitchFamily="34" charset="0"/>
                          <a:cs typeface="Arial" panose="020B0604020202020204" pitchFamily="34" charset="0"/>
                        </a:rPr>
                        <a:t>Amber</a:t>
                      </a:r>
                      <a:endParaRPr lang="en-US" sz="1100" b="1" i="0" u="none" strike="noStrike" dirty="0">
                        <a:solidFill>
                          <a:srgbClr val="FFC000"/>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1" u="none" strike="noStrike" dirty="0">
                          <a:solidFill>
                            <a:schemeClr val="accent1"/>
                          </a:solidFill>
                          <a:effectLst/>
                          <a:latin typeface="Arial" panose="020B0604020202020204" pitchFamily="34" charset="0"/>
                          <a:cs typeface="Arial" panose="020B0604020202020204" pitchFamily="34" charset="0"/>
                        </a:rPr>
                        <a:t>Red</a:t>
                      </a:r>
                      <a:endParaRPr lang="en-US" sz="1100" b="1" i="0" u="none" strike="noStrike" dirty="0">
                        <a:solidFill>
                          <a:schemeClr val="accent1"/>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7019">
                <a:tc>
                  <a:txBody>
                    <a:bodyPr/>
                    <a:lstStyle/>
                    <a:p>
                      <a:pPr algn="ctr" fontAlgn="b"/>
                      <a:r>
                        <a:rPr lang="en-US" sz="1100" u="none" strike="noStrike" dirty="0">
                          <a:solidFill>
                            <a:schemeClr val="tx1"/>
                          </a:solidFill>
                          <a:effectLst/>
                          <a:latin typeface="Arial" panose="020B0604020202020204" pitchFamily="34" charset="0"/>
                          <a:cs typeface="Arial" panose="020B0604020202020204" pitchFamily="34" charset="0"/>
                        </a:rPr>
                        <a:t> </a:t>
                      </a:r>
                      <a:r>
                        <a:rPr lang="en-US" sz="1100" u="none" strike="noStrike" dirty="0" smtClean="0">
                          <a:solidFill>
                            <a:schemeClr val="tx1"/>
                          </a:solidFill>
                          <a:effectLst/>
                          <a:latin typeface="Arial" panose="020B0604020202020204" pitchFamily="34" charset="0"/>
                          <a:cs typeface="Arial" panose="020B0604020202020204" pitchFamily="34" charset="0"/>
                        </a:rPr>
                        <a:t>$88</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u="none" strike="noStrike" dirty="0" smtClean="0">
                          <a:solidFill>
                            <a:schemeClr val="tx1"/>
                          </a:solidFill>
                          <a:effectLst/>
                          <a:latin typeface="Arial" panose="020B0604020202020204" pitchFamily="34" charset="0"/>
                          <a:cs typeface="Arial" panose="020B0604020202020204" pitchFamily="34" charset="0"/>
                        </a:rPr>
                        <a:t>1.5%</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1100" u="none" strike="noStrike" dirty="0" smtClean="0">
                          <a:solidFill>
                            <a:schemeClr val="tx1"/>
                          </a:solidFill>
                          <a:effectLst/>
                          <a:latin typeface="Arial" panose="020B0604020202020204" pitchFamily="34" charset="0"/>
                          <a:cs typeface="Arial" panose="020B0604020202020204" pitchFamily="34" charset="0"/>
                        </a:rPr>
                        <a:t>2.0%</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u="none" strike="noStrike" dirty="0">
                          <a:solidFill>
                            <a:schemeClr val="tx1"/>
                          </a:solidFill>
                          <a:effectLst/>
                          <a:latin typeface="Arial" panose="020B0604020202020204" pitchFamily="34" charset="0"/>
                          <a:cs typeface="Arial" panose="020B0604020202020204" pitchFamily="34" charset="0"/>
                        </a:rPr>
                        <a:t> </a:t>
                      </a:r>
                      <a:r>
                        <a:rPr lang="en-US" sz="1100" u="none" strike="noStrike" dirty="0" smtClean="0">
                          <a:solidFill>
                            <a:schemeClr val="tx1"/>
                          </a:solidFill>
                          <a:effectLst/>
                          <a:latin typeface="Arial" panose="020B0604020202020204" pitchFamily="34" charset="0"/>
                          <a:cs typeface="Arial" panose="020B0604020202020204" pitchFamily="34" charset="0"/>
                        </a:rPr>
                        <a:t>$1.3</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u="none" strike="noStrike" dirty="0">
                          <a:solidFill>
                            <a:schemeClr val="tx1"/>
                          </a:solidFill>
                          <a:effectLst/>
                          <a:latin typeface="Arial" panose="020B0604020202020204" pitchFamily="34" charset="0"/>
                          <a:cs typeface="Arial" panose="020B0604020202020204" pitchFamily="34" charset="0"/>
                        </a:rPr>
                        <a:t> </a:t>
                      </a:r>
                      <a:r>
                        <a:rPr lang="en-US" sz="1100" u="none" strike="noStrike" dirty="0" smtClean="0">
                          <a:solidFill>
                            <a:schemeClr val="tx1"/>
                          </a:solidFill>
                          <a:effectLst/>
                          <a:latin typeface="Arial" panose="020B0604020202020204" pitchFamily="34" charset="0"/>
                          <a:cs typeface="Arial" panose="020B0604020202020204" pitchFamily="34" charset="0"/>
                        </a:rPr>
                        <a:t>$1.8</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40" name="Group 39"/>
          <p:cNvGrpSpPr/>
          <p:nvPr/>
        </p:nvGrpSpPr>
        <p:grpSpPr>
          <a:xfrm>
            <a:off x="443921" y="72184"/>
            <a:ext cx="2799275" cy="189008"/>
            <a:chOff x="403281" y="164517"/>
            <a:chExt cx="2799275" cy="189008"/>
          </a:xfrm>
        </p:grpSpPr>
        <p:sp>
          <p:nvSpPr>
            <p:cNvPr id="41"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a:solidFill>
                    <a:schemeClr val="accent1"/>
                  </a:solidFill>
                </a:rPr>
                <a:t>Operational risk: Calibration – Gross Operational Risk Losses / Gross Margin</a:t>
              </a:r>
            </a:p>
            <a:p>
              <a:pPr algn="l">
                <a:lnSpc>
                  <a:spcPct val="100000"/>
                </a:lnSpc>
              </a:pPr>
              <a:endParaRPr lang="en-US" sz="1200" dirty="0">
                <a:solidFill>
                  <a:schemeClr val="accent1"/>
                </a:solidFill>
              </a:endParaRPr>
            </a:p>
          </p:txBody>
        </p:sp>
        <p:sp>
          <p:nvSpPr>
            <p:cNvPr id="43" name="Oval 42"/>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8</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34" name="Footnote"/>
          <p:cNvSpPr/>
          <p:nvPr/>
        </p:nvSpPr>
        <p:spPr bwMode="auto">
          <a:xfrm>
            <a:off x="1949598" y="6339814"/>
            <a:ext cx="574837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spcBef>
                <a:spcPts val="0"/>
              </a:spcBef>
              <a:spcAft>
                <a:spcPts val="0"/>
              </a:spcAft>
            </a:pPr>
            <a:r>
              <a:rPr lang="en-US" sz="800" dirty="0">
                <a:latin typeface="Arial" panose="020B0604020202020204" pitchFamily="34" charset="0"/>
                <a:cs typeface="Arial" panose="020B0604020202020204" pitchFamily="34" charset="0"/>
                <a:sym typeface="Arial"/>
              </a:rPr>
              <a:t>Source: “20160601 Gross Loss to Gross Margin Ratio.xlsx</a:t>
            </a:r>
            <a:r>
              <a:rPr lang="en-US" sz="800" dirty="0" smtClean="0">
                <a:latin typeface="Arial" panose="020B0604020202020204" pitchFamily="34" charset="0"/>
                <a:cs typeface="Arial" panose="020B0604020202020204" pitchFamily="34" charset="0"/>
                <a:sym typeface="Arial"/>
              </a:rPr>
              <a:t>”</a:t>
            </a:r>
          </a:p>
          <a:p>
            <a:pPr marL="228600" indent="-228600" algn="l">
              <a:lnSpc>
                <a:spcPct val="100000"/>
              </a:lnSpc>
              <a:buAutoNum type="arabicPeriod"/>
            </a:pPr>
            <a:r>
              <a:rPr lang="en-US" sz="800" dirty="0">
                <a:latin typeface="Arial" panose="020B0604020202020204" pitchFamily="34" charset="0"/>
                <a:cs typeface="Arial" panose="020B0604020202020204" pitchFamily="34" charset="0"/>
                <a:sym typeface="Arial"/>
              </a:rPr>
              <a:t>Gross losses are defined as losses before accounting for recoveries; gross margin is defined as net revenue </a:t>
            </a:r>
          </a:p>
          <a:p>
            <a:pPr marL="228600" indent="-228600" algn="l">
              <a:lnSpc>
                <a:spcPct val="100000"/>
              </a:lnSpc>
              <a:buFontTx/>
              <a:buAutoNum type="arabicPeriod"/>
            </a:pPr>
            <a:r>
              <a:rPr lang="en-US" sz="800" dirty="0">
                <a:solidFill>
                  <a:srgbClr val="000000"/>
                </a:solidFill>
                <a:latin typeface="Arial"/>
                <a:ea typeface="ＭＳ Ｐゴシック"/>
                <a:sym typeface="Arial"/>
              </a:rPr>
              <a:t>2014 data is reported as a NY aggregate </a:t>
            </a:r>
            <a:r>
              <a:rPr lang="en-US" sz="800" dirty="0" smtClean="0">
                <a:solidFill>
                  <a:srgbClr val="000000"/>
                </a:solidFill>
                <a:latin typeface="Arial"/>
                <a:ea typeface="ＭＳ Ｐゴシック"/>
                <a:sym typeface="Arial"/>
              </a:rPr>
              <a:t>view. </a:t>
            </a:r>
            <a:r>
              <a:rPr lang="en-US" sz="800" dirty="0">
                <a:solidFill>
                  <a:srgbClr val="000000"/>
                </a:solidFill>
                <a:latin typeface="Arial"/>
                <a:ea typeface="ＭＳ Ｐゴシック"/>
                <a:sym typeface="Arial"/>
              </a:rPr>
              <a:t>2015 data can be split out and is reported for SIS only in the chart above; Due to data constraints, PPNR instead of Net Revenue was used for the IHCs in calculating the SHUSA gross margin. </a:t>
            </a:r>
          </a:p>
        </p:txBody>
      </p:sp>
    </p:spTree>
    <p:extLst>
      <p:ext uri="{BB962C8B-B14F-4D97-AF65-F5344CB8AC3E}">
        <p14:creationId xmlns:p14="http://schemas.microsoft.com/office/powerpoint/2010/main" val="2951060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5523212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5536"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dirty="0">
              <a:ln>
                <a:noFill/>
              </a:ln>
              <a:solidFill>
                <a:schemeClr val="tx1"/>
              </a:solidFill>
              <a:effectLst/>
              <a:latin typeface="Arial"/>
              <a:cs typeface="Arial"/>
              <a:sym typeface="Arial"/>
            </a:endParaRPr>
          </a:p>
        </p:txBody>
      </p:sp>
      <p:graphicFrame>
        <p:nvGraphicFramePr>
          <p:cNvPr id="58" name="Object 57"/>
          <p:cNvGraphicFramePr>
            <a:graphicFrameLocks/>
          </p:cNvGraphicFramePr>
          <p:nvPr>
            <p:custDataLst>
              <p:tags r:id="rId4"/>
            </p:custDataLst>
            <p:extLst>
              <p:ext uri="{D42A27DB-BD31-4B8C-83A1-F6EECF244321}">
                <p14:modId xmlns:p14="http://schemas.microsoft.com/office/powerpoint/2010/main" val="983086628"/>
              </p:ext>
            </p:extLst>
          </p:nvPr>
        </p:nvGraphicFramePr>
        <p:xfrm>
          <a:off x="419100" y="1828800"/>
          <a:ext cx="3981585" cy="3648165"/>
        </p:xfrm>
        <a:graphic>
          <a:graphicData uri="http://schemas.openxmlformats.org/presentationml/2006/ole">
            <mc:AlternateContent xmlns:mc="http://schemas.openxmlformats.org/markup-compatibility/2006">
              <mc:Choice xmlns:v="urn:schemas-microsoft-com:vml" Requires="v">
                <p:oleObj spid="_x0000_s315537" name="Chart" r:id="rId13" imgW="3981585" imgH="3648165" progId="MSGraph.Chart.8">
                  <p:embed followColorScheme="full"/>
                </p:oleObj>
              </mc:Choice>
              <mc:Fallback>
                <p:oleObj name="Chart" r:id="rId13" imgW="3981585" imgH="3648165" progId="MSGraph.Chart.8">
                  <p:embed followColorScheme="full"/>
                  <p:pic>
                    <p:nvPicPr>
                      <p:cNvPr id="0" name=""/>
                      <p:cNvPicPr/>
                      <p:nvPr/>
                    </p:nvPicPr>
                    <p:blipFill>
                      <a:blip r:embed="rId14"/>
                      <a:stretch>
                        <a:fillRect/>
                      </a:stretch>
                    </p:blipFill>
                    <p:spPr>
                      <a:xfrm>
                        <a:off x="419100" y="1828800"/>
                        <a:ext cx="3981585" cy="3648165"/>
                      </a:xfrm>
                      <a:prstGeom prst="rect">
                        <a:avLst/>
                      </a:prstGeom>
                    </p:spPr>
                  </p:pic>
                </p:oleObj>
              </mc:Fallback>
            </mc:AlternateContent>
          </a:graphicData>
        </a:graphic>
      </p:graphicFrame>
      <p:sp>
        <p:nvSpPr>
          <p:cNvPr id="60" name="Text Placeholder 20"/>
          <p:cNvSpPr>
            <a:spLocks noGrp="1"/>
          </p:cNvSpPr>
          <p:nvPr>
            <p:custDataLst>
              <p:tags r:id="rId5"/>
            </p:custDataLst>
          </p:nvPr>
        </p:nvSpPr>
        <p:spPr bwMode="auto">
          <a:xfrm>
            <a:off x="3590925" y="5337175"/>
            <a:ext cx="495300" cy="131763"/>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82880" indent="-182880" algn="l" defTabSz="914400" rtl="0" eaLnBrk="1" latinLnBrk="0" hangingPunct="1">
              <a:spcBef>
                <a:spcPts val="700"/>
              </a:spcBef>
              <a:buFont typeface="Arial" panose="020B0604020202020204" pitchFamily="34" charset="0"/>
              <a:buChar char="•"/>
              <a:defRPr sz="1400" kern="0" baseline="0">
                <a:solidFill>
                  <a:schemeClr val="tx1"/>
                </a:solidFill>
                <a:latin typeface="+mn-lt"/>
                <a:ea typeface="+mn-ea"/>
                <a:cs typeface="+mn-cs"/>
              </a:defRPr>
            </a:lvl1pPr>
            <a:lvl2pPr marL="35661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2pPr>
            <a:lvl3pPr marL="53949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3pPr>
            <a:lvl4pPr marL="72237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4pPr>
            <a:lvl5pPr marL="896112"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5pPr>
            <a:lvl6pPr marL="107899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6187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4475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18488"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a:lstStyle>
          <a:p>
            <a:pPr marL="0" indent="0" algn="ctr">
              <a:spcBef>
                <a:spcPct val="0"/>
              </a:spcBef>
              <a:buNone/>
            </a:pPr>
            <a:fld id="{FFA1A9B4-806C-43C6-9E20-5C4F30B6E727}" type="datetime'''''Q1'''' ''20''''''''''''''1''''''''''''''''''''''''6'''">
              <a:rPr lang="en-US" sz="1000">
                <a:latin typeface="Arial"/>
                <a:ea typeface="Meiryo"/>
                <a:cs typeface="Arial"/>
                <a:sym typeface="Arial"/>
              </a:rPr>
              <a:pPr/>
              <a:t>Q1 2016</a:t>
            </a:fld>
            <a:endParaRPr lang="en-GB" sz="1000" dirty="0">
              <a:latin typeface="Arial"/>
              <a:ea typeface="Meiryo"/>
              <a:cs typeface="Arial"/>
              <a:sym typeface="Arial"/>
            </a:endParaRPr>
          </a:p>
        </p:txBody>
      </p:sp>
      <p:sp>
        <p:nvSpPr>
          <p:cNvPr id="61" name="Text Placeholder 19"/>
          <p:cNvSpPr>
            <a:spLocks noGrp="1"/>
          </p:cNvSpPr>
          <p:nvPr>
            <p:custDataLst>
              <p:tags r:id="rId6"/>
            </p:custDataLst>
          </p:nvPr>
        </p:nvSpPr>
        <p:spPr bwMode="auto">
          <a:xfrm>
            <a:off x="2700338" y="5337175"/>
            <a:ext cx="495300" cy="131763"/>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82880" indent="-182880" algn="l" defTabSz="914400" rtl="0" eaLnBrk="1" latinLnBrk="0" hangingPunct="1">
              <a:spcBef>
                <a:spcPts val="700"/>
              </a:spcBef>
              <a:buFont typeface="Arial" panose="020B0604020202020204" pitchFamily="34" charset="0"/>
              <a:buChar char="•"/>
              <a:defRPr sz="1400" kern="0" baseline="0">
                <a:solidFill>
                  <a:schemeClr val="tx1"/>
                </a:solidFill>
                <a:latin typeface="+mn-lt"/>
                <a:ea typeface="+mn-ea"/>
                <a:cs typeface="+mn-cs"/>
              </a:defRPr>
            </a:lvl1pPr>
            <a:lvl2pPr marL="35661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2pPr>
            <a:lvl3pPr marL="53949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3pPr>
            <a:lvl4pPr marL="72237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4pPr>
            <a:lvl5pPr marL="896112"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5pPr>
            <a:lvl6pPr marL="107899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6187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4475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18488"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a:lstStyle>
          <a:p>
            <a:pPr marL="0" indent="0" algn="ctr">
              <a:spcBef>
                <a:spcPct val="0"/>
              </a:spcBef>
              <a:buNone/>
            </a:pPr>
            <a:fld id="{5D01C4C9-500A-4378-B1C5-8ED081B58E71}" type="datetime'''''Q''4'''''''''''''''''''''' ''''''''2''0''1''5'''''''">
              <a:rPr lang="en-US" sz="1000">
                <a:latin typeface="Arial"/>
                <a:ea typeface="Meiryo"/>
                <a:cs typeface="Arial"/>
                <a:sym typeface="Arial"/>
              </a:rPr>
              <a:pPr/>
              <a:t>Q4 2015</a:t>
            </a:fld>
            <a:endParaRPr lang="en-GB" sz="1000" dirty="0">
              <a:latin typeface="Arial"/>
              <a:ea typeface="Meiryo"/>
              <a:cs typeface="Arial"/>
              <a:sym typeface="Arial"/>
            </a:endParaRPr>
          </a:p>
        </p:txBody>
      </p:sp>
      <p:sp>
        <p:nvSpPr>
          <p:cNvPr id="62" name="Text Placeholder 18"/>
          <p:cNvSpPr>
            <a:spLocks noGrp="1"/>
          </p:cNvSpPr>
          <p:nvPr>
            <p:custDataLst>
              <p:tags r:id="rId7"/>
            </p:custDataLst>
          </p:nvPr>
        </p:nvSpPr>
        <p:spPr bwMode="auto">
          <a:xfrm>
            <a:off x="1809750" y="5337175"/>
            <a:ext cx="495300" cy="131763"/>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82880" indent="-182880" algn="l" defTabSz="914400" rtl="0" eaLnBrk="1" latinLnBrk="0" hangingPunct="1">
              <a:spcBef>
                <a:spcPts val="700"/>
              </a:spcBef>
              <a:buFont typeface="Arial" panose="020B0604020202020204" pitchFamily="34" charset="0"/>
              <a:buChar char="•"/>
              <a:defRPr sz="1400" kern="0" baseline="0">
                <a:solidFill>
                  <a:schemeClr val="tx1"/>
                </a:solidFill>
                <a:latin typeface="+mn-lt"/>
                <a:ea typeface="+mn-ea"/>
                <a:cs typeface="+mn-cs"/>
              </a:defRPr>
            </a:lvl1pPr>
            <a:lvl2pPr marL="35661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2pPr>
            <a:lvl3pPr marL="53949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3pPr>
            <a:lvl4pPr marL="72237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4pPr>
            <a:lvl5pPr marL="896112"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5pPr>
            <a:lvl6pPr marL="107899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6187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4475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18488"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a:lstStyle>
          <a:p>
            <a:pPr marL="0" indent="0" algn="ctr">
              <a:spcBef>
                <a:spcPct val="0"/>
              </a:spcBef>
              <a:buNone/>
            </a:pPr>
            <a:fld id="{75FD4D63-F37A-4D04-9E66-4D3E278E0299}" type="datetime'''''''''''''''''Q''3'''' ''''201''''''''''''5'''''''''''">
              <a:rPr lang="en-US" sz="1000">
                <a:latin typeface="Arial"/>
                <a:ea typeface="Meiryo"/>
                <a:cs typeface="Arial"/>
                <a:sym typeface="Arial"/>
              </a:rPr>
              <a:pPr/>
              <a:t>Q3 2015</a:t>
            </a:fld>
            <a:endParaRPr lang="en-GB" sz="1000" dirty="0">
              <a:latin typeface="Arial"/>
              <a:ea typeface="Meiryo"/>
              <a:cs typeface="Arial"/>
              <a:sym typeface="Arial"/>
            </a:endParaRPr>
          </a:p>
        </p:txBody>
      </p:sp>
      <p:sp>
        <p:nvSpPr>
          <p:cNvPr id="63" name="Text Placeholder 17"/>
          <p:cNvSpPr>
            <a:spLocks noGrp="1"/>
          </p:cNvSpPr>
          <p:nvPr>
            <p:custDataLst>
              <p:tags r:id="rId8"/>
            </p:custDataLst>
          </p:nvPr>
        </p:nvSpPr>
        <p:spPr bwMode="auto">
          <a:xfrm>
            <a:off x="919163" y="5337175"/>
            <a:ext cx="495300" cy="131763"/>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82880" indent="-182880" algn="l" defTabSz="914400" rtl="0" eaLnBrk="1" latinLnBrk="0" hangingPunct="1">
              <a:spcBef>
                <a:spcPts val="700"/>
              </a:spcBef>
              <a:buFont typeface="Arial" panose="020B0604020202020204" pitchFamily="34" charset="0"/>
              <a:buChar char="•"/>
              <a:defRPr sz="1400" kern="0" baseline="0">
                <a:solidFill>
                  <a:schemeClr val="tx1"/>
                </a:solidFill>
                <a:latin typeface="+mn-lt"/>
                <a:ea typeface="+mn-ea"/>
                <a:cs typeface="+mn-cs"/>
              </a:defRPr>
            </a:lvl1pPr>
            <a:lvl2pPr marL="35661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2pPr>
            <a:lvl3pPr marL="53949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3pPr>
            <a:lvl4pPr marL="72237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4pPr>
            <a:lvl5pPr marL="896112"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5pPr>
            <a:lvl6pPr marL="107899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6187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4475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18488"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a:lstStyle>
          <a:p>
            <a:pPr marL="0" indent="0" algn="ctr">
              <a:spcBef>
                <a:spcPct val="0"/>
              </a:spcBef>
              <a:buNone/>
            </a:pPr>
            <a:fld id="{AE897EC5-21BF-4CC4-90F9-C410449650DA}" type="datetime'''''''''''''''Q2'''''''' ''''20''1''''''''''''''''''''''5'''''">
              <a:rPr lang="en-US" sz="1000">
                <a:latin typeface="Arial"/>
                <a:ea typeface="Meiryo"/>
                <a:cs typeface="Arial"/>
                <a:sym typeface="Arial"/>
              </a:rPr>
              <a:pPr/>
              <a:t>Q2 2015</a:t>
            </a:fld>
            <a:endParaRPr lang="en-GB" sz="1000" dirty="0">
              <a:latin typeface="Arial"/>
              <a:ea typeface="Meiryo"/>
              <a:cs typeface="Arial"/>
              <a:sym typeface="Arial"/>
            </a:endParaRPr>
          </a:p>
        </p:txBody>
      </p:sp>
      <p:sp>
        <p:nvSpPr>
          <p:cNvPr id="20" name="Content Placeholder 4"/>
          <p:cNvSpPr txBox="1">
            <a:spLocks/>
          </p:cNvSpPr>
          <p:nvPr/>
        </p:nvSpPr>
        <p:spPr>
          <a:xfrm>
            <a:off x="5159375" y="2084388"/>
            <a:ext cx="4087813" cy="2252924"/>
          </a:xfrm>
          <a:prstGeom prst="rect">
            <a:avLst/>
          </a:prstGeom>
        </p:spPr>
        <p:txBody>
          <a:bodyPr wrap="square" lIns="0" tIns="0" rIns="0" bIns="0">
            <a:sp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a:lnSpc>
                <a:spcPct val="100000"/>
              </a:lnSpc>
              <a:spcBef>
                <a:spcPts val="600"/>
              </a:spcBef>
              <a:spcAft>
                <a:spcPts val="0"/>
              </a:spcAft>
              <a:buClrTx/>
              <a:buFont typeface="Arial" panose="020B0604020202020204" pitchFamily="34" charset="0"/>
              <a:buChar char="•"/>
            </a:pPr>
            <a:r>
              <a:rPr lang="en-US" sz="1100" kern="0" dirty="0">
                <a:latin typeface="Arial" panose="020B0604020202020204" pitchFamily="34" charset="0"/>
                <a:cs typeface="Arial" panose="020B0604020202020204" pitchFamily="34" charset="0"/>
              </a:rPr>
              <a:t>This metric was calibrated by SHUSA for each entity and cascaded down</a:t>
            </a:r>
          </a:p>
          <a:p>
            <a:pPr marL="171450" lvl="1" indent="-171450">
              <a:lnSpc>
                <a:spcPct val="100000"/>
              </a:lnSpc>
              <a:spcBef>
                <a:spcPts val="600"/>
              </a:spcBef>
              <a:spcAft>
                <a:spcPts val="0"/>
              </a:spcAft>
              <a:buClrTx/>
              <a:buFont typeface="Arial" panose="020B0604020202020204" pitchFamily="34" charset="0"/>
              <a:buChar char="•"/>
            </a:pPr>
            <a:r>
              <a:rPr lang="en-US" sz="1100" kern="0" dirty="0">
                <a:latin typeface="Arial" panose="020B0604020202020204" pitchFamily="34" charset="0"/>
                <a:cs typeface="Arial" panose="020B0604020202020204" pitchFamily="34" charset="0"/>
              </a:rPr>
              <a:t>SHUSA’s definition for materiality includes operational risk events that do not have an economic impact such as regulatory, customer and reputational impacts</a:t>
            </a:r>
          </a:p>
          <a:p>
            <a:pPr marL="171450" lvl="1" indent="-171450">
              <a:lnSpc>
                <a:spcPct val="100000"/>
              </a:lnSpc>
              <a:spcBef>
                <a:spcPts val="600"/>
              </a:spcBef>
              <a:spcAft>
                <a:spcPts val="0"/>
              </a:spcAft>
              <a:buClrTx/>
              <a:buFont typeface="Arial" panose="020B0604020202020204" pitchFamily="34" charset="0"/>
              <a:buChar char="•"/>
            </a:pPr>
            <a:r>
              <a:rPr lang="en-GB" sz="1100" dirty="0">
                <a:solidFill>
                  <a:schemeClr val="tx1"/>
                </a:solidFill>
                <a:latin typeface="Arial" panose="020B0604020202020204" pitchFamily="34" charset="0"/>
                <a:cs typeface="Arial" panose="020B0604020202020204" pitchFamily="34" charset="0"/>
              </a:rPr>
              <a:t>The threshold of financial materiality is $500K to identify more significant loss events</a:t>
            </a:r>
            <a:endParaRPr lang="en-US" sz="1100" kern="0" dirty="0">
              <a:latin typeface="Arial" panose="020B0604020202020204" pitchFamily="34" charset="0"/>
              <a:cs typeface="Arial" panose="020B0604020202020204" pitchFamily="34" charset="0"/>
            </a:endParaRPr>
          </a:p>
          <a:p>
            <a:pPr marL="171450" lvl="1" indent="-171450" defTabSz="457200">
              <a:lnSpc>
                <a:spcPct val="100000"/>
              </a:lnSpc>
              <a:buFont typeface="Arial" panose="020B0604020202020204" pitchFamily="34" charset="0"/>
              <a:buChar char="•"/>
              <a:defRPr/>
            </a:pPr>
            <a:r>
              <a:rPr lang="en-GB" sz="1100" kern="0" dirty="0">
                <a:solidFill>
                  <a:schemeClr val="tx1"/>
                </a:solidFill>
                <a:latin typeface="Arial" panose="020B0604020202020204" pitchFamily="34" charset="0"/>
                <a:cs typeface="Arial" panose="020B0604020202020204" pitchFamily="34" charset="0"/>
              </a:rPr>
              <a:t>Amber trigger </a:t>
            </a:r>
            <a:r>
              <a:rPr lang="en-GB" sz="1100" kern="0" dirty="0" smtClean="0">
                <a:solidFill>
                  <a:schemeClr val="tx1"/>
                </a:solidFill>
                <a:latin typeface="Arial" panose="020B0604020202020204" pitchFamily="34" charset="0"/>
                <a:cs typeface="Arial" panose="020B0604020202020204" pitchFamily="34" charset="0"/>
              </a:rPr>
              <a:t>was anchored on the </a:t>
            </a:r>
            <a:r>
              <a:rPr lang="en-US" sz="1100" kern="0" dirty="0" smtClean="0">
                <a:solidFill>
                  <a:schemeClr val="tx1"/>
                </a:solidFill>
                <a:latin typeface="Arial" panose="020B0604020202020204" pitchFamily="34" charset="0"/>
                <a:cs typeface="Arial" panose="020B0604020202020204" pitchFamily="34" charset="0"/>
              </a:rPr>
              <a:t>quarterly </a:t>
            </a:r>
            <a:r>
              <a:rPr lang="en-US" sz="1100" kern="0" dirty="0">
                <a:solidFill>
                  <a:schemeClr val="tx1"/>
                </a:solidFill>
                <a:latin typeface="Arial" panose="020B0604020202020204" pitchFamily="34" charset="0"/>
                <a:cs typeface="Arial" panose="020B0604020202020204" pitchFamily="34" charset="0"/>
              </a:rPr>
              <a:t>historical </a:t>
            </a:r>
            <a:r>
              <a:rPr lang="en-US" sz="1100" kern="0" dirty="0" smtClean="0">
                <a:solidFill>
                  <a:schemeClr val="tx1"/>
                </a:solidFill>
                <a:latin typeface="Arial" panose="020B0604020202020204" pitchFamily="34" charset="0"/>
                <a:cs typeface="Arial" panose="020B0604020202020204" pitchFamily="34" charset="0"/>
              </a:rPr>
              <a:t>average and the red was anchored with an additional buffer of 0.5 Standard deviation on top of the amber</a:t>
            </a:r>
          </a:p>
          <a:p>
            <a:pPr marL="171450" lvl="1" indent="-171450" defTabSz="457200">
              <a:lnSpc>
                <a:spcPct val="100000"/>
              </a:lnSpc>
              <a:buFont typeface="Arial" panose="020B0604020202020204" pitchFamily="34" charset="0"/>
              <a:buChar char="•"/>
              <a:defRPr/>
            </a:pPr>
            <a:r>
              <a:rPr lang="en-US" sz="1100" kern="0" dirty="0" smtClean="0">
                <a:solidFill>
                  <a:schemeClr val="tx1"/>
                </a:solidFill>
                <a:latin typeface="Arial" panose="020B0604020202020204" pitchFamily="34" charset="0"/>
                <a:cs typeface="Arial" panose="020B0604020202020204" pitchFamily="34" charset="0"/>
              </a:rPr>
              <a:t>Since the red anchor point is rounded to 0, the final red limit was set at 0 with no amber trigger</a:t>
            </a:r>
            <a:endParaRPr lang="en-US" sz="1100" kern="0" dirty="0">
              <a:solidFill>
                <a:schemeClr val="tx1"/>
              </a:solidFill>
              <a:latin typeface="Arial" panose="020B0604020202020204" pitchFamily="34" charset="0"/>
              <a:cs typeface="Arial" panose="020B0604020202020204" pitchFamily="34" charset="0"/>
            </a:endParaRPr>
          </a:p>
        </p:txBody>
      </p:sp>
      <p:sp>
        <p:nvSpPr>
          <p:cNvPr id="21" name="Footnote"/>
          <p:cNvSpPr/>
          <p:nvPr/>
        </p:nvSpPr>
        <p:spPr bwMode="auto">
          <a:xfrm>
            <a:off x="1949598" y="6341476"/>
            <a:ext cx="54279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spcBef>
                <a:spcPts val="0"/>
              </a:spcBef>
              <a:spcAft>
                <a:spcPts val="0"/>
              </a:spcAft>
            </a:pPr>
            <a:r>
              <a:rPr lang="en-US" sz="800" dirty="0">
                <a:latin typeface="Arial" panose="020B0604020202020204" pitchFamily="34" charset="0"/>
                <a:cs typeface="Arial" panose="020B0604020202020204" pitchFamily="34" charset="0"/>
                <a:sym typeface="Arial"/>
              </a:rPr>
              <a:t>Source: “20160601 Gross Loss to Gross Margin </a:t>
            </a:r>
            <a:r>
              <a:rPr lang="en-US" sz="800">
                <a:latin typeface="Arial" panose="020B0604020202020204" pitchFamily="34" charset="0"/>
                <a:cs typeface="Arial" panose="020B0604020202020204" pitchFamily="34" charset="0"/>
                <a:sym typeface="Arial"/>
              </a:rPr>
              <a:t>Ratio.xlsx</a:t>
            </a:r>
            <a:r>
              <a:rPr lang="en-US" sz="800" smtClean="0">
                <a:latin typeface="Arial" panose="020B0604020202020204" pitchFamily="34" charset="0"/>
                <a:cs typeface="Arial" panose="020B0604020202020204" pitchFamily="34" charset="0"/>
                <a:sym typeface="Arial"/>
              </a:rPr>
              <a:t>”</a:t>
            </a:r>
            <a:endParaRPr lang="en-US" sz="800" dirty="0" smtClean="0">
              <a:latin typeface="Arial" panose="020B0604020202020204" pitchFamily="34" charset="0"/>
              <a:cs typeface="Arial" panose="020B0604020202020204" pitchFamily="34" charset="0"/>
              <a:sym typeface="Arial"/>
            </a:endParaRPr>
          </a:p>
          <a:p>
            <a:pPr algn="l">
              <a:lnSpc>
                <a:spcPct val="100000"/>
              </a:lnSpc>
              <a:spcBef>
                <a:spcPts val="0"/>
              </a:spcBef>
              <a:spcAft>
                <a:spcPts val="0"/>
              </a:spcAft>
            </a:pPr>
            <a:r>
              <a:rPr lang="en-US" sz="800" dirty="0" smtClean="0">
                <a:latin typeface="Arial" panose="020B0604020202020204" pitchFamily="34" charset="0"/>
                <a:cs typeface="Arial" panose="020B0604020202020204" pitchFamily="34" charset="0"/>
                <a:sym typeface="Arial"/>
              </a:rPr>
              <a:t>1. See appendix for definition of “material”</a:t>
            </a:r>
            <a:endParaRPr lang="en-US" sz="800" dirty="0">
              <a:latin typeface="Arial" panose="020B0604020202020204" pitchFamily="34" charset="0"/>
              <a:cs typeface="Arial" panose="020B0604020202020204" pitchFamily="34" charset="0"/>
              <a:sym typeface="Arial"/>
            </a:endParaRPr>
          </a:p>
        </p:txBody>
      </p:sp>
      <p:sp>
        <p:nvSpPr>
          <p:cNvPr id="53" name="TextBox 52"/>
          <p:cNvSpPr txBox="1"/>
          <p:nvPr/>
        </p:nvSpPr>
        <p:spPr>
          <a:xfrm>
            <a:off x="3970230" y="4802675"/>
            <a:ext cx="442281" cy="153888"/>
          </a:xfrm>
          <a:prstGeom prst="rect">
            <a:avLst/>
          </a:prstGeom>
          <a:noFill/>
        </p:spPr>
        <p:txBody>
          <a:bodyPr wrap="square" lIns="0" tIns="0" rIns="0" bIns="0" rtlCol="0">
            <a:spAutoFit/>
          </a:bodyPr>
          <a:lstStyle/>
          <a:p>
            <a:pPr algn="l">
              <a:lnSpc>
                <a:spcPct val="100000"/>
              </a:lnSpc>
            </a:pPr>
            <a:r>
              <a:rPr lang="en-US" b="1" dirty="0" smtClean="0">
                <a:solidFill>
                  <a:schemeClr val="accent1"/>
                </a:solidFill>
                <a:latin typeface="Arial" panose="020B0604020202020204" pitchFamily="34" charset="0"/>
                <a:cs typeface="Arial" panose="020B0604020202020204" pitchFamily="34" charset="0"/>
              </a:rPr>
              <a:t>Red </a:t>
            </a:r>
            <a:r>
              <a:rPr lang="en-US" b="1" dirty="0">
                <a:solidFill>
                  <a:schemeClr val="accent1"/>
                </a:solidFill>
                <a:latin typeface="Arial" panose="020B0604020202020204" pitchFamily="34" charset="0"/>
                <a:cs typeface="Arial" panose="020B0604020202020204" pitchFamily="34" charset="0"/>
              </a:rPr>
              <a:t>0</a:t>
            </a:r>
          </a:p>
        </p:txBody>
      </p:sp>
      <p:sp>
        <p:nvSpPr>
          <p:cNvPr id="10" name="Content Placeholder 9"/>
          <p:cNvSpPr>
            <a:spLocks noGrp="1"/>
          </p:cNvSpPr>
          <p:nvPr>
            <p:ph sz="quarter" idx="11"/>
          </p:nvPr>
        </p:nvSpPr>
        <p:spPr/>
        <p:txBody>
          <a:bodyPr/>
          <a:lstStyle/>
          <a:p>
            <a:r>
              <a:rPr lang="en-GB" dirty="0"/>
              <a:t>Calibration: </a:t>
            </a:r>
            <a:r>
              <a:rPr lang="en-GB" b="0" dirty="0" smtClean="0"/>
              <a:t>Material Operational Risk Events</a:t>
            </a:r>
            <a:endParaRPr lang="en-GB" dirty="0"/>
          </a:p>
        </p:txBody>
      </p:sp>
      <p:sp>
        <p:nvSpPr>
          <p:cNvPr id="49" name="TextBox 48"/>
          <p:cNvSpPr txBox="1"/>
          <p:nvPr/>
        </p:nvSpPr>
        <p:spPr>
          <a:xfrm>
            <a:off x="364298" y="1463040"/>
            <a:ext cx="4105225" cy="370614"/>
          </a:xfrm>
          <a:prstGeom prst="rect">
            <a:avLst/>
          </a:prstGeom>
          <a:noFill/>
        </p:spPr>
        <p:txBody>
          <a:bodyPr vert="horz" wrap="square" lIns="0" tIns="0" rIns="0" bIns="0" rtlCol="0" anchor="t" anchorCtr="0">
            <a:spAutoFit/>
          </a:bodyPr>
          <a:lstStyle/>
          <a:p>
            <a:pPr algn="l"/>
            <a:r>
              <a:rPr lang="en-GB" sz="1400" b="1" dirty="0">
                <a:solidFill>
                  <a:srgbClr val="FF0000"/>
                </a:solidFill>
              </a:rPr>
              <a:t>Historical count of </a:t>
            </a:r>
            <a:r>
              <a:rPr lang="en-GB" sz="1400" b="1" dirty="0" smtClean="0">
                <a:solidFill>
                  <a:srgbClr val="FF0000"/>
                </a:solidFill>
              </a:rPr>
              <a:t>SIS’s ‘Material’</a:t>
            </a:r>
            <a:r>
              <a:rPr lang="en-GB" sz="1400" b="1" baseline="30000" dirty="0" smtClean="0">
                <a:solidFill>
                  <a:srgbClr val="FF0000"/>
                </a:solidFill>
              </a:rPr>
              <a:t>1</a:t>
            </a:r>
            <a:r>
              <a:rPr lang="en-GB" sz="1400" b="1" dirty="0" smtClean="0">
                <a:solidFill>
                  <a:srgbClr val="FF0000"/>
                </a:solidFill>
              </a:rPr>
              <a:t> </a:t>
            </a:r>
            <a:r>
              <a:rPr lang="en-GB" sz="1400" b="1" dirty="0">
                <a:solidFill>
                  <a:srgbClr val="FF0000"/>
                </a:solidFill>
              </a:rPr>
              <a:t>events</a:t>
            </a:r>
          </a:p>
          <a:p>
            <a:pPr algn="l"/>
            <a:r>
              <a:rPr lang="en-GB" sz="1400" dirty="0">
                <a:solidFill>
                  <a:srgbClr val="FF0000"/>
                </a:solidFill>
              </a:rPr>
              <a:t>Number, per quarter</a:t>
            </a:r>
          </a:p>
        </p:txBody>
      </p:sp>
      <p:sp>
        <p:nvSpPr>
          <p:cNvPr id="50" name="TextBox 49"/>
          <p:cNvSpPr txBox="1"/>
          <p:nvPr/>
        </p:nvSpPr>
        <p:spPr>
          <a:xfrm>
            <a:off x="5159375" y="1464500"/>
            <a:ext cx="396240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Updated </a:t>
            </a:r>
            <a:r>
              <a:rPr lang="en-US" sz="1400" b="1" dirty="0">
                <a:solidFill>
                  <a:schemeClr val="accent1"/>
                </a:solidFill>
                <a:latin typeface="Arial" panose="020B0604020202020204" pitchFamily="34" charset="0"/>
                <a:cs typeface="Arial" panose="020B0604020202020204" pitchFamily="34" charset="0"/>
              </a:rPr>
              <a:t>c</a:t>
            </a:r>
            <a:r>
              <a:rPr lang="en-US" sz="1400" b="1" dirty="0" smtClean="0">
                <a:solidFill>
                  <a:schemeClr val="accent1"/>
                </a:solidFill>
                <a:latin typeface="Arial" panose="020B0604020202020204" pitchFamily="34" charset="0"/>
                <a:cs typeface="Arial" panose="020B0604020202020204" pitchFamily="34" charset="0"/>
              </a:rPr>
              <a:t>alibration approach</a:t>
            </a:r>
          </a:p>
        </p:txBody>
      </p:sp>
      <p:graphicFrame>
        <p:nvGraphicFramePr>
          <p:cNvPr id="70" name="Table 69"/>
          <p:cNvGraphicFramePr>
            <a:graphicFrameLocks noGrp="1"/>
          </p:cNvGraphicFramePr>
          <p:nvPr>
            <p:extLst>
              <p:ext uri="{D42A27DB-BD31-4B8C-83A1-F6EECF244321}">
                <p14:modId xmlns:p14="http://schemas.microsoft.com/office/powerpoint/2010/main" val="3905760495"/>
              </p:ext>
            </p:extLst>
          </p:nvPr>
        </p:nvGraphicFramePr>
        <p:xfrm>
          <a:off x="5159374" y="4566135"/>
          <a:ext cx="4087814" cy="664678"/>
        </p:xfrm>
        <a:graphic>
          <a:graphicData uri="http://schemas.openxmlformats.org/drawingml/2006/table">
            <a:tbl>
              <a:tblPr firstRow="1" bandRow="1">
                <a:tableStyleId>{839DD9DD-9E6C-4910-8AC0-68ADFF6A6AFC}</a:tableStyleId>
              </a:tblPr>
              <a:tblGrid>
                <a:gridCol w="885826"/>
                <a:gridCol w="800497"/>
                <a:gridCol w="800497"/>
                <a:gridCol w="800497"/>
                <a:gridCol w="800497"/>
              </a:tblGrid>
              <a:tr h="355477">
                <a:tc>
                  <a:txBody>
                    <a:bodyPr/>
                    <a:lstStyle/>
                    <a:p>
                      <a:endParaRPr lang="en-GB" sz="1000" dirty="0">
                        <a:solidFill>
                          <a:schemeClr val="tx1"/>
                        </a:solidFill>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fontAlgn="b"/>
                      <a:r>
                        <a:rPr lang="en-US" sz="1000" b="1" i="0" u="none" strike="noStrike" dirty="0">
                          <a:effectLst/>
                          <a:latin typeface="Arial"/>
                        </a:rPr>
                        <a:t>Average</a:t>
                      </a:r>
                    </a:p>
                  </a:txBody>
                  <a:tcPr marL="9525" marR="9525" marT="9525" marB="0" anchor="ctr">
                    <a:solidFill>
                      <a:schemeClr val="bg1">
                        <a:lumMod val="95000"/>
                      </a:schemeClr>
                    </a:solidFill>
                  </a:tcPr>
                </a:tc>
                <a:tc>
                  <a:txBody>
                    <a:bodyPr/>
                    <a:lstStyle/>
                    <a:p>
                      <a:pPr algn="ctr" fontAlgn="b"/>
                      <a:r>
                        <a:rPr lang="en-US" sz="1000" b="1" i="0" u="none" strike="noStrike" dirty="0" smtClean="0">
                          <a:effectLst/>
                          <a:latin typeface="Arial"/>
                        </a:rPr>
                        <a:t>½</a:t>
                      </a:r>
                      <a:r>
                        <a:rPr lang="en-US" sz="1000" b="1" i="0" u="none" strike="noStrike" baseline="0" dirty="0" smtClean="0">
                          <a:effectLst/>
                          <a:latin typeface="Arial"/>
                        </a:rPr>
                        <a:t> </a:t>
                      </a:r>
                      <a:r>
                        <a:rPr lang="en-US" sz="1000" b="1" i="0" u="none" strike="noStrike" dirty="0" smtClean="0">
                          <a:effectLst/>
                          <a:latin typeface="Arial"/>
                        </a:rPr>
                        <a:t>Std</a:t>
                      </a:r>
                      <a:r>
                        <a:rPr lang="en-US" sz="1000" b="1" i="0" u="none" strike="noStrike" dirty="0">
                          <a:effectLst/>
                          <a:latin typeface="Arial"/>
                        </a:rPr>
                        <a:t>. Dev</a:t>
                      </a:r>
                    </a:p>
                  </a:txBody>
                  <a:tcPr marL="9525" marR="9525" marT="9525" marB="0" anchor="ctr">
                    <a:solidFill>
                      <a:schemeClr val="bg1">
                        <a:lumMod val="95000"/>
                      </a:schemeClr>
                    </a:solidFill>
                  </a:tcPr>
                </a:tc>
                <a:tc>
                  <a:txBody>
                    <a:bodyPr/>
                    <a:lstStyle/>
                    <a:p>
                      <a:pPr algn="ctr" fontAlgn="b"/>
                      <a:r>
                        <a:rPr lang="en-US" sz="1000" b="1" i="0" u="none" strike="noStrike" dirty="0">
                          <a:effectLst/>
                          <a:latin typeface="Arial"/>
                        </a:rPr>
                        <a:t>Amber trigger</a:t>
                      </a:r>
                    </a:p>
                  </a:txBody>
                  <a:tcPr marL="9525" marR="9525" marT="9525" marB="0" anchor="ctr">
                    <a:solidFill>
                      <a:srgbClr val="FFC000"/>
                    </a:solidFill>
                  </a:tcPr>
                </a:tc>
                <a:tc>
                  <a:txBody>
                    <a:bodyPr/>
                    <a:lstStyle/>
                    <a:p>
                      <a:pPr algn="ctr" fontAlgn="b"/>
                      <a:r>
                        <a:rPr lang="en-US" sz="1000" b="1" i="0" u="none" strike="noStrike" dirty="0">
                          <a:solidFill>
                            <a:schemeClr val="bg1"/>
                          </a:solidFill>
                          <a:effectLst/>
                          <a:latin typeface="Arial"/>
                        </a:rPr>
                        <a:t>Red limit</a:t>
                      </a:r>
                    </a:p>
                  </a:txBody>
                  <a:tcPr marL="9525" marR="9525" marT="9525" marB="0" anchor="ctr">
                    <a:solidFill>
                      <a:srgbClr val="FF0000"/>
                    </a:solidFill>
                  </a:tcPr>
                </a:tc>
              </a:tr>
              <a:tr h="309201">
                <a:tc>
                  <a:txBody>
                    <a:bodyPr/>
                    <a:lstStyle/>
                    <a:p>
                      <a:pPr marL="119063" indent="0" algn="l" fontAlgn="b"/>
                      <a:r>
                        <a:rPr lang="en-US" sz="1000" b="1" u="none" strike="noStrike" dirty="0" smtClean="0">
                          <a:effectLst/>
                          <a:latin typeface="Arial" panose="020B0604020202020204" pitchFamily="34" charset="0"/>
                          <a:cs typeface="Arial" panose="020B0604020202020204" pitchFamily="34" charset="0"/>
                        </a:rPr>
                        <a:t>SBNA</a:t>
                      </a:r>
                      <a:endParaRPr lang="en-US" sz="1000" b="1" i="1" u="none" strike="noStrike" dirty="0">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000" b="0" i="0" u="none" strike="noStrike" dirty="0" smtClean="0">
                          <a:effectLst/>
                          <a:latin typeface="Arial" panose="020B0604020202020204" pitchFamily="34" charset="0"/>
                          <a:cs typeface="Arial" panose="020B0604020202020204" pitchFamily="34" charset="0"/>
                        </a:rPr>
                        <a:t>0.2</a:t>
                      </a:r>
                      <a:endParaRPr lang="en-US" sz="1000" b="0" i="0" u="none" strike="noStrike" dirty="0">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000" b="0" i="0" u="none" strike="noStrike" dirty="0" smtClean="0">
                          <a:effectLst/>
                          <a:latin typeface="Arial" panose="020B0604020202020204" pitchFamily="34" charset="0"/>
                          <a:cs typeface="Arial" panose="020B0604020202020204" pitchFamily="34" charset="0"/>
                        </a:rPr>
                        <a:t>0.2</a:t>
                      </a:r>
                      <a:endParaRPr lang="en-US" sz="1000" b="0" i="0" u="none" strike="noStrike" dirty="0">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000" b="1" i="0" u="none" strike="noStrike" dirty="0" smtClean="0">
                          <a:effectLst/>
                          <a:latin typeface="Arial" panose="020B0604020202020204" pitchFamily="34" charset="0"/>
                          <a:cs typeface="Arial" panose="020B0604020202020204" pitchFamily="34" charset="0"/>
                        </a:rPr>
                        <a:t>N/A</a:t>
                      </a:r>
                      <a:endParaRPr lang="en-US" sz="1000" b="1" i="0" u="none" strike="noStrike" dirty="0">
                        <a:effectLst/>
                        <a:latin typeface="Arial" panose="020B0604020202020204" pitchFamily="34" charset="0"/>
                        <a:cs typeface="Arial" panose="020B0604020202020204" pitchFamily="34" charset="0"/>
                      </a:endParaRPr>
                    </a:p>
                  </a:txBody>
                  <a:tcPr marL="0" marR="0" marT="0" marB="0" anchor="ctr">
                    <a:solidFill>
                      <a:srgbClr val="FFFFCC"/>
                    </a:solidFill>
                  </a:tcPr>
                </a:tc>
                <a:tc>
                  <a:txBody>
                    <a:bodyPr/>
                    <a:lstStyle/>
                    <a:p>
                      <a:pPr algn="ctr" fontAlgn="b"/>
                      <a:r>
                        <a:rPr lang="en-US" sz="1000" b="1" i="0" u="none" strike="noStrike" dirty="0" smtClean="0">
                          <a:effectLst/>
                          <a:latin typeface="Arial" panose="020B0604020202020204" pitchFamily="34" charset="0"/>
                          <a:cs typeface="Arial" panose="020B0604020202020204" pitchFamily="34" charset="0"/>
                        </a:rPr>
                        <a:t>&gt;0</a:t>
                      </a:r>
                      <a:endParaRPr lang="en-US" sz="1000" b="1" i="0" u="none" strike="noStrike" dirty="0">
                        <a:effectLst/>
                        <a:latin typeface="Arial" panose="020B0604020202020204" pitchFamily="34" charset="0"/>
                        <a:cs typeface="Arial" panose="020B0604020202020204" pitchFamily="34" charset="0"/>
                      </a:endParaRPr>
                    </a:p>
                  </a:txBody>
                  <a:tcPr marL="0" marR="0" marT="0" marB="0" anchor="ctr">
                    <a:solidFill>
                      <a:srgbClr val="FFCCCC"/>
                    </a:solidFill>
                  </a:tcPr>
                </a:tc>
              </a:tr>
            </a:tbl>
          </a:graphicData>
        </a:graphic>
      </p:graphicFrame>
      <p:cxnSp>
        <p:nvCxnSpPr>
          <p:cNvPr id="71" name="Straight Connector 70"/>
          <p:cNvCxnSpPr/>
          <p:nvPr/>
        </p:nvCxnSpPr>
        <p:spPr>
          <a:xfrm>
            <a:off x="4781074" y="1527536"/>
            <a:ext cx="0" cy="448056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443921" y="72184"/>
            <a:ext cx="2799275" cy="189008"/>
            <a:chOff x="403281" y="164517"/>
            <a:chExt cx="2799275" cy="189008"/>
          </a:xfrm>
        </p:grpSpPr>
        <p:sp>
          <p:nvSpPr>
            <p:cNvPr id="23"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Operational risk: Calibration – Material Operational Risk Events</a:t>
              </a:r>
              <a:endParaRPr lang="en-US" sz="1200" dirty="0">
                <a:solidFill>
                  <a:schemeClr val="accent1"/>
                </a:solidFill>
              </a:endParaRPr>
            </a:p>
          </p:txBody>
        </p:sp>
        <p:sp>
          <p:nvSpPr>
            <p:cNvPr id="24" name="Oval 23"/>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8</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602870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p:custDataLst>
              <p:tags r:id="rId2"/>
            </p:custDataLst>
            <p:extLst>
              <p:ext uri="{D42A27DB-BD31-4B8C-83A1-F6EECF244321}">
                <p14:modId xmlns:p14="http://schemas.microsoft.com/office/powerpoint/2010/main" val="32183277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4326"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17" name="Rectangle 16"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cs typeface="Arial"/>
              <a:sym typeface="Arial"/>
            </a:endParaRPr>
          </a:p>
        </p:txBody>
      </p:sp>
      <p:sp>
        <p:nvSpPr>
          <p:cNvPr id="5" name="Content Placeholder 4"/>
          <p:cNvSpPr>
            <a:spLocks noGrp="1"/>
          </p:cNvSpPr>
          <p:nvPr>
            <p:ph sz="quarter" idx="11"/>
          </p:nvPr>
        </p:nvSpPr>
        <p:spPr/>
        <p:txBody>
          <a:bodyPr/>
          <a:lstStyle/>
          <a:p>
            <a:r>
              <a:rPr lang="en-US" dirty="0"/>
              <a:t>Calibration: </a:t>
            </a:r>
            <a:r>
              <a:rPr lang="en-US" b="0" dirty="0" smtClean="0"/>
              <a:t>Failed Trades to Total Core-Equity Capital </a:t>
            </a:r>
            <a:endParaRPr lang="en-GB" dirty="0"/>
          </a:p>
        </p:txBody>
      </p:sp>
      <p:grpSp>
        <p:nvGrpSpPr>
          <p:cNvPr id="30" name="Group 29"/>
          <p:cNvGrpSpPr/>
          <p:nvPr/>
        </p:nvGrpSpPr>
        <p:grpSpPr>
          <a:xfrm>
            <a:off x="443921" y="72184"/>
            <a:ext cx="4992183" cy="189008"/>
            <a:chOff x="403281" y="164517"/>
            <a:chExt cx="4992183" cy="189008"/>
          </a:xfrm>
        </p:grpSpPr>
        <p:sp>
          <p:nvSpPr>
            <p:cNvPr id="31" name="Text Box 75"/>
            <p:cNvSpPr txBox="1">
              <a:spLocks noChangeArrowheads="1"/>
            </p:cNvSpPr>
            <p:nvPr/>
          </p:nvSpPr>
          <p:spPr bwMode="gray">
            <a:xfrm>
              <a:off x="636148" y="166688"/>
              <a:ext cx="475931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rgbClr val="FF0000"/>
                  </a:solidFill>
                </a:rPr>
                <a:t>Operational </a:t>
              </a:r>
              <a:r>
                <a:rPr lang="en-US" sz="1200" dirty="0">
                  <a:solidFill>
                    <a:srgbClr val="FF0000"/>
                  </a:solidFill>
                </a:rPr>
                <a:t>risk: Calibration -- Failed </a:t>
              </a:r>
              <a:r>
                <a:rPr lang="en-US" sz="1200" dirty="0" smtClean="0">
                  <a:solidFill>
                    <a:srgbClr val="FF0000"/>
                  </a:solidFill>
                </a:rPr>
                <a:t>trades to total core-equity capital</a:t>
              </a:r>
              <a:endParaRPr lang="en-US" sz="1200" dirty="0">
                <a:solidFill>
                  <a:srgbClr val="FF0000"/>
                </a:solidFill>
              </a:endParaRPr>
            </a:p>
          </p:txBody>
        </p:sp>
        <p:sp>
          <p:nvSpPr>
            <p:cNvPr id="32" name="Oval 31"/>
            <p:cNvSpPr/>
            <p:nvPr/>
          </p:nvSpPr>
          <p:spPr bwMode="auto">
            <a:xfrm>
              <a:off x="403281" y="164517"/>
              <a:ext cx="189008" cy="189008"/>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panose="020B0604020202020204" pitchFamily="34" charset="0"/>
                  <a:ea typeface="ＭＳ Ｐゴシック" pitchFamily="-112" charset="-128"/>
                  <a:cs typeface="Arial" panose="020B0604020202020204" pitchFamily="34" charset="0"/>
                </a:rPr>
                <a:t>8</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grpSp>
      <p:sp>
        <p:nvSpPr>
          <p:cNvPr id="44" name="Content Placeholder 4"/>
          <p:cNvSpPr txBox="1">
            <a:spLocks/>
          </p:cNvSpPr>
          <p:nvPr/>
        </p:nvSpPr>
        <p:spPr>
          <a:xfrm>
            <a:off x="5157788" y="2291394"/>
            <a:ext cx="4089400" cy="2839406"/>
          </a:xfrm>
          <a:prstGeom prst="rect">
            <a:avLst/>
          </a:prstGeom>
        </p:spPr>
        <p:txBody>
          <a:bodyPr lIns="0" tIns="0" rIns="0" bIns="0"/>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buFont typeface="Arial" panose="020B0604020202020204" pitchFamily="34" charset="0"/>
              <a:buChar char="•"/>
              <a:defRPr/>
            </a:pPr>
            <a:r>
              <a:rPr lang="en-US" sz="1200" kern="0" dirty="0" smtClean="0">
                <a:solidFill>
                  <a:schemeClr val="tx1"/>
                </a:solidFill>
                <a:latin typeface="Arial" panose="020B0604020202020204" pitchFamily="34" charset="0"/>
                <a:cs typeface="Arial" panose="020B0604020202020204" pitchFamily="34" charset="0"/>
              </a:rPr>
              <a:t>This metric measures the value of failed trades divided by total core equity capital </a:t>
            </a:r>
          </a:p>
          <a:p>
            <a:pPr marL="171450" lvl="1" indent="-171450" defTabSz="457200">
              <a:lnSpc>
                <a:spcPct val="100000"/>
              </a:lnSpc>
              <a:buFont typeface="Arial" panose="020B0604020202020204" pitchFamily="34" charset="0"/>
              <a:buChar char="•"/>
              <a:defRPr/>
            </a:pPr>
            <a:r>
              <a:rPr lang="en-US" sz="1200" dirty="0"/>
              <a:t>The limit was set based on the amount SIS is willing to allow to ensure </a:t>
            </a:r>
            <a:r>
              <a:rPr lang="en-US" sz="1200" dirty="0" smtClean="0"/>
              <a:t>sufficient </a:t>
            </a:r>
            <a:r>
              <a:rPr lang="en-US" sz="1200" dirty="0"/>
              <a:t>regulatory </a:t>
            </a:r>
            <a:r>
              <a:rPr lang="en-US" sz="1200" dirty="0" smtClean="0"/>
              <a:t>capital </a:t>
            </a:r>
            <a:r>
              <a:rPr lang="en-US" sz="1200" dirty="0"/>
              <a:t> </a:t>
            </a:r>
          </a:p>
          <a:p>
            <a:pPr marL="171450" lvl="1" indent="-171450" defTabSz="457200">
              <a:lnSpc>
                <a:spcPct val="100000"/>
              </a:lnSpc>
              <a:buFont typeface="Arial" panose="020B0604020202020204" pitchFamily="34" charset="0"/>
              <a:buChar char="•"/>
              <a:defRPr/>
            </a:pPr>
            <a:endParaRPr lang="en-US" sz="1200" kern="0" dirty="0">
              <a:solidFill>
                <a:schemeClr val="tx1"/>
              </a:solidFill>
              <a:latin typeface="Arial" panose="020B0604020202020204" pitchFamily="34" charset="0"/>
              <a:cs typeface="Arial" panose="020B0604020202020204" pitchFamily="34" charset="0"/>
            </a:endParaRPr>
          </a:p>
        </p:txBody>
      </p:sp>
      <p:sp>
        <p:nvSpPr>
          <p:cNvPr id="45" name="TextBox 44"/>
          <p:cNvSpPr txBox="1"/>
          <p:nvPr/>
        </p:nvSpPr>
        <p:spPr>
          <a:xfrm>
            <a:off x="5167948" y="1463040"/>
            <a:ext cx="424159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Calibration approach</a:t>
            </a:r>
            <a:endParaRPr lang="en-US" sz="1400" dirty="0" smtClean="0">
              <a:solidFill>
                <a:schemeClr val="accent1"/>
              </a:solidFill>
              <a:latin typeface="Arial" panose="020B0604020202020204" pitchFamily="34" charset="0"/>
              <a:cs typeface="Arial" panose="020B0604020202020204" pitchFamily="34" charset="0"/>
            </a:endParaRPr>
          </a:p>
        </p:txBody>
      </p:sp>
      <p:sp>
        <p:nvSpPr>
          <p:cNvPr id="47" name="TextBox 46"/>
          <p:cNvSpPr txBox="1"/>
          <p:nvPr/>
        </p:nvSpPr>
        <p:spPr>
          <a:xfrm>
            <a:off x="365760" y="1463040"/>
            <a:ext cx="4114801" cy="430887"/>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Failed Trades to Total Core-Equity Capital</a:t>
            </a:r>
          </a:p>
          <a:p>
            <a:pPr algn="l">
              <a:lnSpc>
                <a:spcPct val="100000"/>
              </a:lnSpc>
              <a:spcBef>
                <a:spcPts val="0"/>
              </a:spcBef>
              <a:spcAft>
                <a:spcPts val="0"/>
              </a:spcAft>
            </a:pPr>
            <a:r>
              <a:rPr lang="en-US" sz="1400" dirty="0" smtClean="0">
                <a:solidFill>
                  <a:schemeClr val="accent1"/>
                </a:solidFill>
                <a:latin typeface="Arial" panose="020B0604020202020204" pitchFamily="34" charset="0"/>
                <a:cs typeface="Arial" panose="020B0604020202020204" pitchFamily="34" charset="0"/>
              </a:rPr>
              <a:t>Monthly, %</a:t>
            </a:r>
          </a:p>
        </p:txBody>
      </p:sp>
      <p:graphicFrame>
        <p:nvGraphicFramePr>
          <p:cNvPr id="48" name="Object 47"/>
          <p:cNvGraphicFramePr>
            <a:graphicFrameLocks/>
          </p:cNvGraphicFramePr>
          <p:nvPr>
            <p:custDataLst>
              <p:tags r:id="rId4"/>
            </p:custDataLst>
            <p:extLst>
              <p:ext uri="{D42A27DB-BD31-4B8C-83A1-F6EECF244321}">
                <p14:modId xmlns:p14="http://schemas.microsoft.com/office/powerpoint/2010/main" val="1540931647"/>
              </p:ext>
            </p:extLst>
          </p:nvPr>
        </p:nvGraphicFramePr>
        <p:xfrm>
          <a:off x="266700" y="1981200"/>
          <a:ext cx="4248285" cy="3390990"/>
        </p:xfrm>
        <a:graphic>
          <a:graphicData uri="http://schemas.openxmlformats.org/presentationml/2006/ole">
            <mc:AlternateContent xmlns:mc="http://schemas.openxmlformats.org/markup-compatibility/2006">
              <mc:Choice xmlns:v="urn:schemas-microsoft-com:vml" Requires="v">
                <p:oleObj spid="_x0000_s304327" name="Chart" r:id="rId16" imgW="4248285" imgH="3390990" progId="MSGraph.Chart.8">
                  <p:embed followColorScheme="full"/>
                </p:oleObj>
              </mc:Choice>
              <mc:Fallback>
                <p:oleObj name="Chart" r:id="rId16" imgW="4248285" imgH="3390990" progId="MSGraph.Chart.8">
                  <p:embed followColorScheme="full"/>
                  <p:pic>
                    <p:nvPicPr>
                      <p:cNvPr id="0" name=""/>
                      <p:cNvPicPr/>
                      <p:nvPr/>
                    </p:nvPicPr>
                    <p:blipFill>
                      <a:blip r:embed="rId17"/>
                      <a:stretch>
                        <a:fillRect/>
                      </a:stretch>
                    </p:blipFill>
                    <p:spPr>
                      <a:xfrm>
                        <a:off x="266700" y="1981200"/>
                        <a:ext cx="4248285" cy="3390990"/>
                      </a:xfrm>
                      <a:prstGeom prst="rect">
                        <a:avLst/>
                      </a:prstGeom>
                    </p:spPr>
                  </p:pic>
                </p:oleObj>
              </mc:Fallback>
            </mc:AlternateContent>
          </a:graphicData>
        </a:graphic>
      </p:graphicFrame>
      <p:sp>
        <p:nvSpPr>
          <p:cNvPr id="50" name="Text Placeholder 31"/>
          <p:cNvSpPr>
            <a:spLocks noGrp="1"/>
          </p:cNvSpPr>
          <p:nvPr>
            <p:custDataLst>
              <p:tags r:id="rId5"/>
            </p:custDataLst>
          </p:nvPr>
        </p:nvSpPr>
        <p:spPr bwMode="auto">
          <a:xfrm>
            <a:off x="1660525" y="52419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D109D21-1A8E-410B-9013-FD51089BBAFD}" type="datetime'''''De''''c''-''1''''4'''''''''''''''">
              <a:rPr lang="en-US" sz="1000">
                <a:latin typeface="Arial"/>
                <a:cs typeface="Arial"/>
                <a:sym typeface="Arial"/>
              </a:rPr>
              <a:pPr/>
              <a:t>Dec-14</a:t>
            </a:fld>
            <a:endParaRPr lang="en-US" sz="1000" dirty="0">
              <a:latin typeface="Arial"/>
              <a:cs typeface="Arial"/>
              <a:sym typeface="Arial"/>
            </a:endParaRPr>
          </a:p>
        </p:txBody>
      </p:sp>
      <p:sp>
        <p:nvSpPr>
          <p:cNvPr id="53" name="Text Placeholder 28"/>
          <p:cNvSpPr>
            <a:spLocks noGrp="1"/>
          </p:cNvSpPr>
          <p:nvPr>
            <p:custDataLst>
              <p:tags r:id="rId6"/>
            </p:custDataLst>
          </p:nvPr>
        </p:nvSpPr>
        <p:spPr bwMode="auto">
          <a:xfrm>
            <a:off x="1189038" y="52419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0A4BC655-931C-4E63-B839-C6477268853D}" type="datetime'''''''Se''''''''''p''''''''-''''''''''1''4'''''''''''''''''''">
              <a:rPr lang="en-US" sz="1000">
                <a:latin typeface="Arial"/>
                <a:cs typeface="Arial"/>
                <a:sym typeface="Arial"/>
              </a:rPr>
              <a:pPr/>
              <a:t>Sep-14</a:t>
            </a:fld>
            <a:endParaRPr lang="en-US" sz="1000" dirty="0">
              <a:latin typeface="Arial"/>
              <a:cs typeface="Arial"/>
              <a:sym typeface="Arial"/>
            </a:endParaRPr>
          </a:p>
        </p:txBody>
      </p:sp>
      <p:sp>
        <p:nvSpPr>
          <p:cNvPr id="56" name="Text Placeholder 17"/>
          <p:cNvSpPr>
            <a:spLocks noGrp="1"/>
          </p:cNvSpPr>
          <p:nvPr>
            <p:custDataLst>
              <p:tags r:id="rId7"/>
            </p:custDataLst>
          </p:nvPr>
        </p:nvSpPr>
        <p:spPr bwMode="auto">
          <a:xfrm>
            <a:off x="728663" y="52419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4B1C9BB-1F75-4FEB-8143-BEA266E43121}" type="datetime'''''''''''''J''''''''un''''''''''''''''''-1''''4'''">
              <a:rPr lang="en-US" sz="1000">
                <a:solidFill>
                  <a:schemeClr val="tx1"/>
                </a:solidFill>
                <a:latin typeface="Arial"/>
                <a:cs typeface="Arial"/>
                <a:sym typeface="Arial"/>
              </a:rPr>
              <a:pPr/>
              <a:t>Jun-14</a:t>
            </a:fld>
            <a:endParaRPr lang="en-US" sz="1000" dirty="0">
              <a:solidFill>
                <a:schemeClr val="tx1"/>
              </a:solidFill>
              <a:latin typeface="Arial"/>
              <a:ea typeface="ＭＳ Ｐゴシック"/>
              <a:cs typeface="Arial"/>
              <a:sym typeface="Arial"/>
            </a:endParaRPr>
          </a:p>
        </p:txBody>
      </p:sp>
      <p:sp>
        <p:nvSpPr>
          <p:cNvPr id="63" name="Text Placeholder 118"/>
          <p:cNvSpPr>
            <a:spLocks noGrp="1"/>
          </p:cNvSpPr>
          <p:nvPr>
            <p:custDataLst>
              <p:tags r:id="rId8"/>
            </p:custDataLst>
          </p:nvPr>
        </p:nvSpPr>
        <p:spPr bwMode="auto">
          <a:xfrm>
            <a:off x="2135188" y="52419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27FB3300-99C6-42A7-9337-236FA48C557B}" type="datetime'''''''''''''M''''''''a''r''''''''''''-''''''15'''''''''''">
              <a:rPr lang="en-US" sz="1000">
                <a:latin typeface="Arial"/>
                <a:cs typeface="Arial"/>
                <a:sym typeface="Arial"/>
              </a:rPr>
              <a:pPr marL="0" indent="0" algn="ctr">
                <a:lnSpc>
                  <a:spcPct val="100000"/>
                </a:lnSpc>
                <a:spcBef>
                  <a:spcPct val="0"/>
                </a:spcBef>
                <a:buNone/>
              </a:pPr>
              <a:t>Mar-15</a:t>
            </a:fld>
            <a:endParaRPr lang="en-GB" sz="1000" dirty="0">
              <a:latin typeface="Arial"/>
              <a:cs typeface="Arial"/>
              <a:sym typeface="Arial"/>
            </a:endParaRPr>
          </a:p>
        </p:txBody>
      </p:sp>
      <p:sp>
        <p:nvSpPr>
          <p:cNvPr id="69" name="Text Placeholder 124"/>
          <p:cNvSpPr>
            <a:spLocks noGrp="1"/>
          </p:cNvSpPr>
          <p:nvPr>
            <p:custDataLst>
              <p:tags r:id="rId9"/>
            </p:custDataLst>
          </p:nvPr>
        </p:nvSpPr>
        <p:spPr bwMode="auto">
          <a:xfrm>
            <a:off x="3070225" y="52419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B90A12EA-A2D2-421E-8240-D307B1FEE777}" type="datetime'S''e''''''''''''''''''''''''''''''''''''''''''''''p-1''''5'">
              <a:rPr lang="en-US" sz="1000">
                <a:latin typeface="Arial"/>
                <a:cs typeface="Arial"/>
                <a:sym typeface="Arial"/>
              </a:rPr>
              <a:pPr marL="0" indent="0" algn="ctr">
                <a:lnSpc>
                  <a:spcPct val="100000"/>
                </a:lnSpc>
                <a:spcBef>
                  <a:spcPct val="0"/>
                </a:spcBef>
                <a:buNone/>
              </a:pPr>
              <a:t>Sep-15</a:t>
            </a:fld>
            <a:endParaRPr lang="en-GB" sz="1000" dirty="0">
              <a:latin typeface="Arial"/>
              <a:cs typeface="Arial"/>
              <a:sym typeface="Arial"/>
            </a:endParaRPr>
          </a:p>
        </p:txBody>
      </p:sp>
      <p:sp>
        <p:nvSpPr>
          <p:cNvPr id="66" name="Text Placeholder 121"/>
          <p:cNvSpPr>
            <a:spLocks noGrp="1"/>
          </p:cNvSpPr>
          <p:nvPr>
            <p:custDataLst>
              <p:tags r:id="rId10"/>
            </p:custDataLst>
          </p:nvPr>
        </p:nvSpPr>
        <p:spPr bwMode="auto">
          <a:xfrm>
            <a:off x="2609850" y="52419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7DE536B1-F2A8-42C9-9551-23CCF4970E89}" type="datetime'''J''''''''''''u''n''''''''-''''''''''15'''''''''''''">
              <a:rPr lang="en-US" sz="1000">
                <a:latin typeface="Arial"/>
                <a:cs typeface="Arial"/>
                <a:sym typeface="Arial"/>
              </a:rPr>
              <a:pPr marL="0" indent="0" algn="ctr">
                <a:lnSpc>
                  <a:spcPct val="100000"/>
                </a:lnSpc>
                <a:spcBef>
                  <a:spcPct val="0"/>
                </a:spcBef>
                <a:buNone/>
              </a:pPr>
              <a:t>Jun-15</a:t>
            </a:fld>
            <a:endParaRPr lang="en-GB" sz="1000" dirty="0">
              <a:latin typeface="Arial"/>
              <a:cs typeface="Arial"/>
              <a:sym typeface="Arial"/>
            </a:endParaRPr>
          </a:p>
        </p:txBody>
      </p:sp>
      <p:sp>
        <p:nvSpPr>
          <p:cNvPr id="72" name="Text Placeholder 127"/>
          <p:cNvSpPr>
            <a:spLocks noGrp="1"/>
          </p:cNvSpPr>
          <p:nvPr>
            <p:custDataLst>
              <p:tags r:id="rId11"/>
            </p:custDataLst>
          </p:nvPr>
        </p:nvSpPr>
        <p:spPr bwMode="auto">
          <a:xfrm>
            <a:off x="3541713" y="52419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C0165BA1-E569-4F36-A19F-96A2A294C1E3}" type="datetime'''''''D''''''''''''''''''''''''''e''''''c''''-''''1''5'''''">
              <a:rPr lang="en-US" sz="1000">
                <a:latin typeface="Arial"/>
                <a:cs typeface="Arial"/>
                <a:sym typeface="Arial"/>
              </a:rPr>
              <a:pPr marL="0" indent="0" algn="ctr">
                <a:lnSpc>
                  <a:spcPct val="100000"/>
                </a:lnSpc>
                <a:spcBef>
                  <a:spcPct val="0"/>
                </a:spcBef>
                <a:buNone/>
              </a:pPr>
              <a:t>Dec-15</a:t>
            </a:fld>
            <a:endParaRPr lang="en-GB" sz="1000" dirty="0">
              <a:latin typeface="Arial"/>
              <a:cs typeface="Arial"/>
              <a:sym typeface="Arial"/>
            </a:endParaRPr>
          </a:p>
        </p:txBody>
      </p:sp>
      <p:sp>
        <p:nvSpPr>
          <p:cNvPr id="75" name="Text Placeholder 130"/>
          <p:cNvSpPr>
            <a:spLocks noGrp="1"/>
          </p:cNvSpPr>
          <p:nvPr>
            <p:custDataLst>
              <p:tags r:id="rId12"/>
            </p:custDataLst>
          </p:nvPr>
        </p:nvSpPr>
        <p:spPr bwMode="auto">
          <a:xfrm>
            <a:off x="4016375" y="52419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377FE6BD-241D-4612-AD48-DFDA0577D68F}" type="datetime'M''''''''''''''''''ar-''1''''''''''''''''''''''''6'''''''">
              <a:rPr lang="en-US" sz="1000">
                <a:latin typeface="Arial"/>
                <a:cs typeface="Arial"/>
                <a:sym typeface="Arial"/>
              </a:rPr>
              <a:pPr marL="0" indent="0" algn="ctr">
                <a:lnSpc>
                  <a:spcPct val="100000"/>
                </a:lnSpc>
                <a:spcBef>
                  <a:spcPct val="0"/>
                </a:spcBef>
                <a:buNone/>
              </a:pPr>
              <a:t>Mar-16</a:t>
            </a:fld>
            <a:endParaRPr lang="en-GB" sz="1000" dirty="0">
              <a:latin typeface="Arial"/>
              <a:cs typeface="Arial"/>
              <a:sym typeface="Arial"/>
            </a:endParaRPr>
          </a:p>
        </p:txBody>
      </p:sp>
      <p:sp>
        <p:nvSpPr>
          <p:cNvPr id="58" name="TextBox 57"/>
          <p:cNvSpPr txBox="1"/>
          <p:nvPr/>
        </p:nvSpPr>
        <p:spPr>
          <a:xfrm>
            <a:off x="3431421" y="3905563"/>
            <a:ext cx="1066319" cy="400110"/>
          </a:xfrm>
          <a:prstGeom prst="rect">
            <a:avLst/>
          </a:prstGeom>
          <a:noFill/>
        </p:spPr>
        <p:txBody>
          <a:bodyPr wrap="none" rtlCol="0">
            <a:spAutoFit/>
          </a:bodyPr>
          <a:lstStyle/>
          <a:p>
            <a:pPr algn="r">
              <a:lnSpc>
                <a:spcPct val="100000"/>
              </a:lnSpc>
            </a:pPr>
            <a:r>
              <a:rPr lang="en-US" b="1" dirty="0" smtClean="0">
                <a:solidFill>
                  <a:srgbClr val="FFC000"/>
                </a:solidFill>
                <a:latin typeface="Arial" panose="020B0604020202020204" pitchFamily="34" charset="0"/>
                <a:cs typeface="Arial" panose="020B0604020202020204" pitchFamily="34" charset="0"/>
              </a:rPr>
              <a:t>Amber trigger </a:t>
            </a:r>
          </a:p>
          <a:p>
            <a:pPr algn="r">
              <a:lnSpc>
                <a:spcPct val="100000"/>
              </a:lnSpc>
            </a:pPr>
            <a:r>
              <a:rPr lang="en-US" b="1" dirty="0">
                <a:solidFill>
                  <a:srgbClr val="FFC000"/>
                </a:solidFill>
                <a:latin typeface="Arial" panose="020B0604020202020204" pitchFamily="34" charset="0"/>
                <a:cs typeface="Arial" panose="020B0604020202020204" pitchFamily="34" charset="0"/>
              </a:rPr>
              <a:t>5</a:t>
            </a:r>
            <a:r>
              <a:rPr lang="en-US" b="1" dirty="0" smtClean="0">
                <a:solidFill>
                  <a:srgbClr val="FFC000"/>
                </a:solidFill>
                <a:latin typeface="Arial" panose="020B0604020202020204" pitchFamily="34" charset="0"/>
                <a:cs typeface="Arial" panose="020B0604020202020204" pitchFamily="34" charset="0"/>
              </a:rPr>
              <a:t>%</a:t>
            </a:r>
            <a:endParaRPr lang="en-US" b="1" dirty="0">
              <a:solidFill>
                <a:srgbClr val="FFC000"/>
              </a:solidFill>
              <a:latin typeface="Arial" panose="020B0604020202020204" pitchFamily="34" charset="0"/>
              <a:cs typeface="Arial" panose="020B0604020202020204" pitchFamily="34" charset="0"/>
            </a:endParaRPr>
          </a:p>
        </p:txBody>
      </p:sp>
      <p:sp>
        <p:nvSpPr>
          <p:cNvPr id="59" name="TextBox 58"/>
          <p:cNvSpPr txBox="1"/>
          <p:nvPr/>
        </p:nvSpPr>
        <p:spPr>
          <a:xfrm>
            <a:off x="3737597" y="3295090"/>
            <a:ext cx="760143" cy="400110"/>
          </a:xfrm>
          <a:prstGeom prst="rect">
            <a:avLst/>
          </a:prstGeom>
          <a:noFill/>
        </p:spPr>
        <p:txBody>
          <a:bodyPr wrap="none" rtlCol="0">
            <a:spAutoFit/>
          </a:bodyPr>
          <a:lstStyle/>
          <a:p>
            <a:pPr algn="r">
              <a:lnSpc>
                <a:spcPct val="100000"/>
              </a:lnSpc>
            </a:pPr>
            <a:r>
              <a:rPr lang="en-US" b="1" dirty="0" smtClean="0">
                <a:solidFill>
                  <a:schemeClr val="accent1"/>
                </a:solidFill>
                <a:latin typeface="Arial" panose="020B0604020202020204" pitchFamily="34" charset="0"/>
                <a:cs typeface="Arial" panose="020B0604020202020204" pitchFamily="34" charset="0"/>
              </a:rPr>
              <a:t>Red limit </a:t>
            </a:r>
          </a:p>
          <a:p>
            <a:pPr algn="r">
              <a:lnSpc>
                <a:spcPct val="100000"/>
              </a:lnSpc>
            </a:pPr>
            <a:r>
              <a:rPr lang="en-US" b="1" dirty="0" smtClean="0">
                <a:solidFill>
                  <a:schemeClr val="accent1"/>
                </a:solidFill>
                <a:latin typeface="Arial" panose="020B0604020202020204" pitchFamily="34" charset="0"/>
                <a:cs typeface="Arial" panose="020B0604020202020204" pitchFamily="34" charset="0"/>
              </a:rPr>
              <a:t>6%</a:t>
            </a:r>
            <a:endParaRPr lang="en-US" b="1" dirty="0">
              <a:solidFill>
                <a:schemeClr val="accent1"/>
              </a:solidFill>
              <a:latin typeface="Arial" panose="020B0604020202020204" pitchFamily="34" charset="0"/>
              <a:cs typeface="Arial" panose="020B0604020202020204" pitchFamily="34" charset="0"/>
            </a:endParaRPr>
          </a:p>
        </p:txBody>
      </p:sp>
      <p:cxnSp>
        <p:nvCxnSpPr>
          <p:cNvPr id="61" name="Straight Connector 60"/>
          <p:cNvCxnSpPr/>
          <p:nvPr/>
        </p:nvCxnSpPr>
        <p:spPr>
          <a:xfrm>
            <a:off x="4781392" y="1473518"/>
            <a:ext cx="0" cy="457200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06972" y="5632489"/>
            <a:ext cx="1218055" cy="608031"/>
            <a:chOff x="2848769" y="5704519"/>
            <a:chExt cx="1218055" cy="608031"/>
          </a:xfrm>
        </p:grpSpPr>
        <p:grpSp>
          <p:nvGrpSpPr>
            <p:cNvPr id="26" name="Group 25"/>
            <p:cNvGrpSpPr/>
            <p:nvPr/>
          </p:nvGrpSpPr>
          <p:grpSpPr>
            <a:xfrm>
              <a:off x="2848769" y="5704519"/>
              <a:ext cx="1218055" cy="224677"/>
              <a:chOff x="2848769" y="5704519"/>
              <a:chExt cx="1218055" cy="224677"/>
            </a:xfrm>
          </p:grpSpPr>
          <p:sp>
            <p:nvSpPr>
              <p:cNvPr id="36" name="Rectangle 35"/>
              <p:cNvSpPr/>
              <p:nvPr/>
            </p:nvSpPr>
            <p:spPr>
              <a:xfrm>
                <a:off x="2848769" y="5747902"/>
                <a:ext cx="197644" cy="137911"/>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37" name="TextBox 36"/>
              <p:cNvSpPr txBox="1"/>
              <p:nvPr/>
            </p:nvSpPr>
            <p:spPr>
              <a:xfrm>
                <a:off x="3002109" y="5704519"/>
                <a:ext cx="1064715" cy="224677"/>
              </a:xfrm>
              <a:prstGeom prst="rect">
                <a:avLst/>
              </a:prstGeom>
              <a:noFill/>
            </p:spPr>
            <p:txBody>
              <a:bodyPr wrap="none" rtlCol="0">
                <a:spAutoFit/>
              </a:bodyPr>
              <a:lstStyle/>
              <a:p>
                <a:r>
                  <a:rPr lang="en-GB" dirty="0" smtClean="0"/>
                  <a:t>- Amber breach</a:t>
                </a:r>
                <a:endParaRPr lang="en-GB" dirty="0"/>
              </a:p>
            </p:txBody>
          </p:sp>
        </p:grpSp>
        <p:grpSp>
          <p:nvGrpSpPr>
            <p:cNvPr id="27" name="Group 26"/>
            <p:cNvGrpSpPr/>
            <p:nvPr/>
          </p:nvGrpSpPr>
          <p:grpSpPr>
            <a:xfrm>
              <a:off x="2848769" y="5896196"/>
              <a:ext cx="1075387" cy="224677"/>
              <a:chOff x="2848769" y="5896196"/>
              <a:chExt cx="1075387" cy="224677"/>
            </a:xfrm>
          </p:grpSpPr>
          <p:sp>
            <p:nvSpPr>
              <p:cNvPr id="34" name="Rectangle 33"/>
              <p:cNvSpPr/>
              <p:nvPr/>
            </p:nvSpPr>
            <p:spPr>
              <a:xfrm>
                <a:off x="2848769" y="5939579"/>
                <a:ext cx="197644" cy="13791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35" name="TextBox 34"/>
              <p:cNvSpPr txBox="1"/>
              <p:nvPr/>
            </p:nvSpPr>
            <p:spPr>
              <a:xfrm>
                <a:off x="3002109" y="5896196"/>
                <a:ext cx="922047" cy="224677"/>
              </a:xfrm>
              <a:prstGeom prst="rect">
                <a:avLst/>
              </a:prstGeom>
              <a:noFill/>
            </p:spPr>
            <p:txBody>
              <a:bodyPr wrap="none" rtlCol="0">
                <a:spAutoFit/>
              </a:bodyPr>
              <a:lstStyle/>
              <a:p>
                <a:r>
                  <a:rPr lang="en-GB" dirty="0" smtClean="0"/>
                  <a:t>- Red breach</a:t>
                </a:r>
                <a:endParaRPr lang="en-GB" dirty="0"/>
              </a:p>
            </p:txBody>
          </p:sp>
        </p:grpSp>
        <p:grpSp>
          <p:nvGrpSpPr>
            <p:cNvPr id="28" name="Group 27"/>
            <p:cNvGrpSpPr/>
            <p:nvPr/>
          </p:nvGrpSpPr>
          <p:grpSpPr>
            <a:xfrm>
              <a:off x="2848769" y="6087873"/>
              <a:ext cx="1004856" cy="224677"/>
              <a:chOff x="2848769" y="6087873"/>
              <a:chExt cx="1004856" cy="224677"/>
            </a:xfrm>
          </p:grpSpPr>
          <p:sp>
            <p:nvSpPr>
              <p:cNvPr id="29" name="Rectangle 28"/>
              <p:cNvSpPr/>
              <p:nvPr/>
            </p:nvSpPr>
            <p:spPr>
              <a:xfrm>
                <a:off x="2848769" y="6131256"/>
                <a:ext cx="197644" cy="137911"/>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33" name="TextBox 32"/>
              <p:cNvSpPr txBox="1"/>
              <p:nvPr/>
            </p:nvSpPr>
            <p:spPr>
              <a:xfrm>
                <a:off x="3002109" y="6087873"/>
                <a:ext cx="851516" cy="224677"/>
              </a:xfrm>
              <a:prstGeom prst="rect">
                <a:avLst/>
              </a:prstGeom>
              <a:noFill/>
            </p:spPr>
            <p:txBody>
              <a:bodyPr wrap="none" rtlCol="0">
                <a:spAutoFit/>
              </a:bodyPr>
              <a:lstStyle/>
              <a:p>
                <a:r>
                  <a:rPr lang="en-GB" dirty="0" smtClean="0"/>
                  <a:t>- No breach</a:t>
                </a:r>
                <a:endParaRPr lang="en-GB" dirty="0"/>
              </a:p>
            </p:txBody>
          </p:sp>
        </p:grpSp>
      </p:grpSp>
      <p:sp>
        <p:nvSpPr>
          <p:cNvPr id="40" name="Footnote"/>
          <p:cNvSpPr/>
          <p:nvPr/>
        </p:nvSpPr>
        <p:spPr bwMode="auto">
          <a:xfrm>
            <a:off x="1945506" y="6337873"/>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a:sym typeface="Arial"/>
              </a:rPr>
              <a:t>Source: </a:t>
            </a:r>
            <a:r>
              <a:rPr lang="en-US" sz="800" dirty="0" smtClean="0">
                <a:sym typeface="Arial"/>
              </a:rPr>
              <a:t>“</a:t>
            </a:r>
            <a:r>
              <a:rPr lang="fr-FR" sz="800" dirty="0">
                <a:latin typeface="Arial" panose="020B0604020202020204" pitchFamily="34" charset="0"/>
                <a:cs typeface="Arial" panose="020B0604020202020204" pitchFamily="34" charset="0"/>
                <a:sym typeface="Arial"/>
              </a:rPr>
              <a:t>2016 RAS non-CCAR-</a:t>
            </a:r>
            <a:r>
              <a:rPr lang="fr-FR" sz="800" dirty="0" err="1">
                <a:latin typeface="Arial" panose="020B0604020202020204" pitchFamily="34" charset="0"/>
                <a:cs typeface="Arial" panose="020B0604020202020204" pitchFamily="34" charset="0"/>
                <a:sym typeface="Arial"/>
              </a:rPr>
              <a:t>linked</a:t>
            </a:r>
            <a:r>
              <a:rPr lang="fr-FR" sz="800" dirty="0">
                <a:latin typeface="Arial" panose="020B0604020202020204" pitchFamily="34" charset="0"/>
                <a:cs typeface="Arial" panose="020B0604020202020204" pitchFamily="34" charset="0"/>
                <a:sym typeface="Arial"/>
              </a:rPr>
              <a:t> </a:t>
            </a:r>
            <a:r>
              <a:rPr lang="fr-FR" sz="800" dirty="0" err="1">
                <a:latin typeface="Arial" panose="020B0604020202020204" pitchFamily="34" charset="0"/>
                <a:cs typeface="Arial" panose="020B0604020202020204" pitchFamily="34" charset="0"/>
                <a:sym typeface="Arial"/>
              </a:rPr>
              <a:t>metrics</a:t>
            </a:r>
            <a:r>
              <a:rPr lang="fr-FR" sz="800" dirty="0">
                <a:latin typeface="Arial" panose="020B0604020202020204" pitchFamily="34" charset="0"/>
                <a:cs typeface="Arial" panose="020B0604020202020204" pitchFamily="34" charset="0"/>
                <a:sym typeface="Arial"/>
              </a:rPr>
              <a:t> - SIS.xlsx</a:t>
            </a:r>
            <a:r>
              <a:rPr lang="en-US" sz="800" dirty="0" smtClean="0">
                <a:sym typeface="Arial"/>
              </a:rPr>
              <a:t>” </a:t>
            </a:r>
          </a:p>
        </p:txBody>
      </p:sp>
    </p:spTree>
    <p:extLst>
      <p:ext uri="{BB962C8B-B14F-4D97-AF65-F5344CB8AC3E}">
        <p14:creationId xmlns:p14="http://schemas.microsoft.com/office/powerpoint/2010/main" val="1823995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solidFill>
                  <a:srgbClr val="FF0000"/>
                </a:solidFill>
              </a:rPr>
              <a:t>9</a:t>
            </a:r>
            <a:r>
              <a:rPr lang="en-GB" dirty="0" smtClean="0">
                <a:solidFill>
                  <a:srgbClr val="FF0000"/>
                </a:solidFill>
              </a:rPr>
              <a:t>.</a:t>
            </a:r>
            <a:r>
              <a:rPr lang="en-GB" dirty="0" smtClean="0"/>
              <a:t> Model risk</a:t>
            </a:r>
            <a:endParaRPr lang="en-GB" b="0" dirty="0"/>
          </a:p>
        </p:txBody>
      </p:sp>
    </p:spTree>
    <p:extLst>
      <p:ext uri="{BB962C8B-B14F-4D97-AF65-F5344CB8AC3E}">
        <p14:creationId xmlns:p14="http://schemas.microsoft.com/office/powerpoint/2010/main" val="3301117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13215778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830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4" name="Rectangle 3" hidden="1"/>
          <p:cNvSpPr/>
          <p:nvPr>
            <p:custDataLst>
              <p:tags r:id="rId3"/>
            </p:custDataLst>
          </p:nvPr>
        </p:nvSpPr>
        <p:spPr bwMode="gray">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nSpc>
                <a:spcPct val="100000"/>
              </a:lnSpc>
            </a:pPr>
            <a:endParaRPr lang="en-GB" dirty="0" smtClean="0">
              <a:solidFill>
                <a:srgbClr val="000000"/>
              </a:solidFill>
              <a:sym typeface="Arial"/>
            </a:endParaRPr>
          </a:p>
        </p:txBody>
      </p:sp>
      <p:sp>
        <p:nvSpPr>
          <p:cNvPr id="2" name="Content Placeholder 1"/>
          <p:cNvSpPr>
            <a:spLocks noGrp="1"/>
          </p:cNvSpPr>
          <p:nvPr>
            <p:ph sz="quarter" idx="11"/>
          </p:nvPr>
        </p:nvSpPr>
        <p:spPr/>
        <p:txBody>
          <a:bodyPr/>
          <a:lstStyle/>
          <a:p>
            <a:r>
              <a:rPr lang="en-US" sz="2000" dirty="0"/>
              <a:t>The RAS is anchored in specific objectives for risk-taking</a:t>
            </a:r>
            <a:endParaRPr lang="en-GB" sz="2000" dirty="0"/>
          </a:p>
        </p:txBody>
      </p:sp>
      <p:sp>
        <p:nvSpPr>
          <p:cNvPr id="11" name="Rounded Rectangle 10"/>
          <p:cNvSpPr/>
          <p:nvPr/>
        </p:nvSpPr>
        <p:spPr>
          <a:xfrm rot="3622688">
            <a:off x="501630" y="1861040"/>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sp>
        <p:nvSpPr>
          <p:cNvPr id="12" name="Rounded Rectangle 11"/>
          <p:cNvSpPr/>
          <p:nvPr/>
        </p:nvSpPr>
        <p:spPr>
          <a:xfrm rot="7643359">
            <a:off x="470595" y="3088817"/>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sp>
        <p:nvSpPr>
          <p:cNvPr id="14" name="Rounded Rectangle 13"/>
          <p:cNvSpPr/>
          <p:nvPr/>
        </p:nvSpPr>
        <p:spPr>
          <a:xfrm rot="7241531">
            <a:off x="507513" y="4158913"/>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sp>
        <p:nvSpPr>
          <p:cNvPr id="15" name="Rounded Rectangle 14"/>
          <p:cNvSpPr/>
          <p:nvPr/>
        </p:nvSpPr>
        <p:spPr>
          <a:xfrm rot="2364540">
            <a:off x="471625" y="5103196"/>
            <a:ext cx="656382" cy="337447"/>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sp>
        <p:nvSpPr>
          <p:cNvPr id="16" name="Rounded Rectangle 15"/>
          <p:cNvSpPr/>
          <p:nvPr/>
        </p:nvSpPr>
        <p:spPr>
          <a:xfrm rot="5926955">
            <a:off x="414846" y="4799590"/>
            <a:ext cx="733664" cy="97957"/>
          </a:xfrm>
          <a:prstGeom prst="roundRect">
            <a:avLst>
              <a:gd name="adj" fmla="val 50000"/>
            </a:avLst>
          </a:prstGeom>
          <a:solidFill>
            <a:schemeClr val="bg1">
              <a:lumMod val="8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endParaRPr lang="en-GB" dirty="0">
              <a:solidFill>
                <a:schemeClr val="tx1"/>
              </a:solidFill>
              <a:latin typeface="Arial" panose="020B0604020202020204" pitchFamily="34" charset="0"/>
              <a:cs typeface="Arial" panose="020B0604020202020204" pitchFamily="34" charset="0"/>
            </a:endParaRPr>
          </a:p>
        </p:txBody>
      </p:sp>
      <p:sp>
        <p:nvSpPr>
          <p:cNvPr id="17" name="Rounded Rectangle 16"/>
          <p:cNvSpPr/>
          <p:nvPr/>
        </p:nvSpPr>
        <p:spPr>
          <a:xfrm rot="4320757">
            <a:off x="438986" y="3719138"/>
            <a:ext cx="733664" cy="97957"/>
          </a:xfrm>
          <a:prstGeom prst="roundRect">
            <a:avLst>
              <a:gd name="adj" fmla="val 50000"/>
            </a:avLst>
          </a:prstGeom>
          <a:solidFill>
            <a:schemeClr val="bg1">
              <a:lumMod val="8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endParaRPr lang="en-GB" dirty="0">
              <a:solidFill>
                <a:schemeClr val="tx1"/>
              </a:solidFill>
              <a:latin typeface="Arial" panose="020B0604020202020204" pitchFamily="34" charset="0"/>
              <a:cs typeface="Arial" panose="020B0604020202020204" pitchFamily="34" charset="0"/>
            </a:endParaRPr>
          </a:p>
        </p:txBody>
      </p:sp>
      <p:sp>
        <p:nvSpPr>
          <p:cNvPr id="18" name="Rounded Rectangle 17"/>
          <p:cNvSpPr/>
          <p:nvPr/>
        </p:nvSpPr>
        <p:spPr>
          <a:xfrm rot="5400000">
            <a:off x="528802" y="2683637"/>
            <a:ext cx="744514" cy="97957"/>
          </a:xfrm>
          <a:prstGeom prst="roundRect">
            <a:avLst>
              <a:gd name="adj" fmla="val 50000"/>
            </a:avLst>
          </a:prstGeom>
          <a:solidFill>
            <a:schemeClr val="bg1">
              <a:lumMod val="8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cxnSp>
        <p:nvCxnSpPr>
          <p:cNvPr id="24" name="Straight Connector 23"/>
          <p:cNvCxnSpPr/>
          <p:nvPr/>
        </p:nvCxnSpPr>
        <p:spPr>
          <a:xfrm flipH="1">
            <a:off x="1095375" y="4259444"/>
            <a:ext cx="794784"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082040" y="5248739"/>
            <a:ext cx="808120"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890159" y="1884011"/>
            <a:ext cx="0" cy="590928"/>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890159" y="3924535"/>
            <a:ext cx="0" cy="765069"/>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890159" y="4897203"/>
            <a:ext cx="0" cy="765069"/>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045844" y="3282227"/>
            <a:ext cx="808120"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890159" y="2929613"/>
            <a:ext cx="0" cy="590928"/>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047752" y="2284250"/>
            <a:ext cx="806212"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96120307"/>
              </p:ext>
            </p:extLst>
          </p:nvPr>
        </p:nvGraphicFramePr>
        <p:xfrm>
          <a:off x="1890160" y="1436645"/>
          <a:ext cx="7357028" cy="4082120"/>
        </p:xfrm>
        <a:graphic>
          <a:graphicData uri="http://schemas.openxmlformats.org/drawingml/2006/table">
            <a:tbl>
              <a:tblPr firstRow="1" bandRow="1">
                <a:tableStyleId>{839DD9DD-9E6C-4910-8AC0-68ADFF6A6AFC}</a:tableStyleId>
              </a:tblPr>
              <a:tblGrid>
                <a:gridCol w="2314303"/>
                <a:gridCol w="5042725"/>
              </a:tblGrid>
              <a:tr h="197696">
                <a:tc>
                  <a:txBody>
                    <a:bodyPr/>
                    <a:lstStyle/>
                    <a:p>
                      <a:r>
                        <a:rPr lang="en-US" sz="1400" dirty="0" smtClean="0">
                          <a:solidFill>
                            <a:schemeClr val="accent1"/>
                          </a:solidFill>
                          <a:latin typeface="Arial" panose="020B0604020202020204" pitchFamily="34" charset="0"/>
                          <a:cs typeface="Arial" panose="020B0604020202020204" pitchFamily="34" charset="0"/>
                        </a:rPr>
                        <a:t>SHUSA Objectives</a:t>
                      </a:r>
                      <a:endParaRPr lang="en-US" sz="1400" dirty="0">
                        <a:solidFill>
                          <a:schemeClr val="accent1"/>
                        </a:solidFill>
                        <a:latin typeface="Arial" panose="020B0604020202020204" pitchFamily="34" charset="0"/>
                        <a:cs typeface="Arial" panose="020B0604020202020204" pitchFamily="34" charset="0"/>
                      </a:endParaRPr>
                    </a:p>
                  </a:txBody>
                  <a:tcPr anchor="b">
                    <a:lnL>
                      <a:noFill/>
                    </a:lnL>
                    <a:lnR>
                      <a:noFill/>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solidFill>
                            <a:schemeClr val="accent1"/>
                          </a:solidFill>
                          <a:latin typeface="Arial" panose="020B0604020202020204" pitchFamily="34" charset="0"/>
                          <a:cs typeface="Arial" panose="020B0604020202020204" pitchFamily="34" charset="0"/>
                        </a:rPr>
                        <a:t>Manifestation in SIS RAS</a:t>
                      </a:r>
                      <a:endParaRPr lang="en-US" sz="1400" dirty="0">
                        <a:solidFill>
                          <a:schemeClr val="accent1"/>
                        </a:solidFill>
                        <a:latin typeface="Arial" panose="020B0604020202020204" pitchFamily="34" charset="0"/>
                        <a:cs typeface="Arial" panose="020B0604020202020204" pitchFamily="34" charset="0"/>
                      </a:endParaRPr>
                    </a:p>
                  </a:txBody>
                  <a:tcPr anchor="b">
                    <a:lnL>
                      <a:noFill/>
                    </a:lnL>
                    <a:lnR>
                      <a:noFill/>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451294">
                <a:tc rowSpan="2">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a:lnSpc>
                          <a:spcPct val="100000"/>
                        </a:lnSpc>
                      </a:pPr>
                      <a:r>
                        <a:rPr lang="en-US" sz="1200" b="1" dirty="0" smtClean="0">
                          <a:solidFill>
                            <a:schemeClr val="tx1"/>
                          </a:solidFill>
                          <a:latin typeface="Arial" panose="020B0604020202020204" pitchFamily="34" charset="0"/>
                          <a:cs typeface="Arial" panose="020B0604020202020204" pitchFamily="34" charset="0"/>
                        </a:rPr>
                        <a:t>Meet regulatory constraints</a:t>
                      </a:r>
                      <a:endParaRPr lang="en-US" sz="1200" b="1" dirty="0">
                        <a:solidFill>
                          <a:schemeClr val="tx1"/>
                        </a:solidFill>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indent="-171450">
                        <a:buFont typeface="Arial" panose="020B0604020202020204" pitchFamily="34" charset="0"/>
                        <a:buChar char="•"/>
                      </a:pPr>
                      <a:r>
                        <a:rPr lang="en-GB" sz="1200" b="1" i="0" dirty="0" smtClean="0">
                          <a:latin typeface="Arial" panose="020B0604020202020204" pitchFamily="34" charset="0"/>
                          <a:cs typeface="Arial" panose="020B0604020202020204" pitchFamily="34" charset="0"/>
                        </a:rPr>
                        <a:t>Capital</a:t>
                      </a:r>
                      <a:r>
                        <a:rPr lang="en-GB" sz="1200" dirty="0" smtClean="0">
                          <a:latin typeface="Arial" panose="020B0604020202020204" pitchFamily="34" charset="0"/>
                          <a:cs typeface="Arial" panose="020B0604020202020204" pitchFamily="34" charset="0"/>
                        </a:rPr>
                        <a:t>: </a:t>
                      </a:r>
                      <a:r>
                        <a:rPr lang="en-GB" sz="1200" dirty="0" smtClean="0">
                          <a:solidFill>
                            <a:schemeClr val="tx1"/>
                          </a:solidFill>
                          <a:latin typeface="Arial" panose="020B0604020202020204" pitchFamily="34" charset="0"/>
                          <a:cs typeface="Arial" panose="020B0604020202020204" pitchFamily="34" charset="0"/>
                        </a:rPr>
                        <a:t>Ensure</a:t>
                      </a:r>
                      <a:r>
                        <a:rPr lang="en-GB" sz="1200" baseline="0" dirty="0" smtClean="0">
                          <a:solidFill>
                            <a:schemeClr val="tx1"/>
                          </a:solidFill>
                          <a:latin typeface="Arial" panose="020B0604020202020204" pitchFamily="34" charset="0"/>
                          <a:cs typeface="Arial" panose="020B0604020202020204" pitchFamily="34" charset="0"/>
                        </a:rPr>
                        <a:t> post-loss capital ratios in CCAR analysis are at or above limits</a:t>
                      </a:r>
                      <a:endParaRPr lang="en-US" sz="1200" dirty="0">
                        <a:solidFill>
                          <a:schemeClr val="tx1"/>
                        </a:solidFill>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451294">
                <a:tc v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indent="-171450">
                        <a:buFont typeface="Arial" panose="020B0604020202020204" pitchFamily="34" charset="0"/>
                        <a:buChar char="•"/>
                      </a:pPr>
                      <a:r>
                        <a:rPr lang="en-US" sz="1200" b="1" i="0" smtClean="0">
                          <a:latin typeface="Arial" panose="020B0604020202020204" pitchFamily="34" charset="0"/>
                          <a:ea typeface="ＭＳ Ｐゴシック" pitchFamily="-112" charset="-128"/>
                          <a:cs typeface="Arial" panose="020B0604020202020204" pitchFamily="34" charset="0"/>
                        </a:rPr>
                        <a:t>Liquidity</a:t>
                      </a:r>
                      <a:r>
                        <a:rPr lang="en-US" sz="1200" smtClean="0">
                          <a:latin typeface="Arial" panose="020B0604020202020204" pitchFamily="34" charset="0"/>
                          <a:ea typeface="ＭＳ Ｐゴシック" pitchFamily="-112" charset="-128"/>
                          <a:cs typeface="Arial" panose="020B0604020202020204" pitchFamily="34" charset="0"/>
                        </a:rPr>
                        <a:t>:</a:t>
                      </a:r>
                      <a:r>
                        <a:rPr lang="en-US" sz="1200" baseline="0" smtClean="0">
                          <a:latin typeface="Arial" panose="020B0604020202020204" pitchFamily="34" charset="0"/>
                          <a:ea typeface="ＭＳ Ｐゴシック" pitchFamily="-112" charset="-128"/>
                          <a:cs typeface="Arial" panose="020B0604020202020204" pitchFamily="34" charset="0"/>
                        </a:rPr>
                        <a:t> </a:t>
                      </a:r>
                      <a:r>
                        <a:rPr lang="en-US" sz="1200" kern="1200" smtClean="0">
                          <a:solidFill>
                            <a:schemeClr val="tx1"/>
                          </a:solidFill>
                          <a:effectLst/>
                          <a:latin typeface="Arial"/>
                          <a:ea typeface="+mn-ea"/>
                          <a:cs typeface="+mn-cs"/>
                        </a:rPr>
                        <a:t>Ensure cash flow profile keeps the entity within both internally and externally-defined limits</a:t>
                      </a:r>
                      <a:endParaRPr lang="en-US" sz="1200" dirty="0">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927099">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chemeClr val="tx1"/>
                          </a:solidFill>
                          <a:latin typeface="Arial" panose="020B0604020202020204" pitchFamily="34" charset="0"/>
                          <a:cs typeface="Arial" panose="020B0604020202020204" pitchFamily="34" charset="0"/>
                        </a:rPr>
                        <a:t>Sustain </a:t>
                      </a:r>
                      <a:r>
                        <a:rPr lang="en-US" sz="1200" b="1" kern="1200" baseline="0" dirty="0" smtClean="0">
                          <a:solidFill>
                            <a:schemeClr val="tx1"/>
                          </a:solidFill>
                          <a:latin typeface="Arial" panose="020B0604020202020204" pitchFamily="34" charset="0"/>
                          <a:ea typeface="+mn-ea"/>
                          <a:cs typeface="Arial" panose="020B0604020202020204" pitchFamily="34" charset="0"/>
                        </a:rPr>
                        <a:t>confidence of external stakeholders </a:t>
                      </a:r>
                      <a:br>
                        <a:rPr lang="en-US" sz="1200" b="1" kern="1200" baseline="0" dirty="0" smtClean="0">
                          <a:solidFill>
                            <a:schemeClr val="tx1"/>
                          </a:solidFill>
                          <a:latin typeface="Arial" panose="020B0604020202020204" pitchFamily="34" charset="0"/>
                          <a:ea typeface="+mn-ea"/>
                          <a:cs typeface="Arial" panose="020B0604020202020204" pitchFamily="34" charset="0"/>
                        </a:rPr>
                      </a:br>
                      <a:r>
                        <a:rPr lang="en-US" sz="1200" b="1" kern="1200" baseline="0" dirty="0" smtClean="0">
                          <a:solidFill>
                            <a:schemeClr val="tx1"/>
                          </a:solidFill>
                          <a:latin typeface="Arial" panose="020B0604020202020204" pitchFamily="34" charset="0"/>
                          <a:ea typeface="+mn-ea"/>
                          <a:cs typeface="Arial" panose="020B0604020202020204" pitchFamily="34" charset="0"/>
                        </a:rPr>
                        <a:t>(e.g., rating agencies)</a:t>
                      </a:r>
                    </a:p>
                  </a:txBody>
                  <a:tcPr marL="96028" marR="9602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smtClean="0">
                          <a:latin typeface="Arial" panose="020B0604020202020204" pitchFamily="34" charset="0"/>
                          <a:cs typeface="Arial" panose="020B0604020202020204" pitchFamily="34" charset="0"/>
                        </a:rPr>
                        <a:t>Ensure</a:t>
                      </a:r>
                      <a:r>
                        <a:rPr lang="en-GB" sz="1200" baseline="0" dirty="0" smtClean="0">
                          <a:latin typeface="Arial" panose="020B0604020202020204" pitchFamily="34" charset="0"/>
                          <a:cs typeface="Arial" panose="020B0604020202020204" pitchFamily="34" charset="0"/>
                        </a:rPr>
                        <a:t> c</a:t>
                      </a:r>
                      <a:r>
                        <a:rPr lang="en-GB" sz="1200" dirty="0" smtClean="0">
                          <a:latin typeface="Arial" panose="020B0604020202020204" pitchFamily="34" charset="0"/>
                          <a:cs typeface="Arial" panose="020B0604020202020204" pitchFamily="34" charset="0"/>
                        </a:rPr>
                        <a:t>haracteristics of the balance</a:t>
                      </a:r>
                      <a:r>
                        <a:rPr lang="en-GB" sz="1200" baseline="0" dirty="0" smtClean="0">
                          <a:latin typeface="Arial" panose="020B0604020202020204" pitchFamily="34" charset="0"/>
                          <a:cs typeface="Arial" panose="020B0604020202020204" pitchFamily="34" charset="0"/>
                        </a:rPr>
                        <a:t> sheet, earnings and </a:t>
                      </a:r>
                      <a:r>
                        <a:rPr lang="en-GB" sz="1200" dirty="0" smtClean="0">
                          <a:latin typeface="Arial" panose="020B0604020202020204" pitchFamily="34" charset="0"/>
                          <a:cs typeface="Arial" panose="020B0604020202020204" pitchFamily="34" charset="0"/>
                        </a:rPr>
                        <a:t>business profile (e.g., asset quality, liquidity, concentrations) are consistent with stakeholder expectations for prudent</a:t>
                      </a:r>
                      <a:r>
                        <a:rPr lang="en-GB" sz="1200" baseline="0" dirty="0" smtClean="0">
                          <a:latin typeface="Arial" panose="020B0604020202020204" pitchFamily="34" charset="0"/>
                          <a:cs typeface="Arial" panose="020B0604020202020204" pitchFamily="34" charset="0"/>
                        </a:rPr>
                        <a:t> risk management</a:t>
                      </a:r>
                      <a:endParaRPr lang="en-US" sz="1200" dirty="0">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00069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smtClean="0">
                          <a:solidFill>
                            <a:schemeClr val="tx1"/>
                          </a:solidFill>
                          <a:latin typeface="Arial" panose="020B0604020202020204" pitchFamily="34" charset="0"/>
                          <a:ea typeface="+mn-ea"/>
                          <a:cs typeface="Arial" panose="020B0604020202020204" pitchFamily="34" charset="0"/>
                        </a:rPr>
                        <a:t>Minimize</a:t>
                      </a:r>
                      <a:r>
                        <a:rPr lang="en-US" sz="1200" b="1" kern="1200" baseline="0" dirty="0" smtClean="0">
                          <a:solidFill>
                            <a:schemeClr val="tx1"/>
                          </a:solidFill>
                          <a:latin typeface="Arial" panose="020B0604020202020204" pitchFamily="34" charset="0"/>
                          <a:ea typeface="+mn-ea"/>
                          <a:cs typeface="Arial" panose="020B0604020202020204" pitchFamily="34" charset="0"/>
                        </a:rPr>
                        <a:t> </a:t>
                      </a:r>
                      <a:r>
                        <a:rPr lang="en-US" sz="1200" b="1" kern="1200" dirty="0" smtClean="0">
                          <a:solidFill>
                            <a:schemeClr val="tx1"/>
                          </a:solidFill>
                          <a:latin typeface="Arial" panose="020B0604020202020204" pitchFamily="34" charset="0"/>
                          <a:ea typeface="+mn-ea"/>
                          <a:cs typeface="Arial" panose="020B0604020202020204" pitchFamily="34" charset="0"/>
                        </a:rPr>
                        <a:t>risks that do not generate incremental earnings</a:t>
                      </a:r>
                    </a:p>
                  </a:txBody>
                  <a:tcPr marL="96028" marR="9602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latin typeface="Arial" panose="020B0604020202020204" pitchFamily="34" charset="0"/>
                          <a:ea typeface="+mn-ea"/>
                          <a:cs typeface="Arial" panose="020B0604020202020204" pitchFamily="34" charset="0"/>
                        </a:rPr>
                        <a:t>Establish</a:t>
                      </a:r>
                      <a:r>
                        <a:rPr lang="en-GB" sz="1200" kern="1200" baseline="0" dirty="0" smtClean="0">
                          <a:solidFill>
                            <a:schemeClr val="tx1"/>
                          </a:solidFill>
                          <a:latin typeface="Arial" panose="020B0604020202020204" pitchFamily="34" charset="0"/>
                          <a:ea typeface="+mn-ea"/>
                          <a:cs typeface="Arial" panose="020B0604020202020204" pitchFamily="34" charset="0"/>
                        </a:rPr>
                        <a:t> </a:t>
                      </a:r>
                      <a:r>
                        <a:rPr lang="en-GB" sz="1200" kern="1200" dirty="0" smtClean="0">
                          <a:solidFill>
                            <a:schemeClr val="tx1"/>
                          </a:solidFill>
                          <a:latin typeface="Arial" panose="020B0604020202020204" pitchFamily="34" charset="0"/>
                          <a:ea typeface="+mn-ea"/>
                          <a:cs typeface="Arial" panose="020B0604020202020204" pitchFamily="34" charset="0"/>
                        </a:rPr>
                        <a:t>Board-level expectations for processes and controls in place for non-financial risks</a:t>
                      </a:r>
                      <a:r>
                        <a:rPr lang="en-GB" sz="1200" kern="1200" baseline="0" dirty="0" smtClean="0">
                          <a:solidFill>
                            <a:schemeClr val="tx1"/>
                          </a:solidFill>
                          <a:latin typeface="Arial" panose="020B0604020202020204" pitchFamily="34" charset="0"/>
                          <a:ea typeface="+mn-ea"/>
                          <a:cs typeface="Arial" panose="020B0604020202020204" pitchFamily="34" charset="0"/>
                        </a:rPr>
                        <a:t> </a:t>
                      </a:r>
                      <a:endParaRPr lang="en-GB" sz="1200" kern="1200" dirty="0" smtClean="0">
                        <a:solidFill>
                          <a:schemeClr val="tx1"/>
                        </a:solidFill>
                        <a:latin typeface="Arial" panose="020B0604020202020204" pitchFamily="34" charset="0"/>
                        <a:ea typeface="+mn-ea"/>
                        <a:cs typeface="Arial" panose="020B0604020202020204" pitchFamily="34" charset="0"/>
                      </a:endParaRPr>
                    </a:p>
                  </a:txBody>
                  <a:tcPr marL="96028" marR="9602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93513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chemeClr val="tx1"/>
                          </a:solidFill>
                          <a:latin typeface="Arial" panose="020B0604020202020204" pitchFamily="34" charset="0"/>
                          <a:cs typeface="Arial" panose="020B0604020202020204" pitchFamily="34" charset="0"/>
                        </a:rPr>
                        <a:t>Comply with Group-level</a:t>
                      </a:r>
                      <a:r>
                        <a:rPr lang="en-US" sz="1200" b="1" baseline="0" dirty="0" smtClean="0">
                          <a:solidFill>
                            <a:schemeClr val="tx1"/>
                          </a:solidFill>
                          <a:latin typeface="Arial" panose="020B0604020202020204" pitchFamily="34" charset="0"/>
                          <a:cs typeface="Arial" panose="020B0604020202020204" pitchFamily="34" charset="0"/>
                        </a:rPr>
                        <a:t> Risk A</a:t>
                      </a:r>
                      <a:r>
                        <a:rPr lang="en-US" sz="1200" b="1" dirty="0" smtClean="0">
                          <a:solidFill>
                            <a:schemeClr val="tx1"/>
                          </a:solidFill>
                          <a:latin typeface="Arial" panose="020B0604020202020204" pitchFamily="34" charset="0"/>
                          <a:cs typeface="Arial" panose="020B0604020202020204" pitchFamily="34" charset="0"/>
                        </a:rPr>
                        <a:t>ppetite expectations</a:t>
                      </a:r>
                      <a:endParaRPr lang="en-GB" sz="1200" b="1" dirty="0" smtClean="0">
                        <a:solidFill>
                          <a:schemeClr val="tx1"/>
                        </a:solidFill>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latin typeface="Arial" panose="020B0604020202020204" pitchFamily="34" charset="0"/>
                          <a:ea typeface="+mn-ea"/>
                          <a:cs typeface="Arial" panose="020B0604020202020204" pitchFamily="34" charset="0"/>
                        </a:rPr>
                        <a:t>I</a:t>
                      </a:r>
                      <a:r>
                        <a:rPr lang="en-GB" sz="1200" kern="1200" baseline="0" dirty="0" smtClean="0">
                          <a:solidFill>
                            <a:schemeClr val="tx1"/>
                          </a:solidFill>
                          <a:latin typeface="Arial" panose="020B0604020202020204" pitchFamily="34" charset="0"/>
                          <a:ea typeface="+mn-ea"/>
                          <a:cs typeface="Arial" panose="020B0604020202020204" pitchFamily="34" charset="0"/>
                        </a:rPr>
                        <a:t>ncl</a:t>
                      </a:r>
                      <a:r>
                        <a:rPr lang="en-GB" sz="1200" kern="1200" dirty="0" smtClean="0">
                          <a:solidFill>
                            <a:schemeClr val="tx1"/>
                          </a:solidFill>
                          <a:latin typeface="Arial" panose="020B0604020202020204" pitchFamily="34" charset="0"/>
                          <a:ea typeface="+mn-ea"/>
                          <a:cs typeface="Arial" panose="020B0604020202020204" pitchFamily="34" charset="0"/>
                        </a:rPr>
                        <a:t>ude</a:t>
                      </a:r>
                      <a:r>
                        <a:rPr lang="en-GB" sz="1200" kern="1200" baseline="0" dirty="0" smtClean="0">
                          <a:solidFill>
                            <a:schemeClr val="tx1"/>
                          </a:solidFill>
                          <a:latin typeface="Arial" panose="020B0604020202020204" pitchFamily="34" charset="0"/>
                          <a:ea typeface="+mn-ea"/>
                          <a:cs typeface="Arial" panose="020B0604020202020204" pitchFamily="34" charset="0"/>
                        </a:rPr>
                        <a:t> </a:t>
                      </a:r>
                      <a:r>
                        <a:rPr lang="en-US" sz="1200" kern="1200" dirty="0" smtClean="0">
                          <a:solidFill>
                            <a:schemeClr val="tx1"/>
                          </a:solidFill>
                          <a:latin typeface="Arial" panose="020B0604020202020204" pitchFamily="34" charset="0"/>
                          <a:ea typeface="+mn-ea"/>
                          <a:cs typeface="Arial" panose="020B0604020202020204" pitchFamily="34" charset="0"/>
                        </a:rPr>
                        <a:t>metrics and adhere to limits agreed</a:t>
                      </a:r>
                      <a:r>
                        <a:rPr lang="en-US" sz="1200" kern="1200" baseline="0" dirty="0" smtClean="0">
                          <a:solidFill>
                            <a:schemeClr val="tx1"/>
                          </a:solidFill>
                          <a:latin typeface="Arial" panose="020B0604020202020204" pitchFamily="34" charset="0"/>
                          <a:ea typeface="+mn-ea"/>
                          <a:cs typeface="Arial" panose="020B0604020202020204" pitchFamily="34" charset="0"/>
                        </a:rPr>
                        <a:t> with </a:t>
                      </a:r>
                      <a:r>
                        <a:rPr lang="en-US" sz="1200" kern="1200" dirty="0" smtClean="0">
                          <a:solidFill>
                            <a:schemeClr val="tx1"/>
                          </a:solidFill>
                          <a:latin typeface="Arial" panose="020B0604020202020204" pitchFamily="34" charset="0"/>
                          <a:ea typeface="+mn-ea"/>
                          <a:cs typeface="Arial" panose="020B0604020202020204" pitchFamily="34" charset="0"/>
                        </a:rPr>
                        <a:t>Group, as applicable to SHUSA’s</a:t>
                      </a:r>
                      <a:r>
                        <a:rPr lang="en-US" sz="1200" kern="1200" baseline="0" dirty="0" smtClean="0">
                          <a:solidFill>
                            <a:schemeClr val="tx1"/>
                          </a:solidFill>
                          <a:latin typeface="Arial" panose="020B0604020202020204" pitchFamily="34" charset="0"/>
                          <a:ea typeface="+mn-ea"/>
                          <a:cs typeface="Arial" panose="020B0604020202020204" pitchFamily="34" charset="0"/>
                        </a:rPr>
                        <a:t> </a:t>
                      </a:r>
                      <a:r>
                        <a:rPr lang="en-US" sz="1200" kern="1200" dirty="0" smtClean="0">
                          <a:solidFill>
                            <a:schemeClr val="tx1"/>
                          </a:solidFill>
                          <a:latin typeface="Arial" panose="020B0604020202020204" pitchFamily="34" charset="0"/>
                          <a:ea typeface="+mn-ea"/>
                          <a:cs typeface="Arial" panose="020B0604020202020204" pitchFamily="34" charset="0"/>
                        </a:rPr>
                        <a:t>business</a:t>
                      </a:r>
                      <a:endParaRPr lang="en-GB" sz="1200" kern="1200" dirty="0" smtClean="0">
                        <a:solidFill>
                          <a:schemeClr val="tx1"/>
                        </a:solidFill>
                        <a:latin typeface="Arial" panose="020B0604020202020204" pitchFamily="34" charset="0"/>
                        <a:ea typeface="+mn-ea"/>
                        <a:cs typeface="Arial" panose="020B0604020202020204" pitchFamily="34" charset="0"/>
                      </a:endParaRPr>
                    </a:p>
                  </a:txBody>
                  <a:tcPr marL="96028" marR="9602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32" name="CONCLUTION_SHAPE"/>
          <p:cNvGraphicFramePr>
            <a:graphicFrameLocks noGrp="1"/>
          </p:cNvGraphicFramePr>
          <p:nvPr>
            <p:extLst>
              <p:ext uri="{D42A27DB-BD31-4B8C-83A1-F6EECF244321}">
                <p14:modId xmlns:p14="http://schemas.microsoft.com/office/powerpoint/2010/main" val="721337213"/>
              </p:ext>
            </p:extLst>
          </p:nvPr>
        </p:nvGraphicFramePr>
        <p:xfrm>
          <a:off x="439130" y="5578041"/>
          <a:ext cx="8709633" cy="640080"/>
        </p:xfrm>
        <a:graphic>
          <a:graphicData uri="http://schemas.openxmlformats.org/drawingml/2006/table">
            <a:tbl>
              <a:tblPr firstRow="1" bandRow="1">
                <a:tableStyleId>{839DD9DD-9E6C-4910-8AC0-68ADFF6A6AFC}</a:tableStyleId>
              </a:tblPr>
              <a:tblGrid>
                <a:gridCol w="8709633"/>
              </a:tblGrid>
              <a:tr h="254000">
                <a:tc>
                  <a:txBody>
                    <a:bodyPr/>
                    <a:lstStyle/>
                    <a:p>
                      <a:r>
                        <a:rPr kumimoji="0" lang="en-US" sz="1800" b="0" i="0" u="none" baseline="0" dirty="0" smtClean="0">
                          <a:solidFill>
                            <a:srgbClr val="FF0000"/>
                          </a:solidFill>
                          <a:latin typeface="Arial" panose="020B0604020202020204" pitchFamily="34" charset="0"/>
                          <a:cs typeface="Arial" panose="020B0604020202020204" pitchFamily="34" charset="0"/>
                          <a:sym typeface="Arial"/>
                        </a:rPr>
                        <a:t>The statements, metrics and limits in the RAS will enable the Board to ensure these overarching objectives are upheld</a:t>
                      </a:r>
                    </a:p>
                  </a:txBody>
                  <a:tcPr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2" name="Text Box 75"/>
          <p:cNvSpPr txBox="1">
            <a:spLocks noChangeArrowheads="1"/>
          </p:cNvSpPr>
          <p:nvPr/>
        </p:nvSpPr>
        <p:spPr bwMode="gray">
          <a:xfrm>
            <a:off x="407540" y="98167"/>
            <a:ext cx="716543"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Objectives</a:t>
            </a:r>
            <a:endParaRPr lang="en-US" sz="1200" dirty="0">
              <a:solidFill>
                <a:schemeClr val="bg1">
                  <a:lumMod val="50000"/>
                </a:schemeClr>
              </a:solidFill>
            </a:endParaRPr>
          </a:p>
        </p:txBody>
      </p:sp>
    </p:spTree>
    <p:extLst>
      <p:ext uri="{BB962C8B-B14F-4D97-AF65-F5344CB8AC3E}">
        <p14:creationId xmlns:p14="http://schemas.microsoft.com/office/powerpoint/2010/main" val="32529338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dirty="0" smtClean="0"/>
              <a:t>Limit overview: </a:t>
            </a:r>
            <a:r>
              <a:rPr lang="en-US" b="0" dirty="0" smtClean="0"/>
              <a:t>Model risk</a:t>
            </a:r>
            <a:endParaRPr lang="en-GB" dirty="0"/>
          </a:p>
        </p:txBody>
      </p:sp>
      <p:grpSp>
        <p:nvGrpSpPr>
          <p:cNvPr id="12" name="Group 11"/>
          <p:cNvGrpSpPr/>
          <p:nvPr/>
        </p:nvGrpSpPr>
        <p:grpSpPr>
          <a:xfrm>
            <a:off x="443921" y="72184"/>
            <a:ext cx="1989758" cy="189008"/>
            <a:chOff x="403281" y="164517"/>
            <a:chExt cx="1989758" cy="189008"/>
          </a:xfrm>
        </p:grpSpPr>
        <p:sp>
          <p:nvSpPr>
            <p:cNvPr id="17" name="Text Box 75"/>
            <p:cNvSpPr txBox="1">
              <a:spLocks noChangeArrowheads="1"/>
            </p:cNvSpPr>
            <p:nvPr/>
          </p:nvSpPr>
          <p:spPr bwMode="gray">
            <a:xfrm>
              <a:off x="636148" y="166688"/>
              <a:ext cx="1756891"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rgbClr val="FF0000"/>
                  </a:solidFill>
                </a:rPr>
                <a:t>Model risk: </a:t>
              </a:r>
              <a:r>
                <a:rPr lang="en-US" sz="1200" dirty="0" smtClean="0">
                  <a:solidFill>
                    <a:srgbClr val="FF0000"/>
                  </a:solidFill>
                </a:rPr>
                <a:t>Limit overview</a:t>
              </a:r>
              <a:endParaRPr lang="en-US" sz="1200" dirty="0">
                <a:solidFill>
                  <a:srgbClr val="FF0000"/>
                </a:solidFill>
              </a:endParaRPr>
            </a:p>
          </p:txBody>
        </p:sp>
        <p:sp>
          <p:nvSpPr>
            <p:cNvPr id="22" name="Oval 21"/>
            <p:cNvSpPr/>
            <p:nvPr/>
          </p:nvSpPr>
          <p:spPr bwMode="auto">
            <a:xfrm>
              <a:off x="403281" y="164517"/>
              <a:ext cx="189008" cy="189008"/>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9</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13" name="Table 12"/>
          <p:cNvGraphicFramePr>
            <a:graphicFrameLocks noGrp="1"/>
          </p:cNvGraphicFramePr>
          <p:nvPr>
            <p:extLst>
              <p:ext uri="{D42A27DB-BD31-4B8C-83A1-F6EECF244321}">
                <p14:modId xmlns:p14="http://schemas.microsoft.com/office/powerpoint/2010/main" val="3687992433"/>
              </p:ext>
            </p:extLst>
          </p:nvPr>
        </p:nvGraphicFramePr>
        <p:xfrm>
          <a:off x="365760" y="1463040"/>
          <a:ext cx="8898754" cy="752093"/>
        </p:xfrm>
        <a:graphic>
          <a:graphicData uri="http://schemas.openxmlformats.org/drawingml/2006/table">
            <a:tbl>
              <a:tblPr firstRow="1" bandRow="1">
                <a:tableStyleId>{2D5ABB26-0587-4C30-8999-92F81FD0307C}</a:tableStyleId>
              </a:tblPr>
              <a:tblGrid>
                <a:gridCol w="1397765"/>
                <a:gridCol w="2188152"/>
                <a:gridCol w="1172849"/>
                <a:gridCol w="1379996"/>
                <a:gridCol w="1379996"/>
                <a:gridCol w="1379996"/>
              </a:tblGrid>
              <a:tr h="0">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100" b="1" dirty="0" smtClean="0">
                          <a:solidFill>
                            <a:srgbClr val="FF0000"/>
                          </a:solidFill>
                          <a:latin typeface="Arial" panose="020B0604020202020204" pitchFamily="34" charset="0"/>
                          <a:cs typeface="Arial" panose="020B0604020202020204" pitchFamily="34" charset="0"/>
                        </a:rPr>
                        <a:t>Risk type</a:t>
                      </a: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spcBef>
                          <a:spcPts val="200"/>
                        </a:spcBef>
                        <a:spcAft>
                          <a:spcPts val="200"/>
                        </a:spcAft>
                      </a:pPr>
                      <a:r>
                        <a:rPr lang="en-GB" sz="1100" b="1" dirty="0" smtClean="0">
                          <a:solidFill>
                            <a:srgbClr val="FF0000"/>
                          </a:solidFill>
                          <a:latin typeface="Arial" panose="020B0604020202020204" pitchFamily="34" charset="0"/>
                          <a:cs typeface="Arial" panose="020B0604020202020204" pitchFamily="34" charset="0"/>
                        </a:rPr>
                        <a:t>Metric</a:t>
                      </a:r>
                      <a:endParaRPr lang="en-GB" sz="11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spcBef>
                          <a:spcPts val="200"/>
                        </a:spcBef>
                        <a:spcAft>
                          <a:spcPts val="200"/>
                        </a:spcAft>
                      </a:pPr>
                      <a:r>
                        <a:rPr lang="en-GB" sz="1100" b="1" dirty="0" smtClean="0">
                          <a:solidFill>
                            <a:srgbClr val="FF0000"/>
                          </a:solidFill>
                          <a:latin typeface="Arial" panose="020B0604020202020204" pitchFamily="34" charset="0"/>
                          <a:cs typeface="Arial" panose="020B0604020202020204" pitchFamily="34" charset="0"/>
                        </a:rPr>
                        <a:t>Entity</a:t>
                      </a:r>
                      <a:endParaRPr lang="en-GB" sz="11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GB" sz="1100" b="1" dirty="0" smtClean="0">
                          <a:solidFill>
                            <a:schemeClr val="tx1"/>
                          </a:solidFill>
                          <a:latin typeface="Arial" panose="020B0604020202020204" pitchFamily="34" charset="0"/>
                          <a:cs typeface="Arial" panose="020B0604020202020204" pitchFamily="34" charset="0"/>
                        </a:rPr>
                        <a:t>Mar 16</a:t>
                      </a:r>
                      <a:endParaRPr lang="en-GB" sz="11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lnSpc>
                          <a:spcPct val="100000"/>
                        </a:lnSpc>
                        <a:spcBef>
                          <a:spcPts val="200"/>
                        </a:spcBef>
                        <a:spcAft>
                          <a:spcPts val="200"/>
                        </a:spcAft>
                      </a:pPr>
                      <a:r>
                        <a:rPr lang="en-GB" sz="1100" b="1" dirty="0" smtClean="0">
                          <a:solidFill>
                            <a:schemeClr val="tx1"/>
                          </a:solidFill>
                          <a:latin typeface="Arial" panose="020B0604020202020204" pitchFamily="34" charset="0"/>
                          <a:cs typeface="Arial" panose="020B0604020202020204" pitchFamily="34" charset="0"/>
                        </a:rPr>
                        <a:t>Amber trigger</a:t>
                      </a:r>
                      <a:endParaRPr lang="en-GB" sz="11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0000"/>
                        </a:lnSpc>
                        <a:spcBef>
                          <a:spcPts val="200"/>
                        </a:spcBef>
                        <a:spcAft>
                          <a:spcPts val="200"/>
                        </a:spcAft>
                      </a:pPr>
                      <a:r>
                        <a:rPr lang="en-GB" sz="1100" b="1" dirty="0" smtClean="0">
                          <a:solidFill>
                            <a:schemeClr val="bg1"/>
                          </a:solidFill>
                          <a:latin typeface="Arial" panose="020B0604020202020204" pitchFamily="34" charset="0"/>
                          <a:cs typeface="Arial" panose="020B0604020202020204" pitchFamily="34" charset="0"/>
                        </a:rPr>
                        <a:t>Red</a:t>
                      </a:r>
                      <a:r>
                        <a:rPr lang="en-GB" sz="1100" b="1" baseline="0" dirty="0" smtClean="0">
                          <a:solidFill>
                            <a:schemeClr val="bg1"/>
                          </a:solidFill>
                          <a:latin typeface="Arial" panose="020B0604020202020204" pitchFamily="34" charset="0"/>
                          <a:cs typeface="Arial" panose="020B0604020202020204" pitchFamily="34" charset="0"/>
                        </a:rPr>
                        <a:t> limits</a:t>
                      </a:r>
                      <a:endParaRPr lang="en-GB" sz="1100" b="1" dirty="0">
                        <a:solidFill>
                          <a:schemeClr val="bg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61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Model risk</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u="none" strike="noStrike" dirty="0" smtClean="0">
                          <a:effectLst/>
                          <a:latin typeface="Arial" panose="020B0604020202020204" pitchFamily="34" charset="0"/>
                          <a:cs typeface="Arial" panose="020B0604020202020204" pitchFamily="34" charset="0"/>
                        </a:rPr>
                        <a:t>Legacy Tier 1 Models in Production w/o Appropriate Approval</a:t>
                      </a:r>
                      <a:endParaRPr lang="en-US" sz="1100" b="0" i="0" u="none" strike="noStrike" dirty="0" smtClean="0">
                        <a:solidFill>
                          <a:srgbClr val="000000"/>
                        </a:solidFill>
                        <a:effectLst/>
                        <a:latin typeface="Arial" panose="020B0604020202020204" pitchFamily="34" charset="0"/>
                        <a:cs typeface="Arial" panose="020B0604020202020204" pitchFamily="34" charset="0"/>
                      </a:endParaRPr>
                    </a:p>
                  </a:txBody>
                  <a:tcPr marL="45720" marR="8381" marT="8381"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smtClean="0">
                          <a:latin typeface="Arial" panose="020B0604020202020204" pitchFamily="34" charset="0"/>
                          <a:cs typeface="Arial" panose="020B0604020202020204" pitchFamily="34" charset="0"/>
                        </a:rPr>
                        <a:t>SIS</a:t>
                      </a:r>
                      <a:endParaRPr lang="en-US" sz="11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pPr>
                      <a:r>
                        <a:rPr lang="en-US" sz="1100" dirty="0" smtClean="0">
                          <a:latin typeface="Arial" panose="020B0604020202020204" pitchFamily="34" charset="0"/>
                          <a:cs typeface="Arial" panose="020B0604020202020204" pitchFamily="34" charset="0"/>
                        </a:rPr>
                        <a:t>0</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N/A</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defTabSz="457200" rtl="0" eaLnBrk="1" fontAlgn="b" latinLnBrk="0" hangingPunct="1">
                        <a:buFont typeface="Arial" panose="020B0604020202020204" pitchFamily="34" charset="0"/>
                        <a:buNone/>
                      </a:pPr>
                      <a:r>
                        <a:rPr lang="en-US" sz="1100" dirty="0" smtClean="0">
                          <a:latin typeface="Arial" panose="020B0604020202020204" pitchFamily="34" charset="0"/>
                          <a:cs typeface="Arial" panose="020B0604020202020204" pitchFamily="34" charset="0"/>
                        </a:rPr>
                        <a:t>&gt;</a:t>
                      </a:r>
                      <a:r>
                        <a:rPr lang="en-US" sz="1100" b="0" i="0" kern="1200" dirty="0" smtClean="0">
                          <a:solidFill>
                            <a:schemeClr val="tx1"/>
                          </a:solidFill>
                          <a:latin typeface="Arial" panose="020B0604020202020204" pitchFamily="34" charset="0"/>
                          <a:ea typeface="+mn-ea"/>
                          <a:cs typeface="Arial" panose="020B0604020202020204" pitchFamily="34" charset="0"/>
                        </a:rPr>
                        <a:t>0</a:t>
                      </a:r>
                      <a:endParaRPr lang="en-US" sz="11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4" name="TextBox 13"/>
          <p:cNvSpPr txBox="1"/>
          <p:nvPr/>
        </p:nvSpPr>
        <p:spPr>
          <a:xfrm>
            <a:off x="6465719" y="1196377"/>
            <a:ext cx="2775119" cy="211468"/>
          </a:xfrm>
          <a:prstGeom prst="rect">
            <a:avLst/>
          </a:prstGeom>
          <a:noFill/>
        </p:spPr>
        <p:txBody>
          <a:bodyPr wrap="none" rtlCol="0">
            <a:spAutoFit/>
          </a:bodyPr>
          <a:lstStyle/>
          <a:p>
            <a:r>
              <a:rPr lang="en-US" sz="900" dirty="0">
                <a:solidFill>
                  <a:srgbClr val="000000"/>
                </a:solidFill>
                <a:ea typeface="ＭＳ Ｐゴシック"/>
              </a:rPr>
              <a:t>* SHUSA metric reported in Santander Group RAS</a:t>
            </a:r>
          </a:p>
        </p:txBody>
      </p:sp>
    </p:spTree>
    <p:extLst>
      <p:ext uri="{BB962C8B-B14F-4D97-AF65-F5344CB8AC3E}">
        <p14:creationId xmlns:p14="http://schemas.microsoft.com/office/powerpoint/2010/main" val="2738714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523407"/>
            <a:ext cx="9336044" cy="357021"/>
          </a:xfrm>
          <a:prstGeom prst="rect">
            <a:avLst/>
          </a:prstGeom>
          <a:noFill/>
        </p:spPr>
        <p:txBody>
          <a:bodyPr wrap="square" rtlCol="0">
            <a:spAutoFit/>
          </a:bodyPr>
          <a:lstStyle/>
          <a:p>
            <a:pPr algn="l"/>
            <a:r>
              <a:rPr lang="en-US" sz="2000" b="1" dirty="0" smtClean="0"/>
              <a:t>Metric selection: </a:t>
            </a:r>
            <a:r>
              <a:rPr lang="en-US" sz="2000" dirty="0" smtClean="0"/>
              <a:t>Model </a:t>
            </a:r>
            <a:r>
              <a:rPr lang="en-US" sz="2000" dirty="0"/>
              <a:t>risk metrics</a:t>
            </a:r>
          </a:p>
        </p:txBody>
      </p:sp>
      <p:graphicFrame>
        <p:nvGraphicFramePr>
          <p:cNvPr id="3" name="Content Placeholder 12"/>
          <p:cNvGraphicFramePr>
            <a:graphicFrameLocks/>
          </p:cNvGraphicFramePr>
          <p:nvPr>
            <p:extLst>
              <p:ext uri="{D42A27DB-BD31-4B8C-83A1-F6EECF244321}">
                <p14:modId xmlns:p14="http://schemas.microsoft.com/office/powerpoint/2010/main" val="3021736328"/>
              </p:ext>
            </p:extLst>
          </p:nvPr>
        </p:nvGraphicFramePr>
        <p:xfrm>
          <a:off x="360998" y="1465580"/>
          <a:ext cx="8821737" cy="1264920"/>
        </p:xfrm>
        <a:graphic>
          <a:graphicData uri="http://schemas.openxmlformats.org/drawingml/2006/table">
            <a:tbl>
              <a:tblPr firstRow="1" bandRow="1">
                <a:tableStyleId>{839DD9DD-9E6C-4910-8AC0-68ADFF6A6AFC}</a:tableStyleId>
              </a:tblPr>
              <a:tblGrid>
                <a:gridCol w="2077402"/>
                <a:gridCol w="1544320"/>
                <a:gridCol w="5200015"/>
              </a:tblGrid>
              <a:tr h="159448">
                <a:tc>
                  <a:txBody>
                    <a:bodyPr/>
                    <a:lstStyle/>
                    <a:p>
                      <a:pPr algn="l"/>
                      <a:r>
                        <a:rPr lang="en-US" sz="1100" b="1" dirty="0" smtClean="0">
                          <a:solidFill>
                            <a:srgbClr val="FF0000"/>
                          </a:solidFill>
                          <a:latin typeface="Arial" panose="020B0604020202020204" pitchFamily="34" charset="0"/>
                          <a:cs typeface="Arial" panose="020B0604020202020204" pitchFamily="34" charset="0"/>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/portfolio</a:t>
                      </a: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Rationale/commentary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u="none" strike="noStrike" dirty="0" smtClean="0">
                          <a:effectLst/>
                          <a:latin typeface="Arial" panose="020B0604020202020204" pitchFamily="34" charset="0"/>
                          <a:cs typeface="Arial" panose="020B0604020202020204" pitchFamily="34" charset="0"/>
                        </a:rPr>
                        <a:t>Legacy Tier 1 Models in Production w/o Appropriate Approval</a:t>
                      </a:r>
                      <a:endParaRPr lang="en-US" sz="1100" b="0" i="0" u="none" strike="noStrike" dirty="0" smtClean="0">
                        <a:solidFill>
                          <a:srgbClr val="000000"/>
                        </a:solidFill>
                        <a:effectLst/>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i="0" kern="1200" baseline="0" dirty="0" smtClean="0">
                          <a:solidFill>
                            <a:schemeClr val="tx1"/>
                          </a:solidFill>
                          <a:latin typeface="Arial" panose="020B0604020202020204" pitchFamily="34" charset="0"/>
                          <a:ea typeface="+mn-ea"/>
                          <a:cs typeface="Arial" panose="020B0604020202020204" pitchFamily="34" charset="0"/>
                        </a:rPr>
                        <a:t>SIS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i="0" kern="1200" baseline="0" dirty="0" smtClean="0">
                          <a:solidFill>
                            <a:schemeClr val="tx1"/>
                          </a:solidFill>
                          <a:latin typeface="Arial" panose="020B0604020202020204" pitchFamily="34" charset="0"/>
                          <a:ea typeface="+mn-ea"/>
                          <a:cs typeface="Arial" panose="020B0604020202020204" pitchFamily="34" charset="0"/>
                        </a:rPr>
                        <a:t>Given the requirements of SHUSA’s revised MRM framework , there should be no tier 1 models in production that have not received the appropriate approvals from MRM</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i="0" kern="1200" baseline="0" dirty="0" smtClean="0">
                          <a:solidFill>
                            <a:schemeClr val="tx1"/>
                          </a:solidFill>
                          <a:latin typeface="Arial" panose="020B0604020202020204" pitchFamily="34" charset="0"/>
                          <a:ea typeface="+mn-ea"/>
                          <a:cs typeface="Arial" panose="020B0604020202020204" pitchFamily="34" charset="0"/>
                        </a:rPr>
                        <a:t>This metric is necessary to track progress against the schedule for clearing the large validation backlog</a:t>
                      </a:r>
                      <a:endParaRPr lang="en-US" sz="1200" i="0" kern="1200" baseline="0" dirty="0" smtClean="0">
                        <a:solidFill>
                          <a:srgbClr val="FF0000"/>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9" name="Group 8"/>
          <p:cNvGrpSpPr/>
          <p:nvPr/>
        </p:nvGrpSpPr>
        <p:grpSpPr>
          <a:xfrm>
            <a:off x="443921" y="72184"/>
            <a:ext cx="2084336" cy="189008"/>
            <a:chOff x="403281" y="164517"/>
            <a:chExt cx="2084336" cy="189008"/>
          </a:xfrm>
        </p:grpSpPr>
        <p:sp>
          <p:nvSpPr>
            <p:cNvPr id="10" name="Text Box 75"/>
            <p:cNvSpPr txBox="1">
              <a:spLocks noChangeArrowheads="1"/>
            </p:cNvSpPr>
            <p:nvPr/>
          </p:nvSpPr>
          <p:spPr bwMode="gray">
            <a:xfrm>
              <a:off x="636148" y="166688"/>
              <a:ext cx="185146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rgbClr val="FF0000"/>
                  </a:solidFill>
                </a:rPr>
                <a:t>Model risk: </a:t>
              </a:r>
              <a:r>
                <a:rPr lang="en-US" sz="1200" dirty="0" smtClean="0">
                  <a:solidFill>
                    <a:srgbClr val="FF0000"/>
                  </a:solidFill>
                </a:rPr>
                <a:t>Metric selection</a:t>
              </a:r>
              <a:endParaRPr lang="en-US" sz="1200" dirty="0">
                <a:solidFill>
                  <a:srgbClr val="FF0000"/>
                </a:solidFill>
              </a:endParaRPr>
            </a:p>
          </p:txBody>
        </p:sp>
        <p:sp>
          <p:nvSpPr>
            <p:cNvPr id="11" name="Oval 10"/>
            <p:cNvSpPr/>
            <p:nvPr/>
          </p:nvSpPr>
          <p:spPr bwMode="auto">
            <a:xfrm>
              <a:off x="403281" y="164517"/>
              <a:ext cx="189008" cy="189008"/>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9</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6431338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sz="quarter" idx="11"/>
            <p:extLst>
              <p:ext uri="{D42A27DB-BD31-4B8C-83A1-F6EECF244321}">
                <p14:modId xmlns:p14="http://schemas.microsoft.com/office/powerpoint/2010/main" val="1558886080"/>
              </p:ext>
            </p:extLst>
          </p:nvPr>
        </p:nvGraphicFramePr>
        <p:xfrm>
          <a:off x="365760" y="1463040"/>
          <a:ext cx="8901112" cy="3474720"/>
        </p:xfrm>
        <a:graphic>
          <a:graphicData uri="http://schemas.openxmlformats.org/drawingml/2006/table">
            <a:tbl>
              <a:tblPr firstRow="1" bandRow="1">
                <a:tableStyleId>{839DD9DD-9E6C-4910-8AC0-68ADFF6A6AFC}</a:tableStyleId>
              </a:tblPr>
              <a:tblGrid>
                <a:gridCol w="358659"/>
                <a:gridCol w="3140787"/>
                <a:gridCol w="2700833"/>
                <a:gridCol w="2700833"/>
              </a:tblGrid>
              <a:tr h="244475">
                <a:tc gridSpan="2">
                  <a:txBody>
                    <a:bodyPr/>
                    <a:lstStyle/>
                    <a:p>
                      <a:r>
                        <a:rPr lang="en-US" sz="1100" dirty="0" smtClean="0">
                          <a:solidFill>
                            <a:schemeClr val="accent1"/>
                          </a:solidFill>
                          <a:latin typeface="Arial" panose="020B0604020202020204" pitchFamily="34" charset="0"/>
                          <a:cs typeface="Arial" panose="020B0604020202020204" pitchFamily="34" charset="0"/>
                        </a:rPr>
                        <a:t>Metrics considered</a:t>
                      </a:r>
                      <a:endParaRPr lang="en-US" sz="1100" dirty="0">
                        <a:solidFill>
                          <a:schemeClr val="accent1"/>
                        </a:solidFill>
                        <a:latin typeface="Arial" panose="020B0604020202020204" pitchFamily="34" charset="0"/>
                        <a:cs typeface="Arial" panose="020B0604020202020204" pitchFamily="34" charset="0"/>
                      </a:endParaRPr>
                    </a:p>
                  </a:txBody>
                  <a:tcPr marL="90038" marR="90038">
                    <a:lnB w="12700" cap="flat" cmpd="sng" algn="ctr">
                      <a:solidFill>
                        <a:schemeClr val="bg1">
                          <a:lumMod val="50000"/>
                        </a:schemeClr>
                      </a:solidFill>
                      <a:prstDash val="solid"/>
                      <a:round/>
                      <a:headEnd type="none" w="med" len="med"/>
                      <a:tailEnd type="none" w="med" len="med"/>
                    </a:lnB>
                  </a:tcPr>
                </a:tc>
                <a:tc hMerge="1">
                  <a:txBody>
                    <a:bodyPr/>
                    <a:lstStyle/>
                    <a:p>
                      <a:endParaRPr lang="en-US"/>
                    </a:p>
                  </a:txBody>
                  <a:tcPr/>
                </a:tc>
                <a:tc>
                  <a:txBody>
                    <a:bodyPr/>
                    <a:lstStyle/>
                    <a:p>
                      <a:r>
                        <a:rPr lang="en-US" sz="1100" dirty="0" smtClean="0">
                          <a:solidFill>
                            <a:schemeClr val="accent1"/>
                          </a:solidFill>
                          <a:latin typeface="Arial" panose="020B0604020202020204" pitchFamily="34" charset="0"/>
                          <a:cs typeface="Arial" panose="020B0604020202020204" pitchFamily="34" charset="0"/>
                        </a:rPr>
                        <a:t>Advantages</a:t>
                      </a:r>
                      <a:endParaRPr lang="en-US" sz="1100" dirty="0">
                        <a:solidFill>
                          <a:schemeClr val="accent1"/>
                        </a:solidFill>
                        <a:latin typeface="Arial" panose="020B0604020202020204" pitchFamily="34" charset="0"/>
                        <a:cs typeface="Arial" panose="020B0604020202020204" pitchFamily="34" charset="0"/>
                      </a:endParaRPr>
                    </a:p>
                  </a:txBody>
                  <a:tcPr marL="90038" marR="90038">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solidFill>
                            <a:schemeClr val="accent1"/>
                          </a:solidFill>
                          <a:latin typeface="Arial" panose="020B0604020202020204" pitchFamily="34" charset="0"/>
                          <a:cs typeface="Arial" panose="020B0604020202020204" pitchFamily="34" charset="0"/>
                        </a:rPr>
                        <a:t>Disadvantages</a:t>
                      </a:r>
                      <a:endParaRPr lang="en-US" sz="1100" dirty="0">
                        <a:solidFill>
                          <a:schemeClr val="accent1"/>
                        </a:solidFill>
                        <a:latin typeface="Arial" panose="020B0604020202020204" pitchFamily="34" charset="0"/>
                        <a:cs typeface="Arial" panose="020B0604020202020204" pitchFamily="34" charset="0"/>
                      </a:endParaRPr>
                    </a:p>
                  </a:txBody>
                  <a:tcPr marL="90038" marR="90038">
                    <a:lnB w="12700" cap="flat" cmpd="sng" algn="ctr">
                      <a:solidFill>
                        <a:schemeClr val="bg1">
                          <a:lumMod val="50000"/>
                        </a:schemeClr>
                      </a:solidFill>
                      <a:prstDash val="solid"/>
                      <a:round/>
                      <a:headEnd type="none" w="med" len="med"/>
                      <a:tailEnd type="none" w="med" len="med"/>
                    </a:lnB>
                  </a:tcPr>
                </a:tc>
              </a:tr>
              <a:tr h="370840">
                <a:tc>
                  <a:txBody>
                    <a:bodyPr/>
                    <a:lstStyle/>
                    <a:p>
                      <a:pPr marL="0" algn="l" defTabSz="457200" rtl="0" eaLnBrk="1" latinLnBrk="0" hangingPunct="1"/>
                      <a:r>
                        <a:rPr lang="en-US" sz="1400" b="1" kern="1200" dirty="0" smtClean="0">
                          <a:solidFill>
                            <a:schemeClr val="accent1"/>
                          </a:solidFill>
                          <a:latin typeface="Arial" panose="020B0604020202020204" pitchFamily="34" charset="0"/>
                          <a:ea typeface="+mn-ea"/>
                          <a:cs typeface="Arial" panose="020B0604020202020204" pitchFamily="34" charset="0"/>
                        </a:rPr>
                        <a:t>1</a:t>
                      </a:r>
                      <a:endParaRPr lang="en-US" sz="1400" b="1" kern="1200" dirty="0">
                        <a:solidFill>
                          <a:schemeClr val="accent1"/>
                        </a:solidFill>
                        <a:latin typeface="Arial" panose="020B0604020202020204" pitchFamily="34" charset="0"/>
                        <a:ea typeface="+mn-ea"/>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 typeface="+mj-lt"/>
                        <a:buNone/>
                        <a:tabLst/>
                        <a:defRPr/>
                      </a:pPr>
                      <a:r>
                        <a:rPr lang="en-US" sz="1100" b="1" dirty="0" smtClean="0">
                          <a:latin typeface="Arial" panose="020B0604020202020204" pitchFamily="34" charset="0"/>
                          <a:cs typeface="Arial" panose="020B0604020202020204" pitchFamily="34" charset="0"/>
                        </a:rPr>
                        <a:t>No new </a:t>
                      </a:r>
                      <a:r>
                        <a:rPr lang="en-US" sz="1100" b="1" kern="1200" dirty="0" smtClean="0">
                          <a:solidFill>
                            <a:schemeClr val="tx1"/>
                          </a:solidFill>
                          <a:latin typeface="Arial" panose="020B0604020202020204" pitchFamily="34" charset="0"/>
                          <a:ea typeface="+mn-ea"/>
                          <a:cs typeface="Arial" panose="020B0604020202020204" pitchFamily="34" charset="0"/>
                        </a:rPr>
                        <a:t>Tier 1 </a:t>
                      </a:r>
                      <a:r>
                        <a:rPr lang="en-US" sz="1100" b="1" dirty="0" smtClean="0">
                          <a:latin typeface="Arial" panose="020B0604020202020204" pitchFamily="34" charset="0"/>
                          <a:cs typeface="Arial" panose="020B0604020202020204" pitchFamily="34" charset="0"/>
                        </a:rPr>
                        <a:t>models used in production without appropriate approvals </a:t>
                      </a:r>
                      <a:endParaRPr lang="en-US" sz="1100" b="1" i="0" kern="1200" dirty="0" smtClean="0">
                        <a:solidFill>
                          <a:schemeClr val="tx1"/>
                        </a:solidFill>
                        <a:latin typeface="Arial" panose="020B0604020202020204" pitchFamily="34" charset="0"/>
                        <a:ea typeface="+mn-ea"/>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latin typeface="Arial" panose="020B0604020202020204" pitchFamily="34" charset="0"/>
                          <a:cs typeface="Arial" panose="020B0604020202020204" pitchFamily="34" charset="0"/>
                        </a:rPr>
                        <a:t>Demonstrates</a:t>
                      </a:r>
                      <a:r>
                        <a:rPr lang="en-US" sz="1100" baseline="0" dirty="0" smtClean="0">
                          <a:latin typeface="Arial" panose="020B0604020202020204" pitchFamily="34" charset="0"/>
                          <a:cs typeface="Arial" panose="020B0604020202020204" pitchFamily="34" charset="0"/>
                        </a:rPr>
                        <a:t> commitment to </a:t>
                      </a:r>
                      <a:r>
                        <a:rPr lang="en-US" sz="1100" dirty="0" smtClean="0">
                          <a:latin typeface="Arial" panose="020B0604020202020204" pitchFamily="34" charset="0"/>
                          <a:cs typeface="Arial" panose="020B0604020202020204" pitchFamily="34" charset="0"/>
                        </a:rPr>
                        <a:t>ensuring no Tier 1 models are used in production without appropriate approval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latin typeface="Arial" panose="020B0604020202020204" pitchFamily="34" charset="0"/>
                          <a:cs typeface="Arial" panose="020B0604020202020204" pitchFamily="34" charset="0"/>
                        </a:rPr>
                        <a:t>Shows</a:t>
                      </a:r>
                      <a:r>
                        <a:rPr lang="en-US" sz="1100" baseline="0" dirty="0" smtClean="0">
                          <a:latin typeface="Arial" panose="020B0604020202020204" pitchFamily="34" charset="0"/>
                          <a:cs typeface="Arial" panose="020B0604020202020204" pitchFamily="34" charset="0"/>
                        </a:rPr>
                        <a:t> zero tolerance going forward</a:t>
                      </a:r>
                      <a:endParaRPr lang="en-US" sz="1100" dirty="0" smtClean="0">
                        <a:latin typeface="Arial" panose="020B0604020202020204" pitchFamily="34" charset="0"/>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latin typeface="Arial" panose="020B0604020202020204" pitchFamily="34" charset="0"/>
                          <a:cs typeface="Arial" panose="020B0604020202020204" pitchFamily="34" charset="0"/>
                        </a:rPr>
                        <a:t>Does</a:t>
                      </a:r>
                      <a:r>
                        <a:rPr lang="en-US" sz="1100" baseline="0" dirty="0" smtClean="0">
                          <a:latin typeface="Arial" panose="020B0604020202020204" pitchFamily="34" charset="0"/>
                          <a:cs typeface="Arial" panose="020B0604020202020204" pitchFamily="34" charset="0"/>
                        </a:rPr>
                        <a:t> not track progress against backlog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latin typeface="Arial" panose="020B0604020202020204" pitchFamily="34" charset="0"/>
                          <a:cs typeface="Arial" panose="020B0604020202020204" pitchFamily="34" charset="0"/>
                        </a:rPr>
                        <a:t>Difficult to manage/may</a:t>
                      </a:r>
                      <a:r>
                        <a:rPr lang="en-US" sz="1100" baseline="0" dirty="0" smtClean="0">
                          <a:latin typeface="Arial" panose="020B0604020202020204" pitchFamily="34" charset="0"/>
                          <a:cs typeface="Arial" panose="020B0604020202020204" pitchFamily="34" charset="0"/>
                        </a:rPr>
                        <a:t> not be controllable by MRMG</a:t>
                      </a:r>
                      <a:endParaRPr lang="en-US" sz="1100" dirty="0" smtClean="0">
                        <a:latin typeface="Arial" panose="020B0604020202020204" pitchFamily="34" charset="0"/>
                        <a:cs typeface="Arial" panose="020B060402020202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latin typeface="Arial" panose="020B0604020202020204" pitchFamily="34" charset="0"/>
                          <a:cs typeface="Arial" panose="020B0604020202020204" pitchFamily="34" charset="0"/>
                        </a:rPr>
                        <a:t>Binary in nature</a:t>
                      </a: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370840">
                <a:tc>
                  <a:txBody>
                    <a:bodyPr/>
                    <a:lstStyle/>
                    <a:p>
                      <a:pPr marL="0" algn="l" defTabSz="457200" rtl="0" eaLnBrk="1" latinLnBrk="0" hangingPunct="1"/>
                      <a:r>
                        <a:rPr lang="en-US" sz="1400" b="1" kern="1200" dirty="0" smtClean="0">
                          <a:solidFill>
                            <a:schemeClr val="accent1"/>
                          </a:solidFill>
                          <a:latin typeface="Arial" panose="020B0604020202020204" pitchFamily="34" charset="0"/>
                          <a:ea typeface="+mn-ea"/>
                          <a:cs typeface="Arial" panose="020B0604020202020204" pitchFamily="34" charset="0"/>
                        </a:rPr>
                        <a:t>2</a:t>
                      </a:r>
                      <a:endParaRPr lang="en-US" sz="1400" b="1" kern="1200" dirty="0">
                        <a:solidFill>
                          <a:schemeClr val="accent1"/>
                        </a:solidFill>
                        <a:latin typeface="Arial" panose="020B0604020202020204" pitchFamily="34" charset="0"/>
                        <a:ea typeface="+mn-ea"/>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DDDD"/>
                    </a:solidFill>
                  </a:tcPr>
                </a:tc>
                <a:tc>
                  <a:txBody>
                    <a:bodyPr/>
                    <a:lstStyle/>
                    <a:p>
                      <a:pPr marL="0" marR="0" lvl="1" indent="0" algn="l" defTabSz="457200" rtl="0" eaLnBrk="1" fontAlgn="auto" latinLnBrk="0" hangingPunct="1">
                        <a:lnSpc>
                          <a:spcPct val="100000"/>
                        </a:lnSpc>
                        <a:spcBef>
                          <a:spcPts val="0"/>
                        </a:spcBef>
                        <a:spcAft>
                          <a:spcPts val="0"/>
                        </a:spcAft>
                        <a:buClrTx/>
                        <a:buSzTx/>
                        <a:buFont typeface="+mj-lt"/>
                        <a:buNone/>
                        <a:tabLst/>
                        <a:defRPr/>
                      </a:pPr>
                      <a:r>
                        <a:rPr lang="en-US" sz="1100" b="1" kern="1200" dirty="0" smtClean="0">
                          <a:solidFill>
                            <a:schemeClr val="tx1"/>
                          </a:solidFill>
                          <a:latin typeface="Arial" panose="020B0604020202020204" pitchFamily="34" charset="0"/>
                          <a:ea typeface="+mn-ea"/>
                          <a:cs typeface="Arial" panose="020B0604020202020204" pitchFamily="34" charset="0"/>
                        </a:rPr>
                        <a:t>“Draw down” backlog of legacy Tier 1 models to zero by the end of 2017</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DDDD"/>
                    </a:solid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latin typeface="Arial" panose="020B0604020202020204" pitchFamily="34" charset="0"/>
                          <a:cs typeface="Arial" panose="020B0604020202020204" pitchFamily="34" charset="0"/>
                        </a:rPr>
                        <a:t>Demonstrates</a:t>
                      </a:r>
                      <a:r>
                        <a:rPr lang="en-US" sz="1100" baseline="0" dirty="0" smtClean="0">
                          <a:latin typeface="Arial" panose="020B0604020202020204" pitchFamily="34" charset="0"/>
                          <a:cs typeface="Arial" panose="020B0604020202020204" pitchFamily="34" charset="0"/>
                        </a:rPr>
                        <a:t> commitment to </a:t>
                      </a:r>
                      <a:r>
                        <a:rPr lang="en-US" sz="1100" dirty="0" smtClean="0">
                          <a:latin typeface="Arial" panose="020B0604020202020204" pitchFamily="34" charset="0"/>
                          <a:cs typeface="Arial" panose="020B0604020202020204" pitchFamily="34" charset="0"/>
                        </a:rPr>
                        <a:t>ensuring no Tier 1 models are used in production without appropriate approval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latin typeface="Arial" panose="020B0604020202020204" pitchFamily="34" charset="0"/>
                          <a:cs typeface="Arial" panose="020B0604020202020204" pitchFamily="34" charset="0"/>
                        </a:rPr>
                        <a:t>Allows</a:t>
                      </a:r>
                      <a:r>
                        <a:rPr lang="en-US" sz="1100" baseline="0" dirty="0" smtClean="0">
                          <a:latin typeface="Arial" panose="020B0604020202020204" pitchFamily="34" charset="0"/>
                          <a:cs typeface="Arial" panose="020B0604020202020204" pitchFamily="34" charset="0"/>
                        </a:rPr>
                        <a:t> tracking of progress against backlog in a way that can be managed</a:t>
                      </a: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DDDD"/>
                    </a:solidFill>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latin typeface="Arial" panose="020B0604020202020204" pitchFamily="34" charset="0"/>
                          <a:cs typeface="Arial" panose="020B0604020202020204" pitchFamily="34" charset="0"/>
                        </a:rPr>
                        <a:t>Difficult</a:t>
                      </a:r>
                      <a:r>
                        <a:rPr lang="en-US" sz="1100" baseline="0" dirty="0" smtClean="0">
                          <a:latin typeface="Arial" panose="020B0604020202020204" pitchFamily="34" charset="0"/>
                          <a:cs typeface="Arial" panose="020B0604020202020204" pitchFamily="34" charset="0"/>
                        </a:rPr>
                        <a:t> to forecast an accurate schedule for the decline of legacy models used in production (e.g., due to u</a:t>
                      </a:r>
                      <a:r>
                        <a:rPr lang="en-US" sz="1100" kern="1200" dirty="0" smtClean="0">
                          <a:solidFill>
                            <a:schemeClr val="tx1"/>
                          </a:solidFill>
                          <a:latin typeface="Arial" panose="020B0604020202020204" pitchFamily="34" charset="0"/>
                          <a:ea typeface="Arial Unicode MS" pitchFamily="34" charset="-128"/>
                          <a:cs typeface="Arial" panose="020B0604020202020204" pitchFamily="34" charset="0"/>
                        </a:rPr>
                        <a:t>ncertainty regarding new models being submitted)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latin typeface="Arial" panose="020B0604020202020204" pitchFamily="34" charset="0"/>
                          <a:cs typeface="Arial" panose="020B0604020202020204" pitchFamily="34" charset="0"/>
                        </a:rPr>
                        <a:t>May</a:t>
                      </a:r>
                      <a:r>
                        <a:rPr lang="en-US" sz="1100" baseline="0" dirty="0" smtClean="0">
                          <a:latin typeface="Arial" panose="020B0604020202020204" pitchFamily="34" charset="0"/>
                          <a:cs typeface="Arial" panose="020B0604020202020204" pitchFamily="34" charset="0"/>
                        </a:rPr>
                        <a:t> incentivize failing </a:t>
                      </a:r>
                      <a:r>
                        <a:rPr lang="en-US" sz="1100" dirty="0" smtClean="0">
                          <a:latin typeface="Arial" panose="020B0604020202020204" pitchFamily="34" charset="0"/>
                          <a:cs typeface="Arial" panose="020B0604020202020204" pitchFamily="34" charset="0"/>
                        </a:rPr>
                        <a:t>models last minute to stay</a:t>
                      </a:r>
                      <a:r>
                        <a:rPr lang="en-US" sz="1100" baseline="0" dirty="0" smtClean="0">
                          <a:latin typeface="Arial" panose="020B0604020202020204" pitchFamily="34" charset="0"/>
                          <a:cs typeface="Arial" panose="020B0604020202020204" pitchFamily="34" charset="0"/>
                        </a:rPr>
                        <a:t> on schedule</a:t>
                      </a:r>
                      <a:endParaRPr lang="en-US" sz="1100" dirty="0" smtClean="0">
                        <a:latin typeface="Arial" panose="020B0604020202020204" pitchFamily="34" charset="0"/>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DDDD"/>
                    </a:solidFill>
                  </a:tcPr>
                </a:tc>
              </a:tr>
              <a:tr h="370840">
                <a:tc>
                  <a:txBody>
                    <a:bodyPr/>
                    <a:lstStyle/>
                    <a:p>
                      <a:pPr marL="0" algn="l" defTabSz="457200" rtl="0" eaLnBrk="1" latinLnBrk="0" hangingPunct="1"/>
                      <a:r>
                        <a:rPr lang="en-US" sz="1400" b="1" kern="1200" dirty="0" smtClean="0">
                          <a:solidFill>
                            <a:schemeClr val="accent1"/>
                          </a:solidFill>
                          <a:latin typeface="Arial" panose="020B0604020202020204" pitchFamily="34" charset="0"/>
                          <a:ea typeface="+mn-ea"/>
                          <a:cs typeface="Arial" panose="020B0604020202020204" pitchFamily="34" charset="0"/>
                        </a:rPr>
                        <a:t>3</a:t>
                      </a:r>
                      <a:endParaRPr lang="en-US" sz="1400" b="1" kern="1200" dirty="0">
                        <a:solidFill>
                          <a:schemeClr val="accent1"/>
                        </a:solidFill>
                        <a:latin typeface="Arial" panose="020B0604020202020204" pitchFamily="34" charset="0"/>
                        <a:ea typeface="+mn-ea"/>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indent="0">
                        <a:buFont typeface="+mj-lt"/>
                        <a:buNone/>
                      </a:pPr>
                      <a:r>
                        <a:rPr lang="en-US" sz="1100" b="1" dirty="0" smtClean="0">
                          <a:latin typeface="Arial" panose="020B0604020202020204" pitchFamily="34" charset="0"/>
                          <a:cs typeface="Arial" panose="020B0604020202020204" pitchFamily="34" charset="0"/>
                        </a:rPr>
                        <a:t>Residual risk rating</a:t>
                      </a:r>
                      <a:r>
                        <a:rPr lang="en-US" sz="1100" dirty="0" smtClean="0">
                          <a:latin typeface="Arial" panose="020B0604020202020204" pitchFamily="34" charset="0"/>
                          <a:cs typeface="Arial" panose="020B0604020202020204" pitchFamily="34" charset="0"/>
                        </a:rPr>
                        <a:t> </a:t>
                      </a:r>
                      <a:endParaRPr lang="en-US" sz="1100" b="1" dirty="0" smtClean="0">
                        <a:latin typeface="Arial" panose="020B0604020202020204" pitchFamily="34" charset="0"/>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Desirable</a:t>
                      </a:r>
                      <a:r>
                        <a:rPr lang="en-US" sz="1100" baseline="0" dirty="0" smtClean="0">
                          <a:latin typeface="Arial" panose="020B0604020202020204" pitchFamily="34" charset="0"/>
                          <a:cs typeface="Arial" panose="020B0604020202020204" pitchFamily="34" charset="0"/>
                        </a:rPr>
                        <a:t> because controls-based</a:t>
                      </a:r>
                      <a:endParaRPr lang="en-US" sz="1100" dirty="0">
                        <a:latin typeface="Arial" panose="020B0604020202020204" pitchFamily="34" charset="0"/>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latin typeface="Arial" panose="020B0604020202020204" pitchFamily="34" charset="0"/>
                          <a:cs typeface="Arial" panose="020B0604020202020204" pitchFamily="34" charset="0"/>
                        </a:rPr>
                        <a:t>Residual risk ratings are not ready to use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latin typeface="Arial" panose="020B0604020202020204" pitchFamily="34" charset="0"/>
                          <a:cs typeface="Arial" panose="020B0604020202020204" pitchFamily="34" charset="0"/>
                        </a:rPr>
                        <a:t>Difficult to calibrate </a:t>
                      </a: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370840">
                <a:tc>
                  <a:txBody>
                    <a:bodyPr/>
                    <a:lstStyle/>
                    <a:p>
                      <a:pPr marL="0" algn="l" defTabSz="457200" rtl="0" eaLnBrk="1" latinLnBrk="0" hangingPunct="1"/>
                      <a:r>
                        <a:rPr lang="en-US" sz="1400" b="1" kern="1200" dirty="0" smtClean="0">
                          <a:solidFill>
                            <a:schemeClr val="accent1"/>
                          </a:solidFill>
                          <a:latin typeface="Arial" panose="020B0604020202020204" pitchFamily="34" charset="0"/>
                          <a:ea typeface="+mn-ea"/>
                          <a:cs typeface="Arial" panose="020B0604020202020204" pitchFamily="34" charset="0"/>
                        </a:rPr>
                        <a:t>4</a:t>
                      </a:r>
                      <a:endParaRPr lang="en-US" sz="1400" b="1" kern="1200" dirty="0">
                        <a:solidFill>
                          <a:schemeClr val="accent1"/>
                        </a:solidFill>
                        <a:latin typeface="Arial" panose="020B0604020202020204" pitchFamily="34" charset="0"/>
                        <a:ea typeface="+mn-ea"/>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indent="0">
                        <a:buFont typeface="+mj-lt"/>
                        <a:buNone/>
                      </a:pPr>
                      <a:r>
                        <a:rPr lang="en-US" sz="1100" b="1" dirty="0" smtClean="0">
                          <a:latin typeface="Arial" panose="020B0604020202020204" pitchFamily="34" charset="0"/>
                          <a:cs typeface="Arial" panose="020B0604020202020204" pitchFamily="34" charset="0"/>
                        </a:rPr>
                        <a:t>No delayed annual reviews</a:t>
                      </a:r>
                      <a:r>
                        <a:rPr lang="en-US" sz="1100" dirty="0" smtClean="0">
                          <a:latin typeface="Arial" panose="020B0604020202020204" pitchFamily="34" charset="0"/>
                          <a:cs typeface="Arial" panose="020B0604020202020204" pitchFamily="34" charset="0"/>
                        </a:rPr>
                        <a:t> </a:t>
                      </a:r>
                      <a:endParaRPr lang="en-US" sz="1100" b="1" dirty="0">
                        <a:latin typeface="Arial" panose="020B0604020202020204" pitchFamily="34" charset="0"/>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Desirable</a:t>
                      </a:r>
                      <a:r>
                        <a:rPr lang="en-US" sz="1100" baseline="0" dirty="0" smtClean="0">
                          <a:latin typeface="Arial" panose="020B0604020202020204" pitchFamily="34" charset="0"/>
                          <a:cs typeface="Arial" panose="020B0604020202020204" pitchFamily="34" charset="0"/>
                        </a:rPr>
                        <a:t> because controls-based</a:t>
                      </a:r>
                      <a:endParaRPr lang="en-US" sz="1100" dirty="0">
                        <a:latin typeface="Arial" panose="020B0604020202020204" pitchFamily="34" charset="0"/>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latin typeface="Arial" panose="020B0604020202020204" pitchFamily="34" charset="0"/>
                          <a:cs typeface="Arial" panose="020B0604020202020204" pitchFamily="34" charset="0"/>
                        </a:rPr>
                        <a:t>Currently,</a:t>
                      </a:r>
                      <a:r>
                        <a:rPr lang="en-US" sz="1100" baseline="0" dirty="0" smtClean="0">
                          <a:latin typeface="Arial" panose="020B0604020202020204" pitchFamily="34" charset="0"/>
                          <a:cs typeface="Arial" panose="020B0604020202020204" pitchFamily="34" charset="0"/>
                        </a:rPr>
                        <a:t> no </a:t>
                      </a:r>
                      <a:r>
                        <a:rPr lang="en-US" sz="1100" dirty="0" smtClean="0">
                          <a:latin typeface="Arial" panose="020B0604020202020204" pitchFamily="34" charset="0"/>
                          <a:cs typeface="Arial" panose="020B0604020202020204" pitchFamily="34" charset="0"/>
                        </a:rPr>
                        <a:t>annual review process in place</a:t>
                      </a: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sp>
        <p:nvSpPr>
          <p:cNvPr id="7" name="Rectangle 6"/>
          <p:cNvSpPr/>
          <p:nvPr/>
        </p:nvSpPr>
        <p:spPr bwMode="auto">
          <a:xfrm>
            <a:off x="403791" y="5087670"/>
            <a:ext cx="228600" cy="2286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eaLnBrk="0" hangingPunct="0">
              <a:lnSpc>
                <a:spcPct val="100000"/>
              </a:lnSpc>
            </a:pPr>
            <a:r>
              <a:rPr lang="en-US" dirty="0" smtClean="0">
                <a:ea typeface="ＭＳ Ｐゴシック" pitchFamily="-112" charset="-128"/>
                <a:cs typeface="ＭＳ Ｐゴシック" pitchFamily="-112" charset="-128"/>
              </a:rPr>
              <a:t>      Selected metric</a:t>
            </a:r>
            <a:endParaRPr kumimoji="0" lang="en-US" b="0" i="0"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9" name="TextBox 8"/>
          <p:cNvSpPr txBox="1"/>
          <p:nvPr/>
        </p:nvSpPr>
        <p:spPr>
          <a:xfrm>
            <a:off x="266744" y="523407"/>
            <a:ext cx="9336044" cy="357021"/>
          </a:xfrm>
          <a:prstGeom prst="rect">
            <a:avLst/>
          </a:prstGeom>
          <a:noFill/>
        </p:spPr>
        <p:txBody>
          <a:bodyPr wrap="square" rtlCol="0">
            <a:spAutoFit/>
          </a:bodyPr>
          <a:lstStyle/>
          <a:p>
            <a:pPr algn="l"/>
            <a:r>
              <a:rPr lang="en-US" sz="2000" b="1" dirty="0" smtClean="0"/>
              <a:t>Metric selection: </a:t>
            </a:r>
            <a:r>
              <a:rPr lang="en-US" sz="2000" dirty="0" smtClean="0"/>
              <a:t>Review of proposed </a:t>
            </a:r>
            <a:r>
              <a:rPr lang="en-US" sz="2000" dirty="0"/>
              <a:t>model risk metrics</a:t>
            </a:r>
          </a:p>
        </p:txBody>
      </p:sp>
      <p:grpSp>
        <p:nvGrpSpPr>
          <p:cNvPr id="8" name="Group 7"/>
          <p:cNvGrpSpPr/>
          <p:nvPr/>
        </p:nvGrpSpPr>
        <p:grpSpPr>
          <a:xfrm>
            <a:off x="443921" y="72184"/>
            <a:ext cx="2084336" cy="189008"/>
            <a:chOff x="403281" y="164517"/>
            <a:chExt cx="2084336" cy="189008"/>
          </a:xfrm>
        </p:grpSpPr>
        <p:sp>
          <p:nvSpPr>
            <p:cNvPr id="10" name="Text Box 75"/>
            <p:cNvSpPr txBox="1">
              <a:spLocks noChangeArrowheads="1"/>
            </p:cNvSpPr>
            <p:nvPr/>
          </p:nvSpPr>
          <p:spPr bwMode="gray">
            <a:xfrm>
              <a:off x="636148" y="166688"/>
              <a:ext cx="185146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rgbClr val="FF0000"/>
                  </a:solidFill>
                </a:rPr>
                <a:t>Model risk: </a:t>
              </a:r>
              <a:r>
                <a:rPr lang="en-US" sz="1200" dirty="0" smtClean="0">
                  <a:solidFill>
                    <a:srgbClr val="FF0000"/>
                  </a:solidFill>
                </a:rPr>
                <a:t>Metric selection</a:t>
              </a:r>
              <a:endParaRPr lang="en-US" sz="1200" dirty="0">
                <a:solidFill>
                  <a:srgbClr val="FF0000"/>
                </a:solidFill>
              </a:endParaRPr>
            </a:p>
          </p:txBody>
        </p:sp>
        <p:sp>
          <p:nvSpPr>
            <p:cNvPr id="14" name="Oval 13"/>
            <p:cNvSpPr/>
            <p:nvPr/>
          </p:nvSpPr>
          <p:spPr bwMode="auto">
            <a:xfrm>
              <a:off x="403281" y="164517"/>
              <a:ext cx="189008" cy="189008"/>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9</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341954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29121983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6540"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nSpc>
                <a:spcPct val="100000"/>
              </a:lnSpc>
            </a:pPr>
            <a:endParaRPr lang="en-US" dirty="0" smtClean="0">
              <a:solidFill>
                <a:schemeClr val="tx1"/>
              </a:solidFill>
              <a:latin typeface="Arial"/>
              <a:cs typeface="Arial"/>
              <a:sym typeface="Arial"/>
            </a:endParaRPr>
          </a:p>
        </p:txBody>
      </p:sp>
      <p:sp>
        <p:nvSpPr>
          <p:cNvPr id="3" name="Content Placeholder 2"/>
          <p:cNvSpPr>
            <a:spLocks noGrp="1"/>
          </p:cNvSpPr>
          <p:nvPr>
            <p:ph sz="quarter" idx="11"/>
          </p:nvPr>
        </p:nvSpPr>
        <p:spPr>
          <a:xfrm>
            <a:off x="348437" y="381390"/>
            <a:ext cx="8666245" cy="435610"/>
          </a:xfrm>
        </p:spPr>
        <p:txBody>
          <a:bodyPr/>
          <a:lstStyle/>
          <a:p>
            <a:r>
              <a:rPr lang="en-US" dirty="0"/>
              <a:t>Calibration: </a:t>
            </a:r>
            <a:r>
              <a:rPr lang="en-US" b="0" dirty="0"/>
              <a:t>Draw down of backlog of legacy Tier 1 models used in production without appropriate approvals</a:t>
            </a:r>
            <a:endParaRPr lang="en-GB" dirty="0"/>
          </a:p>
        </p:txBody>
      </p:sp>
      <p:sp>
        <p:nvSpPr>
          <p:cNvPr id="10" name="Text Placeholder 8"/>
          <p:cNvSpPr txBox="1">
            <a:spLocks/>
          </p:cNvSpPr>
          <p:nvPr/>
        </p:nvSpPr>
        <p:spPr>
          <a:xfrm>
            <a:off x="360998" y="1463040"/>
            <a:ext cx="4101465" cy="465818"/>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a:ea typeface="ＭＳ Ｐゴシック" pitchFamily="-112" charset="-128"/>
                <a:cs typeface="ＭＳ Ｐゴシック" pitchFamily="-112" charset="-128"/>
              </a:rPr>
              <a:t>Schedule for Tier 1 (highest risk) models used in production without appropriate approval (backlog)</a:t>
            </a:r>
            <a:endParaRPr kumimoji="0" lang="en-US" sz="1400" b="0" i="0" u="none" strike="noStrike" kern="0" cap="none" spc="0" normalizeH="0" baseline="0" noProof="0" dirty="0" smtClean="0">
              <a:ln>
                <a:noFill/>
              </a:ln>
              <a:solidFill>
                <a:srgbClr val="FF0000"/>
              </a:solidFill>
              <a:effectLst/>
              <a:uLnTx/>
              <a:uFillTx/>
              <a:latin typeface="Arial"/>
              <a:ea typeface="ＭＳ Ｐゴシック" pitchFamily="-112" charset="-128"/>
              <a:cs typeface="ＭＳ Ｐゴシック" pitchFamily="-112" charset="-128"/>
            </a:endParaRPr>
          </a:p>
        </p:txBody>
      </p:sp>
      <p:sp>
        <p:nvSpPr>
          <p:cNvPr id="11" name="Text Placeholder 9"/>
          <p:cNvSpPr txBox="1">
            <a:spLocks/>
          </p:cNvSpPr>
          <p:nvPr/>
        </p:nvSpPr>
        <p:spPr>
          <a:xfrm>
            <a:off x="6167370" y="1463040"/>
            <a:ext cx="3079817"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Calibration approach</a:t>
            </a:r>
            <a:endParaRPr kumimoji="0" lang="en-US"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12" name="Content Placeholder 7"/>
          <p:cNvSpPr txBox="1">
            <a:spLocks/>
          </p:cNvSpPr>
          <p:nvPr/>
        </p:nvSpPr>
        <p:spPr>
          <a:xfrm>
            <a:off x="6167370" y="2293938"/>
            <a:ext cx="3079817" cy="4073529"/>
          </a:xfrm>
          <a:prstGeom prst="rect">
            <a:avLst/>
          </a:prstGeom>
        </p:spPr>
        <p:txBody>
          <a:bodyPr lIns="0" tIns="0" rIns="0" bIns="0"/>
          <a:lstStyle>
            <a:lvl1pPr marL="153988" indent="-153988" algn="l" rtl="0" eaLnBrk="1" fontAlgn="base" hangingPunct="1">
              <a:lnSpc>
                <a:spcPct val="100000"/>
              </a:lnSpc>
              <a:spcBef>
                <a:spcPct val="20000"/>
              </a:spcBef>
              <a:spcAft>
                <a:spcPct val="0"/>
              </a:spcAft>
              <a:defRPr sz="1200">
                <a:solidFill>
                  <a:schemeClr val="tx2"/>
                </a:solidFill>
                <a:latin typeface="+mn-lt"/>
                <a:ea typeface="+mn-ea"/>
                <a:cs typeface="+mn-cs"/>
              </a:defRPr>
            </a:lvl1pPr>
            <a:lvl2pPr marL="461963" indent="-231775" algn="l" rtl="0" eaLnBrk="1" fontAlgn="base" hangingPunct="1">
              <a:lnSpc>
                <a:spcPct val="100000"/>
              </a:lnSpc>
              <a:spcBef>
                <a:spcPts val="400"/>
              </a:spcBef>
              <a:spcAft>
                <a:spcPct val="0"/>
              </a:spcAft>
              <a:buClr>
                <a:schemeClr val="tx1"/>
              </a:buClr>
              <a:buFont typeface="Wingdings" pitchFamily="2" charset="2"/>
              <a:buChar char="§"/>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200">
                <a:solidFill>
                  <a:schemeClr val="tx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2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marR="0" lvl="0"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latin typeface="Arial"/>
                <a:ea typeface="ＭＳ Ｐゴシック"/>
              </a:rPr>
              <a:t>SHUSA MRM is committed by MRMG policy to ensure no Tier 1 models are used in production without appropriate approval by </a:t>
            </a:r>
            <a:r>
              <a:rPr lang="en-US" kern="0" dirty="0" smtClean="0">
                <a:solidFill>
                  <a:srgbClr val="000000"/>
                </a:solidFill>
                <a:latin typeface="Arial"/>
                <a:ea typeface="ＭＳ Ｐゴシック"/>
              </a:rPr>
              <a:t>Q1 </a:t>
            </a:r>
            <a:r>
              <a:rPr kumimoji="0" lang="en-US" sz="1200" b="0" i="0" u="none" strike="noStrike" kern="0" cap="none" spc="0" normalizeH="0" baseline="0" noProof="0" dirty="0" smtClean="0">
                <a:ln>
                  <a:noFill/>
                </a:ln>
                <a:solidFill>
                  <a:srgbClr val="000000"/>
                </a:solidFill>
                <a:effectLst/>
                <a:uLnTx/>
                <a:uFillTx/>
                <a:latin typeface="Arial"/>
                <a:ea typeface="ＭＳ Ｐゴシック"/>
              </a:rPr>
              <a:t>2017</a:t>
            </a:r>
          </a:p>
          <a:p>
            <a:pPr marL="476250" marR="0" lvl="2" indent="-285750" algn="l" defTabSz="881063" rtl="0" eaLnBrk="1" fontAlgn="base" latinLnBrk="0" hangingPunct="1">
              <a:lnSpc>
                <a:spcPct val="100000"/>
              </a:lnSpc>
              <a:spcBef>
                <a:spcPts val="0"/>
              </a:spcBef>
              <a:spcAft>
                <a:spcPct val="0"/>
              </a:spcAft>
              <a:buClrTx/>
              <a:buSzTx/>
              <a:buFont typeface="Arial"/>
              <a:buChar char="–"/>
              <a:tabLst/>
              <a:defRPr/>
            </a:pPr>
            <a:r>
              <a:rPr kumimoji="0" lang="en-US" sz="1200" b="0"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rPr>
              <a:t>“Draw down” backlog of legacy models to zero by </a:t>
            </a:r>
            <a:r>
              <a:rPr lang="en-US" dirty="0" smtClean="0">
                <a:solidFill>
                  <a:srgbClr val="000000"/>
                </a:solidFill>
                <a:ea typeface="Arial Unicode MS" pitchFamily="34" charset="-128"/>
                <a:cs typeface="Arial" charset="0"/>
              </a:rPr>
              <a:t>Q1 </a:t>
            </a:r>
            <a:r>
              <a:rPr kumimoji="0" lang="en-US" sz="1200" b="0"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rPr>
              <a:t>2017</a:t>
            </a:r>
          </a:p>
          <a:p>
            <a:pPr marL="476250" marR="0" lvl="2" indent="-285750" algn="l" defTabSz="881063" rtl="0" eaLnBrk="1" fontAlgn="base" latinLnBrk="0" hangingPunct="1">
              <a:lnSpc>
                <a:spcPct val="100000"/>
              </a:lnSpc>
              <a:spcBef>
                <a:spcPts val="0"/>
              </a:spcBef>
              <a:spcAft>
                <a:spcPct val="0"/>
              </a:spcAft>
              <a:buClrTx/>
              <a:buSzTx/>
              <a:buFont typeface="Arial"/>
              <a:buChar char="–"/>
              <a:tabLst/>
              <a:defRPr/>
            </a:pPr>
            <a:r>
              <a:rPr kumimoji="0" lang="en-US" sz="1200" b="0"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rPr>
              <a:t>Ensure no new models are put in production without appropriate approval</a:t>
            </a:r>
          </a:p>
          <a:p>
            <a:pPr marL="171450" marR="0" lvl="0"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defRPr/>
            </a:pPr>
            <a:r>
              <a:rPr lang="en-US" kern="0" dirty="0" smtClean="0">
                <a:solidFill>
                  <a:srgbClr val="000000"/>
                </a:solidFill>
                <a:latin typeface="Arial"/>
                <a:ea typeface="ＭＳ Ｐゴシック"/>
              </a:rPr>
              <a:t>Use</a:t>
            </a:r>
            <a:r>
              <a:rPr kumimoji="0" lang="en-US" sz="1200" b="0" i="0" u="none" strike="noStrike" kern="0" cap="none" spc="0" normalizeH="0" baseline="0" noProof="0" dirty="0" smtClean="0">
                <a:ln>
                  <a:noFill/>
                </a:ln>
                <a:solidFill>
                  <a:srgbClr val="000000"/>
                </a:solidFill>
                <a:effectLst/>
                <a:uLnTx/>
                <a:uFillTx/>
                <a:latin typeface="Arial"/>
                <a:ea typeface="ＭＳ Ｐゴシック"/>
              </a:rPr>
              <a:t> the schedule to draw down the backlog of “legacy” models used in production without appropriate approval (on the left) to set the red limit</a:t>
            </a:r>
          </a:p>
          <a:p>
            <a:pPr marL="171450" marR="0" lvl="0"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defRPr/>
            </a:pPr>
            <a:r>
              <a:rPr lang="en-US" kern="0" dirty="0" smtClean="0">
                <a:solidFill>
                  <a:srgbClr val="000000"/>
                </a:solidFill>
                <a:latin typeface="Arial"/>
                <a:ea typeface="ＭＳ Ｐゴシック"/>
              </a:rPr>
              <a:t>SIS does not currently have any Tier 1 models requiring approval</a:t>
            </a:r>
            <a:endParaRPr kumimoji="0" lang="en-US" sz="1200" b="0" i="0" u="none" strike="noStrike" kern="0" cap="none" spc="0" normalizeH="0" baseline="0" noProof="0" dirty="0" smtClean="0">
              <a:ln>
                <a:noFill/>
              </a:ln>
              <a:solidFill>
                <a:srgbClr val="000000"/>
              </a:solidFill>
              <a:effectLst/>
              <a:uLnTx/>
              <a:uFillTx/>
              <a:latin typeface="Arial"/>
              <a:ea typeface="ＭＳ Ｐゴシック"/>
            </a:endParaRPr>
          </a:p>
          <a:p>
            <a:pPr marL="171450" marR="0" lvl="0"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Arial"/>
              <a:ea typeface="ＭＳ Ｐゴシック"/>
            </a:endParaRPr>
          </a:p>
        </p:txBody>
      </p:sp>
      <p:cxnSp>
        <p:nvCxnSpPr>
          <p:cNvPr id="18" name="Straight Connector 17"/>
          <p:cNvCxnSpPr/>
          <p:nvPr/>
        </p:nvCxnSpPr>
        <p:spPr>
          <a:xfrm>
            <a:off x="5662323" y="1470025"/>
            <a:ext cx="0" cy="4897438"/>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91302" y="5148621"/>
            <a:ext cx="3597035"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31821" y="4716824"/>
            <a:ext cx="1184491" cy="409984"/>
          </a:xfrm>
          <a:prstGeom prst="rect">
            <a:avLst/>
          </a:prstGeom>
          <a:noFill/>
        </p:spPr>
        <p:txBody>
          <a:bodyPr wrap="none" rtlCol="0">
            <a:spAutoFit/>
          </a:bodyPr>
          <a:lstStyle/>
          <a:p>
            <a:pPr algn="r"/>
            <a:r>
              <a:rPr lang="en-GB" sz="1200" b="1" dirty="0" smtClean="0">
                <a:solidFill>
                  <a:srgbClr val="00B050"/>
                </a:solidFill>
              </a:rPr>
              <a:t>As of Mar. 31:</a:t>
            </a:r>
          </a:p>
          <a:p>
            <a:pPr algn="r"/>
            <a:r>
              <a:rPr lang="en-GB" sz="1200" b="1" dirty="0" smtClean="0">
                <a:solidFill>
                  <a:srgbClr val="00B050"/>
                </a:solidFill>
              </a:rPr>
              <a:t> </a:t>
            </a:r>
            <a:r>
              <a:rPr lang="en-GB" sz="1200" b="1" dirty="0">
                <a:solidFill>
                  <a:srgbClr val="00B050"/>
                </a:solidFill>
              </a:rPr>
              <a:t>0</a:t>
            </a:r>
            <a:r>
              <a:rPr lang="en-GB" sz="1200" b="1" dirty="0" smtClean="0">
                <a:solidFill>
                  <a:srgbClr val="00B050"/>
                </a:solidFill>
              </a:rPr>
              <a:t> model</a:t>
            </a:r>
            <a:endParaRPr lang="en-GB" sz="1200" b="1" dirty="0">
              <a:solidFill>
                <a:srgbClr val="00B050"/>
              </a:solidFill>
            </a:endParaRPr>
          </a:p>
        </p:txBody>
      </p:sp>
      <p:grpSp>
        <p:nvGrpSpPr>
          <p:cNvPr id="14" name="Group 13"/>
          <p:cNvGrpSpPr/>
          <p:nvPr/>
        </p:nvGrpSpPr>
        <p:grpSpPr>
          <a:xfrm>
            <a:off x="443921" y="72184"/>
            <a:ext cx="6082482" cy="189008"/>
            <a:chOff x="403281" y="164517"/>
            <a:chExt cx="6082482" cy="189008"/>
          </a:xfrm>
        </p:grpSpPr>
        <p:sp>
          <p:nvSpPr>
            <p:cNvPr id="15" name="Text Box 75"/>
            <p:cNvSpPr txBox="1">
              <a:spLocks noChangeArrowheads="1"/>
            </p:cNvSpPr>
            <p:nvPr/>
          </p:nvSpPr>
          <p:spPr bwMode="gray">
            <a:xfrm>
              <a:off x="636148" y="166688"/>
              <a:ext cx="584961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marL="0" lvl="1" algn="l">
                <a:lnSpc>
                  <a:spcPct val="100000"/>
                </a:lnSpc>
              </a:pPr>
              <a:r>
                <a:rPr lang="en-US" sz="1200" dirty="0" smtClean="0">
                  <a:solidFill>
                    <a:schemeClr val="accent1"/>
                  </a:solidFill>
                </a:rPr>
                <a:t>Model risk: Calibration -- Legacy </a:t>
              </a:r>
              <a:r>
                <a:rPr lang="en-US" sz="1200" dirty="0">
                  <a:solidFill>
                    <a:schemeClr val="accent1"/>
                  </a:solidFill>
                </a:rPr>
                <a:t>Tier 1 Models in Production w/o Appropriate Approval</a:t>
              </a:r>
            </a:p>
          </p:txBody>
        </p:sp>
        <p:sp>
          <p:nvSpPr>
            <p:cNvPr id="16" name="Oval 15"/>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9</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4" name="Object 3"/>
          <p:cNvGraphicFramePr>
            <a:graphicFrameLocks/>
          </p:cNvGraphicFramePr>
          <p:nvPr>
            <p:custDataLst>
              <p:tags r:id="rId4"/>
            </p:custDataLst>
            <p:extLst>
              <p:ext uri="{D42A27DB-BD31-4B8C-83A1-F6EECF244321}">
                <p14:modId xmlns:p14="http://schemas.microsoft.com/office/powerpoint/2010/main" val="778514437"/>
              </p:ext>
            </p:extLst>
          </p:nvPr>
        </p:nvGraphicFramePr>
        <p:xfrm>
          <a:off x="381000" y="2019300"/>
          <a:ext cx="4133985" cy="3381285"/>
        </p:xfrm>
        <a:graphic>
          <a:graphicData uri="http://schemas.openxmlformats.org/presentationml/2006/ole">
            <mc:AlternateContent xmlns:mc="http://schemas.openxmlformats.org/markup-compatibility/2006">
              <mc:Choice xmlns:v="urn:schemas-microsoft-com:vml" Requires="v">
                <p:oleObj spid="_x0000_s316541" name="Chart" r:id="rId10" imgW="4133985" imgH="3381285" progId="MSGraph.Chart.8">
                  <p:embed followColorScheme="full"/>
                </p:oleObj>
              </mc:Choice>
              <mc:Fallback>
                <p:oleObj name="Chart" r:id="rId10" imgW="4133985" imgH="3381285" progId="MSGraph.Chart.8">
                  <p:embed followColorScheme="full"/>
                  <p:pic>
                    <p:nvPicPr>
                      <p:cNvPr id="0" name=""/>
                      <p:cNvPicPr/>
                      <p:nvPr/>
                    </p:nvPicPr>
                    <p:blipFill>
                      <a:blip r:embed="rId11"/>
                      <a:stretch>
                        <a:fillRect/>
                      </a:stretch>
                    </p:blipFill>
                    <p:spPr>
                      <a:xfrm>
                        <a:off x="381000" y="2019300"/>
                        <a:ext cx="4133985" cy="3381285"/>
                      </a:xfrm>
                      <a:prstGeom prst="rect">
                        <a:avLst/>
                      </a:prstGeom>
                    </p:spPr>
                  </p:pic>
                </p:oleObj>
              </mc:Fallback>
            </mc:AlternateContent>
          </a:graphicData>
        </a:graphic>
      </p:graphicFrame>
      <p:sp>
        <p:nvSpPr>
          <p:cNvPr id="19" name="Text Placeholder 2"/>
          <p:cNvSpPr>
            <a:spLocks noGrp="1"/>
          </p:cNvSpPr>
          <p:nvPr>
            <p:custDataLst>
              <p:tags r:id="rId5"/>
            </p:custDataLst>
          </p:nvPr>
        </p:nvSpPr>
        <p:spPr bwMode="auto">
          <a:xfrm>
            <a:off x="3335338" y="52800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784E4DD3-5754-4805-B22F-5706BFC97393}" type="datetime'''''2''''''''0''''1''''''''''''''''''''''7'''''''''">
              <a:rPr lang="en-US" sz="1000">
                <a:latin typeface="Arial"/>
                <a:cs typeface="Arial"/>
                <a:sym typeface="Arial"/>
              </a:rPr>
              <a:pPr/>
              <a:t>2017</a:t>
            </a:fld>
            <a:endParaRPr lang="en-US" sz="1000" dirty="0">
              <a:latin typeface="Arial"/>
              <a:cs typeface="Arial"/>
              <a:sym typeface="Arial"/>
            </a:endParaRPr>
          </a:p>
        </p:txBody>
      </p:sp>
      <p:sp>
        <p:nvSpPr>
          <p:cNvPr id="17" name="Text Placeholder 1"/>
          <p:cNvSpPr>
            <a:spLocks noGrp="1"/>
          </p:cNvSpPr>
          <p:nvPr>
            <p:custDataLst>
              <p:tags r:id="rId6"/>
            </p:custDataLst>
          </p:nvPr>
        </p:nvSpPr>
        <p:spPr bwMode="auto">
          <a:xfrm>
            <a:off x="1468438" y="52800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A28F6FE-B06D-4514-A17C-49270DCF8B95}" type="datetime'''''''''''''''''''''''''''''''''''''2''''''''0''16'''''''''''">
              <a:rPr lang="en-US" sz="1000">
                <a:latin typeface="Arial"/>
                <a:cs typeface="Arial"/>
                <a:sym typeface="Arial"/>
              </a:rPr>
              <a:pPr/>
              <a:t>2016</a:t>
            </a:fld>
            <a:endParaRPr lang="en-US" sz="1000" dirty="0">
              <a:latin typeface="Arial"/>
              <a:cs typeface="Arial"/>
              <a:sym typeface="Arial"/>
            </a:endParaRPr>
          </a:p>
        </p:txBody>
      </p:sp>
      <p:sp>
        <p:nvSpPr>
          <p:cNvPr id="20" name="Footnote"/>
          <p:cNvSpPr/>
          <p:nvPr/>
        </p:nvSpPr>
        <p:spPr bwMode="auto">
          <a:xfrm>
            <a:off x="1945506" y="6337873"/>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a:sym typeface="Arial"/>
              </a:rPr>
              <a:t>Source: </a:t>
            </a:r>
            <a:r>
              <a:rPr lang="en-US" sz="800" dirty="0" smtClean="0">
                <a:sym typeface="Arial"/>
              </a:rPr>
              <a:t>“</a:t>
            </a:r>
            <a:r>
              <a:rPr lang="fr-FR" sz="800" dirty="0">
                <a:latin typeface="Arial" panose="020B0604020202020204" pitchFamily="34" charset="0"/>
                <a:cs typeface="Arial" panose="020B0604020202020204" pitchFamily="34" charset="0"/>
                <a:sym typeface="Arial"/>
              </a:rPr>
              <a:t>2016 RAS non-CCAR-</a:t>
            </a:r>
            <a:r>
              <a:rPr lang="fr-FR" sz="800" dirty="0" err="1">
                <a:latin typeface="Arial" panose="020B0604020202020204" pitchFamily="34" charset="0"/>
                <a:cs typeface="Arial" panose="020B0604020202020204" pitchFamily="34" charset="0"/>
                <a:sym typeface="Arial"/>
              </a:rPr>
              <a:t>linked</a:t>
            </a:r>
            <a:r>
              <a:rPr lang="fr-FR" sz="800" dirty="0">
                <a:latin typeface="Arial" panose="020B0604020202020204" pitchFamily="34" charset="0"/>
                <a:cs typeface="Arial" panose="020B0604020202020204" pitchFamily="34" charset="0"/>
                <a:sym typeface="Arial"/>
              </a:rPr>
              <a:t> </a:t>
            </a:r>
            <a:r>
              <a:rPr lang="fr-FR" sz="800" dirty="0" err="1">
                <a:latin typeface="Arial" panose="020B0604020202020204" pitchFamily="34" charset="0"/>
                <a:cs typeface="Arial" panose="020B0604020202020204" pitchFamily="34" charset="0"/>
                <a:sym typeface="Arial"/>
              </a:rPr>
              <a:t>metrics</a:t>
            </a:r>
            <a:r>
              <a:rPr lang="fr-FR" sz="800" dirty="0">
                <a:latin typeface="Arial" panose="020B0604020202020204" pitchFamily="34" charset="0"/>
                <a:cs typeface="Arial" panose="020B0604020202020204" pitchFamily="34" charset="0"/>
                <a:sym typeface="Arial"/>
              </a:rPr>
              <a:t> - SIS.xlsx</a:t>
            </a:r>
            <a:r>
              <a:rPr lang="en-US" sz="800" dirty="0" smtClean="0">
                <a:sym typeface="Arial"/>
              </a:rPr>
              <a:t>” </a:t>
            </a:r>
          </a:p>
        </p:txBody>
      </p:sp>
    </p:spTree>
    <p:extLst>
      <p:ext uri="{BB962C8B-B14F-4D97-AF65-F5344CB8AC3E}">
        <p14:creationId xmlns:p14="http://schemas.microsoft.com/office/powerpoint/2010/main" val="2542646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smtClean="0">
                <a:solidFill>
                  <a:srgbClr val="FF0000"/>
                </a:solidFill>
              </a:rPr>
              <a:t>10.</a:t>
            </a:r>
            <a:r>
              <a:rPr lang="en-GB" dirty="0" smtClean="0"/>
              <a:t> Compliance and reputational risk</a:t>
            </a:r>
            <a:endParaRPr lang="en-GB" b="0" dirty="0"/>
          </a:p>
        </p:txBody>
      </p:sp>
    </p:spTree>
    <p:extLst>
      <p:ext uri="{BB962C8B-B14F-4D97-AF65-F5344CB8AC3E}">
        <p14:creationId xmlns:p14="http://schemas.microsoft.com/office/powerpoint/2010/main" val="4286575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dirty="0" smtClean="0"/>
              <a:t>Limit overview: </a:t>
            </a:r>
            <a:r>
              <a:rPr lang="en-US" b="0" dirty="0"/>
              <a:t>Compliance and Reputational risk</a:t>
            </a:r>
            <a:endParaRPr lang="en-GB" dirty="0"/>
          </a:p>
        </p:txBody>
      </p:sp>
      <p:grpSp>
        <p:nvGrpSpPr>
          <p:cNvPr id="18" name="Group 17"/>
          <p:cNvGrpSpPr/>
          <p:nvPr/>
        </p:nvGrpSpPr>
        <p:grpSpPr>
          <a:xfrm>
            <a:off x="443921" y="72184"/>
            <a:ext cx="3522229" cy="189008"/>
            <a:chOff x="403281" y="164517"/>
            <a:chExt cx="3522229" cy="189008"/>
          </a:xfrm>
        </p:grpSpPr>
        <p:sp>
          <p:nvSpPr>
            <p:cNvPr id="19" name="Text Box 75"/>
            <p:cNvSpPr txBox="1">
              <a:spLocks noChangeArrowheads="1"/>
            </p:cNvSpPr>
            <p:nvPr/>
          </p:nvSpPr>
          <p:spPr bwMode="gray">
            <a:xfrm>
              <a:off x="636148" y="166688"/>
              <a:ext cx="3289362"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rgbClr val="FF0000"/>
                  </a:solidFill>
                </a:rPr>
                <a:t>Compliance and reputational risk: </a:t>
              </a:r>
              <a:r>
                <a:rPr lang="en-US" sz="1200" dirty="0" smtClean="0">
                  <a:solidFill>
                    <a:srgbClr val="FF0000"/>
                  </a:solidFill>
                </a:rPr>
                <a:t>Limit overview</a:t>
              </a:r>
              <a:endParaRPr lang="en-US" sz="1200" dirty="0">
                <a:solidFill>
                  <a:srgbClr val="FF0000"/>
                </a:solidFill>
              </a:endParaRPr>
            </a:p>
          </p:txBody>
        </p:sp>
        <p:sp>
          <p:nvSpPr>
            <p:cNvPr id="20" name="Oval 19"/>
            <p:cNvSpPr/>
            <p:nvPr/>
          </p:nvSpPr>
          <p:spPr bwMode="auto">
            <a:xfrm>
              <a:off x="403281" y="164517"/>
              <a:ext cx="189008" cy="189008"/>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13" name="Table 12"/>
          <p:cNvGraphicFramePr>
            <a:graphicFrameLocks noGrp="1"/>
          </p:cNvGraphicFramePr>
          <p:nvPr>
            <p:extLst>
              <p:ext uri="{D42A27DB-BD31-4B8C-83A1-F6EECF244321}">
                <p14:modId xmlns:p14="http://schemas.microsoft.com/office/powerpoint/2010/main" val="38349675"/>
              </p:ext>
            </p:extLst>
          </p:nvPr>
        </p:nvGraphicFramePr>
        <p:xfrm>
          <a:off x="365760" y="1463040"/>
          <a:ext cx="8898755" cy="667512"/>
        </p:xfrm>
        <a:graphic>
          <a:graphicData uri="http://schemas.openxmlformats.org/drawingml/2006/table">
            <a:tbl>
              <a:tblPr firstRow="1" bandRow="1">
                <a:tableStyleId>{2D5ABB26-0587-4C30-8999-92F81FD0307C}</a:tableStyleId>
              </a:tblPr>
              <a:tblGrid>
                <a:gridCol w="1527022"/>
                <a:gridCol w="2643447"/>
                <a:gridCol w="997528"/>
                <a:gridCol w="1243586"/>
                <a:gridCol w="1243586"/>
                <a:gridCol w="1243586"/>
              </a:tblGrid>
              <a:tr h="0">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100" b="1" dirty="0" smtClean="0">
                          <a:solidFill>
                            <a:srgbClr val="FF0000"/>
                          </a:solidFill>
                          <a:latin typeface="Arial" panose="020B0604020202020204" pitchFamily="34" charset="0"/>
                          <a:cs typeface="Arial" panose="020B0604020202020204" pitchFamily="34" charset="0"/>
                        </a:rPr>
                        <a:t>Risk type</a:t>
                      </a: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spcBef>
                          <a:spcPts val="200"/>
                        </a:spcBef>
                        <a:spcAft>
                          <a:spcPts val="200"/>
                        </a:spcAft>
                      </a:pPr>
                      <a:r>
                        <a:rPr lang="en-GB" sz="1100" b="1" dirty="0" smtClean="0">
                          <a:solidFill>
                            <a:srgbClr val="FF0000"/>
                          </a:solidFill>
                          <a:latin typeface="Arial" panose="020B0604020202020204" pitchFamily="34" charset="0"/>
                          <a:cs typeface="Arial" panose="020B0604020202020204" pitchFamily="34" charset="0"/>
                        </a:rPr>
                        <a:t>Metric</a:t>
                      </a:r>
                      <a:endParaRPr lang="en-GB" sz="11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spcBef>
                          <a:spcPts val="200"/>
                        </a:spcBef>
                        <a:spcAft>
                          <a:spcPts val="200"/>
                        </a:spcAft>
                      </a:pPr>
                      <a:r>
                        <a:rPr lang="en-GB" sz="1100" b="1" dirty="0" smtClean="0">
                          <a:solidFill>
                            <a:srgbClr val="FF0000"/>
                          </a:solidFill>
                          <a:latin typeface="Arial" panose="020B0604020202020204" pitchFamily="34" charset="0"/>
                          <a:cs typeface="Arial" panose="020B0604020202020204" pitchFamily="34" charset="0"/>
                        </a:rPr>
                        <a:t>Entity</a:t>
                      </a:r>
                      <a:endParaRPr lang="en-GB" sz="11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GB" sz="1100" b="1" dirty="0" smtClean="0">
                          <a:solidFill>
                            <a:schemeClr val="tx1"/>
                          </a:solidFill>
                          <a:latin typeface="Arial" panose="020B0604020202020204" pitchFamily="34" charset="0"/>
                          <a:cs typeface="Arial" panose="020B0604020202020204" pitchFamily="34" charset="0"/>
                        </a:rPr>
                        <a:t>Mar 16</a:t>
                      </a:r>
                      <a:endParaRPr lang="en-GB" sz="11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lnSpc>
                          <a:spcPct val="100000"/>
                        </a:lnSpc>
                        <a:spcBef>
                          <a:spcPts val="200"/>
                        </a:spcBef>
                        <a:spcAft>
                          <a:spcPts val="200"/>
                        </a:spcAft>
                      </a:pPr>
                      <a:r>
                        <a:rPr lang="en-GB" sz="1100" b="1" dirty="0" smtClean="0">
                          <a:solidFill>
                            <a:schemeClr val="tx1"/>
                          </a:solidFill>
                          <a:latin typeface="Arial" panose="020B0604020202020204" pitchFamily="34" charset="0"/>
                          <a:cs typeface="Arial" panose="020B0604020202020204" pitchFamily="34" charset="0"/>
                        </a:rPr>
                        <a:t>Amber trigger</a:t>
                      </a:r>
                      <a:endParaRPr lang="en-GB" sz="11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0000"/>
                        </a:lnSpc>
                        <a:spcBef>
                          <a:spcPts val="200"/>
                        </a:spcBef>
                        <a:spcAft>
                          <a:spcPts val="200"/>
                        </a:spcAft>
                      </a:pPr>
                      <a:r>
                        <a:rPr lang="en-GB" sz="1100" b="1" dirty="0" smtClean="0">
                          <a:solidFill>
                            <a:schemeClr val="bg1"/>
                          </a:solidFill>
                          <a:latin typeface="Arial" panose="020B0604020202020204" pitchFamily="34" charset="0"/>
                          <a:cs typeface="Arial" panose="020B0604020202020204" pitchFamily="34" charset="0"/>
                        </a:rPr>
                        <a:t>Red</a:t>
                      </a:r>
                      <a:r>
                        <a:rPr lang="en-GB" sz="1100" b="1" baseline="0" dirty="0" smtClean="0">
                          <a:solidFill>
                            <a:schemeClr val="bg1"/>
                          </a:solidFill>
                          <a:latin typeface="Arial" panose="020B0604020202020204" pitchFamily="34" charset="0"/>
                          <a:cs typeface="Arial" panose="020B0604020202020204" pitchFamily="34" charset="0"/>
                        </a:rPr>
                        <a:t> limits</a:t>
                      </a:r>
                      <a:endParaRPr lang="en-GB" sz="1100" b="1" dirty="0">
                        <a:solidFill>
                          <a:schemeClr val="bg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61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Compliance &amp;</a:t>
                      </a:r>
                      <a:r>
                        <a:rPr lang="en-US" sz="1100" b="1" baseline="0" dirty="0" smtClean="0">
                          <a:solidFill>
                            <a:schemeClr val="tx1"/>
                          </a:solidFill>
                          <a:latin typeface="Arial" panose="020B0604020202020204" pitchFamily="34" charset="0"/>
                          <a:cs typeface="Arial" panose="020B0604020202020204" pitchFamily="34" charset="0"/>
                        </a:rPr>
                        <a:t> Reputational </a:t>
                      </a:r>
                      <a:r>
                        <a:rPr lang="en-US" sz="1100" b="1" dirty="0" smtClean="0">
                          <a:solidFill>
                            <a:schemeClr val="tx1"/>
                          </a:solidFill>
                          <a:latin typeface="Arial" panose="020B0604020202020204" pitchFamily="34" charset="0"/>
                          <a:cs typeface="Arial" panose="020B0604020202020204" pitchFamily="34" charset="0"/>
                        </a:rPr>
                        <a:t> risk</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ts val="1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Open MRIAs and other equivalent matters requiring immediate attention</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100" b="0" dirty="0" smtClean="0">
                          <a:latin typeface="Arial" panose="020B0604020202020204" pitchFamily="34" charset="0"/>
                          <a:cs typeface="Arial" panose="020B0604020202020204" pitchFamily="34" charset="0"/>
                        </a:rPr>
                        <a:t>SIS</a:t>
                      </a:r>
                      <a:endParaRPr lang="en-US" sz="11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pPr>
                      <a:r>
                        <a:rPr lang="en-US" sz="1100" dirty="0" smtClean="0">
                          <a:latin typeface="Arial" panose="020B0604020202020204" pitchFamily="34" charset="0"/>
                          <a:cs typeface="Arial" panose="020B0604020202020204" pitchFamily="34" charset="0"/>
                        </a:rPr>
                        <a:t>0</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ts val="1000"/>
                        </a:lnSpc>
                      </a:pPr>
                      <a:r>
                        <a:rPr lang="en-US" sz="1100" dirty="0" smtClean="0">
                          <a:latin typeface="Arial" panose="020B0604020202020204" pitchFamily="34" charset="0"/>
                          <a:cs typeface="Arial" panose="020B0604020202020204" pitchFamily="34" charset="0"/>
                        </a:rPr>
                        <a:t>N/A</a:t>
                      </a:r>
                      <a:endParaRPr lang="en-US" sz="110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ts val="1000"/>
                        </a:lnSpc>
                      </a:pPr>
                      <a:r>
                        <a:rPr lang="en-US" sz="1100" dirty="0" smtClean="0">
                          <a:latin typeface="Arial" panose="020B0604020202020204" pitchFamily="34" charset="0"/>
                          <a:cs typeface="Arial" panose="020B0604020202020204" pitchFamily="34" charset="0"/>
                        </a:rPr>
                        <a:t>&gt;0</a:t>
                      </a:r>
                      <a:endParaRPr lang="en-US" sz="110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4" name="TextBox 13"/>
          <p:cNvSpPr txBox="1"/>
          <p:nvPr/>
        </p:nvSpPr>
        <p:spPr>
          <a:xfrm>
            <a:off x="6465719" y="1196377"/>
            <a:ext cx="2775119" cy="211468"/>
          </a:xfrm>
          <a:prstGeom prst="rect">
            <a:avLst/>
          </a:prstGeom>
          <a:noFill/>
        </p:spPr>
        <p:txBody>
          <a:bodyPr wrap="none" rtlCol="0">
            <a:spAutoFit/>
          </a:bodyPr>
          <a:lstStyle/>
          <a:p>
            <a:r>
              <a:rPr lang="en-US" sz="900" dirty="0">
                <a:solidFill>
                  <a:srgbClr val="000000"/>
                </a:solidFill>
                <a:ea typeface="ＭＳ Ｐゴシック"/>
              </a:rPr>
              <a:t>* SHUSA metric reported in Santander Group RAS</a:t>
            </a:r>
          </a:p>
        </p:txBody>
      </p:sp>
    </p:spTree>
    <p:extLst>
      <p:ext uri="{BB962C8B-B14F-4D97-AF65-F5344CB8AC3E}">
        <p14:creationId xmlns:p14="http://schemas.microsoft.com/office/powerpoint/2010/main" val="2523289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523407"/>
            <a:ext cx="9336044" cy="357021"/>
          </a:xfrm>
          <a:prstGeom prst="rect">
            <a:avLst/>
          </a:prstGeom>
          <a:noFill/>
        </p:spPr>
        <p:txBody>
          <a:bodyPr wrap="square" rtlCol="0">
            <a:spAutoFit/>
          </a:bodyPr>
          <a:lstStyle/>
          <a:p>
            <a:pPr algn="l"/>
            <a:r>
              <a:rPr lang="en-US" sz="2000" b="1" dirty="0"/>
              <a:t>Metric selection: </a:t>
            </a:r>
            <a:r>
              <a:rPr lang="en-US" sz="2000" dirty="0" smtClean="0"/>
              <a:t>Compliance </a:t>
            </a:r>
            <a:r>
              <a:rPr lang="en-US" sz="2000" dirty="0"/>
              <a:t>and reputational risk metrics</a:t>
            </a:r>
          </a:p>
        </p:txBody>
      </p:sp>
      <p:graphicFrame>
        <p:nvGraphicFramePr>
          <p:cNvPr id="3" name="Content Placeholder 12"/>
          <p:cNvGraphicFramePr>
            <a:graphicFrameLocks/>
          </p:cNvGraphicFramePr>
          <p:nvPr>
            <p:extLst>
              <p:ext uri="{D42A27DB-BD31-4B8C-83A1-F6EECF244321}">
                <p14:modId xmlns:p14="http://schemas.microsoft.com/office/powerpoint/2010/main" val="4179249492"/>
              </p:ext>
            </p:extLst>
          </p:nvPr>
        </p:nvGraphicFramePr>
        <p:xfrm>
          <a:off x="360998" y="1465580"/>
          <a:ext cx="8821737" cy="2179320"/>
        </p:xfrm>
        <a:graphic>
          <a:graphicData uri="http://schemas.openxmlformats.org/drawingml/2006/table">
            <a:tbl>
              <a:tblPr firstRow="1" bandRow="1">
                <a:tableStyleId>{839DD9DD-9E6C-4910-8AC0-68ADFF6A6AFC}</a:tableStyleId>
              </a:tblPr>
              <a:tblGrid>
                <a:gridCol w="2077402"/>
                <a:gridCol w="1544320"/>
                <a:gridCol w="5200015"/>
              </a:tblGrid>
              <a:tr h="159448">
                <a:tc>
                  <a:txBody>
                    <a:bodyPr/>
                    <a:lstStyle/>
                    <a:p>
                      <a:pPr algn="l"/>
                      <a:r>
                        <a:rPr lang="en-US" sz="1100" b="1" dirty="0" smtClean="0">
                          <a:solidFill>
                            <a:srgbClr val="FF0000"/>
                          </a:solidFill>
                          <a:latin typeface="Arial" panose="020B0604020202020204" pitchFamily="34" charset="0"/>
                          <a:cs typeface="Arial" panose="020B0604020202020204" pitchFamily="34" charset="0"/>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/portfolio</a:t>
                      </a: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Rationale/commentary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u="none" strike="noStrike" dirty="0" smtClean="0">
                          <a:effectLst/>
                          <a:latin typeface="Arial" panose="020B0604020202020204" pitchFamily="34" charset="0"/>
                          <a:cs typeface="Arial" panose="020B0604020202020204" pitchFamily="34" charset="0"/>
                        </a:rPr>
                        <a:t>Open Matters Requiring Immediate Attention (MRIAs) </a:t>
                      </a:r>
                      <a:r>
                        <a:rPr lang="en-US" sz="1200" b="0" i="0" kern="1200" baseline="0" dirty="0" smtClean="0">
                          <a:solidFill>
                            <a:schemeClr val="tx1"/>
                          </a:solidFill>
                          <a:latin typeface="Arial" panose="020B0604020202020204" pitchFamily="34" charset="0"/>
                          <a:ea typeface="+mn-ea"/>
                          <a:cs typeface="Arial" panose="020B0604020202020204" pitchFamily="34" charset="0"/>
                        </a:rPr>
                        <a:t>and other equivalent matters requiring immediate attention</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i="0" kern="1200" baseline="0" dirty="0" smtClean="0">
                          <a:solidFill>
                            <a:schemeClr val="tx1"/>
                          </a:solidFill>
                          <a:latin typeface="Arial" panose="020B0604020202020204" pitchFamily="34" charset="0"/>
                          <a:ea typeface="+mn-ea"/>
                          <a:cs typeface="Arial" panose="020B0604020202020204" pitchFamily="34" charset="0"/>
                        </a:rPr>
                        <a:t>SIS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i="0" kern="1200" baseline="0" dirty="0" smtClean="0">
                          <a:solidFill>
                            <a:schemeClr val="tx1"/>
                          </a:solidFill>
                          <a:latin typeface="Arial" panose="020B0604020202020204" pitchFamily="34" charset="0"/>
                          <a:ea typeface="+mn-ea"/>
                          <a:cs typeface="Arial" panose="020B0604020202020204" pitchFamily="34" charset="0"/>
                        </a:rPr>
                        <a:t>It is vital for SHUSA to restore the confidence of regulators and other external stakeholders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i="0" kern="1200" baseline="0" dirty="0" smtClean="0">
                          <a:solidFill>
                            <a:schemeClr val="tx1"/>
                          </a:solidFill>
                          <a:latin typeface="Arial" panose="020B0604020202020204" pitchFamily="34" charset="0"/>
                          <a:ea typeface="+mn-ea"/>
                          <a:cs typeface="Arial" panose="020B0604020202020204" pitchFamily="34" charset="0"/>
                        </a:rPr>
                        <a:t>Overall level of “urgent” regulatory concerns must be monitored and managed</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i="0" kern="1200" baseline="0" dirty="0" smtClean="0">
                          <a:solidFill>
                            <a:schemeClr val="tx1"/>
                          </a:solidFill>
                          <a:latin typeface="Arial" panose="020B0604020202020204" pitchFamily="34" charset="0"/>
                          <a:ea typeface="+mn-ea"/>
                          <a:cs typeface="Arial" panose="020B0604020202020204" pitchFamily="34" charset="0"/>
                        </a:rPr>
                        <a:t>Although it may take a long time to remediate current “breach” status (as the limit is set to zero), this metric is sets a very strong tone from the Board by the new SHUSA leadership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i="0" kern="1200" baseline="0" dirty="0" smtClean="0">
                          <a:solidFill>
                            <a:schemeClr val="tx1"/>
                          </a:solidFill>
                          <a:latin typeface="Arial" panose="020B0604020202020204" pitchFamily="34" charset="0"/>
                          <a:ea typeface="+mn-ea"/>
                          <a:cs typeface="Arial" panose="020B0604020202020204" pitchFamily="34" charset="0"/>
                        </a:rPr>
                        <a:t>Other KRIs (e.g., levels of training completion) although useful for management and monitoring, are not directly related to SHUSA’s compliance status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9" name="Group 8"/>
          <p:cNvGrpSpPr/>
          <p:nvPr/>
        </p:nvGrpSpPr>
        <p:grpSpPr>
          <a:xfrm>
            <a:off x="443921" y="72184"/>
            <a:ext cx="3616807" cy="189008"/>
            <a:chOff x="403281" y="164517"/>
            <a:chExt cx="3616807" cy="189008"/>
          </a:xfrm>
        </p:grpSpPr>
        <p:sp>
          <p:nvSpPr>
            <p:cNvPr id="10" name="Text Box 75"/>
            <p:cNvSpPr txBox="1">
              <a:spLocks noChangeArrowheads="1"/>
            </p:cNvSpPr>
            <p:nvPr/>
          </p:nvSpPr>
          <p:spPr bwMode="gray">
            <a:xfrm>
              <a:off x="636148" y="166688"/>
              <a:ext cx="338394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rgbClr val="FF0000"/>
                  </a:solidFill>
                </a:rPr>
                <a:t>Compliance and reputational risk: </a:t>
              </a:r>
              <a:r>
                <a:rPr lang="en-US" sz="1200" dirty="0" smtClean="0">
                  <a:solidFill>
                    <a:srgbClr val="FF0000"/>
                  </a:solidFill>
                </a:rPr>
                <a:t>Metric selection</a:t>
              </a:r>
              <a:endParaRPr lang="en-US" sz="1200" dirty="0">
                <a:solidFill>
                  <a:srgbClr val="FF0000"/>
                </a:solidFill>
              </a:endParaRPr>
            </a:p>
          </p:txBody>
        </p:sp>
        <p:sp>
          <p:nvSpPr>
            <p:cNvPr id="11" name="Oval 10"/>
            <p:cNvSpPr/>
            <p:nvPr/>
          </p:nvSpPr>
          <p:spPr bwMode="auto">
            <a:xfrm>
              <a:off x="403281" y="164517"/>
              <a:ext cx="189008" cy="189008"/>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9807946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2478978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7564"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nSpc>
                <a:spcPct val="100000"/>
              </a:lnSpc>
            </a:pPr>
            <a:endParaRPr lang="en-US" dirty="0" smtClean="0">
              <a:solidFill>
                <a:schemeClr val="tx1"/>
              </a:solidFill>
              <a:latin typeface="Arial"/>
              <a:cs typeface="Arial"/>
              <a:sym typeface="Arial"/>
            </a:endParaRPr>
          </a:p>
        </p:txBody>
      </p:sp>
      <p:sp>
        <p:nvSpPr>
          <p:cNvPr id="4" name="Content Placeholder 3"/>
          <p:cNvSpPr>
            <a:spLocks noGrp="1"/>
          </p:cNvSpPr>
          <p:nvPr>
            <p:ph sz="quarter" idx="11"/>
          </p:nvPr>
        </p:nvSpPr>
        <p:spPr>
          <a:xfrm>
            <a:off x="348437" y="381390"/>
            <a:ext cx="8666245" cy="435610"/>
          </a:xfrm>
        </p:spPr>
        <p:txBody>
          <a:bodyPr/>
          <a:lstStyle/>
          <a:p>
            <a:r>
              <a:rPr lang="en-US" dirty="0"/>
              <a:t>Calibration: </a:t>
            </a:r>
            <a:r>
              <a:rPr lang="en-US" b="0" dirty="0"/>
              <a:t>Open MRIAs and other equivalent matters requiring immediate </a:t>
            </a:r>
            <a:r>
              <a:rPr lang="en-US" b="0" dirty="0" smtClean="0"/>
              <a:t>attention</a:t>
            </a:r>
            <a:endParaRPr lang="en-US" b="0" dirty="0"/>
          </a:p>
        </p:txBody>
      </p:sp>
      <p:cxnSp>
        <p:nvCxnSpPr>
          <p:cNvPr id="6" name="Straight Connector 5"/>
          <p:cNvCxnSpPr/>
          <p:nvPr/>
        </p:nvCxnSpPr>
        <p:spPr>
          <a:xfrm>
            <a:off x="4784145" y="1421539"/>
            <a:ext cx="0" cy="4894094"/>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7" name="Text Placeholder 9"/>
          <p:cNvSpPr txBox="1">
            <a:spLocks/>
          </p:cNvSpPr>
          <p:nvPr/>
        </p:nvSpPr>
        <p:spPr>
          <a:xfrm>
            <a:off x="366713" y="1463040"/>
            <a:ext cx="5646738" cy="335189"/>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Open MRIAs and equivalent matters</a:t>
            </a:r>
          </a:p>
          <a:p>
            <a:pPr marL="0" marR="0" lvl="0" indent="0" algn="l" defTabSz="914400" rtl="0" eaLnBrk="1" fontAlgn="base" latinLnBrk="0" hangingPunct="1">
              <a:lnSpc>
                <a:spcPct val="100000"/>
              </a:lnSpc>
              <a:spcBef>
                <a:spcPts val="0"/>
              </a:spcBef>
              <a:spcAft>
                <a:spcPct val="0"/>
              </a:spcAft>
              <a:buClrTx/>
              <a:buSzTx/>
              <a:buFontTx/>
              <a:buNone/>
              <a:tabLst/>
              <a:defRPr/>
            </a:pPr>
            <a:r>
              <a:rPr lang="en-US" sz="1400" b="0" kern="0" dirty="0" smtClean="0">
                <a:solidFill>
                  <a:srgbClr val="FF0000"/>
                </a:solidFill>
                <a:latin typeface="Arial" panose="020B0604020202020204" pitchFamily="34" charset="0"/>
                <a:ea typeface="ＭＳ Ｐゴシック"/>
                <a:cs typeface="Arial" panose="020B0604020202020204" pitchFamily="34" charset="0"/>
              </a:rPr>
              <a:t>Number,</a:t>
            </a: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 </a:t>
            </a:r>
            <a:r>
              <a:rPr lang="en-US" sz="1400" b="0" kern="0" noProof="0" dirty="0" smtClean="0">
                <a:solidFill>
                  <a:srgbClr val="FF0000"/>
                </a:solidFill>
                <a:latin typeface="Arial" panose="020B0604020202020204" pitchFamily="34" charset="0"/>
                <a:ea typeface="ＭＳ Ｐゴシック"/>
                <a:cs typeface="Arial" panose="020B0604020202020204" pitchFamily="34" charset="0"/>
              </a:rPr>
              <a:t>as</a:t>
            </a:r>
            <a:r>
              <a:rPr kumimoji="0" lang="en-US" sz="1400" b="0" i="0" u="none" strike="noStrike" kern="0" cap="none" spc="0" normalizeH="0" baseline="0" noProof="0" dirty="0" smtClean="0">
                <a:ln>
                  <a:noFill/>
                </a:ln>
                <a:solidFill>
                  <a:srgbClr val="FF0000"/>
                </a:solidFill>
                <a:effectLst/>
                <a:uLnTx/>
                <a:uFillTx/>
                <a:latin typeface="Arial"/>
                <a:ea typeface="ＭＳ Ｐゴシック"/>
              </a:rPr>
              <a:t> of 3/31/2016</a:t>
            </a:r>
            <a:endParaRPr kumimoji="0" lang="en-US"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8" name="Text Placeholder 8"/>
          <p:cNvSpPr txBox="1">
            <a:spLocks/>
          </p:cNvSpPr>
          <p:nvPr/>
        </p:nvSpPr>
        <p:spPr>
          <a:xfrm>
            <a:off x="5162550" y="1463040"/>
            <a:ext cx="2738267" cy="326405"/>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Calibration approach</a:t>
            </a:r>
            <a:endParaRPr kumimoji="0" lang="en-US"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9" name="Content Placeholder 4"/>
          <p:cNvSpPr txBox="1">
            <a:spLocks/>
          </p:cNvSpPr>
          <p:nvPr/>
        </p:nvSpPr>
        <p:spPr bwMode="gray">
          <a:xfrm>
            <a:off x="5162550" y="1898823"/>
            <a:ext cx="4067957" cy="136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171450" marR="0" lvl="0" indent="-171450" algn="l" defTabSz="914400" rtl="0" eaLnBrk="1" fontAlgn="base"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latin typeface="Arial"/>
                <a:ea typeface="+mn-ea"/>
                <a:cs typeface="+mn-cs"/>
                <a:sym typeface="+mn-lt"/>
              </a:rPr>
              <a:t>SHUSA is committed to </a:t>
            </a:r>
            <a:r>
              <a:rPr kumimoji="0" lang="en-US" sz="1200" b="0" i="0" u="none" strike="noStrike" kern="1200" cap="none" spc="0" normalizeH="0" baseline="0" noProof="0" dirty="0" smtClean="0">
                <a:ln>
                  <a:noFill/>
                </a:ln>
                <a:solidFill>
                  <a:srgbClr val="000000"/>
                </a:solidFill>
                <a:effectLst/>
                <a:uLnTx/>
                <a:uFillTx/>
                <a:latin typeface="Arial"/>
                <a:ea typeface="+mn-ea"/>
                <a:cs typeface="+mn-cs"/>
                <a:sym typeface="+mn-lt"/>
              </a:rPr>
              <a:t>fully complying with all regulatory standards and </a:t>
            </a:r>
            <a:r>
              <a:rPr kumimoji="0" lang="en-US" sz="1200" b="0" i="0" u="none" strike="noStrike" kern="0" cap="none" spc="0" normalizeH="0" baseline="0" noProof="0" dirty="0" smtClean="0">
                <a:ln>
                  <a:noFill/>
                </a:ln>
                <a:solidFill>
                  <a:srgbClr val="000000"/>
                </a:solidFill>
                <a:effectLst/>
                <a:uLnTx/>
                <a:uFillTx/>
                <a:latin typeface="Arial"/>
                <a:ea typeface="+mn-ea"/>
                <a:cs typeface="+mn-cs"/>
                <a:sym typeface="+mn-lt"/>
              </a:rPr>
              <a:t>ensuring the timely remediation of all outstanding regulatory findings</a:t>
            </a:r>
          </a:p>
          <a:p>
            <a:pPr marL="171450" lvl="0" indent="-171450">
              <a:lnSpc>
                <a:spcPct val="100000"/>
              </a:lnSpc>
              <a:spcBef>
                <a:spcPts val="600"/>
              </a:spcBef>
              <a:buFont typeface="Arial" panose="020B0604020202020204" pitchFamily="34" charset="0"/>
              <a:buChar char="•"/>
              <a:defRPr/>
            </a:pPr>
            <a:r>
              <a:rPr lang="en-US" sz="1200" kern="0" dirty="0" smtClean="0">
                <a:solidFill>
                  <a:srgbClr val="000000"/>
                </a:solidFill>
                <a:latin typeface="Arial"/>
              </a:rPr>
              <a:t>Management proposed </a:t>
            </a:r>
            <a:r>
              <a:rPr lang="en-US" sz="1200" kern="0" dirty="0">
                <a:solidFill>
                  <a:srgbClr val="000000"/>
                </a:solidFill>
                <a:latin typeface="Arial"/>
              </a:rPr>
              <a:t>setting the limit at zero, setting a strong</a:t>
            </a:r>
            <a:r>
              <a:rPr lang="en-US" sz="1200" kern="0" dirty="0">
                <a:solidFill>
                  <a:srgbClr val="000000"/>
                </a:solidFill>
                <a:latin typeface="Arial"/>
                <a:ea typeface="ＭＳ Ｐゴシック" pitchFamily="-112" charset="-128"/>
                <a:cs typeface="ＭＳ Ｐゴシック" pitchFamily="-112" charset="-128"/>
              </a:rPr>
              <a:t> “tone-from-top” that </a:t>
            </a:r>
            <a:r>
              <a:rPr lang="en-US" sz="1200" kern="0" dirty="0" smtClean="0">
                <a:solidFill>
                  <a:srgbClr val="000000"/>
                </a:solidFill>
                <a:latin typeface="Arial"/>
                <a:ea typeface="ＭＳ Ｐゴシック" pitchFamily="-112" charset="-128"/>
                <a:cs typeface="ＭＳ Ｐゴシック" pitchFamily="-112" charset="-128"/>
              </a:rPr>
              <a:t>MRIAs or other equivalent matters </a:t>
            </a:r>
            <a:r>
              <a:rPr lang="en-US" sz="1200" kern="0" dirty="0">
                <a:solidFill>
                  <a:srgbClr val="000000"/>
                </a:solidFill>
                <a:latin typeface="Arial"/>
                <a:ea typeface="ＭＳ Ｐゴシック" pitchFamily="-112" charset="-128"/>
                <a:cs typeface="ＭＳ Ｐゴシック" pitchFamily="-112" charset="-128"/>
              </a:rPr>
              <a:t>are unacceptable and must be remediated as soon as </a:t>
            </a:r>
            <a:r>
              <a:rPr lang="en-US" sz="1200" kern="0" dirty="0" smtClean="0">
                <a:solidFill>
                  <a:srgbClr val="000000"/>
                </a:solidFill>
                <a:latin typeface="Arial"/>
                <a:ea typeface="ＭＳ Ｐゴシック" pitchFamily="-112" charset="-128"/>
                <a:cs typeface="ＭＳ Ｐゴシック" pitchFamily="-112" charset="-128"/>
              </a:rPr>
              <a:t>possible</a:t>
            </a:r>
            <a:endParaRPr lang="en-US" sz="1200" kern="0" dirty="0">
              <a:solidFill>
                <a:srgbClr val="000000"/>
              </a:solidFill>
              <a:latin typeface="Arial" charset="0"/>
              <a:ea typeface="ＭＳ Ｐゴシック" pitchFamily="-112" charset="-128"/>
              <a:cs typeface="ＭＳ Ｐゴシック" pitchFamily="-112" charset="-128"/>
            </a:endParaRPr>
          </a:p>
        </p:txBody>
      </p:sp>
      <p:graphicFrame>
        <p:nvGraphicFramePr>
          <p:cNvPr id="15" name="Object 14"/>
          <p:cNvGraphicFramePr>
            <a:graphicFrameLocks/>
          </p:cNvGraphicFramePr>
          <p:nvPr>
            <p:custDataLst>
              <p:tags r:id="rId4"/>
            </p:custDataLst>
            <p:extLst>
              <p:ext uri="{D42A27DB-BD31-4B8C-83A1-F6EECF244321}">
                <p14:modId xmlns:p14="http://schemas.microsoft.com/office/powerpoint/2010/main" val="506855534"/>
              </p:ext>
            </p:extLst>
          </p:nvPr>
        </p:nvGraphicFramePr>
        <p:xfrm>
          <a:off x="304800" y="1638300"/>
          <a:ext cx="4238557" cy="3848190"/>
        </p:xfrm>
        <a:graphic>
          <a:graphicData uri="http://schemas.openxmlformats.org/presentationml/2006/ole">
            <mc:AlternateContent xmlns:mc="http://schemas.openxmlformats.org/markup-compatibility/2006">
              <mc:Choice xmlns:v="urn:schemas-microsoft-com:vml" Requires="v">
                <p:oleObj spid="_x0000_s317565" name="Chart" r:id="rId16" imgW="4238557" imgH="3848190" progId="MSGraph.Chart.8">
                  <p:embed followColorScheme="full"/>
                </p:oleObj>
              </mc:Choice>
              <mc:Fallback>
                <p:oleObj name="Chart" r:id="rId16" imgW="4238557" imgH="3848190" progId="MSGraph.Chart.8">
                  <p:embed followColorScheme="full"/>
                  <p:pic>
                    <p:nvPicPr>
                      <p:cNvPr id="0" name=""/>
                      <p:cNvPicPr/>
                      <p:nvPr/>
                    </p:nvPicPr>
                    <p:blipFill>
                      <a:blip r:embed="rId17"/>
                      <a:stretch>
                        <a:fillRect/>
                      </a:stretch>
                    </p:blipFill>
                    <p:spPr>
                      <a:xfrm>
                        <a:off x="304800" y="1638300"/>
                        <a:ext cx="4238557" cy="3848190"/>
                      </a:xfrm>
                      <a:prstGeom prst="rect">
                        <a:avLst/>
                      </a:prstGeom>
                    </p:spPr>
                  </p:pic>
                </p:oleObj>
              </mc:Fallback>
            </mc:AlternateContent>
          </a:graphicData>
        </a:graphic>
      </p:graphicFrame>
      <p:sp>
        <p:nvSpPr>
          <p:cNvPr id="18" name="Text Placeholder 21"/>
          <p:cNvSpPr>
            <a:spLocks noGrp="1"/>
          </p:cNvSpPr>
          <p:nvPr>
            <p:custDataLst>
              <p:tags r:id="rId5"/>
            </p:custDataLst>
          </p:nvPr>
        </p:nvSpPr>
        <p:spPr bwMode="auto">
          <a:xfrm>
            <a:off x="4173538" y="53562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C589091A-6619-4F0E-8D1E-21C3E9A8F1C0}" type="datetime'''M''ar''''''''''-''1''''''6'''''''''''''''''''">
              <a:rPr lang="en-US" sz="1000">
                <a:latin typeface="Arial"/>
                <a:cs typeface="Arial"/>
                <a:sym typeface="Arial"/>
              </a:rPr>
              <a:pPr/>
              <a:t>Mar-16</a:t>
            </a:fld>
            <a:endParaRPr lang="en-US" sz="1000" dirty="0">
              <a:latin typeface="Arial"/>
              <a:cs typeface="Arial"/>
              <a:sym typeface="Arial"/>
            </a:endParaRPr>
          </a:p>
        </p:txBody>
      </p:sp>
      <p:sp>
        <p:nvSpPr>
          <p:cNvPr id="23" name="Text Placeholder 19"/>
          <p:cNvSpPr>
            <a:spLocks noGrp="1"/>
          </p:cNvSpPr>
          <p:nvPr>
            <p:custDataLst>
              <p:tags r:id="rId6"/>
            </p:custDataLst>
          </p:nvPr>
        </p:nvSpPr>
        <p:spPr bwMode="auto">
          <a:xfrm>
            <a:off x="3676650" y="53562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B2E7CAC-51B7-44C0-B9DD-7E174A40956E}" type="datetime'''J''a''''''''''n''''''''''''''''-''''''''''''1''''''6'''''''">
              <a:rPr lang="en-US" sz="1000">
                <a:latin typeface="Arial"/>
                <a:cs typeface="Arial"/>
                <a:sym typeface="Arial"/>
              </a:rPr>
              <a:pPr/>
              <a:t>Jan-16</a:t>
            </a:fld>
            <a:endParaRPr lang="en-US" sz="1000" dirty="0">
              <a:latin typeface="Arial"/>
              <a:cs typeface="Arial"/>
              <a:sym typeface="Arial"/>
            </a:endParaRPr>
          </a:p>
        </p:txBody>
      </p:sp>
      <p:sp>
        <p:nvSpPr>
          <p:cNvPr id="16" name="Text Placeholder 17"/>
          <p:cNvSpPr>
            <a:spLocks noGrp="1"/>
          </p:cNvSpPr>
          <p:nvPr>
            <p:custDataLst>
              <p:tags r:id="rId7"/>
            </p:custDataLst>
          </p:nvPr>
        </p:nvSpPr>
        <p:spPr bwMode="auto">
          <a:xfrm>
            <a:off x="3151188" y="53562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3E7510C3-D8C9-4720-90E7-6A4473B9391C}" type="datetime'''''''''''N''''o''v''''-''15'''''''''''''''''''''''''''">
              <a:rPr lang="en-US" sz="1000">
                <a:latin typeface="Arial"/>
                <a:cs typeface="Arial"/>
                <a:sym typeface="Arial"/>
              </a:rPr>
              <a:pPr/>
              <a:t>Nov-15</a:t>
            </a:fld>
            <a:endParaRPr lang="en-US" sz="1000" dirty="0">
              <a:latin typeface="Arial"/>
              <a:cs typeface="Arial"/>
              <a:sym typeface="Arial"/>
            </a:endParaRPr>
          </a:p>
        </p:txBody>
      </p:sp>
      <p:sp>
        <p:nvSpPr>
          <p:cNvPr id="20" name="Text Placeholder 15"/>
          <p:cNvSpPr>
            <a:spLocks noGrp="1"/>
          </p:cNvSpPr>
          <p:nvPr>
            <p:custDataLst>
              <p:tags r:id="rId8"/>
            </p:custDataLst>
          </p:nvPr>
        </p:nvSpPr>
        <p:spPr bwMode="auto">
          <a:xfrm>
            <a:off x="2646363" y="53562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287FA95-8FF0-4A28-A3C3-F710255F1006}" type="datetime'''S''e''p''''''''''-''''''''''''''1''''''''5'''''''''''''''''">
              <a:rPr lang="en-US" sz="1000">
                <a:latin typeface="Arial"/>
                <a:cs typeface="Arial"/>
                <a:sym typeface="Arial"/>
              </a:rPr>
              <a:pPr/>
              <a:t>Sep-15</a:t>
            </a:fld>
            <a:endParaRPr lang="en-US" sz="1000" dirty="0">
              <a:latin typeface="Arial"/>
              <a:cs typeface="Arial"/>
              <a:sym typeface="Arial"/>
            </a:endParaRPr>
          </a:p>
        </p:txBody>
      </p:sp>
      <p:sp>
        <p:nvSpPr>
          <p:cNvPr id="21" name="Text Placeholder 13"/>
          <p:cNvSpPr>
            <a:spLocks noGrp="1"/>
          </p:cNvSpPr>
          <p:nvPr>
            <p:custDataLst>
              <p:tags r:id="rId9"/>
            </p:custDataLst>
          </p:nvPr>
        </p:nvSpPr>
        <p:spPr bwMode="auto">
          <a:xfrm>
            <a:off x="2163763" y="5356225"/>
            <a:ext cx="2174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710D9823-A27A-42F7-9979-F843B604AAD4}" type="datetime'J''''u''l''''''''''''''-''''''''''''''''''1''''''''5'">
              <a:rPr lang="en-US" sz="1000">
                <a:latin typeface="Arial"/>
                <a:cs typeface="Arial"/>
                <a:sym typeface="Arial"/>
              </a:rPr>
              <a:pPr/>
              <a:t>Jul-15</a:t>
            </a:fld>
            <a:endParaRPr lang="en-US" sz="1000" dirty="0">
              <a:latin typeface="Arial"/>
              <a:cs typeface="Arial"/>
              <a:sym typeface="Arial"/>
            </a:endParaRPr>
          </a:p>
        </p:txBody>
      </p:sp>
      <p:sp>
        <p:nvSpPr>
          <p:cNvPr id="22" name="Text Placeholder 48"/>
          <p:cNvSpPr>
            <a:spLocks noGrp="1"/>
          </p:cNvSpPr>
          <p:nvPr>
            <p:custDataLst>
              <p:tags r:id="rId10"/>
            </p:custDataLst>
          </p:nvPr>
        </p:nvSpPr>
        <p:spPr bwMode="auto">
          <a:xfrm>
            <a:off x="1619250" y="5356225"/>
            <a:ext cx="2952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D884022-9DEA-498F-B352-2351CC652C76}" type="datetime'''''''''''''''''May''''''''''''''-''1''''''5'''">
              <a:rPr lang="en-US" sz="1000">
                <a:solidFill>
                  <a:schemeClr val="tx1"/>
                </a:solidFill>
                <a:latin typeface="Arial"/>
                <a:cs typeface="Arial"/>
                <a:sym typeface="Arial"/>
              </a:rPr>
              <a:pPr/>
              <a:t>May-15</a:t>
            </a:fld>
            <a:endParaRPr lang="en-US" sz="1000" dirty="0">
              <a:solidFill>
                <a:schemeClr val="tx1"/>
              </a:solidFill>
              <a:latin typeface="Arial"/>
              <a:ea typeface="ＭＳ Ｐゴシック"/>
              <a:cs typeface="Arial"/>
              <a:sym typeface="Arial"/>
            </a:endParaRPr>
          </a:p>
        </p:txBody>
      </p:sp>
      <p:sp>
        <p:nvSpPr>
          <p:cNvPr id="19" name="Text Placeholder 46"/>
          <p:cNvSpPr>
            <a:spLocks noGrp="1"/>
          </p:cNvSpPr>
          <p:nvPr>
            <p:custDataLst>
              <p:tags r:id="rId11"/>
            </p:custDataLst>
          </p:nvPr>
        </p:nvSpPr>
        <p:spPr bwMode="auto">
          <a:xfrm>
            <a:off x="1116013" y="53562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302B24F-9115-4E5C-8627-A21D5817298B}" type="datetime'''''''''''''M''a''''''''''r''''''-''''''''''''1''''''5'''''">
              <a:rPr lang="en-US" sz="1000">
                <a:solidFill>
                  <a:schemeClr val="tx1"/>
                </a:solidFill>
                <a:latin typeface="Arial"/>
                <a:cs typeface="Arial"/>
                <a:sym typeface="Arial"/>
              </a:rPr>
              <a:pPr/>
              <a:t>Mar-15</a:t>
            </a:fld>
            <a:endParaRPr lang="en-US" sz="1000" dirty="0">
              <a:solidFill>
                <a:schemeClr val="tx1"/>
              </a:solidFill>
              <a:latin typeface="Arial"/>
              <a:ea typeface="ＭＳ Ｐゴシック"/>
              <a:cs typeface="Arial"/>
              <a:sym typeface="Arial"/>
            </a:endParaRPr>
          </a:p>
        </p:txBody>
      </p:sp>
      <p:sp>
        <p:nvSpPr>
          <p:cNvPr id="17" name="Text Placeholder 44"/>
          <p:cNvSpPr>
            <a:spLocks noGrp="1"/>
          </p:cNvSpPr>
          <p:nvPr>
            <p:custDataLst>
              <p:tags r:id="rId12"/>
            </p:custDataLst>
          </p:nvPr>
        </p:nvSpPr>
        <p:spPr bwMode="auto">
          <a:xfrm>
            <a:off x="619125" y="53562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4DC8404-3C86-4003-AB5C-A11C47DB4B15}" type="datetime'''''''''''''''''''J''''an''-''''''''1''5'''''''''''''''''''''">
              <a:rPr lang="en-US" sz="1000">
                <a:solidFill>
                  <a:schemeClr val="tx1"/>
                </a:solidFill>
                <a:latin typeface="Arial"/>
                <a:cs typeface="Arial"/>
                <a:sym typeface="Arial"/>
              </a:rPr>
              <a:pPr/>
              <a:t>Jan-15</a:t>
            </a:fld>
            <a:endParaRPr lang="en-US" sz="1000" dirty="0">
              <a:solidFill>
                <a:schemeClr val="tx1"/>
              </a:solidFill>
              <a:latin typeface="Arial"/>
              <a:ea typeface="ＭＳ Ｐゴシック"/>
              <a:cs typeface="Arial"/>
              <a:sym typeface="Arial"/>
            </a:endParaRPr>
          </a:p>
        </p:txBody>
      </p:sp>
      <p:cxnSp>
        <p:nvCxnSpPr>
          <p:cNvPr id="24" name="Straight Connector 23"/>
          <p:cNvCxnSpPr/>
          <p:nvPr/>
        </p:nvCxnSpPr>
        <p:spPr bwMode="auto">
          <a:xfrm flipH="1">
            <a:off x="612356" y="5216803"/>
            <a:ext cx="3856775"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sp>
        <p:nvSpPr>
          <p:cNvPr id="25" name="TextBox 24"/>
          <p:cNvSpPr txBox="1"/>
          <p:nvPr/>
        </p:nvSpPr>
        <p:spPr>
          <a:xfrm>
            <a:off x="3925888" y="4808498"/>
            <a:ext cx="845842" cy="153888"/>
          </a:xfrm>
          <a:prstGeom prst="rect">
            <a:avLst/>
          </a:prstGeom>
          <a:noFill/>
        </p:spPr>
        <p:txBody>
          <a:bodyPr wrap="square" lIns="0" tIns="0" rIns="0" bIns="0" rtlCol="0">
            <a:spAutoFit/>
          </a:bodyPr>
          <a:lstStyle/>
          <a:p>
            <a:pPr algn="l">
              <a:lnSpc>
                <a:spcPct val="100000"/>
              </a:lnSpc>
            </a:pPr>
            <a:r>
              <a:rPr lang="en-US" b="1" dirty="0" smtClean="0">
                <a:solidFill>
                  <a:schemeClr val="accent1"/>
                </a:solidFill>
                <a:latin typeface="Arial" panose="020B0604020202020204" pitchFamily="34" charset="0"/>
                <a:cs typeface="Arial" panose="020B0604020202020204" pitchFamily="34" charset="0"/>
              </a:rPr>
              <a:t>Red limit - 0</a:t>
            </a:r>
            <a:endParaRPr lang="en-US" b="1" dirty="0">
              <a:solidFill>
                <a:schemeClr val="accent1"/>
              </a:solidFill>
              <a:latin typeface="Arial" panose="020B0604020202020204" pitchFamily="34" charset="0"/>
              <a:cs typeface="Arial" panose="020B0604020202020204" pitchFamily="34" charset="0"/>
            </a:endParaRPr>
          </a:p>
        </p:txBody>
      </p:sp>
      <p:grpSp>
        <p:nvGrpSpPr>
          <p:cNvPr id="27" name="Group 26"/>
          <p:cNvGrpSpPr/>
          <p:nvPr/>
        </p:nvGrpSpPr>
        <p:grpSpPr>
          <a:xfrm>
            <a:off x="443921" y="72184"/>
            <a:ext cx="4240374" cy="189008"/>
            <a:chOff x="403281" y="164517"/>
            <a:chExt cx="4240374" cy="189008"/>
          </a:xfrm>
        </p:grpSpPr>
        <p:sp>
          <p:nvSpPr>
            <p:cNvPr id="29" name="Text Box 75"/>
            <p:cNvSpPr txBox="1">
              <a:spLocks noChangeArrowheads="1"/>
            </p:cNvSpPr>
            <p:nvPr/>
          </p:nvSpPr>
          <p:spPr bwMode="gray">
            <a:xfrm>
              <a:off x="636148" y="166688"/>
              <a:ext cx="400750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Compliance &amp; Reputational risk: Calibration – Open MRIAs</a:t>
              </a:r>
              <a:endParaRPr lang="en-US" sz="1200" dirty="0">
                <a:solidFill>
                  <a:schemeClr val="accent1"/>
                </a:solidFill>
              </a:endParaRPr>
            </a:p>
          </p:txBody>
        </p:sp>
        <p:sp>
          <p:nvSpPr>
            <p:cNvPr id="30" name="Oval 29"/>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42558433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smtClean="0"/>
              <a:t>Additional </a:t>
            </a:r>
            <a:r>
              <a:rPr lang="en-GB" dirty="0" smtClean="0"/>
              <a:t>metrics</a:t>
            </a:r>
            <a:endParaRPr lang="en-GB" b="0" dirty="0"/>
          </a:p>
        </p:txBody>
      </p:sp>
    </p:spTree>
    <p:extLst>
      <p:ext uri="{BB962C8B-B14F-4D97-AF65-F5344CB8AC3E}">
        <p14:creationId xmlns:p14="http://schemas.microsoft.com/office/powerpoint/2010/main" val="20413899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295315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949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Content Placeholder 2"/>
          <p:cNvSpPr>
            <a:spLocks noGrp="1"/>
          </p:cNvSpPr>
          <p:nvPr>
            <p:ph sz="quarter" idx="11"/>
          </p:nvPr>
        </p:nvSpPr>
        <p:spPr/>
        <p:txBody>
          <a:bodyPr/>
          <a:lstStyle/>
          <a:p>
            <a:r>
              <a:rPr lang="en-US" dirty="0" smtClean="0"/>
              <a:t>Process for Group-required </a:t>
            </a:r>
            <a:r>
              <a:rPr lang="en-US" dirty="0" smtClean="0"/>
              <a:t>Additional </a:t>
            </a:r>
            <a:r>
              <a:rPr lang="en-US" dirty="0" smtClean="0"/>
              <a:t>metrics</a:t>
            </a:r>
            <a:endParaRPr lang="en-GB" dirty="0"/>
          </a:p>
        </p:txBody>
      </p:sp>
      <p:sp>
        <p:nvSpPr>
          <p:cNvPr id="8" name="Text Box 75"/>
          <p:cNvSpPr txBox="1">
            <a:spLocks noChangeArrowheads="1"/>
          </p:cNvSpPr>
          <p:nvPr/>
        </p:nvSpPr>
        <p:spPr bwMode="gray">
          <a:xfrm>
            <a:off x="366713" y="74355"/>
            <a:ext cx="121026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Additional </a:t>
            </a:r>
            <a:r>
              <a:rPr lang="en-US" sz="1200" dirty="0" smtClean="0">
                <a:solidFill>
                  <a:schemeClr val="bg1">
                    <a:lumMod val="50000"/>
                  </a:schemeClr>
                </a:solidFill>
              </a:rPr>
              <a:t>metrics</a:t>
            </a:r>
            <a:endParaRPr lang="en-US" sz="1200" dirty="0">
              <a:solidFill>
                <a:schemeClr val="bg1">
                  <a:lumMod val="50000"/>
                </a:schemeClr>
              </a:solidFill>
            </a:endParaRPr>
          </a:p>
        </p:txBody>
      </p:sp>
      <p:sp>
        <p:nvSpPr>
          <p:cNvPr id="10" name="Text Placeholder 9"/>
          <p:cNvSpPr txBox="1">
            <a:spLocks/>
          </p:cNvSpPr>
          <p:nvPr/>
        </p:nvSpPr>
        <p:spPr>
          <a:xfrm>
            <a:off x="366713" y="1463040"/>
            <a:ext cx="5646738" cy="335189"/>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Additional </a:t>
            </a:r>
            <a:r>
              <a:rPr kumimoji="0" lang="en-US" sz="1400" b="1" i="0" u="none" strike="noStrike" kern="0" cap="none" spc="0" normalizeH="0" noProof="0" dirty="0" smtClean="0">
                <a:ln>
                  <a:noFill/>
                </a:ln>
                <a:solidFill>
                  <a:srgbClr val="FF0000"/>
                </a:solidFill>
                <a:effectLst/>
                <a:uLnTx/>
                <a:uFillTx/>
                <a:latin typeface="Arial Bold"/>
                <a:ea typeface="ＭＳ Ｐゴシック"/>
              </a:rPr>
              <a:t>metric rationale</a:t>
            </a:r>
            <a:endParaRPr kumimoji="0" lang="en-US"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12" name="Text Placeholder 8"/>
          <p:cNvSpPr txBox="1">
            <a:spLocks/>
          </p:cNvSpPr>
          <p:nvPr/>
        </p:nvSpPr>
        <p:spPr>
          <a:xfrm>
            <a:off x="5163115" y="1463040"/>
            <a:ext cx="4041457" cy="326405"/>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lang="en-US" sz="1400" kern="0" dirty="0" smtClean="0">
                <a:solidFill>
                  <a:srgbClr val="FF0000"/>
                </a:solidFill>
                <a:latin typeface="Arial Bold"/>
                <a:ea typeface="ＭＳ Ｐゴシック"/>
              </a:rPr>
              <a:t>Review &amp; escalation process</a:t>
            </a:r>
            <a:endParaRPr kumimoji="0" lang="en-US"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13" name="Content Placeholder 4"/>
          <p:cNvSpPr txBox="1">
            <a:spLocks/>
          </p:cNvSpPr>
          <p:nvPr/>
        </p:nvSpPr>
        <p:spPr bwMode="gray">
          <a:xfrm>
            <a:off x="5163115" y="1891113"/>
            <a:ext cx="4055313"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228600" marR="0" lvl="0" indent="-228600" algn="l" defTabSz="914400" rtl="0" eaLnBrk="1" fontAlgn="base" latinLnBrk="0" hangingPunct="1">
              <a:lnSpc>
                <a:spcPct val="100000"/>
              </a:lnSpc>
              <a:spcBef>
                <a:spcPts val="600"/>
              </a:spcBef>
              <a:spcAft>
                <a:spcPts val="0"/>
              </a:spcAft>
              <a:buClrTx/>
              <a:buSzTx/>
              <a:buFont typeface="+mj-lt"/>
              <a:buAutoNum type="arabicPeriod"/>
              <a:tabLst/>
              <a:defRPr/>
            </a:pPr>
            <a:r>
              <a:rPr kumimoji="0" lang="en-US" sz="1200" b="0" i="0" u="none" strike="noStrike" kern="0" cap="none" spc="0" normalizeH="0" baseline="0" noProof="0" dirty="0" smtClean="0">
                <a:ln>
                  <a:noFill/>
                </a:ln>
                <a:solidFill>
                  <a:srgbClr val="000000"/>
                </a:solidFill>
                <a:effectLst/>
                <a:uLnTx/>
                <a:uFillTx/>
                <a:latin typeface="Arial"/>
                <a:ea typeface="+mn-ea"/>
                <a:cs typeface="+mn-cs"/>
                <a:sym typeface="+mn-lt"/>
              </a:rPr>
              <a:t>Metrics collected monthly</a:t>
            </a:r>
            <a:r>
              <a:rPr kumimoji="0" lang="en-US" sz="1200" b="0" i="0" u="none" strike="noStrike" kern="0" cap="none" spc="0" normalizeH="0" noProof="0" dirty="0" smtClean="0">
                <a:ln>
                  <a:noFill/>
                </a:ln>
                <a:solidFill>
                  <a:srgbClr val="000000"/>
                </a:solidFill>
                <a:effectLst/>
                <a:uLnTx/>
                <a:uFillTx/>
                <a:latin typeface="Arial"/>
                <a:ea typeface="+mn-ea"/>
                <a:cs typeface="+mn-cs"/>
                <a:sym typeface="+mn-lt"/>
              </a:rPr>
              <a:t> by entities and reported to SHUSA RAS management team</a:t>
            </a:r>
          </a:p>
          <a:p>
            <a:pPr marL="228600" marR="0" lvl="0" indent="-228600" algn="l" defTabSz="914400" rtl="0" eaLnBrk="1" fontAlgn="base" latinLnBrk="0" hangingPunct="1">
              <a:lnSpc>
                <a:spcPct val="100000"/>
              </a:lnSpc>
              <a:spcBef>
                <a:spcPts val="600"/>
              </a:spcBef>
              <a:spcAft>
                <a:spcPts val="0"/>
              </a:spcAft>
              <a:buClrTx/>
              <a:buSzTx/>
              <a:buFont typeface="+mj-lt"/>
              <a:buAutoNum type="arabicPeriod"/>
              <a:tabLst/>
              <a:defRPr/>
            </a:pPr>
            <a:r>
              <a:rPr lang="en-US" sz="1200" kern="0" dirty="0" smtClean="0">
                <a:solidFill>
                  <a:srgbClr val="000000"/>
                </a:solidFill>
                <a:latin typeface="Arial"/>
              </a:rPr>
              <a:t>Breaches reviewed and discussed with entity and SHUSA ERM teams</a:t>
            </a:r>
          </a:p>
          <a:p>
            <a:pPr marL="228600" marR="0" lvl="0" indent="-228600" algn="l" defTabSz="914400" rtl="0" eaLnBrk="1" fontAlgn="base" latinLnBrk="0" hangingPunct="1">
              <a:lnSpc>
                <a:spcPct val="100000"/>
              </a:lnSpc>
              <a:spcBef>
                <a:spcPts val="600"/>
              </a:spcBef>
              <a:spcAft>
                <a:spcPts val="0"/>
              </a:spcAft>
              <a:buClrTx/>
              <a:buSzTx/>
              <a:buFont typeface="+mj-lt"/>
              <a:buAutoNum type="arabicPeriod"/>
              <a:tabLst/>
              <a:defRPr/>
            </a:pPr>
            <a:r>
              <a:rPr lang="en-US" sz="1200" kern="0" dirty="0" smtClean="0">
                <a:solidFill>
                  <a:srgbClr val="000000"/>
                </a:solidFill>
                <a:latin typeface="Arial"/>
              </a:rPr>
              <a:t>Valid breaches representing material business concern reported to Group</a:t>
            </a:r>
          </a:p>
          <a:p>
            <a:pPr marL="0" lvl="0" indent="0">
              <a:lnSpc>
                <a:spcPct val="100000"/>
              </a:lnSpc>
              <a:spcBef>
                <a:spcPts val="600"/>
              </a:spcBef>
              <a:buNone/>
              <a:defRPr/>
            </a:pPr>
            <a:r>
              <a:rPr lang="en-US" sz="1200" b="1" kern="0" dirty="0" smtClean="0">
                <a:solidFill>
                  <a:srgbClr val="000000"/>
                </a:solidFill>
                <a:latin typeface="Arial"/>
                <a:ea typeface="ＭＳ Ｐゴシック" pitchFamily="-112" charset="-128"/>
                <a:cs typeface="ＭＳ Ｐゴシック" pitchFamily="-112" charset="-128"/>
              </a:rPr>
              <a:t>Note: </a:t>
            </a:r>
            <a:r>
              <a:rPr lang="en-US" sz="1200" b="1" kern="0" dirty="0" smtClean="0">
                <a:solidFill>
                  <a:srgbClr val="000000"/>
                </a:solidFill>
                <a:latin typeface="Arial"/>
              </a:rPr>
              <a:t>Additional </a:t>
            </a:r>
            <a:r>
              <a:rPr lang="en-US" sz="1200" b="1" kern="0" dirty="0" smtClean="0">
                <a:solidFill>
                  <a:srgbClr val="000000"/>
                </a:solidFill>
                <a:latin typeface="Arial"/>
                <a:ea typeface="ＭＳ Ｐゴシック" pitchFamily="-112" charset="-128"/>
                <a:cs typeface="ＭＳ Ｐゴシック" pitchFamily="-112" charset="-128"/>
              </a:rPr>
              <a:t>metric values not reported in monthly SHUSA and entity RAS presentations</a:t>
            </a:r>
            <a:endParaRPr lang="en-US" sz="1200" b="1" kern="0" dirty="0">
              <a:solidFill>
                <a:srgbClr val="000000"/>
              </a:solidFill>
              <a:latin typeface="Arial" charset="0"/>
              <a:ea typeface="ＭＳ Ｐゴシック" pitchFamily="-112" charset="-128"/>
              <a:cs typeface="ＭＳ Ｐゴシック" pitchFamily="-112" charset="-128"/>
            </a:endParaRPr>
          </a:p>
        </p:txBody>
      </p:sp>
      <p:sp>
        <p:nvSpPr>
          <p:cNvPr id="15" name="Content Placeholder 4"/>
          <p:cNvSpPr txBox="1">
            <a:spLocks/>
          </p:cNvSpPr>
          <p:nvPr/>
        </p:nvSpPr>
        <p:spPr bwMode="gray">
          <a:xfrm>
            <a:off x="366713" y="1891113"/>
            <a:ext cx="4095750" cy="325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171450" marR="0" lvl="0" indent="-171450" algn="l" defTabSz="914400" rtl="0" eaLnBrk="1" fontAlgn="base"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latin typeface="Arial"/>
                <a:ea typeface="+mn-ea"/>
                <a:cs typeface="+mn-cs"/>
                <a:sym typeface="+mn-lt"/>
              </a:rPr>
              <a:t>Additional </a:t>
            </a:r>
            <a:r>
              <a:rPr kumimoji="0" lang="en-US" sz="1200" b="0" i="0" u="none" strike="noStrike" kern="0" cap="none" spc="0" normalizeH="0" noProof="0" dirty="0" smtClean="0">
                <a:ln>
                  <a:noFill/>
                </a:ln>
                <a:solidFill>
                  <a:srgbClr val="000000"/>
                </a:solidFill>
                <a:effectLst/>
                <a:uLnTx/>
                <a:uFillTx/>
                <a:latin typeface="Arial"/>
                <a:ea typeface="+mn-ea"/>
                <a:cs typeface="+mn-cs"/>
                <a:sym typeface="+mn-lt"/>
              </a:rPr>
              <a:t>metrics are metrics required </a:t>
            </a:r>
            <a:r>
              <a:rPr lang="en-US" sz="1200" kern="0" dirty="0" smtClean="0">
                <a:solidFill>
                  <a:srgbClr val="000000"/>
                </a:solidFill>
                <a:latin typeface="Arial"/>
              </a:rPr>
              <a:t>by Group for line of sight to the ECB, but not currently included in the SHUSA or entity level RASs</a:t>
            </a:r>
          </a:p>
          <a:p>
            <a:pPr marL="171450" marR="0" lvl="0" indent="-171450" algn="l" defTabSz="914400" rtl="0" eaLnBrk="1" fontAlgn="base"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latin typeface="Arial"/>
                <a:ea typeface="+mn-ea"/>
                <a:cs typeface="+mn-cs"/>
                <a:sym typeface="+mn-lt"/>
              </a:rPr>
              <a:t>Metrics are deemed as</a:t>
            </a:r>
            <a:r>
              <a:rPr kumimoji="0" lang="en-US" sz="1200" b="0" i="0" u="none" strike="noStrike" kern="0" cap="none" spc="0" normalizeH="0" noProof="0" dirty="0" smtClean="0">
                <a:ln>
                  <a:noFill/>
                </a:ln>
                <a:solidFill>
                  <a:srgbClr val="000000"/>
                </a:solidFill>
                <a:effectLst/>
                <a:uLnTx/>
                <a:uFillTx/>
                <a:latin typeface="Arial"/>
                <a:ea typeface="+mn-ea"/>
                <a:cs typeface="+mn-cs"/>
                <a:sym typeface="+mn-lt"/>
              </a:rPr>
              <a:t> </a:t>
            </a:r>
            <a:r>
              <a:rPr kumimoji="0" lang="en-US" sz="1200" b="0" i="0" u="none" strike="noStrike" kern="0" cap="none" spc="0" normalizeH="0" noProof="0" dirty="0" smtClean="0">
                <a:ln>
                  <a:noFill/>
                </a:ln>
                <a:solidFill>
                  <a:srgbClr val="000000"/>
                </a:solidFill>
                <a:effectLst/>
                <a:uLnTx/>
                <a:uFillTx/>
                <a:latin typeface="Arial"/>
                <a:ea typeface="+mn-ea"/>
                <a:cs typeface="+mn-cs"/>
                <a:sym typeface="+mn-lt"/>
              </a:rPr>
              <a:t>‘Additional’ </a:t>
            </a:r>
            <a:r>
              <a:rPr kumimoji="0" lang="en-US" sz="1200" b="0" i="0" u="none" strike="noStrike" kern="0" cap="none" spc="0" normalizeH="0" noProof="0" dirty="0" smtClean="0">
                <a:ln>
                  <a:noFill/>
                </a:ln>
                <a:solidFill>
                  <a:srgbClr val="000000"/>
                </a:solidFill>
                <a:effectLst/>
                <a:uLnTx/>
                <a:uFillTx/>
                <a:latin typeface="Arial"/>
                <a:ea typeface="+mn-ea"/>
                <a:cs typeface="+mn-cs"/>
                <a:sym typeface="+mn-lt"/>
              </a:rPr>
              <a:t>for </a:t>
            </a:r>
            <a:r>
              <a:rPr lang="en-US" sz="1200" kern="0" dirty="0" smtClean="0">
                <a:solidFill>
                  <a:srgbClr val="000000"/>
                </a:solidFill>
                <a:latin typeface="Arial"/>
              </a:rPr>
              <a:t>tracking only for </a:t>
            </a:r>
            <a:r>
              <a:rPr kumimoji="0" lang="en-US" sz="1200" b="0" i="0" u="none" strike="noStrike" kern="0" cap="none" spc="0" normalizeH="0" noProof="0" dirty="0" smtClean="0">
                <a:ln>
                  <a:noFill/>
                </a:ln>
                <a:solidFill>
                  <a:srgbClr val="000000"/>
                </a:solidFill>
                <a:effectLst/>
                <a:uLnTx/>
                <a:uFillTx/>
                <a:latin typeface="Arial"/>
                <a:ea typeface="+mn-ea"/>
                <a:cs typeface="+mn-cs"/>
                <a:sym typeface="+mn-lt"/>
              </a:rPr>
              <a:t>various reasons including: </a:t>
            </a:r>
          </a:p>
          <a:p>
            <a:pPr marL="476250" lvl="2" indent="-285750" defTabSz="881063">
              <a:lnSpc>
                <a:spcPct val="100000"/>
              </a:lnSpc>
              <a:spcBef>
                <a:spcPct val="30000"/>
              </a:spcBef>
              <a:spcAft>
                <a:spcPct val="0"/>
              </a:spcAft>
              <a:buFont typeface="Arial"/>
              <a:buChar char="–"/>
              <a:defRPr/>
            </a:pPr>
            <a:r>
              <a:rPr lang="en-US" sz="1200" dirty="0" smtClean="0">
                <a:solidFill>
                  <a:srgbClr val="000000"/>
                </a:solidFill>
                <a:latin typeface="Arial" charset="0"/>
                <a:ea typeface="Arial Unicode MS" pitchFamily="34" charset="-128"/>
                <a:cs typeface="Arial" charset="0"/>
              </a:rPr>
              <a:t>Designated by Group as </a:t>
            </a:r>
            <a:r>
              <a:rPr lang="en-US" sz="1200" dirty="0" smtClean="0">
                <a:solidFill>
                  <a:srgbClr val="000000"/>
                </a:solidFill>
                <a:latin typeface="Arial" charset="0"/>
                <a:ea typeface="Arial Unicode MS" pitchFamily="34" charset="-128"/>
                <a:cs typeface="Arial" charset="0"/>
              </a:rPr>
              <a:t>‘</a:t>
            </a:r>
            <a:r>
              <a:rPr lang="en-US" sz="1200" kern="0" dirty="0" smtClean="0">
                <a:solidFill>
                  <a:srgbClr val="000000"/>
                </a:solidFill>
                <a:latin typeface="Arial"/>
              </a:rPr>
              <a:t>Additional</a:t>
            </a:r>
            <a:r>
              <a:rPr lang="en-US" sz="1200" dirty="0" smtClean="0">
                <a:solidFill>
                  <a:srgbClr val="000000"/>
                </a:solidFill>
                <a:latin typeface="Arial" charset="0"/>
                <a:ea typeface="Arial Unicode MS" pitchFamily="34" charset="-128"/>
                <a:cs typeface="Arial" charset="0"/>
              </a:rPr>
              <a:t>’ </a:t>
            </a:r>
            <a:endParaRPr lang="en-US" sz="1200" dirty="0" smtClean="0">
              <a:solidFill>
                <a:srgbClr val="000000"/>
              </a:solidFill>
              <a:latin typeface="Arial" charset="0"/>
              <a:ea typeface="Arial Unicode MS" pitchFamily="34" charset="-128"/>
              <a:cs typeface="Arial" charset="0"/>
            </a:endParaRPr>
          </a:p>
          <a:p>
            <a:pPr marL="476250" lvl="2" indent="-285750" defTabSz="881063">
              <a:lnSpc>
                <a:spcPct val="100000"/>
              </a:lnSpc>
              <a:spcBef>
                <a:spcPct val="30000"/>
              </a:spcBef>
              <a:spcAft>
                <a:spcPct val="0"/>
              </a:spcAft>
              <a:buFont typeface="Arial"/>
              <a:buChar char="–"/>
              <a:defRPr/>
            </a:pPr>
            <a:r>
              <a:rPr lang="en-US" sz="1200" dirty="0">
                <a:latin typeface="Arial" panose="020B0604020202020204" pitchFamily="34" charset="0"/>
                <a:cs typeface="Arial" panose="020B0604020202020204" pitchFamily="34" charset="0"/>
              </a:rPr>
              <a:t>Not material enough to merit inclusion</a:t>
            </a:r>
          </a:p>
          <a:p>
            <a:pPr marL="476250" lvl="2" indent="-285750" defTabSz="881063">
              <a:lnSpc>
                <a:spcPct val="100000"/>
              </a:lnSpc>
              <a:spcBef>
                <a:spcPct val="30000"/>
              </a:spcBef>
              <a:spcAft>
                <a:spcPct val="0"/>
              </a:spcAft>
              <a:buFont typeface="Arial"/>
              <a:buChar char="–"/>
              <a:defRPr/>
            </a:pPr>
            <a:r>
              <a:rPr lang="en-US" sz="1200" dirty="0">
                <a:latin typeface="Arial" panose="020B0604020202020204" pitchFamily="34" charset="0"/>
                <a:cs typeface="Arial" panose="020B0604020202020204" pitchFamily="34" charset="0"/>
              </a:rPr>
              <a:t>Calibration not </a:t>
            </a:r>
            <a:r>
              <a:rPr lang="en-US" sz="1200" dirty="0" smtClean="0">
                <a:latin typeface="Arial" panose="020B0604020202020204" pitchFamily="34" charset="0"/>
                <a:cs typeface="Arial" panose="020B0604020202020204" pitchFamily="34" charset="0"/>
              </a:rPr>
              <a:t>yet linked </a:t>
            </a:r>
            <a:r>
              <a:rPr lang="en-US" sz="1200" dirty="0">
                <a:latin typeface="Arial" panose="020B0604020202020204" pitchFamily="34" charset="0"/>
                <a:cs typeface="Arial" panose="020B0604020202020204" pitchFamily="34" charset="0"/>
              </a:rPr>
              <a:t>to CCAR and </a:t>
            </a:r>
            <a:r>
              <a:rPr lang="en-US" sz="1200" dirty="0" smtClean="0">
                <a:latin typeface="Arial" panose="020B0604020202020204" pitchFamily="34" charset="0"/>
                <a:cs typeface="Arial" panose="020B0604020202020204" pitchFamily="34" charset="0"/>
              </a:rPr>
              <a:t>other linked RAS metrics due to data constraints</a:t>
            </a:r>
            <a:endParaRPr lang="en-US" sz="1200" dirty="0">
              <a:latin typeface="Arial" panose="020B0604020202020204" pitchFamily="34" charset="0"/>
              <a:cs typeface="Arial" panose="020B0604020202020204" pitchFamily="34" charset="0"/>
            </a:endParaRPr>
          </a:p>
          <a:p>
            <a:pPr marL="476250" lvl="2" indent="-285750" defTabSz="881063">
              <a:lnSpc>
                <a:spcPct val="100000"/>
              </a:lnSpc>
              <a:spcBef>
                <a:spcPct val="30000"/>
              </a:spcBef>
              <a:spcAft>
                <a:spcPct val="0"/>
              </a:spcAft>
              <a:buFont typeface="Arial"/>
              <a:buChar char="–"/>
              <a:defRPr/>
            </a:pPr>
            <a:r>
              <a:rPr lang="en-US" sz="1200" dirty="0" smtClean="0">
                <a:solidFill>
                  <a:srgbClr val="000000"/>
                </a:solidFill>
                <a:latin typeface="Arial" charset="0"/>
                <a:ea typeface="Arial Unicode MS" pitchFamily="34" charset="-128"/>
                <a:cs typeface="Arial" charset="0"/>
              </a:rPr>
              <a:t>Insufficient understanding of metric behavior and corresponding appropriate limits</a:t>
            </a:r>
            <a:endParaRPr lang="en-US" sz="1200" dirty="0">
              <a:solidFill>
                <a:srgbClr val="000000"/>
              </a:solidFill>
              <a:latin typeface="Arial" charset="0"/>
              <a:ea typeface="Arial Unicode MS" pitchFamily="34" charset="-128"/>
              <a:cs typeface="Arial" charset="0"/>
            </a:endParaRPr>
          </a:p>
          <a:p>
            <a:pPr marL="476250" lvl="2" indent="-285750" defTabSz="881063">
              <a:lnSpc>
                <a:spcPct val="100000"/>
              </a:lnSpc>
              <a:spcBef>
                <a:spcPct val="30000"/>
              </a:spcBef>
              <a:spcAft>
                <a:spcPct val="0"/>
              </a:spcAft>
              <a:buFont typeface="Arial"/>
              <a:buChar char="–"/>
              <a:defRPr/>
            </a:pPr>
            <a:r>
              <a:rPr lang="en-US" sz="1200" dirty="0" smtClean="0">
                <a:solidFill>
                  <a:srgbClr val="000000"/>
                </a:solidFill>
                <a:latin typeface="Arial" charset="0"/>
                <a:ea typeface="Arial Unicode MS" pitchFamily="34" charset="-128"/>
                <a:cs typeface="Arial" charset="0"/>
              </a:rPr>
              <a:t>Limited data availability and concerns about data quality</a:t>
            </a:r>
          </a:p>
          <a:p>
            <a:pPr marL="476250" lvl="2" indent="-285750" defTabSz="881063">
              <a:lnSpc>
                <a:spcPct val="100000"/>
              </a:lnSpc>
              <a:spcBef>
                <a:spcPct val="30000"/>
              </a:spcBef>
              <a:spcAft>
                <a:spcPct val="0"/>
              </a:spcAft>
              <a:buFont typeface="Arial"/>
              <a:buChar char="–"/>
              <a:defRPr/>
            </a:pPr>
            <a:endParaRPr kumimoji="0" lang="en-US" sz="1200" b="0" i="0" u="none" strike="noStrike" kern="0" cap="none" spc="0" normalizeH="0" noProof="0" dirty="0" smtClean="0">
              <a:ln>
                <a:noFill/>
              </a:ln>
              <a:solidFill>
                <a:srgbClr val="000000"/>
              </a:solidFill>
              <a:effectLst/>
              <a:uLnTx/>
              <a:uFillTx/>
              <a:latin typeface="Arial"/>
              <a:ea typeface="+mn-ea"/>
              <a:cs typeface="+mn-cs"/>
              <a:sym typeface="+mn-lt"/>
            </a:endParaRPr>
          </a:p>
          <a:p>
            <a:pPr marL="180000" lvl="1" indent="0">
              <a:lnSpc>
                <a:spcPct val="100000"/>
              </a:lnSpc>
              <a:spcBef>
                <a:spcPts val="600"/>
              </a:spcBef>
              <a:buNone/>
              <a:defRPr/>
            </a:pPr>
            <a:endParaRPr kumimoji="0" lang="en-US" sz="1200" b="0" i="0" u="none" strike="noStrike" kern="0" cap="none" spc="0" normalizeH="0" noProof="0" dirty="0" smtClean="0">
              <a:ln>
                <a:noFill/>
              </a:ln>
              <a:solidFill>
                <a:srgbClr val="000000"/>
              </a:solidFill>
              <a:effectLst/>
              <a:uLnTx/>
              <a:uFillTx/>
              <a:latin typeface="Arial"/>
              <a:ea typeface="+mn-ea"/>
              <a:cs typeface="+mn-cs"/>
              <a:sym typeface="+mn-lt"/>
            </a:endParaRPr>
          </a:p>
        </p:txBody>
      </p:sp>
    </p:spTree>
    <p:extLst>
      <p:ext uri="{BB962C8B-B14F-4D97-AF65-F5344CB8AC3E}">
        <p14:creationId xmlns:p14="http://schemas.microsoft.com/office/powerpoint/2010/main" val="2118744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1"/>
          <p:cNvSpPr>
            <a:spLocks noGrp="1"/>
          </p:cNvSpPr>
          <p:nvPr>
            <p:ph sz="quarter" idx="11"/>
          </p:nvPr>
        </p:nvSpPr>
        <p:spPr>
          <a:xfrm>
            <a:off x="348437" y="381390"/>
            <a:ext cx="8900338" cy="435610"/>
          </a:xfrm>
          <a:prstGeom prst="rect">
            <a:avLst/>
          </a:prstGeom>
        </p:spPr>
        <p:txBody>
          <a:bodyPr/>
          <a:lstStyle/>
          <a:p>
            <a:r>
              <a:rPr lang="en-US" sz="2000" dirty="0"/>
              <a:t>We based the RAS risk taxonomy on the ERM framework and selected appropriate metric(s) for each risk category</a:t>
            </a:r>
          </a:p>
        </p:txBody>
      </p:sp>
      <p:sp>
        <p:nvSpPr>
          <p:cNvPr id="48" name="Text Box 75"/>
          <p:cNvSpPr txBox="1">
            <a:spLocks noChangeArrowheads="1"/>
          </p:cNvSpPr>
          <p:nvPr/>
        </p:nvSpPr>
        <p:spPr bwMode="gray">
          <a:xfrm>
            <a:off x="407540" y="98167"/>
            <a:ext cx="106599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Metric selection</a:t>
            </a:r>
            <a:endParaRPr lang="en-US" sz="1200" dirty="0">
              <a:solidFill>
                <a:schemeClr val="bg1">
                  <a:lumMod val="50000"/>
                </a:schemeClr>
              </a:solidFill>
            </a:endParaRPr>
          </a:p>
        </p:txBody>
      </p:sp>
      <p:sp>
        <p:nvSpPr>
          <p:cNvPr id="49" name="Text Placeholder 2"/>
          <p:cNvSpPr txBox="1">
            <a:spLocks/>
          </p:cNvSpPr>
          <p:nvPr/>
        </p:nvSpPr>
        <p:spPr bwMode="auto">
          <a:xfrm>
            <a:off x="350838" y="1468769"/>
            <a:ext cx="272783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Risk taxonomy</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50" name="Rectangle 49"/>
          <p:cNvSpPr>
            <a:spLocks noChangeArrowheads="1"/>
          </p:cNvSpPr>
          <p:nvPr/>
        </p:nvSpPr>
        <p:spPr bwMode="gray">
          <a:xfrm>
            <a:off x="478836" y="1776201"/>
            <a:ext cx="834800" cy="2658535"/>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Capital adequacy</a:t>
            </a:r>
          </a:p>
        </p:txBody>
      </p:sp>
      <p:sp>
        <p:nvSpPr>
          <p:cNvPr id="51" name="Rectangle 13"/>
          <p:cNvSpPr>
            <a:spLocks noChangeArrowheads="1"/>
          </p:cNvSpPr>
          <p:nvPr/>
        </p:nvSpPr>
        <p:spPr bwMode="gray">
          <a:xfrm>
            <a:off x="1516803" y="2693311"/>
            <a:ext cx="1558214" cy="365760"/>
          </a:xfrm>
          <a:prstGeom prst="rect">
            <a:avLst/>
          </a:prstGeom>
          <a:solidFill>
            <a:srgbClr val="FFDDDD"/>
          </a:solidFill>
          <a:ln w="9525" algn="ctr">
            <a:solidFill>
              <a:srgbClr val="FF0000"/>
            </a:solidFill>
            <a:miter lim="800000"/>
            <a:headEnd/>
            <a:tailEnd/>
          </a:ln>
          <a:effectLst/>
          <a:extLst/>
        </p:spPr>
        <p:txBody>
          <a:bodyPr lIns="182880" tIns="36576" rIns="182880" bIns="36576" anchor="ctr"/>
          <a:lstStyle/>
          <a:p>
            <a:pPr algn="ctr">
              <a:tabLst>
                <a:tab pos="517525" algn="r"/>
              </a:tabLst>
            </a:pPr>
            <a:r>
              <a:rPr lang="en-US" altLang="zh-CN" sz="1000" dirty="0" smtClean="0">
                <a:solidFill>
                  <a:srgbClr val="000000"/>
                </a:solidFill>
                <a:ea typeface="SimSun" pitchFamily="2" charset="-122"/>
              </a:rPr>
              <a:t>Liquidity / funding risk</a:t>
            </a:r>
            <a:endParaRPr lang="en-US" altLang="zh-CN" sz="1000" dirty="0">
              <a:solidFill>
                <a:srgbClr val="000000"/>
              </a:solidFill>
              <a:ea typeface="SimSun" pitchFamily="2" charset="-122"/>
            </a:endParaRPr>
          </a:p>
        </p:txBody>
      </p:sp>
      <p:sp>
        <p:nvSpPr>
          <p:cNvPr id="52" name="Rectangle 13"/>
          <p:cNvSpPr>
            <a:spLocks noChangeArrowheads="1"/>
          </p:cNvSpPr>
          <p:nvPr/>
        </p:nvSpPr>
        <p:spPr bwMode="gray">
          <a:xfrm>
            <a:off x="1516803" y="3151866"/>
            <a:ext cx="1558214"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Interest rate risk</a:t>
            </a:r>
            <a:endParaRPr lang="en-US" altLang="zh-CN" sz="1000" dirty="0">
              <a:solidFill>
                <a:srgbClr val="000000"/>
              </a:solidFill>
              <a:ea typeface="SimSun" pitchFamily="2" charset="-122"/>
            </a:endParaRPr>
          </a:p>
        </p:txBody>
      </p:sp>
      <p:sp>
        <p:nvSpPr>
          <p:cNvPr id="53" name="Rectangle 13"/>
          <p:cNvSpPr>
            <a:spLocks noChangeArrowheads="1"/>
          </p:cNvSpPr>
          <p:nvPr/>
        </p:nvSpPr>
        <p:spPr bwMode="gray">
          <a:xfrm>
            <a:off x="1516803" y="2234756"/>
            <a:ext cx="1558214"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Residual value risk</a:t>
            </a:r>
          </a:p>
        </p:txBody>
      </p:sp>
      <p:sp>
        <p:nvSpPr>
          <p:cNvPr id="54" name="Rectangle 19"/>
          <p:cNvSpPr>
            <a:spLocks noChangeArrowheads="1"/>
          </p:cNvSpPr>
          <p:nvPr/>
        </p:nvSpPr>
        <p:spPr bwMode="gray">
          <a:xfrm>
            <a:off x="478835" y="4527531"/>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Operational risk</a:t>
            </a:r>
          </a:p>
        </p:txBody>
      </p:sp>
      <p:sp>
        <p:nvSpPr>
          <p:cNvPr id="55" name="Rectangle 20"/>
          <p:cNvSpPr>
            <a:spLocks noChangeArrowheads="1"/>
          </p:cNvSpPr>
          <p:nvPr/>
        </p:nvSpPr>
        <p:spPr bwMode="gray">
          <a:xfrm>
            <a:off x="486933" y="5444641"/>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Compliance and reputational risk</a:t>
            </a:r>
          </a:p>
        </p:txBody>
      </p:sp>
      <p:sp>
        <p:nvSpPr>
          <p:cNvPr id="56" name="Rectangle 20"/>
          <p:cNvSpPr>
            <a:spLocks noChangeArrowheads="1"/>
          </p:cNvSpPr>
          <p:nvPr/>
        </p:nvSpPr>
        <p:spPr bwMode="gray">
          <a:xfrm>
            <a:off x="478835" y="4986086"/>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Model risk</a:t>
            </a:r>
            <a:endParaRPr lang="en-US" altLang="zh-CN" sz="1000" dirty="0">
              <a:solidFill>
                <a:srgbClr val="000000"/>
              </a:solidFill>
              <a:ea typeface="SimSun" pitchFamily="2" charset="-122"/>
            </a:endParaRPr>
          </a:p>
        </p:txBody>
      </p:sp>
      <p:sp>
        <p:nvSpPr>
          <p:cNvPr id="57" name="Oval 56"/>
          <p:cNvSpPr/>
          <p:nvPr/>
        </p:nvSpPr>
        <p:spPr bwMode="auto">
          <a:xfrm>
            <a:off x="363020" y="1742497"/>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a:t>
            </a:r>
          </a:p>
        </p:txBody>
      </p:sp>
      <p:sp>
        <p:nvSpPr>
          <p:cNvPr id="58" name="Oval 57"/>
          <p:cNvSpPr/>
          <p:nvPr/>
        </p:nvSpPr>
        <p:spPr bwMode="auto">
          <a:xfrm>
            <a:off x="1371495" y="3092003"/>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5</a:t>
            </a:r>
          </a:p>
        </p:txBody>
      </p:sp>
      <p:sp>
        <p:nvSpPr>
          <p:cNvPr id="59" name="Oval 58"/>
          <p:cNvSpPr/>
          <p:nvPr/>
        </p:nvSpPr>
        <p:spPr bwMode="auto">
          <a:xfrm>
            <a:off x="341628" y="4479013"/>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8</a:t>
            </a:r>
          </a:p>
        </p:txBody>
      </p:sp>
      <p:sp>
        <p:nvSpPr>
          <p:cNvPr id="60" name="Oval 59"/>
          <p:cNvSpPr/>
          <p:nvPr/>
        </p:nvSpPr>
        <p:spPr bwMode="auto">
          <a:xfrm>
            <a:off x="341628" y="4925612"/>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9</a:t>
            </a:r>
          </a:p>
        </p:txBody>
      </p:sp>
      <p:sp>
        <p:nvSpPr>
          <p:cNvPr id="61" name="Oval 60"/>
          <p:cNvSpPr/>
          <p:nvPr/>
        </p:nvSpPr>
        <p:spPr bwMode="auto">
          <a:xfrm>
            <a:off x="341628" y="5376847"/>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10</a:t>
            </a:r>
          </a:p>
        </p:txBody>
      </p:sp>
      <p:sp>
        <p:nvSpPr>
          <p:cNvPr id="62" name="Rectangle 13"/>
          <p:cNvSpPr>
            <a:spLocks noChangeArrowheads="1"/>
          </p:cNvSpPr>
          <p:nvPr/>
        </p:nvSpPr>
        <p:spPr bwMode="gray">
          <a:xfrm>
            <a:off x="1516803" y="1776201"/>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fontAlgn="auto">
              <a:lnSpc>
                <a:spcPct val="100000"/>
              </a:lnSpc>
              <a:spcBef>
                <a:spcPts val="0"/>
              </a:spcBef>
              <a:spcAft>
                <a:spcPts val="0"/>
              </a:spcAft>
              <a:tabLst>
                <a:tab pos="517525" algn="r"/>
              </a:tabLst>
            </a:pPr>
            <a:r>
              <a:rPr lang="en-US" altLang="zh-CN" kern="0" dirty="0">
                <a:solidFill>
                  <a:srgbClr val="000000"/>
                </a:solidFill>
                <a:ea typeface="SimSun" pitchFamily="2" charset="-122"/>
              </a:rPr>
              <a:t>Credit risk</a:t>
            </a:r>
          </a:p>
        </p:txBody>
      </p:sp>
      <p:sp>
        <p:nvSpPr>
          <p:cNvPr id="63" name="Oval 62"/>
          <p:cNvSpPr/>
          <p:nvPr/>
        </p:nvSpPr>
        <p:spPr bwMode="auto">
          <a:xfrm>
            <a:off x="1371495" y="1731269"/>
            <a:ext cx="290610"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2</a:t>
            </a:r>
          </a:p>
        </p:txBody>
      </p:sp>
      <p:sp>
        <p:nvSpPr>
          <p:cNvPr id="64" name="Oval 63"/>
          <p:cNvSpPr/>
          <p:nvPr/>
        </p:nvSpPr>
        <p:spPr bwMode="auto">
          <a:xfrm>
            <a:off x="1371495" y="2174012"/>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3</a:t>
            </a:r>
          </a:p>
        </p:txBody>
      </p:sp>
      <p:sp>
        <p:nvSpPr>
          <p:cNvPr id="65" name="Oval 64"/>
          <p:cNvSpPr/>
          <p:nvPr/>
        </p:nvSpPr>
        <p:spPr bwMode="auto">
          <a:xfrm>
            <a:off x="1371495" y="2629032"/>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4</a:t>
            </a:r>
          </a:p>
        </p:txBody>
      </p:sp>
      <p:graphicFrame>
        <p:nvGraphicFramePr>
          <p:cNvPr id="66" name="Table 65"/>
          <p:cNvGraphicFramePr>
            <a:graphicFrameLocks noGrp="1"/>
          </p:cNvGraphicFramePr>
          <p:nvPr>
            <p:extLst>
              <p:ext uri="{D42A27DB-BD31-4B8C-83A1-F6EECF244321}">
                <p14:modId xmlns:p14="http://schemas.microsoft.com/office/powerpoint/2010/main" val="3489950728"/>
              </p:ext>
            </p:extLst>
          </p:nvPr>
        </p:nvGraphicFramePr>
        <p:xfrm>
          <a:off x="3857625" y="1747624"/>
          <a:ext cx="5389562" cy="4529491"/>
        </p:xfrm>
        <a:graphic>
          <a:graphicData uri="http://schemas.openxmlformats.org/drawingml/2006/table">
            <a:tbl>
              <a:tblPr firstRow="1" bandRow="1"/>
              <a:tblGrid>
                <a:gridCol w="2694781"/>
                <a:gridCol w="1313505"/>
                <a:gridCol w="1381276"/>
              </a:tblGrid>
              <a:tr h="43505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indent="-119063">
                        <a:buFont typeface="Arial" panose="020B0604020202020204" pitchFamily="34" charset="0"/>
                        <a:buChar char="•"/>
                      </a:pPr>
                      <a:r>
                        <a:rPr lang="en-US" sz="1100" b="0" dirty="0" smtClean="0">
                          <a:latin typeface="Arial" panose="020B0604020202020204" pitchFamily="34" charset="0"/>
                          <a:cs typeface="Arial" panose="020B0604020202020204" pitchFamily="34" charset="0"/>
                        </a:rPr>
                        <a:t>Excess Net Capital</a:t>
                      </a:r>
                      <a:endParaRPr lang="en-US" sz="1100" b="0" baseline="0" dirty="0" smtClean="0">
                        <a:solidFill>
                          <a:schemeClr val="tx1"/>
                        </a:solidFill>
                        <a:latin typeface="Arial" panose="020B0604020202020204" pitchFamily="34" charset="0"/>
                        <a:cs typeface="Arial" panose="020B0604020202020204" pitchFamily="34" charset="0"/>
                      </a:endParaRP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baseline="0" dirty="0" smtClean="0">
                          <a:solidFill>
                            <a:schemeClr val="tx1"/>
                          </a:solidFill>
                          <a:latin typeface="Arial" panose="020B0604020202020204" pitchFamily="34" charset="0"/>
                          <a:cs typeface="Arial" panose="020B0604020202020204" pitchFamily="34" charset="0"/>
                        </a:rPr>
                        <a:t>PPNR Impairment</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baseline="0" dirty="0" smtClean="0">
                          <a:solidFill>
                            <a:schemeClr val="tx1"/>
                          </a:solidFill>
                          <a:latin typeface="Arial" panose="020B0604020202020204" pitchFamily="34" charset="0"/>
                          <a:cs typeface="Arial" panose="020B0604020202020204" pitchFamily="34" charset="0"/>
                        </a:rPr>
                        <a:t>*Tier 1 Leverage Ratio</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baseline="0" dirty="0" smtClean="0">
                          <a:solidFill>
                            <a:schemeClr val="tx1"/>
                          </a:solidFill>
                          <a:latin typeface="Arial" panose="020B0604020202020204" pitchFamily="34" charset="0"/>
                          <a:cs typeface="Arial" panose="020B0604020202020204" pitchFamily="34" charset="0"/>
                        </a:rPr>
                        <a:t>Cost to Revenue Ratio</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dirty="0" smtClean="0">
                        <a:latin typeface="Arial" panose="020B0604020202020204" pitchFamily="34" charset="0"/>
                        <a:cs typeface="Arial" panose="020B0604020202020204" pitchFamily="34" charset="0"/>
                      </a:endParaRPr>
                    </a:p>
                  </a:txBody>
                  <a:tcPr marL="4572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60314">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kern="1200" baseline="0" dirty="0" smtClean="0">
                          <a:solidFill>
                            <a:schemeClr val="tx1"/>
                          </a:solidFill>
                          <a:latin typeface="Arial" panose="020B0604020202020204" pitchFamily="34" charset="0"/>
                          <a:ea typeface="ＭＳ Ｐゴシック"/>
                          <a:cs typeface="Arial" panose="020B0604020202020204" pitchFamily="34" charset="0"/>
                        </a:rPr>
                        <a:t>Highest one day amount of total non-DVP related to counterparty settling</a:t>
                      </a:r>
                      <a:endParaRPr lang="en-US" sz="1100" b="0" kern="1200" baseline="0" dirty="0">
                        <a:solidFill>
                          <a:schemeClr val="tx1"/>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60314">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1" kern="1200" dirty="0" smtClean="0">
                          <a:solidFill>
                            <a:schemeClr val="bg1">
                              <a:lumMod val="50000"/>
                            </a:schemeClr>
                          </a:solidFill>
                          <a:latin typeface="Arial" panose="020B0604020202020204" pitchFamily="34" charset="0"/>
                          <a:ea typeface="ＭＳ Ｐゴシック"/>
                          <a:cs typeface="Arial" panose="020B0604020202020204" pitchFamily="34" charset="0"/>
                        </a:rPr>
                        <a:t>No</a:t>
                      </a:r>
                      <a:r>
                        <a:rPr lang="en-US" sz="1100" b="0" i="1"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 residual value risk metrics included – SIS has no operating lease expenses</a:t>
                      </a:r>
                      <a:endParaRPr lang="en-US" sz="1100" b="0" i="1" kern="1200" dirty="0" smtClean="0">
                        <a:solidFill>
                          <a:schemeClr val="bg1">
                            <a:lumMod val="50000"/>
                          </a:schemeClr>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605964">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indent="-119063" algn="l" defTabSz="457200" rtl="0" eaLnBrk="1" latinLnBrk="0" hangingPunct="1">
                        <a:buFont typeface="Arial" panose="020B0604020202020204" pitchFamily="34" charset="0"/>
                        <a:buChar char="•"/>
                      </a:pPr>
                      <a:r>
                        <a:rPr lang="en-US" sz="1100" b="0" i="0" kern="1200" dirty="0" smtClean="0">
                          <a:solidFill>
                            <a:schemeClr val="tx1"/>
                          </a:solidFill>
                          <a:latin typeface="Arial" panose="020B0604020202020204" pitchFamily="34" charset="0"/>
                          <a:ea typeface="+mn-ea"/>
                          <a:cs typeface="Arial" panose="020B0604020202020204" pitchFamily="34" charset="0"/>
                        </a:rPr>
                        <a:t>*Stressed Survival</a:t>
                      </a:r>
                      <a:r>
                        <a:rPr lang="en-US" sz="1100" b="0" i="0" kern="1200" baseline="0" dirty="0" smtClean="0">
                          <a:solidFill>
                            <a:schemeClr val="tx1"/>
                          </a:solidFill>
                          <a:latin typeface="Arial" panose="020B0604020202020204" pitchFamily="34" charset="0"/>
                          <a:ea typeface="+mn-ea"/>
                          <a:cs typeface="Arial" panose="020B0604020202020204" pitchFamily="34" charset="0"/>
                        </a:rPr>
                        <a:t> Period</a:t>
                      </a:r>
                    </a:p>
                    <a:p>
                      <a:pPr marL="119063" indent="-119063" algn="l" defTabSz="457200" rtl="0" eaLnBrk="1" latinLnBrk="0" hangingPunct="1">
                        <a:buFont typeface="Arial" panose="020B0604020202020204" pitchFamily="34" charset="0"/>
                        <a:buChar char="•"/>
                      </a:pPr>
                      <a:r>
                        <a:rPr lang="en-US" sz="1100" b="0" i="0" kern="1200" baseline="0" dirty="0" smtClean="0">
                          <a:solidFill>
                            <a:schemeClr val="tx1"/>
                          </a:solidFill>
                          <a:latin typeface="Arial" panose="020B0604020202020204" pitchFamily="34" charset="0"/>
                          <a:ea typeface="+mn-ea"/>
                          <a:cs typeface="Arial" panose="020B0604020202020204" pitchFamily="34" charset="0"/>
                        </a:rPr>
                        <a:t>Excess Margin Coverage of Customer Account</a:t>
                      </a:r>
                      <a:endParaRPr lang="en-US" sz="1100" b="0" i="0" kern="1200" baseline="0" dirty="0" smtClean="0">
                        <a:solidFill>
                          <a:schemeClr val="tx1"/>
                        </a:solidFill>
                        <a:latin typeface="Arial" panose="020B0604020202020204" pitchFamily="34" charset="0"/>
                        <a:ea typeface="ＭＳ Ｐゴシック"/>
                        <a:cs typeface="Arial" panose="020B0604020202020204" pitchFamily="34" charset="0"/>
                      </a:endParaRPr>
                    </a:p>
                    <a:p>
                      <a:pPr marL="119063" indent="-119063" algn="l" defTabSz="457200" rtl="0" eaLnBrk="1" latinLnBrk="0" hangingPunct="1">
                        <a:buFont typeface="Arial" panose="020B0604020202020204" pitchFamily="34" charset="0"/>
                        <a:buChar char="•"/>
                      </a:pPr>
                      <a:r>
                        <a:rPr lang="en-US" sz="1100" b="0" i="0" kern="1200" baseline="0" dirty="0" smtClean="0">
                          <a:solidFill>
                            <a:schemeClr val="tx1"/>
                          </a:solidFill>
                          <a:latin typeface="Arial" panose="020B0604020202020204" pitchFamily="34" charset="0"/>
                          <a:ea typeface="ＭＳ Ｐゴシック"/>
                          <a:cs typeface="Arial" panose="020B0604020202020204" pitchFamily="34" charset="0"/>
                        </a:rPr>
                        <a:t>Excess Margin Coverage of House Account</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60314">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1" kern="1200" dirty="0" smtClean="0">
                          <a:solidFill>
                            <a:schemeClr val="bg1">
                              <a:lumMod val="50000"/>
                            </a:schemeClr>
                          </a:solidFill>
                          <a:latin typeface="Arial" panose="020B0604020202020204" pitchFamily="34" charset="0"/>
                          <a:ea typeface="ＭＳ Ｐゴシック"/>
                          <a:cs typeface="Arial" panose="020B0604020202020204" pitchFamily="34" charset="0"/>
                        </a:rPr>
                        <a:t>No interest rate risk metrics included  - assessed via </a:t>
                      </a:r>
                      <a:r>
                        <a:rPr lang="en-US" sz="1100" b="0" i="1"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qualitative statements</a:t>
                      </a:r>
                      <a:endParaRPr lang="en-US" sz="1100" b="0" i="1" kern="1200" dirty="0" smtClean="0">
                        <a:solidFill>
                          <a:schemeClr val="bg1">
                            <a:lumMod val="50000"/>
                          </a:schemeClr>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60314">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5888" marR="0" lvl="1" indent="-115888"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smtClean="0">
                          <a:solidFill>
                            <a:schemeClr val="tx1"/>
                          </a:solidFill>
                          <a:latin typeface="Arial" panose="020B0604020202020204" pitchFamily="34" charset="0"/>
                          <a:ea typeface="ＭＳ Ｐゴシック"/>
                          <a:cs typeface="Arial" panose="020B0604020202020204" pitchFamily="34" charset="0"/>
                        </a:rPr>
                        <a:t>Mark-to-Market</a:t>
                      </a:r>
                      <a:r>
                        <a:rPr lang="en-US" sz="1100" b="0" i="0" kern="1200" baseline="0" dirty="0" smtClean="0">
                          <a:solidFill>
                            <a:schemeClr val="tx1"/>
                          </a:solidFill>
                          <a:latin typeface="Arial" panose="020B0604020202020204" pitchFamily="34" charset="0"/>
                          <a:ea typeface="ＭＳ Ｐゴシック"/>
                          <a:cs typeface="Arial" panose="020B0604020202020204" pitchFamily="34" charset="0"/>
                        </a:rPr>
                        <a:t> Value at Risk (VaR)</a:t>
                      </a:r>
                      <a:endParaRPr lang="en-US" sz="11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60314">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ＭＳ Ｐゴシック"/>
                          <a:cs typeface="Arial" panose="020B0604020202020204" pitchFamily="34" charset="0"/>
                        </a:rPr>
                        <a:t>Evaluated</a:t>
                      </a:r>
                      <a:r>
                        <a:rPr lang="en-US" sz="1100" b="0" i="0" kern="1200" baseline="0" dirty="0" smtClean="0">
                          <a:solidFill>
                            <a:schemeClr val="tx1"/>
                          </a:solidFill>
                          <a:latin typeface="Arial" panose="020B0604020202020204" pitchFamily="34" charset="0"/>
                          <a:ea typeface="ＭＳ Ｐゴシック"/>
                          <a:cs typeface="Arial" panose="020B0604020202020204" pitchFamily="34" charset="0"/>
                        </a:rPr>
                        <a:t> against all RAS metrics</a:t>
                      </a:r>
                      <a:endParaRPr lang="en-US" sz="11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b="0" i="1"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605964">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indent="-119063">
                        <a:buFont typeface="Arial" panose="020B0604020202020204" pitchFamily="34" charset="0"/>
                        <a:buChar char="•"/>
                      </a:pPr>
                      <a:r>
                        <a:rPr lang="en-US" sz="1100" dirty="0" smtClean="0">
                          <a:latin typeface="Arial" panose="020B0604020202020204" pitchFamily="34" charset="0"/>
                          <a:cs typeface="Arial" panose="020B0604020202020204" pitchFamily="34" charset="0"/>
                        </a:rPr>
                        <a:t>*Gross Op.</a:t>
                      </a:r>
                      <a:r>
                        <a:rPr lang="en-US" sz="1100" baseline="0" dirty="0" smtClean="0">
                          <a:latin typeface="Arial" panose="020B0604020202020204" pitchFamily="34" charset="0"/>
                          <a:cs typeface="Arial" panose="020B0604020202020204" pitchFamily="34" charset="0"/>
                        </a:rPr>
                        <a:t> Risk </a:t>
                      </a:r>
                      <a:r>
                        <a:rPr lang="en-US" sz="1100" dirty="0" smtClean="0">
                          <a:latin typeface="Arial" panose="020B0604020202020204" pitchFamily="34" charset="0"/>
                          <a:cs typeface="Arial" panose="020B0604020202020204" pitchFamily="34" charset="0"/>
                        </a:rPr>
                        <a:t>Losses</a:t>
                      </a:r>
                      <a:r>
                        <a:rPr lang="en-US" sz="1100" baseline="0" dirty="0" smtClean="0">
                          <a:latin typeface="Arial" panose="020B0604020202020204" pitchFamily="34" charset="0"/>
                          <a:cs typeface="Arial" panose="020B0604020202020204" pitchFamily="34" charset="0"/>
                        </a:rPr>
                        <a:t> / Gross Margin</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latin typeface="Arial" panose="020B0604020202020204" pitchFamily="34" charset="0"/>
                          <a:cs typeface="Arial" panose="020B0604020202020204" pitchFamily="34" charset="0"/>
                        </a:rPr>
                        <a:t>Material Operational Risk Events</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kern="1200" dirty="0" smtClean="0">
                          <a:solidFill>
                            <a:schemeClr val="tx1"/>
                          </a:solidFill>
                          <a:effectLst/>
                          <a:latin typeface="Arial"/>
                          <a:ea typeface="ＭＳ Ｐゴシック"/>
                          <a:cs typeface="ＭＳ Ｐゴシック"/>
                        </a:rPr>
                        <a:t>Peak amount of</a:t>
                      </a:r>
                      <a:r>
                        <a:rPr lang="en-US" sz="1100" b="0" i="0" u="none" strike="noStrike" kern="1200" baseline="0" dirty="0" smtClean="0">
                          <a:solidFill>
                            <a:schemeClr val="tx1"/>
                          </a:solidFill>
                          <a:effectLst/>
                          <a:latin typeface="Arial"/>
                          <a:ea typeface="ＭＳ Ｐゴシック"/>
                          <a:cs typeface="ＭＳ Ｐゴシック"/>
                        </a:rPr>
                        <a:t> </a:t>
                      </a:r>
                      <a:r>
                        <a:rPr lang="en-US" sz="1100" b="0" i="0" u="none" strike="noStrike" kern="1200" dirty="0" smtClean="0">
                          <a:solidFill>
                            <a:schemeClr val="tx1"/>
                          </a:solidFill>
                          <a:effectLst/>
                          <a:latin typeface="Arial"/>
                          <a:ea typeface="ＭＳ Ｐゴシック"/>
                          <a:cs typeface="ＭＳ Ｐゴシック"/>
                        </a:rPr>
                        <a:t>failed trades (% of core</a:t>
                      </a:r>
                      <a:r>
                        <a:rPr lang="en-US" sz="1100" b="0" i="0" u="none" strike="noStrike" kern="1200" baseline="0" dirty="0" smtClean="0">
                          <a:solidFill>
                            <a:schemeClr val="tx1"/>
                          </a:solidFill>
                          <a:effectLst/>
                          <a:latin typeface="Arial"/>
                          <a:ea typeface="ＭＳ Ｐゴシック"/>
                          <a:cs typeface="ＭＳ Ｐゴシック"/>
                        </a:rPr>
                        <a:t> </a:t>
                      </a:r>
                      <a:r>
                        <a:rPr lang="en-US" sz="1100" b="0" i="0" u="none" strike="noStrike" kern="1200" dirty="0" smtClean="0">
                          <a:solidFill>
                            <a:schemeClr val="tx1"/>
                          </a:solidFill>
                          <a:effectLst/>
                          <a:latin typeface="Arial"/>
                          <a:ea typeface="ＭＳ Ｐゴシック"/>
                          <a:cs typeface="ＭＳ Ｐゴシック"/>
                        </a:rPr>
                        <a:t>equity)</a:t>
                      </a:r>
                      <a:endParaRPr lang="en-US" sz="1100" b="0" i="0" u="none" strike="noStrike" kern="1200" dirty="0">
                        <a:solidFill>
                          <a:schemeClr val="tx1"/>
                        </a:solidFill>
                        <a:effectLst/>
                        <a:latin typeface="Arial"/>
                        <a:ea typeface="ＭＳ Ｐゴシック"/>
                        <a:cs typeface="ＭＳ Ｐゴシック"/>
                      </a:endParaRP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dirty="0" smtClean="0">
                        <a:latin typeface="Arial" panose="020B0604020202020204" pitchFamily="34" charset="0"/>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60314">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u="none" strike="noStrike" dirty="0" smtClean="0">
                          <a:effectLst/>
                          <a:latin typeface="Arial" panose="020B0604020202020204" pitchFamily="34" charset="0"/>
                          <a:cs typeface="Arial" panose="020B0604020202020204" pitchFamily="34" charset="0"/>
                        </a:rPr>
                        <a:t>Legacy Tier 1 Models In Production w/o Appropriate Approval</a:t>
                      </a:r>
                      <a:r>
                        <a:rPr lang="en-US" sz="1100" b="0" i="0" kern="1200" baseline="0" dirty="0" smtClean="0">
                          <a:solidFill>
                            <a:schemeClr val="tx1"/>
                          </a:solidFill>
                          <a:latin typeface="Arial" panose="020B0604020202020204" pitchFamily="34" charset="0"/>
                          <a:ea typeface="+mn-ea"/>
                          <a:cs typeface="Arial" panose="020B0604020202020204" pitchFamily="34" charset="0"/>
                        </a:rPr>
                        <a:t> </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60314">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u="none" strike="noStrike" kern="1200" dirty="0" smtClean="0">
                          <a:solidFill>
                            <a:schemeClr val="tx1"/>
                          </a:solidFill>
                          <a:effectLst/>
                          <a:latin typeface="Arial" panose="020B0604020202020204" pitchFamily="34" charset="0"/>
                          <a:ea typeface="ＭＳ Ｐゴシック"/>
                          <a:cs typeface="Arial" panose="020B0604020202020204" pitchFamily="34" charset="0"/>
                        </a:rPr>
                        <a:t>Open MRIAs and other equivalent matters requiring immediate attention</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60314">
                <a:tc gridSpan="3">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1" kern="1200" baseline="0" dirty="0" smtClean="0">
                          <a:solidFill>
                            <a:schemeClr val="bg1">
                              <a:lumMod val="50000"/>
                            </a:schemeClr>
                          </a:solidFill>
                          <a:latin typeface="Arial" panose="020B0604020202020204" pitchFamily="34" charset="0"/>
                          <a:ea typeface="+mn-ea"/>
                          <a:cs typeface="Arial" panose="020B0604020202020204" pitchFamily="34" charset="0"/>
                        </a:rPr>
                        <a:t>No fiduciary risk metrics included – BSI Miami only</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1"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7" name="Text Placeholder 2"/>
          <p:cNvSpPr txBox="1">
            <a:spLocks/>
          </p:cNvSpPr>
          <p:nvPr/>
        </p:nvSpPr>
        <p:spPr bwMode="auto">
          <a:xfrm>
            <a:off x="3857625" y="1468769"/>
            <a:ext cx="5389562"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Metrics in the SIS RAS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68" name="Rectangle 13"/>
          <p:cNvSpPr>
            <a:spLocks noChangeArrowheads="1"/>
          </p:cNvSpPr>
          <p:nvPr/>
        </p:nvSpPr>
        <p:spPr bwMode="gray">
          <a:xfrm>
            <a:off x="1516803" y="4068976"/>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Strategic risk</a:t>
            </a:r>
          </a:p>
        </p:txBody>
      </p:sp>
      <p:sp>
        <p:nvSpPr>
          <p:cNvPr id="69" name="Oval 68"/>
          <p:cNvSpPr/>
          <p:nvPr/>
        </p:nvSpPr>
        <p:spPr bwMode="auto">
          <a:xfrm>
            <a:off x="1371495" y="4009994"/>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7</a:t>
            </a:r>
          </a:p>
        </p:txBody>
      </p:sp>
      <p:sp>
        <p:nvSpPr>
          <p:cNvPr id="70" name="Oval 69"/>
          <p:cNvSpPr/>
          <p:nvPr/>
        </p:nvSpPr>
        <p:spPr bwMode="auto">
          <a:xfrm>
            <a:off x="3549297" y="1831629"/>
            <a:ext cx="27432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a:t>
            </a:r>
          </a:p>
        </p:txBody>
      </p:sp>
      <p:sp>
        <p:nvSpPr>
          <p:cNvPr id="71" name="Oval 70"/>
          <p:cNvSpPr/>
          <p:nvPr/>
        </p:nvSpPr>
        <p:spPr bwMode="auto">
          <a:xfrm>
            <a:off x="3549297" y="2231596"/>
            <a:ext cx="274320"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2</a:t>
            </a:r>
          </a:p>
        </p:txBody>
      </p:sp>
      <p:sp>
        <p:nvSpPr>
          <p:cNvPr id="72" name="Oval 71"/>
          <p:cNvSpPr/>
          <p:nvPr/>
        </p:nvSpPr>
        <p:spPr bwMode="auto">
          <a:xfrm>
            <a:off x="3549297" y="2599664"/>
            <a:ext cx="27432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3</a:t>
            </a:r>
          </a:p>
        </p:txBody>
      </p:sp>
      <p:sp>
        <p:nvSpPr>
          <p:cNvPr id="73" name="Oval 72"/>
          <p:cNvSpPr/>
          <p:nvPr/>
        </p:nvSpPr>
        <p:spPr bwMode="auto">
          <a:xfrm>
            <a:off x="3549297" y="3095328"/>
            <a:ext cx="27432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4</a:t>
            </a:r>
          </a:p>
        </p:txBody>
      </p:sp>
      <p:sp>
        <p:nvSpPr>
          <p:cNvPr id="74" name="Oval 73"/>
          <p:cNvSpPr/>
          <p:nvPr/>
        </p:nvSpPr>
        <p:spPr bwMode="auto">
          <a:xfrm>
            <a:off x="3549297" y="3554571"/>
            <a:ext cx="27432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5</a:t>
            </a:r>
          </a:p>
        </p:txBody>
      </p:sp>
      <p:sp>
        <p:nvSpPr>
          <p:cNvPr id="75" name="Oval 74"/>
          <p:cNvSpPr/>
          <p:nvPr/>
        </p:nvSpPr>
        <p:spPr bwMode="auto">
          <a:xfrm>
            <a:off x="3549297" y="4273963"/>
            <a:ext cx="27432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7</a:t>
            </a:r>
          </a:p>
        </p:txBody>
      </p:sp>
      <p:sp>
        <p:nvSpPr>
          <p:cNvPr id="76" name="Oval 75"/>
          <p:cNvSpPr/>
          <p:nvPr/>
        </p:nvSpPr>
        <p:spPr bwMode="auto">
          <a:xfrm>
            <a:off x="3549297" y="4758994"/>
            <a:ext cx="27432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8</a:t>
            </a:r>
          </a:p>
        </p:txBody>
      </p:sp>
      <p:sp>
        <p:nvSpPr>
          <p:cNvPr id="77" name="Oval 76"/>
          <p:cNvSpPr/>
          <p:nvPr/>
        </p:nvSpPr>
        <p:spPr bwMode="auto">
          <a:xfrm>
            <a:off x="3549297" y="5221785"/>
            <a:ext cx="27432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9</a:t>
            </a:r>
          </a:p>
        </p:txBody>
      </p:sp>
      <p:sp>
        <p:nvSpPr>
          <p:cNvPr id="78" name="Oval 77"/>
          <p:cNvSpPr/>
          <p:nvPr/>
        </p:nvSpPr>
        <p:spPr bwMode="auto">
          <a:xfrm>
            <a:off x="3549297" y="5580769"/>
            <a:ext cx="27432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10</a:t>
            </a:r>
          </a:p>
        </p:txBody>
      </p:sp>
      <p:sp>
        <p:nvSpPr>
          <p:cNvPr id="79" name="TextBox 78"/>
          <p:cNvSpPr txBox="1"/>
          <p:nvPr/>
        </p:nvSpPr>
        <p:spPr>
          <a:xfrm>
            <a:off x="6459212" y="1468769"/>
            <a:ext cx="2775119" cy="211468"/>
          </a:xfrm>
          <a:prstGeom prst="rect">
            <a:avLst/>
          </a:prstGeom>
          <a:noFill/>
        </p:spPr>
        <p:txBody>
          <a:bodyPr wrap="none" rtlCol="0">
            <a:spAutoFit/>
          </a:bodyPr>
          <a:lstStyle/>
          <a:p>
            <a:pPr algn="ctr" eaLnBrk="1" hangingPunct="1">
              <a:lnSpc>
                <a:spcPct val="86000"/>
              </a:lnSpc>
            </a:pPr>
            <a:r>
              <a:rPr lang="en-US" sz="900" i="1" dirty="0" smtClean="0">
                <a:solidFill>
                  <a:srgbClr val="000000"/>
                </a:solidFill>
                <a:ea typeface="ＭＳ Ｐゴシック"/>
              </a:rPr>
              <a:t>* SHUSA metric reported in Santander Group RAS</a:t>
            </a:r>
            <a:endParaRPr lang="en-US" sz="900" i="1" dirty="0">
              <a:solidFill>
                <a:srgbClr val="000000"/>
              </a:solidFill>
              <a:ea typeface="ＭＳ Ｐゴシック"/>
            </a:endParaRPr>
          </a:p>
        </p:txBody>
      </p:sp>
      <p:sp>
        <p:nvSpPr>
          <p:cNvPr id="80" name="Rectangle 20"/>
          <p:cNvSpPr>
            <a:spLocks noChangeArrowheads="1"/>
          </p:cNvSpPr>
          <p:nvPr/>
        </p:nvSpPr>
        <p:spPr bwMode="gray">
          <a:xfrm>
            <a:off x="483032" y="5903193"/>
            <a:ext cx="2595637"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Fiduciary risk</a:t>
            </a:r>
          </a:p>
        </p:txBody>
      </p:sp>
      <p:sp>
        <p:nvSpPr>
          <p:cNvPr id="81" name="Oval 80"/>
          <p:cNvSpPr/>
          <p:nvPr/>
        </p:nvSpPr>
        <p:spPr bwMode="auto">
          <a:xfrm>
            <a:off x="337728" y="5835593"/>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11</a:t>
            </a:r>
          </a:p>
        </p:txBody>
      </p:sp>
      <p:sp>
        <p:nvSpPr>
          <p:cNvPr id="82" name="Oval 81"/>
          <p:cNvSpPr/>
          <p:nvPr/>
        </p:nvSpPr>
        <p:spPr bwMode="auto">
          <a:xfrm>
            <a:off x="3549297" y="5937630"/>
            <a:ext cx="27432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11</a:t>
            </a:r>
          </a:p>
        </p:txBody>
      </p:sp>
      <p:sp>
        <p:nvSpPr>
          <p:cNvPr id="83" name="Rectangle 13"/>
          <p:cNvSpPr>
            <a:spLocks noChangeArrowheads="1"/>
          </p:cNvSpPr>
          <p:nvPr/>
        </p:nvSpPr>
        <p:spPr bwMode="gray">
          <a:xfrm>
            <a:off x="1516803" y="3610421"/>
            <a:ext cx="1558214" cy="365760"/>
          </a:xfrm>
          <a:prstGeom prst="rect">
            <a:avLst/>
          </a:prstGeom>
          <a:solidFill>
            <a:srgbClr val="FFDDDD"/>
          </a:solidFill>
          <a:ln w="9525" algn="ctr">
            <a:solidFill>
              <a:srgbClr val="FF0000"/>
            </a:solidFill>
            <a:miter lim="800000"/>
            <a:headEnd/>
            <a:tailEnd/>
          </a:ln>
          <a:effectLst/>
          <a:extLst/>
        </p:spPr>
        <p:txBody>
          <a:bodyPr lIns="91440" tIns="36576" rIns="91440" bIns="36576" anchor="ctr"/>
          <a:lstStyle/>
          <a:p>
            <a:pPr algn="ctr">
              <a:tabLst>
                <a:tab pos="517525" algn="r"/>
              </a:tabLst>
            </a:pPr>
            <a:r>
              <a:rPr lang="en-US" altLang="zh-CN" sz="1000" dirty="0" smtClean="0">
                <a:solidFill>
                  <a:srgbClr val="000000"/>
                </a:solidFill>
                <a:ea typeface="SimSun" pitchFamily="2" charset="-122"/>
              </a:rPr>
              <a:t>Mark-to-market </a:t>
            </a:r>
          </a:p>
          <a:p>
            <a:pPr algn="ctr">
              <a:tabLst>
                <a:tab pos="517525" algn="r"/>
              </a:tabLst>
            </a:pPr>
            <a:r>
              <a:rPr lang="en-US" altLang="zh-CN" sz="1000" dirty="0" smtClean="0">
                <a:solidFill>
                  <a:srgbClr val="000000"/>
                </a:solidFill>
                <a:ea typeface="SimSun" pitchFamily="2" charset="-122"/>
              </a:rPr>
              <a:t>portfolio risk</a:t>
            </a:r>
            <a:endParaRPr lang="en-US" altLang="zh-CN" sz="1000" dirty="0">
              <a:solidFill>
                <a:srgbClr val="000000"/>
              </a:solidFill>
              <a:ea typeface="SimSun" pitchFamily="2" charset="-122"/>
            </a:endParaRPr>
          </a:p>
        </p:txBody>
      </p:sp>
      <p:sp>
        <p:nvSpPr>
          <p:cNvPr id="84" name="Oval 83"/>
          <p:cNvSpPr/>
          <p:nvPr/>
        </p:nvSpPr>
        <p:spPr bwMode="auto">
          <a:xfrm>
            <a:off x="1371495" y="3554974"/>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6</a:t>
            </a:r>
          </a:p>
        </p:txBody>
      </p:sp>
      <p:sp>
        <p:nvSpPr>
          <p:cNvPr id="85" name="Oval 84"/>
          <p:cNvSpPr/>
          <p:nvPr/>
        </p:nvSpPr>
        <p:spPr bwMode="auto">
          <a:xfrm>
            <a:off x="3549297" y="3927161"/>
            <a:ext cx="27432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6</a:t>
            </a:r>
          </a:p>
        </p:txBody>
      </p:sp>
      <p:cxnSp>
        <p:nvCxnSpPr>
          <p:cNvPr id="86" name="Straight Connector 85"/>
          <p:cNvCxnSpPr/>
          <p:nvPr/>
        </p:nvCxnSpPr>
        <p:spPr>
          <a:xfrm>
            <a:off x="3332477" y="1448722"/>
            <a:ext cx="0" cy="4869034"/>
          </a:xfrm>
          <a:prstGeom prst="line">
            <a:avLst/>
          </a:prstGeom>
          <a:ln w="9525">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6868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Additional metrics required for Group RAS (tracking only)</a:t>
            </a:r>
          </a:p>
        </p:txBody>
      </p:sp>
      <p:graphicFrame>
        <p:nvGraphicFramePr>
          <p:cNvPr id="8" name="Table 7"/>
          <p:cNvGraphicFramePr>
            <a:graphicFrameLocks noGrp="1"/>
          </p:cNvGraphicFramePr>
          <p:nvPr>
            <p:extLst>
              <p:ext uri="{D42A27DB-BD31-4B8C-83A1-F6EECF244321}">
                <p14:modId xmlns:p14="http://schemas.microsoft.com/office/powerpoint/2010/main" val="3311156222"/>
              </p:ext>
            </p:extLst>
          </p:nvPr>
        </p:nvGraphicFramePr>
        <p:xfrm>
          <a:off x="365760" y="1463040"/>
          <a:ext cx="8898752" cy="4709160"/>
        </p:xfrm>
        <a:graphic>
          <a:graphicData uri="http://schemas.openxmlformats.org/drawingml/2006/table">
            <a:tbl>
              <a:tblPr firstRow="1" bandRow="1"/>
              <a:tblGrid>
                <a:gridCol w="935389"/>
                <a:gridCol w="1980371"/>
                <a:gridCol w="914400"/>
                <a:gridCol w="871870"/>
                <a:gridCol w="1307805"/>
                <a:gridCol w="2888917"/>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ＭＳ Ｐゴシック"/>
                          <a:cs typeface="Arial" panose="020B0604020202020204" pitchFamily="34" charset="0"/>
                        </a:rPr>
                        <a:t>Additional </a:t>
                      </a:r>
                      <a:r>
                        <a:rPr lang="en-US" sz="1100" b="1" kern="1200" dirty="0" smtClean="0">
                          <a:solidFill>
                            <a:schemeClr val="tx1"/>
                          </a:solidFill>
                          <a:latin typeface="Arial" panose="020B0604020202020204" pitchFamily="34" charset="0"/>
                          <a:ea typeface="ＭＳ Ｐゴシック"/>
                          <a:cs typeface="Arial" panose="020B0604020202020204" pitchFamily="34" charset="0"/>
                        </a:rPr>
                        <a:t>metric threshold</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algn="l">
                        <a:spcBef>
                          <a:spcPts val="0"/>
                        </a:spcBef>
                        <a:spcAft>
                          <a:spcPts val="0"/>
                        </a:spcAft>
                      </a:pPr>
                      <a:r>
                        <a:rPr lang="en-US" sz="1100" b="1" dirty="0">
                          <a:solidFill>
                            <a:srgbClr val="FF0000"/>
                          </a:solidFill>
                          <a:effectLst/>
                          <a:latin typeface="Arial"/>
                          <a:ea typeface="Calibri"/>
                          <a:cs typeface="Times New Roman"/>
                        </a:rPr>
                        <a:t>Current Control</a:t>
                      </a:r>
                      <a:endParaRPr lang="en-US" sz="1100" dirty="0">
                        <a:solidFill>
                          <a:srgbClr val="FF0000"/>
                        </a:solidFill>
                        <a:effectLst/>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rowSpan="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chemeClr val="tx1"/>
                          </a:solidFill>
                          <a:effectLst/>
                          <a:latin typeface="Arial" panose="020B0604020202020204" pitchFamily="34" charset="0"/>
                          <a:cs typeface="Arial" panose="020B0604020202020204" pitchFamily="34" charset="0"/>
                        </a:rPr>
                        <a:t>Relevant OR Events R1 (number)</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ts val="1000"/>
                        </a:lnSpc>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spcBef>
                          <a:spcPts val="0"/>
                        </a:spcBef>
                        <a:spcAft>
                          <a:spcPts val="0"/>
                        </a:spcAft>
                      </a:pPr>
                      <a:r>
                        <a:rPr lang="en-US" sz="1100" dirty="0">
                          <a:solidFill>
                            <a:srgbClr val="000000"/>
                          </a:solidFill>
                          <a:effectLst/>
                          <a:latin typeface="Arial" panose="020B0604020202020204" pitchFamily="34" charset="0"/>
                          <a:ea typeface="Calibri"/>
                          <a:cs typeface="Arial" panose="020B0604020202020204" pitchFamily="34" charset="0"/>
                        </a:rPr>
                        <a:t>All operational losses are reviewed and commented regardless of amount.  Any loss that exceeds $</a:t>
                      </a:r>
                      <a:r>
                        <a:rPr lang="en-US" sz="1100" dirty="0" smtClean="0">
                          <a:solidFill>
                            <a:srgbClr val="000000"/>
                          </a:solidFill>
                          <a:effectLst/>
                          <a:latin typeface="Arial" panose="020B0604020202020204" pitchFamily="34" charset="0"/>
                          <a:ea typeface="Calibri"/>
                          <a:cs typeface="Arial" panose="020B0604020202020204" pitchFamily="34" charset="0"/>
                        </a:rPr>
                        <a:t>65K </a:t>
                      </a:r>
                      <a:r>
                        <a:rPr lang="en-US" sz="1100" dirty="0">
                          <a:solidFill>
                            <a:srgbClr val="000000"/>
                          </a:solidFill>
                          <a:effectLst/>
                          <a:latin typeface="Arial" panose="020B0604020202020204" pitchFamily="34" charset="0"/>
                          <a:ea typeface="Calibri"/>
                          <a:cs typeface="Arial" panose="020B0604020202020204" pitchFamily="34" charset="0"/>
                        </a:rPr>
                        <a:t>is escalated to management and reported to the SIS Risk Committee. </a:t>
                      </a:r>
                      <a:endParaRPr lang="en-US" sz="1100" dirty="0">
                        <a:effectLst/>
                        <a:latin typeface="Arial" panose="020B0604020202020204" pitchFamily="34" charset="0"/>
                        <a:ea typeface="Calibri"/>
                        <a:cs typeface="Arial" panose="020B0604020202020204" pitchFamily="34" charset="0"/>
                      </a:endParaRPr>
                    </a:p>
                  </a:txBody>
                  <a:tcPr marL="68580" marR="68580" marT="0" marB="0">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IT </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Relevant Incidents</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ts val="1000"/>
                        </a:lnSpc>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spcBef>
                          <a:spcPts val="0"/>
                        </a:spcBef>
                        <a:spcAft>
                          <a:spcPts val="0"/>
                        </a:spcAft>
                      </a:pPr>
                      <a:r>
                        <a:rPr lang="en-US" sz="1100" dirty="0">
                          <a:solidFill>
                            <a:srgbClr val="000000"/>
                          </a:solidFill>
                          <a:effectLst/>
                          <a:latin typeface="Arial" panose="020B0604020202020204" pitchFamily="34" charset="0"/>
                          <a:ea typeface="Calibri"/>
                          <a:cs typeface="Arial" panose="020B0604020202020204" pitchFamily="34" charset="0"/>
                        </a:rPr>
                        <a:t>On a monthly basis all incidents are reviewed from the corporate tool Remedy.  Any P1 or P2, which is a corporate defined  classification, is escalated to the SIS Risk Committee and SHUSA ORM.</a:t>
                      </a:r>
                      <a:endParaRPr lang="en-US" sz="1100" dirty="0">
                        <a:effectLst/>
                        <a:latin typeface="Arial" panose="020B0604020202020204" pitchFamily="34" charset="0"/>
                        <a:ea typeface="Calibri"/>
                        <a:cs typeface="Arial" panose="020B0604020202020204" pitchFamily="34" charset="0"/>
                      </a:endParaRPr>
                    </a:p>
                  </a:txBody>
                  <a:tcPr marL="68580" marR="68580" marT="0" marB="0">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 </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IT Systems Availability</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dirty="0" smtClean="0">
                          <a:solidFill>
                            <a:schemeClr val="tx1"/>
                          </a:solidFill>
                          <a:latin typeface="Arial" panose="020B0604020202020204" pitchFamily="34" charset="0"/>
                          <a:cs typeface="Arial" panose="020B0604020202020204" pitchFamily="34" charset="0"/>
                        </a:rPr>
                        <a:t>100%</a:t>
                      </a: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ts val="1000"/>
                        </a:lnSpc>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spcBef>
                          <a:spcPts val="0"/>
                        </a:spcBef>
                        <a:spcAft>
                          <a:spcPts val="0"/>
                        </a:spcAft>
                      </a:pPr>
                      <a:r>
                        <a:rPr lang="en-US" sz="1100" dirty="0" err="1">
                          <a:solidFill>
                            <a:srgbClr val="000000"/>
                          </a:solidFill>
                          <a:effectLst/>
                          <a:latin typeface="Arial" panose="020B0604020202020204" pitchFamily="34" charset="0"/>
                          <a:ea typeface="Calibri"/>
                          <a:cs typeface="Arial" panose="020B0604020202020204" pitchFamily="34" charset="0"/>
                        </a:rPr>
                        <a:t>Produban</a:t>
                      </a:r>
                      <a:r>
                        <a:rPr lang="en-US" sz="1100" dirty="0">
                          <a:solidFill>
                            <a:srgbClr val="000000"/>
                          </a:solidFill>
                          <a:effectLst/>
                          <a:latin typeface="Arial" panose="020B0604020202020204" pitchFamily="34" charset="0"/>
                          <a:ea typeface="Calibri"/>
                          <a:cs typeface="Arial" panose="020B0604020202020204" pitchFamily="34" charset="0"/>
                        </a:rPr>
                        <a:t> reports this Metric for SIS.  A Microsoft tool scans the servers and reports availability.  On a monthly basis the information is reviewed in the Technology and Operations  Level of Service Committee and  again by SIS ORM.</a:t>
                      </a:r>
                      <a:endParaRPr lang="en-US" sz="1100" dirty="0">
                        <a:effectLst/>
                        <a:latin typeface="Arial" panose="020B0604020202020204" pitchFamily="34" charset="0"/>
                        <a:ea typeface="Calibri"/>
                        <a:cs typeface="Arial" panose="020B0604020202020204" pitchFamily="34" charset="0"/>
                      </a:endParaRPr>
                    </a:p>
                  </a:txBody>
                  <a:tcPr marL="68580" marR="68580" marT="0" marB="0">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 </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Systems with Obsolete Operating Systems</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dirty="0" smtClean="0">
                          <a:solidFill>
                            <a:schemeClr val="tx1"/>
                          </a:solidFill>
                          <a:latin typeface="Arial" panose="020B0604020202020204" pitchFamily="34" charset="0"/>
                          <a:cs typeface="Arial" panose="020B0604020202020204" pitchFamily="34" charset="0"/>
                        </a:rPr>
                        <a:t>19.93%</a:t>
                      </a: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ts val="1000"/>
                        </a:lnSpc>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spcBef>
                          <a:spcPts val="0"/>
                        </a:spcBef>
                        <a:spcAft>
                          <a:spcPts val="0"/>
                        </a:spcAft>
                      </a:pPr>
                      <a:r>
                        <a:rPr lang="en-US" sz="1100" dirty="0">
                          <a:solidFill>
                            <a:srgbClr val="000000"/>
                          </a:solidFill>
                          <a:effectLst/>
                          <a:latin typeface="Arial" panose="020B0604020202020204" pitchFamily="34" charset="0"/>
                          <a:ea typeface="Calibri"/>
                          <a:cs typeface="Arial" panose="020B0604020202020204" pitchFamily="34" charset="0"/>
                        </a:rPr>
                        <a:t>As part of the monthly vulnerability scan </a:t>
                      </a:r>
                      <a:r>
                        <a:rPr lang="en-US" sz="1100" dirty="0" err="1">
                          <a:solidFill>
                            <a:srgbClr val="000000"/>
                          </a:solidFill>
                          <a:effectLst/>
                          <a:latin typeface="Arial" panose="020B0604020202020204" pitchFamily="34" charset="0"/>
                          <a:ea typeface="Calibri"/>
                          <a:cs typeface="Arial" panose="020B0604020202020204" pitchFamily="34" charset="0"/>
                        </a:rPr>
                        <a:t>Qualys</a:t>
                      </a:r>
                      <a:r>
                        <a:rPr lang="en-US" sz="1100" dirty="0">
                          <a:solidFill>
                            <a:srgbClr val="000000"/>
                          </a:solidFill>
                          <a:effectLst/>
                          <a:latin typeface="Arial" panose="020B0604020202020204" pitchFamily="34" charset="0"/>
                          <a:ea typeface="Calibri"/>
                          <a:cs typeface="Arial" panose="020B0604020202020204" pitchFamily="34" charset="0"/>
                        </a:rPr>
                        <a:t> identifies the obsolete operating systems. </a:t>
                      </a:r>
                      <a:endParaRPr lang="en-US" sz="1100" dirty="0">
                        <a:effectLst/>
                        <a:latin typeface="Arial" panose="020B0604020202020204" pitchFamily="34" charset="0"/>
                        <a:ea typeface="Calibri"/>
                        <a:cs typeface="Arial" panose="020B0604020202020204" pitchFamily="34" charset="0"/>
                      </a:endParaRPr>
                    </a:p>
                  </a:txBody>
                  <a:tcPr marL="68580" marR="68580" marT="0" marB="0">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vMerge="1">
                  <a:txBody>
                    <a:bodyPr/>
                    <a:lstStyle/>
                    <a:p>
                      <a:endParaRPr lang="en-GB"/>
                    </a:p>
                  </a:txBody>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Ethical </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Hacking </a:t>
                      </a: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Vulnerabilities</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dirty="0" smtClean="0">
                          <a:solidFill>
                            <a:schemeClr val="tx1"/>
                          </a:solidFill>
                          <a:latin typeface="Arial" panose="020B0604020202020204" pitchFamily="34" charset="0"/>
                          <a:cs typeface="Arial" panose="020B0604020202020204" pitchFamily="34" charset="0"/>
                        </a:rPr>
                        <a:t>1</a:t>
                      </a: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ts val="1000"/>
                        </a:lnSpc>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spcBef>
                          <a:spcPts val="0"/>
                        </a:spcBef>
                        <a:spcAft>
                          <a:spcPts val="0"/>
                        </a:spcAft>
                      </a:pPr>
                      <a:r>
                        <a:rPr lang="en-US" sz="1100" dirty="0">
                          <a:solidFill>
                            <a:srgbClr val="000000"/>
                          </a:solidFill>
                          <a:effectLst/>
                          <a:latin typeface="Arial" panose="020B0604020202020204" pitchFamily="34" charset="0"/>
                          <a:ea typeface="Calibri"/>
                          <a:cs typeface="Arial" panose="020B0604020202020204" pitchFamily="34" charset="0"/>
                        </a:rPr>
                        <a:t>SIS performs an ethical hack on an annual basis.  Vulnerabilities are tracked and resolution plans are put in place.</a:t>
                      </a:r>
                      <a:endParaRPr lang="en-US" sz="1100" dirty="0">
                        <a:effectLst/>
                        <a:latin typeface="Arial" panose="020B0604020202020204" pitchFamily="34" charset="0"/>
                        <a:ea typeface="Calibri"/>
                        <a:cs typeface="Arial" panose="020B0604020202020204" pitchFamily="34" charset="0"/>
                      </a:endParaRPr>
                    </a:p>
                  </a:txBody>
                  <a:tcPr marL="68580" marR="68580" marT="0" marB="0">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Servers with Security Compliant Operating Systems</a:t>
                      </a:r>
                      <a:endParaRPr lang="en-US" sz="1100" b="1" i="0" u="none" strike="sngStrike" kern="1200" baseline="0" dirty="0">
                        <a:solidFill>
                          <a:srgbClr val="FF0000"/>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dirty="0" smtClean="0">
                          <a:solidFill>
                            <a:schemeClr val="tx1"/>
                          </a:solidFill>
                          <a:latin typeface="Arial" panose="020B0604020202020204" pitchFamily="34" charset="0"/>
                          <a:cs typeface="Arial" panose="020B0604020202020204" pitchFamily="34" charset="0"/>
                        </a:rPr>
                        <a:t>100%</a:t>
                      </a: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ts val="1000"/>
                        </a:lnSpc>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spcBef>
                          <a:spcPts val="0"/>
                        </a:spcBef>
                        <a:spcAft>
                          <a:spcPts val="0"/>
                        </a:spcAft>
                      </a:pPr>
                      <a:r>
                        <a:rPr lang="en-US" sz="1100" dirty="0">
                          <a:solidFill>
                            <a:srgbClr val="000000"/>
                          </a:solidFill>
                          <a:effectLst/>
                          <a:latin typeface="Arial" panose="020B0604020202020204" pitchFamily="34" charset="0"/>
                          <a:ea typeface="Calibri"/>
                          <a:cs typeface="Arial" panose="020B0604020202020204" pitchFamily="34" charset="0"/>
                        </a:rPr>
                        <a:t>Have requested from SHUSA ORM for clarification on this metric.</a:t>
                      </a:r>
                      <a:endParaRPr lang="en-US" sz="1100" dirty="0">
                        <a:effectLst/>
                        <a:latin typeface="Arial" panose="020B0604020202020204" pitchFamily="34" charset="0"/>
                        <a:ea typeface="Calibri"/>
                        <a:cs typeface="Arial" panose="020B0604020202020204" pitchFamily="34" charset="0"/>
                      </a:endParaRPr>
                    </a:p>
                  </a:txBody>
                  <a:tcPr marL="68580" marR="68580" marT="0" marB="0">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 name="Text Box 75"/>
          <p:cNvSpPr txBox="1">
            <a:spLocks noChangeArrowheads="1"/>
          </p:cNvSpPr>
          <p:nvPr/>
        </p:nvSpPr>
        <p:spPr bwMode="gray">
          <a:xfrm>
            <a:off x="366713" y="74355"/>
            <a:ext cx="121026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Additional </a:t>
            </a:r>
            <a:r>
              <a:rPr lang="en-US" sz="1200" dirty="0" smtClean="0">
                <a:solidFill>
                  <a:schemeClr val="bg1">
                    <a:lumMod val="50000"/>
                  </a:schemeClr>
                </a:solidFill>
              </a:rPr>
              <a:t>metrics</a:t>
            </a:r>
            <a:endParaRPr lang="en-US" sz="1200" dirty="0">
              <a:solidFill>
                <a:schemeClr val="bg1">
                  <a:lumMod val="50000"/>
                </a:schemeClr>
              </a:solidFill>
            </a:endParaRPr>
          </a:p>
        </p:txBody>
      </p:sp>
      <p:sp>
        <p:nvSpPr>
          <p:cNvPr id="7" name="Footnote"/>
          <p:cNvSpPr/>
          <p:nvPr/>
        </p:nvSpPr>
        <p:spPr>
          <a:xfrm>
            <a:off x="1930806" y="6332540"/>
            <a:ext cx="5000958" cy="105863"/>
          </a:xfrm>
          <a:prstGeom prst="rect">
            <a:avLst/>
          </a:prstGeom>
          <a:extLst/>
        </p:spPr>
        <p:txBody>
          <a:bodyPr vert="horz" wrap="square" lIns="0" tIns="0" rIns="0" bIns="0" numCol="1" anchor="t" anchorCtr="0" compatLnSpc="1">
            <a:prstTxWarp prst="textNoShape">
              <a:avLst/>
            </a:prstTxWarp>
            <a:spAutoFit/>
          </a:bodyPr>
          <a:lstStyle/>
          <a:p>
            <a:pPr algn="l" eaLnBrk="1" hangingPunct="1"/>
            <a:r>
              <a:rPr lang="en-US" sz="800" dirty="0">
                <a:latin typeface="Arial"/>
                <a:ea typeface="ＭＳ Ｐゴシック"/>
                <a:sym typeface="Arial"/>
              </a:rPr>
              <a:t>See Metric Glossary in appendix for metric definitions</a:t>
            </a:r>
          </a:p>
        </p:txBody>
      </p:sp>
    </p:spTree>
    <p:extLst>
      <p:ext uri="{BB962C8B-B14F-4D97-AF65-F5344CB8AC3E}">
        <p14:creationId xmlns:p14="http://schemas.microsoft.com/office/powerpoint/2010/main" val="11910184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3200" b="1" dirty="0" smtClean="0">
                <a:solidFill>
                  <a:srgbClr val="FF0000"/>
                </a:solidFill>
              </a:rPr>
              <a:t>Appendix</a:t>
            </a:r>
            <a:endParaRPr lang="en-GB" sz="3200" b="1" dirty="0">
              <a:solidFill>
                <a:srgbClr val="FF0000"/>
              </a:solidFill>
            </a:endParaRPr>
          </a:p>
        </p:txBody>
      </p:sp>
    </p:spTree>
    <p:extLst>
      <p:ext uri="{BB962C8B-B14F-4D97-AF65-F5344CB8AC3E}">
        <p14:creationId xmlns:p14="http://schemas.microsoft.com/office/powerpoint/2010/main" val="28898262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dirty="0" smtClean="0"/>
              <a:t>Appendix contents</a:t>
            </a:r>
            <a:endParaRPr lang="en-GB" dirty="0"/>
          </a:p>
        </p:txBody>
      </p:sp>
      <p:sp>
        <p:nvSpPr>
          <p:cNvPr id="6" name="Content Placeholder 3"/>
          <p:cNvSpPr txBox="1">
            <a:spLocks/>
          </p:cNvSpPr>
          <p:nvPr/>
        </p:nvSpPr>
        <p:spPr bwMode="gray">
          <a:xfrm>
            <a:off x="348437" y="1758857"/>
            <a:ext cx="4447401"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pPr marL="460375" indent="-342900">
              <a:spcBef>
                <a:spcPts val="1200"/>
              </a:spcBef>
              <a:buFont typeface="+mj-lt"/>
              <a:buAutoNum type="alphaUcPeriod"/>
            </a:pPr>
            <a:r>
              <a:rPr lang="en-GB" sz="1800" dirty="0">
                <a:latin typeface="Arial" panose="020B0604020202020204" pitchFamily="34" charset="0"/>
                <a:cs typeface="Arial" panose="020B0604020202020204" pitchFamily="34" charset="0"/>
              </a:rPr>
              <a:t>2016 </a:t>
            </a:r>
            <a:r>
              <a:rPr lang="en-GB" sz="1800" dirty="0" smtClean="0">
                <a:latin typeface="Arial" panose="020B0604020202020204" pitchFamily="34" charset="0"/>
                <a:cs typeface="Arial" panose="020B0604020202020204" pitchFamily="34" charset="0"/>
              </a:rPr>
              <a:t>SIS RAS</a:t>
            </a:r>
            <a:endParaRPr lang="en-GB" sz="1800" dirty="0">
              <a:latin typeface="Arial" panose="020B0604020202020204" pitchFamily="34" charset="0"/>
              <a:cs typeface="Arial" panose="020B0604020202020204" pitchFamily="34" charset="0"/>
            </a:endParaRPr>
          </a:p>
          <a:p>
            <a:pPr marL="460375" indent="-342900">
              <a:spcBef>
                <a:spcPts val="1200"/>
              </a:spcBef>
              <a:buFont typeface="+mj-lt"/>
              <a:buAutoNum type="alphaUcPeriod"/>
            </a:pPr>
            <a:r>
              <a:rPr lang="en-GB" sz="1800" dirty="0" smtClean="0">
                <a:latin typeface="Arial" panose="020B0604020202020204" pitchFamily="34" charset="0"/>
                <a:cs typeface="Arial" panose="020B0604020202020204" pitchFamily="34" charset="0"/>
              </a:rPr>
              <a:t>Qualitative </a:t>
            </a:r>
            <a:r>
              <a:rPr lang="en-GB" sz="1800" dirty="0">
                <a:latin typeface="Arial" panose="020B0604020202020204" pitchFamily="34" charset="0"/>
                <a:cs typeface="Arial" panose="020B0604020202020204" pitchFamily="34" charset="0"/>
              </a:rPr>
              <a:t>statements</a:t>
            </a:r>
          </a:p>
          <a:p>
            <a:pPr marL="460375" indent="-342900">
              <a:spcBef>
                <a:spcPts val="1200"/>
              </a:spcBef>
              <a:buFont typeface="+mj-lt"/>
              <a:buAutoNum type="alphaUcPeriod"/>
            </a:pPr>
            <a:r>
              <a:rPr lang="en-GB" sz="1800" dirty="0" smtClean="0">
                <a:latin typeface="Arial" panose="020B0604020202020204" pitchFamily="34" charset="0"/>
                <a:cs typeface="Arial" panose="020B0604020202020204" pitchFamily="34" charset="0"/>
              </a:rPr>
              <a:t>Metric Glossary </a:t>
            </a:r>
          </a:p>
        </p:txBody>
      </p:sp>
    </p:spTree>
    <p:extLst>
      <p:ext uri="{BB962C8B-B14F-4D97-AF65-F5344CB8AC3E}">
        <p14:creationId xmlns:p14="http://schemas.microsoft.com/office/powerpoint/2010/main" val="22399671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solidFill>
                  <a:srgbClr val="FF0000"/>
                </a:solidFill>
              </a:rPr>
              <a:t>A</a:t>
            </a:r>
            <a:r>
              <a:rPr lang="en-GB" dirty="0" smtClean="0">
                <a:solidFill>
                  <a:srgbClr val="FF0000"/>
                </a:solidFill>
              </a:rPr>
              <a:t>.</a:t>
            </a:r>
            <a:r>
              <a:rPr lang="en-GB" dirty="0" smtClean="0"/>
              <a:t> 2016 SIS RAS</a:t>
            </a:r>
            <a:endParaRPr lang="en-GB" b="0" dirty="0"/>
          </a:p>
        </p:txBody>
      </p:sp>
    </p:spTree>
    <p:extLst>
      <p:ext uri="{BB962C8B-B14F-4D97-AF65-F5344CB8AC3E}">
        <p14:creationId xmlns:p14="http://schemas.microsoft.com/office/powerpoint/2010/main" val="40252063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21964417"/>
              </p:ext>
            </p:extLst>
          </p:nvPr>
        </p:nvGraphicFramePr>
        <p:xfrm>
          <a:off x="365760" y="1463040"/>
          <a:ext cx="8896352" cy="4713080"/>
        </p:xfrm>
        <a:graphic>
          <a:graphicData uri="http://schemas.openxmlformats.org/drawingml/2006/table">
            <a:tbl>
              <a:tblPr firstRow="1" bandRow="1"/>
              <a:tblGrid>
                <a:gridCol w="1481456"/>
                <a:gridCol w="2398441"/>
                <a:gridCol w="1210847"/>
                <a:gridCol w="1288580"/>
                <a:gridCol w="1255552"/>
                <a:gridCol w="1261476"/>
              </a:tblGrid>
              <a:tr h="25295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55951">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a:t>
                      </a:r>
                      <a:r>
                        <a:rPr lang="en-US" sz="1100" b="1" baseline="0" dirty="0" smtClean="0">
                          <a:solidFill>
                            <a:schemeClr val="tx1"/>
                          </a:solidFill>
                          <a:latin typeface="Arial" panose="020B0604020202020204" pitchFamily="34" charset="0"/>
                          <a:cs typeface="Arial" panose="020B0604020202020204" pitchFamily="34" charset="0"/>
                        </a:rPr>
                        <a:t> adequacy</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Excess Net Capital</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Monthly</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$111M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&lt;=$80M</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&lt;=$50M</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166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a:effectLst/>
                          <a:latin typeface="Arial" panose="020B0604020202020204" pitchFamily="34" charset="0"/>
                          <a:cs typeface="Arial" panose="020B0604020202020204" pitchFamily="34" charset="0"/>
                        </a:rPr>
                        <a:t>Impairment to </a:t>
                      </a:r>
                      <a:r>
                        <a:rPr lang="en-US" sz="1100" u="none" strike="noStrike" dirty="0" smtClean="0">
                          <a:effectLst/>
                          <a:latin typeface="Arial" panose="020B0604020202020204" pitchFamily="34" charset="0"/>
                          <a:cs typeface="Arial" panose="020B0604020202020204" pitchFamily="34" charset="0"/>
                        </a:rPr>
                        <a:t>Pre-Provision </a:t>
                      </a:r>
                      <a:r>
                        <a:rPr lang="en-US" sz="1100" u="none" strike="noStrike" dirty="0">
                          <a:effectLst/>
                          <a:latin typeface="Arial" panose="020B0604020202020204" pitchFamily="34" charset="0"/>
                          <a:cs typeface="Arial" panose="020B0604020202020204" pitchFamily="34" charset="0"/>
                        </a:rPr>
                        <a:t>N</a:t>
                      </a:r>
                      <a:r>
                        <a:rPr lang="en-US" sz="1100" u="none" strike="noStrike" dirty="0" smtClean="0">
                          <a:effectLst/>
                          <a:latin typeface="Arial" panose="020B0604020202020204" pitchFamily="34" charset="0"/>
                          <a:cs typeface="Arial" panose="020B0604020202020204" pitchFamily="34" charset="0"/>
                        </a:rPr>
                        <a:t>et </a:t>
                      </a:r>
                      <a:r>
                        <a:rPr lang="en-US" sz="1100" u="none" strike="noStrike" dirty="0">
                          <a:effectLst/>
                          <a:latin typeface="Arial" panose="020B0604020202020204" pitchFamily="34" charset="0"/>
                          <a:cs typeface="Arial" panose="020B0604020202020204" pitchFamily="34" charset="0"/>
                        </a:rPr>
                        <a:t>R</a:t>
                      </a:r>
                      <a:r>
                        <a:rPr lang="en-US" sz="1100" u="none" strike="noStrike" dirty="0" smtClean="0">
                          <a:effectLst/>
                          <a:latin typeface="Arial" panose="020B0604020202020204" pitchFamily="34" charset="0"/>
                          <a:cs typeface="Arial" panose="020B0604020202020204" pitchFamily="34" charset="0"/>
                        </a:rPr>
                        <a:t>evenue </a:t>
                      </a:r>
                      <a:r>
                        <a:rPr lang="en-US" sz="1100" u="none" strike="noStrike" dirty="0">
                          <a:effectLst/>
                          <a:latin typeface="Arial" panose="020B0604020202020204" pitchFamily="34" charset="0"/>
                          <a:cs typeface="Arial" panose="020B0604020202020204" pitchFamily="34" charset="0"/>
                        </a:rPr>
                        <a:t>(PPNR)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Annual</a:t>
                      </a:r>
                    </a:p>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(CCAR</a:t>
                      </a:r>
                      <a:r>
                        <a:rPr lang="en-US" sz="1100" baseline="0" dirty="0" smtClean="0">
                          <a:latin typeface="Arial" panose="020B0604020202020204" pitchFamily="34" charset="0"/>
                          <a:cs typeface="Arial" panose="020B0604020202020204" pitchFamily="34" charset="0"/>
                        </a:rPr>
                        <a:t> 9Q)</a:t>
                      </a:r>
                      <a:endParaRPr lang="en-US" sz="1100" dirty="0" smtClean="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$84M</a:t>
                      </a:r>
                    </a:p>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(CCAR 2016)</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&gt;=$105M</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&gt;=$115M</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5595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b="0" i="0" u="none" strike="noStrike" dirty="0" smtClean="0">
                          <a:solidFill>
                            <a:srgbClr val="000000"/>
                          </a:solidFill>
                          <a:effectLst/>
                          <a:latin typeface="Arial" panose="020B0604020202020204" pitchFamily="34" charset="0"/>
                          <a:cs typeface="Arial" panose="020B0604020202020204" pitchFamily="34" charset="0"/>
                        </a:rPr>
                        <a:t>*Tier</a:t>
                      </a:r>
                      <a:r>
                        <a:rPr lang="en-US" sz="1100" b="0" i="0" u="none" strike="noStrike" baseline="0" dirty="0" smtClean="0">
                          <a:solidFill>
                            <a:srgbClr val="000000"/>
                          </a:solidFill>
                          <a:effectLst/>
                          <a:latin typeface="Arial" panose="020B0604020202020204" pitchFamily="34" charset="0"/>
                          <a:cs typeface="Arial" panose="020B0604020202020204" pitchFamily="34" charset="0"/>
                        </a:rPr>
                        <a:t> 1 Leverage Ratio</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14.3%</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&lt;=10%</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&lt;=8%</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Cost to Revenue Ratio</a:t>
                      </a:r>
                      <a:endParaRPr lang="en-US" sz="11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marL="48014"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Quarterly</a:t>
                      </a:r>
                    </a:p>
                    <a:p>
                      <a:pPr algn="ctr">
                        <a:lnSpc>
                          <a:spcPct val="100000"/>
                        </a:lnSpc>
                      </a:pPr>
                      <a:r>
                        <a:rPr lang="en-US" sz="1100" b="0" dirty="0" smtClean="0">
                          <a:latin typeface="Arial" panose="020B0604020202020204" pitchFamily="34" charset="0"/>
                          <a:cs typeface="Arial" panose="020B0604020202020204" pitchFamily="34" charset="0"/>
                        </a:rPr>
                        <a:t>(YTD)</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77%</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&gt;=90%</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&gt;=96%</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Credit</a:t>
                      </a:r>
                      <a:r>
                        <a:rPr lang="en-US" sz="1100" b="1" baseline="0" dirty="0" smtClean="0">
                          <a:solidFill>
                            <a:schemeClr val="tx1"/>
                          </a:solidFill>
                          <a:latin typeface="Arial" panose="020B0604020202020204" pitchFamily="34" charset="0"/>
                          <a:cs typeface="Arial" panose="020B0604020202020204" pitchFamily="34" charset="0"/>
                        </a:rPr>
                        <a:t> risk</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kern="1200" baseline="0" dirty="0" smtClean="0">
                          <a:solidFill>
                            <a:schemeClr val="tx1"/>
                          </a:solidFill>
                          <a:latin typeface="Arial" panose="020B0604020202020204" pitchFamily="34" charset="0"/>
                          <a:ea typeface="ＭＳ Ｐゴシック"/>
                          <a:cs typeface="Arial" panose="020B0604020202020204" pitchFamily="34" charset="0"/>
                        </a:rPr>
                        <a:t>Highest one day amount of total non-DVP related to counterparty settling</a:t>
                      </a:r>
                      <a:endParaRPr lang="en-US" sz="1100" b="0" kern="1200" baseline="0" dirty="0">
                        <a:solidFill>
                          <a:schemeClr val="tx1"/>
                        </a:solidFill>
                        <a:latin typeface="Arial" panose="020B0604020202020204" pitchFamily="34" charset="0"/>
                        <a:ea typeface="ＭＳ Ｐゴシック"/>
                        <a:cs typeface="Arial" panose="020B0604020202020204" pitchFamily="34" charset="0"/>
                      </a:endParaRPr>
                    </a:p>
                  </a:txBody>
                  <a:tcPr marL="48014"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$17M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&gt;=$50M</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&gt;=$55M</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Liquidity / funding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Excess Margin  Coverage for Customer Account </a:t>
                      </a:r>
                      <a:endParaRPr lang="en-US" sz="11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marL="48014"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$311M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&lt;=$125M</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&lt;=$100M</a:t>
                      </a: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vMerge="1">
                  <a:txBody>
                    <a:bodyPr/>
                    <a:lstStyle/>
                    <a:p>
                      <a:endParaRPr lang="en-GB"/>
                    </a:p>
                  </a:txBody>
                  <a:tcPr/>
                </a:tc>
                <a:tc>
                  <a:txBody>
                    <a:bodyPr/>
                    <a:lstStyle/>
                    <a:p>
                      <a:pPr algn="l" fontAlgn="b">
                        <a:lnSpc>
                          <a:spcPct val="100000"/>
                        </a:lnSpc>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Excess Margin Coverage for House Account</a:t>
                      </a:r>
                      <a:endParaRPr lang="en-US" sz="11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marL="48014"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$459M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&lt;=$125M</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&lt;=$100M</a:t>
                      </a: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*Stressed </a:t>
                      </a:r>
                      <a:r>
                        <a:rPr lang="en-US" sz="1100" u="none" strike="noStrike" dirty="0">
                          <a:effectLst/>
                          <a:latin typeface="Arial" panose="020B0604020202020204" pitchFamily="34" charset="0"/>
                          <a:cs typeface="Arial" panose="020B0604020202020204" pitchFamily="34" charset="0"/>
                        </a:rPr>
                        <a:t>Survival </a:t>
                      </a:r>
                      <a:r>
                        <a:rPr lang="en-US" sz="1100" u="none" strike="noStrike" dirty="0" smtClean="0">
                          <a:effectLst/>
                          <a:latin typeface="Arial" panose="020B0604020202020204" pitchFamily="34" charset="0"/>
                          <a:cs typeface="Arial" panose="020B0604020202020204" pitchFamily="34" charset="0"/>
                        </a:rPr>
                        <a:t>Period </a:t>
                      </a:r>
                      <a:r>
                        <a:rPr lang="en-US" sz="1100" u="none" strike="noStrike" dirty="0">
                          <a:effectLst/>
                          <a:latin typeface="Arial" panose="020B0604020202020204" pitchFamily="34" charset="0"/>
                          <a:cs typeface="Arial" panose="020B0604020202020204" pitchFamily="34" charset="0"/>
                        </a:rPr>
                        <a:t>(days)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&gt;60 days</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 35 days</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 30 days</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MTM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Mark</a:t>
                      </a:r>
                      <a:r>
                        <a:rPr lang="en-US" sz="1100" b="0" i="0" kern="1200" baseline="0" dirty="0" smtClean="0">
                          <a:solidFill>
                            <a:schemeClr val="tx1"/>
                          </a:solidFill>
                          <a:latin typeface="Arial" panose="020B0604020202020204" pitchFamily="34" charset="0"/>
                          <a:ea typeface="+mn-ea"/>
                          <a:cs typeface="Arial" panose="020B0604020202020204" pitchFamily="34" charset="0"/>
                        </a:rPr>
                        <a:t>-to-Market Value at Risk (VaR)</a:t>
                      </a: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8014" marR="10003"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$0.14M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&gt;=$1M</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&gt;=$1.25M</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Content Placeholder 2"/>
          <p:cNvSpPr>
            <a:spLocks noGrp="1"/>
          </p:cNvSpPr>
          <p:nvPr>
            <p:ph sz="quarter" idx="11"/>
          </p:nvPr>
        </p:nvSpPr>
        <p:spPr/>
        <p:txBody>
          <a:bodyPr/>
          <a:lstStyle/>
          <a:p>
            <a:r>
              <a:rPr lang="en-US" dirty="0" smtClean="0"/>
              <a:t>2016 SIS RAS (1/2)</a:t>
            </a:r>
            <a:endParaRPr lang="en-GB" dirty="0"/>
          </a:p>
        </p:txBody>
      </p:sp>
      <p:sp>
        <p:nvSpPr>
          <p:cNvPr id="5" name="TextBox 4"/>
          <p:cNvSpPr txBox="1"/>
          <p:nvPr/>
        </p:nvSpPr>
        <p:spPr>
          <a:xfrm>
            <a:off x="5592245" y="1211864"/>
            <a:ext cx="3643946"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Equivalent SHUSA metric reported in Santander Group RAS</a:t>
            </a:r>
            <a:endParaRPr lang="en-US" sz="1000" dirty="0">
              <a:solidFill>
                <a:srgbClr val="000000"/>
              </a:solidFill>
              <a:ea typeface="ＭＳ Ｐゴシック"/>
            </a:endParaRPr>
          </a:p>
        </p:txBody>
      </p:sp>
      <p:grpSp>
        <p:nvGrpSpPr>
          <p:cNvPr id="7" name="Group 6"/>
          <p:cNvGrpSpPr/>
          <p:nvPr/>
        </p:nvGrpSpPr>
        <p:grpSpPr>
          <a:xfrm>
            <a:off x="436880" y="69852"/>
            <a:ext cx="1948579" cy="189008"/>
            <a:chOff x="457200" y="19052"/>
            <a:chExt cx="1948579" cy="189008"/>
          </a:xfrm>
        </p:grpSpPr>
        <p:sp>
          <p:nvSpPr>
            <p:cNvPr id="8" name="Oval 7"/>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panose="020B0604020202020204" pitchFamily="34" charset="0"/>
                  <a:ea typeface="ＭＳ Ｐゴシック" pitchFamily="-112" charset="-128"/>
                  <a:cs typeface="Arial" panose="020B0604020202020204" pitchFamily="34" charset="0"/>
                </a:rPr>
                <a:t>A</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9" name="Text Box 75"/>
            <p:cNvSpPr txBox="1">
              <a:spLocks noChangeArrowheads="1"/>
            </p:cNvSpPr>
            <p:nvPr/>
          </p:nvSpPr>
          <p:spPr bwMode="gray">
            <a:xfrm>
              <a:off x="690566" y="20638"/>
              <a:ext cx="1715213"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smtClean="0">
                  <a:solidFill>
                    <a:schemeClr val="bg1">
                      <a:lumMod val="50000"/>
                    </a:schemeClr>
                  </a:solidFill>
                </a:rPr>
                <a:t>Appendix: 2016 SIS RAS</a:t>
              </a:r>
              <a:endParaRPr lang="en-US" sz="1200" dirty="0">
                <a:solidFill>
                  <a:schemeClr val="bg1">
                    <a:lumMod val="50000"/>
                  </a:schemeClr>
                </a:solidFill>
              </a:endParaRPr>
            </a:p>
          </p:txBody>
        </p:sp>
      </p:grpSp>
      <p:sp>
        <p:nvSpPr>
          <p:cNvPr id="10" name="Footnote"/>
          <p:cNvSpPr/>
          <p:nvPr/>
        </p:nvSpPr>
        <p:spPr>
          <a:xfrm>
            <a:off x="1930806" y="6332540"/>
            <a:ext cx="5000958" cy="105863"/>
          </a:xfrm>
          <a:prstGeom prst="rect">
            <a:avLst/>
          </a:prstGeom>
          <a:extLst/>
        </p:spPr>
        <p:txBody>
          <a:bodyPr vert="horz" wrap="square" lIns="0" tIns="0" rIns="0" bIns="0" numCol="1" anchor="t" anchorCtr="0" compatLnSpc="1">
            <a:prstTxWarp prst="textNoShape">
              <a:avLst/>
            </a:prstTxWarp>
            <a:spAutoFit/>
          </a:bodyPr>
          <a:lstStyle/>
          <a:p>
            <a:pPr algn="l" eaLnBrk="1" hangingPunct="1"/>
            <a:r>
              <a:rPr lang="en-US" sz="800" dirty="0">
                <a:latin typeface="Arial"/>
                <a:ea typeface="ＭＳ Ｐゴシック"/>
                <a:sym typeface="Arial"/>
              </a:rPr>
              <a:t>See Metric Glossary in appendix for metric definitions</a:t>
            </a:r>
          </a:p>
        </p:txBody>
      </p:sp>
    </p:spTree>
    <p:extLst>
      <p:ext uri="{BB962C8B-B14F-4D97-AF65-F5344CB8AC3E}">
        <p14:creationId xmlns:p14="http://schemas.microsoft.com/office/powerpoint/2010/main" val="2000126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90205325"/>
              </p:ext>
            </p:extLst>
          </p:nvPr>
        </p:nvGraphicFramePr>
        <p:xfrm>
          <a:off x="365760" y="1463040"/>
          <a:ext cx="8896352" cy="2850407"/>
        </p:xfrm>
        <a:graphic>
          <a:graphicData uri="http://schemas.openxmlformats.org/drawingml/2006/table">
            <a:tbl>
              <a:tblPr firstRow="1" bandRow="1"/>
              <a:tblGrid>
                <a:gridCol w="1481456"/>
                <a:gridCol w="2398441"/>
                <a:gridCol w="1210847"/>
                <a:gridCol w="1288580"/>
                <a:gridCol w="1255552"/>
                <a:gridCol w="1261476"/>
              </a:tblGrid>
              <a:tr h="263343">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02760">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*Gross Operational</a:t>
                      </a:r>
                      <a:r>
                        <a:rPr lang="en-US" sz="1100" u="none" strike="noStrike" baseline="0" dirty="0" smtClean="0">
                          <a:effectLst/>
                          <a:latin typeface="Arial" panose="020B0604020202020204" pitchFamily="34" charset="0"/>
                          <a:cs typeface="Arial" panose="020B0604020202020204" pitchFamily="34" charset="0"/>
                        </a:rPr>
                        <a:t> Risk L</a:t>
                      </a:r>
                      <a:r>
                        <a:rPr lang="en-US" sz="1100" u="none" strike="noStrike" dirty="0" smtClean="0">
                          <a:effectLst/>
                          <a:latin typeface="Arial" panose="020B0604020202020204" pitchFamily="34" charset="0"/>
                          <a:cs typeface="Arial" panose="020B0604020202020204" pitchFamily="34" charset="0"/>
                        </a:rPr>
                        <a:t>osses </a:t>
                      </a:r>
                      <a:r>
                        <a:rPr lang="en-US" sz="1100" u="none" strike="noStrike" dirty="0">
                          <a:effectLst/>
                          <a:latin typeface="Arial" panose="020B0604020202020204" pitchFamily="34" charset="0"/>
                          <a:cs typeface="Arial" panose="020B0604020202020204" pitchFamily="34" charset="0"/>
                        </a:rPr>
                        <a:t>/ </a:t>
                      </a:r>
                      <a:r>
                        <a:rPr lang="en-US" sz="1100" u="none" strike="noStrike" dirty="0" smtClean="0">
                          <a:effectLst/>
                          <a:latin typeface="Arial" panose="020B0604020202020204" pitchFamily="34" charset="0"/>
                          <a:cs typeface="Arial" panose="020B0604020202020204" pitchFamily="34" charset="0"/>
                        </a:rPr>
                        <a:t>Gross Margin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Quarterly</a:t>
                      </a:r>
                    </a:p>
                    <a:p>
                      <a:pPr algn="ctr">
                        <a:lnSpc>
                          <a:spcPct val="100000"/>
                        </a:lnSpc>
                      </a:pPr>
                      <a:r>
                        <a:rPr lang="en-US" sz="1100" b="0" dirty="0" smtClean="0">
                          <a:latin typeface="Arial" panose="020B0604020202020204" pitchFamily="34" charset="0"/>
                          <a:cs typeface="Arial" panose="020B0604020202020204" pitchFamily="34" charset="0"/>
                        </a:rPr>
                        <a:t>(trailing 12m)</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0.19%</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&gt;=1.5%</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&gt;=2.0%</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0276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Material Operational Risk Events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smtClean="0">
                          <a:latin typeface="Arial" panose="020B0604020202020204" pitchFamily="34" charset="0"/>
                          <a:cs typeface="Arial" panose="020B0604020202020204" pitchFamily="34" charset="0"/>
                        </a:rPr>
                        <a:t>N/A</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0276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457200" rtl="0" eaLnBrk="1" fontAlgn="b" latinLnBrk="0" hangingPunct="1">
                        <a:lnSpc>
                          <a:spcPct val="115000"/>
                        </a:lnSpc>
                        <a:spcBef>
                          <a:spcPts val="0"/>
                        </a:spcBef>
                        <a:spcAft>
                          <a:spcPts val="0"/>
                        </a:spcAft>
                        <a:tabLst>
                          <a:tab pos="742950" algn="l"/>
                        </a:tabLst>
                      </a:pPr>
                      <a:r>
                        <a:rPr lang="en-US" sz="1100" b="0" i="0" u="none" strike="noStrike" kern="1200" dirty="0" smtClean="0">
                          <a:solidFill>
                            <a:schemeClr val="tx1"/>
                          </a:solidFill>
                          <a:effectLst/>
                          <a:latin typeface="Arial"/>
                          <a:ea typeface="+mn-ea"/>
                          <a:cs typeface="+mn-cs"/>
                        </a:rPr>
                        <a:t>Peak amount of</a:t>
                      </a:r>
                      <a:r>
                        <a:rPr lang="en-US" sz="1100" b="0" i="0" u="none" strike="noStrike" kern="1200" baseline="0" dirty="0" smtClean="0">
                          <a:solidFill>
                            <a:schemeClr val="tx1"/>
                          </a:solidFill>
                          <a:effectLst/>
                          <a:latin typeface="Arial"/>
                          <a:ea typeface="+mn-ea"/>
                          <a:cs typeface="+mn-cs"/>
                        </a:rPr>
                        <a:t> </a:t>
                      </a:r>
                      <a:r>
                        <a:rPr lang="en-US" sz="1100" b="0" i="0" u="none" strike="noStrike" kern="1200" dirty="0" smtClean="0">
                          <a:solidFill>
                            <a:schemeClr val="tx1"/>
                          </a:solidFill>
                          <a:effectLst/>
                          <a:latin typeface="Arial"/>
                          <a:ea typeface="+mn-ea"/>
                          <a:cs typeface="+mn-cs"/>
                        </a:rPr>
                        <a:t>failed trades (% of core</a:t>
                      </a:r>
                      <a:r>
                        <a:rPr lang="en-US" sz="1100" b="0" i="0" u="none" strike="noStrike" kern="1200" baseline="0" dirty="0" smtClean="0">
                          <a:solidFill>
                            <a:schemeClr val="tx1"/>
                          </a:solidFill>
                          <a:effectLst/>
                          <a:latin typeface="Arial"/>
                          <a:ea typeface="+mn-ea"/>
                          <a:cs typeface="+mn-cs"/>
                        </a:rPr>
                        <a:t> </a:t>
                      </a:r>
                      <a:r>
                        <a:rPr lang="en-US" sz="1100" b="0" i="0" u="none" strike="noStrike" kern="1200" dirty="0" smtClean="0">
                          <a:solidFill>
                            <a:schemeClr val="tx1"/>
                          </a:solidFill>
                          <a:effectLst/>
                          <a:latin typeface="Arial"/>
                          <a:ea typeface="+mn-ea"/>
                          <a:cs typeface="+mn-cs"/>
                        </a:rPr>
                        <a:t>equity)</a:t>
                      </a:r>
                      <a:endParaRPr lang="en-US" sz="1100" b="0" i="0" u="none" strike="noStrike" kern="1200" dirty="0">
                        <a:solidFill>
                          <a:schemeClr val="tx1"/>
                        </a:solidFill>
                        <a:effectLst/>
                        <a:latin typeface="Arial"/>
                        <a:ea typeface="+mn-ea"/>
                        <a:cs typeface="+mn-cs"/>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3.66%</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&gt;=5%</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&gt;=6%</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64028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Model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u="none" strike="noStrike" dirty="0" smtClean="0">
                          <a:effectLst/>
                          <a:latin typeface="Arial" panose="020B0604020202020204" pitchFamily="34" charset="0"/>
                          <a:cs typeface="Arial" panose="020B0604020202020204" pitchFamily="34" charset="0"/>
                        </a:rPr>
                        <a:t>Legacy Tier 1 Models in Production w/o Appropriate Approval</a:t>
                      </a:r>
                      <a:endParaRPr lang="en-US" sz="1100" b="0" i="0" u="none" strike="noStrike" dirty="0" smtClean="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N/A</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64028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Compliance &amp;</a:t>
                      </a:r>
                      <a:r>
                        <a:rPr lang="en-US" sz="1100" b="1" baseline="0" dirty="0" smtClean="0">
                          <a:solidFill>
                            <a:schemeClr val="tx1"/>
                          </a:solidFill>
                          <a:latin typeface="Arial" panose="020B0604020202020204" pitchFamily="34" charset="0"/>
                          <a:cs typeface="Arial" panose="020B0604020202020204" pitchFamily="34" charset="0"/>
                        </a:rPr>
                        <a:t> Reputational</a:t>
                      </a:r>
                      <a:r>
                        <a:rPr lang="en-US" sz="1100" b="1" dirty="0" smtClean="0">
                          <a:solidFill>
                            <a:schemeClr val="tx1"/>
                          </a:solidFill>
                          <a:latin typeface="Arial" panose="020B0604020202020204" pitchFamily="34" charset="0"/>
                          <a:cs typeface="Arial" panose="020B0604020202020204" pitchFamily="34" charset="0"/>
                        </a:rPr>
                        <a:t>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N/A</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Content Placeholder 2"/>
          <p:cNvSpPr>
            <a:spLocks noGrp="1"/>
          </p:cNvSpPr>
          <p:nvPr>
            <p:ph sz="quarter" idx="11"/>
          </p:nvPr>
        </p:nvSpPr>
        <p:spPr/>
        <p:txBody>
          <a:bodyPr/>
          <a:lstStyle/>
          <a:p>
            <a:r>
              <a:rPr lang="en-US" dirty="0" smtClean="0"/>
              <a:t>2016 SIS RAS (2/2)</a:t>
            </a:r>
            <a:endParaRPr lang="en-GB" dirty="0"/>
          </a:p>
        </p:txBody>
      </p:sp>
      <p:sp>
        <p:nvSpPr>
          <p:cNvPr id="6" name="TextBox 5"/>
          <p:cNvSpPr txBox="1"/>
          <p:nvPr/>
        </p:nvSpPr>
        <p:spPr>
          <a:xfrm>
            <a:off x="5592245" y="1211864"/>
            <a:ext cx="3643946"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Equivalent SHUSA metric reported in Santander Group RAS</a:t>
            </a:r>
            <a:endParaRPr lang="en-US" sz="1000" dirty="0">
              <a:solidFill>
                <a:srgbClr val="000000"/>
              </a:solidFill>
              <a:ea typeface="ＭＳ Ｐゴシック"/>
            </a:endParaRPr>
          </a:p>
        </p:txBody>
      </p:sp>
      <p:grpSp>
        <p:nvGrpSpPr>
          <p:cNvPr id="5" name="Group 4"/>
          <p:cNvGrpSpPr/>
          <p:nvPr/>
        </p:nvGrpSpPr>
        <p:grpSpPr>
          <a:xfrm>
            <a:off x="436880" y="69852"/>
            <a:ext cx="1948579" cy="189008"/>
            <a:chOff x="457200" y="19052"/>
            <a:chExt cx="1948579" cy="189008"/>
          </a:xfrm>
        </p:grpSpPr>
        <p:sp>
          <p:nvSpPr>
            <p:cNvPr id="7" name="Oval 6"/>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panose="020B0604020202020204" pitchFamily="34" charset="0"/>
                  <a:ea typeface="ＭＳ Ｐゴシック" pitchFamily="-112" charset="-128"/>
                  <a:cs typeface="Arial" panose="020B0604020202020204" pitchFamily="34" charset="0"/>
                </a:rPr>
                <a:t>A</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8" name="Text Box 75"/>
            <p:cNvSpPr txBox="1">
              <a:spLocks noChangeArrowheads="1"/>
            </p:cNvSpPr>
            <p:nvPr/>
          </p:nvSpPr>
          <p:spPr bwMode="gray">
            <a:xfrm>
              <a:off x="690566" y="20638"/>
              <a:ext cx="1715213"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smtClean="0">
                  <a:solidFill>
                    <a:schemeClr val="bg1">
                      <a:lumMod val="50000"/>
                    </a:schemeClr>
                  </a:solidFill>
                </a:rPr>
                <a:t>Appendix: 2016 </a:t>
              </a:r>
              <a:r>
                <a:rPr lang="en-US" sz="1200" dirty="0">
                  <a:solidFill>
                    <a:schemeClr val="bg1">
                      <a:lumMod val="50000"/>
                    </a:schemeClr>
                  </a:solidFill>
                </a:rPr>
                <a:t>SIS RAS</a:t>
              </a:r>
            </a:p>
          </p:txBody>
        </p:sp>
      </p:grpSp>
      <p:sp>
        <p:nvSpPr>
          <p:cNvPr id="9" name="Footnote"/>
          <p:cNvSpPr/>
          <p:nvPr/>
        </p:nvSpPr>
        <p:spPr>
          <a:xfrm>
            <a:off x="1930806" y="6332540"/>
            <a:ext cx="5000958" cy="105863"/>
          </a:xfrm>
          <a:prstGeom prst="rect">
            <a:avLst/>
          </a:prstGeom>
          <a:extLst/>
        </p:spPr>
        <p:txBody>
          <a:bodyPr vert="horz" wrap="square" lIns="0" tIns="0" rIns="0" bIns="0" numCol="1" anchor="t" anchorCtr="0" compatLnSpc="1">
            <a:prstTxWarp prst="textNoShape">
              <a:avLst/>
            </a:prstTxWarp>
            <a:spAutoFit/>
          </a:bodyPr>
          <a:lstStyle/>
          <a:p>
            <a:pPr algn="l" eaLnBrk="1" hangingPunct="1"/>
            <a:r>
              <a:rPr lang="en-US" sz="800" dirty="0">
                <a:latin typeface="Arial"/>
                <a:ea typeface="ＭＳ Ｐゴシック"/>
                <a:sym typeface="Arial"/>
              </a:rPr>
              <a:t>See Metric Glossary in appendix for metric definitions</a:t>
            </a:r>
          </a:p>
        </p:txBody>
      </p:sp>
    </p:spTree>
    <p:extLst>
      <p:ext uri="{BB962C8B-B14F-4D97-AF65-F5344CB8AC3E}">
        <p14:creationId xmlns:p14="http://schemas.microsoft.com/office/powerpoint/2010/main" val="2462391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solidFill>
                  <a:srgbClr val="FF0000"/>
                </a:solidFill>
              </a:rPr>
              <a:t>B</a:t>
            </a:r>
            <a:r>
              <a:rPr lang="en-GB" dirty="0" smtClean="0">
                <a:solidFill>
                  <a:srgbClr val="FF0000"/>
                </a:solidFill>
              </a:rPr>
              <a:t>.</a:t>
            </a:r>
            <a:r>
              <a:rPr lang="en-GB" dirty="0" smtClean="0"/>
              <a:t> Qualitative statements</a:t>
            </a:r>
            <a:endParaRPr lang="en-GB" b="0" dirty="0"/>
          </a:p>
        </p:txBody>
      </p:sp>
    </p:spTree>
    <p:extLst>
      <p:ext uri="{BB962C8B-B14F-4D97-AF65-F5344CB8AC3E}">
        <p14:creationId xmlns:p14="http://schemas.microsoft.com/office/powerpoint/2010/main" val="9653710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503121184"/>
              </p:ext>
            </p:extLst>
          </p:nvPr>
        </p:nvGraphicFramePr>
        <p:xfrm>
          <a:off x="365760" y="1463040"/>
          <a:ext cx="8896350" cy="4244733"/>
        </p:xfrm>
        <a:graphic>
          <a:graphicData uri="http://schemas.openxmlformats.org/drawingml/2006/table">
            <a:tbl>
              <a:tblPr/>
              <a:tblGrid>
                <a:gridCol w="1683877"/>
                <a:gridCol w="7212473"/>
              </a:tblGrid>
              <a:tr h="0">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0" marR="9525" marT="9525" marB="0" anchor="ctr">
                    <a:lnL w="12700" cmpd="sng">
                      <a:noFill/>
                      <a:prstDash val="solid"/>
                    </a:lnL>
                    <a:lnR w="12700" cmpd="sng">
                      <a:noFill/>
                      <a:prstDash val="solid"/>
                    </a:lnR>
                    <a:lnT w="12700" cmpd="sng">
                      <a:noFill/>
                      <a:prstDash val="soli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Qualitative statement</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171450" marR="9525" marT="9525" marB="0" anchor="ctr">
                    <a:lnL w="12700" cmpd="sng">
                      <a:noFill/>
                      <a:prstDash val="solid"/>
                    </a:lnL>
                    <a:lnR w="12700" cmpd="sng">
                      <a:noFill/>
                      <a:prstDash val="solid"/>
                    </a:lnR>
                    <a:lnT w="12700" cmpd="sng">
                      <a:noFill/>
                      <a:prstDash val="soli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463362">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Capital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adequacy</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SIS </a:t>
                      </a:r>
                      <a:r>
                        <a:rPr lang="en-US" sz="1100" b="0" i="0" u="none" strike="noStrike" dirty="0">
                          <a:solidFill>
                            <a:srgbClr val="000000"/>
                          </a:solidFill>
                          <a:effectLst/>
                          <a:latin typeface="Arial" panose="020B0604020202020204" pitchFamily="34" charset="0"/>
                          <a:cs typeface="Arial" panose="020B0604020202020204" pitchFamily="34" charset="0"/>
                        </a:rPr>
                        <a:t>will maintain sufficient excess regulatory net capital at all times to meet the needs of its business as evidenced by the approved business plans and strategic objectives.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824034">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Credit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t">
                        <a:spcBef>
                          <a:spcPts val="0"/>
                        </a:spcBef>
                        <a:spcAft>
                          <a:spcPts val="0"/>
                        </a:spcAft>
                      </a:pPr>
                      <a:r>
                        <a:rPr lang="en-US" sz="1100" dirty="0">
                          <a:solidFill>
                            <a:schemeClr val="tx1"/>
                          </a:solidFill>
                          <a:effectLst/>
                          <a:latin typeface="Arial"/>
                          <a:ea typeface="Calibri"/>
                          <a:cs typeface="Times New Roman"/>
                        </a:rPr>
                        <a:t>SIS has appetite for credit risk only to facilitate the settlement of equity transactions for long term institutional clients and brokers, where settlement is expected to be effected within the settlement period. SIS will not extend credit to a client to acquire, maintain, or carry securities positions. Credit extensions to facilitate equity transactions will require prior credit approval and the establishment of a limit.</a:t>
                      </a:r>
                      <a:endParaRPr lang="en-US" sz="1100" dirty="0">
                        <a:solidFill>
                          <a:schemeClr val="tx1"/>
                        </a:solidFill>
                        <a:effectLst/>
                        <a:latin typeface="Calibri"/>
                        <a:ea typeface="Calibri"/>
                        <a:cs typeface="Times New Roman"/>
                      </a:endParaRPr>
                    </a:p>
                  </a:txBody>
                  <a:tcPr marL="180340" marR="10160"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463362">
                <a:tc rowSpan="2">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Liquidity / Funding</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a:t>
                      </a:r>
                      <a:br>
                        <a:rPr lang="en-US" sz="1100" b="1" i="0" u="none" strike="noStrike" baseline="0" dirty="0" smtClean="0">
                          <a:solidFill>
                            <a:schemeClr val="tx1"/>
                          </a:solidFill>
                          <a:effectLst/>
                          <a:latin typeface="Arial" panose="020B0604020202020204" pitchFamily="34" charset="0"/>
                          <a:cs typeface="Arial" panose="020B0604020202020204" pitchFamily="34" charset="0"/>
                        </a:rPr>
                      </a:br>
                      <a:r>
                        <a:rPr lang="en-US" sz="1100" b="1" i="0" u="none" strike="noStrike" baseline="0" dirty="0" smtClean="0">
                          <a:solidFill>
                            <a:schemeClr val="tx1"/>
                          </a:solidFill>
                          <a:effectLst/>
                          <a:latin typeface="Arial" panose="020B0604020202020204" pitchFamily="34" charset="0"/>
                          <a:cs typeface="Arial" panose="020B0604020202020204" pitchFamily="34" charset="0"/>
                        </a:rPr>
                        <a:t>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fontAlgn="t">
                        <a:spcBef>
                          <a:spcPts val="0"/>
                        </a:spcBef>
                        <a:spcAft>
                          <a:spcPts val="0"/>
                        </a:spcAft>
                      </a:pPr>
                      <a:r>
                        <a:rPr lang="en-US" sz="1100" dirty="0">
                          <a:solidFill>
                            <a:schemeClr val="tx1"/>
                          </a:solidFill>
                          <a:effectLst/>
                          <a:latin typeface="Arial"/>
                          <a:ea typeface="Calibri"/>
                          <a:cs typeface="Times New Roman"/>
                        </a:rPr>
                        <a:t>SIS will ensure that it maintains sufficient high quality liquid assets to ensure sufficient liquidity to meet its funding obligations under stressed scenarios.  </a:t>
                      </a:r>
                      <a:endParaRPr lang="en-US" sz="1100" dirty="0">
                        <a:solidFill>
                          <a:schemeClr val="tx1"/>
                        </a:solidFill>
                        <a:effectLst/>
                        <a:latin typeface="Calibri"/>
                        <a:ea typeface="Calibri"/>
                        <a:cs typeface="Times New Roman"/>
                      </a:endParaRPr>
                    </a:p>
                  </a:txBody>
                  <a:tcPr marL="180340" marR="10160"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63362">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SIS will maintain a contingency funding plan to withstand liquidity shortfalls in a severe stress scenario.</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63362">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Interest Rate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t"/>
                      <a:r>
                        <a:rPr lang="en-US" sz="1100" b="0" i="0" u="none" strike="noStrike" dirty="0" smtClean="0">
                          <a:solidFill>
                            <a:srgbClr val="000000"/>
                          </a:solidFill>
                          <a:effectLst/>
                          <a:latin typeface="Arial" panose="020B0604020202020204" pitchFamily="34" charset="0"/>
                          <a:cs typeface="Arial" panose="020B0604020202020204" pitchFamily="34" charset="0"/>
                        </a:rPr>
                        <a:t>SIS </a:t>
                      </a:r>
                      <a:r>
                        <a:rPr lang="en-US" sz="1100" b="0" i="0" u="none" strike="noStrike" dirty="0">
                          <a:solidFill>
                            <a:srgbClr val="000000"/>
                          </a:solidFill>
                          <a:effectLst/>
                          <a:latin typeface="Arial" panose="020B0604020202020204" pitchFamily="34" charset="0"/>
                          <a:cs typeface="Arial" panose="020B0604020202020204" pitchFamily="34" charset="0"/>
                        </a:rPr>
                        <a:t>will ensure its investment portfolio has a near-zero interest-rate risk profile by limiting investments to treasury bills and readily marketable money market instruments.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63362">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Mark-to-Market </a:t>
                      </a:r>
                      <a:br>
                        <a:rPr lang="en-US" sz="1100" b="1" i="0" u="none" strike="noStrike" dirty="0" smtClean="0">
                          <a:solidFill>
                            <a:schemeClr val="tx1"/>
                          </a:solidFill>
                          <a:effectLst/>
                          <a:latin typeface="Arial" panose="020B0604020202020204" pitchFamily="34" charset="0"/>
                          <a:cs typeface="Arial" panose="020B0604020202020204" pitchFamily="34" charset="0"/>
                        </a:rPr>
                      </a:br>
                      <a:r>
                        <a:rPr lang="en-US" sz="1100" b="1" i="0" u="none" strike="noStrike" dirty="0" smtClean="0">
                          <a:solidFill>
                            <a:schemeClr val="tx1"/>
                          </a:solidFill>
                          <a:effectLst/>
                          <a:latin typeface="Arial" panose="020B0604020202020204" pitchFamily="34" charset="0"/>
                          <a:cs typeface="Arial" panose="020B0604020202020204" pitchFamily="34" charset="0"/>
                        </a:rPr>
                        <a:t>Portfolio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SIS </a:t>
                      </a:r>
                      <a:r>
                        <a:rPr lang="en-US" sz="1100" b="0" i="0" u="none" strike="noStrike" dirty="0">
                          <a:solidFill>
                            <a:srgbClr val="000000"/>
                          </a:solidFill>
                          <a:effectLst/>
                          <a:latin typeface="Arial" panose="020B0604020202020204" pitchFamily="34" charset="0"/>
                          <a:cs typeface="Arial" panose="020B0604020202020204" pitchFamily="34" charset="0"/>
                        </a:rPr>
                        <a:t>will maintain for its trading portfolio a low amount of market risk measured through value-at-risk.</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63362">
                <a:tc rowSpan="2">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Strategic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SIS </a:t>
                      </a:r>
                      <a:r>
                        <a:rPr lang="en-US" sz="1100" b="0" i="0" u="none" strike="noStrike" dirty="0">
                          <a:solidFill>
                            <a:srgbClr val="000000"/>
                          </a:solidFill>
                          <a:effectLst/>
                          <a:latin typeface="Arial" panose="020B0604020202020204" pitchFamily="34" charset="0"/>
                          <a:cs typeface="Arial" panose="020B0604020202020204" pitchFamily="34" charset="0"/>
                        </a:rPr>
                        <a:t>will allocate resources to ensure the achievement of its strategic and business objectives and will not place an undue amount of earnings or capital at risk under stressed conditions.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63362">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SIS will maintain strong governance, effective controls, and risk limits and metrics for all business activities.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Content Placeholder 3"/>
          <p:cNvSpPr>
            <a:spLocks noGrp="1"/>
          </p:cNvSpPr>
          <p:nvPr>
            <p:ph sz="quarter" idx="11"/>
          </p:nvPr>
        </p:nvSpPr>
        <p:spPr/>
        <p:txBody>
          <a:bodyPr/>
          <a:lstStyle/>
          <a:p>
            <a:r>
              <a:rPr lang="en-GB" smtClean="0">
                <a:latin typeface="Arial"/>
              </a:rPr>
              <a:t>2016 Qualitative statements (1/2)</a:t>
            </a:r>
            <a:endParaRPr lang="en-GB">
              <a:latin typeface="Arial"/>
            </a:endParaRPr>
          </a:p>
        </p:txBody>
      </p:sp>
      <p:grpSp>
        <p:nvGrpSpPr>
          <p:cNvPr id="5" name="Group 4"/>
          <p:cNvGrpSpPr/>
          <p:nvPr/>
        </p:nvGrpSpPr>
        <p:grpSpPr>
          <a:xfrm>
            <a:off x="436880" y="69852"/>
            <a:ext cx="2477570" cy="189008"/>
            <a:chOff x="457200" y="19052"/>
            <a:chExt cx="2477570" cy="189008"/>
          </a:xfrm>
        </p:grpSpPr>
        <p:sp>
          <p:nvSpPr>
            <p:cNvPr id="6" name="Oval 5"/>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panose="020B0604020202020204" pitchFamily="34" charset="0"/>
                  <a:ea typeface="ＭＳ Ｐゴシック" pitchFamily="-112" charset="-128"/>
                  <a:cs typeface="Arial" panose="020B0604020202020204" pitchFamily="34" charset="0"/>
                </a:rPr>
                <a:t>B</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7" name="Text Box 75"/>
            <p:cNvSpPr txBox="1">
              <a:spLocks noChangeArrowheads="1"/>
            </p:cNvSpPr>
            <p:nvPr/>
          </p:nvSpPr>
          <p:spPr bwMode="gray">
            <a:xfrm>
              <a:off x="690566" y="20638"/>
              <a:ext cx="2244204"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smtClean="0">
                  <a:solidFill>
                    <a:schemeClr val="bg1">
                      <a:lumMod val="50000"/>
                    </a:schemeClr>
                  </a:solidFill>
                </a:rPr>
                <a:t>Appendix: Qualitative statements</a:t>
              </a:r>
              <a:endParaRPr lang="en-US" sz="1200" dirty="0">
                <a:solidFill>
                  <a:schemeClr val="bg1">
                    <a:lumMod val="50000"/>
                  </a:schemeClr>
                </a:solidFill>
              </a:endParaRPr>
            </a:p>
          </p:txBody>
        </p:sp>
      </p:grpSp>
    </p:spTree>
    <p:extLst>
      <p:ext uri="{BB962C8B-B14F-4D97-AF65-F5344CB8AC3E}">
        <p14:creationId xmlns:p14="http://schemas.microsoft.com/office/powerpoint/2010/main" val="1342793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83451222"/>
              </p:ext>
            </p:extLst>
          </p:nvPr>
        </p:nvGraphicFramePr>
        <p:xfrm>
          <a:off x="361471" y="1459391"/>
          <a:ext cx="8896350" cy="4517046"/>
        </p:xfrm>
        <a:graphic>
          <a:graphicData uri="http://schemas.openxmlformats.org/drawingml/2006/table">
            <a:tbl>
              <a:tblPr/>
              <a:tblGrid>
                <a:gridCol w="1683877"/>
                <a:gridCol w="7212473"/>
              </a:tblGrid>
              <a:tr h="166712">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0" marR="9525" marT="9525" marB="0" anchor="ctr">
                    <a:lnL w="12700" cmpd="sng">
                      <a:noFill/>
                      <a:prstDash val="solid"/>
                    </a:lnL>
                    <a:lnR w="12700" cmpd="sng">
                      <a:noFill/>
                      <a:prstDash val="solid"/>
                    </a:lnR>
                    <a:lnT w="12700" cmpd="sng">
                      <a:noFill/>
                      <a:prstDash val="soli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Qualitative statement</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171450" marR="9525" marT="9525" marB="0" anchor="ctr">
                    <a:lnL w="12700" cmpd="sng">
                      <a:noFill/>
                      <a:prstDash val="solid"/>
                    </a:lnL>
                    <a:lnR w="12700" cmpd="sng">
                      <a:noFill/>
                      <a:prstDash val="solid"/>
                    </a:lnR>
                    <a:lnT w="12700" cmpd="sng">
                      <a:noFill/>
                      <a:prstDash val="soli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482209">
                <a:tc rowSpan="2">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Operational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SIS </a:t>
                      </a:r>
                      <a:r>
                        <a:rPr lang="en-US" sz="1100" b="0" i="0" u="none" strike="noStrike" dirty="0">
                          <a:solidFill>
                            <a:srgbClr val="000000"/>
                          </a:solidFill>
                          <a:effectLst/>
                          <a:latin typeface="Arial" panose="020B0604020202020204" pitchFamily="34" charset="0"/>
                          <a:cs typeface="Arial" panose="020B0604020202020204" pitchFamily="34" charset="0"/>
                        </a:rPr>
                        <a:t>has a risk-averse approach to operational risk but recognizes that it is inherent in all processes and systems  and must be adequately managed to meet business objectives.  </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220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SIS is committed to implementing policies, procedures and controls that will minimize losses incurred from inadequate or failed internal processes, people, and systems or from external events.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2209">
                <a:tc rowSpan="3">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Model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SIS will enforce model monitoring standards in line with industry practices and regulatory requirements.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220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SIS will allocate more resources to those models with the highest risk level (Tier 1).</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220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SIS will ensure no new models are used or put into production without the appropriate approval.</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2209">
                <a:tc rowSpan="4">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Compliance &amp; Reputational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SIS aims to comply fully with the letter and spirit of all applicable laws and regulatory standards that apply to its operations and it will ensure the timely remediation of any regulatory finding.</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220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SIS will treat its customers fairly, abide by all securities rules and regulations and will not pursue any business or maintain any practices that may damage its reputation with customers, employees, or other stakeholders.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220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SIS will not knowingly conduct business with individuals or entities it believes to be engaged in inappropriate behavior, money laundering, terrorist financing, corruption or other illicit financial activities.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220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SIS policy requires that all its employees and registered persons comply with all its policies and procedures, act with the highest ethical standards, and </a:t>
                      </a:r>
                      <a:r>
                        <a:rPr lang="en-US" sz="1100" b="0" i="0" u="none" strike="noStrike" dirty="0" smtClean="0">
                          <a:solidFill>
                            <a:srgbClr val="000000"/>
                          </a:solidFill>
                          <a:effectLst/>
                          <a:latin typeface="Arial"/>
                        </a:rPr>
                        <a:t>fulfill </a:t>
                      </a:r>
                      <a:r>
                        <a:rPr lang="en-US" sz="1100" b="0" i="0" u="none" strike="noStrike" dirty="0">
                          <a:solidFill>
                            <a:srgbClr val="000000"/>
                          </a:solidFill>
                          <a:effectLst/>
                          <a:latin typeface="Arial"/>
                        </a:rPr>
                        <a:t>their fiduciary obligations when applicable.</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Content Placeholder 3"/>
          <p:cNvSpPr>
            <a:spLocks noGrp="1"/>
          </p:cNvSpPr>
          <p:nvPr>
            <p:ph sz="quarter" idx="11"/>
          </p:nvPr>
        </p:nvSpPr>
        <p:spPr/>
        <p:txBody>
          <a:bodyPr/>
          <a:lstStyle/>
          <a:p>
            <a:r>
              <a:rPr lang="en-GB" smtClean="0">
                <a:latin typeface="Arial"/>
              </a:rPr>
              <a:t>2016 Qualitative statements (2/2)</a:t>
            </a:r>
            <a:endParaRPr lang="en-GB">
              <a:latin typeface="Arial"/>
            </a:endParaRPr>
          </a:p>
        </p:txBody>
      </p:sp>
      <p:grpSp>
        <p:nvGrpSpPr>
          <p:cNvPr id="5" name="Group 4"/>
          <p:cNvGrpSpPr/>
          <p:nvPr/>
        </p:nvGrpSpPr>
        <p:grpSpPr>
          <a:xfrm>
            <a:off x="436880" y="69852"/>
            <a:ext cx="2477570" cy="189008"/>
            <a:chOff x="457200" y="19052"/>
            <a:chExt cx="2477570" cy="189008"/>
          </a:xfrm>
        </p:grpSpPr>
        <p:sp>
          <p:nvSpPr>
            <p:cNvPr id="6" name="Oval 5"/>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panose="020B0604020202020204" pitchFamily="34" charset="0"/>
                  <a:ea typeface="ＭＳ Ｐゴシック" pitchFamily="-112" charset="-128"/>
                  <a:cs typeface="Arial" panose="020B0604020202020204" pitchFamily="34" charset="0"/>
                </a:rPr>
                <a:t>B</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7" name="Text Box 75"/>
            <p:cNvSpPr txBox="1">
              <a:spLocks noChangeArrowheads="1"/>
            </p:cNvSpPr>
            <p:nvPr/>
          </p:nvSpPr>
          <p:spPr bwMode="gray">
            <a:xfrm>
              <a:off x="690566" y="20638"/>
              <a:ext cx="2244204"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smtClean="0">
                  <a:solidFill>
                    <a:schemeClr val="bg1">
                      <a:lumMod val="50000"/>
                    </a:schemeClr>
                  </a:solidFill>
                </a:rPr>
                <a:t>Appendix: Qualitative statements</a:t>
              </a:r>
              <a:endParaRPr lang="en-US" sz="1200" dirty="0">
                <a:solidFill>
                  <a:schemeClr val="bg1">
                    <a:lumMod val="50000"/>
                  </a:schemeClr>
                </a:solidFill>
              </a:endParaRPr>
            </a:p>
          </p:txBody>
        </p:sp>
      </p:grpSp>
    </p:spTree>
    <p:extLst>
      <p:ext uri="{BB962C8B-B14F-4D97-AF65-F5344CB8AC3E}">
        <p14:creationId xmlns:p14="http://schemas.microsoft.com/office/powerpoint/2010/main" val="2965894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solidFill>
                  <a:srgbClr val="FF0000"/>
                </a:solidFill>
              </a:rPr>
              <a:t>C</a:t>
            </a:r>
            <a:r>
              <a:rPr lang="en-GB" dirty="0" smtClean="0">
                <a:solidFill>
                  <a:srgbClr val="FF0000"/>
                </a:solidFill>
              </a:rPr>
              <a:t>.</a:t>
            </a:r>
            <a:r>
              <a:rPr lang="en-GB" dirty="0" smtClean="0"/>
              <a:t> Metric glossary</a:t>
            </a:r>
            <a:endParaRPr lang="en-GB" b="0" dirty="0"/>
          </a:p>
        </p:txBody>
      </p:sp>
    </p:spTree>
    <p:extLst>
      <p:ext uri="{BB962C8B-B14F-4D97-AF65-F5344CB8AC3E}">
        <p14:creationId xmlns:p14="http://schemas.microsoft.com/office/powerpoint/2010/main" val="4011798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1"/>
          </p:nvPr>
        </p:nvSpPr>
        <p:spPr/>
        <p:txBody>
          <a:bodyPr/>
          <a:lstStyle/>
          <a:p>
            <a:r>
              <a:rPr lang="en-US" sz="2000" dirty="0" smtClean="0"/>
              <a:t>Metrics by RAS objective</a:t>
            </a:r>
            <a:endParaRPr lang="en-US" sz="2000" b="0" dirty="0">
              <a:solidFill>
                <a:schemeClr val="accent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154568282"/>
              </p:ext>
            </p:extLst>
          </p:nvPr>
        </p:nvGraphicFramePr>
        <p:xfrm>
          <a:off x="365760" y="1463040"/>
          <a:ext cx="8892222" cy="4598266"/>
        </p:xfrm>
        <a:graphic>
          <a:graphicData uri="http://schemas.openxmlformats.org/drawingml/2006/table">
            <a:tbl>
              <a:tblPr firstRow="1" bandRow="1">
                <a:tableStyleId>{839DD9DD-9E6C-4910-8AC0-68ADFF6A6AFC}</a:tableStyleId>
              </a:tblPr>
              <a:tblGrid>
                <a:gridCol w="913971"/>
                <a:gridCol w="1595650"/>
                <a:gridCol w="1457028"/>
                <a:gridCol w="1734273"/>
                <a:gridCol w="1595650"/>
                <a:gridCol w="1595650"/>
              </a:tblGrid>
              <a:tr h="0">
                <a:tc rowSpan="2">
                  <a:txBody>
                    <a:bodyPr/>
                    <a:lstStyle/>
                    <a:p>
                      <a:pPr>
                        <a:spcBef>
                          <a:spcPts val="200"/>
                        </a:spcBef>
                        <a:spcAft>
                          <a:spcPts val="200"/>
                        </a:spcAft>
                      </a:pPr>
                      <a:r>
                        <a:rPr lang="en-US" sz="1100" b="1" i="0" dirty="0" smtClean="0">
                          <a:solidFill>
                            <a:schemeClr val="accent1"/>
                          </a:solidFill>
                          <a:latin typeface="Arial" panose="020B0604020202020204" pitchFamily="34" charset="0"/>
                          <a:cs typeface="Arial" panose="020B0604020202020204" pitchFamily="34" charset="0"/>
                        </a:rPr>
                        <a:t>RAS Objective</a:t>
                      </a:r>
                      <a:endParaRPr lang="en-US" sz="1100" b="1" i="0" dirty="0">
                        <a:solidFill>
                          <a:schemeClr val="accent1"/>
                        </a:solidFill>
                        <a:latin typeface="Arial" panose="020B0604020202020204" pitchFamily="34" charset="0"/>
                        <a:cs typeface="Arial" panose="020B0604020202020204" pitchFamily="34" charset="0"/>
                      </a:endParaRPr>
                    </a:p>
                  </a:txBody>
                  <a:tcPr marL="45720" marR="45720" anchor="b">
                    <a:lnL>
                      <a:noFill/>
                    </a:lnL>
                    <a:lnR w="9525" cap="flat" cmpd="sng" algn="ctr">
                      <a:solidFill>
                        <a:schemeClr val="bg2"/>
                      </a:solidFill>
                      <a:prstDash val="dash"/>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spcBef>
                          <a:spcPts val="200"/>
                        </a:spcBef>
                        <a:spcAft>
                          <a:spcPts val="200"/>
                        </a:spcAft>
                      </a:pPr>
                      <a:r>
                        <a:rPr lang="en-US" sz="1100" dirty="0" smtClean="0">
                          <a:solidFill>
                            <a:schemeClr val="accent1"/>
                          </a:solidFill>
                          <a:latin typeface="Arial" panose="020B0604020202020204" pitchFamily="34" charset="0"/>
                          <a:cs typeface="Arial" panose="020B0604020202020204" pitchFamily="34" charset="0"/>
                        </a:rPr>
                        <a:t>Meet regulatory</a:t>
                      </a:r>
                      <a:r>
                        <a:rPr lang="en-US" sz="1100" baseline="0" dirty="0" smtClean="0">
                          <a:solidFill>
                            <a:schemeClr val="accent1"/>
                          </a:solidFill>
                          <a:latin typeface="Arial" panose="020B0604020202020204" pitchFamily="34" charset="0"/>
                          <a:cs typeface="Arial" panose="020B0604020202020204" pitchFamily="34" charset="0"/>
                        </a:rPr>
                        <a:t> constraints</a:t>
                      </a:r>
                      <a:endParaRPr lang="en-US" sz="1100" dirty="0" smtClean="0">
                        <a:solidFill>
                          <a:schemeClr val="accent1"/>
                        </a:solidFill>
                        <a:latin typeface="Arial" panose="020B0604020202020204" pitchFamily="34" charset="0"/>
                        <a:cs typeface="Arial" panose="020B0604020202020204" pitchFamily="34" charset="0"/>
                      </a:endParaRPr>
                    </a:p>
                  </a:txBody>
                  <a:tcPr marL="45720" marR="45720"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200" dirty="0" smtClean="0">
                        <a:solidFill>
                          <a:schemeClr val="accent1"/>
                        </a:solidFill>
                      </a:endParaRP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tcPr>
                </a:tc>
                <a:tc rowSpan="2">
                  <a:txBody>
                    <a:bodyPr/>
                    <a:lstStyle/>
                    <a:p>
                      <a:pPr marL="0" marR="0" lvl="0" indent="0" algn="l" defTabSz="457200" rtl="0" eaLnBrk="1" fontAlgn="auto" latinLnBrk="0" hangingPunct="1">
                        <a:lnSpc>
                          <a:spcPct val="100000"/>
                        </a:lnSpc>
                        <a:spcBef>
                          <a:spcPts val="200"/>
                        </a:spcBef>
                        <a:spcAft>
                          <a:spcPts val="200"/>
                        </a:spcAft>
                        <a:buClrTx/>
                        <a:buSzTx/>
                        <a:buFontTx/>
                        <a:buNone/>
                        <a:tabLst/>
                        <a:defRPr/>
                      </a:pPr>
                      <a:r>
                        <a:rPr lang="en-US" sz="1100" b="1" kern="1200" dirty="0" smtClean="0">
                          <a:solidFill>
                            <a:schemeClr val="accent1"/>
                          </a:solidFill>
                          <a:latin typeface="Arial" panose="020B0604020202020204" pitchFamily="34" charset="0"/>
                          <a:ea typeface="+mn-ea"/>
                          <a:cs typeface="Arial" panose="020B0604020202020204" pitchFamily="34" charset="0"/>
                        </a:rPr>
                        <a:t>Sustain</a:t>
                      </a:r>
                      <a:r>
                        <a:rPr lang="en-US" sz="1100" b="1" kern="1200" baseline="0" dirty="0" smtClean="0">
                          <a:solidFill>
                            <a:schemeClr val="accent1"/>
                          </a:solidFill>
                          <a:latin typeface="Arial" panose="020B0604020202020204" pitchFamily="34" charset="0"/>
                          <a:ea typeface="+mn-ea"/>
                          <a:cs typeface="Arial" panose="020B0604020202020204" pitchFamily="34" charset="0"/>
                        </a:rPr>
                        <a:t> confidence of external stakeholders (e.g. ratings agencies)</a:t>
                      </a:r>
                      <a:endParaRPr lang="en-US" sz="1100" b="1" kern="1200" dirty="0" smtClean="0">
                        <a:solidFill>
                          <a:schemeClr val="accent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lvl="0">
                        <a:spcBef>
                          <a:spcPts val="200"/>
                        </a:spcBef>
                        <a:spcAft>
                          <a:spcPts val="200"/>
                        </a:spcAft>
                      </a:pPr>
                      <a:r>
                        <a:rPr lang="en-US" sz="1100" dirty="0" smtClean="0">
                          <a:solidFill>
                            <a:schemeClr val="accent1"/>
                          </a:solidFill>
                          <a:latin typeface="Arial" panose="020B0604020202020204" pitchFamily="34" charset="0"/>
                          <a:cs typeface="Arial" panose="020B0604020202020204" pitchFamily="34" charset="0"/>
                        </a:rPr>
                        <a:t>Minimize</a:t>
                      </a:r>
                      <a:r>
                        <a:rPr lang="en-US" sz="1100" baseline="0" dirty="0" smtClean="0">
                          <a:solidFill>
                            <a:schemeClr val="accent1"/>
                          </a:solidFill>
                          <a:latin typeface="Arial" panose="020B0604020202020204" pitchFamily="34" charset="0"/>
                          <a:cs typeface="Arial" panose="020B0604020202020204" pitchFamily="34" charset="0"/>
                        </a:rPr>
                        <a:t> risks that do not generate incremental earnings</a:t>
                      </a:r>
                      <a:endParaRPr lang="en-US" sz="1100" dirty="0">
                        <a:solidFill>
                          <a:schemeClr val="accent1"/>
                        </a:solidFill>
                        <a:latin typeface="Arial" panose="020B0604020202020204" pitchFamily="34" charset="0"/>
                        <a:cs typeface="Arial" panose="020B0604020202020204" pitchFamily="34" charset="0"/>
                      </a:endParaRPr>
                    </a:p>
                  </a:txBody>
                  <a:tcPr marL="45720" marR="45720"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lvl="0" algn="l" defTabSz="457200" rtl="0" eaLnBrk="1" latinLnBrk="0" hangingPunct="1">
                        <a:spcBef>
                          <a:spcPts val="200"/>
                        </a:spcBef>
                        <a:spcAft>
                          <a:spcPts val="200"/>
                        </a:spcAft>
                      </a:pPr>
                      <a:r>
                        <a:rPr lang="en-US" sz="1100" b="1" kern="1200" dirty="0" smtClean="0">
                          <a:solidFill>
                            <a:schemeClr val="accent1"/>
                          </a:solidFill>
                          <a:latin typeface="Arial" panose="020B0604020202020204" pitchFamily="34" charset="0"/>
                          <a:ea typeface="+mn-ea"/>
                          <a:cs typeface="Arial" panose="020B0604020202020204" pitchFamily="34" charset="0"/>
                        </a:rPr>
                        <a:t>Comply with </a:t>
                      </a:r>
                      <a:br>
                        <a:rPr lang="en-US" sz="1100" b="1" kern="1200" dirty="0" smtClean="0">
                          <a:solidFill>
                            <a:schemeClr val="accent1"/>
                          </a:solidFill>
                          <a:latin typeface="Arial" panose="020B0604020202020204" pitchFamily="34" charset="0"/>
                          <a:ea typeface="+mn-ea"/>
                          <a:cs typeface="Arial" panose="020B0604020202020204" pitchFamily="34" charset="0"/>
                        </a:rPr>
                      </a:br>
                      <a:r>
                        <a:rPr lang="en-US" sz="1100" b="1" kern="1200" dirty="0" smtClean="0">
                          <a:solidFill>
                            <a:schemeClr val="accent1"/>
                          </a:solidFill>
                          <a:latin typeface="Arial" panose="020B0604020202020204" pitchFamily="34" charset="0"/>
                          <a:ea typeface="+mn-ea"/>
                          <a:cs typeface="Arial" panose="020B0604020202020204" pitchFamily="34" charset="0"/>
                        </a:rPr>
                        <a:t>Group-level Risk Appetite expectations</a:t>
                      </a:r>
                      <a:endParaRPr lang="en-US" sz="1100" b="1" kern="1200" dirty="0">
                        <a:solidFill>
                          <a:schemeClr val="accent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2"/>
                      </a:solidFill>
                      <a:prstDash val="dash"/>
                      <a:round/>
                      <a:headEnd type="none" w="med" len="med"/>
                      <a:tailEnd type="none" w="med" len="med"/>
                    </a:lnL>
                    <a:lnR w="12700" cap="flat" cmpd="sng" algn="ctr">
                      <a:noFill/>
                      <a:prstDash val="sysDot"/>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276273">
                <a:tc vMerge="1">
                  <a:txBody>
                    <a:bodyPr/>
                    <a:lstStyle/>
                    <a:p>
                      <a:endParaRPr lang="en-US" sz="1000" b="1" i="0" dirty="0">
                        <a:solidFill>
                          <a:schemeClr val="accent1"/>
                        </a:solidFill>
                      </a:endParaRPr>
                    </a:p>
                  </a:txBody>
                  <a:tcPr anchor="b">
                    <a:lnL>
                      <a:noFill/>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US" sz="1100" b="1" dirty="0" smtClean="0">
                          <a:solidFill>
                            <a:schemeClr val="bg2"/>
                          </a:solidFill>
                          <a:latin typeface="Arial" panose="020B0604020202020204" pitchFamily="34" charset="0"/>
                          <a:cs typeface="Arial" panose="020B0604020202020204" pitchFamily="34" charset="0"/>
                        </a:rPr>
                        <a:t>Quantitatively</a:t>
                      </a:r>
                      <a:r>
                        <a:rPr lang="en-US" sz="1100" b="1" baseline="0" dirty="0" smtClean="0">
                          <a:solidFill>
                            <a:schemeClr val="bg2"/>
                          </a:solidFill>
                          <a:latin typeface="Arial" panose="020B0604020202020204" pitchFamily="34" charset="0"/>
                          <a:cs typeface="Arial" panose="020B0604020202020204" pitchFamily="34" charset="0"/>
                        </a:rPr>
                        <a:t> </a:t>
                      </a:r>
                      <a:br>
                        <a:rPr lang="en-US" sz="1100" b="1" baseline="0" dirty="0" smtClean="0">
                          <a:solidFill>
                            <a:schemeClr val="bg2"/>
                          </a:solidFill>
                          <a:latin typeface="Arial" panose="020B0604020202020204" pitchFamily="34" charset="0"/>
                          <a:cs typeface="Arial" panose="020B0604020202020204" pitchFamily="34" charset="0"/>
                        </a:rPr>
                      </a:br>
                      <a:r>
                        <a:rPr lang="en-US" sz="1100" b="1" baseline="0" dirty="0" smtClean="0">
                          <a:solidFill>
                            <a:schemeClr val="bg2"/>
                          </a:solidFill>
                          <a:latin typeface="Arial" panose="020B0604020202020204" pitchFamily="34" charset="0"/>
                          <a:cs typeface="Arial" panose="020B0604020202020204" pitchFamily="34" charset="0"/>
                        </a:rPr>
                        <a:t>pass CCAR</a:t>
                      </a:r>
                      <a:endParaRPr lang="en-US" sz="1100" b="1" dirty="0" smtClean="0">
                        <a:solidFill>
                          <a:schemeClr val="bg2"/>
                        </a:solidFill>
                        <a:latin typeface="Arial" panose="020B0604020202020204" pitchFamily="34" charset="0"/>
                        <a:cs typeface="Arial" panose="020B0604020202020204" pitchFamily="34" charset="0"/>
                      </a:endParaRPr>
                    </a:p>
                  </a:txBody>
                  <a:tcPr marL="45720" marR="45720"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US" sz="1100" b="1" dirty="0" smtClean="0">
                          <a:solidFill>
                            <a:schemeClr val="bg2"/>
                          </a:solidFill>
                          <a:latin typeface="Arial" panose="020B0604020202020204" pitchFamily="34" charset="0"/>
                          <a:cs typeface="Arial" panose="020B0604020202020204" pitchFamily="34" charset="0"/>
                        </a:rPr>
                        <a:t>Comply with </a:t>
                      </a:r>
                      <a:br>
                        <a:rPr lang="en-US" sz="1100" b="1" dirty="0" smtClean="0">
                          <a:solidFill>
                            <a:schemeClr val="bg2"/>
                          </a:solidFill>
                          <a:latin typeface="Arial" panose="020B0604020202020204" pitchFamily="34" charset="0"/>
                          <a:cs typeface="Arial" panose="020B0604020202020204" pitchFamily="34" charset="0"/>
                        </a:rPr>
                      </a:br>
                      <a:r>
                        <a:rPr lang="en-US" sz="1100" b="1" dirty="0" smtClean="0">
                          <a:solidFill>
                            <a:schemeClr val="bg2"/>
                          </a:solidFill>
                          <a:latin typeface="Arial" panose="020B0604020202020204" pitchFamily="34" charset="0"/>
                          <a:cs typeface="Arial" panose="020B0604020202020204" pitchFamily="34" charset="0"/>
                        </a:rPr>
                        <a:t>other regulations</a:t>
                      </a:r>
                    </a:p>
                  </a:txBody>
                  <a:tcPr marL="45720" marR="45720"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vl="0"/>
                      <a:endParaRPr lang="en-US" sz="1200" dirty="0">
                        <a:solidFill>
                          <a:schemeClr val="accent1"/>
                        </a:solidFill>
                      </a:endParaRP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chemeClr val="bg1">
                        <a:lumMod val="95000"/>
                      </a:schemeClr>
                    </a:solidFill>
                  </a:tcPr>
                </a:tc>
                <a:tc vMerge="1">
                  <a:txBody>
                    <a:bodyPr/>
                    <a:lstStyle/>
                    <a:p>
                      <a:pPr lvl="0"/>
                      <a:endParaRPr lang="en-US" sz="1200" dirty="0">
                        <a:solidFill>
                          <a:schemeClr val="accent1"/>
                        </a:solidFill>
                      </a:endParaRP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chemeClr val="bg1">
                        <a:lumMod val="95000"/>
                      </a:schemeClr>
                    </a:solidFill>
                  </a:tcPr>
                </a:tc>
                <a:tc vMerge="1">
                  <a:txBody>
                    <a:bodyPr/>
                    <a:lstStyle/>
                    <a:p>
                      <a:pPr marL="0" lvl="0" algn="l" defTabSz="457200" rtl="0" eaLnBrk="1" latinLnBrk="0" hangingPunct="1"/>
                      <a:endParaRPr lang="en-US" sz="1200" b="1" kern="1200" dirty="0">
                        <a:solidFill>
                          <a:schemeClr val="accent1"/>
                        </a:solidFill>
                        <a:latin typeface="+mn-lt"/>
                        <a:ea typeface="+mn-ea"/>
                        <a:cs typeface="+mn-cs"/>
                      </a:endParaRP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chemeClr val="bg1">
                        <a:lumMod val="95000"/>
                      </a:schemeClr>
                    </a:solidFill>
                  </a:tcPr>
                </a:tc>
              </a:tr>
              <a:tr h="3912466">
                <a:tc>
                  <a:txBody>
                    <a:bodyPr/>
                    <a:lstStyle/>
                    <a:p>
                      <a:pPr>
                        <a:spcBef>
                          <a:spcPts val="200"/>
                        </a:spcBef>
                        <a:spcAft>
                          <a:spcPts val="200"/>
                        </a:spcAft>
                      </a:pPr>
                      <a:r>
                        <a:rPr lang="en-US" sz="1100" b="1" i="0" dirty="0" smtClean="0">
                          <a:solidFill>
                            <a:schemeClr val="tx1"/>
                          </a:solidFill>
                          <a:latin typeface="Arial" panose="020B0604020202020204" pitchFamily="34" charset="0"/>
                          <a:cs typeface="Arial" panose="020B0604020202020204" pitchFamily="34" charset="0"/>
                        </a:rPr>
                        <a:t>Metrics</a:t>
                      </a:r>
                      <a:endParaRPr lang="en-US" sz="1100" b="1" i="0" dirty="0">
                        <a:solidFill>
                          <a:schemeClr val="tx1"/>
                        </a:solidFill>
                        <a:latin typeface="Arial" panose="020B0604020202020204" pitchFamily="34" charset="0"/>
                        <a:cs typeface="Arial" panose="020B0604020202020204" pitchFamily="34" charset="0"/>
                      </a:endParaRPr>
                    </a:p>
                  </a:txBody>
                  <a:tcPr marL="45720" marR="45720">
                    <a:lnL>
                      <a:noFill/>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lvl="0" indent="-119063">
                        <a:spcBef>
                          <a:spcPts val="200"/>
                        </a:spcBef>
                        <a:spcAft>
                          <a:spcPts val="200"/>
                        </a:spcAft>
                        <a:buFont typeface="Arial" panose="020B0604020202020204" pitchFamily="34" charset="0"/>
                        <a:buChar char="•"/>
                      </a:pPr>
                      <a:r>
                        <a:rPr lang="en-US" sz="1100" b="0" i="0" dirty="0" smtClean="0">
                          <a:solidFill>
                            <a:schemeClr val="tx1"/>
                          </a:solidFill>
                          <a:latin typeface="Arial" panose="020B0604020202020204" pitchFamily="34" charset="0"/>
                          <a:cs typeface="Arial" panose="020B0604020202020204" pitchFamily="34" charset="0"/>
                        </a:rPr>
                        <a:t>PPNR impairment</a:t>
                      </a:r>
                    </a:p>
                    <a:p>
                      <a:pPr marL="119063" lvl="0" indent="-119063">
                        <a:spcBef>
                          <a:spcPts val="200"/>
                        </a:spcBef>
                        <a:spcAft>
                          <a:spcPts val="200"/>
                        </a:spcAft>
                        <a:buFont typeface="Arial" panose="020B0604020202020204" pitchFamily="34" charset="0"/>
                        <a:buChar char="•"/>
                      </a:pPr>
                      <a:r>
                        <a:rPr lang="en-US" sz="1100" b="0" i="0" dirty="0" smtClean="0">
                          <a:solidFill>
                            <a:schemeClr val="tx1"/>
                          </a:solidFill>
                          <a:latin typeface="Arial" panose="020B0604020202020204" pitchFamily="34" charset="0"/>
                          <a:cs typeface="Arial" panose="020B0604020202020204" pitchFamily="34" charset="0"/>
                        </a:rPr>
                        <a:t>Tier 1 Leverage Ratio</a:t>
                      </a:r>
                      <a:r>
                        <a:rPr lang="en-US" sz="1100" b="0" i="0" baseline="0" dirty="0" smtClean="0">
                          <a:solidFill>
                            <a:schemeClr val="tx1"/>
                          </a:solidFill>
                          <a:latin typeface="Arial" panose="020B0604020202020204" pitchFamily="34" charset="0"/>
                          <a:cs typeface="Arial" panose="020B0604020202020204" pitchFamily="34" charset="0"/>
                        </a:rPr>
                        <a:t> (baseline + stress)</a:t>
                      </a:r>
                      <a:endParaRPr lang="en-US" sz="1100" b="0" i="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Open MRIAs or equivalent regulatory matters requiring Immediate Attention</a:t>
                      </a:r>
                    </a:p>
                  </a:txBody>
                  <a:tcPr marL="45720" marR="45720">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lvl="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b="0" i="0" dirty="0" smtClean="0">
                          <a:solidFill>
                            <a:schemeClr val="tx1"/>
                          </a:solidFill>
                          <a:latin typeface="Arial" panose="020B0604020202020204" pitchFamily="34" charset="0"/>
                          <a:cs typeface="Arial" panose="020B0604020202020204" pitchFamily="34" charset="0"/>
                        </a:rPr>
                        <a:t>Excess Net</a:t>
                      </a:r>
                      <a:r>
                        <a:rPr lang="en-US" sz="1100" b="0" i="0" baseline="0" dirty="0" smtClean="0">
                          <a:solidFill>
                            <a:schemeClr val="tx1"/>
                          </a:solidFill>
                          <a:latin typeface="Arial" panose="020B0604020202020204" pitchFamily="34" charset="0"/>
                          <a:cs typeface="Arial" panose="020B0604020202020204" pitchFamily="34" charset="0"/>
                        </a:rPr>
                        <a:t> Capital</a:t>
                      </a:r>
                      <a:endParaRPr lang="en-US" sz="1100" b="0" i="0" dirty="0" smtClean="0">
                        <a:solidFill>
                          <a:schemeClr val="tx1"/>
                        </a:solidFill>
                        <a:latin typeface="Arial" panose="020B0604020202020204" pitchFamily="34" charset="0"/>
                        <a:cs typeface="Arial" panose="020B0604020202020204" pitchFamily="34" charset="0"/>
                      </a:endParaRPr>
                    </a:p>
                    <a:p>
                      <a:pPr marL="119063" marR="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b="0" i="0" dirty="0" smtClean="0">
                          <a:solidFill>
                            <a:schemeClr val="tx1"/>
                          </a:solidFill>
                          <a:latin typeface="Arial" panose="020B0604020202020204" pitchFamily="34" charset="0"/>
                          <a:ea typeface="ＭＳ Ｐゴシック" pitchFamily="-112" charset="-128"/>
                          <a:cs typeface="Arial" panose="020B0604020202020204" pitchFamily="34" charset="0"/>
                        </a:rPr>
                        <a:t>Mark-to-market (MtM)</a:t>
                      </a:r>
                      <a:r>
                        <a:rPr lang="en-US" sz="1100" b="0" i="0" baseline="0" dirty="0" smtClean="0">
                          <a:solidFill>
                            <a:schemeClr val="tx1"/>
                          </a:solidFill>
                          <a:latin typeface="Arial" panose="020B0604020202020204" pitchFamily="34" charset="0"/>
                          <a:ea typeface="ＭＳ Ｐゴシック" pitchFamily="-112" charset="-128"/>
                          <a:cs typeface="Arial" panose="020B0604020202020204" pitchFamily="34" charset="0"/>
                        </a:rPr>
                        <a:t> Value at Risk (</a:t>
                      </a:r>
                      <a:r>
                        <a:rPr lang="en-US" sz="1100" b="0" i="0" dirty="0" smtClean="0">
                          <a:solidFill>
                            <a:schemeClr val="tx1"/>
                          </a:solidFill>
                          <a:latin typeface="Arial" panose="020B0604020202020204" pitchFamily="34" charset="0"/>
                          <a:ea typeface="ＭＳ Ｐゴシック" pitchFamily="-112" charset="-128"/>
                          <a:cs typeface="Arial" panose="020B0604020202020204" pitchFamily="34" charset="0"/>
                        </a:rPr>
                        <a:t>VaR)</a:t>
                      </a:r>
                    </a:p>
                    <a:p>
                      <a:pPr marL="119063" marR="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b="0" i="0" dirty="0" smtClean="0">
                          <a:solidFill>
                            <a:schemeClr val="tx1"/>
                          </a:solidFill>
                          <a:latin typeface="Arial" panose="020B0604020202020204" pitchFamily="34" charset="0"/>
                          <a:ea typeface="ＭＳ Ｐゴシック" pitchFamily="-112" charset="-128"/>
                          <a:cs typeface="Arial" panose="020B0604020202020204" pitchFamily="34" charset="0"/>
                        </a:rPr>
                        <a:t>Cost to income</a:t>
                      </a:r>
                      <a:r>
                        <a:rPr lang="en-US" sz="1100" b="0" i="0" baseline="0" dirty="0" smtClean="0">
                          <a:solidFill>
                            <a:schemeClr val="tx1"/>
                          </a:solidFill>
                          <a:latin typeface="Arial" panose="020B0604020202020204" pitchFamily="34" charset="0"/>
                          <a:ea typeface="ＭＳ Ｐゴシック" pitchFamily="-112" charset="-128"/>
                          <a:cs typeface="Arial" panose="020B0604020202020204" pitchFamily="34" charset="0"/>
                        </a:rPr>
                        <a:t> ratio</a:t>
                      </a:r>
                    </a:p>
                    <a:p>
                      <a:pPr marL="119063" marR="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b="0" i="0" baseline="0" dirty="0" smtClean="0">
                          <a:solidFill>
                            <a:schemeClr val="tx1"/>
                          </a:solidFill>
                          <a:latin typeface="Arial" panose="020B0604020202020204" pitchFamily="34" charset="0"/>
                          <a:ea typeface="ＭＳ Ｐゴシック" pitchFamily="-112" charset="-128"/>
                          <a:cs typeface="Arial" panose="020B0604020202020204" pitchFamily="34" charset="0"/>
                        </a:rPr>
                        <a:t>Excess margin coverage for customer support</a:t>
                      </a:r>
                    </a:p>
                    <a:p>
                      <a:pPr marL="119063" marR="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b="0" i="0" baseline="0" dirty="0" smtClean="0">
                          <a:solidFill>
                            <a:schemeClr val="tx1"/>
                          </a:solidFill>
                          <a:latin typeface="Arial" panose="020B0604020202020204" pitchFamily="34" charset="0"/>
                          <a:ea typeface="ＭＳ Ｐゴシック" pitchFamily="-112" charset="-128"/>
                          <a:cs typeface="Arial" panose="020B0604020202020204" pitchFamily="34" charset="0"/>
                        </a:rPr>
                        <a:t>Excess margin coverage for house account</a:t>
                      </a:r>
                      <a:endParaRPr lang="en-US" sz="1100" b="0" i="0" dirty="0" smtClean="0">
                        <a:solidFill>
                          <a:schemeClr val="tx1"/>
                        </a:solidFill>
                        <a:latin typeface="Arial" panose="020B0604020202020204" pitchFamily="34" charset="0"/>
                        <a:ea typeface="ＭＳ Ｐゴシック" pitchFamily="-112" charset="-128"/>
                        <a:cs typeface="Arial" panose="020B0604020202020204" pitchFamily="34" charset="0"/>
                      </a:endParaRPr>
                    </a:p>
                  </a:txBody>
                  <a:tcPr marL="45720" marR="45720">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9063" lvl="0" indent="-119063" algn="l" defTabSz="457200" rtl="0" eaLnBrk="1" latinLnBrk="0" hangingPunct="1">
                        <a:spcBef>
                          <a:spcPts val="200"/>
                        </a:spcBef>
                        <a:spcAft>
                          <a:spcPts val="200"/>
                        </a:spcAft>
                        <a:buFont typeface="Arial" panose="020B0604020202020204" pitchFamily="34" charset="0"/>
                        <a:buChar char="•"/>
                      </a:pPr>
                      <a:r>
                        <a:rPr lang="en-US" sz="1100" b="0" i="0" kern="1200" dirty="0" smtClean="0">
                          <a:solidFill>
                            <a:schemeClr val="tx1"/>
                          </a:solidFill>
                          <a:latin typeface="Arial" panose="020B0604020202020204" pitchFamily="34" charset="0"/>
                          <a:ea typeface="+mn-ea"/>
                          <a:cs typeface="Arial" panose="020B0604020202020204" pitchFamily="34" charset="0"/>
                        </a:rPr>
                        <a:t>Gross</a:t>
                      </a:r>
                      <a:r>
                        <a:rPr lang="en-US" sz="1100" b="0" i="0" kern="1200" baseline="0" dirty="0" smtClean="0">
                          <a:solidFill>
                            <a:schemeClr val="tx1"/>
                          </a:solidFill>
                          <a:latin typeface="Arial" panose="020B0604020202020204" pitchFamily="34" charset="0"/>
                          <a:ea typeface="+mn-ea"/>
                          <a:cs typeface="Arial" panose="020B0604020202020204" pitchFamily="34" charset="0"/>
                        </a:rPr>
                        <a:t> Operational Losses/Gross Margin</a:t>
                      </a:r>
                    </a:p>
                    <a:p>
                      <a:pPr marL="119063" lvl="0" indent="-119063" algn="l" defTabSz="457200" rtl="0" eaLnBrk="1" latinLnBrk="0" hangingPunct="1">
                        <a:spcBef>
                          <a:spcPts val="200"/>
                        </a:spcBef>
                        <a:spcAft>
                          <a:spcPts val="200"/>
                        </a:spcAft>
                        <a:buFont typeface="Arial" panose="020B0604020202020204" pitchFamily="34" charset="0"/>
                        <a:buChar char="•"/>
                      </a:pPr>
                      <a:r>
                        <a:rPr lang="en-US" sz="1100" b="0" i="0" u="none" strike="noStrike" dirty="0" smtClean="0">
                          <a:solidFill>
                            <a:schemeClr val="tx1"/>
                          </a:solidFill>
                          <a:effectLst/>
                          <a:latin typeface="Arial"/>
                        </a:rPr>
                        <a:t>Material Operational Risk Events</a:t>
                      </a:r>
                    </a:p>
                    <a:p>
                      <a:pPr marL="119063" lvl="0" indent="-119063" algn="l" defTabSz="457200" rtl="0" eaLnBrk="1" latinLnBrk="0" hangingPunct="1">
                        <a:spcBef>
                          <a:spcPts val="200"/>
                        </a:spcBef>
                        <a:spcAft>
                          <a:spcPts val="200"/>
                        </a:spcAft>
                        <a:buFont typeface="Arial" panose="020B0604020202020204" pitchFamily="34" charset="0"/>
                        <a:buChar char="•"/>
                      </a:pPr>
                      <a:r>
                        <a:rPr lang="en-US" sz="1100" b="0" i="0" kern="1200" baseline="0" dirty="0" smtClean="0">
                          <a:solidFill>
                            <a:schemeClr val="tx1"/>
                          </a:solidFill>
                          <a:latin typeface="Arial" panose="020B0604020202020204" pitchFamily="34" charset="0"/>
                          <a:ea typeface="+mn-ea"/>
                          <a:cs typeface="Arial" panose="020B0604020202020204" pitchFamily="34" charset="0"/>
                        </a:rPr>
                        <a:t>Legacy Tier 1 models w/o appropriate approval</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kern="1200" dirty="0" smtClean="0">
                          <a:solidFill>
                            <a:schemeClr val="tx1"/>
                          </a:solidFill>
                          <a:effectLst/>
                          <a:latin typeface="Arial"/>
                          <a:ea typeface="ＭＳ Ｐゴシック"/>
                          <a:cs typeface="ＭＳ Ｐゴシック"/>
                        </a:rPr>
                        <a:t>Peak amount of</a:t>
                      </a:r>
                      <a:r>
                        <a:rPr lang="en-US" sz="1100" b="0" i="0" u="none" strike="noStrike" kern="1200" baseline="0" dirty="0" smtClean="0">
                          <a:solidFill>
                            <a:schemeClr val="tx1"/>
                          </a:solidFill>
                          <a:effectLst/>
                          <a:latin typeface="Arial"/>
                          <a:ea typeface="ＭＳ Ｐゴシック"/>
                          <a:cs typeface="ＭＳ Ｐゴシック"/>
                        </a:rPr>
                        <a:t> </a:t>
                      </a:r>
                      <a:r>
                        <a:rPr lang="en-US" sz="1100" b="0" i="0" u="none" strike="noStrike" kern="1200" dirty="0" smtClean="0">
                          <a:solidFill>
                            <a:schemeClr val="tx1"/>
                          </a:solidFill>
                          <a:effectLst/>
                          <a:latin typeface="Arial"/>
                          <a:ea typeface="ＭＳ Ｐゴシック"/>
                          <a:cs typeface="ＭＳ Ｐゴシック"/>
                        </a:rPr>
                        <a:t>failed trades (% of core</a:t>
                      </a:r>
                      <a:r>
                        <a:rPr lang="en-US" sz="1100" b="0" i="0" u="none" strike="noStrike" kern="1200" baseline="0" dirty="0" smtClean="0">
                          <a:solidFill>
                            <a:schemeClr val="tx1"/>
                          </a:solidFill>
                          <a:effectLst/>
                          <a:latin typeface="Arial"/>
                          <a:ea typeface="ＭＳ Ｐゴシック"/>
                          <a:cs typeface="ＭＳ Ｐゴシック"/>
                        </a:rPr>
                        <a:t> </a:t>
                      </a:r>
                      <a:r>
                        <a:rPr lang="en-US" sz="1100" b="0" i="0" u="none" strike="noStrike" kern="1200" dirty="0" smtClean="0">
                          <a:solidFill>
                            <a:schemeClr val="tx1"/>
                          </a:solidFill>
                          <a:effectLst/>
                          <a:latin typeface="Arial"/>
                          <a:ea typeface="ＭＳ Ｐゴシック"/>
                          <a:cs typeface="ＭＳ Ｐゴシック"/>
                        </a:rPr>
                        <a:t>equity)</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kern="1200" baseline="0" dirty="0" smtClean="0">
                          <a:solidFill>
                            <a:schemeClr val="tx1"/>
                          </a:solidFill>
                          <a:latin typeface="Arial" panose="020B0604020202020204" pitchFamily="34" charset="0"/>
                          <a:ea typeface="ＭＳ Ｐゴシック"/>
                          <a:cs typeface="Arial" panose="020B0604020202020204" pitchFamily="34" charset="0"/>
                        </a:rPr>
                        <a:t>Highest one day amount of total non-DVP related to counterparty settling</a:t>
                      </a:r>
                      <a:endParaRPr lang="en-US" sz="1100" b="0" kern="1200" baseline="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9063" marR="0" lvl="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Stressed Survival Period (days)</a:t>
                      </a:r>
                      <a:endParaRPr lang="en-US" sz="11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2"/>
                      </a:solidFill>
                      <a:prstDash val="dash"/>
                      <a:round/>
                      <a:headEnd type="none" w="med" len="med"/>
                      <a:tailEnd type="none" w="med" len="med"/>
                    </a:lnL>
                    <a:lnR w="12700" cap="flat" cmpd="sng" algn="ctr">
                      <a:noFill/>
                      <a:prstDash val="sysDot"/>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1" name="Text Box 75"/>
          <p:cNvSpPr txBox="1">
            <a:spLocks noChangeArrowheads="1"/>
          </p:cNvSpPr>
          <p:nvPr/>
        </p:nvSpPr>
        <p:spPr bwMode="gray">
          <a:xfrm>
            <a:off x="407540" y="98167"/>
            <a:ext cx="106599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Metric selection</a:t>
            </a:r>
            <a:endParaRPr lang="en-US" sz="1200" dirty="0">
              <a:solidFill>
                <a:schemeClr val="bg1">
                  <a:lumMod val="50000"/>
                </a:schemeClr>
              </a:solidFill>
            </a:endParaRPr>
          </a:p>
        </p:txBody>
      </p:sp>
    </p:spTree>
    <p:extLst>
      <p:ext uri="{BB962C8B-B14F-4D97-AF65-F5344CB8AC3E}">
        <p14:creationId xmlns:p14="http://schemas.microsoft.com/office/powerpoint/2010/main" val="38187869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790031583"/>
              </p:ext>
            </p:extLst>
          </p:nvPr>
        </p:nvGraphicFramePr>
        <p:xfrm>
          <a:off x="361471" y="1459392"/>
          <a:ext cx="8896350" cy="4328256"/>
        </p:xfrm>
        <a:graphic>
          <a:graphicData uri="http://schemas.openxmlformats.org/drawingml/2006/table">
            <a:tbl>
              <a:tblPr firstRow="1" bandRow="1"/>
              <a:tblGrid>
                <a:gridCol w="877225"/>
                <a:gridCol w="3570950"/>
                <a:gridCol w="877225"/>
                <a:gridCol w="3570950"/>
              </a:tblGrid>
              <a:tr h="36068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smtClean="0">
                          <a:solidFill>
                            <a:srgbClr val="000000"/>
                          </a:solidFill>
                          <a:effectLst/>
                          <a:latin typeface="Arial"/>
                        </a:rPr>
                        <a:t>AuM</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smtClean="0">
                          <a:solidFill>
                            <a:srgbClr val="000000"/>
                          </a:solidFill>
                          <a:effectLst/>
                          <a:latin typeface="Arial"/>
                        </a:rPr>
                        <a:t>Assets under Management</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smtClean="0">
                          <a:solidFill>
                            <a:srgbClr val="000000"/>
                          </a:solidFill>
                          <a:effectLst/>
                          <a:latin typeface="Arial"/>
                        </a:rPr>
                        <a:t>NPL</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smtClean="0">
                          <a:solidFill>
                            <a:srgbClr val="000000"/>
                          </a:solidFill>
                          <a:effectLst/>
                          <a:latin typeface="Arial"/>
                        </a:rPr>
                        <a:t>Non-performing</a:t>
                      </a:r>
                      <a:r>
                        <a:rPr lang="en-US" sz="1200" b="0" i="0" u="none" strike="noStrike" baseline="0" dirty="0" smtClean="0">
                          <a:solidFill>
                            <a:srgbClr val="000000"/>
                          </a:solidFill>
                          <a:effectLst/>
                          <a:latin typeface="Arial"/>
                        </a:rPr>
                        <a:t> Loan</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6068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BHC</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Bank Holding Company</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P&amp;L</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Profit and Loss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6068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C&amp;I</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a:solidFill>
                            <a:srgbClr val="000000"/>
                          </a:solidFill>
                          <a:effectLst/>
                          <a:latin typeface="Arial"/>
                        </a:rPr>
                        <a:t>Commercial &amp; Industrial</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PBT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Profit before Tax</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6068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CCAR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a:solidFill>
                            <a:srgbClr val="000000"/>
                          </a:solidFill>
                          <a:effectLst/>
                          <a:latin typeface="Arial"/>
                        </a:rPr>
                        <a:t>Comprehensive Capital Analysis and Review</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PCA</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Prompt Corrective Action</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6068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CRO</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Chief Risk Officer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PPNR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Pre-Provision Net Revenue</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6068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DPD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Days Past Due</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RWA</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Risk Weighted Assets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6068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ERMC</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Executive Risk Management Committee</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SDART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Santander Drive Auto Receivables Trust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6068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FRB / Fed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Federal Reserve Bank</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TBD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To be defined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6068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GBM</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Global Banking and Markets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14As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CCAR output report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6068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ICAAP </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Internal Capital Adequacy Assessment Process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424B3</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SDART regulatory filing report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6068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LCR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Liquidity Coverage Ratio</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9Q</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9 Quarters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6068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NCO</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Net Charge Off</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11"/>
          </p:nvPr>
        </p:nvSpPr>
        <p:spPr/>
        <p:txBody>
          <a:bodyPr/>
          <a:lstStyle/>
          <a:p>
            <a:r>
              <a:rPr lang="en-GB" smtClean="0">
                <a:latin typeface="Arial"/>
              </a:rPr>
              <a:t>Acronym Glossary</a:t>
            </a:r>
            <a:endParaRPr lang="en-GB">
              <a:latin typeface="Arial"/>
            </a:endParaRPr>
          </a:p>
        </p:txBody>
      </p:sp>
      <p:grpSp>
        <p:nvGrpSpPr>
          <p:cNvPr id="4" name="Group 3"/>
          <p:cNvGrpSpPr/>
          <p:nvPr/>
        </p:nvGrpSpPr>
        <p:grpSpPr>
          <a:xfrm>
            <a:off x="436880" y="69852"/>
            <a:ext cx="1990257" cy="189008"/>
            <a:chOff x="457200" y="19052"/>
            <a:chExt cx="1990257" cy="189008"/>
          </a:xfrm>
        </p:grpSpPr>
        <p:sp>
          <p:nvSpPr>
            <p:cNvPr id="5" name="Oval 4"/>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panose="020B0604020202020204" pitchFamily="34" charset="0"/>
                  <a:ea typeface="ＭＳ Ｐゴシック" pitchFamily="-112" charset="-128"/>
                  <a:cs typeface="Arial" panose="020B0604020202020204" pitchFamily="34" charset="0"/>
                </a:rPr>
                <a:t>C</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6" name="Text Box 75"/>
            <p:cNvSpPr txBox="1">
              <a:spLocks noChangeArrowheads="1"/>
            </p:cNvSpPr>
            <p:nvPr/>
          </p:nvSpPr>
          <p:spPr bwMode="gray">
            <a:xfrm>
              <a:off x="690566" y="20638"/>
              <a:ext cx="1756891"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smtClean="0">
                  <a:solidFill>
                    <a:schemeClr val="bg1">
                      <a:lumMod val="50000"/>
                    </a:schemeClr>
                  </a:solidFill>
                </a:rPr>
                <a:t>Appendix: Metric glossary</a:t>
              </a:r>
              <a:endParaRPr lang="en-US" sz="1200" dirty="0">
                <a:solidFill>
                  <a:schemeClr val="bg1">
                    <a:lumMod val="50000"/>
                  </a:schemeClr>
                </a:solidFill>
              </a:endParaRPr>
            </a:p>
          </p:txBody>
        </p:sp>
      </p:grpSp>
    </p:spTree>
    <p:extLst>
      <p:ext uri="{BB962C8B-B14F-4D97-AF65-F5344CB8AC3E}">
        <p14:creationId xmlns:p14="http://schemas.microsoft.com/office/powerpoint/2010/main" val="3193667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606640847"/>
              </p:ext>
            </p:extLst>
          </p:nvPr>
        </p:nvGraphicFramePr>
        <p:xfrm>
          <a:off x="361471" y="1459392"/>
          <a:ext cx="8896350" cy="4707490"/>
        </p:xfrm>
        <a:graphic>
          <a:graphicData uri="http://schemas.openxmlformats.org/drawingml/2006/table">
            <a:tbl>
              <a:tblPr firstRow="1" bandRow="1"/>
              <a:tblGrid>
                <a:gridCol w="1465449"/>
                <a:gridCol w="2982727"/>
                <a:gridCol w="4448174"/>
              </a:tblGrid>
              <a:tr h="17966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FF0000"/>
                          </a:solidFill>
                          <a:effectLst/>
                          <a:latin typeface="Arial"/>
                        </a:rPr>
                        <a:t>Risk type</a:t>
                      </a:r>
                      <a:endParaRPr lang="en-US" sz="1100" b="1" i="0" u="none" strike="noStrike" dirty="0">
                        <a:solidFill>
                          <a:srgbClr val="FF0000"/>
                        </a:solidFill>
                        <a:effectLst/>
                        <a:latin typeface="Arial"/>
                      </a:endParaRPr>
                    </a:p>
                  </a:txBody>
                  <a:tcPr marL="8629" marR="8629" marT="821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FF0000"/>
                          </a:solidFill>
                          <a:effectLst/>
                          <a:latin typeface="Arial"/>
                        </a:rPr>
                        <a:t>Metric</a:t>
                      </a:r>
                      <a:endParaRPr lang="en-US" sz="1100" b="1" i="0" u="none" strike="noStrike" dirty="0">
                        <a:solidFill>
                          <a:srgbClr val="FF0000"/>
                        </a:solidFill>
                        <a:effectLst/>
                        <a:latin typeface="Arial"/>
                      </a:endParaRPr>
                    </a:p>
                  </a:txBody>
                  <a:tcPr marL="8629" marR="8629" marT="821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FF0000"/>
                          </a:solidFill>
                          <a:effectLst/>
                          <a:latin typeface="Arial"/>
                        </a:rPr>
                        <a:t>Definition</a:t>
                      </a:r>
                      <a:endParaRPr lang="en-US" sz="1100" b="1" i="0" u="none" strike="noStrike" dirty="0">
                        <a:solidFill>
                          <a:srgbClr val="FF0000"/>
                        </a:solidFill>
                        <a:effectLst/>
                        <a:latin typeface="Arial"/>
                      </a:endParaRPr>
                    </a:p>
                  </a:txBody>
                  <a:tcPr marL="8629" marR="8629" marT="821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50941">
                <a:tc rowSpan="3">
                  <a:txBody>
                    <a:bodyPr/>
                    <a:lstStyle/>
                    <a:p>
                      <a:pPr algn="l" rtl="0" fontAlgn="ctr"/>
                      <a:r>
                        <a:rPr lang="en-US" sz="1100" b="1" i="0" u="none" strike="noStrike" dirty="0" smtClean="0">
                          <a:solidFill>
                            <a:srgbClr val="000000"/>
                          </a:solidFill>
                          <a:effectLst/>
                          <a:latin typeface="Arial"/>
                        </a:rPr>
                        <a:t>Capital adequacy</a:t>
                      </a:r>
                      <a:endParaRPr lang="en-US" sz="11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effectLst/>
                          <a:latin typeface="Arial"/>
                        </a:rPr>
                        <a:t>Cost to Revenue Ratio</a:t>
                      </a:r>
                      <a:endParaRPr lang="en-US" sz="1100" b="0" i="0" u="none" strike="noStrike" dirty="0">
                        <a:effectLst/>
                        <a:latin typeface="Arial"/>
                      </a:endParaRP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a:rPr>
                        <a:t>Total</a:t>
                      </a:r>
                      <a:r>
                        <a:rPr lang="en-US" sz="1100" b="0" i="0" u="none" strike="noStrike" baseline="0" dirty="0" smtClean="0">
                          <a:solidFill>
                            <a:srgbClr val="000000"/>
                          </a:solidFill>
                          <a:effectLst/>
                          <a:latin typeface="Arial"/>
                        </a:rPr>
                        <a:t> Costs over Total Revenue </a:t>
                      </a:r>
                      <a:r>
                        <a:rPr lang="en-US" sz="1100" b="0" i="0" u="none" strike="noStrike" kern="1200" baseline="0" dirty="0" smtClean="0">
                          <a:solidFill>
                            <a:srgbClr val="000000"/>
                          </a:solidFill>
                          <a:effectLst/>
                          <a:latin typeface="Arial"/>
                          <a:ea typeface="+mn-ea"/>
                          <a:cs typeface="+mn-cs"/>
                        </a:rPr>
                        <a:t>reported quarterly and should be aggregate year-to-date</a:t>
                      </a: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86476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1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effectLst/>
                          <a:latin typeface="Arial"/>
                        </a:rPr>
                        <a:t>Excess Net Capital</a:t>
                      </a:r>
                      <a:endParaRPr lang="en-US" sz="1100" b="0" i="0" u="none" strike="noStrike" dirty="0">
                        <a:effectLst/>
                        <a:latin typeface="Arial"/>
                      </a:endParaRP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a:rPr>
                        <a:t>As per SEC regulations, every broker-dealer must, at all times, have, and maintain, net capital no less than the required amount by the SEC for the broker-dealer.</a:t>
                      </a:r>
                      <a:r>
                        <a:rPr lang="en-US" sz="1100" b="0" i="0" u="none" strike="noStrike" baseline="0" dirty="0" smtClean="0">
                          <a:solidFill>
                            <a:srgbClr val="000000"/>
                          </a:solidFill>
                          <a:effectLst/>
                          <a:latin typeface="Arial"/>
                        </a:rPr>
                        <a:t> </a:t>
                      </a:r>
                      <a:r>
                        <a:rPr lang="en-US" sz="1100" b="0" i="0" u="none" strike="noStrike" dirty="0" smtClean="0">
                          <a:solidFill>
                            <a:srgbClr val="000000"/>
                          </a:solidFill>
                          <a:effectLst/>
                          <a:latin typeface="Arial"/>
                        </a:rPr>
                        <a:t>The excess is simply the amount above the minimum required.</a:t>
                      </a:r>
                      <a:r>
                        <a:rPr lang="en-US" sz="1100" b="0" i="0" u="none" strike="noStrike" baseline="0" dirty="0" smtClean="0">
                          <a:solidFill>
                            <a:srgbClr val="000000"/>
                          </a:solidFill>
                          <a:effectLst/>
                          <a:latin typeface="Arial"/>
                        </a:rPr>
                        <a:t> </a:t>
                      </a:r>
                      <a:r>
                        <a:rPr lang="en-US" sz="1100" b="0" i="0" u="none" strike="noStrike" dirty="0" smtClean="0">
                          <a:solidFill>
                            <a:srgbClr val="000000"/>
                          </a:solidFill>
                          <a:effectLst/>
                          <a:latin typeface="Arial"/>
                        </a:rPr>
                        <a:t>The excess amount is necessary for the</a:t>
                      </a:r>
                      <a:r>
                        <a:rPr lang="en-US" sz="1100" b="0" i="0" u="none" strike="noStrike" baseline="0" dirty="0" smtClean="0">
                          <a:solidFill>
                            <a:srgbClr val="000000"/>
                          </a:solidFill>
                          <a:effectLst/>
                          <a:latin typeface="Arial"/>
                        </a:rPr>
                        <a:t> broker-dealer </a:t>
                      </a:r>
                      <a:r>
                        <a:rPr lang="en-US" sz="1100" b="0" i="0" u="none" strike="noStrike" dirty="0" smtClean="0">
                          <a:solidFill>
                            <a:srgbClr val="000000"/>
                          </a:solidFill>
                          <a:effectLst/>
                          <a:latin typeface="Arial"/>
                        </a:rPr>
                        <a:t>to</a:t>
                      </a:r>
                      <a:r>
                        <a:rPr lang="en-US" sz="1100" b="0" i="0" u="none" strike="noStrike" baseline="0" dirty="0" smtClean="0">
                          <a:solidFill>
                            <a:srgbClr val="000000"/>
                          </a:solidFill>
                          <a:effectLst/>
                          <a:latin typeface="Arial"/>
                        </a:rPr>
                        <a:t> </a:t>
                      </a:r>
                      <a:r>
                        <a:rPr lang="en-US" sz="1100" b="0" i="0" u="none" strike="noStrike" dirty="0" smtClean="0">
                          <a:solidFill>
                            <a:srgbClr val="000000"/>
                          </a:solidFill>
                          <a:effectLst/>
                          <a:latin typeface="Arial"/>
                        </a:rPr>
                        <a:t>operate in several businesses</a:t>
                      </a: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522214">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1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effectLst/>
                          <a:latin typeface="Arial"/>
                        </a:rPr>
                        <a:t>Impairment to Pre-Provision Net Revenue (PPNR)</a:t>
                      </a:r>
                      <a:endParaRPr lang="en-US" sz="1100" b="0" i="0" u="none" strike="noStrike" dirty="0">
                        <a:effectLst/>
                        <a:latin typeface="Arial"/>
                      </a:endParaRP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0" i="0" u="none" strike="noStrike" dirty="0" smtClean="0">
                          <a:solidFill>
                            <a:srgbClr val="000000"/>
                          </a:solidFill>
                          <a:effectLst/>
                          <a:latin typeface="Arial"/>
                        </a:rPr>
                        <a:t>The projected 9Q cumulative increase in PPNR impairment between the CCAR BHC Stress and BHC Baseline scenarios and any available capital surplus under the CCAR BHC Stress scenario </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50941">
                <a:tc>
                  <a:txBody>
                    <a:bodyPr/>
                    <a:lstStyle/>
                    <a:p>
                      <a:pPr algn="l" rtl="0" fontAlgn="ctr"/>
                      <a:r>
                        <a:rPr lang="en-US" sz="1100" b="1" i="0" u="none" strike="noStrike" dirty="0" smtClean="0">
                          <a:solidFill>
                            <a:srgbClr val="000000"/>
                          </a:solidFill>
                          <a:effectLst/>
                          <a:latin typeface="Arial"/>
                        </a:rPr>
                        <a:t>Credit risk</a:t>
                      </a:r>
                      <a:endParaRPr lang="en-US" sz="11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kern="1200" baseline="0" dirty="0" smtClean="0">
                          <a:solidFill>
                            <a:schemeClr val="tx1"/>
                          </a:solidFill>
                          <a:latin typeface="Arial" panose="020B0604020202020204" pitchFamily="34" charset="0"/>
                          <a:ea typeface="ＭＳ Ｐゴシック"/>
                          <a:cs typeface="Arial" panose="020B0604020202020204" pitchFamily="34" charset="0"/>
                        </a:rPr>
                        <a:t>Highest one day amount of total non-DVP related to counterparty settling</a:t>
                      </a:r>
                      <a:endParaRPr lang="en-US" sz="1100" b="0" kern="1200" baseline="0" dirty="0">
                        <a:solidFill>
                          <a:schemeClr val="tx1"/>
                        </a:solidFill>
                        <a:latin typeface="Arial" panose="020B0604020202020204" pitchFamily="34" charset="0"/>
                        <a:ea typeface="ＭＳ Ｐゴシック"/>
                        <a:cs typeface="Arial" panose="020B0604020202020204" pitchFamily="34" charset="0"/>
                      </a:endParaRPr>
                    </a:p>
                  </a:txBody>
                  <a:tcPr marL="9144" marR="9144" marT="36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Highest One Day Amount of Total Non-DVP relating to clients, affiliated brokers, or non-affiliated brokers settling share purchases in one day</a:t>
                      </a:r>
                    </a:p>
                  </a:txBody>
                  <a:tcPr marL="9144" marR="9144"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0941">
                <a:tc rowSpan="3">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cs typeface="Arial" panose="020B0604020202020204" pitchFamily="34" charset="0"/>
                        </a:rPr>
                        <a:t>Liquidity / funding</a:t>
                      </a:r>
                      <a:r>
                        <a:rPr lang="en-US" sz="1100" b="1" i="0" u="none" strike="noStrike" baseline="0" dirty="0" smtClean="0">
                          <a:solidFill>
                            <a:srgbClr val="000000"/>
                          </a:solidFill>
                          <a:effectLst/>
                          <a:latin typeface="Arial" panose="020B0604020202020204" pitchFamily="34" charset="0"/>
                          <a:cs typeface="Arial" panose="020B0604020202020204" pitchFamily="34" charset="0"/>
                        </a:rPr>
                        <a:t> risk</a:t>
                      </a:r>
                      <a:endParaRPr lang="en-US" sz="1100" b="1" i="0" u="none" strike="noStrike" dirty="0" smtClean="0">
                        <a:solidFill>
                          <a:srgbClr val="000000"/>
                        </a:solidFill>
                        <a:effectLst/>
                        <a:latin typeface="Arial" panose="020B0604020202020204" pitchFamily="34" charset="0"/>
                        <a:cs typeface="Arial" panose="020B0604020202020204" pitchFamily="34" charset="0"/>
                      </a:endParaRPr>
                    </a:p>
                    <a:p>
                      <a:pPr algn="l" rtl="0" fontAlgn="ctr"/>
                      <a:endParaRPr lang="en-US" sz="11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Excess Margin  Coverage for Customer Account </a:t>
                      </a:r>
                    </a:p>
                  </a:txBody>
                  <a:tcPr marL="9144" marR="9144" marT="36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Excess Margin  Coverage for Customer Account  (Total Cash + Treasury Bills-Margin Requirement at CME)</a:t>
                      </a:r>
                    </a:p>
                  </a:txBody>
                  <a:tcPr marL="9144" marR="9144"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42546">
                <a:tc vMerge="1">
                  <a:txBody>
                    <a:bodyPr/>
                    <a:lstStyle/>
                    <a:p>
                      <a:pPr algn="l" rtl="0" fontAlgn="ctr"/>
                      <a:endParaRPr lang="en-US" sz="11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Excess Margin Coverage for House Account</a:t>
                      </a:r>
                      <a:endParaRPr lang="en-US" sz="11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marL="9144" marR="9144" marT="36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Excess Margin Coverage for House Account(Total Cash + Treasury Bills-Margin Requirement at CME)</a:t>
                      </a:r>
                    </a:p>
                  </a:txBody>
                  <a:tcPr marL="9144" marR="9144"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0941">
                <a:tc vMerge="1">
                  <a:txBody>
                    <a:bodyPr/>
                    <a:lstStyle/>
                    <a:p>
                      <a:pPr algn="l" rtl="0" fontAlgn="ctr"/>
                      <a:endParaRPr lang="en-US" sz="11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panose="020B0604020202020204" pitchFamily="34" charset="0"/>
                          <a:cs typeface="Arial" panose="020B0604020202020204" pitchFamily="34" charset="0"/>
                        </a:rPr>
                        <a:t>Stressed Survival Period (days)</a:t>
                      </a:r>
                    </a:p>
                  </a:txBody>
                  <a:tcPr marL="9144" marR="9144"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The amount of days remaining until SHUSA and its subsidiaries will have a cash shortfall under stressed conditions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5094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a:rPr>
                        <a:t>Mark-to-market</a:t>
                      </a:r>
                      <a:r>
                        <a:rPr lang="en-US" sz="1100" b="1" i="0" u="none" strike="noStrike" baseline="0" dirty="0" smtClean="0">
                          <a:solidFill>
                            <a:srgbClr val="000000"/>
                          </a:solidFill>
                          <a:effectLst/>
                          <a:latin typeface="Arial"/>
                        </a:rPr>
                        <a:t> portfolio risk</a:t>
                      </a:r>
                      <a:endParaRPr lang="en-US" sz="1100" b="1" i="0" u="none" strike="noStrike" dirty="0" smtClean="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effectLst/>
                          <a:latin typeface="Arial"/>
                        </a:rPr>
                        <a:t>MTM Value at Risk (VaR)</a:t>
                      </a:r>
                      <a:endParaRPr lang="en-US" sz="1100" b="0" i="0" u="none" strike="noStrike" dirty="0">
                        <a:effectLst/>
                        <a:latin typeface="Arial"/>
                      </a:endParaRP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0" i="0" u="none" strike="noStrike" dirty="0" smtClean="0">
                          <a:solidFill>
                            <a:srgbClr val="000000"/>
                          </a:solidFill>
                          <a:effectLst/>
                          <a:latin typeface="Arial"/>
                        </a:rPr>
                        <a:t>The MTM VaR metric covers the market risk in all material trading portfolios</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5227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a:rPr>
                        <a:t>Model risk</a:t>
                      </a: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u="none" strike="noStrike" dirty="0" smtClean="0">
                          <a:effectLst/>
                          <a:latin typeface="Arial" panose="020B0604020202020204" pitchFamily="34" charset="0"/>
                          <a:cs typeface="Arial" panose="020B0604020202020204" pitchFamily="34" charset="0"/>
                        </a:rPr>
                        <a:t>Legacy Tier 1 Models in Production w/o Appropriate Approval</a:t>
                      </a:r>
                      <a:endParaRPr lang="en-US" sz="1100" b="0" i="0" u="none" strike="noStrike" dirty="0" smtClean="0">
                        <a:solidFill>
                          <a:srgbClr val="000000"/>
                        </a:solidFill>
                        <a:effectLst/>
                        <a:latin typeface="Arial" panose="020B0604020202020204" pitchFamily="34" charset="0"/>
                        <a:cs typeface="Arial" panose="020B0604020202020204" pitchFamily="34" charset="0"/>
                      </a:endParaRP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0" i="0" u="none" strike="noStrike" dirty="0" smtClean="0">
                          <a:solidFill>
                            <a:srgbClr val="000000"/>
                          </a:solidFill>
                          <a:effectLst/>
                          <a:latin typeface="Arial"/>
                        </a:rPr>
                        <a:t>The number of legacy Tier 1 models used in production without appropriate approvals</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691320">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a:rPr>
                        <a:t>Compliance risk</a:t>
                      </a: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50" b="0" i="0" u="none" strike="noStrike" dirty="0" smtClean="0">
                          <a:solidFill>
                            <a:srgbClr val="000000"/>
                          </a:solidFill>
                          <a:effectLst/>
                          <a:latin typeface="Arial"/>
                        </a:rPr>
                        <a:t>The total number of open MRIAs issued by the Federal Reserve to all Santander entities operating in the US and over which the FRB has jurisdiction or other equivalent regulatory matters requiring</a:t>
                      </a:r>
                      <a:r>
                        <a:rPr lang="en-US" sz="1050" b="0" i="0" u="none" strike="noStrike" baseline="0" dirty="0" smtClean="0">
                          <a:solidFill>
                            <a:srgbClr val="000000"/>
                          </a:solidFill>
                          <a:effectLst/>
                          <a:latin typeface="Arial"/>
                        </a:rPr>
                        <a:t> immediate attention (SIS – FINRA)</a:t>
                      </a:r>
                      <a:endParaRPr lang="en-US" sz="105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11"/>
          </p:nvPr>
        </p:nvSpPr>
        <p:spPr/>
        <p:txBody>
          <a:bodyPr/>
          <a:lstStyle/>
          <a:p>
            <a:r>
              <a:rPr lang="en-GB" smtClean="0">
                <a:latin typeface="Arial"/>
              </a:rPr>
              <a:t>Metrics Glossary (1/2)</a:t>
            </a:r>
            <a:endParaRPr lang="en-GB">
              <a:latin typeface="Arial"/>
            </a:endParaRPr>
          </a:p>
        </p:txBody>
      </p:sp>
      <p:grpSp>
        <p:nvGrpSpPr>
          <p:cNvPr id="4" name="Group 3"/>
          <p:cNvGrpSpPr/>
          <p:nvPr/>
        </p:nvGrpSpPr>
        <p:grpSpPr>
          <a:xfrm>
            <a:off x="436880" y="69852"/>
            <a:ext cx="1990257" cy="189008"/>
            <a:chOff x="457200" y="19052"/>
            <a:chExt cx="1990257" cy="189008"/>
          </a:xfrm>
        </p:grpSpPr>
        <p:sp>
          <p:nvSpPr>
            <p:cNvPr id="5" name="Oval 4"/>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panose="020B0604020202020204" pitchFamily="34" charset="0"/>
                  <a:ea typeface="ＭＳ Ｐゴシック" pitchFamily="-112" charset="-128"/>
                  <a:cs typeface="Arial" panose="020B0604020202020204" pitchFamily="34" charset="0"/>
                </a:rPr>
                <a:t>C</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6" name="Text Box 75"/>
            <p:cNvSpPr txBox="1">
              <a:spLocks noChangeArrowheads="1"/>
            </p:cNvSpPr>
            <p:nvPr/>
          </p:nvSpPr>
          <p:spPr bwMode="gray">
            <a:xfrm>
              <a:off x="690566" y="20638"/>
              <a:ext cx="1756891"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smtClean="0">
                  <a:solidFill>
                    <a:schemeClr val="bg1">
                      <a:lumMod val="50000"/>
                    </a:schemeClr>
                  </a:solidFill>
                </a:rPr>
                <a:t>Appendix: Metric glossary</a:t>
              </a:r>
              <a:endParaRPr lang="en-US" sz="1200" dirty="0">
                <a:solidFill>
                  <a:schemeClr val="bg1">
                    <a:lumMod val="50000"/>
                  </a:schemeClr>
                </a:solidFill>
              </a:endParaRPr>
            </a:p>
          </p:txBody>
        </p:sp>
      </p:grpSp>
    </p:spTree>
    <p:extLst>
      <p:ext uri="{BB962C8B-B14F-4D97-AF65-F5344CB8AC3E}">
        <p14:creationId xmlns:p14="http://schemas.microsoft.com/office/powerpoint/2010/main" val="3356847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GB" smtClean="0">
                <a:latin typeface="Arial"/>
              </a:rPr>
              <a:t>Metrics Glossary (2/2)</a:t>
            </a:r>
            <a:endParaRPr lang="en-GB">
              <a:latin typeface="Arial"/>
            </a:endParaRPr>
          </a:p>
        </p:txBody>
      </p:sp>
      <p:graphicFrame>
        <p:nvGraphicFramePr>
          <p:cNvPr id="5" name="Table 4"/>
          <p:cNvGraphicFramePr>
            <a:graphicFrameLocks noGrp="1"/>
          </p:cNvGraphicFramePr>
          <p:nvPr>
            <p:extLst>
              <p:ext uri="{D42A27DB-BD31-4B8C-83A1-F6EECF244321}">
                <p14:modId xmlns:p14="http://schemas.microsoft.com/office/powerpoint/2010/main" val="824362293"/>
              </p:ext>
            </p:extLst>
          </p:nvPr>
        </p:nvGraphicFramePr>
        <p:xfrm>
          <a:off x="361471" y="1459392"/>
          <a:ext cx="8896350" cy="4775238"/>
        </p:xfrm>
        <a:graphic>
          <a:graphicData uri="http://schemas.openxmlformats.org/drawingml/2006/table">
            <a:tbl>
              <a:tblPr firstRow="1" bandRow="1"/>
              <a:tblGrid>
                <a:gridCol w="1465449"/>
                <a:gridCol w="2982727"/>
                <a:gridCol w="4448174"/>
              </a:tblGrid>
              <a:tr h="92075">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FF0000"/>
                          </a:solidFill>
                          <a:effectLst/>
                          <a:latin typeface="Arial"/>
                        </a:rPr>
                        <a:t>Risk type</a:t>
                      </a:r>
                      <a:endParaRPr lang="en-US" sz="1100" b="1" i="0" u="none" strike="noStrike" dirty="0">
                        <a:solidFill>
                          <a:srgbClr val="FF0000"/>
                        </a:solidFill>
                        <a:effectLst/>
                        <a:latin typeface="Arial"/>
                      </a:endParaRPr>
                    </a:p>
                  </a:txBody>
                  <a:tcPr marL="8629" marR="8629" marT="821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FF0000"/>
                          </a:solidFill>
                          <a:effectLst/>
                          <a:latin typeface="Arial"/>
                        </a:rPr>
                        <a:t>Metric</a:t>
                      </a:r>
                      <a:endParaRPr lang="en-US" sz="1100" b="1" i="0" u="none" strike="noStrike" dirty="0">
                        <a:solidFill>
                          <a:srgbClr val="FF0000"/>
                        </a:solidFill>
                        <a:effectLst/>
                        <a:latin typeface="Arial"/>
                      </a:endParaRPr>
                    </a:p>
                  </a:txBody>
                  <a:tcPr marL="8629" marR="8629" marT="821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FF0000"/>
                          </a:solidFill>
                          <a:effectLst/>
                          <a:latin typeface="Arial"/>
                        </a:rPr>
                        <a:t>Definition</a:t>
                      </a:r>
                      <a:endParaRPr lang="en-US" sz="1100" b="1" i="0" u="none" strike="noStrike" dirty="0">
                        <a:solidFill>
                          <a:srgbClr val="FF0000"/>
                        </a:solidFill>
                        <a:effectLst/>
                        <a:latin typeface="Arial"/>
                      </a:endParaRPr>
                    </a:p>
                  </a:txBody>
                  <a:tcPr marL="8629" marR="8629" marT="821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690918">
                <a:tc rowSpan="9">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a:rPr>
                        <a:t>Operational risk</a:t>
                      </a: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Ethical Hacking Vulnerabilities</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b="0" i="0" u="none" strike="noStrike" dirty="0" smtClean="0">
                          <a:solidFill>
                            <a:srgbClr val="000000"/>
                          </a:solidFill>
                          <a:effectLst/>
                          <a:latin typeface="Arial"/>
                        </a:rPr>
                        <a:t>The number of high-risk vulnerabilities detected in the tests conducted by the Ethical Hacking service that have not been corrected for more than three months</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660400">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1" i="0" u="none" strike="noStrike" dirty="0" smtClean="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effectLst/>
                          <a:latin typeface="Arial"/>
                        </a:rPr>
                        <a:t>Material Operational Risk Events</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GB" sz="1100" b="0" dirty="0" smtClean="0">
                          <a:solidFill>
                            <a:schemeClr val="tx1"/>
                          </a:solidFill>
                          <a:latin typeface="Arial" panose="020B0604020202020204" pitchFamily="34" charset="0"/>
                          <a:cs typeface="Arial" panose="020B0604020202020204" pitchFamily="34" charset="0"/>
                        </a:rPr>
                        <a:t>Aligned with new SHUSA material event impact thresholds </a:t>
                      </a:r>
                      <a:r>
                        <a:rPr lang="en-GB" sz="1100" b="0" strike="noStrike" baseline="0" dirty="0" smtClean="0">
                          <a:solidFill>
                            <a:schemeClr val="tx1"/>
                          </a:solidFill>
                          <a:latin typeface="Arial" panose="020B0604020202020204" pitchFamily="34" charset="0"/>
                          <a:cs typeface="Arial" panose="020B0604020202020204" pitchFamily="34" charset="0"/>
                        </a:rPr>
                        <a:t>Includes non financially impacting material events (i.e. </a:t>
                      </a:r>
                      <a:r>
                        <a:rPr lang="en-GB" sz="1100" b="0" strike="noStrike" baseline="0" smtClean="0">
                          <a:solidFill>
                            <a:schemeClr val="tx1"/>
                          </a:solidFill>
                          <a:latin typeface="Arial" panose="020B0604020202020204" pitchFamily="34" charset="0"/>
                          <a:cs typeface="Arial" panose="020B0604020202020204" pitchFamily="34" charset="0"/>
                        </a:rPr>
                        <a:t>customer, regulatory, reputation)</a:t>
                      </a:r>
                      <a:endParaRPr lang="en-GB" sz="1100" b="0" strike="sngStrike" dirty="0" smtClean="0">
                        <a:solidFill>
                          <a:schemeClr val="tx1"/>
                        </a:solidFill>
                        <a:latin typeface="Arial" panose="020B0604020202020204" pitchFamily="34" charset="0"/>
                        <a:cs typeface="Arial" panose="020B0604020202020204" pitchFamily="34" charset="0"/>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533400">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1" i="0" u="none" strike="noStrike" dirty="0" smtClean="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Gross operational risk losses / gross margin</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b="0" i="0" u="none" strike="noStrike" dirty="0" smtClean="0">
                          <a:solidFill>
                            <a:srgbClr val="000000"/>
                          </a:solidFill>
                          <a:effectLst/>
                          <a:latin typeface="Arial"/>
                        </a:rPr>
                        <a:t>Gross operational risk losses  as a percentage of gross margin within the same period</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06400">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1" i="0" u="none" strike="noStrike" dirty="0" smtClean="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IT Relevant Incidents</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b="0" i="0" u="none" strike="noStrike" dirty="0" smtClean="0">
                          <a:solidFill>
                            <a:srgbClr val="000000"/>
                          </a:solidFill>
                          <a:effectLst/>
                          <a:latin typeface="Arial"/>
                        </a:rPr>
                        <a:t>The number of infrastructure and software incidents classified as P1 and P2 in the month</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36571">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1" i="0" u="none" strike="noStrike" dirty="0" smtClean="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b" latinLnBrk="0" hangingPunct="1"/>
                      <a:r>
                        <a:rPr lang="en-US" sz="1100" b="0" i="0" u="none" strike="noStrike" kern="1200" dirty="0">
                          <a:solidFill>
                            <a:schemeClr val="tx1"/>
                          </a:solidFill>
                          <a:effectLst/>
                          <a:latin typeface="Arial"/>
                          <a:ea typeface="+mn-ea"/>
                          <a:cs typeface="+mn-cs"/>
                        </a:rPr>
                        <a:t>IT Systems Availability (%)</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b="0" i="0" u="none" strike="noStrike" dirty="0" smtClean="0">
                          <a:solidFill>
                            <a:srgbClr val="000000"/>
                          </a:solidFill>
                          <a:effectLst/>
                          <a:latin typeface="Arial"/>
                        </a:rPr>
                        <a:t>The availability of critical systems during the month</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517563">
                <a:tc vMerge="1">
                  <a:txBody>
                    <a:bodyPr/>
                    <a:lstStyle/>
                    <a:p>
                      <a:endParaRPr lang="en-GB"/>
                    </a:p>
                  </a:txBody>
                  <a:tcPr/>
                </a:tc>
                <a:tc>
                  <a:txBody>
                    <a:bodyPr/>
                    <a:lstStyle/>
                    <a:p>
                      <a:pPr marL="0" marR="0" algn="l" defTabSz="457200" rtl="0" eaLnBrk="1" fontAlgn="b" latinLnBrk="0" hangingPunct="1">
                        <a:lnSpc>
                          <a:spcPct val="115000"/>
                        </a:lnSpc>
                        <a:spcBef>
                          <a:spcPts val="0"/>
                        </a:spcBef>
                        <a:spcAft>
                          <a:spcPts val="0"/>
                        </a:spcAft>
                        <a:tabLst>
                          <a:tab pos="742950" algn="l"/>
                        </a:tabLst>
                      </a:pPr>
                      <a:r>
                        <a:rPr lang="en-US" sz="1100" b="0" i="0" u="none" strike="noStrike" kern="1200" dirty="0">
                          <a:solidFill>
                            <a:schemeClr val="tx1"/>
                          </a:solidFill>
                          <a:effectLst/>
                          <a:latin typeface="Arial"/>
                          <a:ea typeface="+mn-ea"/>
                          <a:cs typeface="+mn-cs"/>
                        </a:rPr>
                        <a:t>Peak </a:t>
                      </a:r>
                      <a:r>
                        <a:rPr lang="en-US" sz="1100" b="0" i="0" u="none" strike="noStrike" kern="1200" dirty="0" smtClean="0">
                          <a:solidFill>
                            <a:schemeClr val="tx1"/>
                          </a:solidFill>
                          <a:effectLst/>
                          <a:latin typeface="Arial"/>
                          <a:ea typeface="+mn-ea"/>
                          <a:cs typeface="+mn-cs"/>
                        </a:rPr>
                        <a:t>amount of</a:t>
                      </a:r>
                      <a:r>
                        <a:rPr lang="en-US" sz="1100" b="0" i="0" u="none" strike="noStrike" kern="1200" baseline="0" dirty="0" smtClean="0">
                          <a:solidFill>
                            <a:schemeClr val="tx1"/>
                          </a:solidFill>
                          <a:effectLst/>
                          <a:latin typeface="Arial"/>
                          <a:ea typeface="+mn-ea"/>
                          <a:cs typeface="+mn-cs"/>
                        </a:rPr>
                        <a:t> </a:t>
                      </a:r>
                      <a:r>
                        <a:rPr lang="en-US" sz="1100" b="0" i="0" u="none" strike="noStrike" kern="1200" dirty="0" smtClean="0">
                          <a:solidFill>
                            <a:schemeClr val="tx1"/>
                          </a:solidFill>
                          <a:effectLst/>
                          <a:latin typeface="Arial"/>
                          <a:ea typeface="+mn-ea"/>
                          <a:cs typeface="+mn-cs"/>
                        </a:rPr>
                        <a:t>failed </a:t>
                      </a:r>
                      <a:r>
                        <a:rPr lang="en-US" sz="1100" b="0" i="0" u="none" strike="noStrike" kern="1200" dirty="0">
                          <a:solidFill>
                            <a:schemeClr val="tx1"/>
                          </a:solidFill>
                          <a:effectLst/>
                          <a:latin typeface="Arial"/>
                          <a:ea typeface="+mn-ea"/>
                          <a:cs typeface="+mn-cs"/>
                        </a:rPr>
                        <a:t>trades </a:t>
                      </a:r>
                      <a:r>
                        <a:rPr lang="en-US" sz="1100" b="0" i="0" u="none" strike="noStrike" kern="1200" dirty="0" smtClean="0">
                          <a:solidFill>
                            <a:schemeClr val="tx1"/>
                          </a:solidFill>
                          <a:effectLst/>
                          <a:latin typeface="Arial"/>
                          <a:ea typeface="+mn-ea"/>
                          <a:cs typeface="+mn-cs"/>
                        </a:rPr>
                        <a:t>(% of core</a:t>
                      </a:r>
                      <a:r>
                        <a:rPr lang="en-US" sz="1100" b="0" i="0" u="none" strike="noStrike" kern="1200" baseline="0" dirty="0" smtClean="0">
                          <a:solidFill>
                            <a:schemeClr val="tx1"/>
                          </a:solidFill>
                          <a:effectLst/>
                          <a:latin typeface="Arial"/>
                          <a:ea typeface="+mn-ea"/>
                          <a:cs typeface="+mn-cs"/>
                        </a:rPr>
                        <a:t> </a:t>
                      </a:r>
                      <a:r>
                        <a:rPr lang="en-US" sz="1100" b="0" i="0" u="none" strike="noStrike" kern="1200" dirty="0" smtClean="0">
                          <a:solidFill>
                            <a:schemeClr val="tx1"/>
                          </a:solidFill>
                          <a:effectLst/>
                          <a:latin typeface="Arial"/>
                          <a:ea typeface="+mn-ea"/>
                          <a:cs typeface="+mn-cs"/>
                        </a:rPr>
                        <a:t>equity)</a:t>
                      </a:r>
                      <a:endParaRPr lang="en-US" sz="1100" b="0" i="0" u="none" strike="noStrike" kern="1200" dirty="0">
                        <a:solidFill>
                          <a:schemeClr val="tx1"/>
                        </a:solidFill>
                        <a:effectLst/>
                        <a:latin typeface="Arial"/>
                        <a:ea typeface="+mn-ea"/>
                        <a:cs typeface="+mn-cs"/>
                      </a:endParaRPr>
                    </a:p>
                  </a:txBody>
                  <a:tcPr marL="9144" marR="9144"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457200" rtl="0" eaLnBrk="1" fontAlgn="b" latinLnBrk="0" hangingPunct="1">
                        <a:lnSpc>
                          <a:spcPct val="115000"/>
                        </a:lnSpc>
                        <a:spcBef>
                          <a:spcPts val="0"/>
                        </a:spcBef>
                        <a:spcAft>
                          <a:spcPts val="0"/>
                        </a:spcAft>
                        <a:tabLst>
                          <a:tab pos="742950" algn="l"/>
                        </a:tabLst>
                      </a:pPr>
                      <a:r>
                        <a:rPr lang="en-US" sz="1100" b="0" i="0" u="none" strike="noStrike" kern="1200" dirty="0" smtClean="0">
                          <a:solidFill>
                            <a:schemeClr val="tx1"/>
                          </a:solidFill>
                          <a:effectLst/>
                          <a:latin typeface="Arial"/>
                          <a:ea typeface="+mn-ea"/>
                          <a:cs typeface="+mn-cs"/>
                        </a:rPr>
                        <a:t>Peak amount during the month for failed trades to total core-equity capital</a:t>
                      </a:r>
                      <a:r>
                        <a:rPr lang="en-US" sz="1100" b="0" i="0" u="none" strike="noStrike" kern="1200" baseline="0" dirty="0" smtClean="0">
                          <a:solidFill>
                            <a:schemeClr val="tx1"/>
                          </a:solidFill>
                          <a:effectLst/>
                          <a:latin typeface="Arial"/>
                          <a:ea typeface="+mn-ea"/>
                          <a:cs typeface="+mn-cs"/>
                        </a:rPr>
                        <a:t> (value of failed trades divided by total core-equity capital)</a:t>
                      </a:r>
                      <a:endParaRPr lang="en-US" sz="1100" b="0" i="0" u="none" strike="noStrike" kern="1200" dirty="0">
                        <a:solidFill>
                          <a:schemeClr val="tx1"/>
                        </a:solidFill>
                        <a:effectLst/>
                        <a:latin typeface="Arial"/>
                        <a:ea typeface="+mn-ea"/>
                        <a:cs typeface="+mn-cs"/>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17563">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1" i="0" u="none" strike="noStrike" dirty="0" smtClean="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b" latinLnBrk="0" hangingPunct="1"/>
                      <a:r>
                        <a:rPr lang="en-US" sz="1100" b="0" i="0" u="none" strike="noStrike" kern="1200" dirty="0">
                          <a:solidFill>
                            <a:schemeClr val="tx1"/>
                          </a:solidFill>
                          <a:effectLst/>
                          <a:latin typeface="Arial"/>
                          <a:ea typeface="+mn-ea"/>
                          <a:cs typeface="+mn-cs"/>
                        </a:rPr>
                        <a:t>Relevant OR events R1 (number)</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b="0" i="0" u="none" strike="noStrike" dirty="0" smtClean="0">
                          <a:solidFill>
                            <a:srgbClr val="000000"/>
                          </a:solidFill>
                          <a:effectLst/>
                          <a:latin typeface="Arial"/>
                        </a:rPr>
                        <a:t>Measures the concentration of significant events on a trailing 12 month basis; proportion of events exceeding $1 MM (extreme) to events exceeding $20 K (significant)</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41266">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1" i="0" u="none" strike="noStrike" dirty="0" smtClean="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Servers with Security Compliant Operating Systems</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0" i="0" u="none" strike="noStrike" dirty="0" smtClean="0">
                          <a:solidFill>
                            <a:srgbClr val="000000"/>
                          </a:solidFill>
                          <a:effectLst/>
                          <a:latin typeface="Arial"/>
                        </a:rPr>
                        <a:t>Number of operating systems that are compliant with the security policy</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95300">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1" i="0" u="none" strike="noStrike" dirty="0" smtClean="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Systems with Obsolete Operating </a:t>
                      </a:r>
                      <a:r>
                        <a:rPr lang="en-US" sz="1100" b="0" i="0" u="none" strike="noStrike" dirty="0" smtClean="0">
                          <a:effectLst/>
                          <a:latin typeface="Arial"/>
                        </a:rPr>
                        <a:t/>
                      </a:r>
                      <a:br>
                        <a:rPr lang="en-US" sz="1100" b="0" i="0" u="none" strike="noStrike" dirty="0" smtClean="0">
                          <a:effectLst/>
                          <a:latin typeface="Arial"/>
                        </a:rPr>
                      </a:br>
                      <a:r>
                        <a:rPr lang="en-US" sz="1100" b="0" i="0" u="none" strike="noStrike" dirty="0" smtClean="0">
                          <a:effectLst/>
                          <a:latin typeface="Arial"/>
                        </a:rPr>
                        <a:t>Systems </a:t>
                      </a:r>
                      <a:r>
                        <a:rPr lang="en-US" sz="1100" b="0" i="0" u="none" strike="noStrike" dirty="0">
                          <a:effectLst/>
                          <a:latin typeface="Arial"/>
                        </a:rPr>
                        <a:t>(%)</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b="0" dirty="0" smtClean="0">
                          <a:latin typeface="Arial" panose="020B0604020202020204" pitchFamily="34" charset="0"/>
                          <a:cs typeface="Arial" panose="020B0604020202020204" pitchFamily="34" charset="0"/>
                        </a:rPr>
                        <a:t>The </a:t>
                      </a:r>
                      <a:r>
                        <a:rPr lang="en-US" sz="1100" b="0" dirty="0" smtClean="0">
                          <a:latin typeface="Arial" panose="020B0604020202020204" pitchFamily="34" charset="0"/>
                          <a:cs typeface="Arial" panose="020B0604020202020204" pitchFamily="34" charset="0"/>
                        </a:rPr>
                        <a:t>percentage of servers currently working with obsolete operating systems</a:t>
                      </a:r>
                      <a:endParaRPr lang="en-GB" sz="1100" b="0" dirty="0">
                        <a:latin typeface="Arial" panose="020B0604020202020204" pitchFamily="34" charset="0"/>
                        <a:cs typeface="Arial" panose="020B0604020202020204" pitchFamily="34" charset="0"/>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6" name="Group 5"/>
          <p:cNvGrpSpPr/>
          <p:nvPr/>
        </p:nvGrpSpPr>
        <p:grpSpPr>
          <a:xfrm>
            <a:off x="436880" y="69852"/>
            <a:ext cx="1990257" cy="189008"/>
            <a:chOff x="457200" y="19052"/>
            <a:chExt cx="1990257" cy="189008"/>
          </a:xfrm>
        </p:grpSpPr>
        <p:sp>
          <p:nvSpPr>
            <p:cNvPr id="7" name="Oval 6"/>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panose="020B0604020202020204" pitchFamily="34" charset="0"/>
                  <a:ea typeface="ＭＳ Ｐゴシック" pitchFamily="-112" charset="-128"/>
                  <a:cs typeface="Arial" panose="020B0604020202020204" pitchFamily="34" charset="0"/>
                </a:rPr>
                <a:t>C</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8" name="Text Box 75"/>
            <p:cNvSpPr txBox="1">
              <a:spLocks noChangeArrowheads="1"/>
            </p:cNvSpPr>
            <p:nvPr/>
          </p:nvSpPr>
          <p:spPr bwMode="gray">
            <a:xfrm>
              <a:off x="690566" y="20638"/>
              <a:ext cx="1756891"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smtClean="0">
                  <a:solidFill>
                    <a:schemeClr val="bg1">
                      <a:lumMod val="50000"/>
                    </a:schemeClr>
                  </a:solidFill>
                </a:rPr>
                <a:t>Appendix: Metric glossary</a:t>
              </a:r>
              <a:endParaRPr lang="en-US" sz="1200" dirty="0">
                <a:solidFill>
                  <a:schemeClr val="bg1">
                    <a:lumMod val="50000"/>
                  </a:schemeClr>
                </a:solidFill>
              </a:endParaRPr>
            </a:p>
          </p:txBody>
        </p:sp>
      </p:grpSp>
    </p:spTree>
    <p:extLst>
      <p:ext uri="{BB962C8B-B14F-4D97-AF65-F5344CB8AC3E}">
        <p14:creationId xmlns:p14="http://schemas.microsoft.com/office/powerpoint/2010/main" val="1209719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GB" dirty="0" smtClean="0"/>
              <a:t>SHUSA definition of “Material” Operational Risk events</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752478778"/>
              </p:ext>
            </p:extLst>
          </p:nvPr>
        </p:nvGraphicFramePr>
        <p:xfrm>
          <a:off x="366233" y="1807055"/>
          <a:ext cx="8880475" cy="4227514"/>
        </p:xfrm>
        <a:graphic>
          <a:graphicData uri="http://schemas.openxmlformats.org/drawingml/2006/table">
            <a:tbl>
              <a:tblPr firstRow="1" firstCol="1" bandRow="1">
                <a:tableStyleId>{839DD9DD-9E6C-4910-8AC0-68ADFF6A6AFC}</a:tableStyleId>
              </a:tblPr>
              <a:tblGrid>
                <a:gridCol w="1614487"/>
                <a:gridCol w="3800827"/>
                <a:gridCol w="3465161"/>
              </a:tblGrid>
              <a:tr h="274689">
                <a:tc>
                  <a:txBody>
                    <a:bodyPr/>
                    <a:lstStyle/>
                    <a:p>
                      <a:pPr marL="0" marR="0" algn="l">
                        <a:spcBef>
                          <a:spcPts val="0"/>
                        </a:spcBef>
                        <a:spcAft>
                          <a:spcPts val="0"/>
                        </a:spcAft>
                      </a:pPr>
                      <a:r>
                        <a:rPr lang="en-GB" sz="1200" dirty="0">
                          <a:solidFill>
                            <a:schemeClr val="accent1"/>
                          </a:solidFill>
                          <a:effectLst/>
                          <a:latin typeface="Arial" panose="020B0604020202020204" pitchFamily="34" charset="0"/>
                          <a:cs typeface="Arial" panose="020B0604020202020204" pitchFamily="34" charset="0"/>
                        </a:rPr>
                        <a:t>Type of Impact</a:t>
                      </a:r>
                      <a:endParaRPr lang="en-US" sz="1200" dirty="0">
                        <a:solidFill>
                          <a:schemeClr val="accent1"/>
                        </a:solidFill>
                        <a:effectLst/>
                        <a:latin typeface="Arial" panose="020B0604020202020204" pitchFamily="34" charset="0"/>
                        <a:ea typeface="Calibri"/>
                        <a:cs typeface="Arial" panose="020B0604020202020204" pitchFamily="34" charset="0"/>
                      </a:endParaRPr>
                    </a:p>
                  </a:txBody>
                  <a:tcPr marL="56930" marR="56930" marT="0" marB="0" anchor="ctr"/>
                </a:tc>
                <a:tc>
                  <a:txBody>
                    <a:bodyPr/>
                    <a:lstStyle/>
                    <a:p>
                      <a:pPr marL="0" marR="0" algn="l">
                        <a:spcBef>
                          <a:spcPts val="0"/>
                        </a:spcBef>
                        <a:spcAft>
                          <a:spcPts val="0"/>
                        </a:spcAft>
                      </a:pPr>
                      <a:r>
                        <a:rPr lang="en-GB" sz="1200" b="1" dirty="0">
                          <a:solidFill>
                            <a:schemeClr val="accent1"/>
                          </a:solidFill>
                          <a:effectLst/>
                          <a:latin typeface="Arial" panose="020B0604020202020204" pitchFamily="34" charset="0"/>
                          <a:cs typeface="Arial" panose="020B0604020202020204" pitchFamily="34" charset="0"/>
                        </a:rPr>
                        <a:t>Material Event</a:t>
                      </a:r>
                      <a:endParaRPr lang="en-US" sz="1200" b="1" dirty="0">
                        <a:solidFill>
                          <a:schemeClr val="accent1"/>
                        </a:solidFill>
                        <a:effectLst/>
                        <a:latin typeface="Arial" panose="020B0604020202020204" pitchFamily="34" charset="0"/>
                        <a:ea typeface="Calibri"/>
                        <a:cs typeface="Arial" panose="020B0604020202020204" pitchFamily="34" charset="0"/>
                      </a:endParaRPr>
                    </a:p>
                  </a:txBody>
                  <a:tcPr marL="56930" marR="56930" marT="0" marB="0" anchor="ctr"/>
                </a:tc>
                <a:tc>
                  <a:txBody>
                    <a:bodyPr/>
                    <a:lstStyle/>
                    <a:p>
                      <a:pPr marL="0" marR="0" algn="l">
                        <a:spcBef>
                          <a:spcPts val="0"/>
                        </a:spcBef>
                        <a:spcAft>
                          <a:spcPts val="0"/>
                        </a:spcAft>
                      </a:pPr>
                      <a:r>
                        <a:rPr lang="en-GB" sz="1200" b="1" dirty="0">
                          <a:solidFill>
                            <a:schemeClr val="accent1"/>
                          </a:solidFill>
                          <a:effectLst/>
                          <a:latin typeface="Arial" panose="020B0604020202020204" pitchFamily="34" charset="0"/>
                          <a:cs typeface="Arial" panose="020B0604020202020204" pitchFamily="34" charset="0"/>
                        </a:rPr>
                        <a:t>Significant Event </a:t>
                      </a:r>
                      <a:endParaRPr lang="en-US" sz="1200" b="1" dirty="0">
                        <a:solidFill>
                          <a:schemeClr val="accent1"/>
                        </a:solidFill>
                        <a:effectLst/>
                        <a:latin typeface="Arial" panose="020B0604020202020204" pitchFamily="34" charset="0"/>
                        <a:ea typeface="Calibri"/>
                        <a:cs typeface="Arial" panose="020B0604020202020204" pitchFamily="34" charset="0"/>
                      </a:endParaRPr>
                    </a:p>
                  </a:txBody>
                  <a:tcPr marL="56930" marR="56930" marT="0" marB="0" anchor="ctr"/>
                </a:tc>
              </a:tr>
              <a:tr h="974425">
                <a:tc>
                  <a:txBody>
                    <a:bodyPr/>
                    <a:lstStyle/>
                    <a:p>
                      <a:pPr marL="0" marR="0" algn="l">
                        <a:spcBef>
                          <a:spcPts val="0"/>
                        </a:spcBef>
                        <a:spcAft>
                          <a:spcPts val="0"/>
                        </a:spcAft>
                      </a:pPr>
                      <a:r>
                        <a:rPr lang="en-GB" sz="1200">
                          <a:effectLst/>
                          <a:latin typeface="Arial" panose="020B0604020202020204" pitchFamily="34" charset="0"/>
                          <a:cs typeface="Arial" panose="020B0604020202020204" pitchFamily="34" charset="0"/>
                        </a:rPr>
                        <a:t>Economic/Financial</a:t>
                      </a:r>
                      <a:endParaRPr lang="en-US" sz="1200">
                        <a:effectLst/>
                        <a:latin typeface="Arial" panose="020B0604020202020204" pitchFamily="34" charset="0"/>
                        <a:ea typeface="Calibri"/>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Real or potential loss &gt;= $</a:t>
                      </a:r>
                      <a:r>
                        <a:rPr lang="en-GB" sz="1200" dirty="0" smtClean="0">
                          <a:effectLst/>
                          <a:latin typeface="Arial" panose="020B0604020202020204" pitchFamily="34" charset="0"/>
                          <a:cs typeface="Arial" panose="020B0604020202020204" pitchFamily="34" charset="0"/>
                        </a:rPr>
                        <a:t>500K</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P&amp;L Impact &gt;= $</a:t>
                      </a:r>
                      <a:r>
                        <a:rPr lang="en-GB" sz="1200" dirty="0" smtClean="0">
                          <a:effectLst/>
                          <a:latin typeface="Arial" panose="020B0604020202020204" pitchFamily="34" charset="0"/>
                          <a:cs typeface="Arial" panose="020B0604020202020204" pitchFamily="34" charset="0"/>
                        </a:rPr>
                        <a:t>500K</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Incidents with the same root cause whose aggregate amount over the last 12 months exceeds $</a:t>
                      </a:r>
                      <a:r>
                        <a:rPr lang="en-GB" sz="1200" dirty="0" smtClean="0">
                          <a:effectLst/>
                          <a:latin typeface="Arial" panose="020B0604020202020204" pitchFamily="34" charset="0"/>
                          <a:cs typeface="Arial" panose="020B0604020202020204" pitchFamily="34" charset="0"/>
                        </a:rPr>
                        <a:t>500K</a:t>
                      </a:r>
                      <a:endParaRPr lang="en-US" sz="1200" dirty="0">
                        <a:effectLst/>
                        <a:latin typeface="Arial" panose="020B0604020202020204" pitchFamily="34" charset="0"/>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Real or potential loss &gt;= $100K and &lt;$</a:t>
                      </a:r>
                      <a:r>
                        <a:rPr lang="en-GB" sz="1200" dirty="0" smtClean="0">
                          <a:effectLst/>
                          <a:latin typeface="Arial" panose="020B0604020202020204" pitchFamily="34" charset="0"/>
                          <a:cs typeface="Arial" panose="020B0604020202020204" pitchFamily="34" charset="0"/>
                        </a:rPr>
                        <a:t>500K</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P&amp;L Impact &gt;= $100K and &lt;$</a:t>
                      </a:r>
                      <a:r>
                        <a:rPr lang="en-GB" sz="1200" dirty="0" smtClean="0">
                          <a:effectLst/>
                          <a:latin typeface="Arial" panose="020B0604020202020204" pitchFamily="34" charset="0"/>
                          <a:cs typeface="Arial" panose="020B0604020202020204" pitchFamily="34" charset="0"/>
                        </a:rPr>
                        <a:t>500K</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Incidents with the same root cause whose aggregate amount over the last 12 months exceeds $100K</a:t>
                      </a:r>
                      <a:endParaRPr lang="en-US" sz="1200" dirty="0">
                        <a:solidFill>
                          <a:srgbClr val="1F497D"/>
                        </a:solidFill>
                        <a:effectLst/>
                        <a:latin typeface="Arial" panose="020B0604020202020204" pitchFamily="34" charset="0"/>
                        <a:ea typeface="Calibri"/>
                        <a:cs typeface="Arial" panose="020B0604020202020204" pitchFamily="34" charset="0"/>
                      </a:endParaRPr>
                    </a:p>
                  </a:txBody>
                  <a:tcPr marL="56930" marR="56930" marT="0" marB="0"/>
                </a:tc>
              </a:tr>
              <a:tr h="1169310">
                <a:tc>
                  <a:txBody>
                    <a:bodyPr/>
                    <a:lstStyle/>
                    <a:p>
                      <a:pPr marL="0" marR="0" algn="l">
                        <a:spcBef>
                          <a:spcPts val="0"/>
                        </a:spcBef>
                        <a:spcAft>
                          <a:spcPts val="0"/>
                        </a:spcAft>
                      </a:pPr>
                      <a:r>
                        <a:rPr lang="en-GB" sz="1200" dirty="0">
                          <a:effectLst/>
                          <a:latin typeface="Arial" panose="020B0604020202020204" pitchFamily="34" charset="0"/>
                          <a:cs typeface="Arial" panose="020B0604020202020204" pitchFamily="34" charset="0"/>
                        </a:rPr>
                        <a:t>Regulatory</a:t>
                      </a:r>
                      <a:endParaRPr lang="en-US" sz="1200" dirty="0">
                        <a:effectLst/>
                        <a:latin typeface="Arial" panose="020B0604020202020204" pitchFamily="34" charset="0"/>
                        <a:ea typeface="Calibri"/>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Severe regulatory attention including the potential for  investigation leading to enforcement actions such as Memorandum of Understanding, Consent Order, Cease and </a:t>
                      </a:r>
                      <a:r>
                        <a:rPr lang="en-GB" sz="1200" dirty="0" smtClean="0">
                          <a:effectLst/>
                          <a:latin typeface="Arial" panose="020B0604020202020204" pitchFamily="34" charset="0"/>
                          <a:cs typeface="Arial" panose="020B0604020202020204" pitchFamily="34" charset="0"/>
                        </a:rPr>
                        <a:t>Desist</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Potential cessation of major business, operation or strategic action</a:t>
                      </a:r>
                      <a:endParaRPr lang="en-US" sz="1200" dirty="0">
                        <a:effectLst/>
                        <a:latin typeface="Arial" panose="020B0604020202020204" pitchFamily="34" charset="0"/>
                        <a:ea typeface="Calibri"/>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GB" sz="1200">
                          <a:effectLst/>
                          <a:latin typeface="Arial" panose="020B0604020202020204" pitchFamily="34" charset="0"/>
                          <a:cs typeface="Arial" panose="020B0604020202020204" pitchFamily="34" charset="0"/>
                        </a:rPr>
                        <a:t>Significant regulatory attention, including the potential for investigation leading to MRA, MRIA and/or Board Resolution</a:t>
                      </a:r>
                      <a:endParaRPr lang="en-US" sz="1200">
                        <a:effectLst/>
                        <a:latin typeface="Arial" panose="020B0604020202020204" pitchFamily="34" charset="0"/>
                        <a:cs typeface="Arial" panose="020B0604020202020204" pitchFamily="34" charset="0"/>
                      </a:endParaRPr>
                    </a:p>
                    <a:p>
                      <a:pPr marL="0" marR="0" algn="l">
                        <a:spcBef>
                          <a:spcPts val="0"/>
                        </a:spcBef>
                        <a:spcAft>
                          <a:spcPts val="0"/>
                        </a:spcAft>
                      </a:pPr>
                      <a:r>
                        <a:rPr lang="en-GB" sz="1200">
                          <a:effectLst/>
                          <a:latin typeface="Arial" panose="020B0604020202020204" pitchFamily="34" charset="0"/>
                          <a:cs typeface="Arial" panose="020B0604020202020204" pitchFamily="34" charset="0"/>
                        </a:rPr>
                        <a:t> </a:t>
                      </a:r>
                      <a:endParaRPr lang="en-US" sz="120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a:effectLst/>
                          <a:latin typeface="Arial" panose="020B0604020202020204" pitchFamily="34" charset="0"/>
                          <a:cs typeface="Arial" panose="020B0604020202020204" pitchFamily="34" charset="0"/>
                        </a:rPr>
                        <a:t>Potential for violations/fines</a:t>
                      </a:r>
                      <a:endParaRPr lang="en-US" sz="1200">
                        <a:effectLst/>
                        <a:latin typeface="Arial" panose="020B0604020202020204" pitchFamily="34" charset="0"/>
                        <a:ea typeface="Calibri"/>
                        <a:cs typeface="Arial" panose="020B0604020202020204" pitchFamily="34" charset="0"/>
                      </a:endParaRPr>
                    </a:p>
                  </a:txBody>
                  <a:tcPr marL="56930" marR="56930" marT="0" marB="0"/>
                </a:tc>
              </a:tr>
              <a:tr h="389770">
                <a:tc>
                  <a:txBody>
                    <a:bodyPr/>
                    <a:lstStyle/>
                    <a:p>
                      <a:pPr marL="0" marR="0" algn="l">
                        <a:spcBef>
                          <a:spcPts val="0"/>
                        </a:spcBef>
                        <a:spcAft>
                          <a:spcPts val="0"/>
                        </a:spcAft>
                      </a:pPr>
                      <a:r>
                        <a:rPr lang="en-GB" sz="1200" dirty="0">
                          <a:effectLst/>
                          <a:latin typeface="Arial" panose="020B0604020202020204" pitchFamily="34" charset="0"/>
                          <a:cs typeface="Arial" panose="020B0604020202020204" pitchFamily="34" charset="0"/>
                        </a:rPr>
                        <a:t>Reputational and Media </a:t>
                      </a:r>
                      <a:r>
                        <a:rPr lang="en-GB" sz="1200" dirty="0" smtClean="0">
                          <a:effectLst/>
                          <a:latin typeface="Arial" panose="020B0604020202020204" pitchFamily="34" charset="0"/>
                          <a:cs typeface="Arial" panose="020B0604020202020204" pitchFamily="34" charset="0"/>
                        </a:rPr>
                        <a:t>Impact</a:t>
                      </a:r>
                      <a:endParaRPr lang="en-US" sz="1200" dirty="0">
                        <a:effectLst/>
                        <a:latin typeface="Arial" panose="020B0604020202020204" pitchFamily="34" charset="0"/>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US" sz="1200" dirty="0">
                          <a:effectLst/>
                          <a:latin typeface="Arial" panose="020B0604020202020204" pitchFamily="34" charset="0"/>
                          <a:cs typeface="Arial" panose="020B0604020202020204" pitchFamily="34" charset="0"/>
                        </a:rPr>
                        <a:t>Event results in negative or unfavorable regional, national or international media coverage</a:t>
                      </a:r>
                      <a:endParaRPr lang="en-US" sz="1200" dirty="0">
                        <a:solidFill>
                          <a:srgbClr val="1F497D"/>
                        </a:solidFill>
                        <a:effectLst/>
                        <a:latin typeface="Arial" panose="020B0604020202020204" pitchFamily="34" charset="0"/>
                        <a:ea typeface="Calibri"/>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US" sz="1200" dirty="0">
                          <a:effectLst/>
                          <a:latin typeface="Arial" panose="020B0604020202020204" pitchFamily="34" charset="0"/>
                          <a:cs typeface="Arial" panose="020B0604020202020204" pitchFamily="34" charset="0"/>
                        </a:rPr>
                        <a:t>Event results in negative or unfavorable local media coverage</a:t>
                      </a:r>
                      <a:endParaRPr lang="en-US" sz="1200" dirty="0">
                        <a:solidFill>
                          <a:srgbClr val="1F497D"/>
                        </a:solidFill>
                        <a:effectLst/>
                        <a:latin typeface="Arial" panose="020B0604020202020204" pitchFamily="34" charset="0"/>
                        <a:ea typeface="Calibri"/>
                        <a:cs typeface="Arial" panose="020B0604020202020204" pitchFamily="34" charset="0"/>
                      </a:endParaRPr>
                    </a:p>
                  </a:txBody>
                  <a:tcPr marL="56930" marR="56930" marT="0" marB="0"/>
                </a:tc>
              </a:tr>
              <a:tr h="974425">
                <a:tc>
                  <a:txBody>
                    <a:bodyPr/>
                    <a:lstStyle/>
                    <a:p>
                      <a:pPr marL="0" marR="0" algn="l">
                        <a:spcBef>
                          <a:spcPts val="0"/>
                        </a:spcBef>
                        <a:spcAft>
                          <a:spcPts val="0"/>
                        </a:spcAft>
                      </a:pPr>
                      <a:r>
                        <a:rPr lang="en-US" sz="1200" dirty="0">
                          <a:effectLst/>
                          <a:latin typeface="Arial" panose="020B0604020202020204" pitchFamily="34" charset="0"/>
                          <a:cs typeface="Arial" panose="020B0604020202020204" pitchFamily="34" charset="0"/>
                        </a:rPr>
                        <a:t>Clients and Service</a:t>
                      </a:r>
                      <a:endParaRPr lang="en-US" sz="1200" dirty="0">
                        <a:effectLst/>
                        <a:latin typeface="Arial" panose="020B0604020202020204" pitchFamily="34" charset="0"/>
                        <a:ea typeface="Calibri"/>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Technological incidents classified as P0, P1 or </a:t>
                      </a:r>
                      <a:r>
                        <a:rPr lang="en-GB" sz="1200" dirty="0" smtClean="0">
                          <a:effectLst/>
                          <a:latin typeface="Arial" panose="020B0604020202020204" pitchFamily="34" charset="0"/>
                          <a:cs typeface="Arial" panose="020B0604020202020204" pitchFamily="34" charset="0"/>
                        </a:rPr>
                        <a:t>P2</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Affecting more than 1% of the clients, or 5,000 in absolute value, and impacted </a:t>
                      </a:r>
                      <a:r>
                        <a:rPr lang="en-GB" sz="1200" dirty="0" smtClean="0">
                          <a:effectLst/>
                          <a:latin typeface="Arial" panose="020B0604020202020204" pitchFamily="34" charset="0"/>
                          <a:cs typeface="Arial" panose="020B0604020202020204" pitchFamily="34" charset="0"/>
                        </a:rPr>
                        <a:t>detrimentally</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Affecting 10 or more strategic, commercial or institutional </a:t>
                      </a:r>
                      <a:r>
                        <a:rPr lang="en-GB" sz="1200" dirty="0" smtClean="0">
                          <a:effectLst/>
                          <a:latin typeface="Arial" panose="020B0604020202020204" pitchFamily="34" charset="0"/>
                          <a:cs typeface="Arial" panose="020B0604020202020204" pitchFamily="34" charset="0"/>
                        </a:rPr>
                        <a:t>clients</a:t>
                      </a:r>
                      <a:endParaRPr lang="en-US" sz="1200" dirty="0">
                        <a:effectLst/>
                        <a:latin typeface="Arial" panose="020B0604020202020204" pitchFamily="34" charset="0"/>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Technological incidents classified as P3+ or </a:t>
                      </a:r>
                      <a:r>
                        <a:rPr lang="en-GB" sz="1200" dirty="0" smtClean="0">
                          <a:effectLst/>
                          <a:latin typeface="Arial" panose="020B0604020202020204" pitchFamily="34" charset="0"/>
                          <a:cs typeface="Arial" panose="020B0604020202020204" pitchFamily="34" charset="0"/>
                        </a:rPr>
                        <a:t>P3</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Affecting less  than 1% of the clients, or 1,000 in absolute value, and impacted </a:t>
                      </a:r>
                      <a:r>
                        <a:rPr lang="en-GB" sz="1200" dirty="0" smtClean="0">
                          <a:effectLst/>
                          <a:latin typeface="Arial" panose="020B0604020202020204" pitchFamily="34" charset="0"/>
                          <a:cs typeface="Arial" panose="020B0604020202020204" pitchFamily="34" charset="0"/>
                        </a:rPr>
                        <a:t>detrimentally</a:t>
                      </a:r>
                      <a:endParaRPr lang="en-US" sz="1200" dirty="0">
                        <a:effectLst/>
                        <a:latin typeface="Arial" panose="020B0604020202020204" pitchFamily="34" charset="0"/>
                        <a:cs typeface="Arial" panose="020B0604020202020204" pitchFamily="34" charset="0"/>
                      </a:endParaRPr>
                    </a:p>
                  </a:txBody>
                  <a:tcPr marL="56930" marR="56930" marT="0" marB="0"/>
                </a:tc>
              </a:tr>
              <a:tr h="444895">
                <a:tc>
                  <a:txBody>
                    <a:bodyPr/>
                    <a:lstStyle/>
                    <a:p>
                      <a:pPr marL="0" marR="0" algn="l">
                        <a:spcBef>
                          <a:spcPts val="0"/>
                        </a:spcBef>
                        <a:spcAft>
                          <a:spcPts val="0"/>
                        </a:spcAft>
                      </a:pPr>
                      <a:r>
                        <a:rPr lang="en-GB" sz="1200">
                          <a:effectLst/>
                          <a:latin typeface="Arial" panose="020B0604020202020204" pitchFamily="34" charset="0"/>
                          <a:cs typeface="Arial" panose="020B0604020202020204" pitchFamily="34" charset="0"/>
                        </a:rPr>
                        <a:t>Others</a:t>
                      </a:r>
                      <a:endParaRPr lang="en-US" sz="1200">
                        <a:effectLst/>
                        <a:latin typeface="Arial" panose="020B0604020202020204" pitchFamily="34" charset="0"/>
                        <a:cs typeface="Arial" panose="020B0604020202020204" pitchFamily="34" charset="0"/>
                      </a:endParaRPr>
                    </a:p>
                    <a:p>
                      <a:pPr marL="0" marR="0" algn="l">
                        <a:spcBef>
                          <a:spcPts val="0"/>
                        </a:spcBef>
                        <a:spcAft>
                          <a:spcPts val="0"/>
                        </a:spcAft>
                      </a:pPr>
                      <a:r>
                        <a:rPr lang="en-GB" sz="1200">
                          <a:effectLst/>
                          <a:latin typeface="Arial" panose="020B0604020202020204" pitchFamily="34" charset="0"/>
                          <a:cs typeface="Arial" panose="020B0604020202020204" pitchFamily="34" charset="0"/>
                        </a:rPr>
                        <a:t> </a:t>
                      </a:r>
                      <a:endParaRPr lang="en-US" sz="1200">
                        <a:effectLst/>
                        <a:latin typeface="Arial" panose="020B0604020202020204" pitchFamily="34" charset="0"/>
                        <a:ea typeface="Calibri"/>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US" sz="1200" dirty="0">
                          <a:effectLst/>
                          <a:latin typeface="Arial" panose="020B0604020202020204" pitchFamily="34" charset="0"/>
                          <a:cs typeface="Arial" panose="020B0604020202020204" pitchFamily="34" charset="0"/>
                        </a:rPr>
                        <a:t>Loss of or exposure to confidential or restricted information </a:t>
                      </a:r>
                    </a:p>
                  </a:txBody>
                  <a:tcPr marL="56930" marR="56930" marT="0" marB="0"/>
                </a:tc>
                <a:tc>
                  <a:txBody>
                    <a:bodyPr/>
                    <a:lstStyle/>
                    <a:p>
                      <a:pPr marL="342900" marR="0" lvl="0" indent="-342900" algn="l">
                        <a:spcBef>
                          <a:spcPts val="0"/>
                        </a:spcBef>
                        <a:spcAft>
                          <a:spcPts val="0"/>
                        </a:spcAft>
                        <a:buFont typeface="Symbol"/>
                        <a:buChar char=""/>
                      </a:pPr>
                      <a:r>
                        <a:rPr lang="en-US" sz="1200" dirty="0">
                          <a:effectLst/>
                          <a:latin typeface="Arial" panose="020B0604020202020204" pitchFamily="34" charset="0"/>
                          <a:cs typeface="Arial" panose="020B0604020202020204" pitchFamily="34" charset="0"/>
                        </a:rPr>
                        <a:t>Loss of or exposure to internal information </a:t>
                      </a:r>
                      <a:endParaRPr lang="en-US" sz="1200" dirty="0">
                        <a:solidFill>
                          <a:srgbClr val="1F497D"/>
                        </a:solidFill>
                        <a:effectLst/>
                        <a:latin typeface="Arial" panose="020B0604020202020204" pitchFamily="34" charset="0"/>
                        <a:ea typeface="Calibri"/>
                        <a:cs typeface="Arial" panose="020B0604020202020204" pitchFamily="34" charset="0"/>
                      </a:endParaRPr>
                    </a:p>
                  </a:txBody>
                  <a:tcPr marL="56930" marR="56930" marT="0" marB="0"/>
                </a:tc>
              </a:tr>
            </a:tbl>
          </a:graphicData>
        </a:graphic>
      </p:graphicFrame>
      <p:sp>
        <p:nvSpPr>
          <p:cNvPr id="8" name="Rectangle 7"/>
          <p:cNvSpPr/>
          <p:nvPr/>
        </p:nvSpPr>
        <p:spPr>
          <a:xfrm>
            <a:off x="366713" y="1463040"/>
            <a:ext cx="3356432" cy="185307"/>
          </a:xfrm>
          <a:prstGeom prst="rect">
            <a:avLst/>
          </a:prstGeom>
        </p:spPr>
        <p:txBody>
          <a:bodyPr wrap="none" lIns="0" tIns="0" rIns="0" bIns="0">
            <a:spAutoFit/>
          </a:bodyPr>
          <a:lstStyle/>
          <a:p>
            <a:pPr marL="0" marR="0" algn="l">
              <a:spcBef>
                <a:spcPts val="0"/>
              </a:spcBef>
              <a:spcAft>
                <a:spcPts val="0"/>
              </a:spcAft>
            </a:pPr>
            <a:r>
              <a:rPr lang="en-GB" sz="1400" b="1" dirty="0">
                <a:solidFill>
                  <a:schemeClr val="accent1"/>
                </a:solidFill>
                <a:latin typeface="Arial" panose="020B0604020202020204" pitchFamily="34" charset="0"/>
                <a:cs typeface="Arial" panose="020B0604020202020204" pitchFamily="34" charset="0"/>
              </a:rPr>
              <a:t>SHUSA – Escalation Impact Thresholds</a:t>
            </a:r>
            <a:endParaRPr lang="en-US" sz="1400" b="1" dirty="0">
              <a:solidFill>
                <a:schemeClr val="accent1"/>
              </a:solidFill>
              <a:latin typeface="Arial" panose="020B0604020202020204" pitchFamily="34" charset="0"/>
              <a:ea typeface="Calibri"/>
              <a:cs typeface="Arial" panose="020B0604020202020204" pitchFamily="34" charset="0"/>
            </a:endParaRPr>
          </a:p>
        </p:txBody>
      </p:sp>
      <p:grpSp>
        <p:nvGrpSpPr>
          <p:cNvPr id="9" name="Group 8"/>
          <p:cNvGrpSpPr/>
          <p:nvPr/>
        </p:nvGrpSpPr>
        <p:grpSpPr>
          <a:xfrm>
            <a:off x="436880" y="69852"/>
            <a:ext cx="1990257" cy="189008"/>
            <a:chOff x="457200" y="19052"/>
            <a:chExt cx="1990257" cy="189008"/>
          </a:xfrm>
        </p:grpSpPr>
        <p:sp>
          <p:nvSpPr>
            <p:cNvPr id="10" name="Oval 9"/>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panose="020B0604020202020204" pitchFamily="34" charset="0"/>
                  <a:ea typeface="ＭＳ Ｐゴシック" pitchFamily="-112" charset="-128"/>
                  <a:cs typeface="Arial" panose="020B0604020202020204" pitchFamily="34" charset="0"/>
                </a:rPr>
                <a:t>C</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11" name="Text Box 75"/>
            <p:cNvSpPr txBox="1">
              <a:spLocks noChangeArrowheads="1"/>
            </p:cNvSpPr>
            <p:nvPr/>
          </p:nvSpPr>
          <p:spPr bwMode="gray">
            <a:xfrm>
              <a:off x="690566" y="20638"/>
              <a:ext cx="1756891"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smtClean="0">
                  <a:solidFill>
                    <a:schemeClr val="bg1">
                      <a:lumMod val="50000"/>
                    </a:schemeClr>
                  </a:solidFill>
                </a:rPr>
                <a:t>Appendix: Metric glossary</a:t>
              </a:r>
              <a:endParaRPr lang="en-US" sz="1200" dirty="0">
                <a:solidFill>
                  <a:schemeClr val="bg1">
                    <a:lumMod val="50000"/>
                  </a:schemeClr>
                </a:solidFill>
              </a:endParaRPr>
            </a:p>
          </p:txBody>
        </p:sp>
      </p:grpSp>
    </p:spTree>
    <p:extLst>
      <p:ext uri="{BB962C8B-B14F-4D97-AF65-F5344CB8AC3E}">
        <p14:creationId xmlns:p14="http://schemas.microsoft.com/office/powerpoint/2010/main" val="1835165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p:cNvSpPr>
            <a:spLocks noGrp="1"/>
          </p:cNvSpPr>
          <p:nvPr>
            <p:ph sz="quarter" idx="11"/>
          </p:nvPr>
        </p:nvSpPr>
        <p:spPr/>
        <p:txBody>
          <a:bodyPr/>
          <a:lstStyle/>
          <a:p>
            <a:r>
              <a:rPr lang="en-US" dirty="0"/>
              <a:t>Metric status definitions and escalation processes</a:t>
            </a:r>
            <a:endParaRPr lang="en-GB" dirty="0"/>
          </a:p>
        </p:txBody>
      </p:sp>
      <p:sp>
        <p:nvSpPr>
          <p:cNvPr id="3" name="Text Placeholder 11"/>
          <p:cNvSpPr txBox="1">
            <a:spLocks/>
          </p:cNvSpPr>
          <p:nvPr/>
        </p:nvSpPr>
        <p:spPr>
          <a:xfrm>
            <a:off x="6609324" y="1463040"/>
            <a:ext cx="2444031" cy="215444"/>
          </a:xfrm>
          <a:prstGeom prst="rect">
            <a:avLst/>
          </a:prstGeom>
        </p:spPr>
        <p:txBody>
          <a:bodyPr lIns="0" tIns="0" rIns="0" bIns="0"/>
          <a:lstStyle>
            <a:defPPr>
              <a:defRPr lang="en-GB"/>
            </a:defPPr>
            <a:lvl1pPr marL="0" indent="0" algn="l" defTabSz="457200" eaLnBrk="1" fontAlgn="auto" latinLnBrk="0" hangingPunct="1">
              <a:lnSpc>
                <a:spcPct val="100000"/>
              </a:lnSpc>
              <a:spcBef>
                <a:spcPct val="20000"/>
              </a:spcBef>
              <a:spcAft>
                <a:spcPts val="0"/>
              </a:spcAft>
              <a:buFont typeface="Arial"/>
              <a:buNone/>
              <a:defRPr sz="1400" b="1">
                <a:solidFill>
                  <a:schemeClr val="accent1"/>
                </a:solidFill>
                <a:latin typeface="Arial" panose="020B0604020202020204" pitchFamily="34" charset="0"/>
                <a:cs typeface="Arial" panose="020B0604020202020204" pitchFamily="34" charset="0"/>
              </a:defRPr>
            </a:lvl1pPr>
            <a:lvl2pPr marL="742950" indent="-285750" algn="l" defTabSz="457200" eaLnBrk="1" latinLnBrk="0" hangingPunct="1">
              <a:spcBef>
                <a:spcPct val="20000"/>
              </a:spcBef>
              <a:buFont typeface="Arial"/>
              <a:buChar char="–"/>
              <a:defRPr sz="2800">
                <a:latin typeface="+mn-lt"/>
              </a:defRPr>
            </a:lvl2pPr>
            <a:lvl3pPr marL="1143000" indent="-228600" algn="l" defTabSz="457200" eaLnBrk="1" latinLnBrk="0" hangingPunct="1">
              <a:spcBef>
                <a:spcPct val="20000"/>
              </a:spcBef>
              <a:buFont typeface="Arial"/>
              <a:buChar char="•"/>
              <a:defRPr sz="2400">
                <a:latin typeface="+mn-lt"/>
              </a:defRPr>
            </a:lvl3pPr>
            <a:lvl4pPr marL="1600200" indent="-228600" algn="l" defTabSz="457200" eaLnBrk="1" latinLnBrk="0" hangingPunct="1">
              <a:spcBef>
                <a:spcPct val="20000"/>
              </a:spcBef>
              <a:buFont typeface="Arial"/>
              <a:buChar char="–"/>
              <a:defRPr sz="2000">
                <a:latin typeface="+mn-lt"/>
              </a:defRPr>
            </a:lvl4pPr>
            <a:lvl5pPr marL="2057400" indent="-228600" algn="l" defTabSz="457200" eaLnBrk="1" latinLnBrk="0" hangingPunct="1">
              <a:spcBef>
                <a:spcPct val="20000"/>
              </a:spcBef>
              <a:buFont typeface="Arial"/>
              <a:buChar char="»"/>
              <a:defRPr sz="2000">
                <a:latin typeface="+mn-lt"/>
              </a:defRPr>
            </a:lvl5pPr>
            <a:lvl6pPr marL="2514600" indent="-228600" defTabSz="457200">
              <a:spcBef>
                <a:spcPct val="20000"/>
              </a:spcBef>
              <a:buFont typeface="Arial"/>
              <a:buChar char="•"/>
              <a:defRPr sz="2000">
                <a:latin typeface="+mn-lt"/>
              </a:defRPr>
            </a:lvl6pPr>
            <a:lvl7pPr marL="2971800" indent="-228600" defTabSz="457200">
              <a:spcBef>
                <a:spcPct val="20000"/>
              </a:spcBef>
              <a:buFont typeface="Arial"/>
              <a:buChar char="•"/>
              <a:defRPr sz="2000">
                <a:latin typeface="+mn-lt"/>
              </a:defRPr>
            </a:lvl7pPr>
            <a:lvl8pPr marL="3429000" indent="-228600" defTabSz="457200">
              <a:spcBef>
                <a:spcPct val="20000"/>
              </a:spcBef>
              <a:buFont typeface="Arial"/>
              <a:buChar char="•"/>
              <a:defRPr sz="2000">
                <a:latin typeface="+mn-lt"/>
              </a:defRPr>
            </a:lvl8pPr>
            <a:lvl9pPr marL="3886200" indent="-228600" defTabSz="457200">
              <a:spcBef>
                <a:spcPct val="20000"/>
              </a:spcBef>
              <a:buFont typeface="Arial"/>
              <a:buChar char="•"/>
              <a:defRPr sz="2000">
                <a:latin typeface="+mn-lt"/>
              </a:defRPr>
            </a:lvl9pPr>
          </a:lstStyle>
          <a:p>
            <a:r>
              <a:rPr lang="en-GB" dirty="0"/>
              <a:t>Escalation processes</a:t>
            </a:r>
          </a:p>
        </p:txBody>
      </p:sp>
      <p:sp>
        <p:nvSpPr>
          <p:cNvPr id="4" name="Text Placeholder 3"/>
          <p:cNvSpPr txBox="1">
            <a:spLocks/>
          </p:cNvSpPr>
          <p:nvPr/>
        </p:nvSpPr>
        <p:spPr>
          <a:xfrm>
            <a:off x="365760" y="1463040"/>
            <a:ext cx="4114800" cy="21544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GB"/>
            </a:defPPr>
            <a:lvl1pPr marL="0" marR="0" lvl="0" indent="0" algn="l" defTabSz="914400" eaLnBrk="1" latinLnBrk="0" hangingPunct="1">
              <a:lnSpc>
                <a:spcPct val="100000"/>
              </a:lnSpc>
              <a:spcBef>
                <a:spcPts val="0"/>
              </a:spcBef>
              <a:spcAft>
                <a:spcPts val="0"/>
              </a:spcAft>
              <a:buClrTx/>
              <a:buSzTx/>
              <a:buFontTx/>
              <a:buNone/>
              <a:tabLst/>
              <a:defRPr kumimoji="0" sz="1400" b="1" i="0" u="none" strike="noStrike" cap="none" spc="0" normalizeH="0" baseline="0">
                <a:ln>
                  <a:noFill/>
                </a:ln>
                <a:solidFill>
                  <a:srgbClr val="FF0000"/>
                </a:solidFill>
                <a:effectLst/>
                <a:uLnTx/>
                <a:uFillTx/>
                <a:ea typeface="ＭＳ Ｐゴシック"/>
              </a:defRPr>
            </a:lvl1pPr>
            <a:lvl2pPr marL="0" indent="0" algn="l" eaLnBrk="1" hangingPunct="1">
              <a:lnSpc>
                <a:spcPct val="120000"/>
              </a:lnSpc>
              <a:spcBef>
                <a:spcPts val="0"/>
              </a:spcBef>
              <a:buClr>
                <a:schemeClr val="tx1"/>
              </a:buClr>
              <a:buFont typeface="Wingdings" pitchFamily="2" charset="2"/>
              <a:buNone/>
              <a:defRPr sz="1200">
                <a:solidFill>
                  <a:srgbClr val="FF0000"/>
                </a:solidFill>
              </a:defRPr>
            </a:lvl2pPr>
            <a:lvl3pPr marL="625475" indent="-163513" algn="l" eaLnBrk="1" hangingPunct="1">
              <a:lnSpc>
                <a:spcPct val="160000"/>
              </a:lnSpc>
              <a:spcBef>
                <a:spcPct val="20000"/>
              </a:spcBef>
              <a:buClr>
                <a:schemeClr val="tx1"/>
              </a:buClr>
              <a:buChar char="•"/>
              <a:defRPr>
                <a:solidFill>
                  <a:schemeClr val="accent2"/>
                </a:solidFill>
              </a:defRPr>
            </a:lvl3pPr>
            <a:lvl4pPr marL="741363" indent="-115888" algn="l" eaLnBrk="1" hangingPunct="1">
              <a:spcBef>
                <a:spcPct val="20000"/>
              </a:spcBef>
              <a:buClr>
                <a:schemeClr val="tx1"/>
              </a:buClr>
              <a:buChar char="–"/>
              <a:defRPr>
                <a:solidFill>
                  <a:schemeClr val="accent2"/>
                </a:solidFill>
              </a:defRPr>
            </a:lvl4pPr>
            <a:lvl5pPr marL="857250" indent="-115888" algn="l" eaLnBrk="1" hangingPunct="1">
              <a:spcBef>
                <a:spcPct val="20000"/>
              </a:spcBef>
              <a:buClr>
                <a:schemeClr val="tx1"/>
              </a:buClr>
              <a:defRPr>
                <a:solidFill>
                  <a:schemeClr val="accent2"/>
                </a:solidFill>
              </a:defRPr>
            </a:lvl5pPr>
            <a:lvl6pPr marL="2227263" indent="-228600" fontAlgn="base">
              <a:spcBef>
                <a:spcPct val="20000"/>
              </a:spcBef>
              <a:spcAft>
                <a:spcPct val="0"/>
              </a:spcAft>
              <a:defRPr sz="2000"/>
            </a:lvl6pPr>
            <a:lvl7pPr marL="2684463" indent="-228600" fontAlgn="base">
              <a:spcBef>
                <a:spcPct val="20000"/>
              </a:spcBef>
              <a:spcAft>
                <a:spcPct val="0"/>
              </a:spcAft>
              <a:defRPr sz="2000"/>
            </a:lvl7pPr>
            <a:lvl8pPr marL="3141663" indent="-228600" fontAlgn="base">
              <a:spcBef>
                <a:spcPct val="20000"/>
              </a:spcBef>
              <a:spcAft>
                <a:spcPct val="0"/>
              </a:spcAft>
              <a:defRPr sz="2000"/>
            </a:lvl8pPr>
            <a:lvl9pPr marL="3598863" indent="-228600" fontAlgn="base">
              <a:spcBef>
                <a:spcPct val="20000"/>
              </a:spcBef>
              <a:spcAft>
                <a:spcPct val="0"/>
              </a:spcAft>
              <a:defRPr sz="2000"/>
            </a:lvl9pPr>
          </a:lstStyle>
          <a:p>
            <a:r>
              <a:rPr lang="en-GB" dirty="0"/>
              <a:t>Metric status definitions</a:t>
            </a:r>
          </a:p>
        </p:txBody>
      </p:sp>
      <p:sp>
        <p:nvSpPr>
          <p:cNvPr id="5" name="Rectangle 4"/>
          <p:cNvSpPr/>
          <p:nvPr/>
        </p:nvSpPr>
        <p:spPr bwMode="auto">
          <a:xfrm>
            <a:off x="457200" y="1794019"/>
            <a:ext cx="1274274" cy="1332379"/>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panose="020B0604020202020204" pitchFamily="34" charset="0"/>
                <a:ea typeface="ＭＳ Ｐゴシック" pitchFamily="-112" charset="-128"/>
                <a:cs typeface="Arial" panose="020B0604020202020204" pitchFamily="34" charset="0"/>
              </a:rPr>
              <a:t>Green status</a:t>
            </a:r>
            <a:endParaRPr kumimoji="0" lang="en-US" sz="1200"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6" name="Rectangle 5"/>
          <p:cNvSpPr/>
          <p:nvPr/>
        </p:nvSpPr>
        <p:spPr bwMode="auto">
          <a:xfrm>
            <a:off x="457200" y="3162679"/>
            <a:ext cx="1271016" cy="1335731"/>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panose="020B0604020202020204" pitchFamily="34" charset="0"/>
                <a:ea typeface="ＭＳ Ｐゴシック" pitchFamily="-112" charset="-128"/>
                <a:cs typeface="Arial" panose="020B0604020202020204" pitchFamily="34" charset="0"/>
              </a:rPr>
              <a:t>Amber status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panose="020B0604020202020204" pitchFamily="34" charset="0"/>
                <a:ea typeface="ＭＳ Ｐゴシック" pitchFamily="-112" charset="-128"/>
                <a:cs typeface="Arial" panose="020B0604020202020204" pitchFamily="34" charset="0"/>
              </a:rPr>
              <a:t>(“trigger</a:t>
            </a:r>
            <a:r>
              <a:rPr lang="en-US" sz="1200" b="1" dirty="0" smtClean="0">
                <a:solidFill>
                  <a:schemeClr val="bg1"/>
                </a:solidFill>
                <a:latin typeface="Arial" panose="020B0604020202020204" pitchFamily="34" charset="0"/>
                <a:ea typeface="ＭＳ Ｐゴシック" pitchFamily="-112" charset="-128"/>
                <a:cs typeface="Arial" panose="020B0604020202020204" pitchFamily="34" charset="0"/>
              </a:rPr>
              <a:t>”)</a:t>
            </a:r>
            <a:endParaRPr kumimoji="0" lang="en-US" sz="1200"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7" name="Rectangle 6"/>
          <p:cNvSpPr/>
          <p:nvPr/>
        </p:nvSpPr>
        <p:spPr bwMode="auto">
          <a:xfrm>
            <a:off x="457200" y="4542495"/>
            <a:ext cx="1271016" cy="1335731"/>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panose="020B0604020202020204" pitchFamily="34" charset="0"/>
                <a:ea typeface="ＭＳ Ｐゴシック" pitchFamily="-112" charset="-128"/>
                <a:cs typeface="Arial" panose="020B0604020202020204" pitchFamily="34" charset="0"/>
              </a:rPr>
              <a:t>Red status</a:t>
            </a:r>
          </a:p>
          <a:p>
            <a:pPr marL="0" marR="0" indent="0" algn="ctr" defTabSz="914400" rtl="0" eaLnBrk="0" fontAlgn="base" latinLnBrk="0" hangingPunct="0">
              <a:lnSpc>
                <a:spcPct val="100000"/>
              </a:lnSpc>
              <a:spcBef>
                <a:spcPct val="0"/>
              </a:spcBef>
              <a:spcAft>
                <a:spcPct val="0"/>
              </a:spcAft>
              <a:buClrTx/>
              <a:buSzTx/>
              <a:buFontTx/>
              <a:buNone/>
              <a:tabLst/>
            </a:pPr>
            <a:r>
              <a:rPr lang="en-US" sz="1200" b="1" dirty="0" smtClean="0">
                <a:solidFill>
                  <a:schemeClr val="bg1"/>
                </a:solidFill>
                <a:latin typeface="Arial" panose="020B0604020202020204" pitchFamily="34" charset="0"/>
                <a:ea typeface="ＭＳ Ｐゴシック" pitchFamily="-112" charset="-128"/>
                <a:cs typeface="Arial" panose="020B0604020202020204" pitchFamily="34" charset="0"/>
              </a:rPr>
              <a:t>(“limit breach”)</a:t>
            </a:r>
            <a:endParaRPr kumimoji="0" lang="en-US" sz="1200"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8" name="TextBox 7"/>
          <p:cNvSpPr txBox="1"/>
          <p:nvPr/>
        </p:nvSpPr>
        <p:spPr>
          <a:xfrm>
            <a:off x="1826694" y="2216744"/>
            <a:ext cx="4467520" cy="446276"/>
          </a:xfrm>
          <a:prstGeom prst="rect">
            <a:avLst/>
          </a:prstGeom>
          <a:noFill/>
        </p:spPr>
        <p:txBody>
          <a:bodyPr wrap="square" lIns="0" tIns="0" rIns="0" bIns="0" rtlCol="0">
            <a:spAutoFit/>
          </a:bodyPr>
          <a:lstStyle/>
          <a:p>
            <a:pPr marL="171450" indent="-171450" algn="l">
              <a:lnSpc>
                <a:spcPct val="100000"/>
              </a:lnSpc>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Metrics have not breached the amber trigger or red limit</a:t>
            </a:r>
          </a:p>
          <a:p>
            <a:pPr marL="171450" indent="-171450" algn="l">
              <a:lnSpc>
                <a:spcPct val="100000"/>
              </a:lnSpc>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Level of risk within range acceptable to organization</a:t>
            </a:r>
          </a:p>
        </p:txBody>
      </p:sp>
      <p:cxnSp>
        <p:nvCxnSpPr>
          <p:cNvPr id="9" name="Straight Connector 8"/>
          <p:cNvCxnSpPr>
            <a:stCxn id="10" idx="1"/>
          </p:cNvCxnSpPr>
          <p:nvPr/>
        </p:nvCxnSpPr>
        <p:spPr bwMode="auto">
          <a:xfrm flipH="1">
            <a:off x="1731474" y="4520453"/>
            <a:ext cx="3192234" cy="7002"/>
          </a:xfrm>
          <a:prstGeom prst="line">
            <a:avLst/>
          </a:prstGeom>
          <a:solidFill>
            <a:schemeClr val="accent1"/>
          </a:solidFill>
          <a:ln w="12700" cap="flat" cmpd="sng" algn="ctr">
            <a:solidFill>
              <a:schemeClr val="accent1"/>
            </a:solidFill>
            <a:prstDash val="dash"/>
            <a:round/>
            <a:headEnd type="none" w="med" len="med"/>
            <a:tailEnd type="none" w="med" len="med"/>
          </a:ln>
          <a:effectLst/>
        </p:spPr>
      </p:cxnSp>
      <p:sp>
        <p:nvSpPr>
          <p:cNvPr id="10" name="TextBox 9"/>
          <p:cNvSpPr txBox="1"/>
          <p:nvPr/>
        </p:nvSpPr>
        <p:spPr>
          <a:xfrm>
            <a:off x="4923708" y="4381953"/>
            <a:ext cx="1036418" cy="276999"/>
          </a:xfrm>
          <a:prstGeom prst="rect">
            <a:avLst/>
          </a:prstGeom>
          <a:noFill/>
          <a:ln>
            <a:noFill/>
          </a:ln>
        </p:spPr>
        <p:txBody>
          <a:bodyPr wrap="square" rtlCol="0">
            <a:spAutoFit/>
          </a:bodyPr>
          <a:lstStyle/>
          <a:p>
            <a:pPr algn="l">
              <a:lnSpc>
                <a:spcPct val="100000"/>
              </a:lnSpc>
            </a:pPr>
            <a:r>
              <a:rPr lang="en-US" sz="1200" b="1" dirty="0" smtClean="0">
                <a:solidFill>
                  <a:srgbClr val="FF0000"/>
                </a:solidFill>
                <a:latin typeface="Arial" panose="020B0604020202020204" pitchFamily="34" charset="0"/>
                <a:cs typeface="Arial" panose="020B0604020202020204" pitchFamily="34" charset="0"/>
              </a:rPr>
              <a:t>Red limit</a:t>
            </a:r>
            <a:endParaRPr lang="en-US" sz="1200" b="1" dirty="0">
              <a:solidFill>
                <a:srgbClr val="FF0000"/>
              </a:solidFill>
              <a:latin typeface="Arial" panose="020B0604020202020204" pitchFamily="34" charset="0"/>
              <a:cs typeface="Arial" panose="020B0604020202020204" pitchFamily="34" charset="0"/>
            </a:endParaRPr>
          </a:p>
        </p:txBody>
      </p:sp>
      <p:sp>
        <p:nvSpPr>
          <p:cNvPr id="11" name="TextBox 10"/>
          <p:cNvSpPr txBox="1"/>
          <p:nvPr/>
        </p:nvSpPr>
        <p:spPr>
          <a:xfrm>
            <a:off x="1826694" y="3580989"/>
            <a:ext cx="4467519" cy="446276"/>
          </a:xfrm>
          <a:prstGeom prst="rect">
            <a:avLst/>
          </a:prstGeom>
          <a:noFill/>
        </p:spPr>
        <p:txBody>
          <a:bodyPr wrap="square" lIns="0" tIns="0" rIns="0" bIns="0" rtlCol="0">
            <a:spAutoFit/>
          </a:bodyPr>
          <a:lstStyle/>
          <a:p>
            <a:pPr marL="171450" indent="-171450" algn="l">
              <a:lnSpc>
                <a:spcPct val="100000"/>
              </a:lnSpc>
              <a:spcAft>
                <a:spcPts val="600"/>
              </a:spcAft>
              <a:buFont typeface="Arial" panose="020B0604020202020204" pitchFamily="34" charset="0"/>
              <a:buChar char="•"/>
            </a:pPr>
            <a:r>
              <a:rPr lang="en-US" sz="1200" dirty="0">
                <a:latin typeface="Arial" panose="020B0604020202020204" pitchFamily="34" charset="0"/>
                <a:cs typeface="Arial" panose="020B0604020202020204" pitchFamily="34" charset="0"/>
              </a:rPr>
              <a:t>M</a:t>
            </a:r>
            <a:r>
              <a:rPr lang="en-US" sz="1200" dirty="0" smtClean="0">
                <a:latin typeface="Arial" panose="020B0604020202020204" pitchFamily="34" charset="0"/>
                <a:cs typeface="Arial" panose="020B0604020202020204" pitchFamily="34" charset="0"/>
              </a:rPr>
              <a:t>etrics have breached the amber trigger but not the red limit</a:t>
            </a:r>
          </a:p>
          <a:p>
            <a:pPr marL="171450" indent="-171450" algn="l">
              <a:lnSpc>
                <a:spcPct val="100000"/>
              </a:lnSpc>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Level of risk in danger of exceeding acceptable range</a:t>
            </a:r>
          </a:p>
        </p:txBody>
      </p:sp>
      <p:sp>
        <p:nvSpPr>
          <p:cNvPr id="12" name="TextBox 11"/>
          <p:cNvSpPr txBox="1"/>
          <p:nvPr/>
        </p:nvSpPr>
        <p:spPr>
          <a:xfrm>
            <a:off x="1826694" y="4934388"/>
            <a:ext cx="4467520" cy="446276"/>
          </a:xfrm>
          <a:prstGeom prst="rect">
            <a:avLst/>
          </a:prstGeom>
          <a:noFill/>
        </p:spPr>
        <p:txBody>
          <a:bodyPr wrap="square" lIns="0" tIns="0" rIns="0" bIns="0" rtlCol="0">
            <a:spAutoFit/>
          </a:bodyPr>
          <a:lstStyle/>
          <a:p>
            <a:pPr marL="171450" indent="-171450" algn="l">
              <a:lnSpc>
                <a:spcPct val="100000"/>
              </a:lnSpc>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Metrics have breached both the amber trigger and red limit</a:t>
            </a:r>
          </a:p>
          <a:p>
            <a:pPr marL="171450" indent="-171450" algn="l">
              <a:lnSpc>
                <a:spcPct val="100000"/>
              </a:lnSpc>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Level of risk within a range unacceptable to the organization</a:t>
            </a:r>
          </a:p>
        </p:txBody>
      </p:sp>
      <p:cxnSp>
        <p:nvCxnSpPr>
          <p:cNvPr id="13" name="Straight Connector 12"/>
          <p:cNvCxnSpPr>
            <a:stCxn id="14" idx="1"/>
          </p:cNvCxnSpPr>
          <p:nvPr/>
        </p:nvCxnSpPr>
        <p:spPr bwMode="auto">
          <a:xfrm flipH="1">
            <a:off x="1728216" y="3144539"/>
            <a:ext cx="3195492" cy="4888"/>
          </a:xfrm>
          <a:prstGeom prst="line">
            <a:avLst/>
          </a:prstGeom>
          <a:solidFill>
            <a:schemeClr val="accent1"/>
          </a:solidFill>
          <a:ln w="12700" cap="flat" cmpd="sng" algn="ctr">
            <a:solidFill>
              <a:srgbClr val="FFC000"/>
            </a:solidFill>
            <a:prstDash val="dash"/>
            <a:round/>
            <a:headEnd type="none" w="med" len="med"/>
            <a:tailEnd type="none" w="med" len="med"/>
          </a:ln>
          <a:effectLst/>
        </p:spPr>
      </p:cxnSp>
      <p:sp>
        <p:nvSpPr>
          <p:cNvPr id="14" name="TextBox 13"/>
          <p:cNvSpPr txBox="1"/>
          <p:nvPr/>
        </p:nvSpPr>
        <p:spPr>
          <a:xfrm>
            <a:off x="4923708" y="3006039"/>
            <a:ext cx="1275256" cy="276999"/>
          </a:xfrm>
          <a:prstGeom prst="rect">
            <a:avLst/>
          </a:prstGeom>
          <a:noFill/>
        </p:spPr>
        <p:txBody>
          <a:bodyPr wrap="square" rtlCol="0">
            <a:spAutoFit/>
          </a:bodyPr>
          <a:lstStyle/>
          <a:p>
            <a:pPr algn="l">
              <a:lnSpc>
                <a:spcPct val="100000"/>
              </a:lnSpc>
            </a:pPr>
            <a:r>
              <a:rPr lang="en-US" sz="1200" b="1" dirty="0" smtClean="0">
                <a:solidFill>
                  <a:srgbClr val="FFC000"/>
                </a:solidFill>
                <a:latin typeface="Arial" panose="020B0604020202020204" pitchFamily="34" charset="0"/>
                <a:cs typeface="Arial" panose="020B0604020202020204" pitchFamily="34" charset="0"/>
              </a:rPr>
              <a:t>Amber trigger</a:t>
            </a:r>
            <a:endParaRPr lang="en-US" sz="1200" b="1" dirty="0">
              <a:solidFill>
                <a:srgbClr val="FFC000"/>
              </a:solidFill>
              <a:latin typeface="Arial" panose="020B0604020202020204" pitchFamily="34" charset="0"/>
              <a:cs typeface="Arial" panose="020B0604020202020204" pitchFamily="34" charset="0"/>
            </a:endParaRPr>
          </a:p>
        </p:txBody>
      </p:sp>
      <p:sp>
        <p:nvSpPr>
          <p:cNvPr id="15" name="TextBox 14"/>
          <p:cNvSpPr txBox="1"/>
          <p:nvPr/>
        </p:nvSpPr>
        <p:spPr>
          <a:xfrm>
            <a:off x="6700763" y="1794019"/>
            <a:ext cx="2444031" cy="2185214"/>
          </a:xfrm>
          <a:prstGeom prst="rect">
            <a:avLst/>
          </a:prstGeom>
        </p:spPr>
        <p:txBody>
          <a:bodyPr wrap="square" lIns="0" tIns="0" rIns="0" bIns="0" anchor="t">
            <a:spAutoFit/>
          </a:bodyPr>
          <a:lstStyle>
            <a:lvl1pPr marL="171450" indent="-171450" algn="l" eaLnBrk="1" hangingPunct="1">
              <a:lnSpc>
                <a:spcPct val="100000"/>
              </a:lnSpc>
              <a:spcBef>
                <a:spcPct val="20000"/>
              </a:spcBef>
              <a:spcAft>
                <a:spcPts val="600"/>
              </a:spcAft>
              <a:buFont typeface="Arial" panose="020B0604020202020204" pitchFamily="34" charset="0"/>
              <a:buChar char="•"/>
              <a:defRPr sz="1200">
                <a:solidFill>
                  <a:schemeClr val="tx2"/>
                </a:solidFill>
                <a:latin typeface="+mn-lt"/>
              </a:defRPr>
            </a:lvl1pPr>
            <a:lvl2pPr marL="346075" indent="-173038" algn="l" eaLnBrk="1" hangingPunct="1">
              <a:lnSpc>
                <a:spcPct val="100000"/>
              </a:lnSpc>
              <a:spcBef>
                <a:spcPts val="400"/>
              </a:spcBef>
              <a:buClr>
                <a:schemeClr val="tx1"/>
              </a:buClr>
              <a:buFont typeface="Wingdings" pitchFamily="2" charset="2"/>
              <a:buChar char="§"/>
              <a:defRPr sz="1200">
                <a:solidFill>
                  <a:schemeClr val="tx2"/>
                </a:solidFill>
              </a:defRPr>
            </a:lvl2pPr>
            <a:lvl3pPr marL="511175" indent="-165100" algn="l" eaLnBrk="1" hangingPunct="1">
              <a:lnSpc>
                <a:spcPct val="100000"/>
              </a:lnSpc>
              <a:spcBef>
                <a:spcPts val="350"/>
              </a:spcBef>
              <a:buClr>
                <a:schemeClr val="tx1"/>
              </a:buClr>
              <a:buChar char="•"/>
              <a:defRPr sz="1200">
                <a:solidFill>
                  <a:schemeClr val="tx2"/>
                </a:solidFill>
              </a:defRPr>
            </a:lvl3pPr>
            <a:lvl4pPr marL="684213" indent="-173038" algn="l" eaLnBrk="1" hangingPunct="1">
              <a:lnSpc>
                <a:spcPct val="100000"/>
              </a:lnSpc>
              <a:spcBef>
                <a:spcPts val="300"/>
              </a:spcBef>
              <a:buClr>
                <a:schemeClr val="tx1"/>
              </a:buClr>
              <a:buChar char="–"/>
              <a:defRPr sz="1200">
                <a:solidFill>
                  <a:schemeClr val="tx2"/>
                </a:solidFill>
              </a:defRPr>
            </a:lvl4pPr>
            <a:lvl5pPr marL="857250" indent="-173038" algn="l" eaLnBrk="1" hangingPunct="1">
              <a:lnSpc>
                <a:spcPct val="100000"/>
              </a:lnSpc>
              <a:spcBef>
                <a:spcPts val="250"/>
              </a:spcBef>
              <a:buClr>
                <a:schemeClr val="tx1"/>
              </a:buClr>
              <a:buFont typeface="Courier New" panose="02070309020205020404" pitchFamily="49" charset="0"/>
              <a:buChar char="o"/>
              <a:defRPr sz="1200">
                <a:solidFill>
                  <a:schemeClr val="tx2"/>
                </a:solidFill>
              </a:defRPr>
            </a:lvl5pPr>
            <a:lvl6pPr marL="2227263" indent="-228600" fontAlgn="base">
              <a:spcBef>
                <a:spcPct val="20000"/>
              </a:spcBef>
              <a:spcAft>
                <a:spcPct val="0"/>
              </a:spcAft>
              <a:defRPr sz="1800"/>
            </a:lvl6pPr>
            <a:lvl7pPr marL="2684463" indent="-228600" fontAlgn="base">
              <a:spcBef>
                <a:spcPct val="20000"/>
              </a:spcBef>
              <a:spcAft>
                <a:spcPct val="0"/>
              </a:spcAft>
              <a:defRPr sz="1800"/>
            </a:lvl7pPr>
            <a:lvl8pPr marL="3141663" indent="-228600" fontAlgn="base">
              <a:spcBef>
                <a:spcPct val="20000"/>
              </a:spcBef>
              <a:spcAft>
                <a:spcPct val="0"/>
              </a:spcAft>
              <a:defRPr sz="1800"/>
            </a:lvl8pPr>
            <a:lvl9pPr marL="3598863" indent="-228600" fontAlgn="base">
              <a:spcBef>
                <a:spcPct val="20000"/>
              </a:spcBef>
              <a:spcAft>
                <a:spcPct val="0"/>
              </a:spcAft>
              <a:defRPr sz="1800"/>
            </a:lvl9pPr>
          </a:lstStyle>
          <a:p>
            <a:pPr>
              <a:spcBef>
                <a:spcPts val="600"/>
              </a:spcBef>
              <a:spcAft>
                <a:spcPts val="0"/>
              </a:spcAft>
            </a:pPr>
            <a:r>
              <a:rPr lang="en-US" dirty="0" smtClean="0">
                <a:latin typeface="Arial" panose="020B0604020202020204" pitchFamily="34" charset="0"/>
                <a:cs typeface="Arial" panose="020B0604020202020204" pitchFamily="34" charset="0"/>
              </a:rPr>
              <a:t>Escalation procedures apply to all amber triggers and red breaches</a:t>
            </a:r>
          </a:p>
          <a:p>
            <a:pPr>
              <a:spcBef>
                <a:spcPts val="600"/>
              </a:spcBef>
              <a:spcAft>
                <a:spcPts val="0"/>
              </a:spcAft>
            </a:pPr>
            <a:r>
              <a:rPr lang="en-US" b="1" dirty="0" smtClean="0">
                <a:latin typeface="Arial" panose="020B0604020202020204" pitchFamily="34" charset="0"/>
                <a:cs typeface="Arial" panose="020B0604020202020204" pitchFamily="34" charset="0"/>
              </a:rPr>
              <a:t>SHUSA-level</a:t>
            </a:r>
            <a:r>
              <a:rPr lang="en-US" dirty="0" smtClean="0">
                <a:latin typeface="Arial" panose="020B0604020202020204" pitchFamily="34" charset="0"/>
                <a:cs typeface="Arial" panose="020B0604020202020204" pitchFamily="34" charset="0"/>
              </a:rPr>
              <a:t>: Escalated to SHUSA CRO, with most review and approval by ERMC (amber)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or RC (red)</a:t>
            </a:r>
            <a:r>
              <a:rPr lang="en-US" baseline="30000" dirty="0" smtClean="0">
                <a:latin typeface="Arial" panose="020B0604020202020204" pitchFamily="34" charset="0"/>
                <a:cs typeface="Arial" panose="020B0604020202020204" pitchFamily="34" charset="0"/>
              </a:rPr>
              <a:t>1</a:t>
            </a:r>
          </a:p>
          <a:p>
            <a:pPr>
              <a:spcBef>
                <a:spcPts val="600"/>
              </a:spcBef>
              <a:spcAft>
                <a:spcPts val="0"/>
              </a:spcAft>
            </a:pPr>
            <a:r>
              <a:rPr lang="en-US" b="1" dirty="0" smtClean="0">
                <a:latin typeface="Arial" panose="020B0604020202020204" pitchFamily="34" charset="0"/>
                <a:cs typeface="Arial" panose="020B0604020202020204" pitchFamily="34" charset="0"/>
              </a:rPr>
              <a:t>SIS-only</a:t>
            </a:r>
            <a:r>
              <a:rPr lang="en-US" dirty="0" smtClean="0">
                <a:latin typeface="Arial" panose="020B0604020202020204" pitchFamily="34" charset="0"/>
                <a:cs typeface="Arial" panose="020B0604020202020204" pitchFamily="34" charset="0"/>
              </a:rPr>
              <a:t>: Review and approval responsibility in subsidiary; SHUSA ERMC provides review and input to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action plans</a:t>
            </a:r>
            <a:endParaRPr lang="en-US" dirty="0">
              <a:latin typeface="Arial" panose="020B0604020202020204" pitchFamily="34" charset="0"/>
              <a:cs typeface="Arial" panose="020B0604020202020204" pitchFamily="34" charset="0"/>
            </a:endParaRPr>
          </a:p>
        </p:txBody>
      </p:sp>
      <p:sp>
        <p:nvSpPr>
          <p:cNvPr id="16" name="Footnote"/>
          <p:cNvSpPr/>
          <p:nvPr/>
        </p:nvSpPr>
        <p:spPr>
          <a:xfrm>
            <a:off x="1940181" y="6333527"/>
            <a:ext cx="5394866"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spcBef>
                <a:spcPts val="0"/>
              </a:spcBef>
              <a:spcAft>
                <a:spcPts val="0"/>
              </a:spcAft>
            </a:pPr>
            <a:r>
              <a:rPr lang="en-US" sz="800" dirty="0">
                <a:solidFill>
                  <a:schemeClr val="tx1"/>
                </a:solidFill>
                <a:latin typeface="Arial" panose="020B0604020202020204" pitchFamily="34" charset="0"/>
                <a:cs typeface="Arial" panose="020B0604020202020204" pitchFamily="34" charset="0"/>
                <a:sym typeface="+mn-lt"/>
              </a:rPr>
              <a:t>1. Escalation level of breach dependent on breach severity and discretion of CRO</a:t>
            </a:r>
            <a:endParaRPr lang="en-GB" sz="800" dirty="0">
              <a:solidFill>
                <a:schemeClr val="tx1"/>
              </a:solidFill>
              <a:latin typeface="Arial" panose="020B0604020202020204" pitchFamily="34" charset="0"/>
              <a:cs typeface="Arial" panose="020B0604020202020204" pitchFamily="34" charset="0"/>
              <a:sym typeface="+mn-lt"/>
            </a:endParaRPr>
          </a:p>
        </p:txBody>
      </p:sp>
      <p:cxnSp>
        <p:nvCxnSpPr>
          <p:cNvPr id="17" name="Straight Connector 16"/>
          <p:cNvCxnSpPr/>
          <p:nvPr/>
        </p:nvCxnSpPr>
        <p:spPr>
          <a:xfrm>
            <a:off x="6449863" y="1489154"/>
            <a:ext cx="0" cy="4703828"/>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19" name="Text Box 75"/>
          <p:cNvSpPr txBox="1">
            <a:spLocks noChangeArrowheads="1"/>
          </p:cNvSpPr>
          <p:nvPr/>
        </p:nvSpPr>
        <p:spPr bwMode="gray">
          <a:xfrm>
            <a:off x="407540" y="98167"/>
            <a:ext cx="141224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chemeClr val="bg1">
                    <a:lumMod val="50000"/>
                  </a:schemeClr>
                </a:solidFill>
              </a:rPr>
              <a:t>C</a:t>
            </a:r>
            <a:r>
              <a:rPr lang="en-US" sz="1200" dirty="0" smtClean="0">
                <a:solidFill>
                  <a:schemeClr val="bg1">
                    <a:lumMod val="50000"/>
                  </a:schemeClr>
                </a:solidFill>
              </a:rPr>
              <a:t>alibration approach</a:t>
            </a:r>
            <a:endParaRPr lang="en-US" sz="1200" dirty="0">
              <a:solidFill>
                <a:schemeClr val="bg1">
                  <a:lumMod val="50000"/>
                </a:schemeClr>
              </a:solidFill>
            </a:endParaRPr>
          </a:p>
        </p:txBody>
      </p:sp>
    </p:spTree>
    <p:extLst>
      <p:ext uri="{BB962C8B-B14F-4D97-AF65-F5344CB8AC3E}">
        <p14:creationId xmlns:p14="http://schemas.microsoft.com/office/powerpoint/2010/main" val="2396347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sz="quarter" idx="11"/>
          </p:nvPr>
        </p:nvSpPr>
        <p:spPr>
          <a:xfrm>
            <a:off x="348437" y="452510"/>
            <a:ext cx="8666245" cy="435610"/>
          </a:xfrm>
        </p:spPr>
        <p:txBody>
          <a:bodyPr/>
          <a:lstStyle/>
          <a:p>
            <a:r>
              <a:rPr lang="en-US" dirty="0"/>
              <a:t>Risk taxonomy calibration approaches linked to risk objectives</a:t>
            </a:r>
            <a:endParaRPr lang="en-US" b="0" dirty="0">
              <a:solidFill>
                <a:schemeClr val="accent1"/>
              </a:solidFill>
            </a:endParaRPr>
          </a:p>
        </p:txBody>
      </p:sp>
      <p:sp>
        <p:nvSpPr>
          <p:cNvPr id="16" name="Text Placeholder 2"/>
          <p:cNvSpPr txBox="1">
            <a:spLocks/>
          </p:cNvSpPr>
          <p:nvPr/>
        </p:nvSpPr>
        <p:spPr bwMode="auto">
          <a:xfrm>
            <a:off x="365760" y="1466434"/>
            <a:ext cx="272783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Limit calibration process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17" name="Text Placeholder 2"/>
          <p:cNvSpPr txBox="1">
            <a:spLocks/>
          </p:cNvSpPr>
          <p:nvPr/>
        </p:nvSpPr>
        <p:spPr bwMode="auto">
          <a:xfrm>
            <a:off x="3332105" y="1466434"/>
            <a:ext cx="5484564"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dirty="0" smtClean="0">
                <a:latin typeface="Arial" charset="0"/>
                <a:ea typeface="ＭＳ Ｐゴシック"/>
              </a:rPr>
              <a:t>Anchor calibration approaches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graphicFrame>
        <p:nvGraphicFramePr>
          <p:cNvPr id="18" name="Table 17"/>
          <p:cNvGraphicFramePr>
            <a:graphicFrameLocks noGrp="1"/>
          </p:cNvGraphicFramePr>
          <p:nvPr>
            <p:extLst>
              <p:ext uri="{D42A27DB-BD31-4B8C-83A1-F6EECF244321}">
                <p14:modId xmlns:p14="http://schemas.microsoft.com/office/powerpoint/2010/main" val="636480837"/>
              </p:ext>
            </p:extLst>
          </p:nvPr>
        </p:nvGraphicFramePr>
        <p:xfrm>
          <a:off x="3332104" y="1842426"/>
          <a:ext cx="5915083" cy="3989131"/>
        </p:xfrm>
        <a:graphic>
          <a:graphicData uri="http://schemas.openxmlformats.org/drawingml/2006/table">
            <a:tbl>
              <a:tblPr firstRow="1" bandRow="1">
                <a:tableStyleId>{839DD9DD-9E6C-4910-8AC0-68ADFF6A6AFC}</a:tableStyleId>
              </a:tblPr>
              <a:tblGrid>
                <a:gridCol w="1487297"/>
                <a:gridCol w="2052008"/>
                <a:gridCol w="2375778"/>
              </a:tblGrid>
              <a:tr h="284938">
                <a:tc>
                  <a:txBody>
                    <a:bodyPr/>
                    <a:lstStyle/>
                    <a:p>
                      <a:r>
                        <a:rPr lang="en-US" sz="1200" b="1" dirty="0" smtClean="0">
                          <a:solidFill>
                            <a:srgbClr val="FF0000"/>
                          </a:solidFill>
                          <a:latin typeface="Arial" panose="020B0604020202020204" pitchFamily="34" charset="0"/>
                          <a:cs typeface="Arial" panose="020B0604020202020204" pitchFamily="34" charset="0"/>
                        </a:rPr>
                        <a:t>Anchor </a:t>
                      </a: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rgbClr val="FF0000"/>
                          </a:solidFill>
                          <a:latin typeface="Arial" panose="020B0604020202020204" pitchFamily="34" charset="0"/>
                          <a:ea typeface="+mn-ea"/>
                          <a:cs typeface="Arial" panose="020B0604020202020204" pitchFamily="34" charset="0"/>
                        </a:rPr>
                        <a:t>Calibration approach</a:t>
                      </a:r>
                      <a:endParaRPr lang="en-US" sz="1200" b="1" kern="1200" dirty="0" smtClean="0">
                        <a:solidFill>
                          <a:srgbClr val="FF0000"/>
                        </a:solidFill>
                        <a:latin typeface="Arial" panose="020B0604020202020204" pitchFamily="34" charset="0"/>
                        <a:ea typeface="+mn-ea"/>
                        <a:cs typeface="Arial" panose="020B0604020202020204" pitchFamily="34" charset="0"/>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Arial" panose="020B0604020202020204" pitchFamily="34" charset="0"/>
                          <a:ea typeface="+mn-ea"/>
                          <a:cs typeface="Arial" panose="020B0604020202020204" pitchFamily="34" charset="0"/>
                        </a:rPr>
                        <a:t>Applicable</a:t>
                      </a:r>
                      <a:r>
                        <a:rPr lang="en-US" sz="1200" b="1" kern="1200" baseline="0" dirty="0" smtClean="0">
                          <a:solidFill>
                            <a:srgbClr val="FF0000"/>
                          </a:solidFill>
                          <a:latin typeface="Arial" panose="020B0604020202020204" pitchFamily="34" charset="0"/>
                          <a:ea typeface="+mn-ea"/>
                          <a:cs typeface="Arial" panose="020B0604020202020204" pitchFamily="34" charset="0"/>
                        </a:rPr>
                        <a:t> risk taxonomy</a:t>
                      </a:r>
                      <a:endParaRPr lang="en-US" sz="1200" b="1" kern="1200" dirty="0" smtClean="0">
                        <a:solidFill>
                          <a:srgbClr val="FF0000"/>
                        </a:solidFill>
                        <a:latin typeface="Arial" panose="020B0604020202020204" pitchFamily="34" charset="0"/>
                        <a:ea typeface="+mn-ea"/>
                        <a:cs typeface="Arial" panose="020B0604020202020204" pitchFamily="34" charset="0"/>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panose="020B0604020202020204" pitchFamily="34" charset="0"/>
                          <a:cs typeface="Arial" panose="020B0604020202020204" pitchFamily="34" charset="0"/>
                        </a:rPr>
                        <a:t>Existing management limits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Arial" panose="020B0604020202020204" pitchFamily="34" charset="0"/>
                          <a:ea typeface="+mn-ea"/>
                          <a:cs typeface="Arial" panose="020B0604020202020204" pitchFamily="34" charset="0"/>
                        </a:rPr>
                        <a:t>Align anchor to other limits codified in policies or management practices to ensure consistency across the organization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lvl="0" indent="-119063">
                        <a:buFont typeface="Arial" panose="020B0604020202020204" pitchFamily="34" charset="0"/>
                        <a:buChar char="•"/>
                      </a:pPr>
                      <a:r>
                        <a:rPr lang="en-US" sz="1200" baseline="0" dirty="0" smtClean="0">
                          <a:latin typeface="Arial" panose="020B0604020202020204" pitchFamily="34" charset="0"/>
                          <a:cs typeface="Arial" panose="020B0604020202020204" pitchFamily="34" charset="0"/>
                        </a:rPr>
                        <a:t>Stressed Survival Period</a:t>
                      </a:r>
                    </a:p>
                    <a:p>
                      <a:pPr marL="119063" lvl="0" indent="-119063">
                        <a:buFont typeface="Arial" panose="020B0604020202020204" pitchFamily="34" charset="0"/>
                        <a:buChar char="•"/>
                      </a:pPr>
                      <a:r>
                        <a:rPr lang="en-US" sz="1200" baseline="0" dirty="0" smtClean="0">
                          <a:latin typeface="Arial" panose="020B0604020202020204" pitchFamily="34" charset="0"/>
                          <a:cs typeface="Arial" panose="020B0604020202020204" pitchFamily="34" charset="0"/>
                        </a:rPr>
                        <a:t>Mark-to-market VaR</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Open MRIAs and other equivalent matters </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dirty="0" smtClean="0">
                          <a:effectLst/>
                          <a:latin typeface="Arial" panose="020B0604020202020204" pitchFamily="34" charset="0"/>
                          <a:cs typeface="Arial" panose="020B0604020202020204" pitchFamily="34" charset="0"/>
                        </a:rPr>
                        <a:t>Legacy Tier 1 Models In Prod. w/o Appropriate Approval</a:t>
                      </a:r>
                      <a:r>
                        <a:rPr lang="en-US" sz="1200" b="0" i="0" kern="1200" baseline="0" dirty="0" smtClean="0">
                          <a:solidFill>
                            <a:schemeClr val="tx1"/>
                          </a:solidFill>
                          <a:latin typeface="Arial" panose="020B0604020202020204" pitchFamily="34" charset="0"/>
                          <a:ea typeface="+mn-ea"/>
                          <a:cs typeface="Arial" panose="020B0604020202020204" pitchFamily="34" charset="0"/>
                        </a:rPr>
                        <a:t> </a:t>
                      </a:r>
                      <a:endParaRPr lang="en-US" sz="120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Arial" panose="020B0604020202020204" pitchFamily="34" charset="0"/>
                          <a:ea typeface="+mn-ea"/>
                          <a:cs typeface="Arial" panose="020B0604020202020204" pitchFamily="34" charset="0"/>
                        </a:rPr>
                        <a:t>Model p</a:t>
                      </a:r>
                      <a:r>
                        <a:rPr lang="en-US" sz="1200" b="1" kern="1200" dirty="0" smtClean="0">
                          <a:solidFill>
                            <a:schemeClr val="tx1"/>
                          </a:solidFill>
                          <a:latin typeface="Arial" panose="020B0604020202020204" pitchFamily="34" charset="0"/>
                          <a:ea typeface="+mn-ea"/>
                          <a:cs typeface="Arial" panose="020B0604020202020204" pitchFamily="34" charset="0"/>
                        </a:rPr>
                        <a:t>rojections</a:t>
                      </a: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latin typeface="Arial" panose="020B0604020202020204" pitchFamily="34" charset="0"/>
                          <a:ea typeface="+mn-ea"/>
                          <a:cs typeface="Arial" panose="020B0604020202020204" pitchFamily="34" charset="0"/>
                        </a:rPr>
                        <a:t>Set anchors based on outputs of CCAR and other business models, applying </a:t>
                      </a:r>
                      <a:r>
                        <a:rPr lang="en-US" sz="1200" b="0" kern="1200" dirty="0" smtClean="0">
                          <a:solidFill>
                            <a:schemeClr val="tx1"/>
                          </a:solidFill>
                          <a:latin typeface="Arial" panose="020B0604020202020204" pitchFamily="34" charset="0"/>
                          <a:ea typeface="+mn-ea"/>
                          <a:cs typeface="Arial" panose="020B0604020202020204" pitchFamily="34" charset="0"/>
                        </a:rPr>
                        <a:t>adjustments</a:t>
                      </a:r>
                      <a:r>
                        <a:rPr lang="en-US" sz="1200" b="0" kern="1200" baseline="0" dirty="0" smtClean="0">
                          <a:solidFill>
                            <a:schemeClr val="tx1"/>
                          </a:solidFill>
                          <a:latin typeface="Arial" panose="020B0604020202020204" pitchFamily="34" charset="0"/>
                          <a:ea typeface="+mn-ea"/>
                          <a:cs typeface="Arial" panose="020B0604020202020204" pitchFamily="34" charset="0"/>
                        </a:rPr>
                        <a:t> based on management review</a:t>
                      </a:r>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latin typeface="Arial" panose="020B0604020202020204" pitchFamily="34" charset="0"/>
                          <a:ea typeface="+mn-ea"/>
                          <a:cs typeface="Arial" panose="020B0604020202020204" pitchFamily="34" charset="0"/>
                        </a:rPr>
                        <a:t>PPNR impairment</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panose="020B0604020202020204" pitchFamily="34" charset="0"/>
                          <a:cs typeface="Arial" panose="020B0604020202020204" pitchFamily="34" charset="0"/>
                        </a:rPr>
                        <a:t>Historical</a:t>
                      </a:r>
                      <a:r>
                        <a:rPr lang="en-US" sz="1200" b="1" baseline="0" dirty="0" smtClean="0">
                          <a:solidFill>
                            <a:schemeClr val="tx1"/>
                          </a:solidFill>
                          <a:latin typeface="Arial" panose="020B0604020202020204" pitchFamily="34" charset="0"/>
                          <a:cs typeface="Arial" panose="020B0604020202020204" pitchFamily="34" charset="0"/>
                        </a:rPr>
                        <a:t> benchmarks</a:t>
                      </a: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Arial" panose="020B0604020202020204" pitchFamily="34" charset="0"/>
                          <a:cs typeface="Arial" panose="020B0604020202020204" pitchFamily="34" charset="0"/>
                        </a:rPr>
                        <a:t>Leverage management expertise, supported by comparison to internal</a:t>
                      </a:r>
                      <a:r>
                        <a:rPr lang="en-US" sz="1200" b="0" baseline="0" dirty="0" smtClean="0">
                          <a:solidFill>
                            <a:schemeClr val="tx1"/>
                          </a:solidFill>
                          <a:latin typeface="Arial" panose="020B0604020202020204" pitchFamily="34" charset="0"/>
                          <a:cs typeface="Arial" panose="020B0604020202020204" pitchFamily="34" charset="0"/>
                        </a:rPr>
                        <a:t> and external data, where available</a:t>
                      </a:r>
                      <a:endParaRPr lang="en-US" sz="1200" b="0" dirty="0" smtClean="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9063" indent="-119063">
                        <a:buFont typeface="Arial" panose="020B0604020202020204" pitchFamily="34" charset="0"/>
                        <a:buChar char="•"/>
                      </a:pPr>
                      <a:r>
                        <a:rPr lang="en-US" sz="1200" dirty="0" smtClean="0">
                          <a:latin typeface="Arial" panose="020B0604020202020204" pitchFamily="34" charset="0"/>
                          <a:cs typeface="Arial" panose="020B0604020202020204" pitchFamily="34" charset="0"/>
                        </a:rPr>
                        <a:t>Gross Op.</a:t>
                      </a:r>
                      <a:r>
                        <a:rPr lang="en-US" sz="1200" baseline="0" dirty="0" smtClean="0">
                          <a:latin typeface="Arial" panose="020B0604020202020204" pitchFamily="34" charset="0"/>
                          <a:cs typeface="Arial" panose="020B0604020202020204" pitchFamily="34" charset="0"/>
                        </a:rPr>
                        <a:t> Risk </a:t>
                      </a:r>
                      <a:r>
                        <a:rPr lang="en-US" sz="1200" dirty="0" smtClean="0">
                          <a:latin typeface="Arial" panose="020B0604020202020204" pitchFamily="34" charset="0"/>
                          <a:cs typeface="Arial" panose="020B0604020202020204" pitchFamily="34" charset="0"/>
                        </a:rPr>
                        <a:t>Losses</a:t>
                      </a:r>
                      <a:r>
                        <a:rPr lang="en-US" sz="1200" baseline="0" dirty="0" smtClean="0">
                          <a:latin typeface="Arial" panose="020B0604020202020204" pitchFamily="34" charset="0"/>
                          <a:cs typeface="Arial" panose="020B0604020202020204" pitchFamily="34" charset="0"/>
                        </a:rPr>
                        <a:t> / Gross Margin</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latin typeface="Arial" panose="020B0604020202020204" pitchFamily="34" charset="0"/>
                          <a:cs typeface="Arial" panose="020B0604020202020204" pitchFamily="34" charset="0"/>
                        </a:rPr>
                        <a:t>Material Operational Risk Events</a:t>
                      </a:r>
                      <a:endParaRPr lang="en-US" sz="1200" dirty="0" smtClean="0">
                        <a:latin typeface="Arial" panose="020B0604020202020204" pitchFamily="34" charset="0"/>
                        <a:cs typeface="Arial" panose="020B0604020202020204" pitchFamily="34" charset="0"/>
                      </a:endParaRP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Excess Net</a:t>
                      </a:r>
                      <a:r>
                        <a:rPr lang="en-US" sz="1200" kern="1200" baseline="0" dirty="0" smtClean="0">
                          <a:solidFill>
                            <a:schemeClr val="tx1"/>
                          </a:solidFill>
                          <a:latin typeface="Arial" panose="020B0604020202020204" pitchFamily="34" charset="0"/>
                          <a:ea typeface="+mn-ea"/>
                          <a:cs typeface="Arial" panose="020B0604020202020204" pitchFamily="34" charset="0"/>
                        </a:rPr>
                        <a:t> Capital</a:t>
                      </a:r>
                      <a:endParaRPr lang="en-US" sz="120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3" name="Right Brace 22"/>
          <p:cNvSpPr/>
          <p:nvPr/>
        </p:nvSpPr>
        <p:spPr>
          <a:xfrm flipH="1">
            <a:off x="2446653" y="1842428"/>
            <a:ext cx="630662" cy="3989130"/>
          </a:xfrm>
          <a:prstGeom prst="rightBrace">
            <a:avLst>
              <a:gd name="adj1" fmla="val 0"/>
              <a:gd name="adj2" fmla="val 62864"/>
            </a:avLst>
          </a:prstGeom>
          <a:ln>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2" name="Right Bracket 11"/>
          <p:cNvSpPr/>
          <p:nvPr/>
        </p:nvSpPr>
        <p:spPr>
          <a:xfrm flipH="1">
            <a:off x="371321" y="3818537"/>
            <a:ext cx="101600" cy="2023653"/>
          </a:xfrm>
          <a:prstGeom prst="rightBracket">
            <a:avLst>
              <a:gd name="adj" fmla="val 0"/>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TextBox 12"/>
          <p:cNvSpPr txBox="1"/>
          <p:nvPr/>
        </p:nvSpPr>
        <p:spPr>
          <a:xfrm rot="16200000">
            <a:off x="-63801" y="4631972"/>
            <a:ext cx="886781" cy="231282"/>
          </a:xfrm>
          <a:prstGeom prst="rect">
            <a:avLst/>
          </a:prstGeom>
          <a:solidFill>
            <a:schemeClr val="bg1"/>
          </a:solidFill>
        </p:spPr>
        <p:txBody>
          <a:bodyPr wrap="none" rtlCol="0">
            <a:spAutoFit/>
          </a:bodyPr>
          <a:lstStyle/>
          <a:p>
            <a:r>
              <a:rPr lang="en-GB" sz="1050" b="1" dirty="0" smtClean="0">
                <a:solidFill>
                  <a:schemeClr val="accent1"/>
                </a:solidFill>
              </a:rPr>
              <a:t>Calibration</a:t>
            </a:r>
            <a:endParaRPr lang="en-GB" sz="1050" b="1" dirty="0">
              <a:solidFill>
                <a:schemeClr val="accent1"/>
              </a:solidFill>
            </a:endParaRPr>
          </a:p>
        </p:txBody>
      </p:sp>
      <p:sp>
        <p:nvSpPr>
          <p:cNvPr id="14" name="Right Bracket 13"/>
          <p:cNvSpPr/>
          <p:nvPr/>
        </p:nvSpPr>
        <p:spPr>
          <a:xfrm flipH="1">
            <a:off x="371321" y="2832020"/>
            <a:ext cx="101600" cy="965252"/>
          </a:xfrm>
          <a:prstGeom prst="rightBracket">
            <a:avLst>
              <a:gd name="adj" fmla="val 0"/>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050"/>
          </a:p>
        </p:txBody>
      </p:sp>
      <p:sp>
        <p:nvSpPr>
          <p:cNvPr id="19" name="TextBox 18"/>
          <p:cNvSpPr txBox="1"/>
          <p:nvPr/>
        </p:nvSpPr>
        <p:spPr>
          <a:xfrm rot="16200000">
            <a:off x="-4491" y="3129532"/>
            <a:ext cx="768160" cy="370230"/>
          </a:xfrm>
          <a:prstGeom prst="rect">
            <a:avLst/>
          </a:prstGeom>
          <a:solidFill>
            <a:schemeClr val="bg1"/>
          </a:solidFill>
        </p:spPr>
        <p:txBody>
          <a:bodyPr wrap="none" rtlCol="0">
            <a:spAutoFit/>
          </a:bodyPr>
          <a:lstStyle/>
          <a:p>
            <a:r>
              <a:rPr lang="en-GB" sz="1050" b="1" dirty="0" smtClean="0">
                <a:solidFill>
                  <a:schemeClr val="accent1"/>
                </a:solidFill>
              </a:rPr>
              <a:t>Metric </a:t>
            </a:r>
          </a:p>
          <a:p>
            <a:r>
              <a:rPr lang="en-GB" sz="1050" b="1" dirty="0" smtClean="0">
                <a:solidFill>
                  <a:schemeClr val="accent1"/>
                </a:solidFill>
              </a:rPr>
              <a:t>selection</a:t>
            </a:r>
            <a:endParaRPr lang="en-GB" sz="1050" b="1" dirty="0">
              <a:solidFill>
                <a:schemeClr val="accent1"/>
              </a:solidFill>
            </a:endParaRPr>
          </a:p>
        </p:txBody>
      </p:sp>
      <p:sp>
        <p:nvSpPr>
          <p:cNvPr id="22" name="Text Box 75"/>
          <p:cNvSpPr txBox="1">
            <a:spLocks noChangeArrowheads="1"/>
          </p:cNvSpPr>
          <p:nvPr/>
        </p:nvSpPr>
        <p:spPr bwMode="gray">
          <a:xfrm>
            <a:off x="407540" y="98167"/>
            <a:ext cx="141224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Calibration approach</a:t>
            </a:r>
            <a:endParaRPr lang="en-US" sz="1200" dirty="0">
              <a:solidFill>
                <a:schemeClr val="bg1">
                  <a:lumMod val="50000"/>
                </a:schemeClr>
              </a:solidFill>
            </a:endParaRPr>
          </a:p>
        </p:txBody>
      </p:sp>
      <p:sp>
        <p:nvSpPr>
          <p:cNvPr id="25" name="AutoShape 5"/>
          <p:cNvSpPr>
            <a:spLocks noChangeArrowheads="1"/>
          </p:cNvSpPr>
          <p:nvPr/>
        </p:nvSpPr>
        <p:spPr bwMode="gray">
          <a:xfrm rot="5400000">
            <a:off x="971642" y="1515122"/>
            <a:ext cx="1058400" cy="1782954"/>
          </a:xfrm>
          <a:prstGeom prst="homePlate">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Set SHUSA RAS objectives</a:t>
            </a:r>
            <a:endParaRPr lang="en-GB" altLang="zh-CN" sz="1100" b="1" dirty="0">
              <a:latin typeface="Arial" panose="020B0604020202020204" pitchFamily="34" charset="0"/>
              <a:ea typeface="+mj-ea"/>
              <a:cs typeface="Arial" panose="020B0604020202020204" pitchFamily="34" charset="0"/>
            </a:endParaRPr>
          </a:p>
        </p:txBody>
      </p:sp>
      <p:sp>
        <p:nvSpPr>
          <p:cNvPr id="26" name="AutoShape 2"/>
          <p:cNvSpPr>
            <a:spLocks noChangeArrowheads="1"/>
          </p:cNvSpPr>
          <p:nvPr/>
        </p:nvSpPr>
        <p:spPr bwMode="gray">
          <a:xfrm rot="5400000">
            <a:off x="971642" y="4410881"/>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Review and apply management adjustments</a:t>
            </a:r>
            <a:endParaRPr lang="en-GB" altLang="zh-CN" sz="1100" b="1" dirty="0">
              <a:latin typeface="Arial" panose="020B0604020202020204" pitchFamily="34" charset="0"/>
              <a:ea typeface="+mj-ea"/>
              <a:cs typeface="Arial" panose="020B0604020202020204" pitchFamily="34" charset="0"/>
            </a:endParaRPr>
          </a:p>
        </p:txBody>
      </p:sp>
      <p:sp>
        <p:nvSpPr>
          <p:cNvPr id="27" name="AutoShape 3"/>
          <p:cNvSpPr>
            <a:spLocks noChangeArrowheads="1"/>
          </p:cNvSpPr>
          <p:nvPr/>
        </p:nvSpPr>
        <p:spPr bwMode="gray">
          <a:xfrm rot="5400000">
            <a:off x="971642" y="3445628"/>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solidFill>
                  <a:srgbClr val="FF0000"/>
                </a:solidFill>
                <a:latin typeface="Arial" panose="020B0604020202020204" pitchFamily="34" charset="0"/>
                <a:ea typeface="+mj-ea"/>
                <a:cs typeface="Arial" panose="020B0604020202020204" pitchFamily="34" charset="0"/>
              </a:rPr>
              <a:t>Calibrate anchor points for metric limits</a:t>
            </a:r>
            <a:endParaRPr lang="en-GB" altLang="zh-CN" sz="1100" b="1" dirty="0">
              <a:solidFill>
                <a:srgbClr val="FF0000"/>
              </a:solidFill>
              <a:latin typeface="Arial" panose="020B0604020202020204" pitchFamily="34" charset="0"/>
              <a:ea typeface="+mj-ea"/>
              <a:cs typeface="Arial" panose="020B0604020202020204" pitchFamily="34" charset="0"/>
            </a:endParaRPr>
          </a:p>
        </p:txBody>
      </p:sp>
      <p:sp>
        <p:nvSpPr>
          <p:cNvPr id="28" name="AutoShape 4"/>
          <p:cNvSpPr>
            <a:spLocks noChangeArrowheads="1"/>
          </p:cNvSpPr>
          <p:nvPr/>
        </p:nvSpPr>
        <p:spPr bwMode="gray">
          <a:xfrm rot="5400000">
            <a:off x="971642" y="2480375"/>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eaLnBrk="0" hangingPunct="0">
              <a:lnSpc>
                <a:spcPct val="100000"/>
              </a:lnSpc>
            </a:pPr>
            <a:r>
              <a:rPr lang="en-GB" altLang="zh-CN" sz="1100" b="1" dirty="0">
                <a:latin typeface="Arial" panose="020B0604020202020204" pitchFamily="34" charset="0"/>
                <a:cs typeface="Arial" panose="020B0604020202020204" pitchFamily="34" charset="0"/>
              </a:rPr>
              <a:t>Identify metrics to track objectives at SHUSA and SIS level</a:t>
            </a:r>
          </a:p>
        </p:txBody>
      </p:sp>
    </p:spTree>
    <p:extLst>
      <p:ext uri="{BB962C8B-B14F-4D97-AF65-F5344CB8AC3E}">
        <p14:creationId xmlns:p14="http://schemas.microsoft.com/office/powerpoint/2010/main" val="1573544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bwMode="auto">
          <a:xfrm>
            <a:off x="365760" y="1466434"/>
            <a:ext cx="272783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dirty="0" smtClean="0">
                <a:latin typeface="Arial" charset="0"/>
                <a:ea typeface="ＭＳ Ｐゴシック"/>
              </a:rPr>
              <a:t>RAS </a:t>
            </a: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development process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7" name="Text Placeholder 2"/>
          <p:cNvSpPr txBox="1">
            <a:spLocks/>
          </p:cNvSpPr>
          <p:nvPr/>
        </p:nvSpPr>
        <p:spPr bwMode="auto">
          <a:xfrm>
            <a:off x="2753832" y="1466434"/>
            <a:ext cx="5484564"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noProof="0" dirty="0" smtClean="0">
                <a:latin typeface="Arial" charset="0"/>
                <a:ea typeface="ＭＳ Ｐゴシック"/>
              </a:rPr>
              <a:t>Example for capital adequacy PPNR metrics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graphicFrame>
        <p:nvGraphicFramePr>
          <p:cNvPr id="8" name="Table 7"/>
          <p:cNvGraphicFramePr>
            <a:graphicFrameLocks noGrp="1"/>
          </p:cNvGraphicFramePr>
          <p:nvPr>
            <p:extLst>
              <p:ext uri="{D42A27DB-BD31-4B8C-83A1-F6EECF244321}">
                <p14:modId xmlns:p14="http://schemas.microsoft.com/office/powerpoint/2010/main" val="48651711"/>
              </p:ext>
            </p:extLst>
          </p:nvPr>
        </p:nvGraphicFramePr>
        <p:xfrm>
          <a:off x="2753832" y="1877398"/>
          <a:ext cx="6493355" cy="3866022"/>
        </p:xfrm>
        <a:graphic>
          <a:graphicData uri="http://schemas.openxmlformats.org/drawingml/2006/table">
            <a:tbl>
              <a:tblPr firstRow="1" bandRow="1">
                <a:tableStyleId>{839DD9DD-9E6C-4910-8AC0-68ADFF6A6AFC}</a:tableStyleId>
              </a:tblPr>
              <a:tblGrid>
                <a:gridCol w="6493355"/>
              </a:tblGrid>
              <a:tr h="988540">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Methodology for calibrating limits for PPNR impairment starts with SHUSA’s CCAR RAS objective to “ensure</a:t>
                      </a:r>
                      <a:r>
                        <a:rPr lang="en-GB" sz="1200" b="0" baseline="0" dirty="0" smtClean="0">
                          <a:solidFill>
                            <a:schemeClr val="tx1"/>
                          </a:solidFill>
                          <a:latin typeface="Arial" panose="020B0604020202020204" pitchFamily="34" charset="0"/>
                          <a:cs typeface="Arial" panose="020B0604020202020204" pitchFamily="34" charset="0"/>
                        </a:rPr>
                        <a:t> post-loss capital ratios in CCAR analysis are at or above limits</a:t>
                      </a: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a:t>
                      </a:r>
                      <a:endParaRPr lang="en-US" sz="1200" b="0" dirty="0" smtClean="0">
                        <a:solidFill>
                          <a:schemeClr val="tx1"/>
                        </a:solidFill>
                        <a:latin typeface="Arial" panose="020B0604020202020204" pitchFamily="34" charset="0"/>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988540">
                <a:tc>
                  <a:txBody>
                    <a:bodyPr/>
                    <a:lstStyle/>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SIS must quantitatively pass CCAR; it must have </a:t>
                      </a:r>
                      <a:r>
                        <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rPr>
                        <a:t>sufficient capital plus earnings to withstand elevated losses</a:t>
                      </a:r>
                    </a:p>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Current capital position and credit portfolio composition provide a ceiling for stress losses, which serve as an anchor point for risk appetite limits</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900402">
                <a:tc>
                  <a:txBody>
                    <a:bodyPr/>
                    <a:lstStyle/>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rPr>
                        <a:t>For PPNR impairment, </a:t>
                      </a: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CCAR projections are used to create internally consistent limits for CCAR base vs stress expected revenue levels</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988540">
                <a:tc>
                  <a:txBody>
                    <a:bodyPr/>
                    <a:lstStyle/>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Analysis described above serves as an “anchor point” for limit setting in a way that ensures internal consistency of limits</a:t>
                      </a:r>
                    </a:p>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kern="1200" cap="none" normalizeH="0" baseline="0" dirty="0" smtClean="0">
                          <a:ln>
                            <a:noFill/>
                          </a:ln>
                          <a:solidFill>
                            <a:schemeClr val="tx1"/>
                          </a:solidFill>
                          <a:effectLst/>
                          <a:latin typeface="Arial" charset="0"/>
                          <a:ea typeface="Arial Unicode MS" pitchFamily="34" charset="-128"/>
                          <a:cs typeface="Arial" charset="0"/>
                        </a:rPr>
                        <a:t>Input from Senior Executives and other experts is essential for finalizing limits, in order to reflect the strategic vision and true risk appetite of SIS’s leadership </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6"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Example calibration approach: Credit metrics linked to CCAR objective</a:t>
            </a:r>
          </a:p>
        </p:txBody>
      </p:sp>
      <p:sp>
        <p:nvSpPr>
          <p:cNvPr id="15" name="Text Box 75"/>
          <p:cNvSpPr txBox="1">
            <a:spLocks noChangeArrowheads="1"/>
          </p:cNvSpPr>
          <p:nvPr/>
        </p:nvSpPr>
        <p:spPr bwMode="gray">
          <a:xfrm>
            <a:off x="407540" y="98167"/>
            <a:ext cx="141224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Calibration approach</a:t>
            </a:r>
            <a:endParaRPr lang="en-US" sz="1200" dirty="0">
              <a:solidFill>
                <a:schemeClr val="bg1">
                  <a:lumMod val="50000"/>
                </a:schemeClr>
              </a:solidFill>
            </a:endParaRPr>
          </a:p>
        </p:txBody>
      </p:sp>
      <p:sp>
        <p:nvSpPr>
          <p:cNvPr id="13" name="Right Bracket 12"/>
          <p:cNvSpPr/>
          <p:nvPr/>
        </p:nvSpPr>
        <p:spPr>
          <a:xfrm flipH="1">
            <a:off x="371321" y="3818537"/>
            <a:ext cx="101600" cy="2023653"/>
          </a:xfrm>
          <a:prstGeom prst="rightBracket">
            <a:avLst>
              <a:gd name="adj" fmla="val 0"/>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p:cNvSpPr txBox="1"/>
          <p:nvPr/>
        </p:nvSpPr>
        <p:spPr>
          <a:xfrm rot="16200000">
            <a:off x="-63801" y="4631972"/>
            <a:ext cx="886781" cy="231282"/>
          </a:xfrm>
          <a:prstGeom prst="rect">
            <a:avLst/>
          </a:prstGeom>
          <a:solidFill>
            <a:schemeClr val="bg1"/>
          </a:solidFill>
        </p:spPr>
        <p:txBody>
          <a:bodyPr wrap="none" rtlCol="0">
            <a:spAutoFit/>
          </a:bodyPr>
          <a:lstStyle/>
          <a:p>
            <a:r>
              <a:rPr lang="en-GB" sz="1050" b="1" dirty="0" smtClean="0">
                <a:solidFill>
                  <a:schemeClr val="accent1"/>
                </a:solidFill>
              </a:rPr>
              <a:t>Calibration</a:t>
            </a:r>
            <a:endParaRPr lang="en-GB" sz="1050" b="1" dirty="0">
              <a:solidFill>
                <a:schemeClr val="accent1"/>
              </a:solidFill>
            </a:endParaRPr>
          </a:p>
        </p:txBody>
      </p:sp>
      <p:sp>
        <p:nvSpPr>
          <p:cNvPr id="19" name="Right Bracket 18"/>
          <p:cNvSpPr/>
          <p:nvPr/>
        </p:nvSpPr>
        <p:spPr>
          <a:xfrm flipH="1">
            <a:off x="371321" y="2832020"/>
            <a:ext cx="101600" cy="965252"/>
          </a:xfrm>
          <a:prstGeom prst="rightBracket">
            <a:avLst>
              <a:gd name="adj" fmla="val 0"/>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050"/>
          </a:p>
        </p:txBody>
      </p:sp>
      <p:sp>
        <p:nvSpPr>
          <p:cNvPr id="20" name="TextBox 19"/>
          <p:cNvSpPr txBox="1"/>
          <p:nvPr/>
        </p:nvSpPr>
        <p:spPr>
          <a:xfrm rot="16200000">
            <a:off x="-4491" y="3129532"/>
            <a:ext cx="768160" cy="370230"/>
          </a:xfrm>
          <a:prstGeom prst="rect">
            <a:avLst/>
          </a:prstGeom>
          <a:solidFill>
            <a:schemeClr val="bg1"/>
          </a:solidFill>
        </p:spPr>
        <p:txBody>
          <a:bodyPr wrap="none" rtlCol="0">
            <a:spAutoFit/>
          </a:bodyPr>
          <a:lstStyle/>
          <a:p>
            <a:r>
              <a:rPr lang="en-GB" sz="1050" b="1" dirty="0" smtClean="0">
                <a:solidFill>
                  <a:schemeClr val="accent1"/>
                </a:solidFill>
              </a:rPr>
              <a:t>Metric </a:t>
            </a:r>
          </a:p>
          <a:p>
            <a:r>
              <a:rPr lang="en-GB" sz="1050" b="1" dirty="0" smtClean="0">
                <a:solidFill>
                  <a:schemeClr val="accent1"/>
                </a:solidFill>
              </a:rPr>
              <a:t>selection</a:t>
            </a:r>
            <a:endParaRPr lang="en-GB" sz="1050" b="1" dirty="0">
              <a:solidFill>
                <a:schemeClr val="accent1"/>
              </a:solidFill>
            </a:endParaRPr>
          </a:p>
        </p:txBody>
      </p:sp>
      <p:sp>
        <p:nvSpPr>
          <p:cNvPr id="25" name="AutoShape 2"/>
          <p:cNvSpPr>
            <a:spLocks noChangeArrowheads="1"/>
          </p:cNvSpPr>
          <p:nvPr/>
        </p:nvSpPr>
        <p:spPr bwMode="gray">
          <a:xfrm rot="5400000">
            <a:off x="971642" y="4410881"/>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Review and apply management adjustments</a:t>
            </a:r>
            <a:endParaRPr lang="en-GB" altLang="zh-CN" sz="1100" b="1" dirty="0">
              <a:latin typeface="Arial" panose="020B0604020202020204" pitchFamily="34" charset="0"/>
              <a:ea typeface="+mj-ea"/>
              <a:cs typeface="Arial" panose="020B0604020202020204" pitchFamily="34" charset="0"/>
            </a:endParaRPr>
          </a:p>
        </p:txBody>
      </p:sp>
      <p:sp>
        <p:nvSpPr>
          <p:cNvPr id="26" name="AutoShape 3"/>
          <p:cNvSpPr>
            <a:spLocks noChangeArrowheads="1"/>
          </p:cNvSpPr>
          <p:nvPr/>
        </p:nvSpPr>
        <p:spPr bwMode="gray">
          <a:xfrm rot="5400000">
            <a:off x="971642" y="3445628"/>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Calibrate anchor points for metric limits</a:t>
            </a:r>
            <a:endParaRPr lang="en-GB" altLang="zh-CN" sz="1100" b="1" dirty="0">
              <a:latin typeface="Arial" panose="020B0604020202020204" pitchFamily="34" charset="0"/>
              <a:ea typeface="+mj-ea"/>
              <a:cs typeface="Arial" panose="020B0604020202020204" pitchFamily="34" charset="0"/>
            </a:endParaRPr>
          </a:p>
        </p:txBody>
      </p:sp>
      <p:sp>
        <p:nvSpPr>
          <p:cNvPr id="27" name="AutoShape 5"/>
          <p:cNvSpPr>
            <a:spLocks noChangeArrowheads="1"/>
          </p:cNvSpPr>
          <p:nvPr/>
        </p:nvSpPr>
        <p:spPr bwMode="gray">
          <a:xfrm rot="5400000">
            <a:off x="971642" y="1515122"/>
            <a:ext cx="1058400" cy="1782954"/>
          </a:xfrm>
          <a:prstGeom prst="homePlate">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Set SHUSA RAS objectives</a:t>
            </a:r>
            <a:endParaRPr lang="en-GB" altLang="zh-CN" sz="1100" b="1" dirty="0">
              <a:latin typeface="Arial" panose="020B0604020202020204" pitchFamily="34" charset="0"/>
              <a:ea typeface="+mj-ea"/>
              <a:cs typeface="Arial" panose="020B0604020202020204" pitchFamily="34" charset="0"/>
            </a:endParaRPr>
          </a:p>
        </p:txBody>
      </p:sp>
      <p:sp>
        <p:nvSpPr>
          <p:cNvPr id="28" name="AutoShape 4"/>
          <p:cNvSpPr>
            <a:spLocks noChangeArrowheads="1"/>
          </p:cNvSpPr>
          <p:nvPr/>
        </p:nvSpPr>
        <p:spPr bwMode="gray">
          <a:xfrm rot="5400000">
            <a:off x="971642" y="2480375"/>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Identify metrics to track objectives at SHUSA and </a:t>
            </a:r>
            <a:r>
              <a:rPr lang="en-GB" altLang="zh-CN" sz="1100" b="1" dirty="0" smtClean="0">
                <a:latin typeface="Arial" panose="020B0604020202020204" pitchFamily="34" charset="0"/>
                <a:cs typeface="Arial" panose="020B0604020202020204" pitchFamily="34" charset="0"/>
              </a:rPr>
              <a:t>SIS </a:t>
            </a:r>
            <a:r>
              <a:rPr lang="en-GB" altLang="zh-CN" sz="1100" b="1" dirty="0" smtClean="0">
                <a:latin typeface="Arial" panose="020B0604020202020204" pitchFamily="34" charset="0"/>
                <a:ea typeface="+mj-ea"/>
                <a:cs typeface="Arial" panose="020B0604020202020204" pitchFamily="34" charset="0"/>
              </a:rPr>
              <a:t>level</a:t>
            </a:r>
            <a:endParaRPr lang="en-GB" altLang="zh-CN" sz="1100" b="1" dirty="0">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9605215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bNumberIsYear val=&quot;0&quot;/&gt;&lt;m_strFormatTime&gt;%1-%y&lt;/m_strFormatTime&gt;&lt;/m_precDefaultMonth&gt;&lt;m_precDefaultWeek/&gt;&lt;m_precDefaultDay&gt;&lt;m_bNumberIsYear val=&quot;0&quot;/&gt;&lt;m_strFormatTime&gt;%#d&lt;/m_strFormatTime&gt;&lt;/m_precDefaultDay&gt;&lt;m_mruColor&gt;&lt;m_vecMRU length=&quot;4&quot;&gt;&lt;elem m_fUsage=&quot;4.58168488404656050000E+000&quot;&gt;&lt;m_msothmcolidx val=&quot;0&quot;/&gt;&lt;m_rgb r=&quot;ff&quot; g=&quot;bf&quot; b=&quot;27&quot;/&gt;&lt;m_ppcolschidx tagver0=&quot;23004&quot; tagname0=&quot;m_ppcolschidxUNRECOGNIZED&quot; val=&quot;0&quot;/&gt;&lt;m_nBrightness val=&quot;0&quot;/&gt;&lt;/elem&gt;&lt;elem m_fUsage=&quot;4.07627914039424870000E+000&quot;&gt;&lt;m_msothmcolidx val=&quot;0&quot;/&gt;&lt;m_rgb r=&quot;eb&quot; g=&quot;3&quot; b=&quot;26&quot;/&gt;&lt;m_ppcolschidx tagver0=&quot;23004&quot; tagname0=&quot;m_ppcolschidxUNRECOGNIZED&quot; val=&quot;0&quot;/&gt;&lt;m_nBrightness val=&quot;0&quot;/&gt;&lt;/elem&gt;&lt;elem m_fUsage=&quot;1.31962502491860680000E+000&quot;&gt;&lt;m_msothmcolidx val=&quot;0&quot;/&gt;&lt;m_rgb r=&quot;ff&quot; g=&quot;0&quot; b=&quot;0&quot;/&gt;&lt;m_ppcolschidx tagver0=&quot;23004&quot; tagname0=&quot;m_ppcolschidxUNRECOGNIZED&quot; val=&quot;0&quot;/&gt;&lt;m_nBrightness val=&quot;0&quot;/&gt;&lt;/elem&gt;&lt;elem m_fUsage=&quot;7.85516721127895060000E-003&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I3UThs7IYU66jhESfZbFc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Zi4FUHy.pUmMV8UQpfngY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vFFyKf5bDkS5WrPrFWpUI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m6Yiu1Z.70i_Sp_ETjBsx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6.1SK_rRzEuFlY9Grxqab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PWfmuhQ8q0qqHfhe3233x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odK8iVjP0UONz8VWyFCiW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TaPqkzQu90.56Vm5yp8u1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R7kdthQaAU6063CCPhZJO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Lkv2XROGmk2fa2J8h1a3E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c22VBoQ1V0isahT._lUGC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uehigmSccUizEnIQwJ3Yb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8EEUeTZwL02BaFSI0GgpK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yhiA.DI4lU6_ojhhxA9n5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4puqh_fu.0GLYzM._BLRv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jtoqR_QiAkmNyqA0Le0xY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_ApiS5vlFUmH632UJqdhf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8CBLjlagkECaYTOpIZp8R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OeZ75kMKok22SaXC2ZgEn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k.SFIJTz_E2f9Hjb1zkZT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6gXWFZuEkUSWgBxMzDtUA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nD_q1QKXeUi4v3SHDYO9Zg"/>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sVZPvG8PbkC4bOo2fSHta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APgNDM1N9Ui8ciajJTDUf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VW0mRKgGsUu.lqZMMRimq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fjoB_TdWx0au2pnB_JTF4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QicIkIH_P0qnCPsOWioVrA"/>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YMj1dc3NmE.YArfgNaiiI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birrqrq2UCAvEXE2O_i3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4UjjQM9b4E.Vo2OtlQT2N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8jBAOvSPnkWSd9dXrChXk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FEbFoE2MSkKwwuYv8ZR2v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7cRt12WhIkusxAIqdsB9w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WgLwig8qnkuL..J4nhcnO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2h791m.ZHUOMXgAUE9fFY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Z3rkkTHWQkyuN5V7yyPsI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gvV22BJYSkmHi4A_Js50H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MMFYNfTVTkW_KG9h7ZrTH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OU6MUIjyM0e0MqF42Jmlf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l.7K_NnNpUKZvE5RMMb9A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UVduI4jaskWIlFYpa9pPd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n6RHFG8AfUeNN7I3YCzL2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4xHyadcHm0OQeQyTgzgqA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RsTjATDKYU2BFLpR8.2vw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2AH6M0a4cECHVQWxtys3u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NVKl.m4Y50yARfPKmKaf.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CjwR9yWMm0KhVfV3Vy_TJ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odsCunnzM0.1GjNij9NPn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3H6jsE1HzUq2dIR16j6DqQ"/>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4hsCJaqz2kqDId2o1_I6L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PrR.jKokj0e.KJUvQXvokg"/>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XLUJ2E8dEE.tnF2AlfUTy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6pqlmJtqh0KpvXndRL.42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GpWIBn9Ex0uaCoeKo9mzng"/>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_QCCb6jg6UKojmuMhN9MXw"/>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0MBbmCSFPkqMsHeI0BnT1w"/>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4csO_2SiRkeP1SZcam0LH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dftJ1iW2I0qflq5xFolRC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5oEDl7_SbEOVpM.vNrEVW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cMNhPd36QEyS9h9oXZLOg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IvltXI._GUKF7tVBLHlQd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V4zyQSOU10igsZrErn37Z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V2G7sNF480q1MyB5_lwyN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cICraA8YE0OnMlcanUUqEg"/>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VvG21aEcuk2XJ17ruesof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Ery2j9EwO0u7p2hfSypYPQ"/>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wPKNrr5oWEWeN3Hn64B.g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d_UBC.8cG023Qwy4lUw6Q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XVt3oQ0tGkSb322RbuFrc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8.YBiJL8PUGOcmDGFPL0Ig"/>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0h_MRNfEbUi06hh0OtN.2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IktdFzqEckCMzWOFl_2MBw"/>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OUY.i_JEkE6EkuJNkBM1L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1pqWdzOmBU2WOzuk.y.RV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8zbTsxA1TkmVkbeepa9F1g"/>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8_eiRoRFbUmlW78V06sltQ"/>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U3mRsuNVZU.JL81OVxkBI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a5WmzsHCeUKMjBLm3EnQg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pcsloK8MSkWQsRpN.Y37qw"/>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mPg1chgNXE6z0vJ9ePe9zQ"/>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VNFivpECeEyZGbs8ab3e1Q"/>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XkWY6AI5HkeVmtp7WB5UYQ"/>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XawohMwZUE6AS301TvRXs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XoNUx_VEYUex_q.vENATug"/>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lgLVq98b5Uy9bJkalZIgA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SqiHgoUF8UCtf0qRAhHM7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QohTt4fd_0.nTS14Zo_kAQ"/>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TdFeGVoGmEyLSS8amIoLU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M6nlS4KLiEiEQhmrEYdsq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N_FA_AXQ2UmU3RTtkCsnu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E0EPtD7mOEOvf46UK8EU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U5uTPEtlHECNIoQzV52uO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Cm.4dLz_Rk6_PVIEbKVsU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lcnSL0uRJkG7wrAdRrz2T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unejRFSCeU.VW0Lxv6_gr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xUB5qFvJOkmYVnktpYPfc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93MPQLx6qEyYQndAs108F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rSkM6.PzXUa6MuVXaO7Nu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rt0StRdhYEq9z_xmnCe2H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Si75SValrESNBttCLtP2s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Z8vfeCnJP0.VI8dfR6vvP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4gct4kjkk2cPwbsCC2sh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V2G7sNF480q1MyB5_lwyN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5CxVx_.umk.i0IatXWhMQ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akQEAF2Et0eniHZFWKHHu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6RP85p0qqketX5NKv8l9d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foOW5cGvikm835cFHzEO3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klb.r9sw7UaTeP0IOuiFP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NDIm0gK9DEy0pLcgrcJb3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B951teYuAUulfdKIOEm8D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8rf7l8baQU2uybvx.x2hL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XObsn35vp02sN9nK.13jk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MClkunwXYEGZm5KWqNEKG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XsoAkqfk9EihUU5genYsz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_9p4MAdy1ESiFW8P8dZqx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PEyJyDDqvUuBwtNQXR1.Q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bPtIobzyeEWRh2O_kNoRq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cucgrMN9jka4b1cxSxF9C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xRMafsHDOkWOCa_nWJ34b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_6NuzQ3a9kqVz9n2KmNME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O5kHVs08_kONfztcfnDPE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CqsJojZt1ka_eObAfEEtF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9KS5T7JE0E.ijQnbsuztG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ARRF8Fd3qUSBJhqqDpeUw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1OAYZs9aBUmhCkFhHftjp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mGF1YhSSGU2jy6jQuQ4SI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8psuy.YQq0CIQHwiLLhnq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gXUX0MRDGEuqGpyh7uDwZ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aVH_CFUZkUaZJkpX.OnPG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22Vw_B3vyUmMlOXQi2XdB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qXXfDCpDnUiQq2LUooJF3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tJu4iKL4Gke95Bex1e.gI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PIOVF0fHIECjButLXk8TN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nebXn_GNNk.xYj2d336Xv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V2G7sNF480q1MyB5_lwyN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5CxVx_.umk.i0IatXWhMQ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Zi2ZsytvDU6n0HQqSRcSG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akQEAF2Et0eniHZFWKHHu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6RP85p0qqketX5NKv8l9d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foOW5cGvikm835cFHzEO3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klb.r9sw7UaTeP0IOuiFP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NDIm0gK9DEy0pLcgrcJb3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951teYuAUulfdKIOEm8D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8rf7l8baQU2uybvx.x2hL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XObsn35vp02sN9nK.13jk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MClkunwXYEGZm5KWqNEKG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4jfUSYXRBEK2Xig62kIUq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SY32j.TT.kWzJCxrrMYH1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V2G7sNF480q1MyB5_lwyN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5CxVx_.umk.i0IatXWhMQ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NLfuNjloMEyCX0Sd0IEuP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UlV3UKm53USJi2qIdPw_w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jp90m8TYN02mcdtXk7MoV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cWkNiaeDkEGvibT4paUgr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_oNdBiS710qTkW_2l1ioa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ejRj.Ov.Wk2_J3036UUP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GgqnnrYTxUS_SYQYhDToE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Ma6el4tzF061EGLgMKaEv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SGgLcd83UUe4eEFMwlKdv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10NVGIIJUy6duKVsU8_p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akQEAF2Et0eniHZFWKHHu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klb.r9sw7UaTeP0IOuiFP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8rf7l8baQU2uybvx.x2hL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lcpFvlyiB0muYIRaa9W_M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dDUi1eO6U0u5PLkJEsAFe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t3LPC0p27EO5OD95TbQXOA"/>
</p:tagLst>
</file>

<file path=ppt/theme/theme1.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29530</TotalTime>
  <Words>7130</Words>
  <Application>Microsoft Office PowerPoint</Application>
  <PresentationFormat>Custom</PresentationFormat>
  <Paragraphs>1440</Paragraphs>
  <Slides>63</Slides>
  <Notes>17</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63</vt:i4>
      </vt:variant>
    </vt:vector>
  </HeadingPairs>
  <TitlesOfParts>
    <vt:vector size="67" baseType="lpstr">
      <vt:lpstr>Body Slide</vt:lpstr>
      <vt:lpstr>1_Body Slide</vt:lpstr>
      <vt:lpstr>think-cell Slide</vt:lpstr>
      <vt:lpstr>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Schade, Katherine</cp:lastModifiedBy>
  <cp:revision>1368</cp:revision>
  <cp:lastPrinted>2016-04-01T20:38:17Z</cp:lastPrinted>
  <dcterms:created xsi:type="dcterms:W3CDTF">2016-03-28T17:49:32Z</dcterms:created>
  <dcterms:modified xsi:type="dcterms:W3CDTF">2016-06-06T14:44:54Z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