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7.xml" ContentType="application/vnd.openxmlformats-officedocument.presentationml.notesSlide+xml"/>
  <Override PartName="/ppt/tags/tag26.xml" ContentType="application/vnd.openxmlformats-officedocument.presentationml.tags+xml"/>
  <Override PartName="/ppt/notesSlides/notesSlide8.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9.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7b8273dd61f5437a" Type="http://schemas.microsoft.com/office/2007/relationships/ui/extensibility" Target="customUI/customUI14.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4" r:id="rId1"/>
    <p:sldMasterId id="2147483768" r:id="rId2"/>
  </p:sldMasterIdLst>
  <p:notesMasterIdLst>
    <p:notesMasterId r:id="rId45"/>
  </p:notesMasterIdLst>
  <p:handoutMasterIdLst>
    <p:handoutMasterId r:id="rId46"/>
  </p:handoutMasterIdLst>
  <p:sldIdLst>
    <p:sldId id="684" r:id="rId3"/>
    <p:sldId id="997" r:id="rId4"/>
    <p:sldId id="998" r:id="rId5"/>
    <p:sldId id="566" r:id="rId6"/>
    <p:sldId id="531" r:id="rId7"/>
    <p:sldId id="567" r:id="rId8"/>
    <p:sldId id="568" r:id="rId9"/>
    <p:sldId id="969" r:id="rId10"/>
    <p:sldId id="970" r:id="rId11"/>
    <p:sldId id="558" r:id="rId12"/>
    <p:sldId id="972" r:id="rId13"/>
    <p:sldId id="1102" r:id="rId14"/>
    <p:sldId id="1107" r:id="rId15"/>
    <p:sldId id="1002" r:id="rId16"/>
    <p:sldId id="1006" r:id="rId17"/>
    <p:sldId id="821" r:id="rId18"/>
    <p:sldId id="795" r:id="rId19"/>
    <p:sldId id="1109" r:id="rId20"/>
    <p:sldId id="1104" r:id="rId21"/>
    <p:sldId id="845" r:id="rId22"/>
    <p:sldId id="801" r:id="rId23"/>
    <p:sldId id="1038" r:id="rId24"/>
    <p:sldId id="808" r:id="rId25"/>
    <p:sldId id="1085" r:id="rId26"/>
    <p:sldId id="1083" r:id="rId27"/>
    <p:sldId id="1039" r:id="rId28"/>
    <p:sldId id="1105" r:id="rId29"/>
    <p:sldId id="1062" r:id="rId30"/>
    <p:sldId id="1063" r:id="rId31"/>
    <p:sldId id="1106" r:id="rId32"/>
    <p:sldId id="705" r:id="rId33"/>
    <p:sldId id="1112" r:id="rId34"/>
    <p:sldId id="1108" r:id="rId35"/>
    <p:sldId id="1110" r:id="rId36"/>
    <p:sldId id="1100" r:id="rId37"/>
    <p:sldId id="1095" r:id="rId38"/>
    <p:sldId id="1096" r:id="rId39"/>
    <p:sldId id="717" r:id="rId40"/>
    <p:sldId id="1081" r:id="rId41"/>
    <p:sldId id="1097" r:id="rId42"/>
    <p:sldId id="1098" r:id="rId43"/>
    <p:sldId id="1111" r:id="rId44"/>
  </p:sldIdLst>
  <p:sldSz cx="9602788" cy="6858000"/>
  <p:notesSz cx="6973888" cy="9236075"/>
  <p:custDataLst>
    <p:tags r:id="rId47"/>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3F6F1A25-2C0F-43F7-BE93-3722D4D373E3}">
          <p14:sldIdLst>
            <p14:sldId id="684"/>
            <p14:sldId id="997"/>
            <p14:sldId id="998"/>
            <p14:sldId id="566"/>
            <p14:sldId id="531"/>
            <p14:sldId id="567"/>
            <p14:sldId id="568"/>
            <p14:sldId id="969"/>
            <p14:sldId id="970"/>
            <p14:sldId id="558"/>
            <p14:sldId id="972"/>
            <p14:sldId id="1102"/>
            <p14:sldId id="1107"/>
            <p14:sldId id="1002"/>
            <p14:sldId id="1006"/>
            <p14:sldId id="821"/>
            <p14:sldId id="795"/>
            <p14:sldId id="1109"/>
            <p14:sldId id="1104"/>
            <p14:sldId id="845"/>
            <p14:sldId id="801"/>
            <p14:sldId id="1038"/>
            <p14:sldId id="808"/>
            <p14:sldId id="1085"/>
            <p14:sldId id="1083"/>
            <p14:sldId id="1039"/>
            <p14:sldId id="1105"/>
            <p14:sldId id="1062"/>
            <p14:sldId id="1063"/>
            <p14:sldId id="1106"/>
          </p14:sldIdLst>
        </p14:section>
        <p14:section name="Appendix" id="{A9654C76-1241-4991-9B7E-2CF19F411F93}">
          <p14:sldIdLst>
            <p14:sldId id="705"/>
            <p14:sldId id="1112"/>
            <p14:sldId id="1108"/>
            <p14:sldId id="1110"/>
            <p14:sldId id="1100"/>
            <p14:sldId id="1095"/>
            <p14:sldId id="1096"/>
            <p14:sldId id="717"/>
            <p14:sldId id="1081"/>
            <p14:sldId id="1097"/>
            <p14:sldId id="1098"/>
            <p14:sldId id="1111"/>
          </p14:sldIdLst>
        </p14:section>
      </p14:sectionLst>
    </p:ext>
    <p:ext uri="{EFAFB233-063F-42B5-8137-9DF3F51BA10A}">
      <p15:sldGuideLst xmlns:p15="http://schemas.microsoft.com/office/powerpoint/2012/main" xmlns="">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FFCCCC"/>
    <a:srgbClr val="FCE0E2"/>
    <a:srgbClr val="FFFFCC"/>
    <a:srgbClr val="A6E2EF"/>
    <a:srgbClr val="008AB3"/>
    <a:srgbClr val="BFBFBF"/>
    <a:srgbClr val="CCFFCC"/>
    <a:srgbClr val="00A8C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35" autoAdjust="0"/>
    <p:restoredTop sz="99858" autoAdjust="0"/>
  </p:normalViewPr>
  <p:slideViewPr>
    <p:cSldViewPr snapToGrid="0" showGuides="1">
      <p:cViewPr varScale="1">
        <p:scale>
          <a:sx n="90" d="100"/>
          <a:sy n="90" d="100"/>
        </p:scale>
        <p:origin x="-954" y="-96"/>
      </p:cViewPr>
      <p:guideLst>
        <p:guide orient="horz" pos="242"/>
        <p:guide orient="horz" pos="3995"/>
        <p:guide orient="horz" pos="241"/>
        <p:guide orient="horz"/>
        <p:guide orient="horz" pos="913"/>
        <p:guide orient="horz" pos="3295"/>
        <p:guide orient="horz" pos="301"/>
        <p:guide orient="horz" pos="1128"/>
        <p:guide orient="horz" pos="1432"/>
        <p:guide pos="238"/>
        <p:guide pos="5825"/>
        <p:guide pos="3021"/>
        <p:guide pos="3252"/>
        <p:guide pos="1390"/>
        <p:guide pos="38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3222"/>
    </p:cViewPr>
  </p:sorterViewPr>
  <p:notesViewPr>
    <p:cSldViewPr snapToGrid="0" showGuides="1">
      <p:cViewPr>
        <p:scale>
          <a:sx n="75" d="100"/>
          <a:sy n="75" d="100"/>
        </p:scale>
        <p:origin x="-2802" y="-72"/>
      </p:cViewPr>
      <p:guideLst>
        <p:guide orient="horz" pos="2909"/>
        <p:guide pos="219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08" tIns="46955" rIns="93908" bIns="46955" numCol="1" anchor="t" anchorCtr="0" compatLnSpc="1">
            <a:prstTxWarp prst="textNoShape">
              <a:avLst/>
            </a:prstTxWarp>
          </a:bodyPr>
          <a:lstStyle>
            <a:lvl1pPr algn="l" defTabSz="939297">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50401" y="1"/>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08" tIns="46955" rIns="93908" bIns="46955" numCol="1" anchor="t" anchorCtr="0" compatLnSpc="1">
            <a:prstTxWarp prst="textNoShape">
              <a:avLst/>
            </a:prstTxWarp>
          </a:bodyPr>
          <a:lstStyle>
            <a:lvl1pPr algn="r" defTabSz="939297">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2" y="8773013"/>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08" tIns="46955" rIns="93908" bIns="46955" numCol="1" anchor="b" anchorCtr="0" compatLnSpc="1">
            <a:prstTxWarp prst="textNoShape">
              <a:avLst/>
            </a:prstTxWarp>
          </a:bodyPr>
          <a:lstStyle>
            <a:lvl1pPr algn="l" defTabSz="939297">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50401" y="8773013"/>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08" tIns="46955" rIns="93908" bIns="46955" numCol="1" anchor="b" anchorCtr="0" compatLnSpc="1">
            <a:prstTxWarp prst="textNoShape">
              <a:avLst/>
            </a:prstTxWarp>
          </a:bodyPr>
          <a:lstStyle>
            <a:lvl1pPr algn="r" defTabSz="939297">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1"/>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08" tIns="46955" rIns="93908" bIns="46955" numCol="1" anchor="t" anchorCtr="0" compatLnSpc="1">
            <a:prstTxWarp prst="textNoShape">
              <a:avLst/>
            </a:prstTxWarp>
          </a:bodyPr>
          <a:lstStyle>
            <a:lvl1pPr algn="l" defTabSz="939297">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50401" y="1"/>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08" tIns="46955" rIns="93908" bIns="46955" numCol="1" anchor="t" anchorCtr="0" compatLnSpc="1">
            <a:prstTxWarp prst="textNoShape">
              <a:avLst/>
            </a:prstTxWarp>
          </a:bodyPr>
          <a:lstStyle>
            <a:lvl1pPr algn="r" defTabSz="939297">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2038" y="692150"/>
            <a:ext cx="4852987"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96762" y="4386507"/>
            <a:ext cx="5580371" cy="415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8569" lvl="0" indent="-228569" eaLnBrk="1" hangingPunct="1">
              <a:spcBef>
                <a:spcPct val="60000"/>
              </a:spcBef>
              <a:spcAft>
                <a:spcPts val="600"/>
              </a:spcAft>
              <a:buChar char="•"/>
            </a:pPr>
            <a:r>
              <a:rPr lang="en-GB" dirty="0" smtClean="0"/>
              <a:t>Click to edit Master text styles</a:t>
            </a:r>
          </a:p>
          <a:p>
            <a:pPr lvl="1" indent="-228569" eaLnBrk="1" hangingPunct="1">
              <a:spcBef>
                <a:spcPts val="0"/>
              </a:spcBef>
              <a:spcAft>
                <a:spcPts val="600"/>
              </a:spcAft>
              <a:buFont typeface="Arial" charset="0"/>
              <a:buChar char="–"/>
            </a:pPr>
            <a:r>
              <a:rPr lang="en-GB" dirty="0" smtClean="0"/>
              <a:t>2nd level</a:t>
            </a:r>
          </a:p>
          <a:p>
            <a:pPr marL="685707" lvl="2" indent="-228569" eaLnBrk="1" hangingPunct="1">
              <a:spcBef>
                <a:spcPts val="0"/>
              </a:spcBef>
              <a:spcAft>
                <a:spcPts val="600"/>
              </a:spcAft>
              <a:buFont typeface="Arial" charset="0"/>
              <a:buChar char="-"/>
            </a:pPr>
            <a:r>
              <a:rPr lang="en-GB" dirty="0" smtClean="0"/>
              <a:t>3rd level</a:t>
            </a:r>
          </a:p>
          <a:p>
            <a:pPr marL="914276" lvl="3" indent="-228569" eaLnBrk="1" hangingPunct="1">
              <a:spcBef>
                <a:spcPts val="0"/>
              </a:spcBef>
              <a:spcAft>
                <a:spcPts val="600"/>
              </a:spcAft>
              <a:buFont typeface="Arial" charset="0"/>
              <a:buChar char="-"/>
            </a:pPr>
            <a:r>
              <a:rPr lang="en-GB" dirty="0" smtClean="0"/>
              <a:t>4th level</a:t>
            </a:r>
          </a:p>
          <a:p>
            <a:pPr marL="1142846" lvl="4" indent="-228569" eaLnBrk="1" hangingPunct="1">
              <a:spcBef>
                <a:spcPts val="0"/>
              </a:spcBef>
              <a:spcAft>
                <a:spcPts val="600"/>
              </a:spcAft>
              <a:buFont typeface="Arial" panose="020B0604020202020204" pitchFamily="34" charset="0"/>
              <a:buChar char="-"/>
            </a:pPr>
            <a:r>
              <a:rPr lang="en-GB" dirty="0" smtClean="0"/>
              <a:t>5th level</a:t>
            </a:r>
          </a:p>
          <a:p>
            <a:pPr marL="1371414" lvl="5" indent="-228569" fontAlgn="base">
              <a:spcBef>
                <a:spcPts val="0"/>
              </a:spcBef>
              <a:spcAft>
                <a:spcPts val="600"/>
              </a:spcAft>
              <a:buFont typeface="Arial" charset="0"/>
              <a:buChar char="-"/>
            </a:pPr>
            <a:r>
              <a:rPr lang="en-GB" dirty="0" smtClean="0"/>
              <a:t>6th level</a:t>
            </a:r>
          </a:p>
          <a:p>
            <a:pPr marL="1599983" lvl="6" indent="-228569" fontAlgn="base">
              <a:spcBef>
                <a:spcPts val="0"/>
              </a:spcBef>
              <a:spcAft>
                <a:spcPts val="600"/>
              </a:spcAft>
              <a:buFont typeface="Arial" charset="0"/>
              <a:buChar char="-"/>
            </a:pPr>
            <a:r>
              <a:rPr lang="en-GB" dirty="0" smtClean="0"/>
              <a:t>7th level</a:t>
            </a:r>
          </a:p>
          <a:p>
            <a:pPr marL="1828552" lvl="7" indent="-228569" fontAlgn="base">
              <a:spcBef>
                <a:spcPts val="0"/>
              </a:spcBef>
              <a:spcAft>
                <a:spcPts val="600"/>
              </a:spcAft>
              <a:buFont typeface="Arial" charset="0"/>
              <a:buChar char="-"/>
            </a:pPr>
            <a:r>
              <a:rPr lang="en-GB" dirty="0" smtClean="0"/>
              <a:t>8th level</a:t>
            </a:r>
          </a:p>
          <a:p>
            <a:pPr marL="2057122" lvl="8" indent="-228569" fontAlgn="base">
              <a:spcBef>
                <a:spcPts val="0"/>
              </a:spcBef>
              <a:spcAft>
                <a:spcPts val="600"/>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2" y="8773013"/>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08" tIns="46955" rIns="93908" bIns="46955" numCol="1" anchor="b" anchorCtr="0" compatLnSpc="1">
            <a:prstTxWarp prst="textNoShape">
              <a:avLst/>
            </a:prstTxWarp>
          </a:bodyPr>
          <a:lstStyle>
            <a:lvl1pPr algn="l" defTabSz="939297">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50401" y="8773013"/>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08" tIns="46955" rIns="93908" bIns="46955" numCol="1" anchor="b" anchorCtr="0" compatLnSpc="1">
            <a:prstTxWarp prst="textNoShape">
              <a:avLst/>
            </a:prstTxWarp>
          </a:bodyPr>
          <a:lstStyle>
            <a:lvl1pPr algn="r" defTabSz="939297">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BEA98B-8E54-4CD0-82BB-B61F2ACC55F5}" type="slidenum">
              <a:rPr lang="en-GB" smtClean="0">
                <a:solidFill>
                  <a:prstClr val="black"/>
                </a:solidFill>
              </a:rPr>
              <a:pPr/>
              <a:t>3</a:t>
            </a:fld>
            <a:endParaRPr lang="en-GB" dirty="0">
              <a:solidFill>
                <a:prstClr val="black"/>
              </a:solidFill>
            </a:endParaRPr>
          </a:p>
        </p:txBody>
      </p:sp>
    </p:spTree>
    <p:extLst>
      <p:ext uri="{BB962C8B-B14F-4D97-AF65-F5344CB8AC3E}">
        <p14:creationId xmlns:p14="http://schemas.microsoft.com/office/powerpoint/2010/main" val="2263668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19</a:t>
            </a:fld>
            <a:endParaRPr lang="en-US" dirty="0"/>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22</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4</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7</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8</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11</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12</a:t>
            </a:fld>
            <a:endParaRPr lang="en-US" dirty="0"/>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13</a:t>
            </a:fld>
            <a:endParaRPr lang="en-GB" dirty="0"/>
          </a:p>
        </p:txBody>
      </p:sp>
    </p:spTree>
    <p:extLst>
      <p:ext uri="{BB962C8B-B14F-4D97-AF65-F5344CB8AC3E}">
        <p14:creationId xmlns:p14="http://schemas.microsoft.com/office/powerpoint/2010/main" val="3860202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17</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18</a:t>
            </a:fld>
            <a:endParaRPr lang="en-US" dirty="0"/>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sp>
        <p:nvSpPr>
          <p:cNvPr id="10" name="Rectangle 9"/>
          <p:cNvSpPr/>
          <p:nvPr userDrawn="1"/>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11" name="Picture 2" descr="C:\Users\n610821\Desktop\sant-MReg_positivo_RGB.3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pic>
        <p:nvPicPr>
          <p:cNvPr id="13"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7157297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Content Placeholder 2"/>
          <p:cNvSpPr>
            <a:spLocks noGrp="1"/>
          </p:cNvSpPr>
          <p:nvPr>
            <p:ph sz="quarter" idx="10" hasCustomPrompt="1"/>
          </p:nvPr>
        </p:nvSpPr>
        <p:spPr>
          <a:xfrm>
            <a:off x="348435"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7" name="Content Placeholder 2"/>
          <p:cNvSpPr>
            <a:spLocks noGrp="1"/>
          </p:cNvSpPr>
          <p:nvPr>
            <p:ph sz="quarter" idx="13" hasCustomPrompt="1"/>
          </p:nvPr>
        </p:nvSpPr>
        <p:spPr>
          <a:xfrm>
            <a:off x="348435"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8" name="Content Placeholder 2"/>
          <p:cNvSpPr>
            <a:spLocks noGrp="1"/>
          </p:cNvSpPr>
          <p:nvPr>
            <p:ph sz="quarter" idx="14" hasCustomPrompt="1"/>
          </p:nvPr>
        </p:nvSpPr>
        <p:spPr>
          <a:xfrm>
            <a:off x="5168378"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1"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14" name="Content Placeholder 2"/>
          <p:cNvSpPr>
            <a:spLocks noGrp="1"/>
          </p:cNvSpPr>
          <p:nvPr>
            <p:ph sz="quarter" idx="15" hasCustomPrompt="1"/>
          </p:nvPr>
        </p:nvSpPr>
        <p:spPr>
          <a:xfrm>
            <a:off x="5162550"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Tree>
    <p:extLst>
      <p:ext uri="{BB962C8B-B14F-4D97-AF65-F5344CB8AC3E}">
        <p14:creationId xmlns:p14="http://schemas.microsoft.com/office/powerpoint/2010/main" val="315776858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Content Placeholder 2"/>
          <p:cNvSpPr>
            <a:spLocks noGrp="1"/>
          </p:cNvSpPr>
          <p:nvPr>
            <p:ph sz="quarter" idx="10" hasCustomPrompt="1"/>
          </p:nvPr>
        </p:nvSpPr>
        <p:spPr>
          <a:xfrm>
            <a:off x="6785970" y="1457159"/>
            <a:ext cx="2391695"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6" name="Content Placeholder 2"/>
          <p:cNvSpPr>
            <a:spLocks noGrp="1"/>
          </p:cNvSpPr>
          <p:nvPr>
            <p:ph sz="quarter" idx="12" hasCustomPrompt="1"/>
          </p:nvPr>
        </p:nvSpPr>
        <p:spPr>
          <a:xfrm>
            <a:off x="348435" y="1457159"/>
            <a:ext cx="5837361"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7"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3600597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Line 19"/>
          <p:cNvSpPr>
            <a:spLocks noChangeShapeType="1"/>
          </p:cNvSpPr>
          <p:nvPr userDrawn="1"/>
        </p:nvSpPr>
        <p:spPr bwMode="auto">
          <a:xfrm>
            <a:off x="348435" y="3804460"/>
            <a:ext cx="1791588" cy="0"/>
          </a:xfrm>
          <a:prstGeom prst="line">
            <a:avLst/>
          </a:prstGeom>
          <a:noFill/>
          <a:ln w="12700" cmpd="sng">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5" name="Text Placeholder 9"/>
          <p:cNvSpPr>
            <a:spLocks noGrp="1"/>
          </p:cNvSpPr>
          <p:nvPr>
            <p:ph type="body" sz="quarter" idx="10" hasCustomPrompt="1"/>
          </p:nvPr>
        </p:nvSpPr>
        <p:spPr>
          <a:xfrm>
            <a:off x="348437" y="2897188"/>
            <a:ext cx="8549149" cy="907272"/>
          </a:xfrm>
          <a:prstGeom prst="rect">
            <a:avLst/>
          </a:prstGeom>
        </p:spPr>
        <p:txBody>
          <a:bodyPr lIns="0" rIns="163449"/>
          <a:lstStyle>
            <a:lvl1pPr marL="0" marR="0" indent="0" algn="l" defTabSz="457200" rtl="0" eaLnBrk="1" fontAlgn="auto" latinLnBrk="0" hangingPunct="1">
              <a:lnSpc>
                <a:spcPct val="100000"/>
              </a:lnSpc>
              <a:spcBef>
                <a:spcPct val="20000"/>
              </a:spcBef>
              <a:spcAft>
                <a:spcPts val="0"/>
              </a:spcAft>
              <a:buClrTx/>
              <a:buSzTx/>
              <a:buFont typeface="Arial"/>
              <a:buNone/>
              <a:tabLst/>
              <a:defRPr sz="2400" b="0">
                <a:solidFill>
                  <a:schemeClr val="tx1"/>
                </a:solidFill>
                <a:latin typeface="Arial" panose="020B0604020202020204" pitchFamily="34" charset="0"/>
                <a:cs typeface="Arial" panose="020B0604020202020204" pitchFamily="34" charset="0"/>
              </a:defRPr>
            </a:lvl1pPr>
          </a:lstStyle>
          <a:p>
            <a:pPr lvl="0"/>
            <a:r>
              <a:rPr lang="en-GB" dirty="0" smtClean="0"/>
              <a:t>Appendix #</a:t>
            </a:r>
          </a:p>
        </p:txBody>
      </p:sp>
    </p:spTree>
    <p:extLst>
      <p:ext uri="{BB962C8B-B14F-4D97-AF65-F5344CB8AC3E}">
        <p14:creationId xmlns:p14="http://schemas.microsoft.com/office/powerpoint/2010/main" val="39226571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707288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557106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0093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0093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0093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00932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33457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118927905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181793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025030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8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025030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0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864775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1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864775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29056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041070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0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62428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24365858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38" y="3327400"/>
            <a:ext cx="8541647" cy="349250"/>
          </a:xfrm>
          <a:prstGeom prst="rect">
            <a:avLst/>
          </a:prstGeom>
        </p:spPr>
        <p:txBody>
          <a:bodyPr lIns="0" rIns="199453" anchor="ctr"/>
          <a:lstStyle>
            <a:lvl1pPr marL="0" indent="0">
              <a:buNone/>
              <a:defRPr sz="3200" b="1" baseline="0">
                <a:solidFill>
                  <a:schemeClr val="bg1">
                    <a:lumMod val="50000"/>
                  </a:schemeClr>
                </a:solidFill>
                <a:latin typeface="Arial" panose="020B0604020202020204" pitchFamily="34" charset="0"/>
                <a:cs typeface="Arial" panose="020B0604020202020204" pitchFamily="34" charset="0"/>
              </a:defRPr>
            </a:lvl1pPr>
          </a:lstStyle>
          <a:p>
            <a:pPr lvl="0"/>
            <a:r>
              <a:rPr lang="en-GB" dirty="0" smtClean="0"/>
              <a:t>Section #</a:t>
            </a:r>
            <a:endParaRPr lang="en-GB" dirty="0"/>
          </a:p>
        </p:txBody>
      </p:sp>
    </p:spTree>
    <p:extLst>
      <p:ext uri="{BB962C8B-B14F-4D97-AF65-F5344CB8AC3E}">
        <p14:creationId xmlns:p14="http://schemas.microsoft.com/office/powerpoint/2010/main" val="23221124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8966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38" y="3327400"/>
            <a:ext cx="8541647" cy="349250"/>
          </a:xfrm>
          <a:prstGeom prst="rect">
            <a:avLst/>
          </a:prstGeom>
        </p:spPr>
        <p:txBody>
          <a:bodyPr lIns="0" rIns="199453" anchor="ctr"/>
          <a:lstStyle>
            <a:lvl1pPr marL="0" indent="0">
              <a:buNone/>
              <a:defRPr sz="3200" b="1" baseline="0">
                <a:solidFill>
                  <a:schemeClr val="bg1">
                    <a:lumMod val="50000"/>
                  </a:schemeClr>
                </a:solidFill>
                <a:latin typeface="Arial" panose="020B0604020202020204" pitchFamily="34" charset="0"/>
                <a:cs typeface="Arial" panose="020B0604020202020204" pitchFamily="34" charset="0"/>
              </a:defRPr>
            </a:lvl1pPr>
          </a:lstStyle>
          <a:p>
            <a:pPr lvl="0"/>
            <a:r>
              <a:rPr lang="en-GB" dirty="0" smtClean="0"/>
              <a:t>Section #</a:t>
            </a:r>
            <a:endParaRPr lang="en-GB" dirty="0"/>
          </a:p>
        </p:txBody>
      </p:sp>
    </p:spTree>
    <p:extLst>
      <p:ext uri="{BB962C8B-B14F-4D97-AF65-F5344CB8AC3E}">
        <p14:creationId xmlns:p14="http://schemas.microsoft.com/office/powerpoint/2010/main" val="21416254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10" name="Text Placeholder 9"/>
          <p:cNvSpPr>
            <a:spLocks noGrp="1"/>
          </p:cNvSpPr>
          <p:nvPr>
            <p:ph type="body" sz="quarter" idx="10" hasCustomPrompt="1"/>
          </p:nvPr>
        </p:nvSpPr>
        <p:spPr>
          <a:xfrm>
            <a:off x="348437" y="2897188"/>
            <a:ext cx="8549149" cy="349250"/>
          </a:xfrm>
          <a:prstGeom prst="rect">
            <a:avLst/>
          </a:prstGeom>
        </p:spPr>
        <p:txBody>
          <a:bodyPr lIns="0" rIns="163449"/>
          <a:lstStyle>
            <a:lvl1pPr marL="0" indent="0">
              <a:buNone/>
              <a:defRPr sz="2400" b="1">
                <a:solidFill>
                  <a:srgbClr val="FF0000"/>
                </a:solidFill>
                <a:latin typeface="Arial" panose="020B0604020202020204" pitchFamily="34" charset="0"/>
                <a:cs typeface="Arial" panose="020B0604020202020204" pitchFamily="34" charset="0"/>
              </a:defRPr>
            </a:lvl1pPr>
          </a:lstStyle>
          <a:p>
            <a:pPr lvl="0"/>
            <a:r>
              <a:rPr lang="en-US" b="1" dirty="0" smtClean="0">
                <a:solidFill>
                  <a:srgbClr val="FF0000"/>
                </a:solidFill>
                <a:latin typeface="Arial"/>
                <a:cs typeface="Arial"/>
              </a:rPr>
              <a:t>SHUSA COMMITTEE/BOARD (Arial 24pt Bold/Red)</a:t>
            </a:r>
            <a:endParaRPr lang="en-GB" dirty="0"/>
          </a:p>
        </p:txBody>
      </p:sp>
      <p:sp>
        <p:nvSpPr>
          <p:cNvPr id="11" name="Text Placeholder 9"/>
          <p:cNvSpPr>
            <a:spLocks noGrp="1"/>
          </p:cNvSpPr>
          <p:nvPr>
            <p:ph type="body" sz="quarter" idx="11" hasCustomPrompt="1"/>
          </p:nvPr>
        </p:nvSpPr>
        <p:spPr>
          <a:xfrm>
            <a:off x="355938" y="3275665"/>
            <a:ext cx="8541647" cy="349250"/>
          </a:xfrm>
          <a:prstGeom prst="rect">
            <a:avLst/>
          </a:prstGeom>
        </p:spPr>
        <p:txBody>
          <a:bodyPr lIns="0" rIns="199453"/>
          <a:lstStyle>
            <a:lvl1pPr marL="0" marR="0" indent="0" algn="l" defTabSz="457200" rtl="0" eaLnBrk="1" fontAlgn="auto" latinLnBrk="0" hangingPunct="1">
              <a:lnSpc>
                <a:spcPct val="100000"/>
              </a:lnSpc>
              <a:spcBef>
                <a:spcPct val="20000"/>
              </a:spcBef>
              <a:spcAft>
                <a:spcPts val="0"/>
              </a:spcAft>
              <a:buClrTx/>
              <a:buSzTx/>
              <a:buFont typeface="Arial"/>
              <a:buNone/>
              <a:tabLst/>
              <a:defRPr sz="2000" b="1">
                <a:solidFill>
                  <a:schemeClr val="tx1"/>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GB" dirty="0" smtClean="0"/>
              <a:t>Title of Presentation </a:t>
            </a:r>
            <a:r>
              <a:rPr lang="en-US" sz="2000" b="1" dirty="0" smtClean="0">
                <a:solidFill>
                  <a:prstClr val="black"/>
                </a:solidFill>
                <a:latin typeface="Arial" panose="020B0604020202020204" pitchFamily="34" charset="0"/>
                <a:cs typeface="Arial" panose="020B0604020202020204" pitchFamily="34" charset="0"/>
              </a:rPr>
              <a:t>(Must match Agenda, Arial 20pt Bold/Black)</a:t>
            </a:r>
          </a:p>
        </p:txBody>
      </p:sp>
      <p:sp>
        <p:nvSpPr>
          <p:cNvPr id="13" name="Text Placeholder 12"/>
          <p:cNvSpPr>
            <a:spLocks noGrp="1"/>
          </p:cNvSpPr>
          <p:nvPr>
            <p:ph type="body" sz="quarter" idx="12" hasCustomPrompt="1"/>
          </p:nvPr>
        </p:nvSpPr>
        <p:spPr>
          <a:xfrm>
            <a:off x="355938" y="3706427"/>
            <a:ext cx="4547155" cy="430213"/>
          </a:xfrm>
          <a:prstGeom prst="rect">
            <a:avLst/>
          </a:prstGeom>
        </p:spPr>
        <p:txBody>
          <a:bodyPr lIns="0"/>
          <a:lstStyle>
            <a:lvl1pPr marL="0" indent="0">
              <a:buNone/>
              <a:defRPr sz="1800">
                <a:latin typeface="Arial" panose="020B0604020202020204" pitchFamily="34" charset="0"/>
                <a:cs typeface="Arial" panose="020B0604020202020204" pitchFamily="34" charset="0"/>
              </a:defRPr>
            </a:lvl1pPr>
          </a:lstStyle>
          <a:p>
            <a:pPr lvl="0"/>
            <a:r>
              <a:rPr lang="en-US" dirty="0" smtClean="0"/>
              <a:t>Date (Arial 18pt Black)</a:t>
            </a:r>
            <a:endParaRPr lang="en-GB" dirty="0"/>
          </a:p>
        </p:txBody>
      </p:sp>
      <p:sp>
        <p:nvSpPr>
          <p:cNvPr id="14" name="Text Placeholder 12"/>
          <p:cNvSpPr>
            <a:spLocks noGrp="1"/>
          </p:cNvSpPr>
          <p:nvPr>
            <p:ph type="body" sz="quarter" idx="13" hasCustomPrompt="1"/>
          </p:nvPr>
        </p:nvSpPr>
        <p:spPr>
          <a:xfrm>
            <a:off x="355935" y="4339840"/>
            <a:ext cx="8541648" cy="430213"/>
          </a:xfrm>
          <a:prstGeom prst="rect">
            <a:avLst/>
          </a:prstGeom>
        </p:spPr>
        <p:txBody>
          <a:bodyPr lIns="0"/>
          <a:lstStyle>
            <a:lvl1pPr marL="0" indent="0">
              <a:buNone/>
              <a:defRPr sz="1800"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smtClean="0"/>
              <a:t>Presenter: Name and Title (Arial 18pt Gray)</a:t>
            </a:r>
            <a:endParaRPr lang="en-GB" dirty="0"/>
          </a:p>
        </p:txBody>
      </p:sp>
    </p:spTree>
    <p:extLst>
      <p:ext uri="{BB962C8B-B14F-4D97-AF65-F5344CB8AC3E}">
        <p14:creationId xmlns:p14="http://schemas.microsoft.com/office/powerpoint/2010/main" val="282479584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0" hasCustomPrompt="1"/>
          </p:nvPr>
        </p:nvSpPr>
        <p:spPr>
          <a:xfrm>
            <a:off x="348435" y="1460500"/>
            <a:ext cx="8829230" cy="4992687"/>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7"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17157715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500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26" Type="http://schemas.openxmlformats.org/officeDocument/2006/relationships/oleObject" Target="../embeddings/oleObject2.bin"/><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tags" Target="../tags/tag3.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vmlDrawing" Target="../drawings/vmlDrawing2.v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theme" Target="../theme/theme2.xml"/><Relationship Id="rId28" Type="http://schemas.openxmlformats.org/officeDocument/2006/relationships/image" Target="../media/image2.jpeg"/><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 Id="rId27"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8"/>
            </p:custDataLst>
            <p:extLst>
              <p:ext uri="{D42A27DB-BD31-4B8C-83A1-F6EECF244321}">
                <p14:modId xmlns:p14="http://schemas.microsoft.com/office/powerpoint/2010/main" val="2960143213"/>
              </p:ext>
            </p:extLst>
          </p:nvPr>
        </p:nvGraphicFramePr>
        <p:xfrm>
          <a:off x="1668" y="1589"/>
          <a:ext cx="1667" cy="1587"/>
        </p:xfrm>
        <a:graphic>
          <a:graphicData uri="http://schemas.openxmlformats.org/presentationml/2006/ole">
            <mc:AlternateContent xmlns:mc="http://schemas.openxmlformats.org/markup-compatibility/2006">
              <mc:Choice xmlns:v="urn:schemas-microsoft-com:vml" Requires="v">
                <p:oleObj spid="_x0000_s23385"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668" y="1589"/>
                        <a:ext cx="1667" cy="1587"/>
                      </a:xfrm>
                      <a:prstGeom prst="rect">
                        <a:avLst/>
                      </a:prstGeom>
                    </p:spPr>
                  </p:pic>
                </p:oleObj>
              </mc:Fallback>
            </mc:AlternateContent>
          </a:graphicData>
        </a:graphic>
      </p:graphicFrame>
      <p:sp>
        <p:nvSpPr>
          <p:cNvPr id="9" name="Rectangle 8"/>
          <p:cNvSpPr/>
          <p:nvPr/>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10" name="Picture 2" descr="C:\Users\n610821\Desktop\sant-MReg_positivo_RGB.300.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251963105"/>
      </p:ext>
    </p:extLst>
  </p:cSld>
  <p:clrMap bg1="lt1" tx1="dk1" bg2="lt2" tx2="dk2" accent1="accent1" accent2="accent2" accent3="accent3" accent4="accent4" accent5="accent5" accent6="accent6" hlink="hlink" folHlink="folHlink"/>
  <p:sldLayoutIdLst>
    <p:sldLayoutId id="2147483718" r:id="rId1"/>
    <p:sldLayoutId id="2147483765" r:id="rId2"/>
    <p:sldLayoutId id="2147483766" r:id="rId3"/>
    <p:sldLayoutId id="2147483777" r:id="rId4"/>
    <p:sldLayoutId id="2147483780" r:id="rId5"/>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5"/>
            </p:custDataLst>
            <p:extLst>
              <p:ext uri="{D42A27DB-BD31-4B8C-83A1-F6EECF244321}">
                <p14:modId xmlns:p14="http://schemas.microsoft.com/office/powerpoint/2010/main" val="206515737"/>
              </p:ext>
            </p:extLst>
          </p:nvPr>
        </p:nvGraphicFramePr>
        <p:xfrm>
          <a:off x="1670" y="1592"/>
          <a:ext cx="1667" cy="1587"/>
        </p:xfrm>
        <a:graphic>
          <a:graphicData uri="http://schemas.openxmlformats.org/presentationml/2006/ole">
            <mc:AlternateContent xmlns:mc="http://schemas.openxmlformats.org/markup-compatibility/2006">
              <mc:Choice xmlns:v="urn:schemas-microsoft-com:vml" Requires="v">
                <p:oleObj spid="_x0000_s145918" name="think-cell Slide" r:id="rId26" imgW="270" imgH="270" progId="TCLayout.ActiveDocument.1">
                  <p:embed/>
                </p:oleObj>
              </mc:Choice>
              <mc:Fallback>
                <p:oleObj name="think-cell Slide" r:id="rId26" imgW="270" imgH="270" progId="TCLayout.ActiveDocument.1">
                  <p:embed/>
                  <p:pic>
                    <p:nvPicPr>
                      <p:cNvPr id="0" name=""/>
                      <p:cNvPicPr/>
                      <p:nvPr/>
                    </p:nvPicPr>
                    <p:blipFill>
                      <a:blip r:embed="rId27"/>
                      <a:stretch>
                        <a:fillRect/>
                      </a:stretch>
                    </p:blipFill>
                    <p:spPr>
                      <a:xfrm>
                        <a:off x="1670" y="1592"/>
                        <a:ext cx="1667" cy="1587"/>
                      </a:xfrm>
                      <a:prstGeom prst="rect">
                        <a:avLst/>
                      </a:prstGeom>
                    </p:spPr>
                  </p:pic>
                </p:oleObj>
              </mc:Fallback>
            </mc:AlternateContent>
          </a:graphicData>
        </a:graphic>
      </p:graphicFrame>
      <p:sp>
        <p:nvSpPr>
          <p:cNvPr id="7" name="Rectangle 6"/>
          <p:cNvSpPr/>
          <p:nvPr userDrawn="1"/>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8" name="Picture 2" descr="C:\Users\n610821\Desktop\sant-MReg_positivo_RGB.300.jpg"/>
          <p:cNvPicPr>
            <a:picLocks noChangeAspect="1" noChangeArrowheads="1"/>
          </p:cNvPicPr>
          <p:nvPr userDrawn="1"/>
        </p:nvPicPr>
        <p:blipFill>
          <a:blip r:embed="rId28">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53157507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4" r:id="rId5"/>
    <p:sldLayoutId id="2147483775" r:id="rId6"/>
    <p:sldLayoutId id="2147483776" r:id="rId7"/>
    <p:sldLayoutId id="2147483779" r:id="rId8"/>
    <p:sldLayoutId id="2147483812" r:id="rId9"/>
    <p:sldLayoutId id="2147483813" r:id="rId10"/>
    <p:sldLayoutId id="2147483814" r:id="rId11"/>
    <p:sldLayoutId id="2147483815" r:id="rId12"/>
    <p:sldLayoutId id="2147483816" r:id="rId13"/>
    <p:sldLayoutId id="2147483817" r:id="rId14"/>
    <p:sldLayoutId id="2147483833" r:id="rId15"/>
    <p:sldLayoutId id="2147483835" r:id="rId16"/>
    <p:sldLayoutId id="2147483836" r:id="rId17"/>
    <p:sldLayoutId id="2147483837" r:id="rId18"/>
    <p:sldLayoutId id="2147483838" r:id="rId19"/>
    <p:sldLayoutId id="2147483840" r:id="rId20"/>
    <p:sldLayoutId id="2147483841" r:id="rId21"/>
    <p:sldLayoutId id="2147483842" r:id="rId22"/>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tags" Target="../tags/tag23.xml"/><Relationship Id="rId3" Type="http://schemas.openxmlformats.org/officeDocument/2006/relationships/tags" Target="../tags/tag8.xml"/><Relationship Id="rId21" Type="http://schemas.openxmlformats.org/officeDocument/2006/relationships/oleObject" Target="../embeddings/oleObject5.bin"/><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tags" Target="../tags/tag22.xml"/><Relationship Id="rId2" Type="http://schemas.openxmlformats.org/officeDocument/2006/relationships/tags" Target="../tags/tag7.xml"/><Relationship Id="rId16" Type="http://schemas.openxmlformats.org/officeDocument/2006/relationships/tags" Target="../tags/tag21.xml"/><Relationship Id="rId20" Type="http://schemas.openxmlformats.org/officeDocument/2006/relationships/notesSlide" Target="../notesSlides/notesSlide6.xml"/><Relationship Id="rId1" Type="http://schemas.openxmlformats.org/officeDocument/2006/relationships/vmlDrawing" Target="../drawings/vmlDrawing5.vml"/><Relationship Id="rId6" Type="http://schemas.openxmlformats.org/officeDocument/2006/relationships/tags" Target="../tags/tag11.xml"/><Relationship Id="rId11" Type="http://schemas.openxmlformats.org/officeDocument/2006/relationships/tags" Target="../tags/tag16.xml"/><Relationship Id="rId24" Type="http://schemas.openxmlformats.org/officeDocument/2006/relationships/image" Target="../media/image7.emf"/><Relationship Id="rId5" Type="http://schemas.openxmlformats.org/officeDocument/2006/relationships/tags" Target="../tags/tag10.xml"/><Relationship Id="rId15" Type="http://schemas.openxmlformats.org/officeDocument/2006/relationships/tags" Target="../tags/tag20.xml"/><Relationship Id="rId23" Type="http://schemas.openxmlformats.org/officeDocument/2006/relationships/oleObject" Target="../embeddings/oleObject6.bin"/><Relationship Id="rId10" Type="http://schemas.openxmlformats.org/officeDocument/2006/relationships/tags" Target="../tags/tag15.xml"/><Relationship Id="rId19" Type="http://schemas.openxmlformats.org/officeDocument/2006/relationships/slideLayout" Target="../slideLayouts/slideLayout9.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 Id="rId22" Type="http://schemas.openxmlformats.org/officeDocument/2006/relationships/image" Target="../media/image6.emf"/></Relationships>
</file>

<file path=ppt/slides/_rels/slide1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emf"/><Relationship Id="rId2" Type="http://schemas.openxmlformats.org/officeDocument/2006/relationships/tags" Target="../tags/tag24.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notesSlide" Target="../notesSlides/notesSlide7.xml"/><Relationship Id="rId4"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6.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tags" Target="../tags/tag38.xml"/><Relationship Id="rId18" Type="http://schemas.openxmlformats.org/officeDocument/2006/relationships/tags" Target="../tags/tag43.xml"/><Relationship Id="rId26" Type="http://schemas.openxmlformats.org/officeDocument/2006/relationships/oleObject" Target="../embeddings/oleObject9.bin"/><Relationship Id="rId3" Type="http://schemas.openxmlformats.org/officeDocument/2006/relationships/tags" Target="../tags/tag28.xml"/><Relationship Id="rId21" Type="http://schemas.openxmlformats.org/officeDocument/2006/relationships/tags" Target="../tags/tag46.xml"/><Relationship Id="rId7" Type="http://schemas.openxmlformats.org/officeDocument/2006/relationships/tags" Target="../tags/tag32.xml"/><Relationship Id="rId12" Type="http://schemas.openxmlformats.org/officeDocument/2006/relationships/tags" Target="../tags/tag37.xml"/><Relationship Id="rId17" Type="http://schemas.openxmlformats.org/officeDocument/2006/relationships/tags" Target="../tags/tag42.xml"/><Relationship Id="rId25" Type="http://schemas.openxmlformats.org/officeDocument/2006/relationships/notesSlide" Target="../notesSlides/notesSlide9.xml"/><Relationship Id="rId2" Type="http://schemas.openxmlformats.org/officeDocument/2006/relationships/tags" Target="../tags/tag27.xml"/><Relationship Id="rId16" Type="http://schemas.openxmlformats.org/officeDocument/2006/relationships/tags" Target="../tags/tag41.xml"/><Relationship Id="rId20" Type="http://schemas.openxmlformats.org/officeDocument/2006/relationships/tags" Target="../tags/tag45.xml"/><Relationship Id="rId29" Type="http://schemas.openxmlformats.org/officeDocument/2006/relationships/image" Target="../media/image8.emf"/><Relationship Id="rId1" Type="http://schemas.openxmlformats.org/officeDocument/2006/relationships/vmlDrawing" Target="../drawings/vmlDrawing8.vml"/><Relationship Id="rId6" Type="http://schemas.openxmlformats.org/officeDocument/2006/relationships/tags" Target="../tags/tag31.xml"/><Relationship Id="rId11" Type="http://schemas.openxmlformats.org/officeDocument/2006/relationships/tags" Target="../tags/tag36.xml"/><Relationship Id="rId24" Type="http://schemas.openxmlformats.org/officeDocument/2006/relationships/slideLayout" Target="../slideLayouts/slideLayout9.xml"/><Relationship Id="rId5" Type="http://schemas.openxmlformats.org/officeDocument/2006/relationships/tags" Target="../tags/tag30.xml"/><Relationship Id="rId15" Type="http://schemas.openxmlformats.org/officeDocument/2006/relationships/tags" Target="../tags/tag40.xml"/><Relationship Id="rId23" Type="http://schemas.openxmlformats.org/officeDocument/2006/relationships/tags" Target="../tags/tag48.xml"/><Relationship Id="rId28" Type="http://schemas.openxmlformats.org/officeDocument/2006/relationships/oleObject" Target="../embeddings/oleObject10.bin"/><Relationship Id="rId10" Type="http://schemas.openxmlformats.org/officeDocument/2006/relationships/tags" Target="../tags/tag35.xml"/><Relationship Id="rId19" Type="http://schemas.openxmlformats.org/officeDocument/2006/relationships/tags" Target="../tags/tag44.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tags" Target="../tags/tag39.xml"/><Relationship Id="rId22" Type="http://schemas.openxmlformats.org/officeDocument/2006/relationships/tags" Target="../tags/tag47.xml"/><Relationship Id="rId27"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oleObject" Target="../embeddings/oleObject12.bin"/><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image" Target="../media/image6.emf"/><Relationship Id="rId2" Type="http://schemas.openxmlformats.org/officeDocument/2006/relationships/tags" Target="../tags/tag49.xml"/><Relationship Id="rId1" Type="http://schemas.openxmlformats.org/officeDocument/2006/relationships/vmlDrawing" Target="../drawings/vmlDrawing9.vml"/><Relationship Id="rId6" Type="http://schemas.openxmlformats.org/officeDocument/2006/relationships/tags" Target="../tags/tag53.xml"/><Relationship Id="rId11" Type="http://schemas.openxmlformats.org/officeDocument/2006/relationships/oleObject" Target="../embeddings/oleObject11.bin"/><Relationship Id="rId5" Type="http://schemas.openxmlformats.org/officeDocument/2006/relationships/tags" Target="../tags/tag52.xml"/><Relationship Id="rId10" Type="http://schemas.openxmlformats.org/officeDocument/2006/relationships/notesSlide" Target="../notesSlides/notesSlide10.xml"/><Relationship Id="rId4" Type="http://schemas.openxmlformats.org/officeDocument/2006/relationships/tags" Target="../tags/tag51.xml"/><Relationship Id="rId9" Type="http://schemas.openxmlformats.org/officeDocument/2006/relationships/slideLayout" Target="../slideLayouts/slideLayout10.xml"/><Relationship Id="rId14" Type="http://schemas.openxmlformats.org/officeDocument/2006/relationships/image" Target="../media/image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slideLayout" Target="../slideLayouts/slideLayout11.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image" Target="../media/image10.emf"/><Relationship Id="rId2" Type="http://schemas.openxmlformats.org/officeDocument/2006/relationships/tags" Target="../tags/tag56.xml"/><Relationship Id="rId16" Type="http://schemas.openxmlformats.org/officeDocument/2006/relationships/oleObject" Target="../embeddings/oleObject14.bin"/><Relationship Id="rId1" Type="http://schemas.openxmlformats.org/officeDocument/2006/relationships/vmlDrawing" Target="../drawings/vmlDrawing10.v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5" Type="http://schemas.openxmlformats.org/officeDocument/2006/relationships/image" Target="../media/image1.emf"/><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oleObject" Target="../embeddings/oleObject13.bin"/></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image" Target="../media/image11.emf"/><Relationship Id="rId2" Type="http://schemas.openxmlformats.org/officeDocument/2006/relationships/tags" Target="../tags/tag67.xml"/><Relationship Id="rId1" Type="http://schemas.openxmlformats.org/officeDocument/2006/relationships/vmlDrawing" Target="../drawings/vmlDrawing11.vml"/><Relationship Id="rId6" Type="http://schemas.openxmlformats.org/officeDocument/2006/relationships/tags" Target="../tags/tag71.xml"/><Relationship Id="rId11" Type="http://schemas.openxmlformats.org/officeDocument/2006/relationships/oleObject" Target="../embeddings/oleObject16.bin"/><Relationship Id="rId5" Type="http://schemas.openxmlformats.org/officeDocument/2006/relationships/tags" Target="../tags/tag70.xml"/><Relationship Id="rId10" Type="http://schemas.openxmlformats.org/officeDocument/2006/relationships/image" Target="../media/image1.emf"/><Relationship Id="rId4" Type="http://schemas.openxmlformats.org/officeDocument/2006/relationships/tags" Target="../tags/tag69.xml"/><Relationship Id="rId9" Type="http://schemas.openxmlformats.org/officeDocument/2006/relationships/oleObject" Target="../embeddings/oleObject15.bin"/></Relationships>
</file>

<file path=ppt/slides/_rels/slide26.xml.rels><?xml version="1.0" encoding="UTF-8" standalone="yes"?>
<Relationships xmlns="http://schemas.openxmlformats.org/package/2006/relationships"><Relationship Id="rId8" Type="http://schemas.openxmlformats.org/officeDocument/2006/relationships/tags" Target="../tags/tag79.xml"/><Relationship Id="rId13" Type="http://schemas.openxmlformats.org/officeDocument/2006/relationships/slideLayout" Target="../slideLayouts/slideLayout11.xml"/><Relationship Id="rId3" Type="http://schemas.openxmlformats.org/officeDocument/2006/relationships/tags" Target="../tags/tag74.xml"/><Relationship Id="rId7" Type="http://schemas.openxmlformats.org/officeDocument/2006/relationships/tags" Target="../tags/tag78.xml"/><Relationship Id="rId12" Type="http://schemas.openxmlformats.org/officeDocument/2006/relationships/tags" Target="../tags/tag83.xml"/><Relationship Id="rId17" Type="http://schemas.openxmlformats.org/officeDocument/2006/relationships/image" Target="../media/image12.emf"/><Relationship Id="rId2" Type="http://schemas.openxmlformats.org/officeDocument/2006/relationships/tags" Target="../tags/tag73.xml"/><Relationship Id="rId16" Type="http://schemas.openxmlformats.org/officeDocument/2006/relationships/oleObject" Target="../embeddings/oleObject18.bin"/><Relationship Id="rId1" Type="http://schemas.openxmlformats.org/officeDocument/2006/relationships/vmlDrawing" Target="../drawings/vmlDrawing12.vml"/><Relationship Id="rId6" Type="http://schemas.openxmlformats.org/officeDocument/2006/relationships/tags" Target="../tags/tag77.xml"/><Relationship Id="rId11" Type="http://schemas.openxmlformats.org/officeDocument/2006/relationships/tags" Target="../tags/tag82.xml"/><Relationship Id="rId5" Type="http://schemas.openxmlformats.org/officeDocument/2006/relationships/tags" Target="../tags/tag76.xml"/><Relationship Id="rId15" Type="http://schemas.openxmlformats.org/officeDocument/2006/relationships/image" Target="../media/image1.emf"/><Relationship Id="rId10" Type="http://schemas.openxmlformats.org/officeDocument/2006/relationships/tags" Target="../tags/tag81.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oleObject" Target="../embeddings/oleObject17.bin"/></Relationships>
</file>

<file path=ppt/slides/_rels/slide27.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slideLayout" Target="../slideLayouts/slideLayout11.xml"/><Relationship Id="rId3" Type="http://schemas.openxmlformats.org/officeDocument/2006/relationships/tags" Target="../tags/tag85.xml"/><Relationship Id="rId7" Type="http://schemas.openxmlformats.org/officeDocument/2006/relationships/tags" Target="../tags/tag89.xml"/><Relationship Id="rId12" Type="http://schemas.openxmlformats.org/officeDocument/2006/relationships/tags" Target="../tags/tag94.xml"/><Relationship Id="rId17" Type="http://schemas.openxmlformats.org/officeDocument/2006/relationships/image" Target="../media/image13.emf"/><Relationship Id="rId2" Type="http://schemas.openxmlformats.org/officeDocument/2006/relationships/tags" Target="../tags/tag84.xml"/><Relationship Id="rId16" Type="http://schemas.openxmlformats.org/officeDocument/2006/relationships/oleObject" Target="../embeddings/oleObject20.bin"/><Relationship Id="rId1" Type="http://schemas.openxmlformats.org/officeDocument/2006/relationships/vmlDrawing" Target="../drawings/vmlDrawing13.vml"/><Relationship Id="rId6" Type="http://schemas.openxmlformats.org/officeDocument/2006/relationships/tags" Target="../tags/tag88.xml"/><Relationship Id="rId11" Type="http://schemas.openxmlformats.org/officeDocument/2006/relationships/tags" Target="../tags/tag93.xml"/><Relationship Id="rId5" Type="http://schemas.openxmlformats.org/officeDocument/2006/relationships/tags" Target="../tags/tag87.xml"/><Relationship Id="rId15" Type="http://schemas.openxmlformats.org/officeDocument/2006/relationships/image" Target="../media/image1.emf"/><Relationship Id="rId10" Type="http://schemas.openxmlformats.org/officeDocument/2006/relationships/tags" Target="../tags/tag92.xml"/><Relationship Id="rId4" Type="http://schemas.openxmlformats.org/officeDocument/2006/relationships/tags" Target="../tags/tag86.xml"/><Relationship Id="rId9" Type="http://schemas.openxmlformats.org/officeDocument/2006/relationships/tags" Target="../tags/tag91.xml"/><Relationship Id="rId14" Type="http://schemas.openxmlformats.org/officeDocument/2006/relationships/oleObject" Target="../embeddings/oleObject19.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5.xml"/><Relationship Id="rId1" Type="http://schemas.openxmlformats.org/officeDocument/2006/relationships/vmlDrawing" Target="../drawings/vmlDrawing14.vml"/><Relationship Id="rId5" Type="http://schemas.openxmlformats.org/officeDocument/2006/relationships/image" Target="../media/image4.emf"/><Relationship Id="rId4" Type="http://schemas.openxmlformats.org/officeDocument/2006/relationships/oleObject" Target="../embeddings/oleObject21.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5.emf"/><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1.xml"/><Relationship Id="rId4"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latin typeface="Arial"/>
                <a:cs typeface="Arial"/>
              </a:rPr>
              <a:t>SSLLC Risk Appetite </a:t>
            </a:r>
            <a:r>
              <a:rPr lang="en-US" dirty="0">
                <a:latin typeface="Arial"/>
                <a:cs typeface="Arial"/>
              </a:rPr>
              <a:t>Statement</a:t>
            </a:r>
          </a:p>
        </p:txBody>
      </p:sp>
      <p:sp>
        <p:nvSpPr>
          <p:cNvPr id="3" name="Text Placeholder 2"/>
          <p:cNvSpPr>
            <a:spLocks noGrp="1"/>
          </p:cNvSpPr>
          <p:nvPr>
            <p:ph type="body" sz="quarter" idx="11"/>
          </p:nvPr>
        </p:nvSpPr>
        <p:spPr/>
        <p:txBody>
          <a:bodyPr/>
          <a:lstStyle/>
          <a:p>
            <a:pPr eaLnBrk="0" hangingPunct="0">
              <a:lnSpc>
                <a:spcPts val="2700"/>
              </a:lnSpc>
              <a:spcAft>
                <a:spcPts val="600"/>
              </a:spcAft>
            </a:pPr>
            <a:r>
              <a:rPr lang="en-US" dirty="0">
                <a:solidFill>
                  <a:prstClr val="black"/>
                </a:solidFill>
              </a:rPr>
              <a:t>Supporting materials on metrics and limits</a:t>
            </a:r>
          </a:p>
          <a:p>
            <a:pPr eaLnBrk="0" hangingPunct="0">
              <a:lnSpc>
                <a:spcPts val="2700"/>
              </a:lnSpc>
              <a:spcAft>
                <a:spcPts val="600"/>
              </a:spcAft>
            </a:pPr>
            <a:r>
              <a:rPr lang="en-US" dirty="0">
                <a:solidFill>
                  <a:prstClr val="black"/>
                </a:solidFill>
              </a:rPr>
              <a:t>2016 RAS calibration</a:t>
            </a:r>
            <a:endParaRPr lang="en-GB" dirty="0"/>
          </a:p>
        </p:txBody>
      </p:sp>
      <p:sp>
        <p:nvSpPr>
          <p:cNvPr id="4" name="Text Placeholder 3"/>
          <p:cNvSpPr>
            <a:spLocks noGrp="1"/>
          </p:cNvSpPr>
          <p:nvPr>
            <p:ph type="body" sz="quarter" idx="12"/>
          </p:nvPr>
        </p:nvSpPr>
        <p:spPr>
          <a:xfrm>
            <a:off x="355938" y="4773227"/>
            <a:ext cx="4547155" cy="430213"/>
          </a:xfrm>
        </p:spPr>
        <p:txBody>
          <a:bodyPr/>
          <a:lstStyle/>
          <a:p>
            <a:r>
              <a:rPr lang="en-GB" dirty="0" smtClean="0"/>
              <a:t>June 2016</a:t>
            </a:r>
            <a:endParaRPr lang="en-GB" dirty="0"/>
          </a:p>
        </p:txBody>
      </p:sp>
      <p:sp>
        <p:nvSpPr>
          <p:cNvPr id="5" name="Text Placeholder 4"/>
          <p:cNvSpPr>
            <a:spLocks noGrp="1"/>
          </p:cNvSpPr>
          <p:nvPr>
            <p:ph type="body" sz="quarter" idx="13"/>
          </p:nvPr>
        </p:nvSpPr>
        <p:spPr>
          <a:xfrm>
            <a:off x="355935" y="5406640"/>
            <a:ext cx="8541648" cy="430213"/>
          </a:xfrm>
        </p:spPr>
        <p:txBody>
          <a:bodyPr/>
          <a:lstStyle/>
          <a:p>
            <a:endParaRPr lang="en-GB" dirty="0"/>
          </a:p>
        </p:txBody>
      </p:sp>
    </p:spTree>
    <p:extLst>
      <p:ext uri="{BB962C8B-B14F-4D97-AF65-F5344CB8AC3E}">
        <p14:creationId xmlns:p14="http://schemas.microsoft.com/office/powerpoint/2010/main" val="1278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a:solidFill>
                  <a:srgbClr val="FF0000"/>
                </a:solidFill>
              </a:rPr>
              <a:t>1</a:t>
            </a:r>
            <a:r>
              <a:rPr lang="en-GB" dirty="0" smtClean="0">
                <a:solidFill>
                  <a:srgbClr val="FF0000"/>
                </a:solidFill>
              </a:rPr>
              <a:t>.</a:t>
            </a:r>
            <a:r>
              <a:rPr lang="en-GB" dirty="0" smtClean="0"/>
              <a:t> Capital adequacy risk</a:t>
            </a:r>
            <a:endParaRPr lang="en-GB" dirty="0"/>
          </a:p>
        </p:txBody>
      </p:sp>
    </p:spTree>
    <p:extLst>
      <p:ext uri="{BB962C8B-B14F-4D97-AF65-F5344CB8AC3E}">
        <p14:creationId xmlns:p14="http://schemas.microsoft.com/office/powerpoint/2010/main" val="1292579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p:cNvSpPr>
            <a:spLocks noGrp="1"/>
          </p:cNvSpPr>
          <p:nvPr>
            <p:ph sz="quarter" idx="11"/>
          </p:nvPr>
        </p:nvSpPr>
        <p:spPr>
          <a:prstGeom prst="rect">
            <a:avLst/>
          </a:prstGeom>
        </p:spPr>
        <p:txBody>
          <a:bodyPr/>
          <a:lstStyle/>
          <a:p>
            <a:r>
              <a:rPr lang="en-US" sz="2000" dirty="0" smtClean="0">
                <a:ea typeface="ＭＳ Ｐゴシック" pitchFamily="-112" charset="-128"/>
                <a:cs typeface="ＭＳ Ｐゴシック" pitchFamily="-112" charset="-128"/>
              </a:rPr>
              <a:t>Limit overview: </a:t>
            </a:r>
            <a:r>
              <a:rPr lang="en-US" sz="2000" b="0" dirty="0">
                <a:ea typeface="ＭＳ Ｐゴシック" pitchFamily="-112" charset="-128"/>
                <a:cs typeface="ＭＳ Ｐゴシック" pitchFamily="-112" charset="-128"/>
              </a:rPr>
              <a:t>Capital Adequacy </a:t>
            </a:r>
            <a:r>
              <a:rPr lang="en-US" sz="2000" b="0" dirty="0" smtClean="0">
                <a:ea typeface="ＭＳ Ｐゴシック" pitchFamily="-112" charset="-128"/>
                <a:cs typeface="ＭＳ Ｐゴシック" pitchFamily="-112" charset="-128"/>
              </a:rPr>
              <a:t>risk</a:t>
            </a:r>
            <a:endParaRPr lang="en-US" sz="2000" b="0" dirty="0">
              <a:ea typeface="ＭＳ Ｐゴシック" pitchFamily="-112" charset="-128"/>
              <a:cs typeface="ＭＳ Ｐゴシック" pitchFamily="-112" charset="-128"/>
            </a:endParaRPr>
          </a:p>
        </p:txBody>
      </p:sp>
      <p:grpSp>
        <p:nvGrpSpPr>
          <p:cNvPr id="16" name="Group 15"/>
          <p:cNvGrpSpPr/>
          <p:nvPr/>
        </p:nvGrpSpPr>
        <p:grpSpPr>
          <a:xfrm>
            <a:off x="443921" y="72184"/>
            <a:ext cx="2755994" cy="189008"/>
            <a:chOff x="403281" y="164517"/>
            <a:chExt cx="2755994" cy="189008"/>
          </a:xfrm>
        </p:grpSpPr>
        <p:sp>
          <p:nvSpPr>
            <p:cNvPr id="21" name="Text Box 75"/>
            <p:cNvSpPr txBox="1">
              <a:spLocks noChangeArrowheads="1"/>
            </p:cNvSpPr>
            <p:nvPr/>
          </p:nvSpPr>
          <p:spPr bwMode="gray">
            <a:xfrm>
              <a:off x="636148" y="166688"/>
              <a:ext cx="252312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Capital adequacy risk: Limit overview</a:t>
              </a:r>
              <a:endParaRPr lang="en-US" sz="1200" dirty="0">
                <a:solidFill>
                  <a:schemeClr val="accent1"/>
                </a:solidFill>
              </a:endParaRPr>
            </a:p>
          </p:txBody>
        </p:sp>
        <p:sp>
          <p:nvSpPr>
            <p:cNvPr id="27" name="Oval 26"/>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30" name="Table 29"/>
          <p:cNvGraphicFramePr>
            <a:graphicFrameLocks noGrp="1"/>
          </p:cNvGraphicFramePr>
          <p:nvPr>
            <p:extLst>
              <p:ext uri="{D42A27DB-BD31-4B8C-83A1-F6EECF244321}">
                <p14:modId xmlns:p14="http://schemas.microsoft.com/office/powerpoint/2010/main" val="4198284304"/>
              </p:ext>
            </p:extLst>
          </p:nvPr>
        </p:nvGraphicFramePr>
        <p:xfrm>
          <a:off x="366713" y="1463040"/>
          <a:ext cx="8880475" cy="1128098"/>
        </p:xfrm>
        <a:graphic>
          <a:graphicData uri="http://schemas.openxmlformats.org/drawingml/2006/table">
            <a:tbl>
              <a:tblPr firstRow="1" bandRow="1"/>
              <a:tblGrid>
                <a:gridCol w="1476903"/>
                <a:gridCol w="2887884"/>
                <a:gridCol w="1174786"/>
                <a:gridCol w="1113634"/>
                <a:gridCol w="1113634"/>
                <a:gridCol w="1113634"/>
              </a:tblGrid>
              <a:tr h="29718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rgbClr val="FF0000"/>
                          </a:solidFill>
                          <a:latin typeface="Arial" panose="020B0604020202020204" pitchFamily="34" charset="0"/>
                          <a:cs typeface="Arial" panose="020B0604020202020204" pitchFamily="34" charset="0"/>
                        </a:rPr>
                        <a:t>Ratio</a:t>
                      </a:r>
                      <a:endParaRPr lang="en-US" sz="1100" b="1" dirty="0">
                        <a:solidFill>
                          <a:srgbClr val="FF0000"/>
                        </a:solidFill>
                        <a:latin typeface="Arial" panose="020B0604020202020204" pitchFamily="34" charset="0"/>
                        <a:cs typeface="Arial" panose="020B0604020202020204" pitchFamily="34" charset="0"/>
                      </a:endParaRPr>
                    </a:p>
                  </a:txBody>
                  <a:tcPr marL="45720" marR="45720" anchor="ctr">
                    <a:lnL>
                      <a:noFill/>
                    </a:lnL>
                    <a:lnR>
                      <a:noFill/>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smtClean="0">
                          <a:solidFill>
                            <a:srgbClr val="FF0000"/>
                          </a:solidFill>
                          <a:latin typeface="Arial" panose="020B0604020202020204" pitchFamily="34" charset="0"/>
                          <a:cs typeface="Arial" panose="020B0604020202020204" pitchFamily="34" charset="0"/>
                        </a:rPr>
                        <a:t>Entity</a:t>
                      </a:r>
                      <a:endParaRPr lang="en-US" sz="1100" b="1" dirty="0">
                        <a:solidFill>
                          <a:srgbClr val="FF0000"/>
                        </a:solidFill>
                        <a:latin typeface="Arial" panose="020B0604020202020204" pitchFamily="34" charset="0"/>
                        <a:cs typeface="Arial" panose="020B0604020202020204" pitchFamily="34" charset="0"/>
                      </a:endParaRPr>
                    </a:p>
                  </a:txBody>
                  <a:tcPr marL="45720" marR="45720" anchor="ctr">
                    <a:lnL>
                      <a:noFill/>
                    </a:lnL>
                    <a:lnR>
                      <a:noFill/>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March</a:t>
                      </a:r>
                      <a:r>
                        <a:rPr lang="en-US" sz="1100" b="1" kern="1200" baseline="0" dirty="0" smtClean="0">
                          <a:solidFill>
                            <a:schemeClr val="tx1"/>
                          </a:solidFill>
                          <a:latin typeface="Arial" panose="020B0604020202020204" pitchFamily="34" charset="0"/>
                          <a:ea typeface="ＭＳ Ｐゴシック"/>
                          <a:cs typeface="Arial" panose="020B0604020202020204" pitchFamily="34" charset="0"/>
                        </a:rPr>
                        <a:t> </a:t>
                      </a:r>
                      <a:r>
                        <a:rPr lang="en-US" sz="1100" b="1" kern="1200" dirty="0" smtClean="0">
                          <a:solidFill>
                            <a:schemeClr val="tx1"/>
                          </a:solidFill>
                          <a:latin typeface="Arial" panose="020B0604020202020204" pitchFamily="34" charset="0"/>
                          <a:ea typeface="ＭＳ Ｐゴシック"/>
                          <a:cs typeface="Arial" panose="020B0604020202020204" pitchFamily="34" charset="0"/>
                        </a:rPr>
                        <a:t>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04198">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GB" sz="1100" b="1" dirty="0" smtClean="0">
                          <a:latin typeface="Arial" panose="020B0604020202020204" pitchFamily="34" charset="0"/>
                          <a:cs typeface="Arial" panose="020B0604020202020204" pitchFamily="34" charset="0"/>
                        </a:rPr>
                        <a:t>Capital adequacy (other)</a:t>
                      </a: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Excess Net Capital</a:t>
                      </a:r>
                    </a:p>
                  </a:txBody>
                  <a:tcPr marL="45720" marR="4572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dirty="0" smtClean="0">
                          <a:solidFill>
                            <a:schemeClr val="tx1"/>
                          </a:solidFill>
                          <a:latin typeface="Arial" panose="020B0604020202020204" pitchFamily="34" charset="0"/>
                          <a:cs typeface="Arial" panose="020B0604020202020204" pitchFamily="34" charset="0"/>
                        </a:rPr>
                        <a:t>SSLLC</a:t>
                      </a:r>
                    </a:p>
                  </a:txBody>
                  <a:tcPr marL="45720" marR="45720" anchor="ctr">
                    <a:lnL>
                      <a:noFill/>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$6.27M</a:t>
                      </a: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&lt;=$10M</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&lt;=$5M</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r>
              <a:tr h="404198">
                <a:tc vMerge="1">
                  <a:txBody>
                    <a:bodyPr/>
                    <a:lstStyle/>
                    <a:p>
                      <a:endParaRPr lang="en-GB" sz="1100" b="1" dirty="0" smtClean="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a:effectLst/>
                          <a:latin typeface="Arial" panose="020B0604020202020204" pitchFamily="34" charset="0"/>
                          <a:cs typeface="Arial" panose="020B0604020202020204" pitchFamily="34" charset="0"/>
                        </a:rPr>
                        <a:t>Impairment to </a:t>
                      </a:r>
                      <a:r>
                        <a:rPr lang="en-US" sz="1100" u="none" strike="noStrike" dirty="0" smtClean="0">
                          <a:effectLst/>
                          <a:latin typeface="Arial" panose="020B0604020202020204" pitchFamily="34" charset="0"/>
                          <a:cs typeface="Arial" panose="020B0604020202020204" pitchFamily="34" charset="0"/>
                        </a:rPr>
                        <a:t>Pre-Provision </a:t>
                      </a:r>
                      <a:r>
                        <a:rPr lang="en-US" sz="1100" u="none" strike="noStrike" dirty="0">
                          <a:effectLst/>
                          <a:latin typeface="Arial" panose="020B0604020202020204" pitchFamily="34" charset="0"/>
                          <a:cs typeface="Arial" panose="020B0604020202020204" pitchFamily="34" charset="0"/>
                        </a:rPr>
                        <a:t>N</a:t>
                      </a:r>
                      <a:r>
                        <a:rPr lang="en-US" sz="1100" u="none" strike="noStrike" dirty="0" smtClean="0">
                          <a:effectLst/>
                          <a:latin typeface="Arial" panose="020B0604020202020204" pitchFamily="34" charset="0"/>
                          <a:cs typeface="Arial" panose="020B0604020202020204" pitchFamily="34" charset="0"/>
                        </a:rPr>
                        <a:t>et </a:t>
                      </a:r>
                      <a:r>
                        <a:rPr lang="en-US" sz="1100" u="none" strike="noStrike" dirty="0">
                          <a:effectLst/>
                          <a:latin typeface="Arial" panose="020B0604020202020204" pitchFamily="34" charset="0"/>
                          <a:cs typeface="Arial" panose="020B0604020202020204" pitchFamily="34" charset="0"/>
                        </a:rPr>
                        <a:t>R</a:t>
                      </a:r>
                      <a:r>
                        <a:rPr lang="en-US" sz="1100" u="none" strike="noStrike" dirty="0" smtClean="0">
                          <a:effectLst/>
                          <a:latin typeface="Arial" panose="020B0604020202020204" pitchFamily="34" charset="0"/>
                          <a:cs typeface="Arial" panose="020B0604020202020204" pitchFamily="34" charset="0"/>
                        </a:rPr>
                        <a:t>evenue </a:t>
                      </a:r>
                      <a:r>
                        <a:rPr lang="en-US" sz="1100" u="none" strike="noStrike" dirty="0">
                          <a:effectLst/>
                          <a:latin typeface="Arial" panose="020B0604020202020204" pitchFamily="34" charset="0"/>
                          <a:cs typeface="Arial" panose="020B0604020202020204" pitchFamily="34" charset="0"/>
                        </a:rPr>
                        <a:t>(PPNR</a:t>
                      </a:r>
                      <a:r>
                        <a:rPr lang="en-US" sz="1100" u="none" strike="noStrike" dirty="0" smtClean="0">
                          <a:effectLst/>
                          <a:latin typeface="Arial" panose="020B0604020202020204" pitchFamily="34" charset="0"/>
                          <a:cs typeface="Arial" panose="020B0604020202020204" pitchFamily="34" charset="0"/>
                        </a:rPr>
                        <a:t>)</a:t>
                      </a:r>
                      <a:r>
                        <a:rPr lang="en-US" sz="1100" u="none" strike="noStrike" baseline="0" dirty="0" smtClean="0">
                          <a:effectLst/>
                          <a:latin typeface="Arial" panose="020B0604020202020204" pitchFamily="34" charset="0"/>
                          <a:cs typeface="Arial" panose="020B0604020202020204" pitchFamily="34" charset="0"/>
                        </a:rPr>
                        <a:t>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8381" marT="8381" marB="0" anchor="ctr">
                    <a:lnL>
                      <a:noFill/>
                    </a:lnL>
                    <a:lnR>
                      <a:noFill/>
                    </a:lnR>
                    <a:lnT w="12700" cap="flat" cmpd="sng" algn="ctr">
                      <a:solidFill>
                        <a:schemeClr val="bg1">
                          <a:lumMod val="50000"/>
                        </a:schemeClr>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$11M </a:t>
                      </a:r>
                    </a:p>
                    <a:p>
                      <a:pPr algn="ctr">
                        <a:lnSpc>
                          <a:spcPct val="100000"/>
                        </a:lnSpc>
                      </a:pPr>
                      <a:r>
                        <a:rPr lang="en-US" sz="1100" dirty="0" smtClean="0">
                          <a:latin typeface="Arial" panose="020B0604020202020204" pitchFamily="34" charset="0"/>
                          <a:cs typeface="Arial" panose="020B0604020202020204" pitchFamily="34" charset="0"/>
                        </a:rPr>
                        <a:t>(9Q CCAR)</a:t>
                      </a:r>
                    </a:p>
                  </a:txBody>
                  <a:tcPr marL="45720" marR="45720"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&gt;=$14M</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&gt;=$16M</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Tree>
    <p:extLst>
      <p:ext uri="{BB962C8B-B14F-4D97-AF65-F5344CB8AC3E}">
        <p14:creationId xmlns:p14="http://schemas.microsoft.com/office/powerpoint/2010/main" val="4153699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12"/>
          <p:cNvGraphicFramePr>
            <a:graphicFrameLocks/>
          </p:cNvGraphicFramePr>
          <p:nvPr>
            <p:extLst>
              <p:ext uri="{D42A27DB-BD31-4B8C-83A1-F6EECF244321}">
                <p14:modId xmlns:p14="http://schemas.microsoft.com/office/powerpoint/2010/main" val="3488578397"/>
              </p:ext>
            </p:extLst>
          </p:nvPr>
        </p:nvGraphicFramePr>
        <p:xfrm>
          <a:off x="360998" y="1459392"/>
          <a:ext cx="8821737" cy="2286000"/>
        </p:xfrm>
        <a:graphic>
          <a:graphicData uri="http://schemas.openxmlformats.org/drawingml/2006/table">
            <a:tbl>
              <a:tblPr firstRow="1" bandRow="1">
                <a:tableStyleId>{839DD9DD-9E6C-4910-8AC0-68ADFF6A6AFC}</a:tableStyleId>
              </a:tblPr>
              <a:tblGrid>
                <a:gridCol w="3190276"/>
                <a:gridCol w="871870"/>
                <a:gridCol w="4759591"/>
              </a:tblGrid>
              <a:tr h="159448">
                <a:tc>
                  <a:txBody>
                    <a:bodyPr/>
                    <a:lstStyle/>
                    <a:p>
                      <a:pPr algn="l"/>
                      <a:r>
                        <a:rPr lang="en-US" sz="1100" b="1" dirty="0" smtClean="0">
                          <a:solidFill>
                            <a:srgbClr val="FF0000"/>
                          </a:solidFill>
                          <a:latin typeface="Arial" panose="020B0604020202020204" pitchFamily="34" charset="0"/>
                          <a:cs typeface="Arial" panose="020B0604020202020204" pitchFamily="34" charset="0"/>
                        </a:rPr>
                        <a:t>Metrics included in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dirty="0" smtClean="0">
                          <a:solidFill>
                            <a:srgbClr val="FF0000"/>
                          </a:solidFill>
                          <a:latin typeface="Arial" panose="020B0604020202020204" pitchFamily="34" charset="0"/>
                          <a:cs typeface="Arial" panose="020B0604020202020204" pitchFamily="34" charset="0"/>
                        </a:rPr>
                        <a:t>Entity</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Rationale/commentary</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39828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dirty="0" smtClean="0">
                          <a:latin typeface="Arial" panose="020B0604020202020204" pitchFamily="34" charset="0"/>
                          <a:cs typeface="Arial" panose="020B0604020202020204" pitchFamily="34" charset="0"/>
                        </a:rPr>
                        <a:t>Excess Net Capital</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dirty="0" smtClean="0">
                          <a:solidFill>
                            <a:schemeClr val="tx1"/>
                          </a:solidFill>
                          <a:latin typeface="Arial" panose="020B0604020202020204" pitchFamily="34" charset="0"/>
                          <a:ea typeface="+mn-ea"/>
                          <a:cs typeface="Arial" panose="020B0604020202020204" pitchFamily="34" charset="0"/>
                        </a:rPr>
                        <a:t>SSLLC</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b="0" i="0" u="none" strike="noStrike" dirty="0" smtClean="0">
                          <a:solidFill>
                            <a:srgbClr val="000000"/>
                          </a:solidFill>
                          <a:effectLst/>
                          <a:latin typeface="Arial"/>
                        </a:rPr>
                        <a:t>As per SEC regulations, every broker-dealer must, at all times, have, and maintain, net capital no less than the required amount by the SEC for the broker-dealer</a:t>
                      </a:r>
                    </a:p>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b="0" i="0" u="none" strike="noStrike" dirty="0" smtClean="0">
                          <a:solidFill>
                            <a:srgbClr val="000000"/>
                          </a:solidFill>
                          <a:effectLst/>
                          <a:latin typeface="Arial"/>
                        </a:rPr>
                        <a:t>The excess is simply the amount above the minimum required.</a:t>
                      </a:r>
                      <a:r>
                        <a:rPr lang="en-US" sz="1100" b="0" i="0" u="none" strike="noStrike" baseline="0" dirty="0" smtClean="0">
                          <a:solidFill>
                            <a:srgbClr val="000000"/>
                          </a:solidFill>
                          <a:effectLst/>
                          <a:latin typeface="Arial"/>
                        </a:rPr>
                        <a:t> </a:t>
                      </a:r>
                      <a:r>
                        <a:rPr lang="en-US" sz="1100" b="0" i="0" u="none" strike="noStrike" dirty="0" smtClean="0">
                          <a:solidFill>
                            <a:srgbClr val="000000"/>
                          </a:solidFill>
                          <a:effectLst/>
                          <a:latin typeface="Arial"/>
                        </a:rPr>
                        <a:t>The excess amount is necessary for the</a:t>
                      </a:r>
                      <a:r>
                        <a:rPr lang="en-US" sz="1100" b="0" i="0" u="none" strike="noStrike" baseline="0" dirty="0" smtClean="0">
                          <a:solidFill>
                            <a:srgbClr val="000000"/>
                          </a:solidFill>
                          <a:effectLst/>
                          <a:latin typeface="Arial"/>
                        </a:rPr>
                        <a:t> SSLLC </a:t>
                      </a:r>
                      <a:r>
                        <a:rPr lang="en-US" sz="1100" b="0" i="0" u="none" strike="noStrike" dirty="0" smtClean="0">
                          <a:solidFill>
                            <a:srgbClr val="000000"/>
                          </a:solidFill>
                          <a:effectLst/>
                          <a:latin typeface="Arial"/>
                        </a:rPr>
                        <a:t>to</a:t>
                      </a:r>
                      <a:r>
                        <a:rPr lang="en-US" sz="1100" b="0" i="0" u="none" strike="noStrike" baseline="0" dirty="0" smtClean="0">
                          <a:solidFill>
                            <a:srgbClr val="000000"/>
                          </a:solidFill>
                          <a:effectLst/>
                          <a:latin typeface="Arial"/>
                        </a:rPr>
                        <a:t> </a:t>
                      </a:r>
                      <a:r>
                        <a:rPr lang="en-US" sz="1100" b="0" i="0" u="none" strike="noStrike" dirty="0" smtClean="0">
                          <a:solidFill>
                            <a:srgbClr val="000000"/>
                          </a:solidFill>
                          <a:effectLst/>
                          <a:latin typeface="Arial"/>
                        </a:rPr>
                        <a:t>operate in several businesses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828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u="none" strike="noStrike" dirty="0" smtClean="0">
                          <a:effectLst/>
                          <a:latin typeface="Arial" panose="020B0604020202020204" pitchFamily="34" charset="0"/>
                          <a:cs typeface="Arial" panose="020B0604020202020204" pitchFamily="34" charset="0"/>
                        </a:rPr>
                        <a:t>Impairment to Pre-Provision Net Revenue (PPNR) </a:t>
                      </a:r>
                      <a:endParaRPr lang="en-US" sz="1100" b="0" i="0" u="none" strike="noStrike" dirty="0" smtClean="0">
                        <a:solidFill>
                          <a:srgbClr val="000000"/>
                        </a:solidFill>
                        <a:effectLst/>
                        <a:latin typeface="Arial" panose="020B0604020202020204" pitchFamily="34" charset="0"/>
                        <a:cs typeface="Arial" panose="020B0604020202020204" pitchFamily="34" charset="0"/>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dirty="0" smtClean="0">
                          <a:solidFill>
                            <a:schemeClr val="tx1"/>
                          </a:solidFill>
                          <a:latin typeface="Arial" panose="020B0604020202020204" pitchFamily="34" charset="0"/>
                          <a:ea typeface="+mn-ea"/>
                          <a:cs typeface="Arial" panose="020B0604020202020204" pitchFamily="34" charset="0"/>
                        </a:rPr>
                        <a:t>SSLLC</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ensures the objective of quantitatively passing CCAR</a:t>
                      </a:r>
                    </a:p>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The PPNR impairment metric allows SSLLC’s Administration Committee to compare projected PPNR impairment under stress against the maximum impairment the bank can afford (and still pass CCAR based on internal capital ratio minimums)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8" name="Content Placeholder 43"/>
          <p:cNvSpPr>
            <a:spLocks noGrp="1"/>
          </p:cNvSpPr>
          <p:nvPr>
            <p:ph sz="quarter" idx="11"/>
          </p:nvPr>
        </p:nvSpPr>
        <p:spPr>
          <a:xfrm>
            <a:off x="348437" y="452510"/>
            <a:ext cx="8666245" cy="435610"/>
          </a:xfrm>
          <a:prstGeom prst="rect">
            <a:avLst/>
          </a:prstGeom>
        </p:spPr>
        <p:txBody>
          <a:bodyPr/>
          <a:lstStyle/>
          <a:p>
            <a:r>
              <a:rPr lang="en-US" dirty="0"/>
              <a:t>Metric selection: </a:t>
            </a:r>
            <a:r>
              <a:rPr lang="en-US" b="0" dirty="0" smtClean="0"/>
              <a:t>Capital adequacy metrics</a:t>
            </a:r>
            <a:endParaRPr lang="en-US" b="0" dirty="0"/>
          </a:p>
        </p:txBody>
      </p:sp>
      <p:grpSp>
        <p:nvGrpSpPr>
          <p:cNvPr id="7" name="Group 6"/>
          <p:cNvGrpSpPr/>
          <p:nvPr/>
        </p:nvGrpSpPr>
        <p:grpSpPr>
          <a:xfrm>
            <a:off x="443921" y="72184"/>
            <a:ext cx="2850571" cy="189008"/>
            <a:chOff x="403281" y="164517"/>
            <a:chExt cx="2850571" cy="189008"/>
          </a:xfrm>
        </p:grpSpPr>
        <p:sp>
          <p:nvSpPr>
            <p:cNvPr id="12" name="Text Box 75"/>
            <p:cNvSpPr txBox="1">
              <a:spLocks noChangeArrowheads="1"/>
            </p:cNvSpPr>
            <p:nvPr/>
          </p:nvSpPr>
          <p:spPr bwMode="gray">
            <a:xfrm>
              <a:off x="636148" y="166688"/>
              <a:ext cx="2617704"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Capital adequacy risk: Metric selection</a:t>
              </a:r>
              <a:endParaRPr lang="en-US" sz="1200" dirty="0">
                <a:solidFill>
                  <a:schemeClr val="accent1"/>
                </a:solidFill>
              </a:endParaRPr>
            </a:p>
          </p:txBody>
        </p:sp>
        <p:sp>
          <p:nvSpPr>
            <p:cNvPr id="13" name="Oval 12"/>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4113007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32784701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4880"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dirty="0">
              <a:ln>
                <a:noFill/>
              </a:ln>
              <a:solidFill>
                <a:schemeClr val="tx1"/>
              </a:solidFill>
              <a:effectLst/>
              <a:latin typeface="Arial"/>
              <a:cs typeface="Arial"/>
              <a:sym typeface="Arial"/>
            </a:endParaRPr>
          </a:p>
        </p:txBody>
      </p:sp>
      <p:graphicFrame>
        <p:nvGraphicFramePr>
          <p:cNvPr id="65" name="Object 64"/>
          <p:cNvGraphicFramePr>
            <a:graphicFrameLocks/>
          </p:cNvGraphicFramePr>
          <p:nvPr>
            <p:custDataLst>
              <p:tags r:id="rId4"/>
            </p:custDataLst>
            <p:extLst>
              <p:ext uri="{D42A27DB-BD31-4B8C-83A1-F6EECF244321}">
                <p14:modId xmlns:p14="http://schemas.microsoft.com/office/powerpoint/2010/main" val="3280862395"/>
              </p:ext>
            </p:extLst>
          </p:nvPr>
        </p:nvGraphicFramePr>
        <p:xfrm>
          <a:off x="228600" y="1714500"/>
          <a:ext cx="4324485" cy="3238410"/>
        </p:xfrm>
        <a:graphic>
          <a:graphicData uri="http://schemas.openxmlformats.org/presentationml/2006/ole">
            <mc:AlternateContent xmlns:mc="http://schemas.openxmlformats.org/markup-compatibility/2006">
              <mc:Choice xmlns:v="urn:schemas-microsoft-com:vml" Requires="v">
                <p:oleObj spid="_x0000_s374881" name="Chart" r:id="rId23" imgW="4324485" imgH="3238410" progId="MSGraph.Chart.8">
                  <p:embed followColorScheme="full"/>
                </p:oleObj>
              </mc:Choice>
              <mc:Fallback>
                <p:oleObj name="Chart" r:id="rId23" imgW="4324485" imgH="3238410" progId="MSGraph.Chart.8">
                  <p:embed followColorScheme="full"/>
                  <p:pic>
                    <p:nvPicPr>
                      <p:cNvPr id="0" name=""/>
                      <p:cNvPicPr/>
                      <p:nvPr/>
                    </p:nvPicPr>
                    <p:blipFill>
                      <a:blip r:embed="rId24"/>
                      <a:stretch>
                        <a:fillRect/>
                      </a:stretch>
                    </p:blipFill>
                    <p:spPr>
                      <a:xfrm>
                        <a:off x="228600" y="1714500"/>
                        <a:ext cx="4324485" cy="3238410"/>
                      </a:xfrm>
                      <a:prstGeom prst="rect">
                        <a:avLst/>
                      </a:prstGeom>
                    </p:spPr>
                  </p:pic>
                </p:oleObj>
              </mc:Fallback>
            </mc:AlternateContent>
          </a:graphicData>
        </a:graphic>
      </p:graphicFrame>
      <p:sp>
        <p:nvSpPr>
          <p:cNvPr id="34" name="Text Placeholder 257"/>
          <p:cNvSpPr>
            <a:spLocks noGrp="1"/>
          </p:cNvSpPr>
          <p:nvPr>
            <p:custDataLst>
              <p:tags r:id="rId5"/>
            </p:custDataLst>
          </p:nvPr>
        </p:nvSpPr>
        <p:spPr bwMode="auto">
          <a:xfrm>
            <a:off x="1581150" y="4822825"/>
            <a:ext cx="2952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0D6F0C4C-89F2-4AA4-A109-D67BF690DD3A}" type="datetime'''''''''''''''''''Ma''''y''''''''-''''''''1''''''''''''''5'">
              <a:rPr lang="en-US" sz="1000">
                <a:latin typeface="Arial"/>
                <a:ea typeface="Meiryo"/>
                <a:cs typeface="Arial"/>
                <a:sym typeface="Arial"/>
              </a:rPr>
              <a:pPr/>
              <a:t>May-15</a:t>
            </a:fld>
            <a:endParaRPr lang="en-US" sz="1000" dirty="0">
              <a:latin typeface="Arial"/>
              <a:ea typeface="Meiryo"/>
              <a:cs typeface="Arial"/>
              <a:sym typeface="Arial"/>
            </a:endParaRPr>
          </a:p>
        </p:txBody>
      </p:sp>
      <p:sp useBgFill="1">
        <p:nvSpPr>
          <p:cNvPr id="52" name="Text Placeholder 15"/>
          <p:cNvSpPr>
            <a:spLocks noGrp="1"/>
          </p:cNvSpPr>
          <p:nvPr>
            <p:custDataLst>
              <p:tags r:id="rId6"/>
            </p:custDataLst>
          </p:nvPr>
        </p:nvSpPr>
        <p:spPr bwMode="gray">
          <a:xfrm>
            <a:off x="3468688" y="4060825"/>
            <a:ext cx="120650" cy="152400"/>
          </a:xfrm>
          <a:prstGeom prst="rect">
            <a:avLst/>
          </a:prstGeom>
        </p:spPr>
        <p:txBody>
          <a:bodyPr wrap="none" lIns="25400" tIns="0" rIns="25400" bIns="0" numCol="1" spcCol="0" anchor="b"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02E53AC1-01D4-4F14-BC57-1D64088ABE50}" type="datetime'''''''''9'">
              <a:rPr lang="en-US" sz="1000">
                <a:latin typeface="Arial"/>
                <a:cs typeface="Arial"/>
                <a:sym typeface="Arial"/>
              </a:rPr>
              <a:pPr/>
              <a:t>9</a:t>
            </a:fld>
            <a:endParaRPr lang="en-US" sz="1000" dirty="0">
              <a:latin typeface="Arial"/>
              <a:cs typeface="Arial"/>
              <a:sym typeface="Arial"/>
            </a:endParaRPr>
          </a:p>
        </p:txBody>
      </p:sp>
      <p:sp>
        <p:nvSpPr>
          <p:cNvPr id="38" name="Text Placeholder 261"/>
          <p:cNvSpPr>
            <a:spLocks noGrp="1"/>
          </p:cNvSpPr>
          <p:nvPr>
            <p:custDataLst>
              <p:tags r:id="rId7"/>
            </p:custDataLst>
          </p:nvPr>
        </p:nvSpPr>
        <p:spPr bwMode="auto">
          <a:xfrm>
            <a:off x="2617788" y="48228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C17BFC1-D73D-451A-96C1-92B1D8BD4FAD}" type="datetime'''''''''''''''''S''''''e''''''''''''''''''''p''''-''''''1''5'">
              <a:rPr lang="en-US" sz="1000">
                <a:latin typeface="Arial"/>
                <a:ea typeface="Meiryo"/>
                <a:cs typeface="Arial"/>
                <a:sym typeface="Arial"/>
              </a:rPr>
              <a:pPr/>
              <a:t>Sep-15</a:t>
            </a:fld>
            <a:endParaRPr lang="en-US" sz="1000" dirty="0">
              <a:latin typeface="Arial"/>
              <a:ea typeface="Meiryo"/>
              <a:cs typeface="Arial"/>
              <a:sym typeface="Arial"/>
            </a:endParaRPr>
          </a:p>
        </p:txBody>
      </p:sp>
      <p:sp>
        <p:nvSpPr>
          <p:cNvPr id="44" name="Text Placeholder 263"/>
          <p:cNvSpPr>
            <a:spLocks noGrp="1"/>
          </p:cNvSpPr>
          <p:nvPr>
            <p:custDataLst>
              <p:tags r:id="rId8"/>
            </p:custDataLst>
          </p:nvPr>
        </p:nvSpPr>
        <p:spPr bwMode="auto">
          <a:xfrm>
            <a:off x="3132138" y="48228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12DAAF0-C9DF-467B-B7F3-C790046FF377}" type="datetime'''''''N''''''''''''''''''''''''''''ov''''''''''-''''1''''''5'">
              <a:rPr lang="en-US" sz="1000">
                <a:latin typeface="Arial"/>
                <a:ea typeface="Meiryo"/>
                <a:cs typeface="Arial"/>
                <a:sym typeface="Arial"/>
              </a:rPr>
              <a:pPr/>
              <a:t>Nov-15</a:t>
            </a:fld>
            <a:endParaRPr lang="en-US" sz="1000" dirty="0">
              <a:latin typeface="Arial"/>
              <a:ea typeface="Meiryo"/>
              <a:cs typeface="Arial"/>
              <a:sym typeface="Arial"/>
            </a:endParaRPr>
          </a:p>
        </p:txBody>
      </p:sp>
      <p:sp>
        <p:nvSpPr>
          <p:cNvPr id="40" name="Text Placeholder 56"/>
          <p:cNvSpPr>
            <a:spLocks noGrp="1"/>
          </p:cNvSpPr>
          <p:nvPr>
            <p:custDataLst>
              <p:tags r:id="rId9"/>
            </p:custDataLst>
          </p:nvPr>
        </p:nvSpPr>
        <p:spPr bwMode="auto">
          <a:xfrm>
            <a:off x="571500" y="48228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2396F98F-830A-4FB7-8428-9A056201CE60}" type="datetime'J''''''''''''a''n''-''''1''''''''''''''5'''''''''">
              <a:rPr lang="en-US" sz="1000">
                <a:latin typeface="Arial"/>
                <a:ea typeface="Meiryo"/>
                <a:cs typeface="Arial"/>
                <a:sym typeface="Arial"/>
              </a:rPr>
              <a:pPr/>
              <a:t>Jan-15</a:t>
            </a:fld>
            <a:endParaRPr lang="en-US" sz="1000" dirty="0">
              <a:latin typeface="Arial"/>
              <a:ea typeface="Meiryo"/>
              <a:cs typeface="Arial"/>
              <a:sym typeface="Arial"/>
            </a:endParaRPr>
          </a:p>
        </p:txBody>
      </p:sp>
      <p:sp>
        <p:nvSpPr>
          <p:cNvPr id="36" name="Text Placeholder 259"/>
          <p:cNvSpPr>
            <a:spLocks noGrp="1"/>
          </p:cNvSpPr>
          <p:nvPr>
            <p:custDataLst>
              <p:tags r:id="rId10"/>
            </p:custDataLst>
          </p:nvPr>
        </p:nvSpPr>
        <p:spPr bwMode="auto">
          <a:xfrm>
            <a:off x="2135188" y="4822825"/>
            <a:ext cx="2174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2CADFCAE-34BF-4E8D-B513-467D610B7DDC}" type="datetime'''''''''''''''''''''''''''''J''''ul''-''''''1''5'''''''''''">
              <a:rPr lang="en-US" sz="1000">
                <a:latin typeface="Arial"/>
                <a:ea typeface="Meiryo"/>
                <a:cs typeface="Arial"/>
                <a:sym typeface="Arial"/>
              </a:rPr>
              <a:pPr/>
              <a:t>Jul-15</a:t>
            </a:fld>
            <a:endParaRPr lang="en-US" sz="1000" dirty="0">
              <a:latin typeface="Arial"/>
              <a:ea typeface="Meiryo"/>
              <a:cs typeface="Arial"/>
              <a:sym typeface="Arial"/>
            </a:endParaRPr>
          </a:p>
        </p:txBody>
      </p:sp>
      <p:sp>
        <p:nvSpPr>
          <p:cNvPr id="49" name="Text Placeholder 12"/>
          <p:cNvSpPr>
            <a:spLocks noGrp="1"/>
          </p:cNvSpPr>
          <p:nvPr>
            <p:custDataLst>
              <p:tags r:id="rId11"/>
            </p:custDataLst>
          </p:nvPr>
        </p:nvSpPr>
        <p:spPr bwMode="auto">
          <a:xfrm>
            <a:off x="3657600" y="48228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AB56AA51-2C42-44DB-A3FA-C7519798E40E}" type="datetime'''''''''''Ja''''''''''''''''''''''''''''''''n''-''''''''''16'">
              <a:rPr lang="en-US" sz="1000">
                <a:latin typeface="Arial"/>
                <a:ea typeface="Meiryo"/>
                <a:cs typeface="Arial"/>
                <a:sym typeface="Arial"/>
              </a:rPr>
              <a:pPr/>
              <a:t>Jan-16</a:t>
            </a:fld>
            <a:endParaRPr lang="en-US" sz="1000" dirty="0">
              <a:latin typeface="Arial"/>
              <a:ea typeface="Meiryo"/>
              <a:cs typeface="Arial"/>
              <a:sym typeface="Arial"/>
            </a:endParaRPr>
          </a:p>
        </p:txBody>
      </p:sp>
      <p:sp>
        <p:nvSpPr>
          <p:cNvPr id="85" name="Text Placeholder 25"/>
          <p:cNvSpPr>
            <a:spLocks noGrp="1"/>
          </p:cNvSpPr>
          <p:nvPr>
            <p:custDataLst>
              <p:tags r:id="rId12"/>
            </p:custDataLst>
          </p:nvPr>
        </p:nvSpPr>
        <p:spPr bwMode="auto">
          <a:xfrm>
            <a:off x="1077913" y="4822825"/>
            <a:ext cx="2746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1ACFAC15-16BF-4EDE-96AE-07C5E9F903A1}" type="datetime'M''''''ar''''''-''''''''''''''''''''''''15'''''''''''''''''''">
              <a:rPr lang="en-US" sz="1000">
                <a:latin typeface="Arial"/>
                <a:ea typeface="Meiryo"/>
                <a:cs typeface="Arial"/>
                <a:sym typeface="Arial"/>
              </a:rPr>
              <a:pPr/>
              <a:t>Mar-15</a:t>
            </a:fld>
            <a:endParaRPr lang="en-GB" sz="1000" dirty="0">
              <a:latin typeface="Arial"/>
              <a:ea typeface="Meiryo"/>
              <a:cs typeface="Arial"/>
              <a:sym typeface="Arial"/>
            </a:endParaRPr>
          </a:p>
        </p:txBody>
      </p:sp>
      <p:sp useBgFill="1">
        <p:nvSpPr>
          <p:cNvPr id="53" name="Text Placeholder 2"/>
          <p:cNvSpPr>
            <a:spLocks noGrp="1"/>
          </p:cNvSpPr>
          <p:nvPr>
            <p:custDataLst>
              <p:tags r:id="rId13"/>
            </p:custDataLst>
          </p:nvPr>
        </p:nvSpPr>
        <p:spPr bwMode="gray">
          <a:xfrm>
            <a:off x="4240213" y="4041775"/>
            <a:ext cx="120650" cy="152400"/>
          </a:xfrm>
          <a:prstGeom prst="rect">
            <a:avLst/>
          </a:prstGeom>
        </p:spPr>
        <p:txBody>
          <a:bodyPr wrap="none" lIns="25400" tIns="0" rIns="25400" bIns="0" numCol="1" spcCol="0" anchor="b"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44A55952-DF16-48F4-B752-B35B4D0E343E}" type="datetime'''''''''''''''''''''''''''''''''''''''''''''''''''''9'''''">
              <a:rPr lang="en-US" sz="1000">
                <a:latin typeface="Arial"/>
                <a:cs typeface="Arial"/>
                <a:sym typeface="Arial"/>
              </a:rPr>
              <a:pPr/>
              <a:t>9</a:t>
            </a:fld>
            <a:endParaRPr lang="en-US" sz="1000" dirty="0">
              <a:latin typeface="Arial"/>
              <a:cs typeface="Arial"/>
              <a:sym typeface="Arial"/>
            </a:endParaRPr>
          </a:p>
        </p:txBody>
      </p:sp>
      <p:sp>
        <p:nvSpPr>
          <p:cNvPr id="51" name="Text Placeholder 1"/>
          <p:cNvSpPr>
            <a:spLocks noGrp="1"/>
          </p:cNvSpPr>
          <p:nvPr>
            <p:custDataLst>
              <p:tags r:id="rId14"/>
            </p:custDataLst>
          </p:nvPr>
        </p:nvSpPr>
        <p:spPr bwMode="auto">
          <a:xfrm>
            <a:off x="4164013" y="48228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C7C3289D-A8EB-4902-B0C6-8E484941DCA3}" type="datetime'''''M''a''''''''''''r''-''''''''''''16'''''''''''''''''''">
              <a:rPr lang="en-US" sz="1000">
                <a:latin typeface="Arial"/>
                <a:ea typeface="Meiryo"/>
                <a:cs typeface="Arial"/>
                <a:sym typeface="Arial"/>
              </a:rPr>
              <a:pPr/>
              <a:t>Mar-16</a:t>
            </a:fld>
            <a:endParaRPr lang="en-US" sz="1000" dirty="0">
              <a:latin typeface="Arial"/>
              <a:ea typeface="Meiryo"/>
              <a:cs typeface="Arial"/>
              <a:sym typeface="Arial"/>
            </a:endParaRPr>
          </a:p>
        </p:txBody>
      </p:sp>
      <p:sp>
        <p:nvSpPr>
          <p:cNvPr id="42" name="Content Placeholder 4"/>
          <p:cNvSpPr txBox="1">
            <a:spLocks/>
          </p:cNvSpPr>
          <p:nvPr/>
        </p:nvSpPr>
        <p:spPr>
          <a:xfrm>
            <a:off x="5157152" y="1876425"/>
            <a:ext cx="4090035" cy="738664"/>
          </a:xfrm>
          <a:prstGeom prst="rect">
            <a:avLst/>
          </a:prstGeom>
        </p:spPr>
        <p:txBody>
          <a:bodyPr wrap="square" lIns="0" tIns="0" rIns="0" bIns="0">
            <a:sp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fontAlgn="auto">
              <a:lnSpc>
                <a:spcPct val="100000"/>
              </a:lnSpc>
              <a:spcBef>
                <a:spcPts val="0"/>
              </a:spcBef>
              <a:spcAft>
                <a:spcPts val="0"/>
              </a:spcAft>
              <a:buFont typeface="Arial" panose="020B0604020202020204" pitchFamily="34" charset="0"/>
              <a:buChar char="•"/>
              <a:defRPr/>
            </a:pPr>
            <a:r>
              <a:rPr lang="en-US" sz="1200" dirty="0" smtClean="0">
                <a:solidFill>
                  <a:schemeClr val="tx1"/>
                </a:solidFill>
              </a:rPr>
              <a:t>SSLLC CFO set the amber trigger at $10M and red limit at $5M based upon business practice for thresholds requiring a request for additional capital from the parent company</a:t>
            </a:r>
            <a:endParaRPr lang="en-US" sz="1200" dirty="0">
              <a:solidFill>
                <a:schemeClr val="tx1"/>
              </a:solidFill>
            </a:endParaRPr>
          </a:p>
        </p:txBody>
      </p:sp>
      <p:cxnSp>
        <p:nvCxnSpPr>
          <p:cNvPr id="69" name="Straight Connector 68"/>
          <p:cNvCxnSpPr/>
          <p:nvPr/>
        </p:nvCxnSpPr>
        <p:spPr>
          <a:xfrm>
            <a:off x="4781074" y="1527536"/>
            <a:ext cx="0" cy="4480560"/>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4343662" y="4321713"/>
            <a:ext cx="397305" cy="153888"/>
          </a:xfrm>
          <a:prstGeom prst="rect">
            <a:avLst/>
          </a:prstGeom>
          <a:noFill/>
        </p:spPr>
        <p:txBody>
          <a:bodyPr wrap="square" lIns="0" tIns="0" rIns="0" bIns="0" rtlCol="0">
            <a:spAutoFit/>
          </a:bodyPr>
          <a:lstStyle/>
          <a:p>
            <a:pPr algn="r">
              <a:lnSpc>
                <a:spcPct val="100000"/>
              </a:lnSpc>
            </a:pPr>
            <a:r>
              <a:rPr lang="en-US" b="1" dirty="0" smtClean="0">
                <a:solidFill>
                  <a:schemeClr val="accent1"/>
                </a:solidFill>
                <a:latin typeface="Arial" panose="020B0604020202020204" pitchFamily="34" charset="0"/>
                <a:cs typeface="Arial" panose="020B0604020202020204" pitchFamily="34" charset="0"/>
              </a:rPr>
              <a:t>$5M</a:t>
            </a:r>
            <a:endParaRPr lang="en-US" b="1" dirty="0">
              <a:solidFill>
                <a:schemeClr val="accent1"/>
              </a:solidFill>
              <a:latin typeface="Arial" panose="020B0604020202020204" pitchFamily="34" charset="0"/>
              <a:cs typeface="Arial" panose="020B0604020202020204" pitchFamily="34" charset="0"/>
            </a:endParaRPr>
          </a:p>
        </p:txBody>
      </p:sp>
      <p:sp>
        <p:nvSpPr>
          <p:cNvPr id="10" name="Content Placeholder 9"/>
          <p:cNvSpPr>
            <a:spLocks noGrp="1"/>
          </p:cNvSpPr>
          <p:nvPr>
            <p:ph sz="quarter" idx="11"/>
          </p:nvPr>
        </p:nvSpPr>
        <p:spPr/>
        <p:txBody>
          <a:bodyPr/>
          <a:lstStyle/>
          <a:p>
            <a:r>
              <a:rPr lang="en-GB" dirty="0"/>
              <a:t>Calibration: </a:t>
            </a:r>
            <a:r>
              <a:rPr lang="en-GB" b="0" dirty="0" smtClean="0"/>
              <a:t>Excess Net Capital</a:t>
            </a:r>
            <a:endParaRPr lang="en-GB" dirty="0"/>
          </a:p>
        </p:txBody>
      </p:sp>
      <p:sp>
        <p:nvSpPr>
          <p:cNvPr id="48" name="TextBox 47"/>
          <p:cNvSpPr txBox="1"/>
          <p:nvPr/>
        </p:nvSpPr>
        <p:spPr>
          <a:xfrm>
            <a:off x="360997" y="1461453"/>
            <a:ext cx="3944937" cy="430887"/>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Excess Net Capital</a:t>
            </a:r>
            <a:endParaRPr lang="en-US" sz="1400" b="1" baseline="30000" dirty="0" smtClean="0">
              <a:solidFill>
                <a:schemeClr val="accent1"/>
              </a:solidFill>
              <a:latin typeface="Arial" panose="020B0604020202020204" pitchFamily="34" charset="0"/>
              <a:cs typeface="Arial" panose="020B0604020202020204" pitchFamily="34" charset="0"/>
            </a:endParaRPr>
          </a:p>
          <a:p>
            <a:pPr algn="l">
              <a:lnSpc>
                <a:spcPct val="100000"/>
              </a:lnSpc>
              <a:spcBef>
                <a:spcPts val="0"/>
              </a:spcBef>
              <a:spcAft>
                <a:spcPts val="0"/>
              </a:spcAft>
            </a:pPr>
            <a:r>
              <a:rPr lang="en-US" sz="1400" dirty="0" smtClean="0">
                <a:solidFill>
                  <a:schemeClr val="accent1"/>
                </a:solidFill>
                <a:latin typeface="Arial" panose="020B0604020202020204" pitchFamily="34" charset="0"/>
                <a:cs typeface="Arial" panose="020B0604020202020204" pitchFamily="34" charset="0"/>
              </a:rPr>
              <a:t>$M, Jan 2015 – Mar 2016</a:t>
            </a:r>
          </a:p>
        </p:txBody>
      </p:sp>
      <p:sp>
        <p:nvSpPr>
          <p:cNvPr id="64" name="TextBox 63"/>
          <p:cNvSpPr txBox="1"/>
          <p:nvPr/>
        </p:nvSpPr>
        <p:spPr>
          <a:xfrm>
            <a:off x="5163185" y="1463865"/>
            <a:ext cx="3962400"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Calibration approach</a:t>
            </a:r>
          </a:p>
        </p:txBody>
      </p:sp>
      <p:cxnSp>
        <p:nvCxnSpPr>
          <p:cNvPr id="89" name="Straight Connector 88"/>
          <p:cNvCxnSpPr/>
          <p:nvPr>
            <p:custDataLst>
              <p:tags r:id="rId15"/>
            </p:custDataLst>
          </p:nvPr>
        </p:nvCxnSpPr>
        <p:spPr bwMode="gray">
          <a:xfrm>
            <a:off x="3286125" y="5338763"/>
            <a:ext cx="219075" cy="0"/>
          </a:xfrm>
          <a:prstGeom prst="line">
            <a:avLst/>
          </a:prstGeom>
          <a:ln w="19050">
            <a:solidFill>
              <a:srgbClr val="EB0326"/>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custDataLst>
              <p:tags r:id="rId16"/>
            </p:custDataLst>
          </p:nvPr>
        </p:nvCxnSpPr>
        <p:spPr bwMode="gray">
          <a:xfrm>
            <a:off x="2147888" y="5338763"/>
            <a:ext cx="219075" cy="0"/>
          </a:xfrm>
          <a:prstGeom prst="line">
            <a:avLst/>
          </a:prstGeom>
          <a:ln w="19050">
            <a:solidFill>
              <a:srgbClr val="FFBF27"/>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92" name="Text Placeholder 2"/>
          <p:cNvSpPr>
            <a:spLocks noGrp="1"/>
          </p:cNvSpPr>
          <p:nvPr>
            <p:custDataLst>
              <p:tags r:id="rId17"/>
            </p:custDataLst>
          </p:nvPr>
        </p:nvSpPr>
        <p:spPr bwMode="auto">
          <a:xfrm>
            <a:off x="2417763" y="5268913"/>
            <a:ext cx="7667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11A08395-3F4F-4105-81AF-9471215DE994}" type="datetime'''''Ambe''''''''''r'''' ''tr''i''''''g''''ge''''''''r'''''">
              <a:rPr lang="en-US" sz="1000">
                <a:latin typeface="Arial"/>
                <a:ea typeface="Meiryo"/>
                <a:cs typeface="Arial"/>
                <a:sym typeface="Arial"/>
              </a:rPr>
              <a:pPr/>
              <a:t>Amber trigger</a:t>
            </a:fld>
            <a:endParaRPr lang="en-GB" sz="1000" dirty="0">
              <a:latin typeface="Arial"/>
              <a:ea typeface="Meiryo"/>
              <a:cs typeface="Arial"/>
              <a:sym typeface="Arial"/>
            </a:endParaRPr>
          </a:p>
        </p:txBody>
      </p:sp>
      <p:sp>
        <p:nvSpPr>
          <p:cNvPr id="90" name="Text Placeholder 6191"/>
          <p:cNvSpPr>
            <a:spLocks noGrp="1"/>
          </p:cNvSpPr>
          <p:nvPr>
            <p:custDataLst>
              <p:tags r:id="rId18"/>
            </p:custDataLst>
          </p:nvPr>
        </p:nvSpPr>
        <p:spPr bwMode="auto">
          <a:xfrm>
            <a:off x="3556000" y="5268913"/>
            <a:ext cx="4937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FontTx/>
              <a:buNone/>
            </a:pPr>
            <a:fld id="{B9223E50-43CE-4A46-9E67-23259529F57F}" type="datetime'''''R''''e''''''''''''''d'''''' ''l''''imit'''''''''''''''">
              <a:rPr lang="en-US" sz="1000">
                <a:solidFill>
                  <a:srgbClr val="000000"/>
                </a:solidFill>
                <a:latin typeface="Arial"/>
                <a:ea typeface="Meiryo"/>
                <a:cs typeface="Arial"/>
                <a:sym typeface="Arial"/>
              </a:rPr>
              <a:pPr/>
              <a:t>Red limit</a:t>
            </a:fld>
            <a:endParaRPr lang="en-GB" sz="1000" dirty="0">
              <a:solidFill>
                <a:srgbClr val="000000"/>
              </a:solidFill>
              <a:latin typeface="Arial"/>
              <a:ea typeface="Meiryo"/>
              <a:cs typeface="Arial"/>
              <a:sym typeface="Arial"/>
            </a:endParaRPr>
          </a:p>
        </p:txBody>
      </p:sp>
      <p:sp>
        <p:nvSpPr>
          <p:cNvPr id="66" name="TextBox 65"/>
          <p:cNvSpPr txBox="1"/>
          <p:nvPr/>
        </p:nvSpPr>
        <p:spPr>
          <a:xfrm>
            <a:off x="4335370" y="4070893"/>
            <a:ext cx="397305" cy="153888"/>
          </a:xfrm>
          <a:prstGeom prst="rect">
            <a:avLst/>
          </a:prstGeom>
          <a:noFill/>
        </p:spPr>
        <p:txBody>
          <a:bodyPr wrap="square" lIns="0" tIns="0" rIns="0" bIns="0" rtlCol="0">
            <a:spAutoFit/>
          </a:bodyPr>
          <a:lstStyle/>
          <a:p>
            <a:pPr algn="r">
              <a:lnSpc>
                <a:spcPct val="100000"/>
              </a:lnSpc>
            </a:pPr>
            <a:r>
              <a:rPr lang="en-US" b="1" dirty="0" smtClean="0">
                <a:solidFill>
                  <a:srgbClr val="FFC000"/>
                </a:solidFill>
                <a:latin typeface="Arial" panose="020B0604020202020204" pitchFamily="34" charset="0"/>
                <a:cs typeface="Arial" panose="020B0604020202020204" pitchFamily="34" charset="0"/>
              </a:rPr>
              <a:t>$10M</a:t>
            </a:r>
            <a:endParaRPr lang="en-US" b="1" dirty="0">
              <a:solidFill>
                <a:srgbClr val="FFC000"/>
              </a:solidFill>
              <a:latin typeface="Arial" panose="020B0604020202020204" pitchFamily="34" charset="0"/>
              <a:cs typeface="Arial" panose="020B0604020202020204" pitchFamily="34" charset="0"/>
            </a:endParaRPr>
          </a:p>
        </p:txBody>
      </p:sp>
      <p:grpSp>
        <p:nvGrpSpPr>
          <p:cNvPr id="55" name="Group 54"/>
          <p:cNvGrpSpPr/>
          <p:nvPr/>
        </p:nvGrpSpPr>
        <p:grpSpPr>
          <a:xfrm>
            <a:off x="735953" y="5233036"/>
            <a:ext cx="1218055" cy="608031"/>
            <a:chOff x="2848769" y="5704519"/>
            <a:chExt cx="1218055" cy="608031"/>
          </a:xfrm>
        </p:grpSpPr>
        <p:grpSp>
          <p:nvGrpSpPr>
            <p:cNvPr id="56" name="Group 55"/>
            <p:cNvGrpSpPr/>
            <p:nvPr/>
          </p:nvGrpSpPr>
          <p:grpSpPr>
            <a:xfrm>
              <a:off x="2848769" y="5704519"/>
              <a:ext cx="1218055" cy="224677"/>
              <a:chOff x="2848769" y="5704519"/>
              <a:chExt cx="1218055" cy="224677"/>
            </a:xfrm>
          </p:grpSpPr>
          <p:sp>
            <p:nvSpPr>
              <p:cNvPr id="63" name="Rectangle 62"/>
              <p:cNvSpPr/>
              <p:nvPr/>
            </p:nvSpPr>
            <p:spPr>
              <a:xfrm>
                <a:off x="2848769" y="5747902"/>
                <a:ext cx="197644" cy="137911"/>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
            <p:nvSpPr>
              <p:cNvPr id="67" name="TextBox 66"/>
              <p:cNvSpPr txBox="1"/>
              <p:nvPr/>
            </p:nvSpPr>
            <p:spPr>
              <a:xfrm>
                <a:off x="3002109" y="5704519"/>
                <a:ext cx="1064715" cy="224677"/>
              </a:xfrm>
              <a:prstGeom prst="rect">
                <a:avLst/>
              </a:prstGeom>
              <a:noFill/>
            </p:spPr>
            <p:txBody>
              <a:bodyPr wrap="none" rtlCol="0">
                <a:spAutoFit/>
              </a:bodyPr>
              <a:lstStyle/>
              <a:p>
                <a:r>
                  <a:rPr lang="en-GB" dirty="0" smtClean="0"/>
                  <a:t>- Amber breach</a:t>
                </a:r>
                <a:endParaRPr lang="en-GB" dirty="0"/>
              </a:p>
            </p:txBody>
          </p:sp>
        </p:grpSp>
        <p:grpSp>
          <p:nvGrpSpPr>
            <p:cNvPr id="57" name="Group 56"/>
            <p:cNvGrpSpPr/>
            <p:nvPr/>
          </p:nvGrpSpPr>
          <p:grpSpPr>
            <a:xfrm>
              <a:off x="2848769" y="5896196"/>
              <a:ext cx="1075387" cy="224677"/>
              <a:chOff x="2848769" y="5896196"/>
              <a:chExt cx="1075387" cy="224677"/>
            </a:xfrm>
          </p:grpSpPr>
          <p:sp>
            <p:nvSpPr>
              <p:cNvPr id="61" name="Rectangle 60"/>
              <p:cNvSpPr/>
              <p:nvPr/>
            </p:nvSpPr>
            <p:spPr>
              <a:xfrm>
                <a:off x="2848769" y="5939579"/>
                <a:ext cx="197644" cy="13791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
            <p:nvSpPr>
              <p:cNvPr id="62" name="TextBox 61"/>
              <p:cNvSpPr txBox="1"/>
              <p:nvPr/>
            </p:nvSpPr>
            <p:spPr>
              <a:xfrm>
                <a:off x="3002109" y="5896196"/>
                <a:ext cx="922047" cy="224677"/>
              </a:xfrm>
              <a:prstGeom prst="rect">
                <a:avLst/>
              </a:prstGeom>
              <a:noFill/>
            </p:spPr>
            <p:txBody>
              <a:bodyPr wrap="none" rtlCol="0">
                <a:spAutoFit/>
              </a:bodyPr>
              <a:lstStyle/>
              <a:p>
                <a:r>
                  <a:rPr lang="en-GB" dirty="0" smtClean="0"/>
                  <a:t>- Red breach</a:t>
                </a:r>
                <a:endParaRPr lang="en-GB" dirty="0"/>
              </a:p>
            </p:txBody>
          </p:sp>
        </p:grpSp>
        <p:grpSp>
          <p:nvGrpSpPr>
            <p:cNvPr id="58" name="Group 57"/>
            <p:cNvGrpSpPr/>
            <p:nvPr/>
          </p:nvGrpSpPr>
          <p:grpSpPr>
            <a:xfrm>
              <a:off x="2848769" y="6087873"/>
              <a:ext cx="1004856" cy="224677"/>
              <a:chOff x="2848769" y="6087873"/>
              <a:chExt cx="1004856" cy="224677"/>
            </a:xfrm>
          </p:grpSpPr>
          <p:sp>
            <p:nvSpPr>
              <p:cNvPr id="59" name="Rectangle 58"/>
              <p:cNvSpPr/>
              <p:nvPr/>
            </p:nvSpPr>
            <p:spPr>
              <a:xfrm>
                <a:off x="2848769" y="6131256"/>
                <a:ext cx="197644" cy="137911"/>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
            <p:nvSpPr>
              <p:cNvPr id="60" name="TextBox 59"/>
              <p:cNvSpPr txBox="1"/>
              <p:nvPr/>
            </p:nvSpPr>
            <p:spPr>
              <a:xfrm>
                <a:off x="3002109" y="6087873"/>
                <a:ext cx="851516" cy="224677"/>
              </a:xfrm>
              <a:prstGeom prst="rect">
                <a:avLst/>
              </a:prstGeom>
              <a:noFill/>
            </p:spPr>
            <p:txBody>
              <a:bodyPr wrap="none" rtlCol="0">
                <a:spAutoFit/>
              </a:bodyPr>
              <a:lstStyle/>
              <a:p>
                <a:r>
                  <a:rPr lang="en-GB" dirty="0" smtClean="0"/>
                  <a:t>- No breach</a:t>
                </a:r>
                <a:endParaRPr lang="en-GB" dirty="0"/>
              </a:p>
            </p:txBody>
          </p:sp>
        </p:grpSp>
      </p:grpSp>
      <p:grpSp>
        <p:nvGrpSpPr>
          <p:cNvPr id="41" name="Group 40"/>
          <p:cNvGrpSpPr/>
          <p:nvPr/>
        </p:nvGrpSpPr>
        <p:grpSpPr>
          <a:xfrm>
            <a:off x="443921" y="72184"/>
            <a:ext cx="3950231" cy="189008"/>
            <a:chOff x="403281" y="164517"/>
            <a:chExt cx="3950231" cy="189008"/>
          </a:xfrm>
        </p:grpSpPr>
        <p:sp>
          <p:nvSpPr>
            <p:cNvPr id="47" name="Text Box 75"/>
            <p:cNvSpPr txBox="1">
              <a:spLocks noChangeArrowheads="1"/>
            </p:cNvSpPr>
            <p:nvPr/>
          </p:nvSpPr>
          <p:spPr bwMode="gray">
            <a:xfrm>
              <a:off x="636148" y="166688"/>
              <a:ext cx="3717364"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Capital adequacy risk: Calibration – Excess Net Capital</a:t>
              </a:r>
              <a:endParaRPr lang="en-US" sz="1200" dirty="0">
                <a:solidFill>
                  <a:schemeClr val="accent1"/>
                </a:solidFill>
              </a:endParaRPr>
            </a:p>
          </p:txBody>
        </p:sp>
        <p:sp>
          <p:nvSpPr>
            <p:cNvPr id="50" name="Oval 49"/>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43" name="TextBox 42"/>
          <p:cNvSpPr txBox="1"/>
          <p:nvPr/>
        </p:nvSpPr>
        <p:spPr>
          <a:xfrm>
            <a:off x="2197835" y="6336186"/>
            <a:ext cx="2787623" cy="123111"/>
          </a:xfrm>
          <a:prstGeom prst="rect">
            <a:avLst/>
          </a:prstGeom>
          <a:noFill/>
        </p:spPr>
        <p:txBody>
          <a:bodyPr wrap="none" lIns="0" tIns="0" rIns="0" bIns="0" rtlCol="0">
            <a:spAutoFit/>
          </a:bodyPr>
          <a:lstStyle/>
          <a:p>
            <a:pPr algn="l">
              <a:lnSpc>
                <a:spcPct val="100000"/>
              </a:lnSpc>
            </a:pPr>
            <a:r>
              <a:rPr lang="en-GB" sz="800" dirty="0" smtClean="0"/>
              <a:t>Source: “</a:t>
            </a:r>
            <a:r>
              <a:rPr lang="fr-FR" sz="800" dirty="0"/>
              <a:t>2016 RAS non-CCAR-</a:t>
            </a:r>
            <a:r>
              <a:rPr lang="fr-FR" sz="800" dirty="0" err="1"/>
              <a:t>linked</a:t>
            </a:r>
            <a:r>
              <a:rPr lang="fr-FR" sz="800" dirty="0"/>
              <a:t> </a:t>
            </a:r>
            <a:r>
              <a:rPr lang="fr-FR" sz="800" dirty="0" err="1"/>
              <a:t>metrics</a:t>
            </a:r>
            <a:r>
              <a:rPr lang="fr-FR" sz="800" dirty="0"/>
              <a:t> - </a:t>
            </a:r>
            <a:r>
              <a:rPr lang="fr-FR" sz="800" dirty="0" smtClean="0"/>
              <a:t>SSLLC.xlsx »</a:t>
            </a:r>
            <a:endParaRPr lang="en-GB" sz="800" dirty="0" smtClean="0"/>
          </a:p>
        </p:txBody>
      </p:sp>
    </p:spTree>
    <p:extLst>
      <p:ext uri="{BB962C8B-B14F-4D97-AF65-F5344CB8AC3E}">
        <p14:creationId xmlns:p14="http://schemas.microsoft.com/office/powerpoint/2010/main" val="1442818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Object 34" hidden="1"/>
          <p:cNvGraphicFramePr>
            <a:graphicFrameLocks noChangeAspect="1"/>
          </p:cNvGraphicFramePr>
          <p:nvPr>
            <p:custDataLst>
              <p:tags r:id="rId2"/>
            </p:custDataLst>
            <p:extLst>
              <p:ext uri="{D42A27DB-BD31-4B8C-83A1-F6EECF244321}">
                <p14:modId xmlns:p14="http://schemas.microsoft.com/office/powerpoint/2010/main" val="150814710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123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4" name="Rectangle 33"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cs typeface="Arial"/>
              <a:sym typeface="Arial"/>
            </a:endParaRPr>
          </a:p>
        </p:txBody>
      </p:sp>
      <p:sp>
        <p:nvSpPr>
          <p:cNvPr id="97" name="Rectangle 96"/>
          <p:cNvSpPr/>
          <p:nvPr/>
        </p:nvSpPr>
        <p:spPr>
          <a:xfrm>
            <a:off x="377825" y="4372938"/>
            <a:ext cx="3971619" cy="411480"/>
          </a:xfrm>
          <a:prstGeom prst="rect">
            <a:avLst/>
          </a:prstGeom>
          <a:solidFill>
            <a:schemeClr val="accent1">
              <a:lumMod val="20000"/>
              <a:lumOff val="80000"/>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9" name="TextBox 18"/>
          <p:cNvSpPr txBox="1"/>
          <p:nvPr/>
        </p:nvSpPr>
        <p:spPr>
          <a:xfrm>
            <a:off x="2197835" y="6336186"/>
            <a:ext cx="2332370" cy="123111"/>
          </a:xfrm>
          <a:prstGeom prst="rect">
            <a:avLst/>
          </a:prstGeom>
          <a:noFill/>
        </p:spPr>
        <p:txBody>
          <a:bodyPr wrap="none" lIns="0" tIns="0" rIns="0" bIns="0" rtlCol="0">
            <a:spAutoFit/>
          </a:bodyPr>
          <a:lstStyle/>
          <a:p>
            <a:pPr algn="l">
              <a:lnSpc>
                <a:spcPct val="100000"/>
              </a:lnSpc>
            </a:pPr>
            <a:r>
              <a:rPr lang="en-GB" sz="800" dirty="0" smtClean="0"/>
              <a:t>Source: 2016 Capital Plan, Oliver Wyman analysis</a:t>
            </a:r>
          </a:p>
        </p:txBody>
      </p:sp>
      <p:sp>
        <p:nvSpPr>
          <p:cNvPr id="37" name="Content Placeholder 1"/>
          <p:cNvSpPr>
            <a:spLocks noGrp="1"/>
          </p:cNvSpPr>
          <p:nvPr>
            <p:ph sz="quarter" idx="11"/>
          </p:nvPr>
        </p:nvSpPr>
        <p:spPr>
          <a:xfrm>
            <a:off x="348437" y="452037"/>
            <a:ext cx="8666245" cy="435610"/>
          </a:xfrm>
        </p:spPr>
        <p:txBody>
          <a:bodyPr/>
          <a:lstStyle/>
          <a:p>
            <a:r>
              <a:rPr lang="en-GB" altLang="zh-CN" kern="0" dirty="0">
                <a:solidFill>
                  <a:srgbClr val="000000"/>
                </a:solidFill>
                <a:ea typeface="SimSun" pitchFamily="2" charset="-122"/>
              </a:rPr>
              <a:t>Calibration</a:t>
            </a:r>
            <a:r>
              <a:rPr lang="en-US" altLang="zh-CN" dirty="0"/>
              <a:t>: </a:t>
            </a:r>
            <a:r>
              <a:rPr lang="en-US" altLang="zh-CN" b="0" dirty="0"/>
              <a:t>C</a:t>
            </a:r>
            <a:r>
              <a:rPr lang="en-US" b="0" dirty="0" smtClean="0"/>
              <a:t>apital buffer allocation based on CCAR 2016 from SHUSA</a:t>
            </a:r>
            <a:endParaRPr lang="en-GB" dirty="0"/>
          </a:p>
        </p:txBody>
      </p:sp>
      <p:cxnSp>
        <p:nvCxnSpPr>
          <p:cNvPr id="49" name="Straight Connector 48"/>
          <p:cNvCxnSpPr/>
          <p:nvPr/>
        </p:nvCxnSpPr>
        <p:spPr>
          <a:xfrm>
            <a:off x="4795838" y="1449388"/>
            <a:ext cx="0" cy="4480560"/>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136131" y="2186002"/>
            <a:ext cx="2246337" cy="261610"/>
          </a:xfrm>
          <a:prstGeom prst="rect">
            <a:avLst/>
          </a:prstGeom>
          <a:noFill/>
        </p:spPr>
        <p:txBody>
          <a:bodyPr wrap="square" rtlCol="0">
            <a:spAutoFit/>
          </a:bodyPr>
          <a:lstStyle/>
          <a:p>
            <a:pPr>
              <a:lnSpc>
                <a:spcPct val="100000"/>
              </a:lnSpc>
            </a:pPr>
            <a:r>
              <a:rPr lang="en-US" sz="1100" b="1" dirty="0" smtClean="0"/>
              <a:t>BHC Stress</a:t>
            </a:r>
            <a:endParaRPr lang="en-US" sz="1100" i="1" dirty="0"/>
          </a:p>
        </p:txBody>
      </p:sp>
      <p:grpSp>
        <p:nvGrpSpPr>
          <p:cNvPr id="33" name="Group 32"/>
          <p:cNvGrpSpPr/>
          <p:nvPr/>
        </p:nvGrpSpPr>
        <p:grpSpPr>
          <a:xfrm>
            <a:off x="295759" y="2486410"/>
            <a:ext cx="3170444" cy="290155"/>
            <a:chOff x="285126" y="2367119"/>
            <a:chExt cx="3170444" cy="290155"/>
          </a:xfrm>
        </p:grpSpPr>
        <p:sp>
          <p:nvSpPr>
            <p:cNvPr id="57" name="TextBox 56"/>
            <p:cNvSpPr txBox="1"/>
            <p:nvPr/>
          </p:nvSpPr>
          <p:spPr>
            <a:xfrm>
              <a:off x="285126" y="2380276"/>
              <a:ext cx="1093016" cy="261610"/>
            </a:xfrm>
            <a:prstGeom prst="rect">
              <a:avLst/>
            </a:prstGeom>
            <a:noFill/>
          </p:spPr>
          <p:txBody>
            <a:bodyPr wrap="square" rtlCol="0">
              <a:spAutoFit/>
            </a:bodyPr>
            <a:lstStyle/>
            <a:p>
              <a:pPr algn="l">
                <a:lnSpc>
                  <a:spcPct val="100000"/>
                </a:lnSpc>
              </a:pPr>
              <a:r>
                <a:rPr lang="en-US" sz="1100" b="1" dirty="0" smtClean="0"/>
                <a:t>SBNA</a:t>
              </a:r>
              <a:endParaRPr lang="en-US" sz="1100" b="1" dirty="0"/>
            </a:p>
          </p:txBody>
        </p:sp>
        <p:sp>
          <p:nvSpPr>
            <p:cNvPr id="58" name="Rectangle 57"/>
            <p:cNvSpPr/>
            <p:nvPr/>
          </p:nvSpPr>
          <p:spPr bwMode="auto">
            <a:xfrm>
              <a:off x="1041764" y="2367119"/>
              <a:ext cx="2413806" cy="290155"/>
            </a:xfrm>
            <a:prstGeom prst="rect">
              <a:avLst/>
            </a:prstGeom>
            <a:noFill/>
            <a:ln w="6350" cap="flat" cmpd="sng" algn="ctr">
              <a:solidFill>
                <a:schemeClr val="accent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eaLnBrk="0" hangingPunct="0">
                <a:lnSpc>
                  <a:spcPct val="100000"/>
                </a:lnSpc>
              </a:pPr>
              <a:r>
                <a:rPr lang="en-US" sz="1100" dirty="0" smtClean="0">
                  <a:solidFill>
                    <a:schemeClr val="tx2"/>
                  </a:solidFill>
                </a:rPr>
                <a:t>$2,333M</a:t>
              </a:r>
              <a:endParaRPr lang="en-US" sz="1100" dirty="0">
                <a:solidFill>
                  <a:schemeClr val="tx2"/>
                </a:solidFill>
              </a:endParaRPr>
            </a:p>
          </p:txBody>
        </p:sp>
      </p:grpSp>
      <p:grpSp>
        <p:nvGrpSpPr>
          <p:cNvPr id="83" name="Group 82"/>
          <p:cNvGrpSpPr/>
          <p:nvPr/>
        </p:nvGrpSpPr>
        <p:grpSpPr>
          <a:xfrm>
            <a:off x="295759" y="3661488"/>
            <a:ext cx="3170444" cy="290155"/>
            <a:chOff x="285126" y="4035896"/>
            <a:chExt cx="3170444" cy="290155"/>
          </a:xfrm>
        </p:grpSpPr>
        <p:sp>
          <p:nvSpPr>
            <p:cNvPr id="62" name="TextBox 61"/>
            <p:cNvSpPr txBox="1"/>
            <p:nvPr/>
          </p:nvSpPr>
          <p:spPr>
            <a:xfrm>
              <a:off x="285126" y="4050168"/>
              <a:ext cx="1093016" cy="261610"/>
            </a:xfrm>
            <a:prstGeom prst="rect">
              <a:avLst/>
            </a:prstGeom>
            <a:noFill/>
          </p:spPr>
          <p:txBody>
            <a:bodyPr wrap="square" rtlCol="0">
              <a:spAutoFit/>
            </a:bodyPr>
            <a:lstStyle/>
            <a:p>
              <a:pPr algn="l">
                <a:lnSpc>
                  <a:spcPct val="100000"/>
                </a:lnSpc>
              </a:pPr>
              <a:r>
                <a:rPr lang="en-US" sz="1100" b="1" dirty="0" smtClean="0"/>
                <a:t>SIS </a:t>
              </a:r>
              <a:endParaRPr lang="en-US" sz="1100" b="1" dirty="0"/>
            </a:p>
          </p:txBody>
        </p:sp>
        <p:sp>
          <p:nvSpPr>
            <p:cNvPr id="63" name="Rectangle 62"/>
            <p:cNvSpPr/>
            <p:nvPr/>
          </p:nvSpPr>
          <p:spPr bwMode="auto">
            <a:xfrm>
              <a:off x="1041764" y="4035896"/>
              <a:ext cx="2413806" cy="290155"/>
            </a:xfrm>
            <a:prstGeom prst="rect">
              <a:avLst/>
            </a:prstGeom>
            <a:noFill/>
            <a:ln w="63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1100" dirty="0" smtClean="0">
                  <a:solidFill>
                    <a:srgbClr val="000000"/>
                  </a:solidFill>
                </a:rPr>
                <a:t>$84M</a:t>
              </a:r>
              <a:endParaRPr lang="en-US" sz="1100" dirty="0">
                <a:solidFill>
                  <a:srgbClr val="000000"/>
                </a:solidFill>
              </a:endParaRPr>
            </a:p>
          </p:txBody>
        </p:sp>
      </p:grpSp>
      <p:grpSp>
        <p:nvGrpSpPr>
          <p:cNvPr id="81" name="Group 80"/>
          <p:cNvGrpSpPr/>
          <p:nvPr/>
        </p:nvGrpSpPr>
        <p:grpSpPr>
          <a:xfrm>
            <a:off x="295759" y="2877820"/>
            <a:ext cx="3170444" cy="290155"/>
            <a:chOff x="285126" y="2701280"/>
            <a:chExt cx="3170444" cy="290155"/>
          </a:xfrm>
        </p:grpSpPr>
        <p:sp>
          <p:nvSpPr>
            <p:cNvPr id="67" name="TextBox 66"/>
            <p:cNvSpPr txBox="1"/>
            <p:nvPr/>
          </p:nvSpPr>
          <p:spPr>
            <a:xfrm>
              <a:off x="285126" y="2714013"/>
              <a:ext cx="1093016" cy="261610"/>
            </a:xfrm>
            <a:prstGeom prst="rect">
              <a:avLst/>
            </a:prstGeom>
            <a:noFill/>
          </p:spPr>
          <p:txBody>
            <a:bodyPr wrap="square" rtlCol="0">
              <a:spAutoFit/>
            </a:bodyPr>
            <a:lstStyle/>
            <a:p>
              <a:pPr algn="l">
                <a:lnSpc>
                  <a:spcPct val="100000"/>
                </a:lnSpc>
              </a:pPr>
              <a:r>
                <a:rPr lang="en-US" sz="1100" b="1" i="1" dirty="0" smtClean="0">
                  <a:solidFill>
                    <a:schemeClr val="bg1">
                      <a:lumMod val="65000"/>
                    </a:schemeClr>
                  </a:solidFill>
                </a:rPr>
                <a:t>SC</a:t>
              </a:r>
              <a:endParaRPr lang="en-US" sz="1100" b="1" i="1" dirty="0">
                <a:solidFill>
                  <a:schemeClr val="bg1">
                    <a:lumMod val="65000"/>
                  </a:schemeClr>
                </a:solidFill>
              </a:endParaRPr>
            </a:p>
          </p:txBody>
        </p:sp>
        <p:sp>
          <p:nvSpPr>
            <p:cNvPr id="68" name="Rectangle 67"/>
            <p:cNvSpPr/>
            <p:nvPr/>
          </p:nvSpPr>
          <p:spPr bwMode="auto">
            <a:xfrm>
              <a:off x="1041764" y="2701280"/>
              <a:ext cx="2413806" cy="29015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1100" i="1" dirty="0" smtClean="0">
                  <a:solidFill>
                    <a:schemeClr val="bg1">
                      <a:lumMod val="65000"/>
                    </a:schemeClr>
                  </a:solidFill>
                </a:rPr>
                <a:t>$12,890M</a:t>
              </a:r>
              <a:endParaRPr lang="en-US" sz="1100" i="1" dirty="0">
                <a:solidFill>
                  <a:schemeClr val="bg1">
                    <a:lumMod val="65000"/>
                  </a:schemeClr>
                </a:solidFill>
              </a:endParaRPr>
            </a:p>
          </p:txBody>
        </p:sp>
      </p:grpSp>
      <p:grpSp>
        <p:nvGrpSpPr>
          <p:cNvPr id="82" name="Group 81"/>
          <p:cNvGrpSpPr/>
          <p:nvPr/>
        </p:nvGrpSpPr>
        <p:grpSpPr>
          <a:xfrm>
            <a:off x="295759" y="3269230"/>
            <a:ext cx="3170444" cy="291003"/>
            <a:chOff x="285126" y="3332317"/>
            <a:chExt cx="3170444" cy="291003"/>
          </a:xfrm>
        </p:grpSpPr>
        <p:sp>
          <p:nvSpPr>
            <p:cNvPr id="72" name="TextBox 71"/>
            <p:cNvSpPr txBox="1"/>
            <p:nvPr/>
          </p:nvSpPr>
          <p:spPr>
            <a:xfrm>
              <a:off x="285126" y="3332317"/>
              <a:ext cx="1093016" cy="261610"/>
            </a:xfrm>
            <a:prstGeom prst="rect">
              <a:avLst/>
            </a:prstGeom>
            <a:noFill/>
          </p:spPr>
          <p:txBody>
            <a:bodyPr wrap="square" rtlCol="0">
              <a:spAutoFit/>
            </a:bodyPr>
            <a:lstStyle/>
            <a:p>
              <a:pPr algn="l">
                <a:lnSpc>
                  <a:spcPct val="100000"/>
                </a:lnSpc>
              </a:pPr>
              <a:r>
                <a:rPr lang="en-US" sz="1100" b="1" i="1" dirty="0" smtClean="0">
                  <a:solidFill>
                    <a:schemeClr val="bg1">
                      <a:lumMod val="65000"/>
                    </a:schemeClr>
                  </a:solidFill>
                </a:rPr>
                <a:t>BSPR</a:t>
              </a:r>
              <a:endParaRPr lang="en-US" sz="1100" b="1" i="1" dirty="0">
                <a:solidFill>
                  <a:schemeClr val="bg1">
                    <a:lumMod val="65000"/>
                  </a:schemeClr>
                </a:solidFill>
              </a:endParaRPr>
            </a:p>
          </p:txBody>
        </p:sp>
        <p:sp>
          <p:nvSpPr>
            <p:cNvPr id="73" name="Rectangle 72"/>
            <p:cNvSpPr/>
            <p:nvPr/>
          </p:nvSpPr>
          <p:spPr bwMode="auto">
            <a:xfrm>
              <a:off x="1041764" y="3333165"/>
              <a:ext cx="2413806" cy="29015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1100" i="1" dirty="0" smtClean="0">
                  <a:solidFill>
                    <a:schemeClr val="bg1">
                      <a:lumMod val="65000"/>
                    </a:schemeClr>
                  </a:solidFill>
                </a:rPr>
                <a:t>$495M</a:t>
              </a:r>
              <a:endParaRPr lang="en-US" sz="1100" i="1" dirty="0">
                <a:solidFill>
                  <a:schemeClr val="bg1">
                    <a:lumMod val="65000"/>
                  </a:schemeClr>
                </a:solidFill>
              </a:endParaRPr>
            </a:p>
          </p:txBody>
        </p:sp>
      </p:grpSp>
      <p:sp>
        <p:nvSpPr>
          <p:cNvPr id="76" name="TextBox 75"/>
          <p:cNvSpPr txBox="1"/>
          <p:nvPr/>
        </p:nvSpPr>
        <p:spPr>
          <a:xfrm>
            <a:off x="366841" y="1458374"/>
            <a:ext cx="3984134" cy="184666"/>
          </a:xfrm>
          <a:prstGeom prst="rect">
            <a:avLst/>
          </a:prstGeom>
          <a:noFill/>
        </p:spPr>
        <p:txBody>
          <a:bodyPr vert="horz" wrap="square" lIns="0" tIns="0" rIns="0" bIns="0" rtlCol="0" anchor="t" anchorCtr="0">
            <a:noAutofit/>
          </a:bodyPr>
          <a:lstStyle/>
          <a:p>
            <a:pPr algn="l">
              <a:lnSpc>
                <a:spcPct val="100000"/>
              </a:lnSpc>
              <a:spcBef>
                <a:spcPts val="0"/>
              </a:spcBef>
              <a:spcAft>
                <a:spcPts val="0"/>
              </a:spcAft>
            </a:pPr>
            <a:r>
              <a:rPr lang="en-US" sz="1400" b="1" dirty="0" smtClean="0">
                <a:solidFill>
                  <a:schemeClr val="accent1"/>
                </a:solidFill>
              </a:rPr>
              <a:t>SHUSA entities’ CCAR losses and allocation</a:t>
            </a:r>
          </a:p>
          <a:p>
            <a:pPr algn="l">
              <a:lnSpc>
                <a:spcPct val="100000"/>
              </a:lnSpc>
              <a:spcBef>
                <a:spcPts val="0"/>
              </a:spcBef>
              <a:spcAft>
                <a:spcPts val="0"/>
              </a:spcAft>
            </a:pPr>
            <a:r>
              <a:rPr lang="en-US" sz="1400" dirty="0" smtClean="0">
                <a:solidFill>
                  <a:schemeClr val="accent1"/>
                </a:solidFill>
              </a:rPr>
              <a:t>9Q Cumulative CCAR 2016</a:t>
            </a:r>
            <a:endParaRPr lang="en-US" sz="1400" dirty="0">
              <a:solidFill>
                <a:schemeClr val="accent1"/>
              </a:solidFill>
            </a:endParaRPr>
          </a:p>
        </p:txBody>
      </p:sp>
      <p:grpSp>
        <p:nvGrpSpPr>
          <p:cNvPr id="84" name="Group 83"/>
          <p:cNvGrpSpPr/>
          <p:nvPr/>
        </p:nvGrpSpPr>
        <p:grpSpPr>
          <a:xfrm>
            <a:off x="295759" y="4042265"/>
            <a:ext cx="3170444" cy="290155"/>
            <a:chOff x="285126" y="4676131"/>
            <a:chExt cx="3170444" cy="290155"/>
          </a:xfrm>
        </p:grpSpPr>
        <p:sp>
          <p:nvSpPr>
            <p:cNvPr id="77" name="TextBox 76"/>
            <p:cNvSpPr txBox="1"/>
            <p:nvPr/>
          </p:nvSpPr>
          <p:spPr>
            <a:xfrm>
              <a:off x="285126" y="4690403"/>
              <a:ext cx="1093016" cy="261610"/>
            </a:xfrm>
            <a:prstGeom prst="rect">
              <a:avLst/>
            </a:prstGeom>
            <a:noFill/>
          </p:spPr>
          <p:txBody>
            <a:bodyPr wrap="square" rtlCol="0">
              <a:spAutoFit/>
            </a:bodyPr>
            <a:lstStyle/>
            <a:p>
              <a:pPr algn="l">
                <a:lnSpc>
                  <a:spcPct val="100000"/>
                </a:lnSpc>
              </a:pPr>
              <a:r>
                <a:rPr lang="en-US" sz="1100" b="1" dirty="0" smtClean="0"/>
                <a:t>BSI</a:t>
              </a:r>
              <a:endParaRPr lang="en-US" sz="1100" b="1" dirty="0"/>
            </a:p>
          </p:txBody>
        </p:sp>
        <p:sp>
          <p:nvSpPr>
            <p:cNvPr id="78" name="Rectangle 77"/>
            <p:cNvSpPr/>
            <p:nvPr/>
          </p:nvSpPr>
          <p:spPr bwMode="auto">
            <a:xfrm>
              <a:off x="1041764" y="4676131"/>
              <a:ext cx="2413806" cy="290155"/>
            </a:xfrm>
            <a:prstGeom prst="rect">
              <a:avLst/>
            </a:prstGeom>
            <a:noFill/>
            <a:ln w="63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1100" dirty="0" smtClean="0">
                  <a:solidFill>
                    <a:srgbClr val="000000"/>
                  </a:solidFill>
                </a:rPr>
                <a:t>$42M</a:t>
              </a:r>
              <a:endParaRPr lang="en-US" sz="1100" dirty="0">
                <a:solidFill>
                  <a:srgbClr val="000000"/>
                </a:solidFill>
              </a:endParaRPr>
            </a:p>
          </p:txBody>
        </p:sp>
      </p:grpSp>
      <p:grpSp>
        <p:nvGrpSpPr>
          <p:cNvPr id="85" name="Group 84"/>
          <p:cNvGrpSpPr/>
          <p:nvPr/>
        </p:nvGrpSpPr>
        <p:grpSpPr>
          <a:xfrm>
            <a:off x="295759" y="4423041"/>
            <a:ext cx="3170444" cy="290155"/>
            <a:chOff x="285126" y="5228821"/>
            <a:chExt cx="3170444" cy="290155"/>
          </a:xfrm>
        </p:grpSpPr>
        <p:sp>
          <p:nvSpPr>
            <p:cNvPr id="79" name="TextBox 78"/>
            <p:cNvSpPr txBox="1"/>
            <p:nvPr/>
          </p:nvSpPr>
          <p:spPr>
            <a:xfrm>
              <a:off x="285126" y="5243093"/>
              <a:ext cx="1093016" cy="261610"/>
            </a:xfrm>
            <a:prstGeom prst="rect">
              <a:avLst/>
            </a:prstGeom>
            <a:noFill/>
          </p:spPr>
          <p:txBody>
            <a:bodyPr wrap="square" rtlCol="0">
              <a:spAutoFit/>
            </a:bodyPr>
            <a:lstStyle/>
            <a:p>
              <a:pPr algn="l">
                <a:lnSpc>
                  <a:spcPct val="100000"/>
                </a:lnSpc>
              </a:pPr>
              <a:r>
                <a:rPr lang="en-US" sz="1100" b="1" dirty="0" smtClean="0"/>
                <a:t>SSLLC</a:t>
              </a:r>
              <a:endParaRPr lang="en-US" sz="1100" b="1" dirty="0"/>
            </a:p>
          </p:txBody>
        </p:sp>
        <p:sp>
          <p:nvSpPr>
            <p:cNvPr id="80" name="Rectangle 79"/>
            <p:cNvSpPr/>
            <p:nvPr/>
          </p:nvSpPr>
          <p:spPr bwMode="auto">
            <a:xfrm>
              <a:off x="1041764" y="5228821"/>
              <a:ext cx="2413806" cy="290155"/>
            </a:xfrm>
            <a:prstGeom prst="rect">
              <a:avLst/>
            </a:prstGeom>
            <a:solidFill>
              <a:schemeClr val="bg1"/>
            </a:solidFill>
            <a:ln w="63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1100" b="1" dirty="0" smtClean="0">
                  <a:solidFill>
                    <a:srgbClr val="000000"/>
                  </a:solidFill>
                </a:rPr>
                <a:t>$11M</a:t>
              </a:r>
              <a:endParaRPr lang="en-US" sz="1100" b="1" dirty="0">
                <a:solidFill>
                  <a:srgbClr val="000000"/>
                </a:solidFill>
              </a:endParaRPr>
            </a:p>
          </p:txBody>
        </p:sp>
      </p:grpSp>
      <p:sp>
        <p:nvSpPr>
          <p:cNvPr id="86" name="Freeform 85"/>
          <p:cNvSpPr/>
          <p:nvPr/>
        </p:nvSpPr>
        <p:spPr>
          <a:xfrm>
            <a:off x="3565767" y="2476292"/>
            <a:ext cx="142082" cy="320040"/>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1">
              <a:lumMod val="65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89" name="Freeform 88"/>
          <p:cNvSpPr/>
          <p:nvPr/>
        </p:nvSpPr>
        <p:spPr>
          <a:xfrm>
            <a:off x="3565767" y="3675760"/>
            <a:ext cx="142082" cy="320040"/>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1">
              <a:lumMod val="65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90" name="Freeform 89"/>
          <p:cNvSpPr/>
          <p:nvPr/>
        </p:nvSpPr>
        <p:spPr>
          <a:xfrm>
            <a:off x="3565767" y="4042265"/>
            <a:ext cx="142082" cy="320040"/>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1">
              <a:lumMod val="65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91" name="Freeform 90"/>
          <p:cNvSpPr/>
          <p:nvPr/>
        </p:nvSpPr>
        <p:spPr>
          <a:xfrm>
            <a:off x="3565767" y="4403789"/>
            <a:ext cx="142082" cy="320040"/>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1">
              <a:lumMod val="65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92" name="TextBox 91"/>
          <p:cNvSpPr txBox="1"/>
          <p:nvPr/>
        </p:nvSpPr>
        <p:spPr>
          <a:xfrm>
            <a:off x="3707849" y="3705700"/>
            <a:ext cx="664392" cy="224677"/>
          </a:xfrm>
          <a:prstGeom prst="rect">
            <a:avLst/>
          </a:prstGeom>
          <a:noFill/>
        </p:spPr>
        <p:txBody>
          <a:bodyPr wrap="square" rtlCol="0">
            <a:spAutoFit/>
          </a:bodyPr>
          <a:lstStyle/>
          <a:p>
            <a:r>
              <a:rPr lang="en-US" dirty="0" smtClean="0"/>
              <a:t>1.7%</a:t>
            </a:r>
            <a:endParaRPr lang="en-US" dirty="0"/>
          </a:p>
        </p:txBody>
      </p:sp>
      <p:sp>
        <p:nvSpPr>
          <p:cNvPr id="93" name="TextBox 92"/>
          <p:cNvSpPr txBox="1"/>
          <p:nvPr/>
        </p:nvSpPr>
        <p:spPr>
          <a:xfrm>
            <a:off x="3707849" y="4075003"/>
            <a:ext cx="664392" cy="224677"/>
          </a:xfrm>
          <a:prstGeom prst="rect">
            <a:avLst/>
          </a:prstGeom>
          <a:noFill/>
        </p:spPr>
        <p:txBody>
          <a:bodyPr wrap="square" rtlCol="0">
            <a:spAutoFit/>
          </a:bodyPr>
          <a:lstStyle/>
          <a:p>
            <a:r>
              <a:rPr lang="en-US" dirty="0" smtClean="0"/>
              <a:t>3.4%</a:t>
            </a:r>
            <a:endParaRPr lang="en-US" dirty="0"/>
          </a:p>
        </p:txBody>
      </p:sp>
      <p:sp>
        <p:nvSpPr>
          <p:cNvPr id="94" name="TextBox 93"/>
          <p:cNvSpPr txBox="1"/>
          <p:nvPr/>
        </p:nvSpPr>
        <p:spPr>
          <a:xfrm>
            <a:off x="3707849" y="4453944"/>
            <a:ext cx="664392" cy="224677"/>
          </a:xfrm>
          <a:prstGeom prst="rect">
            <a:avLst/>
          </a:prstGeom>
          <a:noFill/>
        </p:spPr>
        <p:txBody>
          <a:bodyPr wrap="square" rtlCol="0">
            <a:spAutoFit/>
          </a:bodyPr>
          <a:lstStyle/>
          <a:p>
            <a:r>
              <a:rPr lang="en-US" b="1" dirty="0" smtClean="0"/>
              <a:t>0.5%</a:t>
            </a:r>
            <a:endParaRPr lang="en-US" b="1" dirty="0"/>
          </a:p>
        </p:txBody>
      </p:sp>
      <p:sp>
        <p:nvSpPr>
          <p:cNvPr id="95" name="TextBox 94"/>
          <p:cNvSpPr txBox="1"/>
          <p:nvPr/>
        </p:nvSpPr>
        <p:spPr>
          <a:xfrm>
            <a:off x="3707849" y="2534606"/>
            <a:ext cx="664392" cy="224677"/>
          </a:xfrm>
          <a:prstGeom prst="rect">
            <a:avLst/>
          </a:prstGeom>
          <a:noFill/>
        </p:spPr>
        <p:txBody>
          <a:bodyPr wrap="square" rtlCol="0">
            <a:spAutoFit/>
          </a:bodyPr>
          <a:lstStyle/>
          <a:p>
            <a:r>
              <a:rPr lang="en-US" dirty="0" smtClean="0"/>
              <a:t>94.4%</a:t>
            </a:r>
            <a:endParaRPr lang="en-US" dirty="0"/>
          </a:p>
        </p:txBody>
      </p:sp>
      <p:sp>
        <p:nvSpPr>
          <p:cNvPr id="98" name="TextBox 97"/>
          <p:cNvSpPr txBox="1"/>
          <p:nvPr/>
        </p:nvSpPr>
        <p:spPr>
          <a:xfrm>
            <a:off x="5162550" y="1458374"/>
            <a:ext cx="3984134" cy="184666"/>
          </a:xfrm>
          <a:prstGeom prst="rect">
            <a:avLst/>
          </a:prstGeom>
          <a:noFill/>
        </p:spPr>
        <p:txBody>
          <a:bodyPr vert="horz" wrap="square" lIns="0" tIns="0" rIns="0" bIns="0" rtlCol="0" anchor="t" anchorCtr="0">
            <a:noAutofit/>
          </a:bodyPr>
          <a:lstStyle/>
          <a:p>
            <a:pPr algn="l">
              <a:lnSpc>
                <a:spcPct val="100000"/>
              </a:lnSpc>
              <a:spcBef>
                <a:spcPts val="0"/>
              </a:spcBef>
              <a:spcAft>
                <a:spcPts val="0"/>
              </a:spcAft>
            </a:pPr>
            <a:r>
              <a:rPr lang="en-US" sz="1400" b="1" dirty="0" smtClean="0">
                <a:solidFill>
                  <a:schemeClr val="accent1"/>
                </a:solidFill>
              </a:rPr>
              <a:t>Capital buffer allocated to SSLLC</a:t>
            </a:r>
            <a:endParaRPr lang="en-US" sz="1400" dirty="0">
              <a:solidFill>
                <a:schemeClr val="accent1"/>
              </a:solidFill>
            </a:endParaRPr>
          </a:p>
        </p:txBody>
      </p:sp>
      <p:sp>
        <p:nvSpPr>
          <p:cNvPr id="99" name="Content Placeholder 4"/>
          <p:cNvSpPr txBox="1">
            <a:spLocks/>
          </p:cNvSpPr>
          <p:nvPr/>
        </p:nvSpPr>
        <p:spPr>
          <a:xfrm>
            <a:off x="5162550" y="2256582"/>
            <a:ext cx="4087813" cy="369332"/>
          </a:xfrm>
          <a:prstGeom prst="rect">
            <a:avLst/>
          </a:prstGeom>
        </p:spPr>
        <p:txBody>
          <a:bodyPr wrap="square" lIns="0" tIns="0" rIns="0" bIns="0">
            <a:sp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fontAlgn="auto">
              <a:lnSpc>
                <a:spcPct val="100000"/>
              </a:lnSpc>
              <a:spcBef>
                <a:spcPts val="0"/>
              </a:spcBef>
              <a:spcAft>
                <a:spcPts val="0"/>
              </a:spcAft>
              <a:buFont typeface="Arial" panose="020B0604020202020204" pitchFamily="34" charset="0"/>
              <a:buChar char="•"/>
            </a:pPr>
            <a:r>
              <a:rPr lang="en-US" sz="1200" dirty="0"/>
              <a:t>SHUSA capital buffer </a:t>
            </a:r>
            <a:r>
              <a:rPr lang="en-US" sz="1200" dirty="0" smtClean="0"/>
              <a:t>is allocated </a:t>
            </a:r>
            <a:r>
              <a:rPr lang="en-US" sz="1200" dirty="0"/>
              <a:t>proportionally to </a:t>
            </a:r>
            <a:r>
              <a:rPr lang="en-US" sz="1200" dirty="0" smtClean="0"/>
              <a:t>SSLLC </a:t>
            </a:r>
            <a:r>
              <a:rPr lang="en-US" sz="1200" dirty="0"/>
              <a:t>based on total 9Q CCAR BHC Stress losses</a:t>
            </a:r>
          </a:p>
        </p:txBody>
      </p:sp>
      <p:sp>
        <p:nvSpPr>
          <p:cNvPr id="101" name="Right Brace 100"/>
          <p:cNvSpPr/>
          <p:nvPr/>
        </p:nvSpPr>
        <p:spPr>
          <a:xfrm>
            <a:off x="3563876" y="2934583"/>
            <a:ext cx="101600" cy="609600"/>
          </a:xfrm>
          <a:prstGeom prst="rightBrace">
            <a:avLst>
              <a:gd name="adj1" fmla="val 0"/>
              <a:gd name="adj2" fmla="val 50000"/>
            </a:avLst>
          </a:prstGeom>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2" name="TextBox 101"/>
          <p:cNvSpPr txBox="1"/>
          <p:nvPr/>
        </p:nvSpPr>
        <p:spPr>
          <a:xfrm>
            <a:off x="3704293" y="3069463"/>
            <a:ext cx="754616" cy="397032"/>
          </a:xfrm>
          <a:prstGeom prst="rect">
            <a:avLst/>
          </a:prstGeom>
          <a:noFill/>
        </p:spPr>
        <p:txBody>
          <a:bodyPr wrap="square" lIns="0" tIns="0" rIns="0" bIns="0" rtlCol="0">
            <a:spAutoFit/>
          </a:bodyPr>
          <a:lstStyle/>
          <a:p>
            <a:pPr algn="l"/>
            <a:r>
              <a:rPr lang="en-US" i="1" dirty="0" smtClean="0">
                <a:solidFill>
                  <a:schemeClr val="bg1">
                    <a:lumMod val="65000"/>
                  </a:schemeClr>
                </a:solidFill>
              </a:rPr>
              <a:t>Bound by entity constraints </a:t>
            </a:r>
            <a:endParaRPr lang="en-US" i="1" dirty="0">
              <a:solidFill>
                <a:schemeClr val="bg1">
                  <a:lumMod val="65000"/>
                </a:schemeClr>
              </a:solidFill>
            </a:endParaRPr>
          </a:p>
        </p:txBody>
      </p:sp>
      <p:graphicFrame>
        <p:nvGraphicFramePr>
          <p:cNvPr id="103" name="Table 102"/>
          <p:cNvGraphicFramePr>
            <a:graphicFrameLocks noGrp="1"/>
          </p:cNvGraphicFramePr>
          <p:nvPr>
            <p:extLst>
              <p:ext uri="{D42A27DB-BD31-4B8C-83A1-F6EECF244321}">
                <p14:modId xmlns:p14="http://schemas.microsoft.com/office/powerpoint/2010/main" val="2843989352"/>
              </p:ext>
            </p:extLst>
          </p:nvPr>
        </p:nvGraphicFramePr>
        <p:xfrm>
          <a:off x="5162550" y="2859875"/>
          <a:ext cx="4099853" cy="1663965"/>
        </p:xfrm>
        <a:graphic>
          <a:graphicData uri="http://schemas.openxmlformats.org/drawingml/2006/table">
            <a:tbl>
              <a:tblPr firstRow="1" bandRow="1">
                <a:tableStyleId>{5C22544A-7EE6-4342-B048-85BDC9FD1C3A}</a:tableStyleId>
              </a:tblPr>
              <a:tblGrid>
                <a:gridCol w="2098226"/>
                <a:gridCol w="1064327"/>
                <a:gridCol w="937300"/>
              </a:tblGrid>
              <a:tr h="294065">
                <a:tc>
                  <a:txBody>
                    <a:bodyPr/>
                    <a:lstStyle/>
                    <a:p>
                      <a:pPr algn="ctr"/>
                      <a:endParaRPr lang="en-US" sz="1100" b="1" i="0" baseline="0" dirty="0" smtClean="0">
                        <a:solidFill>
                          <a:schemeClr val="tx1"/>
                        </a:solidFill>
                        <a:latin typeface="Arial" panose="020B0604020202020204" pitchFamily="34" charset="0"/>
                        <a:cs typeface="Arial" panose="020B0604020202020204" pitchFamily="34" charset="0"/>
                      </a:endParaRPr>
                    </a:p>
                  </a:txBody>
                  <a:tcPr marL="45720" marR="4572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1" i="0" dirty="0" smtClean="0">
                          <a:solidFill>
                            <a:schemeClr val="tx1"/>
                          </a:solidFill>
                          <a:latin typeface="Arial" panose="020B0604020202020204" pitchFamily="34" charset="0"/>
                          <a:cs typeface="Arial" panose="020B0604020202020204" pitchFamily="34" charset="0"/>
                        </a:rPr>
                        <a:t>Amber</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1" i="0" dirty="0" smtClean="0">
                          <a:solidFill>
                            <a:schemeClr val="bg1"/>
                          </a:solidFill>
                          <a:latin typeface="Arial" panose="020B0604020202020204" pitchFamily="34" charset="0"/>
                          <a:cs typeface="Arial" panose="020B0604020202020204" pitchFamily="34" charset="0"/>
                        </a:rPr>
                        <a:t>Red</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115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1" i="0" dirty="0" smtClean="0">
                          <a:solidFill>
                            <a:schemeClr val="tx1"/>
                          </a:solidFill>
                          <a:latin typeface="Arial" panose="020B0604020202020204" pitchFamily="34" charset="0"/>
                          <a:cs typeface="Arial" panose="020B0604020202020204" pitchFamily="34" charset="0"/>
                        </a:rPr>
                        <a:t>Total SHUSA capital buffer </a:t>
                      </a:r>
                      <a:r>
                        <a:rPr lang="en-GB" sz="1100" b="0" i="0" dirty="0" smtClean="0">
                          <a:solidFill>
                            <a:schemeClr val="tx1"/>
                          </a:solidFill>
                          <a:latin typeface="Arial" panose="020B0604020202020204" pitchFamily="34" charset="0"/>
                          <a:cs typeface="Arial" panose="020B0604020202020204" pitchFamily="34" charset="0"/>
                        </a:rPr>
                        <a:t>(excluding SC &amp; </a:t>
                      </a:r>
                      <a:r>
                        <a:rPr lang="en-GB" sz="1100" b="0" i="0" baseline="0" dirty="0" smtClean="0">
                          <a:solidFill>
                            <a:schemeClr val="tx1"/>
                          </a:solidFill>
                          <a:latin typeface="Arial" panose="020B0604020202020204" pitchFamily="34" charset="0"/>
                          <a:cs typeface="Arial" panose="020B0604020202020204" pitchFamily="34" charset="0"/>
                        </a:rPr>
                        <a:t>BSPR)</a:t>
                      </a:r>
                      <a:endParaRPr lang="en-GB" sz="1100" b="0" i="0"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i="0" kern="1200" dirty="0" smtClean="0">
                          <a:solidFill>
                            <a:schemeClr val="tx1"/>
                          </a:solidFill>
                          <a:latin typeface="Arial" panose="020B0604020202020204" pitchFamily="34" charset="0"/>
                          <a:ea typeface="+mn-ea"/>
                          <a:cs typeface="Arial" panose="020B0604020202020204" pitchFamily="34" charset="0"/>
                        </a:rPr>
                        <a:t>$593</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1100" dirty="0" smtClean="0">
                          <a:latin typeface="Arial" panose="020B0604020202020204" pitchFamily="34" charset="0"/>
                          <a:cs typeface="Arial" panose="020B0604020202020204" pitchFamily="34" charset="0"/>
                        </a:rPr>
                        <a:t>$903</a:t>
                      </a:r>
                      <a:endParaRPr lang="en-US" sz="110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471590">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CCAR allocation % </a:t>
                      </a:r>
                    </a:p>
                    <a:p>
                      <a:pPr algn="ctr"/>
                      <a:r>
                        <a:rPr lang="en-GB" sz="1100" b="0" i="0" dirty="0" smtClean="0">
                          <a:solidFill>
                            <a:schemeClr val="tx1"/>
                          </a:solidFill>
                          <a:latin typeface="Arial" panose="020B0604020202020204" pitchFamily="34" charset="0"/>
                          <a:cs typeface="Arial" panose="020B0604020202020204" pitchFamily="34" charset="0"/>
                        </a:rPr>
                        <a:t>(excluding SC &amp; </a:t>
                      </a:r>
                      <a:r>
                        <a:rPr lang="en-GB" sz="1100" b="0" i="0" baseline="0" dirty="0" smtClean="0">
                          <a:solidFill>
                            <a:schemeClr val="tx1"/>
                          </a:solidFill>
                          <a:latin typeface="Arial" panose="020B0604020202020204" pitchFamily="34" charset="0"/>
                          <a:cs typeface="Arial" panose="020B0604020202020204" pitchFamily="34" charset="0"/>
                        </a:rPr>
                        <a:t>BSPR)</a:t>
                      </a:r>
                      <a:endParaRPr lang="en-GB" sz="1100" b="0" i="0" dirty="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dirty="0" smtClean="0">
                          <a:solidFill>
                            <a:schemeClr val="tx1"/>
                          </a:solidFill>
                          <a:latin typeface="Arial" panose="020B0604020202020204" pitchFamily="34" charset="0"/>
                          <a:cs typeface="Arial" panose="020B0604020202020204" pitchFamily="34" charset="0"/>
                        </a:rPr>
                        <a:t>0.5%</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GB" sz="1000" b="0" i="0" dirty="0">
                        <a:solidFill>
                          <a:schemeClr val="tx1"/>
                        </a:solidFill>
                        <a:latin typeface="Arial" panose="020B0604020202020204" pitchFamily="34" charset="0"/>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471590">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Capital buffer allocated to SSLLC</a:t>
                      </a:r>
                      <a:endParaRPr lang="en-GB" sz="1100" b="1" i="0" dirty="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dirty="0" smtClean="0">
                          <a:solidFill>
                            <a:schemeClr val="tx1"/>
                          </a:solidFill>
                          <a:latin typeface="Arial" panose="020B0604020202020204" pitchFamily="34" charset="0"/>
                          <a:cs typeface="Arial" panose="020B0604020202020204" pitchFamily="34" charset="0"/>
                        </a:rPr>
                        <a:t>$3</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dirty="0" smtClean="0">
                          <a:solidFill>
                            <a:schemeClr val="tx1"/>
                          </a:solidFill>
                          <a:latin typeface="Arial" panose="020B0604020202020204" pitchFamily="34" charset="0"/>
                          <a:cs typeface="Arial" panose="020B0604020202020204" pitchFamily="34" charset="0"/>
                        </a:rPr>
                        <a:t>$4</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bl>
          </a:graphicData>
        </a:graphic>
      </p:graphicFrame>
      <p:grpSp>
        <p:nvGrpSpPr>
          <p:cNvPr id="48" name="Group 47"/>
          <p:cNvGrpSpPr/>
          <p:nvPr/>
        </p:nvGrpSpPr>
        <p:grpSpPr>
          <a:xfrm>
            <a:off x="443921" y="72184"/>
            <a:ext cx="3914965" cy="189008"/>
            <a:chOff x="403281" y="164517"/>
            <a:chExt cx="3914965" cy="189008"/>
          </a:xfrm>
        </p:grpSpPr>
        <p:sp>
          <p:nvSpPr>
            <p:cNvPr id="50" name="Text Box 75"/>
            <p:cNvSpPr txBox="1">
              <a:spLocks noChangeArrowheads="1"/>
            </p:cNvSpPr>
            <p:nvPr/>
          </p:nvSpPr>
          <p:spPr bwMode="gray">
            <a:xfrm>
              <a:off x="636148" y="166688"/>
              <a:ext cx="368209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Capital adequacy risk: Calibration – PPNR impairment</a:t>
              </a:r>
              <a:endParaRPr lang="en-US" sz="1200" dirty="0">
                <a:solidFill>
                  <a:schemeClr val="accent1"/>
                </a:solidFill>
              </a:endParaRPr>
            </a:p>
          </p:txBody>
        </p:sp>
        <p:sp>
          <p:nvSpPr>
            <p:cNvPr id="51" name="Oval 50"/>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16051768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 name="Object 102" hidden="1"/>
          <p:cNvGraphicFramePr>
            <a:graphicFrameLocks noChangeAspect="1"/>
          </p:cNvGraphicFramePr>
          <p:nvPr>
            <p:custDataLst>
              <p:tags r:id="rId2"/>
            </p:custDataLst>
            <p:extLst>
              <p:ext uri="{D42A27DB-BD31-4B8C-83A1-F6EECF244321}">
                <p14:modId xmlns:p14="http://schemas.microsoft.com/office/powerpoint/2010/main" val="4647664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424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0" name="TextBox 109"/>
          <p:cNvSpPr txBox="1"/>
          <p:nvPr/>
        </p:nvSpPr>
        <p:spPr>
          <a:xfrm>
            <a:off x="3476813" y="2529865"/>
            <a:ext cx="1047186" cy="430887"/>
          </a:xfrm>
          <a:prstGeom prst="rect">
            <a:avLst/>
          </a:prstGeom>
          <a:solidFill>
            <a:srgbClr val="FCE0E2"/>
          </a:solidFill>
        </p:spPr>
        <p:txBody>
          <a:bodyPr wrap="square" rtlCol="0">
            <a:spAutoFit/>
          </a:bodyPr>
          <a:lstStyle>
            <a:defPPr>
              <a:defRPr lang="en-GB"/>
            </a:defPPr>
            <a:lvl1pPr>
              <a:lnSpc>
                <a:spcPct val="100000"/>
              </a:lnSpc>
              <a:defRPr b="1"/>
            </a:lvl1pPr>
          </a:lstStyle>
          <a:p>
            <a:r>
              <a:rPr lang="en-US" sz="1100" dirty="0"/>
              <a:t>Impairment</a:t>
            </a:r>
          </a:p>
          <a:p>
            <a:r>
              <a:rPr lang="en-US" sz="1100" dirty="0"/>
              <a:t>$</a:t>
            </a:r>
            <a:r>
              <a:rPr lang="en-US" sz="1100" dirty="0" smtClean="0"/>
              <a:t>239M</a:t>
            </a:r>
            <a:endParaRPr lang="en-US" sz="1100" dirty="0"/>
          </a:p>
        </p:txBody>
      </p:sp>
      <p:sp>
        <p:nvSpPr>
          <p:cNvPr id="63" name="TextBox 62"/>
          <p:cNvSpPr txBox="1"/>
          <p:nvPr/>
        </p:nvSpPr>
        <p:spPr>
          <a:xfrm>
            <a:off x="3478616" y="2526543"/>
            <a:ext cx="1045383" cy="2286000"/>
          </a:xfrm>
          <a:prstGeom prst="rect">
            <a:avLst/>
          </a:prstGeom>
          <a:solidFill>
            <a:srgbClr val="FCE0E2"/>
          </a:solidFill>
        </p:spPr>
        <p:txBody>
          <a:bodyPr wrap="square" rtlCol="0">
            <a:spAutoFit/>
          </a:bodyPr>
          <a:lstStyle/>
          <a:p>
            <a:pPr>
              <a:lnSpc>
                <a:spcPct val="100000"/>
              </a:lnSpc>
            </a:pPr>
            <a:r>
              <a:rPr lang="en-US" sz="1100" b="1" dirty="0" smtClean="0"/>
              <a:t>Impairment</a:t>
            </a:r>
          </a:p>
          <a:p>
            <a:pPr>
              <a:lnSpc>
                <a:spcPct val="100000"/>
              </a:lnSpc>
            </a:pPr>
            <a:r>
              <a:rPr lang="en-US" sz="1100" i="1" dirty="0" smtClean="0"/>
              <a:t>$11M</a:t>
            </a:r>
            <a:endParaRPr lang="en-US" sz="1100" i="1" dirty="0"/>
          </a:p>
        </p:txBody>
      </p:sp>
      <p:sp>
        <p:nvSpPr>
          <p:cNvPr id="3" name="Content Placeholder 2"/>
          <p:cNvSpPr>
            <a:spLocks noGrp="1"/>
          </p:cNvSpPr>
          <p:nvPr>
            <p:ph sz="quarter" idx="11"/>
          </p:nvPr>
        </p:nvSpPr>
        <p:spPr>
          <a:xfrm>
            <a:off x="353882" y="458606"/>
            <a:ext cx="8666245" cy="435610"/>
          </a:xfrm>
          <a:prstGeom prst="rect">
            <a:avLst/>
          </a:prstGeom>
        </p:spPr>
        <p:txBody>
          <a:bodyPr/>
          <a:lstStyle/>
          <a:p>
            <a:r>
              <a:rPr lang="en-US" dirty="0"/>
              <a:t>Calibration: </a:t>
            </a:r>
            <a:r>
              <a:rPr lang="en-US" b="0" dirty="0" smtClean="0"/>
              <a:t>PPNR Impairment in CCAR 2016 </a:t>
            </a:r>
            <a:endParaRPr lang="en-GB" dirty="0"/>
          </a:p>
        </p:txBody>
      </p:sp>
      <p:sp>
        <p:nvSpPr>
          <p:cNvPr id="40" name="TextBox 39"/>
          <p:cNvSpPr txBox="1"/>
          <p:nvPr/>
        </p:nvSpPr>
        <p:spPr>
          <a:xfrm>
            <a:off x="366841" y="1458374"/>
            <a:ext cx="3984134" cy="184666"/>
          </a:xfrm>
          <a:prstGeom prst="rect">
            <a:avLst/>
          </a:prstGeom>
          <a:noFill/>
        </p:spPr>
        <p:txBody>
          <a:bodyPr vert="horz" wrap="square" lIns="0" tIns="0" rIns="0" bIns="0" rtlCol="0" anchor="t" anchorCtr="0">
            <a:noAutofit/>
          </a:bodyPr>
          <a:lstStyle/>
          <a:p>
            <a:pPr algn="l">
              <a:lnSpc>
                <a:spcPct val="100000"/>
              </a:lnSpc>
              <a:spcBef>
                <a:spcPts val="0"/>
              </a:spcBef>
              <a:spcAft>
                <a:spcPts val="0"/>
              </a:spcAft>
            </a:pPr>
            <a:r>
              <a:rPr lang="en-US" sz="1400" b="1" dirty="0" smtClean="0">
                <a:solidFill>
                  <a:schemeClr val="accent1"/>
                </a:solidFill>
              </a:rPr>
              <a:t>SSLLC PPNR impairment </a:t>
            </a:r>
          </a:p>
          <a:p>
            <a:pPr algn="l">
              <a:lnSpc>
                <a:spcPct val="100000"/>
              </a:lnSpc>
              <a:spcBef>
                <a:spcPts val="0"/>
              </a:spcBef>
              <a:spcAft>
                <a:spcPts val="0"/>
              </a:spcAft>
            </a:pPr>
            <a:r>
              <a:rPr lang="en-US" sz="1400" dirty="0" smtClean="0">
                <a:solidFill>
                  <a:schemeClr val="accent1"/>
                </a:solidFill>
              </a:rPr>
              <a:t>9Q Cumulative CCAR 2016</a:t>
            </a:r>
            <a:endParaRPr lang="en-US" sz="1400" dirty="0">
              <a:solidFill>
                <a:schemeClr val="accent1"/>
              </a:solidFill>
            </a:endParaRPr>
          </a:p>
        </p:txBody>
      </p:sp>
      <p:sp>
        <p:nvSpPr>
          <p:cNvPr id="46" name="TextBox 45"/>
          <p:cNvSpPr txBox="1"/>
          <p:nvPr/>
        </p:nvSpPr>
        <p:spPr>
          <a:xfrm>
            <a:off x="1210058" y="2526545"/>
            <a:ext cx="1045383" cy="430887"/>
          </a:xfrm>
          <a:prstGeom prst="rect">
            <a:avLst/>
          </a:prstGeom>
          <a:noFill/>
        </p:spPr>
        <p:txBody>
          <a:bodyPr wrap="square" rtlCol="0">
            <a:spAutoFit/>
          </a:bodyPr>
          <a:lstStyle/>
          <a:p>
            <a:pPr>
              <a:lnSpc>
                <a:spcPct val="100000"/>
              </a:lnSpc>
            </a:pPr>
            <a:r>
              <a:rPr lang="en-US" sz="1100" b="1" dirty="0" smtClean="0"/>
              <a:t>BHC Base</a:t>
            </a:r>
          </a:p>
          <a:p>
            <a:pPr>
              <a:lnSpc>
                <a:spcPct val="100000"/>
              </a:lnSpc>
            </a:pPr>
            <a:r>
              <a:rPr lang="en-US" sz="1100" i="1" dirty="0" smtClean="0"/>
              <a:t>-$52M</a:t>
            </a:r>
            <a:endParaRPr lang="en-US" sz="1100" i="1" dirty="0"/>
          </a:p>
        </p:txBody>
      </p:sp>
      <p:sp>
        <p:nvSpPr>
          <p:cNvPr id="47" name="TextBox 46"/>
          <p:cNvSpPr txBox="1"/>
          <p:nvPr/>
        </p:nvSpPr>
        <p:spPr>
          <a:xfrm>
            <a:off x="2291691" y="2526545"/>
            <a:ext cx="1045383" cy="430887"/>
          </a:xfrm>
          <a:prstGeom prst="rect">
            <a:avLst/>
          </a:prstGeom>
          <a:noFill/>
        </p:spPr>
        <p:txBody>
          <a:bodyPr wrap="square" rtlCol="0">
            <a:spAutoFit/>
          </a:bodyPr>
          <a:lstStyle/>
          <a:p>
            <a:pPr>
              <a:lnSpc>
                <a:spcPct val="100000"/>
              </a:lnSpc>
            </a:pPr>
            <a:r>
              <a:rPr lang="en-US" sz="1100" b="1" dirty="0" smtClean="0"/>
              <a:t>BHC Stress </a:t>
            </a:r>
            <a:endParaRPr lang="en-US" sz="1100" b="1" dirty="0"/>
          </a:p>
          <a:p>
            <a:pPr>
              <a:lnSpc>
                <a:spcPct val="100000"/>
              </a:lnSpc>
            </a:pPr>
            <a:r>
              <a:rPr lang="en-US" sz="1100" i="1" dirty="0" smtClean="0"/>
              <a:t>-$64M</a:t>
            </a:r>
            <a:endParaRPr lang="en-US" sz="1100" i="1" dirty="0"/>
          </a:p>
        </p:txBody>
      </p:sp>
      <p:sp>
        <p:nvSpPr>
          <p:cNvPr id="90" name="Footnote"/>
          <p:cNvSpPr/>
          <p:nvPr/>
        </p:nvSpPr>
        <p:spPr bwMode="auto">
          <a:xfrm>
            <a:off x="2206579" y="6340915"/>
            <a:ext cx="553984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latin typeface="Arial"/>
                <a:sym typeface="Arial"/>
              </a:rPr>
              <a:t>Source: CCAR </a:t>
            </a:r>
            <a:r>
              <a:rPr lang="en-US" sz="800" dirty="0" smtClean="0">
                <a:latin typeface="Arial"/>
                <a:sym typeface="Arial"/>
              </a:rPr>
              <a:t>2016 results, SHUSA </a:t>
            </a:r>
            <a:r>
              <a:rPr lang="en-US" sz="800" dirty="0">
                <a:latin typeface="Arial"/>
                <a:sym typeface="Arial"/>
              </a:rPr>
              <a:t>Capital </a:t>
            </a:r>
            <a:r>
              <a:rPr lang="en-US" sz="800" dirty="0" smtClean="0">
                <a:latin typeface="Arial"/>
                <a:sym typeface="Arial"/>
              </a:rPr>
              <a:t>Plan. </a:t>
            </a:r>
            <a:r>
              <a:rPr lang="en-US" sz="800" dirty="0">
                <a:latin typeface="Arial"/>
                <a:sym typeface="Arial"/>
              </a:rPr>
              <a:t>A</a:t>
            </a:r>
            <a:r>
              <a:rPr lang="en-US" sz="800" dirty="0" smtClean="0">
                <a:latin typeface="Arial"/>
                <a:sym typeface="Arial"/>
              </a:rPr>
              <a:t>ll </a:t>
            </a:r>
            <a:r>
              <a:rPr lang="en-US" sz="800" dirty="0">
                <a:latin typeface="Arial"/>
                <a:sym typeface="Arial"/>
              </a:rPr>
              <a:t>numbers are </a:t>
            </a:r>
            <a:r>
              <a:rPr lang="en-US" sz="800" dirty="0" smtClean="0">
                <a:latin typeface="Arial"/>
                <a:sym typeface="Arial"/>
              </a:rPr>
              <a:t>approximations</a:t>
            </a:r>
          </a:p>
          <a:p>
            <a:pPr marL="119063" indent="-119063" algn="l">
              <a:lnSpc>
                <a:spcPct val="100000"/>
              </a:lnSpc>
              <a:buAutoNum type="arabicPeriod"/>
            </a:pPr>
            <a:r>
              <a:rPr lang="en-US" sz="800" dirty="0" smtClean="0">
                <a:latin typeface="Arial"/>
                <a:sym typeface="Arial"/>
              </a:rPr>
              <a:t>Equals Operational Risk Expense</a:t>
            </a:r>
          </a:p>
        </p:txBody>
      </p:sp>
      <p:sp>
        <p:nvSpPr>
          <p:cNvPr id="66" name="Rectangle 65"/>
          <p:cNvSpPr/>
          <p:nvPr/>
        </p:nvSpPr>
        <p:spPr>
          <a:xfrm>
            <a:off x="5162550" y="1465754"/>
            <a:ext cx="4084638" cy="370614"/>
          </a:xfrm>
          <a:prstGeom prst="rect">
            <a:avLst/>
          </a:prstGeom>
        </p:spPr>
        <p:txBody>
          <a:bodyPr wrap="square" lIns="0" tIns="0" rIns="0" bIns="0">
            <a:spAutoFit/>
          </a:bodyPr>
          <a:lstStyle/>
          <a:p>
            <a:pPr algn="l"/>
            <a:r>
              <a:rPr lang="en-GB" sz="1400" b="1" dirty="0" smtClean="0">
                <a:solidFill>
                  <a:srgbClr val="FF0000"/>
                </a:solidFill>
                <a:latin typeface="Arial" panose="020B0604020202020204" pitchFamily="34" charset="0"/>
                <a:cs typeface="Arial" panose="020B0604020202020204" pitchFamily="34" charset="0"/>
              </a:rPr>
              <a:t>PPNR impairment budgets</a:t>
            </a:r>
            <a:endParaRPr lang="en-GB" sz="1400" b="1" dirty="0">
              <a:solidFill>
                <a:srgbClr val="FF0000"/>
              </a:solidFill>
              <a:latin typeface="Arial" panose="020B0604020202020204" pitchFamily="34" charset="0"/>
              <a:cs typeface="Arial" panose="020B0604020202020204" pitchFamily="34" charset="0"/>
            </a:endParaRPr>
          </a:p>
          <a:p>
            <a:pPr algn="l"/>
            <a:r>
              <a:rPr lang="en-GB" sz="1400" dirty="0" smtClean="0">
                <a:solidFill>
                  <a:srgbClr val="FF0000"/>
                </a:solidFill>
                <a:latin typeface="Arial" panose="020B0604020202020204" pitchFamily="34" charset="0"/>
                <a:cs typeface="Arial" panose="020B0604020202020204" pitchFamily="34" charset="0"/>
              </a:rPr>
              <a:t>$M</a:t>
            </a:r>
            <a:endParaRPr lang="en-GB" sz="1400" dirty="0">
              <a:solidFill>
                <a:srgbClr val="FF0000"/>
              </a:solidFill>
              <a:latin typeface="Arial" panose="020B0604020202020204" pitchFamily="34" charset="0"/>
              <a:cs typeface="Arial" panose="020B0604020202020204" pitchFamily="34" charset="0"/>
            </a:endParaRPr>
          </a:p>
        </p:txBody>
      </p:sp>
      <p:graphicFrame>
        <p:nvGraphicFramePr>
          <p:cNvPr id="67" name="Table 66"/>
          <p:cNvGraphicFramePr>
            <a:graphicFrameLocks noGrp="1"/>
          </p:cNvGraphicFramePr>
          <p:nvPr>
            <p:extLst>
              <p:ext uri="{D42A27DB-BD31-4B8C-83A1-F6EECF244321}">
                <p14:modId xmlns:p14="http://schemas.microsoft.com/office/powerpoint/2010/main" val="958361024"/>
              </p:ext>
            </p:extLst>
          </p:nvPr>
        </p:nvGraphicFramePr>
        <p:xfrm>
          <a:off x="5162550" y="2458554"/>
          <a:ext cx="4084640" cy="2332887"/>
        </p:xfrm>
        <a:graphic>
          <a:graphicData uri="http://schemas.openxmlformats.org/drawingml/2006/table">
            <a:tbl>
              <a:tblPr firstRow="1" bandRow="1">
                <a:tableStyleId>{5C22544A-7EE6-4342-B048-85BDC9FD1C3A}</a:tableStyleId>
              </a:tblPr>
              <a:tblGrid>
                <a:gridCol w="2269608"/>
                <a:gridCol w="907516"/>
                <a:gridCol w="907516"/>
              </a:tblGrid>
              <a:tr h="314627">
                <a:tc>
                  <a:txBody>
                    <a:bodyPr/>
                    <a:lstStyle/>
                    <a:p>
                      <a:pPr algn="ctr"/>
                      <a:endParaRPr lang="en-US" sz="1100" b="1" i="0" baseline="0" dirty="0" smtClean="0">
                        <a:solidFill>
                          <a:schemeClr val="tx1"/>
                        </a:solidFill>
                        <a:latin typeface="Arial" panose="020B0604020202020204" pitchFamily="34" charset="0"/>
                        <a:cs typeface="Arial" panose="020B0604020202020204" pitchFamily="34" charset="0"/>
                      </a:endParaRPr>
                    </a:p>
                  </a:txBody>
                  <a:tcPr marL="45720" marR="4572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1" i="0" dirty="0" smtClean="0">
                          <a:solidFill>
                            <a:schemeClr val="tx1"/>
                          </a:solidFill>
                          <a:latin typeface="Arial" panose="020B0604020202020204" pitchFamily="34" charset="0"/>
                          <a:cs typeface="Arial" panose="020B0604020202020204" pitchFamily="34" charset="0"/>
                        </a:rPr>
                        <a:t>Amber</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1" i="0" dirty="0" smtClean="0">
                          <a:solidFill>
                            <a:schemeClr val="bg1"/>
                          </a:solidFill>
                          <a:latin typeface="Arial" panose="020B0604020202020204" pitchFamily="34" charset="0"/>
                          <a:cs typeface="Arial" panose="020B0604020202020204" pitchFamily="34" charset="0"/>
                        </a:rPr>
                        <a:t>Red</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504565">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Total CCAR PPNR</a:t>
                      </a:r>
                      <a:r>
                        <a:rPr lang="en-GB" sz="1100" b="1" i="0" baseline="0" dirty="0" smtClean="0">
                          <a:solidFill>
                            <a:schemeClr val="tx1"/>
                          </a:solidFill>
                          <a:latin typeface="Arial" panose="020B0604020202020204" pitchFamily="34" charset="0"/>
                          <a:cs typeface="Arial" panose="020B0604020202020204" pitchFamily="34" charset="0"/>
                        </a:rPr>
                        <a:t> Impairment</a:t>
                      </a:r>
                      <a:endParaRPr lang="en-GB" sz="1100" b="1" i="0" dirty="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dirty="0" smtClean="0">
                          <a:solidFill>
                            <a:schemeClr val="tx1"/>
                          </a:solidFill>
                          <a:latin typeface="Arial" panose="020B0604020202020204" pitchFamily="34" charset="0"/>
                          <a:cs typeface="Arial" panose="020B0604020202020204" pitchFamily="34" charset="0"/>
                        </a:rPr>
                        <a:t>$11</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GB" sz="1000" b="0" i="0" dirty="0">
                        <a:solidFill>
                          <a:schemeClr val="tx1"/>
                        </a:solidFill>
                        <a:latin typeface="Arial" panose="020B0604020202020204" pitchFamily="34" charset="0"/>
                        <a:cs typeface="Arial" panose="020B0604020202020204" pitchFamily="34" charset="0"/>
                      </a:endParaRPr>
                    </a:p>
                  </a:txBody>
                  <a:tcPr marL="36576" marR="36576" marT="27432" marB="27432" anchor="ctr"/>
                </a:tc>
              </a:tr>
              <a:tr h="504565">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Capital buffer allocated</a:t>
                      </a:r>
                      <a:endParaRPr lang="en-GB" sz="1100" b="1" i="0" dirty="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dirty="0" smtClean="0">
                          <a:solidFill>
                            <a:schemeClr val="tx1"/>
                          </a:solidFill>
                          <a:latin typeface="Arial" panose="020B0604020202020204" pitchFamily="34" charset="0"/>
                          <a:cs typeface="Arial" panose="020B0604020202020204" pitchFamily="34" charset="0"/>
                        </a:rPr>
                        <a:t>$3</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dirty="0" smtClean="0">
                          <a:solidFill>
                            <a:schemeClr val="tx1"/>
                          </a:solidFill>
                          <a:latin typeface="Arial" panose="020B0604020202020204" pitchFamily="34" charset="0"/>
                          <a:cs typeface="Arial" panose="020B0604020202020204" pitchFamily="34" charset="0"/>
                        </a:rPr>
                        <a:t>$4</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504565">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Anchor PPNR Impairment</a:t>
                      </a:r>
                      <a:r>
                        <a:rPr lang="en-GB" sz="1100" b="1" i="0" baseline="0" dirty="0" smtClean="0">
                          <a:solidFill>
                            <a:schemeClr val="tx1"/>
                          </a:solidFill>
                          <a:latin typeface="Arial" panose="020B0604020202020204" pitchFamily="34" charset="0"/>
                          <a:cs typeface="Arial" panose="020B0604020202020204" pitchFamily="34" charset="0"/>
                        </a:rPr>
                        <a:t> limits</a:t>
                      </a:r>
                      <a:endParaRPr lang="en-GB" sz="1100" b="1" i="0" dirty="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dirty="0" smtClean="0">
                          <a:solidFill>
                            <a:schemeClr val="tx1"/>
                          </a:solidFill>
                          <a:latin typeface="Arial" panose="020B0604020202020204" pitchFamily="34" charset="0"/>
                          <a:cs typeface="Arial" panose="020B0604020202020204" pitchFamily="34" charset="0"/>
                        </a:rPr>
                        <a:t>$14M</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dirty="0" smtClean="0">
                          <a:solidFill>
                            <a:schemeClr val="tx1"/>
                          </a:solidFill>
                          <a:latin typeface="Arial" panose="020B0604020202020204" pitchFamily="34" charset="0"/>
                          <a:cs typeface="Arial" panose="020B0604020202020204" pitchFamily="34" charset="0"/>
                        </a:rPr>
                        <a:t>$15M</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504565">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Final</a:t>
                      </a:r>
                      <a:r>
                        <a:rPr lang="en-GB" sz="1100" b="1" i="0" baseline="0" dirty="0" smtClean="0">
                          <a:solidFill>
                            <a:schemeClr val="tx1"/>
                          </a:solidFill>
                          <a:latin typeface="Arial" panose="020B0604020202020204" pitchFamily="34" charset="0"/>
                          <a:cs typeface="Arial" panose="020B0604020202020204" pitchFamily="34" charset="0"/>
                        </a:rPr>
                        <a:t> PPNR impairment limits</a:t>
                      </a:r>
                      <a:endParaRPr lang="en-GB" sz="1100" b="1" i="0" dirty="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1" dirty="0" smtClean="0">
                          <a:solidFill>
                            <a:schemeClr val="tx1"/>
                          </a:solidFill>
                          <a:latin typeface="Arial" panose="020B0604020202020204" pitchFamily="34" charset="0"/>
                          <a:cs typeface="Arial" panose="020B0604020202020204" pitchFamily="34" charset="0"/>
                        </a:rPr>
                        <a:t>$14M</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1" dirty="0" smtClean="0">
                          <a:solidFill>
                            <a:schemeClr val="tx1"/>
                          </a:solidFill>
                          <a:latin typeface="Arial" panose="020B0604020202020204" pitchFamily="34" charset="0"/>
                          <a:cs typeface="Arial" panose="020B0604020202020204" pitchFamily="34" charset="0"/>
                        </a:rPr>
                        <a:t>$16M</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bl>
          </a:graphicData>
        </a:graphic>
      </p:graphicFrame>
      <p:sp>
        <p:nvSpPr>
          <p:cNvPr id="2" name="Rectangle 1"/>
          <p:cNvSpPr/>
          <p:nvPr/>
        </p:nvSpPr>
        <p:spPr>
          <a:xfrm>
            <a:off x="7416799" y="4292377"/>
            <a:ext cx="1815753" cy="491785"/>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grpSp>
        <p:nvGrpSpPr>
          <p:cNvPr id="70" name="Group 69"/>
          <p:cNvGrpSpPr/>
          <p:nvPr/>
        </p:nvGrpSpPr>
        <p:grpSpPr>
          <a:xfrm>
            <a:off x="6172640" y="3139437"/>
            <a:ext cx="274434" cy="251159"/>
            <a:chOff x="2736905" y="1731298"/>
            <a:chExt cx="274434" cy="251159"/>
          </a:xfrm>
        </p:grpSpPr>
        <p:sp>
          <p:nvSpPr>
            <p:cNvPr id="72" name="Oval 71"/>
            <p:cNvSpPr/>
            <p:nvPr/>
          </p:nvSpPr>
          <p:spPr>
            <a:xfrm>
              <a:off x="2754798" y="1738705"/>
              <a:ext cx="228600" cy="228600"/>
            </a:xfrm>
            <a:prstGeom prst="ellipse">
              <a:avLst/>
            </a:prstGeom>
            <a:solidFill>
              <a:schemeClr val="bg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000" dirty="0" smtClean="0">
                <a:solidFill>
                  <a:srgbClr val="FF0000"/>
                </a:solidFill>
                <a:latin typeface="Arial" panose="020B0604020202020204" pitchFamily="34" charset="0"/>
                <a:cs typeface="Arial" panose="020B0604020202020204" pitchFamily="34" charset="0"/>
              </a:endParaRPr>
            </a:p>
          </p:txBody>
        </p:sp>
        <p:sp>
          <p:nvSpPr>
            <p:cNvPr id="73" name="Rectangle 72"/>
            <p:cNvSpPr/>
            <p:nvPr/>
          </p:nvSpPr>
          <p:spPr>
            <a:xfrm>
              <a:off x="2736905" y="1731298"/>
              <a:ext cx="274434" cy="251159"/>
            </a:xfrm>
            <a:prstGeom prst="rect">
              <a:avLst/>
            </a:prstGeom>
          </p:spPr>
          <p:txBody>
            <a:bodyPr wrap="none">
              <a:spAutoFit/>
            </a:bodyPr>
            <a:lstStyle/>
            <a:p>
              <a:r>
                <a:rPr lang="en-US" sz="1200" b="1" dirty="0">
                  <a:solidFill>
                    <a:srgbClr val="FF0000"/>
                  </a:solidFill>
                  <a:latin typeface="Arial" panose="020B0604020202020204" pitchFamily="34" charset="0"/>
                  <a:cs typeface="Arial" panose="020B0604020202020204" pitchFamily="34" charset="0"/>
                </a:rPr>
                <a:t>+</a:t>
              </a:r>
              <a:endParaRPr lang="en-GB" sz="1200" b="1" dirty="0">
                <a:latin typeface="Arial" panose="020B0604020202020204" pitchFamily="34" charset="0"/>
                <a:cs typeface="Arial" panose="020B0604020202020204" pitchFamily="34" charset="0"/>
              </a:endParaRPr>
            </a:p>
          </p:txBody>
        </p:sp>
      </p:grpSp>
      <p:grpSp>
        <p:nvGrpSpPr>
          <p:cNvPr id="74" name="Group 73"/>
          <p:cNvGrpSpPr/>
          <p:nvPr/>
        </p:nvGrpSpPr>
        <p:grpSpPr>
          <a:xfrm>
            <a:off x="6172640" y="3626477"/>
            <a:ext cx="274434" cy="254385"/>
            <a:chOff x="2736905" y="1728072"/>
            <a:chExt cx="274434" cy="254385"/>
          </a:xfrm>
        </p:grpSpPr>
        <p:sp>
          <p:nvSpPr>
            <p:cNvPr id="75" name="Oval 74"/>
            <p:cNvSpPr/>
            <p:nvPr/>
          </p:nvSpPr>
          <p:spPr>
            <a:xfrm>
              <a:off x="2754798" y="1728072"/>
              <a:ext cx="228600" cy="228600"/>
            </a:xfrm>
            <a:prstGeom prst="ellipse">
              <a:avLst/>
            </a:prstGeom>
            <a:solidFill>
              <a:schemeClr val="bg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000" dirty="0" smtClean="0">
                <a:solidFill>
                  <a:srgbClr val="FF0000"/>
                </a:solidFill>
                <a:latin typeface="Arial" panose="020B0604020202020204" pitchFamily="34" charset="0"/>
                <a:cs typeface="Arial" panose="020B0604020202020204" pitchFamily="34" charset="0"/>
              </a:endParaRPr>
            </a:p>
          </p:txBody>
        </p:sp>
        <p:sp>
          <p:nvSpPr>
            <p:cNvPr id="76" name="Rectangle 75"/>
            <p:cNvSpPr/>
            <p:nvPr/>
          </p:nvSpPr>
          <p:spPr>
            <a:xfrm>
              <a:off x="2736905" y="1731298"/>
              <a:ext cx="274434" cy="251159"/>
            </a:xfrm>
            <a:prstGeom prst="rect">
              <a:avLst/>
            </a:prstGeom>
          </p:spPr>
          <p:txBody>
            <a:bodyPr wrap="none">
              <a:spAutoFit/>
            </a:bodyPr>
            <a:lstStyle/>
            <a:p>
              <a:r>
                <a:rPr lang="en-US" sz="1200" b="1" dirty="0" smtClean="0">
                  <a:solidFill>
                    <a:srgbClr val="FF0000"/>
                  </a:solidFill>
                  <a:latin typeface="Arial" panose="020B0604020202020204" pitchFamily="34" charset="0"/>
                  <a:cs typeface="Arial" panose="020B0604020202020204" pitchFamily="34" charset="0"/>
                </a:rPr>
                <a:t>=</a:t>
              </a:r>
              <a:endParaRPr lang="en-GB" sz="1200" b="1" dirty="0">
                <a:latin typeface="Arial" panose="020B0604020202020204" pitchFamily="34" charset="0"/>
                <a:cs typeface="Arial" panose="020B0604020202020204" pitchFamily="34" charset="0"/>
              </a:endParaRPr>
            </a:p>
          </p:txBody>
        </p:sp>
      </p:grpSp>
      <p:sp>
        <p:nvSpPr>
          <p:cNvPr id="57" name="TextBox 56"/>
          <p:cNvSpPr txBox="1"/>
          <p:nvPr/>
        </p:nvSpPr>
        <p:spPr>
          <a:xfrm>
            <a:off x="2178802" y="3735011"/>
            <a:ext cx="196588" cy="457200"/>
          </a:xfrm>
          <a:prstGeom prst="rect">
            <a:avLst/>
          </a:prstGeom>
          <a:noFill/>
        </p:spPr>
        <p:txBody>
          <a:bodyPr wrap="square" rtlCol="0">
            <a:noAutofit/>
          </a:bodyPr>
          <a:lstStyle/>
          <a:p>
            <a:pPr>
              <a:lnSpc>
                <a:spcPct val="100000"/>
              </a:lnSpc>
            </a:pPr>
            <a:r>
              <a:rPr lang="en-US" sz="1400" b="1" dirty="0" smtClean="0">
                <a:solidFill>
                  <a:srgbClr val="000000"/>
                </a:solidFill>
              </a:rPr>
              <a:t>-</a:t>
            </a:r>
            <a:endParaRPr lang="en-US" sz="1400" b="1" dirty="0">
              <a:solidFill>
                <a:srgbClr val="000000"/>
              </a:solidFill>
            </a:endParaRPr>
          </a:p>
        </p:txBody>
      </p:sp>
      <p:sp>
        <p:nvSpPr>
          <p:cNvPr id="71" name="TextBox 70"/>
          <p:cNvSpPr txBox="1"/>
          <p:nvPr/>
        </p:nvSpPr>
        <p:spPr>
          <a:xfrm>
            <a:off x="3229186" y="3770990"/>
            <a:ext cx="312317" cy="457200"/>
          </a:xfrm>
          <a:prstGeom prst="rect">
            <a:avLst/>
          </a:prstGeom>
          <a:noFill/>
        </p:spPr>
        <p:txBody>
          <a:bodyPr wrap="square" rtlCol="0">
            <a:noAutofit/>
          </a:bodyPr>
          <a:lstStyle/>
          <a:p>
            <a:pPr>
              <a:lnSpc>
                <a:spcPct val="100000"/>
              </a:lnSpc>
            </a:pPr>
            <a:r>
              <a:rPr lang="en-US" sz="1400" b="1" dirty="0" smtClean="0">
                <a:solidFill>
                  <a:srgbClr val="000000"/>
                </a:solidFill>
              </a:rPr>
              <a:t>=</a:t>
            </a:r>
            <a:endParaRPr lang="en-US" sz="1400" b="1" dirty="0">
              <a:solidFill>
                <a:srgbClr val="000000"/>
              </a:solidFill>
            </a:endParaRPr>
          </a:p>
        </p:txBody>
      </p:sp>
      <p:grpSp>
        <p:nvGrpSpPr>
          <p:cNvPr id="9" name="Group 8"/>
          <p:cNvGrpSpPr/>
          <p:nvPr/>
        </p:nvGrpSpPr>
        <p:grpSpPr>
          <a:xfrm>
            <a:off x="285126" y="3044540"/>
            <a:ext cx="4149068" cy="457200"/>
            <a:chOff x="487153" y="2725550"/>
            <a:chExt cx="4149068" cy="457200"/>
          </a:xfrm>
        </p:grpSpPr>
        <p:sp>
          <p:nvSpPr>
            <p:cNvPr id="48" name="TextBox 47"/>
            <p:cNvSpPr txBox="1"/>
            <p:nvPr/>
          </p:nvSpPr>
          <p:spPr>
            <a:xfrm>
              <a:off x="487153" y="2738707"/>
              <a:ext cx="1093016" cy="430887"/>
            </a:xfrm>
            <a:prstGeom prst="rect">
              <a:avLst/>
            </a:prstGeom>
            <a:noFill/>
          </p:spPr>
          <p:txBody>
            <a:bodyPr wrap="square" rtlCol="0">
              <a:spAutoFit/>
            </a:bodyPr>
            <a:lstStyle/>
            <a:p>
              <a:pPr algn="l">
                <a:lnSpc>
                  <a:spcPct val="100000"/>
                </a:lnSpc>
              </a:pPr>
              <a:r>
                <a:rPr lang="en-US" sz="1100" b="1" dirty="0" smtClean="0"/>
                <a:t>Total Revenue</a:t>
              </a:r>
              <a:endParaRPr lang="en-US" sz="1100" b="1" dirty="0"/>
            </a:p>
          </p:txBody>
        </p:sp>
        <p:sp>
          <p:nvSpPr>
            <p:cNvPr id="55" name="Rectangle 54"/>
            <p:cNvSpPr/>
            <p:nvPr/>
          </p:nvSpPr>
          <p:spPr bwMode="auto">
            <a:xfrm>
              <a:off x="1509616" y="2725550"/>
              <a:ext cx="868680" cy="457200"/>
            </a:xfrm>
            <a:prstGeom prst="rect">
              <a:avLst/>
            </a:prstGeom>
            <a:noFill/>
            <a:ln w="6350" cap="flat" cmpd="sng" algn="ctr">
              <a:solidFill>
                <a:schemeClr val="accent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eaLnBrk="0" hangingPunct="0">
                <a:lnSpc>
                  <a:spcPct val="100000"/>
                </a:lnSpc>
              </a:pPr>
              <a:r>
                <a:rPr lang="en-US" sz="1100" dirty="0" smtClean="0">
                  <a:solidFill>
                    <a:schemeClr val="tx2"/>
                  </a:solidFill>
                </a:rPr>
                <a:t>$19M</a:t>
              </a:r>
              <a:endParaRPr lang="en-US" sz="1100" dirty="0">
                <a:solidFill>
                  <a:schemeClr val="tx2"/>
                </a:solidFill>
              </a:endParaRPr>
            </a:p>
          </p:txBody>
        </p:sp>
        <p:sp>
          <p:nvSpPr>
            <p:cNvPr id="56" name="Rectangle 55"/>
            <p:cNvSpPr/>
            <p:nvPr/>
          </p:nvSpPr>
          <p:spPr bwMode="auto">
            <a:xfrm>
              <a:off x="2591249" y="2725550"/>
              <a:ext cx="868680" cy="457200"/>
            </a:xfrm>
            <a:prstGeom prst="rect">
              <a:avLst/>
            </a:prstGeom>
            <a:noFill/>
            <a:ln w="6350" cap="flat" cmpd="sng" algn="ctr">
              <a:solidFill>
                <a:schemeClr val="accent1"/>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noAutofit/>
            </a:bodyPr>
            <a:lstStyle/>
            <a:p>
              <a:pPr eaLnBrk="0" hangingPunct="0">
                <a:lnSpc>
                  <a:spcPct val="100000"/>
                </a:lnSpc>
              </a:pPr>
              <a:r>
                <a:rPr lang="en-US" sz="1100" dirty="0" smtClean="0">
                  <a:solidFill>
                    <a:schemeClr val="tx2"/>
                  </a:solidFill>
                </a:rPr>
                <a:t>$18M</a:t>
              </a:r>
              <a:endParaRPr lang="en-US" sz="1100" dirty="0">
                <a:solidFill>
                  <a:schemeClr val="tx2"/>
                </a:solidFill>
              </a:endParaRPr>
            </a:p>
          </p:txBody>
        </p:sp>
        <p:sp>
          <p:nvSpPr>
            <p:cNvPr id="88" name="Rectangle 87"/>
            <p:cNvSpPr/>
            <p:nvPr/>
          </p:nvSpPr>
          <p:spPr bwMode="auto">
            <a:xfrm>
              <a:off x="3767541" y="2725550"/>
              <a:ext cx="868680" cy="457200"/>
            </a:xfrm>
            <a:prstGeom prst="rect">
              <a:avLst/>
            </a:prstGeom>
            <a:solidFill>
              <a:schemeClr val="bg1"/>
            </a:solidFill>
            <a:ln w="63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1100" dirty="0" smtClean="0">
                  <a:solidFill>
                    <a:schemeClr val="tx2"/>
                  </a:solidFill>
                </a:rPr>
                <a:t>$</a:t>
              </a:r>
              <a:r>
                <a:rPr lang="en-US" sz="1100" dirty="0">
                  <a:solidFill>
                    <a:schemeClr val="tx2"/>
                  </a:solidFill>
                </a:rPr>
                <a:t>1</a:t>
              </a:r>
              <a:r>
                <a:rPr lang="en-US" sz="1100" dirty="0" smtClean="0">
                  <a:solidFill>
                    <a:schemeClr val="tx2"/>
                  </a:solidFill>
                </a:rPr>
                <a:t>M</a:t>
              </a:r>
              <a:endParaRPr lang="en-US" sz="1100" dirty="0">
                <a:solidFill>
                  <a:schemeClr val="tx2"/>
                </a:solidFill>
              </a:endParaRPr>
            </a:p>
          </p:txBody>
        </p:sp>
      </p:grpSp>
      <p:grpSp>
        <p:nvGrpSpPr>
          <p:cNvPr id="8" name="Group 7"/>
          <p:cNvGrpSpPr/>
          <p:nvPr/>
        </p:nvGrpSpPr>
        <p:grpSpPr>
          <a:xfrm>
            <a:off x="285126" y="4282680"/>
            <a:ext cx="4149068" cy="459432"/>
            <a:chOff x="487153" y="4762896"/>
            <a:chExt cx="4149068" cy="459432"/>
          </a:xfrm>
        </p:grpSpPr>
        <p:sp>
          <p:nvSpPr>
            <p:cNvPr id="51" name="TextBox 50"/>
            <p:cNvSpPr txBox="1"/>
            <p:nvPr/>
          </p:nvSpPr>
          <p:spPr>
            <a:xfrm>
              <a:off x="487153" y="4791441"/>
              <a:ext cx="1093016" cy="430887"/>
            </a:xfrm>
            <a:prstGeom prst="rect">
              <a:avLst/>
            </a:prstGeom>
            <a:noFill/>
          </p:spPr>
          <p:txBody>
            <a:bodyPr wrap="square" rtlCol="0">
              <a:spAutoFit/>
            </a:bodyPr>
            <a:lstStyle/>
            <a:p>
              <a:pPr algn="l">
                <a:lnSpc>
                  <a:spcPct val="100000"/>
                </a:lnSpc>
              </a:pPr>
              <a:r>
                <a:rPr lang="en-US" sz="1100" b="1" dirty="0" smtClean="0"/>
                <a:t>Non-Interest Expense</a:t>
              </a:r>
              <a:endParaRPr lang="en-US" sz="1100" b="1" dirty="0"/>
            </a:p>
          </p:txBody>
        </p:sp>
        <p:sp>
          <p:nvSpPr>
            <p:cNvPr id="79" name="Rectangle 78"/>
            <p:cNvSpPr/>
            <p:nvPr/>
          </p:nvSpPr>
          <p:spPr bwMode="auto">
            <a:xfrm>
              <a:off x="1509616" y="4762896"/>
              <a:ext cx="868680" cy="457200"/>
            </a:xfrm>
            <a:prstGeom prst="rect">
              <a:avLst/>
            </a:prstGeom>
            <a:noFill/>
            <a:ln w="63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1100" dirty="0" smtClean="0">
                  <a:solidFill>
                    <a:srgbClr val="000000"/>
                  </a:solidFill>
                </a:rPr>
                <a:t>-$46M</a:t>
              </a:r>
              <a:endParaRPr lang="en-US" sz="1100" dirty="0">
                <a:solidFill>
                  <a:srgbClr val="000000"/>
                </a:solidFill>
              </a:endParaRPr>
            </a:p>
          </p:txBody>
        </p:sp>
        <p:sp>
          <p:nvSpPr>
            <p:cNvPr id="80" name="Rectangle 79"/>
            <p:cNvSpPr/>
            <p:nvPr/>
          </p:nvSpPr>
          <p:spPr bwMode="auto">
            <a:xfrm>
              <a:off x="2591249" y="4762896"/>
              <a:ext cx="868680" cy="457200"/>
            </a:xfrm>
            <a:prstGeom prst="rect">
              <a:avLst/>
            </a:prstGeom>
            <a:noFill/>
            <a:ln w="63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1100" dirty="0" smtClean="0">
                  <a:solidFill>
                    <a:srgbClr val="000000"/>
                  </a:solidFill>
                </a:rPr>
                <a:t>-$45M</a:t>
              </a:r>
              <a:endParaRPr lang="en-US" sz="1100" dirty="0">
                <a:solidFill>
                  <a:srgbClr val="000000"/>
                </a:solidFill>
              </a:endParaRPr>
            </a:p>
          </p:txBody>
        </p:sp>
        <p:sp>
          <p:nvSpPr>
            <p:cNvPr id="95" name="Rectangle 94"/>
            <p:cNvSpPr/>
            <p:nvPr/>
          </p:nvSpPr>
          <p:spPr bwMode="auto">
            <a:xfrm>
              <a:off x="3767541" y="4762896"/>
              <a:ext cx="868680" cy="457200"/>
            </a:xfrm>
            <a:prstGeom prst="rect">
              <a:avLst/>
            </a:prstGeom>
            <a:solidFill>
              <a:schemeClr val="bg1"/>
            </a:solidFill>
            <a:ln w="63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1100" dirty="0" smtClean="0">
                  <a:solidFill>
                    <a:srgbClr val="000000"/>
                  </a:solidFill>
                </a:rPr>
                <a:t>-$</a:t>
              </a:r>
              <a:r>
                <a:rPr lang="en-US" sz="1100" dirty="0">
                  <a:solidFill>
                    <a:srgbClr val="000000"/>
                  </a:solidFill>
                </a:rPr>
                <a:t>1</a:t>
              </a:r>
              <a:r>
                <a:rPr lang="en-US" sz="1100" dirty="0" smtClean="0">
                  <a:solidFill>
                    <a:srgbClr val="000000"/>
                  </a:solidFill>
                </a:rPr>
                <a:t>M</a:t>
              </a:r>
              <a:endParaRPr lang="en-US" sz="1100" dirty="0">
                <a:solidFill>
                  <a:srgbClr val="000000"/>
                </a:solidFill>
              </a:endParaRPr>
            </a:p>
          </p:txBody>
        </p:sp>
      </p:grpSp>
      <p:grpSp>
        <p:nvGrpSpPr>
          <p:cNvPr id="6" name="Group 5"/>
          <p:cNvGrpSpPr/>
          <p:nvPr/>
        </p:nvGrpSpPr>
        <p:grpSpPr>
          <a:xfrm>
            <a:off x="285126" y="3663610"/>
            <a:ext cx="4149068" cy="457200"/>
            <a:chOff x="487153" y="3413846"/>
            <a:chExt cx="4149068" cy="457200"/>
          </a:xfrm>
        </p:grpSpPr>
        <p:sp>
          <p:nvSpPr>
            <p:cNvPr id="49" name="TextBox 48"/>
            <p:cNvSpPr txBox="1"/>
            <p:nvPr/>
          </p:nvSpPr>
          <p:spPr>
            <a:xfrm>
              <a:off x="487153" y="3427003"/>
              <a:ext cx="1093016" cy="430887"/>
            </a:xfrm>
            <a:prstGeom prst="rect">
              <a:avLst/>
            </a:prstGeom>
            <a:noFill/>
          </p:spPr>
          <p:txBody>
            <a:bodyPr wrap="square" rtlCol="0">
              <a:spAutoFit/>
            </a:bodyPr>
            <a:lstStyle/>
            <a:p>
              <a:pPr algn="l">
                <a:lnSpc>
                  <a:spcPct val="100000"/>
                </a:lnSpc>
              </a:pPr>
              <a:r>
                <a:rPr lang="en-US" sz="1100" b="1" dirty="0" smtClean="0"/>
                <a:t>Op. risk expenses</a:t>
              </a:r>
              <a:r>
                <a:rPr lang="en-US" sz="1100" b="1" baseline="30000" dirty="0" smtClean="0"/>
                <a:t>1</a:t>
              </a:r>
              <a:endParaRPr lang="en-US" sz="1100" b="1" dirty="0"/>
            </a:p>
          </p:txBody>
        </p:sp>
        <p:sp>
          <p:nvSpPr>
            <p:cNvPr id="81" name="Rectangle 80"/>
            <p:cNvSpPr/>
            <p:nvPr/>
          </p:nvSpPr>
          <p:spPr bwMode="auto">
            <a:xfrm>
              <a:off x="1509616" y="3413846"/>
              <a:ext cx="868680" cy="457200"/>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1100" dirty="0" smtClean="0">
                  <a:solidFill>
                    <a:srgbClr val="000000"/>
                  </a:solidFill>
                </a:rPr>
                <a:t>-$25M</a:t>
              </a:r>
              <a:endParaRPr lang="en-US" sz="1100" dirty="0">
                <a:solidFill>
                  <a:srgbClr val="000000"/>
                </a:solidFill>
              </a:endParaRPr>
            </a:p>
          </p:txBody>
        </p:sp>
        <p:sp>
          <p:nvSpPr>
            <p:cNvPr id="82" name="Rectangle 81"/>
            <p:cNvSpPr/>
            <p:nvPr/>
          </p:nvSpPr>
          <p:spPr bwMode="auto">
            <a:xfrm>
              <a:off x="2591249" y="3413846"/>
              <a:ext cx="868680" cy="457200"/>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1100" dirty="0" smtClean="0">
                  <a:solidFill>
                    <a:srgbClr val="000000"/>
                  </a:solidFill>
                </a:rPr>
                <a:t>-$36M</a:t>
              </a:r>
              <a:endParaRPr lang="en-US" sz="1100" dirty="0">
                <a:solidFill>
                  <a:srgbClr val="000000"/>
                </a:solidFill>
              </a:endParaRPr>
            </a:p>
          </p:txBody>
        </p:sp>
        <p:sp>
          <p:nvSpPr>
            <p:cNvPr id="100" name="Rectangle 99"/>
            <p:cNvSpPr/>
            <p:nvPr/>
          </p:nvSpPr>
          <p:spPr bwMode="auto">
            <a:xfrm>
              <a:off x="3767541" y="3413846"/>
              <a:ext cx="868680" cy="457200"/>
            </a:xfrm>
            <a:prstGeom prst="rect">
              <a:avLst/>
            </a:prstGeom>
            <a:solidFill>
              <a:schemeClr val="bg1"/>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sz="1100" dirty="0" smtClean="0">
                  <a:solidFill>
                    <a:srgbClr val="000000"/>
                  </a:solidFill>
                </a:rPr>
                <a:t>$11M</a:t>
              </a:r>
              <a:endParaRPr lang="en-US" sz="1100" dirty="0">
                <a:solidFill>
                  <a:srgbClr val="000000"/>
                </a:solidFill>
              </a:endParaRPr>
            </a:p>
          </p:txBody>
        </p:sp>
      </p:grpSp>
      <p:cxnSp>
        <p:nvCxnSpPr>
          <p:cNvPr id="52" name="Straight Connector 51"/>
          <p:cNvCxnSpPr/>
          <p:nvPr/>
        </p:nvCxnSpPr>
        <p:spPr>
          <a:xfrm>
            <a:off x="4795838" y="1449388"/>
            <a:ext cx="0" cy="4480560"/>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53" name="Rectangular Callout 52"/>
          <p:cNvSpPr/>
          <p:nvPr/>
        </p:nvSpPr>
        <p:spPr>
          <a:xfrm>
            <a:off x="6772940" y="5040712"/>
            <a:ext cx="2094613" cy="444618"/>
          </a:xfrm>
          <a:prstGeom prst="wedgeRectCallout">
            <a:avLst>
              <a:gd name="adj1" fmla="val 28599"/>
              <a:gd name="adj2" fmla="val -76762"/>
            </a:avLst>
          </a:prstGeom>
          <a:solidFill>
            <a:schemeClr val="bg1">
              <a:lumMod val="95000"/>
            </a:schemeClr>
          </a:solidFill>
          <a:ln w="9525">
            <a:solidFill>
              <a:schemeClr val="bg2"/>
            </a:solidFill>
          </a:ln>
          <a:effectLst/>
        </p:spPr>
        <p:style>
          <a:lnRef idx="1">
            <a:schemeClr val="accent1"/>
          </a:lnRef>
          <a:fillRef idx="3">
            <a:schemeClr val="accent1"/>
          </a:fillRef>
          <a:effectRef idx="2">
            <a:schemeClr val="accent1"/>
          </a:effectRef>
          <a:fontRef idx="minor">
            <a:schemeClr val="lt1"/>
          </a:fontRef>
        </p:style>
        <p:txBody>
          <a:bodyPr lIns="72009" tIns="72009" rIns="72009" bIns="72009" rtlCol="0" anchor="ctr"/>
          <a:lstStyle/>
          <a:p>
            <a:pPr algn="ctr"/>
            <a:r>
              <a:rPr lang="en-GB" dirty="0" smtClean="0">
                <a:solidFill>
                  <a:schemeClr val="tx1"/>
                </a:solidFill>
                <a:latin typeface="Arial"/>
                <a:cs typeface="Arial" panose="020B0604020202020204" pitchFamily="34" charset="0"/>
                <a:sym typeface="Arial"/>
              </a:rPr>
              <a:t>Increased buffer between Amber and Red to create meaningful difference in limits</a:t>
            </a:r>
          </a:p>
        </p:txBody>
      </p:sp>
      <p:grpSp>
        <p:nvGrpSpPr>
          <p:cNvPr id="54" name="Group 53"/>
          <p:cNvGrpSpPr/>
          <p:nvPr/>
        </p:nvGrpSpPr>
        <p:grpSpPr>
          <a:xfrm>
            <a:off x="443921" y="72184"/>
            <a:ext cx="3914965" cy="189008"/>
            <a:chOff x="403281" y="164517"/>
            <a:chExt cx="3914965" cy="189008"/>
          </a:xfrm>
        </p:grpSpPr>
        <p:sp>
          <p:nvSpPr>
            <p:cNvPr id="58" name="Text Box 75"/>
            <p:cNvSpPr txBox="1">
              <a:spLocks noChangeArrowheads="1"/>
            </p:cNvSpPr>
            <p:nvPr/>
          </p:nvSpPr>
          <p:spPr bwMode="gray">
            <a:xfrm>
              <a:off x="636148" y="166688"/>
              <a:ext cx="368209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Capital adequacy risk: Calibration – PPNR impairment</a:t>
              </a:r>
              <a:endParaRPr lang="en-US" sz="1200" dirty="0">
                <a:solidFill>
                  <a:schemeClr val="accent1"/>
                </a:solidFill>
              </a:endParaRPr>
            </a:p>
          </p:txBody>
        </p:sp>
        <p:sp>
          <p:nvSpPr>
            <p:cNvPr id="59" name="Oval 58"/>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29990428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a:solidFill>
                  <a:srgbClr val="FF0000"/>
                </a:solidFill>
              </a:rPr>
              <a:t>8</a:t>
            </a:r>
            <a:r>
              <a:rPr lang="en-GB" dirty="0" smtClean="0">
                <a:solidFill>
                  <a:srgbClr val="FF0000"/>
                </a:solidFill>
              </a:rPr>
              <a:t>.</a:t>
            </a:r>
            <a:r>
              <a:rPr lang="en-GB" dirty="0" smtClean="0"/>
              <a:t> Operational risk</a:t>
            </a:r>
            <a:endParaRPr lang="en-GB" b="0" dirty="0"/>
          </a:p>
        </p:txBody>
      </p:sp>
    </p:spTree>
    <p:extLst>
      <p:ext uri="{BB962C8B-B14F-4D97-AF65-F5344CB8AC3E}">
        <p14:creationId xmlns:p14="http://schemas.microsoft.com/office/powerpoint/2010/main" val="4079960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US" dirty="0" smtClean="0"/>
              <a:t>Limit overview: </a:t>
            </a:r>
            <a:r>
              <a:rPr lang="en-US" b="0" dirty="0" smtClean="0"/>
              <a:t>Operational risk</a:t>
            </a:r>
            <a:endParaRPr lang="en-GB" dirty="0"/>
          </a:p>
        </p:txBody>
      </p:sp>
      <p:graphicFrame>
        <p:nvGraphicFramePr>
          <p:cNvPr id="12" name="Table 11"/>
          <p:cNvGraphicFramePr>
            <a:graphicFrameLocks noGrp="1"/>
          </p:cNvGraphicFramePr>
          <p:nvPr>
            <p:extLst>
              <p:ext uri="{D42A27DB-BD31-4B8C-83A1-F6EECF244321}">
                <p14:modId xmlns:p14="http://schemas.microsoft.com/office/powerpoint/2010/main" val="2674488071"/>
              </p:ext>
            </p:extLst>
          </p:nvPr>
        </p:nvGraphicFramePr>
        <p:xfrm>
          <a:off x="366713" y="1463040"/>
          <a:ext cx="8882061" cy="1073344"/>
        </p:xfrm>
        <a:graphic>
          <a:graphicData uri="http://schemas.openxmlformats.org/drawingml/2006/table">
            <a:tbl>
              <a:tblPr firstRow="1" bandRow="1"/>
              <a:tblGrid>
                <a:gridCol w="994727"/>
                <a:gridCol w="2387600"/>
                <a:gridCol w="1412240"/>
                <a:gridCol w="1137920"/>
                <a:gridCol w="1474787"/>
                <a:gridCol w="1474787"/>
              </a:tblGrid>
              <a:tr h="207382">
                <a:tc>
                  <a:txBody>
                    <a:bodyPr/>
                    <a:lstStyle/>
                    <a:p>
                      <a:r>
                        <a:rPr lang="en-US" sz="1100" b="1" dirty="0" smtClean="0">
                          <a:solidFill>
                            <a:schemeClr val="accent1"/>
                          </a:solidFill>
                          <a:latin typeface="Arial" panose="020B0604020202020204" pitchFamily="34" charset="0"/>
                          <a:cs typeface="Arial" panose="020B0604020202020204" pitchFamily="34" charset="0"/>
                        </a:rPr>
                        <a:t>Risk type</a:t>
                      </a:r>
                      <a:endParaRPr lang="en-US" sz="1100" b="1" dirty="0">
                        <a:solidFill>
                          <a:schemeClr val="accent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chemeClr val="accent1"/>
                          </a:solidFill>
                          <a:latin typeface="Arial" panose="020B0604020202020204" pitchFamily="34" charset="0"/>
                          <a:cs typeface="Arial" panose="020B0604020202020204" pitchFamily="34" charset="0"/>
                        </a:rPr>
                        <a:t>Metrics</a:t>
                      </a:r>
                      <a:endParaRPr lang="en-US" sz="1100" b="1" dirty="0">
                        <a:solidFill>
                          <a:schemeClr val="accent1"/>
                        </a:solidFill>
                        <a:latin typeface="Arial" panose="020B0604020202020204" pitchFamily="34" charset="0"/>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chemeClr val="accent1"/>
                          </a:solidFill>
                          <a:latin typeface="Arial" panose="020B0604020202020204" pitchFamily="34" charset="0"/>
                          <a:cs typeface="Arial" panose="020B0604020202020204" pitchFamily="34" charset="0"/>
                        </a:rPr>
                        <a:t>Entity</a:t>
                      </a:r>
                      <a:r>
                        <a:rPr lang="en-US" sz="1100" b="1" baseline="0" dirty="0" smtClean="0">
                          <a:solidFill>
                            <a:schemeClr val="accent1"/>
                          </a:solidFill>
                          <a:latin typeface="Arial" panose="020B0604020202020204" pitchFamily="34" charset="0"/>
                          <a:cs typeface="Arial" panose="020B0604020202020204" pitchFamily="34" charset="0"/>
                        </a:rPr>
                        <a:t>/</a:t>
                      </a:r>
                      <a:r>
                        <a:rPr lang="en-US" sz="1100" b="1" dirty="0" smtClean="0">
                          <a:solidFill>
                            <a:schemeClr val="accent1"/>
                          </a:solidFill>
                          <a:latin typeface="Arial" panose="020B0604020202020204" pitchFamily="34" charset="0"/>
                          <a:cs typeface="Arial" panose="020B0604020202020204" pitchFamily="34" charset="0"/>
                        </a:rPr>
                        <a:t>portfolio</a:t>
                      </a:r>
                      <a:endParaRPr lang="en-US" sz="1100" b="1" dirty="0">
                        <a:solidFill>
                          <a:schemeClr val="accent1"/>
                        </a:solidFill>
                        <a:latin typeface="Arial" panose="020B0604020202020204" pitchFamily="34" charset="0"/>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pPr>
                      <a:r>
                        <a:rPr lang="en-US" sz="1100" b="1" kern="1200" dirty="0" smtClean="0">
                          <a:solidFill>
                            <a:schemeClr val="tx1"/>
                          </a:solidFill>
                          <a:latin typeface="Arial" panose="020B0604020202020204" pitchFamily="34" charset="0"/>
                          <a:ea typeface="+mn-ea"/>
                          <a:cs typeface="Arial" panose="020B0604020202020204" pitchFamily="34" charset="0"/>
                        </a:rPr>
                        <a:t>March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pPr>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87544">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Operational risk</a:t>
                      </a:r>
                    </a:p>
                  </a:txBody>
                  <a:tcPr marL="45720" marR="45720" anchor="ctr">
                    <a:lnL w="19050" cap="flat" cmpd="sng" algn="ctr">
                      <a:noFill/>
                      <a:prstDash val="solid"/>
                      <a:round/>
                      <a:headEnd type="none" w="med" len="med"/>
                      <a:tailEnd type="none" w="med" len="med"/>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Gross Operational</a:t>
                      </a:r>
                      <a:r>
                        <a:rPr lang="en-US" sz="1100" u="none" strike="noStrike" baseline="0" dirty="0" smtClean="0">
                          <a:effectLst/>
                          <a:latin typeface="Arial" panose="020B0604020202020204" pitchFamily="34" charset="0"/>
                          <a:cs typeface="Arial" panose="020B0604020202020204" pitchFamily="34" charset="0"/>
                        </a:rPr>
                        <a:t> Risk L</a:t>
                      </a:r>
                      <a:r>
                        <a:rPr lang="en-US" sz="1100" u="none" strike="noStrike" dirty="0" smtClean="0">
                          <a:effectLst/>
                          <a:latin typeface="Arial" panose="020B0604020202020204" pitchFamily="34" charset="0"/>
                          <a:cs typeface="Arial" panose="020B0604020202020204" pitchFamily="34" charset="0"/>
                        </a:rPr>
                        <a:t>osses </a:t>
                      </a:r>
                      <a:r>
                        <a:rPr lang="en-US" sz="1100" u="none" strike="noStrike" dirty="0">
                          <a:effectLst/>
                          <a:latin typeface="Arial" panose="020B0604020202020204" pitchFamily="34" charset="0"/>
                          <a:cs typeface="Arial" panose="020B0604020202020204" pitchFamily="34" charset="0"/>
                        </a:rPr>
                        <a:t>/ </a:t>
                      </a:r>
                      <a:r>
                        <a:rPr lang="en-US" sz="1100" u="none" strike="noStrike" dirty="0" smtClean="0">
                          <a:effectLst/>
                          <a:latin typeface="Arial" panose="020B0604020202020204" pitchFamily="34" charset="0"/>
                          <a:cs typeface="Arial" panose="020B0604020202020204" pitchFamily="34" charset="0"/>
                        </a:rPr>
                        <a:t>Gross Margin</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SSLLC</a:t>
                      </a:r>
                      <a:endParaRPr lang="en-US" sz="1100" b="0" dirty="0">
                        <a:latin typeface="Arial" panose="020B0604020202020204" pitchFamily="34" charset="0"/>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2%</a:t>
                      </a:r>
                    </a:p>
                  </a:txBody>
                  <a:tcPr marL="45720" marR="45720" anchor="ctr">
                    <a:lnL w="12700" cap="flat" cmpd="sng" algn="ctr">
                      <a:noFill/>
                      <a:prstDash val="solid"/>
                      <a:round/>
                      <a:headEnd type="none" w="med" len="med"/>
                      <a:tailEnd type="none" w="med" len="med"/>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&gt;=1.5%</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&gt;=2.0%</a:t>
                      </a:r>
                      <a:endParaRPr lang="en-US" sz="1100" dirty="0">
                        <a:latin typeface="Arial" panose="020B0604020202020204" pitchFamily="34" charset="0"/>
                        <a:cs typeface="Arial" panose="020B0604020202020204" pitchFamily="34" charset="0"/>
                      </a:endParaRPr>
                    </a:p>
                  </a:txBody>
                  <a:tcPr marL="45720" marR="45720" anchor="ctr">
                    <a:lnL>
                      <a:noFill/>
                    </a:lnL>
                    <a:lnR w="1905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87544">
                <a:tc vMerge="1">
                  <a:txBody>
                    <a:bodyPr/>
                    <a:lstStyle/>
                    <a:p>
                      <a:endParaRPr lang="en-US"/>
                    </a:p>
                  </a:txBody>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Material</a:t>
                      </a:r>
                      <a:r>
                        <a:rPr lang="en-US" sz="1100" u="none" strike="noStrike" baseline="0" dirty="0" smtClean="0">
                          <a:effectLst/>
                          <a:latin typeface="Arial" panose="020B0604020202020204" pitchFamily="34" charset="0"/>
                          <a:cs typeface="Arial" panose="020B0604020202020204" pitchFamily="34" charset="0"/>
                        </a:rPr>
                        <a:t> Operational Risk E</a:t>
                      </a:r>
                      <a:r>
                        <a:rPr lang="en-US" sz="1100" u="none" strike="noStrike" dirty="0" smtClean="0">
                          <a:effectLst/>
                          <a:latin typeface="Arial" panose="020B0604020202020204" pitchFamily="34" charset="0"/>
                          <a:cs typeface="Arial" panose="020B0604020202020204" pitchFamily="34" charset="0"/>
                        </a:rPr>
                        <a:t>vents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SSLLC</a:t>
                      </a:r>
                      <a:endParaRPr lang="en-US" sz="1100" b="0" dirty="0">
                        <a:latin typeface="Arial" panose="020B0604020202020204" pitchFamily="34" charset="0"/>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2</a:t>
                      </a:r>
                    </a:p>
                  </a:txBody>
                  <a:tcPr marL="45720" marR="45720" anchor="ctr">
                    <a:lnL w="12700" cap="flat" cmpd="sng" algn="ctr">
                      <a:noFill/>
                      <a:prstDash val="solid"/>
                      <a:round/>
                      <a:headEnd type="none" w="med" len="med"/>
                      <a:tailEnd type="none" w="med" len="med"/>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a:t>
                      </a:r>
                    </a:p>
                  </a:txBody>
                  <a:tcPr marL="45720" marR="45720" anchor="ctr">
                    <a:lnL>
                      <a:noFill/>
                    </a:lnL>
                    <a:lnR w="19050" cap="flat" cmpd="sng" algn="ctr">
                      <a:no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grpSp>
        <p:nvGrpSpPr>
          <p:cNvPr id="17" name="Group 16"/>
          <p:cNvGrpSpPr/>
          <p:nvPr/>
        </p:nvGrpSpPr>
        <p:grpSpPr>
          <a:xfrm>
            <a:off x="443921" y="72184"/>
            <a:ext cx="2364861" cy="189008"/>
            <a:chOff x="403281" y="164517"/>
            <a:chExt cx="2364861" cy="189008"/>
          </a:xfrm>
        </p:grpSpPr>
        <p:sp>
          <p:nvSpPr>
            <p:cNvPr id="22" name="Text Box 75"/>
            <p:cNvSpPr txBox="1">
              <a:spLocks noChangeArrowheads="1"/>
            </p:cNvSpPr>
            <p:nvPr/>
          </p:nvSpPr>
          <p:spPr bwMode="gray">
            <a:xfrm>
              <a:off x="636148" y="166688"/>
              <a:ext cx="2131994"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Operational risk: Limit overview</a:t>
              </a:r>
              <a:endParaRPr lang="en-US" sz="1200" dirty="0">
                <a:solidFill>
                  <a:schemeClr val="accent1"/>
                </a:solidFill>
              </a:endParaRPr>
            </a:p>
          </p:txBody>
        </p:sp>
        <p:sp>
          <p:nvSpPr>
            <p:cNvPr id="23" name="Oval 22"/>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8</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4240029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44" y="523407"/>
            <a:ext cx="9336044" cy="357021"/>
          </a:xfrm>
          <a:prstGeom prst="rect">
            <a:avLst/>
          </a:prstGeom>
          <a:noFill/>
        </p:spPr>
        <p:txBody>
          <a:bodyPr wrap="square" rtlCol="0">
            <a:spAutoFit/>
          </a:bodyPr>
          <a:lstStyle/>
          <a:p>
            <a:pPr algn="l"/>
            <a:r>
              <a:rPr lang="en-US" sz="2000" b="1" dirty="0"/>
              <a:t>Metric selection:</a:t>
            </a:r>
            <a:r>
              <a:rPr lang="en-US" sz="2000" dirty="0"/>
              <a:t> </a:t>
            </a:r>
            <a:r>
              <a:rPr lang="en-US" sz="2000" dirty="0" smtClean="0"/>
              <a:t>Operational risk metrics</a:t>
            </a:r>
            <a:endParaRPr lang="en-US" sz="2000" dirty="0"/>
          </a:p>
        </p:txBody>
      </p:sp>
      <p:graphicFrame>
        <p:nvGraphicFramePr>
          <p:cNvPr id="3" name="Content Placeholder 12"/>
          <p:cNvGraphicFramePr>
            <a:graphicFrameLocks/>
          </p:cNvGraphicFramePr>
          <p:nvPr>
            <p:extLst>
              <p:ext uri="{D42A27DB-BD31-4B8C-83A1-F6EECF244321}">
                <p14:modId xmlns:p14="http://schemas.microsoft.com/office/powerpoint/2010/main" val="2244613256"/>
              </p:ext>
            </p:extLst>
          </p:nvPr>
        </p:nvGraphicFramePr>
        <p:xfrm>
          <a:off x="360998" y="1463040"/>
          <a:ext cx="8821737" cy="3124200"/>
        </p:xfrm>
        <a:graphic>
          <a:graphicData uri="http://schemas.openxmlformats.org/drawingml/2006/table">
            <a:tbl>
              <a:tblPr firstRow="1" bandRow="1">
                <a:tableStyleId>{839DD9DD-9E6C-4910-8AC0-68ADFF6A6AFC}</a:tableStyleId>
              </a:tblPr>
              <a:tblGrid>
                <a:gridCol w="1996122"/>
                <a:gridCol w="1137920"/>
                <a:gridCol w="5687695"/>
              </a:tblGrid>
              <a:tr h="159448">
                <a:tc>
                  <a:txBody>
                    <a:bodyPr/>
                    <a:lstStyle/>
                    <a:p>
                      <a:pPr algn="l"/>
                      <a:r>
                        <a:rPr lang="en-US" sz="1100" b="1" dirty="0" smtClean="0">
                          <a:solidFill>
                            <a:srgbClr val="FF0000"/>
                          </a:solidFill>
                          <a:latin typeface="Arial" panose="020B0604020202020204" pitchFamily="34" charset="0"/>
                          <a:cs typeface="Arial" panose="020B0604020202020204" pitchFamily="34" charset="0"/>
                        </a:rPr>
                        <a:t>Metrics included in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/portfolio</a:t>
                      </a: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dirty="0" smtClean="0">
                          <a:solidFill>
                            <a:srgbClr val="FF0000"/>
                          </a:solidFill>
                          <a:latin typeface="Arial" panose="020B0604020202020204" pitchFamily="34" charset="0"/>
                          <a:cs typeface="Arial" panose="020B0604020202020204" pitchFamily="34" charset="0"/>
                        </a:rPr>
                        <a:t>Rationale/commentary</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Gross losses/gross margin</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smtClean="0">
                          <a:solidFill>
                            <a:schemeClr val="tx1"/>
                          </a:solidFill>
                          <a:latin typeface="Arial" panose="020B0604020202020204" pitchFamily="34" charset="0"/>
                          <a:ea typeface="+mn-ea"/>
                          <a:cs typeface="Arial" panose="020B0604020202020204" pitchFamily="34" charset="0"/>
                        </a:rPr>
                        <a:t>SSLLC</a:t>
                      </a:r>
                      <a:endParaRPr lang="en-US" sz="110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measures the overall operational risk losses at SSLLC compared to net revenue</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Gross losses are more appropriate than net losses for the purposes of the RAS for the following reasons:</a:t>
                      </a:r>
                    </a:p>
                    <a:p>
                      <a:pPr marL="363538" marR="0" lvl="2" indent="-187325" algn="l" defTabSz="457200" rtl="0" eaLnBrk="1" fontAlgn="auto" latinLnBrk="0" hangingPunct="1">
                        <a:lnSpc>
                          <a:spcPct val="100000"/>
                        </a:lnSpc>
                        <a:spcBef>
                          <a:spcPts val="0"/>
                        </a:spcBef>
                        <a:spcAft>
                          <a:spcPts val="0"/>
                        </a:spcAft>
                        <a:buClr>
                          <a:schemeClr val="tx1"/>
                        </a:buClr>
                        <a:buSzTx/>
                        <a:buFont typeface="Arial"/>
                        <a:buChar char="–"/>
                        <a:tabLst/>
                        <a:defRPr/>
                      </a:pPr>
                      <a:r>
                        <a:rPr lang="en-US" sz="1100" kern="1200" baseline="0" dirty="0" smtClean="0">
                          <a:solidFill>
                            <a:schemeClr val="tx1"/>
                          </a:solidFill>
                          <a:latin typeface="Arial" panose="020B0604020202020204" pitchFamily="34" charset="0"/>
                          <a:ea typeface="+mn-ea"/>
                          <a:cs typeface="Arial" panose="020B0604020202020204" pitchFamily="34" charset="0"/>
                        </a:rPr>
                        <a:t>To account for a ‘worst case’ scenario in the future under which no recoveries occurred </a:t>
                      </a:r>
                    </a:p>
                    <a:p>
                      <a:pPr marL="363538" marR="0" lvl="2" indent="-187325" algn="l" defTabSz="457200" rtl="0" eaLnBrk="1" fontAlgn="auto" latinLnBrk="0" hangingPunct="1">
                        <a:lnSpc>
                          <a:spcPct val="100000"/>
                        </a:lnSpc>
                        <a:spcBef>
                          <a:spcPts val="0"/>
                        </a:spcBef>
                        <a:spcAft>
                          <a:spcPts val="0"/>
                        </a:spcAft>
                        <a:buClr>
                          <a:schemeClr val="tx1"/>
                        </a:buClr>
                        <a:buSzTx/>
                        <a:buFont typeface="Arial"/>
                        <a:buChar char="–"/>
                        <a:tabLst/>
                        <a:defRPr/>
                      </a:pPr>
                      <a:r>
                        <a:rPr lang="en-US" sz="1100" kern="1200" baseline="0" dirty="0" smtClean="0">
                          <a:solidFill>
                            <a:schemeClr val="tx1"/>
                          </a:solidFill>
                          <a:latin typeface="Arial" panose="020B0604020202020204" pitchFamily="34" charset="0"/>
                          <a:ea typeface="+mn-ea"/>
                          <a:cs typeface="Arial" panose="020B0604020202020204" pitchFamily="34" charset="0"/>
                        </a:rPr>
                        <a:t>To avoid waiting for additional recoveries and not accounting for or not acting on a breach pending these recoveries  </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can be relatively easily calculated and monitored</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indent="0" algn="l" fontAlgn="b">
                        <a:lnSpc>
                          <a:spcPct val="100000"/>
                        </a:lnSpc>
                        <a:buFont typeface="Arial" panose="020B0604020202020204" pitchFamily="34" charset="0"/>
                        <a:buNone/>
                      </a:pPr>
                      <a:r>
                        <a:rPr lang="en-US" sz="1100" u="none" strike="noStrike" dirty="0" smtClean="0">
                          <a:solidFill>
                            <a:schemeClr val="tx1"/>
                          </a:solidFill>
                          <a:effectLst/>
                          <a:latin typeface="Arial" panose="020B0604020202020204" pitchFamily="34" charset="0"/>
                          <a:cs typeface="Arial" panose="020B0604020202020204" pitchFamily="34" charset="0"/>
                        </a:rPr>
                        <a:t>Material</a:t>
                      </a:r>
                      <a:r>
                        <a:rPr lang="en-US" sz="1100" u="none" strike="noStrike" baseline="0" dirty="0" smtClean="0">
                          <a:solidFill>
                            <a:schemeClr val="tx1"/>
                          </a:solidFill>
                          <a:effectLst/>
                          <a:latin typeface="Arial" panose="020B0604020202020204" pitchFamily="34" charset="0"/>
                          <a:cs typeface="Arial" panose="020B0604020202020204" pitchFamily="34" charset="0"/>
                        </a:rPr>
                        <a:t> Operational Risk E</a:t>
                      </a:r>
                      <a:r>
                        <a:rPr lang="en-US" sz="1100" u="none" strike="noStrike" dirty="0" smtClean="0">
                          <a:solidFill>
                            <a:schemeClr val="tx1"/>
                          </a:solidFill>
                          <a:effectLst/>
                          <a:latin typeface="Arial" panose="020B0604020202020204" pitchFamily="34" charset="0"/>
                          <a:cs typeface="Arial" panose="020B0604020202020204" pitchFamily="34" charset="0"/>
                        </a:rPr>
                        <a:t>vents</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SSLLC</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is a fairly common forward looking indicator of overall operational risk level</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may be an indicator of a weakening control environment or increased risk profile</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can be relatively easily calculated and monitored</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Chose to include all material risk events escalated at the SHUSA level to provide Administration Committee insight into Operational risk issues across risk types (not only financial)</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7" name="Group 6"/>
          <p:cNvGrpSpPr/>
          <p:nvPr/>
        </p:nvGrpSpPr>
        <p:grpSpPr>
          <a:xfrm>
            <a:off x="443921" y="72184"/>
            <a:ext cx="2459439" cy="189008"/>
            <a:chOff x="403281" y="164517"/>
            <a:chExt cx="2459439" cy="189008"/>
          </a:xfrm>
        </p:grpSpPr>
        <p:sp>
          <p:nvSpPr>
            <p:cNvPr id="8" name="Text Box 75"/>
            <p:cNvSpPr txBox="1">
              <a:spLocks noChangeArrowheads="1"/>
            </p:cNvSpPr>
            <p:nvPr/>
          </p:nvSpPr>
          <p:spPr bwMode="gray">
            <a:xfrm>
              <a:off x="636148" y="166688"/>
              <a:ext cx="2226572"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Operational risk: Metric selection</a:t>
              </a:r>
              <a:endParaRPr lang="en-US" sz="1200" dirty="0">
                <a:solidFill>
                  <a:schemeClr val="accent1"/>
                </a:solidFill>
              </a:endParaRPr>
            </a:p>
          </p:txBody>
        </p:sp>
        <p:sp>
          <p:nvSpPr>
            <p:cNvPr id="12" name="Oval 11"/>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8</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37744342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68650487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6748" name="think-cell Slide" r:id="rId26" imgW="270" imgH="270" progId="TCLayout.ActiveDocument.1">
                  <p:embed/>
                </p:oleObj>
              </mc:Choice>
              <mc:Fallback>
                <p:oleObj name="think-cell Slide" r:id="rId26" imgW="270" imgH="270" progId="TCLayout.ActiveDocument.1">
                  <p:embed/>
                  <p:pic>
                    <p:nvPicPr>
                      <p:cNvPr id="0" name=""/>
                      <p:cNvPicPr/>
                      <p:nvPr/>
                    </p:nvPicPr>
                    <p:blipFill>
                      <a:blip r:embed="rId27"/>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dirty="0">
              <a:ln>
                <a:noFill/>
              </a:ln>
              <a:solidFill>
                <a:schemeClr val="tx1"/>
              </a:solidFill>
              <a:effectLst/>
              <a:latin typeface="Arial"/>
              <a:cs typeface="Arial"/>
              <a:sym typeface="Arial"/>
            </a:endParaRPr>
          </a:p>
        </p:txBody>
      </p:sp>
      <p:graphicFrame>
        <p:nvGraphicFramePr>
          <p:cNvPr id="65" name="Object 64"/>
          <p:cNvGraphicFramePr>
            <a:graphicFrameLocks/>
          </p:cNvGraphicFramePr>
          <p:nvPr>
            <p:custDataLst>
              <p:tags r:id="rId4"/>
            </p:custDataLst>
            <p:extLst>
              <p:ext uri="{D42A27DB-BD31-4B8C-83A1-F6EECF244321}">
                <p14:modId xmlns:p14="http://schemas.microsoft.com/office/powerpoint/2010/main" val="3958903641"/>
              </p:ext>
            </p:extLst>
          </p:nvPr>
        </p:nvGraphicFramePr>
        <p:xfrm>
          <a:off x="228600" y="1752600"/>
          <a:ext cx="4514940" cy="3266985"/>
        </p:xfrm>
        <a:graphic>
          <a:graphicData uri="http://schemas.openxmlformats.org/presentationml/2006/ole">
            <mc:AlternateContent xmlns:mc="http://schemas.openxmlformats.org/markup-compatibility/2006">
              <mc:Choice xmlns:v="urn:schemas-microsoft-com:vml" Requires="v">
                <p:oleObj spid="_x0000_s366749" name="Chart" r:id="rId28" imgW="4514940" imgH="3266985" progId="MSGraph.Chart.8">
                  <p:embed followColorScheme="full"/>
                </p:oleObj>
              </mc:Choice>
              <mc:Fallback>
                <p:oleObj name="Chart" r:id="rId28" imgW="4514940" imgH="3266985" progId="MSGraph.Chart.8">
                  <p:embed followColorScheme="full"/>
                  <p:pic>
                    <p:nvPicPr>
                      <p:cNvPr id="0" name=""/>
                      <p:cNvPicPr/>
                      <p:nvPr/>
                    </p:nvPicPr>
                    <p:blipFill>
                      <a:blip r:embed="rId29"/>
                      <a:stretch>
                        <a:fillRect/>
                      </a:stretch>
                    </p:blipFill>
                    <p:spPr>
                      <a:xfrm>
                        <a:off x="228600" y="1752600"/>
                        <a:ext cx="4514940" cy="3266985"/>
                      </a:xfrm>
                      <a:prstGeom prst="rect">
                        <a:avLst/>
                      </a:prstGeom>
                    </p:spPr>
                  </p:pic>
                </p:oleObj>
              </mc:Fallback>
            </mc:AlternateContent>
          </a:graphicData>
        </a:graphic>
      </p:graphicFrame>
      <p:sp>
        <p:nvSpPr>
          <p:cNvPr id="85" name="Text Placeholder 25"/>
          <p:cNvSpPr>
            <a:spLocks noGrp="1"/>
          </p:cNvSpPr>
          <p:nvPr>
            <p:custDataLst>
              <p:tags r:id="rId5"/>
            </p:custDataLst>
          </p:nvPr>
        </p:nvSpPr>
        <p:spPr bwMode="auto">
          <a:xfrm>
            <a:off x="1363663" y="5000625"/>
            <a:ext cx="2746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C543F2C9-AC07-4E78-A5BF-BD7E36C90551}" type="datetime'''''''''''''''''''M''''''''a''''''''''r''''-''''''15'''''''">
              <a:rPr lang="en-US" sz="1000">
                <a:latin typeface="Arial"/>
                <a:ea typeface="Meiryo"/>
                <a:cs typeface="Arial"/>
                <a:sym typeface="Arial"/>
              </a:rPr>
              <a:pPr/>
              <a:t>Mar-15</a:t>
            </a:fld>
            <a:endParaRPr lang="en-GB" sz="1000" dirty="0">
              <a:latin typeface="Arial"/>
              <a:ea typeface="Meiryo"/>
              <a:cs typeface="Arial"/>
              <a:sym typeface="Arial"/>
            </a:endParaRPr>
          </a:p>
        </p:txBody>
      </p:sp>
      <p:sp>
        <p:nvSpPr>
          <p:cNvPr id="83" name="Text Placeholder 24"/>
          <p:cNvSpPr>
            <a:spLocks noGrp="1"/>
          </p:cNvSpPr>
          <p:nvPr>
            <p:custDataLst>
              <p:tags r:id="rId6"/>
            </p:custDataLst>
          </p:nvPr>
        </p:nvSpPr>
        <p:spPr bwMode="auto">
          <a:xfrm>
            <a:off x="1073150" y="500062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E681624F-D7E9-4299-A533-9186DFBF0264}" type="datetime'F''''''''eb''''''''-''''''''''''''1''''''''''''''5'">
              <a:rPr lang="en-US" sz="1000">
                <a:latin typeface="Arial"/>
                <a:ea typeface="Meiryo"/>
                <a:cs typeface="Arial"/>
                <a:sym typeface="Arial"/>
              </a:rPr>
              <a:pPr/>
              <a:t>Feb-15</a:t>
            </a:fld>
            <a:endParaRPr lang="en-GB" sz="1000" dirty="0">
              <a:latin typeface="Arial"/>
              <a:ea typeface="Meiryo"/>
              <a:cs typeface="Arial"/>
              <a:sym typeface="Arial"/>
            </a:endParaRPr>
          </a:p>
        </p:txBody>
      </p:sp>
      <p:sp>
        <p:nvSpPr>
          <p:cNvPr id="40" name="Text Placeholder 56"/>
          <p:cNvSpPr>
            <a:spLocks noGrp="1"/>
          </p:cNvSpPr>
          <p:nvPr>
            <p:custDataLst>
              <p:tags r:id="rId7"/>
            </p:custDataLst>
          </p:nvPr>
        </p:nvSpPr>
        <p:spPr bwMode="auto">
          <a:xfrm>
            <a:off x="790575" y="50006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75206EC3-DDE6-46E1-841C-1B00B9A071C5}" type="datetime'''J''''a''''n''''-''''''1''''''''''''''''5'''''''''''">
              <a:rPr lang="en-US" sz="1000">
                <a:latin typeface="Arial"/>
                <a:ea typeface="Meiryo"/>
                <a:cs typeface="Arial"/>
                <a:sym typeface="Arial"/>
              </a:rPr>
              <a:pPr/>
              <a:t>Jan-15</a:t>
            </a:fld>
            <a:endParaRPr lang="en-US" sz="1000" dirty="0">
              <a:latin typeface="Arial"/>
              <a:ea typeface="Meiryo"/>
              <a:cs typeface="Arial"/>
              <a:sym typeface="Arial"/>
            </a:endParaRPr>
          </a:p>
        </p:txBody>
      </p:sp>
      <p:sp>
        <p:nvSpPr>
          <p:cNvPr id="36" name="Text Placeholder 259"/>
          <p:cNvSpPr>
            <a:spLocks noGrp="1"/>
          </p:cNvSpPr>
          <p:nvPr>
            <p:custDataLst>
              <p:tags r:id="rId8"/>
            </p:custDataLst>
          </p:nvPr>
        </p:nvSpPr>
        <p:spPr bwMode="auto">
          <a:xfrm>
            <a:off x="2554288" y="5000625"/>
            <a:ext cx="2174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B1D7C6E6-B147-4C86-8994-4AF7CE8B29A3}" type="datetime'''Ju''''''''l-''''''1''''''''''''''''''''''''''''5'''''">
              <a:rPr lang="en-US" sz="1000">
                <a:latin typeface="Arial"/>
                <a:ea typeface="Meiryo"/>
                <a:cs typeface="Arial"/>
                <a:sym typeface="Arial"/>
              </a:rPr>
              <a:pPr/>
              <a:t>Jul-15</a:t>
            </a:fld>
            <a:endParaRPr lang="en-US" sz="1000" dirty="0">
              <a:latin typeface="Arial"/>
              <a:ea typeface="Meiryo"/>
              <a:cs typeface="Arial"/>
              <a:sym typeface="Arial"/>
            </a:endParaRPr>
          </a:p>
        </p:txBody>
      </p:sp>
      <p:sp>
        <p:nvSpPr>
          <p:cNvPr id="35" name="Text Placeholder 258"/>
          <p:cNvSpPr>
            <a:spLocks noGrp="1"/>
          </p:cNvSpPr>
          <p:nvPr>
            <p:custDataLst>
              <p:tags r:id="rId9"/>
            </p:custDataLst>
          </p:nvPr>
        </p:nvSpPr>
        <p:spPr bwMode="auto">
          <a:xfrm>
            <a:off x="2243138" y="50006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40BDE63C-F9DD-4400-9C8B-3EDF38D0BD26}" type="datetime'J''u''''''''''''''''''n''''''''''''''''-''1''''''''''5'''">
              <a:rPr lang="en-US" sz="1000">
                <a:latin typeface="Arial"/>
                <a:ea typeface="Meiryo"/>
                <a:cs typeface="Arial"/>
                <a:sym typeface="Arial"/>
              </a:rPr>
              <a:pPr/>
              <a:t>Jun-15</a:t>
            </a:fld>
            <a:endParaRPr lang="en-US" sz="1000" dirty="0">
              <a:latin typeface="Arial"/>
              <a:ea typeface="Meiryo"/>
              <a:cs typeface="Arial"/>
              <a:sym typeface="Arial"/>
            </a:endParaRPr>
          </a:p>
        </p:txBody>
      </p:sp>
      <p:sp>
        <p:nvSpPr>
          <p:cNvPr id="34" name="Text Placeholder 257"/>
          <p:cNvSpPr>
            <a:spLocks noGrp="1"/>
          </p:cNvSpPr>
          <p:nvPr>
            <p:custDataLst>
              <p:tags r:id="rId10"/>
            </p:custDataLst>
          </p:nvPr>
        </p:nvSpPr>
        <p:spPr bwMode="auto">
          <a:xfrm>
            <a:off x="1933575" y="5000625"/>
            <a:ext cx="2952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F042099-85C0-41F2-B0A5-F00C067498E6}" type="datetime'''''''''''''''''Ma''''''''''''''''''y-''''''1''''''''5'''''''">
              <a:rPr lang="en-US" sz="1000">
                <a:latin typeface="Arial"/>
                <a:ea typeface="Meiryo"/>
                <a:cs typeface="Arial"/>
                <a:sym typeface="Arial"/>
              </a:rPr>
              <a:pPr/>
              <a:t>May-15</a:t>
            </a:fld>
            <a:endParaRPr lang="en-US" sz="1000" dirty="0">
              <a:latin typeface="Arial"/>
              <a:ea typeface="Meiryo"/>
              <a:cs typeface="Arial"/>
              <a:sym typeface="Arial"/>
            </a:endParaRPr>
          </a:p>
        </p:txBody>
      </p:sp>
      <p:sp>
        <p:nvSpPr>
          <p:cNvPr id="41" name="Text Placeholder 57"/>
          <p:cNvSpPr>
            <a:spLocks noGrp="1"/>
          </p:cNvSpPr>
          <p:nvPr>
            <p:custDataLst>
              <p:tags r:id="rId11"/>
            </p:custDataLst>
          </p:nvPr>
        </p:nvSpPr>
        <p:spPr bwMode="auto">
          <a:xfrm>
            <a:off x="1665288" y="5000625"/>
            <a:ext cx="25241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6CFFC404-B83F-41F6-B659-16392E6033F0}" type="datetime'Ap''''''''''''r''''-''''''''''1''''''''''''''''''''''''''5'">
              <a:rPr lang="en-US" sz="1000">
                <a:latin typeface="Arial"/>
                <a:ea typeface="Meiryo"/>
                <a:cs typeface="Arial"/>
                <a:sym typeface="Arial"/>
              </a:rPr>
              <a:pPr/>
              <a:t>Apr-15</a:t>
            </a:fld>
            <a:endParaRPr lang="en-US" sz="1000" dirty="0">
              <a:latin typeface="Arial"/>
              <a:ea typeface="Meiryo"/>
              <a:cs typeface="Arial"/>
              <a:sym typeface="Arial"/>
            </a:endParaRPr>
          </a:p>
        </p:txBody>
      </p:sp>
      <p:sp>
        <p:nvSpPr>
          <p:cNvPr id="45" name="Text Placeholder 18"/>
          <p:cNvSpPr>
            <a:spLocks noGrp="1"/>
          </p:cNvSpPr>
          <p:nvPr>
            <p:custDataLst>
              <p:tags r:id="rId12"/>
            </p:custDataLst>
          </p:nvPr>
        </p:nvSpPr>
        <p:spPr bwMode="auto">
          <a:xfrm>
            <a:off x="4276725" y="50006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F055310C-14DE-4E3A-A45C-924F779E22C6}" type="datetime'''''''Ja''''''''''''''''''''''''''n''-16'''''''''">
              <a:rPr lang="en-US" sz="1000">
                <a:latin typeface="Arial"/>
                <a:ea typeface="Meiryo"/>
                <a:cs typeface="Arial"/>
                <a:sym typeface="Arial"/>
              </a:rPr>
              <a:pPr/>
              <a:t>Jan-16</a:t>
            </a:fld>
            <a:endParaRPr lang="en-US" sz="1000" dirty="0">
              <a:latin typeface="Arial"/>
              <a:ea typeface="Meiryo"/>
              <a:cs typeface="Arial"/>
              <a:sym typeface="Arial"/>
            </a:endParaRPr>
          </a:p>
        </p:txBody>
      </p:sp>
      <p:sp>
        <p:nvSpPr>
          <p:cNvPr id="47" name="Text Placeholder 264"/>
          <p:cNvSpPr>
            <a:spLocks noGrp="1"/>
          </p:cNvSpPr>
          <p:nvPr>
            <p:custDataLst>
              <p:tags r:id="rId13"/>
            </p:custDataLst>
          </p:nvPr>
        </p:nvSpPr>
        <p:spPr bwMode="auto">
          <a:xfrm>
            <a:off x="3975100" y="50006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34B13669-262F-448E-A628-9D1CEDA151A3}" type="datetime'D''''''''''''''e''''''''''''''''c-''''''1''''''5'">
              <a:rPr lang="en-US" sz="1000">
                <a:latin typeface="Arial"/>
                <a:ea typeface="Meiryo"/>
                <a:cs typeface="Arial"/>
                <a:sym typeface="Arial"/>
              </a:rPr>
              <a:pPr/>
              <a:t>Dec-15</a:t>
            </a:fld>
            <a:endParaRPr lang="en-US" sz="1000" dirty="0">
              <a:latin typeface="Arial"/>
              <a:ea typeface="Meiryo"/>
              <a:cs typeface="Arial"/>
              <a:sym typeface="Arial"/>
            </a:endParaRPr>
          </a:p>
        </p:txBody>
      </p:sp>
      <p:sp>
        <p:nvSpPr>
          <p:cNvPr id="44" name="Text Placeholder 263"/>
          <p:cNvSpPr>
            <a:spLocks noGrp="1"/>
          </p:cNvSpPr>
          <p:nvPr>
            <p:custDataLst>
              <p:tags r:id="rId14"/>
            </p:custDataLst>
          </p:nvPr>
        </p:nvSpPr>
        <p:spPr bwMode="auto">
          <a:xfrm>
            <a:off x="3684588" y="50006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DEA5D1B2-1230-434A-AC58-ECBCC9F1D1B4}" type="datetime'''No''''''v''''''''''-''''''''''1''''''''5'''''''''''''''">
              <a:rPr lang="en-US" sz="1000">
                <a:latin typeface="Arial"/>
                <a:ea typeface="Meiryo"/>
                <a:cs typeface="Arial"/>
                <a:sym typeface="Arial"/>
              </a:rPr>
              <a:pPr/>
              <a:t>Nov-15</a:t>
            </a:fld>
            <a:endParaRPr lang="en-US" sz="1000" dirty="0">
              <a:latin typeface="Arial"/>
              <a:ea typeface="Meiryo"/>
              <a:cs typeface="Arial"/>
              <a:sym typeface="Arial"/>
            </a:endParaRPr>
          </a:p>
        </p:txBody>
      </p:sp>
      <p:sp>
        <p:nvSpPr>
          <p:cNvPr id="39" name="Text Placeholder 262"/>
          <p:cNvSpPr>
            <a:spLocks noGrp="1"/>
          </p:cNvSpPr>
          <p:nvPr>
            <p:custDataLst>
              <p:tags r:id="rId15"/>
            </p:custDataLst>
          </p:nvPr>
        </p:nvSpPr>
        <p:spPr bwMode="auto">
          <a:xfrm>
            <a:off x="3408363" y="5000625"/>
            <a:ext cx="25241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EE7DC536-8776-45E2-BFB4-220AB7C990AE}" type="datetime'''O''''''c''''''t-''''''''''1''''''''''''''''''5'''">
              <a:rPr lang="en-US" sz="1000">
                <a:latin typeface="Arial"/>
                <a:ea typeface="Meiryo"/>
                <a:cs typeface="Arial"/>
                <a:sym typeface="Arial"/>
              </a:rPr>
              <a:pPr/>
              <a:t>Oct-15</a:t>
            </a:fld>
            <a:endParaRPr lang="en-US" sz="1000" dirty="0">
              <a:latin typeface="Arial"/>
              <a:ea typeface="Meiryo"/>
              <a:cs typeface="Arial"/>
              <a:sym typeface="Arial"/>
            </a:endParaRPr>
          </a:p>
        </p:txBody>
      </p:sp>
      <p:sp>
        <p:nvSpPr>
          <p:cNvPr id="38" name="Text Placeholder 261"/>
          <p:cNvSpPr>
            <a:spLocks noGrp="1"/>
          </p:cNvSpPr>
          <p:nvPr>
            <p:custDataLst>
              <p:tags r:id="rId16"/>
            </p:custDataLst>
          </p:nvPr>
        </p:nvSpPr>
        <p:spPr bwMode="auto">
          <a:xfrm>
            <a:off x="3103563" y="50006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1DBCB430-CBF8-4139-9FD1-DFBE2CB9D35B}" type="datetime'''''''''''''''S''e''''''''''''''''p''''''-''''15'''''">
              <a:rPr lang="en-US" sz="1000">
                <a:latin typeface="Arial"/>
                <a:ea typeface="Meiryo"/>
                <a:cs typeface="Arial"/>
                <a:sym typeface="Arial"/>
              </a:rPr>
              <a:pPr/>
              <a:t>Sep-15</a:t>
            </a:fld>
            <a:endParaRPr lang="en-US" sz="1000" dirty="0">
              <a:latin typeface="Arial"/>
              <a:ea typeface="Meiryo"/>
              <a:cs typeface="Arial"/>
              <a:sym typeface="Arial"/>
            </a:endParaRPr>
          </a:p>
        </p:txBody>
      </p:sp>
      <p:sp>
        <p:nvSpPr>
          <p:cNvPr id="37" name="Text Placeholder 260"/>
          <p:cNvSpPr>
            <a:spLocks noGrp="1"/>
          </p:cNvSpPr>
          <p:nvPr>
            <p:custDataLst>
              <p:tags r:id="rId17"/>
            </p:custDataLst>
          </p:nvPr>
        </p:nvSpPr>
        <p:spPr bwMode="auto">
          <a:xfrm>
            <a:off x="2813050" y="50006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8BED7AAD-E1B7-41AE-9E42-3887EBE0C20F}" type="datetime'''Aug''''-''''''1''''5'''''''''''''''''''''''''">
              <a:rPr lang="en-US" sz="1000">
                <a:latin typeface="Arial"/>
                <a:ea typeface="Meiryo"/>
                <a:cs typeface="Arial"/>
                <a:sym typeface="Arial"/>
              </a:rPr>
              <a:pPr/>
              <a:t>Aug-15</a:t>
            </a:fld>
            <a:endParaRPr lang="en-US" sz="1000" dirty="0">
              <a:latin typeface="Arial"/>
              <a:ea typeface="Meiryo"/>
              <a:cs typeface="Arial"/>
              <a:sym typeface="Arial"/>
            </a:endParaRPr>
          </a:p>
        </p:txBody>
      </p:sp>
      <p:sp>
        <p:nvSpPr>
          <p:cNvPr id="42" name="Content Placeholder 4"/>
          <p:cNvSpPr txBox="1">
            <a:spLocks/>
          </p:cNvSpPr>
          <p:nvPr/>
        </p:nvSpPr>
        <p:spPr>
          <a:xfrm>
            <a:off x="5157152" y="1876425"/>
            <a:ext cx="4090035" cy="3182410"/>
          </a:xfrm>
          <a:prstGeom prst="rect">
            <a:avLst/>
          </a:prstGeom>
        </p:spPr>
        <p:txBody>
          <a:bodyPr wrap="square" lIns="0" tIns="0" rIns="0" bIns="0">
            <a:sp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a:lnSpc>
                <a:spcPct val="100000"/>
              </a:lnSpc>
              <a:buFont typeface="Arial" panose="020B0604020202020204" pitchFamily="34" charset="0"/>
              <a:buChar char="•"/>
              <a:defRPr/>
            </a:pPr>
            <a:r>
              <a:rPr lang="en-GB" sz="1100" kern="0" dirty="0" smtClean="0">
                <a:solidFill>
                  <a:schemeClr val="tx1"/>
                </a:solidFill>
                <a:latin typeface="Arial" panose="020B0604020202020204" pitchFamily="34" charset="0"/>
                <a:cs typeface="Arial" panose="020B0604020202020204" pitchFamily="34" charset="0"/>
              </a:rPr>
              <a:t>Calculated </a:t>
            </a:r>
            <a:r>
              <a:rPr lang="en-GB" sz="1100" kern="0" dirty="0">
                <a:solidFill>
                  <a:schemeClr val="tx1"/>
                </a:solidFill>
                <a:latin typeface="Arial" panose="020B0604020202020204" pitchFamily="34" charset="0"/>
                <a:cs typeface="Arial" panose="020B0604020202020204" pitchFamily="34" charset="0"/>
              </a:rPr>
              <a:t>based on 12 months trailing losses and margins, instead of quarterly data, to </a:t>
            </a:r>
            <a:r>
              <a:rPr lang="en-US" sz="1100" kern="0" dirty="0">
                <a:solidFill>
                  <a:schemeClr val="tx1"/>
                </a:solidFill>
                <a:latin typeface="Arial" panose="020B0604020202020204" pitchFamily="34" charset="0"/>
                <a:cs typeface="Arial" panose="020B0604020202020204" pitchFamily="34" charset="0"/>
              </a:rPr>
              <a:t>smooth out seasonality, reduce volatility, and produce tighter constraints</a:t>
            </a:r>
          </a:p>
          <a:p>
            <a:pPr marL="171450" lvl="1" indent="-171450" defTabSz="457200">
              <a:lnSpc>
                <a:spcPct val="100000"/>
              </a:lnSpc>
              <a:buFont typeface="Arial" panose="020B0604020202020204" pitchFamily="34" charset="0"/>
              <a:buChar char="•"/>
              <a:defRPr/>
            </a:pPr>
            <a:r>
              <a:rPr lang="en-US" sz="1100" kern="0" dirty="0">
                <a:solidFill>
                  <a:schemeClr val="tx1"/>
                </a:solidFill>
                <a:latin typeface="Arial" panose="020B0604020202020204" pitchFamily="34" charset="0"/>
                <a:cs typeface="Arial" panose="020B0604020202020204" pitchFamily="34" charset="0"/>
              </a:rPr>
              <a:t>Set red limit as the average ratio and applied </a:t>
            </a:r>
            <a:r>
              <a:rPr lang="en-US" sz="1100" kern="0" dirty="0" smtClean="0">
                <a:solidFill>
                  <a:schemeClr val="tx1"/>
                </a:solidFill>
                <a:latin typeface="Arial" panose="020B0604020202020204" pitchFamily="34" charset="0"/>
                <a:cs typeface="Arial" panose="020B0604020202020204" pitchFamily="34" charset="0"/>
              </a:rPr>
              <a:t>one standard deviation </a:t>
            </a:r>
            <a:r>
              <a:rPr lang="en-US" sz="1100" kern="0" dirty="0">
                <a:solidFill>
                  <a:schemeClr val="tx1"/>
                </a:solidFill>
                <a:latin typeface="Arial" panose="020B0604020202020204" pitchFamily="34" charset="0"/>
                <a:cs typeface="Arial" panose="020B0604020202020204" pitchFamily="34" charset="0"/>
              </a:rPr>
              <a:t>as the buffer between red limit and amber trigger</a:t>
            </a:r>
          </a:p>
          <a:p>
            <a:pPr marL="171450" lvl="1" indent="-171450" defTabSz="457200">
              <a:lnSpc>
                <a:spcPct val="100000"/>
              </a:lnSpc>
              <a:buFont typeface="Arial" panose="020B0604020202020204" pitchFamily="34" charset="0"/>
              <a:buChar char="•"/>
              <a:defRPr/>
            </a:pPr>
            <a:r>
              <a:rPr lang="en-US" sz="1100" kern="0" dirty="0" smtClean="0">
                <a:solidFill>
                  <a:schemeClr val="tx1"/>
                </a:solidFill>
                <a:latin typeface="Arial" panose="020B0604020202020204" pitchFamily="34" charset="0"/>
                <a:cs typeface="Arial" panose="020B0604020202020204" pitchFamily="34" charset="0"/>
              </a:rPr>
              <a:t>SHUSA cascaded </a:t>
            </a:r>
            <a:r>
              <a:rPr lang="en-US" sz="1100" kern="0" dirty="0">
                <a:solidFill>
                  <a:schemeClr val="tx1"/>
                </a:solidFill>
                <a:latin typeface="Arial" panose="020B0604020202020204" pitchFamily="34" charset="0"/>
                <a:cs typeface="Arial" panose="020B0604020202020204" pitchFamily="34" charset="0"/>
              </a:rPr>
              <a:t>limits to </a:t>
            </a:r>
            <a:r>
              <a:rPr lang="en-US" sz="1100" kern="0" dirty="0" smtClean="0">
                <a:solidFill>
                  <a:schemeClr val="tx1"/>
                </a:solidFill>
                <a:latin typeface="Arial" panose="020B0604020202020204" pitchFamily="34" charset="0"/>
                <a:cs typeface="Arial" panose="020B0604020202020204" pitchFamily="34" charset="0"/>
              </a:rPr>
              <a:t>SSLLC</a:t>
            </a:r>
          </a:p>
          <a:p>
            <a:pPr marL="171450" lvl="1" indent="-171450" defTabSz="457200">
              <a:lnSpc>
                <a:spcPct val="100000"/>
              </a:lnSpc>
              <a:buFont typeface="Arial" panose="020B0604020202020204" pitchFamily="34" charset="0"/>
              <a:buChar char="•"/>
              <a:defRPr/>
            </a:pPr>
            <a:endParaRPr lang="en-US" sz="1100" kern="0" dirty="0">
              <a:solidFill>
                <a:schemeClr val="tx1"/>
              </a:solidFill>
              <a:latin typeface="Arial" panose="020B0604020202020204" pitchFamily="34" charset="0"/>
              <a:cs typeface="Arial" panose="020B0604020202020204" pitchFamily="34" charset="0"/>
            </a:endParaRPr>
          </a:p>
          <a:p>
            <a:pPr marL="171450" lvl="1" indent="-171450" defTabSz="457200">
              <a:lnSpc>
                <a:spcPct val="100000"/>
              </a:lnSpc>
              <a:buFont typeface="Arial" panose="020B0604020202020204" pitchFamily="34" charset="0"/>
              <a:buChar char="•"/>
              <a:defRPr/>
            </a:pPr>
            <a:endParaRPr lang="en-US" sz="1100" kern="0" dirty="0">
              <a:solidFill>
                <a:schemeClr val="tx1"/>
              </a:solidFill>
              <a:latin typeface="Arial" panose="020B0604020202020204" pitchFamily="34" charset="0"/>
              <a:cs typeface="Arial" panose="020B0604020202020204" pitchFamily="34" charset="0"/>
            </a:endParaRPr>
          </a:p>
          <a:p>
            <a:pPr marL="171450" lvl="1" indent="-171450" defTabSz="457200">
              <a:lnSpc>
                <a:spcPct val="100000"/>
              </a:lnSpc>
              <a:buFont typeface="Arial" panose="020B0604020202020204" pitchFamily="34" charset="0"/>
              <a:buChar char="•"/>
              <a:defRPr/>
            </a:pPr>
            <a:endParaRPr lang="en-US" sz="1100" kern="0" dirty="0">
              <a:solidFill>
                <a:schemeClr val="tx1"/>
              </a:solidFill>
              <a:latin typeface="Arial" panose="020B0604020202020204" pitchFamily="34" charset="0"/>
              <a:cs typeface="Arial" panose="020B0604020202020204" pitchFamily="34" charset="0"/>
            </a:endParaRPr>
          </a:p>
          <a:p>
            <a:pPr marL="0" lvl="1" indent="0" defTabSz="457200">
              <a:lnSpc>
                <a:spcPct val="100000"/>
              </a:lnSpc>
              <a:buNone/>
              <a:defRPr/>
            </a:pPr>
            <a:endParaRPr lang="en-US" sz="1100" kern="0" dirty="0">
              <a:solidFill>
                <a:schemeClr val="tx1"/>
              </a:solidFill>
              <a:latin typeface="Arial" panose="020B0604020202020204" pitchFamily="34" charset="0"/>
              <a:cs typeface="Arial" panose="020B0604020202020204" pitchFamily="34" charset="0"/>
            </a:endParaRPr>
          </a:p>
          <a:p>
            <a:pPr marL="171450" lvl="1" indent="-171450" defTabSz="457200">
              <a:lnSpc>
                <a:spcPct val="100000"/>
              </a:lnSpc>
              <a:buFont typeface="Arial" panose="020B0604020202020204" pitchFamily="34" charset="0"/>
              <a:buChar char="•"/>
              <a:defRPr/>
            </a:pPr>
            <a:endParaRPr lang="en-US" sz="1100" kern="0" dirty="0" smtClean="0">
              <a:solidFill>
                <a:schemeClr val="tx1"/>
              </a:solidFill>
              <a:latin typeface="Arial" panose="020B0604020202020204" pitchFamily="34" charset="0"/>
              <a:cs typeface="Arial" panose="020B0604020202020204" pitchFamily="34" charset="0"/>
            </a:endParaRPr>
          </a:p>
          <a:p>
            <a:pPr marL="171450" lvl="1" indent="-171450" defTabSz="457200">
              <a:lnSpc>
                <a:spcPct val="100000"/>
              </a:lnSpc>
              <a:buFont typeface="Arial" panose="020B0604020202020204" pitchFamily="34" charset="0"/>
              <a:buChar char="•"/>
              <a:defRPr/>
            </a:pPr>
            <a:r>
              <a:rPr lang="en-US" sz="1100" kern="0" dirty="0" smtClean="0">
                <a:solidFill>
                  <a:schemeClr val="tx1"/>
                </a:solidFill>
                <a:latin typeface="Arial" panose="020B0604020202020204" pitchFamily="34" charset="0"/>
                <a:cs typeface="Arial" panose="020B0604020202020204" pitchFamily="34" charset="0"/>
              </a:rPr>
              <a:t>Tight limits vs historical values allow SHUSA and SSLLC to closely monitor Operational Risk, escalate issues more quickly, and communicate a message of improvement needed</a:t>
            </a:r>
          </a:p>
          <a:p>
            <a:pPr marL="171450" lvl="1" indent="-171450" defTabSz="457200">
              <a:lnSpc>
                <a:spcPct val="100000"/>
              </a:lnSpc>
              <a:buFont typeface="Arial" panose="020B0604020202020204" pitchFamily="34" charset="0"/>
              <a:buChar char="•"/>
              <a:defRPr/>
            </a:pPr>
            <a:r>
              <a:rPr lang="en-US" sz="1100" dirty="0"/>
              <a:t>A</a:t>
            </a:r>
            <a:r>
              <a:rPr lang="en-US" sz="1100" dirty="0" smtClean="0"/>
              <a:t> </a:t>
            </a:r>
            <a:r>
              <a:rPr lang="en-US" sz="1100" dirty="0"/>
              <a:t>significant set of lawsuits </a:t>
            </a:r>
            <a:r>
              <a:rPr lang="en-US" sz="1100" dirty="0" smtClean="0"/>
              <a:t>have been driving </a:t>
            </a:r>
            <a:r>
              <a:rPr lang="en-US" sz="1100" dirty="0"/>
              <a:t>up losses </a:t>
            </a:r>
            <a:r>
              <a:rPr lang="en-US" sz="1100" dirty="0" smtClean="0"/>
              <a:t>for SSLLC; the limits are expected to breach for </a:t>
            </a:r>
            <a:r>
              <a:rPr lang="en-US" sz="1100" dirty="0"/>
              <a:t>the foreseeable </a:t>
            </a:r>
            <a:r>
              <a:rPr lang="en-US" sz="1100" dirty="0" smtClean="0"/>
              <a:t>future</a:t>
            </a:r>
            <a:endParaRPr lang="en-US" sz="1100" dirty="0"/>
          </a:p>
        </p:txBody>
      </p:sp>
      <p:sp>
        <p:nvSpPr>
          <p:cNvPr id="9" name="Footnote"/>
          <p:cNvSpPr/>
          <p:nvPr/>
        </p:nvSpPr>
        <p:spPr bwMode="auto">
          <a:xfrm>
            <a:off x="2210279" y="6332538"/>
            <a:ext cx="580982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latin typeface="Arial" panose="020B0604020202020204" pitchFamily="34" charset="0"/>
                <a:cs typeface="Arial" panose="020B0604020202020204" pitchFamily="34" charset="0"/>
                <a:sym typeface="Arial"/>
              </a:rPr>
              <a:t>Source: “20160601 Gross Loss to Gross Margin Ratio.xlsx”</a:t>
            </a:r>
          </a:p>
          <a:p>
            <a:pPr marL="228600" indent="-228600" algn="l">
              <a:lnSpc>
                <a:spcPct val="100000"/>
              </a:lnSpc>
              <a:buAutoNum type="arabicPeriod"/>
            </a:pPr>
            <a:r>
              <a:rPr lang="en-US" sz="800" dirty="0" smtClean="0">
                <a:latin typeface="Arial" panose="020B0604020202020204" pitchFamily="34" charset="0"/>
                <a:cs typeface="Arial" panose="020B0604020202020204" pitchFamily="34" charset="0"/>
                <a:sym typeface="Arial"/>
              </a:rPr>
              <a:t>Gross </a:t>
            </a:r>
            <a:r>
              <a:rPr lang="en-US" sz="800" dirty="0">
                <a:latin typeface="Arial" panose="020B0604020202020204" pitchFamily="34" charset="0"/>
                <a:cs typeface="Arial" panose="020B0604020202020204" pitchFamily="34" charset="0"/>
                <a:sym typeface="Arial"/>
              </a:rPr>
              <a:t>losses are defined as losses before accounting for recoveries; gross margin is defined as net revenue </a:t>
            </a:r>
            <a:endParaRPr lang="en-US" sz="800" dirty="0" smtClean="0">
              <a:latin typeface="Arial" panose="020B0604020202020204" pitchFamily="34" charset="0"/>
              <a:cs typeface="Arial" panose="020B0604020202020204" pitchFamily="34" charset="0"/>
              <a:sym typeface="Arial"/>
            </a:endParaRPr>
          </a:p>
        </p:txBody>
      </p:sp>
      <p:cxnSp>
        <p:nvCxnSpPr>
          <p:cNvPr id="69" name="Straight Connector 68"/>
          <p:cNvCxnSpPr/>
          <p:nvPr/>
        </p:nvCxnSpPr>
        <p:spPr>
          <a:xfrm>
            <a:off x="4781074" y="1527536"/>
            <a:ext cx="0" cy="4480560"/>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1"/>
          </p:nvPr>
        </p:nvSpPr>
        <p:spPr/>
        <p:txBody>
          <a:bodyPr/>
          <a:lstStyle/>
          <a:p>
            <a:r>
              <a:rPr lang="en-GB" dirty="0"/>
              <a:t>Calibration: </a:t>
            </a:r>
            <a:r>
              <a:rPr lang="en-GB" b="0" dirty="0" smtClean="0"/>
              <a:t>Gross Operational Risk Losses / Gross Margin </a:t>
            </a:r>
            <a:endParaRPr lang="en-GB" dirty="0"/>
          </a:p>
        </p:txBody>
      </p:sp>
      <p:sp>
        <p:nvSpPr>
          <p:cNvPr id="48" name="TextBox 47"/>
          <p:cNvSpPr txBox="1"/>
          <p:nvPr/>
        </p:nvSpPr>
        <p:spPr>
          <a:xfrm>
            <a:off x="360997" y="1461453"/>
            <a:ext cx="3944937" cy="430887"/>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SSLLC gross losses/gross margin</a:t>
            </a:r>
            <a:r>
              <a:rPr lang="en-US" sz="1400" b="1" baseline="30000" dirty="0" smtClean="0">
                <a:solidFill>
                  <a:schemeClr val="accent1"/>
                </a:solidFill>
                <a:latin typeface="Arial" panose="020B0604020202020204" pitchFamily="34" charset="0"/>
                <a:cs typeface="Arial" panose="020B0604020202020204" pitchFamily="34" charset="0"/>
              </a:rPr>
              <a:t>1</a:t>
            </a:r>
          </a:p>
          <a:p>
            <a:pPr algn="l">
              <a:lnSpc>
                <a:spcPct val="100000"/>
              </a:lnSpc>
              <a:spcBef>
                <a:spcPts val="0"/>
              </a:spcBef>
              <a:spcAft>
                <a:spcPts val="0"/>
              </a:spcAft>
            </a:pPr>
            <a:r>
              <a:rPr lang="en-US" sz="1400" dirty="0" smtClean="0">
                <a:solidFill>
                  <a:schemeClr val="accent1"/>
                </a:solidFill>
                <a:latin typeface="Arial" panose="020B0604020202020204" pitchFamily="34" charset="0"/>
                <a:cs typeface="Arial" panose="020B0604020202020204" pitchFamily="34" charset="0"/>
              </a:rPr>
              <a:t>%, Jan ‘15 – Jan ‘16</a:t>
            </a:r>
          </a:p>
        </p:txBody>
      </p:sp>
      <p:sp>
        <p:nvSpPr>
          <p:cNvPr id="64" name="TextBox 63"/>
          <p:cNvSpPr txBox="1"/>
          <p:nvPr/>
        </p:nvSpPr>
        <p:spPr>
          <a:xfrm>
            <a:off x="5163185" y="1463865"/>
            <a:ext cx="3962400"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Calibration approach</a:t>
            </a:r>
          </a:p>
        </p:txBody>
      </p:sp>
      <p:cxnSp>
        <p:nvCxnSpPr>
          <p:cNvPr id="6" name="Straight Connector 5"/>
          <p:cNvCxnSpPr/>
          <p:nvPr>
            <p:custDataLst>
              <p:tags r:id="rId18"/>
            </p:custDataLst>
          </p:nvPr>
        </p:nvCxnSpPr>
        <p:spPr bwMode="gray">
          <a:xfrm>
            <a:off x="688975" y="5624513"/>
            <a:ext cx="219075" cy="0"/>
          </a:xfrm>
          <a:prstGeom prst="line">
            <a:avLst/>
          </a:prstGeom>
          <a:ln w="19050">
            <a:solidFill>
              <a:srgbClr val="FFBF27"/>
            </a:solidFill>
            <a:prstDash val="solid"/>
            <a:headEnd type="none"/>
            <a:tailEnd type="none"/>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custDataLst>
              <p:tags r:id="rId19"/>
            </p:custDataLst>
          </p:nvPr>
        </p:nvCxnSpPr>
        <p:spPr bwMode="gray">
          <a:xfrm>
            <a:off x="3059113" y="5421313"/>
            <a:ext cx="219075" cy="0"/>
          </a:xfrm>
          <a:prstGeom prst="line">
            <a:avLst/>
          </a:prstGeom>
          <a:ln w="19050">
            <a:solidFill>
              <a:srgbClr val="FF0000"/>
            </a:solidFill>
            <a:prstDash val="solid"/>
            <a:headEnd type="none"/>
            <a:tailEnd type="none"/>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86" name="Rectangle 85"/>
          <p:cNvSpPr/>
          <p:nvPr>
            <p:custDataLst>
              <p:tags r:id="rId20"/>
            </p:custDataLst>
          </p:nvPr>
        </p:nvSpPr>
        <p:spPr bwMode="auto">
          <a:xfrm>
            <a:off x="728663" y="5354638"/>
            <a:ext cx="179387" cy="133350"/>
          </a:xfrm>
          <a:prstGeom prst="rect">
            <a:avLst/>
          </a:prstGeom>
          <a:solidFill>
            <a:srgbClr val="FF000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nSpc>
                <a:spcPct val="100000"/>
              </a:lnSpc>
            </a:pPr>
            <a:endParaRPr lang="en-GB" dirty="0" smtClean="0">
              <a:solidFill>
                <a:srgbClr val="000000"/>
              </a:solidFill>
            </a:endParaRPr>
          </a:p>
        </p:txBody>
      </p:sp>
      <p:sp>
        <p:nvSpPr>
          <p:cNvPr id="62" name="Text Placeholder 319"/>
          <p:cNvSpPr>
            <a:spLocks noGrp="1"/>
          </p:cNvSpPr>
          <p:nvPr>
            <p:custDataLst>
              <p:tags r:id="rId21"/>
            </p:custDataLst>
          </p:nvPr>
        </p:nvSpPr>
        <p:spPr bwMode="auto">
          <a:xfrm>
            <a:off x="3328988" y="5351463"/>
            <a:ext cx="588963"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Bef>
                <a:spcPct val="0"/>
              </a:spcBef>
              <a:buNone/>
            </a:pPr>
            <a:fld id="{03E453F5-2B13-453B-863A-DCCE0DC82CBA}" type="datetime'R''''''''e''''''''''''''''''''d'''''''''''''''''">
              <a:rPr lang="en-US" sz="1000" smtClean="0">
                <a:latin typeface="Arial"/>
                <a:ea typeface="Meiryo"/>
                <a:cs typeface="Arial"/>
                <a:sym typeface="Arial"/>
              </a:rPr>
              <a:pPr/>
              <a:t>Red</a:t>
            </a:fld>
            <a:r>
              <a:rPr lang="en-US" sz="1000" dirty="0" smtClean="0">
                <a:latin typeface="Arial"/>
                <a:ea typeface="Meiryo"/>
                <a:cs typeface="Arial"/>
                <a:sym typeface="Arial"/>
              </a:rPr>
              <a:t>  </a:t>
            </a:r>
            <a:r>
              <a:rPr lang="en-US" sz="1000" b="1" dirty="0" smtClean="0">
                <a:solidFill>
                  <a:srgbClr val="FF0000"/>
                </a:solidFill>
                <a:latin typeface="Arial"/>
                <a:ea typeface="Meiryo"/>
                <a:cs typeface="Arial"/>
                <a:sym typeface="Arial"/>
              </a:rPr>
              <a:t>2.0%</a:t>
            </a:r>
            <a:endParaRPr lang="en-US" sz="1000" b="1" dirty="0">
              <a:solidFill>
                <a:srgbClr val="FF0000"/>
              </a:solidFill>
              <a:latin typeface="Arial"/>
              <a:ea typeface="Meiryo"/>
              <a:cs typeface="Arial"/>
              <a:sym typeface="Arial"/>
            </a:endParaRPr>
          </a:p>
        </p:txBody>
      </p:sp>
      <p:sp>
        <p:nvSpPr>
          <p:cNvPr id="93" name="Text Placeholder 6185"/>
          <p:cNvSpPr>
            <a:spLocks noGrp="1"/>
          </p:cNvSpPr>
          <p:nvPr>
            <p:custDataLst>
              <p:tags r:id="rId22"/>
            </p:custDataLst>
          </p:nvPr>
        </p:nvSpPr>
        <p:spPr bwMode="auto">
          <a:xfrm>
            <a:off x="958850" y="5351463"/>
            <a:ext cx="19986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FontTx/>
              <a:buNone/>
            </a:pPr>
            <a:fld id="{ED43FF08-9837-411C-B489-C872C44CC4D2}" type="datetime'''Gr''o''ss'' loss /'' g''ros''''''s m''arg''in (mo''nt''hly)'">
              <a:rPr lang="en-US" sz="1000">
                <a:solidFill>
                  <a:srgbClr val="000000"/>
                </a:solidFill>
                <a:latin typeface="Arial"/>
                <a:ea typeface="Meiryo"/>
                <a:cs typeface="Arial"/>
                <a:sym typeface="Arial"/>
              </a:rPr>
              <a:pPr/>
              <a:t>Gross loss / gross margin (monthly)</a:t>
            </a:fld>
            <a:endParaRPr lang="en-GB" sz="1000" dirty="0">
              <a:solidFill>
                <a:srgbClr val="000000"/>
              </a:solidFill>
              <a:latin typeface="Arial"/>
              <a:ea typeface="Meiryo"/>
              <a:cs typeface="Arial"/>
              <a:sym typeface="Arial"/>
            </a:endParaRPr>
          </a:p>
        </p:txBody>
      </p:sp>
      <p:sp>
        <p:nvSpPr>
          <p:cNvPr id="61" name="Text Placeholder 318"/>
          <p:cNvSpPr>
            <a:spLocks noGrp="1"/>
          </p:cNvSpPr>
          <p:nvPr>
            <p:custDataLst>
              <p:tags r:id="rId23"/>
            </p:custDataLst>
          </p:nvPr>
        </p:nvSpPr>
        <p:spPr bwMode="auto">
          <a:xfrm>
            <a:off x="958850" y="5554663"/>
            <a:ext cx="373063"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Bef>
                <a:spcPct val="0"/>
              </a:spcBef>
              <a:buNone/>
            </a:pPr>
            <a:fld id="{22862078-45DD-4B15-B461-4B61E4A59D08}" type="datetime'''A''''''''''m''''''b''''''''''''''''''''''''''''e''r'''''''''">
              <a:rPr lang="en-US" sz="1000">
                <a:latin typeface="Arial"/>
                <a:ea typeface="Meiryo"/>
                <a:cs typeface="Arial"/>
                <a:sym typeface="Arial"/>
              </a:rPr>
              <a:pPr/>
              <a:t>Amber</a:t>
            </a:fld>
            <a:endParaRPr lang="en-US" sz="1000" dirty="0">
              <a:latin typeface="Arial"/>
              <a:ea typeface="Meiryo"/>
              <a:cs typeface="Arial"/>
              <a:sym typeface="Arial"/>
            </a:endParaRPr>
          </a:p>
        </p:txBody>
      </p:sp>
      <p:sp>
        <p:nvSpPr>
          <p:cNvPr id="63" name="TextBox 62"/>
          <p:cNvSpPr txBox="1"/>
          <p:nvPr/>
        </p:nvSpPr>
        <p:spPr>
          <a:xfrm>
            <a:off x="912813" y="5548313"/>
            <a:ext cx="775590" cy="153888"/>
          </a:xfrm>
          <a:prstGeom prst="rect">
            <a:avLst/>
          </a:prstGeom>
          <a:noFill/>
        </p:spPr>
        <p:txBody>
          <a:bodyPr wrap="square" lIns="0" tIns="0" rIns="0" bIns="0" rtlCol="0">
            <a:spAutoFit/>
          </a:bodyPr>
          <a:lstStyle/>
          <a:p>
            <a:pPr algn="r">
              <a:lnSpc>
                <a:spcPct val="100000"/>
              </a:lnSpc>
            </a:pPr>
            <a:r>
              <a:rPr lang="en-US" b="1" dirty="0" smtClean="0">
                <a:solidFill>
                  <a:srgbClr val="FFC000"/>
                </a:solidFill>
                <a:latin typeface="Arial" panose="020B0604020202020204" pitchFamily="34" charset="0"/>
                <a:cs typeface="Arial" panose="020B0604020202020204" pitchFamily="34" charset="0"/>
              </a:rPr>
              <a:t>1.5%</a:t>
            </a:r>
            <a:endParaRPr lang="en-US" b="1" dirty="0">
              <a:solidFill>
                <a:srgbClr val="FFC000"/>
              </a:solidFill>
              <a:latin typeface="Arial" panose="020B0604020202020204" pitchFamily="34" charset="0"/>
              <a:cs typeface="Arial" panose="020B0604020202020204" pitchFamily="34" charset="0"/>
            </a:endParaRPr>
          </a:p>
        </p:txBody>
      </p:sp>
      <p:graphicFrame>
        <p:nvGraphicFramePr>
          <p:cNvPr id="43" name="Table 42"/>
          <p:cNvGraphicFramePr>
            <a:graphicFrameLocks noGrp="1"/>
          </p:cNvGraphicFramePr>
          <p:nvPr>
            <p:extLst>
              <p:ext uri="{D42A27DB-BD31-4B8C-83A1-F6EECF244321}">
                <p14:modId xmlns:p14="http://schemas.microsoft.com/office/powerpoint/2010/main" val="1412549726"/>
              </p:ext>
            </p:extLst>
          </p:nvPr>
        </p:nvGraphicFramePr>
        <p:xfrm>
          <a:off x="5163186" y="3041574"/>
          <a:ext cx="4084004" cy="788746"/>
        </p:xfrm>
        <a:graphic>
          <a:graphicData uri="http://schemas.openxmlformats.org/drawingml/2006/table">
            <a:tbl>
              <a:tblPr>
                <a:tableStyleId>{839DD9DD-9E6C-4910-8AC0-68ADFF6A6AFC}</a:tableStyleId>
              </a:tblPr>
              <a:tblGrid>
                <a:gridCol w="1109536"/>
                <a:gridCol w="743617"/>
                <a:gridCol w="743617"/>
                <a:gridCol w="743617"/>
                <a:gridCol w="743617"/>
              </a:tblGrid>
              <a:tr h="292574">
                <a:tc rowSpan="2">
                  <a:txBody>
                    <a:bodyPr/>
                    <a:lstStyle/>
                    <a:p>
                      <a:pPr algn="ctr" fontAlgn="b"/>
                      <a:r>
                        <a:rPr lang="en-US" sz="1100" u="none" strike="noStrike" dirty="0">
                          <a:effectLst/>
                          <a:latin typeface="Arial" panose="020B0604020202020204" pitchFamily="34" charset="0"/>
                          <a:cs typeface="Arial" panose="020B0604020202020204" pitchFamily="34" charset="0"/>
                        </a:rPr>
                        <a:t> </a:t>
                      </a:r>
                      <a:r>
                        <a:rPr lang="en-US" sz="1100" b="1" u="none" strike="noStrike" dirty="0" smtClean="0">
                          <a:effectLst/>
                          <a:latin typeface="Arial" panose="020B0604020202020204" pitchFamily="34" charset="0"/>
                          <a:cs typeface="Arial" panose="020B0604020202020204" pitchFamily="34" charset="0"/>
                        </a:rPr>
                        <a:t>Gross Margin</a:t>
                      </a:r>
                      <a:endParaRPr lang="en-US" sz="1100" b="1" u="none" strike="noStrike" baseline="0" dirty="0" smtClean="0">
                        <a:effectLst/>
                        <a:latin typeface="Arial" panose="020B0604020202020204" pitchFamily="34" charset="0"/>
                        <a:cs typeface="Arial" panose="020B0604020202020204" pitchFamily="34" charset="0"/>
                      </a:endParaRPr>
                    </a:p>
                    <a:p>
                      <a:pPr algn="ctr" fontAlgn="b"/>
                      <a:r>
                        <a:rPr lang="en-US" sz="1100" b="1" u="none" strike="noStrike" baseline="0" dirty="0" smtClean="0">
                          <a:effectLst/>
                          <a:latin typeface="Arial" panose="020B0604020202020204" pitchFamily="34" charset="0"/>
                          <a:cs typeface="Arial" panose="020B0604020202020204" pitchFamily="34" charset="0"/>
                        </a:rPr>
                        <a:t>($M)</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b"/>
                      <a:r>
                        <a:rPr lang="en-US" sz="1100" b="1" u="none" strike="noStrike" dirty="0" smtClean="0">
                          <a:effectLst/>
                          <a:latin typeface="Arial" panose="020B0604020202020204" pitchFamily="34" charset="0"/>
                          <a:cs typeface="Arial" panose="020B0604020202020204" pitchFamily="34" charset="0"/>
                        </a:rPr>
                        <a:t>Limits (%)</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pPr algn="ctr" fontAlgn="b"/>
                      <a:r>
                        <a:rPr lang="en-US" sz="1100" b="1" u="none" strike="noStrike" dirty="0">
                          <a:effectLst/>
                          <a:latin typeface="Arial" panose="020B0604020202020204" pitchFamily="34" charset="0"/>
                          <a:cs typeface="Arial" panose="020B0604020202020204" pitchFamily="34" charset="0"/>
                        </a:rPr>
                        <a:t>Losses </a:t>
                      </a:r>
                      <a:r>
                        <a:rPr lang="en-US" sz="1100" b="1" u="none" strike="noStrike" dirty="0" smtClean="0">
                          <a:effectLst/>
                          <a:latin typeface="Arial" panose="020B0604020202020204" pitchFamily="34" charset="0"/>
                          <a:cs typeface="Arial" panose="020B0604020202020204" pitchFamily="34" charset="0"/>
                        </a:rPr>
                        <a:t>($M)</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fontAlgn="b"/>
                      <a:endParaRPr lang="en-US" sz="1000" b="0" i="0" u="none" strike="noStrike" dirty="0">
                        <a:solidFill>
                          <a:srgbClr val="000000"/>
                        </a:solidFill>
                        <a:effectLst/>
                        <a:latin typeface="Arial"/>
                      </a:endParaRPr>
                    </a:p>
                  </a:txBody>
                  <a:tcPr marL="0" marR="0" marT="0" marB="0" anchor="b">
                    <a:solidFill>
                      <a:schemeClr val="bg1"/>
                    </a:solidFill>
                  </a:tcPr>
                </a:tc>
              </a:tr>
              <a:tr h="252332">
                <a:tc vMerge="1">
                  <a:txBody>
                    <a:bodyPr/>
                    <a:lstStyle/>
                    <a:p>
                      <a:pPr algn="ctr" fontAlgn="b"/>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b">
                    <a:lnL>
                      <a:noFill/>
                    </a:lnL>
                    <a:lnR>
                      <a:noFill/>
                    </a:lnR>
                    <a:lnT w="9525" cap="flat" cmpd="sng" algn="ctr">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1" u="none" strike="noStrike" dirty="0">
                          <a:solidFill>
                            <a:schemeClr val="tx1"/>
                          </a:solidFill>
                          <a:effectLst/>
                          <a:latin typeface="Arial" panose="020B0604020202020204" pitchFamily="34" charset="0"/>
                          <a:cs typeface="Arial" panose="020B0604020202020204" pitchFamily="34" charset="0"/>
                        </a:rPr>
                        <a:t>Amber</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b"/>
                      <a:r>
                        <a:rPr lang="en-US" sz="1100" b="1" u="none" strike="noStrike" dirty="0">
                          <a:solidFill>
                            <a:schemeClr val="bg1"/>
                          </a:solidFill>
                          <a:effectLst/>
                          <a:latin typeface="Arial" panose="020B0604020202020204" pitchFamily="34" charset="0"/>
                          <a:cs typeface="Arial" panose="020B0604020202020204" pitchFamily="34" charset="0"/>
                        </a:rPr>
                        <a:t>Red</a:t>
                      </a:r>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b"/>
                      <a:r>
                        <a:rPr lang="en-US" sz="1100" b="1" u="none" strike="noStrike" dirty="0">
                          <a:solidFill>
                            <a:srgbClr val="FFC000"/>
                          </a:solidFill>
                          <a:effectLst/>
                          <a:latin typeface="Arial" panose="020B0604020202020204" pitchFamily="34" charset="0"/>
                          <a:cs typeface="Arial" panose="020B0604020202020204" pitchFamily="34" charset="0"/>
                        </a:rPr>
                        <a:t>Amber</a:t>
                      </a:r>
                      <a:endParaRPr lang="en-US" sz="1100" b="1" i="0" u="none" strike="noStrike" dirty="0">
                        <a:solidFill>
                          <a:srgbClr val="FFC000"/>
                        </a:solidFill>
                        <a:effectLst/>
                        <a:latin typeface="Arial" panose="020B0604020202020204" pitchFamily="34" charset="0"/>
                        <a:cs typeface="Arial" panose="020B0604020202020204" pitchFamily="34" charset="0"/>
                      </a:endParaRPr>
                    </a:p>
                  </a:txBody>
                  <a:tcPr marL="0" marR="0" marT="0"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1" u="none" strike="noStrike" dirty="0">
                          <a:solidFill>
                            <a:schemeClr val="accent1"/>
                          </a:solidFill>
                          <a:effectLst/>
                          <a:latin typeface="Arial" panose="020B0604020202020204" pitchFamily="34" charset="0"/>
                          <a:cs typeface="Arial" panose="020B0604020202020204" pitchFamily="34" charset="0"/>
                        </a:rPr>
                        <a:t>Red</a:t>
                      </a:r>
                      <a:endParaRPr lang="en-US" sz="1100" b="1" i="0" u="none" strike="noStrike" dirty="0">
                        <a:solidFill>
                          <a:schemeClr val="accent1"/>
                        </a:solidFill>
                        <a:effectLst/>
                        <a:latin typeface="Arial" panose="020B0604020202020204" pitchFamily="34" charset="0"/>
                        <a:cs typeface="Arial" panose="020B0604020202020204" pitchFamily="34" charset="0"/>
                      </a:endParaRPr>
                    </a:p>
                  </a:txBody>
                  <a:tcPr marL="0" marR="0" marT="0"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43840">
                <a:tc>
                  <a:txBody>
                    <a:bodyPr/>
                    <a:lstStyle/>
                    <a:p>
                      <a:pPr algn="ctr" fontAlgn="b"/>
                      <a:r>
                        <a:rPr lang="en-US" sz="1100" u="none" strike="noStrike" dirty="0">
                          <a:effectLst/>
                          <a:latin typeface="Arial" panose="020B0604020202020204" pitchFamily="34" charset="0"/>
                          <a:cs typeface="Arial" panose="020B0604020202020204" pitchFamily="34" charset="0"/>
                        </a:rPr>
                        <a:t> </a:t>
                      </a:r>
                      <a:r>
                        <a:rPr lang="en-US" sz="1100" u="none" strike="noStrike" dirty="0" smtClean="0">
                          <a:effectLst/>
                          <a:latin typeface="Arial" panose="020B0604020202020204" pitchFamily="34" charset="0"/>
                          <a:cs typeface="Arial" panose="020B0604020202020204" pitchFamily="34" charset="0"/>
                        </a:rPr>
                        <a:t>$131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u="none" strike="noStrike" dirty="0" smtClean="0">
                          <a:solidFill>
                            <a:schemeClr val="tx1"/>
                          </a:solidFill>
                          <a:effectLst/>
                          <a:latin typeface="Arial" panose="020B0604020202020204" pitchFamily="34" charset="0"/>
                          <a:cs typeface="Arial" panose="020B0604020202020204" pitchFamily="34" charset="0"/>
                        </a:rPr>
                        <a:t>1.5%</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1100" u="none" strike="noStrike" dirty="0" smtClean="0">
                          <a:solidFill>
                            <a:schemeClr val="tx1"/>
                          </a:solidFill>
                          <a:effectLst/>
                          <a:latin typeface="Arial" panose="020B0604020202020204" pitchFamily="34" charset="0"/>
                          <a:cs typeface="Arial" panose="020B0604020202020204" pitchFamily="34" charset="0"/>
                        </a:rPr>
                        <a:t>2.0%</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b"/>
                      <a:r>
                        <a:rPr lang="en-US" sz="1100" u="none" strike="noStrike" dirty="0">
                          <a:solidFill>
                            <a:schemeClr val="tx1"/>
                          </a:solidFill>
                          <a:effectLst/>
                          <a:latin typeface="Arial" panose="020B0604020202020204" pitchFamily="34" charset="0"/>
                          <a:cs typeface="Arial" panose="020B0604020202020204" pitchFamily="34" charset="0"/>
                        </a:rPr>
                        <a:t> </a:t>
                      </a:r>
                      <a:r>
                        <a:rPr lang="en-US" sz="1100" u="none" strike="noStrike" dirty="0" smtClean="0">
                          <a:solidFill>
                            <a:schemeClr val="tx1"/>
                          </a:solidFill>
                          <a:effectLst/>
                          <a:latin typeface="Arial" panose="020B0604020202020204" pitchFamily="34" charset="0"/>
                          <a:cs typeface="Arial" panose="020B0604020202020204" pitchFamily="34" charset="0"/>
                        </a:rPr>
                        <a:t>$2.0</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u="none" strike="noStrike" dirty="0">
                          <a:solidFill>
                            <a:schemeClr val="tx1"/>
                          </a:solidFill>
                          <a:effectLst/>
                          <a:latin typeface="Arial" panose="020B0604020202020204" pitchFamily="34" charset="0"/>
                          <a:cs typeface="Arial" panose="020B0604020202020204" pitchFamily="34" charset="0"/>
                        </a:rPr>
                        <a:t> </a:t>
                      </a:r>
                      <a:r>
                        <a:rPr lang="en-US" sz="1100" u="none" strike="noStrike" dirty="0" smtClean="0">
                          <a:solidFill>
                            <a:schemeClr val="tx1"/>
                          </a:solidFill>
                          <a:effectLst/>
                          <a:latin typeface="Arial" panose="020B0604020202020204" pitchFamily="34" charset="0"/>
                          <a:cs typeface="Arial" panose="020B0604020202020204" pitchFamily="34" charset="0"/>
                        </a:rPr>
                        <a:t>$2.6</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9" name="Rectangular Callout 48"/>
          <p:cNvSpPr/>
          <p:nvPr/>
        </p:nvSpPr>
        <p:spPr>
          <a:xfrm>
            <a:off x="1922463" y="1938338"/>
            <a:ext cx="1593213" cy="850860"/>
          </a:xfrm>
          <a:prstGeom prst="wedgeRectCallout">
            <a:avLst>
              <a:gd name="adj1" fmla="val 54538"/>
              <a:gd name="adj2" fmla="val 29934"/>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kern="0" dirty="0" smtClean="0">
                <a:solidFill>
                  <a:srgbClr val="000000"/>
                </a:solidFill>
                <a:latin typeface="Arial"/>
              </a:rPr>
              <a:t>A significant set of fiduciary lawsuits have driven up operational losses and will continue to do so for the foreseeable future</a:t>
            </a:r>
            <a:endParaRPr lang="en-US" dirty="0" smtClean="0">
              <a:solidFill>
                <a:schemeClr val="tx1"/>
              </a:solidFill>
              <a:latin typeface="Arial" panose="020B0604020202020204" pitchFamily="34" charset="0"/>
              <a:cs typeface="Arial" panose="020B0604020202020204" pitchFamily="34" charset="0"/>
            </a:endParaRPr>
          </a:p>
        </p:txBody>
      </p:sp>
      <p:grpSp>
        <p:nvGrpSpPr>
          <p:cNvPr id="50" name="Group 49"/>
          <p:cNvGrpSpPr/>
          <p:nvPr/>
        </p:nvGrpSpPr>
        <p:grpSpPr>
          <a:xfrm>
            <a:off x="443921" y="72184"/>
            <a:ext cx="5463466" cy="189008"/>
            <a:chOff x="403281" y="164517"/>
            <a:chExt cx="5463466" cy="189008"/>
          </a:xfrm>
        </p:grpSpPr>
        <p:sp>
          <p:nvSpPr>
            <p:cNvPr id="51" name="Text Box 75"/>
            <p:cNvSpPr txBox="1">
              <a:spLocks noChangeArrowheads="1"/>
            </p:cNvSpPr>
            <p:nvPr/>
          </p:nvSpPr>
          <p:spPr bwMode="gray">
            <a:xfrm>
              <a:off x="636148" y="166688"/>
              <a:ext cx="5230599"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Operational risk: Calibration – Gross Operational Risk Losses / Gross Margin</a:t>
              </a:r>
              <a:endParaRPr lang="en-US" sz="1200" dirty="0">
                <a:solidFill>
                  <a:schemeClr val="accent1"/>
                </a:solidFill>
              </a:endParaRPr>
            </a:p>
          </p:txBody>
        </p:sp>
        <p:sp>
          <p:nvSpPr>
            <p:cNvPr id="53" name="Oval 52"/>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8</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109123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8"/>
          <p:cNvGraphicFramePr>
            <a:graphicFrameLocks noGrp="1"/>
          </p:cNvGraphicFramePr>
          <p:nvPr>
            <p:ph sz="half" idx="4294967295"/>
            <p:extLst>
              <p:ext uri="{D42A27DB-BD31-4B8C-83A1-F6EECF244321}">
                <p14:modId xmlns:p14="http://schemas.microsoft.com/office/powerpoint/2010/main" val="2983405863"/>
              </p:ext>
            </p:extLst>
          </p:nvPr>
        </p:nvGraphicFramePr>
        <p:xfrm>
          <a:off x="357823" y="1449705"/>
          <a:ext cx="4804728" cy="2743200"/>
        </p:xfrm>
        <a:graphic>
          <a:graphicData uri="http://schemas.openxmlformats.org/drawingml/2006/table">
            <a:tbl>
              <a:tblPr firstRow="1" bandRow="1">
                <a:tableStyleId>{839DD9DD-9E6C-4910-8AC0-68ADFF6A6AFC}</a:tableStyleId>
              </a:tblPr>
              <a:tblGrid>
                <a:gridCol w="340909"/>
                <a:gridCol w="3546248"/>
                <a:gridCol w="917571"/>
              </a:tblGrid>
              <a:tr h="172759">
                <a:tc gridSpan="2">
                  <a:txBody>
                    <a:bodyPr/>
                    <a:lstStyle/>
                    <a:p>
                      <a:r>
                        <a:rPr lang="en-GB" sz="1200" b="1" dirty="0" smtClean="0">
                          <a:latin typeface="Arial" panose="020B0604020202020204" pitchFamily="34" charset="0"/>
                          <a:cs typeface="Arial" panose="020B0604020202020204" pitchFamily="34" charset="0"/>
                        </a:rPr>
                        <a:t>Overview</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dirty="0"/>
                    </a:p>
                  </a:txBody>
                  <a:tcPr/>
                </a:tc>
                <a:tc>
                  <a:txBody>
                    <a:bodyPr/>
                    <a:lstStyle/>
                    <a:p>
                      <a:pPr algn="r"/>
                      <a:r>
                        <a:rPr lang="en-GB" sz="1200" b="1" dirty="0" smtClean="0">
                          <a:latin typeface="Arial" panose="020B0604020202020204" pitchFamily="34" charset="0"/>
                          <a:cs typeface="Arial" panose="020B0604020202020204" pitchFamily="34" charset="0"/>
                        </a:rPr>
                        <a:t>2</a:t>
                      </a:r>
                      <a:endParaRPr lang="en-GB" sz="1200" b="1" dirty="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gridSpan="2">
                  <a:txBody>
                    <a:bodyPr/>
                    <a:lstStyle/>
                    <a:p>
                      <a:r>
                        <a:rPr lang="en-GB" sz="1200" b="1" dirty="0" smtClean="0">
                          <a:latin typeface="Arial" panose="020B0604020202020204" pitchFamily="34" charset="0"/>
                          <a:cs typeface="Arial" panose="020B0604020202020204" pitchFamily="34" charset="0"/>
                        </a:rPr>
                        <a:t>Objectives</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a:p>
                  </a:txBody>
                  <a:tcPr/>
                </a:tc>
                <a:tc>
                  <a:txBody>
                    <a:bodyPr/>
                    <a:lstStyle/>
                    <a:p>
                      <a:pPr algn="r"/>
                      <a:r>
                        <a:rPr lang="en-GB" sz="1200" b="1" dirty="0" smtClean="0">
                          <a:latin typeface="Arial" panose="020B0604020202020204" pitchFamily="34" charset="0"/>
                          <a:cs typeface="Arial" panose="020B0604020202020204" pitchFamily="34" charset="0"/>
                        </a:rPr>
                        <a:t>3</a:t>
                      </a:r>
                      <a:endParaRPr lang="en-GB" sz="1200" b="1" dirty="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gridSpan="2">
                  <a:txBody>
                    <a:bodyPr/>
                    <a:lstStyle/>
                    <a:p>
                      <a:r>
                        <a:rPr lang="en-GB" sz="1200" b="1" dirty="0" smtClean="0">
                          <a:latin typeface="Arial" panose="020B0604020202020204" pitchFamily="34" charset="0"/>
                          <a:cs typeface="Arial" panose="020B0604020202020204" pitchFamily="34" charset="0"/>
                        </a:rPr>
                        <a:t>Metric selection</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a:p>
                  </a:txBody>
                  <a:tcPr/>
                </a:tc>
                <a:tc>
                  <a:txBody>
                    <a:bodyPr/>
                    <a:lstStyle/>
                    <a:p>
                      <a:pPr algn="r"/>
                      <a:r>
                        <a:rPr lang="en-GB" sz="1200" b="1" dirty="0" smtClean="0">
                          <a:latin typeface="Arial" panose="020B0604020202020204" pitchFamily="34" charset="0"/>
                          <a:cs typeface="Arial" panose="020B0604020202020204" pitchFamily="34" charset="0"/>
                        </a:rPr>
                        <a:t>4</a:t>
                      </a:r>
                      <a:endParaRPr lang="en-GB" sz="1200" b="1" dirty="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gridSpan="2">
                  <a:txBody>
                    <a:bodyPr/>
                    <a:lstStyle/>
                    <a:p>
                      <a:r>
                        <a:rPr lang="en-GB" sz="1200" b="1" dirty="0" smtClean="0">
                          <a:latin typeface="Arial" panose="020B0604020202020204" pitchFamily="34" charset="0"/>
                          <a:cs typeface="Arial" panose="020B0604020202020204" pitchFamily="34" charset="0"/>
                        </a:rPr>
                        <a:t>Calibration approach</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dirty="0"/>
                    </a:p>
                  </a:txBody>
                  <a:tcPr/>
                </a:tc>
                <a:tc>
                  <a:txBody>
                    <a:bodyPr/>
                    <a:lstStyle/>
                    <a:p>
                      <a:pPr algn="r"/>
                      <a:r>
                        <a:rPr lang="en-GB" sz="1200" b="1" dirty="0" smtClean="0">
                          <a:latin typeface="Arial" panose="020B0604020202020204" pitchFamily="34" charset="0"/>
                          <a:cs typeface="Arial" panose="020B0604020202020204" pitchFamily="34" charset="0"/>
                        </a:rPr>
                        <a:t>6</a:t>
                      </a:r>
                      <a:endParaRPr lang="en-GB" sz="1200" b="1" dirty="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gridSpan="2">
                  <a:txBody>
                    <a:bodyPr/>
                    <a:lstStyle/>
                    <a:p>
                      <a:r>
                        <a:rPr lang="en-GB" sz="1200" b="1" dirty="0" smtClean="0">
                          <a:latin typeface="Arial" panose="020B0604020202020204" pitchFamily="34" charset="0"/>
                          <a:cs typeface="Arial" panose="020B0604020202020204" pitchFamily="34" charset="0"/>
                        </a:rPr>
                        <a:t>Metrics rationale and limit calibration</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sz="1000" b="1" dirty="0"/>
                    </a:p>
                  </a:txBody>
                  <a:tcPr marL="0">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9-27</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a:txBody>
                    <a:bodyPr/>
                    <a:lstStyle/>
                    <a:p>
                      <a:pPr algn="ctr"/>
                      <a:r>
                        <a:rPr lang="en-GB" sz="1200" b="1" dirty="0" smtClean="0">
                          <a:solidFill>
                            <a:schemeClr val="accent1"/>
                          </a:solidFill>
                          <a:latin typeface="Arial" panose="020B0604020202020204" pitchFamily="34" charset="0"/>
                          <a:cs typeface="Arial" panose="020B0604020202020204" pitchFamily="34" charset="0"/>
                        </a:rPr>
                        <a:t>1</a:t>
                      </a:r>
                      <a:endParaRPr lang="en-GB" sz="1200" b="1" dirty="0">
                        <a:solidFill>
                          <a:schemeClr val="accent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r>
                        <a:rPr lang="en-US" sz="1200" b="0" dirty="0" smtClean="0">
                          <a:latin typeface="Arial" panose="020B0604020202020204" pitchFamily="34" charset="0"/>
                          <a:cs typeface="Arial" panose="020B0604020202020204" pitchFamily="34" charset="0"/>
                        </a:rPr>
                        <a:t>Capital adequacy risk</a:t>
                      </a:r>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9</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84591">
                <a:tc>
                  <a:txBody>
                    <a:bodyPr/>
                    <a:lstStyle/>
                    <a:p>
                      <a:pPr algn="ctr"/>
                      <a:r>
                        <a:rPr lang="en-GB" sz="1200" b="1" dirty="0" smtClean="0">
                          <a:solidFill>
                            <a:schemeClr val="accent1"/>
                          </a:solidFill>
                          <a:latin typeface="Arial" panose="020B0604020202020204" pitchFamily="34" charset="0"/>
                          <a:cs typeface="Arial" panose="020B0604020202020204" pitchFamily="34" charset="0"/>
                        </a:rPr>
                        <a:t>8</a:t>
                      </a:r>
                      <a:endParaRPr lang="en-GB" sz="1200" b="1" dirty="0">
                        <a:solidFill>
                          <a:schemeClr val="accent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r>
                        <a:rPr lang="en-GB" sz="1200" b="0" dirty="0" smtClean="0">
                          <a:latin typeface="Arial" panose="020B0604020202020204" pitchFamily="34" charset="0"/>
                          <a:cs typeface="Arial" panose="020B0604020202020204" pitchFamily="34" charset="0"/>
                        </a:rPr>
                        <a:t>Operational risk</a:t>
                      </a:r>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15</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84591">
                <a:tc>
                  <a:txBody>
                    <a:bodyPr/>
                    <a:lstStyle/>
                    <a:p>
                      <a:pPr algn="ctr"/>
                      <a:r>
                        <a:rPr lang="en-GB" sz="1200" b="1" dirty="0" smtClean="0">
                          <a:solidFill>
                            <a:schemeClr val="accent1"/>
                          </a:solidFill>
                          <a:latin typeface="Arial" panose="020B0604020202020204" pitchFamily="34" charset="0"/>
                          <a:cs typeface="Arial" panose="020B0604020202020204" pitchFamily="34" charset="0"/>
                        </a:rPr>
                        <a:t>10</a:t>
                      </a:r>
                      <a:endParaRPr lang="en-GB" sz="1200" b="1" dirty="0">
                        <a:solidFill>
                          <a:schemeClr val="accent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r>
                        <a:rPr lang="en-GB" sz="1200" b="0" dirty="0" smtClean="0">
                          <a:latin typeface="Arial" panose="020B0604020202020204" pitchFamily="34" charset="0"/>
                          <a:cs typeface="Arial" panose="020B0604020202020204" pitchFamily="34" charset="0"/>
                        </a:rPr>
                        <a:t>Compliance and reputational risk</a:t>
                      </a:r>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20</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84591">
                <a:tc gridSpan="2">
                  <a:txBody>
                    <a:bodyPr/>
                    <a:lstStyle/>
                    <a:p>
                      <a:r>
                        <a:rPr lang="en-GB" sz="1200" b="1" dirty="0" smtClean="0">
                          <a:latin typeface="Arial" panose="020B0604020202020204" pitchFamily="34" charset="0"/>
                          <a:cs typeface="Arial" panose="020B0604020202020204" pitchFamily="34" charset="0"/>
                        </a:rPr>
                        <a:t>Additional </a:t>
                      </a:r>
                      <a:r>
                        <a:rPr lang="en-GB" sz="1200" b="1" baseline="0" dirty="0" smtClean="0">
                          <a:latin typeface="Arial" panose="020B0604020202020204" pitchFamily="34" charset="0"/>
                          <a:cs typeface="Arial" panose="020B0604020202020204" pitchFamily="34" charset="0"/>
                        </a:rPr>
                        <a:t>metrics</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27</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84591">
                <a:tc gridSpan="2">
                  <a:txBody>
                    <a:bodyPr/>
                    <a:lstStyle/>
                    <a:p>
                      <a:r>
                        <a:rPr lang="en-GB" sz="1200" b="1" dirty="0" smtClean="0">
                          <a:latin typeface="Arial" panose="020B0604020202020204" pitchFamily="34" charset="0"/>
                          <a:cs typeface="Arial" panose="020B0604020202020204" pitchFamily="34" charset="0"/>
                        </a:rPr>
                        <a:t>Appendices</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a:p>
                  </a:txBody>
                  <a:tcPr/>
                </a:tc>
                <a:tc>
                  <a:txBody>
                    <a:bodyPr/>
                    <a:lstStyle/>
                    <a:p>
                      <a:pPr algn="r"/>
                      <a:r>
                        <a:rPr lang="en-GB" sz="1200" b="1" dirty="0" smtClean="0">
                          <a:latin typeface="Arial" panose="020B0604020202020204" pitchFamily="34" charset="0"/>
                          <a:cs typeface="Arial" panose="020B0604020202020204" pitchFamily="34" charset="0"/>
                        </a:rPr>
                        <a:t>30</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bl>
          </a:graphicData>
        </a:graphic>
      </p:graphicFrame>
      <p:sp>
        <p:nvSpPr>
          <p:cNvPr id="5" name="Content Placeholder 2"/>
          <p:cNvSpPr txBox="1">
            <a:spLocks/>
          </p:cNvSpPr>
          <p:nvPr/>
        </p:nvSpPr>
        <p:spPr>
          <a:xfrm>
            <a:off x="348435" y="450851"/>
            <a:ext cx="8666245" cy="435610"/>
          </a:xfrm>
          <a:prstGeom prst="rect">
            <a:avLst/>
          </a:prstGeom>
        </p:spPr>
        <p:txBody>
          <a:bodyPr lIns="0" tIns="0" rIns="0" bIns="0" anchor="ctr"/>
          <a:lstStyle>
            <a:lvl1pPr marL="0" indent="0" algn="l" defTabSz="457200" rtl="0" eaLnBrk="1" latinLnBrk="0" hangingPunct="1">
              <a:spcBef>
                <a:spcPts val="0"/>
              </a:spcBef>
              <a:buFont typeface="Arial"/>
              <a:buNone/>
              <a:defRPr sz="2400" b="1" kern="1200">
                <a:solidFill>
                  <a:schemeClr val="tx1"/>
                </a:solidFill>
                <a:latin typeface="Arial" panose="020B0604020202020204" pitchFamily="34" charset="0"/>
                <a:ea typeface="+mn-ea"/>
                <a:cs typeface="Arial" panose="020B0604020202020204" pitchFamily="34" charset="0"/>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00000"/>
              </a:lnSpc>
              <a:spcAft>
                <a:spcPts val="0"/>
              </a:spcAft>
            </a:pPr>
            <a:r>
              <a:rPr lang="en-GB" sz="2000" dirty="0" smtClean="0"/>
              <a:t>Table of Contents</a:t>
            </a:r>
            <a:endParaRPr lang="en-GB" sz="2000" dirty="0"/>
          </a:p>
        </p:txBody>
      </p:sp>
    </p:spTree>
    <p:extLst>
      <p:ext uri="{BB962C8B-B14F-4D97-AF65-F5344CB8AC3E}">
        <p14:creationId xmlns:p14="http://schemas.microsoft.com/office/powerpoint/2010/main" val="41822919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17733026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5950"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dirty="0">
              <a:ln>
                <a:noFill/>
              </a:ln>
              <a:solidFill>
                <a:schemeClr val="tx1"/>
              </a:solidFill>
              <a:effectLst/>
              <a:latin typeface="Arial"/>
              <a:cs typeface="Arial"/>
              <a:sym typeface="Arial"/>
            </a:endParaRPr>
          </a:p>
        </p:txBody>
      </p:sp>
      <p:sp>
        <p:nvSpPr>
          <p:cNvPr id="10" name="Content Placeholder 9"/>
          <p:cNvSpPr>
            <a:spLocks noGrp="1"/>
          </p:cNvSpPr>
          <p:nvPr>
            <p:ph sz="quarter" idx="11"/>
          </p:nvPr>
        </p:nvSpPr>
        <p:spPr/>
        <p:txBody>
          <a:bodyPr/>
          <a:lstStyle/>
          <a:p>
            <a:r>
              <a:rPr lang="en-GB" dirty="0" smtClean="0"/>
              <a:t>Calibration: </a:t>
            </a:r>
            <a:r>
              <a:rPr lang="en-GB" b="0" dirty="0" smtClean="0"/>
              <a:t>Material </a:t>
            </a:r>
            <a:r>
              <a:rPr lang="en-GB" b="0" dirty="0"/>
              <a:t>Operational Risk </a:t>
            </a:r>
            <a:r>
              <a:rPr lang="en-GB" b="0" dirty="0" smtClean="0"/>
              <a:t>Events</a:t>
            </a:r>
            <a:endParaRPr lang="en-GB" b="0" dirty="0"/>
          </a:p>
        </p:txBody>
      </p:sp>
      <p:sp>
        <p:nvSpPr>
          <p:cNvPr id="49" name="TextBox 48"/>
          <p:cNvSpPr txBox="1"/>
          <p:nvPr/>
        </p:nvSpPr>
        <p:spPr>
          <a:xfrm>
            <a:off x="364298" y="1463392"/>
            <a:ext cx="4105225" cy="430887"/>
          </a:xfrm>
          <a:prstGeom prst="rect">
            <a:avLst/>
          </a:prstGeom>
          <a:noFill/>
        </p:spPr>
        <p:txBody>
          <a:bodyPr vert="horz" wrap="square" lIns="0" tIns="0" rIns="0" bIns="0" rtlCol="0" anchor="t" anchorCtr="0">
            <a:spAutoFit/>
          </a:bodyPr>
          <a:lstStyle/>
          <a:p>
            <a:pPr algn="l">
              <a:lnSpc>
                <a:spcPct val="100000"/>
              </a:lnSpc>
            </a:pPr>
            <a:r>
              <a:rPr lang="en-GB" sz="1400" b="1" dirty="0" smtClean="0">
                <a:solidFill>
                  <a:srgbClr val="FF0000"/>
                </a:solidFill>
              </a:rPr>
              <a:t>SSLLC frequency </a:t>
            </a:r>
            <a:r>
              <a:rPr lang="en-GB" sz="1400" b="1" dirty="0">
                <a:solidFill>
                  <a:srgbClr val="FF0000"/>
                </a:solidFill>
              </a:rPr>
              <a:t>of material</a:t>
            </a:r>
            <a:r>
              <a:rPr lang="en-GB" sz="1400" b="1" baseline="30000" dirty="0">
                <a:solidFill>
                  <a:srgbClr val="FF0000"/>
                </a:solidFill>
              </a:rPr>
              <a:t>1</a:t>
            </a:r>
            <a:r>
              <a:rPr lang="en-GB" sz="1400" b="1" dirty="0">
                <a:solidFill>
                  <a:srgbClr val="FF0000"/>
                </a:solidFill>
              </a:rPr>
              <a:t> events</a:t>
            </a:r>
          </a:p>
          <a:p>
            <a:pPr algn="l">
              <a:lnSpc>
                <a:spcPct val="100000"/>
              </a:lnSpc>
            </a:pPr>
            <a:r>
              <a:rPr lang="en-GB" sz="1400" dirty="0">
                <a:solidFill>
                  <a:srgbClr val="FF0000"/>
                </a:solidFill>
              </a:rPr>
              <a:t>Per quarter</a:t>
            </a:r>
          </a:p>
        </p:txBody>
      </p:sp>
      <p:cxnSp>
        <p:nvCxnSpPr>
          <p:cNvPr id="71" name="Straight Connector 70"/>
          <p:cNvCxnSpPr/>
          <p:nvPr/>
        </p:nvCxnSpPr>
        <p:spPr>
          <a:xfrm>
            <a:off x="4781074" y="1527536"/>
            <a:ext cx="0" cy="4480560"/>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000885" y="2966855"/>
            <a:ext cx="442281" cy="153888"/>
          </a:xfrm>
          <a:prstGeom prst="rect">
            <a:avLst/>
          </a:prstGeom>
          <a:noFill/>
        </p:spPr>
        <p:txBody>
          <a:bodyPr wrap="square" lIns="0" tIns="0" rIns="0" bIns="0" rtlCol="0">
            <a:spAutoFit/>
          </a:bodyPr>
          <a:lstStyle/>
          <a:p>
            <a:pPr algn="r">
              <a:lnSpc>
                <a:spcPct val="100000"/>
              </a:lnSpc>
            </a:pPr>
            <a:r>
              <a:rPr lang="en-US" b="1" dirty="0" smtClean="0">
                <a:solidFill>
                  <a:schemeClr val="accent1"/>
                </a:solidFill>
                <a:latin typeface="Arial" panose="020B0604020202020204" pitchFamily="34" charset="0"/>
                <a:cs typeface="Arial" panose="020B0604020202020204" pitchFamily="34" charset="0"/>
              </a:rPr>
              <a:t>Red - 2</a:t>
            </a:r>
            <a:endParaRPr lang="en-US" b="1" dirty="0">
              <a:solidFill>
                <a:schemeClr val="accent1"/>
              </a:solidFill>
              <a:latin typeface="Arial" panose="020B0604020202020204" pitchFamily="34" charset="0"/>
              <a:cs typeface="Arial" panose="020B0604020202020204" pitchFamily="34" charset="0"/>
            </a:endParaRPr>
          </a:p>
        </p:txBody>
      </p:sp>
      <p:sp>
        <p:nvSpPr>
          <p:cNvPr id="57" name="TextBox 56"/>
          <p:cNvSpPr txBox="1"/>
          <p:nvPr/>
        </p:nvSpPr>
        <p:spPr>
          <a:xfrm>
            <a:off x="3923793" y="4092285"/>
            <a:ext cx="519373" cy="153888"/>
          </a:xfrm>
          <a:prstGeom prst="rect">
            <a:avLst/>
          </a:prstGeom>
          <a:noFill/>
        </p:spPr>
        <p:txBody>
          <a:bodyPr wrap="none" lIns="0" tIns="0" rIns="0" bIns="0" rtlCol="0">
            <a:spAutoFit/>
          </a:bodyPr>
          <a:lstStyle/>
          <a:p>
            <a:pPr algn="r">
              <a:lnSpc>
                <a:spcPct val="100000"/>
              </a:lnSpc>
            </a:pPr>
            <a:r>
              <a:rPr lang="en-US" b="1" dirty="0" smtClean="0">
                <a:solidFill>
                  <a:srgbClr val="FFC000"/>
                </a:solidFill>
                <a:latin typeface="Arial" panose="020B0604020202020204" pitchFamily="34" charset="0"/>
                <a:cs typeface="Arial" panose="020B0604020202020204" pitchFamily="34" charset="0"/>
              </a:rPr>
              <a:t>Amber-1</a:t>
            </a:r>
            <a:endParaRPr lang="en-US" b="1" dirty="0">
              <a:solidFill>
                <a:srgbClr val="FFC000"/>
              </a:solidFill>
              <a:latin typeface="Arial" panose="020B0604020202020204" pitchFamily="34" charset="0"/>
              <a:cs typeface="Arial" panose="020B0604020202020204" pitchFamily="34" charset="0"/>
            </a:endParaRPr>
          </a:p>
        </p:txBody>
      </p:sp>
      <p:graphicFrame>
        <p:nvGraphicFramePr>
          <p:cNvPr id="29" name="Object 28"/>
          <p:cNvGraphicFramePr>
            <a:graphicFrameLocks/>
          </p:cNvGraphicFramePr>
          <p:nvPr>
            <p:custDataLst>
              <p:tags r:id="rId4"/>
            </p:custDataLst>
            <p:extLst>
              <p:ext uri="{D42A27DB-BD31-4B8C-83A1-F6EECF244321}">
                <p14:modId xmlns:p14="http://schemas.microsoft.com/office/powerpoint/2010/main" val="4000653515"/>
              </p:ext>
            </p:extLst>
          </p:nvPr>
        </p:nvGraphicFramePr>
        <p:xfrm>
          <a:off x="381000" y="1714500"/>
          <a:ext cx="3791085" cy="3781335"/>
        </p:xfrm>
        <a:graphic>
          <a:graphicData uri="http://schemas.openxmlformats.org/presentationml/2006/ole">
            <mc:AlternateContent xmlns:mc="http://schemas.openxmlformats.org/markup-compatibility/2006">
              <mc:Choice xmlns:v="urn:schemas-microsoft-com:vml" Requires="v">
                <p:oleObj spid="_x0000_s225951" name="Chart" r:id="rId13" imgW="3791085" imgH="3781335" progId="MSGraph.Chart.8">
                  <p:embed followColorScheme="full"/>
                </p:oleObj>
              </mc:Choice>
              <mc:Fallback>
                <p:oleObj name="Chart" r:id="rId13" imgW="3791085" imgH="3781335" progId="MSGraph.Chart.8">
                  <p:embed followColorScheme="full"/>
                  <p:pic>
                    <p:nvPicPr>
                      <p:cNvPr id="0" name=""/>
                      <p:cNvPicPr/>
                      <p:nvPr/>
                    </p:nvPicPr>
                    <p:blipFill>
                      <a:blip r:embed="rId14"/>
                      <a:stretch>
                        <a:fillRect/>
                      </a:stretch>
                    </p:blipFill>
                    <p:spPr>
                      <a:xfrm>
                        <a:off x="381000" y="1714500"/>
                        <a:ext cx="3791085" cy="3781335"/>
                      </a:xfrm>
                      <a:prstGeom prst="rect">
                        <a:avLst/>
                      </a:prstGeom>
                    </p:spPr>
                  </p:pic>
                </p:oleObj>
              </mc:Fallback>
            </mc:AlternateContent>
          </a:graphicData>
        </a:graphic>
      </p:graphicFrame>
      <p:sp>
        <p:nvSpPr>
          <p:cNvPr id="30" name="Text Placeholder 20"/>
          <p:cNvSpPr>
            <a:spLocks noGrp="1"/>
          </p:cNvSpPr>
          <p:nvPr>
            <p:custDataLst>
              <p:tags r:id="rId5"/>
            </p:custDataLst>
          </p:nvPr>
        </p:nvSpPr>
        <p:spPr bwMode="auto">
          <a:xfrm>
            <a:off x="3395663" y="5356225"/>
            <a:ext cx="495300" cy="131763"/>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82880" indent="-182880" algn="l" defTabSz="914400" rtl="0" eaLnBrk="1" latinLnBrk="0" hangingPunct="1">
              <a:spcBef>
                <a:spcPts val="700"/>
              </a:spcBef>
              <a:buFont typeface="Arial" panose="020B0604020202020204" pitchFamily="34" charset="0"/>
              <a:buChar char="•"/>
              <a:defRPr sz="1400" kern="0" baseline="0">
                <a:solidFill>
                  <a:schemeClr val="tx1"/>
                </a:solidFill>
                <a:latin typeface="+mn-lt"/>
                <a:ea typeface="+mn-ea"/>
                <a:cs typeface="+mn-cs"/>
              </a:defRPr>
            </a:lvl1pPr>
            <a:lvl2pPr marL="35661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2pPr>
            <a:lvl3pPr marL="53949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3pPr>
            <a:lvl4pPr marL="72237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4pPr>
            <a:lvl5pPr marL="896112"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5pPr>
            <a:lvl6pPr marL="107899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6pPr>
            <a:lvl7pPr marL="126187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7pPr>
            <a:lvl8pPr marL="144475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8pPr>
            <a:lvl9pPr marL="1618488"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9pPr>
          </a:lstStyle>
          <a:p>
            <a:pPr marL="0" indent="0" algn="ctr">
              <a:spcBef>
                <a:spcPct val="0"/>
              </a:spcBef>
              <a:buNone/>
            </a:pPr>
            <a:fld id="{9B4D7113-CA22-48EE-A28D-5FF74EAB81DE}" type="datetime'''Q''''''''''''''''''''''''1 ''''''''''2''''''''''''''016'">
              <a:rPr lang="en-US" sz="1000">
                <a:latin typeface="Arial"/>
                <a:ea typeface="Meiryo"/>
                <a:cs typeface="Arial"/>
                <a:sym typeface="Arial"/>
              </a:rPr>
              <a:pPr/>
              <a:t>Q1 2016</a:t>
            </a:fld>
            <a:endParaRPr lang="en-GB" sz="1000" dirty="0">
              <a:latin typeface="Arial"/>
              <a:ea typeface="Meiryo"/>
              <a:cs typeface="Arial"/>
              <a:sym typeface="Arial"/>
            </a:endParaRPr>
          </a:p>
        </p:txBody>
      </p:sp>
      <p:sp>
        <p:nvSpPr>
          <p:cNvPr id="31" name="Text Placeholder 19"/>
          <p:cNvSpPr>
            <a:spLocks noGrp="1"/>
          </p:cNvSpPr>
          <p:nvPr>
            <p:custDataLst>
              <p:tags r:id="rId6"/>
            </p:custDataLst>
          </p:nvPr>
        </p:nvSpPr>
        <p:spPr bwMode="auto">
          <a:xfrm>
            <a:off x="2552700" y="5356225"/>
            <a:ext cx="495300" cy="131763"/>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82880" indent="-182880" algn="l" defTabSz="914400" rtl="0" eaLnBrk="1" latinLnBrk="0" hangingPunct="1">
              <a:spcBef>
                <a:spcPts val="700"/>
              </a:spcBef>
              <a:buFont typeface="Arial" panose="020B0604020202020204" pitchFamily="34" charset="0"/>
              <a:buChar char="•"/>
              <a:defRPr sz="1400" kern="0" baseline="0">
                <a:solidFill>
                  <a:schemeClr val="tx1"/>
                </a:solidFill>
                <a:latin typeface="+mn-lt"/>
                <a:ea typeface="+mn-ea"/>
                <a:cs typeface="+mn-cs"/>
              </a:defRPr>
            </a:lvl1pPr>
            <a:lvl2pPr marL="35661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2pPr>
            <a:lvl3pPr marL="53949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3pPr>
            <a:lvl4pPr marL="72237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4pPr>
            <a:lvl5pPr marL="896112"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5pPr>
            <a:lvl6pPr marL="107899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6pPr>
            <a:lvl7pPr marL="126187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7pPr>
            <a:lvl8pPr marL="144475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8pPr>
            <a:lvl9pPr marL="1618488"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9pPr>
          </a:lstStyle>
          <a:p>
            <a:pPr marL="0" indent="0" algn="ctr">
              <a:spcBef>
                <a:spcPct val="0"/>
              </a:spcBef>
              <a:buNone/>
            </a:pPr>
            <a:fld id="{6C11D3F8-E245-4EC4-8A3B-5A0B7E1A98DA}" type="datetime'''''''''Q4'''''''' ''2''''''''''''''''''''''''01''''''''5'''">
              <a:rPr lang="en-US" sz="1000">
                <a:latin typeface="Arial"/>
                <a:ea typeface="Meiryo"/>
                <a:cs typeface="Arial"/>
                <a:sym typeface="Arial"/>
              </a:rPr>
              <a:pPr/>
              <a:t>Q4 2015</a:t>
            </a:fld>
            <a:endParaRPr lang="en-GB" sz="1000" dirty="0">
              <a:latin typeface="Arial"/>
              <a:ea typeface="Meiryo"/>
              <a:cs typeface="Arial"/>
              <a:sym typeface="Arial"/>
            </a:endParaRPr>
          </a:p>
        </p:txBody>
      </p:sp>
      <p:sp>
        <p:nvSpPr>
          <p:cNvPr id="32" name="Text Placeholder 18"/>
          <p:cNvSpPr>
            <a:spLocks noGrp="1"/>
          </p:cNvSpPr>
          <p:nvPr>
            <p:custDataLst>
              <p:tags r:id="rId7"/>
            </p:custDataLst>
          </p:nvPr>
        </p:nvSpPr>
        <p:spPr bwMode="auto">
          <a:xfrm>
            <a:off x="1709738" y="5356225"/>
            <a:ext cx="495300" cy="131763"/>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82880" indent="-182880" algn="l" defTabSz="914400" rtl="0" eaLnBrk="1" latinLnBrk="0" hangingPunct="1">
              <a:spcBef>
                <a:spcPts val="700"/>
              </a:spcBef>
              <a:buFont typeface="Arial" panose="020B0604020202020204" pitchFamily="34" charset="0"/>
              <a:buChar char="•"/>
              <a:defRPr sz="1400" kern="0" baseline="0">
                <a:solidFill>
                  <a:schemeClr val="tx1"/>
                </a:solidFill>
                <a:latin typeface="+mn-lt"/>
                <a:ea typeface="+mn-ea"/>
                <a:cs typeface="+mn-cs"/>
              </a:defRPr>
            </a:lvl1pPr>
            <a:lvl2pPr marL="35661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2pPr>
            <a:lvl3pPr marL="53949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3pPr>
            <a:lvl4pPr marL="72237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4pPr>
            <a:lvl5pPr marL="896112"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5pPr>
            <a:lvl6pPr marL="107899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6pPr>
            <a:lvl7pPr marL="126187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7pPr>
            <a:lvl8pPr marL="144475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8pPr>
            <a:lvl9pPr marL="1618488"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9pPr>
          </a:lstStyle>
          <a:p>
            <a:pPr marL="0" indent="0" algn="ctr">
              <a:spcBef>
                <a:spcPct val="0"/>
              </a:spcBef>
              <a:buNone/>
            </a:pPr>
            <a:fld id="{EFE8CEB6-BB05-4717-92ED-01DF77C007FB}" type="datetime'''''Q3'''''' ''''''''''201''''''5'''''''''''''''">
              <a:rPr lang="en-US" sz="1000">
                <a:latin typeface="Arial"/>
                <a:ea typeface="Meiryo"/>
                <a:cs typeface="Arial"/>
                <a:sym typeface="Arial"/>
              </a:rPr>
              <a:pPr/>
              <a:t>Q3 2015</a:t>
            </a:fld>
            <a:endParaRPr lang="en-GB" sz="1000" dirty="0">
              <a:latin typeface="Arial"/>
              <a:ea typeface="Meiryo"/>
              <a:cs typeface="Arial"/>
              <a:sym typeface="Arial"/>
            </a:endParaRPr>
          </a:p>
        </p:txBody>
      </p:sp>
      <p:sp>
        <p:nvSpPr>
          <p:cNvPr id="33" name="Text Placeholder 17"/>
          <p:cNvSpPr>
            <a:spLocks noGrp="1"/>
          </p:cNvSpPr>
          <p:nvPr>
            <p:custDataLst>
              <p:tags r:id="rId8"/>
            </p:custDataLst>
          </p:nvPr>
        </p:nvSpPr>
        <p:spPr bwMode="auto">
          <a:xfrm>
            <a:off x="866775" y="5356225"/>
            <a:ext cx="495300" cy="131763"/>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82880" indent="-182880" algn="l" defTabSz="914400" rtl="0" eaLnBrk="1" latinLnBrk="0" hangingPunct="1">
              <a:spcBef>
                <a:spcPts val="700"/>
              </a:spcBef>
              <a:buFont typeface="Arial" panose="020B0604020202020204" pitchFamily="34" charset="0"/>
              <a:buChar char="•"/>
              <a:defRPr sz="1400" kern="0" baseline="0">
                <a:solidFill>
                  <a:schemeClr val="tx1"/>
                </a:solidFill>
                <a:latin typeface="+mn-lt"/>
                <a:ea typeface="+mn-ea"/>
                <a:cs typeface="+mn-cs"/>
              </a:defRPr>
            </a:lvl1pPr>
            <a:lvl2pPr marL="35661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2pPr>
            <a:lvl3pPr marL="53949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3pPr>
            <a:lvl4pPr marL="72237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4pPr>
            <a:lvl5pPr marL="896112"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5pPr>
            <a:lvl6pPr marL="107899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6pPr>
            <a:lvl7pPr marL="126187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7pPr>
            <a:lvl8pPr marL="144475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8pPr>
            <a:lvl9pPr marL="1618488"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9pPr>
          </a:lstStyle>
          <a:p>
            <a:pPr marL="0" indent="0" algn="ctr">
              <a:spcBef>
                <a:spcPct val="0"/>
              </a:spcBef>
              <a:buNone/>
            </a:pPr>
            <a:fld id="{18D9134F-FDE9-4B74-96FC-DDB36C678A92}" type="datetime'''''''''''Q''''''''2'''''''''''''' ''''''20''''1''''''''5'">
              <a:rPr lang="en-US" sz="1000">
                <a:latin typeface="Arial"/>
                <a:ea typeface="Meiryo"/>
                <a:cs typeface="Arial"/>
                <a:sym typeface="Arial"/>
              </a:rPr>
              <a:pPr/>
              <a:t>Q2 2015</a:t>
            </a:fld>
            <a:endParaRPr lang="en-GB" sz="1000" dirty="0">
              <a:latin typeface="Arial"/>
              <a:ea typeface="Meiryo"/>
              <a:cs typeface="Arial"/>
              <a:sym typeface="Arial"/>
            </a:endParaRPr>
          </a:p>
        </p:txBody>
      </p:sp>
      <p:graphicFrame>
        <p:nvGraphicFramePr>
          <p:cNvPr id="34" name="Table 33"/>
          <p:cNvGraphicFramePr>
            <a:graphicFrameLocks noGrp="1"/>
          </p:cNvGraphicFramePr>
          <p:nvPr>
            <p:extLst>
              <p:ext uri="{D42A27DB-BD31-4B8C-83A1-F6EECF244321}">
                <p14:modId xmlns:p14="http://schemas.microsoft.com/office/powerpoint/2010/main" val="2455024783"/>
              </p:ext>
            </p:extLst>
          </p:nvPr>
        </p:nvGraphicFramePr>
        <p:xfrm>
          <a:off x="5159374" y="3868789"/>
          <a:ext cx="4087814" cy="664678"/>
        </p:xfrm>
        <a:graphic>
          <a:graphicData uri="http://schemas.openxmlformats.org/drawingml/2006/table">
            <a:tbl>
              <a:tblPr firstRow="1" bandRow="1">
                <a:tableStyleId>{839DD9DD-9E6C-4910-8AC0-68ADFF6A6AFC}</a:tableStyleId>
              </a:tblPr>
              <a:tblGrid>
                <a:gridCol w="885826"/>
                <a:gridCol w="800497"/>
                <a:gridCol w="800497"/>
                <a:gridCol w="800497"/>
                <a:gridCol w="800497"/>
              </a:tblGrid>
              <a:tr h="355477">
                <a:tc>
                  <a:txBody>
                    <a:bodyPr/>
                    <a:lstStyle/>
                    <a:p>
                      <a:endParaRPr lang="en-GB" sz="1000" dirty="0">
                        <a:solidFill>
                          <a:schemeClr val="tx1"/>
                        </a:solidFill>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ctr" fontAlgn="b"/>
                      <a:r>
                        <a:rPr lang="en-US" sz="1000" b="1" i="0" u="none" strike="noStrike" dirty="0">
                          <a:effectLst/>
                          <a:latin typeface="Arial"/>
                        </a:rPr>
                        <a:t>Average</a:t>
                      </a:r>
                    </a:p>
                  </a:txBody>
                  <a:tcPr marL="9525" marR="9525" marT="9525" marB="0" anchor="ctr">
                    <a:solidFill>
                      <a:schemeClr val="bg1">
                        <a:lumMod val="95000"/>
                      </a:schemeClr>
                    </a:solidFill>
                  </a:tcPr>
                </a:tc>
                <a:tc>
                  <a:txBody>
                    <a:bodyPr/>
                    <a:lstStyle/>
                    <a:p>
                      <a:pPr algn="ctr" fontAlgn="b"/>
                      <a:r>
                        <a:rPr lang="en-US" sz="1000" b="1" i="0" u="none" strike="noStrike" dirty="0" smtClean="0">
                          <a:effectLst/>
                          <a:latin typeface="Arial"/>
                        </a:rPr>
                        <a:t>½</a:t>
                      </a:r>
                      <a:r>
                        <a:rPr lang="en-US" sz="1000" b="1" i="0" u="none" strike="noStrike" baseline="0" dirty="0" smtClean="0">
                          <a:effectLst/>
                          <a:latin typeface="Arial"/>
                        </a:rPr>
                        <a:t> </a:t>
                      </a:r>
                      <a:r>
                        <a:rPr lang="en-US" sz="1000" b="1" i="0" u="none" strike="noStrike" dirty="0" smtClean="0">
                          <a:effectLst/>
                          <a:latin typeface="Arial"/>
                        </a:rPr>
                        <a:t>Std</a:t>
                      </a:r>
                      <a:r>
                        <a:rPr lang="en-US" sz="1000" b="1" i="0" u="none" strike="noStrike" dirty="0">
                          <a:effectLst/>
                          <a:latin typeface="Arial"/>
                        </a:rPr>
                        <a:t>. Dev</a:t>
                      </a:r>
                    </a:p>
                  </a:txBody>
                  <a:tcPr marL="9525" marR="9525" marT="9525" marB="0" anchor="ctr">
                    <a:solidFill>
                      <a:schemeClr val="bg1">
                        <a:lumMod val="95000"/>
                      </a:schemeClr>
                    </a:solidFill>
                  </a:tcPr>
                </a:tc>
                <a:tc>
                  <a:txBody>
                    <a:bodyPr/>
                    <a:lstStyle/>
                    <a:p>
                      <a:pPr algn="ctr" fontAlgn="b"/>
                      <a:r>
                        <a:rPr lang="en-US" sz="1000" b="1" i="0" u="none" strike="noStrike" dirty="0">
                          <a:effectLst/>
                          <a:latin typeface="Arial"/>
                        </a:rPr>
                        <a:t>Amber trigger</a:t>
                      </a:r>
                    </a:p>
                  </a:txBody>
                  <a:tcPr marL="9525" marR="9525" marT="9525" marB="0" anchor="ctr">
                    <a:solidFill>
                      <a:srgbClr val="FFC000"/>
                    </a:solidFill>
                  </a:tcPr>
                </a:tc>
                <a:tc>
                  <a:txBody>
                    <a:bodyPr/>
                    <a:lstStyle/>
                    <a:p>
                      <a:pPr algn="ctr" fontAlgn="b"/>
                      <a:r>
                        <a:rPr lang="en-US" sz="1000" b="1" i="0" u="none" strike="noStrike" dirty="0">
                          <a:solidFill>
                            <a:schemeClr val="bg1"/>
                          </a:solidFill>
                          <a:effectLst/>
                          <a:latin typeface="Arial"/>
                        </a:rPr>
                        <a:t>Red limit</a:t>
                      </a:r>
                    </a:p>
                  </a:txBody>
                  <a:tcPr marL="9525" marR="9525" marT="9525" marB="0" anchor="ctr">
                    <a:solidFill>
                      <a:srgbClr val="FF0000"/>
                    </a:solidFill>
                  </a:tcPr>
                </a:tc>
              </a:tr>
              <a:tr h="309201">
                <a:tc>
                  <a:txBody>
                    <a:bodyPr/>
                    <a:lstStyle/>
                    <a:p>
                      <a:pPr marL="119063" indent="0" algn="l" fontAlgn="b"/>
                      <a:r>
                        <a:rPr lang="en-US" sz="1000" b="1" u="none" strike="noStrike" dirty="0" smtClean="0">
                          <a:effectLst/>
                          <a:latin typeface="Arial" panose="020B0604020202020204" pitchFamily="34" charset="0"/>
                          <a:cs typeface="Arial" panose="020B0604020202020204" pitchFamily="34" charset="0"/>
                        </a:rPr>
                        <a:t># of events</a:t>
                      </a:r>
                      <a:endParaRPr lang="en-US" sz="1000" b="1" i="1" u="none" strike="noStrike" dirty="0">
                        <a:effectLst/>
                        <a:latin typeface="Arial" panose="020B0604020202020204" pitchFamily="34" charset="0"/>
                        <a:cs typeface="Arial" panose="020B0604020202020204" pitchFamily="34" charset="0"/>
                      </a:endParaRPr>
                    </a:p>
                  </a:txBody>
                  <a:tcPr marL="0" marR="0" marT="0" marB="0" anchor="ctr"/>
                </a:tc>
                <a:tc>
                  <a:txBody>
                    <a:bodyPr/>
                    <a:lstStyle/>
                    <a:p>
                      <a:pPr algn="ctr" fontAlgn="b"/>
                      <a:r>
                        <a:rPr lang="en-US" sz="1000" b="0" i="0" u="none" strike="noStrike" dirty="0" smtClean="0">
                          <a:effectLst/>
                          <a:latin typeface="Arial" panose="020B0604020202020204" pitchFamily="34" charset="0"/>
                          <a:cs typeface="Arial" panose="020B0604020202020204" pitchFamily="34" charset="0"/>
                        </a:rPr>
                        <a:t>1.7</a:t>
                      </a:r>
                      <a:endParaRPr lang="en-US" sz="1000" b="0" i="0" u="none" strike="noStrike" dirty="0">
                        <a:effectLst/>
                        <a:latin typeface="Arial" panose="020B0604020202020204" pitchFamily="34" charset="0"/>
                        <a:cs typeface="Arial" panose="020B0604020202020204" pitchFamily="34" charset="0"/>
                      </a:endParaRPr>
                    </a:p>
                  </a:txBody>
                  <a:tcPr marL="0" marR="0" marT="0" marB="0" anchor="ctr"/>
                </a:tc>
                <a:tc>
                  <a:txBody>
                    <a:bodyPr/>
                    <a:lstStyle/>
                    <a:p>
                      <a:pPr algn="ctr" fontAlgn="b"/>
                      <a:r>
                        <a:rPr lang="en-US" sz="1000" b="0" i="0" u="none" strike="noStrike" dirty="0" smtClean="0">
                          <a:effectLst/>
                          <a:latin typeface="Arial" panose="020B0604020202020204" pitchFamily="34" charset="0"/>
                          <a:cs typeface="Arial" panose="020B0604020202020204" pitchFamily="34" charset="0"/>
                        </a:rPr>
                        <a:t>0.3</a:t>
                      </a:r>
                      <a:endParaRPr lang="en-US" sz="1000" b="0" i="0" u="none" strike="noStrike" dirty="0">
                        <a:effectLst/>
                        <a:latin typeface="Arial" panose="020B0604020202020204" pitchFamily="34" charset="0"/>
                        <a:cs typeface="Arial" panose="020B0604020202020204" pitchFamily="34" charset="0"/>
                      </a:endParaRPr>
                    </a:p>
                  </a:txBody>
                  <a:tcPr marL="0" marR="0" marT="0" marB="0" anchor="ctr"/>
                </a:tc>
                <a:tc>
                  <a:txBody>
                    <a:bodyPr/>
                    <a:lstStyle/>
                    <a:p>
                      <a:pPr algn="ctr" fontAlgn="b"/>
                      <a:r>
                        <a:rPr lang="en-US" sz="1000" b="1" i="0" u="none" strike="noStrike" dirty="0" smtClean="0">
                          <a:effectLst/>
                          <a:latin typeface="Arial" panose="020B0604020202020204" pitchFamily="34" charset="0"/>
                          <a:cs typeface="Arial" panose="020B0604020202020204" pitchFamily="34" charset="0"/>
                        </a:rPr>
                        <a:t>&gt;1</a:t>
                      </a:r>
                      <a:endParaRPr lang="en-US" sz="1000" b="1" i="0" u="none" strike="noStrike" dirty="0">
                        <a:effectLst/>
                        <a:latin typeface="Arial" panose="020B0604020202020204" pitchFamily="34" charset="0"/>
                        <a:cs typeface="Arial" panose="020B0604020202020204" pitchFamily="34" charset="0"/>
                      </a:endParaRPr>
                    </a:p>
                  </a:txBody>
                  <a:tcPr marL="0" marR="0" marT="0" marB="0" anchor="ctr">
                    <a:solidFill>
                      <a:srgbClr val="FFFFCC"/>
                    </a:solidFill>
                  </a:tcPr>
                </a:tc>
                <a:tc>
                  <a:txBody>
                    <a:bodyPr/>
                    <a:lstStyle/>
                    <a:p>
                      <a:pPr algn="ctr" fontAlgn="b"/>
                      <a:r>
                        <a:rPr lang="en-US" sz="1000" b="1" i="0" u="none" strike="noStrike" dirty="0" smtClean="0">
                          <a:effectLst/>
                          <a:latin typeface="Arial" panose="020B0604020202020204" pitchFamily="34" charset="0"/>
                          <a:cs typeface="Arial" panose="020B0604020202020204" pitchFamily="34" charset="0"/>
                        </a:rPr>
                        <a:t>&gt;2</a:t>
                      </a:r>
                      <a:endParaRPr lang="en-US" sz="1000" b="1" i="0" u="none" strike="noStrike" dirty="0">
                        <a:effectLst/>
                        <a:latin typeface="Arial" panose="020B0604020202020204" pitchFamily="34" charset="0"/>
                        <a:cs typeface="Arial" panose="020B0604020202020204" pitchFamily="34" charset="0"/>
                      </a:endParaRPr>
                    </a:p>
                  </a:txBody>
                  <a:tcPr marL="0" marR="0" marT="0" marB="0" anchor="ctr">
                    <a:solidFill>
                      <a:srgbClr val="FFCCCC"/>
                    </a:solidFill>
                  </a:tcPr>
                </a:tc>
              </a:tr>
            </a:tbl>
          </a:graphicData>
        </a:graphic>
      </p:graphicFrame>
      <p:sp>
        <p:nvSpPr>
          <p:cNvPr id="35" name="Content Placeholder 4"/>
          <p:cNvSpPr txBox="1">
            <a:spLocks/>
          </p:cNvSpPr>
          <p:nvPr/>
        </p:nvSpPr>
        <p:spPr>
          <a:xfrm>
            <a:off x="5162550" y="1893897"/>
            <a:ext cx="4087813" cy="1880515"/>
          </a:xfrm>
          <a:prstGeom prst="rect">
            <a:avLst/>
          </a:prstGeom>
        </p:spPr>
        <p:txBody>
          <a:bodyPr wrap="square" lIns="0" tIns="0" rIns="0" bIns="0">
            <a:sp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a:lnSpc>
                <a:spcPct val="100000"/>
              </a:lnSpc>
              <a:spcBef>
                <a:spcPts val="600"/>
              </a:spcBef>
              <a:spcAft>
                <a:spcPts val="0"/>
              </a:spcAft>
              <a:buClrTx/>
              <a:buFont typeface="Arial" panose="020B0604020202020204" pitchFamily="34" charset="0"/>
              <a:buChar char="•"/>
            </a:pPr>
            <a:r>
              <a:rPr lang="en-US" sz="1100" kern="0" dirty="0" smtClean="0">
                <a:latin typeface="Arial" panose="020B0604020202020204" pitchFamily="34" charset="0"/>
                <a:cs typeface="Arial" panose="020B0604020202020204" pitchFamily="34" charset="0"/>
              </a:rPr>
              <a:t>This metric was calibrated by SHUSA for each entity and cascaded down</a:t>
            </a:r>
            <a:endParaRPr lang="en-US" sz="1100" kern="0" dirty="0">
              <a:latin typeface="Arial" panose="020B0604020202020204" pitchFamily="34" charset="0"/>
              <a:cs typeface="Arial" panose="020B0604020202020204" pitchFamily="34" charset="0"/>
            </a:endParaRPr>
          </a:p>
          <a:p>
            <a:pPr marL="171450" lvl="1" indent="-171450">
              <a:lnSpc>
                <a:spcPct val="100000"/>
              </a:lnSpc>
              <a:spcBef>
                <a:spcPts val="600"/>
              </a:spcBef>
              <a:spcAft>
                <a:spcPts val="0"/>
              </a:spcAft>
              <a:buClrTx/>
              <a:buFont typeface="Arial" panose="020B0604020202020204" pitchFamily="34" charset="0"/>
              <a:buChar char="•"/>
            </a:pPr>
            <a:r>
              <a:rPr lang="en-US" sz="1100" kern="0" dirty="0" smtClean="0">
                <a:latin typeface="Arial" panose="020B0604020202020204" pitchFamily="34" charset="0"/>
                <a:cs typeface="Arial" panose="020B0604020202020204" pitchFamily="34" charset="0"/>
              </a:rPr>
              <a:t>SHUSA’s </a:t>
            </a:r>
            <a:r>
              <a:rPr lang="en-US" sz="1100" kern="0" dirty="0">
                <a:latin typeface="Arial" panose="020B0604020202020204" pitchFamily="34" charset="0"/>
                <a:cs typeface="Arial" panose="020B0604020202020204" pitchFamily="34" charset="0"/>
              </a:rPr>
              <a:t>definition for materiality </a:t>
            </a:r>
            <a:r>
              <a:rPr lang="en-US" sz="1100" kern="0" dirty="0" smtClean="0">
                <a:latin typeface="Arial" panose="020B0604020202020204" pitchFamily="34" charset="0"/>
                <a:cs typeface="Arial" panose="020B0604020202020204" pitchFamily="34" charset="0"/>
              </a:rPr>
              <a:t>includes operational </a:t>
            </a:r>
            <a:r>
              <a:rPr lang="en-US" sz="1100" kern="0" dirty="0">
                <a:latin typeface="Arial" panose="020B0604020202020204" pitchFamily="34" charset="0"/>
                <a:cs typeface="Arial" panose="020B0604020202020204" pitchFamily="34" charset="0"/>
              </a:rPr>
              <a:t>risk events that do not have an economic impact such as regulatory, customer and reputational impacts</a:t>
            </a:r>
          </a:p>
          <a:p>
            <a:pPr marL="171450" lvl="1" indent="-171450">
              <a:lnSpc>
                <a:spcPct val="100000"/>
              </a:lnSpc>
              <a:spcBef>
                <a:spcPts val="600"/>
              </a:spcBef>
              <a:spcAft>
                <a:spcPts val="0"/>
              </a:spcAft>
              <a:buClrTx/>
              <a:buFont typeface="Arial" panose="020B0604020202020204" pitchFamily="34" charset="0"/>
              <a:buChar char="•"/>
            </a:pPr>
            <a:r>
              <a:rPr lang="en-GB" sz="1100" dirty="0" smtClean="0">
                <a:solidFill>
                  <a:schemeClr val="tx1"/>
                </a:solidFill>
                <a:latin typeface="Arial" panose="020B0604020202020204" pitchFamily="34" charset="0"/>
                <a:cs typeface="Arial" panose="020B0604020202020204" pitchFamily="34" charset="0"/>
              </a:rPr>
              <a:t>The threshold </a:t>
            </a:r>
            <a:r>
              <a:rPr lang="en-GB" sz="1100" dirty="0">
                <a:solidFill>
                  <a:schemeClr val="tx1"/>
                </a:solidFill>
                <a:latin typeface="Arial" panose="020B0604020202020204" pitchFamily="34" charset="0"/>
                <a:cs typeface="Arial" panose="020B0604020202020204" pitchFamily="34" charset="0"/>
              </a:rPr>
              <a:t>of financial materiality is </a:t>
            </a:r>
            <a:r>
              <a:rPr lang="en-GB" sz="1100" dirty="0" smtClean="0">
                <a:solidFill>
                  <a:schemeClr val="tx1"/>
                </a:solidFill>
                <a:latin typeface="Arial" panose="020B0604020202020204" pitchFamily="34" charset="0"/>
                <a:cs typeface="Arial" panose="020B0604020202020204" pitchFamily="34" charset="0"/>
              </a:rPr>
              <a:t>$</a:t>
            </a:r>
            <a:r>
              <a:rPr lang="en-GB" sz="1100" dirty="0">
                <a:solidFill>
                  <a:schemeClr val="tx1"/>
                </a:solidFill>
                <a:latin typeface="Arial" panose="020B0604020202020204" pitchFamily="34" charset="0"/>
                <a:cs typeface="Arial" panose="020B0604020202020204" pitchFamily="34" charset="0"/>
              </a:rPr>
              <a:t>500K to identify more significant loss events</a:t>
            </a:r>
            <a:endParaRPr lang="en-US" sz="1100" kern="0" dirty="0">
              <a:latin typeface="Arial" panose="020B0604020202020204" pitchFamily="34" charset="0"/>
              <a:cs typeface="Arial" panose="020B0604020202020204" pitchFamily="34" charset="0"/>
            </a:endParaRPr>
          </a:p>
          <a:p>
            <a:pPr marL="171450" lvl="1" indent="-171450" defTabSz="457200">
              <a:lnSpc>
                <a:spcPct val="100000"/>
              </a:lnSpc>
              <a:buFont typeface="Arial" panose="020B0604020202020204" pitchFamily="34" charset="0"/>
              <a:buChar char="•"/>
              <a:defRPr/>
            </a:pPr>
            <a:r>
              <a:rPr lang="en-GB" sz="1100" kern="0" dirty="0" smtClean="0">
                <a:solidFill>
                  <a:schemeClr val="tx1"/>
                </a:solidFill>
                <a:latin typeface="Arial" panose="020B0604020202020204" pitchFamily="34" charset="0"/>
                <a:cs typeface="Arial" panose="020B0604020202020204" pitchFamily="34" charset="0"/>
              </a:rPr>
              <a:t>Amber </a:t>
            </a:r>
            <a:r>
              <a:rPr lang="en-GB" sz="1100" kern="0" dirty="0">
                <a:solidFill>
                  <a:schemeClr val="tx1"/>
                </a:solidFill>
                <a:latin typeface="Arial" panose="020B0604020202020204" pitchFamily="34" charset="0"/>
                <a:cs typeface="Arial" panose="020B0604020202020204" pitchFamily="34" charset="0"/>
              </a:rPr>
              <a:t>trigger is the </a:t>
            </a:r>
            <a:r>
              <a:rPr lang="en-US" sz="1100" kern="0" dirty="0">
                <a:solidFill>
                  <a:schemeClr val="tx1"/>
                </a:solidFill>
                <a:latin typeface="Arial" panose="020B0604020202020204" pitchFamily="34" charset="0"/>
                <a:cs typeface="Arial" panose="020B0604020202020204" pitchFamily="34" charset="0"/>
              </a:rPr>
              <a:t>quarterly historical average to capture individual spikes; and apply 0.5 std. dev. </a:t>
            </a:r>
            <a:r>
              <a:rPr lang="en-US" sz="1100" kern="0" dirty="0" smtClean="0">
                <a:solidFill>
                  <a:schemeClr val="tx1"/>
                </a:solidFill>
                <a:latin typeface="Arial" panose="020B0604020202020204" pitchFamily="34" charset="0"/>
                <a:cs typeface="Arial" panose="020B0604020202020204" pitchFamily="34" charset="0"/>
              </a:rPr>
              <a:t>as the buffer </a:t>
            </a:r>
            <a:r>
              <a:rPr lang="en-US" sz="1100" kern="0" dirty="0">
                <a:solidFill>
                  <a:schemeClr val="tx1"/>
                </a:solidFill>
                <a:latin typeface="Arial" panose="020B0604020202020204" pitchFamily="34" charset="0"/>
                <a:cs typeface="Arial" panose="020B0604020202020204" pitchFamily="34" charset="0"/>
              </a:rPr>
              <a:t>between red limit and amber </a:t>
            </a:r>
            <a:r>
              <a:rPr lang="en-US" sz="1100" kern="0" dirty="0" smtClean="0">
                <a:solidFill>
                  <a:schemeClr val="tx1"/>
                </a:solidFill>
                <a:latin typeface="Arial" panose="020B0604020202020204" pitchFamily="34" charset="0"/>
                <a:cs typeface="Arial" panose="020B0604020202020204" pitchFamily="34" charset="0"/>
              </a:rPr>
              <a:t>trigger</a:t>
            </a:r>
            <a:endParaRPr lang="en-US" sz="1100" kern="0" dirty="0">
              <a:solidFill>
                <a:schemeClr val="tx1"/>
              </a:solidFill>
              <a:latin typeface="Arial" panose="020B0604020202020204" pitchFamily="34" charset="0"/>
              <a:cs typeface="Arial" panose="020B0604020202020204" pitchFamily="34" charset="0"/>
            </a:endParaRPr>
          </a:p>
        </p:txBody>
      </p:sp>
      <p:sp>
        <p:nvSpPr>
          <p:cNvPr id="36" name="Footnote"/>
          <p:cNvSpPr/>
          <p:nvPr/>
        </p:nvSpPr>
        <p:spPr bwMode="auto">
          <a:xfrm>
            <a:off x="2215671" y="6342063"/>
            <a:ext cx="542798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spcBef>
                <a:spcPts val="0"/>
              </a:spcBef>
              <a:spcAft>
                <a:spcPts val="0"/>
              </a:spcAft>
            </a:pPr>
            <a:r>
              <a:rPr lang="en-US" sz="800" dirty="0">
                <a:latin typeface="Arial" panose="020B0604020202020204" pitchFamily="34" charset="0"/>
                <a:cs typeface="Arial" panose="020B0604020202020204" pitchFamily="34" charset="0"/>
                <a:sym typeface="Arial"/>
              </a:rPr>
              <a:t>Source: “20160601 Gross Loss to Gross Margin </a:t>
            </a:r>
            <a:r>
              <a:rPr lang="en-US" sz="800" dirty="0" smtClean="0">
                <a:latin typeface="Arial" panose="020B0604020202020204" pitchFamily="34" charset="0"/>
                <a:cs typeface="Arial" panose="020B0604020202020204" pitchFamily="34" charset="0"/>
                <a:sym typeface="Arial"/>
              </a:rPr>
              <a:t>Ratio.xlsx”</a:t>
            </a:r>
            <a:endParaRPr lang="en-US" sz="800" dirty="0">
              <a:latin typeface="Arial" panose="020B0604020202020204" pitchFamily="34" charset="0"/>
              <a:cs typeface="Arial" panose="020B0604020202020204" pitchFamily="34" charset="0"/>
              <a:sym typeface="Arial"/>
            </a:endParaRPr>
          </a:p>
          <a:p>
            <a:pPr algn="l">
              <a:lnSpc>
                <a:spcPct val="100000"/>
              </a:lnSpc>
              <a:spcBef>
                <a:spcPts val="0"/>
              </a:spcBef>
              <a:spcAft>
                <a:spcPts val="0"/>
              </a:spcAft>
            </a:pPr>
            <a:r>
              <a:rPr lang="en-US" sz="800" dirty="0">
                <a:latin typeface="Arial" panose="020B0604020202020204" pitchFamily="34" charset="0"/>
                <a:cs typeface="Arial" panose="020B0604020202020204" pitchFamily="34" charset="0"/>
                <a:sym typeface="Arial"/>
              </a:rPr>
              <a:t>1. </a:t>
            </a:r>
            <a:r>
              <a:rPr lang="en-US" sz="800" dirty="0" smtClean="0">
                <a:latin typeface="Arial" panose="020B0604020202020204" pitchFamily="34" charset="0"/>
                <a:cs typeface="Arial" panose="020B0604020202020204" pitchFamily="34" charset="0"/>
                <a:sym typeface="Arial"/>
              </a:rPr>
              <a:t>See appendix for definition of material</a:t>
            </a:r>
            <a:endParaRPr lang="en-US" sz="800" dirty="0">
              <a:latin typeface="Arial" panose="020B0604020202020204" pitchFamily="34" charset="0"/>
              <a:cs typeface="Arial" panose="020B0604020202020204" pitchFamily="34" charset="0"/>
              <a:sym typeface="Arial"/>
            </a:endParaRPr>
          </a:p>
        </p:txBody>
      </p:sp>
      <p:grpSp>
        <p:nvGrpSpPr>
          <p:cNvPr id="23" name="Group 22"/>
          <p:cNvGrpSpPr/>
          <p:nvPr/>
        </p:nvGrpSpPr>
        <p:grpSpPr>
          <a:xfrm>
            <a:off x="3225111" y="1885950"/>
            <a:ext cx="1218055" cy="608031"/>
            <a:chOff x="2848769" y="5704519"/>
            <a:chExt cx="1218055" cy="608031"/>
          </a:xfrm>
        </p:grpSpPr>
        <p:grpSp>
          <p:nvGrpSpPr>
            <p:cNvPr id="24" name="Group 23"/>
            <p:cNvGrpSpPr/>
            <p:nvPr/>
          </p:nvGrpSpPr>
          <p:grpSpPr>
            <a:xfrm>
              <a:off x="2848769" y="5704519"/>
              <a:ext cx="1218055" cy="224677"/>
              <a:chOff x="2848769" y="5704519"/>
              <a:chExt cx="1218055" cy="224677"/>
            </a:xfrm>
          </p:grpSpPr>
          <p:sp>
            <p:nvSpPr>
              <p:cNvPr id="39" name="Rectangle 38"/>
              <p:cNvSpPr/>
              <p:nvPr/>
            </p:nvSpPr>
            <p:spPr>
              <a:xfrm>
                <a:off x="2848769" y="5747902"/>
                <a:ext cx="197644" cy="137911"/>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
            <p:nvSpPr>
              <p:cNvPr id="40" name="TextBox 39"/>
              <p:cNvSpPr txBox="1"/>
              <p:nvPr/>
            </p:nvSpPr>
            <p:spPr>
              <a:xfrm>
                <a:off x="3002109" y="5704519"/>
                <a:ext cx="1064715" cy="224677"/>
              </a:xfrm>
              <a:prstGeom prst="rect">
                <a:avLst/>
              </a:prstGeom>
              <a:noFill/>
            </p:spPr>
            <p:txBody>
              <a:bodyPr wrap="none" rtlCol="0">
                <a:spAutoFit/>
              </a:bodyPr>
              <a:lstStyle/>
              <a:p>
                <a:r>
                  <a:rPr lang="en-GB" dirty="0" smtClean="0"/>
                  <a:t>- Amber breach</a:t>
                </a:r>
                <a:endParaRPr lang="en-GB" dirty="0"/>
              </a:p>
            </p:txBody>
          </p:sp>
        </p:grpSp>
        <p:grpSp>
          <p:nvGrpSpPr>
            <p:cNvPr id="25" name="Group 24"/>
            <p:cNvGrpSpPr/>
            <p:nvPr/>
          </p:nvGrpSpPr>
          <p:grpSpPr>
            <a:xfrm>
              <a:off x="2848769" y="5896196"/>
              <a:ext cx="1075387" cy="224677"/>
              <a:chOff x="2848769" y="5896196"/>
              <a:chExt cx="1075387" cy="224677"/>
            </a:xfrm>
          </p:grpSpPr>
          <p:sp>
            <p:nvSpPr>
              <p:cNvPr id="37" name="Rectangle 36"/>
              <p:cNvSpPr/>
              <p:nvPr/>
            </p:nvSpPr>
            <p:spPr>
              <a:xfrm>
                <a:off x="2848769" y="5939579"/>
                <a:ext cx="197644" cy="13791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
            <p:nvSpPr>
              <p:cNvPr id="38" name="TextBox 37"/>
              <p:cNvSpPr txBox="1"/>
              <p:nvPr/>
            </p:nvSpPr>
            <p:spPr>
              <a:xfrm>
                <a:off x="3002109" y="5896196"/>
                <a:ext cx="922047" cy="224677"/>
              </a:xfrm>
              <a:prstGeom prst="rect">
                <a:avLst/>
              </a:prstGeom>
              <a:noFill/>
            </p:spPr>
            <p:txBody>
              <a:bodyPr wrap="none" rtlCol="0">
                <a:spAutoFit/>
              </a:bodyPr>
              <a:lstStyle/>
              <a:p>
                <a:r>
                  <a:rPr lang="en-GB" dirty="0" smtClean="0"/>
                  <a:t>- Red breach</a:t>
                </a:r>
                <a:endParaRPr lang="en-GB" dirty="0"/>
              </a:p>
            </p:txBody>
          </p:sp>
        </p:grpSp>
        <p:grpSp>
          <p:nvGrpSpPr>
            <p:cNvPr id="26" name="Group 25"/>
            <p:cNvGrpSpPr/>
            <p:nvPr/>
          </p:nvGrpSpPr>
          <p:grpSpPr>
            <a:xfrm>
              <a:off x="2848769" y="6087873"/>
              <a:ext cx="1004856" cy="224677"/>
              <a:chOff x="2848769" y="6087873"/>
              <a:chExt cx="1004856" cy="224677"/>
            </a:xfrm>
          </p:grpSpPr>
          <p:sp>
            <p:nvSpPr>
              <p:cNvPr id="27" name="Rectangle 26"/>
              <p:cNvSpPr/>
              <p:nvPr/>
            </p:nvSpPr>
            <p:spPr>
              <a:xfrm>
                <a:off x="2848769" y="6131256"/>
                <a:ext cx="197644" cy="137911"/>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
            <p:nvSpPr>
              <p:cNvPr id="28" name="TextBox 27"/>
              <p:cNvSpPr txBox="1"/>
              <p:nvPr/>
            </p:nvSpPr>
            <p:spPr>
              <a:xfrm>
                <a:off x="3002109" y="6087873"/>
                <a:ext cx="851516" cy="224677"/>
              </a:xfrm>
              <a:prstGeom prst="rect">
                <a:avLst/>
              </a:prstGeom>
              <a:noFill/>
            </p:spPr>
            <p:txBody>
              <a:bodyPr wrap="none" rtlCol="0">
                <a:spAutoFit/>
              </a:bodyPr>
              <a:lstStyle/>
              <a:p>
                <a:r>
                  <a:rPr lang="en-GB" dirty="0" smtClean="0"/>
                  <a:t>- No breach</a:t>
                </a:r>
                <a:endParaRPr lang="en-GB" dirty="0"/>
              </a:p>
            </p:txBody>
          </p:sp>
        </p:grpSp>
      </p:grpSp>
      <p:grpSp>
        <p:nvGrpSpPr>
          <p:cNvPr id="41" name="Group 40"/>
          <p:cNvGrpSpPr/>
          <p:nvPr/>
        </p:nvGrpSpPr>
        <p:grpSpPr>
          <a:xfrm>
            <a:off x="443921" y="72184"/>
            <a:ext cx="4530518" cy="189008"/>
            <a:chOff x="403281" y="164517"/>
            <a:chExt cx="4530518" cy="189008"/>
          </a:xfrm>
        </p:grpSpPr>
        <p:sp>
          <p:nvSpPr>
            <p:cNvPr id="42" name="Text Box 75"/>
            <p:cNvSpPr txBox="1">
              <a:spLocks noChangeArrowheads="1"/>
            </p:cNvSpPr>
            <p:nvPr/>
          </p:nvSpPr>
          <p:spPr bwMode="gray">
            <a:xfrm>
              <a:off x="636148" y="166688"/>
              <a:ext cx="4297651"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Operational risk: Calibration – Material Operational Risk Events</a:t>
              </a:r>
              <a:endParaRPr lang="en-US" sz="1200" dirty="0">
                <a:solidFill>
                  <a:schemeClr val="accent1"/>
                </a:solidFill>
              </a:endParaRPr>
            </a:p>
          </p:txBody>
        </p:sp>
        <p:sp>
          <p:nvSpPr>
            <p:cNvPr id="43" name="Oval 42"/>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8</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44" name="TextBox 43"/>
          <p:cNvSpPr txBox="1"/>
          <p:nvPr/>
        </p:nvSpPr>
        <p:spPr>
          <a:xfrm>
            <a:off x="5163185" y="1463865"/>
            <a:ext cx="3962400"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Calibration approach</a:t>
            </a:r>
          </a:p>
        </p:txBody>
      </p:sp>
    </p:spTree>
    <p:extLst>
      <p:ext uri="{BB962C8B-B14F-4D97-AF65-F5344CB8AC3E}">
        <p14:creationId xmlns:p14="http://schemas.microsoft.com/office/powerpoint/2010/main" val="1820687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smtClean="0">
                <a:solidFill>
                  <a:srgbClr val="FF0000"/>
                </a:solidFill>
              </a:rPr>
              <a:t>10.</a:t>
            </a:r>
            <a:r>
              <a:rPr lang="en-GB" dirty="0" smtClean="0"/>
              <a:t> Compliance and reputational risk</a:t>
            </a:r>
            <a:endParaRPr lang="en-GB" b="0" dirty="0"/>
          </a:p>
        </p:txBody>
      </p:sp>
    </p:spTree>
    <p:extLst>
      <p:ext uri="{BB962C8B-B14F-4D97-AF65-F5344CB8AC3E}">
        <p14:creationId xmlns:p14="http://schemas.microsoft.com/office/powerpoint/2010/main" val="4286575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US" dirty="0" smtClean="0"/>
              <a:t>Limit overview: </a:t>
            </a:r>
            <a:r>
              <a:rPr lang="en-US" b="0" dirty="0"/>
              <a:t>Compliance and Reputational risk</a:t>
            </a:r>
            <a:endParaRPr lang="en-GB" dirty="0"/>
          </a:p>
        </p:txBody>
      </p:sp>
      <p:graphicFrame>
        <p:nvGraphicFramePr>
          <p:cNvPr id="13" name="Table 12"/>
          <p:cNvGraphicFramePr>
            <a:graphicFrameLocks noGrp="1"/>
          </p:cNvGraphicFramePr>
          <p:nvPr>
            <p:extLst>
              <p:ext uri="{D42A27DB-BD31-4B8C-83A1-F6EECF244321}">
                <p14:modId xmlns:p14="http://schemas.microsoft.com/office/powerpoint/2010/main" val="3828503019"/>
              </p:ext>
            </p:extLst>
          </p:nvPr>
        </p:nvGraphicFramePr>
        <p:xfrm>
          <a:off x="365760" y="1463040"/>
          <a:ext cx="8898755" cy="1856232"/>
        </p:xfrm>
        <a:graphic>
          <a:graphicData uri="http://schemas.openxmlformats.org/drawingml/2006/table">
            <a:tbl>
              <a:tblPr firstRow="1" bandRow="1">
                <a:tableStyleId>{2D5ABB26-0587-4C30-8999-92F81FD0307C}</a:tableStyleId>
              </a:tblPr>
              <a:tblGrid>
                <a:gridCol w="1527022"/>
                <a:gridCol w="2643447"/>
                <a:gridCol w="997528"/>
                <a:gridCol w="1243586"/>
                <a:gridCol w="1243586"/>
                <a:gridCol w="1243586"/>
              </a:tblGrid>
              <a:tr h="0">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100" b="1" dirty="0" smtClean="0">
                          <a:solidFill>
                            <a:srgbClr val="FF0000"/>
                          </a:solidFill>
                          <a:latin typeface="Arial" panose="020B0604020202020204" pitchFamily="34" charset="0"/>
                          <a:cs typeface="Arial" panose="020B0604020202020204" pitchFamily="34" charset="0"/>
                        </a:rPr>
                        <a:t>Risk type</a:t>
                      </a: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spcBef>
                          <a:spcPts val="200"/>
                        </a:spcBef>
                        <a:spcAft>
                          <a:spcPts val="200"/>
                        </a:spcAft>
                      </a:pPr>
                      <a:r>
                        <a:rPr lang="en-GB" sz="1100" b="1" dirty="0" smtClean="0">
                          <a:solidFill>
                            <a:srgbClr val="FF0000"/>
                          </a:solidFill>
                          <a:latin typeface="Arial" panose="020B0604020202020204" pitchFamily="34" charset="0"/>
                          <a:cs typeface="Arial" panose="020B0604020202020204" pitchFamily="34" charset="0"/>
                        </a:rPr>
                        <a:t>Metric</a:t>
                      </a:r>
                      <a:endParaRPr lang="en-GB" sz="11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spcBef>
                          <a:spcPts val="200"/>
                        </a:spcBef>
                        <a:spcAft>
                          <a:spcPts val="200"/>
                        </a:spcAft>
                      </a:pPr>
                      <a:r>
                        <a:rPr lang="en-GB" sz="1100" b="1" dirty="0" smtClean="0">
                          <a:solidFill>
                            <a:srgbClr val="FF0000"/>
                          </a:solidFill>
                          <a:latin typeface="Arial" panose="020B0604020202020204" pitchFamily="34" charset="0"/>
                          <a:cs typeface="Arial" panose="020B0604020202020204" pitchFamily="34" charset="0"/>
                        </a:rPr>
                        <a:t>Entity</a:t>
                      </a:r>
                      <a:endParaRPr lang="en-GB" sz="11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GB" sz="1100" b="1" dirty="0" smtClean="0">
                          <a:solidFill>
                            <a:schemeClr val="tx1"/>
                          </a:solidFill>
                          <a:latin typeface="Arial" panose="020B0604020202020204" pitchFamily="34" charset="0"/>
                          <a:cs typeface="Arial" panose="020B0604020202020204" pitchFamily="34" charset="0"/>
                        </a:rPr>
                        <a:t>March</a:t>
                      </a:r>
                      <a:r>
                        <a:rPr lang="en-GB" sz="1100" b="1" baseline="0" dirty="0" smtClean="0">
                          <a:solidFill>
                            <a:schemeClr val="tx1"/>
                          </a:solidFill>
                          <a:latin typeface="Arial" panose="020B0604020202020204" pitchFamily="34" charset="0"/>
                          <a:cs typeface="Arial" panose="020B0604020202020204" pitchFamily="34" charset="0"/>
                        </a:rPr>
                        <a:t> 2016</a:t>
                      </a:r>
                      <a:endParaRPr lang="en-GB" sz="11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lnSpc>
                          <a:spcPct val="100000"/>
                        </a:lnSpc>
                        <a:spcBef>
                          <a:spcPts val="200"/>
                        </a:spcBef>
                        <a:spcAft>
                          <a:spcPts val="200"/>
                        </a:spcAft>
                      </a:pPr>
                      <a:r>
                        <a:rPr lang="en-GB" sz="1100" b="1" dirty="0" smtClean="0">
                          <a:solidFill>
                            <a:schemeClr val="tx1"/>
                          </a:solidFill>
                          <a:latin typeface="Arial" panose="020B0604020202020204" pitchFamily="34" charset="0"/>
                          <a:cs typeface="Arial" panose="020B0604020202020204" pitchFamily="34" charset="0"/>
                        </a:rPr>
                        <a:t>Amber trigger</a:t>
                      </a:r>
                      <a:endParaRPr lang="en-GB" sz="11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100000"/>
                        </a:lnSpc>
                        <a:spcBef>
                          <a:spcPts val="200"/>
                        </a:spcBef>
                        <a:spcAft>
                          <a:spcPts val="200"/>
                        </a:spcAft>
                      </a:pPr>
                      <a:r>
                        <a:rPr lang="en-GB" sz="1100" b="1" dirty="0" smtClean="0">
                          <a:solidFill>
                            <a:schemeClr val="bg1"/>
                          </a:solidFill>
                          <a:latin typeface="Arial" panose="020B0604020202020204" pitchFamily="34" charset="0"/>
                          <a:cs typeface="Arial" panose="020B0604020202020204" pitchFamily="34" charset="0"/>
                        </a:rPr>
                        <a:t>Red</a:t>
                      </a:r>
                      <a:r>
                        <a:rPr lang="en-GB" sz="1100" b="1" baseline="0" dirty="0" smtClean="0">
                          <a:solidFill>
                            <a:schemeClr val="bg1"/>
                          </a:solidFill>
                          <a:latin typeface="Arial" panose="020B0604020202020204" pitchFamily="34" charset="0"/>
                          <a:cs typeface="Arial" panose="020B0604020202020204" pitchFamily="34" charset="0"/>
                        </a:rPr>
                        <a:t> limits</a:t>
                      </a:r>
                      <a:endParaRPr lang="en-GB" sz="1100" b="1" dirty="0">
                        <a:solidFill>
                          <a:schemeClr val="bg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96240">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Compliance &amp;</a:t>
                      </a:r>
                      <a:r>
                        <a:rPr lang="en-US" sz="1100" b="1" baseline="0" dirty="0" smtClean="0">
                          <a:solidFill>
                            <a:schemeClr val="tx1"/>
                          </a:solidFill>
                          <a:latin typeface="Arial" panose="020B0604020202020204" pitchFamily="34" charset="0"/>
                          <a:cs typeface="Arial" panose="020B0604020202020204" pitchFamily="34" charset="0"/>
                        </a:rPr>
                        <a:t> Reputational </a:t>
                      </a:r>
                      <a:r>
                        <a:rPr lang="en-US" sz="1100" b="1" dirty="0" smtClean="0">
                          <a:solidFill>
                            <a:schemeClr val="tx1"/>
                          </a:solidFill>
                          <a:latin typeface="Arial" panose="020B0604020202020204" pitchFamily="34" charset="0"/>
                          <a:cs typeface="Arial" panose="020B0604020202020204" pitchFamily="34" charset="0"/>
                        </a:rPr>
                        <a:t> risk</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u="none"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1100" b="0" dirty="0" smtClean="0">
                          <a:latin typeface="Arial" panose="020B0604020202020204" pitchFamily="34" charset="0"/>
                          <a:cs typeface="Arial" panose="020B0604020202020204" pitchFamily="34" charset="0"/>
                        </a:rPr>
                        <a:t>SSLLC</a:t>
                      </a:r>
                      <a:endParaRPr lang="en-US" sz="11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N/A</a:t>
                      </a:r>
                      <a:endParaRPr lang="en-US" sz="110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&gt;=0</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r>
              <a:tr h="3962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b="0" i="0" u="none" strike="noStrike" dirty="0" smtClean="0">
                          <a:solidFill>
                            <a:srgbClr val="000000"/>
                          </a:solidFill>
                          <a:effectLst/>
                          <a:latin typeface="Arial" panose="020B0604020202020204" pitchFamily="34" charset="0"/>
                          <a:cs typeface="Arial" panose="020B0604020202020204" pitchFamily="34" charset="0"/>
                        </a:rPr>
                        <a:t>High Risk Customers as % of Total Customers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8381" marT="8381"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1100" b="0" dirty="0" smtClean="0">
                          <a:latin typeface="Arial" panose="020B0604020202020204" pitchFamily="34" charset="0"/>
                          <a:cs typeface="Arial" panose="020B0604020202020204" pitchFamily="34" charset="0"/>
                        </a:rPr>
                        <a:t>SSLLC</a:t>
                      </a:r>
                      <a:endParaRPr lang="en-US" sz="11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&lt;1%</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a:t>
                      </a:r>
                      <a:endParaRPr lang="en-US" sz="110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&gt;=4%</a:t>
                      </a:r>
                      <a:endParaRPr lang="en-US" sz="110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r>
              <a:tr h="396240">
                <a:tc vMerge="1">
                  <a:txBody>
                    <a:bodyPr/>
                    <a:lstStyle/>
                    <a:p>
                      <a:endParaRPr lang="en-US"/>
                    </a:p>
                  </a:txBody>
                  <a:tcPr/>
                </a:tc>
                <a:tc>
                  <a:txBody>
                    <a:bodyPr/>
                    <a:lstStyle/>
                    <a:p>
                      <a:pPr algn="l" fontAlgn="ctr">
                        <a:lnSpc>
                          <a:spcPct val="100000"/>
                        </a:lnSpc>
                      </a:pPr>
                      <a:r>
                        <a:rPr lang="en-US" sz="1100" b="0" i="0" u="none" strike="noStrike" dirty="0">
                          <a:solidFill>
                            <a:srgbClr val="000000"/>
                          </a:solidFill>
                          <a:effectLst/>
                          <a:latin typeface="Arial" panose="020B0604020202020204" pitchFamily="34" charset="0"/>
                          <a:cs typeface="Arial" panose="020B0604020202020204" pitchFamily="34" charset="0"/>
                        </a:rPr>
                        <a:t>Total </a:t>
                      </a:r>
                      <a:r>
                        <a:rPr lang="en-US" sz="1100" b="0" i="0" u="none" strike="noStrike" dirty="0" smtClean="0">
                          <a:solidFill>
                            <a:srgbClr val="000000"/>
                          </a:solidFill>
                          <a:effectLst/>
                          <a:latin typeface="Arial" panose="020B0604020202020204" pitchFamily="34" charset="0"/>
                          <a:cs typeface="Arial" panose="020B0604020202020204" pitchFamily="34" charset="0"/>
                        </a:rPr>
                        <a:t>New Monthly Arbitrations </a:t>
                      </a:r>
                      <a:r>
                        <a:rPr lang="en-US" sz="1100" b="0" i="0" u="none" strike="noStrike" dirty="0">
                          <a:solidFill>
                            <a:srgbClr val="000000"/>
                          </a:solidFill>
                          <a:effectLst/>
                          <a:latin typeface="Arial" panose="020B0604020202020204" pitchFamily="34" charset="0"/>
                          <a:cs typeface="Arial" panose="020B0604020202020204" pitchFamily="34" charset="0"/>
                        </a:rPr>
                        <a:t>and </a:t>
                      </a:r>
                      <a:r>
                        <a:rPr lang="en-US" sz="1100" b="0" i="0" u="none" strike="noStrike" dirty="0" smtClean="0">
                          <a:solidFill>
                            <a:srgbClr val="000000"/>
                          </a:solidFill>
                          <a:effectLst/>
                          <a:latin typeface="Arial" panose="020B0604020202020204" pitchFamily="34" charset="0"/>
                          <a:cs typeface="Arial" panose="020B0604020202020204" pitchFamily="34" charset="0"/>
                        </a:rPr>
                        <a:t>Court Proceedings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9525" marT="9525"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1100" b="0" dirty="0" smtClean="0">
                          <a:latin typeface="Arial" panose="020B0604020202020204" pitchFamily="34" charset="0"/>
                          <a:cs typeface="Arial" panose="020B0604020202020204" pitchFamily="34" charset="0"/>
                        </a:rPr>
                        <a:t>SSLLC</a:t>
                      </a:r>
                      <a:endParaRPr lang="en-US" sz="11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3</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a:t>
                      </a:r>
                      <a:endParaRPr lang="en-US" sz="110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a:t>
                      </a:r>
                      <a:endParaRPr lang="en-US" sz="110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r>
              <a:tr h="3962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lnSpc>
                          <a:spcPct val="100000"/>
                        </a:lnSpc>
                      </a:pPr>
                      <a:r>
                        <a:rPr lang="en-US" sz="1100" b="0" i="0" u="none" strike="noStrike" dirty="0">
                          <a:solidFill>
                            <a:srgbClr val="000000"/>
                          </a:solidFill>
                          <a:effectLst/>
                          <a:latin typeface="Arial" panose="020B0604020202020204" pitchFamily="34" charset="0"/>
                          <a:cs typeface="Arial" panose="020B0604020202020204" pitchFamily="34" charset="0"/>
                        </a:rPr>
                        <a:t>Total </a:t>
                      </a:r>
                      <a:r>
                        <a:rPr lang="en-US" sz="1100" b="0" i="0" u="none" strike="noStrike" dirty="0" smtClean="0">
                          <a:solidFill>
                            <a:srgbClr val="000000"/>
                          </a:solidFill>
                          <a:effectLst/>
                          <a:latin typeface="Arial" panose="020B0604020202020204" pitchFamily="34" charset="0"/>
                          <a:cs typeface="Arial" panose="020B0604020202020204" pitchFamily="34" charset="0"/>
                        </a:rPr>
                        <a:t>Number </a:t>
                      </a:r>
                      <a:r>
                        <a:rPr lang="en-US" sz="1100" b="0" i="0" u="none" strike="noStrike" dirty="0">
                          <a:solidFill>
                            <a:srgbClr val="000000"/>
                          </a:solidFill>
                          <a:effectLst/>
                          <a:latin typeface="Arial" panose="020B0604020202020204" pitchFamily="34" charset="0"/>
                          <a:cs typeface="Arial" panose="020B0604020202020204" pitchFamily="34" charset="0"/>
                        </a:rPr>
                        <a:t>of </a:t>
                      </a:r>
                      <a:r>
                        <a:rPr lang="en-US" sz="1100" b="0" i="0" u="none" strike="noStrike" dirty="0" smtClean="0">
                          <a:solidFill>
                            <a:srgbClr val="000000"/>
                          </a:solidFill>
                          <a:effectLst/>
                          <a:latin typeface="Arial" panose="020B0604020202020204" pitchFamily="34" charset="0"/>
                          <a:cs typeface="Arial" panose="020B0604020202020204" pitchFamily="34" charset="0"/>
                        </a:rPr>
                        <a:t>Sales Practice Complaints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9525" marT="9525"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1100" b="0" dirty="0" smtClean="0">
                          <a:latin typeface="Arial" panose="020B0604020202020204" pitchFamily="34" charset="0"/>
                          <a:cs typeface="Arial" panose="020B0604020202020204" pitchFamily="34" charset="0"/>
                        </a:rPr>
                        <a:t>SSLLC</a:t>
                      </a:r>
                      <a:endParaRPr lang="en-US" sz="11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14</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&gt;=15</a:t>
                      </a:r>
                      <a:endParaRPr lang="en-US" sz="110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&gt;=20</a:t>
                      </a:r>
                      <a:endParaRPr lang="en-US" sz="110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grpSp>
        <p:nvGrpSpPr>
          <p:cNvPr id="11" name="Group 10"/>
          <p:cNvGrpSpPr/>
          <p:nvPr/>
        </p:nvGrpSpPr>
        <p:grpSpPr>
          <a:xfrm>
            <a:off x="443921" y="72184"/>
            <a:ext cx="3429255" cy="189008"/>
            <a:chOff x="403281" y="164517"/>
            <a:chExt cx="3429255" cy="189008"/>
          </a:xfrm>
        </p:grpSpPr>
        <p:sp>
          <p:nvSpPr>
            <p:cNvPr id="12" name="Text Box 75"/>
            <p:cNvSpPr txBox="1">
              <a:spLocks noChangeArrowheads="1"/>
            </p:cNvSpPr>
            <p:nvPr/>
          </p:nvSpPr>
          <p:spPr bwMode="gray">
            <a:xfrm>
              <a:off x="636148" y="166688"/>
              <a:ext cx="319638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Compliance &amp; Reputational risk: Limit overview</a:t>
              </a:r>
              <a:endParaRPr lang="en-US" sz="1200" dirty="0">
                <a:solidFill>
                  <a:schemeClr val="accent1"/>
                </a:solidFill>
              </a:endParaRPr>
            </a:p>
          </p:txBody>
        </p:sp>
        <p:sp>
          <p:nvSpPr>
            <p:cNvPr id="17" name="Oval 16"/>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10</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802869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44" y="523407"/>
            <a:ext cx="9336044" cy="357021"/>
          </a:xfrm>
          <a:prstGeom prst="rect">
            <a:avLst/>
          </a:prstGeom>
          <a:noFill/>
        </p:spPr>
        <p:txBody>
          <a:bodyPr wrap="square" rtlCol="0">
            <a:spAutoFit/>
          </a:bodyPr>
          <a:lstStyle/>
          <a:p>
            <a:pPr algn="l"/>
            <a:r>
              <a:rPr lang="en-US" sz="2000" b="1" dirty="0"/>
              <a:t>Metric selection: </a:t>
            </a:r>
            <a:r>
              <a:rPr lang="en-US" sz="2000" dirty="0" smtClean="0"/>
              <a:t>Compliance </a:t>
            </a:r>
            <a:r>
              <a:rPr lang="en-US" sz="2000" dirty="0"/>
              <a:t>and reputational risk metrics</a:t>
            </a:r>
          </a:p>
        </p:txBody>
      </p:sp>
      <p:graphicFrame>
        <p:nvGraphicFramePr>
          <p:cNvPr id="3" name="Content Placeholder 12"/>
          <p:cNvGraphicFramePr>
            <a:graphicFrameLocks/>
          </p:cNvGraphicFramePr>
          <p:nvPr>
            <p:extLst>
              <p:ext uri="{D42A27DB-BD31-4B8C-83A1-F6EECF244321}">
                <p14:modId xmlns:p14="http://schemas.microsoft.com/office/powerpoint/2010/main" val="2966171557"/>
              </p:ext>
            </p:extLst>
          </p:nvPr>
        </p:nvGraphicFramePr>
        <p:xfrm>
          <a:off x="360998" y="1465580"/>
          <a:ext cx="8886190" cy="3642360"/>
        </p:xfrm>
        <a:graphic>
          <a:graphicData uri="http://schemas.openxmlformats.org/drawingml/2006/table">
            <a:tbl>
              <a:tblPr firstRow="1" bandRow="1">
                <a:tableStyleId>{839DD9DD-9E6C-4910-8AC0-68ADFF6A6AFC}</a:tableStyleId>
              </a:tblPr>
              <a:tblGrid>
                <a:gridCol w="2092580"/>
                <a:gridCol w="1555603"/>
                <a:gridCol w="5238007"/>
              </a:tblGrid>
              <a:tr h="159448">
                <a:tc>
                  <a:txBody>
                    <a:bodyPr/>
                    <a:lstStyle/>
                    <a:p>
                      <a:pPr marL="0" indent="0" algn="l">
                        <a:buFont typeface="Arial" panose="020B0604020202020204" pitchFamily="34" charset="0"/>
                        <a:buNone/>
                      </a:pPr>
                      <a:r>
                        <a:rPr lang="en-US" sz="1100" b="1" dirty="0" smtClean="0">
                          <a:solidFill>
                            <a:srgbClr val="FF0000"/>
                          </a:solidFill>
                          <a:latin typeface="Arial" panose="020B0604020202020204" pitchFamily="34" charset="0"/>
                          <a:cs typeface="Arial" panose="020B0604020202020204" pitchFamily="34" charset="0"/>
                        </a:rPr>
                        <a:t>Metrics included in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/portfolio</a:t>
                      </a: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dirty="0" smtClean="0">
                          <a:solidFill>
                            <a:srgbClr val="FF0000"/>
                          </a:solidFill>
                          <a:latin typeface="Arial" panose="020B0604020202020204" pitchFamily="34" charset="0"/>
                          <a:cs typeface="Arial" panose="020B0604020202020204" pitchFamily="34" charset="0"/>
                        </a:rPr>
                        <a:t>Rationale/commentary</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u="none"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SSLLC</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It is vital for SSLLC to maintain confidence of regulators and other external stakeholders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Overall level of “urgent” regulatory concerns must be monitored and managed</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Other KRIs (e.g., levels of training completion) although useful for management and monitoring, are not directly related to SSLLC's compliance status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algn="l" fontAlgn="b">
                        <a:lnSpc>
                          <a:spcPct val="100000"/>
                        </a:lnSpc>
                      </a:pPr>
                      <a:r>
                        <a:rPr lang="en-US" sz="1100" b="0" i="0" u="none" strike="noStrike" dirty="0" smtClean="0">
                          <a:solidFill>
                            <a:srgbClr val="000000"/>
                          </a:solidFill>
                          <a:effectLst/>
                          <a:latin typeface="Arial" panose="020B0604020202020204" pitchFamily="34" charset="0"/>
                          <a:cs typeface="Arial" panose="020B0604020202020204" pitchFamily="34" charset="0"/>
                        </a:rPr>
                        <a:t>High Risk Customers as % of Total Customers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SSLLC</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The “higher risk” client is identified utilizing the risk score assigned at account opening by the core system</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is used to monitor the percentage of high risk client over the total client base, as a large volume of high risk clients will elevate the risk exposure of all departments and products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algn="l" fontAlgn="ctr">
                        <a:lnSpc>
                          <a:spcPct val="100000"/>
                        </a:lnSpc>
                      </a:pPr>
                      <a:r>
                        <a:rPr lang="en-US" sz="1100" b="0" i="0" u="none" strike="noStrike" dirty="0">
                          <a:solidFill>
                            <a:srgbClr val="000000"/>
                          </a:solidFill>
                          <a:effectLst/>
                          <a:latin typeface="Arial" panose="020B0604020202020204" pitchFamily="34" charset="0"/>
                          <a:cs typeface="Arial" panose="020B0604020202020204" pitchFamily="34" charset="0"/>
                        </a:rPr>
                        <a:t>Total </a:t>
                      </a:r>
                      <a:r>
                        <a:rPr lang="en-US" sz="1100" b="0" i="0" u="none" strike="noStrike" dirty="0" smtClean="0">
                          <a:solidFill>
                            <a:srgbClr val="000000"/>
                          </a:solidFill>
                          <a:effectLst/>
                          <a:latin typeface="Arial" panose="020B0604020202020204" pitchFamily="34" charset="0"/>
                          <a:cs typeface="Arial" panose="020B0604020202020204" pitchFamily="34" charset="0"/>
                        </a:rPr>
                        <a:t>New Monthly Arbitrations </a:t>
                      </a:r>
                      <a:r>
                        <a:rPr lang="en-US" sz="1100" b="0" i="0" u="none" strike="noStrike" dirty="0">
                          <a:solidFill>
                            <a:srgbClr val="000000"/>
                          </a:solidFill>
                          <a:effectLst/>
                          <a:latin typeface="Arial" panose="020B0604020202020204" pitchFamily="34" charset="0"/>
                          <a:cs typeface="Arial" panose="020B0604020202020204" pitchFamily="34" charset="0"/>
                        </a:rPr>
                        <a:t>and </a:t>
                      </a:r>
                      <a:r>
                        <a:rPr lang="en-US" sz="1100" b="0" i="0" u="none" strike="noStrike" dirty="0" smtClean="0">
                          <a:solidFill>
                            <a:srgbClr val="000000"/>
                          </a:solidFill>
                          <a:effectLst/>
                          <a:latin typeface="Arial" panose="020B0604020202020204" pitchFamily="34" charset="0"/>
                          <a:cs typeface="Arial" panose="020B0604020202020204" pitchFamily="34" charset="0"/>
                        </a:rPr>
                        <a:t>Court Proceedings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SSLLC</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The metric is defined as the number of arbitrations (FINRA) and legal proceedings SSLLC has been named in during the preceding month</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algn="l" fontAlgn="ctr">
                        <a:lnSpc>
                          <a:spcPct val="100000"/>
                        </a:lnSpc>
                      </a:pPr>
                      <a:r>
                        <a:rPr lang="en-US" sz="1100" b="0" i="0" u="none" strike="noStrike" dirty="0">
                          <a:solidFill>
                            <a:srgbClr val="000000"/>
                          </a:solidFill>
                          <a:effectLst/>
                          <a:latin typeface="Arial" panose="020B0604020202020204" pitchFamily="34" charset="0"/>
                          <a:cs typeface="Arial" panose="020B0604020202020204" pitchFamily="34" charset="0"/>
                        </a:rPr>
                        <a:t>Total </a:t>
                      </a:r>
                      <a:r>
                        <a:rPr lang="en-US" sz="1100" b="0" i="0" u="none" strike="noStrike" dirty="0" smtClean="0">
                          <a:solidFill>
                            <a:srgbClr val="000000"/>
                          </a:solidFill>
                          <a:effectLst/>
                          <a:latin typeface="Arial" panose="020B0604020202020204" pitchFamily="34" charset="0"/>
                          <a:cs typeface="Arial" panose="020B0604020202020204" pitchFamily="34" charset="0"/>
                        </a:rPr>
                        <a:t>Number </a:t>
                      </a:r>
                      <a:r>
                        <a:rPr lang="en-US" sz="1100" b="0" i="0" u="none" strike="noStrike" dirty="0">
                          <a:solidFill>
                            <a:srgbClr val="000000"/>
                          </a:solidFill>
                          <a:effectLst/>
                          <a:latin typeface="Arial" panose="020B0604020202020204" pitchFamily="34" charset="0"/>
                          <a:cs typeface="Arial" panose="020B0604020202020204" pitchFamily="34" charset="0"/>
                        </a:rPr>
                        <a:t>of </a:t>
                      </a:r>
                      <a:r>
                        <a:rPr lang="en-US" sz="1100" b="0" i="0" u="none" strike="noStrike" dirty="0" smtClean="0">
                          <a:solidFill>
                            <a:srgbClr val="000000"/>
                          </a:solidFill>
                          <a:effectLst/>
                          <a:latin typeface="Arial" panose="020B0604020202020204" pitchFamily="34" charset="0"/>
                          <a:cs typeface="Arial" panose="020B0604020202020204" pitchFamily="34" charset="0"/>
                        </a:rPr>
                        <a:t>Sales Practice Complaints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SSLLC</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The metric is defined as a written complaint received by SSLLC during the preceding month related to the conduct of a Financial Consultant or the Firm which involved the offer, sale or purchase of a security or insurance product to a customer</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SSLLC monitors the number of sales practice complaints it receives to determine if there are any patterns that require immediate attention</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8" name="Group 7"/>
          <p:cNvGrpSpPr/>
          <p:nvPr/>
        </p:nvGrpSpPr>
        <p:grpSpPr>
          <a:xfrm>
            <a:off x="443921" y="72184"/>
            <a:ext cx="3523833" cy="189008"/>
            <a:chOff x="403281" y="164517"/>
            <a:chExt cx="3523833" cy="189008"/>
          </a:xfrm>
        </p:grpSpPr>
        <p:sp>
          <p:nvSpPr>
            <p:cNvPr id="12" name="Text Box 75"/>
            <p:cNvSpPr txBox="1">
              <a:spLocks noChangeArrowheads="1"/>
            </p:cNvSpPr>
            <p:nvPr/>
          </p:nvSpPr>
          <p:spPr bwMode="gray">
            <a:xfrm>
              <a:off x="636148" y="166688"/>
              <a:ext cx="329096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Compliance &amp; Reputational risk: Metric selection</a:t>
              </a:r>
              <a:endParaRPr lang="en-US" sz="1200" dirty="0">
                <a:solidFill>
                  <a:schemeClr val="accent1"/>
                </a:solidFill>
              </a:endParaRPr>
            </a:p>
          </p:txBody>
        </p:sp>
        <p:sp>
          <p:nvSpPr>
            <p:cNvPr id="13" name="Oval 12"/>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10</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19807946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74758781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7542"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US" dirty="0" smtClean="0">
              <a:solidFill>
                <a:schemeClr val="tx1"/>
              </a:solidFill>
              <a:latin typeface="Arial"/>
              <a:cs typeface="Arial"/>
              <a:sym typeface="Arial"/>
            </a:endParaRPr>
          </a:p>
        </p:txBody>
      </p:sp>
      <p:graphicFrame>
        <p:nvGraphicFramePr>
          <p:cNvPr id="26" name="Object 25"/>
          <p:cNvGraphicFramePr>
            <a:graphicFrameLocks/>
          </p:cNvGraphicFramePr>
          <p:nvPr>
            <p:custDataLst>
              <p:tags r:id="rId4"/>
            </p:custDataLst>
            <p:extLst>
              <p:ext uri="{D42A27DB-BD31-4B8C-83A1-F6EECF244321}">
                <p14:modId xmlns:p14="http://schemas.microsoft.com/office/powerpoint/2010/main" val="984493386"/>
              </p:ext>
            </p:extLst>
          </p:nvPr>
        </p:nvGraphicFramePr>
        <p:xfrm>
          <a:off x="419100" y="1790700"/>
          <a:ext cx="4219560" cy="3848190"/>
        </p:xfrm>
        <a:graphic>
          <a:graphicData uri="http://schemas.openxmlformats.org/presentationml/2006/ole">
            <mc:AlternateContent xmlns:mc="http://schemas.openxmlformats.org/markup-compatibility/2006">
              <mc:Choice xmlns:v="urn:schemas-microsoft-com:vml" Requires="v">
                <p:oleObj spid="_x0000_s357543" name="Chart" r:id="rId16" imgW="4219560" imgH="3848190" progId="MSGraph.Chart.8">
                  <p:embed followColorScheme="full"/>
                </p:oleObj>
              </mc:Choice>
              <mc:Fallback>
                <p:oleObj name="Chart" r:id="rId16" imgW="4219560" imgH="3848190" progId="MSGraph.Chart.8">
                  <p:embed followColorScheme="full"/>
                  <p:pic>
                    <p:nvPicPr>
                      <p:cNvPr id="0" name=""/>
                      <p:cNvPicPr/>
                      <p:nvPr/>
                    </p:nvPicPr>
                    <p:blipFill>
                      <a:blip r:embed="rId17"/>
                      <a:stretch>
                        <a:fillRect/>
                      </a:stretch>
                    </p:blipFill>
                    <p:spPr>
                      <a:xfrm>
                        <a:off x="419100" y="1790700"/>
                        <a:ext cx="4219560" cy="3848190"/>
                      </a:xfrm>
                      <a:prstGeom prst="rect">
                        <a:avLst/>
                      </a:prstGeom>
                    </p:spPr>
                  </p:pic>
                </p:oleObj>
              </mc:Fallback>
            </mc:AlternateContent>
          </a:graphicData>
        </a:graphic>
      </p:graphicFrame>
      <p:sp>
        <p:nvSpPr>
          <p:cNvPr id="28" name="Text Placeholder 10"/>
          <p:cNvSpPr>
            <a:spLocks noGrp="1"/>
          </p:cNvSpPr>
          <p:nvPr>
            <p:custDataLst>
              <p:tags r:id="rId5"/>
            </p:custDataLst>
          </p:nvPr>
        </p:nvSpPr>
        <p:spPr bwMode="auto">
          <a:xfrm>
            <a:off x="4278313" y="55086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E3502D41-6B2E-46B6-871D-D72B9C2356D8}" type="datetime'''''''''''''M''''''a''r-''''''''1''6'''''''''">
              <a:rPr lang="en-US" sz="1000">
                <a:latin typeface="Arial"/>
                <a:cs typeface="Arial"/>
                <a:sym typeface="Arial"/>
              </a:rPr>
              <a:pPr/>
              <a:t>Mar-16</a:t>
            </a:fld>
            <a:endParaRPr lang="en-US" sz="1000" dirty="0">
              <a:latin typeface="Arial"/>
              <a:cs typeface="Arial"/>
              <a:sym typeface="Arial"/>
            </a:endParaRPr>
          </a:p>
        </p:txBody>
      </p:sp>
      <p:sp>
        <p:nvSpPr>
          <p:cNvPr id="29" name="Text Placeholder 19"/>
          <p:cNvSpPr>
            <a:spLocks noGrp="1"/>
          </p:cNvSpPr>
          <p:nvPr>
            <p:custDataLst>
              <p:tags r:id="rId6"/>
            </p:custDataLst>
          </p:nvPr>
        </p:nvSpPr>
        <p:spPr bwMode="auto">
          <a:xfrm>
            <a:off x="3776663" y="55086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E2E32FC-B062-48FE-B857-305E35F97D1E}" type="datetime'''''''''''''J''''''''''''''an''-1''''''6'''''''''''''">
              <a:rPr lang="en-US" sz="1000">
                <a:latin typeface="Arial"/>
                <a:cs typeface="Arial"/>
                <a:sym typeface="Arial"/>
              </a:rPr>
              <a:pPr/>
              <a:t>Jan-16</a:t>
            </a:fld>
            <a:endParaRPr lang="en-US" sz="1000" dirty="0">
              <a:latin typeface="Arial"/>
              <a:cs typeface="Arial"/>
              <a:sym typeface="Arial"/>
            </a:endParaRPr>
          </a:p>
        </p:txBody>
      </p:sp>
      <p:sp>
        <p:nvSpPr>
          <p:cNvPr id="30" name="Text Placeholder 12"/>
          <p:cNvSpPr>
            <a:spLocks noGrp="1"/>
          </p:cNvSpPr>
          <p:nvPr>
            <p:custDataLst>
              <p:tags r:id="rId7"/>
            </p:custDataLst>
          </p:nvPr>
        </p:nvSpPr>
        <p:spPr bwMode="auto">
          <a:xfrm>
            <a:off x="3255963" y="55086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AB8A8BD5-466A-4E3C-B6AB-5D966C497658}" type="datetime'''''''N''''''''ov''''-''''''''''''1''''''''''''''5'''''">
              <a:rPr lang="en-US" sz="1000">
                <a:latin typeface="Arial"/>
                <a:cs typeface="Arial"/>
                <a:sym typeface="Arial"/>
              </a:rPr>
              <a:pPr/>
              <a:t>Nov-15</a:t>
            </a:fld>
            <a:endParaRPr lang="en-US" sz="1000" dirty="0">
              <a:latin typeface="Arial"/>
              <a:cs typeface="Arial"/>
              <a:sym typeface="Arial"/>
            </a:endParaRPr>
          </a:p>
        </p:txBody>
      </p:sp>
      <p:sp>
        <p:nvSpPr>
          <p:cNvPr id="31" name="Text Placeholder 15"/>
          <p:cNvSpPr>
            <a:spLocks noGrp="1"/>
          </p:cNvSpPr>
          <p:nvPr>
            <p:custDataLst>
              <p:tags r:id="rId8"/>
            </p:custDataLst>
          </p:nvPr>
        </p:nvSpPr>
        <p:spPr bwMode="auto">
          <a:xfrm>
            <a:off x="2741613" y="55086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463EBE4D-F6DC-48CD-865A-6C65A81354C1}" type="datetime'Se''''''p''''''''''''''''''''''''''''''-1''5'''''''''''">
              <a:rPr lang="en-US" sz="1000">
                <a:latin typeface="Arial"/>
                <a:cs typeface="Arial"/>
                <a:sym typeface="Arial"/>
              </a:rPr>
              <a:pPr/>
              <a:t>Sep-15</a:t>
            </a:fld>
            <a:endParaRPr lang="en-US" sz="1000" dirty="0">
              <a:latin typeface="Arial"/>
              <a:cs typeface="Arial"/>
              <a:sym typeface="Arial"/>
            </a:endParaRPr>
          </a:p>
        </p:txBody>
      </p:sp>
      <p:sp>
        <p:nvSpPr>
          <p:cNvPr id="32" name="Text Placeholder 13"/>
          <p:cNvSpPr>
            <a:spLocks noGrp="1"/>
          </p:cNvSpPr>
          <p:nvPr>
            <p:custDataLst>
              <p:tags r:id="rId9"/>
            </p:custDataLst>
          </p:nvPr>
        </p:nvSpPr>
        <p:spPr bwMode="auto">
          <a:xfrm>
            <a:off x="2268538" y="5508625"/>
            <a:ext cx="2174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BCED1322-4E67-43A0-9E06-B820A5CBA527}" type="datetime'''J''''''''''''u''''''''''''l''''-''''''''''''''1''''''''5'''">
              <a:rPr lang="en-US" sz="1000">
                <a:latin typeface="Arial"/>
                <a:cs typeface="Arial"/>
                <a:sym typeface="Arial"/>
              </a:rPr>
              <a:pPr/>
              <a:t>Jul-15</a:t>
            </a:fld>
            <a:endParaRPr lang="en-US" sz="1000" dirty="0">
              <a:latin typeface="Arial"/>
              <a:cs typeface="Arial"/>
              <a:sym typeface="Arial"/>
            </a:endParaRPr>
          </a:p>
        </p:txBody>
      </p:sp>
      <p:sp>
        <p:nvSpPr>
          <p:cNvPr id="33" name="Text Placeholder 48"/>
          <p:cNvSpPr>
            <a:spLocks noGrp="1"/>
          </p:cNvSpPr>
          <p:nvPr>
            <p:custDataLst>
              <p:tags r:id="rId10"/>
            </p:custDataLst>
          </p:nvPr>
        </p:nvSpPr>
        <p:spPr bwMode="auto">
          <a:xfrm>
            <a:off x="1714500" y="5508625"/>
            <a:ext cx="2952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CC6315F-7F02-40E8-B7CC-4E1683471300}" type="datetime'M''''''a''y-''1''5'''''''''''''''''''''''''''''''''''''''">
              <a:rPr lang="en-US" sz="1000">
                <a:solidFill>
                  <a:schemeClr val="tx1"/>
                </a:solidFill>
                <a:latin typeface="Arial"/>
                <a:cs typeface="Arial"/>
                <a:sym typeface="Arial"/>
              </a:rPr>
              <a:pPr/>
              <a:t>May-15</a:t>
            </a:fld>
            <a:endParaRPr lang="en-US" sz="1000" dirty="0">
              <a:solidFill>
                <a:schemeClr val="tx1"/>
              </a:solidFill>
              <a:latin typeface="Arial"/>
              <a:ea typeface="ＭＳ Ｐゴシック"/>
              <a:cs typeface="Arial"/>
              <a:sym typeface="Arial"/>
            </a:endParaRPr>
          </a:p>
        </p:txBody>
      </p:sp>
      <p:sp>
        <p:nvSpPr>
          <p:cNvPr id="34" name="Text Placeholder 46"/>
          <p:cNvSpPr>
            <a:spLocks noGrp="1"/>
          </p:cNvSpPr>
          <p:nvPr>
            <p:custDataLst>
              <p:tags r:id="rId11"/>
            </p:custDataLst>
          </p:nvPr>
        </p:nvSpPr>
        <p:spPr bwMode="auto">
          <a:xfrm>
            <a:off x="1216025" y="55086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BDF1F06-EF4C-409C-9601-344C3C9722CA}" type="datetime'''''M''''''''''a''''''''''r''-1''''''''''''5'''''''''''''''''">
              <a:rPr lang="en-US" sz="1000">
                <a:solidFill>
                  <a:schemeClr val="tx1"/>
                </a:solidFill>
                <a:latin typeface="Arial"/>
                <a:cs typeface="Arial"/>
                <a:sym typeface="Arial"/>
              </a:rPr>
              <a:pPr/>
              <a:t>Mar-15</a:t>
            </a:fld>
            <a:endParaRPr lang="en-US" sz="1000" dirty="0">
              <a:solidFill>
                <a:schemeClr val="tx1"/>
              </a:solidFill>
              <a:latin typeface="Arial"/>
              <a:ea typeface="ＭＳ Ｐゴシック"/>
              <a:cs typeface="Arial"/>
              <a:sym typeface="Arial"/>
            </a:endParaRPr>
          </a:p>
        </p:txBody>
      </p:sp>
      <p:sp>
        <p:nvSpPr>
          <p:cNvPr id="35" name="Text Placeholder 44"/>
          <p:cNvSpPr>
            <a:spLocks noGrp="1"/>
          </p:cNvSpPr>
          <p:nvPr>
            <p:custDataLst>
              <p:tags r:id="rId12"/>
            </p:custDataLst>
          </p:nvPr>
        </p:nvSpPr>
        <p:spPr bwMode="auto">
          <a:xfrm>
            <a:off x="714375" y="55086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5695035-72CC-4D95-8A05-5E36242A8989}" type="datetime'''''''''''''''''''''''''''J''''a''''''n-1''''''''5'''''">
              <a:rPr lang="en-US" sz="1000">
                <a:solidFill>
                  <a:schemeClr val="tx1"/>
                </a:solidFill>
                <a:latin typeface="Arial"/>
                <a:cs typeface="Arial"/>
                <a:sym typeface="Arial"/>
              </a:rPr>
              <a:pPr/>
              <a:t>Jan-15</a:t>
            </a:fld>
            <a:endParaRPr lang="en-US" sz="1000" dirty="0">
              <a:solidFill>
                <a:schemeClr val="tx1"/>
              </a:solidFill>
              <a:latin typeface="Arial"/>
              <a:ea typeface="ＭＳ Ｐゴシック"/>
              <a:cs typeface="Arial"/>
              <a:sym typeface="Arial"/>
            </a:endParaRPr>
          </a:p>
        </p:txBody>
      </p:sp>
      <p:sp>
        <p:nvSpPr>
          <p:cNvPr id="4" name="Content Placeholder 3"/>
          <p:cNvSpPr>
            <a:spLocks noGrp="1"/>
          </p:cNvSpPr>
          <p:nvPr>
            <p:ph sz="quarter" idx="11"/>
          </p:nvPr>
        </p:nvSpPr>
        <p:spPr>
          <a:xfrm>
            <a:off x="348437" y="381390"/>
            <a:ext cx="8666245" cy="435610"/>
          </a:xfrm>
        </p:spPr>
        <p:txBody>
          <a:bodyPr/>
          <a:lstStyle/>
          <a:p>
            <a:r>
              <a:rPr lang="en-US" dirty="0"/>
              <a:t>Calibration: </a:t>
            </a:r>
            <a:r>
              <a:rPr lang="en-US" b="0" dirty="0"/>
              <a:t>Open MRIAs and other equivalent matters requiring immediate </a:t>
            </a:r>
            <a:r>
              <a:rPr lang="en-US" b="0" dirty="0" smtClean="0"/>
              <a:t>attention</a:t>
            </a:r>
            <a:endParaRPr lang="en-US" b="0" dirty="0"/>
          </a:p>
        </p:txBody>
      </p:sp>
      <p:cxnSp>
        <p:nvCxnSpPr>
          <p:cNvPr id="6" name="Straight Connector 5"/>
          <p:cNvCxnSpPr/>
          <p:nvPr/>
        </p:nvCxnSpPr>
        <p:spPr>
          <a:xfrm>
            <a:off x="4784145" y="1421539"/>
            <a:ext cx="0" cy="4894094"/>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7" name="Text Placeholder 9"/>
          <p:cNvSpPr txBox="1">
            <a:spLocks/>
          </p:cNvSpPr>
          <p:nvPr/>
        </p:nvSpPr>
        <p:spPr>
          <a:xfrm>
            <a:off x="366713" y="1463598"/>
            <a:ext cx="5646738" cy="335189"/>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Open MRIAs and equivalent matters</a:t>
            </a:r>
          </a:p>
          <a:p>
            <a:pPr marL="0" marR="0" lvl="0" indent="0" algn="l" defTabSz="914400" rtl="0" eaLnBrk="1" fontAlgn="base" latinLnBrk="0" hangingPunct="1">
              <a:lnSpc>
                <a:spcPct val="100000"/>
              </a:lnSpc>
              <a:spcBef>
                <a:spcPts val="0"/>
              </a:spcBef>
              <a:spcAft>
                <a:spcPct val="0"/>
              </a:spcAft>
              <a:buClrTx/>
              <a:buSzTx/>
              <a:buFontTx/>
              <a:buNone/>
              <a:tabLst/>
              <a:defRPr/>
            </a:pPr>
            <a:r>
              <a:rPr lang="en-US" sz="1400" b="0" kern="0" dirty="0" smtClean="0">
                <a:solidFill>
                  <a:srgbClr val="FF0000"/>
                </a:solidFill>
                <a:latin typeface="Arial" panose="020B0604020202020204" pitchFamily="34" charset="0"/>
                <a:ea typeface="ＭＳ Ｐゴシック"/>
                <a:cs typeface="Arial" panose="020B0604020202020204" pitchFamily="34" charset="0"/>
              </a:rPr>
              <a:t>Number,</a:t>
            </a: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 </a:t>
            </a:r>
            <a:r>
              <a:rPr lang="en-US" sz="1400" b="0" kern="0" noProof="0" dirty="0" smtClean="0">
                <a:solidFill>
                  <a:srgbClr val="FF0000"/>
                </a:solidFill>
                <a:latin typeface="Arial" panose="020B0604020202020204" pitchFamily="34" charset="0"/>
                <a:ea typeface="ＭＳ Ｐゴシック"/>
                <a:cs typeface="Arial" panose="020B0604020202020204" pitchFamily="34" charset="0"/>
              </a:rPr>
              <a:t>as</a:t>
            </a:r>
            <a:r>
              <a:rPr kumimoji="0" lang="en-US" sz="1400" b="0" i="0" u="none" strike="noStrike" kern="0" cap="none" spc="0" normalizeH="0" baseline="0" noProof="0" dirty="0" smtClean="0">
                <a:ln>
                  <a:noFill/>
                </a:ln>
                <a:solidFill>
                  <a:srgbClr val="FF0000"/>
                </a:solidFill>
                <a:effectLst/>
                <a:uLnTx/>
                <a:uFillTx/>
                <a:latin typeface="Arial"/>
                <a:ea typeface="ＭＳ Ｐゴシック"/>
              </a:rPr>
              <a:t> of 2/29/2016</a:t>
            </a:r>
            <a:endParaRPr kumimoji="0" lang="en-US" sz="1400" b="0" i="0" u="none" strike="noStrike" kern="0" cap="none" spc="0" normalizeH="0" baseline="0" noProof="0" dirty="0">
              <a:ln>
                <a:noFill/>
              </a:ln>
              <a:solidFill>
                <a:srgbClr val="FF0000"/>
              </a:solidFill>
              <a:effectLst/>
              <a:uLnTx/>
              <a:uFillTx/>
              <a:latin typeface="Arial"/>
              <a:ea typeface="ＭＳ Ｐゴシック"/>
            </a:endParaRPr>
          </a:p>
        </p:txBody>
      </p:sp>
      <p:sp>
        <p:nvSpPr>
          <p:cNvPr id="8" name="Text Placeholder 8"/>
          <p:cNvSpPr txBox="1">
            <a:spLocks/>
          </p:cNvSpPr>
          <p:nvPr/>
        </p:nvSpPr>
        <p:spPr>
          <a:xfrm>
            <a:off x="5162550" y="1463040"/>
            <a:ext cx="2738267" cy="326405"/>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Calibration approach</a:t>
            </a:r>
            <a:endParaRPr kumimoji="0" lang="en-US"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9" name="Content Placeholder 4"/>
          <p:cNvSpPr txBox="1">
            <a:spLocks/>
          </p:cNvSpPr>
          <p:nvPr/>
        </p:nvSpPr>
        <p:spPr bwMode="gray">
          <a:xfrm>
            <a:off x="5162550" y="1898823"/>
            <a:ext cx="4067957" cy="1369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171450" marR="0" lvl="0" indent="-171450" algn="l" defTabSz="914400" rtl="0" eaLnBrk="1" fontAlgn="base" latinLnBrk="0" hangingPunct="1">
              <a:lnSpc>
                <a:spcPct val="100000"/>
              </a:lnSpc>
              <a:spcBef>
                <a:spcPts val="60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latin typeface="Arial"/>
                <a:ea typeface="+mn-ea"/>
                <a:cs typeface="+mn-cs"/>
                <a:sym typeface="+mn-lt"/>
              </a:rPr>
              <a:t>SSLLC is committed to </a:t>
            </a:r>
            <a:r>
              <a:rPr kumimoji="0" lang="en-US" sz="1200" b="0" i="0" u="none" strike="noStrike" kern="1200" cap="none" spc="0" normalizeH="0" baseline="0" noProof="0" dirty="0" smtClean="0">
                <a:ln>
                  <a:noFill/>
                </a:ln>
                <a:solidFill>
                  <a:srgbClr val="000000"/>
                </a:solidFill>
                <a:effectLst/>
                <a:uLnTx/>
                <a:uFillTx/>
                <a:latin typeface="Arial"/>
                <a:ea typeface="+mn-ea"/>
                <a:cs typeface="+mn-cs"/>
                <a:sym typeface="+mn-lt"/>
              </a:rPr>
              <a:t>fully complying with all regulatory standards and </a:t>
            </a:r>
            <a:r>
              <a:rPr kumimoji="0" lang="en-US" sz="1200" b="0" i="0" u="none" strike="noStrike" kern="0" cap="none" spc="0" normalizeH="0" baseline="0" noProof="0" dirty="0" smtClean="0">
                <a:ln>
                  <a:noFill/>
                </a:ln>
                <a:solidFill>
                  <a:srgbClr val="000000"/>
                </a:solidFill>
                <a:effectLst/>
                <a:uLnTx/>
                <a:uFillTx/>
                <a:latin typeface="Arial"/>
                <a:ea typeface="+mn-ea"/>
                <a:cs typeface="+mn-cs"/>
                <a:sym typeface="+mn-lt"/>
              </a:rPr>
              <a:t>ensuring the timely remediation of all outstanding regulatory findings</a:t>
            </a:r>
          </a:p>
          <a:p>
            <a:pPr marL="171450" lvl="0" indent="-171450">
              <a:lnSpc>
                <a:spcPct val="100000"/>
              </a:lnSpc>
              <a:spcBef>
                <a:spcPts val="600"/>
              </a:spcBef>
              <a:buFont typeface="Arial" panose="020B0604020202020204" pitchFamily="34" charset="0"/>
              <a:buChar char="•"/>
              <a:defRPr/>
            </a:pPr>
            <a:r>
              <a:rPr lang="en-US" sz="1200" kern="0" dirty="0" smtClean="0">
                <a:solidFill>
                  <a:srgbClr val="000000"/>
                </a:solidFill>
                <a:latin typeface="Arial"/>
              </a:rPr>
              <a:t>SHUSA management proposed </a:t>
            </a:r>
            <a:r>
              <a:rPr lang="en-US" sz="1200" kern="0" dirty="0">
                <a:solidFill>
                  <a:srgbClr val="000000"/>
                </a:solidFill>
                <a:latin typeface="Arial"/>
              </a:rPr>
              <a:t>setting the limit at zero, setting a strong</a:t>
            </a:r>
            <a:r>
              <a:rPr lang="en-US" sz="1200" kern="0" dirty="0">
                <a:solidFill>
                  <a:srgbClr val="000000"/>
                </a:solidFill>
                <a:latin typeface="Arial"/>
                <a:ea typeface="ＭＳ Ｐゴシック" pitchFamily="-112" charset="-128"/>
                <a:cs typeface="ＭＳ Ｐゴシック" pitchFamily="-112" charset="-128"/>
              </a:rPr>
              <a:t> “tone-from-top” that </a:t>
            </a:r>
            <a:r>
              <a:rPr lang="en-US" sz="1200" kern="0" dirty="0" smtClean="0">
                <a:solidFill>
                  <a:srgbClr val="000000"/>
                </a:solidFill>
                <a:latin typeface="Arial"/>
                <a:ea typeface="ＭＳ Ｐゴシック" pitchFamily="-112" charset="-128"/>
                <a:cs typeface="ＭＳ Ｐゴシック" pitchFamily="-112" charset="-128"/>
              </a:rPr>
              <a:t>MRIAs or other equivalent matters </a:t>
            </a:r>
            <a:r>
              <a:rPr lang="en-US" sz="1200" kern="0" dirty="0">
                <a:solidFill>
                  <a:srgbClr val="000000"/>
                </a:solidFill>
                <a:latin typeface="Arial"/>
                <a:ea typeface="ＭＳ Ｐゴシック" pitchFamily="-112" charset="-128"/>
                <a:cs typeface="ＭＳ Ｐゴシック" pitchFamily="-112" charset="-128"/>
              </a:rPr>
              <a:t>are unacceptable and must be remediated as soon as </a:t>
            </a:r>
            <a:r>
              <a:rPr lang="en-US" sz="1200" kern="0" dirty="0" smtClean="0">
                <a:solidFill>
                  <a:srgbClr val="000000"/>
                </a:solidFill>
                <a:latin typeface="Arial"/>
                <a:ea typeface="ＭＳ Ｐゴシック" pitchFamily="-112" charset="-128"/>
                <a:cs typeface="ＭＳ Ｐゴシック" pitchFamily="-112" charset="-128"/>
              </a:rPr>
              <a:t>possible</a:t>
            </a:r>
            <a:endParaRPr lang="en-US" sz="1200" kern="0" dirty="0">
              <a:solidFill>
                <a:srgbClr val="000000"/>
              </a:solidFill>
              <a:latin typeface="Arial" charset="0"/>
              <a:ea typeface="ＭＳ Ｐゴシック" pitchFamily="-112" charset="-128"/>
              <a:cs typeface="ＭＳ Ｐゴシック" pitchFamily="-112" charset="-128"/>
            </a:endParaRPr>
          </a:p>
        </p:txBody>
      </p:sp>
      <p:cxnSp>
        <p:nvCxnSpPr>
          <p:cNvPr id="24" name="Straight Connector 23"/>
          <p:cNvCxnSpPr/>
          <p:nvPr/>
        </p:nvCxnSpPr>
        <p:spPr bwMode="auto">
          <a:xfrm flipH="1">
            <a:off x="701675" y="5372100"/>
            <a:ext cx="3856775"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sp>
        <p:nvSpPr>
          <p:cNvPr id="25" name="TextBox 24"/>
          <p:cNvSpPr txBox="1"/>
          <p:nvPr/>
        </p:nvSpPr>
        <p:spPr>
          <a:xfrm>
            <a:off x="4014788" y="4994275"/>
            <a:ext cx="845842" cy="153888"/>
          </a:xfrm>
          <a:prstGeom prst="rect">
            <a:avLst/>
          </a:prstGeom>
          <a:noFill/>
        </p:spPr>
        <p:txBody>
          <a:bodyPr wrap="square" lIns="0" tIns="0" rIns="0" bIns="0" rtlCol="0">
            <a:spAutoFit/>
          </a:bodyPr>
          <a:lstStyle/>
          <a:p>
            <a:pPr algn="l">
              <a:lnSpc>
                <a:spcPct val="100000"/>
              </a:lnSpc>
            </a:pPr>
            <a:r>
              <a:rPr lang="en-US" b="1" dirty="0" smtClean="0">
                <a:solidFill>
                  <a:schemeClr val="accent1"/>
                </a:solidFill>
                <a:latin typeface="Arial" panose="020B0604020202020204" pitchFamily="34" charset="0"/>
                <a:cs typeface="Arial" panose="020B0604020202020204" pitchFamily="34" charset="0"/>
              </a:rPr>
              <a:t>Red limit - 0</a:t>
            </a:r>
            <a:endParaRPr lang="en-US" b="1" dirty="0">
              <a:solidFill>
                <a:schemeClr val="accent1"/>
              </a:solidFill>
              <a:latin typeface="Arial" panose="020B0604020202020204" pitchFamily="34" charset="0"/>
              <a:cs typeface="Arial" panose="020B0604020202020204" pitchFamily="34" charset="0"/>
            </a:endParaRPr>
          </a:p>
        </p:txBody>
      </p:sp>
      <p:grpSp>
        <p:nvGrpSpPr>
          <p:cNvPr id="36" name="Group 35"/>
          <p:cNvGrpSpPr/>
          <p:nvPr/>
        </p:nvGrpSpPr>
        <p:grpSpPr>
          <a:xfrm>
            <a:off x="443921" y="72184"/>
            <a:ext cx="4240374" cy="189008"/>
            <a:chOff x="403281" y="164517"/>
            <a:chExt cx="4240374" cy="189008"/>
          </a:xfrm>
        </p:grpSpPr>
        <p:sp>
          <p:nvSpPr>
            <p:cNvPr id="37" name="Text Box 75"/>
            <p:cNvSpPr txBox="1">
              <a:spLocks noChangeArrowheads="1"/>
            </p:cNvSpPr>
            <p:nvPr/>
          </p:nvSpPr>
          <p:spPr bwMode="gray">
            <a:xfrm>
              <a:off x="636148" y="166688"/>
              <a:ext cx="400750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Compliance &amp; Reputational risk: Calibration – Open MRIAs</a:t>
              </a:r>
              <a:endParaRPr lang="en-US" sz="1200" dirty="0">
                <a:solidFill>
                  <a:schemeClr val="accent1"/>
                </a:solidFill>
              </a:endParaRPr>
            </a:p>
          </p:txBody>
        </p:sp>
        <p:sp>
          <p:nvSpPr>
            <p:cNvPr id="38" name="Oval 37"/>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10</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39" name="TextBox 38"/>
          <p:cNvSpPr txBox="1"/>
          <p:nvPr/>
        </p:nvSpPr>
        <p:spPr>
          <a:xfrm>
            <a:off x="2197835" y="6336186"/>
            <a:ext cx="2787623" cy="123111"/>
          </a:xfrm>
          <a:prstGeom prst="rect">
            <a:avLst/>
          </a:prstGeom>
          <a:noFill/>
        </p:spPr>
        <p:txBody>
          <a:bodyPr wrap="none" lIns="0" tIns="0" rIns="0" bIns="0" rtlCol="0">
            <a:spAutoFit/>
          </a:bodyPr>
          <a:lstStyle/>
          <a:p>
            <a:pPr algn="l">
              <a:lnSpc>
                <a:spcPct val="100000"/>
              </a:lnSpc>
            </a:pPr>
            <a:r>
              <a:rPr lang="en-GB" sz="800" dirty="0" smtClean="0"/>
              <a:t>Source: “</a:t>
            </a:r>
            <a:r>
              <a:rPr lang="fr-FR" sz="800" dirty="0"/>
              <a:t>2016 RAS non-CCAR-</a:t>
            </a:r>
            <a:r>
              <a:rPr lang="fr-FR" sz="800" dirty="0" err="1"/>
              <a:t>linked</a:t>
            </a:r>
            <a:r>
              <a:rPr lang="fr-FR" sz="800" dirty="0"/>
              <a:t> </a:t>
            </a:r>
            <a:r>
              <a:rPr lang="fr-FR" sz="800" dirty="0" err="1"/>
              <a:t>metrics</a:t>
            </a:r>
            <a:r>
              <a:rPr lang="fr-FR" sz="800" dirty="0"/>
              <a:t> - </a:t>
            </a:r>
            <a:r>
              <a:rPr lang="fr-FR" sz="800" dirty="0" smtClean="0"/>
              <a:t>SSLLC.xlsx »</a:t>
            </a:r>
            <a:endParaRPr lang="en-GB" sz="800" dirty="0" smtClean="0"/>
          </a:p>
        </p:txBody>
      </p:sp>
    </p:spTree>
    <p:extLst>
      <p:ext uri="{BB962C8B-B14F-4D97-AF65-F5344CB8AC3E}">
        <p14:creationId xmlns:p14="http://schemas.microsoft.com/office/powerpoint/2010/main" val="17693508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36767978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8576"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US" dirty="0" smtClean="0">
              <a:solidFill>
                <a:schemeClr val="tx1"/>
              </a:solidFill>
              <a:latin typeface="Arial"/>
              <a:cs typeface="Arial"/>
              <a:sym typeface="Arial"/>
            </a:endParaRPr>
          </a:p>
        </p:txBody>
      </p:sp>
      <p:sp>
        <p:nvSpPr>
          <p:cNvPr id="4" name="Content Placeholder 3"/>
          <p:cNvSpPr>
            <a:spLocks noGrp="1"/>
          </p:cNvSpPr>
          <p:nvPr>
            <p:ph sz="quarter" idx="11"/>
          </p:nvPr>
        </p:nvSpPr>
        <p:spPr>
          <a:xfrm>
            <a:off x="348437" y="462670"/>
            <a:ext cx="8666245" cy="435610"/>
          </a:xfrm>
        </p:spPr>
        <p:txBody>
          <a:bodyPr/>
          <a:lstStyle/>
          <a:p>
            <a:r>
              <a:rPr lang="en-US" dirty="0" smtClean="0"/>
              <a:t>Calibration: </a:t>
            </a:r>
            <a:r>
              <a:rPr lang="en-US" b="0" dirty="0"/>
              <a:t>High </a:t>
            </a:r>
            <a:r>
              <a:rPr lang="en-US" b="0" dirty="0" smtClean="0"/>
              <a:t>Risk Customers </a:t>
            </a:r>
            <a:r>
              <a:rPr lang="en-US" b="0" dirty="0"/>
              <a:t>as % of </a:t>
            </a:r>
            <a:r>
              <a:rPr lang="en-US" b="0" dirty="0" smtClean="0"/>
              <a:t>Total Customers</a:t>
            </a:r>
            <a:endParaRPr lang="en-US" b="0" dirty="0"/>
          </a:p>
        </p:txBody>
      </p:sp>
      <p:cxnSp>
        <p:nvCxnSpPr>
          <p:cNvPr id="6" name="Straight Connector 5"/>
          <p:cNvCxnSpPr/>
          <p:nvPr/>
        </p:nvCxnSpPr>
        <p:spPr>
          <a:xfrm>
            <a:off x="4784145" y="1421539"/>
            <a:ext cx="0" cy="4894094"/>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8" name="Text Placeholder 8"/>
          <p:cNvSpPr txBox="1">
            <a:spLocks/>
          </p:cNvSpPr>
          <p:nvPr/>
        </p:nvSpPr>
        <p:spPr>
          <a:xfrm>
            <a:off x="5162550" y="1463040"/>
            <a:ext cx="2738267" cy="326405"/>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Calibration approach</a:t>
            </a:r>
            <a:endParaRPr kumimoji="0" lang="en-US"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9" name="Content Placeholder 4"/>
          <p:cNvSpPr txBox="1">
            <a:spLocks/>
          </p:cNvSpPr>
          <p:nvPr/>
        </p:nvSpPr>
        <p:spPr bwMode="gray">
          <a:xfrm>
            <a:off x="5162550" y="1888663"/>
            <a:ext cx="4067957"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71450" lvl="0" indent="-171450" algn="l" eaLnBrk="1" hangingPunct="1">
              <a:lnSpc>
                <a:spcPct val="100000"/>
              </a:lnSpc>
              <a:spcBef>
                <a:spcPts val="600"/>
              </a:spcBef>
              <a:spcAft>
                <a:spcPts val="0"/>
              </a:spcAft>
              <a:buFont typeface="Arial" panose="020B0604020202020204" pitchFamily="34" charset="0"/>
              <a:buChar char="•"/>
              <a:defRPr sz="1200" kern="0">
                <a:solidFill>
                  <a:srgbClr val="000000"/>
                </a:solidFill>
                <a:latin typeface="Arial"/>
              </a:defRPr>
            </a:lvl1pPr>
            <a:lvl2pPr marL="360000" indent="-180000" algn="l" eaLnBrk="1" hangingPunct="1">
              <a:spcBef>
                <a:spcPts val="300"/>
              </a:spcBef>
              <a:spcAft>
                <a:spcPts val="0"/>
              </a:spcAft>
              <a:buFont typeface="Arial" charset="0"/>
              <a:buChar char="–"/>
              <a:defRPr sz="1400" baseline="0">
                <a:latin typeface="+mn-lt"/>
              </a:defRPr>
            </a:lvl2pPr>
            <a:lvl3pPr marL="540000" indent="-179388" algn="l" eaLnBrk="1" hangingPunct="1">
              <a:spcBef>
                <a:spcPts val="300"/>
              </a:spcBef>
              <a:spcAft>
                <a:spcPts val="0"/>
              </a:spcAft>
              <a:buFont typeface="Arial" charset="0"/>
              <a:buChar char="-"/>
              <a:defRPr sz="1400">
                <a:latin typeface="+mn-lt"/>
              </a:defRPr>
            </a:lvl3pPr>
            <a:lvl4pPr marL="720000" indent="-179388" algn="l" eaLnBrk="1" hangingPunct="1">
              <a:spcBef>
                <a:spcPts val="300"/>
              </a:spcBef>
              <a:spcAft>
                <a:spcPts val="0"/>
              </a:spcAft>
              <a:buFont typeface="Arial" charset="0"/>
              <a:buChar char="-"/>
              <a:defRPr sz="1400">
                <a:latin typeface="+mn-lt"/>
              </a:defRPr>
            </a:lvl4pPr>
            <a:lvl5pPr marL="900000" indent="-180000" algn="l" eaLnBrk="1" hangingPunct="1">
              <a:spcBef>
                <a:spcPts val="300"/>
              </a:spcBef>
              <a:spcAft>
                <a:spcPts val="0"/>
              </a:spcAft>
              <a:buFont typeface="Arial" panose="020B0604020202020204" pitchFamily="34" charset="0"/>
              <a:buChar char="-"/>
              <a:defRPr sz="140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US" dirty="0"/>
              <a:t>Higher risk clients are identified during the account opening process and through various continuous reviews. Clients could be considered high risk due to the country of nationality, residence, or transactions of either the beneficial owners or sources of wealth</a:t>
            </a:r>
          </a:p>
          <a:p>
            <a:r>
              <a:rPr lang="en-US" dirty="0" smtClean="0"/>
              <a:t>Even though the percentage of high risk customers for the past three years has been less than 1% (Puerto Rico and Miami clients only), the AML Officer expects this percentage to rise slightly in 2016 as Northeast region customers will start to be tracked</a:t>
            </a:r>
          </a:p>
          <a:p>
            <a:r>
              <a:rPr lang="en-US" dirty="0" smtClean="0"/>
              <a:t>SSLLC will provide updated limits for this metric in 6 months, using the recent implementation of the automated scoring tool (SunGard </a:t>
            </a:r>
            <a:r>
              <a:rPr lang="en-US" dirty="0" err="1" smtClean="0"/>
              <a:t>Protegent</a:t>
            </a:r>
            <a:r>
              <a:rPr lang="en-US" dirty="0" smtClean="0"/>
              <a:t>) </a:t>
            </a:r>
          </a:p>
          <a:p>
            <a:r>
              <a:rPr lang="en-US" dirty="0" smtClean="0"/>
              <a:t>Current </a:t>
            </a:r>
            <a:r>
              <a:rPr lang="en-US" dirty="0"/>
              <a:t>methodology is subject to change by regulatory or group definitions of high risk criteria</a:t>
            </a:r>
          </a:p>
        </p:txBody>
      </p:sp>
      <p:graphicFrame>
        <p:nvGraphicFramePr>
          <p:cNvPr id="15" name="Object 14"/>
          <p:cNvGraphicFramePr>
            <a:graphicFrameLocks/>
          </p:cNvGraphicFramePr>
          <p:nvPr>
            <p:custDataLst>
              <p:tags r:id="rId4"/>
            </p:custDataLst>
            <p:extLst>
              <p:ext uri="{D42A27DB-BD31-4B8C-83A1-F6EECF244321}">
                <p14:modId xmlns:p14="http://schemas.microsoft.com/office/powerpoint/2010/main" val="2239902389"/>
              </p:ext>
            </p:extLst>
          </p:nvPr>
        </p:nvGraphicFramePr>
        <p:xfrm>
          <a:off x="304800" y="1752600"/>
          <a:ext cx="4229010" cy="3876765"/>
        </p:xfrm>
        <a:graphic>
          <a:graphicData uri="http://schemas.openxmlformats.org/presentationml/2006/ole">
            <mc:AlternateContent xmlns:mc="http://schemas.openxmlformats.org/markup-compatibility/2006">
              <mc:Choice xmlns:v="urn:schemas-microsoft-com:vml" Requires="v">
                <p:oleObj spid="_x0000_s358577" name="Chart" r:id="rId11" imgW="4229010" imgH="3876765" progId="MSGraph.Chart.8">
                  <p:embed followColorScheme="full"/>
                </p:oleObj>
              </mc:Choice>
              <mc:Fallback>
                <p:oleObj name="Chart" r:id="rId11" imgW="4229010" imgH="3876765" progId="MSGraph.Chart.8">
                  <p:embed followColorScheme="full"/>
                  <p:pic>
                    <p:nvPicPr>
                      <p:cNvPr id="0" name=""/>
                      <p:cNvPicPr/>
                      <p:nvPr/>
                    </p:nvPicPr>
                    <p:blipFill>
                      <a:blip r:embed="rId12"/>
                      <a:stretch>
                        <a:fillRect/>
                      </a:stretch>
                    </p:blipFill>
                    <p:spPr>
                      <a:xfrm>
                        <a:off x="304800" y="1752600"/>
                        <a:ext cx="4229010" cy="3876765"/>
                      </a:xfrm>
                      <a:prstGeom prst="rect">
                        <a:avLst/>
                      </a:prstGeom>
                    </p:spPr>
                  </p:pic>
                </p:oleObj>
              </mc:Fallback>
            </mc:AlternateContent>
          </a:graphicData>
        </a:graphic>
      </p:graphicFrame>
      <p:sp>
        <p:nvSpPr>
          <p:cNvPr id="19" name="Text Placeholder 46"/>
          <p:cNvSpPr>
            <a:spLocks noGrp="1"/>
          </p:cNvSpPr>
          <p:nvPr>
            <p:custDataLst>
              <p:tags r:id="rId5"/>
            </p:custDataLst>
          </p:nvPr>
        </p:nvSpPr>
        <p:spPr bwMode="auto">
          <a:xfrm>
            <a:off x="3644900" y="5489575"/>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B796C079-0E08-4150-895A-9596ABE869C2}" type="datetime'''''''''''''''2''''''''''''''''0''''''''1''''5'''''''''">
              <a:rPr lang="en-US" sz="1000">
                <a:solidFill>
                  <a:schemeClr val="tx1"/>
                </a:solidFill>
                <a:latin typeface="Arial"/>
                <a:cs typeface="Arial"/>
                <a:sym typeface="Arial"/>
              </a:rPr>
              <a:pPr/>
              <a:t>2015</a:t>
            </a:fld>
            <a:endParaRPr lang="en-US" sz="1000" dirty="0">
              <a:solidFill>
                <a:schemeClr val="tx1"/>
              </a:solidFill>
              <a:latin typeface="Arial"/>
              <a:ea typeface="ＭＳ Ｐゴシック"/>
              <a:cs typeface="Arial"/>
              <a:sym typeface="Arial"/>
            </a:endParaRPr>
          </a:p>
        </p:txBody>
      </p:sp>
      <p:sp>
        <p:nvSpPr>
          <p:cNvPr id="17" name="Text Placeholder 44"/>
          <p:cNvSpPr>
            <a:spLocks noGrp="1"/>
          </p:cNvSpPr>
          <p:nvPr>
            <p:custDataLst>
              <p:tags r:id="rId6"/>
            </p:custDataLst>
          </p:nvPr>
        </p:nvSpPr>
        <p:spPr bwMode="auto">
          <a:xfrm>
            <a:off x="1101725" y="5489575"/>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2DB87CE-C3EA-4930-AA42-38D23ACFD1F5}" type="datetime'''''''2''''''''0''''''1''''''3'''''''''''''''''''''''">
              <a:rPr lang="en-US" sz="1000">
                <a:solidFill>
                  <a:schemeClr val="tx1"/>
                </a:solidFill>
                <a:latin typeface="Arial"/>
                <a:cs typeface="Arial"/>
                <a:sym typeface="Arial"/>
              </a:rPr>
              <a:pPr/>
              <a:t>2013</a:t>
            </a:fld>
            <a:endParaRPr lang="en-US" sz="1000" dirty="0">
              <a:solidFill>
                <a:schemeClr val="tx1"/>
              </a:solidFill>
              <a:latin typeface="Arial"/>
              <a:ea typeface="ＭＳ Ｐゴシック"/>
              <a:cs typeface="Arial"/>
              <a:sym typeface="Arial"/>
            </a:endParaRPr>
          </a:p>
        </p:txBody>
      </p:sp>
      <p:sp>
        <p:nvSpPr>
          <p:cNvPr id="29" name="Text Placeholder 1"/>
          <p:cNvSpPr>
            <a:spLocks noGrp="1"/>
          </p:cNvSpPr>
          <p:nvPr>
            <p:custDataLst>
              <p:tags r:id="rId7"/>
            </p:custDataLst>
          </p:nvPr>
        </p:nvSpPr>
        <p:spPr bwMode="auto">
          <a:xfrm>
            <a:off x="2373313" y="5489575"/>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95179C1-B66C-4A37-B0BB-199C98ED4443}" type="datetime'''''2''''''''''0''''''''''''''''''''''1''''''''''''''4'">
              <a:rPr lang="en-US" sz="1000">
                <a:latin typeface="Arial"/>
                <a:cs typeface="Arial"/>
                <a:sym typeface="Arial"/>
              </a:rPr>
              <a:pPr/>
              <a:t>2014</a:t>
            </a:fld>
            <a:endParaRPr lang="en-US" sz="1000" dirty="0">
              <a:latin typeface="Arial"/>
              <a:cs typeface="Arial"/>
              <a:sym typeface="Arial"/>
            </a:endParaRPr>
          </a:p>
        </p:txBody>
      </p:sp>
      <p:sp>
        <p:nvSpPr>
          <p:cNvPr id="7" name="Text Placeholder 9"/>
          <p:cNvSpPr txBox="1">
            <a:spLocks/>
          </p:cNvSpPr>
          <p:nvPr/>
        </p:nvSpPr>
        <p:spPr>
          <a:xfrm>
            <a:off x="366713" y="1463040"/>
            <a:ext cx="5646738" cy="467124"/>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lvl="0">
              <a:defRPr/>
            </a:pPr>
            <a:r>
              <a:rPr lang="en-US" sz="1400" kern="0" dirty="0">
                <a:solidFill>
                  <a:srgbClr val="FF0000"/>
                </a:solidFill>
                <a:latin typeface="Arial Bold"/>
                <a:ea typeface="ＭＳ Ｐゴシック"/>
              </a:rPr>
              <a:t>High risk customers </a:t>
            </a:r>
            <a:r>
              <a:rPr lang="en-US" sz="1400" kern="0" dirty="0" smtClean="0">
                <a:solidFill>
                  <a:srgbClr val="FF0000"/>
                </a:solidFill>
                <a:latin typeface="Arial Bold"/>
                <a:ea typeface="ＭＳ Ｐゴシック"/>
              </a:rPr>
              <a:t>as </a:t>
            </a:r>
            <a:r>
              <a:rPr lang="en-US" sz="1400" kern="0" dirty="0">
                <a:solidFill>
                  <a:srgbClr val="FF0000"/>
                </a:solidFill>
                <a:latin typeface="Arial Bold"/>
                <a:ea typeface="ＭＳ Ｐゴシック"/>
              </a:rPr>
              <a:t>% of total </a:t>
            </a:r>
            <a:r>
              <a:rPr lang="en-US" sz="1400" kern="0" dirty="0" smtClean="0">
                <a:solidFill>
                  <a:srgbClr val="FF0000"/>
                </a:solidFill>
                <a:latin typeface="Arial Bold"/>
                <a:ea typeface="ＭＳ Ｐゴシック"/>
              </a:rPr>
              <a:t>customers</a:t>
            </a:r>
          </a:p>
          <a:p>
            <a:pPr lvl="0">
              <a:defRPr/>
            </a:pPr>
            <a:r>
              <a:rPr lang="en-US" sz="1400" b="0" kern="0" dirty="0" smtClean="0">
                <a:solidFill>
                  <a:srgbClr val="FF0000"/>
                </a:solidFill>
                <a:latin typeface="Arial" panose="020B0604020202020204" pitchFamily="34" charset="0"/>
                <a:ea typeface="ＭＳ Ｐゴシック"/>
                <a:cs typeface="Arial" panose="020B0604020202020204" pitchFamily="34" charset="0"/>
              </a:rPr>
              <a:t>%,</a:t>
            </a:r>
            <a:r>
              <a:rPr kumimoji="0" lang="en-US" sz="1400" b="1" u="none" strike="noStrike" kern="0" cap="none" spc="0" normalizeH="0" baseline="0" noProof="0" dirty="0" smtClean="0">
                <a:ln>
                  <a:noFill/>
                </a:ln>
                <a:solidFill>
                  <a:srgbClr val="FF0000"/>
                </a:solidFill>
                <a:effectLst/>
                <a:uLnTx/>
                <a:uFillTx/>
                <a:latin typeface="Arial Bold"/>
                <a:ea typeface="ＭＳ Ｐゴシック"/>
              </a:rPr>
              <a:t> </a:t>
            </a:r>
            <a:r>
              <a:rPr lang="en-US" sz="1400" b="0" kern="0" dirty="0" smtClean="0">
                <a:solidFill>
                  <a:srgbClr val="FF0000"/>
                </a:solidFill>
                <a:latin typeface="Arial" panose="020B0604020202020204" pitchFamily="34" charset="0"/>
                <a:ea typeface="ＭＳ Ｐゴシック"/>
                <a:cs typeface="Arial" panose="020B0604020202020204" pitchFamily="34" charset="0"/>
              </a:rPr>
              <a:t>PR and Miami clients only</a:t>
            </a:r>
            <a:endParaRPr kumimoji="0" lang="en-US" sz="1400" b="0" u="none" strike="noStrike" kern="0" cap="none" spc="0" normalizeH="0" baseline="0" noProof="0" dirty="0">
              <a:ln>
                <a:noFill/>
              </a:ln>
              <a:solidFill>
                <a:srgbClr val="FF0000"/>
              </a:solidFill>
              <a:effectLst/>
              <a:uLnTx/>
              <a:uFillTx/>
              <a:latin typeface="Arial"/>
              <a:ea typeface="ＭＳ Ｐゴシック"/>
            </a:endParaRPr>
          </a:p>
        </p:txBody>
      </p:sp>
      <p:cxnSp>
        <p:nvCxnSpPr>
          <p:cNvPr id="47" name="Straight Connector 46"/>
          <p:cNvCxnSpPr/>
          <p:nvPr/>
        </p:nvCxnSpPr>
        <p:spPr bwMode="auto">
          <a:xfrm flipH="1">
            <a:off x="612356" y="2700338"/>
            <a:ext cx="3856775"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sp>
        <p:nvSpPr>
          <p:cNvPr id="48" name="TextBox 47"/>
          <p:cNvSpPr txBox="1"/>
          <p:nvPr/>
        </p:nvSpPr>
        <p:spPr>
          <a:xfrm>
            <a:off x="3190082" y="4044950"/>
            <a:ext cx="1277461" cy="153888"/>
          </a:xfrm>
          <a:prstGeom prst="rect">
            <a:avLst/>
          </a:prstGeom>
          <a:noFill/>
        </p:spPr>
        <p:txBody>
          <a:bodyPr wrap="square" lIns="0" tIns="0" rIns="0" bIns="0" rtlCol="0">
            <a:spAutoFit/>
          </a:bodyPr>
          <a:lstStyle/>
          <a:p>
            <a:pPr algn="r">
              <a:lnSpc>
                <a:spcPct val="100000"/>
              </a:lnSpc>
            </a:pPr>
            <a:r>
              <a:rPr lang="en-US" b="1" dirty="0" smtClean="0">
                <a:solidFill>
                  <a:srgbClr val="FFC000"/>
                </a:solidFill>
                <a:latin typeface="Arial" panose="020B0604020202020204" pitchFamily="34" charset="0"/>
                <a:cs typeface="Arial" panose="020B0604020202020204" pitchFamily="34" charset="0"/>
              </a:rPr>
              <a:t>Amber trigger – </a:t>
            </a:r>
            <a:r>
              <a:rPr lang="en-US" b="1" dirty="0">
                <a:solidFill>
                  <a:srgbClr val="FFC000"/>
                </a:solidFill>
                <a:latin typeface="Arial" panose="020B0604020202020204" pitchFamily="34" charset="0"/>
                <a:cs typeface="Arial" panose="020B0604020202020204" pitchFamily="34" charset="0"/>
              </a:rPr>
              <a:t>2</a:t>
            </a:r>
            <a:r>
              <a:rPr lang="en-US" b="1" dirty="0" smtClean="0">
                <a:solidFill>
                  <a:srgbClr val="FFC000"/>
                </a:solidFill>
                <a:latin typeface="Arial" panose="020B0604020202020204" pitchFamily="34" charset="0"/>
                <a:cs typeface="Arial" panose="020B0604020202020204" pitchFamily="34" charset="0"/>
              </a:rPr>
              <a:t>%</a:t>
            </a:r>
            <a:endParaRPr lang="en-US" b="1" dirty="0">
              <a:solidFill>
                <a:srgbClr val="FFC000"/>
              </a:solidFill>
              <a:latin typeface="Arial" panose="020B0604020202020204" pitchFamily="34" charset="0"/>
              <a:cs typeface="Arial" panose="020B0604020202020204" pitchFamily="34" charset="0"/>
            </a:endParaRPr>
          </a:p>
        </p:txBody>
      </p:sp>
      <p:cxnSp>
        <p:nvCxnSpPr>
          <p:cNvPr id="49" name="Straight Connector 48"/>
          <p:cNvCxnSpPr/>
          <p:nvPr/>
        </p:nvCxnSpPr>
        <p:spPr bwMode="auto">
          <a:xfrm flipH="1">
            <a:off x="612356" y="4024313"/>
            <a:ext cx="3856775" cy="0"/>
          </a:xfrm>
          <a:prstGeom prst="line">
            <a:avLst/>
          </a:prstGeom>
          <a:solidFill>
            <a:schemeClr val="accent1"/>
          </a:solidFill>
          <a:ln w="19050" cap="flat" cmpd="sng" algn="ctr">
            <a:solidFill>
              <a:srgbClr val="FFC000"/>
            </a:solidFill>
            <a:prstDash val="solid"/>
            <a:round/>
            <a:headEnd type="none" w="med" len="med"/>
            <a:tailEnd type="none" w="med" len="med"/>
          </a:ln>
          <a:effectLst/>
        </p:spPr>
      </p:cxnSp>
      <p:sp>
        <p:nvSpPr>
          <p:cNvPr id="50" name="TextBox 49"/>
          <p:cNvSpPr txBox="1"/>
          <p:nvPr/>
        </p:nvSpPr>
        <p:spPr>
          <a:xfrm>
            <a:off x="3282632" y="2709863"/>
            <a:ext cx="1184911" cy="153888"/>
          </a:xfrm>
          <a:prstGeom prst="rect">
            <a:avLst/>
          </a:prstGeom>
          <a:noFill/>
        </p:spPr>
        <p:txBody>
          <a:bodyPr wrap="square" lIns="0" tIns="0" rIns="0" bIns="0" rtlCol="0">
            <a:spAutoFit/>
          </a:bodyPr>
          <a:lstStyle/>
          <a:p>
            <a:pPr algn="r">
              <a:lnSpc>
                <a:spcPct val="100000"/>
              </a:lnSpc>
            </a:pPr>
            <a:r>
              <a:rPr lang="en-US" b="1" dirty="0" smtClean="0">
                <a:solidFill>
                  <a:srgbClr val="FF0000"/>
                </a:solidFill>
                <a:latin typeface="Arial" panose="020B0604020202020204" pitchFamily="34" charset="0"/>
                <a:cs typeface="Arial" panose="020B0604020202020204" pitchFamily="34" charset="0"/>
              </a:rPr>
              <a:t>Red limit – </a:t>
            </a:r>
            <a:r>
              <a:rPr lang="en-US" b="1" dirty="0">
                <a:solidFill>
                  <a:srgbClr val="FF0000"/>
                </a:solidFill>
                <a:latin typeface="Arial" panose="020B0604020202020204" pitchFamily="34" charset="0"/>
                <a:cs typeface="Arial" panose="020B0604020202020204" pitchFamily="34" charset="0"/>
              </a:rPr>
              <a:t>4</a:t>
            </a:r>
            <a:r>
              <a:rPr lang="en-US" b="1" dirty="0" smtClean="0">
                <a:solidFill>
                  <a:srgbClr val="FF0000"/>
                </a:solidFill>
                <a:latin typeface="Arial" panose="020B0604020202020204" pitchFamily="34" charset="0"/>
                <a:cs typeface="Arial" panose="020B0604020202020204" pitchFamily="34" charset="0"/>
              </a:rPr>
              <a:t>%</a:t>
            </a:r>
            <a:endParaRPr lang="en-US" b="1" dirty="0">
              <a:solidFill>
                <a:srgbClr val="FF0000"/>
              </a:solidFill>
              <a:latin typeface="Arial" panose="020B0604020202020204" pitchFamily="34" charset="0"/>
              <a:cs typeface="Arial" panose="020B0604020202020204" pitchFamily="34" charset="0"/>
            </a:endParaRPr>
          </a:p>
        </p:txBody>
      </p:sp>
      <p:graphicFrame>
        <p:nvGraphicFramePr>
          <p:cNvPr id="53" name="Table 52"/>
          <p:cNvGraphicFramePr>
            <a:graphicFrameLocks noGrp="1"/>
          </p:cNvGraphicFramePr>
          <p:nvPr>
            <p:extLst>
              <p:ext uri="{D42A27DB-BD31-4B8C-83A1-F6EECF244321}">
                <p14:modId xmlns:p14="http://schemas.microsoft.com/office/powerpoint/2010/main" val="3553475037"/>
              </p:ext>
            </p:extLst>
          </p:nvPr>
        </p:nvGraphicFramePr>
        <p:xfrm>
          <a:off x="5167312" y="5241213"/>
          <a:ext cx="4063195" cy="685800"/>
        </p:xfrm>
        <a:graphic>
          <a:graphicData uri="http://schemas.openxmlformats.org/drawingml/2006/table">
            <a:tbl>
              <a:tblPr firstRow="1" bandRow="1">
                <a:tableStyleId>{839DD9DD-9E6C-4910-8AC0-68ADFF6A6AFC}</a:tableStyleId>
              </a:tblPr>
              <a:tblGrid>
                <a:gridCol w="1317439"/>
                <a:gridCol w="1372878"/>
                <a:gridCol w="1372878"/>
              </a:tblGrid>
              <a:tr h="245149">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1" kern="1200" dirty="0" smtClean="0">
                        <a:solidFill>
                          <a:schemeClr val="tx1"/>
                        </a:solidFill>
                        <a:latin typeface="Arial" panose="020B0604020202020204" pitchFamily="34" charset="0"/>
                        <a:ea typeface="+mn-ea"/>
                        <a:cs typeface="Arial" panose="020B0604020202020204" pitchFamily="34" charset="0"/>
                      </a:endParaRPr>
                    </a:p>
                  </a:txBody>
                  <a:tcPr anchor="ctr">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Amber</a:t>
                      </a:r>
                      <a:endParaRPr lang="en-US" sz="1100" b="1" i="0" kern="1200" dirty="0">
                        <a:solidFill>
                          <a:schemeClr val="tx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bg1"/>
                          </a:solidFill>
                          <a:latin typeface="Arial" panose="020B0604020202020204" pitchFamily="34" charset="0"/>
                          <a:ea typeface="+mn-ea"/>
                          <a:cs typeface="Arial" panose="020B0604020202020204" pitchFamily="34" charset="0"/>
                        </a:rPr>
                        <a:t>Red</a:t>
                      </a:r>
                      <a:endParaRPr lang="en-US" sz="1100" b="1" i="0" kern="1200" dirty="0">
                        <a:solidFill>
                          <a:schemeClr val="bg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7574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High risk customer %</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a:t>
                      </a:r>
                      <a:endParaRPr lang="en-US" sz="1100" dirty="0">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&gt;=4%</a:t>
                      </a:r>
                      <a:endParaRPr lang="en-US" sz="1100" dirty="0">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39" name="Rectangular Callout 38"/>
          <p:cNvSpPr/>
          <p:nvPr/>
        </p:nvSpPr>
        <p:spPr>
          <a:xfrm>
            <a:off x="2083981" y="2965450"/>
            <a:ext cx="2352765" cy="691056"/>
          </a:xfrm>
          <a:prstGeom prst="wedgeRectCallout">
            <a:avLst>
              <a:gd name="adj1" fmla="val 44017"/>
              <a:gd name="adj2" fmla="val 78671"/>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kern="0" dirty="0" smtClean="0">
                <a:solidFill>
                  <a:srgbClr val="000000"/>
                </a:solidFill>
                <a:latin typeface="Arial"/>
              </a:rPr>
              <a:t>SSLLC will start to track high risk customers in the Northeast region, which will potentially increase levels</a:t>
            </a:r>
            <a:endParaRPr lang="en-US" dirty="0" smtClean="0">
              <a:solidFill>
                <a:schemeClr val="tx1"/>
              </a:solidFill>
              <a:latin typeface="Arial" panose="020B0604020202020204" pitchFamily="34" charset="0"/>
              <a:cs typeface="Arial" panose="020B0604020202020204" pitchFamily="34" charset="0"/>
            </a:endParaRPr>
          </a:p>
        </p:txBody>
      </p:sp>
      <p:grpSp>
        <p:nvGrpSpPr>
          <p:cNvPr id="27" name="Group 26"/>
          <p:cNvGrpSpPr/>
          <p:nvPr/>
        </p:nvGrpSpPr>
        <p:grpSpPr>
          <a:xfrm>
            <a:off x="443921" y="72184"/>
            <a:ext cx="6508046" cy="189008"/>
            <a:chOff x="403281" y="164517"/>
            <a:chExt cx="6508046" cy="189008"/>
          </a:xfrm>
        </p:grpSpPr>
        <p:sp>
          <p:nvSpPr>
            <p:cNvPr id="28" name="Text Box 75"/>
            <p:cNvSpPr txBox="1">
              <a:spLocks noChangeArrowheads="1"/>
            </p:cNvSpPr>
            <p:nvPr/>
          </p:nvSpPr>
          <p:spPr bwMode="gray">
            <a:xfrm>
              <a:off x="636148" y="166688"/>
              <a:ext cx="6275179"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Compliance &amp; Reputational risk: Calibration – High Risk Customers as % of Total Customers</a:t>
              </a:r>
              <a:endParaRPr lang="en-US" sz="1200" dirty="0">
                <a:solidFill>
                  <a:schemeClr val="accent1"/>
                </a:solidFill>
              </a:endParaRPr>
            </a:p>
          </p:txBody>
        </p:sp>
        <p:sp>
          <p:nvSpPr>
            <p:cNvPr id="30" name="Oval 29"/>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10</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23" name="TextBox 22"/>
          <p:cNvSpPr txBox="1"/>
          <p:nvPr/>
        </p:nvSpPr>
        <p:spPr>
          <a:xfrm>
            <a:off x="2197835" y="6336186"/>
            <a:ext cx="2787623" cy="123111"/>
          </a:xfrm>
          <a:prstGeom prst="rect">
            <a:avLst/>
          </a:prstGeom>
          <a:noFill/>
        </p:spPr>
        <p:txBody>
          <a:bodyPr wrap="none" lIns="0" tIns="0" rIns="0" bIns="0" rtlCol="0">
            <a:spAutoFit/>
          </a:bodyPr>
          <a:lstStyle/>
          <a:p>
            <a:pPr algn="l">
              <a:lnSpc>
                <a:spcPct val="100000"/>
              </a:lnSpc>
            </a:pPr>
            <a:r>
              <a:rPr lang="en-GB" sz="800" dirty="0" smtClean="0"/>
              <a:t>Source: “</a:t>
            </a:r>
            <a:r>
              <a:rPr lang="fr-FR" sz="800" dirty="0"/>
              <a:t>2016 RAS non-CCAR-</a:t>
            </a:r>
            <a:r>
              <a:rPr lang="fr-FR" sz="800" dirty="0" err="1"/>
              <a:t>linked</a:t>
            </a:r>
            <a:r>
              <a:rPr lang="fr-FR" sz="800" dirty="0"/>
              <a:t> </a:t>
            </a:r>
            <a:r>
              <a:rPr lang="fr-FR" sz="800" dirty="0" err="1"/>
              <a:t>metrics</a:t>
            </a:r>
            <a:r>
              <a:rPr lang="fr-FR" sz="800" dirty="0"/>
              <a:t> - </a:t>
            </a:r>
            <a:r>
              <a:rPr lang="fr-FR" sz="800" dirty="0" smtClean="0"/>
              <a:t>SSLLC.xlsx »</a:t>
            </a:r>
            <a:endParaRPr lang="en-GB" sz="800" dirty="0" smtClean="0"/>
          </a:p>
        </p:txBody>
      </p:sp>
    </p:spTree>
    <p:extLst>
      <p:ext uri="{BB962C8B-B14F-4D97-AF65-F5344CB8AC3E}">
        <p14:creationId xmlns:p14="http://schemas.microsoft.com/office/powerpoint/2010/main" val="28660316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05855956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0958"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US" dirty="0" smtClean="0">
              <a:solidFill>
                <a:schemeClr val="tx1"/>
              </a:solidFill>
              <a:latin typeface="Arial"/>
              <a:cs typeface="Arial"/>
              <a:sym typeface="Arial"/>
            </a:endParaRPr>
          </a:p>
        </p:txBody>
      </p:sp>
      <p:graphicFrame>
        <p:nvGraphicFramePr>
          <p:cNvPr id="15" name="Object 14"/>
          <p:cNvGraphicFramePr>
            <a:graphicFrameLocks/>
          </p:cNvGraphicFramePr>
          <p:nvPr>
            <p:custDataLst>
              <p:tags r:id="rId4"/>
            </p:custDataLst>
            <p:extLst>
              <p:ext uri="{D42A27DB-BD31-4B8C-83A1-F6EECF244321}">
                <p14:modId xmlns:p14="http://schemas.microsoft.com/office/powerpoint/2010/main" val="144510967"/>
              </p:ext>
            </p:extLst>
          </p:nvPr>
        </p:nvGraphicFramePr>
        <p:xfrm>
          <a:off x="304800" y="1905000"/>
          <a:ext cx="4267200" cy="3581310"/>
        </p:xfrm>
        <a:graphic>
          <a:graphicData uri="http://schemas.openxmlformats.org/presentationml/2006/ole">
            <mc:AlternateContent xmlns:mc="http://schemas.openxmlformats.org/markup-compatibility/2006">
              <mc:Choice xmlns:v="urn:schemas-microsoft-com:vml" Requires="v">
                <p:oleObj spid="_x0000_s330959" name="Chart" r:id="rId16" imgW="4267200" imgH="3581310" progId="MSGraph.Chart.8">
                  <p:embed followColorScheme="full"/>
                </p:oleObj>
              </mc:Choice>
              <mc:Fallback>
                <p:oleObj name="Chart" r:id="rId16" imgW="4267200" imgH="3581310" progId="MSGraph.Chart.8">
                  <p:embed followColorScheme="full"/>
                  <p:pic>
                    <p:nvPicPr>
                      <p:cNvPr id="0" name=""/>
                      <p:cNvPicPr/>
                      <p:nvPr/>
                    </p:nvPicPr>
                    <p:blipFill>
                      <a:blip r:embed="rId17"/>
                      <a:stretch>
                        <a:fillRect/>
                      </a:stretch>
                    </p:blipFill>
                    <p:spPr>
                      <a:xfrm>
                        <a:off x="304800" y="1905000"/>
                        <a:ext cx="4267200" cy="3581310"/>
                      </a:xfrm>
                      <a:prstGeom prst="rect">
                        <a:avLst/>
                      </a:prstGeom>
                    </p:spPr>
                  </p:pic>
                </p:oleObj>
              </mc:Fallback>
            </mc:AlternateContent>
          </a:graphicData>
        </a:graphic>
      </p:graphicFrame>
      <p:sp>
        <p:nvSpPr>
          <p:cNvPr id="23" name="Text Placeholder 19"/>
          <p:cNvSpPr>
            <a:spLocks noGrp="1"/>
          </p:cNvSpPr>
          <p:nvPr>
            <p:custDataLst>
              <p:tags r:id="rId5"/>
            </p:custDataLst>
          </p:nvPr>
        </p:nvSpPr>
        <p:spPr bwMode="auto">
          <a:xfrm>
            <a:off x="3695700" y="53562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8556FF54-410E-4E3A-8C8B-F7CFFC776CC1}" type="datetime'Jan''''''''''''''''''''''''''''''''-''1''''''''''''''6'''''''">
              <a:rPr lang="en-US" sz="1000">
                <a:latin typeface="Arial"/>
                <a:cs typeface="Arial"/>
                <a:sym typeface="Arial"/>
              </a:rPr>
              <a:pPr/>
              <a:t>Jan-16</a:t>
            </a:fld>
            <a:endParaRPr lang="en-US" sz="1000" dirty="0">
              <a:latin typeface="Arial"/>
              <a:cs typeface="Arial"/>
              <a:sym typeface="Arial"/>
            </a:endParaRPr>
          </a:p>
        </p:txBody>
      </p:sp>
      <p:sp>
        <p:nvSpPr>
          <p:cNvPr id="16" name="Text Placeholder 17"/>
          <p:cNvSpPr>
            <a:spLocks noGrp="1"/>
          </p:cNvSpPr>
          <p:nvPr>
            <p:custDataLst>
              <p:tags r:id="rId6"/>
            </p:custDataLst>
          </p:nvPr>
        </p:nvSpPr>
        <p:spPr bwMode="auto">
          <a:xfrm>
            <a:off x="3170238" y="53562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1AAF1DB8-676F-4E63-A131-DE63AC98F771}" type="datetime'N''''''''''o''''''''''''v''''''-''15'''''''''''''''''''">
              <a:rPr lang="en-US" sz="1000">
                <a:latin typeface="Arial"/>
                <a:cs typeface="Arial"/>
                <a:sym typeface="Arial"/>
              </a:rPr>
              <a:pPr/>
              <a:t>Nov-15</a:t>
            </a:fld>
            <a:endParaRPr lang="en-US" sz="1000" dirty="0">
              <a:latin typeface="Arial"/>
              <a:cs typeface="Arial"/>
              <a:sym typeface="Arial"/>
            </a:endParaRPr>
          </a:p>
        </p:txBody>
      </p:sp>
      <p:sp>
        <p:nvSpPr>
          <p:cNvPr id="20" name="Text Placeholder 15"/>
          <p:cNvSpPr>
            <a:spLocks noGrp="1"/>
          </p:cNvSpPr>
          <p:nvPr>
            <p:custDataLst>
              <p:tags r:id="rId7"/>
            </p:custDataLst>
          </p:nvPr>
        </p:nvSpPr>
        <p:spPr bwMode="auto">
          <a:xfrm>
            <a:off x="2655888" y="53562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149C0BAA-E60C-4A71-B87E-FE92A9E6888F}" type="datetime'''''''''''S''e''''''''''''p''-''15'">
              <a:rPr lang="en-US" sz="1000">
                <a:latin typeface="Arial"/>
                <a:cs typeface="Arial"/>
                <a:sym typeface="Arial"/>
              </a:rPr>
              <a:pPr/>
              <a:t>Sep-15</a:t>
            </a:fld>
            <a:endParaRPr lang="en-US" sz="1000" dirty="0">
              <a:latin typeface="Arial"/>
              <a:cs typeface="Arial"/>
              <a:sym typeface="Arial"/>
            </a:endParaRPr>
          </a:p>
        </p:txBody>
      </p:sp>
      <p:sp>
        <p:nvSpPr>
          <p:cNvPr id="21" name="Text Placeholder 13"/>
          <p:cNvSpPr>
            <a:spLocks noGrp="1"/>
          </p:cNvSpPr>
          <p:nvPr>
            <p:custDataLst>
              <p:tags r:id="rId8"/>
            </p:custDataLst>
          </p:nvPr>
        </p:nvSpPr>
        <p:spPr bwMode="auto">
          <a:xfrm>
            <a:off x="2182813" y="5356225"/>
            <a:ext cx="2174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54968BA-9E4A-4B60-93AF-51C494B54D27}" type="datetime'''''J''''''u''''''''l''''''''''''-''''''''''''''15'''">
              <a:rPr lang="en-US" sz="1000">
                <a:latin typeface="Arial"/>
                <a:cs typeface="Arial"/>
                <a:sym typeface="Arial"/>
              </a:rPr>
              <a:pPr/>
              <a:t>Jul-15</a:t>
            </a:fld>
            <a:endParaRPr lang="en-US" sz="1000" dirty="0">
              <a:latin typeface="Arial"/>
              <a:cs typeface="Arial"/>
              <a:sym typeface="Arial"/>
            </a:endParaRPr>
          </a:p>
        </p:txBody>
      </p:sp>
      <p:sp>
        <p:nvSpPr>
          <p:cNvPr id="22" name="Text Placeholder 48"/>
          <p:cNvSpPr>
            <a:spLocks noGrp="1"/>
          </p:cNvSpPr>
          <p:nvPr>
            <p:custDataLst>
              <p:tags r:id="rId9"/>
            </p:custDataLst>
          </p:nvPr>
        </p:nvSpPr>
        <p:spPr bwMode="auto">
          <a:xfrm>
            <a:off x="1628775" y="5356225"/>
            <a:ext cx="2952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DD17619-BA96-4BA2-889E-7DF38ED48665}" type="datetime'M''''''''''''''''a''''''y''''''-''''1''''''''''''5'''''''''''">
              <a:rPr lang="en-US" sz="1000">
                <a:solidFill>
                  <a:schemeClr val="tx1"/>
                </a:solidFill>
                <a:latin typeface="Arial"/>
                <a:cs typeface="Arial"/>
                <a:sym typeface="Arial"/>
              </a:rPr>
              <a:pPr/>
              <a:t>May-15</a:t>
            </a:fld>
            <a:endParaRPr lang="en-US" sz="1000" dirty="0">
              <a:solidFill>
                <a:schemeClr val="tx1"/>
              </a:solidFill>
              <a:latin typeface="Arial"/>
              <a:ea typeface="ＭＳ Ｐゴシック"/>
              <a:cs typeface="Arial"/>
              <a:sym typeface="Arial"/>
            </a:endParaRPr>
          </a:p>
        </p:txBody>
      </p:sp>
      <p:sp>
        <p:nvSpPr>
          <p:cNvPr id="19" name="Text Placeholder 46"/>
          <p:cNvSpPr>
            <a:spLocks noGrp="1"/>
          </p:cNvSpPr>
          <p:nvPr>
            <p:custDataLst>
              <p:tags r:id="rId10"/>
            </p:custDataLst>
          </p:nvPr>
        </p:nvSpPr>
        <p:spPr bwMode="auto">
          <a:xfrm>
            <a:off x="1125538" y="53562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89442F9-9E80-4365-B079-39FD00457F08}" type="datetime'''''Ma''''''''r''''''''''''''''''''-15'''''''''''''''">
              <a:rPr lang="en-US" sz="1000">
                <a:solidFill>
                  <a:schemeClr val="tx1"/>
                </a:solidFill>
                <a:latin typeface="Arial"/>
                <a:cs typeface="Arial"/>
                <a:sym typeface="Arial"/>
              </a:rPr>
              <a:pPr/>
              <a:t>Mar-15</a:t>
            </a:fld>
            <a:endParaRPr lang="en-US" sz="1000" dirty="0">
              <a:solidFill>
                <a:schemeClr val="tx1"/>
              </a:solidFill>
              <a:latin typeface="Arial"/>
              <a:ea typeface="ＭＳ Ｐゴシック"/>
              <a:cs typeface="Arial"/>
              <a:sym typeface="Arial"/>
            </a:endParaRPr>
          </a:p>
        </p:txBody>
      </p:sp>
      <p:sp>
        <p:nvSpPr>
          <p:cNvPr id="17" name="Text Placeholder 44"/>
          <p:cNvSpPr>
            <a:spLocks noGrp="1"/>
          </p:cNvSpPr>
          <p:nvPr>
            <p:custDataLst>
              <p:tags r:id="rId11"/>
            </p:custDataLst>
          </p:nvPr>
        </p:nvSpPr>
        <p:spPr bwMode="auto">
          <a:xfrm>
            <a:off x="619125" y="53562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8FF39ED-6937-44BD-BE19-747B944ED7F0}" type="datetime'''Ja''''''''''''''n''-''''''1''''5'''">
              <a:rPr lang="en-US" sz="1000">
                <a:solidFill>
                  <a:schemeClr val="tx1"/>
                </a:solidFill>
                <a:latin typeface="Arial"/>
                <a:cs typeface="Arial"/>
                <a:sym typeface="Arial"/>
              </a:rPr>
              <a:pPr/>
              <a:t>Jan-15</a:t>
            </a:fld>
            <a:endParaRPr lang="en-US" sz="1000" dirty="0">
              <a:solidFill>
                <a:schemeClr val="tx1"/>
              </a:solidFill>
              <a:latin typeface="Arial"/>
              <a:ea typeface="ＭＳ Ｐゴシック"/>
              <a:cs typeface="Arial"/>
              <a:sym typeface="Arial"/>
            </a:endParaRPr>
          </a:p>
        </p:txBody>
      </p:sp>
      <p:sp>
        <p:nvSpPr>
          <p:cNvPr id="34" name="Text Placeholder 4"/>
          <p:cNvSpPr>
            <a:spLocks noGrp="1"/>
          </p:cNvSpPr>
          <p:nvPr>
            <p:custDataLst>
              <p:tags r:id="rId12"/>
            </p:custDataLst>
          </p:nvPr>
        </p:nvSpPr>
        <p:spPr bwMode="auto">
          <a:xfrm>
            <a:off x="4202113" y="53562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6B073E1-9A95-43FA-81ED-588631BAC45C}" type="datetime'''''''''Ma''r''''-''''''''''''''''''''''1''6'''''">
              <a:rPr lang="en-US" sz="1000">
                <a:latin typeface="Arial"/>
                <a:cs typeface="Arial"/>
                <a:sym typeface="Arial"/>
              </a:rPr>
              <a:pPr marL="0" indent="0" algn="ctr">
                <a:lnSpc>
                  <a:spcPct val="100000"/>
                </a:lnSpc>
                <a:spcBef>
                  <a:spcPct val="0"/>
                </a:spcBef>
                <a:buNone/>
              </a:pPr>
              <a:t>Mar-16</a:t>
            </a:fld>
            <a:endParaRPr lang="en-US" sz="1000" dirty="0">
              <a:latin typeface="Arial"/>
              <a:cs typeface="Arial"/>
              <a:sym typeface="Arial"/>
            </a:endParaRPr>
          </a:p>
        </p:txBody>
      </p:sp>
      <p:sp>
        <p:nvSpPr>
          <p:cNvPr id="4" name="Content Placeholder 3"/>
          <p:cNvSpPr>
            <a:spLocks noGrp="1"/>
          </p:cNvSpPr>
          <p:nvPr>
            <p:ph sz="quarter" idx="11"/>
          </p:nvPr>
        </p:nvSpPr>
        <p:spPr>
          <a:xfrm>
            <a:off x="346208" y="457518"/>
            <a:ext cx="8666245" cy="435610"/>
          </a:xfrm>
        </p:spPr>
        <p:txBody>
          <a:bodyPr/>
          <a:lstStyle/>
          <a:p>
            <a:r>
              <a:rPr lang="en-US" dirty="0" smtClean="0"/>
              <a:t>Calibration: </a:t>
            </a:r>
            <a:r>
              <a:rPr lang="en-US" b="0" dirty="0"/>
              <a:t>Total </a:t>
            </a:r>
            <a:r>
              <a:rPr lang="en-US" b="0" dirty="0" smtClean="0"/>
              <a:t>New Monthly Arbitrations </a:t>
            </a:r>
            <a:r>
              <a:rPr lang="en-US" b="0" dirty="0"/>
              <a:t>and </a:t>
            </a:r>
            <a:r>
              <a:rPr lang="en-US" b="0" dirty="0" smtClean="0"/>
              <a:t>Court Proceedings</a:t>
            </a:r>
            <a:endParaRPr lang="en-US" b="0" dirty="0"/>
          </a:p>
        </p:txBody>
      </p:sp>
      <p:cxnSp>
        <p:nvCxnSpPr>
          <p:cNvPr id="6" name="Straight Connector 5"/>
          <p:cNvCxnSpPr/>
          <p:nvPr/>
        </p:nvCxnSpPr>
        <p:spPr>
          <a:xfrm>
            <a:off x="4784145" y="1421539"/>
            <a:ext cx="0" cy="4894094"/>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7" name="Text Placeholder 9"/>
          <p:cNvSpPr txBox="1">
            <a:spLocks/>
          </p:cNvSpPr>
          <p:nvPr/>
        </p:nvSpPr>
        <p:spPr>
          <a:xfrm>
            <a:off x="366713" y="1463040"/>
            <a:ext cx="4102418" cy="335189"/>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lvl="0">
              <a:defRPr/>
            </a:pPr>
            <a:r>
              <a:rPr lang="en-US" sz="1400" kern="0" dirty="0">
                <a:solidFill>
                  <a:srgbClr val="FF0000"/>
                </a:solidFill>
                <a:latin typeface="Arial Bold"/>
                <a:ea typeface="ＭＳ Ｐゴシック"/>
              </a:rPr>
              <a:t>Total new monthly arbitrations and court proceedings</a:t>
            </a:r>
          </a:p>
          <a:p>
            <a:pPr lvl="0">
              <a:defRPr/>
            </a:pPr>
            <a:r>
              <a:rPr lang="en-US" sz="1400" b="0" kern="0" dirty="0" smtClean="0">
                <a:solidFill>
                  <a:srgbClr val="FF0000"/>
                </a:solidFill>
                <a:latin typeface="Arial" panose="020B0604020202020204" pitchFamily="34" charset="0"/>
                <a:ea typeface="ＭＳ Ｐゴシック"/>
                <a:cs typeface="Arial" panose="020B0604020202020204" pitchFamily="34" charset="0"/>
              </a:rPr>
              <a:t>Number,</a:t>
            </a: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 </a:t>
            </a:r>
            <a:r>
              <a:rPr lang="en-US" sz="1400" b="0" kern="0" noProof="0" dirty="0" smtClean="0">
                <a:solidFill>
                  <a:srgbClr val="FF0000"/>
                </a:solidFill>
                <a:latin typeface="Arial" panose="020B0604020202020204" pitchFamily="34" charset="0"/>
                <a:ea typeface="ＭＳ Ｐゴシック"/>
                <a:cs typeface="Arial" panose="020B0604020202020204" pitchFamily="34" charset="0"/>
              </a:rPr>
              <a:t>Jan ‘15 – </a:t>
            </a:r>
            <a:r>
              <a:rPr lang="en-US" sz="1400" b="0" kern="0" dirty="0" smtClean="0">
                <a:solidFill>
                  <a:srgbClr val="FF0000"/>
                </a:solidFill>
                <a:latin typeface="Arial" panose="020B0604020202020204" pitchFamily="34" charset="0"/>
                <a:ea typeface="ＭＳ Ｐゴシック"/>
                <a:cs typeface="Arial" panose="020B0604020202020204" pitchFamily="34" charset="0"/>
              </a:rPr>
              <a:t>Mar </a:t>
            </a:r>
            <a:r>
              <a:rPr lang="en-US" sz="1400" b="0" kern="0" noProof="0" dirty="0" smtClean="0">
                <a:solidFill>
                  <a:srgbClr val="FF0000"/>
                </a:solidFill>
                <a:latin typeface="Arial" panose="020B0604020202020204" pitchFamily="34" charset="0"/>
                <a:ea typeface="ＭＳ Ｐゴシック"/>
                <a:cs typeface="Arial" panose="020B0604020202020204" pitchFamily="34" charset="0"/>
              </a:rPr>
              <a:t>‘16</a:t>
            </a:r>
            <a:endParaRPr kumimoji="0" lang="en-US" sz="1400" b="0" i="0" u="none" strike="noStrike" kern="0" cap="none" spc="0" normalizeH="0" baseline="0" noProof="0" dirty="0">
              <a:ln>
                <a:noFill/>
              </a:ln>
              <a:solidFill>
                <a:srgbClr val="FF0000"/>
              </a:solidFill>
              <a:effectLst/>
              <a:uLnTx/>
              <a:uFillTx/>
              <a:latin typeface="Arial"/>
              <a:ea typeface="ＭＳ Ｐゴシック"/>
            </a:endParaRPr>
          </a:p>
        </p:txBody>
      </p:sp>
      <p:sp>
        <p:nvSpPr>
          <p:cNvPr id="8" name="Text Placeholder 8"/>
          <p:cNvSpPr txBox="1">
            <a:spLocks/>
          </p:cNvSpPr>
          <p:nvPr/>
        </p:nvSpPr>
        <p:spPr>
          <a:xfrm>
            <a:off x="5162550" y="1463040"/>
            <a:ext cx="2738267" cy="326405"/>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Calibration approach</a:t>
            </a:r>
            <a:endParaRPr kumimoji="0" lang="en-US"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9" name="Content Placeholder 4"/>
          <p:cNvSpPr txBox="1">
            <a:spLocks/>
          </p:cNvSpPr>
          <p:nvPr/>
        </p:nvSpPr>
        <p:spPr bwMode="gray">
          <a:xfrm>
            <a:off x="5162550" y="1888663"/>
            <a:ext cx="406795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171450" lvl="0" indent="-171450">
              <a:lnSpc>
                <a:spcPct val="100000"/>
              </a:lnSpc>
              <a:spcBef>
                <a:spcPts val="600"/>
              </a:spcBef>
              <a:buFont typeface="Arial" panose="020B0604020202020204" pitchFamily="34" charset="0"/>
              <a:buChar char="•"/>
              <a:defRPr/>
            </a:pPr>
            <a:r>
              <a:rPr lang="en-US" sz="1200" kern="0" dirty="0">
                <a:solidFill>
                  <a:srgbClr val="000000"/>
                </a:solidFill>
                <a:latin typeface="Arial"/>
              </a:rPr>
              <a:t>The </a:t>
            </a:r>
            <a:r>
              <a:rPr lang="en-US" sz="1200" kern="0" dirty="0" smtClean="0">
                <a:solidFill>
                  <a:srgbClr val="000000"/>
                </a:solidFill>
                <a:latin typeface="Arial"/>
              </a:rPr>
              <a:t>limits were set based </a:t>
            </a:r>
            <a:r>
              <a:rPr lang="en-US" sz="1200" kern="0" dirty="0">
                <a:solidFill>
                  <a:srgbClr val="000000"/>
                </a:solidFill>
                <a:latin typeface="Arial"/>
              </a:rPr>
              <a:t>on a </a:t>
            </a:r>
            <a:r>
              <a:rPr lang="en-US" sz="1200" kern="0" dirty="0" smtClean="0">
                <a:solidFill>
                  <a:srgbClr val="000000"/>
                </a:solidFill>
                <a:latin typeface="Arial"/>
              </a:rPr>
              <a:t>business-as-usual assessment</a:t>
            </a:r>
          </a:p>
          <a:p>
            <a:pPr marL="171450" lvl="0" indent="-171450">
              <a:lnSpc>
                <a:spcPct val="100000"/>
              </a:lnSpc>
              <a:spcBef>
                <a:spcPts val="600"/>
              </a:spcBef>
              <a:buFont typeface="Arial" panose="020B0604020202020204" pitchFamily="34" charset="0"/>
              <a:buChar char="•"/>
              <a:defRPr/>
            </a:pPr>
            <a:r>
              <a:rPr lang="en-US" sz="1200" kern="0" dirty="0" smtClean="0">
                <a:solidFill>
                  <a:srgbClr val="000000"/>
                </a:solidFill>
                <a:latin typeface="Arial"/>
              </a:rPr>
              <a:t>Current levels are not reflective of business-as-usual rates due to a series of significant suits following the default of government backed products </a:t>
            </a:r>
          </a:p>
          <a:p>
            <a:pPr marL="171450" lvl="0" indent="-171450">
              <a:lnSpc>
                <a:spcPct val="100000"/>
              </a:lnSpc>
              <a:spcBef>
                <a:spcPts val="600"/>
              </a:spcBef>
              <a:buFont typeface="Arial" panose="020B0604020202020204" pitchFamily="34" charset="0"/>
              <a:buChar char="•"/>
              <a:defRPr/>
            </a:pPr>
            <a:r>
              <a:rPr lang="en-US" sz="1200" kern="0" dirty="0" smtClean="0">
                <a:solidFill>
                  <a:srgbClr val="000000"/>
                </a:solidFill>
                <a:latin typeface="Arial"/>
              </a:rPr>
              <a:t>Due to the unique situation </a:t>
            </a:r>
            <a:r>
              <a:rPr lang="en-US" sz="1200" kern="0" dirty="0">
                <a:solidFill>
                  <a:srgbClr val="000000"/>
                </a:solidFill>
                <a:latin typeface="Arial"/>
              </a:rPr>
              <a:t>in Puerto </a:t>
            </a:r>
            <a:r>
              <a:rPr lang="en-US" sz="1200" kern="0" dirty="0" smtClean="0">
                <a:solidFill>
                  <a:srgbClr val="000000"/>
                </a:solidFill>
                <a:latin typeface="Arial"/>
              </a:rPr>
              <a:t>Rico, SSLLC expects </a:t>
            </a:r>
            <a:r>
              <a:rPr lang="en-US" sz="1200" kern="0" dirty="0">
                <a:solidFill>
                  <a:srgbClr val="000000"/>
                </a:solidFill>
                <a:latin typeface="Arial"/>
              </a:rPr>
              <a:t>to exceed </a:t>
            </a:r>
            <a:r>
              <a:rPr lang="en-US" sz="1200" kern="0" dirty="0" smtClean="0">
                <a:solidFill>
                  <a:srgbClr val="000000"/>
                </a:solidFill>
                <a:latin typeface="Arial"/>
              </a:rPr>
              <a:t>the limit and trigger for </a:t>
            </a:r>
            <a:r>
              <a:rPr lang="en-US" sz="1200" kern="0" dirty="0">
                <a:solidFill>
                  <a:srgbClr val="000000"/>
                </a:solidFill>
                <a:latin typeface="Arial"/>
              </a:rPr>
              <a:t>the foreseeable </a:t>
            </a:r>
            <a:r>
              <a:rPr lang="en-US" sz="1200" kern="0" dirty="0" smtClean="0">
                <a:solidFill>
                  <a:srgbClr val="000000"/>
                </a:solidFill>
                <a:latin typeface="Arial"/>
              </a:rPr>
              <a:t>future</a:t>
            </a:r>
          </a:p>
        </p:txBody>
      </p:sp>
      <p:cxnSp>
        <p:nvCxnSpPr>
          <p:cNvPr id="67" name="Straight Connector 66"/>
          <p:cNvCxnSpPr/>
          <p:nvPr/>
        </p:nvCxnSpPr>
        <p:spPr bwMode="auto">
          <a:xfrm flipH="1">
            <a:off x="612356" y="4547315"/>
            <a:ext cx="3856775"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sp>
        <p:nvSpPr>
          <p:cNvPr id="68" name="TextBox 67"/>
          <p:cNvSpPr txBox="1"/>
          <p:nvPr/>
        </p:nvSpPr>
        <p:spPr>
          <a:xfrm>
            <a:off x="3324226" y="4751740"/>
            <a:ext cx="1277461" cy="153888"/>
          </a:xfrm>
          <a:prstGeom prst="rect">
            <a:avLst/>
          </a:prstGeom>
          <a:noFill/>
        </p:spPr>
        <p:txBody>
          <a:bodyPr wrap="square" lIns="0" tIns="0" rIns="0" bIns="0" rtlCol="0">
            <a:spAutoFit/>
          </a:bodyPr>
          <a:lstStyle/>
          <a:p>
            <a:pPr algn="r">
              <a:lnSpc>
                <a:spcPct val="100000"/>
              </a:lnSpc>
            </a:pPr>
            <a:r>
              <a:rPr lang="en-US" b="1" dirty="0" smtClean="0">
                <a:solidFill>
                  <a:srgbClr val="FFC000"/>
                </a:solidFill>
                <a:latin typeface="Arial" panose="020B0604020202020204" pitchFamily="34" charset="0"/>
                <a:cs typeface="Arial" panose="020B0604020202020204" pitchFamily="34" charset="0"/>
              </a:rPr>
              <a:t>1</a:t>
            </a:r>
            <a:endParaRPr lang="en-US" b="1" dirty="0">
              <a:solidFill>
                <a:srgbClr val="FFC000"/>
              </a:solidFill>
              <a:latin typeface="Arial" panose="020B0604020202020204" pitchFamily="34" charset="0"/>
              <a:cs typeface="Arial" panose="020B0604020202020204" pitchFamily="34" charset="0"/>
            </a:endParaRPr>
          </a:p>
        </p:txBody>
      </p:sp>
      <p:cxnSp>
        <p:nvCxnSpPr>
          <p:cNvPr id="69" name="Straight Connector 68"/>
          <p:cNvCxnSpPr/>
          <p:nvPr/>
        </p:nvCxnSpPr>
        <p:spPr bwMode="auto">
          <a:xfrm flipH="1">
            <a:off x="612356" y="4876297"/>
            <a:ext cx="3856775" cy="0"/>
          </a:xfrm>
          <a:prstGeom prst="line">
            <a:avLst/>
          </a:prstGeom>
          <a:solidFill>
            <a:schemeClr val="accent1"/>
          </a:solidFill>
          <a:ln w="19050" cap="flat" cmpd="sng" algn="ctr">
            <a:solidFill>
              <a:srgbClr val="FFC000"/>
            </a:solidFill>
            <a:prstDash val="solid"/>
            <a:round/>
            <a:headEnd type="none" w="med" len="med"/>
            <a:tailEnd type="none" w="med" len="med"/>
          </a:ln>
          <a:effectLst/>
        </p:spPr>
      </p:cxnSp>
      <p:sp>
        <p:nvSpPr>
          <p:cNvPr id="70" name="TextBox 69"/>
          <p:cNvSpPr txBox="1"/>
          <p:nvPr/>
        </p:nvSpPr>
        <p:spPr>
          <a:xfrm>
            <a:off x="3429636" y="4495127"/>
            <a:ext cx="1184911" cy="153888"/>
          </a:xfrm>
          <a:prstGeom prst="rect">
            <a:avLst/>
          </a:prstGeom>
          <a:noFill/>
        </p:spPr>
        <p:txBody>
          <a:bodyPr wrap="square" lIns="0" tIns="0" rIns="0" bIns="0" rtlCol="0">
            <a:spAutoFit/>
          </a:bodyPr>
          <a:lstStyle/>
          <a:p>
            <a:pPr algn="r">
              <a:lnSpc>
                <a:spcPct val="100000"/>
              </a:lnSpc>
            </a:pPr>
            <a:r>
              <a:rPr lang="en-US" b="1" dirty="0" smtClean="0">
                <a:solidFill>
                  <a:srgbClr val="FF0000"/>
                </a:solidFill>
                <a:latin typeface="Arial" panose="020B0604020202020204" pitchFamily="34" charset="0"/>
                <a:cs typeface="Arial" panose="020B0604020202020204" pitchFamily="34" charset="0"/>
              </a:rPr>
              <a:t>2</a:t>
            </a:r>
            <a:endParaRPr lang="en-US" b="1" dirty="0">
              <a:solidFill>
                <a:srgbClr val="FF0000"/>
              </a:solidFill>
              <a:latin typeface="Arial" panose="020B0604020202020204" pitchFamily="34" charset="0"/>
              <a:cs typeface="Arial" panose="020B0604020202020204" pitchFamily="34" charset="0"/>
            </a:endParaRPr>
          </a:p>
        </p:txBody>
      </p:sp>
      <p:graphicFrame>
        <p:nvGraphicFramePr>
          <p:cNvPr id="73" name="Table 72"/>
          <p:cNvGraphicFramePr>
            <a:graphicFrameLocks noGrp="1"/>
          </p:cNvGraphicFramePr>
          <p:nvPr>
            <p:extLst>
              <p:ext uri="{D42A27DB-BD31-4B8C-83A1-F6EECF244321}">
                <p14:modId xmlns:p14="http://schemas.microsoft.com/office/powerpoint/2010/main" val="3545554491"/>
              </p:ext>
            </p:extLst>
          </p:nvPr>
        </p:nvGraphicFramePr>
        <p:xfrm>
          <a:off x="5162550" y="3601174"/>
          <a:ext cx="3646170" cy="534823"/>
        </p:xfrm>
        <a:graphic>
          <a:graphicData uri="http://schemas.openxmlformats.org/drawingml/2006/table">
            <a:tbl>
              <a:tblPr firstRow="1" bandRow="1">
                <a:tableStyleId>{839DD9DD-9E6C-4910-8AC0-68ADFF6A6AFC}</a:tableStyleId>
              </a:tblPr>
              <a:tblGrid>
                <a:gridCol w="1823085"/>
                <a:gridCol w="1823085"/>
              </a:tblGrid>
              <a:tr h="245149">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i="0" kern="1200" dirty="0">
                        <a:solidFill>
                          <a:schemeClr val="tx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bg1"/>
                          </a:solidFill>
                          <a:latin typeface="Arial" panose="020B0604020202020204" pitchFamily="34" charset="0"/>
                          <a:ea typeface="+mn-ea"/>
                          <a:cs typeface="Arial" panose="020B0604020202020204" pitchFamily="34" charset="0"/>
                        </a:rPr>
                        <a:t>Red limit</a:t>
                      </a:r>
                      <a:endParaRPr lang="en-US" sz="1100" b="1" i="0" kern="1200" dirty="0">
                        <a:solidFill>
                          <a:schemeClr val="bg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75743">
                <a:tc>
                  <a:txBody>
                    <a:bodyPr/>
                    <a:lstStyle/>
                    <a:p>
                      <a:pPr algn="ctr">
                        <a:lnSpc>
                          <a:spcPct val="100000"/>
                        </a:lnSpc>
                      </a:pPr>
                      <a:r>
                        <a:rPr lang="en-US" sz="1100" dirty="0" smtClean="0">
                          <a:latin typeface="Arial" panose="020B0604020202020204" pitchFamily="34" charset="0"/>
                          <a:cs typeface="Arial" panose="020B0604020202020204" pitchFamily="34" charset="0"/>
                        </a:rPr>
                        <a:t>&gt;=1</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pSp>
        <p:nvGrpSpPr>
          <p:cNvPr id="37" name="Group 36"/>
          <p:cNvGrpSpPr/>
          <p:nvPr/>
        </p:nvGrpSpPr>
        <p:grpSpPr>
          <a:xfrm>
            <a:off x="768826" y="2267664"/>
            <a:ext cx="1218055" cy="608031"/>
            <a:chOff x="2848769" y="5704519"/>
            <a:chExt cx="1218055" cy="608031"/>
          </a:xfrm>
        </p:grpSpPr>
        <p:grpSp>
          <p:nvGrpSpPr>
            <p:cNvPr id="38" name="Group 37"/>
            <p:cNvGrpSpPr/>
            <p:nvPr/>
          </p:nvGrpSpPr>
          <p:grpSpPr>
            <a:xfrm>
              <a:off x="2848769" y="5704519"/>
              <a:ext cx="1218055" cy="224677"/>
              <a:chOff x="2848769" y="5704519"/>
              <a:chExt cx="1218055" cy="224677"/>
            </a:xfrm>
          </p:grpSpPr>
          <p:sp>
            <p:nvSpPr>
              <p:cNvPr id="53" name="Rectangle 52"/>
              <p:cNvSpPr/>
              <p:nvPr/>
            </p:nvSpPr>
            <p:spPr>
              <a:xfrm>
                <a:off x="2848769" y="5747902"/>
                <a:ext cx="197644" cy="137911"/>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
            <p:nvSpPr>
              <p:cNvPr id="54" name="TextBox 53"/>
              <p:cNvSpPr txBox="1"/>
              <p:nvPr/>
            </p:nvSpPr>
            <p:spPr>
              <a:xfrm>
                <a:off x="3002109" y="5704519"/>
                <a:ext cx="1064715" cy="224677"/>
              </a:xfrm>
              <a:prstGeom prst="rect">
                <a:avLst/>
              </a:prstGeom>
              <a:noFill/>
            </p:spPr>
            <p:txBody>
              <a:bodyPr wrap="none" rtlCol="0">
                <a:spAutoFit/>
              </a:bodyPr>
              <a:lstStyle/>
              <a:p>
                <a:r>
                  <a:rPr lang="en-GB" dirty="0" smtClean="0"/>
                  <a:t>- Amber breach</a:t>
                </a:r>
                <a:endParaRPr lang="en-GB" dirty="0"/>
              </a:p>
            </p:txBody>
          </p:sp>
        </p:grpSp>
        <p:grpSp>
          <p:nvGrpSpPr>
            <p:cNvPr id="39" name="Group 38"/>
            <p:cNvGrpSpPr/>
            <p:nvPr/>
          </p:nvGrpSpPr>
          <p:grpSpPr>
            <a:xfrm>
              <a:off x="2848769" y="5896196"/>
              <a:ext cx="1075387" cy="224677"/>
              <a:chOff x="2848769" y="5896196"/>
              <a:chExt cx="1075387" cy="224677"/>
            </a:xfrm>
          </p:grpSpPr>
          <p:sp>
            <p:nvSpPr>
              <p:cNvPr id="51" name="Rectangle 50"/>
              <p:cNvSpPr/>
              <p:nvPr/>
            </p:nvSpPr>
            <p:spPr>
              <a:xfrm>
                <a:off x="2848769" y="5939579"/>
                <a:ext cx="197644" cy="13791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
            <p:nvSpPr>
              <p:cNvPr id="52" name="TextBox 51"/>
              <p:cNvSpPr txBox="1"/>
              <p:nvPr/>
            </p:nvSpPr>
            <p:spPr>
              <a:xfrm>
                <a:off x="3002109" y="5896196"/>
                <a:ext cx="922047" cy="224677"/>
              </a:xfrm>
              <a:prstGeom prst="rect">
                <a:avLst/>
              </a:prstGeom>
              <a:noFill/>
            </p:spPr>
            <p:txBody>
              <a:bodyPr wrap="none" rtlCol="0">
                <a:spAutoFit/>
              </a:bodyPr>
              <a:lstStyle/>
              <a:p>
                <a:r>
                  <a:rPr lang="en-GB" dirty="0" smtClean="0"/>
                  <a:t>- Red breach</a:t>
                </a:r>
                <a:endParaRPr lang="en-GB" dirty="0"/>
              </a:p>
            </p:txBody>
          </p:sp>
        </p:grpSp>
        <p:grpSp>
          <p:nvGrpSpPr>
            <p:cNvPr id="40" name="Group 39"/>
            <p:cNvGrpSpPr/>
            <p:nvPr/>
          </p:nvGrpSpPr>
          <p:grpSpPr>
            <a:xfrm>
              <a:off x="2848769" y="6087873"/>
              <a:ext cx="1004856" cy="224677"/>
              <a:chOff x="2848769" y="6087873"/>
              <a:chExt cx="1004856" cy="224677"/>
            </a:xfrm>
          </p:grpSpPr>
          <p:sp>
            <p:nvSpPr>
              <p:cNvPr id="49" name="Rectangle 48"/>
              <p:cNvSpPr/>
              <p:nvPr/>
            </p:nvSpPr>
            <p:spPr>
              <a:xfrm>
                <a:off x="2848769" y="6131256"/>
                <a:ext cx="197644" cy="137911"/>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
            <p:nvSpPr>
              <p:cNvPr id="50" name="TextBox 49"/>
              <p:cNvSpPr txBox="1"/>
              <p:nvPr/>
            </p:nvSpPr>
            <p:spPr>
              <a:xfrm>
                <a:off x="3002109" y="6087873"/>
                <a:ext cx="851516" cy="224677"/>
              </a:xfrm>
              <a:prstGeom prst="rect">
                <a:avLst/>
              </a:prstGeom>
              <a:noFill/>
            </p:spPr>
            <p:txBody>
              <a:bodyPr wrap="none" rtlCol="0">
                <a:spAutoFit/>
              </a:bodyPr>
              <a:lstStyle/>
              <a:p>
                <a:r>
                  <a:rPr lang="en-GB" dirty="0" smtClean="0"/>
                  <a:t>- No breach</a:t>
                </a:r>
                <a:endParaRPr lang="en-GB" dirty="0"/>
              </a:p>
            </p:txBody>
          </p:sp>
        </p:grpSp>
      </p:grpSp>
      <p:grpSp>
        <p:nvGrpSpPr>
          <p:cNvPr id="41" name="Group 40"/>
          <p:cNvGrpSpPr/>
          <p:nvPr/>
        </p:nvGrpSpPr>
        <p:grpSpPr>
          <a:xfrm>
            <a:off x="443921" y="72184"/>
            <a:ext cx="7015749" cy="189008"/>
            <a:chOff x="403281" y="164517"/>
            <a:chExt cx="7015749" cy="189008"/>
          </a:xfrm>
        </p:grpSpPr>
        <p:sp>
          <p:nvSpPr>
            <p:cNvPr id="43" name="Text Box 75"/>
            <p:cNvSpPr txBox="1">
              <a:spLocks noChangeArrowheads="1"/>
            </p:cNvSpPr>
            <p:nvPr/>
          </p:nvSpPr>
          <p:spPr bwMode="gray">
            <a:xfrm>
              <a:off x="636148" y="166688"/>
              <a:ext cx="6782882"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Compliance &amp; Reputational risk: Calibration – Total New Monthly Arbitrations and Court Proceedings</a:t>
              </a:r>
              <a:endParaRPr lang="en-US" sz="1200" dirty="0">
                <a:solidFill>
                  <a:schemeClr val="accent1"/>
                </a:solidFill>
              </a:endParaRPr>
            </a:p>
          </p:txBody>
        </p:sp>
        <p:sp>
          <p:nvSpPr>
            <p:cNvPr id="44" name="Oval 43"/>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10</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45" name="TextBox 44"/>
          <p:cNvSpPr txBox="1"/>
          <p:nvPr/>
        </p:nvSpPr>
        <p:spPr>
          <a:xfrm>
            <a:off x="2197835" y="6336186"/>
            <a:ext cx="2787623" cy="123111"/>
          </a:xfrm>
          <a:prstGeom prst="rect">
            <a:avLst/>
          </a:prstGeom>
          <a:noFill/>
        </p:spPr>
        <p:txBody>
          <a:bodyPr wrap="none" lIns="0" tIns="0" rIns="0" bIns="0" rtlCol="0">
            <a:spAutoFit/>
          </a:bodyPr>
          <a:lstStyle/>
          <a:p>
            <a:pPr algn="l">
              <a:lnSpc>
                <a:spcPct val="100000"/>
              </a:lnSpc>
            </a:pPr>
            <a:r>
              <a:rPr lang="en-GB" sz="800" dirty="0" smtClean="0"/>
              <a:t>Source: “</a:t>
            </a:r>
            <a:r>
              <a:rPr lang="fr-FR" sz="800" dirty="0"/>
              <a:t>2016 RAS non-CCAR-</a:t>
            </a:r>
            <a:r>
              <a:rPr lang="fr-FR" sz="800" dirty="0" err="1"/>
              <a:t>linked</a:t>
            </a:r>
            <a:r>
              <a:rPr lang="fr-FR" sz="800" dirty="0"/>
              <a:t> </a:t>
            </a:r>
            <a:r>
              <a:rPr lang="fr-FR" sz="800" dirty="0" err="1"/>
              <a:t>metrics</a:t>
            </a:r>
            <a:r>
              <a:rPr lang="fr-FR" sz="800" dirty="0"/>
              <a:t> - </a:t>
            </a:r>
            <a:r>
              <a:rPr lang="fr-FR" sz="800" dirty="0" smtClean="0"/>
              <a:t>SSLLC.xlsx »</a:t>
            </a:r>
            <a:endParaRPr lang="en-GB" sz="800" dirty="0" smtClean="0"/>
          </a:p>
        </p:txBody>
      </p:sp>
    </p:spTree>
    <p:extLst>
      <p:ext uri="{BB962C8B-B14F-4D97-AF65-F5344CB8AC3E}">
        <p14:creationId xmlns:p14="http://schemas.microsoft.com/office/powerpoint/2010/main" val="14368260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68608704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7754"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US" dirty="0" smtClean="0">
              <a:solidFill>
                <a:schemeClr val="tx1"/>
              </a:solidFill>
              <a:latin typeface="Arial"/>
              <a:cs typeface="Arial"/>
              <a:sym typeface="Arial"/>
            </a:endParaRPr>
          </a:p>
        </p:txBody>
      </p:sp>
      <p:sp>
        <p:nvSpPr>
          <p:cNvPr id="4" name="Content Placeholder 3"/>
          <p:cNvSpPr>
            <a:spLocks noGrp="1"/>
          </p:cNvSpPr>
          <p:nvPr>
            <p:ph sz="quarter" idx="11"/>
          </p:nvPr>
        </p:nvSpPr>
        <p:spPr>
          <a:xfrm>
            <a:off x="348437" y="462670"/>
            <a:ext cx="8666245" cy="435610"/>
          </a:xfrm>
        </p:spPr>
        <p:txBody>
          <a:bodyPr/>
          <a:lstStyle/>
          <a:p>
            <a:r>
              <a:rPr lang="en-US" dirty="0"/>
              <a:t>Calibration: </a:t>
            </a:r>
            <a:r>
              <a:rPr lang="en-US" b="0" dirty="0"/>
              <a:t>Total number of sales practice complaints</a:t>
            </a:r>
          </a:p>
        </p:txBody>
      </p:sp>
      <p:cxnSp>
        <p:nvCxnSpPr>
          <p:cNvPr id="6" name="Straight Connector 5"/>
          <p:cNvCxnSpPr/>
          <p:nvPr/>
        </p:nvCxnSpPr>
        <p:spPr>
          <a:xfrm>
            <a:off x="4784145" y="1421539"/>
            <a:ext cx="0" cy="4894094"/>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8" name="Text Placeholder 8"/>
          <p:cNvSpPr txBox="1">
            <a:spLocks/>
          </p:cNvSpPr>
          <p:nvPr/>
        </p:nvSpPr>
        <p:spPr>
          <a:xfrm>
            <a:off x="5162550" y="1463040"/>
            <a:ext cx="2738267" cy="326405"/>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Calibration approach</a:t>
            </a:r>
            <a:endParaRPr kumimoji="0" lang="en-US"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9" name="Content Placeholder 4"/>
          <p:cNvSpPr txBox="1">
            <a:spLocks/>
          </p:cNvSpPr>
          <p:nvPr/>
        </p:nvSpPr>
        <p:spPr bwMode="gray">
          <a:xfrm>
            <a:off x="5162550" y="1879361"/>
            <a:ext cx="4067957"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71450" lvl="0" indent="-171450" algn="l" eaLnBrk="1" hangingPunct="1">
              <a:lnSpc>
                <a:spcPct val="100000"/>
              </a:lnSpc>
              <a:spcBef>
                <a:spcPts val="600"/>
              </a:spcBef>
              <a:spcAft>
                <a:spcPts val="0"/>
              </a:spcAft>
              <a:buFont typeface="Arial" panose="020B0604020202020204" pitchFamily="34" charset="0"/>
              <a:buChar char="•"/>
              <a:defRPr sz="1200" kern="0">
                <a:solidFill>
                  <a:srgbClr val="000000"/>
                </a:solidFill>
                <a:latin typeface="Arial"/>
              </a:defRPr>
            </a:lvl1pPr>
            <a:lvl2pPr marL="360000" indent="-180000" algn="l" eaLnBrk="1" hangingPunct="1">
              <a:spcBef>
                <a:spcPts val="300"/>
              </a:spcBef>
              <a:spcAft>
                <a:spcPts val="0"/>
              </a:spcAft>
              <a:buFont typeface="Arial" charset="0"/>
              <a:buChar char="–"/>
              <a:defRPr sz="1400" baseline="0">
                <a:latin typeface="+mn-lt"/>
              </a:defRPr>
            </a:lvl2pPr>
            <a:lvl3pPr marL="540000" indent="-179388" algn="l" eaLnBrk="1" hangingPunct="1">
              <a:spcBef>
                <a:spcPts val="300"/>
              </a:spcBef>
              <a:spcAft>
                <a:spcPts val="0"/>
              </a:spcAft>
              <a:buFont typeface="Arial" charset="0"/>
              <a:buChar char="-"/>
              <a:defRPr sz="1400">
                <a:latin typeface="+mn-lt"/>
              </a:defRPr>
            </a:lvl3pPr>
            <a:lvl4pPr marL="720000" indent="-179388" algn="l" eaLnBrk="1" hangingPunct="1">
              <a:spcBef>
                <a:spcPts val="300"/>
              </a:spcBef>
              <a:spcAft>
                <a:spcPts val="0"/>
              </a:spcAft>
              <a:buFont typeface="Arial" charset="0"/>
              <a:buChar char="-"/>
              <a:defRPr sz="1400">
                <a:latin typeface="+mn-lt"/>
              </a:defRPr>
            </a:lvl4pPr>
            <a:lvl5pPr marL="900000" indent="-180000" algn="l" eaLnBrk="1" hangingPunct="1">
              <a:spcBef>
                <a:spcPts val="300"/>
              </a:spcBef>
              <a:spcAft>
                <a:spcPts val="0"/>
              </a:spcAft>
              <a:buFont typeface="Arial" panose="020B0604020202020204" pitchFamily="34" charset="0"/>
              <a:buChar char="-"/>
              <a:defRPr sz="140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US" kern="1200" dirty="0">
                <a:solidFill>
                  <a:schemeClr val="tx1"/>
                </a:solidFill>
              </a:rPr>
              <a:t>SSLLC </a:t>
            </a:r>
            <a:r>
              <a:rPr lang="en-US" kern="1200" dirty="0" smtClean="0">
                <a:solidFill>
                  <a:schemeClr val="tx1"/>
                </a:solidFill>
              </a:rPr>
              <a:t>monitors the </a:t>
            </a:r>
            <a:r>
              <a:rPr lang="en-US" kern="1200" dirty="0">
                <a:solidFill>
                  <a:schemeClr val="tx1"/>
                </a:solidFill>
              </a:rPr>
              <a:t>number of sales practice complaints it receives to determine if there are any patterns that require immediate </a:t>
            </a:r>
            <a:r>
              <a:rPr lang="en-US" kern="1200" dirty="0" smtClean="0">
                <a:solidFill>
                  <a:schemeClr val="tx1"/>
                </a:solidFill>
              </a:rPr>
              <a:t>attention</a:t>
            </a:r>
          </a:p>
          <a:p>
            <a:r>
              <a:rPr lang="en-US" kern="1200" dirty="0" smtClean="0">
                <a:solidFill>
                  <a:schemeClr val="tx1"/>
                </a:solidFill>
              </a:rPr>
              <a:t>The limits were anchored around </a:t>
            </a:r>
            <a:r>
              <a:rPr lang="en-US" kern="1200" dirty="0">
                <a:solidFill>
                  <a:schemeClr val="tx1"/>
                </a:solidFill>
              </a:rPr>
              <a:t>the average number of complaints </a:t>
            </a:r>
            <a:r>
              <a:rPr lang="en-US" kern="1200" dirty="0" smtClean="0">
                <a:solidFill>
                  <a:schemeClr val="tx1"/>
                </a:solidFill>
              </a:rPr>
              <a:t>between January </a:t>
            </a:r>
            <a:r>
              <a:rPr lang="en-US" kern="1200" dirty="0">
                <a:solidFill>
                  <a:schemeClr val="tx1"/>
                </a:solidFill>
              </a:rPr>
              <a:t>2015 </a:t>
            </a:r>
            <a:r>
              <a:rPr lang="en-US" kern="1200" dirty="0" smtClean="0">
                <a:solidFill>
                  <a:schemeClr val="tx1"/>
                </a:solidFill>
              </a:rPr>
              <a:t>and February </a:t>
            </a:r>
            <a:r>
              <a:rPr lang="en-US" kern="1200" dirty="0">
                <a:solidFill>
                  <a:schemeClr val="tx1"/>
                </a:solidFill>
              </a:rPr>
              <a:t>2016 </a:t>
            </a:r>
            <a:r>
              <a:rPr lang="en-US" kern="1200" dirty="0" smtClean="0">
                <a:solidFill>
                  <a:schemeClr val="tx1"/>
                </a:solidFill>
              </a:rPr>
              <a:t>(~9 </a:t>
            </a:r>
            <a:r>
              <a:rPr lang="en-US" kern="1200" dirty="0">
                <a:solidFill>
                  <a:schemeClr val="tx1"/>
                </a:solidFill>
              </a:rPr>
              <a:t>complaints per </a:t>
            </a:r>
            <a:r>
              <a:rPr lang="en-US" kern="1200" dirty="0" smtClean="0">
                <a:solidFill>
                  <a:schemeClr val="tx1"/>
                </a:solidFill>
              </a:rPr>
              <a:t>month), with additional buffer applied per management discretion</a:t>
            </a:r>
          </a:p>
          <a:p>
            <a:r>
              <a:rPr lang="en-US" kern="1200" dirty="0" smtClean="0">
                <a:solidFill>
                  <a:schemeClr val="tx1"/>
                </a:solidFill>
              </a:rPr>
              <a:t>SSLLC also considered benchmarking the limits against industry standards, but no applicable industry benchmarks were available</a:t>
            </a:r>
          </a:p>
          <a:p>
            <a:r>
              <a:rPr lang="en-US" kern="1200" dirty="0" smtClean="0">
                <a:solidFill>
                  <a:schemeClr val="tx1"/>
                </a:solidFill>
              </a:rPr>
              <a:t>The performance of the stock </a:t>
            </a:r>
            <a:r>
              <a:rPr lang="en-US" kern="1200" dirty="0">
                <a:solidFill>
                  <a:schemeClr val="tx1"/>
                </a:solidFill>
              </a:rPr>
              <a:t>market </a:t>
            </a:r>
            <a:r>
              <a:rPr lang="en-US" kern="1200" dirty="0" smtClean="0">
                <a:solidFill>
                  <a:schemeClr val="tx1"/>
                </a:solidFill>
              </a:rPr>
              <a:t>will affect the number of complaints given the firm’s broker-dealer nature</a:t>
            </a:r>
            <a:endParaRPr lang="en-US" dirty="0"/>
          </a:p>
        </p:txBody>
      </p:sp>
      <p:graphicFrame>
        <p:nvGraphicFramePr>
          <p:cNvPr id="15" name="Object 14"/>
          <p:cNvGraphicFramePr>
            <a:graphicFrameLocks/>
          </p:cNvGraphicFramePr>
          <p:nvPr>
            <p:custDataLst>
              <p:tags r:id="rId4"/>
            </p:custDataLst>
            <p:extLst>
              <p:ext uri="{D42A27DB-BD31-4B8C-83A1-F6EECF244321}">
                <p14:modId xmlns:p14="http://schemas.microsoft.com/office/powerpoint/2010/main" val="1065353053"/>
              </p:ext>
            </p:extLst>
          </p:nvPr>
        </p:nvGraphicFramePr>
        <p:xfrm>
          <a:off x="228600" y="1714500"/>
          <a:ext cx="4324320" cy="3876765"/>
        </p:xfrm>
        <a:graphic>
          <a:graphicData uri="http://schemas.openxmlformats.org/presentationml/2006/ole">
            <mc:AlternateContent xmlns:mc="http://schemas.openxmlformats.org/markup-compatibility/2006">
              <mc:Choice xmlns:v="urn:schemas-microsoft-com:vml" Requires="v">
                <p:oleObj spid="_x0000_s367755" name="Chart" r:id="rId16" imgW="4324320" imgH="3876765" progId="MSGraph.Chart.8">
                  <p:embed followColorScheme="full"/>
                </p:oleObj>
              </mc:Choice>
              <mc:Fallback>
                <p:oleObj name="Chart" r:id="rId16" imgW="4324320" imgH="3876765" progId="MSGraph.Chart.8">
                  <p:embed followColorScheme="full"/>
                  <p:pic>
                    <p:nvPicPr>
                      <p:cNvPr id="0" name=""/>
                      <p:cNvPicPr/>
                      <p:nvPr/>
                    </p:nvPicPr>
                    <p:blipFill>
                      <a:blip r:embed="rId17"/>
                      <a:stretch>
                        <a:fillRect/>
                      </a:stretch>
                    </p:blipFill>
                    <p:spPr>
                      <a:xfrm>
                        <a:off x="228600" y="1714500"/>
                        <a:ext cx="4324320" cy="3876765"/>
                      </a:xfrm>
                      <a:prstGeom prst="rect">
                        <a:avLst/>
                      </a:prstGeom>
                    </p:spPr>
                  </p:pic>
                </p:oleObj>
              </mc:Fallback>
            </mc:AlternateContent>
          </a:graphicData>
        </a:graphic>
      </p:graphicFrame>
      <p:sp>
        <p:nvSpPr>
          <p:cNvPr id="40" name="Text Placeholder 10"/>
          <p:cNvSpPr>
            <a:spLocks noGrp="1"/>
          </p:cNvSpPr>
          <p:nvPr>
            <p:custDataLst>
              <p:tags r:id="rId5"/>
            </p:custDataLst>
          </p:nvPr>
        </p:nvSpPr>
        <p:spPr bwMode="auto">
          <a:xfrm>
            <a:off x="4173538" y="5441950"/>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058FD83D-54B3-4EFF-86ED-A9746AE8EEB1}" type="datetime'''M''''a''''''''''''''r''''''''''''-''''''1''6'''">
              <a:rPr lang="en-US" sz="1000">
                <a:latin typeface="Arial"/>
                <a:cs typeface="Arial"/>
                <a:sym typeface="Arial"/>
              </a:rPr>
              <a:pPr marL="0" indent="0" algn="ctr">
                <a:lnSpc>
                  <a:spcPct val="100000"/>
                </a:lnSpc>
                <a:spcBef>
                  <a:spcPct val="0"/>
                </a:spcBef>
                <a:buNone/>
              </a:pPr>
              <a:t>Mar-16</a:t>
            </a:fld>
            <a:endParaRPr lang="en-US" sz="1000" dirty="0">
              <a:latin typeface="Arial"/>
              <a:cs typeface="Arial"/>
              <a:sym typeface="Arial"/>
            </a:endParaRPr>
          </a:p>
        </p:txBody>
      </p:sp>
      <p:sp>
        <p:nvSpPr>
          <p:cNvPr id="23" name="Text Placeholder 19"/>
          <p:cNvSpPr>
            <a:spLocks noGrp="1"/>
          </p:cNvSpPr>
          <p:nvPr>
            <p:custDataLst>
              <p:tags r:id="rId6"/>
            </p:custDataLst>
          </p:nvPr>
        </p:nvSpPr>
        <p:spPr bwMode="auto">
          <a:xfrm>
            <a:off x="3671888" y="5441950"/>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B2E7CAC-51B7-44C0-B9DD-7E174A40956E}" type="datetime'''J''a''''''''''n''''''''''''''''-''''''''''''1''''''6'''''''">
              <a:rPr lang="en-US" sz="1000">
                <a:latin typeface="Arial"/>
                <a:cs typeface="Arial"/>
                <a:sym typeface="Arial"/>
              </a:rPr>
              <a:pPr/>
              <a:t>Jan-16</a:t>
            </a:fld>
            <a:endParaRPr lang="en-US" sz="1000" dirty="0">
              <a:latin typeface="Arial"/>
              <a:cs typeface="Arial"/>
              <a:sym typeface="Arial"/>
            </a:endParaRPr>
          </a:p>
        </p:txBody>
      </p:sp>
      <p:sp>
        <p:nvSpPr>
          <p:cNvPr id="42" name="Text Placeholder 12"/>
          <p:cNvSpPr>
            <a:spLocks noGrp="1"/>
          </p:cNvSpPr>
          <p:nvPr>
            <p:custDataLst>
              <p:tags r:id="rId7"/>
            </p:custDataLst>
          </p:nvPr>
        </p:nvSpPr>
        <p:spPr bwMode="auto">
          <a:xfrm>
            <a:off x="3151188" y="5441950"/>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20CFBA8F-8B8D-42E0-BBC3-8C5C2468076A}" type="datetime'''''''''''N''''o''v''''-''15'''''''''''''''''''''''''''">
              <a:rPr lang="en-US" sz="1000">
                <a:latin typeface="Arial"/>
                <a:cs typeface="Arial"/>
                <a:sym typeface="Arial"/>
              </a:rPr>
              <a:pPr marL="0" indent="0" algn="ctr">
                <a:lnSpc>
                  <a:spcPct val="100000"/>
                </a:lnSpc>
                <a:spcBef>
                  <a:spcPct val="0"/>
                </a:spcBef>
                <a:buNone/>
              </a:pPr>
              <a:t>Nov-15</a:t>
            </a:fld>
            <a:endParaRPr lang="en-US" sz="1000" dirty="0">
              <a:latin typeface="Arial"/>
              <a:cs typeface="Arial"/>
              <a:sym typeface="Arial"/>
            </a:endParaRPr>
          </a:p>
        </p:txBody>
      </p:sp>
      <p:sp>
        <p:nvSpPr>
          <p:cNvPr id="20" name="Text Placeholder 15"/>
          <p:cNvSpPr>
            <a:spLocks noGrp="1"/>
          </p:cNvSpPr>
          <p:nvPr>
            <p:custDataLst>
              <p:tags r:id="rId8"/>
            </p:custDataLst>
          </p:nvPr>
        </p:nvSpPr>
        <p:spPr bwMode="auto">
          <a:xfrm>
            <a:off x="2636838" y="5441950"/>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287FA95-8FF0-4A28-A3C3-F710255F1006}" type="datetime'''S''e''p''''''''''-''''''''''''''1''''''''5'''''''''''''''''">
              <a:rPr lang="en-US" sz="1000">
                <a:latin typeface="Arial"/>
                <a:cs typeface="Arial"/>
                <a:sym typeface="Arial"/>
              </a:rPr>
              <a:pPr/>
              <a:t>Sep-15</a:t>
            </a:fld>
            <a:endParaRPr lang="en-US" sz="1000" dirty="0">
              <a:latin typeface="Arial"/>
              <a:cs typeface="Arial"/>
              <a:sym typeface="Arial"/>
            </a:endParaRPr>
          </a:p>
        </p:txBody>
      </p:sp>
      <p:sp>
        <p:nvSpPr>
          <p:cNvPr id="21" name="Text Placeholder 13"/>
          <p:cNvSpPr>
            <a:spLocks noGrp="1"/>
          </p:cNvSpPr>
          <p:nvPr>
            <p:custDataLst>
              <p:tags r:id="rId9"/>
            </p:custDataLst>
          </p:nvPr>
        </p:nvSpPr>
        <p:spPr bwMode="auto">
          <a:xfrm>
            <a:off x="2163763" y="5441950"/>
            <a:ext cx="2174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710D9823-A27A-42F7-9979-F843B604AAD4}" type="datetime'J''''u''l''''''''''''''-''''''''''''''''''1''''''''5'">
              <a:rPr lang="en-US" sz="1000">
                <a:latin typeface="Arial"/>
                <a:cs typeface="Arial"/>
                <a:sym typeface="Arial"/>
              </a:rPr>
              <a:pPr/>
              <a:t>Jul-15</a:t>
            </a:fld>
            <a:endParaRPr lang="en-US" sz="1000" dirty="0">
              <a:latin typeface="Arial"/>
              <a:cs typeface="Arial"/>
              <a:sym typeface="Arial"/>
            </a:endParaRPr>
          </a:p>
        </p:txBody>
      </p:sp>
      <p:sp>
        <p:nvSpPr>
          <p:cNvPr id="22" name="Text Placeholder 48"/>
          <p:cNvSpPr>
            <a:spLocks noGrp="1"/>
          </p:cNvSpPr>
          <p:nvPr>
            <p:custDataLst>
              <p:tags r:id="rId10"/>
            </p:custDataLst>
          </p:nvPr>
        </p:nvSpPr>
        <p:spPr bwMode="auto">
          <a:xfrm>
            <a:off x="1609725" y="5441950"/>
            <a:ext cx="2952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D884022-9DEA-498F-B352-2351CC652C76}" type="datetime'''''''''''''''''May''''''''''''''-''1''''''5'''">
              <a:rPr lang="en-US" sz="1000">
                <a:solidFill>
                  <a:schemeClr val="tx1"/>
                </a:solidFill>
                <a:latin typeface="Arial"/>
                <a:cs typeface="Arial"/>
                <a:sym typeface="Arial"/>
              </a:rPr>
              <a:pPr/>
              <a:t>May-15</a:t>
            </a:fld>
            <a:endParaRPr lang="en-US" sz="1000" dirty="0">
              <a:solidFill>
                <a:schemeClr val="tx1"/>
              </a:solidFill>
              <a:latin typeface="Arial"/>
              <a:ea typeface="ＭＳ Ｐゴシック"/>
              <a:cs typeface="Arial"/>
              <a:sym typeface="Arial"/>
            </a:endParaRPr>
          </a:p>
        </p:txBody>
      </p:sp>
      <p:sp>
        <p:nvSpPr>
          <p:cNvPr id="19" name="Text Placeholder 46"/>
          <p:cNvSpPr>
            <a:spLocks noGrp="1"/>
          </p:cNvSpPr>
          <p:nvPr>
            <p:custDataLst>
              <p:tags r:id="rId11"/>
            </p:custDataLst>
          </p:nvPr>
        </p:nvSpPr>
        <p:spPr bwMode="auto">
          <a:xfrm>
            <a:off x="1111250" y="5441950"/>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302B24F-9115-4E5C-8627-A21D5817298B}" type="datetime'''''''''''''M''a''''''''''r''''''-''''''''''''1''''''5'''''">
              <a:rPr lang="en-US" sz="1000">
                <a:solidFill>
                  <a:schemeClr val="tx1"/>
                </a:solidFill>
                <a:latin typeface="Arial"/>
                <a:cs typeface="Arial"/>
                <a:sym typeface="Arial"/>
              </a:rPr>
              <a:pPr/>
              <a:t>Mar-15</a:t>
            </a:fld>
            <a:endParaRPr lang="en-US" sz="1000" dirty="0">
              <a:solidFill>
                <a:schemeClr val="tx1"/>
              </a:solidFill>
              <a:latin typeface="Arial"/>
              <a:ea typeface="ＭＳ Ｐゴシック"/>
              <a:cs typeface="Arial"/>
              <a:sym typeface="Arial"/>
            </a:endParaRPr>
          </a:p>
        </p:txBody>
      </p:sp>
      <p:sp>
        <p:nvSpPr>
          <p:cNvPr id="17" name="Text Placeholder 44"/>
          <p:cNvSpPr>
            <a:spLocks noGrp="1"/>
          </p:cNvSpPr>
          <p:nvPr>
            <p:custDataLst>
              <p:tags r:id="rId12"/>
            </p:custDataLst>
          </p:nvPr>
        </p:nvSpPr>
        <p:spPr bwMode="auto">
          <a:xfrm>
            <a:off x="609600" y="5441950"/>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4DC8404-3C86-4003-AB5C-A11C47DB4B15}" type="datetime'''''''''''''''''''J''''an''-''''''''1''5'''''''''''''''''''''">
              <a:rPr lang="en-US" sz="1000">
                <a:solidFill>
                  <a:schemeClr val="tx1"/>
                </a:solidFill>
                <a:latin typeface="Arial"/>
                <a:cs typeface="Arial"/>
                <a:sym typeface="Arial"/>
              </a:rPr>
              <a:pPr/>
              <a:t>Jan-15</a:t>
            </a:fld>
            <a:endParaRPr lang="en-US" sz="1000" dirty="0">
              <a:solidFill>
                <a:schemeClr val="tx1"/>
              </a:solidFill>
              <a:latin typeface="Arial"/>
              <a:ea typeface="ＭＳ Ｐゴシック"/>
              <a:cs typeface="Arial"/>
              <a:sym typeface="Arial"/>
            </a:endParaRPr>
          </a:p>
        </p:txBody>
      </p:sp>
      <p:cxnSp>
        <p:nvCxnSpPr>
          <p:cNvPr id="24" name="Straight Connector 23"/>
          <p:cNvCxnSpPr/>
          <p:nvPr/>
        </p:nvCxnSpPr>
        <p:spPr bwMode="auto">
          <a:xfrm flipH="1">
            <a:off x="612356" y="2676525"/>
            <a:ext cx="3856775"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sp>
        <p:nvSpPr>
          <p:cNvPr id="25" name="TextBox 24"/>
          <p:cNvSpPr txBox="1"/>
          <p:nvPr/>
        </p:nvSpPr>
        <p:spPr>
          <a:xfrm>
            <a:off x="3605826" y="2501900"/>
            <a:ext cx="845842" cy="153888"/>
          </a:xfrm>
          <a:prstGeom prst="rect">
            <a:avLst/>
          </a:prstGeom>
          <a:noFill/>
        </p:spPr>
        <p:txBody>
          <a:bodyPr wrap="square" lIns="0" tIns="0" rIns="0" bIns="0" rtlCol="0">
            <a:spAutoFit/>
          </a:bodyPr>
          <a:lstStyle/>
          <a:p>
            <a:pPr algn="l">
              <a:lnSpc>
                <a:spcPct val="100000"/>
              </a:lnSpc>
            </a:pPr>
            <a:r>
              <a:rPr lang="en-US" b="1" dirty="0" smtClean="0">
                <a:solidFill>
                  <a:schemeClr val="accent1"/>
                </a:solidFill>
                <a:latin typeface="Arial" panose="020B0604020202020204" pitchFamily="34" charset="0"/>
                <a:cs typeface="Arial" panose="020B0604020202020204" pitchFamily="34" charset="0"/>
              </a:rPr>
              <a:t>Red limit – 20</a:t>
            </a:r>
            <a:endParaRPr lang="en-US" b="1" dirty="0">
              <a:solidFill>
                <a:schemeClr val="accent1"/>
              </a:solidFill>
              <a:latin typeface="Arial" panose="020B0604020202020204" pitchFamily="34" charset="0"/>
              <a:cs typeface="Arial" panose="020B0604020202020204" pitchFamily="34" charset="0"/>
            </a:endParaRPr>
          </a:p>
        </p:txBody>
      </p:sp>
      <p:sp>
        <p:nvSpPr>
          <p:cNvPr id="29" name="TextBox 28"/>
          <p:cNvSpPr txBox="1"/>
          <p:nvPr/>
        </p:nvSpPr>
        <p:spPr>
          <a:xfrm>
            <a:off x="3345804" y="3167063"/>
            <a:ext cx="1116659" cy="153888"/>
          </a:xfrm>
          <a:prstGeom prst="rect">
            <a:avLst/>
          </a:prstGeom>
          <a:noFill/>
        </p:spPr>
        <p:txBody>
          <a:bodyPr wrap="square" lIns="0" tIns="0" rIns="0" bIns="0" rtlCol="0">
            <a:spAutoFit/>
          </a:bodyPr>
          <a:lstStyle/>
          <a:p>
            <a:pPr algn="l">
              <a:lnSpc>
                <a:spcPct val="100000"/>
              </a:lnSpc>
            </a:pPr>
            <a:r>
              <a:rPr lang="en-US" b="1" dirty="0" smtClean="0">
                <a:solidFill>
                  <a:srgbClr val="FFC000"/>
                </a:solidFill>
                <a:latin typeface="Arial" panose="020B0604020202020204" pitchFamily="34" charset="0"/>
                <a:cs typeface="Arial" panose="020B0604020202020204" pitchFamily="34" charset="0"/>
              </a:rPr>
              <a:t>Amber trigger –15</a:t>
            </a:r>
            <a:endParaRPr lang="en-US" b="1" dirty="0">
              <a:solidFill>
                <a:srgbClr val="FFC000"/>
              </a:solidFill>
              <a:latin typeface="Arial" panose="020B0604020202020204" pitchFamily="34" charset="0"/>
              <a:cs typeface="Arial" panose="020B0604020202020204" pitchFamily="34" charset="0"/>
            </a:endParaRPr>
          </a:p>
        </p:txBody>
      </p:sp>
      <p:sp>
        <p:nvSpPr>
          <p:cNvPr id="7" name="Text Placeholder 9"/>
          <p:cNvSpPr txBox="1">
            <a:spLocks/>
          </p:cNvSpPr>
          <p:nvPr/>
        </p:nvSpPr>
        <p:spPr>
          <a:xfrm>
            <a:off x="366713" y="1463040"/>
            <a:ext cx="5646738" cy="467124"/>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lvl="0">
              <a:defRPr/>
            </a:pPr>
            <a:r>
              <a:rPr lang="en-US" sz="1400" kern="0" dirty="0" smtClean="0">
                <a:solidFill>
                  <a:srgbClr val="FF0000"/>
                </a:solidFill>
                <a:latin typeface="Arial Bold"/>
                <a:ea typeface="ＭＳ Ｐゴシック"/>
              </a:rPr>
              <a:t>Sales Practice Complaints</a:t>
            </a:r>
          </a:p>
          <a:p>
            <a:pPr lvl="0">
              <a:defRPr/>
            </a:pPr>
            <a:r>
              <a:rPr lang="en-US" sz="1400" b="0" kern="0" dirty="0" smtClean="0">
                <a:solidFill>
                  <a:srgbClr val="FF0000"/>
                </a:solidFill>
                <a:latin typeface="Arial" panose="020B0604020202020204" pitchFamily="34" charset="0"/>
                <a:ea typeface="ＭＳ Ｐゴシック"/>
                <a:cs typeface="Arial" panose="020B0604020202020204" pitchFamily="34" charset="0"/>
              </a:rPr>
              <a:t>Number,</a:t>
            </a: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 </a:t>
            </a:r>
            <a:r>
              <a:rPr lang="en-US" sz="1400" b="0" kern="0" noProof="0" dirty="0" smtClean="0">
                <a:solidFill>
                  <a:srgbClr val="FF0000"/>
                </a:solidFill>
                <a:latin typeface="Arial" panose="020B0604020202020204" pitchFamily="34" charset="0"/>
                <a:ea typeface="ＭＳ Ｐゴシック"/>
                <a:cs typeface="Arial" panose="020B0604020202020204" pitchFamily="34" charset="0"/>
              </a:rPr>
              <a:t>Jan ‘15 – Mar ‘16</a:t>
            </a:r>
            <a:endParaRPr kumimoji="0" lang="en-US" sz="1400" b="0" i="0" u="none" strike="noStrike" kern="0" cap="none" spc="0" normalizeH="0" baseline="0" noProof="0" dirty="0">
              <a:ln>
                <a:noFill/>
              </a:ln>
              <a:solidFill>
                <a:srgbClr val="FF0000"/>
              </a:solidFill>
              <a:effectLst/>
              <a:uLnTx/>
              <a:uFillTx/>
              <a:latin typeface="Arial"/>
              <a:ea typeface="ＭＳ Ｐゴシック"/>
            </a:endParaRPr>
          </a:p>
        </p:txBody>
      </p:sp>
      <p:cxnSp>
        <p:nvCxnSpPr>
          <p:cNvPr id="32" name="Straight Connector 31"/>
          <p:cNvCxnSpPr/>
          <p:nvPr/>
        </p:nvCxnSpPr>
        <p:spPr bwMode="auto">
          <a:xfrm flipH="1">
            <a:off x="612356" y="-593090"/>
            <a:ext cx="3856775"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cxnSp>
        <p:nvCxnSpPr>
          <p:cNvPr id="33" name="Straight Connector 32"/>
          <p:cNvCxnSpPr/>
          <p:nvPr/>
        </p:nvCxnSpPr>
        <p:spPr bwMode="auto">
          <a:xfrm flipH="1">
            <a:off x="612356" y="3336925"/>
            <a:ext cx="3856775" cy="0"/>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44" name="Straight Connector 43"/>
          <p:cNvCxnSpPr/>
          <p:nvPr/>
        </p:nvCxnSpPr>
        <p:spPr bwMode="auto">
          <a:xfrm flipH="1">
            <a:off x="612356" y="4203700"/>
            <a:ext cx="3856775" cy="0"/>
          </a:xfrm>
          <a:prstGeom prst="line">
            <a:avLst/>
          </a:prstGeom>
          <a:solidFill>
            <a:schemeClr val="accent1"/>
          </a:solidFill>
          <a:ln w="19050" cap="flat" cmpd="sng" algn="ctr">
            <a:solidFill>
              <a:schemeClr val="tx1">
                <a:lumMod val="75000"/>
                <a:lumOff val="25000"/>
              </a:schemeClr>
            </a:solidFill>
            <a:prstDash val="dash"/>
            <a:round/>
            <a:headEnd type="none" w="med" len="med"/>
            <a:tailEnd type="none" w="med" len="med"/>
          </a:ln>
          <a:effectLst/>
        </p:spPr>
      </p:cxnSp>
      <p:sp>
        <p:nvSpPr>
          <p:cNvPr id="45" name="TextBox 44"/>
          <p:cNvSpPr txBox="1"/>
          <p:nvPr/>
        </p:nvSpPr>
        <p:spPr>
          <a:xfrm>
            <a:off x="3580752" y="4223747"/>
            <a:ext cx="1116659" cy="153888"/>
          </a:xfrm>
          <a:prstGeom prst="rect">
            <a:avLst/>
          </a:prstGeom>
          <a:noFill/>
        </p:spPr>
        <p:txBody>
          <a:bodyPr wrap="square" lIns="0" tIns="0" rIns="0" bIns="0" rtlCol="0">
            <a:spAutoFit/>
          </a:bodyPr>
          <a:lstStyle/>
          <a:p>
            <a:pPr algn="l">
              <a:lnSpc>
                <a:spcPct val="100000"/>
              </a:lnSpc>
            </a:pPr>
            <a:r>
              <a:rPr lang="en-US" b="1" dirty="0" smtClean="0">
                <a:solidFill>
                  <a:schemeClr val="tx1">
                    <a:lumMod val="75000"/>
                    <a:lumOff val="25000"/>
                  </a:schemeClr>
                </a:solidFill>
                <a:latin typeface="Arial" panose="020B0604020202020204" pitchFamily="34" charset="0"/>
                <a:cs typeface="Arial" panose="020B0604020202020204" pitchFamily="34" charset="0"/>
              </a:rPr>
              <a:t>Average – 8.7</a:t>
            </a:r>
            <a:endParaRPr lang="en-US" b="1" dirty="0">
              <a:solidFill>
                <a:schemeClr val="tx1">
                  <a:lumMod val="75000"/>
                  <a:lumOff val="25000"/>
                </a:schemeClr>
              </a:solidFill>
              <a:latin typeface="Arial" panose="020B0604020202020204" pitchFamily="34" charset="0"/>
              <a:cs typeface="Arial" panose="020B0604020202020204" pitchFamily="34" charset="0"/>
            </a:endParaRPr>
          </a:p>
        </p:txBody>
      </p:sp>
      <p:graphicFrame>
        <p:nvGraphicFramePr>
          <p:cNvPr id="46" name="Table 45"/>
          <p:cNvGraphicFramePr>
            <a:graphicFrameLocks noGrp="1"/>
          </p:cNvGraphicFramePr>
          <p:nvPr>
            <p:extLst>
              <p:ext uri="{D42A27DB-BD31-4B8C-83A1-F6EECF244321}">
                <p14:modId xmlns:p14="http://schemas.microsoft.com/office/powerpoint/2010/main" val="556365230"/>
              </p:ext>
            </p:extLst>
          </p:nvPr>
        </p:nvGraphicFramePr>
        <p:xfrm>
          <a:off x="5167312" y="4695990"/>
          <a:ext cx="4063195" cy="534823"/>
        </p:xfrm>
        <a:graphic>
          <a:graphicData uri="http://schemas.openxmlformats.org/drawingml/2006/table">
            <a:tbl>
              <a:tblPr firstRow="1" bandRow="1">
                <a:tableStyleId>{839DD9DD-9E6C-4910-8AC0-68ADFF6A6AFC}</a:tableStyleId>
              </a:tblPr>
              <a:tblGrid>
                <a:gridCol w="1317439"/>
                <a:gridCol w="1372878"/>
                <a:gridCol w="1372878"/>
              </a:tblGrid>
              <a:tr h="245149">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Average</a:t>
                      </a:r>
                    </a:p>
                  </a:txBody>
                  <a:tcPr anchor="ctr">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Amber</a:t>
                      </a:r>
                      <a:endParaRPr lang="en-US" sz="1100" b="1" i="0" kern="1200" dirty="0">
                        <a:solidFill>
                          <a:schemeClr val="tx1"/>
                        </a:solidFill>
                        <a:latin typeface="Arial" panose="020B0604020202020204" pitchFamily="34" charset="0"/>
                        <a:ea typeface="+mn-ea"/>
                        <a:cs typeface="Arial" panose="020B0604020202020204" pitchFamily="34" charset="0"/>
                      </a:endParaRPr>
                    </a:p>
                  </a:txBody>
                  <a:tcPr anchor="ctr">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bg1"/>
                          </a:solidFill>
                          <a:latin typeface="Arial" panose="020B0604020202020204" pitchFamily="34" charset="0"/>
                          <a:ea typeface="+mn-ea"/>
                          <a:cs typeface="Arial" panose="020B0604020202020204" pitchFamily="34" charset="0"/>
                        </a:rPr>
                        <a:t>Red</a:t>
                      </a:r>
                      <a:endParaRPr lang="en-US" sz="1100" b="1" i="0" kern="1200" dirty="0">
                        <a:solidFill>
                          <a:schemeClr val="bg1"/>
                        </a:solidFill>
                        <a:latin typeface="Arial" panose="020B0604020202020204" pitchFamily="34" charset="0"/>
                        <a:ea typeface="+mn-ea"/>
                        <a:cs typeface="Arial" panose="020B0604020202020204" pitchFamily="34" charset="0"/>
                      </a:endParaRPr>
                    </a:p>
                  </a:txBody>
                  <a:tcPr anchor="ctr">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75743">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8.7</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&gt;=15</a:t>
                      </a:r>
                      <a:endParaRPr lang="en-US" sz="1100" dirty="0">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&gt;=20</a:t>
                      </a:r>
                      <a:endParaRPr lang="en-US" sz="1100" dirty="0">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pSp>
        <p:nvGrpSpPr>
          <p:cNvPr id="31" name="Group 30"/>
          <p:cNvGrpSpPr/>
          <p:nvPr/>
        </p:nvGrpSpPr>
        <p:grpSpPr>
          <a:xfrm>
            <a:off x="443921" y="72184"/>
            <a:ext cx="6173019" cy="189008"/>
            <a:chOff x="403281" y="164517"/>
            <a:chExt cx="6173019" cy="189008"/>
          </a:xfrm>
        </p:grpSpPr>
        <p:sp>
          <p:nvSpPr>
            <p:cNvPr id="34" name="Text Box 75"/>
            <p:cNvSpPr txBox="1">
              <a:spLocks noChangeArrowheads="1"/>
            </p:cNvSpPr>
            <p:nvPr/>
          </p:nvSpPr>
          <p:spPr bwMode="gray">
            <a:xfrm>
              <a:off x="636148" y="166688"/>
              <a:ext cx="5940152"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Compliance &amp; Reputational risk: Calibration – Total number of sales practice complaints</a:t>
              </a:r>
              <a:endParaRPr lang="en-US" sz="1200" dirty="0">
                <a:solidFill>
                  <a:schemeClr val="accent1"/>
                </a:solidFill>
              </a:endParaRPr>
            </a:p>
          </p:txBody>
        </p:sp>
        <p:sp>
          <p:nvSpPr>
            <p:cNvPr id="35" name="Oval 34"/>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10</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30" name="TextBox 29"/>
          <p:cNvSpPr txBox="1"/>
          <p:nvPr/>
        </p:nvSpPr>
        <p:spPr>
          <a:xfrm>
            <a:off x="2197835" y="6336186"/>
            <a:ext cx="2787623" cy="123111"/>
          </a:xfrm>
          <a:prstGeom prst="rect">
            <a:avLst/>
          </a:prstGeom>
          <a:noFill/>
        </p:spPr>
        <p:txBody>
          <a:bodyPr wrap="none" lIns="0" tIns="0" rIns="0" bIns="0" rtlCol="0">
            <a:spAutoFit/>
          </a:bodyPr>
          <a:lstStyle/>
          <a:p>
            <a:pPr algn="l">
              <a:lnSpc>
                <a:spcPct val="100000"/>
              </a:lnSpc>
            </a:pPr>
            <a:r>
              <a:rPr lang="en-GB" sz="800" dirty="0" smtClean="0"/>
              <a:t>Source: “</a:t>
            </a:r>
            <a:r>
              <a:rPr lang="fr-FR" sz="800" dirty="0"/>
              <a:t>2016 RAS non-CCAR-</a:t>
            </a:r>
            <a:r>
              <a:rPr lang="fr-FR" sz="800" dirty="0" err="1"/>
              <a:t>linked</a:t>
            </a:r>
            <a:r>
              <a:rPr lang="fr-FR" sz="800" dirty="0"/>
              <a:t> </a:t>
            </a:r>
            <a:r>
              <a:rPr lang="fr-FR" sz="800" dirty="0" err="1"/>
              <a:t>metrics</a:t>
            </a:r>
            <a:r>
              <a:rPr lang="fr-FR" sz="800" dirty="0"/>
              <a:t> - </a:t>
            </a:r>
            <a:r>
              <a:rPr lang="fr-FR" sz="800" dirty="0" smtClean="0"/>
              <a:t>SSLLC.xlsx »</a:t>
            </a:r>
            <a:endParaRPr lang="en-GB" sz="800" dirty="0" smtClean="0"/>
          </a:p>
        </p:txBody>
      </p:sp>
    </p:spTree>
    <p:extLst>
      <p:ext uri="{BB962C8B-B14F-4D97-AF65-F5344CB8AC3E}">
        <p14:creationId xmlns:p14="http://schemas.microsoft.com/office/powerpoint/2010/main" val="23631875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smtClean="0"/>
              <a:t>Additional </a:t>
            </a:r>
            <a:r>
              <a:rPr lang="en-GB" dirty="0" smtClean="0"/>
              <a:t>metrics</a:t>
            </a:r>
            <a:endParaRPr lang="en-GB" b="0" dirty="0"/>
          </a:p>
        </p:txBody>
      </p:sp>
    </p:spTree>
    <p:extLst>
      <p:ext uri="{BB962C8B-B14F-4D97-AF65-F5344CB8AC3E}">
        <p14:creationId xmlns:p14="http://schemas.microsoft.com/office/powerpoint/2010/main" val="6426345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4686652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438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Content Placeholder 2"/>
          <p:cNvSpPr>
            <a:spLocks noGrp="1"/>
          </p:cNvSpPr>
          <p:nvPr>
            <p:ph sz="quarter" idx="11"/>
          </p:nvPr>
        </p:nvSpPr>
        <p:spPr/>
        <p:txBody>
          <a:bodyPr/>
          <a:lstStyle/>
          <a:p>
            <a:r>
              <a:rPr lang="en-US" dirty="0" smtClean="0"/>
              <a:t>Process for Group-required </a:t>
            </a:r>
            <a:r>
              <a:rPr lang="en-US" dirty="0" smtClean="0"/>
              <a:t>Additional </a:t>
            </a:r>
            <a:r>
              <a:rPr lang="en-US" dirty="0" smtClean="0"/>
              <a:t>metrics</a:t>
            </a:r>
            <a:endParaRPr lang="en-GB" dirty="0"/>
          </a:p>
        </p:txBody>
      </p:sp>
      <p:sp>
        <p:nvSpPr>
          <p:cNvPr id="8" name="Text Box 75"/>
          <p:cNvSpPr txBox="1">
            <a:spLocks noChangeArrowheads="1"/>
          </p:cNvSpPr>
          <p:nvPr/>
        </p:nvSpPr>
        <p:spPr bwMode="gray">
          <a:xfrm>
            <a:off x="366713" y="74355"/>
            <a:ext cx="121026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Additional </a:t>
            </a:r>
            <a:r>
              <a:rPr lang="en-US" sz="1200" dirty="0" smtClean="0">
                <a:solidFill>
                  <a:schemeClr val="bg1">
                    <a:lumMod val="50000"/>
                  </a:schemeClr>
                </a:solidFill>
              </a:rPr>
              <a:t>metrics</a:t>
            </a:r>
            <a:endParaRPr lang="en-US" sz="1200" dirty="0">
              <a:solidFill>
                <a:schemeClr val="bg1">
                  <a:lumMod val="50000"/>
                </a:schemeClr>
              </a:solidFill>
            </a:endParaRPr>
          </a:p>
        </p:txBody>
      </p:sp>
      <p:sp>
        <p:nvSpPr>
          <p:cNvPr id="10" name="Text Placeholder 9"/>
          <p:cNvSpPr txBox="1">
            <a:spLocks/>
          </p:cNvSpPr>
          <p:nvPr/>
        </p:nvSpPr>
        <p:spPr>
          <a:xfrm>
            <a:off x="366713" y="1463040"/>
            <a:ext cx="5646738" cy="335189"/>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Additional </a:t>
            </a:r>
            <a:r>
              <a:rPr kumimoji="0" lang="en-US" sz="1400" b="1" i="0" u="none" strike="noStrike" kern="0" cap="none" spc="0" normalizeH="0" noProof="0" dirty="0" smtClean="0">
                <a:ln>
                  <a:noFill/>
                </a:ln>
                <a:solidFill>
                  <a:srgbClr val="FF0000"/>
                </a:solidFill>
                <a:effectLst/>
                <a:uLnTx/>
                <a:uFillTx/>
                <a:latin typeface="Arial Bold"/>
                <a:ea typeface="ＭＳ Ｐゴシック"/>
              </a:rPr>
              <a:t>metric rationale</a:t>
            </a:r>
            <a:endParaRPr kumimoji="0" lang="en-US" sz="1400" b="0" i="0" u="none" strike="noStrike" kern="0" cap="none" spc="0" normalizeH="0" baseline="0" noProof="0" dirty="0">
              <a:ln>
                <a:noFill/>
              </a:ln>
              <a:solidFill>
                <a:srgbClr val="FF0000"/>
              </a:solidFill>
              <a:effectLst/>
              <a:uLnTx/>
              <a:uFillTx/>
              <a:latin typeface="Arial"/>
              <a:ea typeface="ＭＳ Ｐゴシック"/>
            </a:endParaRPr>
          </a:p>
        </p:txBody>
      </p:sp>
      <p:sp>
        <p:nvSpPr>
          <p:cNvPr id="12" name="Text Placeholder 8"/>
          <p:cNvSpPr txBox="1">
            <a:spLocks/>
          </p:cNvSpPr>
          <p:nvPr/>
        </p:nvSpPr>
        <p:spPr>
          <a:xfrm>
            <a:off x="5163115" y="1463040"/>
            <a:ext cx="4041457" cy="326405"/>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lang="en-US" sz="1400" kern="0" dirty="0" smtClean="0">
                <a:solidFill>
                  <a:srgbClr val="FF0000"/>
                </a:solidFill>
                <a:latin typeface="Arial Bold"/>
                <a:ea typeface="ＭＳ Ｐゴシック"/>
              </a:rPr>
              <a:t>Review &amp; escalation process</a:t>
            </a:r>
            <a:endParaRPr kumimoji="0" lang="en-US"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13" name="Content Placeholder 4"/>
          <p:cNvSpPr txBox="1">
            <a:spLocks/>
          </p:cNvSpPr>
          <p:nvPr/>
        </p:nvSpPr>
        <p:spPr bwMode="gray">
          <a:xfrm>
            <a:off x="5163115" y="1891113"/>
            <a:ext cx="4055313"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228600" marR="0" lvl="0" indent="-228600" algn="l" defTabSz="914400" rtl="0" eaLnBrk="1" fontAlgn="base" latinLnBrk="0" hangingPunct="1">
              <a:lnSpc>
                <a:spcPct val="100000"/>
              </a:lnSpc>
              <a:spcBef>
                <a:spcPts val="600"/>
              </a:spcBef>
              <a:spcAft>
                <a:spcPts val="0"/>
              </a:spcAft>
              <a:buClrTx/>
              <a:buSzTx/>
              <a:buFont typeface="+mj-lt"/>
              <a:buAutoNum type="arabicPeriod"/>
              <a:tabLst/>
              <a:defRPr/>
            </a:pPr>
            <a:r>
              <a:rPr kumimoji="0" lang="en-US" sz="1200" b="0" i="0" u="none" strike="noStrike" kern="0" cap="none" spc="0" normalizeH="0" baseline="0" noProof="0" dirty="0" smtClean="0">
                <a:ln>
                  <a:noFill/>
                </a:ln>
                <a:solidFill>
                  <a:srgbClr val="000000"/>
                </a:solidFill>
                <a:effectLst/>
                <a:uLnTx/>
                <a:uFillTx/>
                <a:latin typeface="Arial"/>
                <a:ea typeface="+mn-ea"/>
                <a:cs typeface="+mn-cs"/>
                <a:sym typeface="+mn-lt"/>
              </a:rPr>
              <a:t>Metrics collected monthly</a:t>
            </a:r>
            <a:r>
              <a:rPr kumimoji="0" lang="en-US" sz="1200" b="0" i="0" u="none" strike="noStrike" kern="0" cap="none" spc="0" normalizeH="0" noProof="0" dirty="0" smtClean="0">
                <a:ln>
                  <a:noFill/>
                </a:ln>
                <a:solidFill>
                  <a:srgbClr val="000000"/>
                </a:solidFill>
                <a:effectLst/>
                <a:uLnTx/>
                <a:uFillTx/>
                <a:latin typeface="Arial"/>
                <a:ea typeface="+mn-ea"/>
                <a:cs typeface="+mn-cs"/>
                <a:sym typeface="+mn-lt"/>
              </a:rPr>
              <a:t> by entities and reported to SHUSA RAS management team</a:t>
            </a:r>
          </a:p>
          <a:p>
            <a:pPr marL="228600" marR="0" lvl="0" indent="-228600" algn="l" defTabSz="914400" rtl="0" eaLnBrk="1" fontAlgn="base" latinLnBrk="0" hangingPunct="1">
              <a:lnSpc>
                <a:spcPct val="100000"/>
              </a:lnSpc>
              <a:spcBef>
                <a:spcPts val="600"/>
              </a:spcBef>
              <a:spcAft>
                <a:spcPts val="0"/>
              </a:spcAft>
              <a:buClrTx/>
              <a:buSzTx/>
              <a:buFont typeface="+mj-lt"/>
              <a:buAutoNum type="arabicPeriod"/>
              <a:tabLst/>
              <a:defRPr/>
            </a:pPr>
            <a:r>
              <a:rPr lang="en-US" sz="1200" kern="0" dirty="0" smtClean="0">
                <a:solidFill>
                  <a:srgbClr val="000000"/>
                </a:solidFill>
                <a:latin typeface="Arial"/>
              </a:rPr>
              <a:t>Breaches reviewed and discussed with entity and SHUSA ERM teams</a:t>
            </a:r>
          </a:p>
          <a:p>
            <a:pPr marL="228600" marR="0" lvl="0" indent="-228600" algn="l" defTabSz="914400" rtl="0" eaLnBrk="1" fontAlgn="base" latinLnBrk="0" hangingPunct="1">
              <a:lnSpc>
                <a:spcPct val="100000"/>
              </a:lnSpc>
              <a:spcBef>
                <a:spcPts val="600"/>
              </a:spcBef>
              <a:spcAft>
                <a:spcPts val="0"/>
              </a:spcAft>
              <a:buClrTx/>
              <a:buSzTx/>
              <a:buFont typeface="+mj-lt"/>
              <a:buAutoNum type="arabicPeriod"/>
              <a:tabLst/>
              <a:defRPr/>
            </a:pPr>
            <a:r>
              <a:rPr lang="en-US" sz="1200" kern="0" dirty="0" smtClean="0">
                <a:solidFill>
                  <a:srgbClr val="000000"/>
                </a:solidFill>
                <a:latin typeface="Arial"/>
              </a:rPr>
              <a:t>Valid breaches representing material business concern reported to Group</a:t>
            </a:r>
          </a:p>
          <a:p>
            <a:pPr marL="0" lvl="0" indent="0">
              <a:lnSpc>
                <a:spcPct val="100000"/>
              </a:lnSpc>
              <a:spcBef>
                <a:spcPts val="600"/>
              </a:spcBef>
              <a:buNone/>
              <a:defRPr/>
            </a:pPr>
            <a:r>
              <a:rPr lang="en-US" sz="1200" b="1" kern="0" dirty="0" smtClean="0">
                <a:solidFill>
                  <a:srgbClr val="000000"/>
                </a:solidFill>
                <a:latin typeface="Arial"/>
                <a:ea typeface="ＭＳ Ｐゴシック" pitchFamily="-112" charset="-128"/>
                <a:cs typeface="ＭＳ Ｐゴシック" pitchFamily="-112" charset="-128"/>
              </a:rPr>
              <a:t>Note: </a:t>
            </a:r>
            <a:r>
              <a:rPr lang="en-US" sz="1200" b="1" kern="0" dirty="0" smtClean="0">
                <a:solidFill>
                  <a:srgbClr val="000000"/>
                </a:solidFill>
                <a:latin typeface="Arial"/>
              </a:rPr>
              <a:t>Additional </a:t>
            </a:r>
            <a:r>
              <a:rPr lang="en-US" sz="1200" b="1" kern="0" dirty="0" smtClean="0">
                <a:solidFill>
                  <a:srgbClr val="000000"/>
                </a:solidFill>
                <a:latin typeface="Arial"/>
                <a:ea typeface="ＭＳ Ｐゴシック" pitchFamily="-112" charset="-128"/>
                <a:cs typeface="ＭＳ Ｐゴシック" pitchFamily="-112" charset="-128"/>
              </a:rPr>
              <a:t>metric values not reported in monthly SHUSA and entity RAS presentations</a:t>
            </a:r>
            <a:endParaRPr lang="en-US" sz="1200" b="1" kern="0" dirty="0">
              <a:solidFill>
                <a:srgbClr val="000000"/>
              </a:solidFill>
              <a:latin typeface="Arial" charset="0"/>
              <a:ea typeface="ＭＳ Ｐゴシック" pitchFamily="-112" charset="-128"/>
              <a:cs typeface="ＭＳ Ｐゴシック" pitchFamily="-112" charset="-128"/>
            </a:endParaRPr>
          </a:p>
        </p:txBody>
      </p:sp>
      <p:sp>
        <p:nvSpPr>
          <p:cNvPr id="15" name="Content Placeholder 4"/>
          <p:cNvSpPr txBox="1">
            <a:spLocks/>
          </p:cNvSpPr>
          <p:nvPr/>
        </p:nvSpPr>
        <p:spPr bwMode="gray">
          <a:xfrm>
            <a:off x="366713" y="1891113"/>
            <a:ext cx="4095750" cy="325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171450" marR="0" lvl="0" indent="-171450" algn="l" defTabSz="914400" rtl="0" eaLnBrk="1" fontAlgn="base" latinLnBrk="0" hangingPunct="1">
              <a:lnSpc>
                <a:spcPct val="100000"/>
              </a:lnSpc>
              <a:spcBef>
                <a:spcPts val="60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latin typeface="Arial"/>
                <a:ea typeface="+mn-ea"/>
                <a:cs typeface="+mn-cs"/>
                <a:sym typeface="+mn-lt"/>
              </a:rPr>
              <a:t>Additional </a:t>
            </a:r>
            <a:r>
              <a:rPr kumimoji="0" lang="en-US" sz="1200" b="0" i="0" u="none" strike="noStrike" kern="0" cap="none" spc="0" normalizeH="0" noProof="0" dirty="0" smtClean="0">
                <a:ln>
                  <a:noFill/>
                </a:ln>
                <a:solidFill>
                  <a:srgbClr val="000000"/>
                </a:solidFill>
                <a:effectLst/>
                <a:uLnTx/>
                <a:uFillTx/>
                <a:latin typeface="Arial"/>
                <a:ea typeface="+mn-ea"/>
                <a:cs typeface="+mn-cs"/>
                <a:sym typeface="+mn-lt"/>
              </a:rPr>
              <a:t>metrics are metrics required </a:t>
            </a:r>
            <a:r>
              <a:rPr lang="en-US" sz="1200" kern="0" dirty="0" smtClean="0">
                <a:solidFill>
                  <a:srgbClr val="000000"/>
                </a:solidFill>
                <a:latin typeface="Arial"/>
              </a:rPr>
              <a:t>by Group for line of sight to the ECB, but not currently included in the SHUSA or entity level RASs</a:t>
            </a:r>
          </a:p>
          <a:p>
            <a:pPr marL="171450" marR="0" lvl="0" indent="-171450" algn="l" defTabSz="914400" rtl="0" eaLnBrk="1" fontAlgn="base" latinLnBrk="0" hangingPunct="1">
              <a:lnSpc>
                <a:spcPct val="100000"/>
              </a:lnSpc>
              <a:spcBef>
                <a:spcPts val="60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latin typeface="Arial"/>
                <a:ea typeface="+mn-ea"/>
                <a:cs typeface="+mn-cs"/>
                <a:sym typeface="+mn-lt"/>
              </a:rPr>
              <a:t>Metrics are deemed as</a:t>
            </a:r>
            <a:r>
              <a:rPr kumimoji="0" lang="en-US" sz="1200" b="0" i="0" u="none" strike="noStrike" kern="0" cap="none" spc="0" normalizeH="0" noProof="0" dirty="0" smtClean="0">
                <a:ln>
                  <a:noFill/>
                </a:ln>
                <a:solidFill>
                  <a:srgbClr val="000000"/>
                </a:solidFill>
                <a:effectLst/>
                <a:uLnTx/>
                <a:uFillTx/>
                <a:latin typeface="Arial"/>
                <a:ea typeface="+mn-ea"/>
                <a:cs typeface="+mn-cs"/>
                <a:sym typeface="+mn-lt"/>
              </a:rPr>
              <a:t> </a:t>
            </a:r>
            <a:r>
              <a:rPr kumimoji="0" lang="en-US" sz="1200" b="0" i="0" u="none" strike="noStrike" kern="0" cap="none" spc="0" normalizeH="0" noProof="0" dirty="0" smtClean="0">
                <a:ln>
                  <a:noFill/>
                </a:ln>
                <a:solidFill>
                  <a:srgbClr val="000000"/>
                </a:solidFill>
                <a:effectLst/>
                <a:uLnTx/>
                <a:uFillTx/>
                <a:latin typeface="Arial"/>
                <a:ea typeface="+mn-ea"/>
                <a:cs typeface="+mn-cs"/>
                <a:sym typeface="+mn-lt"/>
              </a:rPr>
              <a:t>‘Additional’ </a:t>
            </a:r>
            <a:r>
              <a:rPr kumimoji="0" lang="en-US" sz="1200" b="0" i="0" u="none" strike="noStrike" kern="0" cap="none" spc="0" normalizeH="0" noProof="0" dirty="0" smtClean="0">
                <a:ln>
                  <a:noFill/>
                </a:ln>
                <a:solidFill>
                  <a:srgbClr val="000000"/>
                </a:solidFill>
                <a:effectLst/>
                <a:uLnTx/>
                <a:uFillTx/>
                <a:latin typeface="Arial"/>
                <a:ea typeface="+mn-ea"/>
                <a:cs typeface="+mn-cs"/>
                <a:sym typeface="+mn-lt"/>
              </a:rPr>
              <a:t>for </a:t>
            </a:r>
            <a:r>
              <a:rPr lang="en-US" sz="1200" kern="0" dirty="0" smtClean="0">
                <a:solidFill>
                  <a:srgbClr val="000000"/>
                </a:solidFill>
                <a:latin typeface="Arial"/>
              </a:rPr>
              <a:t>tracking only for </a:t>
            </a:r>
            <a:r>
              <a:rPr kumimoji="0" lang="en-US" sz="1200" b="0" i="0" u="none" strike="noStrike" kern="0" cap="none" spc="0" normalizeH="0" noProof="0" dirty="0" smtClean="0">
                <a:ln>
                  <a:noFill/>
                </a:ln>
                <a:solidFill>
                  <a:srgbClr val="000000"/>
                </a:solidFill>
                <a:effectLst/>
                <a:uLnTx/>
                <a:uFillTx/>
                <a:latin typeface="Arial"/>
                <a:ea typeface="+mn-ea"/>
                <a:cs typeface="+mn-cs"/>
                <a:sym typeface="+mn-lt"/>
              </a:rPr>
              <a:t>various reasons including: </a:t>
            </a:r>
          </a:p>
          <a:p>
            <a:pPr marL="476250" lvl="2" indent="-285750" defTabSz="881063">
              <a:lnSpc>
                <a:spcPct val="100000"/>
              </a:lnSpc>
              <a:spcBef>
                <a:spcPct val="30000"/>
              </a:spcBef>
              <a:spcAft>
                <a:spcPct val="0"/>
              </a:spcAft>
              <a:buFont typeface="Arial"/>
              <a:buChar char="–"/>
              <a:defRPr/>
            </a:pPr>
            <a:r>
              <a:rPr lang="en-US" sz="1200" dirty="0" smtClean="0">
                <a:solidFill>
                  <a:srgbClr val="000000"/>
                </a:solidFill>
                <a:latin typeface="Arial" charset="0"/>
                <a:ea typeface="Arial Unicode MS" pitchFamily="34" charset="-128"/>
                <a:cs typeface="Arial" charset="0"/>
              </a:rPr>
              <a:t>Designated by Group as </a:t>
            </a:r>
            <a:r>
              <a:rPr lang="en-US" sz="1200" dirty="0" smtClean="0">
                <a:solidFill>
                  <a:srgbClr val="000000"/>
                </a:solidFill>
                <a:latin typeface="Arial" charset="0"/>
                <a:ea typeface="Arial Unicode MS" pitchFamily="34" charset="-128"/>
                <a:cs typeface="Arial" charset="0"/>
              </a:rPr>
              <a:t>‘</a:t>
            </a:r>
            <a:r>
              <a:rPr lang="en-US" sz="1200" kern="0" dirty="0" smtClean="0">
                <a:solidFill>
                  <a:srgbClr val="000000"/>
                </a:solidFill>
                <a:latin typeface="Arial"/>
              </a:rPr>
              <a:t>Additional</a:t>
            </a:r>
            <a:r>
              <a:rPr lang="en-US" sz="1200" dirty="0" smtClean="0">
                <a:solidFill>
                  <a:srgbClr val="000000"/>
                </a:solidFill>
                <a:latin typeface="Arial" charset="0"/>
                <a:ea typeface="Arial Unicode MS" pitchFamily="34" charset="-128"/>
                <a:cs typeface="Arial" charset="0"/>
              </a:rPr>
              <a:t>’ </a:t>
            </a:r>
            <a:endParaRPr lang="en-US" sz="1200" dirty="0" smtClean="0">
              <a:solidFill>
                <a:srgbClr val="000000"/>
              </a:solidFill>
              <a:latin typeface="Arial" charset="0"/>
              <a:ea typeface="Arial Unicode MS" pitchFamily="34" charset="-128"/>
              <a:cs typeface="Arial" charset="0"/>
            </a:endParaRPr>
          </a:p>
          <a:p>
            <a:pPr marL="476250" lvl="2" indent="-285750" defTabSz="881063">
              <a:lnSpc>
                <a:spcPct val="100000"/>
              </a:lnSpc>
              <a:spcBef>
                <a:spcPct val="30000"/>
              </a:spcBef>
              <a:spcAft>
                <a:spcPct val="0"/>
              </a:spcAft>
              <a:buFont typeface="Arial"/>
              <a:buChar char="–"/>
              <a:defRPr/>
            </a:pPr>
            <a:r>
              <a:rPr lang="en-US" sz="1200" dirty="0">
                <a:latin typeface="Arial" panose="020B0604020202020204" pitchFamily="34" charset="0"/>
                <a:cs typeface="Arial" panose="020B0604020202020204" pitchFamily="34" charset="0"/>
              </a:rPr>
              <a:t>Not material enough to merit inclusion</a:t>
            </a:r>
          </a:p>
          <a:p>
            <a:pPr marL="476250" lvl="2" indent="-285750" defTabSz="881063">
              <a:lnSpc>
                <a:spcPct val="100000"/>
              </a:lnSpc>
              <a:spcBef>
                <a:spcPct val="30000"/>
              </a:spcBef>
              <a:spcAft>
                <a:spcPct val="0"/>
              </a:spcAft>
              <a:buFont typeface="Arial"/>
              <a:buChar char="–"/>
              <a:defRPr/>
            </a:pPr>
            <a:r>
              <a:rPr lang="en-US" sz="1200" dirty="0">
                <a:latin typeface="Arial" panose="020B0604020202020204" pitchFamily="34" charset="0"/>
                <a:cs typeface="Arial" panose="020B0604020202020204" pitchFamily="34" charset="0"/>
              </a:rPr>
              <a:t>Calibration not </a:t>
            </a:r>
            <a:r>
              <a:rPr lang="en-US" sz="1200" dirty="0" smtClean="0">
                <a:latin typeface="Arial" panose="020B0604020202020204" pitchFamily="34" charset="0"/>
                <a:cs typeface="Arial" panose="020B0604020202020204" pitchFamily="34" charset="0"/>
              </a:rPr>
              <a:t>yet linked </a:t>
            </a:r>
            <a:r>
              <a:rPr lang="en-US" sz="1200" dirty="0">
                <a:latin typeface="Arial" panose="020B0604020202020204" pitchFamily="34" charset="0"/>
                <a:cs typeface="Arial" panose="020B0604020202020204" pitchFamily="34" charset="0"/>
              </a:rPr>
              <a:t>to CCAR and </a:t>
            </a:r>
            <a:r>
              <a:rPr lang="en-US" sz="1200" dirty="0" smtClean="0">
                <a:latin typeface="Arial" panose="020B0604020202020204" pitchFamily="34" charset="0"/>
                <a:cs typeface="Arial" panose="020B0604020202020204" pitchFamily="34" charset="0"/>
              </a:rPr>
              <a:t>other linked RAS metrics due to data constraints</a:t>
            </a:r>
            <a:endParaRPr lang="en-US" sz="1200" dirty="0">
              <a:latin typeface="Arial" panose="020B0604020202020204" pitchFamily="34" charset="0"/>
              <a:cs typeface="Arial" panose="020B0604020202020204" pitchFamily="34" charset="0"/>
            </a:endParaRPr>
          </a:p>
          <a:p>
            <a:pPr marL="476250" lvl="2" indent="-285750" defTabSz="881063">
              <a:lnSpc>
                <a:spcPct val="100000"/>
              </a:lnSpc>
              <a:spcBef>
                <a:spcPct val="30000"/>
              </a:spcBef>
              <a:spcAft>
                <a:spcPct val="0"/>
              </a:spcAft>
              <a:buFont typeface="Arial"/>
              <a:buChar char="–"/>
              <a:defRPr/>
            </a:pPr>
            <a:r>
              <a:rPr lang="en-US" sz="1200" dirty="0" smtClean="0">
                <a:solidFill>
                  <a:srgbClr val="000000"/>
                </a:solidFill>
                <a:latin typeface="Arial" charset="0"/>
                <a:ea typeface="Arial Unicode MS" pitchFamily="34" charset="-128"/>
                <a:cs typeface="Arial" charset="0"/>
              </a:rPr>
              <a:t>Insufficient understanding of metric behavior and corresponding appropriate limits</a:t>
            </a:r>
            <a:endParaRPr lang="en-US" sz="1200" dirty="0">
              <a:solidFill>
                <a:srgbClr val="000000"/>
              </a:solidFill>
              <a:latin typeface="Arial" charset="0"/>
              <a:ea typeface="Arial Unicode MS" pitchFamily="34" charset="-128"/>
              <a:cs typeface="Arial" charset="0"/>
            </a:endParaRPr>
          </a:p>
          <a:p>
            <a:pPr marL="476250" lvl="2" indent="-285750" defTabSz="881063">
              <a:lnSpc>
                <a:spcPct val="100000"/>
              </a:lnSpc>
              <a:spcBef>
                <a:spcPct val="30000"/>
              </a:spcBef>
              <a:spcAft>
                <a:spcPct val="0"/>
              </a:spcAft>
              <a:buFont typeface="Arial"/>
              <a:buChar char="–"/>
              <a:defRPr/>
            </a:pPr>
            <a:r>
              <a:rPr lang="en-US" sz="1200" dirty="0" smtClean="0">
                <a:solidFill>
                  <a:srgbClr val="000000"/>
                </a:solidFill>
                <a:latin typeface="Arial" charset="0"/>
                <a:ea typeface="Arial Unicode MS" pitchFamily="34" charset="-128"/>
                <a:cs typeface="Arial" charset="0"/>
              </a:rPr>
              <a:t>Limited data availability and concerns about data quality</a:t>
            </a:r>
          </a:p>
          <a:p>
            <a:pPr marL="476250" lvl="2" indent="-285750" defTabSz="881063">
              <a:lnSpc>
                <a:spcPct val="100000"/>
              </a:lnSpc>
              <a:spcBef>
                <a:spcPct val="30000"/>
              </a:spcBef>
              <a:spcAft>
                <a:spcPct val="0"/>
              </a:spcAft>
              <a:buFont typeface="Arial"/>
              <a:buChar char="–"/>
              <a:defRPr/>
            </a:pPr>
            <a:endParaRPr kumimoji="0" lang="en-US" sz="1200" b="0" i="0" u="none" strike="noStrike" kern="0" cap="none" spc="0" normalizeH="0" noProof="0" dirty="0" smtClean="0">
              <a:ln>
                <a:noFill/>
              </a:ln>
              <a:solidFill>
                <a:srgbClr val="000000"/>
              </a:solidFill>
              <a:effectLst/>
              <a:uLnTx/>
              <a:uFillTx/>
              <a:latin typeface="Arial"/>
              <a:ea typeface="+mn-ea"/>
              <a:cs typeface="+mn-cs"/>
              <a:sym typeface="+mn-lt"/>
            </a:endParaRPr>
          </a:p>
          <a:p>
            <a:pPr marL="180000" lvl="1" indent="0">
              <a:lnSpc>
                <a:spcPct val="100000"/>
              </a:lnSpc>
              <a:spcBef>
                <a:spcPts val="600"/>
              </a:spcBef>
              <a:buNone/>
              <a:defRPr/>
            </a:pPr>
            <a:endParaRPr kumimoji="0" lang="en-US" sz="1200" b="0" i="0" u="none" strike="noStrike" kern="0" cap="none" spc="0" normalizeH="0" noProof="0" dirty="0" smtClean="0">
              <a:ln>
                <a:noFill/>
              </a:ln>
              <a:solidFill>
                <a:srgbClr val="000000"/>
              </a:solidFill>
              <a:effectLst/>
              <a:uLnTx/>
              <a:uFillTx/>
              <a:latin typeface="Arial"/>
              <a:ea typeface="+mn-ea"/>
              <a:cs typeface="+mn-cs"/>
              <a:sym typeface="+mn-lt"/>
            </a:endParaRPr>
          </a:p>
        </p:txBody>
      </p:sp>
    </p:spTree>
    <p:extLst>
      <p:ext uri="{BB962C8B-B14F-4D97-AF65-F5344CB8AC3E}">
        <p14:creationId xmlns:p14="http://schemas.microsoft.com/office/powerpoint/2010/main" val="25670315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extLst>
              <p:ext uri="{D42A27DB-BD31-4B8C-83A1-F6EECF244321}">
                <p14:modId xmlns:p14="http://schemas.microsoft.com/office/powerpoint/2010/main" val="35214372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809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668258815"/>
              </p:ext>
            </p:extLst>
          </p:nvPr>
        </p:nvGraphicFramePr>
        <p:xfrm>
          <a:off x="619760" y="1766888"/>
          <a:ext cx="8627427" cy="4003992"/>
        </p:xfrm>
        <a:graphic>
          <a:graphicData uri="http://schemas.openxmlformats.org/drawingml/2006/table">
            <a:tbl>
              <a:tblPr firstRow="1" bandRow="1">
                <a:tableStyleId>{839DD9DD-9E6C-4910-8AC0-68ADFF6A6AFC}</a:tableStyleId>
              </a:tblPr>
              <a:tblGrid>
                <a:gridCol w="1879600"/>
                <a:gridCol w="6747827"/>
              </a:tblGrid>
              <a:tr h="1157065">
                <a:tc>
                  <a:txBody>
                    <a:bodyPr/>
                    <a:lstStyle/>
                    <a:p>
                      <a:endParaRPr lang="en-US" sz="1200" b="0" dirty="0">
                        <a:latin typeface="Arial" panose="020B0604020202020204" pitchFamily="34" charset="0"/>
                        <a:cs typeface="Arial" panose="020B0604020202020204" pitchFamily="34" charset="0"/>
                      </a:endParaRPr>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200" b="0" dirty="0" smtClean="0">
                          <a:latin typeface="Arial" panose="020B0604020202020204" pitchFamily="34" charset="0"/>
                          <a:cs typeface="Arial" panose="020B0604020202020204" pitchFamily="34" charset="0"/>
                        </a:rPr>
                        <a:t>The SHUSA Risk Appetite Statement is anchored in specific objectives for risk-taking</a:t>
                      </a:r>
                    </a:p>
                    <a:p>
                      <a:pPr marL="742950" lvl="1" indent="-285750">
                        <a:buFont typeface="Arial" panose="020B0604020202020204" pitchFamily="34" charset="0"/>
                        <a:buChar char="-"/>
                      </a:pPr>
                      <a:r>
                        <a:rPr lang="en-US" sz="1200" b="0" dirty="0" smtClean="0">
                          <a:latin typeface="Arial" panose="020B0604020202020204" pitchFamily="34" charset="0"/>
                          <a:cs typeface="Arial" panose="020B0604020202020204" pitchFamily="34" charset="0"/>
                        </a:rPr>
                        <a:t>Meet regulatory constraints as an </a:t>
                      </a:r>
                      <a:r>
                        <a:rPr lang="en-US" sz="1200" b="0" smtClean="0">
                          <a:latin typeface="Arial" panose="020B0604020202020204" pitchFamily="34" charset="0"/>
                          <a:cs typeface="Arial" panose="020B0604020202020204" pitchFamily="34" charset="0"/>
                        </a:rPr>
                        <a:t>autonomous subsidiary</a:t>
                      </a:r>
                      <a:endParaRPr lang="en-US" sz="1200" b="0" dirty="0"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200" b="0" dirty="0" smtClean="0">
                          <a:latin typeface="Arial" panose="020B0604020202020204" pitchFamily="34" charset="0"/>
                          <a:cs typeface="Arial" panose="020B0604020202020204" pitchFamily="34" charset="0"/>
                        </a:rPr>
                        <a:t>Sustain confidence of external stakeholders</a:t>
                      </a:r>
                    </a:p>
                    <a:p>
                      <a:pPr marL="742950" lvl="1" indent="-285750">
                        <a:buFont typeface="Arial" panose="020B0604020202020204" pitchFamily="34" charset="0"/>
                        <a:buChar char="-"/>
                      </a:pPr>
                      <a:r>
                        <a:rPr lang="en-US" sz="1200" b="0" dirty="0" smtClean="0">
                          <a:latin typeface="Arial" panose="020B0604020202020204" pitchFamily="34" charset="0"/>
                          <a:cs typeface="Arial" panose="020B0604020202020204" pitchFamily="34" charset="0"/>
                        </a:rPr>
                        <a:t>Minimize control-related risks</a:t>
                      </a:r>
                    </a:p>
                    <a:p>
                      <a:pPr marL="742950" lvl="1" indent="-285750">
                        <a:buFont typeface="Arial" panose="020B0604020202020204" pitchFamily="34" charset="0"/>
                        <a:buChar char="-"/>
                      </a:pPr>
                      <a:r>
                        <a:rPr lang="en-US" sz="1200" b="0" dirty="0" smtClean="0">
                          <a:latin typeface="Arial" panose="020B0604020202020204" pitchFamily="34" charset="0"/>
                          <a:cs typeface="Arial" panose="020B0604020202020204" pitchFamily="34" charset="0"/>
                        </a:rPr>
                        <a:t>Comply with Santander S.A.’s (or “Group”) consolidated risk appetite</a:t>
                      </a:r>
                    </a:p>
                  </a:txBody>
                  <a:tcPr>
                    <a:lnL w="12700" cap="flat" cmpd="sng" algn="ctr">
                      <a:solidFill>
                        <a:schemeClr val="bg1"/>
                      </a:solidFill>
                      <a:prstDash val="solid"/>
                      <a:round/>
                      <a:headEnd type="none" w="med" len="med"/>
                      <a:tailEnd type="none" w="med" len="med"/>
                    </a:lnL>
                    <a:lnB w="6350" cap="flat" cmpd="sng" algn="ctr">
                      <a:solidFill>
                        <a:schemeClr val="bg2"/>
                      </a:solidFill>
                      <a:prstDash val="solid"/>
                      <a:round/>
                      <a:headEnd type="none" w="med" len="med"/>
                      <a:tailEnd type="none" w="med" len="med"/>
                    </a:lnB>
                    <a:solidFill>
                      <a:schemeClr val="bg1"/>
                    </a:solidFill>
                  </a:tcPr>
                </a:tc>
              </a:tr>
              <a:tr h="978196">
                <a:tc>
                  <a:txBody>
                    <a:bodyPr/>
                    <a:lstStyle/>
                    <a:p>
                      <a:endParaRPr lang="en-US" sz="1200" b="0" dirty="0">
                        <a:latin typeface="Arial" panose="020B0604020202020204" pitchFamily="34" charset="0"/>
                        <a:cs typeface="Arial" panose="020B0604020202020204" pitchFamily="34"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200" b="0" dirty="0" smtClean="0">
                          <a:latin typeface="Arial" panose="020B0604020202020204" pitchFamily="34" charset="0"/>
                          <a:cs typeface="Arial" panose="020B0604020202020204" pitchFamily="34" charset="0"/>
                        </a:rPr>
                        <a:t>Metrics are selected to target the four primary SHUSA </a:t>
                      </a:r>
                      <a:r>
                        <a:rPr lang="en-US" sz="1200" b="0" baseline="0" dirty="0" smtClean="0">
                          <a:latin typeface="Arial" panose="020B0604020202020204" pitchFamily="34" charset="0"/>
                          <a:cs typeface="Arial" panose="020B0604020202020204" pitchFamily="34" charset="0"/>
                        </a:rPr>
                        <a:t>RAS </a:t>
                      </a:r>
                      <a:r>
                        <a:rPr lang="en-US" sz="1200" b="0" dirty="0" smtClean="0">
                          <a:latin typeface="Arial" panose="020B0604020202020204" pitchFamily="34" charset="0"/>
                          <a:cs typeface="Arial" panose="020B0604020202020204" pitchFamily="34" charset="0"/>
                        </a:rPr>
                        <a:t>objectives</a:t>
                      </a:r>
                      <a:r>
                        <a:rPr lang="en-US" sz="1200" b="0" baseline="0" dirty="0" smtClean="0">
                          <a:latin typeface="Arial" panose="020B0604020202020204" pitchFamily="34" charset="0"/>
                          <a:cs typeface="Arial" panose="020B0604020202020204" pitchFamily="34" charset="0"/>
                        </a:rPr>
                        <a:t> using a</a:t>
                      </a:r>
                      <a:r>
                        <a:rPr lang="en-US" sz="1200" b="0" kern="1200" dirty="0" smtClean="0">
                          <a:solidFill>
                            <a:schemeClr val="tx1"/>
                          </a:solidFill>
                          <a:latin typeface="Arial" panose="020B0604020202020204" pitchFamily="34" charset="0"/>
                          <a:ea typeface="+mn-ea"/>
                          <a:cs typeface="Arial" panose="020B0604020202020204" pitchFamily="34" charset="0"/>
                        </a:rPr>
                        <a:t> common risk taxonomy (tied to ERM</a:t>
                      </a:r>
                      <a:r>
                        <a:rPr lang="en-US" sz="1200" b="0" kern="1200" baseline="0" dirty="0" smtClean="0">
                          <a:solidFill>
                            <a:schemeClr val="tx1"/>
                          </a:solidFill>
                          <a:latin typeface="Arial" panose="020B0604020202020204" pitchFamily="34" charset="0"/>
                          <a:ea typeface="+mn-ea"/>
                          <a:cs typeface="Arial" panose="020B0604020202020204" pitchFamily="34" charset="0"/>
                        </a:rPr>
                        <a:t> Risk Taxonomy) </a:t>
                      </a:r>
                      <a:r>
                        <a:rPr lang="en-US" sz="1200" b="0" kern="1200" dirty="0" smtClean="0">
                          <a:solidFill>
                            <a:schemeClr val="tx1"/>
                          </a:solidFill>
                          <a:latin typeface="Arial" panose="020B0604020202020204" pitchFamily="34" charset="0"/>
                          <a:ea typeface="+mn-ea"/>
                          <a:cs typeface="Arial" panose="020B0604020202020204" pitchFamily="34" charset="0"/>
                        </a:rPr>
                        <a:t>across entities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latin typeface="Arial" panose="020B0604020202020204" pitchFamily="34" charset="0"/>
                          <a:cs typeface="Arial" panose="020B0604020202020204" pitchFamily="34" charset="0"/>
                        </a:rPr>
                        <a:t>Supporting qualitative statements are set for each entity and applicable risk taxonomy category</a:t>
                      </a:r>
                    </a:p>
                  </a:txBody>
                  <a:tcPr>
                    <a:lnL w="12700" cap="flat" cmpd="sng" algn="ctr">
                      <a:solidFill>
                        <a:schemeClr val="bg1"/>
                      </a:solidFill>
                      <a:prstDash val="solid"/>
                      <a:round/>
                      <a:headEnd type="none" w="med" len="med"/>
                      <a:tailEnd type="none" w="med" len="med"/>
                    </a:lnL>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r>
              <a:tr h="862891">
                <a:tc rowSpan="2">
                  <a:txBody>
                    <a:bodyPr/>
                    <a:lstStyle/>
                    <a:p>
                      <a:endParaRPr lang="en-US" sz="1200" b="0" dirty="0">
                        <a:latin typeface="Arial" panose="020B0604020202020204" pitchFamily="34" charset="0"/>
                        <a:cs typeface="Arial" panose="020B0604020202020204" pitchFamily="34" charset="0"/>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A set of “anchor points” are developed for calibration to ensure internal consistency using:</a:t>
                      </a:r>
                    </a:p>
                    <a:p>
                      <a:pPr marL="625475" lvl="1" indent="-285750">
                        <a:buFont typeface="Arial" panose="020B0604020202020204" pitchFamily="34" charset="0"/>
                        <a:buChar char="-"/>
                      </a:pPr>
                      <a:r>
                        <a:rPr lang="en-US" sz="1200" b="0" dirty="0" smtClean="0">
                          <a:latin typeface="Arial" panose="020B0604020202020204" pitchFamily="34" charset="0"/>
                          <a:cs typeface="Arial" panose="020B0604020202020204" pitchFamily="34" charset="0"/>
                        </a:rPr>
                        <a:t>I</a:t>
                      </a:r>
                      <a:r>
                        <a:rPr lang="en-US" sz="1200" dirty="0" smtClean="0">
                          <a:latin typeface="Arial" panose="020B0604020202020204" pitchFamily="34" charset="0"/>
                          <a:cs typeface="Arial" panose="020B0604020202020204" pitchFamily="34" charset="0"/>
                        </a:rPr>
                        <a:t>nternal risk policies</a:t>
                      </a:r>
                    </a:p>
                    <a:p>
                      <a:pPr marL="625475" lvl="1" indent="-2857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Model projections (CCAR</a:t>
                      </a:r>
                      <a:r>
                        <a:rPr lang="en-US" sz="1200" baseline="0" dirty="0" smtClean="0">
                          <a:latin typeface="Arial" panose="020B0604020202020204" pitchFamily="34" charset="0"/>
                          <a:cs typeface="Arial" panose="020B0604020202020204" pitchFamily="34" charset="0"/>
                        </a:rPr>
                        <a:t> and non-CCAR)</a:t>
                      </a:r>
                    </a:p>
                    <a:p>
                      <a:pPr marL="625475" lvl="1" indent="-2857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Analysis of internal and external data</a:t>
                      </a:r>
                    </a:p>
                  </a:txBody>
                  <a:tcP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r>
              <a:tr h="894080">
                <a:tc vMerge="1">
                  <a:txBody>
                    <a:bodyPr/>
                    <a:lstStyle/>
                    <a:p>
                      <a:endParaRPr lang="en-US"/>
                    </a:p>
                  </a:txBody>
                  <a:tcPr/>
                </a:tc>
                <a:tc>
                  <a:txBody>
                    <a:bodyPr/>
                    <a:lstStyle/>
                    <a:p>
                      <a:pPr marL="2857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Senior leadership refines limits  to ensure </a:t>
                      </a:r>
                      <a:r>
                        <a:rPr lang="en-US" sz="1200" kern="1200" baseline="0" dirty="0" smtClean="0">
                          <a:solidFill>
                            <a:schemeClr val="tx1"/>
                          </a:solidFill>
                          <a:latin typeface="Arial" panose="020B0604020202020204" pitchFamily="34" charset="0"/>
                          <a:ea typeface="+mn-ea"/>
                          <a:cs typeface="Arial" panose="020B0604020202020204" pitchFamily="34" charset="0"/>
                        </a:rPr>
                        <a:t>consistency with internal management plans and </a:t>
                      </a:r>
                      <a:r>
                        <a:rPr lang="en-US" sz="1200" kern="1200" dirty="0" smtClean="0">
                          <a:solidFill>
                            <a:schemeClr val="tx1"/>
                          </a:solidFill>
                          <a:latin typeface="Arial" panose="020B0604020202020204" pitchFamily="34" charset="0"/>
                          <a:ea typeface="+mn-ea"/>
                          <a:cs typeface="Arial" panose="020B0604020202020204" pitchFamily="34" charset="0"/>
                        </a:rPr>
                        <a:t>forward-looking strategic vision, including:</a:t>
                      </a:r>
                    </a:p>
                    <a:p>
                      <a:pPr marL="625475" lvl="1" indent="-285750">
                        <a:buFont typeface="Arial" panose="020B0604020202020204" pitchFamily="34" charset="0"/>
                        <a:buChar char="-"/>
                      </a:pPr>
                      <a:r>
                        <a:rPr lang="en-US" sz="1200" b="0" dirty="0" smtClean="0">
                          <a:latin typeface="Arial" panose="020B0604020202020204" pitchFamily="34" charset="0"/>
                          <a:cs typeface="Arial" panose="020B0604020202020204" pitchFamily="34" charset="0"/>
                        </a:rPr>
                        <a:t>SSLLC</a:t>
                      </a:r>
                      <a:r>
                        <a:rPr lang="en-US" sz="1200" b="0" baseline="0" dirty="0" smtClean="0">
                          <a:latin typeface="Arial" panose="020B0604020202020204" pitchFamily="34" charset="0"/>
                          <a:cs typeface="Arial" panose="020B0604020202020204" pitchFamily="34" charset="0"/>
                        </a:rPr>
                        <a:t> </a:t>
                      </a:r>
                      <a:r>
                        <a:rPr lang="en-US" sz="1200" b="0" dirty="0" smtClean="0">
                          <a:latin typeface="Arial" panose="020B0604020202020204" pitchFamily="34" charset="0"/>
                          <a:cs typeface="Arial" panose="020B0604020202020204" pitchFamily="34" charset="0"/>
                        </a:rPr>
                        <a:t>risk teams</a:t>
                      </a:r>
                      <a:endParaRPr lang="en-US" sz="1200" b="0" baseline="0" dirty="0" smtClean="0">
                        <a:latin typeface="Arial" panose="020B0604020202020204" pitchFamily="34" charset="0"/>
                        <a:cs typeface="Arial" panose="020B0604020202020204" pitchFamily="34" charset="0"/>
                      </a:endParaRPr>
                    </a:p>
                    <a:p>
                      <a:pPr marL="625475"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latin typeface="Arial" panose="020B0604020202020204" pitchFamily="34" charset="0"/>
                          <a:cs typeface="Arial" panose="020B0604020202020204" pitchFamily="34" charset="0"/>
                        </a:rPr>
                        <a:t>SSLLC business leaders</a:t>
                      </a:r>
                    </a:p>
                    <a:p>
                      <a:pPr marL="625475" lvl="1" indent="-285750">
                        <a:buFont typeface="Arial" panose="020B0604020202020204" pitchFamily="34" charset="0"/>
                        <a:buChar char="-"/>
                      </a:pPr>
                      <a:r>
                        <a:rPr lang="en-US" sz="1200" b="0" baseline="0" dirty="0" smtClean="0">
                          <a:latin typeface="Arial" panose="020B0604020202020204" pitchFamily="34" charset="0"/>
                          <a:cs typeface="Arial" panose="020B0604020202020204" pitchFamily="34" charset="0"/>
                        </a:rPr>
                        <a:t>SHUSA risk teams</a:t>
                      </a:r>
                      <a:endParaRPr lang="en-US" sz="1200" b="0" dirty="0" smtClean="0">
                        <a:latin typeface="Arial" panose="020B0604020202020204" pitchFamily="34" charset="0"/>
                        <a:cs typeface="Arial" panose="020B0604020202020204" pitchFamily="34" charset="0"/>
                      </a:endParaRPr>
                    </a:p>
                  </a:txBody>
                  <a:tcP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r>
            </a:tbl>
          </a:graphicData>
        </a:graphic>
      </p:graphicFrame>
      <p:sp>
        <p:nvSpPr>
          <p:cNvPr id="3" name="Content Placeholder 2"/>
          <p:cNvSpPr>
            <a:spLocks noGrp="1"/>
          </p:cNvSpPr>
          <p:nvPr>
            <p:ph sz="quarter" idx="11"/>
          </p:nvPr>
        </p:nvSpPr>
        <p:spPr>
          <a:xfrm>
            <a:off x="348437" y="455821"/>
            <a:ext cx="8666245" cy="435610"/>
          </a:xfrm>
        </p:spPr>
        <p:txBody>
          <a:bodyPr/>
          <a:lstStyle/>
          <a:p>
            <a:r>
              <a:rPr lang="en-US" dirty="0" smtClean="0"/>
              <a:t>Board </a:t>
            </a:r>
            <a:r>
              <a:rPr lang="en-US" dirty="0"/>
              <a:t>level Risk Appetite Statements for </a:t>
            </a:r>
            <a:r>
              <a:rPr lang="en-US" dirty="0" smtClean="0"/>
              <a:t>SHUSA</a:t>
            </a:r>
            <a:r>
              <a:rPr lang="en-US" dirty="0"/>
              <a:t> </a:t>
            </a:r>
            <a:r>
              <a:rPr lang="en-US" dirty="0" smtClean="0"/>
              <a:t>and its entities</a:t>
            </a:r>
            <a:endParaRPr lang="en-US" dirty="0"/>
          </a:p>
        </p:txBody>
      </p:sp>
      <p:sp>
        <p:nvSpPr>
          <p:cNvPr id="4" name="Text Box 75"/>
          <p:cNvSpPr txBox="1">
            <a:spLocks noChangeArrowheads="1"/>
          </p:cNvSpPr>
          <p:nvPr/>
        </p:nvSpPr>
        <p:spPr bwMode="gray">
          <a:xfrm>
            <a:off x="366713" y="98167"/>
            <a:ext cx="639599"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nSpc>
                <a:spcPct val="100000"/>
              </a:lnSpc>
            </a:pPr>
            <a:r>
              <a:rPr lang="en-US" sz="1200" dirty="0" smtClean="0">
                <a:solidFill>
                  <a:schemeClr val="bg1">
                    <a:lumMod val="50000"/>
                  </a:schemeClr>
                </a:solidFill>
              </a:rPr>
              <a:t>Overview</a:t>
            </a:r>
            <a:endParaRPr lang="en-US" sz="1200" dirty="0">
              <a:solidFill>
                <a:schemeClr val="bg1">
                  <a:lumMod val="50000"/>
                </a:schemeClr>
              </a:solidFill>
            </a:endParaRPr>
          </a:p>
        </p:txBody>
      </p:sp>
      <p:sp>
        <p:nvSpPr>
          <p:cNvPr id="6" name="AutoShape 5"/>
          <p:cNvSpPr>
            <a:spLocks noChangeArrowheads="1"/>
          </p:cNvSpPr>
          <p:nvPr/>
        </p:nvSpPr>
        <p:spPr bwMode="gray">
          <a:xfrm rot="5400000">
            <a:off x="971642" y="1515122"/>
            <a:ext cx="1058400" cy="1782954"/>
          </a:xfrm>
          <a:prstGeom prst="homePlate">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Set SHUSA RAS objectives</a:t>
            </a:r>
            <a:endParaRPr lang="en-GB" altLang="zh-CN" sz="1100" b="1" dirty="0">
              <a:latin typeface="Arial" panose="020B0604020202020204" pitchFamily="34" charset="0"/>
              <a:ea typeface="+mj-ea"/>
              <a:cs typeface="Arial" panose="020B0604020202020204" pitchFamily="34" charset="0"/>
            </a:endParaRPr>
          </a:p>
        </p:txBody>
      </p:sp>
      <p:sp>
        <p:nvSpPr>
          <p:cNvPr id="7" name="AutoShape 2"/>
          <p:cNvSpPr>
            <a:spLocks noChangeArrowheads="1"/>
          </p:cNvSpPr>
          <p:nvPr/>
        </p:nvSpPr>
        <p:spPr bwMode="gray">
          <a:xfrm rot="5400000">
            <a:off x="971642" y="4410881"/>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Review and apply management adjustments</a:t>
            </a:r>
            <a:endParaRPr lang="en-GB" altLang="zh-CN" sz="1100" b="1" dirty="0">
              <a:latin typeface="Arial" panose="020B0604020202020204" pitchFamily="34" charset="0"/>
              <a:ea typeface="+mj-ea"/>
              <a:cs typeface="Arial" panose="020B0604020202020204" pitchFamily="34" charset="0"/>
            </a:endParaRPr>
          </a:p>
        </p:txBody>
      </p:sp>
      <p:sp>
        <p:nvSpPr>
          <p:cNvPr id="8" name="AutoShape 3"/>
          <p:cNvSpPr>
            <a:spLocks noChangeArrowheads="1"/>
          </p:cNvSpPr>
          <p:nvPr/>
        </p:nvSpPr>
        <p:spPr bwMode="gray">
          <a:xfrm rot="5400000">
            <a:off x="971642" y="3445628"/>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Calibrate anchor points for metric limits</a:t>
            </a:r>
            <a:endParaRPr lang="en-GB" altLang="zh-CN" sz="1100" b="1" dirty="0">
              <a:latin typeface="Arial" panose="020B0604020202020204" pitchFamily="34" charset="0"/>
              <a:ea typeface="+mj-ea"/>
              <a:cs typeface="Arial" panose="020B0604020202020204" pitchFamily="34" charset="0"/>
            </a:endParaRPr>
          </a:p>
        </p:txBody>
      </p:sp>
      <p:sp>
        <p:nvSpPr>
          <p:cNvPr id="9" name="AutoShape 4"/>
          <p:cNvSpPr>
            <a:spLocks noChangeArrowheads="1"/>
          </p:cNvSpPr>
          <p:nvPr/>
        </p:nvSpPr>
        <p:spPr bwMode="gray">
          <a:xfrm rot="5400000">
            <a:off x="971642" y="2480375"/>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Identify metrics to track objectives at SHUSA and SSLLC level</a:t>
            </a:r>
            <a:endParaRPr lang="en-GB" altLang="zh-CN" sz="1100" b="1" dirty="0">
              <a:latin typeface="Arial" panose="020B0604020202020204" pitchFamily="34" charset="0"/>
              <a:ea typeface="+mj-ea"/>
              <a:cs typeface="Arial" panose="020B0604020202020204" pitchFamily="34" charset="0"/>
            </a:endParaRPr>
          </a:p>
        </p:txBody>
      </p:sp>
      <p:sp>
        <p:nvSpPr>
          <p:cNvPr id="11" name="Text Placeholder 2"/>
          <p:cNvSpPr txBox="1">
            <a:spLocks/>
          </p:cNvSpPr>
          <p:nvPr/>
        </p:nvSpPr>
        <p:spPr bwMode="auto">
          <a:xfrm>
            <a:off x="365760" y="1466434"/>
            <a:ext cx="2727831"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dirty="0" smtClean="0">
                <a:latin typeface="Arial" charset="0"/>
                <a:ea typeface="ＭＳ Ｐゴシック"/>
              </a:rPr>
              <a:t>RAS </a:t>
            </a: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development process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Tree>
    <p:extLst>
      <p:ext uri="{BB962C8B-B14F-4D97-AF65-F5344CB8AC3E}">
        <p14:creationId xmlns:p14="http://schemas.microsoft.com/office/powerpoint/2010/main" val="26024906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63207164"/>
              </p:ext>
            </p:extLst>
          </p:nvPr>
        </p:nvGraphicFramePr>
        <p:xfrm>
          <a:off x="365760" y="1463040"/>
          <a:ext cx="8896351" cy="2834640"/>
        </p:xfrm>
        <a:graphic>
          <a:graphicData uri="http://schemas.openxmlformats.org/drawingml/2006/table">
            <a:tbl>
              <a:tblPr firstRow="1" bandRow="1"/>
              <a:tblGrid>
                <a:gridCol w="1210391"/>
                <a:gridCol w="3488151"/>
                <a:gridCol w="1257359"/>
                <a:gridCol w="1470225"/>
                <a:gridCol w="1470225"/>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Mar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Additional </a:t>
                      </a:r>
                      <a:r>
                        <a:rPr lang="en-US" sz="1100" b="1" kern="1200" dirty="0" smtClean="0">
                          <a:solidFill>
                            <a:schemeClr val="tx1"/>
                          </a:solidFill>
                          <a:latin typeface="Arial" panose="020B0604020202020204" pitchFamily="34" charset="0"/>
                          <a:ea typeface="+mn-ea"/>
                          <a:cs typeface="Arial" panose="020B0604020202020204" pitchFamily="34" charset="0"/>
                        </a:rPr>
                        <a:t>metric threshold</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96240">
                <a:tc rowSpan="6">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Operational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chemeClr val="tx1"/>
                          </a:solidFill>
                          <a:effectLst/>
                          <a:latin typeface="Arial" panose="020B0604020202020204" pitchFamily="34" charset="0"/>
                          <a:cs typeface="Arial" panose="020B0604020202020204" pitchFamily="34" charset="0"/>
                        </a:rPr>
                        <a:t>Relevant OR Events R1 (number)</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Quarterly</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dirty="0" smtClean="0">
                          <a:solidFill>
                            <a:schemeClr val="tx1"/>
                          </a:solidFill>
                          <a:latin typeface="Arial" panose="020B0604020202020204" pitchFamily="34" charset="0"/>
                          <a:cs typeface="Arial" panose="020B0604020202020204" pitchFamily="34" charset="0"/>
                        </a:rPr>
                        <a:t>0.6</a:t>
                      </a: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ts val="1000"/>
                        </a:lnSpc>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962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IT </a:t>
                      </a:r>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Relevant Incidents</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ts val="1000"/>
                        </a:lnSpc>
                      </a:pPr>
                      <a:r>
                        <a:rPr lang="en-US" sz="1100" b="0" strike="noStrike" baseline="0" dirty="0" smtClean="0">
                          <a:solidFill>
                            <a:schemeClr val="tx1"/>
                          </a:solidFill>
                          <a:latin typeface="Arial" panose="020B0604020202020204" pitchFamily="34" charset="0"/>
                          <a:cs typeface="Arial" panose="020B0604020202020204" pitchFamily="34" charset="0"/>
                        </a:rPr>
                        <a:t>TBD</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962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 </a:t>
                      </a:r>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IT Systems Availability</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algn="ctr">
                        <a:lnSpc>
                          <a:spcPts val="1000"/>
                        </a:lnSpc>
                      </a:pPr>
                      <a:r>
                        <a:rPr lang="en-US" sz="1100" dirty="0" smtClean="0">
                          <a:solidFill>
                            <a:schemeClr val="tx1"/>
                          </a:solidFill>
                          <a:latin typeface="Arial" panose="020B0604020202020204" pitchFamily="34" charset="0"/>
                          <a:cs typeface="Arial" panose="020B0604020202020204" pitchFamily="34" charset="0"/>
                        </a:rPr>
                        <a:t>N/A</a:t>
                      </a:r>
                      <a:r>
                        <a:rPr lang="en-US" sz="1100" baseline="0" dirty="0" smtClean="0">
                          <a:solidFill>
                            <a:schemeClr val="tx1"/>
                          </a:solidFill>
                          <a:latin typeface="Arial" panose="020B0604020202020204" pitchFamily="34" charset="0"/>
                          <a:cs typeface="Arial" panose="020B0604020202020204" pitchFamily="34" charset="0"/>
                        </a:rPr>
                        <a:t> Shared Systems</a:t>
                      </a:r>
                      <a:endParaRPr lang="en-US" sz="110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4">
                  <a:txBody>
                    <a:bodyPr/>
                    <a:lstStyle/>
                    <a:p>
                      <a:pPr algn="ctr">
                        <a:lnSpc>
                          <a:spcPts val="1000"/>
                        </a:lnSpc>
                      </a:pPr>
                      <a:r>
                        <a:rPr lang="en-US" sz="1100" dirty="0" smtClean="0">
                          <a:solidFill>
                            <a:schemeClr val="tx1"/>
                          </a:solidFill>
                          <a:latin typeface="Arial" panose="020B0604020202020204" pitchFamily="34" charset="0"/>
                          <a:cs typeface="Arial" panose="020B0604020202020204" pitchFamily="34" charset="0"/>
                        </a:rPr>
                        <a:t>Need</a:t>
                      </a:r>
                      <a:r>
                        <a:rPr lang="en-US" sz="1100" baseline="0" dirty="0" smtClean="0">
                          <a:solidFill>
                            <a:schemeClr val="tx1"/>
                          </a:solidFill>
                          <a:latin typeface="Arial" panose="020B0604020202020204" pitchFamily="34" charset="0"/>
                          <a:cs typeface="Arial" panose="020B0604020202020204" pitchFamily="34" charset="0"/>
                        </a:rPr>
                        <a:t> to separate the systems for reporting purposes</a:t>
                      </a:r>
                      <a:endParaRPr lang="en-US" sz="110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962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 </a:t>
                      </a:r>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Systems with Obsolete Operating Systems</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ts val="1000"/>
                        </a:lnSpc>
                      </a:pPr>
                      <a:endParaRPr lang="en-US" sz="1100" dirty="0" smtClean="0">
                        <a:solidFill>
                          <a:srgbClr val="0070C0"/>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vMerge="1">
                  <a:txBody>
                    <a:bodyPr/>
                    <a:lstStyle/>
                    <a:p>
                      <a:pPr algn="ctr">
                        <a:lnSpc>
                          <a:spcPts val="1000"/>
                        </a:lnSpc>
                      </a:pPr>
                      <a:endParaRPr lang="en-US" sz="1100" dirty="0" smtClean="0">
                        <a:solidFill>
                          <a:srgbClr val="0070C0"/>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96240">
                <a:tc vMerge="1">
                  <a:txBody>
                    <a:bodyPr/>
                    <a:lstStyle/>
                    <a:p>
                      <a:endParaRPr lang="en-GB"/>
                    </a:p>
                  </a:txBody>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Ethical </a:t>
                      </a:r>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Hacking </a:t>
                      </a: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Vulnerabilities</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ts val="1000"/>
                        </a:lnSpc>
                      </a:pPr>
                      <a:endParaRPr lang="en-US" sz="1100" dirty="0" smtClean="0">
                        <a:solidFill>
                          <a:srgbClr val="0070C0"/>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vMerge="1">
                  <a:txBody>
                    <a:bodyPr/>
                    <a:lstStyle/>
                    <a:p>
                      <a:pPr algn="ctr">
                        <a:lnSpc>
                          <a:spcPts val="1000"/>
                        </a:lnSpc>
                      </a:pPr>
                      <a:endParaRPr lang="en-US" sz="1100" dirty="0" smtClean="0">
                        <a:solidFill>
                          <a:srgbClr val="0070C0"/>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962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Servers with Security Compliant Operating </a:t>
                      </a:r>
                      <a:b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b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Systems</a:t>
                      </a:r>
                      <a:endParaRPr lang="en-US" sz="1100" b="1" i="0" u="none" strike="sngStrike" kern="1200" baseline="0" dirty="0">
                        <a:solidFill>
                          <a:srgbClr val="FF0000"/>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ts val="1000"/>
                        </a:lnSpc>
                      </a:pPr>
                      <a:endParaRPr lang="en-US" sz="1100" dirty="0" smtClean="0">
                        <a:solidFill>
                          <a:srgbClr val="0070C0"/>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vMerge="1">
                  <a:txBody>
                    <a:bodyPr/>
                    <a:lstStyle/>
                    <a:p>
                      <a:pPr algn="ctr">
                        <a:lnSpc>
                          <a:spcPts val="1000"/>
                        </a:lnSpc>
                      </a:pPr>
                      <a:endParaRPr lang="en-US" sz="1100" dirty="0" smtClean="0">
                        <a:solidFill>
                          <a:srgbClr val="0070C0"/>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3" name="Content Placeholder 2"/>
          <p:cNvSpPr>
            <a:spLocks noGrp="1"/>
          </p:cNvSpPr>
          <p:nvPr>
            <p:ph sz="quarter" idx="11"/>
          </p:nvPr>
        </p:nvSpPr>
        <p:spPr/>
        <p:txBody>
          <a:bodyPr/>
          <a:lstStyle/>
          <a:p>
            <a:pPr lvl="0"/>
            <a:r>
              <a:rPr lang="en-US" kern="0" dirty="0">
                <a:solidFill>
                  <a:srgbClr val="000000"/>
                </a:solidFill>
                <a:latin typeface="Arial"/>
                <a:ea typeface="ＭＳ Ｐゴシック"/>
              </a:rPr>
              <a:t>Additional metrics required for Group RAS </a:t>
            </a:r>
            <a:r>
              <a:rPr lang="en-US" kern="0" smtClean="0">
                <a:solidFill>
                  <a:srgbClr val="000000"/>
                </a:solidFill>
                <a:latin typeface="Arial"/>
                <a:ea typeface="ＭＳ Ｐゴシック"/>
              </a:rPr>
              <a:t>(tracking only</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sp>
        <p:nvSpPr>
          <p:cNvPr id="5"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p:txBody>
      </p:sp>
      <p:graphicFrame>
        <p:nvGraphicFramePr>
          <p:cNvPr id="6" name="Conclusion"/>
          <p:cNvGraphicFramePr>
            <a:graphicFrameLocks noGrp="1"/>
          </p:cNvGraphicFramePr>
          <p:nvPr>
            <p:extLst>
              <p:ext uri="{D42A27DB-BD31-4B8C-83A1-F6EECF244321}">
                <p14:modId xmlns:p14="http://schemas.microsoft.com/office/powerpoint/2010/main" val="681473244"/>
              </p:ext>
            </p:extLst>
          </p:nvPr>
        </p:nvGraphicFramePr>
        <p:xfrm>
          <a:off x="366713" y="5454333"/>
          <a:ext cx="8899525" cy="640080"/>
        </p:xfrm>
        <a:graphic>
          <a:graphicData uri="http://schemas.openxmlformats.org/drawingml/2006/table">
            <a:tbl>
              <a:tblPr firstRow="1" bandRow="1">
                <a:tableStyleId>{839DD9DD-9E6C-4910-8AC0-68ADFF6A6AFC}</a:tableStyleId>
              </a:tblPr>
              <a:tblGrid>
                <a:gridCol w="8899525"/>
              </a:tblGrid>
              <a:tr h="254000">
                <a:tc>
                  <a:txBody>
                    <a:bodyPr/>
                    <a:lstStyle/>
                    <a:p>
                      <a:r>
                        <a:rPr kumimoji="0" lang="en-GB" sz="1800" b="0" i="0" u="none" baseline="0" dirty="0" smtClean="0">
                          <a:solidFill>
                            <a:schemeClr val="accent1"/>
                          </a:solidFill>
                          <a:latin typeface="Arial" panose="020B0604020202020204" pitchFamily="34" charset="0"/>
                          <a:cs typeface="Arial" panose="020B0604020202020204" pitchFamily="34" charset="0"/>
                          <a:sym typeface="+mj-lt"/>
                        </a:rPr>
                        <a:t>Breaches will be reviewed by Entity and SHUSA ERM teams and escalated to Group where a breach represents a material concern</a:t>
                      </a:r>
                      <a:endParaRPr kumimoji="0" lang="en-GB" sz="1800" b="0" i="0" u="none" baseline="0" dirty="0">
                        <a:solidFill>
                          <a:schemeClr val="accent1"/>
                        </a:solidFill>
                        <a:latin typeface="Arial" panose="020B0604020202020204" pitchFamily="34" charset="0"/>
                        <a:cs typeface="Arial" panose="020B0604020202020204" pitchFamily="34" charset="0"/>
                        <a:sym typeface="+mj-lt"/>
                      </a:endParaRPr>
                    </a:p>
                  </a:txBody>
                  <a:tcPr anchor="b">
                    <a:lnT w="9525">
                      <a:solidFill>
                        <a:schemeClr val="accent4"/>
                      </a:solidFill>
                    </a:lnT>
                    <a:lnB w="9525" cap="flat" cmpd="sng" algn="ctr">
                      <a:solidFill>
                        <a:schemeClr val="accent4"/>
                      </a:solidFill>
                    </a:lnB>
                  </a:tcPr>
                </a:tc>
              </a:tr>
            </a:tbl>
          </a:graphicData>
        </a:graphic>
      </p:graphicFrame>
      <p:sp>
        <p:nvSpPr>
          <p:cNvPr id="8" name="Text Box 75"/>
          <p:cNvSpPr txBox="1">
            <a:spLocks noChangeArrowheads="1"/>
          </p:cNvSpPr>
          <p:nvPr/>
        </p:nvSpPr>
        <p:spPr bwMode="gray">
          <a:xfrm>
            <a:off x="366713" y="74355"/>
            <a:ext cx="121026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Additional </a:t>
            </a:r>
            <a:r>
              <a:rPr lang="en-US" sz="1200" dirty="0" smtClean="0">
                <a:solidFill>
                  <a:schemeClr val="bg1">
                    <a:lumMod val="50000"/>
                  </a:schemeClr>
                </a:solidFill>
              </a:rPr>
              <a:t>metrics</a:t>
            </a:r>
            <a:endParaRPr lang="en-US" sz="1200" dirty="0">
              <a:solidFill>
                <a:schemeClr val="bg1">
                  <a:lumMod val="50000"/>
                </a:schemeClr>
              </a:solidFill>
            </a:endParaRPr>
          </a:p>
        </p:txBody>
      </p:sp>
    </p:spTree>
    <p:extLst>
      <p:ext uri="{BB962C8B-B14F-4D97-AF65-F5344CB8AC3E}">
        <p14:creationId xmlns:p14="http://schemas.microsoft.com/office/powerpoint/2010/main" val="3629575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z="3200" b="1" dirty="0" smtClean="0">
                <a:solidFill>
                  <a:srgbClr val="FF0000"/>
                </a:solidFill>
              </a:rPr>
              <a:t>Appendix</a:t>
            </a:r>
            <a:endParaRPr lang="en-GB" sz="3200" b="1" dirty="0">
              <a:solidFill>
                <a:srgbClr val="FF0000"/>
              </a:solidFill>
            </a:endParaRPr>
          </a:p>
        </p:txBody>
      </p:sp>
    </p:spTree>
    <p:extLst>
      <p:ext uri="{BB962C8B-B14F-4D97-AF65-F5344CB8AC3E}">
        <p14:creationId xmlns:p14="http://schemas.microsoft.com/office/powerpoint/2010/main" val="28898262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US" dirty="0" smtClean="0"/>
              <a:t>Appendix contents</a:t>
            </a:r>
            <a:endParaRPr lang="en-GB" dirty="0"/>
          </a:p>
        </p:txBody>
      </p:sp>
      <p:sp>
        <p:nvSpPr>
          <p:cNvPr id="6" name="Content Placeholder 3"/>
          <p:cNvSpPr txBox="1">
            <a:spLocks/>
          </p:cNvSpPr>
          <p:nvPr/>
        </p:nvSpPr>
        <p:spPr bwMode="gray">
          <a:xfrm>
            <a:off x="367487" y="1465170"/>
            <a:ext cx="882413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pPr marL="342900" indent="-342900">
              <a:spcBef>
                <a:spcPts val="1200"/>
              </a:spcBef>
              <a:buFont typeface="+mj-lt"/>
              <a:buAutoNum type="alphaUcPeriod"/>
            </a:pPr>
            <a:r>
              <a:rPr lang="en-GB" sz="1800" dirty="0">
                <a:latin typeface="Arial" panose="020B0604020202020204" pitchFamily="34" charset="0"/>
                <a:cs typeface="Arial" panose="020B0604020202020204" pitchFamily="34" charset="0"/>
              </a:rPr>
              <a:t>2016 </a:t>
            </a:r>
            <a:r>
              <a:rPr lang="en-GB" sz="1800" dirty="0" smtClean="0">
                <a:latin typeface="Arial" panose="020B0604020202020204" pitchFamily="34" charset="0"/>
                <a:cs typeface="Arial" panose="020B0604020202020204" pitchFamily="34" charset="0"/>
              </a:rPr>
              <a:t>SSLLC RAS</a:t>
            </a:r>
            <a:endParaRPr lang="en-GB" sz="1800" dirty="0">
              <a:latin typeface="Arial" panose="020B0604020202020204" pitchFamily="34" charset="0"/>
              <a:cs typeface="Arial" panose="020B0604020202020204" pitchFamily="34" charset="0"/>
            </a:endParaRPr>
          </a:p>
          <a:p>
            <a:pPr marL="342900" indent="-342900">
              <a:spcBef>
                <a:spcPts val="1200"/>
              </a:spcBef>
              <a:buFont typeface="+mj-lt"/>
              <a:buAutoNum type="alphaUcPeriod"/>
            </a:pPr>
            <a:r>
              <a:rPr lang="en-GB" sz="1800" dirty="0" smtClean="0">
                <a:latin typeface="Arial" panose="020B0604020202020204" pitchFamily="34" charset="0"/>
                <a:cs typeface="Arial" panose="020B0604020202020204" pitchFamily="34" charset="0"/>
              </a:rPr>
              <a:t>Qualitative </a:t>
            </a:r>
            <a:r>
              <a:rPr lang="en-GB" sz="1800" dirty="0">
                <a:latin typeface="Arial" panose="020B0604020202020204" pitchFamily="34" charset="0"/>
                <a:cs typeface="Arial" panose="020B0604020202020204" pitchFamily="34" charset="0"/>
              </a:rPr>
              <a:t>statements</a:t>
            </a:r>
          </a:p>
          <a:p>
            <a:pPr marL="342900" indent="-342900">
              <a:spcBef>
                <a:spcPts val="1200"/>
              </a:spcBef>
              <a:buFont typeface="+mj-lt"/>
              <a:buAutoNum type="alphaUcPeriod"/>
            </a:pPr>
            <a:r>
              <a:rPr lang="en-GB" sz="1800" dirty="0" smtClean="0">
                <a:latin typeface="Arial" panose="020B0604020202020204" pitchFamily="34" charset="0"/>
                <a:cs typeface="Arial" panose="020B0604020202020204" pitchFamily="34" charset="0"/>
              </a:rPr>
              <a:t>Metric glossary </a:t>
            </a:r>
          </a:p>
          <a:p>
            <a:pPr marL="460375" indent="-342900">
              <a:spcBef>
                <a:spcPts val="1200"/>
              </a:spcBef>
              <a:buFont typeface="+mj-lt"/>
              <a:buAutoNum type="alphaUcPeriod"/>
            </a:pPr>
            <a:endParaRPr lang="en-GB"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13172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smtClean="0">
                <a:solidFill>
                  <a:srgbClr val="FF0000"/>
                </a:solidFill>
              </a:rPr>
              <a:t>A.</a:t>
            </a:r>
            <a:r>
              <a:rPr lang="en-GB" dirty="0" smtClean="0"/>
              <a:t> 2016 SSLLC RAS</a:t>
            </a:r>
            <a:endParaRPr lang="en-GB" b="0" dirty="0"/>
          </a:p>
        </p:txBody>
      </p:sp>
    </p:spTree>
    <p:extLst>
      <p:ext uri="{BB962C8B-B14F-4D97-AF65-F5344CB8AC3E}">
        <p14:creationId xmlns:p14="http://schemas.microsoft.com/office/powerpoint/2010/main" val="10818012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63741248"/>
              </p:ext>
            </p:extLst>
          </p:nvPr>
        </p:nvGraphicFramePr>
        <p:xfrm>
          <a:off x="365760" y="1463040"/>
          <a:ext cx="8891845" cy="3712592"/>
        </p:xfrm>
        <a:graphic>
          <a:graphicData uri="http://schemas.openxmlformats.org/drawingml/2006/table">
            <a:tbl>
              <a:tblPr firstRow="1" bandRow="1"/>
              <a:tblGrid>
                <a:gridCol w="1480706"/>
                <a:gridCol w="2397226"/>
                <a:gridCol w="1231402"/>
                <a:gridCol w="1260837"/>
                <a:gridCol w="1260837"/>
                <a:gridCol w="1260837"/>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pPr>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pPr>
                      <a:r>
                        <a:rPr lang="en-US" sz="1100" b="1" kern="1200" dirty="0" smtClean="0">
                          <a:solidFill>
                            <a:schemeClr val="tx1"/>
                          </a:solidFill>
                          <a:latin typeface="Arial" panose="020B0604020202020204" pitchFamily="34" charset="0"/>
                          <a:ea typeface="+mn-ea"/>
                          <a:cs typeface="Arial" panose="020B0604020202020204" pitchFamily="34" charset="0"/>
                        </a:rPr>
                        <a:t>March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pPr>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31689">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a:t>
                      </a:r>
                      <a:r>
                        <a:rPr lang="en-US" sz="1100" b="1" baseline="0" dirty="0" smtClean="0">
                          <a:solidFill>
                            <a:schemeClr val="tx1"/>
                          </a:solidFill>
                          <a:latin typeface="Arial" panose="020B0604020202020204" pitchFamily="34" charset="0"/>
                          <a:cs typeface="Arial" panose="020B0604020202020204" pitchFamily="34" charset="0"/>
                        </a:rPr>
                        <a:t> adequacy</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Excess Net Capital</a:t>
                      </a: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$6.27M</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&lt;=$10M</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&lt;=$5M</a:t>
                      </a:r>
                      <a:endParaRPr lang="en-US" sz="1100" dirty="0">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16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a:effectLst/>
                          <a:latin typeface="Arial" panose="020B0604020202020204" pitchFamily="34" charset="0"/>
                          <a:cs typeface="Arial" panose="020B0604020202020204" pitchFamily="34" charset="0"/>
                        </a:rPr>
                        <a:t>Impairment to </a:t>
                      </a:r>
                      <a:r>
                        <a:rPr lang="en-US" sz="1100" u="none" strike="noStrike" dirty="0" smtClean="0">
                          <a:effectLst/>
                          <a:latin typeface="Arial" panose="020B0604020202020204" pitchFamily="34" charset="0"/>
                          <a:cs typeface="Arial" panose="020B0604020202020204" pitchFamily="34" charset="0"/>
                        </a:rPr>
                        <a:t>Pre-Provision </a:t>
                      </a:r>
                      <a:r>
                        <a:rPr lang="en-US" sz="1100" u="none" strike="noStrike" dirty="0">
                          <a:effectLst/>
                          <a:latin typeface="Arial" panose="020B0604020202020204" pitchFamily="34" charset="0"/>
                          <a:cs typeface="Arial" panose="020B0604020202020204" pitchFamily="34" charset="0"/>
                        </a:rPr>
                        <a:t>N</a:t>
                      </a:r>
                      <a:r>
                        <a:rPr lang="en-US" sz="1100" u="none" strike="noStrike" dirty="0" smtClean="0">
                          <a:effectLst/>
                          <a:latin typeface="Arial" panose="020B0604020202020204" pitchFamily="34" charset="0"/>
                          <a:cs typeface="Arial" panose="020B0604020202020204" pitchFamily="34" charset="0"/>
                        </a:rPr>
                        <a:t>et </a:t>
                      </a:r>
                      <a:r>
                        <a:rPr lang="en-US" sz="1100" u="none" strike="noStrike" dirty="0">
                          <a:effectLst/>
                          <a:latin typeface="Arial" panose="020B0604020202020204" pitchFamily="34" charset="0"/>
                          <a:cs typeface="Arial" panose="020B0604020202020204" pitchFamily="34" charset="0"/>
                        </a:rPr>
                        <a:t>R</a:t>
                      </a:r>
                      <a:r>
                        <a:rPr lang="en-US" sz="1100" u="none" strike="noStrike" dirty="0" smtClean="0">
                          <a:effectLst/>
                          <a:latin typeface="Arial" panose="020B0604020202020204" pitchFamily="34" charset="0"/>
                          <a:cs typeface="Arial" panose="020B0604020202020204" pitchFamily="34" charset="0"/>
                        </a:rPr>
                        <a:t>evenue </a:t>
                      </a:r>
                      <a:r>
                        <a:rPr lang="en-US" sz="1100" u="none" strike="noStrike" dirty="0">
                          <a:effectLst/>
                          <a:latin typeface="Arial" panose="020B0604020202020204" pitchFamily="34" charset="0"/>
                          <a:cs typeface="Arial" panose="020B0604020202020204" pitchFamily="34" charset="0"/>
                        </a:rPr>
                        <a:t>(PPNR)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8381"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Annual</a:t>
                      </a:r>
                    </a:p>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(CCAR</a:t>
                      </a:r>
                      <a:r>
                        <a:rPr lang="en-US" sz="1100" baseline="0" dirty="0" smtClean="0">
                          <a:latin typeface="Arial" panose="020B0604020202020204" pitchFamily="34" charset="0"/>
                          <a:cs typeface="Arial" panose="020B0604020202020204" pitchFamily="34" charset="0"/>
                        </a:rPr>
                        <a:t> 9Q)</a:t>
                      </a:r>
                      <a:endParaRPr lang="en-US" sz="1100" dirty="0" smtClean="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$11M</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&gt;=$14M</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&gt;=$16M</a:t>
                      </a:r>
                      <a:endParaRPr lang="en-US" sz="1100" dirty="0">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1689">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Operational risk</a:t>
                      </a:r>
                    </a:p>
                  </a:txBody>
                  <a:tcPr marL="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*Gross Operational</a:t>
                      </a:r>
                      <a:r>
                        <a:rPr lang="en-US" sz="1100" u="none" strike="noStrike" baseline="0" dirty="0" smtClean="0">
                          <a:effectLst/>
                          <a:latin typeface="Arial" panose="020B0604020202020204" pitchFamily="34" charset="0"/>
                          <a:cs typeface="Arial" panose="020B0604020202020204" pitchFamily="34" charset="0"/>
                        </a:rPr>
                        <a:t> Risk L</a:t>
                      </a:r>
                      <a:r>
                        <a:rPr lang="en-US" sz="1100" u="none" strike="noStrike" dirty="0" smtClean="0">
                          <a:effectLst/>
                          <a:latin typeface="Arial" panose="020B0604020202020204" pitchFamily="34" charset="0"/>
                          <a:cs typeface="Arial" panose="020B0604020202020204" pitchFamily="34" charset="0"/>
                        </a:rPr>
                        <a:t>osses </a:t>
                      </a:r>
                      <a:r>
                        <a:rPr lang="en-US" sz="1100" u="none" strike="noStrike" dirty="0">
                          <a:effectLst/>
                          <a:latin typeface="Arial" panose="020B0604020202020204" pitchFamily="34" charset="0"/>
                          <a:cs typeface="Arial" panose="020B0604020202020204" pitchFamily="34" charset="0"/>
                        </a:rPr>
                        <a:t>/ </a:t>
                      </a:r>
                      <a:r>
                        <a:rPr lang="en-US" sz="1100" u="none" strike="noStrike" dirty="0" smtClean="0">
                          <a:effectLst/>
                          <a:latin typeface="Arial" panose="020B0604020202020204" pitchFamily="34" charset="0"/>
                          <a:cs typeface="Arial" panose="020B0604020202020204" pitchFamily="34" charset="0"/>
                        </a:rPr>
                        <a:t>Gross Margin</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Quarterly</a:t>
                      </a:r>
                    </a:p>
                    <a:p>
                      <a:pPr algn="ctr">
                        <a:lnSpc>
                          <a:spcPct val="100000"/>
                        </a:lnSpc>
                      </a:pPr>
                      <a:r>
                        <a:rPr lang="en-US" sz="1100" b="0" dirty="0" smtClean="0">
                          <a:latin typeface="Arial" panose="020B0604020202020204" pitchFamily="34" charset="0"/>
                          <a:cs typeface="Arial" panose="020B0604020202020204" pitchFamily="34" charset="0"/>
                        </a:rPr>
                        <a:t>(trailing 12m)</a:t>
                      </a:r>
                      <a:endParaRPr lang="en-US" sz="1100" b="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2%</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&gt;=1.5%</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&gt;=2.0%</a:t>
                      </a:r>
                      <a:endParaRPr lang="en-US" sz="1100" dirty="0">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16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Material</a:t>
                      </a:r>
                      <a:r>
                        <a:rPr lang="en-US" sz="1100" u="none" strike="noStrike" baseline="0" dirty="0" smtClean="0">
                          <a:effectLst/>
                          <a:latin typeface="Arial" panose="020B0604020202020204" pitchFamily="34" charset="0"/>
                          <a:cs typeface="Arial" panose="020B0604020202020204" pitchFamily="34" charset="0"/>
                        </a:rPr>
                        <a:t> Operational Risk E</a:t>
                      </a:r>
                      <a:r>
                        <a:rPr lang="en-US" sz="1100" u="none" strike="noStrike" dirty="0" smtClean="0">
                          <a:effectLst/>
                          <a:latin typeface="Arial" panose="020B0604020202020204" pitchFamily="34" charset="0"/>
                          <a:cs typeface="Arial" panose="020B0604020202020204" pitchFamily="34" charset="0"/>
                        </a:rPr>
                        <a:t>vents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2</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a:t>
                      </a: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1689">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Compliance &amp;</a:t>
                      </a:r>
                      <a:r>
                        <a:rPr lang="en-US" sz="1100" b="1" baseline="0" dirty="0" smtClean="0">
                          <a:solidFill>
                            <a:schemeClr val="tx1"/>
                          </a:solidFill>
                          <a:latin typeface="Arial" panose="020B0604020202020204" pitchFamily="34" charset="0"/>
                          <a:cs typeface="Arial" panose="020B0604020202020204" pitchFamily="34" charset="0"/>
                        </a:rPr>
                        <a:t> Reputational</a:t>
                      </a:r>
                      <a:r>
                        <a:rPr lang="en-US" sz="1100" b="1" dirty="0" smtClean="0">
                          <a:solidFill>
                            <a:schemeClr val="tx1"/>
                          </a:solidFill>
                          <a:latin typeface="Arial" panose="020B0604020202020204" pitchFamily="34" charset="0"/>
                          <a:cs typeface="Arial" panose="020B0604020202020204" pitchFamily="34" charset="0"/>
                        </a:rPr>
                        <a:t> risk</a:t>
                      </a:r>
                    </a:p>
                  </a:txBody>
                  <a:tcPr marL="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u="none"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N/A</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&gt;=0</a:t>
                      </a: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16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b="0" i="0" u="none" strike="noStrike" dirty="0" smtClean="0">
                          <a:solidFill>
                            <a:srgbClr val="000000"/>
                          </a:solidFill>
                          <a:effectLst/>
                          <a:latin typeface="Arial" panose="020B0604020202020204" pitchFamily="34" charset="0"/>
                          <a:cs typeface="Arial" panose="020B0604020202020204" pitchFamily="34" charset="0"/>
                        </a:rPr>
                        <a:t>High risk customers as % of total customers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8381"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&lt;1%</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&gt;=4%</a:t>
                      </a:r>
                      <a:endParaRPr lang="en-US" sz="1100" dirty="0">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16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lnSpc>
                          <a:spcPct val="100000"/>
                        </a:lnSpc>
                      </a:pPr>
                      <a:r>
                        <a:rPr lang="en-US" sz="1100" b="0" i="0" u="none" strike="noStrike" dirty="0">
                          <a:solidFill>
                            <a:srgbClr val="000000"/>
                          </a:solidFill>
                          <a:effectLst/>
                          <a:latin typeface="Arial" panose="020B0604020202020204" pitchFamily="34" charset="0"/>
                          <a:cs typeface="Arial" panose="020B0604020202020204" pitchFamily="34" charset="0"/>
                        </a:rPr>
                        <a:t>Total new monthly arbitrations and court proceedings</a:t>
                      </a:r>
                    </a:p>
                  </a:txBody>
                  <a:tcPr marL="4572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3</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a:t>
                      </a:r>
                      <a:endParaRPr lang="en-US" sz="1100" dirty="0">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16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lnSpc>
                          <a:spcPct val="100000"/>
                        </a:lnSpc>
                      </a:pPr>
                      <a:r>
                        <a:rPr lang="en-US" sz="1100" b="0" i="0" u="none" strike="noStrike" dirty="0">
                          <a:solidFill>
                            <a:srgbClr val="000000"/>
                          </a:solidFill>
                          <a:effectLst/>
                          <a:latin typeface="Arial" panose="020B0604020202020204" pitchFamily="34" charset="0"/>
                          <a:cs typeface="Arial" panose="020B0604020202020204" pitchFamily="34" charset="0"/>
                        </a:rPr>
                        <a:t>Total number of sales practice </a:t>
                      </a:r>
                      <a:r>
                        <a:rPr lang="en-US" sz="1100" b="0" i="0" u="none" strike="noStrike" dirty="0" smtClean="0">
                          <a:solidFill>
                            <a:srgbClr val="000000"/>
                          </a:solidFill>
                          <a:effectLst/>
                          <a:latin typeface="Arial" panose="020B0604020202020204" pitchFamily="34" charset="0"/>
                          <a:cs typeface="Arial" panose="020B0604020202020204" pitchFamily="34" charset="0"/>
                        </a:rPr>
                        <a:t>complaints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14</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&gt;=15</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&gt;=20</a:t>
                      </a:r>
                      <a:endParaRPr lang="en-US" sz="1100" dirty="0">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Content Placeholder 2"/>
          <p:cNvSpPr>
            <a:spLocks noGrp="1"/>
          </p:cNvSpPr>
          <p:nvPr>
            <p:ph sz="quarter" idx="11"/>
          </p:nvPr>
        </p:nvSpPr>
        <p:spPr/>
        <p:txBody>
          <a:bodyPr/>
          <a:lstStyle/>
          <a:p>
            <a:pPr lvl="0"/>
            <a:r>
              <a:rPr lang="en-US" kern="0" dirty="0">
                <a:solidFill>
                  <a:srgbClr val="000000"/>
                </a:solidFill>
                <a:latin typeface="Arial"/>
                <a:ea typeface="ＭＳ Ｐゴシック"/>
              </a:rPr>
              <a:t>2016 SSLLC </a:t>
            </a:r>
            <a:r>
              <a:rPr lang="en-US" kern="0" dirty="0" smtClean="0">
                <a:solidFill>
                  <a:srgbClr val="000000"/>
                </a:solidFill>
                <a:latin typeface="Arial"/>
                <a:ea typeface="ＭＳ Ｐゴシック"/>
              </a:rPr>
              <a:t>RAS</a:t>
            </a:r>
            <a:endParaRPr lang="en-US" kern="0" dirty="0">
              <a:solidFill>
                <a:srgbClr val="000000"/>
              </a:solidFill>
              <a:latin typeface="Arial"/>
              <a:ea typeface="ＭＳ Ｐゴシック"/>
            </a:endParaRPr>
          </a:p>
        </p:txBody>
      </p:sp>
      <p:sp>
        <p:nvSpPr>
          <p:cNvPr id="7"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p:txBody>
      </p:sp>
      <p:sp>
        <p:nvSpPr>
          <p:cNvPr id="5" name="TextBox 4"/>
          <p:cNvSpPr txBox="1"/>
          <p:nvPr/>
        </p:nvSpPr>
        <p:spPr>
          <a:xfrm>
            <a:off x="6200707" y="5851525"/>
            <a:ext cx="3049233"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SHUSA metric reported in Santander Group RAS</a:t>
            </a:r>
            <a:endParaRPr lang="en-US" sz="1000" dirty="0">
              <a:solidFill>
                <a:srgbClr val="000000"/>
              </a:solidFill>
              <a:ea typeface="ＭＳ Ｐゴシック"/>
            </a:endParaRPr>
          </a:p>
        </p:txBody>
      </p:sp>
      <p:grpSp>
        <p:nvGrpSpPr>
          <p:cNvPr id="8" name="Group 7"/>
          <p:cNvGrpSpPr/>
          <p:nvPr/>
        </p:nvGrpSpPr>
        <p:grpSpPr>
          <a:xfrm>
            <a:off x="436880" y="69852"/>
            <a:ext cx="2185824" cy="189008"/>
            <a:chOff x="457200" y="19052"/>
            <a:chExt cx="2185824" cy="189008"/>
          </a:xfrm>
        </p:grpSpPr>
        <p:sp>
          <p:nvSpPr>
            <p:cNvPr id="9" name="Oval 8"/>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latin typeface="Arial" panose="020B0604020202020204" pitchFamily="34" charset="0"/>
                  <a:ea typeface="ＭＳ Ｐゴシック" pitchFamily="-112" charset="-128"/>
                  <a:cs typeface="Arial" panose="020B0604020202020204" pitchFamily="34" charset="0"/>
                </a:rPr>
                <a:t>A</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10" name="Text Box 75"/>
            <p:cNvSpPr txBox="1">
              <a:spLocks noChangeArrowheads="1"/>
            </p:cNvSpPr>
            <p:nvPr/>
          </p:nvSpPr>
          <p:spPr bwMode="gray">
            <a:xfrm>
              <a:off x="690566" y="20638"/>
              <a:ext cx="195245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a:solidFill>
                    <a:schemeClr val="bg1">
                      <a:lumMod val="50000"/>
                    </a:schemeClr>
                  </a:solidFill>
                </a:rPr>
                <a:t>Appendix: </a:t>
              </a:r>
              <a:r>
                <a:rPr lang="en-US" sz="1200" dirty="0" smtClean="0">
                  <a:solidFill>
                    <a:schemeClr val="bg1">
                      <a:lumMod val="50000"/>
                    </a:schemeClr>
                  </a:solidFill>
                </a:rPr>
                <a:t>2016 SSLLC RAS</a:t>
              </a:r>
              <a:endParaRPr lang="en-US" sz="1200" dirty="0">
                <a:solidFill>
                  <a:schemeClr val="bg1">
                    <a:lumMod val="50000"/>
                  </a:schemeClr>
                </a:solidFill>
              </a:endParaRPr>
            </a:p>
          </p:txBody>
        </p:sp>
      </p:grpSp>
    </p:spTree>
    <p:extLst>
      <p:ext uri="{BB962C8B-B14F-4D97-AF65-F5344CB8AC3E}">
        <p14:creationId xmlns:p14="http://schemas.microsoft.com/office/powerpoint/2010/main" val="42684274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smtClean="0">
                <a:solidFill>
                  <a:srgbClr val="FF0000"/>
                </a:solidFill>
              </a:rPr>
              <a:t>B.</a:t>
            </a:r>
            <a:r>
              <a:rPr lang="en-GB" dirty="0" smtClean="0"/>
              <a:t> Qualitative statements</a:t>
            </a:r>
            <a:endParaRPr lang="en-GB" b="0" dirty="0"/>
          </a:p>
        </p:txBody>
      </p:sp>
    </p:spTree>
    <p:extLst>
      <p:ext uri="{BB962C8B-B14F-4D97-AF65-F5344CB8AC3E}">
        <p14:creationId xmlns:p14="http://schemas.microsoft.com/office/powerpoint/2010/main" val="26078888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pPr lvl="0"/>
            <a:r>
              <a:rPr lang="en-US" kern="0" dirty="0">
                <a:solidFill>
                  <a:srgbClr val="000000"/>
                </a:solidFill>
                <a:latin typeface="Arial"/>
                <a:ea typeface="ＭＳ Ｐゴシック"/>
              </a:rPr>
              <a:t>2016 </a:t>
            </a:r>
            <a:r>
              <a:rPr lang="en-US" kern="0" dirty="0" smtClean="0">
                <a:solidFill>
                  <a:srgbClr val="000000"/>
                </a:solidFill>
                <a:latin typeface="Arial"/>
                <a:ea typeface="ＭＳ Ｐゴシック"/>
              </a:rPr>
              <a:t>SSLLC </a:t>
            </a:r>
            <a:r>
              <a:rPr lang="en-US" kern="0" dirty="0">
                <a:solidFill>
                  <a:srgbClr val="000000"/>
                </a:solidFill>
                <a:latin typeface="Arial"/>
                <a:ea typeface="ＭＳ Ｐゴシック"/>
              </a:rPr>
              <a:t>Qualitative statements (1/2)</a:t>
            </a:r>
          </a:p>
        </p:txBody>
      </p:sp>
      <p:grpSp>
        <p:nvGrpSpPr>
          <p:cNvPr id="5" name="Group 4"/>
          <p:cNvGrpSpPr/>
          <p:nvPr/>
        </p:nvGrpSpPr>
        <p:grpSpPr>
          <a:xfrm>
            <a:off x="436880" y="69852"/>
            <a:ext cx="2862291" cy="189008"/>
            <a:chOff x="457200" y="19052"/>
            <a:chExt cx="2862291" cy="189008"/>
          </a:xfrm>
        </p:grpSpPr>
        <p:sp>
          <p:nvSpPr>
            <p:cNvPr id="6" name="Oval 5"/>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latin typeface="Arial" panose="020B0604020202020204" pitchFamily="34" charset="0"/>
                  <a:ea typeface="ＭＳ Ｐゴシック" pitchFamily="-112" charset="-128"/>
                  <a:cs typeface="Arial" panose="020B0604020202020204" pitchFamily="34" charset="0"/>
                </a:rPr>
                <a:t>B</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7" name="Text Box 75"/>
            <p:cNvSpPr txBox="1">
              <a:spLocks noChangeArrowheads="1"/>
            </p:cNvSpPr>
            <p:nvPr/>
          </p:nvSpPr>
          <p:spPr bwMode="gray">
            <a:xfrm>
              <a:off x="690566" y="20638"/>
              <a:ext cx="2628925"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a:solidFill>
                    <a:schemeClr val="bg1">
                      <a:lumMod val="50000"/>
                    </a:schemeClr>
                  </a:solidFill>
                </a:rPr>
                <a:t>Appendix: RAS Qualitative Statements</a:t>
              </a:r>
            </a:p>
          </p:txBody>
        </p:sp>
      </p:grpSp>
      <p:graphicFrame>
        <p:nvGraphicFramePr>
          <p:cNvPr id="8" name="Table 7"/>
          <p:cNvGraphicFramePr>
            <a:graphicFrameLocks noGrp="1"/>
          </p:cNvGraphicFramePr>
          <p:nvPr>
            <p:extLst>
              <p:ext uri="{D42A27DB-BD31-4B8C-83A1-F6EECF244321}">
                <p14:modId xmlns:p14="http://schemas.microsoft.com/office/powerpoint/2010/main" val="499474965"/>
              </p:ext>
            </p:extLst>
          </p:nvPr>
        </p:nvGraphicFramePr>
        <p:xfrm>
          <a:off x="365760" y="1463040"/>
          <a:ext cx="8896350" cy="4583430"/>
        </p:xfrm>
        <a:graphic>
          <a:graphicData uri="http://schemas.openxmlformats.org/drawingml/2006/table">
            <a:tbl>
              <a:tblPr/>
              <a:tblGrid>
                <a:gridCol w="1683877"/>
                <a:gridCol w="7212473"/>
              </a:tblGrid>
              <a:tr h="93708">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Risk type</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0" marR="9525" marT="9525" marB="0" anchor="ctr">
                    <a:lnL w="12700" cmpd="sng">
                      <a:noFill/>
                      <a:prstDash val="solid"/>
                    </a:lnL>
                    <a:lnR w="12700" cmpd="sng">
                      <a:noFill/>
                      <a:prstDash val="solid"/>
                    </a:lnR>
                    <a:lnT w="12700" cmpd="sng">
                      <a:noFill/>
                      <a:prstDash val="soli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Qualitative statement</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171450" marR="9525" marT="9525" marB="0" anchor="ctr">
                    <a:lnL w="12700" cmpd="sng">
                      <a:noFill/>
                      <a:prstDash val="solid"/>
                    </a:lnL>
                    <a:lnR w="12700" cmpd="sng">
                      <a:noFill/>
                      <a:prstDash val="solid"/>
                    </a:lnR>
                    <a:lnT w="12700" cmpd="sng">
                      <a:noFill/>
                      <a:prstDash val="soli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489585">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Capital</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adequacy</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SSLLC </a:t>
                      </a:r>
                      <a:r>
                        <a:rPr lang="en-US" sz="1100" b="0" i="0" u="none" strike="noStrike" dirty="0">
                          <a:solidFill>
                            <a:srgbClr val="000000"/>
                          </a:solidFill>
                          <a:effectLst/>
                          <a:latin typeface="Arial" panose="020B0604020202020204" pitchFamily="34" charset="0"/>
                          <a:cs typeface="Arial" panose="020B0604020202020204" pitchFamily="34" charset="0"/>
                        </a:rPr>
                        <a:t>will hold sufficient capital to satisfy current and future regulatory requirements  so that it can withstand the impact of potential losses in an economic downturn.</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489585">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Credit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SSLLC </a:t>
                      </a:r>
                      <a:r>
                        <a:rPr lang="en-US" sz="1100" b="0" i="0" u="none" strike="noStrike" dirty="0">
                          <a:solidFill>
                            <a:srgbClr val="000000"/>
                          </a:solidFill>
                          <a:effectLst/>
                          <a:latin typeface="Arial" panose="020B0604020202020204" pitchFamily="34" charset="0"/>
                          <a:cs typeface="Arial" panose="020B0604020202020204" pitchFamily="34" charset="0"/>
                        </a:rPr>
                        <a:t>will not extend credit to any customer or counterparty.</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489585">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Liquidity / Funding</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SSLLC </a:t>
                      </a:r>
                      <a:r>
                        <a:rPr lang="en-US" sz="1100" b="0" i="0" u="none" strike="noStrike" dirty="0">
                          <a:solidFill>
                            <a:srgbClr val="000000"/>
                          </a:solidFill>
                          <a:effectLst/>
                          <a:latin typeface="Arial" panose="020B0604020202020204" pitchFamily="34" charset="0"/>
                          <a:cs typeface="Arial" panose="020B0604020202020204" pitchFamily="34" charset="0"/>
                        </a:rPr>
                        <a:t>will ensure that it holds sufficient liquid assets and has an effective Contingency Funding Plan to withstand liquidity shortfalls in a severe stress scenario.</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585">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Interest Rate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chemeClr val="tx1"/>
                          </a:solidFill>
                          <a:effectLst/>
                          <a:latin typeface="Arial" panose="020B0604020202020204" pitchFamily="34" charset="0"/>
                          <a:cs typeface="Arial" panose="020B0604020202020204" pitchFamily="34" charset="0"/>
                        </a:rPr>
                        <a:t>SSLLC does not maintain</a:t>
                      </a:r>
                      <a:r>
                        <a:rPr lang="en-US" sz="1100" b="0" i="0" u="none" strike="noStrike" baseline="0" dirty="0" smtClean="0">
                          <a:solidFill>
                            <a:schemeClr val="tx1"/>
                          </a:solidFill>
                          <a:effectLst/>
                          <a:latin typeface="Arial" panose="020B0604020202020204" pitchFamily="34" charset="0"/>
                          <a:cs typeface="Arial" panose="020B0604020202020204" pitchFamily="34" charset="0"/>
                        </a:rPr>
                        <a:t> securities in inventory.</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585">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Mark-to-Market Portfolio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SSLLC </a:t>
                      </a:r>
                      <a:r>
                        <a:rPr lang="en-US" sz="1100" b="0" i="0" u="none" strike="noStrike" dirty="0">
                          <a:solidFill>
                            <a:srgbClr val="000000"/>
                          </a:solidFill>
                          <a:effectLst/>
                          <a:latin typeface="Arial" panose="020B0604020202020204" pitchFamily="34" charset="0"/>
                          <a:cs typeface="Arial" panose="020B0604020202020204" pitchFamily="34" charset="0"/>
                        </a:rPr>
                        <a:t>does not engage in principal trading of securities.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585">
                <a:tc rowSpan="2">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Strategic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SSLLC will </a:t>
                      </a:r>
                      <a:r>
                        <a:rPr lang="en-US" sz="1100" b="0" i="0" u="none" strike="noStrike" dirty="0">
                          <a:solidFill>
                            <a:srgbClr val="000000"/>
                          </a:solidFill>
                          <a:effectLst/>
                          <a:latin typeface="Arial" panose="020B0604020202020204" pitchFamily="34" charset="0"/>
                          <a:cs typeface="Arial" panose="020B0604020202020204" pitchFamily="34" charset="0"/>
                        </a:rPr>
                        <a:t>allocate resources to ensure the achievement of its strategic and business objectives and will not place an undue amount of earnings or capital at risk under stressed conditions.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585">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SSLLC will allocate resources to ensure the achievement of its strategic and business objectives and will not place an undue amount of earnings or capital at risk under stressed conditions.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585">
                <a:tc rowSpan="2">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Operational</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SSLLC </a:t>
                      </a:r>
                      <a:r>
                        <a:rPr lang="en-US" sz="1100" b="0" i="0" u="none" strike="noStrike" dirty="0">
                          <a:solidFill>
                            <a:srgbClr val="000000"/>
                          </a:solidFill>
                          <a:effectLst/>
                          <a:latin typeface="Arial" panose="020B0604020202020204" pitchFamily="34" charset="0"/>
                          <a:cs typeface="Arial" panose="020B0604020202020204" pitchFamily="34" charset="0"/>
                        </a:rPr>
                        <a:t>has a risk-averse approach to operational risk but recognizes that it is inherent in all products, activities, processes, and systems and must be adequately managed to meet business objectives.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585">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SSLLC is committed to implementing practices and controls that will minimize losses incurred from inadequate or failed internal processes, people, and systems or from external events.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20390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pPr lvl="0"/>
            <a:r>
              <a:rPr lang="en-US" kern="0" dirty="0">
                <a:solidFill>
                  <a:srgbClr val="000000"/>
                </a:solidFill>
                <a:latin typeface="Arial"/>
                <a:ea typeface="ＭＳ Ｐゴシック"/>
              </a:rPr>
              <a:t>2016 </a:t>
            </a:r>
            <a:r>
              <a:rPr lang="en-US" kern="0" dirty="0" smtClean="0">
                <a:solidFill>
                  <a:srgbClr val="000000"/>
                </a:solidFill>
                <a:latin typeface="Arial"/>
                <a:ea typeface="ＭＳ Ｐゴシック"/>
              </a:rPr>
              <a:t>SSLLC </a:t>
            </a:r>
            <a:r>
              <a:rPr lang="en-US" kern="0" dirty="0">
                <a:solidFill>
                  <a:srgbClr val="000000"/>
                </a:solidFill>
                <a:latin typeface="Arial"/>
                <a:ea typeface="ＭＳ Ｐゴシック"/>
              </a:rPr>
              <a:t>Qualitative statements </a:t>
            </a:r>
            <a:r>
              <a:rPr lang="en-US" kern="0" dirty="0" smtClean="0">
                <a:solidFill>
                  <a:srgbClr val="000000"/>
                </a:solidFill>
                <a:latin typeface="Arial"/>
                <a:ea typeface="ＭＳ Ｐゴシック"/>
              </a:rPr>
              <a:t>(2/2</a:t>
            </a:r>
            <a:r>
              <a:rPr lang="en-US" kern="0" dirty="0">
                <a:solidFill>
                  <a:srgbClr val="000000"/>
                </a:solidFill>
                <a:latin typeface="Arial"/>
                <a:ea typeface="ＭＳ Ｐゴシック"/>
              </a:rPr>
              <a:t>)</a:t>
            </a:r>
          </a:p>
        </p:txBody>
      </p:sp>
      <p:grpSp>
        <p:nvGrpSpPr>
          <p:cNvPr id="5" name="Group 4"/>
          <p:cNvGrpSpPr/>
          <p:nvPr/>
        </p:nvGrpSpPr>
        <p:grpSpPr>
          <a:xfrm>
            <a:off x="436880" y="69852"/>
            <a:ext cx="2862291" cy="189008"/>
            <a:chOff x="457200" y="19052"/>
            <a:chExt cx="2862291" cy="189008"/>
          </a:xfrm>
        </p:grpSpPr>
        <p:sp>
          <p:nvSpPr>
            <p:cNvPr id="6" name="Oval 5"/>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latin typeface="Arial" panose="020B0604020202020204" pitchFamily="34" charset="0"/>
                  <a:ea typeface="ＭＳ Ｐゴシック" pitchFamily="-112" charset="-128"/>
                  <a:cs typeface="Arial" panose="020B0604020202020204" pitchFamily="34" charset="0"/>
                </a:rPr>
                <a:t>B</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7" name="Text Box 75"/>
            <p:cNvSpPr txBox="1">
              <a:spLocks noChangeArrowheads="1"/>
            </p:cNvSpPr>
            <p:nvPr/>
          </p:nvSpPr>
          <p:spPr bwMode="gray">
            <a:xfrm>
              <a:off x="690566" y="20638"/>
              <a:ext cx="2628925"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a:solidFill>
                    <a:schemeClr val="bg1">
                      <a:lumMod val="50000"/>
                    </a:schemeClr>
                  </a:solidFill>
                </a:rPr>
                <a:t>Appendix: RAS Qualitative Statements</a:t>
              </a:r>
            </a:p>
          </p:txBody>
        </p:sp>
      </p:grpSp>
      <p:graphicFrame>
        <p:nvGraphicFramePr>
          <p:cNvPr id="8" name="Table 7"/>
          <p:cNvGraphicFramePr>
            <a:graphicFrameLocks noGrp="1"/>
          </p:cNvGraphicFramePr>
          <p:nvPr>
            <p:extLst>
              <p:ext uri="{D42A27DB-BD31-4B8C-83A1-F6EECF244321}">
                <p14:modId xmlns:p14="http://schemas.microsoft.com/office/powerpoint/2010/main" val="1144265690"/>
              </p:ext>
            </p:extLst>
          </p:nvPr>
        </p:nvGraphicFramePr>
        <p:xfrm>
          <a:off x="361471" y="1465742"/>
          <a:ext cx="8896350" cy="4638675"/>
        </p:xfrm>
        <a:graphic>
          <a:graphicData uri="http://schemas.openxmlformats.org/drawingml/2006/table">
            <a:tbl>
              <a:tblPr/>
              <a:tblGrid>
                <a:gridCol w="1683877"/>
                <a:gridCol w="7212473"/>
              </a:tblGrid>
              <a:tr h="93708">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Risk type</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0" marR="9525" marT="9525" marB="0" anchor="ctr">
                    <a:lnL w="12700" cmpd="sng">
                      <a:noFill/>
                      <a:prstDash val="solid"/>
                    </a:lnL>
                    <a:lnR w="12700" cmpd="sng">
                      <a:noFill/>
                      <a:prstDash val="solid"/>
                    </a:lnR>
                    <a:lnT w="12700" cmpd="sng">
                      <a:noFill/>
                      <a:prstDash val="soli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Qualitative statement</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171450" marR="9525" marT="9525" marB="0" anchor="ctr">
                    <a:lnL w="12700" cmpd="sng">
                      <a:noFill/>
                      <a:prstDash val="solid"/>
                    </a:lnL>
                    <a:lnR w="12700" cmpd="sng">
                      <a:noFill/>
                      <a:prstDash val="solid"/>
                    </a:lnR>
                    <a:lnT w="12700" cmpd="sng">
                      <a:noFill/>
                      <a:prstDash val="soli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346710">
                <a:tc rowSpan="2">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Model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SSLLC </a:t>
                      </a:r>
                      <a:r>
                        <a:rPr lang="en-US" sz="1100" b="0" i="0" u="none" strike="noStrike" dirty="0">
                          <a:solidFill>
                            <a:srgbClr val="000000"/>
                          </a:solidFill>
                          <a:effectLst/>
                          <a:latin typeface="Arial" panose="020B0604020202020204" pitchFamily="34" charset="0"/>
                          <a:cs typeface="Arial" panose="020B0604020202020204" pitchFamily="34" charset="0"/>
                        </a:rPr>
                        <a:t>does not currently have models in use. </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71500">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SSLLC will monitor ongoing customer product offerings and internal business and management requirements to ensure that, should any model be required, any future model will be developed, validated and put into production with all appropriate approvals and controls.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585">
                <a:tc rowSpan="5">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Compliance &amp; Reputational</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SSLLC </a:t>
                      </a:r>
                      <a:r>
                        <a:rPr lang="en-US" sz="1100" b="0" i="0" u="none" strike="noStrike" dirty="0">
                          <a:solidFill>
                            <a:srgbClr val="000000"/>
                          </a:solidFill>
                          <a:effectLst/>
                          <a:latin typeface="Arial" panose="020B0604020202020204" pitchFamily="34" charset="0"/>
                          <a:cs typeface="Arial" panose="020B0604020202020204" pitchFamily="34" charset="0"/>
                        </a:rPr>
                        <a:t>aims to comply fully with the letter and spirit of all applicable laws and regulatory standards that apply to its </a:t>
                      </a:r>
                      <a:r>
                        <a:rPr lang="en-US" sz="1100" b="0" i="0" u="none" strike="noStrike" dirty="0" smtClean="0">
                          <a:solidFill>
                            <a:srgbClr val="000000"/>
                          </a:solidFill>
                          <a:effectLst/>
                          <a:latin typeface="Arial" panose="020B0604020202020204" pitchFamily="34" charset="0"/>
                          <a:cs typeface="Arial" panose="020B0604020202020204" pitchFamily="34" charset="0"/>
                        </a:rPr>
                        <a:t>operations </a:t>
                      </a:r>
                      <a:r>
                        <a:rPr lang="en-US" sz="1100" b="0" i="0" u="none" strike="noStrike" dirty="0">
                          <a:solidFill>
                            <a:srgbClr val="000000"/>
                          </a:solidFill>
                          <a:effectLst/>
                          <a:latin typeface="Arial" panose="020B0604020202020204" pitchFamily="34" charset="0"/>
                          <a:cs typeface="Arial" panose="020B0604020202020204" pitchFamily="34" charset="0"/>
                        </a:rPr>
                        <a:t>and it will ensure the timely remediation of any regulatory finding.</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05790">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SSLLC will treat its customers fairly, abide by all securities and insurance rules and regulations,  and will not pursue any business or maintain any practices that may damage its reputation with customers, employees, or other stakeholders.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585">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SSLLC policy requires that all its employees and registered persons comply with all its policies and procedures, act with the highest ethical standards, and </a:t>
                      </a:r>
                      <a:r>
                        <a:rPr lang="en-US" sz="1100" b="0" i="0" u="none" strike="noStrike" dirty="0" smtClean="0">
                          <a:solidFill>
                            <a:srgbClr val="000000"/>
                          </a:solidFill>
                          <a:effectLst/>
                          <a:latin typeface="Arial"/>
                        </a:rPr>
                        <a:t>fulfill </a:t>
                      </a:r>
                      <a:r>
                        <a:rPr lang="en-US" sz="1100" b="0" i="0" u="none" strike="noStrike" dirty="0">
                          <a:solidFill>
                            <a:srgbClr val="000000"/>
                          </a:solidFill>
                          <a:effectLst/>
                          <a:latin typeface="Arial"/>
                        </a:rPr>
                        <a:t>their fiduciary obligations when applicable.</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585">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SSLLC as an investment adviser is committed to act in the best interest of its customers and disclose/mitigate all conflicts of interests. </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585">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It will not knowingly conduct business with individuals or entities it believes to be engaged in inappropriate behavior, money laundering, terrorist financing, corruption or other illicit financial activities.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585">
                <a:tc rowSpan="2">
                  <a:txBody>
                    <a:bodyPr/>
                    <a:lstStyle/>
                    <a:p>
                      <a:r>
                        <a:rPr lang="en-GB" sz="1100" b="1" dirty="0" smtClean="0">
                          <a:latin typeface="Arial" panose="020B0604020202020204" pitchFamily="34" charset="0"/>
                          <a:cs typeface="Arial" panose="020B0604020202020204" pitchFamily="34" charset="0"/>
                        </a:rPr>
                        <a:t>Fiduciary</a:t>
                      </a:r>
                      <a:r>
                        <a:rPr lang="en-GB" sz="1100" b="1" baseline="0" dirty="0" smtClean="0">
                          <a:latin typeface="Arial" panose="020B0604020202020204" pitchFamily="34" charset="0"/>
                          <a:cs typeface="Arial" panose="020B0604020202020204" pitchFamily="34" charset="0"/>
                        </a:rPr>
                        <a:t> risk</a:t>
                      </a:r>
                      <a:endParaRPr lang="en-GB" sz="1100" b="1" dirty="0">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SSLLC as an investment adviser is committed to serve the best interests of its clients, including an obligation not to subordinate clients’ interests to its own.</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585">
                <a:tc vMerge="1">
                  <a:txBody>
                    <a:bodyPr/>
                    <a:lstStyle/>
                    <a:p>
                      <a:endParaRPr lang="en-GB" sz="1100" b="1" dirty="0">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SSLLC is under a duty  to provide its clients with full and fair disclosure of material facts and conflicts of interest.</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498177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a:solidFill>
                  <a:srgbClr val="FF0000"/>
                </a:solidFill>
              </a:rPr>
              <a:t>C</a:t>
            </a:r>
            <a:r>
              <a:rPr lang="en-GB" dirty="0" smtClean="0">
                <a:solidFill>
                  <a:srgbClr val="FF0000"/>
                </a:solidFill>
              </a:rPr>
              <a:t>.</a:t>
            </a:r>
            <a:r>
              <a:rPr lang="en-GB" dirty="0" smtClean="0"/>
              <a:t> Metric glossary</a:t>
            </a:r>
            <a:endParaRPr lang="en-GB" b="0" dirty="0"/>
          </a:p>
        </p:txBody>
      </p:sp>
    </p:spTree>
    <p:extLst>
      <p:ext uri="{BB962C8B-B14F-4D97-AF65-F5344CB8AC3E}">
        <p14:creationId xmlns:p14="http://schemas.microsoft.com/office/powerpoint/2010/main" val="40117982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pPr lvl="0"/>
            <a:r>
              <a:rPr lang="en-US" kern="0" dirty="0">
                <a:solidFill>
                  <a:srgbClr val="000000"/>
                </a:solidFill>
                <a:latin typeface="Arial"/>
                <a:ea typeface="ＭＳ Ｐゴシック"/>
              </a:rPr>
              <a:t>Acronym </a:t>
            </a:r>
            <a:r>
              <a:rPr lang="en-US" kern="0" dirty="0" smtClean="0">
                <a:solidFill>
                  <a:srgbClr val="000000"/>
                </a:solidFill>
                <a:latin typeface="Arial"/>
                <a:ea typeface="ＭＳ Ｐゴシック"/>
              </a:rPr>
              <a:t>Glossary</a:t>
            </a:r>
            <a:endParaRPr lang="en-US" kern="0" dirty="0">
              <a:solidFill>
                <a:srgbClr val="000000"/>
              </a:solidFill>
              <a:latin typeface="Arial"/>
              <a:ea typeface="ＭＳ Ｐゴシック"/>
            </a:endParaRPr>
          </a:p>
        </p:txBody>
      </p:sp>
      <p:grpSp>
        <p:nvGrpSpPr>
          <p:cNvPr id="5" name="Group 4"/>
          <p:cNvGrpSpPr/>
          <p:nvPr/>
        </p:nvGrpSpPr>
        <p:grpSpPr>
          <a:xfrm>
            <a:off x="436880" y="69852"/>
            <a:ext cx="1990257" cy="189008"/>
            <a:chOff x="457200" y="19052"/>
            <a:chExt cx="1990257" cy="189008"/>
          </a:xfrm>
        </p:grpSpPr>
        <p:sp>
          <p:nvSpPr>
            <p:cNvPr id="6" name="Oval 5"/>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panose="020B0604020202020204" pitchFamily="34" charset="0"/>
                  <a:ea typeface="ＭＳ Ｐゴシック" pitchFamily="-112" charset="-128"/>
                  <a:cs typeface="Arial" panose="020B0604020202020204" pitchFamily="34" charset="0"/>
                </a:rPr>
                <a:t>C</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7" name="Text Box 75"/>
            <p:cNvSpPr txBox="1">
              <a:spLocks noChangeArrowheads="1"/>
            </p:cNvSpPr>
            <p:nvPr/>
          </p:nvSpPr>
          <p:spPr bwMode="gray">
            <a:xfrm>
              <a:off x="690566" y="20638"/>
              <a:ext cx="1756891"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a:solidFill>
                    <a:schemeClr val="bg1">
                      <a:lumMod val="50000"/>
                    </a:schemeClr>
                  </a:solidFill>
                </a:rPr>
                <a:t>Appendix: </a:t>
              </a:r>
              <a:r>
                <a:rPr lang="en-US" sz="1200" dirty="0" smtClean="0">
                  <a:solidFill>
                    <a:schemeClr val="bg1">
                      <a:lumMod val="50000"/>
                    </a:schemeClr>
                  </a:solidFill>
                </a:rPr>
                <a:t>Metric glossary</a:t>
              </a:r>
              <a:endParaRPr lang="en-US" sz="1200" dirty="0">
                <a:solidFill>
                  <a:schemeClr val="bg1">
                    <a:lumMod val="50000"/>
                  </a:schemeClr>
                </a:solidFill>
              </a:endParaRPr>
            </a:p>
          </p:txBody>
        </p:sp>
      </p:grpSp>
      <p:graphicFrame>
        <p:nvGraphicFramePr>
          <p:cNvPr id="8" name="Table 7"/>
          <p:cNvGraphicFramePr>
            <a:graphicFrameLocks noGrp="1"/>
          </p:cNvGraphicFramePr>
          <p:nvPr>
            <p:extLst>
              <p:ext uri="{D42A27DB-BD31-4B8C-83A1-F6EECF244321}">
                <p14:modId xmlns:p14="http://schemas.microsoft.com/office/powerpoint/2010/main" val="1599584814"/>
              </p:ext>
            </p:extLst>
          </p:nvPr>
        </p:nvGraphicFramePr>
        <p:xfrm>
          <a:off x="361472" y="1459396"/>
          <a:ext cx="8896348" cy="4606920"/>
        </p:xfrm>
        <a:graphic>
          <a:graphicData uri="http://schemas.openxmlformats.org/drawingml/2006/table">
            <a:tbl>
              <a:tblPr firstRow="1" bandRow="1"/>
              <a:tblGrid>
                <a:gridCol w="877224"/>
                <a:gridCol w="3570950"/>
                <a:gridCol w="877224"/>
                <a:gridCol w="3570950"/>
              </a:tblGrid>
              <a:tr h="38391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smtClean="0">
                          <a:solidFill>
                            <a:srgbClr val="000000"/>
                          </a:solidFill>
                          <a:effectLst/>
                          <a:latin typeface="Arial"/>
                        </a:rPr>
                        <a:t>AuM</a:t>
                      </a: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smtClean="0">
                          <a:solidFill>
                            <a:srgbClr val="000000"/>
                          </a:solidFill>
                          <a:effectLst/>
                          <a:latin typeface="Arial"/>
                        </a:rPr>
                        <a:t>Assets under Management</a:t>
                      </a: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smtClean="0">
                          <a:solidFill>
                            <a:srgbClr val="000000"/>
                          </a:solidFill>
                          <a:effectLst/>
                          <a:latin typeface="Arial"/>
                        </a:rPr>
                        <a:t>NPL</a:t>
                      </a: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smtClean="0">
                          <a:solidFill>
                            <a:srgbClr val="000000"/>
                          </a:solidFill>
                          <a:effectLst/>
                          <a:latin typeface="Arial"/>
                        </a:rPr>
                        <a:t>Non-performing</a:t>
                      </a:r>
                      <a:r>
                        <a:rPr lang="en-US" sz="1200" b="0" i="0" u="none" strike="noStrike" baseline="0" dirty="0" smtClean="0">
                          <a:solidFill>
                            <a:srgbClr val="000000"/>
                          </a:solidFill>
                          <a:effectLst/>
                          <a:latin typeface="Arial"/>
                        </a:rPr>
                        <a:t> Loan</a:t>
                      </a: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8391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BHC</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Bank Holding Company</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P&amp;L</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Profit and Loss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8391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C&amp;I</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Commercial &amp; Industrial</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PBT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Profit before Tax</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8391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CCAR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Comprehensive Capital Analysis and Review</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PCA</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Prompt Corrective Action</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8391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CRO</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Chief Risk Officer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PPNR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Pre-Provision Net Revenue</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8391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DPD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Days Past Due</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RWA</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Risk Weighted Assets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8391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ERMC</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Executive Risk Management Committee</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SDART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Santander Drive Auto Receivables Trust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8391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FRB / Fed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Federal Reserve Bank</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TBD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To be defined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8391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GBM</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Global Banking and Markets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14As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CCAR output report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8391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ICAAP </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Internal Capital Adequacy Assessment Process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424B3</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SDART regulatory filing report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8391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LCR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Liquidity Coverage Ratio</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9Q</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9 Quarters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8391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NCO</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Net Charge Off</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000641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427936793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685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4" name="Rectangle 3" hidden="1"/>
          <p:cNvSpPr/>
          <p:nvPr>
            <p:custDataLst>
              <p:tags r:id="rId3"/>
            </p:custDataLst>
          </p:nvPr>
        </p:nvSpPr>
        <p:spPr bwMode="gray">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nSpc>
                <a:spcPct val="100000"/>
              </a:lnSpc>
            </a:pPr>
            <a:endParaRPr lang="en-GB" dirty="0" smtClean="0">
              <a:solidFill>
                <a:srgbClr val="000000"/>
              </a:solidFill>
              <a:sym typeface="Arial"/>
            </a:endParaRPr>
          </a:p>
        </p:txBody>
      </p:sp>
      <p:sp>
        <p:nvSpPr>
          <p:cNvPr id="2" name="Content Placeholder 1"/>
          <p:cNvSpPr>
            <a:spLocks noGrp="1"/>
          </p:cNvSpPr>
          <p:nvPr>
            <p:ph sz="quarter" idx="11"/>
          </p:nvPr>
        </p:nvSpPr>
        <p:spPr/>
        <p:txBody>
          <a:bodyPr/>
          <a:lstStyle/>
          <a:p>
            <a:r>
              <a:rPr lang="en-US" sz="2000" dirty="0"/>
              <a:t>The RAS is anchored in specific objectives for risk-taking</a:t>
            </a:r>
            <a:endParaRPr lang="en-GB" sz="2000" dirty="0"/>
          </a:p>
        </p:txBody>
      </p:sp>
      <p:sp>
        <p:nvSpPr>
          <p:cNvPr id="11" name="Rounded Rectangle 10"/>
          <p:cNvSpPr/>
          <p:nvPr/>
        </p:nvSpPr>
        <p:spPr>
          <a:xfrm rot="3622688">
            <a:off x="501630" y="1892939"/>
            <a:ext cx="656382" cy="337448"/>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latin typeface="Arial" panose="020B0604020202020204" pitchFamily="34" charset="0"/>
              <a:cs typeface="Arial" panose="020B0604020202020204" pitchFamily="34" charset="0"/>
            </a:endParaRPr>
          </a:p>
        </p:txBody>
      </p:sp>
      <p:sp>
        <p:nvSpPr>
          <p:cNvPr id="12" name="Rounded Rectangle 11"/>
          <p:cNvSpPr/>
          <p:nvPr/>
        </p:nvSpPr>
        <p:spPr>
          <a:xfrm rot="7643359">
            <a:off x="470595" y="3120716"/>
            <a:ext cx="656382" cy="337448"/>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latin typeface="Arial" panose="020B0604020202020204" pitchFamily="34" charset="0"/>
              <a:cs typeface="Arial" panose="020B0604020202020204" pitchFamily="34" charset="0"/>
            </a:endParaRPr>
          </a:p>
        </p:txBody>
      </p:sp>
      <p:sp>
        <p:nvSpPr>
          <p:cNvPr id="14" name="Rounded Rectangle 13"/>
          <p:cNvSpPr/>
          <p:nvPr/>
        </p:nvSpPr>
        <p:spPr>
          <a:xfrm rot="7241531">
            <a:off x="507513" y="4190812"/>
            <a:ext cx="656382" cy="337448"/>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latin typeface="Arial" panose="020B0604020202020204" pitchFamily="34" charset="0"/>
              <a:cs typeface="Arial" panose="020B0604020202020204" pitchFamily="34" charset="0"/>
            </a:endParaRPr>
          </a:p>
        </p:txBody>
      </p:sp>
      <p:sp>
        <p:nvSpPr>
          <p:cNvPr id="15" name="Rounded Rectangle 14"/>
          <p:cNvSpPr/>
          <p:nvPr/>
        </p:nvSpPr>
        <p:spPr>
          <a:xfrm rot="2364540">
            <a:off x="471625" y="5135095"/>
            <a:ext cx="656382" cy="337447"/>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latin typeface="Arial" panose="020B0604020202020204" pitchFamily="34" charset="0"/>
              <a:cs typeface="Arial" panose="020B0604020202020204" pitchFamily="34" charset="0"/>
            </a:endParaRPr>
          </a:p>
        </p:txBody>
      </p:sp>
      <p:sp>
        <p:nvSpPr>
          <p:cNvPr id="16" name="Rounded Rectangle 15"/>
          <p:cNvSpPr/>
          <p:nvPr/>
        </p:nvSpPr>
        <p:spPr>
          <a:xfrm rot="5926955">
            <a:off x="414846" y="4831489"/>
            <a:ext cx="733664" cy="97957"/>
          </a:xfrm>
          <a:prstGeom prst="roundRect">
            <a:avLst>
              <a:gd name="adj" fmla="val 50000"/>
            </a:avLst>
          </a:prstGeom>
          <a:solidFill>
            <a:schemeClr val="bg1">
              <a:lumMod val="8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endParaRPr lang="en-GB" dirty="0">
              <a:solidFill>
                <a:schemeClr val="tx1"/>
              </a:solidFill>
              <a:latin typeface="Arial" panose="020B0604020202020204" pitchFamily="34" charset="0"/>
              <a:cs typeface="Arial" panose="020B0604020202020204" pitchFamily="34" charset="0"/>
            </a:endParaRPr>
          </a:p>
        </p:txBody>
      </p:sp>
      <p:sp>
        <p:nvSpPr>
          <p:cNvPr id="17" name="Rounded Rectangle 16"/>
          <p:cNvSpPr/>
          <p:nvPr/>
        </p:nvSpPr>
        <p:spPr>
          <a:xfrm rot="4320757">
            <a:off x="438986" y="3751037"/>
            <a:ext cx="733664" cy="97957"/>
          </a:xfrm>
          <a:prstGeom prst="roundRect">
            <a:avLst>
              <a:gd name="adj" fmla="val 50000"/>
            </a:avLst>
          </a:prstGeom>
          <a:solidFill>
            <a:schemeClr val="bg1">
              <a:lumMod val="8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endParaRPr lang="en-GB" dirty="0">
              <a:solidFill>
                <a:schemeClr val="tx1"/>
              </a:solidFill>
              <a:latin typeface="Arial" panose="020B0604020202020204" pitchFamily="34" charset="0"/>
              <a:cs typeface="Arial" panose="020B0604020202020204" pitchFamily="34" charset="0"/>
            </a:endParaRPr>
          </a:p>
        </p:txBody>
      </p:sp>
      <p:sp>
        <p:nvSpPr>
          <p:cNvPr id="18" name="Rounded Rectangle 17"/>
          <p:cNvSpPr/>
          <p:nvPr/>
        </p:nvSpPr>
        <p:spPr>
          <a:xfrm rot="5400000">
            <a:off x="528802" y="2715536"/>
            <a:ext cx="744514" cy="97957"/>
          </a:xfrm>
          <a:prstGeom prst="roundRect">
            <a:avLst>
              <a:gd name="adj" fmla="val 50000"/>
            </a:avLst>
          </a:prstGeom>
          <a:solidFill>
            <a:schemeClr val="bg1">
              <a:lumMod val="8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latin typeface="Arial" panose="020B0604020202020204" pitchFamily="34" charset="0"/>
              <a:cs typeface="Arial" panose="020B0604020202020204" pitchFamily="34" charset="0"/>
            </a:endParaRPr>
          </a:p>
        </p:txBody>
      </p:sp>
      <p:cxnSp>
        <p:nvCxnSpPr>
          <p:cNvPr id="24" name="Straight Connector 23"/>
          <p:cNvCxnSpPr/>
          <p:nvPr/>
        </p:nvCxnSpPr>
        <p:spPr>
          <a:xfrm flipH="1">
            <a:off x="1095375" y="4291343"/>
            <a:ext cx="794784"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082040" y="5280638"/>
            <a:ext cx="808120"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890159" y="1915910"/>
            <a:ext cx="0" cy="590928"/>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890159" y="3956434"/>
            <a:ext cx="0" cy="765069"/>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890159" y="4929102"/>
            <a:ext cx="0" cy="765069"/>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045844" y="3314126"/>
            <a:ext cx="808120"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890159" y="2961512"/>
            <a:ext cx="0" cy="590928"/>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047752" y="2316149"/>
            <a:ext cx="806212"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333280286"/>
              </p:ext>
            </p:extLst>
          </p:nvPr>
        </p:nvGraphicFramePr>
        <p:xfrm>
          <a:off x="1890160" y="1468544"/>
          <a:ext cx="7357028" cy="4082120"/>
        </p:xfrm>
        <a:graphic>
          <a:graphicData uri="http://schemas.openxmlformats.org/drawingml/2006/table">
            <a:tbl>
              <a:tblPr firstRow="1" bandRow="1">
                <a:tableStyleId>{839DD9DD-9E6C-4910-8AC0-68ADFF6A6AFC}</a:tableStyleId>
              </a:tblPr>
              <a:tblGrid>
                <a:gridCol w="2314303"/>
                <a:gridCol w="5042725"/>
              </a:tblGrid>
              <a:tr h="197696">
                <a:tc>
                  <a:txBody>
                    <a:bodyPr/>
                    <a:lstStyle/>
                    <a:p>
                      <a:r>
                        <a:rPr lang="en-US" sz="1400" dirty="0" smtClean="0">
                          <a:solidFill>
                            <a:schemeClr val="accent1"/>
                          </a:solidFill>
                          <a:latin typeface="Arial" panose="020B0604020202020204" pitchFamily="34" charset="0"/>
                          <a:cs typeface="Arial" panose="020B0604020202020204" pitchFamily="34" charset="0"/>
                        </a:rPr>
                        <a:t>SHUSA Objectives</a:t>
                      </a:r>
                      <a:endParaRPr lang="en-US" sz="1400" dirty="0">
                        <a:solidFill>
                          <a:schemeClr val="accent1"/>
                        </a:solidFill>
                        <a:latin typeface="Arial" panose="020B0604020202020204" pitchFamily="34" charset="0"/>
                        <a:cs typeface="Arial" panose="020B0604020202020204" pitchFamily="34" charset="0"/>
                      </a:endParaRPr>
                    </a:p>
                  </a:txBody>
                  <a:tcPr anchor="b">
                    <a:lnL>
                      <a:noFill/>
                    </a:lnL>
                    <a:lnR>
                      <a:noFill/>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solidFill>
                            <a:schemeClr val="accent1"/>
                          </a:solidFill>
                          <a:latin typeface="Arial" panose="020B0604020202020204" pitchFamily="34" charset="0"/>
                          <a:cs typeface="Arial" panose="020B0604020202020204" pitchFamily="34" charset="0"/>
                        </a:rPr>
                        <a:t>Manifestation in SSLLC RAS</a:t>
                      </a:r>
                      <a:endParaRPr lang="en-US" sz="1400" dirty="0">
                        <a:solidFill>
                          <a:schemeClr val="accent1"/>
                        </a:solidFill>
                        <a:latin typeface="Arial" panose="020B0604020202020204" pitchFamily="34" charset="0"/>
                        <a:cs typeface="Arial" panose="020B0604020202020204" pitchFamily="34" charset="0"/>
                      </a:endParaRPr>
                    </a:p>
                  </a:txBody>
                  <a:tcPr anchor="b">
                    <a:lnL>
                      <a:noFill/>
                    </a:lnL>
                    <a:lnR>
                      <a:noFill/>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451294">
                <a:tc rowSpan="2">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a:lnSpc>
                          <a:spcPct val="100000"/>
                        </a:lnSpc>
                      </a:pPr>
                      <a:r>
                        <a:rPr lang="en-US" sz="1200" b="1" dirty="0" smtClean="0">
                          <a:solidFill>
                            <a:schemeClr val="tx1"/>
                          </a:solidFill>
                          <a:latin typeface="Arial" panose="020B0604020202020204" pitchFamily="34" charset="0"/>
                          <a:cs typeface="Arial" panose="020B0604020202020204" pitchFamily="34" charset="0"/>
                        </a:rPr>
                        <a:t>Meet regulatory constraints</a:t>
                      </a:r>
                      <a:endParaRPr lang="en-US" sz="1200" b="1" dirty="0">
                        <a:solidFill>
                          <a:schemeClr val="tx1"/>
                        </a:solidFill>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indent="-171450">
                        <a:buFont typeface="Arial" panose="020B0604020202020204" pitchFamily="34" charset="0"/>
                        <a:buChar char="•"/>
                      </a:pPr>
                      <a:r>
                        <a:rPr lang="en-GB" sz="1200" b="1" i="0" dirty="0" smtClean="0">
                          <a:latin typeface="Arial" panose="020B0604020202020204" pitchFamily="34" charset="0"/>
                          <a:cs typeface="Arial" panose="020B0604020202020204" pitchFamily="34" charset="0"/>
                        </a:rPr>
                        <a:t>Capital</a:t>
                      </a:r>
                      <a:r>
                        <a:rPr lang="en-GB" sz="1200" dirty="0" smtClean="0">
                          <a:latin typeface="Arial" panose="020B0604020202020204" pitchFamily="34" charset="0"/>
                          <a:cs typeface="Arial" panose="020B0604020202020204" pitchFamily="34" charset="0"/>
                        </a:rPr>
                        <a:t>: </a:t>
                      </a:r>
                      <a:r>
                        <a:rPr lang="en-GB" sz="1200" dirty="0" smtClean="0">
                          <a:solidFill>
                            <a:schemeClr val="tx1"/>
                          </a:solidFill>
                          <a:latin typeface="Arial" panose="020B0604020202020204" pitchFamily="34" charset="0"/>
                          <a:cs typeface="Arial" panose="020B0604020202020204" pitchFamily="34" charset="0"/>
                        </a:rPr>
                        <a:t>Ensure</a:t>
                      </a:r>
                      <a:r>
                        <a:rPr lang="en-GB" sz="1200" baseline="0" dirty="0" smtClean="0">
                          <a:solidFill>
                            <a:schemeClr val="tx1"/>
                          </a:solidFill>
                          <a:latin typeface="Arial" panose="020B0604020202020204" pitchFamily="34" charset="0"/>
                          <a:cs typeface="Arial" panose="020B0604020202020204" pitchFamily="34" charset="0"/>
                        </a:rPr>
                        <a:t> post-loss capital ratios in CCAR analysis are at or above limits</a:t>
                      </a:r>
                      <a:endParaRPr lang="en-US" sz="1200" dirty="0">
                        <a:solidFill>
                          <a:schemeClr val="tx1"/>
                        </a:solidFill>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451294">
                <a:tc v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indent="-171450">
                        <a:buFont typeface="Arial" panose="020B0604020202020204" pitchFamily="34" charset="0"/>
                        <a:buChar char="•"/>
                      </a:pPr>
                      <a:r>
                        <a:rPr lang="en-US" sz="1200" b="1" i="0" smtClean="0">
                          <a:latin typeface="Arial" panose="020B0604020202020204" pitchFamily="34" charset="0"/>
                          <a:ea typeface="ＭＳ Ｐゴシック" pitchFamily="-112" charset="-128"/>
                          <a:cs typeface="Arial" panose="020B0604020202020204" pitchFamily="34" charset="0"/>
                        </a:rPr>
                        <a:t>Liquidity</a:t>
                      </a:r>
                      <a:r>
                        <a:rPr lang="en-US" sz="1200" smtClean="0">
                          <a:latin typeface="Arial" panose="020B0604020202020204" pitchFamily="34" charset="0"/>
                          <a:ea typeface="ＭＳ Ｐゴシック" pitchFamily="-112" charset="-128"/>
                          <a:cs typeface="Arial" panose="020B0604020202020204" pitchFamily="34" charset="0"/>
                        </a:rPr>
                        <a:t>:</a:t>
                      </a:r>
                      <a:r>
                        <a:rPr lang="en-US" sz="1200" baseline="0" smtClean="0">
                          <a:latin typeface="Arial" panose="020B0604020202020204" pitchFamily="34" charset="0"/>
                          <a:ea typeface="ＭＳ Ｐゴシック" pitchFamily="-112" charset="-128"/>
                          <a:cs typeface="Arial" panose="020B0604020202020204" pitchFamily="34" charset="0"/>
                        </a:rPr>
                        <a:t> </a:t>
                      </a:r>
                      <a:r>
                        <a:rPr lang="en-US" sz="1200" kern="1200" smtClean="0">
                          <a:solidFill>
                            <a:schemeClr val="tx1"/>
                          </a:solidFill>
                          <a:effectLst/>
                          <a:latin typeface="Arial"/>
                          <a:ea typeface="+mn-ea"/>
                          <a:cs typeface="+mn-cs"/>
                        </a:rPr>
                        <a:t>Ensure cash flow profile keeps the entity within both internally and externally-defined limits</a:t>
                      </a:r>
                      <a:endParaRPr lang="en-US" sz="1200" dirty="0">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927099">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smtClean="0">
                          <a:solidFill>
                            <a:schemeClr val="tx1"/>
                          </a:solidFill>
                          <a:latin typeface="Arial" panose="020B0604020202020204" pitchFamily="34" charset="0"/>
                          <a:cs typeface="Arial" panose="020B0604020202020204" pitchFamily="34" charset="0"/>
                        </a:rPr>
                        <a:t>Sustain </a:t>
                      </a:r>
                      <a:r>
                        <a:rPr lang="en-US" sz="1200" b="1" kern="1200" baseline="0" dirty="0" smtClean="0">
                          <a:solidFill>
                            <a:schemeClr val="tx1"/>
                          </a:solidFill>
                          <a:latin typeface="Arial" panose="020B0604020202020204" pitchFamily="34" charset="0"/>
                          <a:ea typeface="+mn-ea"/>
                          <a:cs typeface="Arial" panose="020B0604020202020204" pitchFamily="34" charset="0"/>
                        </a:rPr>
                        <a:t>confidence of external stakeholders </a:t>
                      </a:r>
                      <a:br>
                        <a:rPr lang="en-US" sz="1200" b="1" kern="1200" baseline="0" dirty="0" smtClean="0">
                          <a:solidFill>
                            <a:schemeClr val="tx1"/>
                          </a:solidFill>
                          <a:latin typeface="Arial" panose="020B0604020202020204" pitchFamily="34" charset="0"/>
                          <a:ea typeface="+mn-ea"/>
                          <a:cs typeface="Arial" panose="020B0604020202020204" pitchFamily="34" charset="0"/>
                        </a:rPr>
                      </a:br>
                      <a:r>
                        <a:rPr lang="en-US" sz="1200" b="1" kern="1200" baseline="0" dirty="0" smtClean="0">
                          <a:solidFill>
                            <a:schemeClr val="tx1"/>
                          </a:solidFill>
                          <a:latin typeface="Arial" panose="020B0604020202020204" pitchFamily="34" charset="0"/>
                          <a:ea typeface="+mn-ea"/>
                          <a:cs typeface="Arial" panose="020B0604020202020204" pitchFamily="34" charset="0"/>
                        </a:rPr>
                        <a:t>(e.g., rating agencies)</a:t>
                      </a:r>
                    </a:p>
                  </a:txBody>
                  <a:tcPr marL="96028" marR="96028"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smtClean="0">
                          <a:latin typeface="Arial" panose="020B0604020202020204" pitchFamily="34" charset="0"/>
                          <a:cs typeface="Arial" panose="020B0604020202020204" pitchFamily="34" charset="0"/>
                        </a:rPr>
                        <a:t>Ensure</a:t>
                      </a:r>
                      <a:r>
                        <a:rPr lang="en-GB" sz="1200" baseline="0" dirty="0" smtClean="0">
                          <a:latin typeface="Arial" panose="020B0604020202020204" pitchFamily="34" charset="0"/>
                          <a:cs typeface="Arial" panose="020B0604020202020204" pitchFamily="34" charset="0"/>
                        </a:rPr>
                        <a:t> c</a:t>
                      </a:r>
                      <a:r>
                        <a:rPr lang="en-GB" sz="1200" dirty="0" smtClean="0">
                          <a:latin typeface="Arial" panose="020B0604020202020204" pitchFamily="34" charset="0"/>
                          <a:cs typeface="Arial" panose="020B0604020202020204" pitchFamily="34" charset="0"/>
                        </a:rPr>
                        <a:t>haracteristics of the balance</a:t>
                      </a:r>
                      <a:r>
                        <a:rPr lang="en-GB" sz="1200" baseline="0" dirty="0" smtClean="0">
                          <a:latin typeface="Arial" panose="020B0604020202020204" pitchFamily="34" charset="0"/>
                          <a:cs typeface="Arial" panose="020B0604020202020204" pitchFamily="34" charset="0"/>
                        </a:rPr>
                        <a:t> sheet, earnings and </a:t>
                      </a:r>
                      <a:r>
                        <a:rPr lang="en-GB" sz="1200" dirty="0" smtClean="0">
                          <a:latin typeface="Arial" panose="020B0604020202020204" pitchFamily="34" charset="0"/>
                          <a:cs typeface="Arial" panose="020B0604020202020204" pitchFamily="34" charset="0"/>
                        </a:rPr>
                        <a:t>business profile (e.g., asset quality, liquidity, concentrations) are consistent with stakeholder expectations for prudent</a:t>
                      </a:r>
                      <a:r>
                        <a:rPr lang="en-GB" sz="1200" baseline="0" dirty="0" smtClean="0">
                          <a:latin typeface="Arial" panose="020B0604020202020204" pitchFamily="34" charset="0"/>
                          <a:cs typeface="Arial" panose="020B0604020202020204" pitchFamily="34" charset="0"/>
                        </a:rPr>
                        <a:t> risk management</a:t>
                      </a:r>
                      <a:endParaRPr lang="en-US" sz="1200" dirty="0">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00069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smtClean="0">
                          <a:solidFill>
                            <a:schemeClr val="tx1"/>
                          </a:solidFill>
                          <a:latin typeface="Arial" panose="020B0604020202020204" pitchFamily="34" charset="0"/>
                          <a:ea typeface="+mn-ea"/>
                          <a:cs typeface="Arial" panose="020B0604020202020204" pitchFamily="34" charset="0"/>
                        </a:rPr>
                        <a:t>Minimize</a:t>
                      </a:r>
                      <a:r>
                        <a:rPr lang="en-US" sz="1200" b="1" kern="1200" baseline="0" dirty="0" smtClean="0">
                          <a:solidFill>
                            <a:schemeClr val="tx1"/>
                          </a:solidFill>
                          <a:latin typeface="Arial" panose="020B0604020202020204" pitchFamily="34" charset="0"/>
                          <a:ea typeface="+mn-ea"/>
                          <a:cs typeface="Arial" panose="020B0604020202020204" pitchFamily="34" charset="0"/>
                        </a:rPr>
                        <a:t> </a:t>
                      </a:r>
                      <a:r>
                        <a:rPr lang="en-US" sz="1200" b="1" kern="1200" dirty="0" smtClean="0">
                          <a:solidFill>
                            <a:schemeClr val="tx1"/>
                          </a:solidFill>
                          <a:latin typeface="Arial" panose="020B0604020202020204" pitchFamily="34" charset="0"/>
                          <a:ea typeface="+mn-ea"/>
                          <a:cs typeface="Arial" panose="020B0604020202020204" pitchFamily="34" charset="0"/>
                        </a:rPr>
                        <a:t>risks that do not generate incremental earnings</a:t>
                      </a:r>
                    </a:p>
                  </a:txBody>
                  <a:tcPr marL="96028" marR="96028"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latin typeface="Arial" panose="020B0604020202020204" pitchFamily="34" charset="0"/>
                          <a:ea typeface="+mn-ea"/>
                          <a:cs typeface="Arial" panose="020B0604020202020204" pitchFamily="34" charset="0"/>
                        </a:rPr>
                        <a:t>Establish</a:t>
                      </a:r>
                      <a:r>
                        <a:rPr lang="en-GB" sz="1200" kern="1200" baseline="0" dirty="0" smtClean="0">
                          <a:solidFill>
                            <a:schemeClr val="tx1"/>
                          </a:solidFill>
                          <a:latin typeface="Arial" panose="020B0604020202020204" pitchFamily="34" charset="0"/>
                          <a:ea typeface="+mn-ea"/>
                          <a:cs typeface="Arial" panose="020B0604020202020204" pitchFamily="34" charset="0"/>
                        </a:rPr>
                        <a:t> </a:t>
                      </a:r>
                      <a:r>
                        <a:rPr lang="en-GB" sz="1200" kern="1200" dirty="0" smtClean="0">
                          <a:solidFill>
                            <a:schemeClr val="tx1"/>
                          </a:solidFill>
                          <a:latin typeface="Arial" panose="020B0604020202020204" pitchFamily="34" charset="0"/>
                          <a:ea typeface="+mn-ea"/>
                          <a:cs typeface="Arial" panose="020B0604020202020204" pitchFamily="34" charset="0"/>
                        </a:rPr>
                        <a:t>Board-level expectations for processes and controls in place for non-financial risks</a:t>
                      </a:r>
                      <a:r>
                        <a:rPr lang="en-GB" sz="1200" kern="1200" baseline="0" dirty="0" smtClean="0">
                          <a:solidFill>
                            <a:schemeClr val="tx1"/>
                          </a:solidFill>
                          <a:latin typeface="Arial" panose="020B0604020202020204" pitchFamily="34" charset="0"/>
                          <a:ea typeface="+mn-ea"/>
                          <a:cs typeface="Arial" panose="020B0604020202020204" pitchFamily="34" charset="0"/>
                        </a:rPr>
                        <a:t> </a:t>
                      </a:r>
                      <a:endParaRPr lang="en-GB" sz="1200" kern="1200" dirty="0" smtClean="0">
                        <a:solidFill>
                          <a:schemeClr val="tx1"/>
                        </a:solidFill>
                        <a:latin typeface="Arial" panose="020B0604020202020204" pitchFamily="34" charset="0"/>
                        <a:ea typeface="+mn-ea"/>
                        <a:cs typeface="Arial" panose="020B0604020202020204" pitchFamily="34" charset="0"/>
                      </a:endParaRPr>
                    </a:p>
                  </a:txBody>
                  <a:tcPr marL="96028" marR="96028"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935130">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smtClean="0">
                          <a:solidFill>
                            <a:schemeClr val="tx1"/>
                          </a:solidFill>
                          <a:latin typeface="Arial" panose="020B0604020202020204" pitchFamily="34" charset="0"/>
                          <a:cs typeface="Arial" panose="020B0604020202020204" pitchFamily="34" charset="0"/>
                        </a:rPr>
                        <a:t>Comply with Group-level</a:t>
                      </a:r>
                      <a:r>
                        <a:rPr lang="en-US" sz="1200" b="1" baseline="0" dirty="0" smtClean="0">
                          <a:solidFill>
                            <a:schemeClr val="tx1"/>
                          </a:solidFill>
                          <a:latin typeface="Arial" panose="020B0604020202020204" pitchFamily="34" charset="0"/>
                          <a:cs typeface="Arial" panose="020B0604020202020204" pitchFamily="34" charset="0"/>
                        </a:rPr>
                        <a:t> Risk A</a:t>
                      </a:r>
                      <a:r>
                        <a:rPr lang="en-US" sz="1200" b="1" dirty="0" smtClean="0">
                          <a:solidFill>
                            <a:schemeClr val="tx1"/>
                          </a:solidFill>
                          <a:latin typeface="Arial" panose="020B0604020202020204" pitchFamily="34" charset="0"/>
                          <a:cs typeface="Arial" panose="020B0604020202020204" pitchFamily="34" charset="0"/>
                        </a:rPr>
                        <a:t>ppetite expectations</a:t>
                      </a:r>
                      <a:endParaRPr lang="en-GB" sz="1200" b="1" dirty="0" smtClean="0">
                        <a:solidFill>
                          <a:schemeClr val="tx1"/>
                        </a:solidFill>
                        <a:latin typeface="Arial" panose="020B0604020202020204" pitchFamily="34" charset="0"/>
                        <a:cs typeface="Arial" panose="020B0604020202020204" pitchFamily="34" charset="0"/>
                      </a:endParaRPr>
                    </a:p>
                  </a:txBody>
                  <a:tcPr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latin typeface="Arial" panose="020B0604020202020204" pitchFamily="34" charset="0"/>
                          <a:ea typeface="+mn-ea"/>
                          <a:cs typeface="Arial" panose="020B0604020202020204" pitchFamily="34" charset="0"/>
                        </a:rPr>
                        <a:t>I</a:t>
                      </a:r>
                      <a:r>
                        <a:rPr lang="en-GB" sz="1200" kern="1200" baseline="0" dirty="0" smtClean="0">
                          <a:solidFill>
                            <a:schemeClr val="tx1"/>
                          </a:solidFill>
                          <a:latin typeface="Arial" panose="020B0604020202020204" pitchFamily="34" charset="0"/>
                          <a:ea typeface="+mn-ea"/>
                          <a:cs typeface="Arial" panose="020B0604020202020204" pitchFamily="34" charset="0"/>
                        </a:rPr>
                        <a:t>ncl</a:t>
                      </a:r>
                      <a:r>
                        <a:rPr lang="en-GB" sz="1200" kern="1200" dirty="0" smtClean="0">
                          <a:solidFill>
                            <a:schemeClr val="tx1"/>
                          </a:solidFill>
                          <a:latin typeface="Arial" panose="020B0604020202020204" pitchFamily="34" charset="0"/>
                          <a:ea typeface="+mn-ea"/>
                          <a:cs typeface="Arial" panose="020B0604020202020204" pitchFamily="34" charset="0"/>
                        </a:rPr>
                        <a:t>ude</a:t>
                      </a:r>
                      <a:r>
                        <a:rPr lang="en-GB" sz="1200" kern="1200" baseline="0" dirty="0" smtClean="0">
                          <a:solidFill>
                            <a:schemeClr val="tx1"/>
                          </a:solidFill>
                          <a:latin typeface="Arial" panose="020B0604020202020204" pitchFamily="34" charset="0"/>
                          <a:ea typeface="+mn-ea"/>
                          <a:cs typeface="Arial" panose="020B0604020202020204" pitchFamily="34" charset="0"/>
                        </a:rPr>
                        <a:t> </a:t>
                      </a:r>
                      <a:r>
                        <a:rPr lang="en-US" sz="1200" kern="1200" dirty="0" smtClean="0">
                          <a:solidFill>
                            <a:schemeClr val="tx1"/>
                          </a:solidFill>
                          <a:latin typeface="Arial" panose="020B0604020202020204" pitchFamily="34" charset="0"/>
                          <a:ea typeface="+mn-ea"/>
                          <a:cs typeface="Arial" panose="020B0604020202020204" pitchFamily="34" charset="0"/>
                        </a:rPr>
                        <a:t>metrics and adhere to limits agreed</a:t>
                      </a:r>
                      <a:r>
                        <a:rPr lang="en-US" sz="1200" kern="1200" baseline="0" dirty="0" smtClean="0">
                          <a:solidFill>
                            <a:schemeClr val="tx1"/>
                          </a:solidFill>
                          <a:latin typeface="Arial" panose="020B0604020202020204" pitchFamily="34" charset="0"/>
                          <a:ea typeface="+mn-ea"/>
                          <a:cs typeface="Arial" panose="020B0604020202020204" pitchFamily="34" charset="0"/>
                        </a:rPr>
                        <a:t> with </a:t>
                      </a:r>
                      <a:r>
                        <a:rPr lang="en-US" sz="1200" kern="1200" dirty="0" smtClean="0">
                          <a:solidFill>
                            <a:schemeClr val="tx1"/>
                          </a:solidFill>
                          <a:latin typeface="Arial" panose="020B0604020202020204" pitchFamily="34" charset="0"/>
                          <a:ea typeface="+mn-ea"/>
                          <a:cs typeface="Arial" panose="020B0604020202020204" pitchFamily="34" charset="0"/>
                        </a:rPr>
                        <a:t>Group, as applicable to SSLLC and SHUSA’s business</a:t>
                      </a:r>
                      <a:endParaRPr lang="en-GB" sz="1200" kern="1200" dirty="0" smtClean="0">
                        <a:solidFill>
                          <a:schemeClr val="tx1"/>
                        </a:solidFill>
                        <a:latin typeface="Arial" panose="020B0604020202020204" pitchFamily="34" charset="0"/>
                        <a:ea typeface="+mn-ea"/>
                        <a:cs typeface="Arial" panose="020B0604020202020204" pitchFamily="34" charset="0"/>
                      </a:endParaRPr>
                    </a:p>
                  </a:txBody>
                  <a:tcPr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32" name="CONCLUTION_SHAPE"/>
          <p:cNvGraphicFramePr>
            <a:graphicFrameLocks noGrp="1"/>
          </p:cNvGraphicFramePr>
          <p:nvPr>
            <p:extLst>
              <p:ext uri="{D42A27DB-BD31-4B8C-83A1-F6EECF244321}">
                <p14:modId xmlns:p14="http://schemas.microsoft.com/office/powerpoint/2010/main" val="1395237786"/>
              </p:ext>
            </p:extLst>
          </p:nvPr>
        </p:nvGraphicFramePr>
        <p:xfrm>
          <a:off x="439130" y="5716270"/>
          <a:ext cx="8709633" cy="640080"/>
        </p:xfrm>
        <a:graphic>
          <a:graphicData uri="http://schemas.openxmlformats.org/drawingml/2006/table">
            <a:tbl>
              <a:tblPr firstRow="1" bandRow="1">
                <a:tableStyleId>{839DD9DD-9E6C-4910-8AC0-68ADFF6A6AFC}</a:tableStyleId>
              </a:tblPr>
              <a:tblGrid>
                <a:gridCol w="8709633"/>
              </a:tblGrid>
              <a:tr h="254000">
                <a:tc>
                  <a:txBody>
                    <a:bodyPr/>
                    <a:lstStyle/>
                    <a:p>
                      <a:r>
                        <a:rPr kumimoji="0" lang="en-US" sz="1800" b="0" i="0" u="none" baseline="0" dirty="0" smtClean="0">
                          <a:solidFill>
                            <a:srgbClr val="FF0000"/>
                          </a:solidFill>
                          <a:latin typeface="Arial" panose="020B0604020202020204" pitchFamily="34" charset="0"/>
                          <a:cs typeface="Arial" panose="020B0604020202020204" pitchFamily="34" charset="0"/>
                          <a:sym typeface="Arial"/>
                        </a:rPr>
                        <a:t>The statements, metrics and limits in the SSLLC RAS will enable the SHUSA Board to ensure these overarching objectives are upheld</a:t>
                      </a:r>
                    </a:p>
                  </a:txBody>
                  <a:tcPr anchor="b">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2" name="Text Box 75"/>
          <p:cNvSpPr txBox="1">
            <a:spLocks noChangeArrowheads="1"/>
          </p:cNvSpPr>
          <p:nvPr/>
        </p:nvSpPr>
        <p:spPr bwMode="gray">
          <a:xfrm>
            <a:off x="407540" y="98167"/>
            <a:ext cx="716543"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Objectives</a:t>
            </a:r>
            <a:endParaRPr lang="en-US" sz="1200" dirty="0">
              <a:solidFill>
                <a:schemeClr val="bg1">
                  <a:lumMod val="50000"/>
                </a:schemeClr>
              </a:solidFill>
            </a:endParaRPr>
          </a:p>
        </p:txBody>
      </p:sp>
    </p:spTree>
    <p:extLst>
      <p:ext uri="{BB962C8B-B14F-4D97-AF65-F5344CB8AC3E}">
        <p14:creationId xmlns:p14="http://schemas.microsoft.com/office/powerpoint/2010/main" val="11445224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pPr lvl="0"/>
            <a:r>
              <a:rPr lang="en-US" kern="0" dirty="0">
                <a:solidFill>
                  <a:srgbClr val="000000"/>
                </a:solidFill>
                <a:latin typeface="Arial"/>
                <a:ea typeface="ＭＳ Ｐゴシック"/>
              </a:rPr>
              <a:t>Metrics Glossary (</a:t>
            </a:r>
            <a:r>
              <a:rPr lang="en-US" kern="0" dirty="0" smtClean="0">
                <a:solidFill>
                  <a:srgbClr val="000000"/>
                </a:solidFill>
                <a:latin typeface="Arial"/>
                <a:ea typeface="ＭＳ Ｐゴシック"/>
              </a:rPr>
              <a:t>1/2)</a:t>
            </a:r>
            <a:endParaRPr lang="en-US" kern="0" dirty="0">
              <a:solidFill>
                <a:srgbClr val="000000"/>
              </a:solidFill>
              <a:latin typeface="Arial"/>
              <a:ea typeface="ＭＳ Ｐゴシック"/>
            </a:endParaRPr>
          </a:p>
        </p:txBody>
      </p:sp>
      <p:grpSp>
        <p:nvGrpSpPr>
          <p:cNvPr id="4" name="Group 3"/>
          <p:cNvGrpSpPr/>
          <p:nvPr/>
        </p:nvGrpSpPr>
        <p:grpSpPr>
          <a:xfrm>
            <a:off x="436880" y="69852"/>
            <a:ext cx="1990257" cy="189008"/>
            <a:chOff x="457200" y="19052"/>
            <a:chExt cx="1990257" cy="189008"/>
          </a:xfrm>
        </p:grpSpPr>
        <p:sp>
          <p:nvSpPr>
            <p:cNvPr id="5" name="Oval 4"/>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panose="020B0604020202020204" pitchFamily="34" charset="0"/>
                  <a:ea typeface="ＭＳ Ｐゴシック" pitchFamily="-112" charset="-128"/>
                  <a:cs typeface="Arial" panose="020B0604020202020204" pitchFamily="34" charset="0"/>
                </a:rPr>
                <a:t>C</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6" name="Text Box 75"/>
            <p:cNvSpPr txBox="1">
              <a:spLocks noChangeArrowheads="1"/>
            </p:cNvSpPr>
            <p:nvPr/>
          </p:nvSpPr>
          <p:spPr bwMode="gray">
            <a:xfrm>
              <a:off x="690566" y="20638"/>
              <a:ext cx="1756891"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a:solidFill>
                    <a:schemeClr val="bg1">
                      <a:lumMod val="50000"/>
                    </a:schemeClr>
                  </a:solidFill>
                </a:rPr>
                <a:t>Appendix: </a:t>
              </a:r>
              <a:r>
                <a:rPr lang="en-US" sz="1200" dirty="0" smtClean="0">
                  <a:solidFill>
                    <a:schemeClr val="bg1">
                      <a:lumMod val="50000"/>
                    </a:schemeClr>
                  </a:solidFill>
                </a:rPr>
                <a:t>Metric glossary</a:t>
              </a:r>
              <a:endParaRPr lang="en-US" sz="1200" dirty="0">
                <a:solidFill>
                  <a:schemeClr val="bg1">
                    <a:lumMod val="50000"/>
                  </a:schemeClr>
                </a:solidFill>
              </a:endParaRPr>
            </a:p>
          </p:txBody>
        </p:sp>
      </p:grpSp>
      <p:graphicFrame>
        <p:nvGraphicFramePr>
          <p:cNvPr id="7" name="Table 6"/>
          <p:cNvGraphicFramePr>
            <a:graphicFrameLocks noGrp="1"/>
          </p:cNvGraphicFramePr>
          <p:nvPr>
            <p:extLst>
              <p:ext uri="{D42A27DB-BD31-4B8C-83A1-F6EECF244321}">
                <p14:modId xmlns:p14="http://schemas.microsoft.com/office/powerpoint/2010/main" val="2191972598"/>
              </p:ext>
            </p:extLst>
          </p:nvPr>
        </p:nvGraphicFramePr>
        <p:xfrm>
          <a:off x="361471" y="1459393"/>
          <a:ext cx="8896349" cy="4152202"/>
        </p:xfrm>
        <a:graphic>
          <a:graphicData uri="http://schemas.openxmlformats.org/drawingml/2006/table">
            <a:tbl>
              <a:tblPr firstRow="1" bandRow="1"/>
              <a:tblGrid>
                <a:gridCol w="1465449"/>
                <a:gridCol w="2982727"/>
                <a:gridCol w="4448173"/>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1" i="0" u="none" strike="noStrike" dirty="0" smtClean="0">
                          <a:solidFill>
                            <a:srgbClr val="FF0000"/>
                          </a:solidFill>
                          <a:effectLst/>
                          <a:latin typeface="Arial"/>
                        </a:rPr>
                        <a:t>Risk type</a:t>
                      </a:r>
                      <a:endParaRPr lang="en-US" sz="1100" b="1" i="0" u="none" strike="noStrike" dirty="0">
                        <a:solidFill>
                          <a:srgbClr val="FF0000"/>
                        </a:solidFill>
                        <a:effectLst/>
                        <a:latin typeface="Arial"/>
                      </a:endParaRPr>
                    </a:p>
                  </a:txBody>
                  <a:tcPr marL="8629" marR="8629" marT="821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1" i="0" u="none" strike="noStrike" dirty="0" smtClean="0">
                          <a:solidFill>
                            <a:srgbClr val="FF0000"/>
                          </a:solidFill>
                          <a:effectLst/>
                          <a:latin typeface="Arial"/>
                        </a:rPr>
                        <a:t>Metric</a:t>
                      </a:r>
                      <a:endParaRPr lang="en-US" sz="1100" b="1" i="0" u="none" strike="noStrike" dirty="0">
                        <a:solidFill>
                          <a:srgbClr val="FF0000"/>
                        </a:solidFill>
                        <a:effectLst/>
                        <a:latin typeface="Arial"/>
                      </a:endParaRPr>
                    </a:p>
                  </a:txBody>
                  <a:tcPr marL="8629" marR="8629" marT="821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1" i="0" u="none" strike="noStrike" dirty="0" smtClean="0">
                          <a:solidFill>
                            <a:srgbClr val="FF0000"/>
                          </a:solidFill>
                          <a:effectLst/>
                          <a:latin typeface="Arial"/>
                        </a:rPr>
                        <a:t>Definition</a:t>
                      </a:r>
                      <a:endParaRPr lang="en-US" sz="1100" b="1" i="0" u="none" strike="noStrike" dirty="0">
                        <a:solidFill>
                          <a:srgbClr val="FF0000"/>
                        </a:solidFill>
                        <a:effectLst/>
                        <a:latin typeface="Arial"/>
                      </a:endParaRPr>
                    </a:p>
                  </a:txBody>
                  <a:tcPr marL="8629" marR="8629" marT="821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018706">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1" i="0" u="none" strike="noStrike" dirty="0" smtClean="0">
                          <a:solidFill>
                            <a:srgbClr val="000000"/>
                          </a:solidFill>
                          <a:effectLst/>
                          <a:latin typeface="Arial"/>
                        </a:rPr>
                        <a:t>Capital adequacy</a:t>
                      </a:r>
                      <a:endParaRPr lang="en-US" sz="11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smtClean="0">
                          <a:effectLst/>
                          <a:latin typeface="Arial"/>
                        </a:rPr>
                        <a:t>Excess Net Capital</a:t>
                      </a:r>
                      <a:endParaRPr lang="en-US" sz="1100" b="0" i="0" u="none" strike="noStrike" dirty="0">
                        <a:effectLst/>
                        <a:latin typeface="Arial"/>
                      </a:endParaRP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a:rPr>
                        <a:t>As per SEC regulations, every broker-dealer must, at all times, have, and maintain, net capital no less than the required amount by the SEC for the broker-dealer.</a:t>
                      </a:r>
                      <a:r>
                        <a:rPr lang="en-US" sz="1100" b="0" i="0" u="none" strike="noStrike" baseline="0" dirty="0" smtClean="0">
                          <a:solidFill>
                            <a:srgbClr val="000000"/>
                          </a:solidFill>
                          <a:effectLst/>
                          <a:latin typeface="Arial"/>
                        </a:rPr>
                        <a:t> </a:t>
                      </a:r>
                      <a:r>
                        <a:rPr lang="en-US" sz="1100" b="0" i="0" u="none" strike="noStrike" dirty="0" smtClean="0">
                          <a:solidFill>
                            <a:srgbClr val="000000"/>
                          </a:solidFill>
                          <a:effectLst/>
                          <a:latin typeface="Arial"/>
                        </a:rPr>
                        <a:t>The excess is simply the amount above the minimum required.</a:t>
                      </a:r>
                      <a:r>
                        <a:rPr lang="en-US" sz="1100" b="0" i="0" u="none" strike="noStrike" baseline="0" dirty="0" smtClean="0">
                          <a:solidFill>
                            <a:srgbClr val="000000"/>
                          </a:solidFill>
                          <a:effectLst/>
                          <a:latin typeface="Arial"/>
                        </a:rPr>
                        <a:t> </a:t>
                      </a:r>
                      <a:r>
                        <a:rPr lang="en-US" sz="1100" b="0" i="0" u="none" strike="noStrike" dirty="0" smtClean="0">
                          <a:solidFill>
                            <a:srgbClr val="000000"/>
                          </a:solidFill>
                          <a:effectLst/>
                          <a:latin typeface="Arial"/>
                        </a:rPr>
                        <a:t>The excess amount is necessary for the</a:t>
                      </a:r>
                      <a:r>
                        <a:rPr lang="en-US" sz="1100" b="0" i="0" u="none" strike="noStrike" baseline="0" dirty="0" smtClean="0">
                          <a:solidFill>
                            <a:srgbClr val="000000"/>
                          </a:solidFill>
                          <a:effectLst/>
                          <a:latin typeface="Arial"/>
                        </a:rPr>
                        <a:t> broker-dealer </a:t>
                      </a:r>
                      <a:r>
                        <a:rPr lang="en-US" sz="1100" b="0" i="0" u="none" strike="noStrike" dirty="0" smtClean="0">
                          <a:solidFill>
                            <a:srgbClr val="000000"/>
                          </a:solidFill>
                          <a:effectLst/>
                          <a:latin typeface="Arial"/>
                        </a:rPr>
                        <a:t>to</a:t>
                      </a:r>
                      <a:r>
                        <a:rPr lang="en-US" sz="1100" b="0" i="0" u="none" strike="noStrike" baseline="0" dirty="0" smtClean="0">
                          <a:solidFill>
                            <a:srgbClr val="000000"/>
                          </a:solidFill>
                          <a:effectLst/>
                          <a:latin typeface="Arial"/>
                        </a:rPr>
                        <a:t> </a:t>
                      </a:r>
                      <a:r>
                        <a:rPr lang="en-US" sz="1100" b="0" i="0" u="none" strike="noStrike" dirty="0" smtClean="0">
                          <a:solidFill>
                            <a:srgbClr val="000000"/>
                          </a:solidFill>
                          <a:effectLst/>
                          <a:latin typeface="Arial"/>
                        </a:rPr>
                        <a:t>operate in several businesses</a:t>
                      </a: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615572">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1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smtClean="0">
                          <a:effectLst/>
                          <a:latin typeface="Arial"/>
                        </a:rPr>
                        <a:t>Impairment to Pre-Provision Net Revenue (PPNR)</a:t>
                      </a:r>
                      <a:endParaRPr lang="en-US" sz="1100" b="0" i="0" u="none" strike="noStrike" dirty="0">
                        <a:effectLst/>
                        <a:latin typeface="Arial"/>
                      </a:endParaRP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0" i="0" u="none" strike="noStrike" dirty="0" smtClean="0">
                          <a:solidFill>
                            <a:srgbClr val="000000"/>
                          </a:solidFill>
                          <a:effectLst/>
                          <a:latin typeface="Arial"/>
                        </a:rPr>
                        <a:t>The projected 9Q cumulative increase in PPNR impairment between the CCAR BHC Stress and BHC Baseline scenarios and any available capital surplus under the CCAR BHC Stress scenario </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634614">
                <a:tc rowSpan="4">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a:rPr>
                        <a:t>Compliance risk</a:t>
                      </a: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u="none"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100" b="0" i="0" u="none" strike="noStrike" dirty="0" smtClean="0">
                          <a:solidFill>
                            <a:srgbClr val="000000"/>
                          </a:solidFill>
                          <a:effectLst/>
                          <a:latin typeface="Arial"/>
                        </a:rPr>
                        <a:t>The total number of open MRIAs issued by the Federal Reserve to all Santander entities operating in the US and over which the FRB has jurisdiction (SSLLC</a:t>
                      </a:r>
                      <a:r>
                        <a:rPr lang="en-US" sz="1100" b="0" i="0" u="none" strike="noStrike" baseline="0" dirty="0" smtClean="0">
                          <a:solidFill>
                            <a:srgbClr val="000000"/>
                          </a:solidFill>
                          <a:effectLst/>
                          <a:latin typeface="Arial"/>
                        </a:rPr>
                        <a:t> – FINRA)</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445157">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a:effectLst/>
                          <a:latin typeface="Arial"/>
                        </a:rPr>
                        <a:t>High Risk Customers as % of Total New Customers</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100" b="0" i="0" u="none" strike="noStrike" dirty="0" smtClean="0">
                          <a:solidFill>
                            <a:srgbClr val="000000"/>
                          </a:solidFill>
                          <a:effectLst/>
                          <a:latin typeface="Arial"/>
                        </a:rPr>
                        <a:t>The number of customers classified as “high</a:t>
                      </a:r>
                      <a:r>
                        <a:rPr lang="en-US" sz="1100" b="0" i="0" u="none" strike="noStrike" baseline="0" dirty="0" smtClean="0">
                          <a:solidFill>
                            <a:srgbClr val="000000"/>
                          </a:solidFill>
                          <a:effectLst/>
                          <a:latin typeface="Arial"/>
                        </a:rPr>
                        <a:t> risk” (based on internal policies) as a percentage of the total number of new customers</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445157">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smtClean="0">
                          <a:effectLst/>
                          <a:latin typeface="Arial"/>
                        </a:rPr>
                        <a:t>Total New Monthly Arbitrations and Court Proceedings</a:t>
                      </a:r>
                      <a:endParaRPr lang="en-US" sz="1100" b="0" i="0" u="none" strike="noStrike" dirty="0">
                        <a:effectLst/>
                        <a:latin typeface="Arial"/>
                      </a:endParaRP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100" kern="1200" dirty="0" smtClean="0">
                          <a:solidFill>
                            <a:schemeClr val="tx1"/>
                          </a:solidFill>
                          <a:effectLst/>
                          <a:latin typeface="Arial" panose="020B0604020202020204" pitchFamily="34" charset="0"/>
                          <a:ea typeface="+mn-ea"/>
                          <a:cs typeface="Arial" panose="020B0604020202020204" pitchFamily="34" charset="0"/>
                        </a:rPr>
                        <a:t>the number of arbitrations (FINRA) and legal proceedings SSLLC has been named in during the preceding month.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817139">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smtClean="0">
                          <a:effectLst/>
                          <a:latin typeface="Arial"/>
                        </a:rPr>
                        <a:t>Total Number of Sales Practice Complaints (Monthly) </a:t>
                      </a:r>
                      <a:endParaRPr lang="en-US" sz="1100" b="0" i="0" u="none" strike="noStrike" dirty="0">
                        <a:effectLst/>
                        <a:latin typeface="Arial"/>
                      </a:endParaRP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b="0" dirty="0" smtClean="0">
                          <a:latin typeface="Arial" panose="020B0604020202020204" pitchFamily="34" charset="0"/>
                          <a:cs typeface="Arial" panose="020B0604020202020204" pitchFamily="34" charset="0"/>
                        </a:rPr>
                        <a:t>The number of </a:t>
                      </a:r>
                      <a:r>
                        <a:rPr lang="en-US" sz="1100" kern="1200" dirty="0" smtClean="0">
                          <a:solidFill>
                            <a:schemeClr val="tx1"/>
                          </a:solidFill>
                          <a:effectLst/>
                          <a:latin typeface="Arial" panose="020B0604020202020204" pitchFamily="34" charset="0"/>
                          <a:ea typeface="+mn-ea"/>
                          <a:cs typeface="Arial" panose="020B0604020202020204" pitchFamily="34" charset="0"/>
                        </a:rPr>
                        <a:t>written complaints received by SSLLC during the preceding month related to the conduct of a Financial Consultant or the Firm which involved the offer, sale or purchase of a security or insurance product to a customer.</a:t>
                      </a:r>
                      <a:endParaRPr lang="en-GB" sz="1100" b="0" dirty="0">
                        <a:latin typeface="Arial" panose="020B0604020202020204" pitchFamily="34" charset="0"/>
                        <a:cs typeface="Arial" panose="020B0604020202020204" pitchFamily="34" charset="0"/>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8240104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pPr lvl="0"/>
            <a:r>
              <a:rPr lang="en-US" kern="0" dirty="0">
                <a:solidFill>
                  <a:srgbClr val="000000"/>
                </a:solidFill>
                <a:latin typeface="Arial"/>
                <a:ea typeface="ＭＳ Ｐゴシック"/>
              </a:rPr>
              <a:t>Metrics Glossary (</a:t>
            </a:r>
            <a:r>
              <a:rPr lang="en-US" kern="0" dirty="0" smtClean="0">
                <a:solidFill>
                  <a:srgbClr val="000000"/>
                </a:solidFill>
                <a:latin typeface="Arial"/>
                <a:ea typeface="ＭＳ Ｐゴシック"/>
              </a:rPr>
              <a:t>2/2)</a:t>
            </a:r>
            <a:endParaRPr lang="en-US" kern="0" dirty="0">
              <a:solidFill>
                <a:srgbClr val="000000"/>
              </a:solidFill>
              <a:latin typeface="Arial"/>
              <a:ea typeface="ＭＳ Ｐゴシック"/>
            </a:endParaRPr>
          </a:p>
        </p:txBody>
      </p:sp>
      <p:grpSp>
        <p:nvGrpSpPr>
          <p:cNvPr id="5" name="Group 4"/>
          <p:cNvGrpSpPr/>
          <p:nvPr/>
        </p:nvGrpSpPr>
        <p:grpSpPr>
          <a:xfrm>
            <a:off x="436880" y="69852"/>
            <a:ext cx="1990257" cy="189008"/>
            <a:chOff x="457200" y="19052"/>
            <a:chExt cx="1990257" cy="189008"/>
          </a:xfrm>
        </p:grpSpPr>
        <p:sp>
          <p:nvSpPr>
            <p:cNvPr id="6" name="Oval 5"/>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panose="020B0604020202020204" pitchFamily="34" charset="0"/>
                  <a:ea typeface="ＭＳ Ｐゴシック" pitchFamily="-112" charset="-128"/>
                  <a:cs typeface="Arial" panose="020B0604020202020204" pitchFamily="34" charset="0"/>
                </a:rPr>
                <a:t>C</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7" name="Text Box 75"/>
            <p:cNvSpPr txBox="1">
              <a:spLocks noChangeArrowheads="1"/>
            </p:cNvSpPr>
            <p:nvPr/>
          </p:nvSpPr>
          <p:spPr bwMode="gray">
            <a:xfrm>
              <a:off x="690566" y="20638"/>
              <a:ext cx="1756891"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a:solidFill>
                    <a:schemeClr val="bg1">
                      <a:lumMod val="50000"/>
                    </a:schemeClr>
                  </a:solidFill>
                </a:rPr>
                <a:t>Appendix: </a:t>
              </a:r>
              <a:r>
                <a:rPr lang="en-US" sz="1200" dirty="0" smtClean="0">
                  <a:solidFill>
                    <a:schemeClr val="bg1">
                      <a:lumMod val="50000"/>
                    </a:schemeClr>
                  </a:solidFill>
                </a:rPr>
                <a:t>Metric glossary</a:t>
              </a:r>
              <a:endParaRPr lang="en-US" sz="1200" dirty="0">
                <a:solidFill>
                  <a:schemeClr val="bg1">
                    <a:lumMod val="50000"/>
                  </a:schemeClr>
                </a:solidFill>
              </a:endParaRPr>
            </a:p>
          </p:txBody>
        </p:sp>
      </p:grpSp>
      <p:graphicFrame>
        <p:nvGraphicFramePr>
          <p:cNvPr id="8" name="Table 7"/>
          <p:cNvGraphicFramePr>
            <a:graphicFrameLocks noGrp="1"/>
          </p:cNvGraphicFramePr>
          <p:nvPr>
            <p:extLst>
              <p:ext uri="{D42A27DB-BD31-4B8C-83A1-F6EECF244321}">
                <p14:modId xmlns:p14="http://schemas.microsoft.com/office/powerpoint/2010/main" val="3162281124"/>
              </p:ext>
            </p:extLst>
          </p:nvPr>
        </p:nvGraphicFramePr>
        <p:xfrm>
          <a:off x="361471" y="1459390"/>
          <a:ext cx="8896349" cy="4139778"/>
        </p:xfrm>
        <a:graphic>
          <a:graphicData uri="http://schemas.openxmlformats.org/drawingml/2006/table">
            <a:tbl>
              <a:tblPr firstRow="1" bandRow="1"/>
              <a:tblGrid>
                <a:gridCol w="1465449"/>
                <a:gridCol w="2982727"/>
                <a:gridCol w="4448173"/>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1" i="0" u="none" strike="noStrike" dirty="0" smtClean="0">
                          <a:solidFill>
                            <a:srgbClr val="FF0000"/>
                          </a:solidFill>
                          <a:effectLst/>
                          <a:latin typeface="Arial"/>
                        </a:rPr>
                        <a:t>Risk type</a:t>
                      </a:r>
                      <a:endParaRPr lang="en-US" sz="1100" b="1" i="0" u="none" strike="noStrike" dirty="0">
                        <a:solidFill>
                          <a:srgbClr val="FF0000"/>
                        </a:solidFill>
                        <a:effectLst/>
                        <a:latin typeface="Arial"/>
                      </a:endParaRPr>
                    </a:p>
                  </a:txBody>
                  <a:tcPr marL="8629" marR="8629" marT="821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1" i="0" u="none" strike="noStrike" dirty="0" smtClean="0">
                          <a:solidFill>
                            <a:srgbClr val="FF0000"/>
                          </a:solidFill>
                          <a:effectLst/>
                          <a:latin typeface="Arial"/>
                        </a:rPr>
                        <a:t>Metric</a:t>
                      </a:r>
                      <a:endParaRPr lang="en-US" sz="1100" b="1" i="0" u="none" strike="noStrike" dirty="0">
                        <a:solidFill>
                          <a:srgbClr val="FF0000"/>
                        </a:solidFill>
                        <a:effectLst/>
                        <a:latin typeface="Arial"/>
                      </a:endParaRPr>
                    </a:p>
                  </a:txBody>
                  <a:tcPr marL="8629" marR="8629" marT="821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1" i="0" u="none" strike="noStrike" dirty="0" smtClean="0">
                          <a:solidFill>
                            <a:srgbClr val="FF0000"/>
                          </a:solidFill>
                          <a:effectLst/>
                          <a:latin typeface="Arial"/>
                        </a:rPr>
                        <a:t>Definition</a:t>
                      </a:r>
                      <a:endParaRPr lang="en-US" sz="1100" b="1" i="0" u="none" strike="noStrike" dirty="0">
                        <a:solidFill>
                          <a:srgbClr val="FF0000"/>
                        </a:solidFill>
                        <a:effectLst/>
                        <a:latin typeface="Arial"/>
                      </a:endParaRPr>
                    </a:p>
                  </a:txBody>
                  <a:tcPr marL="8629" marR="8629" marT="821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592495">
                <a:tc rowSpan="8">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a:rPr>
                        <a:t>Operational risk</a:t>
                      </a: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a:effectLst/>
                          <a:latin typeface="Arial"/>
                        </a:rPr>
                        <a:t>Ethical Hacking Vulnerabilities</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100" b="0" i="0" u="none" strike="noStrike" dirty="0" smtClean="0">
                          <a:solidFill>
                            <a:srgbClr val="000000"/>
                          </a:solidFill>
                          <a:effectLst/>
                          <a:latin typeface="Arial"/>
                        </a:rPr>
                        <a:t>The number of high-risk vulnerabilities detected in the tests conducted by the Ethical Hacking service that have not been corrected for more than three months</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628650">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Material</a:t>
                      </a:r>
                      <a:r>
                        <a:rPr lang="en-US" sz="1100" u="none" strike="noStrike" baseline="0" dirty="0" smtClean="0">
                          <a:effectLst/>
                          <a:latin typeface="Arial" panose="020B0604020202020204" pitchFamily="34" charset="0"/>
                          <a:cs typeface="Arial" panose="020B0604020202020204" pitchFamily="34" charset="0"/>
                        </a:rPr>
                        <a:t> Operational Risk E</a:t>
                      </a:r>
                      <a:r>
                        <a:rPr lang="en-US" sz="1100" u="none" strike="noStrike" dirty="0" smtClean="0">
                          <a:effectLst/>
                          <a:latin typeface="Arial" panose="020B0604020202020204" pitchFamily="34" charset="0"/>
                          <a:cs typeface="Arial" panose="020B0604020202020204" pitchFamily="34" charset="0"/>
                        </a:rPr>
                        <a:t>vents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200"/>
                        </a:spcBef>
                        <a:spcAft>
                          <a:spcPts val="200"/>
                        </a:spcAft>
                      </a:pPr>
                      <a:r>
                        <a:rPr lang="en-GB" sz="1100" b="0" dirty="0" smtClean="0">
                          <a:solidFill>
                            <a:schemeClr val="tx1"/>
                          </a:solidFill>
                          <a:latin typeface="Arial" panose="020B0604020202020204" pitchFamily="34" charset="0"/>
                          <a:cs typeface="Arial" panose="020B0604020202020204" pitchFamily="34" charset="0"/>
                        </a:rPr>
                        <a:t>Aligned with new SHUSA material event impact thresholds </a:t>
                      </a:r>
                      <a:r>
                        <a:rPr lang="en-GB" sz="1100" b="0" strike="noStrike" baseline="0" dirty="0" smtClean="0">
                          <a:solidFill>
                            <a:schemeClr val="tx1"/>
                          </a:solidFill>
                          <a:latin typeface="Arial" panose="020B0604020202020204" pitchFamily="34" charset="0"/>
                          <a:cs typeface="Arial" panose="020B0604020202020204" pitchFamily="34" charset="0"/>
                        </a:rPr>
                        <a:t>Includes non financially impacting material events (i.e. customer, regulatory, reputation)</a:t>
                      </a:r>
                      <a:endParaRPr lang="en-GB" sz="1100" b="0" strike="sngStrike" dirty="0" smtClean="0">
                        <a:solidFill>
                          <a:schemeClr val="tx1"/>
                        </a:solidFill>
                        <a:latin typeface="Arial" panose="020B0604020202020204" pitchFamily="34" charset="0"/>
                        <a:cs typeface="Arial" panose="020B0604020202020204" pitchFamily="34" charset="0"/>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476250">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a:effectLst/>
                          <a:latin typeface="Arial"/>
                        </a:rPr>
                        <a:t>Gross operational risk losses / gross margin</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100" b="0" i="0" u="none" strike="noStrike" dirty="0" smtClean="0">
                          <a:solidFill>
                            <a:srgbClr val="000000"/>
                          </a:solidFill>
                          <a:effectLst/>
                          <a:latin typeface="Arial"/>
                        </a:rPr>
                        <a:t>Gross operational risk losses  as a percentage of gross margin within the same period</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457200">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a:effectLst/>
                          <a:latin typeface="Arial"/>
                        </a:rPr>
                        <a:t>IT Relevant Incidents</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100" b="0" i="0" u="none" strike="noStrike" dirty="0" smtClean="0">
                          <a:solidFill>
                            <a:srgbClr val="000000"/>
                          </a:solidFill>
                          <a:effectLst/>
                          <a:latin typeface="Arial"/>
                        </a:rPr>
                        <a:t>The number of infrastructure and software incidents classified as P1 and P2 in the month</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371051">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a:effectLst/>
                          <a:latin typeface="Arial"/>
                        </a:rPr>
                        <a:t>IT Systems Availability (%)</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100" b="0" i="0" u="none" strike="noStrike" dirty="0" smtClean="0">
                          <a:solidFill>
                            <a:srgbClr val="000000"/>
                          </a:solidFill>
                          <a:effectLst/>
                          <a:latin typeface="Arial"/>
                        </a:rPr>
                        <a:t>The availability of critical systems during the month</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619549">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a:effectLst/>
                          <a:latin typeface="Arial"/>
                        </a:rPr>
                        <a:t>Relevant OR events R1 (number)</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100" b="0" i="0" u="none" strike="noStrike" dirty="0" smtClean="0">
                          <a:solidFill>
                            <a:srgbClr val="000000"/>
                          </a:solidFill>
                          <a:effectLst/>
                          <a:latin typeface="Arial"/>
                        </a:rPr>
                        <a:t>Measures the concentration of significant events on a trailing 12 month basis; proportion of events exceeding €1 MM (extreme) to events exceeding €20 K (significant)</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447675">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a:effectLst/>
                          <a:latin typeface="Arial"/>
                        </a:rPr>
                        <a:t>Servers with Security Compliant Operating Systems</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0" i="0" u="none" strike="noStrike" dirty="0" smtClean="0">
                          <a:solidFill>
                            <a:srgbClr val="000000"/>
                          </a:solidFill>
                          <a:effectLst/>
                          <a:latin typeface="Arial"/>
                        </a:rPr>
                        <a:t>Number of operating systems that are compliant with the security policy</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371051">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a:effectLst/>
                          <a:latin typeface="Arial"/>
                        </a:rPr>
                        <a:t>Systems with Obsolete Operating Systems (%)</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b="0" dirty="0" smtClean="0">
                          <a:latin typeface="Arial" panose="020B0604020202020204" pitchFamily="34" charset="0"/>
                          <a:cs typeface="Arial" panose="020B0604020202020204" pitchFamily="34" charset="0"/>
                        </a:rPr>
                        <a:t>The </a:t>
                      </a:r>
                      <a:r>
                        <a:rPr lang="en-US" sz="1100" b="0" dirty="0" smtClean="0">
                          <a:latin typeface="Arial" panose="020B0604020202020204" pitchFamily="34" charset="0"/>
                          <a:cs typeface="Arial" panose="020B0604020202020204" pitchFamily="34" charset="0"/>
                        </a:rPr>
                        <a:t>percentage of servers currently working with obsolete operating systems</a:t>
                      </a:r>
                      <a:endParaRPr lang="en-GB" sz="1100" b="0" dirty="0">
                        <a:latin typeface="Arial" panose="020B0604020202020204" pitchFamily="34" charset="0"/>
                        <a:cs typeface="Arial" panose="020B0604020202020204" pitchFamily="34" charset="0"/>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7270245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GB" dirty="0" smtClean="0"/>
              <a:t>SHUSA definition of “Material” Operational Risk events</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1642990937"/>
              </p:ext>
            </p:extLst>
          </p:nvPr>
        </p:nvGraphicFramePr>
        <p:xfrm>
          <a:off x="366233" y="1817688"/>
          <a:ext cx="8880475" cy="4227514"/>
        </p:xfrm>
        <a:graphic>
          <a:graphicData uri="http://schemas.openxmlformats.org/drawingml/2006/table">
            <a:tbl>
              <a:tblPr firstRow="1" firstCol="1" bandRow="1">
                <a:tableStyleId>{839DD9DD-9E6C-4910-8AC0-68ADFF6A6AFC}</a:tableStyleId>
              </a:tblPr>
              <a:tblGrid>
                <a:gridCol w="1614487"/>
                <a:gridCol w="3800827"/>
                <a:gridCol w="3465161"/>
              </a:tblGrid>
              <a:tr h="274689">
                <a:tc>
                  <a:txBody>
                    <a:bodyPr/>
                    <a:lstStyle/>
                    <a:p>
                      <a:pPr marL="0" marR="0" algn="l">
                        <a:spcBef>
                          <a:spcPts val="0"/>
                        </a:spcBef>
                        <a:spcAft>
                          <a:spcPts val="0"/>
                        </a:spcAft>
                      </a:pPr>
                      <a:r>
                        <a:rPr lang="en-GB" sz="1200" dirty="0">
                          <a:solidFill>
                            <a:schemeClr val="accent1"/>
                          </a:solidFill>
                          <a:effectLst/>
                          <a:latin typeface="Arial" panose="020B0604020202020204" pitchFamily="34" charset="0"/>
                          <a:cs typeface="Arial" panose="020B0604020202020204" pitchFamily="34" charset="0"/>
                        </a:rPr>
                        <a:t>Type of Impact</a:t>
                      </a:r>
                      <a:endParaRPr lang="en-US" sz="1200" dirty="0">
                        <a:solidFill>
                          <a:schemeClr val="accent1"/>
                        </a:solidFill>
                        <a:effectLst/>
                        <a:latin typeface="Arial" panose="020B0604020202020204" pitchFamily="34" charset="0"/>
                        <a:ea typeface="Calibri"/>
                        <a:cs typeface="Arial" panose="020B0604020202020204" pitchFamily="34" charset="0"/>
                      </a:endParaRPr>
                    </a:p>
                  </a:txBody>
                  <a:tcPr marL="56930" marR="56930" marT="0" marB="0" anchor="ctr"/>
                </a:tc>
                <a:tc>
                  <a:txBody>
                    <a:bodyPr/>
                    <a:lstStyle/>
                    <a:p>
                      <a:pPr marL="0" marR="0" algn="l">
                        <a:spcBef>
                          <a:spcPts val="0"/>
                        </a:spcBef>
                        <a:spcAft>
                          <a:spcPts val="0"/>
                        </a:spcAft>
                      </a:pPr>
                      <a:r>
                        <a:rPr lang="en-GB" sz="1200" b="1" dirty="0">
                          <a:solidFill>
                            <a:schemeClr val="accent1"/>
                          </a:solidFill>
                          <a:effectLst/>
                          <a:latin typeface="Arial" panose="020B0604020202020204" pitchFamily="34" charset="0"/>
                          <a:cs typeface="Arial" panose="020B0604020202020204" pitchFamily="34" charset="0"/>
                        </a:rPr>
                        <a:t>Material Event</a:t>
                      </a:r>
                      <a:endParaRPr lang="en-US" sz="1200" b="1" dirty="0">
                        <a:solidFill>
                          <a:schemeClr val="accent1"/>
                        </a:solidFill>
                        <a:effectLst/>
                        <a:latin typeface="Arial" panose="020B0604020202020204" pitchFamily="34" charset="0"/>
                        <a:ea typeface="Calibri"/>
                        <a:cs typeface="Arial" panose="020B0604020202020204" pitchFamily="34" charset="0"/>
                      </a:endParaRPr>
                    </a:p>
                  </a:txBody>
                  <a:tcPr marL="56930" marR="56930" marT="0" marB="0" anchor="ctr"/>
                </a:tc>
                <a:tc>
                  <a:txBody>
                    <a:bodyPr/>
                    <a:lstStyle/>
                    <a:p>
                      <a:pPr marL="0" marR="0" algn="l">
                        <a:spcBef>
                          <a:spcPts val="0"/>
                        </a:spcBef>
                        <a:spcAft>
                          <a:spcPts val="0"/>
                        </a:spcAft>
                      </a:pPr>
                      <a:r>
                        <a:rPr lang="en-GB" sz="1200" b="1" dirty="0">
                          <a:solidFill>
                            <a:schemeClr val="accent1"/>
                          </a:solidFill>
                          <a:effectLst/>
                          <a:latin typeface="Arial" panose="020B0604020202020204" pitchFamily="34" charset="0"/>
                          <a:cs typeface="Arial" panose="020B0604020202020204" pitchFamily="34" charset="0"/>
                        </a:rPr>
                        <a:t>Significant Event </a:t>
                      </a:r>
                      <a:endParaRPr lang="en-US" sz="1200" b="1" dirty="0">
                        <a:solidFill>
                          <a:schemeClr val="accent1"/>
                        </a:solidFill>
                        <a:effectLst/>
                        <a:latin typeface="Arial" panose="020B0604020202020204" pitchFamily="34" charset="0"/>
                        <a:ea typeface="Calibri"/>
                        <a:cs typeface="Arial" panose="020B0604020202020204" pitchFamily="34" charset="0"/>
                      </a:endParaRPr>
                    </a:p>
                  </a:txBody>
                  <a:tcPr marL="56930" marR="56930" marT="0" marB="0" anchor="ctr"/>
                </a:tc>
              </a:tr>
              <a:tr h="974425">
                <a:tc>
                  <a:txBody>
                    <a:bodyPr/>
                    <a:lstStyle/>
                    <a:p>
                      <a:pPr marL="0" marR="0" algn="l">
                        <a:spcBef>
                          <a:spcPts val="0"/>
                        </a:spcBef>
                        <a:spcAft>
                          <a:spcPts val="0"/>
                        </a:spcAft>
                      </a:pPr>
                      <a:r>
                        <a:rPr lang="en-GB" sz="1200">
                          <a:effectLst/>
                          <a:latin typeface="Arial" panose="020B0604020202020204" pitchFamily="34" charset="0"/>
                          <a:cs typeface="Arial" panose="020B0604020202020204" pitchFamily="34" charset="0"/>
                        </a:rPr>
                        <a:t>Economic/Financial</a:t>
                      </a:r>
                      <a:endParaRPr lang="en-US" sz="1200">
                        <a:effectLst/>
                        <a:latin typeface="Arial" panose="020B0604020202020204" pitchFamily="34" charset="0"/>
                        <a:ea typeface="Calibri"/>
                        <a:cs typeface="Arial" panose="020B0604020202020204" pitchFamily="34" charset="0"/>
                      </a:endParaRPr>
                    </a:p>
                  </a:txBody>
                  <a:tcPr marL="56930" marR="56930" marT="0" marB="0"/>
                </a:tc>
                <a:tc>
                  <a:txBody>
                    <a:bodyPr/>
                    <a:lstStyle/>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Real or potential loss &gt;= $</a:t>
                      </a:r>
                      <a:r>
                        <a:rPr lang="en-GB" sz="1200" dirty="0" smtClean="0">
                          <a:effectLst/>
                          <a:latin typeface="Arial" panose="020B0604020202020204" pitchFamily="34" charset="0"/>
                          <a:cs typeface="Arial" panose="020B0604020202020204" pitchFamily="34" charset="0"/>
                        </a:rPr>
                        <a:t>500K</a:t>
                      </a:r>
                      <a:endParaRPr lang="en-US" sz="1200" dirty="0">
                        <a:effectLst/>
                        <a:latin typeface="Arial" panose="020B0604020202020204" pitchFamily="34" charset="0"/>
                        <a:cs typeface="Arial" panose="020B0604020202020204" pitchFamily="34" charset="0"/>
                      </a:endParaRPr>
                    </a:p>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P&amp;L Impact &gt;= $</a:t>
                      </a:r>
                      <a:r>
                        <a:rPr lang="en-GB" sz="1200" dirty="0" smtClean="0">
                          <a:effectLst/>
                          <a:latin typeface="Arial" panose="020B0604020202020204" pitchFamily="34" charset="0"/>
                          <a:cs typeface="Arial" panose="020B0604020202020204" pitchFamily="34" charset="0"/>
                        </a:rPr>
                        <a:t>500K</a:t>
                      </a:r>
                      <a:endParaRPr lang="en-US" sz="1200" dirty="0">
                        <a:effectLst/>
                        <a:latin typeface="Arial" panose="020B0604020202020204" pitchFamily="34" charset="0"/>
                        <a:cs typeface="Arial" panose="020B0604020202020204" pitchFamily="34" charset="0"/>
                      </a:endParaRPr>
                    </a:p>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Incidents with the same root cause whose aggregate amount over the last 12 months exceeds $</a:t>
                      </a:r>
                      <a:r>
                        <a:rPr lang="en-GB" sz="1200" dirty="0" smtClean="0">
                          <a:effectLst/>
                          <a:latin typeface="Arial" panose="020B0604020202020204" pitchFamily="34" charset="0"/>
                          <a:cs typeface="Arial" panose="020B0604020202020204" pitchFamily="34" charset="0"/>
                        </a:rPr>
                        <a:t>500K</a:t>
                      </a:r>
                      <a:endParaRPr lang="en-US" sz="1200" dirty="0">
                        <a:effectLst/>
                        <a:latin typeface="Arial" panose="020B0604020202020204" pitchFamily="34" charset="0"/>
                        <a:cs typeface="Arial" panose="020B0604020202020204" pitchFamily="34" charset="0"/>
                      </a:endParaRPr>
                    </a:p>
                  </a:txBody>
                  <a:tcPr marL="56930" marR="56930" marT="0" marB="0"/>
                </a:tc>
                <a:tc>
                  <a:txBody>
                    <a:bodyPr/>
                    <a:lstStyle/>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Real or potential loss &gt;= $100K and &lt;$</a:t>
                      </a:r>
                      <a:r>
                        <a:rPr lang="en-GB" sz="1200" dirty="0" smtClean="0">
                          <a:effectLst/>
                          <a:latin typeface="Arial" panose="020B0604020202020204" pitchFamily="34" charset="0"/>
                          <a:cs typeface="Arial" panose="020B0604020202020204" pitchFamily="34" charset="0"/>
                        </a:rPr>
                        <a:t>500K</a:t>
                      </a:r>
                      <a:endParaRPr lang="en-US" sz="1200" dirty="0">
                        <a:effectLst/>
                        <a:latin typeface="Arial" panose="020B0604020202020204" pitchFamily="34" charset="0"/>
                        <a:cs typeface="Arial" panose="020B0604020202020204" pitchFamily="34" charset="0"/>
                      </a:endParaRPr>
                    </a:p>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P&amp;L Impact &gt;= $100K and &lt;$</a:t>
                      </a:r>
                      <a:r>
                        <a:rPr lang="en-GB" sz="1200" dirty="0" smtClean="0">
                          <a:effectLst/>
                          <a:latin typeface="Arial" panose="020B0604020202020204" pitchFamily="34" charset="0"/>
                          <a:cs typeface="Arial" panose="020B0604020202020204" pitchFamily="34" charset="0"/>
                        </a:rPr>
                        <a:t>500K</a:t>
                      </a:r>
                      <a:endParaRPr lang="en-US" sz="1200" dirty="0">
                        <a:effectLst/>
                        <a:latin typeface="Arial" panose="020B0604020202020204" pitchFamily="34" charset="0"/>
                        <a:cs typeface="Arial" panose="020B0604020202020204" pitchFamily="34" charset="0"/>
                      </a:endParaRPr>
                    </a:p>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Incidents with the same root cause whose aggregate amount over the last 12 months exceeds $100K</a:t>
                      </a:r>
                      <a:endParaRPr lang="en-US" sz="1200" dirty="0">
                        <a:solidFill>
                          <a:srgbClr val="1F497D"/>
                        </a:solidFill>
                        <a:effectLst/>
                        <a:latin typeface="Arial" panose="020B0604020202020204" pitchFamily="34" charset="0"/>
                        <a:ea typeface="Calibri"/>
                        <a:cs typeface="Arial" panose="020B0604020202020204" pitchFamily="34" charset="0"/>
                      </a:endParaRPr>
                    </a:p>
                  </a:txBody>
                  <a:tcPr marL="56930" marR="56930" marT="0" marB="0"/>
                </a:tc>
              </a:tr>
              <a:tr h="1169310">
                <a:tc>
                  <a:txBody>
                    <a:bodyPr/>
                    <a:lstStyle/>
                    <a:p>
                      <a:pPr marL="0" marR="0" algn="l">
                        <a:spcBef>
                          <a:spcPts val="0"/>
                        </a:spcBef>
                        <a:spcAft>
                          <a:spcPts val="0"/>
                        </a:spcAft>
                      </a:pPr>
                      <a:r>
                        <a:rPr lang="en-GB" sz="1200" dirty="0">
                          <a:effectLst/>
                          <a:latin typeface="Arial" panose="020B0604020202020204" pitchFamily="34" charset="0"/>
                          <a:cs typeface="Arial" panose="020B0604020202020204" pitchFamily="34" charset="0"/>
                        </a:rPr>
                        <a:t>Regulatory</a:t>
                      </a:r>
                      <a:endParaRPr lang="en-US" sz="1200" dirty="0">
                        <a:effectLst/>
                        <a:latin typeface="Arial" panose="020B0604020202020204" pitchFamily="34" charset="0"/>
                        <a:ea typeface="Calibri"/>
                        <a:cs typeface="Arial" panose="020B0604020202020204" pitchFamily="34" charset="0"/>
                      </a:endParaRPr>
                    </a:p>
                  </a:txBody>
                  <a:tcPr marL="56930" marR="56930" marT="0" marB="0"/>
                </a:tc>
                <a:tc>
                  <a:txBody>
                    <a:bodyPr/>
                    <a:lstStyle/>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Severe regulatory attention including the potential for  investigation leading to enforcement actions such as Memorandum of Understanding, Consent Order, Cease and </a:t>
                      </a:r>
                      <a:r>
                        <a:rPr lang="en-GB" sz="1200" dirty="0" smtClean="0">
                          <a:effectLst/>
                          <a:latin typeface="Arial" panose="020B0604020202020204" pitchFamily="34" charset="0"/>
                          <a:cs typeface="Arial" panose="020B0604020202020204" pitchFamily="34" charset="0"/>
                        </a:rPr>
                        <a:t>Desist</a:t>
                      </a:r>
                      <a:endParaRPr lang="en-US" sz="1200" dirty="0">
                        <a:effectLst/>
                        <a:latin typeface="Arial" panose="020B0604020202020204" pitchFamily="34" charset="0"/>
                        <a:cs typeface="Arial" panose="020B0604020202020204" pitchFamily="34" charset="0"/>
                      </a:endParaRPr>
                    </a:p>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Potential cessation of major business, operation or strategic action</a:t>
                      </a:r>
                      <a:endParaRPr lang="en-US" sz="1200" dirty="0">
                        <a:effectLst/>
                        <a:latin typeface="Arial" panose="020B0604020202020204" pitchFamily="34" charset="0"/>
                        <a:ea typeface="Calibri"/>
                        <a:cs typeface="Arial" panose="020B0604020202020204" pitchFamily="34" charset="0"/>
                      </a:endParaRPr>
                    </a:p>
                  </a:txBody>
                  <a:tcPr marL="56930" marR="56930" marT="0" marB="0"/>
                </a:tc>
                <a:tc>
                  <a:txBody>
                    <a:bodyPr/>
                    <a:lstStyle/>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Significant regulatory attention, including the potential for investigation leading to MRA, MRIA and/or Board Resolution</a:t>
                      </a:r>
                      <a:endParaRPr lang="en-US" sz="1200" dirty="0">
                        <a:effectLst/>
                        <a:latin typeface="Arial" panose="020B0604020202020204" pitchFamily="34" charset="0"/>
                        <a:cs typeface="Arial" panose="020B0604020202020204" pitchFamily="34" charset="0"/>
                      </a:endParaRPr>
                    </a:p>
                    <a:p>
                      <a:pPr marL="0" marR="0" algn="l">
                        <a:spcBef>
                          <a:spcPts val="0"/>
                        </a:spcBef>
                        <a:spcAft>
                          <a:spcPts val="0"/>
                        </a:spcAft>
                      </a:pPr>
                      <a:r>
                        <a:rPr lang="en-GB" sz="1200" dirty="0">
                          <a:effectLst/>
                          <a:latin typeface="Arial" panose="020B0604020202020204" pitchFamily="34" charset="0"/>
                          <a:cs typeface="Arial" panose="020B0604020202020204" pitchFamily="34" charset="0"/>
                        </a:rPr>
                        <a:t> </a:t>
                      </a:r>
                      <a:endParaRPr lang="en-US" sz="1200" dirty="0">
                        <a:effectLst/>
                        <a:latin typeface="Arial" panose="020B0604020202020204" pitchFamily="34" charset="0"/>
                        <a:cs typeface="Arial" panose="020B0604020202020204" pitchFamily="34" charset="0"/>
                      </a:endParaRPr>
                    </a:p>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Potential for violations/fines</a:t>
                      </a:r>
                      <a:endParaRPr lang="en-US" sz="1200" dirty="0">
                        <a:effectLst/>
                        <a:latin typeface="Arial" panose="020B0604020202020204" pitchFamily="34" charset="0"/>
                        <a:ea typeface="Calibri"/>
                        <a:cs typeface="Arial" panose="020B0604020202020204" pitchFamily="34" charset="0"/>
                      </a:endParaRPr>
                    </a:p>
                  </a:txBody>
                  <a:tcPr marL="56930" marR="56930" marT="0" marB="0"/>
                </a:tc>
              </a:tr>
              <a:tr h="389770">
                <a:tc>
                  <a:txBody>
                    <a:bodyPr/>
                    <a:lstStyle/>
                    <a:p>
                      <a:pPr marL="0" marR="0" algn="l">
                        <a:spcBef>
                          <a:spcPts val="0"/>
                        </a:spcBef>
                        <a:spcAft>
                          <a:spcPts val="0"/>
                        </a:spcAft>
                      </a:pPr>
                      <a:r>
                        <a:rPr lang="en-GB" sz="1200" dirty="0">
                          <a:effectLst/>
                          <a:latin typeface="Arial" panose="020B0604020202020204" pitchFamily="34" charset="0"/>
                          <a:cs typeface="Arial" panose="020B0604020202020204" pitchFamily="34" charset="0"/>
                        </a:rPr>
                        <a:t>Reputational and Media </a:t>
                      </a:r>
                      <a:r>
                        <a:rPr lang="en-GB" sz="1200" dirty="0" smtClean="0">
                          <a:effectLst/>
                          <a:latin typeface="Arial" panose="020B0604020202020204" pitchFamily="34" charset="0"/>
                          <a:cs typeface="Arial" panose="020B0604020202020204" pitchFamily="34" charset="0"/>
                        </a:rPr>
                        <a:t>Impact</a:t>
                      </a:r>
                      <a:endParaRPr lang="en-US" sz="1200" dirty="0">
                        <a:effectLst/>
                        <a:latin typeface="Arial" panose="020B0604020202020204" pitchFamily="34" charset="0"/>
                        <a:cs typeface="Arial" panose="020B0604020202020204" pitchFamily="34" charset="0"/>
                      </a:endParaRPr>
                    </a:p>
                  </a:txBody>
                  <a:tcPr marL="56930" marR="56930" marT="0" marB="0"/>
                </a:tc>
                <a:tc>
                  <a:txBody>
                    <a:bodyPr/>
                    <a:lstStyle/>
                    <a:p>
                      <a:pPr marL="342900" marR="0" lvl="0" indent="-342900" algn="l">
                        <a:spcBef>
                          <a:spcPts val="0"/>
                        </a:spcBef>
                        <a:spcAft>
                          <a:spcPts val="0"/>
                        </a:spcAft>
                        <a:buFont typeface="Symbol"/>
                        <a:buChar char=""/>
                      </a:pPr>
                      <a:r>
                        <a:rPr lang="en-US" sz="1200" dirty="0">
                          <a:effectLst/>
                          <a:latin typeface="Arial" panose="020B0604020202020204" pitchFamily="34" charset="0"/>
                          <a:cs typeface="Arial" panose="020B0604020202020204" pitchFamily="34" charset="0"/>
                        </a:rPr>
                        <a:t>Event results in negative or unfavorable regional, national or international media coverage</a:t>
                      </a:r>
                      <a:endParaRPr lang="en-US" sz="1200" dirty="0">
                        <a:solidFill>
                          <a:srgbClr val="1F497D"/>
                        </a:solidFill>
                        <a:effectLst/>
                        <a:latin typeface="Arial" panose="020B0604020202020204" pitchFamily="34" charset="0"/>
                        <a:ea typeface="Calibri"/>
                        <a:cs typeface="Arial" panose="020B0604020202020204" pitchFamily="34" charset="0"/>
                      </a:endParaRPr>
                    </a:p>
                  </a:txBody>
                  <a:tcPr marL="56930" marR="56930" marT="0" marB="0"/>
                </a:tc>
                <a:tc>
                  <a:txBody>
                    <a:bodyPr/>
                    <a:lstStyle/>
                    <a:p>
                      <a:pPr marL="342900" marR="0" lvl="0" indent="-342900" algn="l">
                        <a:spcBef>
                          <a:spcPts val="0"/>
                        </a:spcBef>
                        <a:spcAft>
                          <a:spcPts val="0"/>
                        </a:spcAft>
                        <a:buFont typeface="Symbol"/>
                        <a:buChar char=""/>
                      </a:pPr>
                      <a:r>
                        <a:rPr lang="en-US" sz="1200" dirty="0">
                          <a:effectLst/>
                          <a:latin typeface="Arial" panose="020B0604020202020204" pitchFamily="34" charset="0"/>
                          <a:cs typeface="Arial" panose="020B0604020202020204" pitchFamily="34" charset="0"/>
                        </a:rPr>
                        <a:t>Event results in negative or unfavorable local media coverage</a:t>
                      </a:r>
                      <a:endParaRPr lang="en-US" sz="1200" dirty="0">
                        <a:solidFill>
                          <a:srgbClr val="1F497D"/>
                        </a:solidFill>
                        <a:effectLst/>
                        <a:latin typeface="Arial" panose="020B0604020202020204" pitchFamily="34" charset="0"/>
                        <a:ea typeface="Calibri"/>
                        <a:cs typeface="Arial" panose="020B0604020202020204" pitchFamily="34" charset="0"/>
                      </a:endParaRPr>
                    </a:p>
                  </a:txBody>
                  <a:tcPr marL="56930" marR="56930" marT="0" marB="0"/>
                </a:tc>
              </a:tr>
              <a:tr h="974425">
                <a:tc>
                  <a:txBody>
                    <a:bodyPr/>
                    <a:lstStyle/>
                    <a:p>
                      <a:pPr marL="0" marR="0" algn="l">
                        <a:spcBef>
                          <a:spcPts val="0"/>
                        </a:spcBef>
                        <a:spcAft>
                          <a:spcPts val="0"/>
                        </a:spcAft>
                      </a:pPr>
                      <a:r>
                        <a:rPr lang="en-US" sz="1200" dirty="0">
                          <a:effectLst/>
                          <a:latin typeface="Arial" panose="020B0604020202020204" pitchFamily="34" charset="0"/>
                          <a:cs typeface="Arial" panose="020B0604020202020204" pitchFamily="34" charset="0"/>
                        </a:rPr>
                        <a:t>Clients and Service</a:t>
                      </a:r>
                      <a:endParaRPr lang="en-US" sz="1200" dirty="0">
                        <a:effectLst/>
                        <a:latin typeface="Arial" panose="020B0604020202020204" pitchFamily="34" charset="0"/>
                        <a:ea typeface="Calibri"/>
                        <a:cs typeface="Arial" panose="020B0604020202020204" pitchFamily="34" charset="0"/>
                      </a:endParaRPr>
                    </a:p>
                  </a:txBody>
                  <a:tcPr marL="56930" marR="56930" marT="0" marB="0"/>
                </a:tc>
                <a:tc>
                  <a:txBody>
                    <a:bodyPr/>
                    <a:lstStyle/>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Technological incidents classified as P0, P1 or </a:t>
                      </a:r>
                      <a:r>
                        <a:rPr lang="en-GB" sz="1200" dirty="0" smtClean="0">
                          <a:effectLst/>
                          <a:latin typeface="Arial" panose="020B0604020202020204" pitchFamily="34" charset="0"/>
                          <a:cs typeface="Arial" panose="020B0604020202020204" pitchFamily="34" charset="0"/>
                        </a:rPr>
                        <a:t>P2</a:t>
                      </a:r>
                      <a:endParaRPr lang="en-US" sz="1200" dirty="0">
                        <a:effectLst/>
                        <a:latin typeface="Arial" panose="020B0604020202020204" pitchFamily="34" charset="0"/>
                        <a:cs typeface="Arial" panose="020B0604020202020204" pitchFamily="34" charset="0"/>
                      </a:endParaRPr>
                    </a:p>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Affecting more than 1% of the clients, or 5,000 in absolute value, and impacted </a:t>
                      </a:r>
                      <a:r>
                        <a:rPr lang="en-GB" sz="1200" dirty="0" smtClean="0">
                          <a:effectLst/>
                          <a:latin typeface="Arial" panose="020B0604020202020204" pitchFamily="34" charset="0"/>
                          <a:cs typeface="Arial" panose="020B0604020202020204" pitchFamily="34" charset="0"/>
                        </a:rPr>
                        <a:t>detrimentally</a:t>
                      </a:r>
                      <a:endParaRPr lang="en-US" sz="1200" dirty="0">
                        <a:effectLst/>
                        <a:latin typeface="Arial" panose="020B0604020202020204" pitchFamily="34" charset="0"/>
                        <a:cs typeface="Arial" panose="020B0604020202020204" pitchFamily="34" charset="0"/>
                      </a:endParaRPr>
                    </a:p>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Affecting 10 or more strategic, commercial or institutional </a:t>
                      </a:r>
                      <a:r>
                        <a:rPr lang="en-GB" sz="1200" dirty="0" smtClean="0">
                          <a:effectLst/>
                          <a:latin typeface="Arial" panose="020B0604020202020204" pitchFamily="34" charset="0"/>
                          <a:cs typeface="Arial" panose="020B0604020202020204" pitchFamily="34" charset="0"/>
                        </a:rPr>
                        <a:t>clients</a:t>
                      </a:r>
                      <a:endParaRPr lang="en-US" sz="1200" dirty="0">
                        <a:effectLst/>
                        <a:latin typeface="Arial" panose="020B0604020202020204" pitchFamily="34" charset="0"/>
                        <a:cs typeface="Arial" panose="020B0604020202020204" pitchFamily="34" charset="0"/>
                      </a:endParaRPr>
                    </a:p>
                  </a:txBody>
                  <a:tcPr marL="56930" marR="56930" marT="0" marB="0"/>
                </a:tc>
                <a:tc>
                  <a:txBody>
                    <a:bodyPr/>
                    <a:lstStyle/>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Technological incidents classified as P3+ or </a:t>
                      </a:r>
                      <a:r>
                        <a:rPr lang="en-GB" sz="1200" dirty="0" smtClean="0">
                          <a:effectLst/>
                          <a:latin typeface="Arial" panose="020B0604020202020204" pitchFamily="34" charset="0"/>
                          <a:cs typeface="Arial" panose="020B0604020202020204" pitchFamily="34" charset="0"/>
                        </a:rPr>
                        <a:t>P3</a:t>
                      </a:r>
                      <a:endParaRPr lang="en-US" sz="1200" dirty="0">
                        <a:effectLst/>
                        <a:latin typeface="Arial" panose="020B0604020202020204" pitchFamily="34" charset="0"/>
                        <a:cs typeface="Arial" panose="020B0604020202020204" pitchFamily="34" charset="0"/>
                      </a:endParaRPr>
                    </a:p>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Affecting less  than 1% of the clients, or 1,000 in absolute value, and impacted </a:t>
                      </a:r>
                      <a:r>
                        <a:rPr lang="en-GB" sz="1200" dirty="0" smtClean="0">
                          <a:effectLst/>
                          <a:latin typeface="Arial" panose="020B0604020202020204" pitchFamily="34" charset="0"/>
                          <a:cs typeface="Arial" panose="020B0604020202020204" pitchFamily="34" charset="0"/>
                        </a:rPr>
                        <a:t>detrimentally</a:t>
                      </a:r>
                      <a:endParaRPr lang="en-US" sz="1200" dirty="0">
                        <a:effectLst/>
                        <a:latin typeface="Arial" panose="020B0604020202020204" pitchFamily="34" charset="0"/>
                        <a:cs typeface="Arial" panose="020B0604020202020204" pitchFamily="34" charset="0"/>
                      </a:endParaRPr>
                    </a:p>
                  </a:txBody>
                  <a:tcPr marL="56930" marR="56930" marT="0" marB="0"/>
                </a:tc>
              </a:tr>
              <a:tr h="444895">
                <a:tc>
                  <a:txBody>
                    <a:bodyPr/>
                    <a:lstStyle/>
                    <a:p>
                      <a:pPr marL="0" marR="0" algn="l">
                        <a:spcBef>
                          <a:spcPts val="0"/>
                        </a:spcBef>
                        <a:spcAft>
                          <a:spcPts val="0"/>
                        </a:spcAft>
                      </a:pPr>
                      <a:r>
                        <a:rPr lang="en-GB" sz="1200">
                          <a:effectLst/>
                          <a:latin typeface="Arial" panose="020B0604020202020204" pitchFamily="34" charset="0"/>
                          <a:cs typeface="Arial" panose="020B0604020202020204" pitchFamily="34" charset="0"/>
                        </a:rPr>
                        <a:t>Others</a:t>
                      </a:r>
                      <a:endParaRPr lang="en-US" sz="1200">
                        <a:effectLst/>
                        <a:latin typeface="Arial" panose="020B0604020202020204" pitchFamily="34" charset="0"/>
                        <a:cs typeface="Arial" panose="020B0604020202020204" pitchFamily="34" charset="0"/>
                      </a:endParaRPr>
                    </a:p>
                    <a:p>
                      <a:pPr marL="0" marR="0" algn="l">
                        <a:spcBef>
                          <a:spcPts val="0"/>
                        </a:spcBef>
                        <a:spcAft>
                          <a:spcPts val="0"/>
                        </a:spcAft>
                      </a:pPr>
                      <a:r>
                        <a:rPr lang="en-GB" sz="1200">
                          <a:effectLst/>
                          <a:latin typeface="Arial" panose="020B0604020202020204" pitchFamily="34" charset="0"/>
                          <a:cs typeface="Arial" panose="020B0604020202020204" pitchFamily="34" charset="0"/>
                        </a:rPr>
                        <a:t> </a:t>
                      </a:r>
                      <a:endParaRPr lang="en-US" sz="1200">
                        <a:effectLst/>
                        <a:latin typeface="Arial" panose="020B0604020202020204" pitchFamily="34" charset="0"/>
                        <a:ea typeface="Calibri"/>
                        <a:cs typeface="Arial" panose="020B0604020202020204" pitchFamily="34" charset="0"/>
                      </a:endParaRPr>
                    </a:p>
                  </a:txBody>
                  <a:tcPr marL="56930" marR="56930" marT="0" marB="0"/>
                </a:tc>
                <a:tc>
                  <a:txBody>
                    <a:bodyPr/>
                    <a:lstStyle/>
                    <a:p>
                      <a:pPr marL="342900" marR="0" lvl="0" indent="-342900" algn="l">
                        <a:spcBef>
                          <a:spcPts val="0"/>
                        </a:spcBef>
                        <a:spcAft>
                          <a:spcPts val="0"/>
                        </a:spcAft>
                        <a:buFont typeface="Symbol"/>
                        <a:buChar char=""/>
                      </a:pPr>
                      <a:r>
                        <a:rPr lang="en-US" sz="1200" dirty="0">
                          <a:effectLst/>
                          <a:latin typeface="Arial" panose="020B0604020202020204" pitchFamily="34" charset="0"/>
                          <a:cs typeface="Arial" panose="020B0604020202020204" pitchFamily="34" charset="0"/>
                        </a:rPr>
                        <a:t>Loss of or exposure to confidential or restricted information </a:t>
                      </a:r>
                    </a:p>
                  </a:txBody>
                  <a:tcPr marL="56930" marR="56930" marT="0" marB="0"/>
                </a:tc>
                <a:tc>
                  <a:txBody>
                    <a:bodyPr/>
                    <a:lstStyle/>
                    <a:p>
                      <a:pPr marL="342900" marR="0" lvl="0" indent="-342900" algn="l">
                        <a:spcBef>
                          <a:spcPts val="0"/>
                        </a:spcBef>
                        <a:spcAft>
                          <a:spcPts val="0"/>
                        </a:spcAft>
                        <a:buFont typeface="Symbol"/>
                        <a:buChar char=""/>
                      </a:pPr>
                      <a:r>
                        <a:rPr lang="en-US" sz="1200" dirty="0">
                          <a:effectLst/>
                          <a:latin typeface="Arial" panose="020B0604020202020204" pitchFamily="34" charset="0"/>
                          <a:cs typeface="Arial" panose="020B0604020202020204" pitchFamily="34" charset="0"/>
                        </a:rPr>
                        <a:t>Loss of or exposure to internal information </a:t>
                      </a:r>
                      <a:endParaRPr lang="en-US" sz="1200" dirty="0">
                        <a:solidFill>
                          <a:srgbClr val="1F497D"/>
                        </a:solidFill>
                        <a:effectLst/>
                        <a:latin typeface="Arial" panose="020B0604020202020204" pitchFamily="34" charset="0"/>
                        <a:ea typeface="Calibri"/>
                        <a:cs typeface="Arial" panose="020B0604020202020204" pitchFamily="34" charset="0"/>
                      </a:endParaRPr>
                    </a:p>
                  </a:txBody>
                  <a:tcPr marL="56930" marR="56930" marT="0" marB="0"/>
                </a:tc>
              </a:tr>
            </a:tbl>
          </a:graphicData>
        </a:graphic>
      </p:graphicFrame>
      <p:sp>
        <p:nvSpPr>
          <p:cNvPr id="8" name="Rectangle 7"/>
          <p:cNvSpPr/>
          <p:nvPr/>
        </p:nvSpPr>
        <p:spPr>
          <a:xfrm>
            <a:off x="366713" y="1463040"/>
            <a:ext cx="3356432" cy="185307"/>
          </a:xfrm>
          <a:prstGeom prst="rect">
            <a:avLst/>
          </a:prstGeom>
        </p:spPr>
        <p:txBody>
          <a:bodyPr wrap="none" lIns="0" tIns="0" rIns="0" bIns="0">
            <a:spAutoFit/>
          </a:bodyPr>
          <a:lstStyle/>
          <a:p>
            <a:pPr marL="0" marR="0" algn="l">
              <a:spcBef>
                <a:spcPts val="0"/>
              </a:spcBef>
              <a:spcAft>
                <a:spcPts val="0"/>
              </a:spcAft>
            </a:pPr>
            <a:r>
              <a:rPr lang="en-GB" sz="1400" b="1" dirty="0">
                <a:solidFill>
                  <a:schemeClr val="accent1"/>
                </a:solidFill>
                <a:latin typeface="Arial" panose="020B0604020202020204" pitchFamily="34" charset="0"/>
                <a:cs typeface="Arial" panose="020B0604020202020204" pitchFamily="34" charset="0"/>
              </a:rPr>
              <a:t>SHUSA – Escalation Impact Thresholds</a:t>
            </a:r>
            <a:endParaRPr lang="en-US" sz="1400" b="1" dirty="0">
              <a:solidFill>
                <a:schemeClr val="accent1"/>
              </a:solidFill>
              <a:latin typeface="Arial" panose="020B0604020202020204" pitchFamily="34" charset="0"/>
              <a:ea typeface="Calibri"/>
              <a:cs typeface="Arial" panose="020B0604020202020204" pitchFamily="34" charset="0"/>
            </a:endParaRPr>
          </a:p>
        </p:txBody>
      </p:sp>
      <p:grpSp>
        <p:nvGrpSpPr>
          <p:cNvPr id="9" name="Group 8"/>
          <p:cNvGrpSpPr/>
          <p:nvPr/>
        </p:nvGrpSpPr>
        <p:grpSpPr>
          <a:xfrm>
            <a:off x="436880" y="69852"/>
            <a:ext cx="1990257" cy="189008"/>
            <a:chOff x="457200" y="19052"/>
            <a:chExt cx="1990257" cy="189008"/>
          </a:xfrm>
        </p:grpSpPr>
        <p:sp>
          <p:nvSpPr>
            <p:cNvPr id="10" name="Oval 9"/>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panose="020B0604020202020204" pitchFamily="34" charset="0"/>
                  <a:ea typeface="ＭＳ Ｐゴシック" pitchFamily="-112" charset="-128"/>
                  <a:cs typeface="Arial" panose="020B0604020202020204" pitchFamily="34" charset="0"/>
                </a:rPr>
                <a:t>C</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11" name="Text Box 75"/>
            <p:cNvSpPr txBox="1">
              <a:spLocks noChangeArrowheads="1"/>
            </p:cNvSpPr>
            <p:nvPr/>
          </p:nvSpPr>
          <p:spPr bwMode="gray">
            <a:xfrm>
              <a:off x="690566" y="20638"/>
              <a:ext cx="1756891"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a:solidFill>
                    <a:schemeClr val="bg1">
                      <a:lumMod val="50000"/>
                    </a:schemeClr>
                  </a:solidFill>
                </a:rPr>
                <a:t>Appendix: </a:t>
              </a:r>
              <a:r>
                <a:rPr lang="en-US" sz="1200" dirty="0" smtClean="0">
                  <a:solidFill>
                    <a:schemeClr val="bg1">
                      <a:lumMod val="50000"/>
                    </a:schemeClr>
                  </a:solidFill>
                </a:rPr>
                <a:t>Metric glossary</a:t>
              </a:r>
              <a:endParaRPr lang="en-US" sz="1200" dirty="0">
                <a:solidFill>
                  <a:schemeClr val="bg1">
                    <a:lumMod val="50000"/>
                  </a:schemeClr>
                </a:solidFill>
              </a:endParaRPr>
            </a:p>
          </p:txBody>
        </p:sp>
      </p:grpSp>
    </p:spTree>
    <p:extLst>
      <p:ext uri="{BB962C8B-B14F-4D97-AF65-F5344CB8AC3E}">
        <p14:creationId xmlns:p14="http://schemas.microsoft.com/office/powerpoint/2010/main" val="28517252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ontent Placeholder 1"/>
          <p:cNvSpPr>
            <a:spLocks noGrp="1"/>
          </p:cNvSpPr>
          <p:nvPr>
            <p:ph sz="quarter" idx="11"/>
          </p:nvPr>
        </p:nvSpPr>
        <p:spPr>
          <a:xfrm>
            <a:off x="348437" y="361070"/>
            <a:ext cx="8900338" cy="435610"/>
          </a:xfrm>
          <a:prstGeom prst="rect">
            <a:avLst/>
          </a:prstGeom>
        </p:spPr>
        <p:txBody>
          <a:bodyPr/>
          <a:lstStyle/>
          <a:p>
            <a:r>
              <a:rPr lang="en-US" sz="2000" dirty="0" smtClean="0"/>
              <a:t>RAS </a:t>
            </a:r>
            <a:r>
              <a:rPr lang="en-US" sz="2000" dirty="0"/>
              <a:t>risk taxonomy </a:t>
            </a:r>
            <a:r>
              <a:rPr lang="en-US" sz="2000" dirty="0" smtClean="0"/>
              <a:t>tied to the ERM </a:t>
            </a:r>
            <a:r>
              <a:rPr lang="en-US" sz="2000" dirty="0"/>
              <a:t>framework </a:t>
            </a:r>
            <a:r>
              <a:rPr lang="en-US" sz="2000" dirty="0" smtClean="0"/>
              <a:t>with appropriate </a:t>
            </a:r>
            <a:r>
              <a:rPr lang="en-US" sz="2000" dirty="0"/>
              <a:t>metric(s) for each risk category</a:t>
            </a:r>
          </a:p>
        </p:txBody>
      </p:sp>
      <p:sp>
        <p:nvSpPr>
          <p:cNvPr id="43" name="Text Placeholder 2"/>
          <p:cNvSpPr txBox="1">
            <a:spLocks/>
          </p:cNvSpPr>
          <p:nvPr/>
        </p:nvSpPr>
        <p:spPr bwMode="auto">
          <a:xfrm>
            <a:off x="374166" y="1463895"/>
            <a:ext cx="2727831" cy="2054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Risk taxonomy</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graphicFrame>
        <p:nvGraphicFramePr>
          <p:cNvPr id="44" name="Table 43"/>
          <p:cNvGraphicFramePr>
            <a:graphicFrameLocks noGrp="1"/>
          </p:cNvGraphicFramePr>
          <p:nvPr>
            <p:extLst>
              <p:ext uri="{D42A27DB-BD31-4B8C-83A1-F6EECF244321}">
                <p14:modId xmlns:p14="http://schemas.microsoft.com/office/powerpoint/2010/main" val="2199385476"/>
              </p:ext>
            </p:extLst>
          </p:nvPr>
        </p:nvGraphicFramePr>
        <p:xfrm>
          <a:off x="3712805" y="1766887"/>
          <a:ext cx="5534383" cy="4273170"/>
        </p:xfrm>
        <a:graphic>
          <a:graphicData uri="http://schemas.openxmlformats.org/drawingml/2006/table">
            <a:tbl>
              <a:tblPr firstRow="1" bandRow="1"/>
              <a:tblGrid>
                <a:gridCol w="2645988"/>
                <a:gridCol w="1471319"/>
                <a:gridCol w="1417076"/>
              </a:tblGrid>
              <a:tr h="359425">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indent="-119063">
                        <a:buFont typeface="Arial" panose="020B0604020202020204" pitchFamily="34" charset="0"/>
                        <a:buChar char="•"/>
                      </a:pPr>
                      <a:r>
                        <a:rPr lang="en-US" sz="1000" b="0" dirty="0" smtClean="0">
                          <a:latin typeface="Arial" panose="020B0604020202020204" pitchFamily="34" charset="0"/>
                          <a:cs typeface="Arial" panose="020B0604020202020204" pitchFamily="34" charset="0"/>
                        </a:rPr>
                        <a:t>Excess Net Capital</a:t>
                      </a:r>
                      <a:endParaRPr lang="en-US" sz="1000" b="0" baseline="0" dirty="0" smtClean="0">
                        <a:solidFill>
                          <a:schemeClr val="tx1"/>
                        </a:solidFill>
                        <a:latin typeface="Arial" panose="020B0604020202020204" pitchFamily="34" charset="0"/>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gridSpan="2">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baseline="0" dirty="0" smtClean="0">
                          <a:solidFill>
                            <a:schemeClr val="tx1"/>
                          </a:solidFill>
                          <a:latin typeface="Arial" panose="020B0604020202020204" pitchFamily="34" charset="0"/>
                          <a:cs typeface="Arial" panose="020B0604020202020204" pitchFamily="34" charset="0"/>
                        </a:rPr>
                        <a:t>PPNR impairment</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dirty="0" smtClean="0">
                        <a:latin typeface="Arial" panose="020B0604020202020204" pitchFamily="34" charset="0"/>
                        <a:cs typeface="Arial" panose="020B0604020202020204" pitchFamily="34" charset="0"/>
                      </a:endParaRPr>
                    </a:p>
                  </a:txBody>
                  <a:tcPr marL="4572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56660">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1" kern="1200" baseline="0" dirty="0" smtClean="0">
                          <a:solidFill>
                            <a:schemeClr val="bg1">
                              <a:lumMod val="50000"/>
                            </a:schemeClr>
                          </a:solidFill>
                          <a:latin typeface="Arial" panose="020B0604020202020204" pitchFamily="34" charset="0"/>
                          <a:ea typeface="ＭＳ Ｐゴシック"/>
                          <a:cs typeface="Arial" panose="020B0604020202020204" pitchFamily="34" charset="0"/>
                        </a:rPr>
                        <a:t>No credit risk metrics included – will not extend credit to any customer or counterparty</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56660">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1" kern="1200" baseline="0" dirty="0" smtClean="0">
                          <a:solidFill>
                            <a:schemeClr val="bg1">
                              <a:lumMod val="50000"/>
                            </a:schemeClr>
                          </a:solidFill>
                          <a:latin typeface="Arial" panose="020B0604020202020204" pitchFamily="34" charset="0"/>
                          <a:ea typeface="ＭＳ Ｐゴシック"/>
                          <a:cs typeface="Arial" panose="020B0604020202020204" pitchFamily="34" charset="0"/>
                        </a:rPr>
                        <a:t>No residual value risk metrics included – SSLLC has no operating lease expenses</a:t>
                      </a: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56660">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1" kern="1200" baseline="0" dirty="0" smtClean="0">
                          <a:solidFill>
                            <a:schemeClr val="bg1">
                              <a:lumMod val="50000"/>
                            </a:schemeClr>
                          </a:solidFill>
                          <a:latin typeface="Arial" panose="020B0604020202020204" pitchFamily="34" charset="0"/>
                          <a:ea typeface="ＭＳ Ｐゴシック"/>
                          <a:cs typeface="Arial" panose="020B0604020202020204" pitchFamily="34" charset="0"/>
                        </a:rPr>
                        <a:t>No liquidity / funding risk metrics included – assessed against qualitative statement</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5720" marR="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56660">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1" kern="1200" baseline="0" dirty="0" smtClean="0">
                          <a:solidFill>
                            <a:schemeClr val="bg1">
                              <a:lumMod val="50000"/>
                            </a:schemeClr>
                          </a:solidFill>
                          <a:latin typeface="Arial" panose="020B0604020202020204" pitchFamily="34" charset="0"/>
                          <a:ea typeface="ＭＳ Ｐゴシック"/>
                          <a:cs typeface="Arial" panose="020B0604020202020204" pitchFamily="34" charset="0"/>
                        </a:rPr>
                        <a:t>No interest rate risk metrics included - SSLLC does not maintain securities in inventory</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5720">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56660">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1" kern="1200" baseline="0" dirty="0" smtClean="0">
                          <a:solidFill>
                            <a:schemeClr val="bg1">
                              <a:lumMod val="50000"/>
                            </a:schemeClr>
                          </a:solidFill>
                          <a:latin typeface="Arial" panose="020B0604020202020204" pitchFamily="34" charset="0"/>
                          <a:ea typeface="ＭＳ Ｐゴシック"/>
                          <a:cs typeface="Arial" panose="020B0604020202020204" pitchFamily="34" charset="0"/>
                        </a:rPr>
                        <a:t>No MTM portfolio risk metrics included - SSLLC does not engage in trading of securities</a:t>
                      </a: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56660">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ＭＳ Ｐゴシック"/>
                          <a:cs typeface="Arial" panose="020B0604020202020204" pitchFamily="34" charset="0"/>
                        </a:rPr>
                        <a:t>Evaluated</a:t>
                      </a: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 against all RAS metrics</a:t>
                      </a:r>
                      <a:endParaRPr lang="en-US" sz="10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i="1" kern="1200" dirty="0" smtClean="0">
                        <a:solidFill>
                          <a:schemeClr val="tx1"/>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59425">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indent="-119063">
                        <a:buFont typeface="Arial" panose="020B0604020202020204" pitchFamily="34" charset="0"/>
                        <a:buChar char="•"/>
                      </a:pPr>
                      <a:r>
                        <a:rPr lang="en-US" sz="1000" dirty="0" smtClean="0">
                          <a:latin typeface="Arial" panose="020B0604020202020204" pitchFamily="34" charset="0"/>
                          <a:cs typeface="Arial" panose="020B0604020202020204" pitchFamily="34" charset="0"/>
                        </a:rPr>
                        <a:t>*Gross Op.</a:t>
                      </a:r>
                      <a:r>
                        <a:rPr lang="en-US" sz="1000" baseline="0" dirty="0" smtClean="0">
                          <a:latin typeface="Arial" panose="020B0604020202020204" pitchFamily="34" charset="0"/>
                          <a:cs typeface="Arial" panose="020B0604020202020204" pitchFamily="34" charset="0"/>
                        </a:rPr>
                        <a:t> Risk </a:t>
                      </a:r>
                      <a:r>
                        <a:rPr lang="en-US" sz="1000" dirty="0" smtClean="0">
                          <a:latin typeface="Arial" panose="020B0604020202020204" pitchFamily="34" charset="0"/>
                          <a:cs typeface="Arial" panose="020B0604020202020204" pitchFamily="34" charset="0"/>
                        </a:rPr>
                        <a:t>Losses</a:t>
                      </a:r>
                      <a:r>
                        <a:rPr lang="en-US" sz="1000" baseline="0" dirty="0" smtClean="0">
                          <a:latin typeface="Arial" panose="020B0604020202020204" pitchFamily="34" charset="0"/>
                          <a:cs typeface="Arial" panose="020B0604020202020204" pitchFamily="34" charset="0"/>
                        </a:rPr>
                        <a:t> </a:t>
                      </a:r>
                      <a:r>
                        <a:rPr lang="en-US" sz="1000" baseline="0" smtClean="0">
                          <a:latin typeface="Arial" panose="020B0604020202020204" pitchFamily="34" charset="0"/>
                          <a:cs typeface="Arial" panose="020B0604020202020204" pitchFamily="34" charset="0"/>
                        </a:rPr>
                        <a:t>/ Gross Margin</a:t>
                      </a:r>
                      <a:endParaRPr lang="en-US" sz="1000" baseline="0" dirty="0" smtClean="0">
                        <a:latin typeface="Arial" panose="020B0604020202020204" pitchFamily="34" charset="0"/>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gridSpan="2">
                  <a:txBody>
                    <a:bodyPr/>
                    <a:lstStyle/>
                    <a:p>
                      <a:pPr marL="171450" indent="-171450" algn="l" fontAlgn="b">
                        <a:lnSpc>
                          <a:spcPct val="100000"/>
                        </a:lnSpc>
                        <a:buFont typeface="Arial" panose="020B0604020202020204" pitchFamily="34" charset="0"/>
                        <a:buChar char="•"/>
                      </a:pPr>
                      <a:r>
                        <a:rPr lang="en-US" sz="1000" u="none" strike="noStrike" dirty="0" smtClean="0">
                          <a:effectLst/>
                          <a:latin typeface="Arial" panose="020B0604020202020204" pitchFamily="34" charset="0"/>
                          <a:cs typeface="Arial" panose="020B0604020202020204" pitchFamily="34" charset="0"/>
                        </a:rPr>
                        <a:t>Material</a:t>
                      </a:r>
                      <a:r>
                        <a:rPr lang="en-US" sz="1000" u="none" strike="noStrike" baseline="0" dirty="0" smtClean="0">
                          <a:effectLst/>
                          <a:latin typeface="Arial" panose="020B0604020202020204" pitchFamily="34" charset="0"/>
                          <a:cs typeface="Arial" panose="020B0604020202020204" pitchFamily="34" charset="0"/>
                        </a:rPr>
                        <a:t> Operational Risk E</a:t>
                      </a:r>
                      <a:r>
                        <a:rPr lang="en-US" sz="1000" u="none" strike="noStrike" dirty="0" smtClean="0">
                          <a:effectLst/>
                          <a:latin typeface="Arial" panose="020B0604020202020204" pitchFamily="34" charset="0"/>
                          <a:cs typeface="Arial" panose="020B0604020202020204" pitchFamily="34" charset="0"/>
                        </a:rPr>
                        <a:t>vents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dirty="0" smtClean="0">
                        <a:latin typeface="Arial" panose="020B0604020202020204" pitchFamily="34" charset="0"/>
                        <a:cs typeface="Arial" panose="020B0604020202020204" pitchFamily="34" charset="0"/>
                      </a:endParaRPr>
                    </a:p>
                  </a:txBody>
                  <a:tcPr marL="45720">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56660">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1" kern="1200" baseline="0" dirty="0" smtClean="0">
                          <a:solidFill>
                            <a:schemeClr val="bg1">
                              <a:lumMod val="50000"/>
                            </a:schemeClr>
                          </a:solidFill>
                          <a:latin typeface="Arial" panose="020B0604020202020204" pitchFamily="34" charset="0"/>
                          <a:ea typeface="ＭＳ Ｐゴシック"/>
                          <a:cs typeface="Arial" panose="020B0604020202020204" pitchFamily="34" charset="0"/>
                        </a:rPr>
                        <a:t>No model risk metrics included – SSLLC does not currently have models in use</a:t>
                      </a: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GB" dirty="0"/>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65928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latin typeface="Arial" panose="020B0604020202020204" pitchFamily="34" charset="0"/>
                          <a:cs typeface="Arial" panose="020B0604020202020204" pitchFamily="34" charset="0"/>
                        </a:rPr>
                        <a:t>High Risk Customers as % of Total Customers</a:t>
                      </a: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gridSpan="2">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latin typeface="Arial" panose="020B0604020202020204" pitchFamily="34" charset="0"/>
                          <a:cs typeface="Arial" panose="020B0604020202020204" pitchFamily="34" charset="0"/>
                        </a:rPr>
                        <a:t>Total</a:t>
                      </a:r>
                      <a:r>
                        <a:rPr lang="en-US" sz="1000" baseline="0" dirty="0" smtClean="0">
                          <a:latin typeface="Arial" panose="020B0604020202020204" pitchFamily="34" charset="0"/>
                          <a:cs typeface="Arial" panose="020B0604020202020204" pitchFamily="34" charset="0"/>
                        </a:rPr>
                        <a:t> New Monthly Arbitrations and Court Proceedings</a:t>
                      </a: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latin typeface="Arial" panose="020B0604020202020204" pitchFamily="34" charset="0"/>
                          <a:cs typeface="Arial" panose="020B0604020202020204" pitchFamily="34" charset="0"/>
                        </a:rPr>
                        <a:t>Total Number of Sales Practice Complaints</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56660">
                <a:tc gridSpan="3">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1" kern="1200" baseline="0" dirty="0" smtClean="0">
                          <a:solidFill>
                            <a:schemeClr val="bg1">
                              <a:lumMod val="50000"/>
                            </a:schemeClr>
                          </a:solidFill>
                          <a:latin typeface="Arial" panose="020B0604020202020204" pitchFamily="34" charset="0"/>
                          <a:ea typeface="+mn-ea"/>
                          <a:cs typeface="Arial" panose="020B0604020202020204" pitchFamily="34" charset="0"/>
                        </a:rPr>
                        <a:t>No fiduciary risk metrics included – BSI Miami only</a:t>
                      </a: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GB" dirty="0"/>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i="1" kern="1200" baseline="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5" name="Text Placeholder 2"/>
          <p:cNvSpPr txBox="1">
            <a:spLocks/>
          </p:cNvSpPr>
          <p:nvPr/>
        </p:nvSpPr>
        <p:spPr bwMode="auto">
          <a:xfrm>
            <a:off x="3380244" y="1463894"/>
            <a:ext cx="5628729" cy="2054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Metrics in the SSLLC RAS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47" name="Oval 46"/>
          <p:cNvSpPr/>
          <p:nvPr/>
        </p:nvSpPr>
        <p:spPr bwMode="auto">
          <a:xfrm>
            <a:off x="3380244" y="1800985"/>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a:t>
            </a:r>
          </a:p>
        </p:txBody>
      </p:sp>
      <p:sp>
        <p:nvSpPr>
          <p:cNvPr id="48" name="Oval 47"/>
          <p:cNvSpPr/>
          <p:nvPr/>
        </p:nvSpPr>
        <p:spPr bwMode="auto">
          <a:xfrm>
            <a:off x="3380244" y="2162400"/>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2</a:t>
            </a:r>
          </a:p>
        </p:txBody>
      </p:sp>
      <p:sp>
        <p:nvSpPr>
          <p:cNvPr id="50" name="Oval 49"/>
          <p:cNvSpPr/>
          <p:nvPr/>
        </p:nvSpPr>
        <p:spPr bwMode="auto">
          <a:xfrm>
            <a:off x="3380244" y="2504765"/>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3</a:t>
            </a:r>
          </a:p>
        </p:txBody>
      </p:sp>
      <p:sp>
        <p:nvSpPr>
          <p:cNvPr id="51" name="Oval 50"/>
          <p:cNvSpPr/>
          <p:nvPr/>
        </p:nvSpPr>
        <p:spPr bwMode="auto">
          <a:xfrm>
            <a:off x="3380244" y="2866180"/>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4</a:t>
            </a:r>
          </a:p>
        </p:txBody>
      </p:sp>
      <p:sp>
        <p:nvSpPr>
          <p:cNvPr id="52" name="Oval 51"/>
          <p:cNvSpPr/>
          <p:nvPr/>
        </p:nvSpPr>
        <p:spPr bwMode="auto">
          <a:xfrm>
            <a:off x="3380244" y="3218070"/>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5</a:t>
            </a:r>
          </a:p>
        </p:txBody>
      </p:sp>
      <p:sp>
        <p:nvSpPr>
          <p:cNvPr id="53" name="Oval 52"/>
          <p:cNvSpPr/>
          <p:nvPr/>
        </p:nvSpPr>
        <p:spPr bwMode="auto">
          <a:xfrm>
            <a:off x="3380244" y="3940900"/>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7</a:t>
            </a:r>
          </a:p>
        </p:txBody>
      </p:sp>
      <p:sp>
        <p:nvSpPr>
          <p:cNvPr id="54" name="Oval 53"/>
          <p:cNvSpPr/>
          <p:nvPr/>
        </p:nvSpPr>
        <p:spPr bwMode="auto">
          <a:xfrm>
            <a:off x="3380244" y="4292790"/>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8</a:t>
            </a:r>
          </a:p>
        </p:txBody>
      </p:sp>
      <p:sp>
        <p:nvSpPr>
          <p:cNvPr id="55" name="Oval 54"/>
          <p:cNvSpPr/>
          <p:nvPr/>
        </p:nvSpPr>
        <p:spPr bwMode="auto">
          <a:xfrm>
            <a:off x="3380244" y="4663733"/>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9</a:t>
            </a:r>
          </a:p>
        </p:txBody>
      </p:sp>
      <p:sp>
        <p:nvSpPr>
          <p:cNvPr id="56" name="Oval 55"/>
          <p:cNvSpPr/>
          <p:nvPr/>
        </p:nvSpPr>
        <p:spPr bwMode="auto">
          <a:xfrm>
            <a:off x="3380244" y="5189504"/>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10</a:t>
            </a:r>
          </a:p>
        </p:txBody>
      </p:sp>
      <p:sp>
        <p:nvSpPr>
          <p:cNvPr id="57" name="Oval 56"/>
          <p:cNvSpPr/>
          <p:nvPr/>
        </p:nvSpPr>
        <p:spPr bwMode="auto">
          <a:xfrm>
            <a:off x="3380244" y="5724799"/>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11</a:t>
            </a:r>
          </a:p>
        </p:txBody>
      </p:sp>
      <p:grpSp>
        <p:nvGrpSpPr>
          <p:cNvPr id="58" name="Group 57"/>
          <p:cNvGrpSpPr/>
          <p:nvPr/>
        </p:nvGrpSpPr>
        <p:grpSpPr>
          <a:xfrm>
            <a:off x="370581" y="1749755"/>
            <a:ext cx="2577451" cy="4260958"/>
            <a:chOff x="408681" y="1453979"/>
            <a:chExt cx="2744842" cy="4537684"/>
          </a:xfrm>
        </p:grpSpPr>
        <p:sp>
          <p:nvSpPr>
            <p:cNvPr id="59" name="Rectangle 58"/>
            <p:cNvSpPr>
              <a:spLocks noChangeArrowheads="1"/>
            </p:cNvSpPr>
            <p:nvPr/>
          </p:nvSpPr>
          <p:spPr bwMode="gray">
            <a:xfrm>
              <a:off x="549789" y="1498911"/>
              <a:ext cx="834800" cy="2658535"/>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Capital adequacy</a:t>
              </a:r>
            </a:p>
          </p:txBody>
        </p:sp>
        <p:sp>
          <p:nvSpPr>
            <p:cNvPr id="60" name="Rectangle 13"/>
            <p:cNvSpPr>
              <a:spLocks noChangeArrowheads="1"/>
            </p:cNvSpPr>
            <p:nvPr/>
          </p:nvSpPr>
          <p:spPr bwMode="gray">
            <a:xfrm>
              <a:off x="1587756" y="2416021"/>
              <a:ext cx="1558214"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182880" tIns="36576" rIns="182880" bIns="36576" anchor="ctr"/>
            <a:lstStyle/>
            <a:p>
              <a:pPr algn="ctr">
                <a:tabLst>
                  <a:tab pos="517525" algn="r"/>
                </a:tabLst>
              </a:pPr>
              <a:r>
                <a:rPr lang="en-US" altLang="zh-CN" sz="1000" dirty="0" smtClean="0">
                  <a:solidFill>
                    <a:srgbClr val="000000"/>
                  </a:solidFill>
                  <a:ea typeface="SimSun" pitchFamily="2" charset="-122"/>
                </a:rPr>
                <a:t>Liquidity / funding risk</a:t>
              </a:r>
              <a:endParaRPr lang="en-US" altLang="zh-CN" sz="1000" dirty="0">
                <a:solidFill>
                  <a:srgbClr val="000000"/>
                </a:solidFill>
                <a:ea typeface="SimSun" pitchFamily="2" charset="-122"/>
              </a:endParaRPr>
            </a:p>
          </p:txBody>
        </p:sp>
        <p:sp>
          <p:nvSpPr>
            <p:cNvPr id="61" name="Rectangle 13"/>
            <p:cNvSpPr>
              <a:spLocks noChangeArrowheads="1"/>
            </p:cNvSpPr>
            <p:nvPr/>
          </p:nvSpPr>
          <p:spPr bwMode="gray">
            <a:xfrm>
              <a:off x="1587756" y="2874576"/>
              <a:ext cx="1558214"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algn="ctr">
                <a:tabLst>
                  <a:tab pos="517525" algn="r"/>
                </a:tabLst>
              </a:pPr>
              <a:r>
                <a:rPr lang="en-US" altLang="zh-CN" sz="1000" dirty="0" smtClean="0">
                  <a:solidFill>
                    <a:srgbClr val="000000"/>
                  </a:solidFill>
                  <a:ea typeface="SimSun" pitchFamily="2" charset="-122"/>
                </a:rPr>
                <a:t>Interest rate risk</a:t>
              </a:r>
              <a:endParaRPr lang="en-US" altLang="zh-CN" sz="1000" dirty="0">
                <a:solidFill>
                  <a:srgbClr val="000000"/>
                </a:solidFill>
                <a:ea typeface="SimSun" pitchFamily="2" charset="-122"/>
              </a:endParaRPr>
            </a:p>
          </p:txBody>
        </p:sp>
        <p:sp>
          <p:nvSpPr>
            <p:cNvPr id="62" name="Rectangle 13"/>
            <p:cNvSpPr>
              <a:spLocks noChangeArrowheads="1"/>
            </p:cNvSpPr>
            <p:nvPr/>
          </p:nvSpPr>
          <p:spPr bwMode="gray">
            <a:xfrm>
              <a:off x="1587756" y="1957466"/>
              <a:ext cx="1558214"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Residual value risk</a:t>
              </a:r>
            </a:p>
          </p:txBody>
        </p:sp>
        <p:sp>
          <p:nvSpPr>
            <p:cNvPr id="63" name="Rectangle 19"/>
            <p:cNvSpPr>
              <a:spLocks noChangeArrowheads="1"/>
            </p:cNvSpPr>
            <p:nvPr/>
          </p:nvSpPr>
          <p:spPr bwMode="gray">
            <a:xfrm>
              <a:off x="549788" y="4250241"/>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Operational risk</a:t>
              </a:r>
            </a:p>
          </p:txBody>
        </p:sp>
        <p:sp>
          <p:nvSpPr>
            <p:cNvPr id="64" name="Rectangle 20"/>
            <p:cNvSpPr>
              <a:spLocks noChangeArrowheads="1"/>
            </p:cNvSpPr>
            <p:nvPr/>
          </p:nvSpPr>
          <p:spPr bwMode="gray">
            <a:xfrm>
              <a:off x="557886" y="5167351"/>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Compliance and reputational risk</a:t>
              </a:r>
            </a:p>
          </p:txBody>
        </p:sp>
        <p:sp>
          <p:nvSpPr>
            <p:cNvPr id="65" name="Rectangle 20"/>
            <p:cNvSpPr>
              <a:spLocks noChangeArrowheads="1"/>
            </p:cNvSpPr>
            <p:nvPr/>
          </p:nvSpPr>
          <p:spPr bwMode="gray">
            <a:xfrm>
              <a:off x="549788" y="4708796"/>
              <a:ext cx="2595637"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algn="ctr">
                <a:tabLst>
                  <a:tab pos="517525" algn="r"/>
                </a:tabLst>
              </a:pPr>
              <a:r>
                <a:rPr lang="en-US" altLang="zh-CN" sz="1000" dirty="0" smtClean="0">
                  <a:solidFill>
                    <a:srgbClr val="000000"/>
                  </a:solidFill>
                  <a:ea typeface="SimSun" pitchFamily="2" charset="-122"/>
                </a:rPr>
                <a:t>Model risk</a:t>
              </a:r>
              <a:endParaRPr lang="en-US" altLang="zh-CN" sz="1000" dirty="0">
                <a:solidFill>
                  <a:srgbClr val="000000"/>
                </a:solidFill>
                <a:ea typeface="SimSun" pitchFamily="2" charset="-122"/>
              </a:endParaRPr>
            </a:p>
          </p:txBody>
        </p:sp>
        <p:sp>
          <p:nvSpPr>
            <p:cNvPr id="66" name="Oval 65"/>
            <p:cNvSpPr/>
            <p:nvPr/>
          </p:nvSpPr>
          <p:spPr bwMode="auto">
            <a:xfrm>
              <a:off x="433973" y="1465207"/>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a:t>
              </a:r>
            </a:p>
          </p:txBody>
        </p:sp>
        <p:sp>
          <p:nvSpPr>
            <p:cNvPr id="67" name="Oval 66"/>
            <p:cNvSpPr/>
            <p:nvPr/>
          </p:nvSpPr>
          <p:spPr bwMode="auto">
            <a:xfrm>
              <a:off x="1442448" y="2814713"/>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5</a:t>
              </a:r>
            </a:p>
          </p:txBody>
        </p:sp>
        <p:sp>
          <p:nvSpPr>
            <p:cNvPr id="68" name="Oval 67"/>
            <p:cNvSpPr/>
            <p:nvPr/>
          </p:nvSpPr>
          <p:spPr bwMode="auto">
            <a:xfrm>
              <a:off x="412581" y="4201723"/>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8</a:t>
              </a:r>
            </a:p>
          </p:txBody>
        </p:sp>
        <p:sp>
          <p:nvSpPr>
            <p:cNvPr id="69" name="Oval 68"/>
            <p:cNvSpPr/>
            <p:nvPr/>
          </p:nvSpPr>
          <p:spPr bwMode="auto">
            <a:xfrm>
              <a:off x="412581" y="4648322"/>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9</a:t>
              </a:r>
            </a:p>
          </p:txBody>
        </p:sp>
        <p:sp>
          <p:nvSpPr>
            <p:cNvPr id="70" name="Oval 69"/>
            <p:cNvSpPr/>
            <p:nvPr/>
          </p:nvSpPr>
          <p:spPr bwMode="auto">
            <a:xfrm>
              <a:off x="412581" y="5099557"/>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10</a:t>
              </a:r>
            </a:p>
          </p:txBody>
        </p:sp>
        <p:sp>
          <p:nvSpPr>
            <p:cNvPr id="71" name="Rectangle 13"/>
            <p:cNvSpPr>
              <a:spLocks noChangeArrowheads="1"/>
            </p:cNvSpPr>
            <p:nvPr/>
          </p:nvSpPr>
          <p:spPr bwMode="gray">
            <a:xfrm>
              <a:off x="1587756" y="1498911"/>
              <a:ext cx="1558214"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Credit risk</a:t>
              </a:r>
            </a:p>
          </p:txBody>
        </p:sp>
        <p:sp>
          <p:nvSpPr>
            <p:cNvPr id="72" name="Oval 71"/>
            <p:cNvSpPr/>
            <p:nvPr/>
          </p:nvSpPr>
          <p:spPr bwMode="auto">
            <a:xfrm>
              <a:off x="1442448" y="1453979"/>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2</a:t>
              </a:r>
            </a:p>
          </p:txBody>
        </p:sp>
        <p:sp>
          <p:nvSpPr>
            <p:cNvPr id="73" name="Oval 72"/>
            <p:cNvSpPr/>
            <p:nvPr/>
          </p:nvSpPr>
          <p:spPr bwMode="auto">
            <a:xfrm>
              <a:off x="1442448" y="1896722"/>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3</a:t>
              </a:r>
            </a:p>
          </p:txBody>
        </p:sp>
        <p:sp>
          <p:nvSpPr>
            <p:cNvPr id="74" name="Oval 73"/>
            <p:cNvSpPr/>
            <p:nvPr/>
          </p:nvSpPr>
          <p:spPr bwMode="auto">
            <a:xfrm>
              <a:off x="1442448" y="2351742"/>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4</a:t>
              </a:r>
            </a:p>
          </p:txBody>
        </p:sp>
        <p:sp>
          <p:nvSpPr>
            <p:cNvPr id="75" name="Rectangle 13"/>
            <p:cNvSpPr>
              <a:spLocks noChangeArrowheads="1"/>
            </p:cNvSpPr>
            <p:nvPr/>
          </p:nvSpPr>
          <p:spPr bwMode="gray">
            <a:xfrm>
              <a:off x="1587756" y="3791686"/>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Strategic risk</a:t>
              </a:r>
            </a:p>
          </p:txBody>
        </p:sp>
        <p:sp>
          <p:nvSpPr>
            <p:cNvPr id="76" name="Oval 75"/>
            <p:cNvSpPr/>
            <p:nvPr/>
          </p:nvSpPr>
          <p:spPr bwMode="auto">
            <a:xfrm>
              <a:off x="1442448" y="3732704"/>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7</a:t>
              </a:r>
            </a:p>
          </p:txBody>
        </p:sp>
        <p:sp>
          <p:nvSpPr>
            <p:cNvPr id="77" name="Rectangle 20"/>
            <p:cNvSpPr>
              <a:spLocks noChangeArrowheads="1"/>
            </p:cNvSpPr>
            <p:nvPr/>
          </p:nvSpPr>
          <p:spPr bwMode="gray">
            <a:xfrm>
              <a:off x="553985" y="5625903"/>
              <a:ext cx="2595637"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Fiduciary risk</a:t>
              </a:r>
            </a:p>
          </p:txBody>
        </p:sp>
        <p:sp>
          <p:nvSpPr>
            <p:cNvPr id="78" name="Oval 77"/>
            <p:cNvSpPr/>
            <p:nvPr/>
          </p:nvSpPr>
          <p:spPr bwMode="auto">
            <a:xfrm>
              <a:off x="408681" y="5558303"/>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11</a:t>
              </a:r>
            </a:p>
          </p:txBody>
        </p:sp>
        <p:sp>
          <p:nvSpPr>
            <p:cNvPr id="79" name="Rectangle 13"/>
            <p:cNvSpPr>
              <a:spLocks noChangeArrowheads="1"/>
            </p:cNvSpPr>
            <p:nvPr/>
          </p:nvSpPr>
          <p:spPr bwMode="gray">
            <a:xfrm>
              <a:off x="1587756" y="3333131"/>
              <a:ext cx="1558214"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91440" tIns="36576" rIns="91440" bIns="36576" anchor="ctr"/>
            <a:lstStyle/>
            <a:p>
              <a:pPr algn="ctr">
                <a:tabLst>
                  <a:tab pos="517525" algn="r"/>
                </a:tabLst>
              </a:pPr>
              <a:r>
                <a:rPr lang="en-US" altLang="zh-CN" sz="1000" dirty="0" smtClean="0">
                  <a:solidFill>
                    <a:srgbClr val="000000"/>
                  </a:solidFill>
                  <a:ea typeface="SimSun" pitchFamily="2" charset="-122"/>
                </a:rPr>
                <a:t>Mark-to-market portfolio risk</a:t>
              </a:r>
              <a:endParaRPr lang="en-US" altLang="zh-CN" sz="1000" dirty="0">
                <a:solidFill>
                  <a:srgbClr val="000000"/>
                </a:solidFill>
                <a:ea typeface="SimSun" pitchFamily="2" charset="-122"/>
              </a:endParaRPr>
            </a:p>
          </p:txBody>
        </p:sp>
        <p:sp>
          <p:nvSpPr>
            <p:cNvPr id="80" name="Oval 79"/>
            <p:cNvSpPr/>
            <p:nvPr/>
          </p:nvSpPr>
          <p:spPr bwMode="auto">
            <a:xfrm>
              <a:off x="1442448" y="3277684"/>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6</a:t>
              </a:r>
            </a:p>
          </p:txBody>
        </p:sp>
      </p:grpSp>
      <p:sp>
        <p:nvSpPr>
          <p:cNvPr id="81" name="Oval 80"/>
          <p:cNvSpPr/>
          <p:nvPr/>
        </p:nvSpPr>
        <p:spPr bwMode="auto">
          <a:xfrm>
            <a:off x="3380244" y="3579485"/>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6</a:t>
            </a:r>
          </a:p>
        </p:txBody>
      </p:sp>
      <p:cxnSp>
        <p:nvCxnSpPr>
          <p:cNvPr id="82" name="Straight Connector 81"/>
          <p:cNvCxnSpPr/>
          <p:nvPr/>
        </p:nvCxnSpPr>
        <p:spPr>
          <a:xfrm>
            <a:off x="3167067" y="1463504"/>
            <a:ext cx="0" cy="4869034"/>
          </a:xfrm>
          <a:prstGeom prst="line">
            <a:avLst/>
          </a:prstGeom>
          <a:ln w="9525">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6200707" y="1470025"/>
            <a:ext cx="3049233"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SHUSA metric reported in Santander Group RAS</a:t>
            </a:r>
            <a:endParaRPr lang="en-US" sz="1000" dirty="0">
              <a:solidFill>
                <a:srgbClr val="000000"/>
              </a:solidFill>
              <a:ea typeface="ＭＳ Ｐゴシック"/>
            </a:endParaRPr>
          </a:p>
        </p:txBody>
      </p:sp>
      <p:sp>
        <p:nvSpPr>
          <p:cNvPr id="84" name="Text Box 75"/>
          <p:cNvSpPr txBox="1">
            <a:spLocks noChangeArrowheads="1"/>
          </p:cNvSpPr>
          <p:nvPr/>
        </p:nvSpPr>
        <p:spPr bwMode="gray">
          <a:xfrm>
            <a:off x="407540" y="98167"/>
            <a:ext cx="106599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Metric selection</a:t>
            </a:r>
            <a:endParaRPr lang="en-US" sz="1200" dirty="0">
              <a:solidFill>
                <a:schemeClr val="bg1">
                  <a:lumMod val="50000"/>
                </a:schemeClr>
              </a:solidFill>
            </a:endParaRPr>
          </a:p>
        </p:txBody>
      </p:sp>
    </p:spTree>
    <p:extLst>
      <p:ext uri="{BB962C8B-B14F-4D97-AF65-F5344CB8AC3E}">
        <p14:creationId xmlns:p14="http://schemas.microsoft.com/office/powerpoint/2010/main" val="51765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1"/>
          </p:nvPr>
        </p:nvSpPr>
        <p:spPr/>
        <p:txBody>
          <a:bodyPr/>
          <a:lstStyle/>
          <a:p>
            <a:r>
              <a:rPr lang="en-US" sz="2000" dirty="0" smtClean="0"/>
              <a:t>Metrics by RAS objective</a:t>
            </a:r>
            <a:endParaRPr lang="en-US" sz="2000" b="0" dirty="0">
              <a:solidFill>
                <a:schemeClr val="accent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582775945"/>
              </p:ext>
            </p:extLst>
          </p:nvPr>
        </p:nvGraphicFramePr>
        <p:xfrm>
          <a:off x="367186" y="1459392"/>
          <a:ext cx="8892222" cy="3429000"/>
        </p:xfrm>
        <a:graphic>
          <a:graphicData uri="http://schemas.openxmlformats.org/drawingml/2006/table">
            <a:tbl>
              <a:tblPr firstRow="1" bandRow="1">
                <a:tableStyleId>{839DD9DD-9E6C-4910-8AC0-68ADFF6A6AFC}</a:tableStyleId>
              </a:tblPr>
              <a:tblGrid>
                <a:gridCol w="913971"/>
                <a:gridCol w="1595650"/>
                <a:gridCol w="1457028"/>
                <a:gridCol w="1650878"/>
                <a:gridCol w="1645920"/>
                <a:gridCol w="1628775"/>
              </a:tblGrid>
              <a:tr h="0">
                <a:tc rowSpan="2">
                  <a:txBody>
                    <a:bodyPr/>
                    <a:lstStyle/>
                    <a:p>
                      <a:pPr>
                        <a:spcBef>
                          <a:spcPts val="200"/>
                        </a:spcBef>
                        <a:spcAft>
                          <a:spcPts val="200"/>
                        </a:spcAft>
                      </a:pPr>
                      <a:r>
                        <a:rPr lang="en-US" sz="1100" b="1" i="0" dirty="0" smtClean="0">
                          <a:solidFill>
                            <a:schemeClr val="accent1"/>
                          </a:solidFill>
                          <a:latin typeface="Arial" panose="020B0604020202020204" pitchFamily="34" charset="0"/>
                          <a:cs typeface="Arial" panose="020B0604020202020204" pitchFamily="34" charset="0"/>
                        </a:rPr>
                        <a:t>RAS Objective</a:t>
                      </a:r>
                      <a:endParaRPr lang="en-US" sz="1100" b="1" i="0" dirty="0">
                        <a:solidFill>
                          <a:schemeClr val="accent1"/>
                        </a:solidFill>
                        <a:latin typeface="Arial" panose="020B0604020202020204" pitchFamily="34" charset="0"/>
                        <a:cs typeface="Arial" panose="020B0604020202020204" pitchFamily="34" charset="0"/>
                      </a:endParaRPr>
                    </a:p>
                  </a:txBody>
                  <a:tcPr marL="45720" marR="45720" anchor="b">
                    <a:lnL>
                      <a:noFill/>
                    </a:lnL>
                    <a:lnR w="9525" cap="flat" cmpd="sng" algn="ctr">
                      <a:solidFill>
                        <a:schemeClr val="bg2"/>
                      </a:solidFill>
                      <a:prstDash val="dash"/>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spcBef>
                          <a:spcPts val="200"/>
                        </a:spcBef>
                        <a:spcAft>
                          <a:spcPts val="200"/>
                        </a:spcAft>
                      </a:pPr>
                      <a:r>
                        <a:rPr lang="en-US" sz="1100" dirty="0" smtClean="0">
                          <a:solidFill>
                            <a:schemeClr val="accent1"/>
                          </a:solidFill>
                          <a:latin typeface="Arial" panose="020B0604020202020204" pitchFamily="34" charset="0"/>
                          <a:cs typeface="Arial" panose="020B0604020202020204" pitchFamily="34" charset="0"/>
                        </a:rPr>
                        <a:t>Meet regulatory</a:t>
                      </a:r>
                      <a:r>
                        <a:rPr lang="en-US" sz="1100" baseline="0" dirty="0" smtClean="0">
                          <a:solidFill>
                            <a:schemeClr val="accent1"/>
                          </a:solidFill>
                          <a:latin typeface="Arial" panose="020B0604020202020204" pitchFamily="34" charset="0"/>
                          <a:cs typeface="Arial" panose="020B0604020202020204" pitchFamily="34" charset="0"/>
                        </a:rPr>
                        <a:t> constraints</a:t>
                      </a:r>
                      <a:endParaRPr lang="en-US" sz="1100" dirty="0" smtClean="0">
                        <a:solidFill>
                          <a:schemeClr val="accent1"/>
                        </a:solidFill>
                        <a:latin typeface="Arial" panose="020B0604020202020204" pitchFamily="34" charset="0"/>
                        <a:cs typeface="Arial" panose="020B0604020202020204" pitchFamily="34" charset="0"/>
                      </a:endParaRPr>
                    </a:p>
                  </a:txBody>
                  <a:tcPr marL="45720" marR="45720" anchor="b">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200" dirty="0" smtClean="0">
                        <a:solidFill>
                          <a:schemeClr val="accent1"/>
                        </a:solidFill>
                      </a:endParaRP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tcPr>
                </a:tc>
                <a:tc rowSpan="2">
                  <a:txBody>
                    <a:bodyPr/>
                    <a:lstStyle/>
                    <a:p>
                      <a:pPr marL="0" marR="0" lvl="0" indent="0" algn="l" defTabSz="457200" rtl="0" eaLnBrk="1" fontAlgn="auto" latinLnBrk="0" hangingPunct="1">
                        <a:lnSpc>
                          <a:spcPct val="100000"/>
                        </a:lnSpc>
                        <a:spcBef>
                          <a:spcPts val="200"/>
                        </a:spcBef>
                        <a:spcAft>
                          <a:spcPts val="200"/>
                        </a:spcAft>
                        <a:buClrTx/>
                        <a:buSzTx/>
                        <a:buFontTx/>
                        <a:buNone/>
                        <a:tabLst/>
                        <a:defRPr/>
                      </a:pPr>
                      <a:r>
                        <a:rPr lang="en-US" sz="1100" b="1" kern="1200" dirty="0" smtClean="0">
                          <a:solidFill>
                            <a:schemeClr val="accent1"/>
                          </a:solidFill>
                          <a:latin typeface="Arial" panose="020B0604020202020204" pitchFamily="34" charset="0"/>
                          <a:ea typeface="+mn-ea"/>
                          <a:cs typeface="Arial" panose="020B0604020202020204" pitchFamily="34" charset="0"/>
                        </a:rPr>
                        <a:t>Sustain</a:t>
                      </a:r>
                      <a:r>
                        <a:rPr lang="en-US" sz="1100" b="1" kern="1200" baseline="0" dirty="0" smtClean="0">
                          <a:solidFill>
                            <a:schemeClr val="accent1"/>
                          </a:solidFill>
                          <a:latin typeface="Arial" panose="020B0604020202020204" pitchFamily="34" charset="0"/>
                          <a:ea typeface="+mn-ea"/>
                          <a:cs typeface="Arial" panose="020B0604020202020204" pitchFamily="34" charset="0"/>
                        </a:rPr>
                        <a:t> confidence of external stakeholders (e.g. ratings agencies)</a:t>
                      </a:r>
                      <a:endParaRPr lang="en-US" sz="1100" b="1" kern="1200" dirty="0" smtClean="0">
                        <a:solidFill>
                          <a:schemeClr val="accent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lvl="0">
                        <a:spcBef>
                          <a:spcPts val="200"/>
                        </a:spcBef>
                        <a:spcAft>
                          <a:spcPts val="200"/>
                        </a:spcAft>
                      </a:pPr>
                      <a:r>
                        <a:rPr lang="en-US" sz="1100" dirty="0" smtClean="0">
                          <a:solidFill>
                            <a:schemeClr val="accent1"/>
                          </a:solidFill>
                          <a:latin typeface="Arial" panose="020B0604020202020204" pitchFamily="34" charset="0"/>
                          <a:cs typeface="Arial" panose="020B0604020202020204" pitchFamily="34" charset="0"/>
                        </a:rPr>
                        <a:t>Minimize</a:t>
                      </a:r>
                      <a:r>
                        <a:rPr lang="en-US" sz="1100" baseline="0" dirty="0" smtClean="0">
                          <a:solidFill>
                            <a:schemeClr val="accent1"/>
                          </a:solidFill>
                          <a:latin typeface="Arial" panose="020B0604020202020204" pitchFamily="34" charset="0"/>
                          <a:cs typeface="Arial" panose="020B0604020202020204" pitchFamily="34" charset="0"/>
                        </a:rPr>
                        <a:t> risks that do not generate incremental earnings</a:t>
                      </a:r>
                      <a:endParaRPr lang="en-US" sz="1100" dirty="0">
                        <a:solidFill>
                          <a:schemeClr val="accent1"/>
                        </a:solidFill>
                        <a:latin typeface="Arial" panose="020B0604020202020204" pitchFamily="34" charset="0"/>
                        <a:cs typeface="Arial" panose="020B0604020202020204" pitchFamily="34" charset="0"/>
                      </a:endParaRPr>
                    </a:p>
                  </a:txBody>
                  <a:tcPr marL="45720" marR="45720" anchor="b">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lvl="0" algn="l" defTabSz="457200" rtl="0" eaLnBrk="1" latinLnBrk="0" hangingPunct="1">
                        <a:spcBef>
                          <a:spcPts val="200"/>
                        </a:spcBef>
                        <a:spcAft>
                          <a:spcPts val="200"/>
                        </a:spcAft>
                      </a:pPr>
                      <a:r>
                        <a:rPr lang="en-US" sz="1100" b="1" kern="1200" dirty="0" smtClean="0">
                          <a:solidFill>
                            <a:schemeClr val="accent1"/>
                          </a:solidFill>
                          <a:latin typeface="Arial" panose="020B0604020202020204" pitchFamily="34" charset="0"/>
                          <a:ea typeface="+mn-ea"/>
                          <a:cs typeface="Arial" panose="020B0604020202020204" pitchFamily="34" charset="0"/>
                        </a:rPr>
                        <a:t>Comply with </a:t>
                      </a:r>
                      <a:br>
                        <a:rPr lang="en-US" sz="1100" b="1" kern="1200" dirty="0" smtClean="0">
                          <a:solidFill>
                            <a:schemeClr val="accent1"/>
                          </a:solidFill>
                          <a:latin typeface="Arial" panose="020B0604020202020204" pitchFamily="34" charset="0"/>
                          <a:ea typeface="+mn-ea"/>
                          <a:cs typeface="Arial" panose="020B0604020202020204" pitchFamily="34" charset="0"/>
                        </a:rPr>
                      </a:br>
                      <a:r>
                        <a:rPr lang="en-US" sz="1100" b="1" kern="1200" dirty="0" smtClean="0">
                          <a:solidFill>
                            <a:schemeClr val="accent1"/>
                          </a:solidFill>
                          <a:latin typeface="Arial" panose="020B0604020202020204" pitchFamily="34" charset="0"/>
                          <a:ea typeface="+mn-ea"/>
                          <a:cs typeface="Arial" panose="020B0604020202020204" pitchFamily="34" charset="0"/>
                        </a:rPr>
                        <a:t>Group-level Risk Appetite expectations</a:t>
                      </a:r>
                      <a:endParaRPr lang="en-US" sz="1100" b="1" kern="1200" dirty="0">
                        <a:solidFill>
                          <a:schemeClr val="accent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2"/>
                      </a:solidFill>
                      <a:prstDash val="dash"/>
                      <a:round/>
                      <a:headEnd type="none" w="med" len="med"/>
                      <a:tailEnd type="none" w="med" len="med"/>
                    </a:lnL>
                    <a:lnR w="12700" cap="flat" cmpd="sng" algn="ctr">
                      <a:noFill/>
                      <a:prstDash val="sysDot"/>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276273">
                <a:tc vMerge="1">
                  <a:txBody>
                    <a:bodyPr/>
                    <a:lstStyle/>
                    <a:p>
                      <a:endParaRPr lang="en-US" sz="1000" b="1" i="0" dirty="0">
                        <a:solidFill>
                          <a:schemeClr val="accent1"/>
                        </a:solidFill>
                      </a:endParaRPr>
                    </a:p>
                  </a:txBody>
                  <a:tcPr anchor="b">
                    <a:lnL>
                      <a:noFill/>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200"/>
                        </a:spcBef>
                        <a:spcAft>
                          <a:spcPts val="200"/>
                        </a:spcAft>
                      </a:pPr>
                      <a:r>
                        <a:rPr lang="en-US" sz="1100" b="1" dirty="0" smtClean="0">
                          <a:solidFill>
                            <a:schemeClr val="bg2"/>
                          </a:solidFill>
                          <a:latin typeface="Arial" panose="020B0604020202020204" pitchFamily="34" charset="0"/>
                          <a:cs typeface="Arial" panose="020B0604020202020204" pitchFamily="34" charset="0"/>
                        </a:rPr>
                        <a:t>Quantitatively</a:t>
                      </a:r>
                      <a:r>
                        <a:rPr lang="en-US" sz="1100" b="1" baseline="0" dirty="0" smtClean="0">
                          <a:solidFill>
                            <a:schemeClr val="bg2"/>
                          </a:solidFill>
                          <a:latin typeface="Arial" panose="020B0604020202020204" pitchFamily="34" charset="0"/>
                          <a:cs typeface="Arial" panose="020B0604020202020204" pitchFamily="34" charset="0"/>
                        </a:rPr>
                        <a:t> </a:t>
                      </a:r>
                      <a:br>
                        <a:rPr lang="en-US" sz="1100" b="1" baseline="0" dirty="0" smtClean="0">
                          <a:solidFill>
                            <a:schemeClr val="bg2"/>
                          </a:solidFill>
                          <a:latin typeface="Arial" panose="020B0604020202020204" pitchFamily="34" charset="0"/>
                          <a:cs typeface="Arial" panose="020B0604020202020204" pitchFamily="34" charset="0"/>
                        </a:rPr>
                      </a:br>
                      <a:r>
                        <a:rPr lang="en-US" sz="1100" b="1" baseline="0" dirty="0" smtClean="0">
                          <a:solidFill>
                            <a:schemeClr val="bg2"/>
                          </a:solidFill>
                          <a:latin typeface="Arial" panose="020B0604020202020204" pitchFamily="34" charset="0"/>
                          <a:cs typeface="Arial" panose="020B0604020202020204" pitchFamily="34" charset="0"/>
                        </a:rPr>
                        <a:t>pass CCAR</a:t>
                      </a:r>
                      <a:endParaRPr lang="en-US" sz="1100" b="1" dirty="0" smtClean="0">
                        <a:solidFill>
                          <a:schemeClr val="bg2"/>
                        </a:solidFill>
                        <a:latin typeface="Arial" panose="020B0604020202020204" pitchFamily="34" charset="0"/>
                        <a:cs typeface="Arial" panose="020B0604020202020204" pitchFamily="34" charset="0"/>
                      </a:endParaRPr>
                    </a:p>
                  </a:txBody>
                  <a:tcPr marL="45720" marR="45720" anchor="b">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200"/>
                        </a:spcBef>
                        <a:spcAft>
                          <a:spcPts val="200"/>
                        </a:spcAft>
                      </a:pPr>
                      <a:r>
                        <a:rPr lang="en-US" sz="1100" b="1" dirty="0" smtClean="0">
                          <a:solidFill>
                            <a:schemeClr val="bg2"/>
                          </a:solidFill>
                          <a:latin typeface="Arial" panose="020B0604020202020204" pitchFamily="34" charset="0"/>
                          <a:cs typeface="Arial" panose="020B0604020202020204" pitchFamily="34" charset="0"/>
                        </a:rPr>
                        <a:t>Comply with </a:t>
                      </a:r>
                      <a:br>
                        <a:rPr lang="en-US" sz="1100" b="1" dirty="0" smtClean="0">
                          <a:solidFill>
                            <a:schemeClr val="bg2"/>
                          </a:solidFill>
                          <a:latin typeface="Arial" panose="020B0604020202020204" pitchFamily="34" charset="0"/>
                          <a:cs typeface="Arial" panose="020B0604020202020204" pitchFamily="34" charset="0"/>
                        </a:rPr>
                      </a:br>
                      <a:r>
                        <a:rPr lang="en-US" sz="1100" b="1" dirty="0" smtClean="0">
                          <a:solidFill>
                            <a:schemeClr val="bg2"/>
                          </a:solidFill>
                          <a:latin typeface="Arial" panose="020B0604020202020204" pitchFamily="34" charset="0"/>
                          <a:cs typeface="Arial" panose="020B0604020202020204" pitchFamily="34" charset="0"/>
                        </a:rPr>
                        <a:t>other regulations</a:t>
                      </a:r>
                    </a:p>
                  </a:txBody>
                  <a:tcPr marL="45720" marR="45720" anchor="b">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vl="0"/>
                      <a:endParaRPr lang="en-US" sz="1200" dirty="0">
                        <a:solidFill>
                          <a:schemeClr val="accent1"/>
                        </a:solidFill>
                      </a:endParaRP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solidFill>
                      <a:schemeClr val="bg1">
                        <a:lumMod val="95000"/>
                      </a:schemeClr>
                    </a:solidFill>
                  </a:tcPr>
                </a:tc>
                <a:tc vMerge="1">
                  <a:txBody>
                    <a:bodyPr/>
                    <a:lstStyle/>
                    <a:p>
                      <a:pPr lvl="0"/>
                      <a:endParaRPr lang="en-US" sz="1200" dirty="0">
                        <a:solidFill>
                          <a:schemeClr val="accent1"/>
                        </a:solidFill>
                      </a:endParaRP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solidFill>
                      <a:schemeClr val="bg1">
                        <a:lumMod val="95000"/>
                      </a:schemeClr>
                    </a:solidFill>
                  </a:tcPr>
                </a:tc>
                <a:tc vMerge="1">
                  <a:txBody>
                    <a:bodyPr/>
                    <a:lstStyle/>
                    <a:p>
                      <a:pPr marL="0" lvl="0" algn="l" defTabSz="457200" rtl="0" eaLnBrk="1" latinLnBrk="0" hangingPunct="1"/>
                      <a:endParaRPr lang="en-US" sz="1200" b="1" kern="1200" dirty="0">
                        <a:solidFill>
                          <a:schemeClr val="accent1"/>
                        </a:solidFill>
                        <a:latin typeface="+mn-lt"/>
                        <a:ea typeface="+mn-ea"/>
                        <a:cs typeface="+mn-cs"/>
                      </a:endParaRP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solidFill>
                      <a:schemeClr val="bg1">
                        <a:lumMod val="95000"/>
                      </a:schemeClr>
                    </a:solidFill>
                  </a:tcPr>
                </a:tc>
              </a:tr>
              <a:tr h="1977305">
                <a:tc>
                  <a:txBody>
                    <a:bodyPr/>
                    <a:lstStyle/>
                    <a:p>
                      <a:pPr>
                        <a:spcBef>
                          <a:spcPts val="200"/>
                        </a:spcBef>
                        <a:spcAft>
                          <a:spcPts val="200"/>
                        </a:spcAft>
                      </a:pPr>
                      <a:r>
                        <a:rPr lang="en-US" sz="1100" b="1" i="0" dirty="0" smtClean="0">
                          <a:solidFill>
                            <a:schemeClr val="tx1"/>
                          </a:solidFill>
                          <a:latin typeface="Arial" panose="020B0604020202020204" pitchFamily="34" charset="0"/>
                          <a:cs typeface="Arial" panose="020B0604020202020204" pitchFamily="34" charset="0"/>
                        </a:rPr>
                        <a:t>Metrics</a:t>
                      </a:r>
                      <a:endParaRPr lang="en-US" sz="1100" b="1" i="0" dirty="0">
                        <a:solidFill>
                          <a:schemeClr val="tx1"/>
                        </a:solidFill>
                        <a:latin typeface="Arial" panose="020B0604020202020204" pitchFamily="34" charset="0"/>
                        <a:cs typeface="Arial" panose="020B0604020202020204" pitchFamily="34" charset="0"/>
                      </a:endParaRPr>
                    </a:p>
                  </a:txBody>
                  <a:tcPr marL="45720" marR="45720">
                    <a:lnL>
                      <a:noFill/>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marR="0" lvl="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dirty="0" smtClean="0">
                          <a:latin typeface="Arial" panose="020B0604020202020204" pitchFamily="34" charset="0"/>
                          <a:cs typeface="Arial" panose="020B0604020202020204" pitchFamily="34" charset="0"/>
                        </a:rPr>
                        <a:t>PPNR impairment</a:t>
                      </a:r>
                      <a:endParaRPr lang="en-US" sz="1100" baseline="0" dirty="0" smtClean="0">
                        <a:latin typeface="Arial" panose="020B0604020202020204" pitchFamily="34" charset="0"/>
                        <a:cs typeface="Arial" panose="020B0604020202020204" pitchFamily="34" charset="0"/>
                      </a:endParaRPr>
                    </a:p>
                  </a:txBody>
                  <a:tcPr marL="45720" marR="45720">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Open MRIAs or equivalent regulatory matters requiring immediate attention</a:t>
                      </a:r>
                    </a:p>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Excess Net Capital</a:t>
                      </a:r>
                    </a:p>
                  </a:txBody>
                  <a:tcPr marL="45720" marR="45720">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9063" lvl="0" indent="-119063" algn="l" defTabSz="457200" rtl="0" eaLnBrk="1" latinLnBrk="0" hangingPunct="1">
                        <a:spcBef>
                          <a:spcPts val="200"/>
                        </a:spcBef>
                        <a:spcAft>
                          <a:spcPts val="200"/>
                        </a:spcAft>
                        <a:buFont typeface="Arial" panose="020B0604020202020204" pitchFamily="34" charset="0"/>
                        <a:buChar char="•"/>
                      </a:pPr>
                      <a:r>
                        <a:rPr lang="en-US" sz="1100" kern="1200" dirty="0" smtClean="0">
                          <a:solidFill>
                            <a:schemeClr val="tx1"/>
                          </a:solidFill>
                          <a:latin typeface="Arial" panose="020B0604020202020204" pitchFamily="34" charset="0"/>
                          <a:ea typeface="+mn-ea"/>
                          <a:cs typeface="Arial" panose="020B0604020202020204" pitchFamily="34" charset="0"/>
                        </a:rPr>
                        <a:t>Gross</a:t>
                      </a:r>
                      <a:r>
                        <a:rPr lang="en-US" sz="1100" kern="1200" baseline="0" dirty="0" smtClean="0">
                          <a:solidFill>
                            <a:schemeClr val="tx1"/>
                          </a:solidFill>
                          <a:latin typeface="Arial" panose="020B0604020202020204" pitchFamily="34" charset="0"/>
                          <a:ea typeface="+mn-ea"/>
                          <a:cs typeface="Arial" panose="020B0604020202020204" pitchFamily="34" charset="0"/>
                        </a:rPr>
                        <a:t> Operational Losses/Gross Margin</a:t>
                      </a:r>
                    </a:p>
                    <a:p>
                      <a:pPr marL="119063" lvl="0" indent="-119063" algn="l" defTabSz="457200" rtl="0" eaLnBrk="1" latinLnBrk="0" hangingPunct="1">
                        <a:spcBef>
                          <a:spcPts val="200"/>
                        </a:spcBef>
                        <a:spcAft>
                          <a:spcPts val="200"/>
                        </a:spcAft>
                        <a:buFont typeface="Arial" panose="020B0604020202020204" pitchFamily="34" charset="0"/>
                        <a:buChar char="•"/>
                      </a:pPr>
                      <a:r>
                        <a:rPr lang="en-US" sz="1100" b="0" i="0" u="none" strike="noStrike" dirty="0" smtClean="0">
                          <a:solidFill>
                            <a:srgbClr val="000000"/>
                          </a:solidFill>
                          <a:effectLst/>
                          <a:latin typeface="Arial"/>
                        </a:rPr>
                        <a:t>Material Operational Risk Events</a:t>
                      </a:r>
                    </a:p>
                    <a:p>
                      <a:pPr marL="119063" marR="0" lvl="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High Risk Customers as % of Total Customers</a:t>
                      </a:r>
                    </a:p>
                    <a:p>
                      <a:pPr marL="119063" marR="0" lvl="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Total Number of Sales Practice Complaints</a:t>
                      </a:r>
                    </a:p>
                    <a:p>
                      <a:pPr marL="119063" marR="0" lvl="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b="0" i="0" kern="1200" baseline="0" dirty="0" smtClean="0">
                          <a:solidFill>
                            <a:schemeClr val="tx1"/>
                          </a:solidFill>
                          <a:latin typeface="Arial" panose="020B0604020202020204" pitchFamily="34" charset="0"/>
                          <a:ea typeface="ＭＳ Ｐゴシック"/>
                          <a:cs typeface="Arial" panose="020B0604020202020204" pitchFamily="34" charset="0"/>
                        </a:rPr>
                        <a:t>Total New Monthly Arbitrations and Court Proceedings</a:t>
                      </a:r>
                    </a:p>
                    <a:p>
                      <a:pPr marL="119063" marR="0" lvl="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endParaRPr lang="en-US" sz="1100" b="0" i="0" kern="1200" baseline="0" dirty="0" smtClean="0">
                        <a:solidFill>
                          <a:srgbClr val="FF0000"/>
                        </a:solidFill>
                        <a:latin typeface="Arial" panose="020B0604020202020204" pitchFamily="34" charset="0"/>
                        <a:ea typeface="ＭＳ Ｐゴシック"/>
                        <a:cs typeface="Arial" panose="020B0604020202020204" pitchFamily="34" charset="0"/>
                      </a:endParaRPr>
                    </a:p>
                    <a:p>
                      <a:pPr marL="0" lvl="0" indent="0" algn="l" defTabSz="457200" rtl="0" eaLnBrk="1" latinLnBrk="0" hangingPunct="1">
                        <a:spcBef>
                          <a:spcPts val="200"/>
                        </a:spcBef>
                        <a:spcAft>
                          <a:spcPts val="200"/>
                        </a:spcAft>
                        <a:buFont typeface="Arial" panose="020B0604020202020204" pitchFamily="34" charset="0"/>
                        <a:buNone/>
                      </a:pPr>
                      <a:endParaRPr lang="en-US" sz="1100" b="1" i="1" kern="1200" dirty="0" smtClean="0">
                        <a:solidFill>
                          <a:srgbClr val="008AB3"/>
                        </a:solidFill>
                        <a:latin typeface="Arial" panose="020B0604020202020204" pitchFamily="34" charset="0"/>
                        <a:ea typeface="+mn-ea"/>
                        <a:cs typeface="Arial" panose="020B0604020202020204" pitchFamily="34" charset="0"/>
                      </a:endParaRPr>
                    </a:p>
                  </a:txBody>
                  <a:tcPr marL="45720" marR="45720">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Arial" panose="020B0604020202020204" pitchFamily="34" charset="0"/>
                        <a:buNone/>
                        <a:tabLst/>
                        <a:defRPr/>
                      </a:pPr>
                      <a:r>
                        <a:rPr lang="en-US" sz="1100" b="0" i="1" kern="1200" baseline="0" dirty="0" smtClean="0">
                          <a:solidFill>
                            <a:schemeClr val="bg1">
                              <a:lumMod val="65000"/>
                            </a:schemeClr>
                          </a:solidFill>
                          <a:latin typeface="Arial" panose="020B0604020202020204" pitchFamily="34" charset="0"/>
                          <a:ea typeface="+mn-ea"/>
                          <a:cs typeface="Arial" panose="020B0604020202020204" pitchFamily="34" charset="0"/>
                        </a:rPr>
                        <a:t>Not applicable for SSLLC</a:t>
                      </a:r>
                    </a:p>
                  </a:txBody>
                  <a:tcPr marL="45720" marR="45720">
                    <a:lnL w="9525" cap="flat" cmpd="sng" algn="ctr">
                      <a:solidFill>
                        <a:schemeClr val="bg2"/>
                      </a:solidFill>
                      <a:prstDash val="dash"/>
                      <a:round/>
                      <a:headEnd type="none" w="med" len="med"/>
                      <a:tailEnd type="none" w="med" len="med"/>
                    </a:lnL>
                    <a:lnR w="12700" cap="flat" cmpd="sng" algn="ctr">
                      <a:noFill/>
                      <a:prstDash val="sysDot"/>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11" name="Text Box 75"/>
          <p:cNvSpPr txBox="1">
            <a:spLocks noChangeArrowheads="1"/>
          </p:cNvSpPr>
          <p:nvPr/>
        </p:nvSpPr>
        <p:spPr bwMode="gray">
          <a:xfrm>
            <a:off x="407540" y="98167"/>
            <a:ext cx="106599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Metric selection</a:t>
            </a:r>
            <a:endParaRPr lang="en-US" sz="1200" dirty="0">
              <a:solidFill>
                <a:schemeClr val="bg1">
                  <a:lumMod val="50000"/>
                </a:schemeClr>
              </a:solidFill>
            </a:endParaRPr>
          </a:p>
        </p:txBody>
      </p:sp>
    </p:spTree>
    <p:extLst>
      <p:ext uri="{BB962C8B-B14F-4D97-AF65-F5344CB8AC3E}">
        <p14:creationId xmlns:p14="http://schemas.microsoft.com/office/powerpoint/2010/main" val="2899250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p:cNvSpPr>
            <a:spLocks noGrp="1"/>
          </p:cNvSpPr>
          <p:nvPr>
            <p:ph sz="quarter" idx="11"/>
          </p:nvPr>
        </p:nvSpPr>
        <p:spPr/>
        <p:txBody>
          <a:bodyPr/>
          <a:lstStyle/>
          <a:p>
            <a:r>
              <a:rPr lang="en-US" dirty="0"/>
              <a:t>Metric status definitions </a:t>
            </a:r>
            <a:r>
              <a:rPr lang="en-US"/>
              <a:t>and </a:t>
            </a:r>
            <a:r>
              <a:rPr lang="en-US" smtClean="0"/>
              <a:t>escalation </a:t>
            </a:r>
            <a:r>
              <a:rPr lang="en-US" dirty="0"/>
              <a:t>processes</a:t>
            </a:r>
            <a:endParaRPr lang="en-GB" dirty="0"/>
          </a:p>
        </p:txBody>
      </p:sp>
      <p:sp>
        <p:nvSpPr>
          <p:cNvPr id="19" name="Text Placeholder 11"/>
          <p:cNvSpPr txBox="1">
            <a:spLocks/>
          </p:cNvSpPr>
          <p:nvPr/>
        </p:nvSpPr>
        <p:spPr bwMode="gray">
          <a:xfrm>
            <a:off x="6668472" y="1460491"/>
            <a:ext cx="256665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00000"/>
              </a:lnSpc>
              <a:spcBef>
                <a:spcPts val="0"/>
              </a:spcBef>
              <a:spcAft>
                <a:spcPct val="0"/>
              </a:spcAft>
              <a:buNone/>
              <a:defRPr sz="1200" b="1">
                <a:solidFill>
                  <a:schemeClr val="accent1"/>
                </a:solidFill>
                <a:latin typeface="+mn-lt"/>
                <a:ea typeface="+mn-ea"/>
                <a:cs typeface="+mn-cs"/>
                <a:sym typeface="+mn-lt"/>
              </a:defRPr>
            </a:lvl1pPr>
            <a:lvl2pPr marL="0" indent="0" algn="l" rtl="0" eaLnBrk="1" fontAlgn="base" hangingPunct="1">
              <a:lnSpc>
                <a:spcPct val="100000"/>
              </a:lnSpc>
              <a:spcBef>
                <a:spcPts val="0"/>
              </a:spcBef>
              <a:spcAft>
                <a:spcPct val="0"/>
              </a:spcAft>
              <a:buFont typeface="Arial" charset="0"/>
              <a:buNone/>
              <a:defRPr sz="1200" baseline="0">
                <a:solidFill>
                  <a:schemeClr val="accent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000">
                <a:solidFill>
                  <a:schemeClr val="accent2"/>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dirty="0" smtClean="0">
                <a:ln>
                  <a:noFill/>
                </a:ln>
                <a:solidFill>
                  <a:srgbClr val="FF0000"/>
                </a:solidFill>
                <a:effectLst/>
                <a:uLnTx/>
                <a:uFillTx/>
                <a:latin typeface="Arial"/>
                <a:ea typeface="+mn-ea"/>
                <a:cs typeface="+mn-cs"/>
                <a:sym typeface="+mn-lt"/>
              </a:rPr>
              <a:t>Escalation processes</a:t>
            </a:r>
            <a:endParaRPr kumimoji="0" lang="en-GB" sz="1400" b="1" i="0" u="none" strike="noStrike" kern="0" cap="none" spc="0" normalizeH="0" baseline="0" noProof="0" dirty="0">
              <a:ln>
                <a:noFill/>
              </a:ln>
              <a:solidFill>
                <a:srgbClr val="FF0000"/>
              </a:solidFill>
              <a:effectLst/>
              <a:uLnTx/>
              <a:uFillTx/>
              <a:latin typeface="Arial"/>
              <a:ea typeface="+mn-ea"/>
              <a:cs typeface="+mn-cs"/>
              <a:sym typeface="+mn-lt"/>
            </a:endParaRPr>
          </a:p>
        </p:txBody>
      </p:sp>
      <p:sp>
        <p:nvSpPr>
          <p:cNvPr id="20" name="Text Placeholder 3"/>
          <p:cNvSpPr txBox="1">
            <a:spLocks/>
          </p:cNvSpPr>
          <p:nvPr/>
        </p:nvSpPr>
        <p:spPr bwMode="gray">
          <a:xfrm>
            <a:off x="364731" y="1460491"/>
            <a:ext cx="432125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00000"/>
              </a:lnSpc>
              <a:spcBef>
                <a:spcPts val="0"/>
              </a:spcBef>
              <a:spcAft>
                <a:spcPct val="0"/>
              </a:spcAft>
              <a:buNone/>
              <a:defRPr sz="1200" b="1">
                <a:solidFill>
                  <a:schemeClr val="accent1"/>
                </a:solidFill>
                <a:latin typeface="+mn-lt"/>
                <a:ea typeface="+mn-ea"/>
                <a:cs typeface="+mn-cs"/>
                <a:sym typeface="+mn-lt"/>
              </a:defRPr>
            </a:lvl1pPr>
            <a:lvl2pPr marL="0" indent="0" algn="l" rtl="0" eaLnBrk="1" fontAlgn="base" hangingPunct="1">
              <a:lnSpc>
                <a:spcPct val="100000"/>
              </a:lnSpc>
              <a:spcBef>
                <a:spcPts val="0"/>
              </a:spcBef>
              <a:spcAft>
                <a:spcPct val="0"/>
              </a:spcAft>
              <a:buFont typeface="Arial" charset="0"/>
              <a:buNone/>
              <a:defRPr sz="1200" baseline="0">
                <a:solidFill>
                  <a:schemeClr val="accent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000">
                <a:solidFill>
                  <a:schemeClr val="accent2"/>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dirty="0" smtClean="0">
                <a:ln>
                  <a:noFill/>
                </a:ln>
                <a:solidFill>
                  <a:srgbClr val="FF0000"/>
                </a:solidFill>
                <a:effectLst/>
                <a:uLnTx/>
                <a:uFillTx/>
                <a:latin typeface="Arial"/>
                <a:ea typeface="+mn-ea"/>
                <a:cs typeface="+mn-cs"/>
                <a:sym typeface="+mn-lt"/>
              </a:rPr>
              <a:t>Metric status definitions</a:t>
            </a:r>
            <a:endParaRPr kumimoji="0" lang="en-GB" sz="1400" b="1" i="0" u="none" strike="noStrike" kern="0" cap="none" spc="0" normalizeH="0" baseline="0" noProof="0" dirty="0">
              <a:ln>
                <a:noFill/>
              </a:ln>
              <a:solidFill>
                <a:srgbClr val="FF0000"/>
              </a:solidFill>
              <a:effectLst/>
              <a:uLnTx/>
              <a:uFillTx/>
              <a:latin typeface="Arial"/>
              <a:ea typeface="+mn-ea"/>
              <a:cs typeface="+mn-cs"/>
              <a:sym typeface="+mn-lt"/>
            </a:endParaRPr>
          </a:p>
        </p:txBody>
      </p:sp>
      <p:sp>
        <p:nvSpPr>
          <p:cNvPr id="21" name="Rectangle 20"/>
          <p:cNvSpPr/>
          <p:nvPr/>
        </p:nvSpPr>
        <p:spPr bwMode="auto">
          <a:xfrm>
            <a:off x="365839" y="1949059"/>
            <a:ext cx="1338209" cy="1352327"/>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00000"/>
              </a:lnSpc>
            </a:pPr>
            <a:r>
              <a:rPr lang="en-US" sz="1200" b="1" dirty="0" smtClean="0">
                <a:solidFill>
                  <a:srgbClr val="FFFFFF"/>
                </a:solidFill>
                <a:ea typeface="ＭＳ Ｐゴシック" pitchFamily="-112" charset="-128"/>
                <a:cs typeface="ＭＳ Ｐゴシック" pitchFamily="-112" charset="-128"/>
              </a:rPr>
              <a:t>Green status</a:t>
            </a:r>
            <a:endParaRPr lang="en-US" sz="1200" b="1" dirty="0">
              <a:solidFill>
                <a:srgbClr val="FFFFFF"/>
              </a:solidFill>
              <a:ea typeface="ＭＳ Ｐゴシック" pitchFamily="-112" charset="-128"/>
              <a:cs typeface="ＭＳ Ｐゴシック" pitchFamily="-112" charset="-128"/>
            </a:endParaRPr>
          </a:p>
        </p:txBody>
      </p:sp>
      <p:sp>
        <p:nvSpPr>
          <p:cNvPr id="23" name="Rectangle 22"/>
          <p:cNvSpPr/>
          <p:nvPr/>
        </p:nvSpPr>
        <p:spPr bwMode="auto">
          <a:xfrm>
            <a:off x="365839" y="3341097"/>
            <a:ext cx="1334788" cy="1355729"/>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00000"/>
              </a:lnSpc>
            </a:pPr>
            <a:r>
              <a:rPr lang="en-US" sz="1200" b="1" dirty="0" smtClean="0">
                <a:solidFill>
                  <a:srgbClr val="FFFFFF"/>
                </a:solidFill>
                <a:ea typeface="ＭＳ Ｐゴシック" pitchFamily="-112" charset="-128"/>
                <a:cs typeface="ＭＳ Ｐゴシック" pitchFamily="-112" charset="-128"/>
              </a:rPr>
              <a:t>Amber status </a:t>
            </a:r>
          </a:p>
          <a:p>
            <a:pPr algn="ctr">
              <a:lnSpc>
                <a:spcPct val="100000"/>
              </a:lnSpc>
            </a:pPr>
            <a:r>
              <a:rPr lang="en-US" sz="1200" b="1" dirty="0" smtClean="0">
                <a:solidFill>
                  <a:srgbClr val="FFFFFF"/>
                </a:solidFill>
                <a:ea typeface="ＭＳ Ｐゴシック" pitchFamily="-112" charset="-128"/>
                <a:cs typeface="ＭＳ Ｐゴシック" pitchFamily="-112" charset="-128"/>
              </a:rPr>
              <a:t>(“trigger”)</a:t>
            </a:r>
            <a:endParaRPr lang="en-US" sz="1200" b="1" dirty="0">
              <a:solidFill>
                <a:srgbClr val="FFFFFF"/>
              </a:solidFill>
              <a:ea typeface="ＭＳ Ｐゴシック" pitchFamily="-112" charset="-128"/>
              <a:cs typeface="ＭＳ Ｐゴシック" pitchFamily="-112" charset="-128"/>
            </a:endParaRPr>
          </a:p>
        </p:txBody>
      </p:sp>
      <p:sp>
        <p:nvSpPr>
          <p:cNvPr id="24" name="Rectangle 23"/>
          <p:cNvSpPr/>
          <p:nvPr/>
        </p:nvSpPr>
        <p:spPr bwMode="auto">
          <a:xfrm>
            <a:off x="365839" y="4738684"/>
            <a:ext cx="1334788" cy="1355729"/>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Red status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(“limit breach”)</a:t>
            </a:r>
          </a:p>
        </p:txBody>
      </p:sp>
      <p:sp>
        <p:nvSpPr>
          <p:cNvPr id="25" name="TextBox 24"/>
          <p:cNvSpPr txBox="1"/>
          <p:nvPr/>
        </p:nvSpPr>
        <p:spPr>
          <a:xfrm>
            <a:off x="1804046" y="2378112"/>
            <a:ext cx="4691672" cy="452957"/>
          </a:xfrm>
          <a:prstGeom prst="rect">
            <a:avLst/>
          </a:prstGeom>
          <a:noFill/>
        </p:spPr>
        <p:txBody>
          <a:bodyPr wrap="square" lIns="0" tIns="0" rIns="0" bIns="0" rtlCol="0">
            <a:spAutoFit/>
          </a:bodyPr>
          <a:lstStyle/>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Metrics have not breached the amber trigger or red limit</a:t>
            </a:r>
          </a:p>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Level of risk within range acceptable to organization</a:t>
            </a:r>
          </a:p>
        </p:txBody>
      </p:sp>
      <p:cxnSp>
        <p:nvCxnSpPr>
          <p:cNvPr id="26" name="Straight Connector 25"/>
          <p:cNvCxnSpPr/>
          <p:nvPr/>
        </p:nvCxnSpPr>
        <p:spPr bwMode="auto">
          <a:xfrm flipH="1">
            <a:off x="1704049" y="4714201"/>
            <a:ext cx="3352400" cy="7107"/>
          </a:xfrm>
          <a:prstGeom prst="line">
            <a:avLst/>
          </a:prstGeom>
          <a:solidFill>
            <a:srgbClr val="FF0000"/>
          </a:solidFill>
          <a:ln w="12700" cap="flat" cmpd="sng" algn="ctr">
            <a:solidFill>
              <a:srgbClr val="FF0000"/>
            </a:solidFill>
            <a:prstDash val="dash"/>
            <a:round/>
            <a:headEnd type="none" w="med" len="med"/>
            <a:tailEnd type="none" w="med" len="med"/>
          </a:ln>
          <a:effectLst/>
        </p:spPr>
      </p:cxnSp>
      <p:sp>
        <p:nvSpPr>
          <p:cNvPr id="27" name="TextBox 26"/>
          <p:cNvSpPr txBox="1"/>
          <p:nvPr/>
        </p:nvSpPr>
        <p:spPr>
          <a:xfrm>
            <a:off x="5056448" y="4575738"/>
            <a:ext cx="1088419" cy="281146"/>
          </a:xfrm>
          <a:prstGeom prst="rect">
            <a:avLst/>
          </a:prstGeom>
          <a:noFill/>
          <a:ln>
            <a:noFill/>
          </a:ln>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0000"/>
                </a:solidFill>
                <a:effectLst/>
                <a:uLnTx/>
                <a:uFillTx/>
                <a:ea typeface="+mn-ea"/>
              </a:rPr>
              <a:t>Red limit</a:t>
            </a:r>
          </a:p>
        </p:txBody>
      </p:sp>
      <p:sp>
        <p:nvSpPr>
          <p:cNvPr id="28" name="TextBox 27"/>
          <p:cNvSpPr txBox="1"/>
          <p:nvPr/>
        </p:nvSpPr>
        <p:spPr>
          <a:xfrm>
            <a:off x="1804046" y="3762782"/>
            <a:ext cx="4691671" cy="452957"/>
          </a:xfrm>
          <a:prstGeom prst="rect">
            <a:avLst/>
          </a:prstGeom>
          <a:noFill/>
        </p:spPr>
        <p:txBody>
          <a:bodyPr wrap="square" lIns="0" tIns="0" rIns="0" bIns="0" rtlCol="0">
            <a:spAutoFit/>
          </a:bodyPr>
          <a:lstStyle/>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Metrics have breached the amber trigger but not the red limit</a:t>
            </a:r>
          </a:p>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Level of risk in danger of exceeding acceptable range</a:t>
            </a:r>
          </a:p>
        </p:txBody>
      </p:sp>
      <p:sp>
        <p:nvSpPr>
          <p:cNvPr id="29" name="TextBox 28"/>
          <p:cNvSpPr txBox="1"/>
          <p:nvPr/>
        </p:nvSpPr>
        <p:spPr>
          <a:xfrm>
            <a:off x="1804046" y="5136443"/>
            <a:ext cx="4691672" cy="452957"/>
          </a:xfrm>
          <a:prstGeom prst="rect">
            <a:avLst/>
          </a:prstGeom>
          <a:noFill/>
        </p:spPr>
        <p:txBody>
          <a:bodyPr wrap="square" lIns="0" tIns="0" rIns="0" bIns="0" rtlCol="0">
            <a:spAutoFit/>
          </a:bodyPr>
          <a:lstStyle/>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Metrics have breached both the amber trigger and red limit</a:t>
            </a:r>
          </a:p>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Level of risk within a range unacceptable to the organization</a:t>
            </a:r>
          </a:p>
        </p:txBody>
      </p:sp>
      <p:cxnSp>
        <p:nvCxnSpPr>
          <p:cNvPr id="30" name="Straight Connector 29"/>
          <p:cNvCxnSpPr/>
          <p:nvPr/>
        </p:nvCxnSpPr>
        <p:spPr bwMode="auto">
          <a:xfrm flipH="1">
            <a:off x="1700627" y="3318761"/>
            <a:ext cx="3355822" cy="4961"/>
          </a:xfrm>
          <a:prstGeom prst="line">
            <a:avLst/>
          </a:prstGeom>
          <a:solidFill>
            <a:srgbClr val="FF0000"/>
          </a:solidFill>
          <a:ln w="12700" cap="flat" cmpd="sng" algn="ctr">
            <a:solidFill>
              <a:srgbClr val="FFC000"/>
            </a:solidFill>
            <a:prstDash val="dash"/>
            <a:round/>
            <a:headEnd type="none" w="med" len="med"/>
            <a:tailEnd type="none" w="med" len="med"/>
          </a:ln>
          <a:effectLst/>
        </p:spPr>
      </p:cxnSp>
      <p:sp>
        <p:nvSpPr>
          <p:cNvPr id="31" name="TextBox 30"/>
          <p:cNvSpPr txBox="1"/>
          <p:nvPr/>
        </p:nvSpPr>
        <p:spPr>
          <a:xfrm>
            <a:off x="5056449" y="3179225"/>
            <a:ext cx="1339240" cy="281146"/>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C000"/>
                </a:solidFill>
                <a:effectLst/>
                <a:uLnTx/>
                <a:uFillTx/>
                <a:ea typeface="+mn-ea"/>
              </a:rPr>
              <a:t>Amber trigger</a:t>
            </a:r>
          </a:p>
        </p:txBody>
      </p:sp>
      <p:sp>
        <p:nvSpPr>
          <p:cNvPr id="32" name="TextBox 31"/>
          <p:cNvSpPr txBox="1"/>
          <p:nvPr/>
        </p:nvSpPr>
        <p:spPr>
          <a:xfrm>
            <a:off x="6611321" y="1958584"/>
            <a:ext cx="2654917" cy="1815882"/>
          </a:xfrm>
          <a:prstGeom prst="rect">
            <a:avLst/>
          </a:prstGeom>
        </p:spPr>
        <p:txBody>
          <a:bodyPr wrap="square" lIns="0" tIns="0" rIns="0" bIns="0" anchor="t">
            <a:spAutoFit/>
          </a:bodyPr>
          <a:lstStyle>
            <a:lvl1pPr marL="171450" indent="-171450" algn="l" eaLnBrk="1" hangingPunct="1">
              <a:lnSpc>
                <a:spcPct val="100000"/>
              </a:lnSpc>
              <a:spcBef>
                <a:spcPct val="20000"/>
              </a:spcBef>
              <a:spcAft>
                <a:spcPts val="600"/>
              </a:spcAft>
              <a:buFont typeface="Arial" panose="020B0604020202020204" pitchFamily="34" charset="0"/>
              <a:buChar char="•"/>
              <a:defRPr sz="1200">
                <a:solidFill>
                  <a:schemeClr val="tx2"/>
                </a:solidFill>
                <a:latin typeface="+mn-lt"/>
              </a:defRPr>
            </a:lvl1pPr>
            <a:lvl2pPr marL="346075" indent="-173038" algn="l" eaLnBrk="1" hangingPunct="1">
              <a:lnSpc>
                <a:spcPct val="100000"/>
              </a:lnSpc>
              <a:spcBef>
                <a:spcPts val="400"/>
              </a:spcBef>
              <a:buClr>
                <a:schemeClr val="tx1"/>
              </a:buClr>
              <a:buFont typeface="Wingdings" pitchFamily="2" charset="2"/>
              <a:buChar char="§"/>
              <a:defRPr sz="1200">
                <a:solidFill>
                  <a:schemeClr val="tx2"/>
                </a:solidFill>
              </a:defRPr>
            </a:lvl2pPr>
            <a:lvl3pPr marL="511175" indent="-165100" algn="l" eaLnBrk="1" hangingPunct="1">
              <a:lnSpc>
                <a:spcPct val="100000"/>
              </a:lnSpc>
              <a:spcBef>
                <a:spcPts val="350"/>
              </a:spcBef>
              <a:buClr>
                <a:schemeClr val="tx1"/>
              </a:buClr>
              <a:buChar char="•"/>
              <a:defRPr sz="1200">
                <a:solidFill>
                  <a:schemeClr val="tx2"/>
                </a:solidFill>
              </a:defRPr>
            </a:lvl3pPr>
            <a:lvl4pPr marL="684213" indent="-173038" algn="l" eaLnBrk="1" hangingPunct="1">
              <a:lnSpc>
                <a:spcPct val="100000"/>
              </a:lnSpc>
              <a:spcBef>
                <a:spcPts val="300"/>
              </a:spcBef>
              <a:buClr>
                <a:schemeClr val="tx1"/>
              </a:buClr>
              <a:buChar char="–"/>
              <a:defRPr sz="1200">
                <a:solidFill>
                  <a:schemeClr val="tx2"/>
                </a:solidFill>
              </a:defRPr>
            </a:lvl4pPr>
            <a:lvl5pPr marL="857250" indent="-173038" algn="l" eaLnBrk="1" hangingPunct="1">
              <a:lnSpc>
                <a:spcPct val="100000"/>
              </a:lnSpc>
              <a:spcBef>
                <a:spcPts val="250"/>
              </a:spcBef>
              <a:buClr>
                <a:schemeClr val="tx1"/>
              </a:buClr>
              <a:buFont typeface="Courier New" panose="02070309020205020404" pitchFamily="49" charset="0"/>
              <a:buChar char="o"/>
              <a:defRPr sz="1200">
                <a:solidFill>
                  <a:schemeClr val="tx2"/>
                </a:solidFill>
              </a:defRPr>
            </a:lvl5pPr>
            <a:lvl6pPr marL="2227263" indent="-228600" fontAlgn="base">
              <a:spcBef>
                <a:spcPct val="20000"/>
              </a:spcBef>
              <a:spcAft>
                <a:spcPct val="0"/>
              </a:spcAft>
              <a:defRPr sz="1800"/>
            </a:lvl6pPr>
            <a:lvl7pPr marL="2684463" indent="-228600" fontAlgn="base">
              <a:spcBef>
                <a:spcPct val="20000"/>
              </a:spcBef>
              <a:spcAft>
                <a:spcPct val="0"/>
              </a:spcAft>
              <a:defRPr sz="1800"/>
            </a:lvl7pPr>
            <a:lvl8pPr marL="3141663" indent="-228600" fontAlgn="base">
              <a:spcBef>
                <a:spcPct val="20000"/>
              </a:spcBef>
              <a:spcAft>
                <a:spcPct val="0"/>
              </a:spcAft>
              <a:defRPr sz="1800"/>
            </a:lvl8pPr>
            <a:lvl9pPr marL="3598863" indent="-228600" fontAlgn="base">
              <a:spcBef>
                <a:spcPct val="20000"/>
              </a:spcBef>
              <a:spcAft>
                <a:spcPct val="0"/>
              </a:spcAft>
              <a:defRPr sz="1800"/>
            </a:lvl9pPr>
          </a:lstStyle>
          <a:p>
            <a:pPr>
              <a:spcBef>
                <a:spcPts val="600"/>
              </a:spcBef>
              <a:spcAft>
                <a:spcPts val="0"/>
              </a:spcAft>
            </a:pPr>
            <a:r>
              <a:rPr lang="en-US" dirty="0" smtClean="0">
                <a:solidFill>
                  <a:srgbClr val="000000"/>
                </a:solidFill>
                <a:latin typeface="Arial"/>
                <a:ea typeface="+mn-ea"/>
              </a:rPr>
              <a:t>Escalation procedures apply to all amber triggers and red breaches</a:t>
            </a:r>
          </a:p>
          <a:p>
            <a:pPr>
              <a:spcBef>
                <a:spcPts val="600"/>
              </a:spcBef>
              <a:spcAft>
                <a:spcPts val="0"/>
              </a:spcAft>
            </a:pPr>
            <a:r>
              <a:rPr lang="en-US" b="1" dirty="0" smtClean="0">
                <a:solidFill>
                  <a:srgbClr val="000000"/>
                </a:solidFill>
                <a:latin typeface="Arial"/>
                <a:ea typeface="+mn-ea"/>
              </a:rPr>
              <a:t>SHUSA-level</a:t>
            </a:r>
            <a:r>
              <a:rPr lang="en-US" dirty="0" smtClean="0">
                <a:solidFill>
                  <a:srgbClr val="000000"/>
                </a:solidFill>
                <a:latin typeface="Arial"/>
                <a:ea typeface="+mn-ea"/>
              </a:rPr>
              <a:t>: Escalated to SHUSA CRO, with most review and approval by ERMC (amber) or RC (red)</a:t>
            </a:r>
            <a:r>
              <a:rPr lang="en-US" baseline="30000" dirty="0" smtClean="0">
                <a:solidFill>
                  <a:srgbClr val="000000"/>
                </a:solidFill>
                <a:latin typeface="Arial"/>
                <a:ea typeface="+mn-ea"/>
              </a:rPr>
              <a:t>1</a:t>
            </a:r>
          </a:p>
          <a:p>
            <a:pPr>
              <a:spcBef>
                <a:spcPts val="600"/>
              </a:spcBef>
              <a:spcAft>
                <a:spcPts val="0"/>
              </a:spcAft>
            </a:pPr>
            <a:r>
              <a:rPr lang="en-US" b="1" dirty="0" smtClean="0">
                <a:solidFill>
                  <a:srgbClr val="000000"/>
                </a:solidFill>
                <a:latin typeface="Arial"/>
              </a:rPr>
              <a:t>Subsidiary</a:t>
            </a:r>
            <a:r>
              <a:rPr lang="en-US" b="1" dirty="0" smtClean="0">
                <a:solidFill>
                  <a:srgbClr val="000000"/>
                </a:solidFill>
                <a:latin typeface="Arial"/>
                <a:ea typeface="+mn-ea"/>
              </a:rPr>
              <a:t>-only</a:t>
            </a:r>
            <a:r>
              <a:rPr lang="en-US" dirty="0" smtClean="0">
                <a:solidFill>
                  <a:srgbClr val="000000"/>
                </a:solidFill>
                <a:latin typeface="Arial"/>
                <a:ea typeface="+mn-ea"/>
              </a:rPr>
              <a:t>: Review and approval responsibility in SSLLC; SHUSA ERMC provides review and input to action plans</a:t>
            </a:r>
            <a:endParaRPr lang="en-US" dirty="0">
              <a:solidFill>
                <a:srgbClr val="000000"/>
              </a:solidFill>
              <a:latin typeface="Arial"/>
              <a:ea typeface="+mn-ea"/>
            </a:endParaRPr>
          </a:p>
        </p:txBody>
      </p:sp>
      <p:cxnSp>
        <p:nvCxnSpPr>
          <p:cNvPr id="33" name="Straight Connector 32"/>
          <p:cNvCxnSpPr/>
          <p:nvPr/>
        </p:nvCxnSpPr>
        <p:spPr>
          <a:xfrm>
            <a:off x="6365378" y="1470025"/>
            <a:ext cx="0" cy="4624388"/>
          </a:xfrm>
          <a:prstGeom prst="line">
            <a:avLst/>
          </a:prstGeom>
          <a:noFill/>
          <a:ln w="9525" cap="flat" cmpd="sng" algn="ctr">
            <a:solidFill>
              <a:srgbClr val="808080"/>
            </a:solidFill>
            <a:prstDash val="solid"/>
            <a:tailEnd type="none"/>
          </a:ln>
          <a:effectLst/>
        </p:spPr>
      </p:cxnSp>
      <p:sp>
        <p:nvSpPr>
          <p:cNvPr id="34"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1. Escalation level of breach dependent on breach severity and discretion of CRO</a:t>
            </a:r>
            <a:endParaRPr lang="en-GB" sz="800" dirty="0">
              <a:solidFill>
                <a:srgbClr val="000000"/>
              </a:solidFill>
              <a:latin typeface="Arial" panose="020B0604020202020204" pitchFamily="34" charset="0"/>
              <a:cs typeface="Arial" panose="020B0604020202020204" pitchFamily="34" charset="0"/>
              <a:sym typeface="+mn-lt"/>
            </a:endParaRPr>
          </a:p>
        </p:txBody>
      </p:sp>
      <p:sp>
        <p:nvSpPr>
          <p:cNvPr id="22" name="Text Box 75"/>
          <p:cNvSpPr txBox="1">
            <a:spLocks noChangeArrowheads="1"/>
          </p:cNvSpPr>
          <p:nvPr/>
        </p:nvSpPr>
        <p:spPr bwMode="gray">
          <a:xfrm>
            <a:off x="407540" y="98167"/>
            <a:ext cx="141224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Calibration approach</a:t>
            </a:r>
            <a:endParaRPr lang="en-US" sz="1200" dirty="0">
              <a:solidFill>
                <a:schemeClr val="bg1">
                  <a:lumMod val="50000"/>
                </a:schemeClr>
              </a:solidFill>
            </a:endParaRPr>
          </a:p>
        </p:txBody>
      </p:sp>
    </p:spTree>
    <p:extLst>
      <p:ext uri="{BB962C8B-B14F-4D97-AF65-F5344CB8AC3E}">
        <p14:creationId xmlns:p14="http://schemas.microsoft.com/office/powerpoint/2010/main" val="2109674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sz="quarter" idx="11"/>
          </p:nvPr>
        </p:nvSpPr>
        <p:spPr>
          <a:xfrm>
            <a:off x="348437" y="452510"/>
            <a:ext cx="8666245" cy="435610"/>
          </a:xfrm>
        </p:spPr>
        <p:txBody>
          <a:bodyPr/>
          <a:lstStyle/>
          <a:p>
            <a:r>
              <a:rPr lang="en-US" dirty="0"/>
              <a:t>Risk taxonomy calibration approaches linked to risk objectives</a:t>
            </a:r>
            <a:endParaRPr lang="en-US" b="0" dirty="0">
              <a:solidFill>
                <a:schemeClr val="accent1"/>
              </a:solidFill>
            </a:endParaRPr>
          </a:p>
        </p:txBody>
      </p:sp>
      <p:sp>
        <p:nvSpPr>
          <p:cNvPr id="16" name="Text Placeholder 2"/>
          <p:cNvSpPr txBox="1">
            <a:spLocks/>
          </p:cNvSpPr>
          <p:nvPr/>
        </p:nvSpPr>
        <p:spPr bwMode="auto">
          <a:xfrm>
            <a:off x="365760" y="1466434"/>
            <a:ext cx="2727831"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Limit calibration process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17" name="Text Placeholder 2"/>
          <p:cNvSpPr txBox="1">
            <a:spLocks/>
          </p:cNvSpPr>
          <p:nvPr/>
        </p:nvSpPr>
        <p:spPr bwMode="auto">
          <a:xfrm>
            <a:off x="3332105" y="1466434"/>
            <a:ext cx="5484564"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dirty="0" smtClean="0">
                <a:latin typeface="Arial" charset="0"/>
                <a:ea typeface="ＭＳ Ｐゴシック"/>
              </a:rPr>
              <a:t>Anchor calibration approaches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graphicFrame>
        <p:nvGraphicFramePr>
          <p:cNvPr id="18" name="Table 17"/>
          <p:cNvGraphicFramePr>
            <a:graphicFrameLocks noGrp="1"/>
          </p:cNvGraphicFramePr>
          <p:nvPr>
            <p:extLst>
              <p:ext uri="{D42A27DB-BD31-4B8C-83A1-F6EECF244321}">
                <p14:modId xmlns:p14="http://schemas.microsoft.com/office/powerpoint/2010/main" val="1881318049"/>
              </p:ext>
            </p:extLst>
          </p:nvPr>
        </p:nvGraphicFramePr>
        <p:xfrm>
          <a:off x="3332104" y="1842426"/>
          <a:ext cx="5915083" cy="3989131"/>
        </p:xfrm>
        <a:graphic>
          <a:graphicData uri="http://schemas.openxmlformats.org/drawingml/2006/table">
            <a:tbl>
              <a:tblPr firstRow="1" bandRow="1">
                <a:tableStyleId>{839DD9DD-9E6C-4910-8AC0-68ADFF6A6AFC}</a:tableStyleId>
              </a:tblPr>
              <a:tblGrid>
                <a:gridCol w="1487297"/>
                <a:gridCol w="2052008"/>
                <a:gridCol w="2375778"/>
              </a:tblGrid>
              <a:tr h="284938">
                <a:tc>
                  <a:txBody>
                    <a:bodyPr/>
                    <a:lstStyle/>
                    <a:p>
                      <a:r>
                        <a:rPr lang="en-US" sz="1200" b="1" dirty="0" smtClean="0">
                          <a:solidFill>
                            <a:srgbClr val="FF0000"/>
                          </a:solidFill>
                          <a:latin typeface="Arial" panose="020B0604020202020204" pitchFamily="34" charset="0"/>
                          <a:cs typeface="Arial" panose="020B0604020202020204" pitchFamily="34" charset="0"/>
                        </a:rPr>
                        <a:t>Anchor </a:t>
                      </a: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rgbClr val="FF0000"/>
                          </a:solidFill>
                          <a:latin typeface="Arial" panose="020B0604020202020204" pitchFamily="34" charset="0"/>
                          <a:ea typeface="+mn-ea"/>
                          <a:cs typeface="Arial" panose="020B0604020202020204" pitchFamily="34" charset="0"/>
                        </a:rPr>
                        <a:t>Calibration approach</a:t>
                      </a:r>
                      <a:endParaRPr lang="en-US" sz="1200" b="1" kern="1200" dirty="0" smtClean="0">
                        <a:solidFill>
                          <a:srgbClr val="FF0000"/>
                        </a:solidFill>
                        <a:latin typeface="Arial" panose="020B0604020202020204" pitchFamily="34" charset="0"/>
                        <a:ea typeface="+mn-ea"/>
                        <a:cs typeface="Arial" panose="020B0604020202020204" pitchFamily="34" charset="0"/>
                      </a:endParaRP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Arial" panose="020B0604020202020204" pitchFamily="34" charset="0"/>
                          <a:ea typeface="+mn-ea"/>
                          <a:cs typeface="Arial" panose="020B0604020202020204" pitchFamily="34" charset="0"/>
                        </a:rPr>
                        <a:t>Applicable</a:t>
                      </a:r>
                      <a:r>
                        <a:rPr lang="en-US" sz="1200" b="1" kern="1200" baseline="0" dirty="0" smtClean="0">
                          <a:solidFill>
                            <a:srgbClr val="FF0000"/>
                          </a:solidFill>
                          <a:latin typeface="Arial" panose="020B0604020202020204" pitchFamily="34" charset="0"/>
                          <a:ea typeface="+mn-ea"/>
                          <a:cs typeface="Arial" panose="020B0604020202020204" pitchFamily="34" charset="0"/>
                        </a:rPr>
                        <a:t> risk taxonomy</a:t>
                      </a:r>
                      <a:endParaRPr lang="en-US" sz="1200" b="1" kern="1200" dirty="0" smtClean="0">
                        <a:solidFill>
                          <a:srgbClr val="FF0000"/>
                        </a:solidFill>
                        <a:latin typeface="Arial" panose="020B0604020202020204" pitchFamily="34" charset="0"/>
                        <a:ea typeface="+mn-ea"/>
                        <a:cs typeface="Arial" panose="020B0604020202020204" pitchFamily="34" charset="0"/>
                      </a:endParaRP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123473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Arial" panose="020B0604020202020204" pitchFamily="34" charset="0"/>
                          <a:cs typeface="Arial" panose="020B0604020202020204" pitchFamily="34" charset="0"/>
                        </a:rPr>
                        <a:t>Existing management limits</a:t>
                      </a: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Arial" panose="020B0604020202020204" pitchFamily="34" charset="0"/>
                          <a:ea typeface="+mn-ea"/>
                          <a:cs typeface="Arial" panose="020B0604020202020204" pitchFamily="34" charset="0"/>
                        </a:rPr>
                        <a:t>Align anchor to other limits codified in policies or management practices to ensure consistency across the organization</a:t>
                      </a: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kern="1200" baseline="0" dirty="0" smtClean="0">
                          <a:solidFill>
                            <a:schemeClr val="tx1"/>
                          </a:solidFill>
                          <a:latin typeface="Arial" panose="020B0604020202020204" pitchFamily="34" charset="0"/>
                          <a:ea typeface="+mn-ea"/>
                          <a:cs typeface="Arial" panose="020B0604020202020204" pitchFamily="34" charset="0"/>
                        </a:rPr>
                        <a:t>Open MRIAs and other equivalent matters requiring immediate attention</a:t>
                      </a: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12347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Arial" panose="020B0604020202020204" pitchFamily="34" charset="0"/>
                          <a:ea typeface="+mn-ea"/>
                          <a:cs typeface="Arial" panose="020B0604020202020204" pitchFamily="34" charset="0"/>
                        </a:rPr>
                        <a:t>Model p</a:t>
                      </a:r>
                      <a:r>
                        <a:rPr lang="en-US" sz="1200" b="1" kern="1200" dirty="0" smtClean="0">
                          <a:solidFill>
                            <a:schemeClr val="tx1"/>
                          </a:solidFill>
                          <a:latin typeface="Arial" panose="020B0604020202020204" pitchFamily="34" charset="0"/>
                          <a:ea typeface="+mn-ea"/>
                          <a:cs typeface="Arial" panose="020B0604020202020204" pitchFamily="34" charset="0"/>
                        </a:rPr>
                        <a:t>rojections</a:t>
                      </a:r>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latin typeface="Arial" panose="020B0604020202020204" pitchFamily="34" charset="0"/>
                          <a:ea typeface="+mn-ea"/>
                          <a:cs typeface="Arial" panose="020B0604020202020204" pitchFamily="34" charset="0"/>
                        </a:rPr>
                        <a:t>Set anchors based on outputs of CCAR and other business models, applying </a:t>
                      </a:r>
                      <a:r>
                        <a:rPr lang="en-US" sz="1200" b="0" kern="1200" dirty="0" smtClean="0">
                          <a:solidFill>
                            <a:schemeClr val="tx1"/>
                          </a:solidFill>
                          <a:latin typeface="Arial" panose="020B0604020202020204" pitchFamily="34" charset="0"/>
                          <a:ea typeface="+mn-ea"/>
                          <a:cs typeface="Arial" panose="020B0604020202020204" pitchFamily="34" charset="0"/>
                        </a:rPr>
                        <a:t>adjustments</a:t>
                      </a:r>
                      <a:r>
                        <a:rPr lang="en-US" sz="1200" b="0" kern="1200" baseline="0" dirty="0" smtClean="0">
                          <a:solidFill>
                            <a:schemeClr val="tx1"/>
                          </a:solidFill>
                          <a:latin typeface="Arial" panose="020B0604020202020204" pitchFamily="34" charset="0"/>
                          <a:ea typeface="+mn-ea"/>
                          <a:cs typeface="Arial" panose="020B0604020202020204" pitchFamily="34" charset="0"/>
                        </a:rPr>
                        <a:t> based on management review</a:t>
                      </a: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latin typeface="Arial" panose="020B0604020202020204" pitchFamily="34" charset="0"/>
                          <a:ea typeface="+mn-ea"/>
                          <a:cs typeface="Arial" panose="020B0604020202020204" pitchFamily="34" charset="0"/>
                        </a:rPr>
                        <a:t>PPNR impairment</a:t>
                      </a: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12347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Arial" panose="020B0604020202020204" pitchFamily="34" charset="0"/>
                          <a:cs typeface="Arial" panose="020B0604020202020204" pitchFamily="34" charset="0"/>
                        </a:rPr>
                        <a:t>Historical</a:t>
                      </a:r>
                      <a:r>
                        <a:rPr lang="en-US" sz="1200" b="1" baseline="0" dirty="0" smtClean="0">
                          <a:solidFill>
                            <a:schemeClr val="tx1"/>
                          </a:solidFill>
                          <a:latin typeface="Arial" panose="020B0604020202020204" pitchFamily="34" charset="0"/>
                          <a:cs typeface="Arial" panose="020B0604020202020204" pitchFamily="34" charset="0"/>
                        </a:rPr>
                        <a:t> benchmarks</a:t>
                      </a:r>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Arial" panose="020B0604020202020204" pitchFamily="34" charset="0"/>
                          <a:cs typeface="Arial" panose="020B0604020202020204" pitchFamily="34" charset="0"/>
                        </a:rPr>
                        <a:t>Leverage management expertise, supported by comparison to internal</a:t>
                      </a:r>
                      <a:r>
                        <a:rPr lang="en-US" sz="1200" b="0" baseline="0" dirty="0" smtClean="0">
                          <a:solidFill>
                            <a:schemeClr val="tx1"/>
                          </a:solidFill>
                          <a:latin typeface="Arial" panose="020B0604020202020204" pitchFamily="34" charset="0"/>
                          <a:cs typeface="Arial" panose="020B0604020202020204" pitchFamily="34" charset="0"/>
                        </a:rPr>
                        <a:t> and external data, where available</a:t>
                      </a:r>
                      <a:endParaRPr lang="en-US" sz="1200" b="0" dirty="0" smtClean="0">
                        <a:solidFill>
                          <a:schemeClr val="tx1"/>
                        </a:solidFill>
                        <a:latin typeface="Arial" panose="020B0604020202020204" pitchFamily="34" charset="0"/>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Excess</a:t>
                      </a:r>
                      <a:r>
                        <a:rPr lang="en-US" sz="1200" kern="1200" baseline="0" dirty="0" smtClean="0">
                          <a:solidFill>
                            <a:schemeClr val="tx1"/>
                          </a:solidFill>
                          <a:latin typeface="Arial" panose="020B0604020202020204" pitchFamily="34" charset="0"/>
                          <a:ea typeface="+mn-ea"/>
                          <a:cs typeface="Arial" panose="020B0604020202020204" pitchFamily="34" charset="0"/>
                        </a:rPr>
                        <a:t> Net Capital</a:t>
                      </a:r>
                      <a:endParaRPr lang="en-US" sz="1200" kern="1200" dirty="0" smtClean="0">
                        <a:solidFill>
                          <a:schemeClr val="tx1"/>
                        </a:solidFill>
                        <a:latin typeface="Arial" panose="020B0604020202020204" pitchFamily="34" charset="0"/>
                        <a:ea typeface="+mn-ea"/>
                        <a:cs typeface="Arial" panose="020B0604020202020204" pitchFamily="34" charset="0"/>
                      </a:endParaRP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Operational risk metrics</a:t>
                      </a: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Compliance risk metrics</a:t>
                      </a: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0" name="AutoShape 2"/>
          <p:cNvSpPr>
            <a:spLocks noChangeArrowheads="1"/>
          </p:cNvSpPr>
          <p:nvPr/>
        </p:nvSpPr>
        <p:spPr bwMode="gray">
          <a:xfrm rot="5400000">
            <a:off x="971642" y="4410881"/>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Review and apply management adjustments</a:t>
            </a:r>
            <a:endParaRPr lang="en-GB" altLang="zh-CN" sz="1100" b="1" dirty="0">
              <a:latin typeface="Arial" panose="020B0604020202020204" pitchFamily="34" charset="0"/>
              <a:ea typeface="+mj-ea"/>
              <a:cs typeface="Arial" panose="020B0604020202020204" pitchFamily="34" charset="0"/>
            </a:endParaRPr>
          </a:p>
        </p:txBody>
      </p:sp>
      <p:sp>
        <p:nvSpPr>
          <p:cNvPr id="21" name="AutoShape 3"/>
          <p:cNvSpPr>
            <a:spLocks noChangeArrowheads="1"/>
          </p:cNvSpPr>
          <p:nvPr/>
        </p:nvSpPr>
        <p:spPr bwMode="gray">
          <a:xfrm rot="5400000">
            <a:off x="971642" y="3445628"/>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solidFill>
                  <a:srgbClr val="FF0000"/>
                </a:solidFill>
                <a:latin typeface="Arial" panose="020B0604020202020204" pitchFamily="34" charset="0"/>
                <a:ea typeface="+mj-ea"/>
                <a:cs typeface="Arial" panose="020B0604020202020204" pitchFamily="34" charset="0"/>
              </a:rPr>
              <a:t>Calibrate anchor points for metric limits</a:t>
            </a:r>
            <a:endParaRPr lang="en-GB" altLang="zh-CN" sz="1100" b="1" dirty="0">
              <a:solidFill>
                <a:srgbClr val="FF0000"/>
              </a:solidFill>
              <a:latin typeface="Arial" panose="020B0604020202020204" pitchFamily="34" charset="0"/>
              <a:ea typeface="+mj-ea"/>
              <a:cs typeface="Arial" panose="020B0604020202020204" pitchFamily="34" charset="0"/>
            </a:endParaRPr>
          </a:p>
        </p:txBody>
      </p:sp>
      <p:sp>
        <p:nvSpPr>
          <p:cNvPr id="23" name="Right Brace 22"/>
          <p:cNvSpPr/>
          <p:nvPr/>
        </p:nvSpPr>
        <p:spPr>
          <a:xfrm flipH="1">
            <a:off x="2446653" y="1842428"/>
            <a:ext cx="630662" cy="3989130"/>
          </a:xfrm>
          <a:prstGeom prst="rightBrace">
            <a:avLst>
              <a:gd name="adj1" fmla="val 0"/>
              <a:gd name="adj2" fmla="val 62864"/>
            </a:avLst>
          </a:prstGeom>
          <a:ln>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32" name="AutoShape 5"/>
          <p:cNvSpPr>
            <a:spLocks noChangeArrowheads="1"/>
          </p:cNvSpPr>
          <p:nvPr/>
        </p:nvSpPr>
        <p:spPr bwMode="gray">
          <a:xfrm rot="5400000">
            <a:off x="971642" y="1515122"/>
            <a:ext cx="1058400" cy="1782954"/>
          </a:xfrm>
          <a:prstGeom prst="homePlate">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Set SHUSA and SSLLC RAS objectives</a:t>
            </a:r>
            <a:endParaRPr lang="en-GB" altLang="zh-CN" sz="1100" b="1" dirty="0">
              <a:latin typeface="Arial" panose="020B0604020202020204" pitchFamily="34" charset="0"/>
              <a:ea typeface="+mj-ea"/>
              <a:cs typeface="Arial" panose="020B0604020202020204" pitchFamily="34" charset="0"/>
            </a:endParaRPr>
          </a:p>
        </p:txBody>
      </p:sp>
      <p:sp>
        <p:nvSpPr>
          <p:cNvPr id="33" name="AutoShape 4"/>
          <p:cNvSpPr>
            <a:spLocks noChangeArrowheads="1"/>
          </p:cNvSpPr>
          <p:nvPr/>
        </p:nvSpPr>
        <p:spPr bwMode="gray">
          <a:xfrm rot="5400000">
            <a:off x="971642" y="2480375"/>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Identify metrics to track objectives at SHUSA and SSLLC level</a:t>
            </a:r>
            <a:endParaRPr lang="en-GB" altLang="zh-CN" sz="1100" b="1" dirty="0">
              <a:latin typeface="Arial" panose="020B0604020202020204" pitchFamily="34" charset="0"/>
              <a:ea typeface="+mj-ea"/>
              <a:cs typeface="Arial" panose="020B0604020202020204" pitchFamily="34" charset="0"/>
            </a:endParaRPr>
          </a:p>
        </p:txBody>
      </p:sp>
      <p:sp>
        <p:nvSpPr>
          <p:cNvPr id="13" name="Right Bracket 12"/>
          <p:cNvSpPr/>
          <p:nvPr/>
        </p:nvSpPr>
        <p:spPr>
          <a:xfrm flipH="1">
            <a:off x="371321" y="3818537"/>
            <a:ext cx="101600" cy="2023653"/>
          </a:xfrm>
          <a:prstGeom prst="rightBracket">
            <a:avLst>
              <a:gd name="adj" fmla="val 0"/>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xtBox 13"/>
          <p:cNvSpPr txBox="1"/>
          <p:nvPr/>
        </p:nvSpPr>
        <p:spPr>
          <a:xfrm rot="16200000">
            <a:off x="-63801" y="4631972"/>
            <a:ext cx="886781" cy="231282"/>
          </a:xfrm>
          <a:prstGeom prst="rect">
            <a:avLst/>
          </a:prstGeom>
          <a:solidFill>
            <a:schemeClr val="bg1"/>
          </a:solidFill>
        </p:spPr>
        <p:txBody>
          <a:bodyPr wrap="none" rtlCol="0">
            <a:spAutoFit/>
          </a:bodyPr>
          <a:lstStyle/>
          <a:p>
            <a:r>
              <a:rPr lang="en-GB" sz="1050" b="1" dirty="0" smtClean="0">
                <a:solidFill>
                  <a:schemeClr val="accent1"/>
                </a:solidFill>
              </a:rPr>
              <a:t>Calibration</a:t>
            </a:r>
            <a:endParaRPr lang="en-GB" sz="1050" b="1" dirty="0">
              <a:solidFill>
                <a:schemeClr val="accent1"/>
              </a:solidFill>
            </a:endParaRPr>
          </a:p>
        </p:txBody>
      </p:sp>
      <p:sp>
        <p:nvSpPr>
          <p:cNvPr id="19" name="Right Bracket 18"/>
          <p:cNvSpPr/>
          <p:nvPr/>
        </p:nvSpPr>
        <p:spPr>
          <a:xfrm flipH="1">
            <a:off x="371321" y="2832020"/>
            <a:ext cx="101600" cy="965252"/>
          </a:xfrm>
          <a:prstGeom prst="rightBracket">
            <a:avLst>
              <a:gd name="adj" fmla="val 0"/>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050"/>
          </a:p>
        </p:txBody>
      </p:sp>
      <p:sp>
        <p:nvSpPr>
          <p:cNvPr id="22" name="TextBox 21"/>
          <p:cNvSpPr txBox="1"/>
          <p:nvPr/>
        </p:nvSpPr>
        <p:spPr>
          <a:xfrm rot="16200000">
            <a:off x="-4491" y="3129532"/>
            <a:ext cx="768160" cy="370230"/>
          </a:xfrm>
          <a:prstGeom prst="rect">
            <a:avLst/>
          </a:prstGeom>
          <a:solidFill>
            <a:schemeClr val="bg1"/>
          </a:solidFill>
        </p:spPr>
        <p:txBody>
          <a:bodyPr wrap="none" rtlCol="0">
            <a:spAutoFit/>
          </a:bodyPr>
          <a:lstStyle/>
          <a:p>
            <a:r>
              <a:rPr lang="en-GB" sz="1050" b="1" dirty="0" smtClean="0">
                <a:solidFill>
                  <a:schemeClr val="accent1"/>
                </a:solidFill>
              </a:rPr>
              <a:t>Metric </a:t>
            </a:r>
          </a:p>
          <a:p>
            <a:r>
              <a:rPr lang="en-GB" sz="1050" b="1" dirty="0" smtClean="0">
                <a:solidFill>
                  <a:schemeClr val="accent1"/>
                </a:solidFill>
              </a:rPr>
              <a:t>selection</a:t>
            </a:r>
            <a:endParaRPr lang="en-GB" sz="1050" b="1" dirty="0">
              <a:solidFill>
                <a:schemeClr val="accent1"/>
              </a:solidFill>
            </a:endParaRPr>
          </a:p>
        </p:txBody>
      </p:sp>
      <p:sp>
        <p:nvSpPr>
          <p:cNvPr id="24" name="Text Box 75"/>
          <p:cNvSpPr txBox="1">
            <a:spLocks noChangeArrowheads="1"/>
          </p:cNvSpPr>
          <p:nvPr/>
        </p:nvSpPr>
        <p:spPr bwMode="gray">
          <a:xfrm>
            <a:off x="407540" y="98167"/>
            <a:ext cx="141224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Calibration approach</a:t>
            </a:r>
            <a:endParaRPr lang="en-US" sz="1200" dirty="0">
              <a:solidFill>
                <a:schemeClr val="bg1">
                  <a:lumMod val="50000"/>
                </a:schemeClr>
              </a:solidFill>
            </a:endParaRPr>
          </a:p>
        </p:txBody>
      </p:sp>
    </p:spTree>
    <p:extLst>
      <p:ext uri="{BB962C8B-B14F-4D97-AF65-F5344CB8AC3E}">
        <p14:creationId xmlns:p14="http://schemas.microsoft.com/office/powerpoint/2010/main" val="2890809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bwMode="auto">
          <a:xfrm>
            <a:off x="365760" y="1466434"/>
            <a:ext cx="2727831"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dirty="0" smtClean="0">
                <a:latin typeface="Arial" charset="0"/>
                <a:ea typeface="ＭＳ Ｐゴシック"/>
              </a:rPr>
              <a:t>RAS </a:t>
            </a: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development process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7" name="Text Placeholder 2"/>
          <p:cNvSpPr txBox="1">
            <a:spLocks/>
          </p:cNvSpPr>
          <p:nvPr/>
        </p:nvSpPr>
        <p:spPr bwMode="auto">
          <a:xfrm>
            <a:off x="2753832" y="1466434"/>
            <a:ext cx="5484564"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noProof="0" dirty="0" smtClean="0">
                <a:latin typeface="Arial" charset="0"/>
                <a:ea typeface="ＭＳ Ｐゴシック"/>
              </a:rPr>
              <a:t>Example for capital adequacy PPNR metrics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graphicFrame>
        <p:nvGraphicFramePr>
          <p:cNvPr id="8" name="Table 7"/>
          <p:cNvGraphicFramePr>
            <a:graphicFrameLocks noGrp="1"/>
          </p:cNvGraphicFramePr>
          <p:nvPr>
            <p:extLst>
              <p:ext uri="{D42A27DB-BD31-4B8C-83A1-F6EECF244321}">
                <p14:modId xmlns:p14="http://schemas.microsoft.com/office/powerpoint/2010/main" val="3801912106"/>
              </p:ext>
            </p:extLst>
          </p:nvPr>
        </p:nvGraphicFramePr>
        <p:xfrm>
          <a:off x="2753832" y="1877398"/>
          <a:ext cx="6493355" cy="3866022"/>
        </p:xfrm>
        <a:graphic>
          <a:graphicData uri="http://schemas.openxmlformats.org/drawingml/2006/table">
            <a:tbl>
              <a:tblPr firstRow="1" bandRow="1">
                <a:tableStyleId>{839DD9DD-9E6C-4910-8AC0-68ADFF6A6AFC}</a:tableStyleId>
              </a:tblPr>
              <a:tblGrid>
                <a:gridCol w="6493355"/>
              </a:tblGrid>
              <a:tr h="988540">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Methodology for calibrating limits for PPNR impairment starts with SHUSA’s CCAR RAS objective to “ensure</a:t>
                      </a:r>
                      <a:r>
                        <a:rPr lang="en-GB" sz="1200" b="0" baseline="0" dirty="0" smtClean="0">
                          <a:solidFill>
                            <a:schemeClr val="tx1"/>
                          </a:solidFill>
                          <a:latin typeface="Arial" panose="020B0604020202020204" pitchFamily="34" charset="0"/>
                          <a:cs typeface="Arial" panose="020B0604020202020204" pitchFamily="34" charset="0"/>
                        </a:rPr>
                        <a:t> post-loss capital ratios in CCAR analysis are at or above limits</a:t>
                      </a: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a:t>
                      </a:r>
                      <a:endParaRPr lang="en-US" sz="1200" b="0" dirty="0" smtClean="0">
                        <a:solidFill>
                          <a:schemeClr val="tx1"/>
                        </a:solidFill>
                        <a:latin typeface="Arial" panose="020B0604020202020204" pitchFamily="34" charset="0"/>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988540">
                <a:tc>
                  <a:txBody>
                    <a:bodyPr/>
                    <a:lstStyle/>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SSLLC must quantitatively pass CCAR; it must have </a:t>
                      </a:r>
                      <a:r>
                        <a:rPr kumimoji="0" lang="en-US" sz="1200" b="1" i="0" u="none" strike="noStrike" cap="none" normalizeH="0" baseline="0" dirty="0" smtClean="0">
                          <a:ln>
                            <a:noFill/>
                          </a:ln>
                          <a:solidFill>
                            <a:schemeClr val="tx1"/>
                          </a:solidFill>
                          <a:effectLst/>
                          <a:latin typeface="Arial" charset="0"/>
                          <a:ea typeface="Arial Unicode MS" pitchFamily="34" charset="-128"/>
                          <a:cs typeface="Arial" charset="0"/>
                        </a:rPr>
                        <a:t>sufficient capital plus earnings to withstand elevated losses</a:t>
                      </a:r>
                    </a:p>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Current capital position and credit portfolio composition provide a ceiling for stress losses, which serve as an anchor point for risk appetite limits</a:t>
                      </a: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900402">
                <a:tc>
                  <a:txBody>
                    <a:bodyPr/>
                    <a:lstStyle/>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1" i="0" u="none" strike="noStrike" cap="none" normalizeH="0" baseline="0" dirty="0" smtClean="0">
                          <a:ln>
                            <a:noFill/>
                          </a:ln>
                          <a:solidFill>
                            <a:schemeClr val="tx1"/>
                          </a:solidFill>
                          <a:effectLst/>
                          <a:latin typeface="Arial" charset="0"/>
                          <a:ea typeface="Arial Unicode MS" pitchFamily="34" charset="-128"/>
                          <a:cs typeface="Arial" charset="0"/>
                        </a:rPr>
                        <a:t>For PPNR impairment, </a:t>
                      </a: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CCAR projections are used to create internally consistent limits for CCAR base vs stress expected revenue levels </a:t>
                      </a: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988540">
                <a:tc>
                  <a:txBody>
                    <a:bodyPr/>
                    <a:lstStyle/>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Analysis described above serves as an “anchor point” for limit setting in a way that ensures internal consistency of limits</a:t>
                      </a:r>
                    </a:p>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kern="1200" cap="none" normalizeH="0" baseline="0" dirty="0" smtClean="0">
                          <a:ln>
                            <a:noFill/>
                          </a:ln>
                          <a:solidFill>
                            <a:schemeClr val="tx1"/>
                          </a:solidFill>
                          <a:effectLst/>
                          <a:latin typeface="Arial" charset="0"/>
                          <a:ea typeface="Arial Unicode MS" pitchFamily="34" charset="-128"/>
                          <a:cs typeface="Arial" charset="0"/>
                        </a:rPr>
                        <a:t>Input from Senior Executives and other experts is essential for finalizing limits, in order to reflect the strategic vision and true risk appetite of SSLLC’s leadership </a:t>
                      </a: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AutoShape 2"/>
          <p:cNvSpPr>
            <a:spLocks noChangeArrowheads="1"/>
          </p:cNvSpPr>
          <p:nvPr/>
        </p:nvSpPr>
        <p:spPr bwMode="gray">
          <a:xfrm rot="5400000">
            <a:off x="971642" y="4410881"/>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Review and apply management adjustments</a:t>
            </a:r>
            <a:endParaRPr lang="en-GB" altLang="zh-CN" sz="1100" b="1" dirty="0">
              <a:latin typeface="Arial" panose="020B0604020202020204" pitchFamily="34" charset="0"/>
              <a:ea typeface="+mj-ea"/>
              <a:cs typeface="Arial" panose="020B0604020202020204" pitchFamily="34" charset="0"/>
            </a:endParaRPr>
          </a:p>
        </p:txBody>
      </p:sp>
      <p:sp>
        <p:nvSpPr>
          <p:cNvPr id="12" name="AutoShape 3"/>
          <p:cNvSpPr>
            <a:spLocks noChangeArrowheads="1"/>
          </p:cNvSpPr>
          <p:nvPr/>
        </p:nvSpPr>
        <p:spPr bwMode="gray">
          <a:xfrm rot="5400000">
            <a:off x="971642" y="3445628"/>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Calibrate anchor points for metric limits</a:t>
            </a:r>
            <a:endParaRPr lang="en-GB" altLang="zh-CN" sz="1100" b="1" dirty="0">
              <a:latin typeface="Arial" panose="020B0604020202020204" pitchFamily="34" charset="0"/>
              <a:ea typeface="+mj-ea"/>
              <a:cs typeface="Arial" panose="020B0604020202020204" pitchFamily="34" charset="0"/>
            </a:endParaRPr>
          </a:p>
        </p:txBody>
      </p:sp>
      <p:sp>
        <p:nvSpPr>
          <p:cNvPr id="16" name="Content Placeholder 2"/>
          <p:cNvSpPr>
            <a:spLocks noGrp="1"/>
          </p:cNvSpPr>
          <p:nvPr>
            <p:ph sz="quarter" idx="11"/>
          </p:nvPr>
        </p:nvSpPr>
        <p:spPr/>
        <p:txBody>
          <a:bodyPr/>
          <a:lstStyle/>
          <a:p>
            <a:pPr lvl="0"/>
            <a:r>
              <a:rPr lang="en-US" kern="0" dirty="0">
                <a:solidFill>
                  <a:srgbClr val="000000"/>
                </a:solidFill>
                <a:latin typeface="Arial"/>
                <a:ea typeface="ＭＳ Ｐゴシック"/>
              </a:rPr>
              <a:t>Example calibration approach: Credit metrics linked to CCAR objective</a:t>
            </a:r>
          </a:p>
        </p:txBody>
      </p:sp>
      <p:sp>
        <p:nvSpPr>
          <p:cNvPr id="15" name="Text Box 75"/>
          <p:cNvSpPr txBox="1">
            <a:spLocks noChangeArrowheads="1"/>
          </p:cNvSpPr>
          <p:nvPr/>
        </p:nvSpPr>
        <p:spPr bwMode="gray">
          <a:xfrm>
            <a:off x="407540" y="98167"/>
            <a:ext cx="141224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Calibration approach</a:t>
            </a:r>
            <a:endParaRPr lang="en-US" sz="1200" dirty="0">
              <a:solidFill>
                <a:schemeClr val="bg1">
                  <a:lumMod val="50000"/>
                </a:schemeClr>
              </a:solidFill>
            </a:endParaRPr>
          </a:p>
        </p:txBody>
      </p:sp>
      <p:sp>
        <p:nvSpPr>
          <p:cNvPr id="14" name="AutoShape 5"/>
          <p:cNvSpPr>
            <a:spLocks noChangeArrowheads="1"/>
          </p:cNvSpPr>
          <p:nvPr/>
        </p:nvSpPr>
        <p:spPr bwMode="gray">
          <a:xfrm rot="5400000">
            <a:off x="971642" y="1515122"/>
            <a:ext cx="1058400" cy="1782954"/>
          </a:xfrm>
          <a:prstGeom prst="homePlate">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Set SHUSA RAS objectives</a:t>
            </a:r>
            <a:endParaRPr lang="en-GB" altLang="zh-CN" sz="1100" b="1" dirty="0">
              <a:latin typeface="Arial" panose="020B0604020202020204" pitchFamily="34" charset="0"/>
              <a:ea typeface="+mj-ea"/>
              <a:cs typeface="Arial" panose="020B0604020202020204" pitchFamily="34" charset="0"/>
            </a:endParaRPr>
          </a:p>
        </p:txBody>
      </p:sp>
      <p:sp>
        <p:nvSpPr>
          <p:cNvPr id="17" name="AutoShape 4"/>
          <p:cNvSpPr>
            <a:spLocks noChangeArrowheads="1"/>
          </p:cNvSpPr>
          <p:nvPr/>
        </p:nvSpPr>
        <p:spPr bwMode="gray">
          <a:xfrm rot="5400000">
            <a:off x="971642" y="2480375"/>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Identify metrics to track objectives at SHUSA and SSLLC level</a:t>
            </a:r>
            <a:endParaRPr lang="en-GB" altLang="zh-CN" sz="1100" b="1" dirty="0">
              <a:latin typeface="Arial" panose="020B0604020202020204" pitchFamily="34" charset="0"/>
              <a:ea typeface="+mj-ea"/>
              <a:cs typeface="Arial" panose="020B0604020202020204" pitchFamily="34" charset="0"/>
            </a:endParaRPr>
          </a:p>
        </p:txBody>
      </p:sp>
      <p:sp>
        <p:nvSpPr>
          <p:cNvPr id="18" name="Right Bracket 17"/>
          <p:cNvSpPr/>
          <p:nvPr/>
        </p:nvSpPr>
        <p:spPr>
          <a:xfrm flipH="1">
            <a:off x="371321" y="3818537"/>
            <a:ext cx="101600" cy="2023653"/>
          </a:xfrm>
          <a:prstGeom prst="rightBracket">
            <a:avLst>
              <a:gd name="adj" fmla="val 0"/>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TextBox 18"/>
          <p:cNvSpPr txBox="1"/>
          <p:nvPr/>
        </p:nvSpPr>
        <p:spPr>
          <a:xfrm rot="16200000">
            <a:off x="-63801" y="4631972"/>
            <a:ext cx="886781" cy="231282"/>
          </a:xfrm>
          <a:prstGeom prst="rect">
            <a:avLst/>
          </a:prstGeom>
          <a:solidFill>
            <a:schemeClr val="bg1"/>
          </a:solidFill>
        </p:spPr>
        <p:txBody>
          <a:bodyPr wrap="none" rtlCol="0">
            <a:spAutoFit/>
          </a:bodyPr>
          <a:lstStyle/>
          <a:p>
            <a:r>
              <a:rPr lang="en-GB" sz="1050" b="1" dirty="0" smtClean="0">
                <a:solidFill>
                  <a:schemeClr val="accent1"/>
                </a:solidFill>
              </a:rPr>
              <a:t>Calibration</a:t>
            </a:r>
            <a:endParaRPr lang="en-GB" sz="1050" b="1" dirty="0">
              <a:solidFill>
                <a:schemeClr val="accent1"/>
              </a:solidFill>
            </a:endParaRPr>
          </a:p>
        </p:txBody>
      </p:sp>
      <p:sp>
        <p:nvSpPr>
          <p:cNvPr id="20" name="Right Bracket 19"/>
          <p:cNvSpPr/>
          <p:nvPr/>
        </p:nvSpPr>
        <p:spPr>
          <a:xfrm flipH="1">
            <a:off x="371321" y="2832020"/>
            <a:ext cx="101600" cy="965252"/>
          </a:xfrm>
          <a:prstGeom prst="rightBracket">
            <a:avLst>
              <a:gd name="adj" fmla="val 0"/>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050"/>
          </a:p>
        </p:txBody>
      </p:sp>
      <p:sp>
        <p:nvSpPr>
          <p:cNvPr id="21" name="TextBox 20"/>
          <p:cNvSpPr txBox="1"/>
          <p:nvPr/>
        </p:nvSpPr>
        <p:spPr>
          <a:xfrm rot="16200000">
            <a:off x="-4491" y="3129532"/>
            <a:ext cx="768160" cy="370230"/>
          </a:xfrm>
          <a:prstGeom prst="rect">
            <a:avLst/>
          </a:prstGeom>
          <a:solidFill>
            <a:schemeClr val="bg1"/>
          </a:solidFill>
        </p:spPr>
        <p:txBody>
          <a:bodyPr wrap="none" rtlCol="0">
            <a:spAutoFit/>
          </a:bodyPr>
          <a:lstStyle/>
          <a:p>
            <a:r>
              <a:rPr lang="en-GB" sz="1050" b="1" dirty="0" smtClean="0">
                <a:solidFill>
                  <a:schemeClr val="accent1"/>
                </a:solidFill>
              </a:rPr>
              <a:t>Metric </a:t>
            </a:r>
          </a:p>
          <a:p>
            <a:r>
              <a:rPr lang="en-GB" sz="1050" b="1" dirty="0" smtClean="0">
                <a:solidFill>
                  <a:schemeClr val="accent1"/>
                </a:solidFill>
              </a:rPr>
              <a:t>selection</a:t>
            </a:r>
            <a:endParaRPr lang="en-GB" sz="1050" b="1" dirty="0">
              <a:solidFill>
                <a:schemeClr val="accent1"/>
              </a:solidFill>
            </a:endParaRPr>
          </a:p>
        </p:txBody>
      </p:sp>
    </p:spTree>
    <p:extLst>
      <p:ext uri="{BB962C8B-B14F-4D97-AF65-F5344CB8AC3E}">
        <p14:creationId xmlns:p14="http://schemas.microsoft.com/office/powerpoint/2010/main" val="20602812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5&quot;&gt;&lt;elem m_fUsage=&quot;5.52078721200192210000E+000&quot;&gt;&lt;m_msothmcolidx val=&quot;0&quot;/&gt;&lt;m_rgb r=&quot;ff&quot; g=&quot;bf&quot; b=&quot;27&quot;/&gt;&lt;m_ppcolschidx tagver0=&quot;23004&quot; tagname0=&quot;m_ppcolschidxUNRECOGNIZED&quot; val=&quot;0&quot;/&gt;&lt;m_nBrightness val=&quot;0&quot;/&gt;&lt;/elem&gt;&lt;elem m_fUsage=&quot;3.61329590334575550000E+000&quot;&gt;&lt;m_msothmcolidx val=&quot;0&quot;/&gt;&lt;m_rgb r=&quot;ff&quot; g=&quot;0&quot; b=&quot;0&quot;/&gt;&lt;m_ppcolschidx tagver0=&quot;23004&quot; tagname0=&quot;m_ppcolschidxUNRECOGNIZED&quot; val=&quot;0&quot;/&gt;&lt;m_nBrightness val=&quot;0&quot;/&gt;&lt;/elem&gt;&lt;elem m_fUsage=&quot;5.29695337921738290000E-001&quot;&gt;&lt;m_msothmcolidx val=&quot;0&quot;/&gt;&lt;m_rgb r=&quot;eb&quot; g=&quot;3&quot; b=&quot;26&quot;/&gt;&lt;m_ppcolschidx tagver0=&quot;23004&quot; tagname0=&quot;m_ppcolschidxUNRECOGNIZED&quot; val=&quot;0&quot;/&gt;&lt;m_nBrightness val=&quot;0&quot;/&gt;&lt;/elem&gt;&lt;elem m_fUsage=&quot;3.13810596090000170000E-001&quot;&gt;&lt;m_msothmcolidx val=&quot;0&quot;/&gt;&lt;m_rgb r=&quot;4d&quot; g=&quot;4d&quot; b=&quot;4d&quot;/&gt;&lt;m_ppcolschidx tagver0=&quot;23004&quot; tagname0=&quot;m_ppcolschidxUNRECOGNIZED&quot; val=&quot;0&quot;/&gt;&lt;m_nBrightness val=&quot;0&quot;/&gt;&lt;/elem&gt;&lt;elem m_fUsage=&quot;7.85516721127895060000E-003&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wnlXPjIGkUWFaCIjkLW9c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KxF5Mf8_1UC.By3K8KWNh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9mPlEgHUQk6eKrfLnC8vk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Vt3FTU5El0q3oT5meh4SU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42kjgKIWWUWMZIVRYmP_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84dis4uQR0yPPbLmP60Ae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s7P3h0BzR0q2VN68k_yHE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UVduI4jaskWIlFYpa9pPd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88v0iiB7yk6w86w6LhieO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YUwn97uxEEG2NuSrQxXiL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odsCunnzM0.1GjNij9NPn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3H6jsE1HzUq2dIR16j6Dq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GpWIBn9Ex0uaCoeKo9mzn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6pqlmJtqh0KpvXndRL.42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es6qQgIw_UyfI_Kr83qz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MMFYNfTVTkW_KG9h7ZrTH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UVduI4jaskWIlFYpa9pPd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n6RHFG8AfUeNN7I3YCzL2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42kjgKIWWUWMZIVRYmP_j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84dis4uQR0yPPbLmP60Ae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URWlEO0.jk2p6ljxIicJi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wnlXPjIGkUWFaCIjkLW9c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yOAdmrI3s0eNZaaG86J71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1qa7KMisa02.x5wFhnirc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rOmE1JIZVU2uxPIf3eUEi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Vt3FTU5El0q3oT5meh4SU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TwrIqs5Eb0yA8tEsoqgt0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9mPlEgHUQk6eKrfLnC8vk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UYdc7XeLXUOMhRczZKr1b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YE3iTK97pE6J8_agbYnA5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FswG6Ux28kKBI7RB_OMsp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XLUJ2E8dEE.tnF2AlfUTy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8H0NVxXyh02F6WCEhboDu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0MBbmCSFPkqMsHeI0BnT1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jAfwXDvbGUaOhjqkD61xb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dR1PNs3Hv0eNSobrOjTu1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ebTygeCotUazoKQEmxdUD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gG43Vrohs0.DN1TT13BX4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mG5lBGe0KUi3UAVmViGAl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YEtL5GTxwUiBdkdTyf7fA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a5WmzsHCeUKMjBLm3EnQg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wuZVfVZPQUKUfd7hqgoeq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5pX2Jib9eUm0Xe7I8uG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gXUX0MRDGEuqGpyh7uDwZ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39NAt9pNgUiA7uDCTOrVa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0FPxyq7C_Uet4VAf226Qo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KIShakNiUWfv26iyuIQX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_rrFqyOuVUelQ8KBBirHx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yxG0Hz8Jt0iEWtyPDSoWF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BUnWoVuFjkunTiCnOXlmr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d.jVwP4TQUSTJCHZ4C.VX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a5WmzsHCeUKMjBLm3EnQg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mPg1chgNXE6z0vJ9ePe9z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QohTt4fd_0.nTS14Zo_kA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TdFeGVoGmEyLSS8amIoLU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_CgC6upS8UGiRCzbTxpZL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a5WmzsHCeUKMjBLm3EnQg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mPg1chgNXE6z0vJ9ePe9z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XkWY6AI5HkeVmtp7WB5UY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XawohMwZUE6AS301TvRXs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XoNUx_VEYUex_q.vENATu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lgLVq98b5Uy9bJkalZIgA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SqiHgoUF8UCtf0qRAhHM7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QohTt4fd_0.nTS14Zo_kA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TdFeGVoGmEyLSS8amIoLU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jOko9EluaUWRVLNFSEWzf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a5WmzsHCeUKMjBLm3EnQg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mPg1chgNXE6z0vJ9ePe9z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E7k8zXIv0.30z40YxYPi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XkWY6AI5HkeVmtp7WB5UY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Fbk.vhC88U.w23jRp5uff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MMFYNfTVTkW_KG9h7ZrTH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XoNUx_VEYUex_q.vENATu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lgLVq98b5Uy9bJkalZIgA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SqiHgoUF8UCtf0qRAhHM7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QohTt4fd_0.nTS14Zo_kA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TdFeGVoGmEyLSS8amIoLU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Body Slide">
  <a:themeElements>
    <a:clrScheme name="Colour Theme propossal">
      <a:dk1>
        <a:srgbClr val="000000"/>
      </a:dk1>
      <a:lt1>
        <a:sysClr val="window" lastClr="FFFFFF"/>
      </a:lt1>
      <a:dk2>
        <a:srgbClr val="000000"/>
      </a:dk2>
      <a:lt2>
        <a:srgbClr val="7F7F7F"/>
      </a:lt2>
      <a:accent1>
        <a:srgbClr val="FF0000"/>
      </a:accent1>
      <a:accent2>
        <a:srgbClr val="A5A5A5"/>
      </a:accent2>
      <a:accent3>
        <a:srgbClr val="FFFFFF"/>
      </a:accent3>
      <a:accent4>
        <a:srgbClr val="3F3F3F"/>
      </a:accent4>
      <a:accent5>
        <a:srgbClr val="FFAAAA"/>
      </a:accent5>
      <a:accent6>
        <a:srgbClr val="AEAEAE"/>
      </a:accent6>
      <a:hlink>
        <a:srgbClr val="777777"/>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solidFill>
            <a:schemeClr val="tx1"/>
          </a:solidFill>
        </a:ln>
        <a:effectLst/>
      </a:spPr>
      <a:bodyPr rtlCol="0" anchor="ctr"/>
      <a:lstStyle>
        <a:defPPr algn="ctr">
          <a:defRPr sz="1200" dirty="0" smtClean="0">
            <a:solidFill>
              <a:schemeClr val="tx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28714</TotalTime>
  <Words>5006</Words>
  <Application>Microsoft Office PowerPoint</Application>
  <PresentationFormat>Custom</PresentationFormat>
  <Paragraphs>893</Paragraphs>
  <Slides>42</Slides>
  <Notes>11</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42</vt:i4>
      </vt:variant>
    </vt:vector>
  </HeadingPairs>
  <TitlesOfParts>
    <vt:vector size="46" baseType="lpstr">
      <vt:lpstr>Body Slide</vt:lpstr>
      <vt:lpstr>1_Body Slide</vt:lpstr>
      <vt:lpstr>think-cell Slide</vt:lpstr>
      <vt:lpstr>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Schade, Katherine</cp:lastModifiedBy>
  <cp:revision>1451</cp:revision>
  <cp:lastPrinted>2016-06-03T12:27:24Z</cp:lastPrinted>
  <dcterms:created xsi:type="dcterms:W3CDTF">2016-03-28T17:49:32Z</dcterms:created>
  <dcterms:modified xsi:type="dcterms:W3CDTF">2016-06-06T14:44:36Z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