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5" r:id="rId1"/>
    <p:sldMasterId id="2147483699" r:id="rId2"/>
    <p:sldMasterId id="2147483712" r:id="rId3"/>
  </p:sldMasterIdLst>
  <p:notesMasterIdLst>
    <p:notesMasterId r:id="rId8"/>
  </p:notesMasterIdLst>
  <p:handoutMasterIdLst>
    <p:handoutMasterId r:id="rId9"/>
  </p:handoutMasterIdLst>
  <p:sldIdLst>
    <p:sldId id="303" r:id="rId4"/>
    <p:sldId id="323" r:id="rId5"/>
    <p:sldId id="324" r:id="rId6"/>
    <p:sldId id="392" r:id="rId7"/>
  </p:sldIdLst>
  <p:sldSz cx="9602788" cy="6858000"/>
  <p:notesSz cx="7010400" cy="9296400"/>
  <p:custDataLst>
    <p:tags r:id="rId10"/>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303"/>
            <p14:sldId id="323"/>
            <p14:sldId id="324"/>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D9F"/>
    <a:srgbClr val="FF0000"/>
    <a:srgbClr val="FFFFFF"/>
    <a:srgbClr val="002C77"/>
    <a:srgbClr val="A6E2EF"/>
    <a:srgbClr val="00A8C8"/>
    <a:srgbClr val="808080"/>
    <a:srgbClr val="E8E8E8"/>
    <a:srgbClr val="E1FAFF"/>
    <a:srgbClr val="FFE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69571" autoAdjust="0"/>
  </p:normalViewPr>
  <p:slideViewPr>
    <p:cSldViewPr snapToGrid="0" showGuides="1">
      <p:cViewPr varScale="1">
        <p:scale>
          <a:sx n="71" d="100"/>
          <a:sy n="71" d="100"/>
        </p:scale>
        <p:origin x="-1416" y="-102"/>
      </p:cViewPr>
      <p:guideLst>
        <p:guide orient="horz" pos="243"/>
        <p:guide orient="horz" pos="1924"/>
        <p:guide orient="horz" pos="4004"/>
        <p:guide orient="horz" pos="874"/>
        <p:guide pos="253"/>
        <p:guide pos="581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971082" y="0"/>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0"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97108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971082" y="0"/>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1065213" y="698500"/>
            <a:ext cx="4881562"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08" y="4415157"/>
            <a:ext cx="5609588"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0"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971082" y="8830312"/>
            <a:ext cx="3037735"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Risk appetite</a:t>
            </a:r>
            <a:r>
              <a:rPr lang="en-US" sz="1200" baseline="0" dirty="0" smtClean="0"/>
              <a:t> vs. business strategy: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altLang="en-US" sz="1200" dirty="0" smtClean="0"/>
              <a:t>Risk Appetite sets the constraints in which management is tasked to optimise the return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RAS describes a set of risk boundaries that will be related to the business strategy of SHUSA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200" b="0" i="0" u="none" baseline="0" dirty="0" smtClean="0">
                <a:solidFill>
                  <a:schemeClr val="tx2"/>
                </a:solidFill>
                <a:latin typeface="Arial"/>
                <a:cs typeface="Arial"/>
                <a:sym typeface="Arial"/>
              </a:rPr>
              <a:t>Senior management must optimize the return within the boundaries laid out in Risk Appetite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The strategy must be achievable within the boundaries agreed by the Board in the Risk Appetite Statement</a:t>
            </a:r>
            <a:endParaRPr lang="en-US" altLang="en-US"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aseline="0" dirty="0" smtClean="0"/>
              <a:t>By explicitly anchoring the Risk Appetite in what the enterprise “can afford to lose,” we can feel comfortable that we are not being overly restrictive in our limits (and thus unnecessarily constraining the space for optimization of return)</a:t>
            </a:r>
          </a:p>
        </p:txBody>
      </p:sp>
      <p:sp>
        <p:nvSpPr>
          <p:cNvPr id="4" name="Slide Number Placeholder 3"/>
          <p:cNvSpPr>
            <a:spLocks noGrp="1"/>
          </p:cNvSpPr>
          <p:nvPr>
            <p:ph type="sldNum" sz="quarter" idx="10"/>
          </p:nvPr>
        </p:nvSpPr>
        <p:spPr/>
        <p:txBody>
          <a:bodyPr/>
          <a:lstStyle/>
          <a:p>
            <a:fld id="{26BEA98B-8E54-4CD0-82BB-B61F2ACC55F5}" type="slidenum">
              <a:rPr lang="en-US" smtClean="0"/>
              <a:pPr/>
              <a:t>0</a:t>
            </a:fld>
            <a:endParaRPr lang="en-US" dirty="0"/>
          </a:p>
        </p:txBody>
      </p:sp>
    </p:spTree>
    <p:extLst>
      <p:ext uri="{BB962C8B-B14F-4D97-AF65-F5344CB8AC3E}">
        <p14:creationId xmlns:p14="http://schemas.microsoft.com/office/powerpoint/2010/main" val="3744966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8408" name="MMC_CoverShape"/>
          <p:cNvGrpSpPr>
            <a:grpSpLocks/>
          </p:cNvGrpSpPr>
          <p:nvPr>
            <p:custDataLst>
              <p:tags r:id="rId1"/>
            </p:custDataLst>
          </p:nvPr>
        </p:nvGrpSpPr>
        <p:grpSpPr bwMode="auto">
          <a:xfrm>
            <a:off x="0" y="3073400"/>
            <a:ext cx="9601200" cy="3200400"/>
            <a:chOff x="0" y="1936"/>
            <a:chExt cx="6048" cy="2016"/>
          </a:xfrm>
        </p:grpSpPr>
        <p:sp>
          <p:nvSpPr>
            <p:cNvPr id="8409" name="Freeform 217"/>
            <p:cNvSpPr>
              <a:spLocks/>
            </p:cNvSpPr>
            <p:nvPr userDrawn="1"/>
          </p:nvSpPr>
          <p:spPr bwMode="gray">
            <a:xfrm>
              <a:off x="0" y="1936"/>
              <a:ext cx="576" cy="2016"/>
            </a:xfrm>
            <a:custGeom>
              <a:avLst/>
              <a:gdLst>
                <a:gd name="T0" fmla="*/ 0 w 576"/>
                <a:gd name="T1" fmla="*/ 864 h 2016"/>
                <a:gd name="T2" fmla="*/ 576 w 576"/>
                <a:gd name="T3" fmla="*/ 0 h 2016"/>
                <a:gd name="T4" fmla="*/ 448 w 576"/>
                <a:gd name="T5" fmla="*/ 2016 h 2016"/>
                <a:gd name="T6" fmla="*/ 0 w 576"/>
                <a:gd name="T7" fmla="*/ 2016 h 2016"/>
              </a:gdLst>
              <a:ahLst/>
              <a:cxnLst>
                <a:cxn ang="0">
                  <a:pos x="T0" y="T1"/>
                </a:cxn>
                <a:cxn ang="0">
                  <a:pos x="T2" y="T3"/>
                </a:cxn>
                <a:cxn ang="0">
                  <a:pos x="T4" y="T5"/>
                </a:cxn>
                <a:cxn ang="0">
                  <a:pos x="T6" y="T7"/>
                </a:cxn>
              </a:cxnLst>
              <a:rect l="0" t="0" r="r" b="b"/>
              <a:pathLst>
                <a:path w="576" h="2016">
                  <a:moveTo>
                    <a:pt x="0" y="864"/>
                  </a:moveTo>
                  <a:lnTo>
                    <a:pt x="576" y="0"/>
                  </a:lnTo>
                  <a:lnTo>
                    <a:pt x="448" y="2016"/>
                  </a:lnTo>
                  <a:lnTo>
                    <a:pt x="0" y="2016"/>
                  </a:lnTo>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sp>
          <p:nvSpPr>
            <p:cNvPr id="8410" name="Freeform 218"/>
            <p:cNvSpPr>
              <a:spLocks/>
            </p:cNvSpPr>
            <p:nvPr userDrawn="1"/>
          </p:nvSpPr>
          <p:spPr bwMode="gray">
            <a:xfrm>
              <a:off x="288" y="1936"/>
              <a:ext cx="5344" cy="2016"/>
            </a:xfrm>
            <a:custGeom>
              <a:avLst/>
              <a:gdLst>
                <a:gd name="T0" fmla="*/ 0 w 5344"/>
                <a:gd name="T1" fmla="*/ 2016 h 2016"/>
                <a:gd name="T2" fmla="*/ 288 w 5344"/>
                <a:gd name="T3" fmla="*/ 0 h 2016"/>
                <a:gd name="T4" fmla="*/ 5344 w 5344"/>
                <a:gd name="T5" fmla="*/ 2016 h 2016"/>
              </a:gdLst>
              <a:ahLst/>
              <a:cxnLst>
                <a:cxn ang="0">
                  <a:pos x="T0" y="T1"/>
                </a:cxn>
                <a:cxn ang="0">
                  <a:pos x="T2" y="T3"/>
                </a:cxn>
                <a:cxn ang="0">
                  <a:pos x="T4" y="T5"/>
                </a:cxn>
              </a:cxnLst>
              <a:rect l="0" t="0" r="r" b="b"/>
              <a:pathLst>
                <a:path w="5344" h="2016">
                  <a:moveTo>
                    <a:pt x="0" y="2016"/>
                  </a:moveTo>
                  <a:lnTo>
                    <a:pt x="288" y="0"/>
                  </a:lnTo>
                  <a:lnTo>
                    <a:pt x="5344" y="2016"/>
                  </a:lnTo>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sp>
          <p:nvSpPr>
            <p:cNvPr id="8411" name="Freeform 219"/>
            <p:cNvSpPr>
              <a:spLocks/>
            </p:cNvSpPr>
            <p:nvPr userDrawn="1"/>
          </p:nvSpPr>
          <p:spPr bwMode="gray">
            <a:xfrm>
              <a:off x="576" y="1936"/>
              <a:ext cx="5472" cy="2016"/>
            </a:xfrm>
            <a:custGeom>
              <a:avLst/>
              <a:gdLst>
                <a:gd name="T0" fmla="*/ 4896 w 5472"/>
                <a:gd name="T1" fmla="*/ 2016 h 2016"/>
                <a:gd name="T2" fmla="*/ 0 w 5472"/>
                <a:gd name="T3" fmla="*/ 0 h 2016"/>
                <a:gd name="T4" fmla="*/ 5472 w 5472"/>
                <a:gd name="T5" fmla="*/ 128 h 2016"/>
                <a:gd name="T6" fmla="*/ 5472 w 5472"/>
                <a:gd name="T7" fmla="*/ 2016 h 2016"/>
              </a:gdLst>
              <a:ahLst/>
              <a:cxnLst>
                <a:cxn ang="0">
                  <a:pos x="T0" y="T1"/>
                </a:cxn>
                <a:cxn ang="0">
                  <a:pos x="T2" y="T3"/>
                </a:cxn>
                <a:cxn ang="0">
                  <a:pos x="T4" y="T5"/>
                </a:cxn>
                <a:cxn ang="0">
                  <a:pos x="T6" y="T7"/>
                </a:cxn>
              </a:cxnLst>
              <a:rect l="0" t="0" r="r" b="b"/>
              <a:pathLst>
                <a:path w="5472" h="2016">
                  <a:moveTo>
                    <a:pt x="4896" y="2016"/>
                  </a:moveTo>
                  <a:lnTo>
                    <a:pt x="0" y="0"/>
                  </a:lnTo>
                  <a:lnTo>
                    <a:pt x="5472" y="128"/>
                  </a:lnTo>
                  <a:lnTo>
                    <a:pt x="5472" y="2016"/>
                  </a:lnTo>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sp>
          <p:nvSpPr>
            <p:cNvPr id="8412" name="Freeform 220"/>
            <p:cNvSpPr>
              <a:spLocks/>
            </p:cNvSpPr>
            <p:nvPr userDrawn="1"/>
          </p:nvSpPr>
          <p:spPr bwMode="gray">
            <a:xfrm>
              <a:off x="576" y="1936"/>
              <a:ext cx="5472" cy="288"/>
            </a:xfrm>
            <a:custGeom>
              <a:avLst/>
              <a:gdLst>
                <a:gd name="T0" fmla="*/ 5472 w 5472"/>
                <a:gd name="T1" fmla="*/ 288 h 288"/>
                <a:gd name="T2" fmla="*/ 0 w 5472"/>
                <a:gd name="T3" fmla="*/ 0 h 288"/>
                <a:gd name="T4" fmla="*/ 5472 w 5472"/>
                <a:gd name="T5" fmla="*/ 0 h 288"/>
              </a:gdLst>
              <a:ahLst/>
              <a:cxnLst>
                <a:cxn ang="0">
                  <a:pos x="T0" y="T1"/>
                </a:cxn>
                <a:cxn ang="0">
                  <a:pos x="T2" y="T3"/>
                </a:cxn>
                <a:cxn ang="0">
                  <a:pos x="T4" y="T5"/>
                </a:cxn>
              </a:cxnLst>
              <a:rect l="0" t="0" r="r" b="b"/>
              <a:pathLst>
                <a:path w="5472" h="288">
                  <a:moveTo>
                    <a:pt x="5472" y="288"/>
                  </a:moveTo>
                  <a:lnTo>
                    <a:pt x="0" y="0"/>
                  </a:lnTo>
                  <a:lnTo>
                    <a:pt x="5472" y="0"/>
                  </a:lnTo>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dirty="0"/>
            </a:p>
          </p:txBody>
        </p:sp>
      </p:grpSp>
      <p:sp>
        <p:nvSpPr>
          <p:cNvPr id="8417" name="Copyright"/>
          <p:cNvSpPr txBox="1">
            <a:spLocks noChangeArrowheads="1"/>
          </p:cNvSpPr>
          <p:nvPr/>
        </p:nvSpPr>
        <p:spPr bwMode="gray">
          <a:xfrm>
            <a:off x="903288" y="6594126"/>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
        <p:nvSpPr>
          <p:cNvPr id="3" name="Text Placeholder 2"/>
          <p:cNvSpPr>
            <a:spLocks noGrp="1"/>
          </p:cNvSpPr>
          <p:nvPr>
            <p:ph type="body" sz="quarter" idx="10" hasCustomPrompt="1"/>
          </p:nvPr>
        </p:nvSpPr>
        <p:spPr>
          <a:xfrm>
            <a:off x="903287" y="1249998"/>
            <a:ext cx="8237537" cy="731202"/>
          </a:xfrm>
          <a:ln>
            <a:noFill/>
          </a:ln>
        </p:spPr>
        <p:txBody>
          <a:bodyPr/>
          <a:lstStyle>
            <a:lvl1pPr marL="0" indent="0">
              <a:lnSpc>
                <a:spcPct val="86000"/>
              </a:lnSpc>
              <a:spcBef>
                <a:spcPts val="0"/>
              </a:spcBef>
              <a:buNone/>
              <a:defRPr sz="2800">
                <a:solidFill>
                  <a:schemeClr val="tx2"/>
                </a:solidFill>
              </a:defRPr>
            </a:lvl1pPr>
            <a:lvl2pPr marL="0" indent="0">
              <a:lnSpc>
                <a:spcPct val="86000"/>
              </a:lnSpc>
              <a:spcBef>
                <a:spcPts val="0"/>
              </a:spcBef>
              <a:buNone/>
              <a:defRPr sz="2800">
                <a:solidFill>
                  <a:schemeClr val="accent1"/>
                </a:solidFill>
              </a:defRPr>
            </a:lvl2pPr>
          </a:lstStyle>
          <a:p>
            <a:pPr lvl="0"/>
            <a:r>
              <a:rPr lang="en-US" dirty="0" smtClean="0"/>
              <a:t>TITLE</a:t>
            </a:r>
          </a:p>
          <a:p>
            <a:pPr lvl="1"/>
            <a:r>
              <a:rPr lang="en-US" dirty="0" smtClean="0"/>
              <a:t>SUBTITLE</a:t>
            </a:r>
          </a:p>
        </p:txBody>
      </p:sp>
      <p:sp>
        <p:nvSpPr>
          <p:cNvPr id="5" name="Text Placeholder 4"/>
          <p:cNvSpPr>
            <a:spLocks noGrp="1"/>
          </p:cNvSpPr>
          <p:nvPr>
            <p:ph type="body" sz="quarter" idx="11" hasCustomPrompt="1"/>
          </p:nvPr>
        </p:nvSpPr>
        <p:spPr>
          <a:xfrm>
            <a:off x="914400" y="2395220"/>
            <a:ext cx="4853940" cy="241300"/>
          </a:xfrm>
        </p:spPr>
        <p:txBody>
          <a:bodyPr/>
          <a:lstStyle>
            <a:lvl1pPr marL="0" indent="0">
              <a:buNone/>
              <a:defRPr sz="1800">
                <a:solidFill>
                  <a:schemeClr val="accent1"/>
                </a:solidFill>
              </a:defRPr>
            </a:lvl1pPr>
          </a:lstStyle>
          <a:p>
            <a:pPr lvl="0"/>
            <a:r>
              <a:rPr lang="en-US" dirty="0" smtClean="0"/>
              <a:t>DATE</a:t>
            </a:r>
          </a:p>
        </p:txBody>
      </p:sp>
      <p:sp>
        <p:nvSpPr>
          <p:cNvPr id="9" name="Picture Placeholder 8"/>
          <p:cNvSpPr>
            <a:spLocks noGrp="1"/>
          </p:cNvSpPr>
          <p:nvPr>
            <p:ph type="pic" sz="quarter" idx="12" hasCustomPrompt="1"/>
          </p:nvPr>
        </p:nvSpPr>
        <p:spPr>
          <a:xfrm>
            <a:off x="6624637" y="479425"/>
            <a:ext cx="2516187" cy="685800"/>
          </a:xfrm>
          <a:ln>
            <a:noFill/>
          </a:ln>
        </p:spPr>
        <p:txBody>
          <a:bodyPr anchor="ctr" anchorCtr="0"/>
          <a:lstStyle>
            <a:lvl1pPr marL="0" indent="0" algn="ctr">
              <a:spcBef>
                <a:spcPts val="0"/>
              </a:spcBef>
              <a:buNone/>
              <a:defRPr sz="1000" b="1" baseline="0">
                <a:solidFill>
                  <a:srgbClr val="808080"/>
                </a:solidFill>
              </a:defRPr>
            </a:lvl1pPr>
          </a:lstStyle>
          <a:p>
            <a:r>
              <a:rPr lang="de-DE" dirty="0" smtClean="0"/>
              <a:t>CLIENT LOGO PLACEHOLDER</a:t>
            </a:r>
          </a:p>
          <a:p>
            <a:r>
              <a:rPr lang="de-DE" dirty="0" smtClean="0"/>
              <a:t>Delete box if no client logo is used</a:t>
            </a:r>
            <a:endParaRPr lang="en-GB" dirty="0"/>
          </a:p>
        </p:txBody>
      </p:sp>
      <p:sp>
        <p:nvSpPr>
          <p:cNvPr id="11" name="Text Placeholder 10"/>
          <p:cNvSpPr>
            <a:spLocks noGrp="1"/>
          </p:cNvSpPr>
          <p:nvPr>
            <p:ph type="body" sz="quarter" idx="13" hasCustomPrompt="1"/>
          </p:nvPr>
        </p:nvSpPr>
        <p:spPr>
          <a:xfrm>
            <a:off x="903288" y="4892675"/>
            <a:ext cx="4972050" cy="977900"/>
          </a:xfrm>
        </p:spPr>
        <p:txBody>
          <a:bodyPr/>
          <a:lstStyle>
            <a:lvl1pPr marL="0" indent="0">
              <a:spcBef>
                <a:spcPts val="0"/>
              </a:spcBef>
              <a:buNone/>
              <a:defRPr b="1">
                <a:solidFill>
                  <a:srgbClr val="FFFFFF"/>
                </a:solidFill>
              </a:defRPr>
            </a:lvl1pPr>
            <a:lvl2pPr marL="0" indent="0">
              <a:spcBef>
                <a:spcPts val="0"/>
              </a:spcBef>
              <a:buNone/>
              <a:defRPr baseline="0">
                <a:solidFill>
                  <a:srgbClr val="FFFFFF"/>
                </a:solidFill>
              </a:defRPr>
            </a:lvl2pPr>
            <a:lvl4pPr marL="0" indent="0">
              <a:spcBef>
                <a:spcPts val="0"/>
              </a:spcBef>
              <a:buNone/>
              <a:defRPr baseline="0">
                <a:solidFill>
                  <a:srgbClr val="FFFFFF"/>
                </a:solidFill>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2" name="Subnomenclature"/>
          <p:cNvSpPr txBox="1"/>
          <p:nvPr/>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sp>
        <p:nvSpPr>
          <p:cNvPr id="15" name="Subnomenclature"/>
          <p:cNvSpPr txBox="1"/>
          <p:nvPr userDrawn="1"/>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pic>
        <p:nvPicPr>
          <p:cNvPr id="4" name="OW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5963" y="477838"/>
            <a:ext cx="2722549" cy="228611"/>
          </a:xfrm>
          <a:prstGeom prst="rect">
            <a:avLst/>
          </a:prstGeom>
        </p:spPr>
      </p:pic>
      <p:pic>
        <p:nvPicPr>
          <p:cNvPr id="6" name="OWEndorsement"/>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67600" y="6459538"/>
            <a:ext cx="1619886" cy="2286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1"/>
          </p:nvPr>
        </p:nvSpPr>
        <p:spPr>
          <a:xfrm>
            <a:off x="452438"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3"/>
          </p:nvPr>
        </p:nvSpPr>
        <p:spPr>
          <a:xfrm>
            <a:off x="5245101"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4"/>
          </p:nvPr>
        </p:nvSpPr>
        <p:spPr>
          <a:xfrm>
            <a:off x="452438"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5"/>
          </p:nvPr>
        </p:nvSpPr>
        <p:spPr>
          <a:xfrm>
            <a:off x="5245101"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8716131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2438" y="1407584"/>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251450" y="1407584"/>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253038" y="3894810"/>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52438" y="3894810"/>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5249863"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Content Placeholder 2"/>
          <p:cNvSpPr>
            <a:spLocks noGrp="1"/>
          </p:cNvSpPr>
          <p:nvPr>
            <p:ph idx="27"/>
          </p:nvPr>
        </p:nvSpPr>
        <p:spPr>
          <a:xfrm>
            <a:off x="452438"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8" name="Content Placeholder 2"/>
          <p:cNvSpPr>
            <a:spLocks noGrp="1"/>
          </p:cNvSpPr>
          <p:nvPr>
            <p:ph idx="28"/>
          </p:nvPr>
        </p:nvSpPr>
        <p:spPr>
          <a:xfrm>
            <a:off x="5249863"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4571743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52438"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3540126"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7"/>
          </p:nvPr>
        </p:nvSpPr>
        <p:spPr>
          <a:xfrm>
            <a:off x="6627813"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9"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Content Placeholder 2"/>
          <p:cNvSpPr>
            <a:spLocks noGrp="1"/>
          </p:cNvSpPr>
          <p:nvPr>
            <p:ph idx="26"/>
          </p:nvPr>
        </p:nvSpPr>
        <p:spPr>
          <a:xfrm>
            <a:off x="3540126"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27"/>
          </p:nvPr>
        </p:nvSpPr>
        <p:spPr>
          <a:xfrm>
            <a:off x="6627813"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Text Placeholder 7"/>
          <p:cNvSpPr>
            <a:spLocks noGrp="1"/>
          </p:cNvSpPr>
          <p:nvPr>
            <p:ph type="body" sz="quarter" idx="11" hasCustomPrompt="1"/>
          </p:nvPr>
        </p:nvSpPr>
        <p:spPr>
          <a:xfrm>
            <a:off x="4540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6262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543300"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6"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452438"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33"/>
          </p:nvPr>
        </p:nvSpPr>
        <p:spPr>
          <a:xfrm>
            <a:off x="3540126"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Content Placeholder 2"/>
          <p:cNvSpPr>
            <a:spLocks noGrp="1"/>
          </p:cNvSpPr>
          <p:nvPr>
            <p:ph idx="34"/>
          </p:nvPr>
        </p:nvSpPr>
        <p:spPr>
          <a:xfrm>
            <a:off x="6627813"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35"/>
          </p:nvPr>
        </p:nvSpPr>
        <p:spPr>
          <a:xfrm>
            <a:off x="452438"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36"/>
          </p:nvPr>
        </p:nvSpPr>
        <p:spPr>
          <a:xfrm>
            <a:off x="3540126"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2"/>
          <p:cNvSpPr>
            <a:spLocks noGrp="1"/>
          </p:cNvSpPr>
          <p:nvPr>
            <p:ph idx="37"/>
          </p:nvPr>
        </p:nvSpPr>
        <p:spPr>
          <a:xfrm>
            <a:off x="6627813"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095793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1"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5"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6262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543300"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6262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540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543300"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52438"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Content Placeholder 2"/>
          <p:cNvSpPr>
            <a:spLocks noGrp="1"/>
          </p:cNvSpPr>
          <p:nvPr>
            <p:ph idx="33"/>
          </p:nvPr>
        </p:nvSpPr>
        <p:spPr>
          <a:xfrm>
            <a:off x="3540126"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Content Placeholder 2"/>
          <p:cNvSpPr>
            <a:spLocks noGrp="1"/>
          </p:cNvSpPr>
          <p:nvPr>
            <p:ph idx="34"/>
          </p:nvPr>
        </p:nvSpPr>
        <p:spPr>
          <a:xfrm>
            <a:off x="6627813"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6" name="Content Placeholder 2"/>
          <p:cNvSpPr>
            <a:spLocks noGrp="1"/>
          </p:cNvSpPr>
          <p:nvPr>
            <p:ph idx="35"/>
          </p:nvPr>
        </p:nvSpPr>
        <p:spPr>
          <a:xfrm>
            <a:off x="452438"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7" name="Content Placeholder 2"/>
          <p:cNvSpPr>
            <a:spLocks noGrp="1"/>
          </p:cNvSpPr>
          <p:nvPr>
            <p:ph idx="36"/>
          </p:nvPr>
        </p:nvSpPr>
        <p:spPr>
          <a:xfrm>
            <a:off x="3540126"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8" name="Content Placeholder 2"/>
          <p:cNvSpPr>
            <a:spLocks noGrp="1"/>
          </p:cNvSpPr>
          <p:nvPr>
            <p:ph idx="37"/>
          </p:nvPr>
        </p:nvSpPr>
        <p:spPr>
          <a:xfrm>
            <a:off x="6627813"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229931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34"/>
          </p:nvPr>
        </p:nvSpPr>
        <p:spPr>
          <a:xfrm>
            <a:off x="452438"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43"/>
          </p:nvPr>
        </p:nvSpPr>
        <p:spPr>
          <a:xfrm>
            <a:off x="2720446"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44"/>
          </p:nvPr>
        </p:nvSpPr>
        <p:spPr>
          <a:xfrm>
            <a:off x="4988454"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45"/>
          </p:nvPr>
        </p:nvSpPr>
        <p:spPr>
          <a:xfrm>
            <a:off x="7256463"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46"/>
          </p:nvPr>
        </p:nvSpPr>
        <p:spPr>
          <a:xfrm>
            <a:off x="452438"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Content Placeholder 2"/>
          <p:cNvSpPr>
            <a:spLocks noGrp="1"/>
          </p:cNvSpPr>
          <p:nvPr>
            <p:ph idx="47"/>
          </p:nvPr>
        </p:nvSpPr>
        <p:spPr>
          <a:xfrm>
            <a:off x="2720446"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4" name="Content Placeholder 2"/>
          <p:cNvSpPr>
            <a:spLocks noGrp="1"/>
          </p:cNvSpPr>
          <p:nvPr>
            <p:ph idx="48"/>
          </p:nvPr>
        </p:nvSpPr>
        <p:spPr>
          <a:xfrm>
            <a:off x="4988454"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0" name="Content Placeholder 2"/>
          <p:cNvSpPr>
            <a:spLocks noGrp="1"/>
          </p:cNvSpPr>
          <p:nvPr>
            <p:ph idx="49"/>
          </p:nvPr>
        </p:nvSpPr>
        <p:spPr>
          <a:xfrm>
            <a:off x="7256463"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7197826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4"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4" name="Text Placeholder 19"/>
          <p:cNvSpPr>
            <a:spLocks noGrp="1"/>
          </p:cNvSpPr>
          <p:nvPr>
            <p:ph type="body" sz="quarter" idx="34" hasCustomPrompt="1"/>
          </p:nvPr>
        </p:nvSpPr>
        <p:spPr>
          <a:xfrm>
            <a:off x="4603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735263"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50069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7265749"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603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735263"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50069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7265749"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60375"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Content Placeholder 6"/>
          <p:cNvSpPr>
            <a:spLocks noGrp="1"/>
          </p:cNvSpPr>
          <p:nvPr>
            <p:ph sz="quarter" idx="56"/>
          </p:nvPr>
        </p:nvSpPr>
        <p:spPr>
          <a:xfrm>
            <a:off x="2734310"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Content Placeholder 6"/>
          <p:cNvSpPr>
            <a:spLocks noGrp="1"/>
          </p:cNvSpPr>
          <p:nvPr>
            <p:ph sz="quarter" idx="57"/>
          </p:nvPr>
        </p:nvSpPr>
        <p:spPr>
          <a:xfrm>
            <a:off x="5003483"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Content Placeholder 6"/>
          <p:cNvSpPr>
            <a:spLocks noGrp="1"/>
          </p:cNvSpPr>
          <p:nvPr>
            <p:ph sz="quarter" idx="58"/>
          </p:nvPr>
        </p:nvSpPr>
        <p:spPr>
          <a:xfrm>
            <a:off x="7272655" y="1858913"/>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0" name="Content Placeholder 6"/>
          <p:cNvSpPr>
            <a:spLocks noGrp="1"/>
          </p:cNvSpPr>
          <p:nvPr>
            <p:ph sz="quarter" idx="59"/>
          </p:nvPr>
        </p:nvSpPr>
        <p:spPr>
          <a:xfrm>
            <a:off x="46037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Content Placeholder 6"/>
          <p:cNvSpPr>
            <a:spLocks noGrp="1"/>
          </p:cNvSpPr>
          <p:nvPr>
            <p:ph sz="quarter" idx="60"/>
          </p:nvPr>
        </p:nvSpPr>
        <p:spPr>
          <a:xfrm>
            <a:off x="2734310"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Content Placeholder 6"/>
          <p:cNvSpPr>
            <a:spLocks noGrp="1"/>
          </p:cNvSpPr>
          <p:nvPr>
            <p:ph sz="quarter" idx="61"/>
          </p:nvPr>
        </p:nvSpPr>
        <p:spPr>
          <a:xfrm>
            <a:off x="5003483"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Content Placeholder 6"/>
          <p:cNvSpPr>
            <a:spLocks noGrp="1"/>
          </p:cNvSpPr>
          <p:nvPr>
            <p:ph sz="quarter" idx="62"/>
          </p:nvPr>
        </p:nvSpPr>
        <p:spPr>
          <a:xfrm>
            <a:off x="727265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40875473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8"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ntent Placeholder 2"/>
          <p:cNvSpPr>
            <a:spLocks noGrp="1"/>
          </p:cNvSpPr>
          <p:nvPr>
            <p:ph idx="28"/>
          </p:nvPr>
        </p:nvSpPr>
        <p:spPr>
          <a:xfrm>
            <a:off x="3540126"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7"/>
          </p:nvPr>
        </p:nvSpPr>
        <p:spPr>
          <a:xfrm>
            <a:off x="452438"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543300"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Text Placeholder 19"/>
          <p:cNvSpPr>
            <a:spLocks noGrp="1"/>
          </p:cNvSpPr>
          <p:nvPr>
            <p:ph type="body" sz="quarter" idx="15" hasCustomPrompt="1"/>
          </p:nvPr>
        </p:nvSpPr>
        <p:spPr>
          <a:xfrm>
            <a:off x="454025"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626224"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626224"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7"/>
          </p:nvPr>
        </p:nvSpPr>
        <p:spPr>
          <a:xfrm>
            <a:off x="452438"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52633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385763"/>
            <a:ext cx="8675688" cy="758825"/>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2437" y="1406524"/>
            <a:ext cx="8689976" cy="493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15"/>
          <p:cNvSpPr>
            <a:spLocks noChangeArrowheads="1"/>
          </p:cNvSpPr>
          <p:nvPr/>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Copyright"/>
          <p:cNvSpPr txBox="1">
            <a:spLocks noChangeArrowheads="1"/>
          </p:cNvSpPr>
          <p:nvPr/>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
        <p:nvSpPr>
          <p:cNvPr id="4"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
        <p:nvSpPr>
          <p:cNvPr id="7" name="Rectangle 15"/>
          <p:cNvSpPr>
            <a:spLocks noChangeArrowheads="1"/>
          </p:cNvSpPr>
          <p:nvPr userDrawn="1"/>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9"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455025" y="385763"/>
            <a:ext cx="685800" cy="914400"/>
          </a:xfrm>
          <a:noFill/>
          <a:ln>
            <a:noFill/>
          </a:ln>
        </p:spPr>
        <p:txBody>
          <a:bodyPr anchor="ctr" anchorCtr="0"/>
          <a:lstStyle>
            <a:lvl1pPr marL="0" indent="0" algn="ctr">
              <a:buFontTx/>
              <a:buNone/>
              <a:defRPr sz="1000" b="1">
                <a:solidFill>
                  <a:srgbClr val="808080"/>
                </a:solidFill>
              </a:defRPr>
            </a:lvl1pPr>
          </a:lstStyle>
          <a:p>
            <a:r>
              <a:rPr lang="en-US" dirty="0" smtClean="0"/>
              <a:t>Click icon to add picture</a:t>
            </a:r>
            <a:endParaRPr lang="en-GB" dirty="0"/>
          </a:p>
        </p:txBody>
      </p:sp>
      <p:sp>
        <p:nvSpPr>
          <p:cNvPr id="9" name="Text Placeholder 8"/>
          <p:cNvSpPr>
            <a:spLocks noGrp="1"/>
          </p:cNvSpPr>
          <p:nvPr>
            <p:ph type="body" sz="quarter" idx="12"/>
          </p:nvPr>
        </p:nvSpPr>
        <p:spPr>
          <a:xfrm>
            <a:off x="449263" y="1406525"/>
            <a:ext cx="86868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Title 1"/>
          <p:cNvSpPr>
            <a:spLocks noGrp="1"/>
          </p:cNvSpPr>
          <p:nvPr>
            <p:ph type="title"/>
          </p:nvPr>
        </p:nvSpPr>
        <p:spPr>
          <a:xfrm>
            <a:off x="455613" y="382588"/>
            <a:ext cx="7900987" cy="758825"/>
          </a:xfrm>
        </p:spPr>
        <p:txBody>
          <a:bodyPr/>
          <a:lstStyle/>
          <a:p>
            <a:r>
              <a:rPr lang="en-US" smtClean="0"/>
              <a:t>Click to edit Master title style</a:t>
            </a:r>
            <a:endParaRPr lang="en-GB" dirty="0"/>
          </a:p>
        </p:txBody>
      </p:sp>
      <p:sp>
        <p:nvSpPr>
          <p:cNvPr id="1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50310" y="1406525"/>
            <a:ext cx="2736340" cy="3838575"/>
          </a:xfrm>
        </p:spPr>
        <p:txBody>
          <a:bodyPr anchor="ctr" anchorCtr="0"/>
          <a:lstStyle>
            <a:lvl1pPr marL="0" indent="0" algn="ctr">
              <a:buFontTx/>
              <a:buNone/>
              <a:defRPr sz="1200" b="1">
                <a:solidFill>
                  <a:srgbClr val="808080"/>
                </a:solidFill>
              </a:defRPr>
            </a:lvl1pPr>
          </a:lstStyle>
          <a:p>
            <a:r>
              <a:rPr lang="en-US" dirty="0" smtClean="0"/>
              <a:t>Click icon to add picture</a:t>
            </a:r>
            <a:endParaRPr lang="en-GB" dirty="0"/>
          </a:p>
        </p:txBody>
      </p:sp>
      <p:sp>
        <p:nvSpPr>
          <p:cNvPr id="13" name="Text Placeholder 12"/>
          <p:cNvSpPr>
            <a:spLocks noGrp="1"/>
          </p:cNvSpPr>
          <p:nvPr>
            <p:ph type="body" sz="quarter" idx="12"/>
          </p:nvPr>
        </p:nvSpPr>
        <p:spPr>
          <a:xfrm>
            <a:off x="3802063" y="1406525"/>
            <a:ext cx="53340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Title 1"/>
          <p:cNvSpPr>
            <a:spLocks noGrp="1"/>
          </p:cNvSpPr>
          <p:nvPr>
            <p:ph type="title"/>
          </p:nvPr>
        </p:nvSpPr>
        <p:spPr>
          <a:xfrm>
            <a:off x="455613" y="382588"/>
            <a:ext cx="8686800" cy="758825"/>
          </a:xfrm>
        </p:spPr>
        <p:txBody>
          <a:bodyPr/>
          <a:lstStyle/>
          <a:p>
            <a:r>
              <a:rPr lang="en-US" smtClean="0"/>
              <a:t>Click to edit Master title style</a:t>
            </a:r>
            <a:endParaRPr lang="en-GB" dirty="0"/>
          </a:p>
        </p:txBody>
      </p:sp>
      <p:sp>
        <p:nvSpPr>
          <p:cNvPr id="17"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094435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OW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59482" y="3257541"/>
            <a:ext cx="4083824" cy="342917"/>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50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29403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4" name="OWLabel"/>
          <p:cNvSpPr/>
          <p:nvPr userDrawn="1"/>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000000"/>
                </a:solidFill>
                <a:latin typeface="Arial"/>
              </a:rPr>
              <a:t>Draft</a:t>
            </a:r>
            <a:endParaRPr lang="en-US" b="1" dirty="0">
              <a:solidFill>
                <a:srgbClr val="000000"/>
              </a:solidFill>
              <a:latin typeface="Arial"/>
            </a:endParaRPr>
          </a:p>
        </p:txBody>
      </p:sp>
    </p:spTree>
    <p:extLst>
      <p:ext uri="{BB962C8B-B14F-4D97-AF65-F5344CB8AC3E}">
        <p14:creationId xmlns:p14="http://schemas.microsoft.com/office/powerpoint/2010/main" val="2743656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40357427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9865572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9855807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4230499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0"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5653375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74695147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6143010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78004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32990197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dirty="0" smtClean="0"/>
              <a:t>Click icon to add table</a:t>
            </a:r>
            <a:endParaRPr lang="en-GB" noProof="0" dirty="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dirty="0">
              <a:solidFill>
                <a:srgbClr val="000000"/>
              </a:solidFill>
            </a:endParaRPr>
          </a:p>
        </p:txBody>
      </p:sp>
    </p:spTree>
    <p:extLst>
      <p:ext uri="{BB962C8B-B14F-4D97-AF65-F5344CB8AC3E}">
        <p14:creationId xmlns:p14="http://schemas.microsoft.com/office/powerpoint/2010/main" val="139630817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80124851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Tree>
    <p:extLst>
      <p:ext uri="{BB962C8B-B14F-4D97-AF65-F5344CB8AC3E}">
        <p14:creationId xmlns:p14="http://schemas.microsoft.com/office/powerpoint/2010/main" val="52559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95461795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71473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alification">
    <p:spTree>
      <p:nvGrpSpPr>
        <p:cNvPr id="1" name=""/>
        <p:cNvGrpSpPr/>
        <p:nvPr/>
      </p:nvGrpSpPr>
      <p:grpSpPr>
        <a:xfrm>
          <a:off x="0" y="0"/>
          <a:ext cx="0" cy="0"/>
          <a:chOff x="0" y="0"/>
          <a:chExt cx="0" cy="0"/>
        </a:xfrm>
      </p:grpSpPr>
      <p:graphicFrame>
        <p:nvGraphicFramePr>
          <p:cNvPr id="7" name="TextConfOW-S-TEST[D]DATA"/>
          <p:cNvGraphicFramePr>
            <a:graphicFrameLocks noGrp="1"/>
          </p:cNvGraphicFramePr>
          <p:nvPr userDrawn="1">
            <p:extLst>
              <p:ext uri="{D42A27DB-BD31-4B8C-83A1-F6EECF244321}">
                <p14:modId xmlns:p14="http://schemas.microsoft.com/office/powerpoint/2010/main" val="158405582"/>
              </p:ext>
            </p:extLst>
          </p:nvPr>
        </p:nvGraphicFramePr>
        <p:xfrm>
          <a:off x="454026" y="2508504"/>
          <a:ext cx="8686800" cy="1840992"/>
        </p:xfrm>
        <a:graphic>
          <a:graphicData uri="http://schemas.openxmlformats.org/drawingml/2006/table">
            <a:tbl>
              <a:tblPr/>
              <a:tblGrid>
                <a:gridCol w="2774759"/>
                <a:gridCol w="5912041"/>
              </a:tblGrid>
              <a:tr h="25613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rgbClr val="002C77"/>
                          </a:solidFill>
                          <a:effectLst/>
                          <a:latin typeface="Arial" charset="0"/>
                          <a:cs typeface="Arial" charset="0"/>
                        </a:rPr>
                        <a:t>QUALIFICATIONS, ASSUMPTIONS AND LIMITING CONDITIONS</a:t>
                      </a:r>
                      <a:endParaRPr kumimoji="0" lang="en-GB" sz="1400" b="0" i="0" u="none" strike="noStrike" cap="none" normalizeH="0" baseline="0" dirty="0" smtClean="0">
                        <a:ln>
                          <a:noFill/>
                        </a:ln>
                        <a:solidFill>
                          <a:srgbClr val="002C77"/>
                        </a:solidFill>
                        <a:effectLst/>
                        <a:latin typeface="Arial" charset="0"/>
                        <a:cs typeface="Arial" charset="0"/>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This report is for the exclusive use of the  client named herein. This report is not intended for general circulation or publication, nor is it to be reproduced, quoted or distributed for any purpose without the prior written permission of . There are no third party beneficiaries with respect to this report, and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a:t>
                      </a:r>
                    </a:p>
                  </a:txBody>
                  <a:tcPr marL="36576" marR="36576" marT="18288" marB="18288"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04065861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52454971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4551611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51241728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54583880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9345408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9872184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dirty="0" smtClean="0"/>
              <a:t>Click icon to add table</a:t>
            </a:r>
            <a:endParaRPr lang="en-GB" noProof="0" dirty="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dirty="0">
              <a:solidFill>
                <a:srgbClr val="000000"/>
              </a:solidFill>
            </a:endParaRPr>
          </a:p>
        </p:txBody>
      </p:sp>
    </p:spTree>
    <p:extLst>
      <p:ext uri="{BB962C8B-B14F-4D97-AF65-F5344CB8AC3E}">
        <p14:creationId xmlns:p14="http://schemas.microsoft.com/office/powerpoint/2010/main" val="1261772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identiality">
    <p:spTree>
      <p:nvGrpSpPr>
        <p:cNvPr id="1" name=""/>
        <p:cNvGrpSpPr/>
        <p:nvPr/>
      </p:nvGrpSpPr>
      <p:grpSpPr>
        <a:xfrm>
          <a:off x="0" y="0"/>
          <a:ext cx="0" cy="0"/>
          <a:chOff x="0" y="0"/>
          <a:chExt cx="0" cy="0"/>
        </a:xfrm>
      </p:grpSpPr>
      <p:graphicFrame>
        <p:nvGraphicFramePr>
          <p:cNvPr id="7" name="TextCopyWriOW"/>
          <p:cNvGraphicFramePr>
            <a:graphicFrameLocks noGrp="1"/>
          </p:cNvGraphicFramePr>
          <p:nvPr userDrawn="1">
            <p:extLst>
              <p:ext uri="{D42A27DB-BD31-4B8C-83A1-F6EECF244321}">
                <p14:modId xmlns:p14="http://schemas.microsoft.com/office/powerpoint/2010/main" val="1519251262"/>
              </p:ext>
            </p:extLst>
          </p:nvPr>
        </p:nvGraphicFramePr>
        <p:xfrm>
          <a:off x="454026" y="2889504"/>
          <a:ext cx="8686800" cy="1078992"/>
        </p:xfrm>
        <a:graphic>
          <a:graphicData uri="http://schemas.openxmlformats.org/drawingml/2006/table">
            <a:tbl>
              <a:tblPr/>
              <a:tblGrid>
                <a:gridCol w="2774759"/>
                <a:gridCol w="5912041"/>
              </a:tblGrid>
              <a:tr h="63015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charset="0"/>
                          <a:cs typeface="Arial" charset="0"/>
                        </a:rPr>
                        <a:t>CONFIDENTIALITY
</a:t>
                      </a:r>
                      <a:endParaRPr kumimoji="0" lang="en-GB" sz="1400" b="0" i="0" u="none" strike="noStrike" cap="none" normalizeH="0" baseline="0" dirty="0" smtClean="0">
                        <a:ln>
                          <a:noFill/>
                        </a:ln>
                        <a:solidFill>
                          <a:schemeClr val="tx2"/>
                        </a:solidFill>
                        <a:effectLst/>
                        <a:latin typeface="Arial" charset="0"/>
                        <a:cs typeface="Arial" charset="0"/>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Our clients’ industries are extremely competitive. The confidentiality of companies' plans and data is obviously critical.  will protect the confidentiality of all such client information.
Similarly, management consulting is a competitive business. We view our approaches and insights as proprietary and therefore look to our clients to protect 's interests in our presentations, methodologies and analytical techniques. Under no circumstances should this material be shared with any third party without the written consent of .
Copyright © </a:t>
                      </a:r>
                    </a:p>
                  </a:txBody>
                  <a:tcPr marL="36576" marR="36576" marT="18288" marB="182880"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5613" y="382588"/>
            <a:ext cx="8686800" cy="758825"/>
          </a:xfrm>
        </p:spPr>
        <p:txBody>
          <a:bodyPr/>
          <a:lstStyle>
            <a:lvl1pPr>
              <a:defRPr/>
            </a:lvl1pPr>
          </a:lstStyle>
          <a:p>
            <a:r>
              <a:rPr lang="en-US" dirty="0" smtClean="0"/>
              <a:t>Table of Contents</a:t>
            </a:r>
            <a:endParaRPr lang="en-GB" dirty="0"/>
          </a:p>
        </p:txBody>
      </p:sp>
    </p:spTree>
    <p:extLst>
      <p:ext uri="{BB962C8B-B14F-4D97-AF65-F5344CB8AC3E}">
        <p14:creationId xmlns:p14="http://schemas.microsoft.com/office/powerpoint/2010/main" val="38920872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Content Placeholder 2"/>
          <p:cNvSpPr>
            <a:spLocks noGrp="1"/>
          </p:cNvSpPr>
          <p:nvPr>
            <p:ph idx="1"/>
          </p:nvPr>
        </p:nvSpPr>
        <p:spPr>
          <a:xfrm>
            <a:off x="452438"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2"/>
          <p:cNvSpPr>
            <a:spLocks noGrp="1"/>
          </p:cNvSpPr>
          <p:nvPr>
            <p:ph idx="11"/>
          </p:nvPr>
        </p:nvSpPr>
        <p:spPr>
          <a:xfrm>
            <a:off x="5249863"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Text Placeholder 19"/>
          <p:cNvSpPr>
            <a:spLocks noGrp="1"/>
          </p:cNvSpPr>
          <p:nvPr>
            <p:ph type="body" sz="quarter" idx="15" hasCustomPrompt="1"/>
          </p:nvPr>
        </p:nvSpPr>
        <p:spPr>
          <a:xfrm>
            <a:off x="454025"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52438"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11"/>
          </p:nvPr>
        </p:nvSpPr>
        <p:spPr>
          <a:xfrm>
            <a:off x="5249863"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dirty="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4.emf"/><Relationship Id="rId2" Type="http://schemas.openxmlformats.org/officeDocument/2006/relationships/slideLayout" Target="../slideLayouts/slideLayout25.xml"/><Relationship Id="rId16"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7.xml"/><Relationship Id="rId10" Type="http://schemas.openxmlformats.org/officeDocument/2006/relationships/slideLayout" Target="../slideLayouts/slideLayout33.xml"/><Relationship Id="rId19" Type="http://schemas.openxmlformats.org/officeDocument/2006/relationships/image" Target="../media/image6.w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7.emf"/><Relationship Id="rId2" Type="http://schemas.openxmlformats.org/officeDocument/2006/relationships/slideLayout" Target="../slideLayouts/slideLayout37.xml"/><Relationship Id="rId16" Type="http://schemas.openxmlformats.org/officeDocument/2006/relationships/oleObject" Target="../embeddings/oleObject2.bin"/><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ags" Target="../tags/tag9.xml"/><Relationship Id="rId10" Type="http://schemas.openxmlformats.org/officeDocument/2006/relationships/slideLayout" Target="../slideLayouts/slideLayout45.xml"/><Relationship Id="rId19" Type="http://schemas.openxmlformats.org/officeDocument/2006/relationships/image" Target="../media/image6.wmf"/><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25"/>
            </p:custDataLst>
          </p:nvPr>
        </p:nvSpPr>
        <p:spPr bwMode="gray">
          <a:xfrm>
            <a:off x="455613" y="382588"/>
            <a:ext cx="86868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BodyText"/>
          <p:cNvSpPr>
            <a:spLocks noGrp="1" noChangeArrowheads="1"/>
          </p:cNvSpPr>
          <p:nvPr>
            <p:ph type="body" idx="1"/>
            <p:custDataLst>
              <p:tags r:id="rId26"/>
            </p:custDataLst>
          </p:nvPr>
        </p:nvSpPr>
        <p:spPr bwMode="gray">
          <a:xfrm>
            <a:off x="452437" y="1406524"/>
            <a:ext cx="8689975"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45" name="Copyright" hidden="1"/>
          <p:cNvSpPr txBox="1">
            <a:spLocks noChangeArrowheads="1"/>
          </p:cNvSpPr>
          <p:nvPr>
            <p:custDataLst>
              <p:tags r:id="rId27"/>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dirty="0" smtClean="0">
                <a:solidFill>
                  <a:srgbClr val="7C848A"/>
                </a:solidFill>
                <a:cs typeface="Arial" charset="0"/>
                <a:sym typeface="Arial"/>
              </a:rPr>
              <a:t>© OLI Scenario 386</a:t>
            </a:r>
            <a:endParaRPr lang="en-US" sz="700" dirty="0">
              <a:solidFill>
                <a:srgbClr val="7C848A"/>
              </a:solidFill>
              <a:cs typeface="Arial" charset="0"/>
              <a:sym typeface="Arial"/>
            </a:endParaRPr>
          </a:p>
        </p:txBody>
      </p:sp>
      <p:sp>
        <p:nvSpPr>
          <p:cNvPr id="1052" name="Date" hidden="1"/>
          <p:cNvSpPr>
            <a:spLocks noGrp="1" noChangeArrowheads="1"/>
          </p:cNvSpPr>
          <p:nvPr>
            <p:ph type="dt" sz="half" idx="2"/>
            <p:custDataLst>
              <p:tags r:id="rId28"/>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mn-cs"/>
                <a:sym typeface="Arial"/>
              </a:defRPr>
            </a:lvl1pPr>
          </a:lstStyle>
          <a:p>
            <a:fld id="{78DCCF3D-6F53-4BF5-8CEB-A9CBE917FDF8}" type="datetime4">
              <a:rPr lang="en-US" smtClean="0"/>
              <a:pPr/>
              <a:t>September 17, 2015</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98"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Arial"/>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5"/>
            </p:custDataLst>
            <p:extLst>
              <p:ext uri="{D42A27DB-BD31-4B8C-83A1-F6EECF244321}">
                <p14:modId xmlns:p14="http://schemas.microsoft.com/office/powerpoint/2010/main" val="23202788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44"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8"/>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9"/>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
        <p:nvSpPr>
          <p:cNvPr id="2" name="OWLabel"/>
          <p:cNvSpPr/>
          <p:nvPr/>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dirty="0" smtClean="0">
                <a:solidFill>
                  <a:srgbClr val="000000"/>
                </a:solidFill>
                <a:latin typeface="Arial"/>
              </a:rPr>
              <a:t>Draft</a:t>
            </a:r>
            <a:endParaRPr lang="en-US" b="1" dirty="0">
              <a:solidFill>
                <a:srgbClr val="000000"/>
              </a:solidFill>
              <a:latin typeface="Arial"/>
            </a:endParaRPr>
          </a:p>
        </p:txBody>
      </p:sp>
    </p:spTree>
    <p:extLst>
      <p:ext uri="{BB962C8B-B14F-4D97-AF65-F5344CB8AC3E}">
        <p14:creationId xmlns:p14="http://schemas.microsoft.com/office/powerpoint/2010/main" val="35120427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ext uri="{D42A27DB-BD31-4B8C-83A1-F6EECF244321}">
                <p14:modId xmlns:p14="http://schemas.microsoft.com/office/powerpoint/2010/main" val="5329229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53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8"/>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9"/>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Tree>
    <p:extLst>
      <p:ext uri="{BB962C8B-B14F-4D97-AF65-F5344CB8AC3E}">
        <p14:creationId xmlns:p14="http://schemas.microsoft.com/office/powerpoint/2010/main" val="36013411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P-18 Risk Appetite testing</a:t>
            </a:r>
            <a:endParaRPr lang="en-US" dirty="0"/>
          </a:p>
        </p:txBody>
      </p:sp>
      <p:sp>
        <p:nvSpPr>
          <p:cNvPr id="3" name="Content Placeholder 2"/>
          <p:cNvSpPr>
            <a:spLocks noGrp="1"/>
          </p:cNvSpPr>
          <p:nvPr>
            <p:ph idx="1"/>
          </p:nvPr>
        </p:nvSpPr>
        <p:spPr>
          <a:xfrm>
            <a:off x="400116" y="952452"/>
            <a:ext cx="8802556" cy="4738117"/>
          </a:xfrm>
        </p:spPr>
        <p:txBody>
          <a:bodyPr/>
          <a:lstStyle/>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Testing uses P-18 Round 3 balances and draft Risk Appetite limits (scheduled for Board review on 9/25)</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12 metrics tested against Risk Appetite limits: no amber or red limit breaches</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Risk Appetite metric evaluation avenues:</a:t>
            </a:r>
          </a:p>
          <a:p>
            <a:pPr marL="477838" lvl="1" indent="-169863" defTabSz="939800">
              <a:spcBef>
                <a:spcPct val="60000"/>
              </a:spcBef>
              <a:buFontTx/>
              <a:buChar char="•"/>
            </a:pPr>
            <a:r>
              <a:rPr lang="en-US" kern="1200" dirty="0" smtClean="0">
                <a:solidFill>
                  <a:schemeClr val="tx1"/>
                </a:solidFill>
                <a:ea typeface="Arial Unicode MS" pitchFamily="34" charset="-128"/>
                <a:cs typeface="Arial" charset="0"/>
              </a:rPr>
              <a:t>Quantitative comparison – Where available, metric values were calculated and compared to limits</a:t>
            </a:r>
          </a:p>
          <a:p>
            <a:pPr marL="477838" lvl="1" indent="-169863" defTabSz="939800">
              <a:spcBef>
                <a:spcPct val="60000"/>
              </a:spcBef>
              <a:buFontTx/>
              <a:buChar char="•"/>
            </a:pPr>
            <a:r>
              <a:rPr lang="en-US" kern="1200" dirty="0" smtClean="0">
                <a:solidFill>
                  <a:schemeClr val="tx1"/>
                </a:solidFill>
                <a:ea typeface="Arial Unicode MS" pitchFamily="34" charset="-128"/>
                <a:cs typeface="Arial" charset="0"/>
              </a:rPr>
              <a:t>Qualitative analysis – Where metric values could not be calculated (either due to granularity of P-18 forecast or nature of the risk type), qualitative statements were provided to gauge breach potential</a:t>
            </a:r>
          </a:p>
          <a:p>
            <a:pPr marL="477838" lvl="1" indent="-169863" defTabSz="939800">
              <a:spcBef>
                <a:spcPct val="60000"/>
              </a:spcBef>
              <a:buFontTx/>
              <a:buChar char="•"/>
            </a:pPr>
            <a:r>
              <a:rPr lang="en-US" kern="1200" dirty="0" smtClean="0">
                <a:solidFill>
                  <a:schemeClr val="tx1"/>
                </a:solidFill>
                <a:ea typeface="Arial Unicode MS" pitchFamily="34" charset="-128"/>
                <a:cs typeface="Arial" charset="0"/>
              </a:rPr>
              <a:t>Stress testing – The P-18 has not been evaluated using integrated stress testing. Risk Appetite metrics will be tested during annual stress testing exercises</a:t>
            </a:r>
          </a:p>
          <a:p>
            <a:pPr marL="169863" indent="-169863" defTabSz="939800">
              <a:spcBef>
                <a:spcPct val="60000"/>
              </a:spcBef>
              <a:buFontTx/>
              <a:buChar char="•"/>
            </a:pPr>
            <a:r>
              <a:rPr lang="en-US" kern="1200" dirty="0" smtClean="0">
                <a:solidFill>
                  <a:schemeClr val="tx1"/>
                </a:solidFill>
                <a:ea typeface="Arial Unicode MS" pitchFamily="34" charset="-128"/>
                <a:cs typeface="Arial" charset="0"/>
              </a:rPr>
              <a:t>Metric status definitions:</a:t>
            </a:r>
          </a:p>
          <a:p>
            <a:pPr marL="477838" lvl="1" indent="-169863" defTabSz="939800">
              <a:spcBef>
                <a:spcPct val="60000"/>
              </a:spcBef>
              <a:buFontTx/>
              <a:buChar char="•"/>
            </a:pPr>
            <a:r>
              <a:rPr lang="en-US" kern="1200" dirty="0" smtClean="0">
                <a:solidFill>
                  <a:schemeClr val="tx1"/>
                </a:solidFill>
                <a:ea typeface="Arial Unicode MS" pitchFamily="34" charset="-128"/>
                <a:cs typeface="Arial" charset="0"/>
              </a:rPr>
              <a:t>Green – Risk level within acceptable range; metric has not breached amber trigger</a:t>
            </a:r>
          </a:p>
          <a:p>
            <a:pPr marL="477838" lvl="1" indent="-169863" defTabSz="939800">
              <a:spcBef>
                <a:spcPct val="60000"/>
              </a:spcBef>
              <a:buFontTx/>
              <a:buChar char="•"/>
            </a:pPr>
            <a:r>
              <a:rPr lang="en-US" kern="1200" dirty="0" smtClean="0">
                <a:solidFill>
                  <a:schemeClr val="tx1"/>
                </a:solidFill>
                <a:ea typeface="Arial Unicode MS" pitchFamily="34" charset="-128"/>
                <a:cs typeface="Arial" charset="0"/>
              </a:rPr>
              <a:t>Amber – Risk level in danger of exceeding acceptable range; metric has breached amber trigger but not red limit</a:t>
            </a:r>
          </a:p>
          <a:p>
            <a:pPr marL="477838" lvl="1" indent="-169863" defTabSz="939800">
              <a:spcBef>
                <a:spcPct val="60000"/>
              </a:spcBef>
              <a:buFontTx/>
              <a:buChar char="•"/>
            </a:pPr>
            <a:r>
              <a:rPr lang="en-US" kern="1200" dirty="0" smtClean="0">
                <a:solidFill>
                  <a:schemeClr val="tx1"/>
                </a:solidFill>
                <a:ea typeface="Arial Unicode MS" pitchFamily="34" charset="-128"/>
                <a:cs typeface="Arial" charset="0"/>
              </a:rPr>
              <a:t>Red – Risk level in unacceptable range; metric has breached red limit</a:t>
            </a:r>
          </a:p>
        </p:txBody>
      </p:sp>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0</a:t>
            </a:fld>
            <a:endParaRPr lang="en-US" dirty="0"/>
          </a:p>
        </p:txBody>
      </p:sp>
    </p:spTree>
    <p:extLst>
      <p:ext uri="{BB962C8B-B14F-4D97-AF65-F5344CB8AC3E}">
        <p14:creationId xmlns:p14="http://schemas.microsoft.com/office/powerpoint/2010/main" val="2682323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375943"/>
          </a:xfrm>
        </p:spPr>
        <p:txBody>
          <a:bodyPr/>
          <a:lstStyle/>
          <a:p>
            <a:r>
              <a:rPr lang="en-US" dirty="0"/>
              <a:t>Draft </a:t>
            </a:r>
            <a:r>
              <a:rPr lang="en-US" dirty="0" smtClean="0"/>
              <a:t>limits and Risk Appetite test (1/3) </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14427454"/>
              </p:ext>
            </p:extLst>
          </p:nvPr>
        </p:nvGraphicFramePr>
        <p:xfrm>
          <a:off x="406644" y="962629"/>
          <a:ext cx="8883462" cy="2761488"/>
        </p:xfrm>
        <a:graphic>
          <a:graphicData uri="http://schemas.openxmlformats.org/drawingml/2006/table">
            <a:tbl>
              <a:tblPr firstRow="1" bandRow="1">
                <a:tableStyleId>{839DD9DD-9E6C-4910-8AC0-68ADFF6A6AFC}</a:tableStyleId>
              </a:tblPr>
              <a:tblGrid>
                <a:gridCol w="754372"/>
                <a:gridCol w="722921"/>
                <a:gridCol w="2137647"/>
                <a:gridCol w="692459"/>
                <a:gridCol w="958788"/>
                <a:gridCol w="862440"/>
                <a:gridCol w="833717"/>
                <a:gridCol w="1017263"/>
                <a:gridCol w="903855"/>
              </a:tblGrid>
              <a:tr h="213852">
                <a:tc>
                  <a:txBody>
                    <a:bodyPr/>
                    <a:lstStyle/>
                    <a:p>
                      <a:endParaRPr lang="en-US" sz="1100" dirty="0">
                        <a:solidFill>
                          <a:schemeClr val="accent1"/>
                        </a:solidFill>
                      </a:endParaRPr>
                    </a:p>
                  </a:txBody>
                  <a:tcPr marL="27432" marR="27432" marT="27432" marB="27432" anchor="b">
                    <a:lnB w="12700" cap="flat" cmpd="sng" algn="ctr">
                      <a:solidFill>
                        <a:schemeClr val="bg2"/>
                      </a:solidFill>
                      <a:prstDash val="solid"/>
                      <a:round/>
                      <a:headEnd type="none" w="med" len="med"/>
                      <a:tailEnd type="none" w="med" len="med"/>
                    </a:lnB>
                  </a:tcPr>
                </a:tc>
                <a:tc>
                  <a:txBody>
                    <a:bodyPr/>
                    <a:lstStyle/>
                    <a:p>
                      <a:pPr marL="0" algn="l" defTabSz="457200" rtl="0" eaLnBrk="1" latinLnBrk="0" hangingPunct="1"/>
                      <a:endParaRPr lang="en-US" sz="1100" b="1" kern="1200" dirty="0">
                        <a:solidFill>
                          <a:schemeClr val="accent1"/>
                        </a:solidFill>
                        <a:latin typeface="+mn-lt"/>
                        <a:ea typeface="+mn-ea"/>
                        <a:cs typeface="+mn-cs"/>
                      </a:endParaRPr>
                    </a:p>
                  </a:txBody>
                  <a:tcPr marL="27432" marR="27432" marT="27432" marB="27432" anchor="b">
                    <a:lnB w="12700" cap="flat" cmpd="sng" algn="ctr">
                      <a:solidFill>
                        <a:schemeClr val="bg2"/>
                      </a:solidFill>
                      <a:prstDash val="solid"/>
                      <a:round/>
                      <a:headEnd type="none" w="med" len="med"/>
                      <a:tailEnd type="none" w="med" len="med"/>
                    </a:lnB>
                  </a:tcPr>
                </a:tc>
                <a:tc>
                  <a:txBody>
                    <a:bodyPr/>
                    <a:lstStyle/>
                    <a:p>
                      <a:endParaRPr lang="en-US" sz="1100" baseline="30000" dirty="0">
                        <a:solidFill>
                          <a:schemeClr val="accent1"/>
                        </a:solidFill>
                      </a:endParaRPr>
                    </a:p>
                  </a:txBody>
                  <a:tcPr marL="27432" marR="27432" marT="27432" marB="27432" anchor="b">
                    <a:lnB w="12700" cap="flat" cmpd="sng" algn="ctr">
                      <a:solidFill>
                        <a:schemeClr val="bg2"/>
                      </a:solidFill>
                      <a:prstDash val="solid"/>
                      <a:round/>
                      <a:headEnd type="none" w="med" len="med"/>
                      <a:tailEnd type="none" w="med" len="med"/>
                    </a:lnB>
                  </a:tcPr>
                </a:tc>
                <a:tc>
                  <a:txBody>
                    <a:bodyPr/>
                    <a:lstStyle/>
                    <a:p>
                      <a:endParaRPr lang="en-US" sz="1100" dirty="0">
                        <a:solidFill>
                          <a:schemeClr val="accent1"/>
                        </a:solidFill>
                      </a:endParaRPr>
                    </a:p>
                  </a:txBody>
                  <a:tcPr marL="27432" marR="27432" marT="27432" marB="27432" anchor="b">
                    <a:lnR w="19050" cap="flat" cmpd="sng" algn="ctr">
                      <a:solidFill>
                        <a:schemeClr val="tx1"/>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gridSpan="3">
                  <a:txBody>
                    <a:bodyPr/>
                    <a:lstStyle/>
                    <a:p>
                      <a:pPr algn="ctr"/>
                      <a:r>
                        <a:rPr lang="en-US" sz="1100" dirty="0" smtClean="0">
                          <a:solidFill>
                            <a:schemeClr val="tx1"/>
                          </a:solidFill>
                        </a:rPr>
                        <a:t>P-18</a:t>
                      </a:r>
                      <a:r>
                        <a:rPr lang="en-US" sz="1100" baseline="0" dirty="0" smtClean="0">
                          <a:solidFill>
                            <a:schemeClr val="tx1"/>
                          </a:solidFill>
                        </a:rPr>
                        <a:t> (2016 – 2018) Risk Appetite test</a:t>
                      </a:r>
                      <a:endParaRPr lang="en-US" sz="1100" dirty="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hMerge="1">
                  <a:txBody>
                    <a:bodyPr/>
                    <a:lstStyle/>
                    <a:p>
                      <a:pPr algn="ctr"/>
                      <a:endParaRPr lang="en-US" sz="1100" dirty="0">
                        <a:solidFill>
                          <a:schemeClr val="tx1"/>
                        </a:solidFill>
                      </a:endParaRPr>
                    </a:p>
                  </a:txBody>
                  <a:tcPr marL="45720" marR="45720" anchor="b">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hMerge="1">
                  <a:txBody>
                    <a:bodyPr/>
                    <a:lstStyle/>
                    <a:p>
                      <a:pPr algn="ctr"/>
                      <a:endParaRPr lang="en-US" sz="1100" dirty="0">
                        <a:solidFill>
                          <a:schemeClr val="tx1"/>
                        </a:solidFill>
                      </a:endParaRPr>
                    </a:p>
                  </a:txBody>
                  <a:tcPr marL="45720" marR="45720" anchor="b">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endParaRPr lang="en-US" sz="1100" dirty="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tc>
                  <a:txBody>
                    <a:bodyPr/>
                    <a:lstStyle/>
                    <a:p>
                      <a:pPr marL="0" indent="0" algn="ctr">
                        <a:buFont typeface="Arial" panose="020B0604020202020204" pitchFamily="34" charset="0"/>
                        <a:buNone/>
                      </a:pPr>
                      <a:endParaRPr lang="en-US" sz="1100" dirty="0">
                        <a:solidFill>
                          <a:schemeClr val="bg1"/>
                        </a:solidFill>
                      </a:endParaRPr>
                    </a:p>
                  </a:txBody>
                  <a:tcPr marL="27432" marR="27432" marT="27432" marB="27432" anchor="b">
                    <a:lnB w="12700" cap="flat" cmpd="sng" algn="ctr">
                      <a:solidFill>
                        <a:schemeClr val="bg2"/>
                      </a:solidFill>
                      <a:prstDash val="solid"/>
                      <a:round/>
                      <a:headEnd type="none" w="med" len="med"/>
                      <a:tailEnd type="none" w="med" len="med"/>
                    </a:lnB>
                    <a:noFill/>
                  </a:tcPr>
                </a:tc>
              </a:tr>
              <a:tr h="352227">
                <a:tc>
                  <a:txBody>
                    <a:bodyPr/>
                    <a:lstStyle/>
                    <a:p>
                      <a:r>
                        <a:rPr lang="en-US" sz="1100" dirty="0" smtClean="0">
                          <a:solidFill>
                            <a:schemeClr val="accent1"/>
                          </a:solidFill>
                        </a:rPr>
                        <a:t>Risk type</a:t>
                      </a:r>
                      <a:endParaRPr lang="en-US" sz="1100" dirty="0">
                        <a:solidFill>
                          <a:schemeClr val="accent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l" defTabSz="457200" rtl="0" eaLnBrk="1" latinLnBrk="0" hangingPunct="1"/>
                      <a:r>
                        <a:rPr lang="en-US" sz="1100" b="0" kern="1200" dirty="0" smtClean="0">
                          <a:solidFill>
                            <a:schemeClr val="accent1"/>
                          </a:solidFill>
                          <a:latin typeface="+mn-lt"/>
                          <a:ea typeface="+mn-ea"/>
                          <a:cs typeface="+mn-cs"/>
                        </a:rPr>
                        <a:t>Scenario</a:t>
                      </a:r>
                      <a:endParaRPr lang="en-US" sz="1100" b="0" kern="1200" dirty="0">
                        <a:solidFill>
                          <a:schemeClr val="accent1"/>
                        </a:solidFill>
                        <a:latin typeface="+mn-lt"/>
                        <a:ea typeface="+mn-ea"/>
                        <a:cs typeface="+mn-cs"/>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baseline="30000" dirty="0">
                        <a:solidFill>
                          <a:schemeClr val="accent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endParaRPr lang="en-US" sz="1100" dirty="0">
                        <a:solidFill>
                          <a:schemeClr val="accent1"/>
                        </a:solidFill>
                      </a:endParaRPr>
                    </a:p>
                  </a:txBody>
                  <a:tcPr marL="27432" marR="27432" marT="27432" marB="27432">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Threshold Breach?</a:t>
                      </a:r>
                      <a:endParaRPr lang="en-US" sz="1100" dirty="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Date of Breach</a:t>
                      </a:r>
                      <a:endParaRPr lang="en-US" sz="1100" dirty="0">
                        <a:solidFill>
                          <a:schemeClr val="tx1"/>
                        </a:solidFill>
                      </a:endParaRPr>
                    </a:p>
                  </a:txBody>
                  <a:tcPr marL="27432" marR="27432" marT="27432" marB="27432" anchor="b">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Trough</a:t>
                      </a:r>
                      <a:r>
                        <a:rPr lang="en-US" sz="1100" baseline="0" dirty="0" smtClean="0">
                          <a:solidFill>
                            <a:schemeClr val="tx1"/>
                          </a:solidFill>
                        </a:rPr>
                        <a:t> Value</a:t>
                      </a:r>
                      <a:endParaRPr lang="en-US" sz="1100" dirty="0">
                        <a:solidFill>
                          <a:schemeClr val="tx1"/>
                        </a:solidFill>
                      </a:endParaRPr>
                    </a:p>
                  </a:txBody>
                  <a:tcPr marL="27432" marR="27432" marT="27432" marB="27432" anchor="b">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27432" marR="27432" marT="27432" marB="27432">
                    <a:lnL w="1905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207563">
                <a:tc rowSpan="10">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Capital adequacy</a:t>
                      </a: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r>
                        <a:rPr lang="en-US" sz="1050" dirty="0" smtClean="0"/>
                        <a:t>P-18 Baseline</a:t>
                      </a:r>
                      <a:endParaRPr lang="en-US" sz="1050" dirty="0"/>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i="0" kern="1200" dirty="0" smtClean="0">
                          <a:solidFill>
                            <a:schemeClr val="tx1"/>
                          </a:solidFill>
                          <a:latin typeface="+mn-lt"/>
                          <a:ea typeface="+mn-ea"/>
                          <a:cs typeface="+mn-cs"/>
                        </a:rPr>
                        <a:t>* </a:t>
                      </a:r>
                      <a:r>
                        <a:rPr lang="en-US" sz="1050" dirty="0" smtClean="0"/>
                        <a:t>Common Equity Tier 1 </a:t>
                      </a:r>
                      <a:r>
                        <a:rPr lang="en-US" sz="1050" b="0" baseline="0" dirty="0" smtClean="0">
                          <a:solidFill>
                            <a:schemeClr val="tx1"/>
                          </a:solidFill>
                          <a:latin typeface="+mn-lt"/>
                        </a:rPr>
                        <a:t>Ratio</a:t>
                      </a:r>
                      <a:endParaRPr lang="en-US" sz="1050" dirty="0"/>
                    </a:p>
                  </a:txBody>
                  <a:tcPr marL="27432" marR="27432" marT="27432" marB="27432">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solidFill>
                            <a:schemeClr val="tx1"/>
                          </a:solidFill>
                          <a:latin typeface="+mn-lt"/>
                        </a:rPr>
                        <a:t>SBNA </a:t>
                      </a: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No</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N/A</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1" dirty="0" smtClean="0">
                          <a:solidFill>
                            <a:schemeClr val="bg1"/>
                          </a:solidFill>
                          <a:latin typeface="+mn-lt"/>
                        </a:rPr>
                        <a:t>12.73%</a:t>
                      </a:r>
                      <a:endParaRPr lang="en-US" sz="1050" b="1" dirty="0">
                        <a:solidFill>
                          <a:schemeClr val="bg1"/>
                        </a:solidFill>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050" dirty="0" smtClean="0">
                          <a:latin typeface="+mn-lt"/>
                        </a:rPr>
                        <a:t>11.00%</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10.75%</a:t>
                      </a: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latin typeface="+mn-lt"/>
                        </a:rPr>
                        <a:t>Tier</a:t>
                      </a:r>
                      <a:r>
                        <a:rPr lang="en-US" sz="1050" b="0" baseline="0" dirty="0" smtClean="0">
                          <a:latin typeface="+mn-lt"/>
                        </a:rPr>
                        <a:t> 1 Risk-based Capital </a:t>
                      </a:r>
                      <a:r>
                        <a:rPr lang="en-US" sz="1050" b="0" baseline="0" dirty="0" smtClean="0">
                          <a:solidFill>
                            <a:schemeClr val="tx1"/>
                          </a:solidFill>
                          <a:latin typeface="+mn-lt"/>
                        </a:rPr>
                        <a:t>Ratio</a:t>
                      </a:r>
                      <a:endParaRPr lang="en-US" sz="1050" b="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b="0" dirty="0" smtClean="0">
                          <a:latin typeface="+mn-lt"/>
                        </a:rPr>
                        <a:t>No</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N/A</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1" dirty="0" smtClean="0">
                          <a:solidFill>
                            <a:schemeClr val="bg1"/>
                          </a:solidFill>
                          <a:latin typeface="+mn-lt"/>
                        </a:rPr>
                        <a:t>12.73%</a:t>
                      </a: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050" dirty="0" smtClean="0">
                          <a:latin typeface="+mn-lt"/>
                        </a:rPr>
                        <a:t>12.50%</a:t>
                      </a:r>
                      <a:endParaRPr lang="en-US" sz="1050" dirty="0">
                        <a:latin typeface="+mn-lt"/>
                      </a:endParaRP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12.25%</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Total Capital</a:t>
                      </a:r>
                      <a:r>
                        <a:rPr lang="en-US" sz="1050" b="0" baseline="0" dirty="0" smtClean="0"/>
                        <a:t> </a:t>
                      </a:r>
                      <a:r>
                        <a:rPr lang="en-US" sz="1050" b="0" baseline="0" dirty="0" smtClean="0">
                          <a:solidFill>
                            <a:schemeClr val="tx1"/>
                          </a:solidFill>
                          <a:latin typeface="+mn-lt"/>
                        </a:rPr>
                        <a:t>Ratio</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b="0" dirty="0" smtClean="0">
                          <a:latin typeface="+mn-lt"/>
                        </a:rPr>
                        <a:t>No</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N/A</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1" dirty="0" smtClean="0">
                          <a:solidFill>
                            <a:schemeClr val="bg1"/>
                          </a:solidFill>
                          <a:latin typeface="+mn-lt"/>
                        </a:rPr>
                        <a:t>14.42%</a:t>
                      </a: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050" dirty="0" smtClean="0">
                          <a:latin typeface="+mn-lt"/>
                        </a:rPr>
                        <a:t>14.30%</a:t>
                      </a:r>
                      <a:endParaRPr lang="en-US" sz="1050" dirty="0">
                        <a:latin typeface="+mn-lt"/>
                      </a:endParaRP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14.05%</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i="0" kern="1200" dirty="0" smtClean="0">
                          <a:solidFill>
                            <a:schemeClr val="tx1"/>
                          </a:solidFill>
                          <a:latin typeface="+mn-lt"/>
                          <a:ea typeface="+mn-ea"/>
                          <a:cs typeface="+mn-cs"/>
                        </a:rPr>
                        <a:t>* </a:t>
                      </a:r>
                      <a:r>
                        <a:rPr lang="en-US" sz="1050" b="0" dirty="0" smtClean="0"/>
                        <a:t>Tier</a:t>
                      </a:r>
                      <a:r>
                        <a:rPr lang="en-US" sz="1050" b="0" baseline="0" dirty="0" smtClean="0"/>
                        <a:t> 1 Leverage </a:t>
                      </a:r>
                      <a:r>
                        <a:rPr lang="en-US" sz="1050" b="0" baseline="0" dirty="0" smtClean="0">
                          <a:solidFill>
                            <a:schemeClr val="tx1"/>
                          </a:solidFill>
                          <a:latin typeface="+mn-lt"/>
                        </a:rPr>
                        <a:t>Ratio</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No</a:t>
                      </a:r>
                      <a:endParaRPr lang="en-US" sz="1050" dirty="0">
                        <a:latin typeface="+mn-lt"/>
                      </a:endParaRP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N/A</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1" dirty="0" smtClean="0">
                          <a:solidFill>
                            <a:schemeClr val="bg1"/>
                          </a:solidFill>
                          <a:latin typeface="+mn-lt"/>
                        </a:rPr>
                        <a:t>11.32%</a:t>
                      </a:r>
                      <a:endParaRPr lang="en-US" sz="1050" b="1" dirty="0">
                        <a:solidFill>
                          <a:schemeClr val="bg1"/>
                        </a:solidFill>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050" dirty="0" smtClean="0">
                          <a:latin typeface="+mn-lt"/>
                        </a:rPr>
                        <a:t>9.95%</a:t>
                      </a:r>
                      <a:endParaRPr lang="en-US" sz="1050" dirty="0">
                        <a:latin typeface="+mn-lt"/>
                      </a:endParaRP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9.70%</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Tangible</a:t>
                      </a:r>
                      <a:r>
                        <a:rPr lang="en-US" sz="1050" b="0" baseline="0" dirty="0" smtClean="0"/>
                        <a:t> Common Equity </a:t>
                      </a:r>
                      <a:r>
                        <a:rPr lang="en-US" sz="1050" b="0" baseline="0" dirty="0" smtClean="0">
                          <a:solidFill>
                            <a:schemeClr val="tx1"/>
                          </a:solidFill>
                          <a:latin typeface="+mn-lt"/>
                        </a:rPr>
                        <a:t>Ratio</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smtClean="0">
                          <a:latin typeface="+mn-lt"/>
                        </a:rPr>
                        <a:t>No</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dirty="0" smtClean="0">
                          <a:latin typeface="+mn-lt"/>
                        </a:rPr>
                        <a:t>N/A</a:t>
                      </a: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1" dirty="0" smtClean="0">
                          <a:solidFill>
                            <a:schemeClr val="bg1"/>
                          </a:solidFill>
                          <a:latin typeface="+mn-lt"/>
                        </a:rPr>
                        <a:t>11.65%</a:t>
                      </a: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050" dirty="0" smtClean="0">
                          <a:latin typeface="+mn-lt"/>
                        </a:rPr>
                        <a:t>9.90%</a:t>
                      </a:r>
                      <a:endParaRPr lang="en-US" sz="1050" dirty="0">
                        <a:latin typeface="+mn-lt"/>
                      </a:endParaRP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dirty="0" smtClean="0">
                          <a:latin typeface="+mn-lt"/>
                        </a:rPr>
                        <a:t>9.65%</a:t>
                      </a:r>
                      <a:endParaRPr lang="en-US" sz="105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rowSpan="5">
                  <a:txBody>
                    <a:bodyPr/>
                    <a:lstStyle/>
                    <a:p>
                      <a:r>
                        <a:rPr lang="en-US" sz="1050" b="0" dirty="0" smtClean="0"/>
                        <a:t>BHC Stress</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i="0" kern="1200" dirty="0" smtClean="0">
                          <a:solidFill>
                            <a:schemeClr val="tx1"/>
                          </a:solidFill>
                          <a:latin typeface="+mn-lt"/>
                          <a:ea typeface="+mn-ea"/>
                          <a:cs typeface="+mn-cs"/>
                        </a:rPr>
                        <a:t>* </a:t>
                      </a:r>
                      <a:r>
                        <a:rPr lang="en-US" sz="1050" dirty="0" smtClean="0"/>
                        <a:t>Common Equity Tier 1 </a:t>
                      </a:r>
                      <a:r>
                        <a:rPr lang="en-US" sz="1050" b="0" baseline="0" dirty="0" smtClean="0">
                          <a:solidFill>
                            <a:schemeClr val="tx1"/>
                          </a:solidFill>
                          <a:latin typeface="+mn-lt"/>
                        </a:rPr>
                        <a:t>Ratio</a:t>
                      </a:r>
                      <a:endParaRPr lang="en-US" sz="105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dirty="0" smtClean="0">
                          <a:latin typeface="+mn-lt"/>
                        </a:rPr>
                        <a:t>Stressed values not available for P-18</a:t>
                      </a:r>
                    </a:p>
                  </a:txBody>
                  <a:tcPr marL="27432" marR="27432" marT="27432" marB="27432">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7.55%</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6.50%</a:t>
                      </a:r>
                      <a:endParaRPr lang="en-US" sz="1050" b="0" i="0" u="none" strike="noStrike" dirty="0">
                        <a:solidFill>
                          <a:srgbClr val="000000"/>
                        </a:solidFill>
                        <a:effectLst/>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latin typeface="+mn-lt"/>
                        </a:rPr>
                        <a:t>Tier</a:t>
                      </a:r>
                      <a:r>
                        <a:rPr lang="en-US" sz="1050" b="0" baseline="0" dirty="0" smtClean="0">
                          <a:latin typeface="+mn-lt"/>
                        </a:rPr>
                        <a:t> 1 Risk-based Capital </a:t>
                      </a:r>
                      <a:r>
                        <a:rPr lang="en-US" sz="1050" b="0" baseline="0" dirty="0" smtClean="0">
                          <a:solidFill>
                            <a:schemeClr val="tx1"/>
                          </a:solidFill>
                          <a:latin typeface="+mn-lt"/>
                        </a:rPr>
                        <a:t>Ratio</a:t>
                      </a:r>
                      <a:endParaRPr lang="en-US" sz="1050" b="0" dirty="0">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smtClean="0">
                          <a:latin typeface="+mn-lt"/>
                        </a:rPr>
                        <a:t>Stressed values not available for P-18</a:t>
                      </a:r>
                      <a:endParaRPr lang="en-US" sz="1050" i="1" dirty="0" smtClean="0">
                        <a:latin typeface="+mn-lt"/>
                      </a:endParaRPr>
                    </a:p>
                  </a:txBody>
                  <a:tcPr marL="27432" marR="27432" marT="27432" marB="27432">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9.05%</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8.00%</a:t>
                      </a:r>
                      <a:endParaRPr lang="en-US" sz="1050" b="0" i="0" u="none" strike="noStrike" dirty="0">
                        <a:solidFill>
                          <a:srgbClr val="000000"/>
                        </a:solidFill>
                        <a:effectLst/>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Total Capital</a:t>
                      </a:r>
                      <a:r>
                        <a:rPr lang="en-US" sz="1050" b="0" baseline="0" dirty="0" smtClean="0"/>
                        <a:t> </a:t>
                      </a:r>
                      <a:r>
                        <a:rPr lang="en-US" sz="1050" b="0" baseline="0" dirty="0" smtClean="0">
                          <a:solidFill>
                            <a:schemeClr val="tx1"/>
                          </a:solidFill>
                          <a:latin typeface="+mn-lt"/>
                        </a:rPr>
                        <a:t>Ratio</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solidFill>
                            <a:schemeClr val="tx1"/>
                          </a:solidFill>
                          <a:latin typeface="+mn-lt"/>
                        </a:rPr>
                        <a:t>SBNA </a:t>
                      </a: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smtClean="0">
                          <a:latin typeface="+mn-lt"/>
                        </a:rPr>
                        <a:t>Stressed values not available for P-18</a:t>
                      </a:r>
                      <a:endParaRPr lang="en-US" sz="1050" i="1" dirty="0" smtClean="0">
                        <a:latin typeface="+mn-lt"/>
                      </a:endParaRPr>
                    </a:p>
                  </a:txBody>
                  <a:tcPr marL="27432" marR="27432" marT="27432" marB="27432">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11.05%</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10.00%</a:t>
                      </a:r>
                      <a:endParaRPr lang="en-US" sz="1050" b="0" i="0" u="none" strike="noStrike" dirty="0">
                        <a:solidFill>
                          <a:srgbClr val="000000"/>
                        </a:solidFill>
                        <a:effectLst/>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i="0" kern="1200" dirty="0" smtClean="0">
                          <a:solidFill>
                            <a:schemeClr val="tx1"/>
                          </a:solidFill>
                          <a:latin typeface="+mn-lt"/>
                          <a:ea typeface="+mn-ea"/>
                          <a:cs typeface="+mn-cs"/>
                        </a:rPr>
                        <a:t>* </a:t>
                      </a:r>
                      <a:r>
                        <a:rPr lang="en-US" sz="1050" b="0" dirty="0" smtClean="0"/>
                        <a:t>Tier</a:t>
                      </a:r>
                      <a:r>
                        <a:rPr lang="en-US" sz="1050" b="0" baseline="0" dirty="0" smtClean="0"/>
                        <a:t> 1 Leverage </a:t>
                      </a:r>
                      <a:r>
                        <a:rPr lang="en-US" sz="1050" b="0" baseline="0" dirty="0" smtClean="0">
                          <a:solidFill>
                            <a:schemeClr val="tx1"/>
                          </a:solidFill>
                          <a:latin typeface="+mn-lt"/>
                        </a:rPr>
                        <a:t>Ratio</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smtClean="0">
                          <a:latin typeface="+mn-lt"/>
                        </a:rPr>
                        <a:t>Stressed values not available for P-18</a:t>
                      </a:r>
                      <a:endParaRPr lang="en-US" sz="1050" i="1" dirty="0" smtClean="0">
                        <a:latin typeface="+mn-lt"/>
                      </a:endParaRPr>
                    </a:p>
                  </a:txBody>
                  <a:tcPr marL="27432" marR="27432" marT="27432" marB="27432">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7.05%</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smtClean="0">
                          <a:solidFill>
                            <a:srgbClr val="000000"/>
                          </a:solidFill>
                          <a:effectLst/>
                          <a:latin typeface="+mn-lt"/>
                        </a:rPr>
                        <a:t>5.00%</a:t>
                      </a:r>
                      <a:endParaRPr lang="en-US" sz="1050" b="0" i="0" u="none" strike="noStrike" dirty="0">
                        <a:solidFill>
                          <a:srgbClr val="000000"/>
                        </a:solidFill>
                        <a:effectLst/>
                        <a:latin typeface="+mn-lt"/>
                      </a:endParaRP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0756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Tangible</a:t>
                      </a:r>
                      <a:r>
                        <a:rPr lang="en-US" sz="1050" b="0" baseline="0" dirty="0" smtClean="0"/>
                        <a:t> Common Equity </a:t>
                      </a:r>
                      <a:r>
                        <a:rPr lang="en-US" sz="1050" b="0" baseline="0" dirty="0" smtClean="0">
                          <a:solidFill>
                            <a:schemeClr val="tx1"/>
                          </a:solidFill>
                          <a:latin typeface="+mn-lt"/>
                        </a:rPr>
                        <a:t>Ratio</a:t>
                      </a:r>
                      <a:endParaRPr lang="en-US" sz="1050" b="0" dirty="0"/>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solidFill>
                            <a:schemeClr val="tx1"/>
                          </a:solidFill>
                          <a:latin typeface="+mn-lt"/>
                        </a:rPr>
                        <a:t>SBNA</a:t>
                      </a:r>
                      <a:endParaRPr lang="en-US" sz="1050" b="0" dirty="0">
                        <a:latin typeface="+mn-lt"/>
                      </a:endParaRPr>
                    </a:p>
                  </a:txBody>
                  <a:tcPr marL="27432" marR="27432" marT="27432" marB="27432">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dirty="0" smtClean="0">
                          <a:latin typeface="+mn-lt"/>
                        </a:rPr>
                        <a:t>Stressed values not available for P-18</a:t>
                      </a:r>
                    </a:p>
                  </a:txBody>
                  <a:tcPr marL="27432" marR="27432" marT="27432" marB="27432">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smtClean="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a:solidFill>
                            <a:srgbClr val="000000"/>
                          </a:solidFill>
                          <a:effectLst/>
                          <a:latin typeface="+mn-lt"/>
                        </a:rPr>
                        <a:t>7.00%</a:t>
                      </a:r>
                    </a:p>
                  </a:txBody>
                  <a:tcPr marL="27432" marR="27432" marT="27432" marB="27432">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050" b="0" i="0" u="none" strike="noStrike" dirty="0">
                          <a:solidFill>
                            <a:srgbClr val="000000"/>
                          </a:solidFill>
                          <a:effectLst/>
                          <a:latin typeface="+mn-lt"/>
                        </a:rPr>
                        <a:t>6.00%</a:t>
                      </a:r>
                    </a:p>
                  </a:txBody>
                  <a:tcPr marL="27432" marR="27432" marT="27432" marB="27432">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 name="Footnote"/>
          <p:cNvSpPr/>
          <p:nvPr/>
        </p:nvSpPr>
        <p:spPr bwMode="auto">
          <a:xfrm>
            <a:off x="387124" y="3785420"/>
            <a:ext cx="863585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1200" b="1" dirty="0" smtClean="0">
                <a:latin typeface="Arial"/>
                <a:sym typeface="Arial"/>
              </a:rPr>
              <a:t>Capital notes</a:t>
            </a:r>
          </a:p>
          <a:p>
            <a:pPr marL="346075" lvl="1" indent="-177800" algn="l">
              <a:lnSpc>
                <a:spcPct val="100000"/>
              </a:lnSpc>
              <a:buFont typeface="Arial" panose="020B0604020202020204" pitchFamily="34" charset="0"/>
              <a:buChar char="•"/>
            </a:pPr>
            <a:r>
              <a:rPr lang="en-US" sz="1200" dirty="0" smtClean="0">
                <a:latin typeface="Arial"/>
                <a:sym typeface="Arial"/>
              </a:rPr>
              <a:t>Projections as of 9/15</a:t>
            </a:r>
          </a:p>
          <a:p>
            <a:pPr marL="346075" lvl="1" indent="-177800" algn="l">
              <a:lnSpc>
                <a:spcPct val="100000"/>
              </a:lnSpc>
              <a:buFont typeface="Arial" panose="020B0604020202020204" pitchFamily="34" charset="0"/>
              <a:buChar char="•"/>
            </a:pPr>
            <a:r>
              <a:rPr lang="en-US" sz="1200" dirty="0" smtClean="0">
                <a:latin typeface="Arial"/>
                <a:sym typeface="Arial"/>
              </a:rPr>
              <a:t>Uses transitional ratios</a:t>
            </a:r>
          </a:p>
          <a:p>
            <a:pPr marL="346075" lvl="1" indent="-177800" algn="l">
              <a:lnSpc>
                <a:spcPct val="100000"/>
              </a:lnSpc>
              <a:buFont typeface="Arial" panose="020B0604020202020204" pitchFamily="34" charset="0"/>
              <a:buChar char="•"/>
            </a:pPr>
            <a:r>
              <a:rPr lang="en-US" sz="1200" dirty="0" smtClean="0"/>
              <a:t>Assumes dividend of 25% annual earnings in </a:t>
            </a:r>
            <a:r>
              <a:rPr lang="en-US" sz="1200" dirty="0"/>
              <a:t>4th quarter each </a:t>
            </a:r>
            <a:r>
              <a:rPr lang="en-US" sz="1200" dirty="0" smtClean="0"/>
              <a:t>year</a:t>
            </a:r>
          </a:p>
          <a:p>
            <a:pPr marL="346075" lvl="1" indent="-177800" algn="l">
              <a:lnSpc>
                <a:spcPct val="100000"/>
              </a:lnSpc>
              <a:buFont typeface="Arial" panose="020B0604020202020204" pitchFamily="34" charset="0"/>
              <a:buChar char="•"/>
            </a:pPr>
            <a:r>
              <a:rPr lang="en-US" sz="1200" dirty="0"/>
              <a:t>A</a:t>
            </a:r>
            <a:r>
              <a:rPr lang="en-US" sz="1200" dirty="0" smtClean="0"/>
              <a:t>ssumes $600MM sub-debt issuance in Q4 2015</a:t>
            </a:r>
          </a:p>
          <a:p>
            <a:pPr marL="346075" lvl="1" indent="-177800" algn="l">
              <a:lnSpc>
                <a:spcPct val="100000"/>
              </a:lnSpc>
              <a:buFont typeface="Arial" panose="020B0604020202020204" pitchFamily="34" charset="0"/>
              <a:buChar char="•"/>
            </a:pPr>
            <a:r>
              <a:rPr lang="en-US" sz="1200" dirty="0" smtClean="0"/>
              <a:t>Excludes </a:t>
            </a:r>
            <a:r>
              <a:rPr lang="en-US" sz="1200" dirty="0"/>
              <a:t>any benefit from decreases in disallowed Deferred Tax </a:t>
            </a:r>
            <a:r>
              <a:rPr lang="en-US" sz="1200" dirty="0" smtClean="0"/>
              <a:t>Assets</a:t>
            </a:r>
            <a:endParaRPr lang="en-US" sz="1200" dirty="0" smtClean="0">
              <a:latin typeface="Arial"/>
              <a:sym typeface="Arial"/>
            </a:endParaRPr>
          </a:p>
        </p:txBody>
      </p:sp>
      <p:sp>
        <p:nvSpPr>
          <p:cNvPr id="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a:t>
            </a:fld>
            <a:endParaRPr lang="en-US" dirty="0"/>
          </a:p>
        </p:txBody>
      </p:sp>
      <p:sp>
        <p:nvSpPr>
          <p:cNvPr id="7" name="TextBox 6"/>
          <p:cNvSpPr txBox="1"/>
          <p:nvPr/>
        </p:nvSpPr>
        <p:spPr>
          <a:xfrm>
            <a:off x="6968935" y="640248"/>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76790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341735"/>
          </a:xfrm>
        </p:spPr>
        <p:txBody>
          <a:bodyPr/>
          <a:lstStyle/>
          <a:p>
            <a:r>
              <a:rPr lang="en-US" dirty="0"/>
              <a:t>Draft limits and Risk Appetite </a:t>
            </a:r>
            <a:r>
              <a:rPr lang="en-US" dirty="0" smtClean="0"/>
              <a:t>test (</a:t>
            </a:r>
            <a:r>
              <a:rPr lang="en-US" dirty="0"/>
              <a:t>2/3</a:t>
            </a:r>
            <a:r>
              <a:rPr lang="en-US" dirty="0" smtClean="0"/>
              <a:t>)</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49269855"/>
              </p:ext>
            </p:extLst>
          </p:nvPr>
        </p:nvGraphicFramePr>
        <p:xfrm>
          <a:off x="407773" y="954399"/>
          <a:ext cx="8820447" cy="5217005"/>
        </p:xfrm>
        <a:graphic>
          <a:graphicData uri="http://schemas.openxmlformats.org/drawingml/2006/table">
            <a:tbl>
              <a:tblPr firstRow="1" bandRow="1">
                <a:tableStyleId>{839DD9DD-9E6C-4910-8AC0-68ADFF6A6AFC}</a:tableStyleId>
              </a:tblPr>
              <a:tblGrid>
                <a:gridCol w="648670"/>
                <a:gridCol w="2213230"/>
                <a:gridCol w="1630801"/>
                <a:gridCol w="987708"/>
                <a:gridCol w="817418"/>
                <a:gridCol w="1026850"/>
                <a:gridCol w="745725"/>
                <a:gridCol w="750045"/>
              </a:tblGrid>
              <a:tr h="226321">
                <a:tc>
                  <a:txBody>
                    <a:bodyPr/>
                    <a:lstStyle/>
                    <a:p>
                      <a:endParaRPr lang="en-US" sz="1100" dirty="0">
                        <a:solidFill>
                          <a:schemeClr val="accent1"/>
                        </a:solidFill>
                      </a:endParaRPr>
                    </a:p>
                  </a:txBody>
                  <a:tcPr marL="27432" marR="27432" marT="27432" marB="27432">
                    <a:lnB w="12700" cap="flat" cmpd="sng" algn="ctr">
                      <a:solidFill>
                        <a:schemeClr val="bg2"/>
                      </a:solidFill>
                      <a:prstDash val="solid"/>
                      <a:round/>
                      <a:headEnd type="none" w="med" len="med"/>
                      <a:tailEnd type="none" w="med" len="med"/>
                    </a:lnB>
                  </a:tcPr>
                </a:tc>
                <a:tc>
                  <a:txBody>
                    <a:bodyPr/>
                    <a:lstStyle/>
                    <a:p>
                      <a:endParaRPr lang="en-US" sz="1100" dirty="0">
                        <a:solidFill>
                          <a:schemeClr val="accent1"/>
                        </a:solidFill>
                      </a:endParaRPr>
                    </a:p>
                  </a:txBody>
                  <a:tcPr marL="27432" marR="27432" marT="27432" marB="27432">
                    <a:lnB w="12700" cap="flat" cmpd="sng" algn="ctr">
                      <a:solidFill>
                        <a:schemeClr val="bg2"/>
                      </a:solidFill>
                      <a:prstDash val="solid"/>
                      <a:round/>
                      <a:headEnd type="none" w="med" len="med"/>
                      <a:tailEnd type="none" w="med" len="med"/>
                    </a:lnB>
                  </a:tcPr>
                </a:tc>
                <a:tc>
                  <a:txBody>
                    <a:bodyPr/>
                    <a:lstStyle/>
                    <a:p>
                      <a:endParaRPr lang="en-US" sz="1100" dirty="0">
                        <a:solidFill>
                          <a:schemeClr val="accent1"/>
                        </a:solidFill>
                      </a:endParaRPr>
                    </a:p>
                  </a:txBody>
                  <a:tcPr marL="27432" marR="27432" marT="27432" marB="27432">
                    <a:lnR w="19050" cap="flat" cmpd="sng" algn="ctr">
                      <a:solidFill>
                        <a:schemeClr val="tx1"/>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P-18</a:t>
                      </a:r>
                      <a:r>
                        <a:rPr lang="en-US" sz="1100" baseline="0" dirty="0" smtClean="0">
                          <a:solidFill>
                            <a:schemeClr val="tx1"/>
                          </a:solidFill>
                        </a:rPr>
                        <a:t> (2016 – 2018) Risk Appetite test</a:t>
                      </a:r>
                      <a:endParaRPr lang="en-US" sz="1100" dirty="0" smtClean="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hMerge="1">
                  <a:txBody>
                    <a:bodyPr/>
                    <a:lstStyle/>
                    <a:p>
                      <a:pPr algn="ctr"/>
                      <a:endParaRPr lang="en-US" sz="1100" dirty="0">
                        <a:solidFill>
                          <a:schemeClr val="tx1"/>
                        </a:solidFill>
                      </a:endParaRPr>
                    </a:p>
                  </a:txBody>
                  <a:tcPr marL="45720" marR="45720" anchor="b">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hMerge="1">
                  <a:txBody>
                    <a:bodyPr/>
                    <a:lstStyle/>
                    <a:p>
                      <a:pPr algn="ctr"/>
                      <a:endParaRPr lang="en-US" sz="1100" dirty="0">
                        <a:solidFill>
                          <a:schemeClr val="tx1"/>
                        </a:solidFill>
                      </a:endParaRPr>
                    </a:p>
                  </a:txBody>
                  <a:tcPr marL="45720" marR="45720" anchor="b">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endParaRPr lang="en-US" sz="1100" dirty="0">
                        <a:solidFill>
                          <a:schemeClr val="tx1"/>
                        </a:solidFill>
                      </a:endParaRPr>
                    </a:p>
                  </a:txBody>
                  <a:tcPr marL="27432" marR="27432" marT="27432" marB="27432">
                    <a:lnL w="19050" cap="flat" cmpd="sng" algn="ctr">
                      <a:solidFill>
                        <a:schemeClr val="tx1"/>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tc>
                  <a:txBody>
                    <a:bodyPr/>
                    <a:lstStyle/>
                    <a:p>
                      <a:pPr marL="0" indent="0" algn="ctr">
                        <a:buFont typeface="Arial" panose="020B0604020202020204" pitchFamily="34" charset="0"/>
                        <a:buNone/>
                      </a:pPr>
                      <a:endParaRPr lang="en-US" sz="1100" dirty="0">
                        <a:solidFill>
                          <a:schemeClr val="bg1"/>
                        </a:solidFill>
                      </a:endParaRPr>
                    </a:p>
                  </a:txBody>
                  <a:tcPr marL="27432" marR="27432" marT="27432" marB="27432">
                    <a:lnB w="12700" cap="flat" cmpd="sng" algn="ctr">
                      <a:solidFill>
                        <a:schemeClr val="bg2"/>
                      </a:solidFill>
                      <a:prstDash val="solid"/>
                      <a:round/>
                      <a:headEnd type="none" w="med" len="med"/>
                      <a:tailEnd type="none" w="med" len="med"/>
                    </a:lnB>
                    <a:noFill/>
                  </a:tcPr>
                </a:tc>
              </a:tr>
              <a:tr h="232651">
                <a:tc>
                  <a:txBody>
                    <a:bodyPr/>
                    <a:lstStyle/>
                    <a:p>
                      <a:r>
                        <a:rPr lang="en-US" sz="1100" dirty="0" smtClean="0">
                          <a:solidFill>
                            <a:schemeClr val="accent1"/>
                          </a:solidFill>
                        </a:rPr>
                        <a:t>Risk type</a:t>
                      </a:r>
                      <a:endParaRPr lang="en-US" sz="1100" dirty="0">
                        <a:solidFill>
                          <a:schemeClr val="accent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27432" marR="27432" marT="27432" marB="27432">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Threshold Breach?</a:t>
                      </a:r>
                      <a:endParaRPr lang="en-US" sz="1100" dirty="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Date of Breach</a:t>
                      </a:r>
                      <a:endParaRPr lang="en-US" sz="1100" dirty="0">
                        <a:solidFill>
                          <a:schemeClr val="tx1"/>
                        </a:solidFill>
                      </a:endParaRPr>
                    </a:p>
                  </a:txBody>
                  <a:tcPr marL="27432" marR="27432" marT="27432" marB="27432" anchor="b">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Trough</a:t>
                      </a:r>
                      <a:r>
                        <a:rPr lang="en-US" sz="1100" baseline="0" dirty="0" smtClean="0">
                          <a:solidFill>
                            <a:schemeClr val="tx1"/>
                          </a:solidFill>
                        </a:rPr>
                        <a:t> Value</a:t>
                      </a:r>
                      <a:endParaRPr lang="en-US" sz="1100" dirty="0">
                        <a:solidFill>
                          <a:schemeClr val="tx1"/>
                        </a:solidFill>
                      </a:endParaRPr>
                    </a:p>
                  </a:txBody>
                  <a:tcPr marL="27432" marR="27432" marT="27432" marB="27432" anchor="b">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27432" marR="27432" marT="27432" marB="27432">
                    <a:lnL w="1905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175553">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rPr>
                        <a:t>Credit</a:t>
                      </a:r>
                      <a:r>
                        <a:rPr lang="en-US" sz="1050" b="1" baseline="0" dirty="0" smtClean="0">
                          <a:solidFill>
                            <a:schemeClr val="tx1"/>
                          </a:solidFill>
                        </a:rPr>
                        <a:t> risk</a:t>
                      </a:r>
                      <a:endParaRPr lang="en-US" sz="1050" b="1" dirty="0" smtClean="0">
                        <a:solidFill>
                          <a:schemeClr val="tx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CCAR loss budget</a:t>
                      </a:r>
                      <a:r>
                        <a:rPr lang="en-US" sz="1050" b="0" i="0" kern="1200" baseline="30000" dirty="0" smtClean="0">
                          <a:solidFill>
                            <a:schemeClr val="tx1"/>
                          </a:solidFill>
                          <a:latin typeface="+mn-lt"/>
                          <a:ea typeface="+mn-ea"/>
                          <a:cs typeface="+mn-cs"/>
                        </a:rPr>
                        <a:t>1</a:t>
                      </a:r>
                      <a:endParaRPr lang="en-US" sz="1050" b="0" i="0" kern="1200" dirty="0" smtClean="0">
                        <a:solidFill>
                          <a:schemeClr val="tx1"/>
                        </a:solidFill>
                        <a:latin typeface="+mn-lt"/>
                        <a:ea typeface="+mn-ea"/>
                        <a:cs typeface="+mn-cs"/>
                      </a:endParaRPr>
                    </a:p>
                  </a:txBody>
                  <a:tcPr marL="27432" marR="27432" marT="27432" marB="27432" anchor="ct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SBNA Retail</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smtClean="0">
                          <a:latin typeface="+mn-lt"/>
                        </a:rPr>
                        <a:t>Stressed values not available for P-18</a:t>
                      </a:r>
                      <a:endParaRPr lang="en-US" sz="1050" i="1" dirty="0" smtClean="0">
                        <a:latin typeface="+mn-lt"/>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$675MM</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050" b="0" i="0" kern="1200" dirty="0" smtClean="0">
                          <a:solidFill>
                            <a:schemeClr val="tx1"/>
                          </a:solidFill>
                          <a:latin typeface="+mn-lt"/>
                          <a:ea typeface="+mn-ea"/>
                          <a:cs typeface="+mn-cs"/>
                        </a:rPr>
                        <a:t>$725MM </a:t>
                      </a:r>
                      <a:endParaRPr lang="en-US" sz="1050" b="0" i="0" kern="1200" dirty="0">
                        <a:solidFill>
                          <a:schemeClr val="tx1"/>
                        </a:solidFill>
                        <a:latin typeface="+mn-lt"/>
                        <a:ea typeface="+mn-ea"/>
                        <a:cs typeface="+mn-cs"/>
                      </a:endParaRP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SBNA Wholesale</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smtClean="0">
                          <a:latin typeface="+mn-lt"/>
                        </a:rPr>
                        <a:t>Stressed values not available for P-18</a:t>
                      </a:r>
                      <a:endParaRPr lang="en-US" sz="1050" i="1" dirty="0" smtClean="0">
                        <a:latin typeface="+mn-lt"/>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$1.25BN</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050" b="0" i="0" kern="1200" dirty="0" smtClean="0">
                          <a:solidFill>
                            <a:schemeClr val="tx1"/>
                          </a:solidFill>
                          <a:latin typeface="+mn-lt"/>
                          <a:ea typeface="+mn-ea"/>
                          <a:cs typeface="+mn-cs"/>
                        </a:rPr>
                        <a:t>$1.35BN</a:t>
                      </a:r>
                      <a:endParaRPr lang="en-US" sz="1050" b="0" i="0" kern="1200" dirty="0">
                        <a:solidFill>
                          <a:schemeClr val="tx1"/>
                        </a:solidFill>
                        <a:latin typeface="+mn-lt"/>
                        <a:ea typeface="+mn-ea"/>
                        <a:cs typeface="+mn-cs"/>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endParaRPr lang="en-US"/>
                    </a:p>
                  </a:txBody>
                  <a:tcPr/>
                </a:tc>
                <a:tc vMerge="1">
                  <a:txBody>
                    <a:bodyPr/>
                    <a:lstStyle/>
                    <a:p>
                      <a:endParaRPr lang="en-US"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50" b="0" dirty="0" smtClean="0"/>
                        <a:t>SBNA GBM</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dirty="0" smtClean="0">
                          <a:latin typeface="+mn-lt"/>
                        </a:rPr>
                        <a:t>Stressed values not available for P-18</a:t>
                      </a: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$375MM </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050" b="0" i="0" kern="1200" dirty="0" smtClean="0">
                          <a:solidFill>
                            <a:schemeClr val="tx1"/>
                          </a:solidFill>
                          <a:latin typeface="+mn-lt"/>
                          <a:ea typeface="+mn-ea"/>
                          <a:cs typeface="+mn-cs"/>
                        </a:rPr>
                        <a:t>$400MM </a:t>
                      </a:r>
                      <a:endParaRPr lang="en-US" sz="1050" b="0" i="0" kern="1200" dirty="0">
                        <a:solidFill>
                          <a:schemeClr val="tx1"/>
                        </a:solidFill>
                        <a:latin typeface="+mn-lt"/>
                        <a:ea typeface="+mn-ea"/>
                        <a:cs typeface="+mn-cs"/>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Net charge-off rate</a:t>
                      </a:r>
                      <a:r>
                        <a:rPr lang="en-US" sz="1050" b="0" i="0" kern="1200" baseline="30000" dirty="0" smtClean="0">
                          <a:solidFill>
                            <a:schemeClr val="tx1"/>
                          </a:solidFill>
                          <a:latin typeface="+mn-lt"/>
                          <a:ea typeface="+mn-ea"/>
                          <a:cs typeface="+mn-cs"/>
                        </a:rPr>
                        <a:t>2</a:t>
                      </a: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SBNA Retail</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No</a:t>
                      </a: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N/A</a:t>
                      </a: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1" i="0" u="none" strike="noStrike" kern="1200" dirty="0" smtClean="0">
                          <a:solidFill>
                            <a:schemeClr val="bg1"/>
                          </a:solidFill>
                          <a:effectLst/>
                          <a:latin typeface="+mn-lt"/>
                          <a:ea typeface="+mn-ea"/>
                          <a:cs typeface="+mn-cs"/>
                        </a:rPr>
                        <a:t>0.59%</a:t>
                      </a:r>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1.0%</a:t>
                      </a:r>
                      <a:endParaRPr lang="en-US" sz="1050" b="0" i="0" u="none" strike="noStrike" kern="1200" dirty="0">
                        <a:solidFill>
                          <a:srgbClr val="000000"/>
                        </a:solidFill>
                        <a:effectLst/>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1.3%</a:t>
                      </a:r>
                      <a:endParaRPr lang="en-US" sz="1050" b="0" i="0" u="none" strike="noStrike" kern="1200" dirty="0">
                        <a:solidFill>
                          <a:srgbClr val="000000"/>
                        </a:solidFill>
                        <a:effectLst/>
                        <a:latin typeface="+mn-lt"/>
                        <a:ea typeface="+mn-ea"/>
                        <a:cs typeface="+mn-cs"/>
                      </a:endParaRP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83189">
                <a:tc vMerge="1">
                  <a:txBody>
                    <a:bodyPr/>
                    <a:lstStyle/>
                    <a:p>
                      <a:endParaRPr lang="en-US"/>
                    </a:p>
                  </a:txBody>
                  <a:tcPr/>
                </a:tc>
                <a:tc vMerge="1">
                  <a:txBody>
                    <a:bodyPr/>
                    <a:lstStyle/>
                    <a:p>
                      <a:endParaRPr lang="en-US"/>
                    </a:p>
                  </a:txBody>
                  <a:tcPr/>
                </a:tc>
                <a:tc>
                  <a:txBody>
                    <a:bodyPr/>
                    <a:lstStyle/>
                    <a:p>
                      <a:r>
                        <a:rPr lang="en-US" sz="1050" b="0" dirty="0" smtClean="0"/>
                        <a:t>SBNA Small</a:t>
                      </a:r>
                      <a:r>
                        <a:rPr lang="en-US" sz="1050" b="0" baseline="0" dirty="0" smtClean="0"/>
                        <a:t> Business</a:t>
                      </a:r>
                      <a:r>
                        <a:rPr lang="en-US" sz="1050" b="0" dirty="0" smtClean="0"/>
                        <a:t> + Business</a:t>
                      </a:r>
                      <a:r>
                        <a:rPr lang="en-US" sz="1050" b="0" baseline="0" dirty="0" smtClean="0"/>
                        <a:t> Banking + Auto</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kern="1200" dirty="0" smtClean="0">
                          <a:solidFill>
                            <a:schemeClr val="tx1"/>
                          </a:solidFill>
                          <a:latin typeface="+mn-lt"/>
                          <a:ea typeface="+mn-ea"/>
                          <a:cs typeface="+mn-cs"/>
                        </a:rPr>
                        <a:t>No</a:t>
                      </a: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kern="1200" dirty="0" smtClean="0">
                          <a:solidFill>
                            <a:schemeClr val="tx1"/>
                          </a:solidFill>
                          <a:latin typeface="+mn-lt"/>
                          <a:ea typeface="+mn-ea"/>
                          <a:cs typeface="+mn-cs"/>
                        </a:rPr>
                        <a:t>N/A</a:t>
                      </a: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1" i="0" kern="1200" dirty="0" smtClean="0">
                          <a:solidFill>
                            <a:schemeClr val="bg1"/>
                          </a:solidFill>
                          <a:latin typeface="+mn-lt"/>
                          <a:ea typeface="+mn-ea"/>
                          <a:cs typeface="+mn-cs"/>
                        </a:rPr>
                        <a:t>0.47%</a:t>
                      </a:r>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0.7%</a:t>
                      </a:r>
                      <a:endParaRPr lang="en-US" sz="1050" b="0" i="0" u="none" strike="noStrike" kern="1200" dirty="0">
                        <a:solidFill>
                          <a:srgbClr val="000000"/>
                        </a:solidFill>
                        <a:effectLst/>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0.9%</a:t>
                      </a:r>
                      <a:endParaRPr lang="en-US" sz="1050" b="0" i="0" u="none" strike="noStrike" kern="1200" dirty="0">
                        <a:solidFill>
                          <a:srgbClr val="000000"/>
                        </a:solidFill>
                        <a:effectLst/>
                        <a:latin typeface="+mn-lt"/>
                        <a:ea typeface="+mn-ea"/>
                        <a:cs typeface="+mn-cs"/>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SBNA</a:t>
                      </a:r>
                      <a:r>
                        <a:rPr lang="en-US" sz="1050" b="0" baseline="0" dirty="0" smtClean="0"/>
                        <a:t> C&amp;I </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No</a:t>
                      </a: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N/A</a:t>
                      </a: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1" i="0" u="none" strike="noStrike" kern="1200" dirty="0" smtClean="0">
                          <a:solidFill>
                            <a:schemeClr val="bg1"/>
                          </a:solidFill>
                          <a:effectLst/>
                          <a:latin typeface="+mn-lt"/>
                          <a:ea typeface="+mn-ea"/>
                          <a:cs typeface="+mn-cs"/>
                        </a:rPr>
                        <a:t>0.31%</a:t>
                      </a:r>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0.5%</a:t>
                      </a:r>
                      <a:endParaRPr lang="en-US" sz="1050" b="0" i="0" u="none" strike="noStrike" kern="1200" dirty="0">
                        <a:solidFill>
                          <a:srgbClr val="000000"/>
                        </a:solidFill>
                        <a:effectLst/>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0.7%</a:t>
                      </a:r>
                      <a:endParaRPr lang="en-US" sz="1050" b="0" i="0" u="none" strike="noStrike" kern="1200" dirty="0">
                        <a:solidFill>
                          <a:srgbClr val="000000"/>
                        </a:solidFill>
                        <a:effectLst/>
                        <a:latin typeface="+mn-lt"/>
                        <a:ea typeface="+mn-ea"/>
                        <a:cs typeface="+mn-cs"/>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endParaRPr lang="en-US"/>
                    </a:p>
                  </a:txBody>
                  <a:tcPr/>
                </a:tc>
                <a:tc vMerge="1">
                  <a:txBody>
                    <a:bodyPr/>
                    <a:lstStyle/>
                    <a:p>
                      <a:endParaRPr lang="en-US"/>
                    </a:p>
                  </a:txBody>
                  <a:tcPr/>
                </a:tc>
                <a:tc>
                  <a:txBody>
                    <a:bodyPr/>
                    <a:lstStyle/>
                    <a:p>
                      <a:r>
                        <a:rPr lang="en-US" sz="1050" b="0" dirty="0" smtClean="0"/>
                        <a:t>SBNA CRE</a:t>
                      </a:r>
                      <a:r>
                        <a:rPr lang="en-US" sz="1050" b="0" baseline="30000" dirty="0" smtClean="0"/>
                        <a:t>3</a:t>
                      </a:r>
                      <a:endParaRPr lang="en-US" sz="1050" b="0" baseline="3000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050" b="0" i="0" u="none" strike="noStrike" dirty="0" smtClean="0">
                          <a:solidFill>
                            <a:schemeClr val="tx1"/>
                          </a:solidFill>
                          <a:effectLst/>
                          <a:latin typeface="+mn-lt"/>
                        </a:rPr>
                        <a:t>No</a:t>
                      </a:r>
                      <a:endParaRPr lang="en-US" sz="1050" b="0" i="0" u="none" strike="noStrike" dirty="0">
                        <a:solidFill>
                          <a:schemeClr val="tx1"/>
                        </a:solidFill>
                        <a:effectLst/>
                        <a:latin typeface="+mn-lt"/>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smtClean="0">
                          <a:solidFill>
                            <a:schemeClr val="tx1"/>
                          </a:solidFill>
                          <a:effectLst/>
                          <a:latin typeface="+mn-lt"/>
                        </a:rPr>
                        <a:t>N/A</a:t>
                      </a:r>
                      <a:endParaRPr lang="en-US" sz="1050" b="0" i="0" u="none" strike="noStrike" dirty="0">
                        <a:solidFill>
                          <a:schemeClr val="tx1"/>
                        </a:solidFill>
                        <a:effectLst/>
                        <a:latin typeface="+mn-lt"/>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1" i="0" u="none" strike="noStrike" dirty="0" smtClean="0">
                          <a:solidFill>
                            <a:schemeClr val="bg1"/>
                          </a:solidFill>
                          <a:effectLst/>
                          <a:latin typeface="+mn-lt"/>
                        </a:rPr>
                        <a:t>0.13%</a:t>
                      </a:r>
                      <a:endParaRPr lang="en-US" sz="1050" b="1" i="0" u="none" strike="noStrike" dirty="0">
                        <a:solidFill>
                          <a:schemeClr val="bg1"/>
                        </a:solidFill>
                        <a:effectLst/>
                        <a:latin typeface="+mn-lt"/>
                      </a:endParaRPr>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0.3%</a:t>
                      </a:r>
                      <a:endParaRPr lang="en-US" sz="1050" b="0" i="0" u="none" strike="noStrike" kern="1200" dirty="0">
                        <a:solidFill>
                          <a:srgbClr val="000000"/>
                        </a:solidFill>
                        <a:effectLst/>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0.5%</a:t>
                      </a:r>
                      <a:endParaRPr lang="en-US" sz="1050" b="0" i="0" u="none" strike="noStrike" kern="1200" dirty="0">
                        <a:solidFill>
                          <a:srgbClr val="000000"/>
                        </a:solidFill>
                        <a:effectLst/>
                        <a:latin typeface="+mn-lt"/>
                        <a:ea typeface="+mn-ea"/>
                        <a:cs typeface="+mn-cs"/>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26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SBNA GBM</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050" b="0" i="0" u="none" strike="noStrike" dirty="0" smtClean="0">
                          <a:solidFill>
                            <a:schemeClr val="tx1"/>
                          </a:solidFill>
                          <a:effectLst/>
                          <a:latin typeface="+mn-lt"/>
                        </a:rPr>
                        <a:t>No</a:t>
                      </a:r>
                      <a:endParaRPr lang="en-US" sz="1050" b="0" i="0" u="none" strike="noStrike" dirty="0">
                        <a:solidFill>
                          <a:schemeClr val="tx1"/>
                        </a:solidFill>
                        <a:effectLst/>
                        <a:latin typeface="+mn-lt"/>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0" i="0" u="none" strike="noStrike" dirty="0" smtClean="0">
                          <a:solidFill>
                            <a:schemeClr val="tx1"/>
                          </a:solidFill>
                          <a:effectLst/>
                          <a:latin typeface="+mn-lt"/>
                        </a:rPr>
                        <a:t>N/A</a:t>
                      </a:r>
                      <a:endParaRPr lang="en-US" sz="1050" b="0" i="0" u="none" strike="noStrike" dirty="0">
                        <a:solidFill>
                          <a:schemeClr val="tx1"/>
                        </a:solidFill>
                        <a:effectLst/>
                        <a:latin typeface="+mn-lt"/>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50" b="1" i="0" u="none" strike="noStrike" dirty="0" smtClean="0">
                          <a:solidFill>
                            <a:schemeClr val="bg1"/>
                          </a:solidFill>
                          <a:effectLst/>
                          <a:latin typeface="+mn-lt"/>
                        </a:rPr>
                        <a:t>0.05%</a:t>
                      </a:r>
                      <a:endParaRPr lang="en-US" sz="1050" b="1" i="0" u="none" strike="noStrike" dirty="0">
                        <a:solidFill>
                          <a:schemeClr val="bg1"/>
                        </a:solidFill>
                        <a:effectLst/>
                        <a:latin typeface="+mn-lt"/>
                      </a:endParaRPr>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0.2%</a:t>
                      </a:r>
                      <a:endParaRPr lang="en-US" sz="1050" b="0" i="0" u="none" strike="noStrike" kern="1200" dirty="0">
                        <a:solidFill>
                          <a:srgbClr val="000000"/>
                        </a:solidFill>
                        <a:effectLst/>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effectLst/>
                          <a:latin typeface="+mn-lt"/>
                          <a:ea typeface="+mn-ea"/>
                          <a:cs typeface="+mn-cs"/>
                        </a:rPr>
                        <a:t>0.4%</a:t>
                      </a:r>
                      <a:endParaRPr lang="en-US" sz="1050" b="0" i="0" u="none" strike="noStrike" kern="1200" dirty="0">
                        <a:solidFill>
                          <a:srgbClr val="000000"/>
                        </a:solidFill>
                        <a:effectLst/>
                        <a:latin typeface="+mn-lt"/>
                        <a:ea typeface="+mn-ea"/>
                        <a:cs typeface="+mn-cs"/>
                      </a:endParaRPr>
                    </a:p>
                  </a:txBody>
                  <a:tcPr marL="27432" marR="27432" marT="27432" marB="27432" anchor="ctr">
                    <a:lnL>
                      <a:noFill/>
                    </a:lnL>
                    <a:lnR>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i="0" kern="1200" baseline="0" dirty="0" smtClean="0">
                          <a:solidFill>
                            <a:schemeClr val="tx1"/>
                          </a:solidFill>
                          <a:latin typeface="+mn-lt"/>
                          <a:ea typeface="+mn-ea"/>
                          <a:cs typeface="+mn-cs"/>
                        </a:rPr>
                        <a:t>% 60+ days past due</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i="0" kern="1200" baseline="0" dirty="0" smtClean="0">
                          <a:solidFill>
                            <a:schemeClr val="tx1"/>
                          </a:solidFill>
                          <a:latin typeface="+mn-lt"/>
                          <a:ea typeface="+mn-ea"/>
                          <a:cs typeface="+mn-cs"/>
                        </a:rPr>
                        <a:t>SBNA Retail</a:t>
                      </a:r>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1" kern="1200" dirty="0" smtClean="0">
                          <a:solidFill>
                            <a:schemeClr val="tx1"/>
                          </a:solidFill>
                          <a:latin typeface="+mn-lt"/>
                          <a:ea typeface="+mn-ea"/>
                          <a:cs typeface="+mn-cs"/>
                        </a:rPr>
                        <a:t>Given low</a:t>
                      </a:r>
                      <a:r>
                        <a:rPr lang="en-US" sz="1050" b="0" i="1" kern="1200" baseline="0" dirty="0" smtClean="0">
                          <a:solidFill>
                            <a:schemeClr val="tx1"/>
                          </a:solidFill>
                          <a:latin typeface="+mn-lt"/>
                          <a:ea typeface="+mn-ea"/>
                          <a:cs typeface="+mn-cs"/>
                        </a:rPr>
                        <a:t> net charge off rate, metric not considered to be at risk of breach</a:t>
                      </a:r>
                      <a:endParaRPr lang="en-US" sz="1050" b="0" i="1"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100" b="0" i="0" u="none" strike="noStrike" baseline="30000" dirty="0" smtClean="0">
                        <a:solidFill>
                          <a:schemeClr val="tx1"/>
                        </a:solidFill>
                        <a:effectLst/>
                        <a:latin typeface="+mn-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100" b="0" i="0" u="none" strike="noStrike" baseline="30000" dirty="0" smtClean="0">
                        <a:solidFill>
                          <a:schemeClr val="tx1"/>
                        </a:solidFill>
                        <a:effectLst/>
                        <a:latin typeface="+mn-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2"/>
                          </a:solidFill>
                          <a:effectLst/>
                          <a:latin typeface="+mn-lt"/>
                          <a:ea typeface="+mn-ea"/>
                          <a:cs typeface="+mn-cs"/>
                        </a:rPr>
                        <a:t>5.0%</a:t>
                      </a:r>
                      <a:endParaRPr lang="en-US" sz="1050" b="0" i="0" u="none" strike="noStrike" kern="1200" dirty="0">
                        <a:solidFill>
                          <a:schemeClr val="tx2"/>
                        </a:solidFill>
                        <a:effectLst/>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chemeClr val="tx2"/>
                          </a:solidFill>
                          <a:effectLst/>
                          <a:latin typeface="+mn-lt"/>
                          <a:ea typeface="+mn-ea"/>
                          <a:cs typeface="+mn-cs"/>
                        </a:rPr>
                        <a:t>7.5%</a:t>
                      </a:r>
                      <a:endParaRPr lang="en-US" sz="1050" b="0" i="0" u="none" strike="noStrike" kern="1200" dirty="0">
                        <a:solidFill>
                          <a:schemeClr val="tx2"/>
                        </a:solidFill>
                        <a:effectLst/>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latin typeface="+mn-lt"/>
                        <a:ea typeface="+mn-ea"/>
                        <a:cs typeface="+mn-cs"/>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a:t>
                      </a:r>
                      <a:r>
                        <a:rPr lang="en-US" sz="1050" b="0" i="0" kern="1200" baseline="0" dirty="0" smtClean="0">
                          <a:solidFill>
                            <a:schemeClr val="tx1"/>
                          </a:solidFill>
                          <a:latin typeface="+mn-lt"/>
                          <a:ea typeface="+mn-ea"/>
                          <a:cs typeface="+mn-cs"/>
                        </a:rPr>
                        <a:t> of </a:t>
                      </a:r>
                      <a:r>
                        <a:rPr lang="en-US" sz="1050" b="0" i="0" kern="1200" dirty="0" smtClean="0">
                          <a:solidFill>
                            <a:schemeClr val="tx1"/>
                          </a:solidFill>
                          <a:latin typeface="+mn-lt"/>
                          <a:ea typeface="+mn-ea"/>
                          <a:cs typeface="+mn-cs"/>
                        </a:rPr>
                        <a:t>counterparties with Santander Risk Rating (internal) &lt; 5.0 and exposure</a:t>
                      </a:r>
                      <a:r>
                        <a:rPr lang="en-US" sz="1050" b="0" i="0" kern="1200" baseline="0" dirty="0" smtClean="0">
                          <a:solidFill>
                            <a:schemeClr val="tx1"/>
                          </a:solidFill>
                          <a:latin typeface="+mn-lt"/>
                          <a:ea typeface="+mn-ea"/>
                          <a:cs typeface="+mn-cs"/>
                        </a:rPr>
                        <a:t> &gt; $100MM</a:t>
                      </a:r>
                      <a:r>
                        <a:rPr lang="en-US" sz="1050" b="0" i="0" kern="1200" baseline="30000" dirty="0" smtClean="0">
                          <a:solidFill>
                            <a:schemeClr val="tx1"/>
                          </a:solidFill>
                          <a:latin typeface="+mn-lt"/>
                          <a:ea typeface="+mn-ea"/>
                          <a:cs typeface="+mn-cs"/>
                        </a:rPr>
                        <a:t>4</a:t>
                      </a:r>
                      <a:endParaRPr lang="en-US" sz="1050" b="0" i="0" kern="1200" dirty="0" smtClean="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t>SHUSA / SBNA</a:t>
                      </a:r>
                    </a:p>
                    <a:p>
                      <a:endParaRPr lang="en-US" sz="1050" b="0" dirty="0"/>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1" kern="1200" dirty="0" smtClean="0">
                          <a:solidFill>
                            <a:schemeClr val="tx1"/>
                          </a:solidFill>
                          <a:latin typeface="+mn-lt"/>
                          <a:ea typeface="+mn-ea"/>
                          <a:cs typeface="+mn-cs"/>
                        </a:rPr>
                        <a:t>Breach of metric would</a:t>
                      </a:r>
                      <a:r>
                        <a:rPr lang="en-US" sz="1050" b="0" i="1" kern="1200" baseline="0" dirty="0" smtClean="0">
                          <a:solidFill>
                            <a:schemeClr val="tx1"/>
                          </a:solidFill>
                          <a:latin typeface="+mn-lt"/>
                          <a:ea typeface="+mn-ea"/>
                          <a:cs typeface="+mn-cs"/>
                        </a:rPr>
                        <a:t> only occur with Board of Directors approval</a:t>
                      </a:r>
                      <a:endParaRPr lang="en-US" sz="1050" b="0" i="1"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N/A</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0</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Industry exposure</a:t>
                      </a:r>
                      <a:r>
                        <a:rPr lang="en-US" sz="1050" b="0" i="0" kern="1200" baseline="0" dirty="0" smtClean="0">
                          <a:solidFill>
                            <a:schemeClr val="tx1"/>
                          </a:solidFill>
                          <a:latin typeface="+mn-lt"/>
                          <a:ea typeface="+mn-ea"/>
                          <a:cs typeface="+mn-cs"/>
                        </a:rPr>
                        <a:t> (by OCC group)</a:t>
                      </a:r>
                      <a:endParaRPr lang="en-US" sz="1050" b="0" i="0" kern="1200" dirty="0" smtClean="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t>SHUSA / SBNA</a:t>
                      </a:r>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1" kern="1200" dirty="0" smtClean="0">
                          <a:solidFill>
                            <a:schemeClr val="tx1"/>
                          </a:solidFill>
                          <a:latin typeface="+mn-lt"/>
                          <a:ea typeface="+mn-ea"/>
                          <a:cs typeface="+mn-cs"/>
                        </a:rPr>
                        <a:t>Limit breach unlikely given that it would require 25% - 40% growth in each of top 5 industries</a:t>
                      </a:r>
                      <a:endParaRPr lang="en-US" sz="1050" b="0" i="1" kern="1200" baseline="300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100" b="0" i="1"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100" b="0" i="1" kern="1200" dirty="0" smtClean="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$4.5BN</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$5.0BN</a:t>
                      </a:r>
                      <a:r>
                        <a:rPr lang="en-US" sz="1050" b="0" i="0" kern="1200" baseline="30000" dirty="0" smtClean="0">
                          <a:solidFill>
                            <a:schemeClr val="tx1"/>
                          </a:solidFill>
                          <a:latin typeface="+mn-lt"/>
                          <a:ea typeface="+mn-ea"/>
                          <a:cs typeface="+mn-cs"/>
                        </a:rPr>
                        <a:t>5</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CRE exposure (excl. Multifamily)</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SHUSA / SBNA</a:t>
                      </a:r>
                      <a:endParaRPr lang="en-US" sz="1050" b="0" dirty="0"/>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No</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N/A</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1" i="0" kern="1200" dirty="0" smtClean="0">
                          <a:solidFill>
                            <a:schemeClr val="bg1"/>
                          </a:solidFill>
                          <a:latin typeface="+mn-lt"/>
                          <a:ea typeface="+mn-ea"/>
                          <a:cs typeface="+mn-cs"/>
                        </a:rPr>
                        <a:t>$8.7BN</a:t>
                      </a:r>
                      <a:endParaRPr lang="en-US" sz="1050" b="1" i="0" kern="1200" dirty="0">
                        <a:solidFill>
                          <a:schemeClr val="bg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$10.0BN</a:t>
                      </a:r>
                      <a:endParaRPr lang="en-US" sz="1050" b="0" i="1"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$10.5BN</a:t>
                      </a:r>
                      <a:r>
                        <a:rPr lang="en-US" sz="1050" b="0" i="0" kern="1200" baseline="30000" dirty="0" smtClean="0">
                          <a:solidFill>
                            <a:schemeClr val="tx1"/>
                          </a:solidFill>
                          <a:latin typeface="+mn-lt"/>
                          <a:ea typeface="+mn-ea"/>
                          <a:cs typeface="+mn-cs"/>
                        </a:rPr>
                        <a:t>6</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Multifamily exposure</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SHUSA</a:t>
                      </a:r>
                      <a:r>
                        <a:rPr lang="en-US" sz="1050" b="0" baseline="0" dirty="0" smtClean="0"/>
                        <a:t> / SBNA</a:t>
                      </a:r>
                      <a:endParaRPr lang="en-US" sz="1050" b="0" dirty="0"/>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No</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N/A</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1" i="0" kern="1200" dirty="0" smtClean="0">
                          <a:solidFill>
                            <a:schemeClr val="bg1"/>
                          </a:solidFill>
                          <a:latin typeface="+mn-lt"/>
                          <a:ea typeface="+mn-ea"/>
                          <a:cs typeface="+mn-cs"/>
                        </a:rPr>
                        <a:t>$8.8BN</a:t>
                      </a:r>
                      <a:endParaRPr lang="en-US" sz="1050" b="1" i="0" kern="1200" dirty="0">
                        <a:solidFill>
                          <a:schemeClr val="bg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$10.5BN</a:t>
                      </a:r>
                      <a:endParaRPr lang="en-US" sz="1050" b="0" i="1"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$11.0BN</a:t>
                      </a:r>
                      <a:r>
                        <a:rPr lang="en-US" sz="1050" b="0" i="0" kern="1200" baseline="30000" dirty="0" smtClean="0">
                          <a:solidFill>
                            <a:schemeClr val="tx1"/>
                          </a:solidFill>
                          <a:latin typeface="+mn-lt"/>
                          <a:ea typeface="+mn-ea"/>
                          <a:cs typeface="+mn-cs"/>
                        </a:rPr>
                        <a:t>7</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Single obligor exposure</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SHUSA / SBNA</a:t>
                      </a:r>
                      <a:endParaRPr lang="en-US" sz="1050" b="0" dirty="0"/>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1" kern="1200" dirty="0" smtClean="0">
                          <a:solidFill>
                            <a:schemeClr val="tx1"/>
                          </a:solidFill>
                          <a:latin typeface="+mn-lt"/>
                          <a:ea typeface="+mn-ea"/>
                          <a:cs typeface="+mn-cs"/>
                        </a:rPr>
                        <a:t>Breach of metric would</a:t>
                      </a:r>
                      <a:r>
                        <a:rPr lang="en-US" sz="1050" b="0" i="1" kern="1200" baseline="0" dirty="0" smtClean="0">
                          <a:solidFill>
                            <a:schemeClr val="tx1"/>
                          </a:solidFill>
                          <a:latin typeface="+mn-lt"/>
                          <a:ea typeface="+mn-ea"/>
                          <a:cs typeface="+mn-cs"/>
                        </a:rPr>
                        <a:t> only occur with Board of Directors approval</a:t>
                      </a:r>
                      <a:endParaRPr lang="en-US" sz="1050" b="0" i="1"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N/A</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$500MM</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4983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Top 20 obligors exposure</a:t>
                      </a: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b="0" dirty="0" smtClean="0"/>
                        <a:t>SHUSA</a:t>
                      </a:r>
                      <a:r>
                        <a:rPr lang="en-US" sz="1050" b="0" baseline="0" dirty="0" smtClean="0"/>
                        <a:t> / SBNA</a:t>
                      </a:r>
                      <a:endParaRPr lang="en-US" sz="1050" b="0" dirty="0"/>
                    </a:p>
                  </a:txBody>
                  <a:tcPr marL="27432" marR="27432" marT="27432" marB="27432"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1" kern="1200" dirty="0" smtClean="0">
                          <a:solidFill>
                            <a:schemeClr val="tx1"/>
                          </a:solidFill>
                          <a:latin typeface="+mn-lt"/>
                          <a:ea typeface="+mn-ea"/>
                          <a:cs typeface="+mn-cs"/>
                        </a:rPr>
                        <a:t>While GBM </a:t>
                      </a:r>
                      <a:r>
                        <a:rPr lang="en-US" sz="1050" b="0" i="1" kern="1200" baseline="0" dirty="0" smtClean="0">
                          <a:solidFill>
                            <a:schemeClr val="tx1"/>
                          </a:solidFill>
                          <a:latin typeface="+mn-lt"/>
                          <a:ea typeface="+mn-ea"/>
                          <a:cs typeface="+mn-cs"/>
                        </a:rPr>
                        <a:t>shows asset CAGR of 7% over P-18 horizon, committed exposure levels should remain steady and not breach the limit</a:t>
                      </a:r>
                      <a:endParaRPr lang="en-US" sz="1050" b="0" i="1"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a:solidFill>
                          <a:schemeClr val="tx1"/>
                        </a:solidFill>
                        <a:latin typeface="+mn-lt"/>
                        <a:ea typeface="+mn-ea"/>
                        <a:cs typeface="+mn-cs"/>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$7.0BN</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$8.0BN</a:t>
                      </a:r>
                      <a:endParaRPr lang="en-US" sz="1050" b="0" i="0" kern="1200" dirty="0">
                        <a:solidFill>
                          <a:schemeClr val="tx1"/>
                        </a:solidFill>
                        <a:latin typeface="+mn-lt"/>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TextBox 7"/>
          <p:cNvSpPr txBox="1"/>
          <p:nvPr/>
        </p:nvSpPr>
        <p:spPr>
          <a:xfrm>
            <a:off x="16270" y="6201814"/>
            <a:ext cx="5035124" cy="707886"/>
          </a:xfrm>
          <a:prstGeom prst="rect">
            <a:avLst/>
          </a:prstGeom>
          <a:noFill/>
        </p:spPr>
        <p:txBody>
          <a:bodyPr wrap="square" rtlCol="0">
            <a:spAutoFit/>
          </a:bodyPr>
          <a:lstStyle/>
          <a:p>
            <a:pPr marL="115888" lvl="1" indent="-115888"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115888" lvl="1" indent="-115888" algn="l">
              <a:lnSpc>
                <a:spcPct val="100000"/>
              </a:lnSpc>
              <a:buFont typeface="+mj-lt"/>
              <a:buAutoNum type="arabicPeriod"/>
            </a:pPr>
            <a:r>
              <a:rPr lang="en-US" sz="800" dirty="0" smtClean="0">
                <a:solidFill>
                  <a:schemeClr val="bg1"/>
                </a:solidFill>
              </a:rPr>
              <a:t>Net charge-off rates are annualized (appetite test = sum of NCO in calendar year / max balance during calendar year)</a:t>
            </a:r>
          </a:p>
          <a:p>
            <a:pPr marL="115888" lvl="1" indent="-115888" algn="l">
              <a:lnSpc>
                <a:spcPct val="100000"/>
              </a:lnSpc>
              <a:buFont typeface="+mj-lt"/>
              <a:buAutoNum type="arabicPeriod"/>
            </a:pPr>
            <a:r>
              <a:rPr lang="en-US" sz="800" dirty="0">
                <a:solidFill>
                  <a:schemeClr val="bg1"/>
                </a:solidFill>
              </a:rPr>
              <a:t>CRE defined here as multifamily and CRE lines of </a:t>
            </a:r>
            <a:r>
              <a:rPr lang="en-US" sz="800" dirty="0" smtClean="0">
                <a:solidFill>
                  <a:schemeClr val="bg1"/>
                </a:solidFill>
              </a:rPr>
              <a:t>business</a:t>
            </a:r>
          </a:p>
          <a:p>
            <a:pPr marL="115888" lvl="1" indent="-115888" algn="l">
              <a:lnSpc>
                <a:spcPct val="100000"/>
              </a:lnSpc>
              <a:buFont typeface="+mj-lt"/>
              <a:buAutoNum type="arabicPeriod"/>
            </a:pPr>
            <a:r>
              <a:rPr lang="en-US" sz="800" dirty="0" smtClean="0">
                <a:solidFill>
                  <a:schemeClr val="bg1"/>
                </a:solidFill>
                <a:latin typeface="Arial"/>
                <a:sym typeface="Arial"/>
              </a:rPr>
              <a:t>A </a:t>
            </a:r>
            <a:r>
              <a:rPr lang="en-US" sz="800" dirty="0">
                <a:solidFill>
                  <a:schemeClr val="bg1"/>
                </a:solidFill>
                <a:latin typeface="Arial"/>
                <a:sym typeface="Arial"/>
              </a:rPr>
              <a:t>Santander Risk Rating (internal rating scale) of 5.0 </a:t>
            </a:r>
            <a:r>
              <a:rPr lang="en-US" sz="800" dirty="0" smtClean="0">
                <a:solidFill>
                  <a:schemeClr val="bg1"/>
                </a:solidFill>
                <a:latin typeface="Arial"/>
                <a:sym typeface="Arial"/>
              </a:rPr>
              <a:t>maps to </a:t>
            </a:r>
            <a:r>
              <a:rPr lang="en-US" sz="800" dirty="0">
                <a:solidFill>
                  <a:schemeClr val="bg1"/>
                </a:solidFill>
                <a:latin typeface="Arial"/>
                <a:sym typeface="Arial"/>
              </a:rPr>
              <a:t>a BB+ according to the S&amp;P rating </a:t>
            </a:r>
            <a:r>
              <a:rPr lang="en-US" sz="800" dirty="0" smtClean="0">
                <a:solidFill>
                  <a:schemeClr val="bg1"/>
                </a:solidFill>
                <a:latin typeface="Arial"/>
                <a:sym typeface="Arial"/>
              </a:rPr>
              <a:t>scale</a:t>
            </a:r>
            <a:endParaRPr lang="en-US" sz="800" dirty="0">
              <a:solidFill>
                <a:schemeClr val="bg1"/>
              </a:solidFill>
              <a:sym typeface="Arial"/>
            </a:endParaRPr>
          </a:p>
        </p:txBody>
      </p:sp>
      <p:sp>
        <p:nvSpPr>
          <p:cNvPr id="6"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2</a:t>
            </a:fld>
            <a:endParaRPr lang="en-US" dirty="0"/>
          </a:p>
        </p:txBody>
      </p:sp>
      <p:sp>
        <p:nvSpPr>
          <p:cNvPr id="10" name="TextBox 9"/>
          <p:cNvSpPr txBox="1"/>
          <p:nvPr/>
        </p:nvSpPr>
        <p:spPr>
          <a:xfrm>
            <a:off x="4919686" y="6201814"/>
            <a:ext cx="2395516" cy="461665"/>
          </a:xfrm>
          <a:prstGeom prst="rect">
            <a:avLst/>
          </a:prstGeom>
          <a:noFill/>
        </p:spPr>
        <p:txBody>
          <a:bodyPr wrap="square" rtlCol="0">
            <a:spAutoFit/>
          </a:bodyPr>
          <a:lstStyle/>
          <a:p>
            <a:pPr marL="115888" lvl="1" indent="-115888" algn="l">
              <a:lnSpc>
                <a:spcPct val="100000"/>
              </a:lnSpc>
              <a:buFont typeface="+mj-lt"/>
              <a:buAutoNum type="arabicPeriod" startAt="5"/>
            </a:pPr>
            <a:r>
              <a:rPr lang="en-US" sz="800" dirty="0" smtClean="0">
                <a:solidFill>
                  <a:schemeClr val="bg1"/>
                </a:solidFill>
                <a:latin typeface="Arial"/>
                <a:sym typeface="Arial"/>
              </a:rPr>
              <a:t>Approximately </a:t>
            </a:r>
            <a:r>
              <a:rPr lang="en-US" sz="800" dirty="0">
                <a:solidFill>
                  <a:schemeClr val="bg1"/>
                </a:solidFill>
                <a:latin typeface="Arial"/>
                <a:sym typeface="Arial"/>
              </a:rPr>
              <a:t>50% of CET1 + ACL</a:t>
            </a:r>
          </a:p>
          <a:p>
            <a:pPr marL="115888" lvl="1" indent="-115888" algn="l">
              <a:lnSpc>
                <a:spcPct val="100000"/>
              </a:lnSpc>
              <a:buFont typeface="+mj-lt"/>
              <a:buAutoNum type="arabicPeriod" startAt="5"/>
            </a:pPr>
            <a:r>
              <a:rPr lang="en-US" sz="800" dirty="0">
                <a:solidFill>
                  <a:schemeClr val="bg1"/>
                </a:solidFill>
                <a:latin typeface="Arial"/>
                <a:sym typeface="Arial"/>
              </a:rPr>
              <a:t>Approximately 100% of CET1 + </a:t>
            </a:r>
            <a:r>
              <a:rPr lang="en-US" sz="800" dirty="0" smtClean="0">
                <a:solidFill>
                  <a:schemeClr val="bg1"/>
                </a:solidFill>
                <a:latin typeface="Arial"/>
                <a:sym typeface="Arial"/>
              </a:rPr>
              <a:t>ACL</a:t>
            </a:r>
          </a:p>
          <a:p>
            <a:pPr marL="115888" lvl="1" indent="-115888" algn="l">
              <a:lnSpc>
                <a:spcPct val="100000"/>
              </a:lnSpc>
              <a:buFont typeface="+mj-lt"/>
              <a:buAutoNum type="arabicPeriod" startAt="5"/>
            </a:pPr>
            <a:r>
              <a:rPr lang="en-US" sz="800" dirty="0" smtClean="0">
                <a:solidFill>
                  <a:schemeClr val="bg1"/>
                </a:solidFill>
                <a:latin typeface="Arial"/>
                <a:sym typeface="Arial"/>
              </a:rPr>
              <a:t>Approximately 105% of CET1 + ACL</a:t>
            </a:r>
            <a:endParaRPr lang="en-US" sz="800" dirty="0" smtClean="0">
              <a:solidFill>
                <a:schemeClr val="bg1"/>
              </a:solidFill>
            </a:endParaRPr>
          </a:p>
        </p:txBody>
      </p:sp>
      <p:sp>
        <p:nvSpPr>
          <p:cNvPr id="11" name="TextBox 10"/>
          <p:cNvSpPr txBox="1"/>
          <p:nvPr/>
        </p:nvSpPr>
        <p:spPr>
          <a:xfrm>
            <a:off x="6968935" y="631370"/>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156399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375943"/>
          </a:xfrm>
        </p:spPr>
        <p:txBody>
          <a:bodyPr/>
          <a:lstStyle/>
          <a:p>
            <a:r>
              <a:rPr lang="en-US" dirty="0"/>
              <a:t>Draft limits and Risk Appetite </a:t>
            </a:r>
            <a:r>
              <a:rPr lang="en-US" dirty="0" smtClean="0"/>
              <a:t>test (</a:t>
            </a:r>
            <a:r>
              <a:rPr lang="en-US" dirty="0"/>
              <a:t>3/3</a:t>
            </a:r>
            <a:r>
              <a:rPr lang="en-US" dirty="0" smtClean="0"/>
              <a:t>)</a:t>
            </a: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81226477"/>
              </p:ext>
            </p:extLst>
          </p:nvPr>
        </p:nvGraphicFramePr>
        <p:xfrm>
          <a:off x="407775" y="953032"/>
          <a:ext cx="8814016" cy="4361688"/>
        </p:xfrm>
        <a:graphic>
          <a:graphicData uri="http://schemas.openxmlformats.org/drawingml/2006/table">
            <a:tbl>
              <a:tblPr firstRow="1" bandRow="1">
                <a:tableStyleId>{839DD9DD-9E6C-4910-8AC0-68ADFF6A6AFC}</a:tableStyleId>
              </a:tblPr>
              <a:tblGrid>
                <a:gridCol w="1340343"/>
                <a:gridCol w="1976717"/>
                <a:gridCol w="793899"/>
                <a:gridCol w="967666"/>
                <a:gridCol w="900953"/>
                <a:gridCol w="914400"/>
                <a:gridCol w="1008529"/>
                <a:gridCol w="911509"/>
              </a:tblGrid>
              <a:tr h="210484">
                <a:tc>
                  <a:txBody>
                    <a:bodyPr/>
                    <a:lstStyle/>
                    <a:p>
                      <a:endParaRPr lang="en-US" sz="1100" dirty="0">
                        <a:solidFill>
                          <a:schemeClr val="accent1"/>
                        </a:solidFill>
                      </a:endParaRPr>
                    </a:p>
                  </a:txBody>
                  <a:tcPr marL="27432" marR="27432" marT="27432" marB="27432">
                    <a:lnB w="12700" cap="flat" cmpd="sng" algn="ctr">
                      <a:solidFill>
                        <a:schemeClr val="bg2"/>
                      </a:solidFill>
                      <a:prstDash val="solid"/>
                      <a:round/>
                      <a:headEnd type="none" w="med" len="med"/>
                      <a:tailEnd type="none" w="med" len="med"/>
                    </a:lnB>
                  </a:tcPr>
                </a:tc>
                <a:tc>
                  <a:txBody>
                    <a:bodyPr/>
                    <a:lstStyle/>
                    <a:p>
                      <a:endParaRPr lang="en-US" sz="1100" dirty="0">
                        <a:solidFill>
                          <a:schemeClr val="accent1"/>
                        </a:solidFill>
                      </a:endParaRPr>
                    </a:p>
                  </a:txBody>
                  <a:tcPr marL="27432" marR="27432" marT="27432" marB="27432">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solidFill>
                          <a:schemeClr val="accent1"/>
                        </a:solidFill>
                      </a:endParaRPr>
                    </a:p>
                  </a:txBody>
                  <a:tcPr marL="27432" marR="27432" marT="27432" marB="27432">
                    <a:lnR w="19050" cap="flat" cmpd="sng" algn="ctr">
                      <a:solidFill>
                        <a:schemeClr val="tx1"/>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P-18</a:t>
                      </a:r>
                      <a:r>
                        <a:rPr lang="en-US" sz="1100" baseline="0" dirty="0" smtClean="0">
                          <a:solidFill>
                            <a:schemeClr val="tx1"/>
                          </a:solidFill>
                        </a:rPr>
                        <a:t> (2016 – 2018) Risk Appetite test</a:t>
                      </a:r>
                      <a:endParaRPr lang="en-US" sz="1100" dirty="0" smtClean="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hMerge="1">
                  <a:txBody>
                    <a:bodyPr/>
                    <a:lstStyle/>
                    <a:p>
                      <a:pPr algn="ct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noFill/>
                  </a:tcPr>
                </a:tc>
                <a:tc hMerge="1">
                  <a:txBody>
                    <a:bodyPr/>
                    <a:lstStyle/>
                    <a:p>
                      <a:pPr algn="ct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noFill/>
                  </a:tcPr>
                </a:tc>
                <a:tc>
                  <a:txBody>
                    <a:bodyPr/>
                    <a:lstStyle/>
                    <a:p>
                      <a:pPr algn="ctr"/>
                      <a:endParaRPr lang="en-US" sz="1100" dirty="0">
                        <a:solidFill>
                          <a:schemeClr val="tx1"/>
                        </a:solidFill>
                      </a:endParaRPr>
                    </a:p>
                  </a:txBody>
                  <a:tcPr marL="27432" marR="27432" marT="27432" marB="27432">
                    <a:lnL w="19050" cap="flat" cmpd="sng" algn="ctr">
                      <a:solidFill>
                        <a:schemeClr val="tx1"/>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tc>
                  <a:txBody>
                    <a:bodyPr/>
                    <a:lstStyle/>
                    <a:p>
                      <a:pPr marL="0" indent="0" algn="ctr">
                        <a:buFont typeface="Arial" panose="020B0604020202020204" pitchFamily="34" charset="0"/>
                        <a:buNone/>
                      </a:pPr>
                      <a:endParaRPr lang="en-US" sz="1100" dirty="0">
                        <a:solidFill>
                          <a:schemeClr val="bg1"/>
                        </a:solidFill>
                      </a:endParaRPr>
                    </a:p>
                  </a:txBody>
                  <a:tcPr marL="27432" marR="27432" marT="27432" marB="27432">
                    <a:lnB w="12700" cap="flat" cmpd="sng" algn="ctr">
                      <a:solidFill>
                        <a:schemeClr val="bg2"/>
                      </a:solidFill>
                      <a:prstDash val="solid"/>
                      <a:round/>
                      <a:headEnd type="none" w="med" len="med"/>
                      <a:tailEnd type="none" w="med" len="med"/>
                    </a:lnB>
                    <a:noFill/>
                  </a:tcPr>
                </a:tc>
              </a:tr>
              <a:tr h="210484">
                <a:tc>
                  <a:txBody>
                    <a:bodyPr/>
                    <a:lstStyle/>
                    <a:p>
                      <a:r>
                        <a:rPr lang="en-US" sz="1100" dirty="0" smtClean="0">
                          <a:solidFill>
                            <a:schemeClr val="accent1"/>
                          </a:solidFill>
                        </a:rPr>
                        <a:t>Risk type</a:t>
                      </a:r>
                      <a:endParaRPr lang="en-US" sz="1100" dirty="0">
                        <a:solidFill>
                          <a:schemeClr val="accent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p>
                  </a:txBody>
                  <a:tcPr marL="27432" marR="27432" marT="27432" marB="27432">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Threshold Breach?</a:t>
                      </a:r>
                      <a:endParaRPr lang="en-US" sz="1100" dirty="0">
                        <a:solidFill>
                          <a:schemeClr val="tx1"/>
                        </a:solidFill>
                      </a:endParaRPr>
                    </a:p>
                  </a:txBody>
                  <a:tcPr marL="27432" marR="27432" marT="27432" marB="27432" anchor="b">
                    <a:lnL w="1905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Date of Breach</a:t>
                      </a:r>
                      <a:endParaRPr lang="en-US" sz="1100" dirty="0">
                        <a:solidFill>
                          <a:schemeClr val="tx1"/>
                        </a:solidFill>
                      </a:endParaRPr>
                    </a:p>
                  </a:txBody>
                  <a:tcPr marL="27432" marR="27432" marT="27432" marB="27432" anchor="b">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Trough</a:t>
                      </a:r>
                      <a:r>
                        <a:rPr lang="en-US" sz="1100" baseline="0" dirty="0" smtClean="0">
                          <a:solidFill>
                            <a:schemeClr val="tx1"/>
                          </a:solidFill>
                        </a:rPr>
                        <a:t> Value</a:t>
                      </a:r>
                      <a:endParaRPr lang="en-US" sz="1100" dirty="0">
                        <a:solidFill>
                          <a:schemeClr val="tx1"/>
                        </a:solidFill>
                      </a:endParaRPr>
                    </a:p>
                  </a:txBody>
                  <a:tcPr marL="27432" marR="27432" marT="27432" marB="27432" anchor="b">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ctr"/>
                      <a:r>
                        <a:rPr lang="en-US" sz="1100" dirty="0" smtClean="0">
                          <a:solidFill>
                            <a:schemeClr val="tx1"/>
                          </a:solidFill>
                        </a:rPr>
                        <a:t>Amber trigger</a:t>
                      </a:r>
                      <a:endParaRPr lang="en-US" sz="1100" dirty="0">
                        <a:solidFill>
                          <a:schemeClr val="tx1"/>
                        </a:solidFill>
                      </a:endParaRPr>
                    </a:p>
                  </a:txBody>
                  <a:tcPr marL="27432" marR="27432" marT="27432" marB="27432">
                    <a:lnL w="19050" cap="flat" cmpd="sng" algn="ctr">
                      <a:solidFill>
                        <a:schemeClr val="tx1"/>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r>
              <a:tr h="0">
                <a:tc rowSpan="3">
                  <a:txBody>
                    <a:bodyPr/>
                    <a:lstStyle/>
                    <a:p>
                      <a:r>
                        <a:rPr lang="en-US" sz="1050" b="1" dirty="0" smtClean="0"/>
                        <a:t>Liquidity</a:t>
                      </a:r>
                      <a:r>
                        <a:rPr lang="en-US" sz="1050" b="1" baseline="0" dirty="0" smtClean="0"/>
                        <a:t> / funding risk</a:t>
                      </a:r>
                      <a:endParaRPr lang="en-US" sz="1050" b="1" dirty="0"/>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Stressed Survival</a:t>
                      </a:r>
                      <a:r>
                        <a:rPr lang="en-US" sz="1050" b="0" i="0" kern="1200" baseline="0" dirty="0" smtClean="0">
                          <a:solidFill>
                            <a:schemeClr val="tx1"/>
                          </a:solidFill>
                          <a:latin typeface="+mn-lt"/>
                          <a:ea typeface="+mn-ea"/>
                          <a:cs typeface="+mn-cs"/>
                        </a:rPr>
                        <a:t> Period</a:t>
                      </a:r>
                      <a:r>
                        <a:rPr lang="en-US" sz="1050" b="0" i="0" kern="1200" baseline="30000" dirty="0" smtClean="0">
                          <a:solidFill>
                            <a:schemeClr val="tx1"/>
                          </a:solidFill>
                          <a:latin typeface="+mn-lt"/>
                          <a:ea typeface="+mn-ea"/>
                          <a:cs typeface="+mn-cs"/>
                        </a:rPr>
                        <a:t>1</a:t>
                      </a:r>
                      <a:endParaRPr lang="en-US" sz="1050" b="0" i="0" kern="1200" baseline="0" dirty="0" smtClean="0">
                        <a:solidFill>
                          <a:schemeClr val="tx1"/>
                        </a:solidFill>
                        <a:latin typeface="+mn-lt"/>
                        <a:ea typeface="+mn-ea"/>
                        <a:cs typeface="+mn-cs"/>
                      </a:endParaRPr>
                    </a:p>
                  </a:txBody>
                  <a:tcPr marL="27432" marR="27432" marT="27432" marB="27432" anchor="ctr">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dirty="0" smtClean="0">
                          <a:latin typeface="+mn-lt"/>
                        </a:rPr>
                        <a:t>Stressed values not available for P-18</a:t>
                      </a:r>
                      <a:endParaRPr lang="en-US" sz="1050" i="1" dirty="0" smtClean="0">
                        <a:latin typeface="+mn-lt"/>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b="0" baseline="0" dirty="0">
                        <a:solidFill>
                          <a:schemeClr val="tx1"/>
                        </a:solidFill>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b="0" baseline="0" dirty="0">
                        <a:solidFill>
                          <a:schemeClr val="tx1"/>
                        </a:solidFill>
                      </a:endParaRPr>
                    </a:p>
                  </a:txBody>
                  <a:tcPr marL="45720" marR="45720"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0" dirty="0" smtClean="0"/>
                        <a:t>90 days</a:t>
                      </a:r>
                      <a:endParaRPr lang="en-US" sz="1050" b="0" dirty="0"/>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b="0" dirty="0" smtClean="0"/>
                        <a:t>60 days</a:t>
                      </a:r>
                      <a:endParaRPr lang="en-US" sz="1050" b="0" dirty="0"/>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72720">
                <a:tc vMerge="1">
                  <a:txBody>
                    <a:bodyPr/>
                    <a:lstStyle/>
                    <a:p>
                      <a:endParaRPr lang="en-US" sz="1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latin typeface="+mn-lt"/>
                          <a:ea typeface="+mn-ea"/>
                          <a:cs typeface="+mn-cs"/>
                        </a:rPr>
                        <a:t>* Liquidity Coverage Ratio</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b="0" i="1" baseline="0" dirty="0" smtClean="0">
                          <a:solidFill>
                            <a:schemeClr val="bg1">
                              <a:lumMod val="50000"/>
                            </a:schemeClr>
                          </a:solidFill>
                        </a:rPr>
                        <a:t>Availability for P-18 to be determined</a:t>
                      </a:r>
                      <a:endParaRPr lang="en-US" sz="1050" b="0" i="1" baseline="0" dirty="0">
                        <a:solidFill>
                          <a:schemeClr val="bg1">
                            <a:lumMod val="50000"/>
                          </a:schemeClr>
                        </a:solidFill>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0" dirty="0" smtClean="0"/>
                        <a:t>120%</a:t>
                      </a:r>
                      <a:endParaRPr lang="en-US" sz="1050" b="0" dirty="0"/>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b="0" dirty="0" smtClean="0"/>
                        <a:t>110%</a:t>
                      </a:r>
                      <a:endParaRPr lang="en-US" sz="1050" b="0" dirty="0"/>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latin typeface="+mn-lt"/>
                          <a:ea typeface="+mn-ea"/>
                          <a:cs typeface="+mn-cs"/>
                        </a:rPr>
                        <a:t>* Structural Funding Ratio</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b="0" i="1" baseline="0" dirty="0" smtClean="0">
                          <a:solidFill>
                            <a:schemeClr val="bg1">
                              <a:lumMod val="50000"/>
                            </a:schemeClr>
                          </a:solidFill>
                        </a:rPr>
                        <a:t>Availability for P-18 to be determined</a:t>
                      </a:r>
                      <a:endParaRPr lang="en-US" sz="1050" b="0" i="1" baseline="0" dirty="0">
                        <a:solidFill>
                          <a:schemeClr val="bg1">
                            <a:lumMod val="50000"/>
                          </a:schemeClr>
                        </a:solidFill>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0" dirty="0" smtClean="0"/>
                        <a:t>105%</a:t>
                      </a:r>
                      <a:endParaRPr lang="en-US" sz="1050" b="0" dirty="0"/>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050" b="0" dirty="0" smtClean="0"/>
                        <a:t>100%</a:t>
                      </a:r>
                      <a:endParaRPr lang="en-US" sz="1050" b="0" dirty="0"/>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dirty="0" smtClean="0"/>
                        <a:t>Interest</a:t>
                      </a:r>
                      <a:r>
                        <a:rPr lang="en-US" sz="1050" b="1" baseline="0" dirty="0" smtClean="0"/>
                        <a:t> rate risk</a:t>
                      </a:r>
                      <a:endParaRPr lang="en-US" sz="1050" b="1" dirty="0" smtClean="0"/>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latin typeface="+mn-lt"/>
                          <a:ea typeface="+mn-ea"/>
                          <a:cs typeface="+mn-cs"/>
                        </a:rPr>
                        <a:t>Net</a:t>
                      </a:r>
                      <a:r>
                        <a:rPr lang="en-US" sz="1050" b="0" i="0" kern="1200" baseline="0" dirty="0" smtClean="0">
                          <a:solidFill>
                            <a:schemeClr val="tx1"/>
                          </a:solidFill>
                          <a:latin typeface="+mn-lt"/>
                          <a:ea typeface="+mn-ea"/>
                          <a:cs typeface="+mn-cs"/>
                        </a:rPr>
                        <a:t> interest income sensitivity</a:t>
                      </a:r>
                      <a:r>
                        <a:rPr lang="en-US" sz="1050" b="0" i="0" kern="1200" dirty="0" smtClean="0">
                          <a:solidFill>
                            <a:schemeClr val="tx1"/>
                          </a:solidFill>
                          <a:latin typeface="+mn-lt"/>
                          <a:ea typeface="+mn-ea"/>
                          <a:cs typeface="+mn-cs"/>
                        </a:rPr>
                        <a:t> (+/- 100bps shock)</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b="0" i="1" baseline="0" dirty="0" smtClean="0">
                          <a:solidFill>
                            <a:schemeClr val="tx1"/>
                          </a:solidFill>
                        </a:rPr>
                        <a:t>SBNA will continue to be sensitive to interest rate movements but expects to remain within limits.</a:t>
                      </a:r>
                      <a:endParaRPr lang="en-US" sz="1050" b="0" i="1" baseline="0" dirty="0">
                        <a:solidFill>
                          <a:schemeClr val="tx1"/>
                        </a:solidFill>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kern="1200" dirty="0" smtClean="0">
                          <a:solidFill>
                            <a:schemeClr val="tx1"/>
                          </a:solidFill>
                          <a:latin typeface="+mn-lt"/>
                          <a:ea typeface="+mn-ea"/>
                          <a:cs typeface="+mn-cs"/>
                        </a:rPr>
                        <a:t>($150)MM</a:t>
                      </a: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kern="1200" dirty="0" smtClean="0">
                          <a:solidFill>
                            <a:schemeClr val="tx1"/>
                          </a:solidFill>
                          <a:latin typeface="+mn-lt"/>
                          <a:ea typeface="+mn-ea"/>
                          <a:cs typeface="+mn-cs"/>
                        </a:rPr>
                        <a:t>($200)MM</a:t>
                      </a: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latin typeface="+mn-lt"/>
                          <a:ea typeface="+mn-ea"/>
                          <a:cs typeface="+mn-cs"/>
                        </a:rPr>
                        <a:t>Market value of equity sensitivity (+/- 200 bps shock)</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b="0" i="1" baseline="0" dirty="0" smtClean="0">
                          <a:solidFill>
                            <a:schemeClr val="tx1"/>
                          </a:solidFill>
                        </a:rPr>
                        <a:t>Limits are expected to hold, even when rates increase and the -200 bps shock is reinstated</a:t>
                      </a:r>
                      <a:endParaRPr lang="en-US" sz="1050" b="0" i="1" baseline="0" dirty="0">
                        <a:solidFill>
                          <a:schemeClr val="tx1"/>
                        </a:solidFill>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1100" b="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kern="1200" dirty="0" smtClean="0">
                          <a:solidFill>
                            <a:schemeClr val="tx1"/>
                          </a:solidFill>
                          <a:latin typeface="+mn-lt"/>
                          <a:ea typeface="+mn-ea"/>
                          <a:cs typeface="+mn-cs"/>
                        </a:rPr>
                        <a:t>($825)MM</a:t>
                      </a: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kern="1200" dirty="0" smtClean="0">
                          <a:solidFill>
                            <a:schemeClr val="tx1"/>
                          </a:solidFill>
                          <a:latin typeface="+mn-lt"/>
                          <a:ea typeface="+mn-ea"/>
                          <a:cs typeface="+mn-cs"/>
                        </a:rPr>
                        <a:t>($1.10)BN</a:t>
                      </a: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r>
                        <a:rPr lang="en-US" sz="1050" b="1" dirty="0" smtClean="0"/>
                        <a:t>Strategic</a:t>
                      </a:r>
                      <a:r>
                        <a:rPr lang="en-US" sz="1050" b="1" baseline="0" dirty="0" smtClean="0"/>
                        <a:t> risk</a:t>
                      </a:r>
                      <a:endParaRPr lang="en-US" sz="1050" b="1" dirty="0"/>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dirty="0" smtClean="0">
                          <a:solidFill>
                            <a:schemeClr val="tx1"/>
                          </a:solidFill>
                        </a:rPr>
                        <a:t>Pre-provisioned net revenue</a:t>
                      </a:r>
                      <a:r>
                        <a:rPr lang="en-US" sz="1050" baseline="0" dirty="0" smtClean="0">
                          <a:solidFill>
                            <a:schemeClr val="tx1"/>
                          </a:solidFill>
                        </a:rPr>
                        <a:t> (PPNR) impairment</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dirty="0" smtClean="0">
                          <a:latin typeface="+mn-lt"/>
                        </a:rPr>
                        <a:t>Not applicable: projected losses in stress scenario will align to Group framework, not with the P-18</a:t>
                      </a: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fontAlgn="b" latinLnBrk="0" hangingPunct="1"/>
                      <a:endParaRPr lang="en-US" sz="1100" b="0" i="0" kern="12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$1.25BN </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$1.35BN </a:t>
                      </a:r>
                      <a:endParaRPr lang="en-US" sz="1050" b="0" i="0" kern="1200" dirty="0">
                        <a:solidFill>
                          <a:schemeClr val="tx1"/>
                        </a:solidFill>
                        <a:latin typeface="+mn-lt"/>
                        <a:ea typeface="+mn-ea"/>
                        <a:cs typeface="+mn-cs"/>
                      </a:endParaRP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 </a:t>
                      </a:r>
                      <a:r>
                        <a:rPr lang="en-US" sz="1050" baseline="0" dirty="0" smtClean="0">
                          <a:solidFill>
                            <a:schemeClr val="tx1"/>
                          </a:solidFill>
                        </a:rPr>
                        <a:t>Loss in stress</a:t>
                      </a:r>
                      <a:r>
                        <a:rPr lang="en-US" sz="1050" baseline="30000" dirty="0" smtClean="0">
                          <a:solidFill>
                            <a:schemeClr val="tx1"/>
                          </a:solidFill>
                        </a:rPr>
                        <a:t>2</a:t>
                      </a:r>
                      <a:endParaRPr lang="en-US" sz="1050" baseline="0" dirty="0" smtClean="0">
                        <a:solidFill>
                          <a:schemeClr val="tx1"/>
                        </a:solidFill>
                      </a:endParaRP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dirty="0" smtClean="0"/>
                        <a:t>SBNA</a:t>
                      </a:r>
                      <a:endParaRPr lang="en-US" sz="105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050" i="1" dirty="0" smtClean="0">
                          <a:latin typeface="+mn-lt"/>
                        </a:rPr>
                        <a:t>Not applicable: projected losses in stress scenario will align to Group framework, not with the P-18</a:t>
                      </a: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fontAlgn="b" latinLnBrk="0" hangingPunct="1"/>
                      <a:endParaRPr lang="en-US" sz="1100" b="0" i="0" kern="1200" dirty="0">
                        <a:solidFill>
                          <a:schemeClr val="bg1">
                            <a:lumMod val="65000"/>
                          </a:schemeClr>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fontAlgn="b" latinLnBrk="0" hangingPunct="1"/>
                      <a:endParaRPr lang="en-US" sz="1100" b="0" i="0" kern="1200" dirty="0">
                        <a:solidFill>
                          <a:schemeClr val="bg1">
                            <a:lumMod val="65000"/>
                          </a:schemeClr>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100%</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050" b="0" i="0" kern="1200" dirty="0" smtClean="0">
                          <a:solidFill>
                            <a:schemeClr val="tx1"/>
                          </a:solidFill>
                          <a:latin typeface="+mn-lt"/>
                          <a:ea typeface="+mn-ea"/>
                          <a:cs typeface="+mn-cs"/>
                        </a:rPr>
                        <a:t>150%</a:t>
                      </a: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r>
                        <a:rPr lang="en-US" sz="1050" b="1" dirty="0" smtClean="0"/>
                        <a:t>Operational</a:t>
                      </a:r>
                      <a:r>
                        <a:rPr lang="en-US" sz="1050" b="1" baseline="0" dirty="0" smtClean="0"/>
                        <a:t> risk</a:t>
                      </a:r>
                      <a:r>
                        <a:rPr lang="en-US" sz="1050" b="1" baseline="30000" dirty="0" smtClean="0"/>
                        <a:t>3</a:t>
                      </a:r>
                      <a:endParaRPr lang="en-US" sz="1050" b="1" baseline="30000" dirty="0"/>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kern="1200" baseline="0" dirty="0" smtClean="0">
                          <a:solidFill>
                            <a:schemeClr val="tx1"/>
                          </a:solidFill>
                          <a:latin typeface="+mn-lt"/>
                          <a:ea typeface="+mn-ea"/>
                          <a:cs typeface="+mn-cs"/>
                        </a:rPr>
                        <a:t>Gross operational risk losses / gross margin</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b="0" dirty="0" smtClean="0"/>
                        <a:t>SHUSA / SBNA</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1050" i="1" dirty="0" smtClean="0">
                          <a:latin typeface="+mn-lt"/>
                        </a:rPr>
                        <a:t>I</a:t>
                      </a:r>
                      <a:r>
                        <a:rPr lang="en-US" sz="1050" i="1" baseline="0" dirty="0" smtClean="0">
                          <a:latin typeface="+mn-lt"/>
                        </a:rPr>
                        <a:t>t is likely that intermittent breaches will occur given the nature of operational loss events</a:t>
                      </a:r>
                      <a:endParaRPr lang="en-US" sz="1050" i="1" dirty="0" smtClean="0">
                        <a:latin typeface="+mn-lt"/>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100" b="0" i="0" kern="1200" baseline="300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100" b="0" i="0" kern="1200" baseline="300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3.0%</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5.0%</a:t>
                      </a:r>
                      <a:endParaRPr lang="en-US" sz="1050" b="0" i="0" kern="1200" dirty="0">
                        <a:solidFill>
                          <a:schemeClr val="tx1"/>
                        </a:solidFill>
                        <a:latin typeface="+mn-lt"/>
                        <a:ea typeface="+mn-ea"/>
                        <a:cs typeface="+mn-cs"/>
                      </a:endParaRP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aseline="0" dirty="0" smtClean="0"/>
                        <a:t>Frequency of events &gt;$200K in losses</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b="0" dirty="0" smtClean="0"/>
                        <a:t>SHUSA / SBNA</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1050" i="1" dirty="0" smtClean="0">
                          <a:latin typeface="+mn-lt"/>
                        </a:rPr>
                        <a:t>I</a:t>
                      </a:r>
                      <a:r>
                        <a:rPr lang="en-US" sz="1050" i="1" baseline="0" dirty="0" smtClean="0">
                          <a:latin typeface="+mn-lt"/>
                        </a:rPr>
                        <a:t>t is likely that intermittent breaches will occur given the nature of operational loss events</a:t>
                      </a:r>
                      <a:endParaRPr lang="en-US" sz="1050" i="1" dirty="0" smtClean="0">
                        <a:latin typeface="+mn-lt"/>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fontAlgn="b" latinLnBrk="0" hangingPunct="1"/>
                      <a:endParaRPr lang="en-US" sz="1100" b="0" i="0" kern="1200" baseline="300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fontAlgn="b" latinLnBrk="0" hangingPunct="1"/>
                      <a:endParaRPr lang="en-US" sz="1100" b="0" i="0" kern="1200" baseline="30000" dirty="0">
                        <a:solidFill>
                          <a:schemeClr val="tx1"/>
                        </a:solidFill>
                        <a:latin typeface="+mn-lt"/>
                        <a:ea typeface="+mn-ea"/>
                        <a:cs typeface="+mn-cs"/>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6</a:t>
                      </a:r>
                      <a:endParaRPr lang="en-US" sz="1050" b="0" i="0" kern="1200" dirty="0">
                        <a:solidFill>
                          <a:schemeClr val="tx1"/>
                        </a:solidFill>
                        <a:latin typeface="+mn-lt"/>
                        <a:ea typeface="+mn-ea"/>
                        <a:cs typeface="+mn-cs"/>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0" i="0" kern="1200" dirty="0" smtClean="0">
                          <a:solidFill>
                            <a:schemeClr val="tx1"/>
                          </a:solidFill>
                          <a:latin typeface="+mn-lt"/>
                          <a:ea typeface="+mn-ea"/>
                          <a:cs typeface="+mn-cs"/>
                        </a:rPr>
                        <a:t>10</a:t>
                      </a:r>
                      <a:endParaRPr lang="en-US" sz="1050" b="0" i="0" kern="1200" dirty="0">
                        <a:solidFill>
                          <a:schemeClr val="tx1"/>
                        </a:solidFill>
                        <a:latin typeface="+mn-lt"/>
                        <a:ea typeface="+mn-ea"/>
                        <a:cs typeface="+mn-cs"/>
                      </a:endParaRP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050" b="1" baseline="0" dirty="0" smtClean="0"/>
                        <a:t>Compliance and reputational risk</a:t>
                      </a:r>
                      <a:endParaRPr lang="en-US" sz="1050" b="1" baseline="0" dirty="0"/>
                    </a:p>
                  </a:txBody>
                  <a:tcPr marL="27432" marR="27432" marT="27432" marB="27432">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baseline="0" dirty="0" smtClean="0"/>
                        <a:t>J.D. Power score</a:t>
                      </a:r>
                    </a:p>
                  </a:txBody>
                  <a:tcPr marL="27432" marR="27432" marT="27432" marB="27432" anchor="ctr">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050" b="0" dirty="0" smtClean="0"/>
                        <a:t>SBNA</a:t>
                      </a:r>
                      <a:endParaRPr lang="en-US" sz="1050" b="0" dirty="0"/>
                    </a:p>
                  </a:txBody>
                  <a:tcPr marL="27432" marR="27432" marT="27432" marB="27432" anchor="ctr">
                    <a:lnL>
                      <a:noFill/>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50" i="1" dirty="0" smtClean="0">
                          <a:latin typeface="+mn-lt"/>
                        </a:rPr>
                        <a:t>It</a:t>
                      </a:r>
                      <a:r>
                        <a:rPr lang="en-US" sz="1050" i="1" baseline="0" dirty="0" smtClean="0">
                          <a:latin typeface="+mn-lt"/>
                        </a:rPr>
                        <a:t> is more than likely that this metric remains in breach for a large portion of the P-18</a:t>
                      </a:r>
                      <a:endParaRPr lang="en-US" sz="1050" i="1" dirty="0" smtClean="0">
                        <a:latin typeface="+mn-lt"/>
                      </a:endParaRPr>
                    </a:p>
                  </a:txBody>
                  <a:tcPr marL="27432" marR="27432" marT="27432" marB="2743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fontAlgn="b">
                        <a:spcBef>
                          <a:spcPts val="0"/>
                        </a:spcBef>
                        <a:spcAft>
                          <a:spcPts val="0"/>
                        </a:spcAft>
                      </a:pPr>
                      <a:endParaRPr lang="en-US" sz="1100" b="0" dirty="0">
                        <a:effectLst/>
                        <a:latin typeface="Arial "/>
                        <a:ea typeface="Calibri"/>
                        <a:cs typeface="Times New Roman"/>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fontAlgn="b">
                        <a:spcBef>
                          <a:spcPts val="0"/>
                        </a:spcBef>
                        <a:spcAft>
                          <a:spcPts val="0"/>
                        </a:spcAft>
                      </a:pPr>
                      <a:endParaRPr lang="en-US" sz="1100" b="0" dirty="0">
                        <a:effectLst/>
                        <a:latin typeface="Arial "/>
                        <a:ea typeface="Calibri"/>
                        <a:cs typeface="Times New Roman"/>
                      </a:endParaRPr>
                    </a:p>
                  </a:txBody>
                  <a:tcPr marL="45720" marR="45720"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fontAlgn="b">
                        <a:spcBef>
                          <a:spcPts val="0"/>
                        </a:spcBef>
                        <a:spcAft>
                          <a:spcPts val="0"/>
                        </a:spcAft>
                      </a:pPr>
                      <a:r>
                        <a:rPr lang="en-US" sz="1050" b="0" dirty="0">
                          <a:solidFill>
                            <a:srgbClr val="000000"/>
                          </a:solidFill>
                          <a:effectLst/>
                          <a:latin typeface="Arial "/>
                          <a:ea typeface="Calibri"/>
                          <a:cs typeface="Times New Roman"/>
                        </a:rPr>
                        <a:t>788</a:t>
                      </a:r>
                      <a:endParaRPr lang="en-US" sz="1050" b="0" dirty="0">
                        <a:effectLst/>
                        <a:latin typeface="Arial "/>
                        <a:ea typeface="Calibri"/>
                        <a:cs typeface="Times New Roman"/>
                      </a:endParaRPr>
                    </a:p>
                  </a:txBody>
                  <a:tcPr marL="27432" marR="27432" marT="27432" marB="27432" anchor="ctr">
                    <a:lnL w="19050" cap="flat" cmpd="sng" algn="ctr">
                      <a:solidFill>
                        <a:schemeClr val="tx1"/>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algn="ctr" fontAlgn="b">
                        <a:spcBef>
                          <a:spcPts val="0"/>
                        </a:spcBef>
                        <a:spcAft>
                          <a:spcPts val="0"/>
                        </a:spcAft>
                      </a:pPr>
                      <a:r>
                        <a:rPr lang="en-US" sz="1050" b="0" dirty="0">
                          <a:solidFill>
                            <a:srgbClr val="000000"/>
                          </a:solidFill>
                          <a:effectLst/>
                          <a:latin typeface="Arial "/>
                          <a:ea typeface="Calibri"/>
                          <a:cs typeface="Times New Roman"/>
                        </a:rPr>
                        <a:t>765</a:t>
                      </a:r>
                      <a:endParaRPr lang="en-US" sz="1050" b="0" dirty="0">
                        <a:effectLst/>
                        <a:latin typeface="Arial "/>
                        <a:ea typeface="Calibri"/>
                        <a:cs typeface="Times New Roman"/>
                      </a:endParaRPr>
                    </a:p>
                  </a:txBody>
                  <a:tcPr marL="27432" marR="27432" marT="27432" marB="27432" anchor="ct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110398" y="6244261"/>
            <a:ext cx="6814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115888" indent="-115888" algn="l">
              <a:lnSpc>
                <a:spcPct val="100000"/>
              </a:lnSpc>
              <a:buFont typeface="+mj-lt"/>
              <a:buAutoNum type="arabicPeriod"/>
            </a:pPr>
            <a:r>
              <a:rPr lang="en-US" sz="800" dirty="0" smtClean="0">
                <a:solidFill>
                  <a:schemeClr val="bg1"/>
                </a:solidFill>
              </a:rPr>
              <a:t>Based on the worst of four </a:t>
            </a:r>
            <a:r>
              <a:rPr lang="en-US" sz="800" dirty="0">
                <a:solidFill>
                  <a:schemeClr val="bg1"/>
                </a:solidFill>
              </a:rPr>
              <a:t>different liquidity </a:t>
            </a:r>
            <a:r>
              <a:rPr lang="en-US" sz="800" dirty="0" smtClean="0">
                <a:solidFill>
                  <a:schemeClr val="bg1"/>
                </a:solidFill>
              </a:rPr>
              <a:t>scenarios (Systemic </a:t>
            </a:r>
            <a:r>
              <a:rPr lang="en-US" sz="800" dirty="0">
                <a:solidFill>
                  <a:schemeClr val="bg1"/>
                </a:solidFill>
              </a:rPr>
              <a:t>Local, Idiosyncratic, Systemic </a:t>
            </a:r>
            <a:r>
              <a:rPr lang="en-US" sz="800" dirty="0" smtClean="0">
                <a:solidFill>
                  <a:schemeClr val="bg1"/>
                </a:solidFill>
              </a:rPr>
              <a:t>Global, </a:t>
            </a:r>
            <a:r>
              <a:rPr lang="en-US" sz="800" dirty="0">
                <a:solidFill>
                  <a:schemeClr val="bg1"/>
                </a:solidFill>
              </a:rPr>
              <a:t>and Wholesale Funding </a:t>
            </a:r>
            <a:r>
              <a:rPr lang="en-US" sz="800" dirty="0" smtClean="0">
                <a:solidFill>
                  <a:schemeClr val="bg1"/>
                </a:solidFill>
              </a:rPr>
              <a:t>Sources)</a:t>
            </a:r>
          </a:p>
          <a:p>
            <a:pPr marL="115888" indent="-115888" algn="l">
              <a:lnSpc>
                <a:spcPct val="100000"/>
              </a:lnSpc>
              <a:buFont typeface="+mj-lt"/>
              <a:buAutoNum type="arabicPeriod"/>
            </a:pPr>
            <a:r>
              <a:rPr lang="en-US" sz="800" dirty="0">
                <a:solidFill>
                  <a:schemeClr val="bg1"/>
                </a:solidFill>
                <a:latin typeface="Arial"/>
              </a:rPr>
              <a:t>Projected losses in </a:t>
            </a:r>
            <a:r>
              <a:rPr lang="en-US" sz="800" dirty="0">
                <a:solidFill>
                  <a:schemeClr val="bg1"/>
                </a:solidFill>
              </a:rPr>
              <a:t>stress scenario aligning to </a:t>
            </a:r>
            <a:r>
              <a:rPr lang="en-US" sz="800" dirty="0" smtClean="0">
                <a:solidFill>
                  <a:schemeClr val="bg1"/>
                </a:solidFill>
              </a:rPr>
              <a:t>Group </a:t>
            </a:r>
            <a:r>
              <a:rPr lang="en-US" sz="800" dirty="0">
                <a:solidFill>
                  <a:schemeClr val="bg1"/>
                </a:solidFill>
              </a:rPr>
              <a:t>framework (not CCAR) over profit before tax </a:t>
            </a:r>
          </a:p>
          <a:p>
            <a:pPr marL="115888" indent="-115888" algn="l">
              <a:lnSpc>
                <a:spcPct val="100000"/>
              </a:lnSpc>
              <a:buFont typeface="+mj-lt"/>
              <a:buAutoNum type="arabicPeriod"/>
            </a:pPr>
            <a:r>
              <a:rPr lang="en-US" sz="800" dirty="0" smtClean="0">
                <a:solidFill>
                  <a:schemeClr val="bg1"/>
                </a:solidFill>
                <a:latin typeface="Arial"/>
                <a:sym typeface="Arial"/>
              </a:rPr>
              <a:t>Operational </a:t>
            </a:r>
            <a:r>
              <a:rPr lang="en-US" sz="800" dirty="0">
                <a:solidFill>
                  <a:schemeClr val="bg1"/>
                </a:solidFill>
                <a:latin typeface="Arial"/>
                <a:sym typeface="Arial"/>
              </a:rPr>
              <a:t>risk metric limits are set per quarter (quarterly gross losses / gross margin and frequency of events &gt;$200K in losses per </a:t>
            </a:r>
            <a:r>
              <a:rPr lang="en-US" sz="800" dirty="0" smtClean="0">
                <a:solidFill>
                  <a:schemeClr val="bg1"/>
                </a:solidFill>
                <a:latin typeface="Arial"/>
                <a:sym typeface="Arial"/>
              </a:rPr>
              <a:t>quarter)</a:t>
            </a:r>
          </a:p>
        </p:txBody>
      </p:sp>
      <p:sp>
        <p:nvSpPr>
          <p:cNvPr id="1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3</a:t>
            </a:fld>
            <a:endParaRPr lang="en-US" dirty="0"/>
          </a:p>
        </p:txBody>
      </p:sp>
      <p:sp>
        <p:nvSpPr>
          <p:cNvPr id="14" name="TextBox 13"/>
          <p:cNvSpPr txBox="1"/>
          <p:nvPr/>
        </p:nvSpPr>
        <p:spPr>
          <a:xfrm>
            <a:off x="6968935" y="631370"/>
            <a:ext cx="2393605" cy="251159"/>
          </a:xfrm>
          <a:prstGeom prst="rect">
            <a:avLst/>
          </a:prstGeom>
          <a:noFill/>
        </p:spPr>
        <p:txBody>
          <a:bodyPr wrap="none" rtlCol="0">
            <a:spAutoFit/>
          </a:bodyPr>
          <a:lstStyle/>
          <a:p>
            <a:r>
              <a:rPr lang="en-US" sz="1200" dirty="0" smtClean="0"/>
              <a:t>* mandated by Santander Group</a:t>
            </a:r>
            <a:endParaRPr lang="en-US" sz="1200" dirty="0"/>
          </a:p>
        </p:txBody>
      </p:sp>
    </p:spTree>
    <p:extLst>
      <p:ext uri="{BB962C8B-B14F-4D97-AF65-F5344CB8AC3E}">
        <p14:creationId xmlns:p14="http://schemas.microsoft.com/office/powerpoint/2010/main" val="28306751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6.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ImageFile /&gt;&#10;  &lt;ThumbNailFile&gt;C:\Documents and Settings\daniel.heckmann\Local Settings\Application Data\MMC\Cache\T0D1000011.jpg&lt;/ThumbNailFile&gt;&#10;  &lt;Usage&gt;PowerPointTitle&lt;/Usage&gt;&#10;  &lt;PaletteName&gt;Sapphire&lt;/PaletteName&gt;&#10;  &lt;Design&gt;&#10;    &lt;FocalNumber&gt;2&lt;/FocalNumber&gt;&#10;    &lt;Facets&gt;&#10;      &lt;SideOfTick&gt;Right&lt;/SideOfTick&gt;&#10;      &lt;TickPosition&gt;&#10;        &lt;X&gt;21&lt;/X&gt;&#10;        &lt;Y&gt;2&lt;/Y&gt;&#10;      &lt;/TickPosition&gt;&#10;      &lt;EndTickPosition&gt;&#10;        &lt;X&gt;0&lt;/X&gt;&#10;        &lt;Y&gt;0&lt;/Y&gt;&#10;      &lt;/EndTickPosition&gt;&#10;      &lt;FacetNumber&gt;4&lt;/FacetNumber&gt;&#10;      &lt;Brightness&gt;0&lt;/Brightness&gt;&#10;      &lt;Colour /&gt;&#10;      &lt;ColourNumber&gt;-1&lt;/ColourNumber&gt;&#10;    &lt;/Facets&gt;&#10;    &lt;Facets&gt;&#10;      &lt;SideOfTick&gt;Left&lt;/SideOfTick&gt;&#10;      &lt;TickPosition&gt;&#10;        &lt;X&gt;0&lt;/X&gt;&#10;        &lt;Y&gt;5&lt;/Y&gt;&#10;      &lt;/TickPosition&gt;&#10;      &lt;EndTickPosition&gt;&#10;        &lt;X&gt;0&lt;/X&gt;&#10;        &lt;Y&gt;0&lt;/Y&gt;&#10;      &lt;/EndTickPosition&gt;&#10;      &lt;FacetNumber&gt;0&lt;/FacetNumber&gt;&#10;      &lt;Brightness&gt;0&lt;/Brightness&gt;&#10;      &lt;Colour&gt;#006D9E&lt;/Colour&gt;&#10;      &lt;ColourNumber&gt;1&lt;/ColourNumber&gt;&#10;    &lt;/Facets&gt;&#10;    &lt;Facets&gt;&#10;      &lt;SideOfTick&gt;Bottom&lt;/SideOfTick&gt;&#10;      &lt;TickPosition&gt;&#10;        &lt;X&gt;18&lt;/X&gt;&#10;        &lt;Y&gt;10&lt;/Y&gt;&#10;      &lt;/TickPosition&gt;&#10;      &lt;EndTickPosition&gt;&#10;        &lt;X&gt;0&lt;/X&gt;&#10;        &lt;Y&gt;0&lt;/Y&gt;&#10;      &lt;/EndTickPosition&gt;&#10;      &lt;FacetNumber&gt;2&lt;/FacetNumber&gt;&#10;      &lt;Brightness&gt;0&lt;/Brightness&gt;&#10;      &lt;Colour&gt;#002C77&lt;/Colour&gt;&#10;      &lt;ColourNumber&gt;0&lt;/ColourNumber&gt;&#10;    &lt;/Facets&gt;&#10;    &lt;Facets&gt;&#10;      &lt;SideOfTick&gt;Right&lt;/SideOfTick&gt;&#10;      &lt;TickPosition&gt;&#10;        &lt;X&gt;21&lt;/X&gt;&#10;        &lt;Y&gt;3&lt;/Y&gt;&#10;      &lt;/TickPosition&gt;&#10;      &lt;EndTickPosition&gt;&#10;        &lt;X&gt;0&lt;/X&gt;&#10;        &lt;Y&gt;0&lt;/Y&gt;&#10;      &lt;/EndTickPosition&gt;&#10;      &lt;FacetNumber&gt;3&lt;/FacetNumber&gt;&#10;      &lt;Brightness&gt;0&lt;/Brightness&gt;&#10;      &lt;Colour&gt;#A6E2EF&lt;/Colour&gt;&#10;      &lt;ColourNumber&gt;3&lt;/ColourNumber&gt;&#10;    &lt;/Facets&gt;&#10;    &lt;Facets&gt;&#10;      &lt;SideOfTick&gt;Bottom&lt;/SideOfTick&gt;&#10;      &lt;TickPosition&gt;&#10;        &lt;X&gt;1&lt;/X&gt;&#10;        &lt;Y&gt;10&lt;/Y&gt;&#10;      &lt;/TickPosition&gt;&#10;      &lt;EndTickPosition&gt;&#10;        &lt;X&gt;0&lt;/X&gt;&#10;        &lt;Y&gt;0&lt;/Y&gt;&#10;      &lt;/EndTickPosition&gt;&#10;      &lt;FacetNumber&gt;1&lt;/FacetNumber&gt;&#10;      &lt;Brightness&gt;0&lt;/Brightness&gt;&#10;      &lt;Colour&gt;#00A8C8&lt;/Colour&gt;&#10;      &lt;ColourNumber&gt;2&lt;/ColourNumber&gt;&#10;    &lt;/Facets&gt;&#10;    &lt;SectionColour&gt;#002C77&lt;/SectionColour&gt;&#10;    &lt;SectionColourNumber&gt;0&lt;/SectionColourNumber&gt;&#10;    &lt;SectionBrightness&gt;0&lt;/SectionBrightness&gt;&#10;  &lt;/Design&gt;&#10;&lt;/ImageControl&gt;"/>
  <p:tag name="MMC_PRESENTATIONTYPE"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rtlCol="0" anchor="ctr"/>
      <a:lstStyle>
        <a:defPPr algn="ctr">
          <a:lnSpc>
            <a:spcPct val="100000"/>
          </a:lnSpc>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12509</TotalTime>
  <Words>1293</Words>
  <Application>Microsoft Office PowerPoint</Application>
  <PresentationFormat>Custom</PresentationFormat>
  <Paragraphs>274</Paragraphs>
  <Slides>4</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vt:i4>
      </vt:variant>
    </vt:vector>
  </HeadingPairs>
  <TitlesOfParts>
    <vt:vector size="8" baseType="lpstr">
      <vt:lpstr>blank</vt:lpstr>
      <vt:lpstr>Santander Teme</vt:lpstr>
      <vt:lpstr>1_Santander Teme</vt:lpstr>
      <vt:lpstr>think-cell Slide</vt:lpstr>
      <vt:lpstr>Summary of P-18 Risk Appetite testing</vt:lpstr>
      <vt:lpstr>Draft limits and Risk Appetite test (1/3)  </vt:lpstr>
      <vt:lpstr>Draft limits and Risk Appetite test (2/3)</vt:lpstr>
      <vt:lpstr>Draft limits and Risk Appetite test (3/3)</vt:lpstr>
    </vt:vector>
  </TitlesOfParts>
  <Company>Oliver Wyman</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Risk Transformation</dc:title>
  <dc:creator>Vincent, James</dc:creator>
  <cp:keywords>Version 27/12/11</cp:keywords>
  <cp:lastModifiedBy>James Vincent</cp:lastModifiedBy>
  <cp:revision>498</cp:revision>
  <cp:lastPrinted>2015-09-16T13:16:44Z</cp:lastPrinted>
  <dcterms:created xsi:type="dcterms:W3CDTF">2015-06-26T20:23:49Z</dcterms:created>
  <dcterms:modified xsi:type="dcterms:W3CDTF">2015-09-17T11:05:48Z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