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9" r:id="rId1"/>
    <p:sldMasterId id="2147483828" r:id="rId2"/>
  </p:sldMasterIdLst>
  <p:notesMasterIdLst>
    <p:notesMasterId r:id="rId8"/>
  </p:notesMasterIdLst>
  <p:handoutMasterIdLst>
    <p:handoutMasterId r:id="rId9"/>
  </p:handoutMasterIdLst>
  <p:sldIdLst>
    <p:sldId id="256" r:id="rId3"/>
    <p:sldId id="738" r:id="rId4"/>
    <p:sldId id="737" r:id="rId5"/>
    <p:sldId id="732" r:id="rId6"/>
    <p:sldId id="736" r:id="rId7"/>
  </p:sldIdLst>
  <p:sldSz cx="9144000" cy="6858000" type="screen4x3"/>
  <p:notesSz cx="7010400" cy="92964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4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orient="horz" pos="156">
          <p15:clr>
            <a:srgbClr val="A4A3A4"/>
          </p15:clr>
        </p15:guide>
        <p15:guide id="4" pos="248">
          <p15:clr>
            <a:srgbClr val="A4A3A4"/>
          </p15:clr>
        </p15:guide>
        <p15:guide id="5" pos="5505">
          <p15:clr>
            <a:srgbClr val="A4A3A4"/>
          </p15:clr>
        </p15:guide>
        <p15:guide id="6" pos="2778">
          <p15:clr>
            <a:srgbClr val="A4A3A4"/>
          </p15:clr>
        </p15:guide>
        <p15:guide id="7" pos="2987">
          <p15:clr>
            <a:srgbClr val="A4A3A4"/>
          </p15:clr>
        </p15:guide>
        <p15:guide id="8" orient="horz" pos="4150">
          <p15:clr>
            <a:srgbClr val="A4A3A4"/>
          </p15:clr>
        </p15:guide>
        <p15:guide id="9" orient="horz" pos="662">
          <p15:clr>
            <a:srgbClr val="A4A3A4"/>
          </p15:clr>
        </p15:guide>
        <p15:guide id="10" orient="horz" pos="132">
          <p15:clr>
            <a:srgbClr val="A4A3A4"/>
          </p15:clr>
        </p15:guide>
        <p15:guide id="11" orient="horz" pos="266">
          <p15:clr>
            <a:srgbClr val="A4A3A4"/>
          </p15:clr>
        </p15:guide>
        <p15:guide id="12" pos="5403">
          <p15:clr>
            <a:srgbClr val="A4A3A4"/>
          </p15:clr>
        </p15:guide>
        <p15:guide id="13" pos="2796">
          <p15:clr>
            <a:srgbClr val="A4A3A4"/>
          </p15:clr>
        </p15:guide>
        <p15:guide id="14" pos="2941">
          <p15:clr>
            <a:srgbClr val="A4A3A4"/>
          </p15:clr>
        </p15:guide>
        <p15:guide id="15" pos="351">
          <p15:clr>
            <a:srgbClr val="A4A3A4"/>
          </p15:clr>
        </p15:guide>
        <p15:guide id="16" pos="209">
          <p15:clr>
            <a:srgbClr val="A4A3A4"/>
          </p15:clr>
        </p15:guide>
        <p15:guide id="17" pos="5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4D4D4D"/>
    <a:srgbClr val="FF0000"/>
    <a:srgbClr val="C25552"/>
    <a:srgbClr val="FFFF00"/>
    <a:srgbClr val="E60000"/>
    <a:srgbClr val="333333"/>
    <a:srgbClr val="999999"/>
    <a:srgbClr val="CBCBC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7" autoAdjust="0"/>
    <p:restoredTop sz="90053" autoAdjust="0"/>
  </p:normalViewPr>
  <p:slideViewPr>
    <p:cSldViewPr snapToGrid="0" snapToObjects="1">
      <p:cViewPr varScale="1">
        <p:scale>
          <a:sx n="116" d="100"/>
          <a:sy n="116" d="100"/>
        </p:scale>
        <p:origin x="1602" y="108"/>
      </p:cViewPr>
      <p:guideLst>
        <p:guide orient="horz" pos="4074"/>
        <p:guide orient="horz" pos="866"/>
        <p:guide orient="horz" pos="156"/>
        <p:guide pos="248"/>
        <p:guide pos="5505"/>
        <p:guide pos="2778"/>
        <p:guide pos="2987"/>
        <p:guide orient="horz" pos="4150"/>
        <p:guide orient="horz" pos="662"/>
        <p:guide orient="horz" pos="132"/>
        <p:guide orient="horz" pos="266"/>
        <p:guide pos="5403"/>
        <p:guide pos="2796"/>
        <p:guide pos="2941"/>
        <p:guide pos="351"/>
        <p:guide pos="209"/>
        <p:guide pos="5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61413-BEF4-4992-9060-ACA2C7532E71}" type="datetimeFigureOut">
              <a:rPr lang="en-US" smtClean="0"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03D92-FC54-49D8-B22F-23200A7FFF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168E-2D4F-4C34-B0B9-704A69CF46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6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8689340" y="2453638"/>
            <a:ext cx="0" cy="1289299"/>
          </a:xfrm>
          <a:prstGeom prst="line">
            <a:avLst/>
          </a:prstGeom>
          <a:noFill/>
          <a:ln w="9525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n w="9525" cmpd="sng">
                <a:solidFill>
                  <a:schemeClr val="tx1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4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31788" y="541988"/>
            <a:ext cx="8469312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019733" y="114825"/>
            <a:ext cx="86995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pPr algn="r"/>
              <a:t>‹#›</a:t>
            </a:fld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6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31788" y="541988"/>
            <a:ext cx="8469312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8019733" y="114825"/>
            <a:ext cx="86995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pPr algn="r"/>
              <a:t>‹#›</a:t>
            </a:fld>
            <a:endParaRPr lang="es-ES_tradnl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43840" y="95611"/>
            <a:ext cx="7786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F5F5F"/>
                </a:solidFill>
                <a:latin typeface="Arial"/>
                <a:cs typeface="Arial"/>
              </a:rPr>
              <a:t>IMPORTANT INFORMATION</a:t>
            </a:r>
            <a:endParaRPr lang="en-US" sz="2200" b="1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18210" y="527564"/>
            <a:ext cx="8603869" cy="4166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3500" tIns="63500" rIns="63500" bIns="63500" rtlCol="0" anchor="ctr"/>
          <a:lstStyle/>
          <a:p>
            <a:pPr marL="800100" indent="-800100" algn="l">
              <a:lnSpc>
                <a:spcPct val="108000"/>
              </a:lnSpc>
            </a:pPr>
            <a:r>
              <a:rPr lang="en-US" sz="1200" b="1" i="1" dirty="0" smtClean="0">
                <a:solidFill>
                  <a:srgbClr val="000000"/>
                </a:solidFill>
                <a:latin typeface="Arial"/>
              </a:rPr>
              <a:t>Forward-Looking Statements</a:t>
            </a:r>
            <a:endParaRPr sz="1200" b="1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8105" y="834128"/>
            <a:ext cx="8422994" cy="541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This presentation contains forward-looking statements within the meaning of the Private Securities Litigation Reform Act of 1995. Any statements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about our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expectations, beliefs, plans, predictions, forecasts, objectives, assumptions, or future events or performance are not historical facts and may be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looking. These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statements are often, but not always, made through the use of words or phrases such as “anticipates,” “believes,” “can,” “could,” “may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,” “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predicts,” “potential,” “should,” “will,” “estimates,” “plans,” “projects,” “continuing,” “ongoing,” “expects,” “intends,” and similar words or phrases.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we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believe that the expectations reflected in these forward-looking statements are reasonable, these statements are not guarantees of future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and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involve risks and uncertainties which are subject to change based on various important factors, some of which are beyond our control. For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discussion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of these risks, refer to the section entitled “Risk Factors” and elsewhere in our Annual Report on Form 10-K and our Quarterly Reports on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Form 10-Q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filed by us with the SEC. Among the factors that could cause our financial performance to differ materially from that suggested by the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forward-looking statements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are: (a) we operate in a highly regulated industry and continually changing federal, state, and local laws and regulations could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materially adversely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affect our business; (b) adverse economic conditions in the United States and worldwide may negatively impact our results; (c) our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could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suffer if our access to funding is reduced; (d) we face significant risks implementing our growth strategy, some of which are outside our control; (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e) our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agreement with FCA US LLC may not result in currently anticipated levels of growth and is subject to certain performance conditions that could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result in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termination of the agreement; (f) our business could suffer if we are unsuccessful in developing and maintaining relationships with automobile dealerships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; 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g) our financial condition, liquidity, and results of operations depend on the credit performance of our loans; (h) loss of our key management or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other personnel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or an inability to attract such management and personnel, could negatively impact our business;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 we are subject to certain regulations,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oversight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by the Office of the Comptroller of the Currency, the CFPB, the European Central Bank, and the Federal Reserve, which oversight and regulation</a:t>
            </a:r>
          </a:p>
          <a:p>
            <a:pPr algn="just">
              <a:lnSpc>
                <a:spcPct val="114000"/>
              </a:lnSpc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may limit certain of our activities, including the timing and amount of dividends and other limitations on our business; and (j) future changes in our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 with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Santander could adversely affect our operations. If one or more of the factors affecting our forward-looking information and statements proves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incorrect, our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actual results, performance or achievements could differ materially from those expressed in, or implied by, forward-looking information and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statements. Therefore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we caution not to place undue reliance on any forward-looking information or statements. The effect of these factors is difficult to predict.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Factors other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than these also could adversely affect our results, and the reader should not consider these factors to be a complete set of all potential risks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or uncertainties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 New factors emerge from time to time, and management cannot assess the impact of any such factor on our business or the extent to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which any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factor, or combination of factors, may cause results to differ materially from those contained in any forward-looking statement. Any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forward-looking statements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only speak as of the date of this document, and we undertake no obligation to update any forward-looking information or statements,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whether written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or oral, to reflect any change, except as required by law. All forward-looking statements attributable to us are expressly qualified by these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cautionary statements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0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nt_consumer-USA_positiv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3069270"/>
            <a:ext cx="2255520" cy="6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ant_consumer-USA_positivo_RGB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07" y="6155979"/>
            <a:ext cx="1408176" cy="5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3" r:id="rId2"/>
    <p:sldLayoutId id="214748383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CuadroTexto"/>
          <p:cNvSpPr txBox="1"/>
          <p:nvPr/>
        </p:nvSpPr>
        <p:spPr>
          <a:xfrm>
            <a:off x="4923154" y="3429603"/>
            <a:ext cx="37449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10.26.2015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660" y="2492571"/>
            <a:ext cx="8142287" cy="35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fontAlgn="auto">
              <a:lnSpc>
                <a:spcPts val="27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SCUSA</a:t>
            </a: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BOARD OF DIRECTORS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500" y="2791786"/>
            <a:ext cx="8142287" cy="30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fontAlgn="auto">
              <a:lnSpc>
                <a:spcPts val="2700"/>
              </a:lnSpc>
              <a:spcAft>
                <a:spcPts val="600"/>
              </a:spcAft>
            </a:pP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Updates/Changes to Risk Appetite Statement (RAS)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660" y="4260033"/>
            <a:ext cx="8142287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700"/>
              </a:lnSpc>
              <a:spcAft>
                <a:spcPts val="0"/>
              </a:spcAft>
            </a:pP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Sponsor: Jason Kulas, CEO SCUSA</a:t>
            </a:r>
          </a:p>
          <a:p>
            <a:pPr fontAlgn="auto">
              <a:lnSpc>
                <a:spcPts val="2700"/>
              </a:lnSpc>
              <a:spcAft>
                <a:spcPts val="0"/>
              </a:spcAft>
            </a:pP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Author: Nasir Rahman, SCUSA Risk Oversight &amp; Babar Chaudhry, SCUSA FP&amp;A</a:t>
            </a:r>
          </a:p>
          <a:p>
            <a:pPr fontAlgn="auto">
              <a:lnSpc>
                <a:spcPts val="2700"/>
              </a:lnSpc>
              <a:spcAft>
                <a:spcPts val="0"/>
              </a:spcAft>
            </a:pP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Presenter: Kalyan Seshan, SCUSA Chief Credit Risk Officer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384607" y="5427904"/>
            <a:ext cx="3744913" cy="43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Date Created: Oct. 19, 2015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Final/Draft Version: Final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4386146" y="199292"/>
            <a:ext cx="43488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For Approval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49" y="426386"/>
            <a:ext cx="843378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rgbClr val="5F5F5F"/>
              </a:solidFill>
            </a:endParaRPr>
          </a:p>
          <a:p>
            <a:r>
              <a:rPr lang="en-US" sz="1700" dirty="0" smtClean="0">
                <a:solidFill>
                  <a:srgbClr val="5F5F5F"/>
                </a:solidFill>
              </a:rPr>
              <a:t>SCUSA’s </a:t>
            </a:r>
            <a:r>
              <a:rPr lang="en-US" sz="1700" dirty="0">
                <a:solidFill>
                  <a:srgbClr val="5F5F5F"/>
                </a:solidFill>
              </a:rPr>
              <a:t>Board approved the new Risk Appetite Statement (RAS) on September </a:t>
            </a:r>
            <a:r>
              <a:rPr lang="en-US" sz="1700" dirty="0" smtClean="0">
                <a:solidFill>
                  <a:srgbClr val="5F5F5F"/>
                </a:solidFill>
              </a:rPr>
              <a:t>22</a:t>
            </a:r>
            <a:r>
              <a:rPr lang="en-US" sz="1700" baseline="30000" dirty="0" smtClean="0">
                <a:solidFill>
                  <a:srgbClr val="5F5F5F"/>
                </a:solidFill>
              </a:rPr>
              <a:t>nd</a:t>
            </a:r>
            <a:r>
              <a:rPr lang="en-US" sz="1700" dirty="0" smtClean="0">
                <a:solidFill>
                  <a:srgbClr val="5F5F5F"/>
                </a:solidFill>
              </a:rPr>
              <a:t>.  </a:t>
            </a:r>
            <a:r>
              <a:rPr lang="en-US" sz="1700" dirty="0">
                <a:solidFill>
                  <a:srgbClr val="5F5F5F"/>
                </a:solidFill>
              </a:rPr>
              <a:t>After additional analysis and consultations between the </a:t>
            </a:r>
            <a:r>
              <a:rPr lang="en-US" sz="1700" dirty="0" smtClean="0">
                <a:solidFill>
                  <a:srgbClr val="5F5F5F"/>
                </a:solidFill>
              </a:rPr>
              <a:t>Business </a:t>
            </a:r>
            <a:r>
              <a:rPr lang="en-US" sz="1700" dirty="0">
                <a:solidFill>
                  <a:srgbClr val="5F5F5F"/>
                </a:solidFill>
              </a:rPr>
              <a:t>and </a:t>
            </a:r>
            <a:r>
              <a:rPr lang="en-US" sz="1700" dirty="0" smtClean="0">
                <a:solidFill>
                  <a:srgbClr val="5F5F5F"/>
                </a:solidFill>
              </a:rPr>
              <a:t>Risk Management, </a:t>
            </a:r>
            <a:r>
              <a:rPr lang="en-US" sz="1700" dirty="0">
                <a:solidFill>
                  <a:srgbClr val="5F5F5F"/>
                </a:solidFill>
              </a:rPr>
              <a:t>the following modifications and changes are submitted for approval:</a:t>
            </a:r>
          </a:p>
          <a:p>
            <a:endParaRPr lang="en-US" sz="1700" dirty="0" smtClean="0">
              <a:solidFill>
                <a:srgbClr val="5F5F5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5F5F5F"/>
                </a:solidFill>
              </a:rPr>
              <a:t>Increase the Auto Net Charge-Off </a:t>
            </a:r>
            <a:r>
              <a:rPr lang="en-US" sz="1700" dirty="0" smtClean="0">
                <a:solidFill>
                  <a:srgbClr val="5F5F5F"/>
                </a:solidFill>
              </a:rPr>
              <a:t>(NCO) trigger to </a:t>
            </a:r>
            <a:r>
              <a:rPr lang="en-US" sz="1700" dirty="0">
                <a:solidFill>
                  <a:srgbClr val="5F5F5F"/>
                </a:solidFill>
              </a:rPr>
              <a:t>7.9% (Amber) and </a:t>
            </a:r>
            <a:r>
              <a:rPr lang="en-US" sz="1700" dirty="0" smtClean="0">
                <a:solidFill>
                  <a:srgbClr val="5F5F5F"/>
                </a:solidFill>
              </a:rPr>
              <a:t>limit to 8.6</a:t>
            </a:r>
            <a:r>
              <a:rPr lang="en-US" sz="1700" dirty="0">
                <a:solidFill>
                  <a:srgbClr val="5F5F5F"/>
                </a:solidFill>
              </a:rPr>
              <a:t>% (Red) from previously approved </a:t>
            </a:r>
            <a:r>
              <a:rPr lang="en-US" sz="1700" dirty="0" smtClean="0">
                <a:solidFill>
                  <a:srgbClr val="5F5F5F"/>
                </a:solidFill>
              </a:rPr>
              <a:t>trigger of </a:t>
            </a:r>
            <a:r>
              <a:rPr lang="en-US" sz="1700" dirty="0">
                <a:solidFill>
                  <a:srgbClr val="5F5F5F"/>
                </a:solidFill>
              </a:rPr>
              <a:t>7.8% (Amber) and 8.5% (Red</a:t>
            </a:r>
            <a:r>
              <a:rPr lang="en-US" sz="1700" dirty="0" smtClean="0">
                <a:solidFill>
                  <a:srgbClr val="5F5F5F"/>
                </a:solidFill>
              </a:rPr>
              <a:t>), respectively</a:t>
            </a:r>
            <a:endParaRPr lang="en-US" sz="1700" dirty="0">
              <a:solidFill>
                <a:srgbClr val="5F5F5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700" dirty="0">
              <a:solidFill>
                <a:srgbClr val="5F5F5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5F5F5F"/>
                </a:solidFill>
              </a:rPr>
              <a:t>Establish </a:t>
            </a:r>
            <a:r>
              <a:rPr lang="en-US" sz="1700" dirty="0" smtClean="0">
                <a:solidFill>
                  <a:srgbClr val="5F5F5F"/>
                </a:solidFill>
              </a:rPr>
              <a:t>a Risk Weighted Asset (RWA) </a:t>
            </a:r>
            <a:r>
              <a:rPr lang="en-US" sz="1700" dirty="0">
                <a:solidFill>
                  <a:srgbClr val="5F5F5F"/>
                </a:solidFill>
              </a:rPr>
              <a:t>limit </a:t>
            </a:r>
            <a:r>
              <a:rPr lang="en-US" sz="1700" dirty="0" smtClean="0">
                <a:solidFill>
                  <a:srgbClr val="5F5F5F"/>
                </a:solidFill>
              </a:rPr>
              <a:t>(Red</a:t>
            </a:r>
            <a:r>
              <a:rPr lang="en-US" sz="1700" dirty="0">
                <a:solidFill>
                  <a:srgbClr val="5F5F5F"/>
                </a:solidFill>
              </a:rPr>
              <a:t>) based on a management ratio of </a:t>
            </a:r>
            <a:r>
              <a:rPr lang="en-US" sz="1700" dirty="0" smtClean="0">
                <a:solidFill>
                  <a:srgbClr val="5F5F5F"/>
                </a:solidFill>
              </a:rPr>
              <a:t>Common Equity Tier One (CET1) /11% calculated </a:t>
            </a:r>
            <a:r>
              <a:rPr lang="en-US" sz="1700" dirty="0">
                <a:solidFill>
                  <a:srgbClr val="5F5F5F"/>
                </a:solidFill>
              </a:rPr>
              <a:t>using prior month CET1 Capital. The </a:t>
            </a:r>
            <a:r>
              <a:rPr lang="en-US" sz="1700" dirty="0" smtClean="0">
                <a:solidFill>
                  <a:srgbClr val="5F5F5F"/>
                </a:solidFill>
              </a:rPr>
              <a:t>trigger (Amber) is </a:t>
            </a:r>
            <a:r>
              <a:rPr lang="en-US" sz="1700" dirty="0">
                <a:solidFill>
                  <a:srgbClr val="5F5F5F"/>
                </a:solidFill>
              </a:rPr>
              <a:t>proposed at $</a:t>
            </a:r>
            <a:r>
              <a:rPr lang="en-US" sz="1700" dirty="0" smtClean="0">
                <a:solidFill>
                  <a:srgbClr val="5F5F5F"/>
                </a:solidFill>
              </a:rPr>
              <a:t>2BN </a:t>
            </a:r>
            <a:r>
              <a:rPr lang="en-US" sz="1700" dirty="0">
                <a:solidFill>
                  <a:srgbClr val="5F5F5F"/>
                </a:solidFill>
              </a:rPr>
              <a:t>below the </a:t>
            </a:r>
            <a:r>
              <a:rPr lang="en-US" sz="1700" dirty="0" smtClean="0">
                <a:solidFill>
                  <a:srgbClr val="5F5F5F"/>
                </a:solidFill>
              </a:rPr>
              <a:t>Red </a:t>
            </a:r>
            <a:r>
              <a:rPr lang="en-US" sz="1700" dirty="0">
                <a:solidFill>
                  <a:srgbClr val="5F5F5F"/>
                </a:solidFill>
              </a:rPr>
              <a:t>limit.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F5F5F"/>
                </a:solidFill>
              </a:rPr>
              <a:t>SCUSA is in compliance with the Red RWA limit </a:t>
            </a:r>
            <a:r>
              <a:rPr lang="en-US" sz="1700" dirty="0" smtClean="0">
                <a:solidFill>
                  <a:srgbClr val="5F5F5F"/>
                </a:solidFill>
              </a:rPr>
              <a:t>and on </a:t>
            </a:r>
            <a:r>
              <a:rPr lang="en-US" sz="1700" dirty="0">
                <a:solidFill>
                  <a:srgbClr val="5F5F5F"/>
                </a:solidFill>
              </a:rPr>
              <a:t>a glide-path to be within the </a:t>
            </a:r>
            <a:r>
              <a:rPr lang="en-US" sz="1700" dirty="0" smtClean="0">
                <a:solidFill>
                  <a:srgbClr val="5F5F5F"/>
                </a:solidFill>
              </a:rPr>
              <a:t>Amber RWA </a:t>
            </a:r>
            <a:r>
              <a:rPr lang="en-US" sz="1700" dirty="0">
                <a:solidFill>
                  <a:srgbClr val="5F5F5F"/>
                </a:solidFill>
              </a:rPr>
              <a:t>limit in 3-6 </a:t>
            </a:r>
            <a:r>
              <a:rPr lang="en-US" sz="1700" dirty="0" smtClean="0">
                <a:solidFill>
                  <a:srgbClr val="5F5F5F"/>
                </a:solidFill>
              </a:rPr>
              <a:t>months.</a:t>
            </a:r>
            <a:endParaRPr lang="en-US" sz="1700" dirty="0">
              <a:solidFill>
                <a:srgbClr val="5F5F5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5F5F5F"/>
                </a:solidFill>
              </a:rPr>
              <a:t>Excluding the Personal Lending portfolio (non-strategic</a:t>
            </a:r>
            <a:r>
              <a:rPr lang="en-US" sz="1700" dirty="0" smtClean="0">
                <a:solidFill>
                  <a:srgbClr val="5F5F5F"/>
                </a:solidFill>
              </a:rPr>
              <a:t>), </a:t>
            </a:r>
            <a:r>
              <a:rPr lang="en-US" sz="1700" dirty="0">
                <a:solidFill>
                  <a:srgbClr val="5F5F5F"/>
                </a:solidFill>
              </a:rPr>
              <a:t>SCUSA </a:t>
            </a:r>
            <a:r>
              <a:rPr lang="en-US" sz="1700" dirty="0" smtClean="0">
                <a:solidFill>
                  <a:srgbClr val="5F5F5F"/>
                </a:solidFill>
              </a:rPr>
              <a:t>will be in compliance with the Amber RWA limit starting November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5F5F5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>
                <a:solidFill>
                  <a:srgbClr val="5F5F5F"/>
                </a:solidFill>
              </a:rPr>
              <a:t>Remove the </a:t>
            </a:r>
            <a:r>
              <a:rPr lang="en-US" sz="1700" dirty="0">
                <a:solidFill>
                  <a:srgbClr val="5F5F5F"/>
                </a:solidFill>
              </a:rPr>
              <a:t>existing $</a:t>
            </a:r>
            <a:r>
              <a:rPr lang="en-US" sz="1700" dirty="0" smtClean="0">
                <a:solidFill>
                  <a:srgbClr val="5F5F5F"/>
                </a:solidFill>
              </a:rPr>
              <a:t>31BN </a:t>
            </a:r>
            <a:r>
              <a:rPr lang="en-US" sz="1700" dirty="0">
                <a:solidFill>
                  <a:srgbClr val="5F5F5F"/>
                </a:solidFill>
              </a:rPr>
              <a:t>Risk Balance limit </a:t>
            </a:r>
            <a:r>
              <a:rPr lang="en-US" sz="1700" dirty="0" smtClean="0">
                <a:solidFill>
                  <a:srgbClr val="5F5F5F"/>
                </a:solidFill>
              </a:rPr>
              <a:t>as </a:t>
            </a:r>
            <a:r>
              <a:rPr lang="en-US" sz="1700" dirty="0">
                <a:solidFill>
                  <a:srgbClr val="5F5F5F"/>
                </a:solidFill>
              </a:rPr>
              <a:t>it is replaced by the RWA limit above</a:t>
            </a:r>
            <a:r>
              <a:rPr lang="en-US" sz="1700" dirty="0" smtClean="0">
                <a:solidFill>
                  <a:srgbClr val="5F5F5F"/>
                </a:solidFill>
              </a:rPr>
              <a:t>.</a:t>
            </a:r>
          </a:p>
          <a:p>
            <a:endParaRPr lang="en-US" sz="1700" dirty="0">
              <a:solidFill>
                <a:srgbClr val="5F5F5F"/>
              </a:solidFill>
            </a:endParaRPr>
          </a:p>
          <a:p>
            <a:r>
              <a:rPr lang="en-US" sz="1700" dirty="0" smtClean="0">
                <a:solidFill>
                  <a:srgbClr val="5F5F5F"/>
                </a:solidFill>
              </a:rPr>
              <a:t>In </a:t>
            </a:r>
            <a:r>
              <a:rPr lang="en-US" sz="1700" dirty="0" smtClean="0">
                <a:solidFill>
                  <a:srgbClr val="5F5F5F"/>
                </a:solidFill>
              </a:rPr>
              <a:t>addition, as a follow up item, “SCUSA </a:t>
            </a:r>
            <a:r>
              <a:rPr lang="en-US" sz="1700" dirty="0">
                <a:solidFill>
                  <a:srgbClr val="5F5F5F"/>
                </a:solidFill>
              </a:rPr>
              <a:t>subprime assets as </a:t>
            </a:r>
            <a:r>
              <a:rPr lang="en-US" sz="1700" dirty="0" smtClean="0">
                <a:solidFill>
                  <a:srgbClr val="5F5F5F"/>
                </a:solidFill>
              </a:rPr>
              <a:t>% of </a:t>
            </a:r>
            <a:r>
              <a:rPr lang="en-US" sz="1700" dirty="0">
                <a:solidFill>
                  <a:srgbClr val="5F5F5F"/>
                </a:solidFill>
              </a:rPr>
              <a:t>SHUSA credit </a:t>
            </a:r>
            <a:r>
              <a:rPr lang="en-US" sz="1700" dirty="0" smtClean="0">
                <a:solidFill>
                  <a:srgbClr val="5F5F5F"/>
                </a:solidFill>
              </a:rPr>
              <a:t>exposure” with a Red limit of 25% and Amber trigger of 23% was approved by the SHUSA Board on September 25</a:t>
            </a:r>
            <a:r>
              <a:rPr lang="en-US" sz="1700" baseline="30000" dirty="0" smtClean="0">
                <a:solidFill>
                  <a:srgbClr val="5F5F5F"/>
                </a:solidFill>
              </a:rPr>
              <a:t>th</a:t>
            </a:r>
            <a:r>
              <a:rPr lang="en-US" sz="1700" dirty="0" smtClean="0">
                <a:solidFill>
                  <a:srgbClr val="5F5F5F"/>
                </a:solidFill>
              </a:rPr>
              <a:t>.</a:t>
            </a:r>
            <a:endParaRPr lang="en-US" sz="1700" dirty="0">
              <a:solidFill>
                <a:srgbClr val="5F5F5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5F5F5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5F5F5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" y="95611"/>
            <a:ext cx="7786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F5F5F"/>
                </a:solidFill>
                <a:latin typeface="Arial"/>
                <a:cs typeface="Arial"/>
              </a:rPr>
              <a:t>Executive Summary</a:t>
            </a:r>
            <a:endParaRPr lang="en-US" sz="2200" b="1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36692" y="172995"/>
            <a:ext cx="642551" cy="2718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625" y="1120708"/>
            <a:ext cx="83799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5F5F5F"/>
                </a:solidFill>
              </a:rPr>
              <a:t>A Memorandum </a:t>
            </a:r>
            <a:r>
              <a:rPr lang="en-US" sz="1800" dirty="0">
                <a:solidFill>
                  <a:srgbClr val="5F5F5F"/>
                </a:solidFill>
              </a:rPr>
              <a:t>was submitted to </a:t>
            </a:r>
            <a:r>
              <a:rPr lang="en-US" sz="1800" dirty="0" smtClean="0">
                <a:solidFill>
                  <a:srgbClr val="5F5F5F"/>
                </a:solidFill>
              </a:rPr>
              <a:t>the Board </a:t>
            </a:r>
            <a:r>
              <a:rPr lang="en-US" sz="1800" dirty="0">
                <a:solidFill>
                  <a:srgbClr val="5F5F5F"/>
                </a:solidFill>
              </a:rPr>
              <a:t>on October </a:t>
            </a:r>
            <a:r>
              <a:rPr lang="en-US" sz="1800" dirty="0" smtClean="0">
                <a:solidFill>
                  <a:srgbClr val="5F5F5F"/>
                </a:solidFill>
              </a:rPr>
              <a:t>3</a:t>
            </a:r>
            <a:r>
              <a:rPr lang="en-US" sz="1800" baseline="30000" dirty="0" smtClean="0">
                <a:solidFill>
                  <a:srgbClr val="5F5F5F"/>
                </a:solidFill>
              </a:rPr>
              <a:t>rd</a:t>
            </a:r>
            <a:r>
              <a:rPr lang="en-US" sz="1800" dirty="0" smtClean="0">
                <a:solidFill>
                  <a:srgbClr val="5F5F5F"/>
                </a:solidFill>
              </a:rPr>
              <a:t> recommending </a:t>
            </a:r>
            <a:r>
              <a:rPr lang="en-US" sz="1800" dirty="0">
                <a:solidFill>
                  <a:srgbClr val="5F5F5F"/>
                </a:solidFill>
              </a:rPr>
              <a:t>the changes to the Auto NCO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F5F5F"/>
                </a:solidFill>
              </a:rPr>
              <a:t>The </a:t>
            </a:r>
            <a:r>
              <a:rPr lang="en-US" sz="1800" dirty="0" smtClean="0">
                <a:solidFill>
                  <a:srgbClr val="5F5F5F"/>
                </a:solidFill>
              </a:rPr>
              <a:t>increase to 7.9% (Amber) and 8.6% (Red) is </a:t>
            </a:r>
            <a:r>
              <a:rPr lang="en-US" sz="1800" dirty="0">
                <a:solidFill>
                  <a:srgbClr val="5F5F5F"/>
                </a:solidFill>
              </a:rPr>
              <a:t>predicated on the assumption that there will be no dividend payment under a stress scenario, which released ~10 bps of additional loss rate budget.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F5F5F"/>
                </a:solidFill>
              </a:rPr>
              <a:t>The risk appetite loss limits will be recalibrated after the current year 2016 CCAR models and processes are finalized to ensure they </a:t>
            </a:r>
            <a:r>
              <a:rPr lang="en-US" sz="1800" dirty="0" smtClean="0">
                <a:solidFill>
                  <a:srgbClr val="5F5F5F"/>
                </a:solidFill>
              </a:rPr>
              <a:t>remain </a:t>
            </a:r>
            <a:r>
              <a:rPr lang="en-US" sz="1800" dirty="0">
                <a:solidFill>
                  <a:srgbClr val="5F5F5F"/>
                </a:solidFill>
              </a:rPr>
              <a:t>appropriate to SCUSA’s risk profile. </a:t>
            </a:r>
          </a:p>
          <a:p>
            <a:endParaRPr lang="en-US" sz="1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F5F5F"/>
                </a:solidFill>
              </a:rPr>
              <a:t>The new proposed limits are consistent with the 2016 P-18 business objectives included in the P-18 and do not imply any significant increase in risk or strategic business change for SCUSA.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" y="95611"/>
            <a:ext cx="7786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5F5F5F"/>
                </a:solidFill>
                <a:latin typeface="Arial"/>
                <a:cs typeface="Arial"/>
              </a:rPr>
              <a:t>Auto </a:t>
            </a:r>
            <a:r>
              <a:rPr lang="en-US" sz="2200" b="1" dirty="0" smtClean="0">
                <a:solidFill>
                  <a:srgbClr val="5F5F5F"/>
                </a:solidFill>
                <a:latin typeface="Arial"/>
                <a:cs typeface="Arial"/>
              </a:rPr>
              <a:t>Net Charge-off </a:t>
            </a:r>
            <a:r>
              <a:rPr lang="en-US" sz="2200" b="1" dirty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lang="en-US" sz="2200" b="1" dirty="0" smtClean="0">
                <a:solidFill>
                  <a:srgbClr val="5F5F5F"/>
                </a:solidFill>
                <a:latin typeface="Arial"/>
                <a:cs typeface="Arial"/>
              </a:rPr>
              <a:t>imit </a:t>
            </a:r>
            <a:endParaRPr lang="en-US" sz="2200" b="1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36692" y="172995"/>
            <a:ext cx="642551" cy="2718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71" y="945785"/>
            <a:ext cx="83799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 smtClean="0">
              <a:solidFill>
                <a:srgbClr val="5F5F5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$31BN Risk </a:t>
            </a:r>
            <a:r>
              <a:rPr lang="en-US" sz="1800" dirty="0">
                <a:solidFill>
                  <a:srgbClr val="5F5F5F"/>
                </a:solidFill>
              </a:rPr>
              <a:t>balance limit is replaced by </a:t>
            </a:r>
            <a:r>
              <a:rPr lang="en-US" sz="1800" dirty="0" smtClean="0">
                <a:solidFill>
                  <a:srgbClr val="5F5F5F"/>
                </a:solidFill>
              </a:rPr>
              <a:t>a RWA </a:t>
            </a:r>
            <a:r>
              <a:rPr lang="en-US" sz="1800" dirty="0">
                <a:solidFill>
                  <a:srgbClr val="5F5F5F"/>
                </a:solidFill>
              </a:rPr>
              <a:t>limit, defined </a:t>
            </a:r>
            <a:r>
              <a:rPr lang="en-US" sz="1800" dirty="0" smtClean="0">
                <a:solidFill>
                  <a:srgbClr val="5F5F5F"/>
                </a:solidFill>
              </a:rPr>
              <a:t>as the maximum dollar amount of RWAs that SCUSA can support while maintaining an 11</a:t>
            </a:r>
            <a:r>
              <a:rPr lang="en-US" sz="1800" dirty="0">
                <a:solidFill>
                  <a:srgbClr val="5F5F5F"/>
                </a:solidFill>
              </a:rPr>
              <a:t>% </a:t>
            </a:r>
            <a:r>
              <a:rPr lang="en-US" sz="1800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CET1 capital </a:t>
            </a:r>
            <a:r>
              <a:rPr lang="en-US" sz="1800" dirty="0" smtClean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5F5F5F"/>
                </a:solidFill>
              </a:rPr>
              <a:t>The </a:t>
            </a:r>
            <a:r>
              <a:rPr lang="en-US" sz="1800" dirty="0">
                <a:solidFill>
                  <a:srgbClr val="5F5F5F"/>
                </a:solidFill>
              </a:rPr>
              <a:t>RWA limit is calculated </a:t>
            </a:r>
            <a:r>
              <a:rPr lang="en-US" sz="1800" dirty="0" smtClean="0">
                <a:solidFill>
                  <a:srgbClr val="5F5F5F"/>
                </a:solidFill>
              </a:rPr>
              <a:t>monthly, </a:t>
            </a:r>
            <a:r>
              <a:rPr lang="en-US" sz="1800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1800" dirty="0" smtClean="0">
                <a:solidFill>
                  <a:srgbClr val="5F5F5F"/>
                </a:solidFill>
              </a:rPr>
              <a:t>the previous month-end </a:t>
            </a:r>
            <a:r>
              <a:rPr lang="en-US" sz="1800" dirty="0">
                <a:solidFill>
                  <a:srgbClr val="5F5F5F"/>
                </a:solidFill>
              </a:rPr>
              <a:t>actual CET1 capital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F5F5F"/>
                </a:solidFill>
              </a:rPr>
              <a:t>The metric seeks to limit the size of SCUSA relative to its capital base as measured by </a:t>
            </a:r>
            <a:r>
              <a:rPr lang="en-US" sz="1800" dirty="0" smtClean="0">
                <a:solidFill>
                  <a:srgbClr val="5F5F5F"/>
                </a:solidFill>
              </a:rPr>
              <a:t>CET1 of 11%</a:t>
            </a:r>
            <a:endParaRPr lang="en-US" sz="1800" dirty="0">
              <a:solidFill>
                <a:srgbClr val="5F5F5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5F5F5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5F5F5F"/>
                </a:solidFill>
              </a:rPr>
              <a:t>Calculation</a:t>
            </a:r>
            <a:r>
              <a:rPr lang="en-US" sz="1400" baseline="50000" dirty="0" smtClean="0">
                <a:solidFill>
                  <a:srgbClr val="5F5F5F"/>
                </a:solidFill>
              </a:rPr>
              <a:t>1</a:t>
            </a:r>
            <a:r>
              <a:rPr lang="en-US" sz="1800" dirty="0" smtClean="0">
                <a:solidFill>
                  <a:srgbClr val="5F5F5F"/>
                </a:solidFill>
              </a:rPr>
              <a:t> of Monthly RWA Limit: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F5F5F"/>
              </a:solidFill>
            </a:endParaRPr>
          </a:p>
          <a:p>
            <a:pPr lvl="1" algn="ctr"/>
            <a:r>
              <a:rPr lang="en-US" sz="1800" u="sng" dirty="0" smtClean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Month </a:t>
            </a:r>
            <a:r>
              <a:rPr lang="en-US" sz="1800" u="sng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Equity Tier One balance</a:t>
            </a:r>
          </a:p>
          <a:p>
            <a:pPr algn="ctr"/>
            <a:r>
              <a:rPr lang="en-US" sz="1800" dirty="0" smtClean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11%</a:t>
            </a:r>
            <a:r>
              <a:rPr lang="en-US" sz="1400" baseline="50000" dirty="0" smtClean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aseline="50000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rgbClr val="5F5F5F"/>
              </a:solidFill>
            </a:endParaRPr>
          </a:p>
          <a:p>
            <a:endParaRPr lang="en-US" sz="1800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" y="95611"/>
            <a:ext cx="7786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F5F5F"/>
                </a:solidFill>
                <a:latin typeface="Arial"/>
                <a:cs typeface="Arial"/>
              </a:rPr>
              <a:t>Risk Weighted Assets (RWA) Limit</a:t>
            </a:r>
            <a:endParaRPr lang="en-US" sz="2200" b="1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721" y="5996199"/>
            <a:ext cx="728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1200" baseline="30000" dirty="0">
                <a:solidFill>
                  <a:srgbClr val="5F5F5F"/>
                </a:solidFill>
              </a:rPr>
              <a:t>1</a:t>
            </a:r>
            <a:r>
              <a:rPr lang="en-US" sz="1200" dirty="0">
                <a:solidFill>
                  <a:srgbClr val="5F5F5F"/>
                </a:solidFill>
              </a:rPr>
              <a:t> This metric is </a:t>
            </a:r>
            <a:r>
              <a:rPr lang="en-US" sz="1200" dirty="0" smtClean="0">
                <a:solidFill>
                  <a:srgbClr val="5F5F5F"/>
                </a:solidFill>
              </a:rPr>
              <a:t>currently above Amber trigger.  </a:t>
            </a:r>
            <a:r>
              <a:rPr lang="en-US" sz="1200" dirty="0">
                <a:solidFill>
                  <a:srgbClr val="5F5F5F"/>
                </a:solidFill>
              </a:rPr>
              <a:t>Both the SHUSA CEO and CRO are aware of the </a:t>
            </a:r>
            <a:r>
              <a:rPr lang="en-US" sz="1200" dirty="0" smtClean="0">
                <a:solidFill>
                  <a:srgbClr val="5F5F5F"/>
                </a:solidFill>
              </a:rPr>
              <a:t>Amber trigger </a:t>
            </a:r>
            <a:r>
              <a:rPr lang="en-US" sz="1200" dirty="0">
                <a:solidFill>
                  <a:srgbClr val="5F5F5F"/>
                </a:solidFill>
              </a:rPr>
              <a:t>and SCUSA is on a </a:t>
            </a:r>
            <a:r>
              <a:rPr lang="en-US" sz="1200" dirty="0" smtClean="0">
                <a:solidFill>
                  <a:srgbClr val="5F5F5F"/>
                </a:solidFill>
              </a:rPr>
              <a:t>glide-path to be compliant in the next </a:t>
            </a:r>
            <a:r>
              <a:rPr lang="en-US" sz="1200" dirty="0">
                <a:solidFill>
                  <a:srgbClr val="5F5F5F"/>
                </a:solidFill>
              </a:rPr>
              <a:t>3-6 months</a:t>
            </a:r>
          </a:p>
          <a:p>
            <a:r>
              <a:rPr lang="en-US" sz="1200" baseline="30000" dirty="0">
                <a:solidFill>
                  <a:srgbClr val="5F5F5F"/>
                </a:solidFill>
              </a:rPr>
              <a:t>2</a:t>
            </a:r>
            <a:r>
              <a:rPr lang="en-US" sz="1200" dirty="0">
                <a:solidFill>
                  <a:srgbClr val="5F5F5F"/>
                </a:solidFill>
              </a:rPr>
              <a:t> CET1 Ratio</a:t>
            </a:r>
          </a:p>
        </p:txBody>
      </p:sp>
      <p:sp>
        <p:nvSpPr>
          <p:cNvPr id="5" name="Rectangle 4"/>
          <p:cNvSpPr/>
          <p:nvPr/>
        </p:nvSpPr>
        <p:spPr>
          <a:xfrm>
            <a:off x="8336692" y="172995"/>
            <a:ext cx="642551" cy="2718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" y="95611"/>
            <a:ext cx="7786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5F5F5F"/>
                </a:solidFill>
                <a:latin typeface="Arial"/>
                <a:cs typeface="Arial"/>
              </a:rPr>
              <a:t>RWA Short Term Forecast</a:t>
            </a:r>
            <a:endParaRPr lang="en-US" sz="2200" b="1" dirty="0">
              <a:solidFill>
                <a:srgbClr val="5F5F5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623" y="833719"/>
            <a:ext cx="8397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5F5F5F"/>
                </a:solidFill>
              </a:rPr>
              <a:t>Including Personal Lending in the RWA calculation, SCUSA is in compliance with the 11% CET1. SCUSA will be on the gliding path to be in compliance with the Amber limit over the next 3-6 months.</a:t>
            </a:r>
          </a:p>
          <a:p>
            <a:pPr marL="344488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5F5F5F"/>
                </a:solidFill>
              </a:rPr>
              <a:t>Excluding Personal Lending, SCUSA will be in compliance with the Amber RWA limit starting Nov-15.</a:t>
            </a:r>
            <a:endParaRPr lang="en-US" sz="1800" dirty="0">
              <a:solidFill>
                <a:srgbClr val="5F5F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623" y="5688618"/>
            <a:ext cx="83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Note: The above analysis is subject to flow sales to BANA (300MM), Citizens (200MM), CCART (750MM), Nationwide loan sale (125MM) &amp; Lending Club sale (910MM)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85543"/>
            <a:ext cx="6438737" cy="230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36692" y="172995"/>
            <a:ext cx="642551" cy="2718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20140625 MRM Board Responsibilities and Effective Challenge</Template>
  <TotalTime>23327</TotalTime>
  <Words>649</Words>
  <Application>Microsoft Office PowerPoint</Application>
  <PresentationFormat>On-screen Show (4:3)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Wingdings</vt:lpstr>
      <vt:lpstr>Body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Strobel, Devon L</dc:creator>
  <cp:lastModifiedBy>Shannah Urbauer-Brau</cp:lastModifiedBy>
  <cp:revision>745</cp:revision>
  <cp:lastPrinted>2015-10-20T23:10:08Z</cp:lastPrinted>
  <dcterms:created xsi:type="dcterms:W3CDTF">2014-06-27T15:07:49Z</dcterms:created>
  <dcterms:modified xsi:type="dcterms:W3CDTF">2015-10-22T18:55:31Z</dcterms:modified>
</cp:coreProperties>
</file>