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7b8273dd61f5437a" Type="http://schemas.microsoft.com/office/2007/relationships/ui/extensibility" Target="customUI/customUI14.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5" r:id="rId1"/>
    <p:sldMasterId id="2147483699" r:id="rId2"/>
    <p:sldMasterId id="2147483712" r:id="rId3"/>
  </p:sldMasterIdLst>
  <p:notesMasterIdLst>
    <p:notesMasterId r:id="rId19"/>
  </p:notesMasterIdLst>
  <p:handoutMasterIdLst>
    <p:handoutMasterId r:id="rId20"/>
  </p:handoutMasterIdLst>
  <p:sldIdLst>
    <p:sldId id="394" r:id="rId4"/>
    <p:sldId id="303" r:id="rId5"/>
    <p:sldId id="304" r:id="rId6"/>
    <p:sldId id="321" r:id="rId7"/>
    <p:sldId id="397" r:id="rId8"/>
    <p:sldId id="323" r:id="rId9"/>
    <p:sldId id="392" r:id="rId10"/>
    <p:sldId id="328" r:id="rId11"/>
    <p:sldId id="329" r:id="rId12"/>
    <p:sldId id="395" r:id="rId13"/>
    <p:sldId id="391" r:id="rId14"/>
    <p:sldId id="381" r:id="rId15"/>
    <p:sldId id="398" r:id="rId16"/>
    <p:sldId id="399" r:id="rId17"/>
    <p:sldId id="387" r:id="rId18"/>
  </p:sldIdLst>
  <p:sldSz cx="9602788" cy="6858000"/>
  <p:notesSz cx="6858000" cy="9296400"/>
  <p:custDataLst>
    <p:tags r:id="rId21"/>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394"/>
            <p14:sldId id="303"/>
            <p14:sldId id="304"/>
            <p14:sldId id="321"/>
            <p14:sldId id="397"/>
            <p14:sldId id="323"/>
            <p14:sldId id="392"/>
            <p14:sldId id="328"/>
            <p14:sldId id="329"/>
            <p14:sldId id="395"/>
            <p14:sldId id="391"/>
            <p14:sldId id="381"/>
            <p14:sldId id="398"/>
            <p14:sldId id="399"/>
            <p14:sldId id="3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FF"/>
    <a:srgbClr val="002C77"/>
    <a:srgbClr val="A6E2EF"/>
    <a:srgbClr val="00A8C8"/>
    <a:srgbClr val="016D9F"/>
    <a:srgbClr val="808080"/>
    <a:srgbClr val="E8E8E8"/>
    <a:srgbClr val="E1FAFF"/>
    <a:srgbClr val="FFE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3"/>
              </a:solidFill>
            </a:ln>
          </a:bottom>
          <a:insideH>
            <a:ln w="9525" cap="flat" cmpd="sng" algn="ctr">
              <a:solidFill>
                <a:schemeClr val="accent3"/>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9525" cap="flat" cmpd="sng" algn="ctr">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98913" autoAdjust="0"/>
  </p:normalViewPr>
  <p:slideViewPr>
    <p:cSldViewPr snapToGrid="0" showGuides="1">
      <p:cViewPr>
        <p:scale>
          <a:sx n="70" d="100"/>
          <a:sy n="70" d="100"/>
        </p:scale>
        <p:origin x="-1218" y="-954"/>
      </p:cViewPr>
      <p:guideLst>
        <p:guide orient="horz" pos="243"/>
        <p:guide orient="horz" pos="1924"/>
        <p:guide orient="horz" pos="4004"/>
        <p:guide orient="horz" pos="874"/>
        <p:guide pos="253"/>
        <p:guide pos="581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lgn="l" defTabSz="933450">
              <a:lnSpc>
                <a:spcPct val="100000"/>
              </a:lnSpc>
              <a:defRPr sz="1200"/>
            </a:lvl1pPr>
          </a:lstStyle>
          <a:p>
            <a:endParaRPr lang="en-US" dirty="0">
              <a:sym typeface="Arial"/>
            </a:endParaRPr>
          </a:p>
        </p:txBody>
      </p:sp>
      <p:sp>
        <p:nvSpPr>
          <p:cNvPr id="19459" name="Rectangle 3"/>
          <p:cNvSpPr>
            <a:spLocks noGrp="1" noChangeArrowheads="1"/>
          </p:cNvSpPr>
          <p:nvPr>
            <p:ph type="dt" sz="quarter" idx="1"/>
          </p:nvPr>
        </p:nvSpPr>
        <p:spPr bwMode="auto">
          <a:xfrm>
            <a:off x="3884754" y="0"/>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lgn="r" defTabSz="933450">
              <a:lnSpc>
                <a:spcPct val="100000"/>
              </a:lnSpc>
              <a:defRPr sz="1200"/>
            </a:lvl1pPr>
          </a:lstStyle>
          <a:p>
            <a:endParaRPr lang="en-US" dirty="0">
              <a:sym typeface="Arial"/>
            </a:endParaRPr>
          </a:p>
        </p:txBody>
      </p:sp>
      <p:sp>
        <p:nvSpPr>
          <p:cNvPr id="19460" name="Rectangle 4"/>
          <p:cNvSpPr>
            <a:spLocks noGrp="1" noChangeArrowheads="1"/>
          </p:cNvSpPr>
          <p:nvPr>
            <p:ph type="ftr" sz="quarter" idx="2"/>
          </p:nvPr>
        </p:nvSpPr>
        <p:spPr bwMode="auto">
          <a:xfrm>
            <a:off x="0" y="8830312"/>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lgn="l" defTabSz="933450">
              <a:lnSpc>
                <a:spcPct val="100000"/>
              </a:lnSpc>
              <a:defRPr sz="1200"/>
            </a:lvl1pPr>
          </a:lstStyle>
          <a:p>
            <a:endParaRPr lang="en-US" dirty="0">
              <a:sym typeface="Arial"/>
            </a:endParaRPr>
          </a:p>
        </p:txBody>
      </p:sp>
      <p:sp>
        <p:nvSpPr>
          <p:cNvPr id="19461" name="Rectangle 5"/>
          <p:cNvSpPr>
            <a:spLocks noGrp="1" noChangeArrowheads="1"/>
          </p:cNvSpPr>
          <p:nvPr>
            <p:ph type="sldNum" sz="quarter" idx="3"/>
          </p:nvPr>
        </p:nvSpPr>
        <p:spPr bwMode="auto">
          <a:xfrm>
            <a:off x="3884754" y="8830312"/>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lgn="r" defTabSz="933450">
              <a:lnSpc>
                <a:spcPct val="100000"/>
              </a:lnSpc>
              <a:defRPr sz="1200"/>
            </a:lvl1pPr>
          </a:lstStyle>
          <a:p>
            <a:fld id="{9BBE641A-A38A-4199-A515-2A762F6E34D5}" type="slidenum">
              <a:rPr lang="en-US" smtClean="0">
                <a:sym typeface="Arial"/>
              </a:rPr>
              <a:pPr/>
              <a:t>‹#›</a:t>
            </a:fld>
            <a:endParaRPr lang="en-US" dirty="0">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lgn="l" defTabSz="933450">
              <a:lnSpc>
                <a:spcPct val="100000"/>
              </a:lnSpc>
              <a:defRPr sz="1200">
                <a:sym typeface="Arial"/>
              </a:defRPr>
            </a:lvl1pPr>
          </a:lstStyle>
          <a:p>
            <a:endParaRPr lang="en-US" dirty="0"/>
          </a:p>
        </p:txBody>
      </p:sp>
      <p:sp>
        <p:nvSpPr>
          <p:cNvPr id="3075" name="Rectangle 3"/>
          <p:cNvSpPr>
            <a:spLocks noGrp="1" noChangeArrowheads="1"/>
          </p:cNvSpPr>
          <p:nvPr>
            <p:ph type="dt" idx="1"/>
          </p:nvPr>
        </p:nvSpPr>
        <p:spPr bwMode="auto">
          <a:xfrm>
            <a:off x="3884754" y="0"/>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lvl1pPr algn="r" defTabSz="933450">
              <a:lnSpc>
                <a:spcPct val="100000"/>
              </a:lnSpc>
              <a:defRPr sz="1200">
                <a:sym typeface="Arial"/>
              </a:defRPr>
            </a:lvl1pPr>
          </a:lstStyle>
          <a:p>
            <a:endParaRPr lang="en-US" dirty="0"/>
          </a:p>
        </p:txBody>
      </p:sp>
      <p:sp>
        <p:nvSpPr>
          <p:cNvPr id="3076" name="Rectangle 4"/>
          <p:cNvSpPr>
            <a:spLocks noGrp="1" noRot="1" noChangeAspect="1" noChangeArrowheads="1" noTextEdit="1"/>
          </p:cNvSpPr>
          <p:nvPr>
            <p:ph type="sldImg" idx="2"/>
          </p:nvPr>
        </p:nvSpPr>
        <p:spPr bwMode="auto">
          <a:xfrm>
            <a:off x="989013" y="698500"/>
            <a:ext cx="4881562"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182" y="4415157"/>
            <a:ext cx="5487640"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8" name="Rectangle 6"/>
          <p:cNvSpPr>
            <a:spLocks noGrp="1" noChangeArrowheads="1"/>
          </p:cNvSpPr>
          <p:nvPr>
            <p:ph type="ftr" sz="quarter" idx="4"/>
          </p:nvPr>
        </p:nvSpPr>
        <p:spPr bwMode="auto">
          <a:xfrm>
            <a:off x="0" y="8830312"/>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lgn="l" defTabSz="933450">
              <a:lnSpc>
                <a:spcPct val="100000"/>
              </a:lnSpc>
              <a:defRPr sz="1200">
                <a:sym typeface="Arial"/>
              </a:defRPr>
            </a:lvl1pPr>
          </a:lstStyle>
          <a:p>
            <a:endParaRPr lang="en-US" dirty="0"/>
          </a:p>
        </p:txBody>
      </p:sp>
      <p:sp>
        <p:nvSpPr>
          <p:cNvPr id="3079" name="Rectangle 7"/>
          <p:cNvSpPr>
            <a:spLocks noGrp="1" noChangeArrowheads="1"/>
          </p:cNvSpPr>
          <p:nvPr>
            <p:ph type="sldNum" sz="quarter" idx="5"/>
          </p:nvPr>
        </p:nvSpPr>
        <p:spPr bwMode="auto">
          <a:xfrm>
            <a:off x="3884754" y="8830312"/>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324" tIns="46662" rIns="93324" bIns="46662" numCol="1" anchor="b" anchorCtr="0" compatLnSpc="1">
            <a:prstTxWarp prst="textNoShape">
              <a:avLst/>
            </a:prstTxWarp>
          </a:bodyPr>
          <a:lstStyle>
            <a:lvl1pPr algn="r" defTabSz="933450">
              <a:lnSpc>
                <a:spcPct val="100000"/>
              </a:lnSpc>
              <a:defRPr sz="1200">
                <a:sym typeface="Arial"/>
              </a:defRPr>
            </a:lvl1pPr>
          </a:lstStyle>
          <a:p>
            <a:fld id="{26BEA98B-8E54-4CD0-82BB-B61F2ACC55F5}" type="slidenum">
              <a:rPr lang="en-US" smtClean="0"/>
              <a:pPr/>
              <a:t>‹#›</a:t>
            </a:fld>
            <a:endParaRPr lang="en-US"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sym typeface="Arial"/>
      </a:defRPr>
    </a:lvl1pPr>
    <a:lvl2pPr marL="457200" algn="l" rtl="0" fontAlgn="base">
      <a:spcBef>
        <a:spcPct val="30000"/>
      </a:spcBef>
      <a:spcAft>
        <a:spcPct val="0"/>
      </a:spcAft>
      <a:defRPr sz="1200" kern="1200">
        <a:solidFill>
          <a:schemeClr val="tx1"/>
        </a:solidFill>
        <a:latin typeface="Arial" charset="0"/>
        <a:ea typeface="+mn-ea"/>
        <a:cs typeface="Arial" charset="0"/>
        <a:sym typeface="Arial"/>
      </a:defRPr>
    </a:lvl2pPr>
    <a:lvl3pPr marL="914400" algn="l" rtl="0" fontAlgn="base">
      <a:spcBef>
        <a:spcPct val="30000"/>
      </a:spcBef>
      <a:spcAft>
        <a:spcPct val="0"/>
      </a:spcAft>
      <a:defRPr sz="1200" kern="1200">
        <a:solidFill>
          <a:schemeClr val="tx1"/>
        </a:solidFill>
        <a:latin typeface="Arial" charset="0"/>
        <a:ea typeface="+mn-ea"/>
        <a:cs typeface="Arial" charset="0"/>
        <a:sym typeface="Arial"/>
      </a:defRPr>
    </a:lvl3pPr>
    <a:lvl4pPr marL="1371600" algn="l" rtl="0" fontAlgn="base">
      <a:spcBef>
        <a:spcPct val="30000"/>
      </a:spcBef>
      <a:spcAft>
        <a:spcPct val="0"/>
      </a:spcAft>
      <a:defRPr sz="1200" kern="1200">
        <a:solidFill>
          <a:schemeClr val="tx1"/>
        </a:solidFill>
        <a:latin typeface="Arial" charset="0"/>
        <a:ea typeface="+mn-ea"/>
        <a:cs typeface="Arial" charset="0"/>
        <a:sym typeface="Arial"/>
      </a:defRPr>
    </a:lvl4pPr>
    <a:lvl5pPr marL="1828800" algn="l" rtl="0" fontAlgn="base">
      <a:spcBef>
        <a:spcPct val="30000"/>
      </a:spcBef>
      <a:spcAft>
        <a:spcPct val="0"/>
      </a:spcAft>
      <a:defRPr sz="1200" kern="1200">
        <a:solidFill>
          <a:schemeClr val="tx1"/>
        </a:solidFill>
        <a:latin typeface="Arial" charset="0"/>
        <a:ea typeface="+mn-ea"/>
        <a:cs typeface="Arial" charset="0"/>
        <a:sym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t>Risk appetite</a:t>
            </a:r>
            <a:r>
              <a:rPr lang="en-US" sz="1200" baseline="0" dirty="0" smtClean="0"/>
              <a:t> vs. business strategy: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altLang="en-US" sz="1200" dirty="0" smtClean="0"/>
              <a:t>Risk Appetite sets the constraints in which management is tasked to optimise the return</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dirty="0" smtClean="0">
                <a:solidFill>
                  <a:schemeClr val="tx1"/>
                </a:solidFill>
                <a:effectLst/>
                <a:latin typeface="Arial" charset="0"/>
                <a:ea typeface="+mn-ea"/>
                <a:cs typeface="Arial" charset="0"/>
                <a:sym typeface="Arial"/>
              </a:rPr>
              <a:t>RAS describes a set of risk boundaries that will be related to the business strategy of SHUSA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kumimoji="0" lang="en-US" sz="1200" b="0" i="0" u="none" baseline="0" dirty="0" smtClean="0">
                <a:solidFill>
                  <a:schemeClr val="tx2"/>
                </a:solidFill>
                <a:latin typeface="Arial"/>
                <a:cs typeface="Arial"/>
                <a:sym typeface="Arial"/>
              </a:rPr>
              <a:t>Senior management must optimize the return within the boundaries laid out in Risk Appetite </a:t>
            </a:r>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kern="1200" dirty="0" smtClean="0">
                <a:solidFill>
                  <a:schemeClr val="tx1"/>
                </a:solidFill>
                <a:effectLst/>
                <a:latin typeface="Arial" charset="0"/>
                <a:ea typeface="+mn-ea"/>
                <a:cs typeface="Arial" charset="0"/>
                <a:sym typeface="Arial"/>
              </a:rPr>
              <a:t>The strategy must be achievable within the boundaries agreed by the Board in the Risk Appetite Statement</a:t>
            </a:r>
            <a:endParaRPr lang="en-US" altLang="en-US" sz="1200" dirty="0" smtClean="0"/>
          </a:p>
          <a:p>
            <a:pPr marL="171450" marR="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sz="1200" baseline="0" dirty="0" smtClean="0"/>
              <a:t>By explicitly anchoring the Risk Appetite in what the enterprise “can afford to lose,” we can feel comfortable that we are not being overly restrictive in our limits (and thus unnecessarily constraining the space for optimization of return)</a:t>
            </a:r>
          </a:p>
        </p:txBody>
      </p:sp>
      <p:sp>
        <p:nvSpPr>
          <p:cNvPr id="4" name="Slide Number Placeholder 3"/>
          <p:cNvSpPr>
            <a:spLocks noGrp="1"/>
          </p:cNvSpPr>
          <p:nvPr>
            <p:ph type="sldNum" sz="quarter" idx="10"/>
          </p:nvPr>
        </p:nvSpPr>
        <p:spPr/>
        <p:txBody>
          <a:bodyPr/>
          <a:lstStyle/>
          <a:p>
            <a:fld id="{26BEA98B-8E54-4CD0-82BB-B61F2ACC55F5}" type="slidenum">
              <a:rPr lang="en-US" smtClean="0"/>
              <a:pPr/>
              <a:t>1</a:t>
            </a:fld>
            <a:endParaRPr lang="en-US" dirty="0"/>
          </a:p>
        </p:txBody>
      </p:sp>
    </p:spTree>
    <p:extLst>
      <p:ext uri="{BB962C8B-B14F-4D97-AF65-F5344CB8AC3E}">
        <p14:creationId xmlns:p14="http://schemas.microsoft.com/office/powerpoint/2010/main" val="374496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13</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Objectives:</a:t>
            </a:r>
          </a:p>
          <a:p>
            <a:pPr marL="228600" indent="-228600" rtl="0" eaLnBrk="1" fontAlgn="t" latinLnBrk="0" hangingPunct="1">
              <a:buFont typeface="+mj-lt"/>
              <a:buAutoNum type="arabicPeriod"/>
            </a:pPr>
            <a:r>
              <a:rPr lang="en-US" sz="1200" b="1" i="0" u="none" strike="noStrike" kern="1200" dirty="0" smtClean="0">
                <a:solidFill>
                  <a:schemeClr val="tx1"/>
                </a:solidFill>
                <a:effectLst/>
                <a:latin typeface="Arial" charset="0"/>
                <a:ea typeface="+mn-ea"/>
                <a:cs typeface="Arial" charset="0"/>
                <a:sym typeface="Arial"/>
              </a:rPr>
              <a:t>Meet regulatory constraints: </a:t>
            </a:r>
            <a:r>
              <a:rPr lang="en-US" sz="1200" b="0" i="0" u="none" strike="noStrike" kern="1200" dirty="0" smtClean="0">
                <a:solidFill>
                  <a:schemeClr val="tx1"/>
                </a:solidFill>
                <a:effectLst/>
                <a:latin typeface="Arial" charset="0"/>
                <a:ea typeface="+mn-ea"/>
                <a:cs typeface="Arial" charset="0"/>
                <a:sym typeface="Arial"/>
              </a:rPr>
              <a:t>(i) </a:t>
            </a:r>
            <a:r>
              <a:rPr lang="en-GB" sz="1200" b="0" i="1" u="none" strike="noStrike" kern="1200" dirty="0" smtClean="0">
                <a:solidFill>
                  <a:schemeClr val="tx1"/>
                </a:solidFill>
                <a:effectLst/>
                <a:latin typeface="Arial" charset="0"/>
                <a:ea typeface="+mn-ea"/>
                <a:cs typeface="Arial" charset="0"/>
                <a:sym typeface="Arial"/>
              </a:rPr>
              <a:t>Capital</a:t>
            </a:r>
            <a:r>
              <a:rPr lang="en-GB" sz="1200" b="0" i="0" u="none" strike="noStrike" kern="1200" dirty="0" smtClean="0">
                <a:solidFill>
                  <a:schemeClr val="tx1"/>
                </a:solidFill>
                <a:effectLst/>
                <a:latin typeface="Arial" charset="0"/>
                <a:ea typeface="+mn-ea"/>
                <a:cs typeface="Arial" charset="0"/>
                <a:sym typeface="Arial"/>
              </a:rPr>
              <a:t>: Ensure</a:t>
            </a:r>
            <a:r>
              <a:rPr lang="en-GB" sz="1200" b="0" i="0" u="none" strike="noStrike" kern="1200" baseline="0" dirty="0" smtClean="0">
                <a:solidFill>
                  <a:schemeClr val="tx1"/>
                </a:solidFill>
                <a:effectLst/>
                <a:latin typeface="Arial" charset="0"/>
                <a:ea typeface="+mn-ea"/>
                <a:cs typeface="Arial" charset="0"/>
                <a:sym typeface="Arial"/>
              </a:rPr>
              <a:t> post-loss capital ratios in CCAR analysis are at or above limits and (ii) </a:t>
            </a:r>
            <a:r>
              <a:rPr lang="en-US" sz="1200" b="0" i="1" u="none" strike="noStrike" kern="1200" dirty="0" smtClean="0">
                <a:solidFill>
                  <a:schemeClr val="tx1"/>
                </a:solidFill>
                <a:effectLst/>
                <a:latin typeface="Arial" charset="0"/>
                <a:ea typeface="+mn-ea"/>
                <a:cs typeface="Arial" charset="0"/>
                <a:sym typeface="Arial"/>
              </a:rPr>
              <a:t>Liquidity</a:t>
            </a:r>
            <a:r>
              <a:rPr lang="en-US" sz="1200" b="0" i="0" u="none" strike="noStrike" kern="1200" dirty="0" smtClean="0">
                <a:solidFill>
                  <a:schemeClr val="tx1"/>
                </a:solidFill>
                <a:effectLst/>
                <a:latin typeface="Arial" charset="0"/>
                <a:ea typeface="+mn-ea"/>
                <a:cs typeface="Arial" charset="0"/>
                <a:sym typeface="Arial"/>
              </a:rPr>
              <a:t>:</a:t>
            </a:r>
            <a:r>
              <a:rPr lang="en-US" sz="1200" b="0" i="0" u="none" strike="noStrike" kern="1200" baseline="0" dirty="0" smtClean="0">
                <a:solidFill>
                  <a:schemeClr val="tx1"/>
                </a:solidFill>
                <a:effectLst/>
                <a:latin typeface="Arial" charset="0"/>
                <a:ea typeface="+mn-ea"/>
                <a:cs typeface="Arial" charset="0"/>
                <a:sym typeface="Arial"/>
              </a:rPr>
              <a:t> E</a:t>
            </a:r>
            <a:r>
              <a:rPr lang="en-US" sz="1200" b="0" i="0" u="none" strike="noStrike" kern="1200" dirty="0" smtClean="0">
                <a:solidFill>
                  <a:schemeClr val="tx1"/>
                </a:solidFill>
                <a:effectLst/>
                <a:latin typeface="Arial" charset="0"/>
                <a:ea typeface="+mn-ea"/>
                <a:cs typeface="Arial" charset="0"/>
                <a:sym typeface="Arial"/>
              </a:rPr>
              <a:t>nsure</a:t>
            </a:r>
            <a:r>
              <a:rPr lang="en-US" sz="1200" b="0" i="0" u="none" strike="noStrike" kern="1200" baseline="0" dirty="0" smtClean="0">
                <a:solidFill>
                  <a:schemeClr val="tx1"/>
                </a:solidFill>
                <a:effectLst/>
                <a:latin typeface="Arial" charset="0"/>
                <a:ea typeface="+mn-ea"/>
                <a:cs typeface="Arial" charset="0"/>
                <a:sym typeface="Arial"/>
              </a:rPr>
              <a:t> cash flow profile keeps </a:t>
            </a:r>
            <a:r>
              <a:rPr lang="en-US" sz="1200" b="0" i="0" u="none" strike="noStrike" kern="1200" dirty="0" smtClean="0">
                <a:solidFill>
                  <a:schemeClr val="tx1"/>
                </a:solidFill>
                <a:effectLst/>
                <a:latin typeface="Arial" charset="0"/>
                <a:ea typeface="+mn-ea"/>
                <a:cs typeface="Arial" charset="0"/>
                <a:sym typeface="Arial"/>
              </a:rPr>
              <a:t>LCR at</a:t>
            </a:r>
            <a:r>
              <a:rPr lang="en-US" sz="1200" b="0" i="0" u="none" strike="noStrike" kern="1200" baseline="0" dirty="0" smtClean="0">
                <a:solidFill>
                  <a:schemeClr val="tx1"/>
                </a:solidFill>
                <a:effectLst/>
                <a:latin typeface="Arial" charset="0"/>
                <a:ea typeface="+mn-ea"/>
                <a:cs typeface="Arial" charset="0"/>
                <a:sym typeface="Arial"/>
              </a:rPr>
              <a:t> or above limits</a:t>
            </a:r>
            <a:endParaRPr lang="en-US" sz="1200" b="0" i="0" u="none" strike="noStrike" kern="1200" dirty="0" smtClean="0">
              <a:solidFill>
                <a:schemeClr val="tx1"/>
              </a:solidFill>
              <a:effectLst/>
              <a:latin typeface="Arial" charset="0"/>
              <a:ea typeface="+mn-ea"/>
              <a:cs typeface="Arial" charset="0"/>
              <a:sym typeface="Arial"/>
            </a:endParaRPr>
          </a:p>
          <a:p>
            <a:pPr marL="228600" indent="-228600" rtl="0" eaLnBrk="1" fontAlgn="auto" latinLnBrk="0" hangingPunct="1">
              <a:buFont typeface="+mj-lt"/>
              <a:buAutoNum type="arabicPeriod"/>
            </a:pPr>
            <a:r>
              <a:rPr lang="en-US" sz="1200" b="1" i="0" u="none" strike="noStrike" kern="1200" dirty="0" smtClean="0">
                <a:solidFill>
                  <a:schemeClr val="tx1"/>
                </a:solidFill>
                <a:effectLst/>
                <a:latin typeface="Arial" charset="0"/>
                <a:ea typeface="+mn-ea"/>
                <a:cs typeface="Arial" charset="0"/>
                <a:sym typeface="Arial"/>
              </a:rPr>
              <a:t>Sustain </a:t>
            </a:r>
            <a:r>
              <a:rPr lang="en-US" sz="1200" b="1" i="0" u="none" strike="noStrike" kern="1200" baseline="0" dirty="0" smtClean="0">
                <a:solidFill>
                  <a:schemeClr val="tx1"/>
                </a:solidFill>
                <a:effectLst/>
                <a:latin typeface="Arial" charset="0"/>
                <a:ea typeface="+mn-ea"/>
                <a:cs typeface="Arial" charset="0"/>
                <a:sym typeface="Arial"/>
              </a:rPr>
              <a:t>confidence of external stakeholders (e.g., rating agencies)</a:t>
            </a:r>
            <a:r>
              <a:rPr lang="en-US" sz="1200" b="0" i="0" u="none" strike="noStrike" kern="1200" baseline="0" dirty="0" smtClean="0">
                <a:solidFill>
                  <a:schemeClr val="tx1"/>
                </a:solidFill>
                <a:effectLst/>
                <a:latin typeface="Arial" charset="0"/>
                <a:ea typeface="+mn-ea"/>
                <a:cs typeface="Arial" charset="0"/>
                <a:sym typeface="Arial"/>
              </a:rPr>
              <a:t>: </a:t>
            </a:r>
            <a:r>
              <a:rPr lang="en-GB" sz="1200" b="0" i="0" u="none" strike="noStrike" kern="1200" dirty="0" smtClean="0">
                <a:solidFill>
                  <a:schemeClr val="tx1"/>
                </a:solidFill>
                <a:effectLst/>
                <a:latin typeface="Arial" charset="0"/>
                <a:ea typeface="+mn-ea"/>
                <a:cs typeface="Arial" charset="0"/>
                <a:sym typeface="Arial"/>
              </a:rPr>
              <a:t>Ensure</a:t>
            </a:r>
            <a:r>
              <a:rPr lang="en-GB" sz="1200" b="0" i="0" u="none" strike="noStrike" kern="1200" baseline="0" dirty="0" smtClean="0">
                <a:solidFill>
                  <a:schemeClr val="tx1"/>
                </a:solidFill>
                <a:effectLst/>
                <a:latin typeface="Arial" charset="0"/>
                <a:ea typeface="+mn-ea"/>
                <a:cs typeface="Arial" charset="0"/>
                <a:sym typeface="Arial"/>
              </a:rPr>
              <a:t> c</a:t>
            </a:r>
            <a:r>
              <a:rPr lang="en-GB" sz="1200" b="0" i="0" u="none" strike="noStrike" kern="1200" dirty="0" smtClean="0">
                <a:solidFill>
                  <a:schemeClr val="tx1"/>
                </a:solidFill>
                <a:effectLst/>
                <a:latin typeface="Arial" charset="0"/>
                <a:ea typeface="+mn-ea"/>
                <a:cs typeface="Arial" charset="0"/>
                <a:sym typeface="Arial"/>
              </a:rPr>
              <a:t>haracteristics of the balance</a:t>
            </a:r>
            <a:r>
              <a:rPr lang="en-GB" sz="1200" b="0" i="0" u="none" strike="noStrike" kern="1200" baseline="0" dirty="0" smtClean="0">
                <a:solidFill>
                  <a:schemeClr val="tx1"/>
                </a:solidFill>
                <a:effectLst/>
                <a:latin typeface="Arial" charset="0"/>
                <a:ea typeface="+mn-ea"/>
                <a:cs typeface="Arial" charset="0"/>
                <a:sym typeface="Arial"/>
              </a:rPr>
              <a:t> sheet, earnings and </a:t>
            </a:r>
            <a:r>
              <a:rPr lang="en-GB" sz="1200" b="0" i="0" u="none" strike="noStrike" kern="1200" dirty="0" smtClean="0">
                <a:solidFill>
                  <a:schemeClr val="tx1"/>
                </a:solidFill>
                <a:effectLst/>
                <a:latin typeface="Arial" charset="0"/>
                <a:ea typeface="+mn-ea"/>
                <a:cs typeface="Arial" charset="0"/>
                <a:sym typeface="Arial"/>
              </a:rPr>
              <a:t>business profile  (e.g., asset quality, liquidity, concentrations) are consistent with stakeholder expectations for prudent</a:t>
            </a:r>
            <a:r>
              <a:rPr lang="en-GB" sz="1200" b="0" i="0" u="none" strike="noStrike" kern="1200" baseline="0" dirty="0" smtClean="0">
                <a:solidFill>
                  <a:schemeClr val="tx1"/>
                </a:solidFill>
                <a:effectLst/>
                <a:latin typeface="Arial" charset="0"/>
                <a:ea typeface="+mn-ea"/>
                <a:cs typeface="Arial" charset="0"/>
                <a:sym typeface="Arial"/>
              </a:rPr>
              <a:t> risk management</a:t>
            </a:r>
            <a:endParaRPr lang="en-US" sz="1200" b="0" i="0" u="none" strike="noStrike" kern="1200" dirty="0" smtClean="0">
              <a:solidFill>
                <a:schemeClr val="tx1"/>
              </a:solidFill>
              <a:effectLst/>
              <a:latin typeface="Arial" charset="0"/>
              <a:ea typeface="+mn-ea"/>
              <a:cs typeface="Arial" charset="0"/>
              <a:sym typeface="Arial"/>
            </a:endParaRPr>
          </a:p>
          <a:p>
            <a:pPr marL="228600" indent="-228600" rtl="0" eaLnBrk="1" fontAlgn="auto" latinLnBrk="0" hangingPunct="1">
              <a:buFont typeface="+mj-lt"/>
              <a:buAutoNum type="arabicPeriod"/>
            </a:pPr>
            <a:r>
              <a:rPr lang="en-US" sz="1200" b="1" i="0" u="none" strike="noStrike" kern="1200" dirty="0" smtClean="0">
                <a:solidFill>
                  <a:schemeClr val="tx1"/>
                </a:solidFill>
                <a:effectLst/>
                <a:latin typeface="Arial" charset="0"/>
                <a:ea typeface="+mn-ea"/>
                <a:cs typeface="Arial" charset="0"/>
                <a:sym typeface="Arial"/>
              </a:rPr>
              <a:t>Minimize</a:t>
            </a:r>
            <a:r>
              <a:rPr lang="en-US" sz="1200" b="1" i="0" u="none" strike="noStrike" kern="1200" baseline="0" dirty="0" smtClean="0">
                <a:solidFill>
                  <a:schemeClr val="tx1"/>
                </a:solidFill>
                <a:effectLst/>
                <a:latin typeface="Arial" charset="0"/>
                <a:ea typeface="+mn-ea"/>
                <a:cs typeface="Arial" charset="0"/>
                <a:sym typeface="Arial"/>
              </a:rPr>
              <a:t> </a:t>
            </a:r>
            <a:r>
              <a:rPr lang="en-US" sz="1200" b="1" i="0" u="none" strike="noStrike" kern="1200" dirty="0" smtClean="0">
                <a:solidFill>
                  <a:schemeClr val="tx1"/>
                </a:solidFill>
                <a:effectLst/>
                <a:latin typeface="Arial" charset="0"/>
                <a:ea typeface="+mn-ea"/>
                <a:cs typeface="Arial" charset="0"/>
                <a:sym typeface="Arial"/>
              </a:rPr>
              <a:t>risks that do not generate incremental earnings: </a:t>
            </a:r>
            <a:r>
              <a:rPr lang="en-GB" sz="1200" b="0" i="0" u="none" strike="noStrike" kern="1200" dirty="0" smtClean="0">
                <a:solidFill>
                  <a:schemeClr val="tx1"/>
                </a:solidFill>
                <a:effectLst/>
                <a:latin typeface="Arial" charset="0"/>
                <a:ea typeface="+mn-ea"/>
                <a:cs typeface="Arial" charset="0"/>
                <a:sym typeface="Arial"/>
              </a:rPr>
              <a:t>Establish</a:t>
            </a:r>
            <a:r>
              <a:rPr lang="en-GB" sz="1200" b="0" i="0" u="none" strike="noStrike" kern="1200" baseline="0" dirty="0" smtClean="0">
                <a:solidFill>
                  <a:schemeClr val="tx1"/>
                </a:solidFill>
                <a:effectLst/>
                <a:latin typeface="Arial" charset="0"/>
                <a:ea typeface="+mn-ea"/>
                <a:cs typeface="Arial" charset="0"/>
                <a:sym typeface="Arial"/>
              </a:rPr>
              <a:t> </a:t>
            </a:r>
            <a:r>
              <a:rPr lang="en-GB" sz="1200" b="0" i="0" u="none" strike="noStrike" kern="1200" dirty="0" smtClean="0">
                <a:solidFill>
                  <a:schemeClr val="tx1"/>
                </a:solidFill>
                <a:effectLst/>
                <a:latin typeface="Arial" charset="0"/>
                <a:ea typeface="+mn-ea"/>
                <a:cs typeface="Arial" charset="0"/>
                <a:sym typeface="Arial"/>
              </a:rPr>
              <a:t>Board-level expectations for processes and controls in place for non-financial risks</a:t>
            </a:r>
            <a:r>
              <a:rPr lang="en-GB" sz="1200" b="0" i="0" u="none" strike="noStrike" kern="1200" baseline="0" dirty="0" smtClean="0">
                <a:solidFill>
                  <a:schemeClr val="tx1"/>
                </a:solidFill>
                <a:effectLst/>
                <a:latin typeface="Arial" charset="0"/>
                <a:ea typeface="+mn-ea"/>
                <a:cs typeface="Arial" charset="0"/>
                <a:sym typeface="Arial"/>
              </a:rPr>
              <a:t> </a:t>
            </a:r>
            <a:r>
              <a:rPr lang="en-GB" sz="1200" b="0" i="0" u="none" strike="noStrike" kern="1200" dirty="0" smtClean="0">
                <a:solidFill>
                  <a:schemeClr val="tx1"/>
                </a:solidFill>
                <a:effectLst/>
                <a:latin typeface="Arial" charset="0"/>
                <a:ea typeface="+mn-ea"/>
                <a:cs typeface="Arial" charset="0"/>
                <a:sym typeface="Arial"/>
              </a:rPr>
              <a:t>(e.g., no tolerance for breaches of code of conduct)</a:t>
            </a:r>
            <a:endParaRPr lang="en-US" sz="1200" b="0" i="0" u="none" strike="noStrike" kern="1200" dirty="0" smtClean="0">
              <a:solidFill>
                <a:schemeClr val="tx1"/>
              </a:solidFill>
              <a:effectLst/>
              <a:latin typeface="Arial" charset="0"/>
              <a:ea typeface="+mn-ea"/>
              <a:cs typeface="Arial" charset="0"/>
              <a:sym typeface="Arial"/>
            </a:endParaRPr>
          </a:p>
          <a:p>
            <a:pPr marL="228600" indent="-228600" rtl="0" eaLnBrk="1" fontAlgn="auto" latinLnBrk="0" hangingPunct="1">
              <a:buFont typeface="+mj-lt"/>
              <a:buAutoNum type="arabicPeriod"/>
            </a:pPr>
            <a:r>
              <a:rPr lang="en-US" sz="1200" b="1" i="0" u="none" strike="noStrike" kern="1200" dirty="0" smtClean="0">
                <a:solidFill>
                  <a:schemeClr val="tx1"/>
                </a:solidFill>
                <a:effectLst/>
                <a:latin typeface="Arial" charset="0"/>
                <a:ea typeface="+mn-ea"/>
                <a:cs typeface="Arial" charset="0"/>
                <a:sym typeface="Arial"/>
              </a:rPr>
              <a:t>Comply with Group-level</a:t>
            </a:r>
            <a:r>
              <a:rPr lang="en-US" sz="1200" b="1" i="0" u="none" strike="noStrike" kern="1200" baseline="0" dirty="0" smtClean="0">
                <a:solidFill>
                  <a:schemeClr val="tx1"/>
                </a:solidFill>
                <a:effectLst/>
                <a:latin typeface="Arial" charset="0"/>
                <a:ea typeface="+mn-ea"/>
                <a:cs typeface="Arial" charset="0"/>
                <a:sym typeface="Arial"/>
              </a:rPr>
              <a:t> Risk A</a:t>
            </a:r>
            <a:r>
              <a:rPr lang="en-US" sz="1200" b="1" i="0" u="none" strike="noStrike" kern="1200" dirty="0" smtClean="0">
                <a:solidFill>
                  <a:schemeClr val="tx1"/>
                </a:solidFill>
                <a:effectLst/>
                <a:latin typeface="Arial" charset="0"/>
                <a:ea typeface="+mn-ea"/>
                <a:cs typeface="Arial" charset="0"/>
                <a:sym typeface="Arial"/>
              </a:rPr>
              <a:t>ppetite expectations: </a:t>
            </a:r>
            <a:r>
              <a:rPr lang="en-GB" sz="1200" b="0" i="0" u="none" strike="noStrike" kern="1200" dirty="0" smtClean="0">
                <a:solidFill>
                  <a:schemeClr val="tx1"/>
                </a:solidFill>
                <a:effectLst/>
                <a:latin typeface="Arial" charset="0"/>
                <a:ea typeface="+mn-ea"/>
                <a:cs typeface="Arial" charset="0"/>
                <a:sym typeface="Arial"/>
              </a:rPr>
              <a:t>I</a:t>
            </a:r>
            <a:r>
              <a:rPr lang="en-GB" sz="1200" b="0" i="0" u="none" strike="noStrike" kern="1200" baseline="0" dirty="0" smtClean="0">
                <a:solidFill>
                  <a:schemeClr val="tx1"/>
                </a:solidFill>
                <a:effectLst/>
                <a:latin typeface="Arial" charset="0"/>
                <a:ea typeface="+mn-ea"/>
                <a:cs typeface="Arial" charset="0"/>
                <a:sym typeface="Arial"/>
              </a:rPr>
              <a:t>ncl</a:t>
            </a:r>
            <a:r>
              <a:rPr lang="en-GB" sz="1200" b="0" i="0" u="none" strike="noStrike" kern="1200" dirty="0" smtClean="0">
                <a:solidFill>
                  <a:schemeClr val="tx1"/>
                </a:solidFill>
                <a:effectLst/>
                <a:latin typeface="Arial" charset="0"/>
                <a:ea typeface="+mn-ea"/>
                <a:cs typeface="Arial" charset="0"/>
                <a:sym typeface="Arial"/>
              </a:rPr>
              <a:t>ude</a:t>
            </a:r>
            <a:r>
              <a:rPr lang="en-GB" sz="1200" b="0" i="0" u="none" strike="noStrike" kern="1200" baseline="0" dirty="0" smtClean="0">
                <a:solidFill>
                  <a:schemeClr val="tx1"/>
                </a:solidFill>
                <a:effectLst/>
                <a:latin typeface="Arial" charset="0"/>
                <a:ea typeface="+mn-ea"/>
                <a:cs typeface="Arial" charset="0"/>
                <a:sym typeface="Arial"/>
              </a:rPr>
              <a:t> </a:t>
            </a:r>
            <a:r>
              <a:rPr lang="en-US" sz="1200" b="0" i="0" u="none" strike="noStrike" kern="1200" dirty="0" smtClean="0">
                <a:solidFill>
                  <a:schemeClr val="tx1"/>
                </a:solidFill>
                <a:effectLst/>
                <a:latin typeface="Arial" charset="0"/>
                <a:ea typeface="+mn-ea"/>
                <a:cs typeface="Arial" charset="0"/>
                <a:sym typeface="Arial"/>
              </a:rPr>
              <a:t>metrics and adhere to limits agreed</a:t>
            </a:r>
            <a:r>
              <a:rPr lang="en-US" sz="1200" b="0" i="0" u="none" strike="noStrike" kern="1200" baseline="0" dirty="0" smtClean="0">
                <a:solidFill>
                  <a:schemeClr val="tx1"/>
                </a:solidFill>
                <a:effectLst/>
                <a:latin typeface="Arial" charset="0"/>
                <a:ea typeface="+mn-ea"/>
                <a:cs typeface="Arial" charset="0"/>
                <a:sym typeface="Arial"/>
              </a:rPr>
              <a:t> with </a:t>
            </a:r>
            <a:r>
              <a:rPr lang="en-US" sz="1200" b="0" i="0" u="none" strike="noStrike" kern="1200" dirty="0" smtClean="0">
                <a:solidFill>
                  <a:schemeClr val="tx1"/>
                </a:solidFill>
                <a:effectLst/>
                <a:latin typeface="Arial" charset="0"/>
                <a:ea typeface="+mn-ea"/>
                <a:cs typeface="Arial" charset="0"/>
                <a:sym typeface="Arial"/>
              </a:rPr>
              <a:t>Group, as applicable to SHUSA’s business</a:t>
            </a:r>
          </a:p>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2</a:t>
            </a:fld>
            <a:endParaRPr lang="en-US" dirty="0"/>
          </a:p>
        </p:txBody>
      </p:sp>
    </p:spTree>
    <p:extLst>
      <p:ext uri="{BB962C8B-B14F-4D97-AF65-F5344CB8AC3E}">
        <p14:creationId xmlns:p14="http://schemas.microsoft.com/office/powerpoint/2010/main" val="1384713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Arial" charset="0"/>
                <a:sym typeface="Arial"/>
              </a:rPr>
              <a:t>The RAS Risk Taxonomy is broadly aligned with the Enterprise Risk Management (ERM) Framework, modified with several key changes in order to </a:t>
            </a:r>
            <a:r>
              <a:rPr lang="en-US" sz="1200" u="none" kern="1200" dirty="0" smtClean="0">
                <a:solidFill>
                  <a:schemeClr val="tx1"/>
                </a:solidFill>
                <a:effectLst/>
                <a:latin typeface="Arial" charset="0"/>
                <a:ea typeface="+mn-ea"/>
                <a:cs typeface="Arial" charset="0"/>
                <a:sym typeface="Arial"/>
              </a:rPr>
              <a:t>reflect individual risks that management wanted to emphasize and place limits against in the Risk Appetite Statement:</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Capital Adequacy is added </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Residual value risk is split out of credit risk into its own category</a:t>
            </a:r>
            <a:r>
              <a:rPr lang="en-US" sz="1200" kern="1200" baseline="0" dirty="0" smtClean="0">
                <a:solidFill>
                  <a:schemeClr val="tx1"/>
                </a:solidFill>
                <a:effectLst/>
                <a:latin typeface="Arial" charset="0"/>
                <a:ea typeface="+mn-ea"/>
                <a:cs typeface="Arial" charset="0"/>
                <a:sym typeface="Arial"/>
              </a:rPr>
              <a:t> as it is a focus on management</a:t>
            </a:r>
            <a:r>
              <a:rPr lang="en-US" sz="1200" kern="1200" dirty="0" smtClean="0">
                <a:solidFill>
                  <a:schemeClr val="tx1"/>
                </a:solidFill>
                <a:effectLst/>
                <a:latin typeface="Arial" charset="0"/>
                <a:ea typeface="+mn-ea"/>
                <a:cs typeface="Arial" charset="0"/>
                <a:sym typeface="Arial"/>
              </a:rPr>
              <a:t> </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Liquidity risk is further specified as liquidity / funding risk </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Market risk is split</a:t>
            </a:r>
            <a:r>
              <a:rPr lang="en-US" sz="1200" kern="1200" baseline="0" dirty="0" smtClean="0">
                <a:solidFill>
                  <a:schemeClr val="tx1"/>
                </a:solidFill>
                <a:effectLst/>
                <a:latin typeface="Arial" charset="0"/>
                <a:ea typeface="+mn-ea"/>
                <a:cs typeface="Arial" charset="0"/>
                <a:sym typeface="Arial"/>
              </a:rPr>
              <a:t> into </a:t>
            </a:r>
            <a:r>
              <a:rPr lang="en-US" sz="1200" kern="1200" dirty="0" smtClean="0">
                <a:solidFill>
                  <a:schemeClr val="tx1"/>
                </a:solidFill>
                <a:effectLst/>
                <a:latin typeface="Arial" charset="0"/>
                <a:ea typeface="+mn-ea"/>
                <a:cs typeface="Arial" charset="0"/>
                <a:sym typeface="Arial"/>
              </a:rPr>
              <a:t>trading risk and interest rate risk in the banking book (IRRBB)</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Strategic risk is further specified to strategic / business risk </a:t>
            </a:r>
          </a:p>
          <a:p>
            <a:pPr marL="171450" indent="-171450">
              <a:buFont typeface="Arial" panose="020B0604020202020204" pitchFamily="34" charset="0"/>
              <a:buChar char="•"/>
            </a:pPr>
            <a:r>
              <a:rPr lang="en-US" sz="1200" kern="1200" dirty="0" smtClean="0">
                <a:solidFill>
                  <a:schemeClr val="tx1"/>
                </a:solidFill>
                <a:effectLst/>
                <a:latin typeface="Arial" charset="0"/>
                <a:ea typeface="+mn-ea"/>
                <a:cs typeface="Arial" charset="0"/>
                <a:sym typeface="Arial"/>
              </a:rPr>
              <a:t>Compliance and reputational risk</a:t>
            </a:r>
            <a:r>
              <a:rPr lang="en-US" sz="1200" kern="1200" baseline="0" dirty="0" smtClean="0">
                <a:solidFill>
                  <a:schemeClr val="tx1"/>
                </a:solidFill>
                <a:effectLst/>
                <a:latin typeface="Arial" charset="0"/>
                <a:ea typeface="+mn-ea"/>
                <a:cs typeface="Arial" charset="0"/>
                <a:sym typeface="Arial"/>
              </a:rPr>
              <a:t> </a:t>
            </a:r>
            <a:r>
              <a:rPr lang="en-US" sz="1200" kern="1200" dirty="0" smtClean="0">
                <a:solidFill>
                  <a:schemeClr val="tx1"/>
                </a:solidFill>
                <a:effectLst/>
                <a:latin typeface="Arial" charset="0"/>
                <a:ea typeface="+mn-ea"/>
                <a:cs typeface="Arial" charset="0"/>
                <a:sym typeface="Arial"/>
              </a:rPr>
              <a:t>are combined</a:t>
            </a:r>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3</a:t>
            </a:fld>
            <a:endParaRPr lang="en-US" dirty="0"/>
          </a:p>
        </p:txBody>
      </p:sp>
    </p:spTree>
    <p:extLst>
      <p:ext uri="{BB962C8B-B14F-4D97-AF65-F5344CB8AC3E}">
        <p14:creationId xmlns:p14="http://schemas.microsoft.com/office/powerpoint/2010/main" val="232307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Amber</a:t>
            </a:r>
            <a:r>
              <a:rPr lang="en-US" baseline="0" dirty="0" smtClean="0"/>
              <a:t> and red limit breach escalation steps:</a:t>
            </a:r>
          </a:p>
          <a:p>
            <a:r>
              <a:rPr lang="en-US" b="1" baseline="0" dirty="0" smtClean="0"/>
              <a:t>PRE-ESCALATION:</a:t>
            </a:r>
          </a:p>
          <a:p>
            <a:pPr marL="171450" indent="-171450">
              <a:buFont typeface="Arial" panose="020B0604020202020204" pitchFamily="34" charset="0"/>
              <a:buChar char="•"/>
            </a:pPr>
            <a:r>
              <a:rPr lang="en-US" baseline="0" dirty="0" smtClean="0"/>
              <a:t>Report immediately to CRO (both amber and red)</a:t>
            </a:r>
          </a:p>
          <a:p>
            <a:pPr marL="628650" lvl="1" indent="-171450">
              <a:buFont typeface="Arial" panose="020B0604020202020204" pitchFamily="34" charset="0"/>
              <a:buChar char="•"/>
            </a:pPr>
            <a:r>
              <a:rPr lang="en-US" baseline="0" dirty="0" smtClean="0"/>
              <a:t>CRO may also call RC Chair and CEO (discretionary, more likely for red)</a:t>
            </a:r>
          </a:p>
          <a:p>
            <a:pPr marL="171450" lvl="0" indent="-171450">
              <a:buFont typeface="Arial" panose="020B0604020202020204" pitchFamily="34" charset="0"/>
              <a:buChar char="•"/>
            </a:pPr>
            <a:r>
              <a:rPr lang="en-US" baseline="0" dirty="0" smtClean="0"/>
              <a:t>CRO, risk type heads, and metric owners determine escalation path</a:t>
            </a:r>
          </a:p>
          <a:p>
            <a:pPr marL="628650" lvl="1" indent="-171450">
              <a:buFont typeface="Arial" panose="020B0604020202020204" pitchFamily="34" charset="0"/>
              <a:buChar char="•"/>
            </a:pPr>
            <a:r>
              <a:rPr lang="en-US" baseline="0" dirty="0" smtClean="0"/>
              <a:t>Red metrics more likely to be escalated higher and more quickly than amber metrics</a:t>
            </a:r>
          </a:p>
          <a:p>
            <a:pPr marL="628650" lvl="1" indent="-171450">
              <a:buFont typeface="Arial" panose="020B0604020202020204" pitchFamily="34" charset="0"/>
              <a:buChar char="•"/>
            </a:pPr>
            <a:r>
              <a:rPr lang="en-US" baseline="0" dirty="0" smtClean="0"/>
              <a:t>Escalation speed can be expedited, people can be brought in, presentations can be replaced by notifications, etc.</a:t>
            </a:r>
          </a:p>
          <a:p>
            <a:pPr marL="171450" indent="-171450">
              <a:buFont typeface="Arial" panose="020B0604020202020204" pitchFamily="34" charset="0"/>
              <a:buChar char="•"/>
            </a:pPr>
            <a:r>
              <a:rPr lang="en-US" baseline="0" dirty="0" smtClean="0"/>
              <a:t>Metric and risk owners create breach reports, outlining breach root causes and remediation proposal</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1" baseline="0" dirty="0" smtClean="0"/>
              <a:t>TYPICAL ESCALATION PATH:</a:t>
            </a:r>
          </a:p>
          <a:p>
            <a:pPr marL="171450" indent="-171450">
              <a:buFont typeface="Arial" panose="020B0604020202020204" pitchFamily="34" charset="0"/>
              <a:buChar char="•"/>
            </a:pPr>
            <a:r>
              <a:rPr lang="en-US" baseline="0" dirty="0" smtClean="0"/>
              <a:t>Path diverges based on CRO discretion (CRO will likely escalate red metrics higher than amber metrics), but typical path is as follows</a:t>
            </a:r>
          </a:p>
          <a:p>
            <a:pPr marL="171450" indent="-171450">
              <a:buFont typeface="Arial" panose="020B0604020202020204" pitchFamily="34" charset="0"/>
              <a:buChar char="•"/>
            </a:pPr>
            <a:r>
              <a:rPr lang="en-US" baseline="0" dirty="0" smtClean="0"/>
              <a:t>Metric owners and risk type heads present breach plan to ERMC, which reviews and escalates</a:t>
            </a:r>
          </a:p>
          <a:p>
            <a:pPr marL="171450" indent="-171450">
              <a:buFont typeface="Arial" panose="020B0604020202020204" pitchFamily="34" charset="0"/>
              <a:buChar char="•"/>
            </a:pPr>
            <a:r>
              <a:rPr lang="en-US" baseline="0" dirty="0" smtClean="0"/>
              <a:t>Metric owners and risk type heads present plan to RC, which reviews, edits, and approves</a:t>
            </a:r>
          </a:p>
          <a:p>
            <a:pPr marL="171450" indent="-171450">
              <a:buFont typeface="Arial" panose="020B0604020202020204" pitchFamily="34" charset="0"/>
              <a:buChar char="•"/>
            </a:pPr>
            <a:r>
              <a:rPr lang="en-US" baseline="0" dirty="0" smtClean="0"/>
              <a:t>RC notifies Board; RC escalates to Board for approval if remediation plan proposes something like a RAS limit change</a:t>
            </a:r>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B. Remediation activities</a:t>
            </a:r>
            <a:endParaRPr lang="en-US" dirty="0" smtClean="0"/>
          </a:p>
          <a:p>
            <a:pPr marL="171450" indent="-171450">
              <a:buFont typeface="Arial" panose="020B0604020202020204" pitchFamily="34" charset="0"/>
              <a:buChar char="•"/>
            </a:pPr>
            <a:r>
              <a:rPr lang="en-US" dirty="0" smtClean="0"/>
              <a:t>Remediation activities are dependent more on the type of metric, SHUSA</a:t>
            </a:r>
            <a:r>
              <a:rPr lang="en-US" baseline="0" dirty="0" smtClean="0"/>
              <a:t> appetite, etc., than on whether the breach is red or amber, but amber metrics may be more likely to be ‘temporarily accepted’</a:t>
            </a:r>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4</a:t>
            </a:fld>
            <a:endParaRPr lang="en-US" dirty="0"/>
          </a:p>
        </p:txBody>
      </p:sp>
    </p:spTree>
    <p:extLst>
      <p:ext uri="{BB962C8B-B14F-4D97-AF65-F5344CB8AC3E}">
        <p14:creationId xmlns:p14="http://schemas.microsoft.com/office/powerpoint/2010/main" val="1018394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solidFill>
                  <a:prstClr val="black"/>
                </a:solidFill>
              </a:rPr>
              <a:pPr/>
              <a:t>8</a:t>
            </a:fld>
            <a:endParaRPr lang="en-GB" dirty="0">
              <a:solidFill>
                <a:prstClr val="black"/>
              </a:solidFill>
            </a:endParaRPr>
          </a:p>
        </p:txBody>
      </p:sp>
    </p:spTree>
    <p:extLst>
      <p:ext uri="{BB962C8B-B14F-4D97-AF65-F5344CB8AC3E}">
        <p14:creationId xmlns:p14="http://schemas.microsoft.com/office/powerpoint/2010/main" val="2263668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1CF5A7C-FBE2-43AC-A4CC-9A66EC84DD7F}" type="slidenum">
              <a:rPr lang="en-US" smtClean="0"/>
              <a:pPr/>
              <a:t>9</a:t>
            </a:fld>
            <a:endParaRPr lang="en-US"/>
          </a:p>
        </p:txBody>
      </p:sp>
      <p:sp>
        <p:nvSpPr>
          <p:cNvPr id="82946" name="Rectangle 7"/>
          <p:cNvSpPr txBox="1">
            <a:spLocks noGrp="1" noChangeArrowheads="1"/>
          </p:cNvSpPr>
          <p:nvPr/>
        </p:nvSpPr>
        <p:spPr bwMode="auto">
          <a:xfrm>
            <a:off x="3884755" y="8830313"/>
            <a:ext cx="2971697" cy="46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311" tIns="46656" rIns="93311" bIns="46656" anchor="b"/>
          <a:lstStyle>
            <a:lvl1pPr algn="l" defTabSz="933450">
              <a:defRPr>
                <a:solidFill>
                  <a:schemeClr val="tx1"/>
                </a:solidFill>
                <a:latin typeface="Arial" charset="0"/>
              </a:defRPr>
            </a:lvl1pPr>
            <a:lvl2pPr marL="742950" indent="-285750" algn="l" defTabSz="933450">
              <a:defRPr>
                <a:solidFill>
                  <a:schemeClr val="tx1"/>
                </a:solidFill>
                <a:latin typeface="Arial" charset="0"/>
              </a:defRPr>
            </a:lvl2pPr>
            <a:lvl3pPr marL="1143000" indent="-228600" algn="l" defTabSz="933450">
              <a:defRPr>
                <a:solidFill>
                  <a:schemeClr val="tx1"/>
                </a:solidFill>
                <a:latin typeface="Arial" charset="0"/>
              </a:defRPr>
            </a:lvl3pPr>
            <a:lvl4pPr marL="1600200" indent="-228600" algn="l" defTabSz="933450">
              <a:defRPr>
                <a:solidFill>
                  <a:schemeClr val="tx1"/>
                </a:solidFill>
                <a:latin typeface="Arial" charset="0"/>
              </a:defRPr>
            </a:lvl4pPr>
            <a:lvl5pPr marL="2057400" indent="-228600" algn="l" defTabSz="933450">
              <a:defRPr>
                <a:solidFill>
                  <a:schemeClr val="tx1"/>
                </a:solidFill>
                <a:latin typeface="Arial" charset="0"/>
              </a:defRPr>
            </a:lvl5pPr>
            <a:lvl6pPr marL="2514600" indent="-228600" defTabSz="933450" fontAlgn="base">
              <a:spcBef>
                <a:spcPct val="0"/>
              </a:spcBef>
              <a:spcAft>
                <a:spcPct val="0"/>
              </a:spcAft>
              <a:defRPr>
                <a:solidFill>
                  <a:schemeClr val="tx1"/>
                </a:solidFill>
                <a:latin typeface="Arial" charset="0"/>
              </a:defRPr>
            </a:lvl6pPr>
            <a:lvl7pPr marL="2971800" indent="-228600" defTabSz="933450" fontAlgn="base">
              <a:spcBef>
                <a:spcPct val="0"/>
              </a:spcBef>
              <a:spcAft>
                <a:spcPct val="0"/>
              </a:spcAft>
              <a:defRPr>
                <a:solidFill>
                  <a:schemeClr val="tx1"/>
                </a:solidFill>
                <a:latin typeface="Arial" charset="0"/>
              </a:defRPr>
            </a:lvl7pPr>
            <a:lvl8pPr marL="3429000" indent="-228600" defTabSz="933450" fontAlgn="base">
              <a:spcBef>
                <a:spcPct val="0"/>
              </a:spcBef>
              <a:spcAft>
                <a:spcPct val="0"/>
              </a:spcAft>
              <a:defRPr>
                <a:solidFill>
                  <a:schemeClr val="tx1"/>
                </a:solidFill>
                <a:latin typeface="Arial" charset="0"/>
              </a:defRPr>
            </a:lvl8pPr>
            <a:lvl9pPr marL="3886200" indent="-228600" defTabSz="933450" fontAlgn="base">
              <a:spcBef>
                <a:spcPct val="0"/>
              </a:spcBef>
              <a:spcAft>
                <a:spcPct val="0"/>
              </a:spcAft>
              <a:defRPr>
                <a:solidFill>
                  <a:schemeClr val="tx1"/>
                </a:solidFill>
                <a:latin typeface="Arial" charset="0"/>
              </a:defRPr>
            </a:lvl9pPr>
          </a:lstStyle>
          <a:p>
            <a:pPr algn="r">
              <a:lnSpc>
                <a:spcPct val="100000"/>
              </a:lnSpc>
            </a:pPr>
            <a:endParaRPr 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14607" y="4415158"/>
            <a:ext cx="5028787" cy="4183696"/>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9E9E9F-E297-4AF1-B5AA-B7C221E5CE8C}" type="slidenum">
              <a:rPr lang="en-US" smtClean="0"/>
              <a:pPr/>
              <a:t>10</a:t>
            </a:fld>
            <a:endParaRPr lang="en-US"/>
          </a:p>
        </p:txBody>
      </p:sp>
      <p:sp>
        <p:nvSpPr>
          <p:cNvPr id="87042" name="Rectangle 2"/>
          <p:cNvSpPr>
            <a:spLocks noGrp="1" noRot="1" noChangeAspect="1" noChangeArrowheads="1" noTextEdit="1"/>
          </p:cNvSpPr>
          <p:nvPr>
            <p:ph type="sldImg"/>
          </p:nvPr>
        </p:nvSpPr>
        <p:spPr>
          <a:xfrm>
            <a:off x="989013" y="698500"/>
            <a:ext cx="4879975" cy="3486150"/>
          </a:xfrm>
          <a:ln/>
        </p:spPr>
      </p:sp>
      <p:sp>
        <p:nvSpPr>
          <p:cNvPr id="87043" name="Rectangle 3"/>
          <p:cNvSpPr>
            <a:spLocks noGrp="1" noChangeArrowheads="1"/>
          </p:cNvSpPr>
          <p:nvPr>
            <p:ph type="body" idx="1"/>
          </p:nvPr>
        </p:nvSpPr>
        <p:spPr>
          <a:xfrm>
            <a:off x="685182" y="4416742"/>
            <a:ext cx="5487640" cy="4182112"/>
          </a:xfrm>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EA98B-8E54-4CD0-82BB-B61F2ACC55F5}" type="slidenum">
              <a:rPr lang="en-US" smtClean="0"/>
              <a:pPr/>
              <a:t>11</a:t>
            </a:fld>
            <a:endParaRPr lang="en-US" dirty="0"/>
          </a:p>
        </p:txBody>
      </p:sp>
    </p:spTree>
    <p:extLst>
      <p:ext uri="{BB962C8B-B14F-4D97-AF65-F5344CB8AC3E}">
        <p14:creationId xmlns:p14="http://schemas.microsoft.com/office/powerpoint/2010/main" val="4023425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C77B0-5CA3-41C2-929D-21D4F7B19F40}" type="slidenum">
              <a:rPr lang="en-US"/>
              <a:pPr/>
              <a:t>12</a:t>
            </a:fld>
            <a:endParaRPr lang="en-US"/>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1.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8408" name="MMC_CoverShape"/>
          <p:cNvGrpSpPr>
            <a:grpSpLocks/>
          </p:cNvGrpSpPr>
          <p:nvPr>
            <p:custDataLst>
              <p:tags r:id="rId1"/>
            </p:custDataLst>
          </p:nvPr>
        </p:nvGrpSpPr>
        <p:grpSpPr bwMode="auto">
          <a:xfrm>
            <a:off x="0" y="3073400"/>
            <a:ext cx="9601200" cy="3200400"/>
            <a:chOff x="0" y="1936"/>
            <a:chExt cx="6048" cy="2016"/>
          </a:xfrm>
        </p:grpSpPr>
        <p:sp>
          <p:nvSpPr>
            <p:cNvPr id="8409" name="Freeform 217"/>
            <p:cNvSpPr>
              <a:spLocks/>
            </p:cNvSpPr>
            <p:nvPr userDrawn="1"/>
          </p:nvSpPr>
          <p:spPr bwMode="gray">
            <a:xfrm>
              <a:off x="0" y="1936"/>
              <a:ext cx="576" cy="2016"/>
            </a:xfrm>
            <a:custGeom>
              <a:avLst/>
              <a:gdLst>
                <a:gd name="T0" fmla="*/ 0 w 576"/>
                <a:gd name="T1" fmla="*/ 864 h 2016"/>
                <a:gd name="T2" fmla="*/ 576 w 576"/>
                <a:gd name="T3" fmla="*/ 0 h 2016"/>
                <a:gd name="T4" fmla="*/ 448 w 576"/>
                <a:gd name="T5" fmla="*/ 2016 h 2016"/>
                <a:gd name="T6" fmla="*/ 0 w 576"/>
                <a:gd name="T7" fmla="*/ 2016 h 2016"/>
              </a:gdLst>
              <a:ahLst/>
              <a:cxnLst>
                <a:cxn ang="0">
                  <a:pos x="T0" y="T1"/>
                </a:cxn>
                <a:cxn ang="0">
                  <a:pos x="T2" y="T3"/>
                </a:cxn>
                <a:cxn ang="0">
                  <a:pos x="T4" y="T5"/>
                </a:cxn>
                <a:cxn ang="0">
                  <a:pos x="T6" y="T7"/>
                </a:cxn>
              </a:cxnLst>
              <a:rect l="0" t="0" r="r" b="b"/>
              <a:pathLst>
                <a:path w="576" h="2016">
                  <a:moveTo>
                    <a:pt x="0" y="864"/>
                  </a:moveTo>
                  <a:lnTo>
                    <a:pt x="576" y="0"/>
                  </a:lnTo>
                  <a:lnTo>
                    <a:pt x="448" y="2016"/>
                  </a:lnTo>
                  <a:lnTo>
                    <a:pt x="0" y="2016"/>
                  </a:lnTo>
                </a:path>
              </a:pathLst>
            </a:custGeom>
            <a:solidFill>
              <a:srgbClr val="016D9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endParaRPr lang="en-GB"/>
            </a:p>
          </p:txBody>
        </p:sp>
        <p:sp>
          <p:nvSpPr>
            <p:cNvPr id="8410" name="Freeform 218"/>
            <p:cNvSpPr>
              <a:spLocks/>
            </p:cNvSpPr>
            <p:nvPr userDrawn="1"/>
          </p:nvSpPr>
          <p:spPr bwMode="gray">
            <a:xfrm>
              <a:off x="288" y="1936"/>
              <a:ext cx="5344" cy="2016"/>
            </a:xfrm>
            <a:custGeom>
              <a:avLst/>
              <a:gdLst>
                <a:gd name="T0" fmla="*/ 0 w 5344"/>
                <a:gd name="T1" fmla="*/ 2016 h 2016"/>
                <a:gd name="T2" fmla="*/ 288 w 5344"/>
                <a:gd name="T3" fmla="*/ 0 h 2016"/>
                <a:gd name="T4" fmla="*/ 5344 w 5344"/>
                <a:gd name="T5" fmla="*/ 2016 h 2016"/>
              </a:gdLst>
              <a:ahLst/>
              <a:cxnLst>
                <a:cxn ang="0">
                  <a:pos x="T0" y="T1"/>
                </a:cxn>
                <a:cxn ang="0">
                  <a:pos x="T2" y="T3"/>
                </a:cxn>
                <a:cxn ang="0">
                  <a:pos x="T4" y="T5"/>
                </a:cxn>
              </a:cxnLst>
              <a:rect l="0" t="0" r="r" b="b"/>
              <a:pathLst>
                <a:path w="5344" h="2016">
                  <a:moveTo>
                    <a:pt x="0" y="2016"/>
                  </a:moveTo>
                  <a:lnTo>
                    <a:pt x="288" y="0"/>
                  </a:lnTo>
                  <a:lnTo>
                    <a:pt x="5344" y="2016"/>
                  </a:lnTo>
                </a:path>
              </a:pathLst>
            </a:custGeom>
            <a:solidFill>
              <a:srgbClr val="00A8C8"/>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endParaRPr lang="en-GB"/>
            </a:p>
          </p:txBody>
        </p:sp>
        <p:sp>
          <p:nvSpPr>
            <p:cNvPr id="8411" name="Freeform 219"/>
            <p:cNvSpPr>
              <a:spLocks/>
            </p:cNvSpPr>
            <p:nvPr userDrawn="1"/>
          </p:nvSpPr>
          <p:spPr bwMode="gray">
            <a:xfrm>
              <a:off x="576" y="1936"/>
              <a:ext cx="5472" cy="2016"/>
            </a:xfrm>
            <a:custGeom>
              <a:avLst/>
              <a:gdLst>
                <a:gd name="T0" fmla="*/ 4896 w 5472"/>
                <a:gd name="T1" fmla="*/ 2016 h 2016"/>
                <a:gd name="T2" fmla="*/ 0 w 5472"/>
                <a:gd name="T3" fmla="*/ 0 h 2016"/>
                <a:gd name="T4" fmla="*/ 5472 w 5472"/>
                <a:gd name="T5" fmla="*/ 128 h 2016"/>
                <a:gd name="T6" fmla="*/ 5472 w 5472"/>
                <a:gd name="T7" fmla="*/ 2016 h 2016"/>
              </a:gdLst>
              <a:ahLst/>
              <a:cxnLst>
                <a:cxn ang="0">
                  <a:pos x="T0" y="T1"/>
                </a:cxn>
                <a:cxn ang="0">
                  <a:pos x="T2" y="T3"/>
                </a:cxn>
                <a:cxn ang="0">
                  <a:pos x="T4" y="T5"/>
                </a:cxn>
                <a:cxn ang="0">
                  <a:pos x="T6" y="T7"/>
                </a:cxn>
              </a:cxnLst>
              <a:rect l="0" t="0" r="r" b="b"/>
              <a:pathLst>
                <a:path w="5472" h="2016">
                  <a:moveTo>
                    <a:pt x="4896" y="2016"/>
                  </a:moveTo>
                  <a:lnTo>
                    <a:pt x="0" y="0"/>
                  </a:lnTo>
                  <a:lnTo>
                    <a:pt x="5472" y="128"/>
                  </a:lnTo>
                  <a:lnTo>
                    <a:pt x="5472" y="2016"/>
                  </a:lnTo>
                </a:path>
              </a:pathLst>
            </a:custGeom>
            <a:solidFill>
              <a:srgbClr val="002C77"/>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endParaRPr lang="en-GB"/>
            </a:p>
          </p:txBody>
        </p:sp>
        <p:sp>
          <p:nvSpPr>
            <p:cNvPr id="8412" name="Freeform 220"/>
            <p:cNvSpPr>
              <a:spLocks/>
            </p:cNvSpPr>
            <p:nvPr userDrawn="1"/>
          </p:nvSpPr>
          <p:spPr bwMode="gray">
            <a:xfrm>
              <a:off x="576" y="1936"/>
              <a:ext cx="5472" cy="288"/>
            </a:xfrm>
            <a:custGeom>
              <a:avLst/>
              <a:gdLst>
                <a:gd name="T0" fmla="*/ 5472 w 5472"/>
                <a:gd name="T1" fmla="*/ 288 h 288"/>
                <a:gd name="T2" fmla="*/ 0 w 5472"/>
                <a:gd name="T3" fmla="*/ 0 h 288"/>
                <a:gd name="T4" fmla="*/ 5472 w 5472"/>
                <a:gd name="T5" fmla="*/ 0 h 288"/>
              </a:gdLst>
              <a:ahLst/>
              <a:cxnLst>
                <a:cxn ang="0">
                  <a:pos x="T0" y="T1"/>
                </a:cxn>
                <a:cxn ang="0">
                  <a:pos x="T2" y="T3"/>
                </a:cxn>
                <a:cxn ang="0">
                  <a:pos x="T4" y="T5"/>
                </a:cxn>
              </a:cxnLst>
              <a:rect l="0" t="0" r="r" b="b"/>
              <a:pathLst>
                <a:path w="5472" h="288">
                  <a:moveTo>
                    <a:pt x="5472" y="288"/>
                  </a:moveTo>
                  <a:lnTo>
                    <a:pt x="0" y="0"/>
                  </a:lnTo>
                  <a:lnTo>
                    <a:pt x="5472" y="0"/>
                  </a:lnTo>
                </a:path>
              </a:pathLst>
            </a:custGeom>
            <a:solidFill>
              <a:srgbClr val="A6E2E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endParaRPr lang="en-GB"/>
            </a:p>
          </p:txBody>
        </p:sp>
      </p:grpSp>
      <p:sp>
        <p:nvSpPr>
          <p:cNvPr id="8417" name="Copyright"/>
          <p:cNvSpPr txBox="1">
            <a:spLocks noChangeArrowheads="1"/>
          </p:cNvSpPr>
          <p:nvPr/>
        </p:nvSpPr>
        <p:spPr bwMode="gray">
          <a:xfrm>
            <a:off x="903288" y="6594126"/>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
        <p:nvSpPr>
          <p:cNvPr id="3" name="Text Placeholder 2"/>
          <p:cNvSpPr>
            <a:spLocks noGrp="1"/>
          </p:cNvSpPr>
          <p:nvPr>
            <p:ph type="body" sz="quarter" idx="10" hasCustomPrompt="1"/>
          </p:nvPr>
        </p:nvSpPr>
        <p:spPr>
          <a:xfrm>
            <a:off x="903287" y="1249998"/>
            <a:ext cx="8237537" cy="731202"/>
          </a:xfrm>
          <a:ln>
            <a:noFill/>
          </a:ln>
        </p:spPr>
        <p:txBody>
          <a:bodyPr/>
          <a:lstStyle>
            <a:lvl1pPr marL="0" indent="0">
              <a:lnSpc>
                <a:spcPct val="86000"/>
              </a:lnSpc>
              <a:spcBef>
                <a:spcPts val="0"/>
              </a:spcBef>
              <a:buNone/>
              <a:defRPr sz="2800">
                <a:solidFill>
                  <a:schemeClr val="tx2"/>
                </a:solidFill>
              </a:defRPr>
            </a:lvl1pPr>
            <a:lvl2pPr marL="0" indent="0">
              <a:lnSpc>
                <a:spcPct val="86000"/>
              </a:lnSpc>
              <a:spcBef>
                <a:spcPts val="0"/>
              </a:spcBef>
              <a:buNone/>
              <a:defRPr sz="2800">
                <a:solidFill>
                  <a:schemeClr val="accent1"/>
                </a:solidFill>
              </a:defRPr>
            </a:lvl2pPr>
          </a:lstStyle>
          <a:p>
            <a:pPr lvl="0"/>
            <a:r>
              <a:rPr lang="en-US" dirty="0" smtClean="0"/>
              <a:t>TITLE</a:t>
            </a:r>
          </a:p>
          <a:p>
            <a:pPr lvl="1"/>
            <a:r>
              <a:rPr lang="en-US" dirty="0" smtClean="0"/>
              <a:t>SUBTITLE</a:t>
            </a:r>
          </a:p>
        </p:txBody>
      </p:sp>
      <p:sp>
        <p:nvSpPr>
          <p:cNvPr id="5" name="Text Placeholder 4"/>
          <p:cNvSpPr>
            <a:spLocks noGrp="1"/>
          </p:cNvSpPr>
          <p:nvPr>
            <p:ph type="body" sz="quarter" idx="11" hasCustomPrompt="1"/>
          </p:nvPr>
        </p:nvSpPr>
        <p:spPr>
          <a:xfrm>
            <a:off x="914400" y="2395220"/>
            <a:ext cx="4853940" cy="241300"/>
          </a:xfrm>
        </p:spPr>
        <p:txBody>
          <a:bodyPr/>
          <a:lstStyle>
            <a:lvl1pPr marL="0" indent="0">
              <a:buNone/>
              <a:defRPr sz="1800">
                <a:solidFill>
                  <a:schemeClr val="accent1"/>
                </a:solidFill>
              </a:defRPr>
            </a:lvl1pPr>
          </a:lstStyle>
          <a:p>
            <a:pPr lvl="0"/>
            <a:r>
              <a:rPr lang="en-US" dirty="0" smtClean="0"/>
              <a:t>DATE</a:t>
            </a:r>
          </a:p>
        </p:txBody>
      </p:sp>
      <p:sp>
        <p:nvSpPr>
          <p:cNvPr id="9" name="Picture Placeholder 8"/>
          <p:cNvSpPr>
            <a:spLocks noGrp="1"/>
          </p:cNvSpPr>
          <p:nvPr>
            <p:ph type="pic" sz="quarter" idx="12" hasCustomPrompt="1"/>
          </p:nvPr>
        </p:nvSpPr>
        <p:spPr>
          <a:xfrm>
            <a:off x="6624637" y="479425"/>
            <a:ext cx="2516187" cy="685800"/>
          </a:xfrm>
          <a:ln>
            <a:noFill/>
          </a:ln>
        </p:spPr>
        <p:txBody>
          <a:bodyPr anchor="ctr" anchorCtr="0"/>
          <a:lstStyle>
            <a:lvl1pPr marL="0" indent="0" algn="ctr">
              <a:spcBef>
                <a:spcPts val="0"/>
              </a:spcBef>
              <a:buNone/>
              <a:defRPr sz="1000" b="1" baseline="0">
                <a:solidFill>
                  <a:srgbClr val="808080"/>
                </a:solidFill>
              </a:defRPr>
            </a:lvl1pPr>
          </a:lstStyle>
          <a:p>
            <a:r>
              <a:rPr lang="de-DE" dirty="0" smtClean="0"/>
              <a:t>CLIENT LOGO PLACEHOLDER</a:t>
            </a:r>
          </a:p>
          <a:p>
            <a:r>
              <a:rPr lang="de-DE" dirty="0" smtClean="0"/>
              <a:t>Delete box if no client logo is used</a:t>
            </a:r>
            <a:endParaRPr lang="en-GB" dirty="0"/>
          </a:p>
        </p:txBody>
      </p:sp>
      <p:sp>
        <p:nvSpPr>
          <p:cNvPr id="11" name="Text Placeholder 10"/>
          <p:cNvSpPr>
            <a:spLocks noGrp="1"/>
          </p:cNvSpPr>
          <p:nvPr>
            <p:ph type="body" sz="quarter" idx="13" hasCustomPrompt="1"/>
          </p:nvPr>
        </p:nvSpPr>
        <p:spPr>
          <a:xfrm>
            <a:off x="903288" y="4892675"/>
            <a:ext cx="4972050" cy="977900"/>
          </a:xfrm>
        </p:spPr>
        <p:txBody>
          <a:bodyPr/>
          <a:lstStyle>
            <a:lvl1pPr marL="0" indent="0">
              <a:spcBef>
                <a:spcPts val="0"/>
              </a:spcBef>
              <a:buNone/>
              <a:defRPr b="1">
                <a:solidFill>
                  <a:srgbClr val="FFFFFF"/>
                </a:solidFill>
              </a:defRPr>
            </a:lvl1pPr>
            <a:lvl2pPr marL="0" indent="0">
              <a:spcBef>
                <a:spcPts val="0"/>
              </a:spcBef>
              <a:buNone/>
              <a:defRPr baseline="0">
                <a:solidFill>
                  <a:srgbClr val="FFFFFF"/>
                </a:solidFill>
              </a:defRPr>
            </a:lvl2pPr>
            <a:lvl4pPr marL="0" indent="0">
              <a:spcBef>
                <a:spcPts val="0"/>
              </a:spcBef>
              <a:buNone/>
              <a:defRPr baseline="0">
                <a:solidFill>
                  <a:srgbClr val="FFFFFF"/>
                </a:solidFill>
              </a:defRPr>
            </a:lvl4pPr>
            <a:lvl5pPr marL="685800" indent="0">
              <a:buNone/>
              <a:defRPr/>
            </a:lvl5pPr>
          </a:lstStyle>
          <a:p>
            <a:pPr lvl="0"/>
            <a:r>
              <a:rPr lang="en-US" dirty="0" smtClean="0"/>
              <a:t>Presenter (optional)</a:t>
            </a:r>
          </a:p>
          <a:p>
            <a:pPr lvl="1"/>
            <a:r>
              <a:rPr lang="en-US" dirty="0" smtClean="0"/>
              <a:t>Presenter Title (optional)</a:t>
            </a:r>
          </a:p>
          <a:p>
            <a:pPr lvl="3"/>
            <a:endParaRPr lang="en-US" dirty="0" smtClean="0"/>
          </a:p>
          <a:p>
            <a:pPr lvl="3"/>
            <a:r>
              <a:rPr lang="en-US" dirty="0" smtClean="0"/>
              <a:t>Location (optional)</a:t>
            </a:r>
          </a:p>
        </p:txBody>
      </p:sp>
      <p:sp>
        <p:nvSpPr>
          <p:cNvPr id="2" name="Subnomenclature"/>
          <p:cNvSpPr txBox="1"/>
          <p:nvPr/>
        </p:nvSpPr>
        <p:spPr>
          <a:xfrm>
            <a:off x="903288" y="6458956"/>
            <a:ext cx="65" cy="132344"/>
          </a:xfrm>
          <a:prstGeom prst="rect">
            <a:avLst/>
          </a:prstGeom>
          <a:noFill/>
        </p:spPr>
        <p:txBody>
          <a:bodyPr vert="horz" wrap="none" lIns="0" tIns="0" rIns="0" bIns="0" rtlCol="0" anchor="b">
            <a:spAutoFit/>
          </a:bodyPr>
          <a:lstStyle/>
          <a:p>
            <a:pPr algn="l"/>
            <a:endParaRPr kumimoji="0" lang="it-IT" sz="1000" b="1" i="0" u="none" baseline="0" dirty="0">
              <a:solidFill>
                <a:schemeClr val="accent3"/>
              </a:solidFill>
            </a:endParaRPr>
          </a:p>
        </p:txBody>
      </p:sp>
      <p:sp>
        <p:nvSpPr>
          <p:cNvPr id="15" name="Subnomenclature"/>
          <p:cNvSpPr txBox="1"/>
          <p:nvPr userDrawn="1"/>
        </p:nvSpPr>
        <p:spPr>
          <a:xfrm>
            <a:off x="903288" y="6458956"/>
            <a:ext cx="65" cy="132344"/>
          </a:xfrm>
          <a:prstGeom prst="rect">
            <a:avLst/>
          </a:prstGeom>
          <a:noFill/>
        </p:spPr>
        <p:txBody>
          <a:bodyPr vert="horz" wrap="none" lIns="0" tIns="0" rIns="0" bIns="0" rtlCol="0" anchor="b">
            <a:spAutoFit/>
          </a:bodyPr>
          <a:lstStyle/>
          <a:p>
            <a:pPr algn="l"/>
            <a:endParaRPr kumimoji="0" lang="it-IT" sz="1000" b="1" i="0" u="none" baseline="0" dirty="0">
              <a:solidFill>
                <a:schemeClr val="accent3"/>
              </a:solidFill>
            </a:endParaRPr>
          </a:p>
        </p:txBody>
      </p:sp>
      <p:pic>
        <p:nvPicPr>
          <p:cNvPr id="4" name="OW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5963" y="477838"/>
            <a:ext cx="2722549" cy="228611"/>
          </a:xfrm>
          <a:prstGeom prst="rect">
            <a:avLst/>
          </a:prstGeom>
        </p:spPr>
      </p:pic>
      <p:pic>
        <p:nvPicPr>
          <p:cNvPr id="6" name="OWEndorsement"/>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467600" y="6459538"/>
            <a:ext cx="1619886" cy="2286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12"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4" name="Content Placeholder 2"/>
          <p:cNvSpPr>
            <a:spLocks noGrp="1"/>
          </p:cNvSpPr>
          <p:nvPr>
            <p:ph idx="1"/>
          </p:nvPr>
        </p:nvSpPr>
        <p:spPr>
          <a:xfrm>
            <a:off x="452438" y="1406525"/>
            <a:ext cx="3890962" cy="2126284"/>
          </a:xfrm>
        </p:spPr>
        <p:txBody>
          <a:bodyPr/>
          <a:lstStyle>
            <a:lvl1pPr marL="119063" indent="-119063">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Content Placeholder 2"/>
          <p:cNvSpPr>
            <a:spLocks noGrp="1"/>
          </p:cNvSpPr>
          <p:nvPr>
            <p:ph idx="23"/>
          </p:nvPr>
        </p:nvSpPr>
        <p:spPr>
          <a:xfrm>
            <a:off x="5245101" y="1406525"/>
            <a:ext cx="3890962" cy="2126284"/>
          </a:xfrm>
        </p:spPr>
        <p:txBody>
          <a:bodyPr/>
          <a:lstStyle>
            <a:lvl1pPr marL="119063" indent="-119063">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Content Placeholder 2"/>
          <p:cNvSpPr>
            <a:spLocks noGrp="1"/>
          </p:cNvSpPr>
          <p:nvPr>
            <p:ph idx="24"/>
          </p:nvPr>
        </p:nvSpPr>
        <p:spPr>
          <a:xfrm>
            <a:off x="452438" y="3904629"/>
            <a:ext cx="3890962" cy="2126284"/>
          </a:xfrm>
        </p:spPr>
        <p:txBody>
          <a:bodyPr/>
          <a:lstStyle>
            <a:lvl1pPr marL="119063" indent="-119063">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9" name="Content Placeholder 2"/>
          <p:cNvSpPr>
            <a:spLocks noGrp="1"/>
          </p:cNvSpPr>
          <p:nvPr>
            <p:ph idx="25"/>
          </p:nvPr>
        </p:nvSpPr>
        <p:spPr>
          <a:xfrm>
            <a:off x="5245101" y="3904629"/>
            <a:ext cx="3890962" cy="2126284"/>
          </a:xfrm>
        </p:spPr>
        <p:txBody>
          <a:bodyPr/>
          <a:lstStyle>
            <a:lvl1pPr marL="119063" indent="-119063">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1"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8"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87161317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7"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6" name="Content Placeholder 2"/>
          <p:cNvSpPr>
            <a:spLocks noGrp="1"/>
          </p:cNvSpPr>
          <p:nvPr>
            <p:ph idx="25"/>
          </p:nvPr>
        </p:nvSpPr>
        <p:spPr>
          <a:xfrm>
            <a:off x="452438" y="1871134"/>
            <a:ext cx="3886200" cy="1672024"/>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Text Placeholder 19"/>
          <p:cNvSpPr>
            <a:spLocks noGrp="1"/>
          </p:cNvSpPr>
          <p:nvPr>
            <p:ph type="body" sz="quarter" idx="15" hasCustomPrompt="1"/>
          </p:nvPr>
        </p:nvSpPr>
        <p:spPr>
          <a:xfrm>
            <a:off x="452438" y="1407584"/>
            <a:ext cx="38862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Text Placeholder 19"/>
          <p:cNvSpPr>
            <a:spLocks noGrp="1"/>
          </p:cNvSpPr>
          <p:nvPr>
            <p:ph type="body" sz="quarter" idx="16" hasCustomPrompt="1"/>
          </p:nvPr>
        </p:nvSpPr>
        <p:spPr>
          <a:xfrm>
            <a:off x="5251450" y="1407584"/>
            <a:ext cx="3889375"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4" name="Text Placeholder 19"/>
          <p:cNvSpPr>
            <a:spLocks noGrp="1"/>
          </p:cNvSpPr>
          <p:nvPr>
            <p:ph type="body" sz="quarter" idx="18" hasCustomPrompt="1"/>
          </p:nvPr>
        </p:nvSpPr>
        <p:spPr>
          <a:xfrm>
            <a:off x="5253038" y="3894810"/>
            <a:ext cx="3889375"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Text Placeholder 19"/>
          <p:cNvSpPr>
            <a:spLocks noGrp="1"/>
          </p:cNvSpPr>
          <p:nvPr>
            <p:ph type="body" sz="quarter" idx="20" hasCustomPrompt="1"/>
          </p:nvPr>
        </p:nvSpPr>
        <p:spPr>
          <a:xfrm>
            <a:off x="452438" y="3894810"/>
            <a:ext cx="38862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6" name="Content Placeholder 2"/>
          <p:cNvSpPr>
            <a:spLocks noGrp="1"/>
          </p:cNvSpPr>
          <p:nvPr>
            <p:ph idx="26"/>
          </p:nvPr>
        </p:nvSpPr>
        <p:spPr>
          <a:xfrm>
            <a:off x="5249863" y="1871134"/>
            <a:ext cx="3886200" cy="1672024"/>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7" name="Content Placeholder 2"/>
          <p:cNvSpPr>
            <a:spLocks noGrp="1"/>
          </p:cNvSpPr>
          <p:nvPr>
            <p:ph idx="27"/>
          </p:nvPr>
        </p:nvSpPr>
        <p:spPr>
          <a:xfrm>
            <a:off x="452438" y="4358360"/>
            <a:ext cx="3886200" cy="1672024"/>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8" name="Content Placeholder 2"/>
          <p:cNvSpPr>
            <a:spLocks noGrp="1"/>
          </p:cNvSpPr>
          <p:nvPr>
            <p:ph idx="28"/>
          </p:nvPr>
        </p:nvSpPr>
        <p:spPr>
          <a:xfrm>
            <a:off x="5249863" y="4358360"/>
            <a:ext cx="3886200" cy="1672024"/>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1"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245717433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sp>
        <p:nvSpPr>
          <p:cNvPr id="13" name="Content Placeholder 2"/>
          <p:cNvSpPr>
            <a:spLocks noGrp="1"/>
          </p:cNvSpPr>
          <p:nvPr>
            <p:ph idx="25"/>
          </p:nvPr>
        </p:nvSpPr>
        <p:spPr>
          <a:xfrm>
            <a:off x="452438" y="1406525"/>
            <a:ext cx="2514600"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 name="Title 1"/>
          <p:cNvSpPr>
            <a:spLocks noGrp="1"/>
          </p:cNvSpPr>
          <p:nvPr>
            <p:ph type="title"/>
          </p:nvPr>
        </p:nvSpPr>
        <p:spPr>
          <a:xfrm>
            <a:off x="455613" y="382588"/>
            <a:ext cx="8686800" cy="758825"/>
          </a:xfrm>
        </p:spPr>
        <p:txBody>
          <a:bodyPr/>
          <a:lstStyle/>
          <a:p>
            <a:r>
              <a:rPr lang="en-US" smtClean="0"/>
              <a:t>Click to edit Master title style</a:t>
            </a:r>
            <a:endParaRPr lang="en-GB"/>
          </a:p>
        </p:txBody>
      </p:sp>
      <p:sp>
        <p:nvSpPr>
          <p:cNvPr id="7"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4" name="Content Placeholder 2"/>
          <p:cNvSpPr>
            <a:spLocks noGrp="1"/>
          </p:cNvSpPr>
          <p:nvPr>
            <p:ph idx="26"/>
          </p:nvPr>
        </p:nvSpPr>
        <p:spPr>
          <a:xfrm>
            <a:off x="3540126" y="1406525"/>
            <a:ext cx="2514600"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Content Placeholder 2"/>
          <p:cNvSpPr>
            <a:spLocks noGrp="1"/>
          </p:cNvSpPr>
          <p:nvPr>
            <p:ph idx="27"/>
          </p:nvPr>
        </p:nvSpPr>
        <p:spPr>
          <a:xfrm>
            <a:off x="6627813" y="1406525"/>
            <a:ext cx="2514600"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6"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13916668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19"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6" name="Content Placeholder 2"/>
          <p:cNvSpPr>
            <a:spLocks noGrp="1"/>
          </p:cNvSpPr>
          <p:nvPr>
            <p:ph idx="25"/>
          </p:nvPr>
        </p:nvSpPr>
        <p:spPr>
          <a:xfrm>
            <a:off x="452438" y="1937020"/>
            <a:ext cx="2514600" cy="410236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Content Placeholder 2"/>
          <p:cNvSpPr>
            <a:spLocks noGrp="1"/>
          </p:cNvSpPr>
          <p:nvPr>
            <p:ph idx="26"/>
          </p:nvPr>
        </p:nvSpPr>
        <p:spPr>
          <a:xfrm>
            <a:off x="3540126" y="1937020"/>
            <a:ext cx="2514600" cy="410236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8" name="Content Placeholder 2"/>
          <p:cNvSpPr>
            <a:spLocks noGrp="1"/>
          </p:cNvSpPr>
          <p:nvPr>
            <p:ph idx="27"/>
          </p:nvPr>
        </p:nvSpPr>
        <p:spPr>
          <a:xfrm>
            <a:off x="6627813" y="1937020"/>
            <a:ext cx="2514600" cy="4102360"/>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0" name="Text Placeholder 7"/>
          <p:cNvSpPr>
            <a:spLocks noGrp="1"/>
          </p:cNvSpPr>
          <p:nvPr>
            <p:ph type="body" sz="quarter" idx="11" hasCustomPrompt="1"/>
          </p:nvPr>
        </p:nvSpPr>
        <p:spPr>
          <a:xfrm>
            <a:off x="454025" y="1407584"/>
            <a:ext cx="2514600" cy="342900"/>
          </a:xfrm>
        </p:spPr>
        <p:txBody>
          <a:bodyPr/>
          <a:lstStyle>
            <a:lvl1pPr marL="0" indent="0">
              <a:spcBef>
                <a:spcPts val="0"/>
              </a:spcBef>
              <a:buNone/>
              <a:defRPr sz="1200" b="1">
                <a:solidFill>
                  <a:schemeClr val="accent1"/>
                </a:solidFill>
                <a:latin typeface="+mj-lt"/>
              </a:defRPr>
            </a:lvl1pPr>
            <a:lvl2pPr marL="0" indent="0">
              <a:spcBef>
                <a:spcPts val="0"/>
              </a:spcBef>
              <a:buNone/>
              <a:defRPr sz="1200" b="0" baseline="0">
                <a:solidFill>
                  <a:schemeClr val="accent1"/>
                </a:solidFill>
                <a:latin typeface="+mj-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1" name="Text Placeholder 7"/>
          <p:cNvSpPr>
            <a:spLocks noGrp="1"/>
          </p:cNvSpPr>
          <p:nvPr>
            <p:ph type="body" sz="quarter" idx="12" hasCustomPrompt="1"/>
          </p:nvPr>
        </p:nvSpPr>
        <p:spPr>
          <a:xfrm>
            <a:off x="6626225" y="1407584"/>
            <a:ext cx="2514600" cy="342900"/>
          </a:xfrm>
        </p:spPr>
        <p:txBody>
          <a:bodyPr/>
          <a:lstStyle>
            <a:lvl1pPr marL="0" indent="0">
              <a:spcBef>
                <a:spcPts val="0"/>
              </a:spcBef>
              <a:buNone/>
              <a:defRPr sz="1200" b="1">
                <a:solidFill>
                  <a:schemeClr val="accent1"/>
                </a:solidFill>
                <a:latin typeface="+mj-lt"/>
              </a:defRPr>
            </a:lvl1pPr>
            <a:lvl2pPr marL="0" indent="0">
              <a:spcBef>
                <a:spcPts val="0"/>
              </a:spcBef>
              <a:buNone/>
              <a:defRPr sz="1200" b="0" baseline="0">
                <a:solidFill>
                  <a:schemeClr val="accent1"/>
                </a:solidFill>
                <a:latin typeface="+mj-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Text Placeholder 7"/>
          <p:cNvSpPr>
            <a:spLocks noGrp="1"/>
          </p:cNvSpPr>
          <p:nvPr>
            <p:ph type="body" sz="quarter" idx="13" hasCustomPrompt="1"/>
          </p:nvPr>
        </p:nvSpPr>
        <p:spPr>
          <a:xfrm>
            <a:off x="3543300" y="1407584"/>
            <a:ext cx="2514600" cy="342900"/>
          </a:xfrm>
        </p:spPr>
        <p:txBody>
          <a:bodyPr/>
          <a:lstStyle>
            <a:lvl1pPr marL="0" indent="0">
              <a:spcBef>
                <a:spcPts val="0"/>
              </a:spcBef>
              <a:buNone/>
              <a:defRPr sz="1200" b="1">
                <a:solidFill>
                  <a:schemeClr val="accent1"/>
                </a:solidFill>
                <a:latin typeface="+mj-lt"/>
              </a:defRPr>
            </a:lvl1pPr>
            <a:lvl2pPr marL="0" indent="0">
              <a:spcBef>
                <a:spcPts val="0"/>
              </a:spcBef>
              <a:buNone/>
              <a:defRPr sz="1200" b="0" baseline="0">
                <a:solidFill>
                  <a:schemeClr val="accent1"/>
                </a:solidFill>
                <a:latin typeface="+mj-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3"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38116983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16"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4" name="Content Placeholder 2"/>
          <p:cNvSpPr>
            <a:spLocks noGrp="1"/>
          </p:cNvSpPr>
          <p:nvPr>
            <p:ph idx="26"/>
          </p:nvPr>
        </p:nvSpPr>
        <p:spPr>
          <a:xfrm>
            <a:off x="452438" y="1406525"/>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8" name="Content Placeholder 2"/>
          <p:cNvSpPr>
            <a:spLocks noGrp="1"/>
          </p:cNvSpPr>
          <p:nvPr>
            <p:ph idx="33"/>
          </p:nvPr>
        </p:nvSpPr>
        <p:spPr>
          <a:xfrm>
            <a:off x="3540126" y="1406525"/>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0" name="Content Placeholder 2"/>
          <p:cNvSpPr>
            <a:spLocks noGrp="1"/>
          </p:cNvSpPr>
          <p:nvPr>
            <p:ph idx="34"/>
          </p:nvPr>
        </p:nvSpPr>
        <p:spPr>
          <a:xfrm>
            <a:off x="6627813" y="1406525"/>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1" name="Content Placeholder 2"/>
          <p:cNvSpPr>
            <a:spLocks noGrp="1"/>
          </p:cNvSpPr>
          <p:nvPr>
            <p:ph idx="35"/>
          </p:nvPr>
        </p:nvSpPr>
        <p:spPr>
          <a:xfrm>
            <a:off x="452438" y="3886728"/>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2" name="Content Placeholder 2"/>
          <p:cNvSpPr>
            <a:spLocks noGrp="1"/>
          </p:cNvSpPr>
          <p:nvPr>
            <p:ph idx="36"/>
          </p:nvPr>
        </p:nvSpPr>
        <p:spPr>
          <a:xfrm>
            <a:off x="3540126" y="3886728"/>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5" name="Content Placeholder 2"/>
          <p:cNvSpPr>
            <a:spLocks noGrp="1"/>
          </p:cNvSpPr>
          <p:nvPr>
            <p:ph idx="37"/>
          </p:nvPr>
        </p:nvSpPr>
        <p:spPr>
          <a:xfrm>
            <a:off x="6627813" y="3886728"/>
            <a:ext cx="2514600" cy="2139423"/>
          </a:xfrm>
        </p:spPr>
        <p:txBody>
          <a:bodyPr/>
          <a:lstStyle>
            <a:lvl1pPr marL="119063" indent="-119063">
              <a:tabLst/>
              <a:defRPr sz="1000"/>
            </a:lvl1pPr>
            <a:lvl2pPr marL="228600" indent="-109538">
              <a:defRPr sz="1000"/>
            </a:lvl2pPr>
            <a:lvl3pPr marL="347663" indent="-119063">
              <a:defRPr sz="1000"/>
            </a:lvl3pPr>
            <a:lvl4pPr marL="457200" indent="-109538">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11"/>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9"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380957931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21"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5" name="Text Placeholder 19"/>
          <p:cNvSpPr>
            <a:spLocks noGrp="1"/>
          </p:cNvSpPr>
          <p:nvPr>
            <p:ph type="body" sz="quarter" idx="15" hasCustomPrompt="1"/>
          </p:nvPr>
        </p:nvSpPr>
        <p:spPr>
          <a:xfrm>
            <a:off x="454025" y="1406525"/>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6" name="Text Placeholder 19"/>
          <p:cNvSpPr>
            <a:spLocks noGrp="1"/>
          </p:cNvSpPr>
          <p:nvPr>
            <p:ph type="body" sz="quarter" idx="16" hasCustomPrompt="1"/>
          </p:nvPr>
        </p:nvSpPr>
        <p:spPr>
          <a:xfrm>
            <a:off x="6626225" y="1406525"/>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7" name="Text Placeholder 19"/>
          <p:cNvSpPr>
            <a:spLocks noGrp="1"/>
          </p:cNvSpPr>
          <p:nvPr>
            <p:ph type="body" sz="quarter" idx="17" hasCustomPrompt="1"/>
          </p:nvPr>
        </p:nvSpPr>
        <p:spPr>
          <a:xfrm>
            <a:off x="3543300" y="1406525"/>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8" name="Text Placeholder 19"/>
          <p:cNvSpPr>
            <a:spLocks noGrp="1"/>
          </p:cNvSpPr>
          <p:nvPr>
            <p:ph type="body" sz="quarter" idx="22" hasCustomPrompt="1"/>
          </p:nvPr>
        </p:nvSpPr>
        <p:spPr>
          <a:xfrm>
            <a:off x="6626225" y="3902218"/>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9" name="Text Placeholder 19"/>
          <p:cNvSpPr>
            <a:spLocks noGrp="1"/>
          </p:cNvSpPr>
          <p:nvPr>
            <p:ph type="body" sz="quarter" idx="24" hasCustomPrompt="1"/>
          </p:nvPr>
        </p:nvSpPr>
        <p:spPr>
          <a:xfrm>
            <a:off x="454025" y="3902218"/>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2" name="Text Placeholder 19"/>
          <p:cNvSpPr>
            <a:spLocks noGrp="1"/>
          </p:cNvSpPr>
          <p:nvPr>
            <p:ph type="body" sz="quarter" idx="26" hasCustomPrompt="1"/>
          </p:nvPr>
        </p:nvSpPr>
        <p:spPr>
          <a:xfrm>
            <a:off x="3543300" y="3902218"/>
            <a:ext cx="2514600"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3" name="Content Placeholder 2"/>
          <p:cNvSpPr>
            <a:spLocks noGrp="1"/>
          </p:cNvSpPr>
          <p:nvPr>
            <p:ph idx="27"/>
          </p:nvPr>
        </p:nvSpPr>
        <p:spPr>
          <a:xfrm>
            <a:off x="452438" y="1870075"/>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4" name="Content Placeholder 2"/>
          <p:cNvSpPr>
            <a:spLocks noGrp="1"/>
          </p:cNvSpPr>
          <p:nvPr>
            <p:ph idx="33"/>
          </p:nvPr>
        </p:nvSpPr>
        <p:spPr>
          <a:xfrm>
            <a:off x="3540126" y="1870075"/>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5" name="Content Placeholder 2"/>
          <p:cNvSpPr>
            <a:spLocks noGrp="1"/>
          </p:cNvSpPr>
          <p:nvPr>
            <p:ph idx="34"/>
          </p:nvPr>
        </p:nvSpPr>
        <p:spPr>
          <a:xfrm>
            <a:off x="6627813" y="1870075"/>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6" name="Content Placeholder 2"/>
          <p:cNvSpPr>
            <a:spLocks noGrp="1"/>
          </p:cNvSpPr>
          <p:nvPr>
            <p:ph idx="35"/>
          </p:nvPr>
        </p:nvSpPr>
        <p:spPr>
          <a:xfrm>
            <a:off x="452438" y="4365768"/>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7" name="Content Placeholder 2"/>
          <p:cNvSpPr>
            <a:spLocks noGrp="1"/>
          </p:cNvSpPr>
          <p:nvPr>
            <p:ph idx="36"/>
          </p:nvPr>
        </p:nvSpPr>
        <p:spPr>
          <a:xfrm>
            <a:off x="3540126" y="4365768"/>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8" name="Content Placeholder 2"/>
          <p:cNvSpPr>
            <a:spLocks noGrp="1"/>
          </p:cNvSpPr>
          <p:nvPr>
            <p:ph idx="37"/>
          </p:nvPr>
        </p:nvSpPr>
        <p:spPr>
          <a:xfrm>
            <a:off x="6627813" y="4365768"/>
            <a:ext cx="2514600" cy="1660382"/>
          </a:xfrm>
        </p:spPr>
        <p:txBody>
          <a:bodyPr/>
          <a:lstStyle>
            <a:lvl1pPr marL="119063" indent="-119063">
              <a:defRPr sz="1000"/>
            </a:lvl1pPr>
            <a:lvl2pPr marL="228600" indent="-109538">
              <a:defRPr sz="1000"/>
            </a:lvl2pPr>
            <a:lvl3pPr marL="287338" indent="-58738">
              <a:defRPr sz="1000"/>
            </a:lvl3pPr>
            <a:lvl4pPr marL="457200" indent="-109538">
              <a:defRPr sz="1000"/>
            </a:lvl4pPr>
            <a:lvl5pPr marL="576263" indent="-119063">
              <a:tabLst/>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8"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3"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132299314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8 text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25"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4" name="Content Placeholder 2"/>
          <p:cNvSpPr>
            <a:spLocks noGrp="1"/>
          </p:cNvSpPr>
          <p:nvPr>
            <p:ph idx="34"/>
          </p:nvPr>
        </p:nvSpPr>
        <p:spPr>
          <a:xfrm>
            <a:off x="452438" y="140652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Content Placeholder 2"/>
          <p:cNvSpPr>
            <a:spLocks noGrp="1"/>
          </p:cNvSpPr>
          <p:nvPr>
            <p:ph idx="43"/>
          </p:nvPr>
        </p:nvSpPr>
        <p:spPr>
          <a:xfrm>
            <a:off x="2720446" y="140652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8" name="Content Placeholder 2"/>
          <p:cNvSpPr>
            <a:spLocks noGrp="1"/>
          </p:cNvSpPr>
          <p:nvPr>
            <p:ph idx="44"/>
          </p:nvPr>
        </p:nvSpPr>
        <p:spPr>
          <a:xfrm>
            <a:off x="4988454" y="140652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1" name="Content Placeholder 2"/>
          <p:cNvSpPr>
            <a:spLocks noGrp="1"/>
          </p:cNvSpPr>
          <p:nvPr>
            <p:ph idx="45"/>
          </p:nvPr>
        </p:nvSpPr>
        <p:spPr>
          <a:xfrm>
            <a:off x="7256463" y="140652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2" name="Content Placeholder 2"/>
          <p:cNvSpPr>
            <a:spLocks noGrp="1"/>
          </p:cNvSpPr>
          <p:nvPr>
            <p:ph idx="46"/>
          </p:nvPr>
        </p:nvSpPr>
        <p:spPr>
          <a:xfrm>
            <a:off x="452438" y="391150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3" name="Content Placeholder 2"/>
          <p:cNvSpPr>
            <a:spLocks noGrp="1"/>
          </p:cNvSpPr>
          <p:nvPr>
            <p:ph idx="47"/>
          </p:nvPr>
        </p:nvSpPr>
        <p:spPr>
          <a:xfrm>
            <a:off x="2720446" y="391150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4" name="Content Placeholder 2"/>
          <p:cNvSpPr>
            <a:spLocks noGrp="1"/>
          </p:cNvSpPr>
          <p:nvPr>
            <p:ph idx="48"/>
          </p:nvPr>
        </p:nvSpPr>
        <p:spPr>
          <a:xfrm>
            <a:off x="4988454" y="391150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30" name="Content Placeholder 2"/>
          <p:cNvSpPr>
            <a:spLocks noGrp="1"/>
          </p:cNvSpPr>
          <p:nvPr>
            <p:ph idx="49"/>
          </p:nvPr>
        </p:nvSpPr>
        <p:spPr>
          <a:xfrm>
            <a:off x="7256463" y="3911505"/>
            <a:ext cx="1879600" cy="2114645"/>
          </a:xfrm>
        </p:spPr>
        <p:txBody>
          <a:bodyPr/>
          <a:lstStyle>
            <a:lvl1pPr marL="119063" indent="-119063">
              <a:defRPr sz="1000"/>
            </a:lvl1pPr>
            <a:lvl2pPr marL="228600" indent="-109538">
              <a:defRPr sz="1000"/>
            </a:lvl2pPr>
            <a:lvl3pPr marL="347663" indent="-119063">
              <a:defRPr sz="1000"/>
            </a:lvl3pPr>
            <a:lvl4pPr marL="457200" indent="-109538">
              <a:tabLst/>
              <a:defRPr sz="1000"/>
            </a:lvl4pPr>
            <a:lvl5pPr marL="576263" indent="-119063">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6"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37197826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 textboxe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4"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4" name="Text Placeholder 19"/>
          <p:cNvSpPr>
            <a:spLocks noGrp="1"/>
          </p:cNvSpPr>
          <p:nvPr>
            <p:ph type="body" sz="quarter" idx="34" hasCustomPrompt="1"/>
          </p:nvPr>
        </p:nvSpPr>
        <p:spPr>
          <a:xfrm>
            <a:off x="460375" y="1406525"/>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Text Placeholder 19"/>
          <p:cNvSpPr>
            <a:spLocks noGrp="1"/>
          </p:cNvSpPr>
          <p:nvPr>
            <p:ph type="body" sz="quarter" idx="35" hasCustomPrompt="1"/>
          </p:nvPr>
        </p:nvSpPr>
        <p:spPr>
          <a:xfrm>
            <a:off x="2735263" y="1406525"/>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6" name="Text Placeholder 19"/>
          <p:cNvSpPr>
            <a:spLocks noGrp="1"/>
          </p:cNvSpPr>
          <p:nvPr>
            <p:ph type="body" sz="quarter" idx="36" hasCustomPrompt="1"/>
          </p:nvPr>
        </p:nvSpPr>
        <p:spPr>
          <a:xfrm>
            <a:off x="5006975" y="1406525"/>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3" name="Text Placeholder 19"/>
          <p:cNvSpPr>
            <a:spLocks noGrp="1"/>
          </p:cNvSpPr>
          <p:nvPr>
            <p:ph type="body" sz="quarter" idx="37" hasCustomPrompt="1"/>
          </p:nvPr>
        </p:nvSpPr>
        <p:spPr>
          <a:xfrm>
            <a:off x="7265749" y="1406525"/>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34" name="Text Placeholder 19"/>
          <p:cNvSpPr>
            <a:spLocks noGrp="1"/>
          </p:cNvSpPr>
          <p:nvPr>
            <p:ph type="body" sz="quarter" idx="38" hasCustomPrompt="1"/>
          </p:nvPr>
        </p:nvSpPr>
        <p:spPr>
          <a:xfrm>
            <a:off x="460375" y="3910239"/>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3" name="Text Placeholder 19"/>
          <p:cNvSpPr>
            <a:spLocks noGrp="1"/>
          </p:cNvSpPr>
          <p:nvPr>
            <p:ph type="body" sz="quarter" idx="39" hasCustomPrompt="1"/>
          </p:nvPr>
        </p:nvSpPr>
        <p:spPr>
          <a:xfrm>
            <a:off x="2735263" y="3910239"/>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4" name="Text Placeholder 19"/>
          <p:cNvSpPr>
            <a:spLocks noGrp="1"/>
          </p:cNvSpPr>
          <p:nvPr>
            <p:ph type="body" sz="quarter" idx="40" hasCustomPrompt="1"/>
          </p:nvPr>
        </p:nvSpPr>
        <p:spPr>
          <a:xfrm>
            <a:off x="5006975" y="3910239"/>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5" name="Text Placeholder 19"/>
          <p:cNvSpPr>
            <a:spLocks noGrp="1"/>
          </p:cNvSpPr>
          <p:nvPr>
            <p:ph type="body" sz="quarter" idx="41" hasCustomPrompt="1"/>
          </p:nvPr>
        </p:nvSpPr>
        <p:spPr>
          <a:xfrm>
            <a:off x="7265749" y="3910239"/>
            <a:ext cx="1876664" cy="336550"/>
          </a:xfrm>
        </p:spPr>
        <p:txBody>
          <a:bodyPr/>
          <a:lstStyle>
            <a:lvl1pPr marL="0" indent="0">
              <a:spcBef>
                <a:spcPts val="0"/>
              </a:spcBef>
              <a:buNone/>
              <a:defRPr sz="1000" b="1">
                <a:solidFill>
                  <a:schemeClr val="accent1"/>
                </a:solidFill>
                <a:latin typeface="+mj-lt"/>
              </a:defRPr>
            </a:lvl1pPr>
            <a:lvl2pPr marL="0" indent="0">
              <a:spcBef>
                <a:spcPts val="0"/>
              </a:spcBef>
              <a:buNone/>
              <a:defRPr sz="10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6" name="Content Placeholder 6"/>
          <p:cNvSpPr>
            <a:spLocks noGrp="1"/>
          </p:cNvSpPr>
          <p:nvPr>
            <p:ph sz="quarter" idx="42"/>
          </p:nvPr>
        </p:nvSpPr>
        <p:spPr>
          <a:xfrm>
            <a:off x="460375" y="1867380"/>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7" name="Content Placeholder 6"/>
          <p:cNvSpPr>
            <a:spLocks noGrp="1"/>
          </p:cNvSpPr>
          <p:nvPr>
            <p:ph sz="quarter" idx="56"/>
          </p:nvPr>
        </p:nvSpPr>
        <p:spPr>
          <a:xfrm>
            <a:off x="2734310" y="1867380"/>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8" name="Content Placeholder 6"/>
          <p:cNvSpPr>
            <a:spLocks noGrp="1"/>
          </p:cNvSpPr>
          <p:nvPr>
            <p:ph sz="quarter" idx="57"/>
          </p:nvPr>
        </p:nvSpPr>
        <p:spPr>
          <a:xfrm>
            <a:off x="5003483" y="1867380"/>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Content Placeholder 6"/>
          <p:cNvSpPr>
            <a:spLocks noGrp="1"/>
          </p:cNvSpPr>
          <p:nvPr>
            <p:ph sz="quarter" idx="58"/>
          </p:nvPr>
        </p:nvSpPr>
        <p:spPr>
          <a:xfrm>
            <a:off x="7272655" y="1858913"/>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0" name="Content Placeholder 6"/>
          <p:cNvSpPr>
            <a:spLocks noGrp="1"/>
          </p:cNvSpPr>
          <p:nvPr>
            <p:ph sz="quarter" idx="59"/>
          </p:nvPr>
        </p:nvSpPr>
        <p:spPr>
          <a:xfrm>
            <a:off x="460375" y="4355752"/>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1" name="Content Placeholder 6"/>
          <p:cNvSpPr>
            <a:spLocks noGrp="1"/>
          </p:cNvSpPr>
          <p:nvPr>
            <p:ph sz="quarter" idx="60"/>
          </p:nvPr>
        </p:nvSpPr>
        <p:spPr>
          <a:xfrm>
            <a:off x="2734310" y="4355752"/>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2" name="Content Placeholder 6"/>
          <p:cNvSpPr>
            <a:spLocks noGrp="1"/>
          </p:cNvSpPr>
          <p:nvPr>
            <p:ph sz="quarter" idx="61"/>
          </p:nvPr>
        </p:nvSpPr>
        <p:spPr>
          <a:xfrm>
            <a:off x="5003483" y="4355752"/>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3" name="Content Placeholder 6"/>
          <p:cNvSpPr>
            <a:spLocks noGrp="1"/>
          </p:cNvSpPr>
          <p:nvPr>
            <p:ph sz="quarter" idx="62"/>
          </p:nvPr>
        </p:nvSpPr>
        <p:spPr>
          <a:xfrm>
            <a:off x="7272655" y="4355752"/>
            <a:ext cx="1874520" cy="167039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19063" indent="-119063">
              <a:defRPr lang="en-US" sz="1000" dirty="0" smtClean="0"/>
            </a:lvl1pPr>
            <a:lvl2pPr marL="228600" indent="-109538">
              <a:defRPr lang="en-US" sz="1000" dirty="0" smtClean="0"/>
            </a:lvl2pPr>
            <a:lvl3pPr marL="347663" indent="-119063">
              <a:defRPr lang="en-US" sz="1000" dirty="0" smtClean="0"/>
            </a:lvl3pPr>
            <a:lvl4pPr marL="457200" indent="-109538">
              <a:defRPr lang="en-US" sz="1000" dirty="0" smtClean="0"/>
            </a:lvl4pPr>
            <a:lvl5pPr marL="576263" indent="-119063">
              <a:defRPr lang="en-US" sz="1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29"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40875473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columns 1/3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18"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5" name="Content Placeholder 2"/>
          <p:cNvSpPr>
            <a:spLocks noGrp="1"/>
          </p:cNvSpPr>
          <p:nvPr>
            <p:ph idx="28"/>
          </p:nvPr>
        </p:nvSpPr>
        <p:spPr>
          <a:xfrm>
            <a:off x="3540126" y="1925637"/>
            <a:ext cx="5600700"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Content Placeholder 2"/>
          <p:cNvSpPr>
            <a:spLocks noGrp="1"/>
          </p:cNvSpPr>
          <p:nvPr>
            <p:ph idx="27"/>
          </p:nvPr>
        </p:nvSpPr>
        <p:spPr>
          <a:xfrm>
            <a:off x="452438" y="1925637"/>
            <a:ext cx="2514600"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7" name="Text Placeholder 19"/>
          <p:cNvSpPr>
            <a:spLocks noGrp="1"/>
          </p:cNvSpPr>
          <p:nvPr>
            <p:ph type="body" sz="quarter" idx="15" hasCustomPrompt="1"/>
          </p:nvPr>
        </p:nvSpPr>
        <p:spPr>
          <a:xfrm>
            <a:off x="454025" y="1406525"/>
            <a:ext cx="2514600"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9" name="Text Placeholder 19"/>
          <p:cNvSpPr>
            <a:spLocks noGrp="1"/>
          </p:cNvSpPr>
          <p:nvPr>
            <p:ph type="body" sz="quarter" idx="17" hasCustomPrompt="1"/>
          </p:nvPr>
        </p:nvSpPr>
        <p:spPr>
          <a:xfrm>
            <a:off x="3543300" y="1406525"/>
            <a:ext cx="5600700"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0"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3"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74688736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columns 2/3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10"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1" name="Text Placeholder 19"/>
          <p:cNvSpPr>
            <a:spLocks noGrp="1"/>
          </p:cNvSpPr>
          <p:nvPr>
            <p:ph type="body" sz="quarter" idx="15" hasCustomPrompt="1"/>
          </p:nvPr>
        </p:nvSpPr>
        <p:spPr>
          <a:xfrm>
            <a:off x="454025" y="1406525"/>
            <a:ext cx="5600700"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Text Placeholder 19"/>
          <p:cNvSpPr>
            <a:spLocks noGrp="1"/>
          </p:cNvSpPr>
          <p:nvPr>
            <p:ph type="body" sz="quarter" idx="17" hasCustomPrompt="1"/>
          </p:nvPr>
        </p:nvSpPr>
        <p:spPr>
          <a:xfrm>
            <a:off x="6626224" y="1406525"/>
            <a:ext cx="2514600"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8" name="Content Placeholder 2"/>
          <p:cNvSpPr>
            <a:spLocks noGrp="1"/>
          </p:cNvSpPr>
          <p:nvPr>
            <p:ph idx="28"/>
          </p:nvPr>
        </p:nvSpPr>
        <p:spPr>
          <a:xfrm>
            <a:off x="6626224" y="1925637"/>
            <a:ext cx="2514600"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9" name="Content Placeholder 2"/>
          <p:cNvSpPr>
            <a:spLocks noGrp="1"/>
          </p:cNvSpPr>
          <p:nvPr>
            <p:ph idx="27"/>
          </p:nvPr>
        </p:nvSpPr>
        <p:spPr>
          <a:xfrm>
            <a:off x="452438" y="1925637"/>
            <a:ext cx="5600700"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5"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2526335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385763"/>
            <a:ext cx="8675688" cy="758825"/>
          </a:xfrm>
        </p:spPr>
        <p:txBody>
          <a:bodyPr/>
          <a:lstStyle/>
          <a:p>
            <a:r>
              <a:rPr lang="en-US" smtClean="0"/>
              <a:t>Click to edit Master title style</a:t>
            </a:r>
            <a:endParaRPr lang="en-GB" dirty="0"/>
          </a:p>
        </p:txBody>
      </p:sp>
      <p:sp>
        <p:nvSpPr>
          <p:cNvPr id="3" name="Content Placeholder 2"/>
          <p:cNvSpPr>
            <a:spLocks noGrp="1"/>
          </p:cNvSpPr>
          <p:nvPr>
            <p:ph idx="1"/>
          </p:nvPr>
        </p:nvSpPr>
        <p:spPr>
          <a:xfrm>
            <a:off x="452437" y="1406524"/>
            <a:ext cx="8689976" cy="4932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Rectangle 15"/>
          <p:cNvSpPr>
            <a:spLocks noChangeArrowheads="1"/>
          </p:cNvSpPr>
          <p:nvPr/>
        </p:nvSpPr>
        <p:spPr bwMode="gray">
          <a:xfrm>
            <a:off x="8535988" y="6478588"/>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6" name="Copyright"/>
          <p:cNvSpPr txBox="1">
            <a:spLocks noChangeArrowheads="1"/>
          </p:cNvSpPr>
          <p:nvPr/>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
        <p:nvSpPr>
          <p:cNvPr id="4" name="DocID"/>
          <p:cNvSpPr txBox="1"/>
          <p:nvPr/>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accent3"/>
              </a:solidFill>
            </a:endParaRPr>
          </a:p>
        </p:txBody>
      </p:sp>
      <p:sp>
        <p:nvSpPr>
          <p:cNvPr id="7" name="Rectangle 15"/>
          <p:cNvSpPr>
            <a:spLocks noChangeArrowheads="1"/>
          </p:cNvSpPr>
          <p:nvPr userDrawn="1"/>
        </p:nvSpPr>
        <p:spPr bwMode="gray">
          <a:xfrm>
            <a:off x="8535988" y="6478588"/>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9" name="DocID"/>
          <p:cNvSpPr txBox="1"/>
          <p:nvPr userDrawn="1"/>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accent3"/>
              </a:solidFill>
            </a:endParaRPr>
          </a:p>
        </p:txBody>
      </p:sp>
    </p:spTree>
    <p:extLst>
      <p:ext uri="{BB962C8B-B14F-4D97-AF65-F5344CB8AC3E}">
        <p14:creationId xmlns:p14="http://schemas.microsoft.com/office/powerpoint/2010/main" val="381520484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V - small portrait">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8455025" y="385763"/>
            <a:ext cx="685800" cy="914400"/>
          </a:xfrm>
          <a:noFill/>
          <a:ln>
            <a:noFill/>
          </a:ln>
        </p:spPr>
        <p:txBody>
          <a:bodyPr anchor="ctr" anchorCtr="0"/>
          <a:lstStyle>
            <a:lvl1pPr marL="0" indent="0" algn="ctr">
              <a:buFontTx/>
              <a:buNone/>
              <a:defRPr sz="1000" b="1">
                <a:solidFill>
                  <a:srgbClr val="808080"/>
                </a:solidFill>
              </a:defRPr>
            </a:lvl1pPr>
          </a:lstStyle>
          <a:p>
            <a:r>
              <a:rPr lang="en-US" smtClean="0"/>
              <a:t>Click icon to add picture</a:t>
            </a:r>
            <a:endParaRPr lang="en-GB" dirty="0"/>
          </a:p>
        </p:txBody>
      </p:sp>
      <p:sp>
        <p:nvSpPr>
          <p:cNvPr id="9" name="Text Placeholder 8"/>
          <p:cNvSpPr>
            <a:spLocks noGrp="1"/>
          </p:cNvSpPr>
          <p:nvPr>
            <p:ph type="body" sz="quarter" idx="12"/>
          </p:nvPr>
        </p:nvSpPr>
        <p:spPr>
          <a:xfrm>
            <a:off x="449263" y="1406525"/>
            <a:ext cx="8686800" cy="4930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2"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5" name="Title 1"/>
          <p:cNvSpPr>
            <a:spLocks noGrp="1"/>
          </p:cNvSpPr>
          <p:nvPr>
            <p:ph type="title"/>
          </p:nvPr>
        </p:nvSpPr>
        <p:spPr>
          <a:xfrm>
            <a:off x="455613" y="382588"/>
            <a:ext cx="7900987" cy="758825"/>
          </a:xfrm>
        </p:spPr>
        <p:txBody>
          <a:bodyPr/>
          <a:lstStyle/>
          <a:p>
            <a:r>
              <a:rPr lang="en-US" smtClean="0"/>
              <a:t>Click to edit Master title style</a:t>
            </a:r>
            <a:endParaRPr lang="en-GB" dirty="0"/>
          </a:p>
        </p:txBody>
      </p:sp>
      <p:sp>
        <p:nvSpPr>
          <p:cNvPr id="11"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195412624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V - large portrait">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450310" y="1406525"/>
            <a:ext cx="2736340" cy="3838575"/>
          </a:xfrm>
        </p:spPr>
        <p:txBody>
          <a:bodyPr anchor="ctr" anchorCtr="0"/>
          <a:lstStyle>
            <a:lvl1pPr marL="0" indent="0" algn="ctr">
              <a:buFontTx/>
              <a:buNone/>
              <a:defRPr sz="1200" b="1">
                <a:solidFill>
                  <a:srgbClr val="808080"/>
                </a:solidFill>
              </a:defRPr>
            </a:lvl1pPr>
          </a:lstStyle>
          <a:p>
            <a:r>
              <a:rPr lang="en-US" smtClean="0"/>
              <a:t>Click icon to add picture</a:t>
            </a:r>
            <a:endParaRPr lang="en-GB" dirty="0"/>
          </a:p>
        </p:txBody>
      </p:sp>
      <p:sp>
        <p:nvSpPr>
          <p:cNvPr id="13" name="Text Placeholder 12"/>
          <p:cNvSpPr>
            <a:spLocks noGrp="1"/>
          </p:cNvSpPr>
          <p:nvPr>
            <p:ph type="body" sz="quarter" idx="12"/>
          </p:nvPr>
        </p:nvSpPr>
        <p:spPr>
          <a:xfrm>
            <a:off x="3802063" y="1406525"/>
            <a:ext cx="5334000"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5"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1"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6" name="Title 1"/>
          <p:cNvSpPr>
            <a:spLocks noGrp="1"/>
          </p:cNvSpPr>
          <p:nvPr>
            <p:ph type="title"/>
          </p:nvPr>
        </p:nvSpPr>
        <p:spPr>
          <a:xfrm>
            <a:off x="455613" y="382588"/>
            <a:ext cx="8686800" cy="758825"/>
          </a:xfrm>
        </p:spPr>
        <p:txBody>
          <a:bodyPr/>
          <a:lstStyle/>
          <a:p>
            <a:r>
              <a:rPr lang="en-US" smtClean="0"/>
              <a:t>Click to edit Master title style</a:t>
            </a:r>
            <a:endParaRPr lang="en-GB" dirty="0"/>
          </a:p>
        </p:txBody>
      </p:sp>
      <p:sp>
        <p:nvSpPr>
          <p:cNvPr id="17"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1094435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OW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59482" y="3257541"/>
            <a:ext cx="4083824" cy="342917"/>
          </a:xfrm>
          <a:prstGeom prst="rect">
            <a:avLst/>
          </a:prstGeom>
        </p:spPr>
      </p:pic>
    </p:spTree>
    <p:extLst>
      <p:ext uri="{BB962C8B-B14F-4D97-AF65-F5344CB8AC3E}">
        <p14:creationId xmlns:p14="http://schemas.microsoft.com/office/powerpoint/2010/main" val="2993155627"/>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82502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
        <p:nvSpPr>
          <p:cNvPr id="8"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52940351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a:solidFill>
                <a:srgbClr val="FFFFFF"/>
              </a:solidFill>
              <a:latin typeface="Arial" pitchFamily="34" charset="0"/>
            </a:endParaRPr>
          </a:p>
        </p:txBody>
      </p:sp>
      <p:sp>
        <p:nvSpPr>
          <p:cNvPr id="4" name="OWLabel"/>
          <p:cNvSpPr/>
          <p:nvPr userDrawn="1"/>
        </p:nvSpPr>
        <p:spPr bwMode="auto">
          <a:xfrm>
            <a:off x="8655155" y="64770"/>
            <a:ext cx="481606" cy="248530"/>
          </a:xfrm>
          <a:prstGeom prst="rect">
            <a:avLst/>
          </a:prstGeom>
          <a:solidFill>
            <a:schemeClr val="lt1"/>
          </a:solidFill>
          <a:ln w="9525" cap="flat" cmpd="sng" algn="ctr">
            <a:solidFill>
              <a:schemeClr val="accent4"/>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smtClean="0">
                <a:solidFill>
                  <a:srgbClr val="000000"/>
                </a:solidFill>
                <a:latin typeface="Arial"/>
              </a:rPr>
              <a:t>Draft</a:t>
            </a:r>
            <a:endParaRPr lang="en-US" b="1">
              <a:solidFill>
                <a:srgbClr val="000000"/>
              </a:solidFill>
              <a:latin typeface="Arial"/>
            </a:endParaRPr>
          </a:p>
        </p:txBody>
      </p:sp>
    </p:spTree>
    <p:extLst>
      <p:ext uri="{BB962C8B-B14F-4D97-AF65-F5344CB8AC3E}">
        <p14:creationId xmlns:p14="http://schemas.microsoft.com/office/powerpoint/2010/main" val="27436568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554" y="4407095"/>
            <a:ext cx="816237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554" y="2906713"/>
            <a:ext cx="816237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403574276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14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29865572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298558076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3" name="Rectangle 2"/>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42304996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5"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6"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0"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3607375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42" y="273050"/>
            <a:ext cx="315925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23" y="273057"/>
            <a:ext cx="53682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242" y="1435103"/>
            <a:ext cx="31592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56533757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223" y="4800600"/>
            <a:ext cx="576167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2223" y="612775"/>
            <a:ext cx="576167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882223" y="5367338"/>
            <a:ext cx="57616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6" name="Rectangle 5"/>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174695147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61430100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1000"/>
            <a:ext cx="2200639"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1000"/>
            <a:ext cx="644187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5780047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329901978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13" y="382588"/>
            <a:ext cx="8686800" cy="758825"/>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52438" y="1316038"/>
            <a:ext cx="8686800" cy="5019675"/>
          </a:xfrm>
        </p:spPr>
        <p:txBody>
          <a:bodyPr/>
          <a:lstStyle/>
          <a:p>
            <a:pPr lvl="0"/>
            <a:r>
              <a:rPr lang="en-US" noProof="0" smtClean="0"/>
              <a:t>Click icon to add table</a:t>
            </a:r>
            <a:endParaRPr lang="en-GB" noProof="0" smtClean="0"/>
          </a:p>
        </p:txBody>
      </p:sp>
      <p:sp>
        <p:nvSpPr>
          <p:cNvPr id="4" name="Date" hidden="1"/>
          <p:cNvSpPr>
            <a:spLocks noGrp="1" noChangeArrowheads="1"/>
          </p:cNvSpPr>
          <p:nvPr>
            <p:ph type="dt" sz="half" idx="10"/>
            <p:custDataLst>
              <p:tags r:id="rId1"/>
            </p:custDataLst>
          </p:nvPr>
        </p:nvSpPr>
        <p:spPr>
          <a:xfrm>
            <a:off x="4262438" y="6532791"/>
            <a:ext cx="1079500" cy="107722"/>
          </a:xfrm>
          <a:prstGeom prst="rect">
            <a:avLst/>
          </a:prstGeom>
          <a:ln/>
        </p:spPr>
        <p:txBody>
          <a:bodyPr/>
          <a:lstStyle>
            <a:lvl1pPr>
              <a:defRPr/>
            </a:lvl1pPr>
          </a:lstStyle>
          <a:p>
            <a:fld id="{71CBF9B9-BC29-4327-84CA-962EF7534A58}" type="datetime4">
              <a:rPr lang="en-GB">
                <a:solidFill>
                  <a:srgbClr val="000000"/>
                </a:solidFill>
              </a:rPr>
              <a:pPr/>
              <a:t>17 September 2015</a:t>
            </a:fld>
            <a:endParaRPr lang="en-GB">
              <a:solidFill>
                <a:srgbClr val="000000"/>
              </a:solidFill>
            </a:endParaRPr>
          </a:p>
        </p:txBody>
      </p:sp>
    </p:spTree>
    <p:extLst>
      <p:ext uri="{BB962C8B-B14F-4D97-AF65-F5344CB8AC3E}">
        <p14:creationId xmlns:p14="http://schemas.microsoft.com/office/powerpoint/2010/main" val="139630817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defRPr sz="4000">
                <a:solidFill>
                  <a:schemeClr val="bg1"/>
                </a:solidFill>
              </a:defRPr>
            </a:lvl1pPr>
          </a:lstStyle>
          <a:p>
            <a:r>
              <a:rPr lang="en-US" smtClean="0"/>
              <a:t>Click to edit Master title style</a:t>
            </a:r>
            <a:endParaRPr lang="en-US" dirty="0"/>
          </a:p>
        </p:txBody>
      </p:sp>
      <p:sp>
        <p:nvSpPr>
          <p:cNvPr id="6154" name="Rectangle 10"/>
          <p:cNvSpPr>
            <a:spLocks noGrp="1" noChangeArrowheads="1"/>
          </p:cNvSpPr>
          <p:nvPr>
            <p:ph type="subTitle" sz="quarter" idx="1"/>
          </p:nvPr>
        </p:nvSpPr>
        <p:spPr>
          <a:xfrm>
            <a:off x="320093" y="1219200"/>
            <a:ext cx="1680488" cy="2286000"/>
          </a:xfrm>
        </p:spPr>
        <p:txBody>
          <a:bodyPr lIns="91440" tIns="45720" rIns="91440" bIns="45720"/>
          <a:lstStyle>
            <a:lvl1pPr marL="0" indent="0">
              <a:lnSpc>
                <a:spcPct val="140000"/>
              </a:lnSpc>
              <a:defRPr sz="1400">
                <a:solidFill>
                  <a:schemeClr val="bg1"/>
                </a:solidFill>
                <a:latin typeface="Arial" charset="0"/>
              </a:defRPr>
            </a:lvl1pPr>
          </a:lstStyle>
          <a:p>
            <a:r>
              <a:rPr lang="en-US"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
        <p:nvSpPr>
          <p:cNvPr id="8"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80124851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hasCustomPrompt="1"/>
          </p:nvPr>
        </p:nvSpPr>
        <p:spPr>
          <a:xfrm>
            <a:off x="400116" y="1381125"/>
            <a:ext cx="8802556" cy="4486274"/>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13"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a:solidFill>
                <a:srgbClr val="FFFFFF"/>
              </a:solidFill>
              <a:latin typeface="Arial" pitchFamily="34" charset="0"/>
            </a:endParaRPr>
          </a:p>
        </p:txBody>
      </p:sp>
    </p:spTree>
    <p:extLst>
      <p:ext uri="{BB962C8B-B14F-4D97-AF65-F5344CB8AC3E}">
        <p14:creationId xmlns:p14="http://schemas.microsoft.com/office/powerpoint/2010/main" val="525597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58554" y="4407095"/>
            <a:ext cx="816237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58554" y="2906713"/>
            <a:ext cx="816237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195461795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1417" y="1381129"/>
            <a:ext cx="4321255" cy="4486275"/>
          </a:xfrm>
        </p:spPr>
        <p:txBody>
          <a:bodyPr/>
          <a:lstStyle>
            <a:lvl1pP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22714738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alification">
    <p:spTree>
      <p:nvGrpSpPr>
        <p:cNvPr id="1" name=""/>
        <p:cNvGrpSpPr/>
        <p:nvPr/>
      </p:nvGrpSpPr>
      <p:grpSpPr>
        <a:xfrm>
          <a:off x="0" y="0"/>
          <a:ext cx="0" cy="0"/>
          <a:chOff x="0" y="0"/>
          <a:chExt cx="0" cy="0"/>
        </a:xfrm>
      </p:grpSpPr>
      <p:graphicFrame>
        <p:nvGraphicFramePr>
          <p:cNvPr id="7" name="TextConfOW-S-TEST[D]DATA"/>
          <p:cNvGraphicFramePr>
            <a:graphicFrameLocks noGrp="1"/>
          </p:cNvGraphicFramePr>
          <p:nvPr userDrawn="1">
            <p:extLst>
              <p:ext uri="{D42A27DB-BD31-4B8C-83A1-F6EECF244321}">
                <p14:modId xmlns:p14="http://schemas.microsoft.com/office/powerpoint/2010/main" val="158405582"/>
              </p:ext>
            </p:extLst>
          </p:nvPr>
        </p:nvGraphicFramePr>
        <p:xfrm>
          <a:off x="454026" y="2508504"/>
          <a:ext cx="8686800" cy="1840992"/>
        </p:xfrm>
        <a:graphic>
          <a:graphicData uri="http://schemas.openxmlformats.org/drawingml/2006/table">
            <a:tbl>
              <a:tblPr/>
              <a:tblGrid>
                <a:gridCol w="2774759"/>
                <a:gridCol w="5912041"/>
              </a:tblGrid>
              <a:tr h="256137">
                <a:tc>
                  <a:txBody>
                    <a:bodyPr/>
                    <a:lstStyle/>
                    <a:p>
                      <a:pPr marL="0" marR="0" lvl="0" indent="0" algn="r" defTabSz="914400" rtl="0" eaLnBrk="1" fontAlgn="base" latinLnBrk="0" hangingPunct="1">
                        <a:lnSpc>
                          <a:spcPct val="100000"/>
                        </a:lnSpc>
                        <a:spcBef>
                          <a:spcPct val="60000"/>
                        </a:spcBef>
                        <a:spcAft>
                          <a:spcPct val="0"/>
                        </a:spcAft>
                        <a:buClrTx/>
                        <a:buSzTx/>
                        <a:buFontTx/>
                        <a:buNone/>
                        <a:tabLst/>
                      </a:pPr>
                      <a:r>
                        <a:rPr kumimoji="0" lang="en-US" sz="1400" b="0" i="0" u="none" strike="noStrike" cap="none" normalizeH="0" baseline="0" dirty="0" smtClean="0">
                          <a:ln>
                            <a:noFill/>
                          </a:ln>
                          <a:solidFill>
                            <a:srgbClr val="002C77"/>
                          </a:solidFill>
                          <a:effectLst/>
                          <a:latin typeface="Arial" charset="0"/>
                          <a:cs typeface="Arial" charset="0"/>
                        </a:rPr>
                        <a:t>QUALIFICATIONS, ASSUMPTIONS AND LIMITING CONDITIONS</a:t>
                      </a:r>
                      <a:endParaRPr kumimoji="0" lang="en-GB" sz="1400" b="0" i="0" u="none" strike="noStrike" cap="none" normalizeH="0" baseline="0" dirty="0" smtClean="0">
                        <a:ln>
                          <a:noFill/>
                        </a:ln>
                        <a:solidFill>
                          <a:srgbClr val="002C77"/>
                        </a:solidFill>
                        <a:effectLst/>
                        <a:latin typeface="Arial" charset="0"/>
                        <a:cs typeface="Arial" charset="0"/>
                      </a:endParaRPr>
                    </a:p>
                  </a:txBody>
                  <a:tcPr marL="0" marR="228600" marT="18288" marB="1828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This report is for the exclusive use of the  client named herein. This report is not intended for general circulation or publication, nor is it to be reproduced, quoted or distributed for any purpose without the prior written permission of . There are no third party beneficiaries with respect to this report, and  does not accept any liability to any third party.  
Information furnished by others, upon which all or portions of this report are based, is believed to be reliable but has not been independently verified, unless otherwise expressly indicated. Public information and industry and statistical data are from sources we deem to be reliable; however, we make no representation as to the accuracy or completeness of such information. The findings contained in this report may contain predictions based on current data and historical trends. Any such predictions are subject to inherent risks and uncertainties.  accepts no responsibility for actual results or future events.
The opinions expressed in this report are valid only for the purpose stated herein and as of the date of this report. No obligation is assumed to revise this report to reflect changes, events or conditions, which occur subsequent to the date hereof.  
All decisions in connection with the implementation or use of advice or recommendations contained in this report are the sole responsibility of the client. This report does not represent investment advice nor does it provide an opinion regarding the fairness of any transaction to any and all parties. </a:t>
                      </a:r>
                      <a:endParaRPr kumimoji="0" lang="en-US" sz="800" b="0" i="0" u="none" strike="noStrike" cap="none" normalizeH="0" baseline="0" dirty="0" smtClean="0">
                        <a:ln>
                          <a:noFill/>
                        </a:ln>
                        <a:solidFill>
                          <a:schemeClr val="tx1"/>
                        </a:solidFill>
                        <a:effectLst/>
                        <a:latin typeface="Arial" charset="0"/>
                        <a:cs typeface="Arial" charset="0"/>
                      </a:endParaRPr>
                    </a:p>
                  </a:txBody>
                  <a:tcPr marL="36576" marR="36576" marT="18288" marB="18288" horzOverflow="overflow">
                    <a:lnL>
                      <a:noFill/>
                    </a:lnL>
                    <a:lnR>
                      <a:noFill/>
                    </a:lnR>
                    <a:lnT>
                      <a:noFill/>
                    </a:lnT>
                    <a:lnB>
                      <a:noFill/>
                    </a:lnB>
                    <a:lnTlToBr>
                      <a:noFill/>
                    </a:lnTlToBr>
                    <a:lnBlToTr>
                      <a:noFill/>
                    </a:lnBlToTr>
                    <a:noFill/>
                  </a:tcPr>
                </a:tc>
              </a:tr>
            </a:tbl>
          </a:graphicData>
        </a:graphic>
      </p:graphicFrame>
      <p:sp>
        <p:nvSpPr>
          <p:cNvPr id="2" name="DocID"/>
          <p:cNvSpPr txBox="1"/>
          <p:nvPr/>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hlink"/>
              </a:solidFill>
            </a:endParaRPr>
          </a:p>
        </p:txBody>
      </p:sp>
      <p:sp>
        <p:nvSpPr>
          <p:cNvPr id="4" name="DocID"/>
          <p:cNvSpPr txBox="1"/>
          <p:nvPr userDrawn="1"/>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hlink"/>
              </a:solidFill>
            </a:endParaRPr>
          </a:p>
        </p:txBody>
      </p:sp>
    </p:spTree>
    <p:extLst>
      <p:ext uri="{BB962C8B-B14F-4D97-AF65-F5344CB8AC3E}">
        <p14:creationId xmlns:p14="http://schemas.microsoft.com/office/powerpoint/2010/main" val="206659432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sp>
        <p:nvSpPr>
          <p:cNvPr id="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r>
              <a:rPr lang="en-US" dirty="0" smtClean="0">
                <a:solidFill>
                  <a:srgbClr val="FFFFFF"/>
                </a:solidFill>
              </a:rPr>
              <a:t>Source: xxx</a:t>
            </a:r>
            <a:endParaRPr lang="en-US" dirty="0">
              <a:solidFill>
                <a:srgbClr val="FFFFFF"/>
              </a:solidFill>
            </a:endParaRPr>
          </a:p>
        </p:txBody>
      </p:sp>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404065861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3" name="Rectangle 2"/>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152454971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42" y="273050"/>
            <a:ext cx="3159251"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754423" y="273057"/>
            <a:ext cx="53682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0242" y="1435103"/>
            <a:ext cx="315925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45516119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2223" y="4800600"/>
            <a:ext cx="576167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82223" y="612775"/>
            <a:ext cx="576167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882223" y="5367338"/>
            <a:ext cx="576167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6" name="Rectangle 5"/>
          <p:cNvSpPr/>
          <p:nvPr userDrawn="1"/>
        </p:nvSpPr>
        <p:spPr bwMode="auto">
          <a:xfrm>
            <a:off x="8304011" y="136476"/>
            <a:ext cx="807199" cy="272956"/>
          </a:xfrm>
          <a:prstGeom prst="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lnSpc>
                <a:spcPct val="100000"/>
              </a:lnSpc>
            </a:pPr>
            <a:r>
              <a:rPr lang="en-US" sz="1200" b="1" dirty="0" smtClean="0">
                <a:solidFill>
                  <a:srgbClr val="FF0000"/>
                </a:solidFill>
              </a:rPr>
              <a:t>DRAFT</a:t>
            </a:r>
            <a:endParaRPr lang="en-US" sz="1200" b="1" dirty="0">
              <a:solidFill>
                <a:srgbClr val="FF0000"/>
              </a:solidFill>
            </a:endParaRPr>
          </a:p>
        </p:txBody>
      </p:sp>
    </p:spTree>
    <p:extLst>
      <p:ext uri="{BB962C8B-B14F-4D97-AF65-F5344CB8AC3E}">
        <p14:creationId xmlns:p14="http://schemas.microsoft.com/office/powerpoint/2010/main" val="51241728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154583880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1000"/>
            <a:ext cx="2200639"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1000"/>
            <a:ext cx="644187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9345408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2"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98721849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5613" y="382588"/>
            <a:ext cx="8686800" cy="758825"/>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52438" y="1316038"/>
            <a:ext cx="8686800" cy="5019675"/>
          </a:xfrm>
        </p:spPr>
        <p:txBody>
          <a:bodyPr/>
          <a:lstStyle/>
          <a:p>
            <a:pPr lvl="0"/>
            <a:r>
              <a:rPr lang="en-US" noProof="0" smtClean="0"/>
              <a:t>Click icon to add table</a:t>
            </a:r>
            <a:endParaRPr lang="en-GB" noProof="0" smtClean="0"/>
          </a:p>
        </p:txBody>
      </p:sp>
      <p:sp>
        <p:nvSpPr>
          <p:cNvPr id="4" name="Date" hidden="1"/>
          <p:cNvSpPr>
            <a:spLocks noGrp="1" noChangeArrowheads="1"/>
          </p:cNvSpPr>
          <p:nvPr>
            <p:ph type="dt" sz="half" idx="10"/>
            <p:custDataLst>
              <p:tags r:id="rId1"/>
            </p:custDataLst>
          </p:nvPr>
        </p:nvSpPr>
        <p:spPr>
          <a:xfrm>
            <a:off x="4262438" y="6532791"/>
            <a:ext cx="1079500" cy="107722"/>
          </a:xfrm>
          <a:prstGeom prst="rect">
            <a:avLst/>
          </a:prstGeom>
          <a:ln/>
        </p:spPr>
        <p:txBody>
          <a:bodyPr/>
          <a:lstStyle>
            <a:lvl1pPr>
              <a:defRPr/>
            </a:lvl1pPr>
          </a:lstStyle>
          <a:p>
            <a:fld id="{71CBF9B9-BC29-4327-84CA-962EF7534A58}" type="datetime4">
              <a:rPr lang="en-GB">
                <a:solidFill>
                  <a:srgbClr val="000000"/>
                </a:solidFill>
              </a:rPr>
              <a:pPr/>
              <a:t>17 September 2015</a:t>
            </a:fld>
            <a:endParaRPr lang="en-GB">
              <a:solidFill>
                <a:srgbClr val="000000"/>
              </a:solidFill>
            </a:endParaRPr>
          </a:p>
        </p:txBody>
      </p:sp>
    </p:spTree>
    <p:extLst>
      <p:ext uri="{BB962C8B-B14F-4D97-AF65-F5344CB8AC3E}">
        <p14:creationId xmlns:p14="http://schemas.microsoft.com/office/powerpoint/2010/main" val="1261772573"/>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Section">
    <p:spTree>
      <p:nvGrpSpPr>
        <p:cNvPr id="1" name=""/>
        <p:cNvGrpSpPr/>
        <p:nvPr/>
      </p:nvGrpSpPr>
      <p:grpSpPr>
        <a:xfrm>
          <a:off x="0" y="0"/>
          <a:ext cx="0" cy="0"/>
          <a:chOff x="0" y="0"/>
          <a:chExt cx="0" cy="0"/>
        </a:xfrm>
      </p:grpSpPr>
      <p:sp>
        <p:nvSpPr>
          <p:cNvPr id="13" name="SectionTitle"/>
          <p:cNvSpPr>
            <a:spLocks noGrp="1"/>
          </p:cNvSpPr>
          <p:nvPr>
            <p:ph type="body" sz="quarter" idx="11"/>
          </p:nvPr>
        </p:nvSpPr>
        <p:spPr>
          <a:xfrm>
            <a:off x="3192088" y="2934392"/>
            <a:ext cx="5948737" cy="914400"/>
          </a:xfrm>
        </p:spPr>
        <p:txBody>
          <a:bodyPr/>
          <a:lstStyle>
            <a:lvl1pPr marL="0" indent="0">
              <a:spcBef>
                <a:spcPts val="0"/>
              </a:spcBef>
              <a:buNone/>
              <a:defRPr sz="2800">
                <a:solidFill>
                  <a:schemeClr val="tx2"/>
                </a:solidFill>
              </a:defRPr>
            </a:lvl1pPr>
            <a:lvl2pPr marL="0" indent="0">
              <a:spcBef>
                <a:spcPts val="0"/>
              </a:spcBef>
              <a:buNone/>
              <a:defRPr sz="2800">
                <a:solidFill>
                  <a:schemeClr val="accent1"/>
                </a:solidFill>
              </a:defRPr>
            </a:lvl2pPr>
          </a:lstStyle>
          <a:p>
            <a:pPr lvl="0"/>
            <a:r>
              <a:rPr lang="en-US" smtClean="0"/>
              <a:t>Click to edit Master text styles</a:t>
            </a:r>
          </a:p>
          <a:p>
            <a:pPr lvl="1"/>
            <a:r>
              <a:rPr lang="en-US" smtClean="0"/>
              <a:t>Second level</a:t>
            </a:r>
          </a:p>
        </p:txBody>
      </p:sp>
      <p:sp>
        <p:nvSpPr>
          <p:cNvPr id="15" name="SectionNumber"/>
          <p:cNvSpPr>
            <a:spLocks noGrp="1"/>
          </p:cNvSpPr>
          <p:nvPr>
            <p:ph type="body" sz="quarter" idx="12" hasCustomPrompt="1"/>
          </p:nvPr>
        </p:nvSpPr>
        <p:spPr>
          <a:xfrm>
            <a:off x="454025" y="2934392"/>
            <a:ext cx="2422179" cy="914400"/>
          </a:xfrm>
        </p:spPr>
        <p:txBody>
          <a:bodyPr/>
          <a:lstStyle>
            <a:lvl1pPr marL="0" indent="0" algn="r">
              <a:buNone/>
              <a:defRPr sz="2800">
                <a:solidFill>
                  <a:schemeClr val="accent3"/>
                </a:solidFill>
              </a:defRPr>
            </a:lvl1pPr>
          </a:lstStyle>
          <a:p>
            <a:pPr lvl="0"/>
            <a:r>
              <a:rPr lang="en-US" dirty="0" smtClean="0"/>
              <a:t>Section #</a:t>
            </a:r>
          </a:p>
        </p:txBody>
      </p:sp>
      <p:cxnSp>
        <p:nvCxnSpPr>
          <p:cNvPr id="10" name="Straight Connector 9"/>
          <p:cNvCxnSpPr/>
          <p:nvPr/>
        </p:nvCxnSpPr>
        <p:spPr bwMode="auto">
          <a:xfrm>
            <a:off x="3034146" y="2859578"/>
            <a:ext cx="0" cy="106402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p:cNvCxnSpPr/>
          <p:nvPr userDrawn="1"/>
        </p:nvCxnSpPr>
        <p:spPr bwMode="auto">
          <a:xfrm>
            <a:off x="3034146" y="2859578"/>
            <a:ext cx="0" cy="106402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0410578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Heading_Char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137875873"/>
              </p:ext>
            </p:extLst>
          </p:nvPr>
        </p:nvGraphicFramePr>
        <p:xfrm>
          <a:off x="1592" y="1592"/>
          <a:ext cx="1587" cy="1587"/>
        </p:xfrm>
        <a:graphic>
          <a:graphicData uri="http://schemas.openxmlformats.org/presentationml/2006/ole">
            <mc:AlternateContent xmlns:mc="http://schemas.openxmlformats.org/markup-compatibility/2006">
              <mc:Choice xmlns:v="urn:schemas-microsoft-com:vml" Requires="v">
                <p:oleObj spid="_x0000_s1869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92" y="1592"/>
                        <a:ext cx="1587" cy="1587"/>
                      </a:xfrm>
                      <a:prstGeom prst="rect">
                        <a:avLst/>
                      </a:prstGeom>
                    </p:spPr>
                  </p:pic>
                </p:oleObj>
              </mc:Fallback>
            </mc:AlternateContent>
          </a:graphicData>
        </a:graphic>
      </p:graphicFrame>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vl1pPr>
          </a:lstStyle>
          <a:p>
            <a:r>
              <a:rPr lang="en-US" altLang="ja-JP" dirty="0" smtClean="0"/>
              <a:t>Click to edit Master title style</a:t>
            </a:r>
            <a:endParaRPr lang="en-US" dirty="0"/>
          </a:p>
        </p:txBody>
      </p:sp>
      <p:sp>
        <p:nvSpPr>
          <p:cNvPr id="8" name="Heading"/>
          <p:cNvSpPr>
            <a:spLocks noGrp="1"/>
          </p:cNvSpPr>
          <p:nvPr>
            <p:ph type="body" sz="quarter" idx="15" hasCustomPrompt="1"/>
          </p:nvPr>
        </p:nvSpPr>
        <p:spPr bwMode="gray">
          <a:xfrm>
            <a:off x="457200" y="1400400"/>
            <a:ext cx="8686800" cy="369332"/>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j-lt"/>
              </a:defRPr>
            </a:lvl1pPr>
            <a:lvl2pPr marL="0" indent="0" fontAlgn="base">
              <a:lnSpc>
                <a:spcPct val="100000"/>
              </a:lnSpc>
              <a:spcBef>
                <a:spcPts val="0"/>
              </a:spcBef>
              <a:spcAft>
                <a:spcPct val="0"/>
              </a:spcAft>
              <a:buNone/>
              <a:defRPr sz="1200">
                <a:solidFill>
                  <a:schemeClr val="accent1"/>
                </a:solidFill>
                <a:latin typeface="+mj-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8538104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fidentiality">
    <p:spTree>
      <p:nvGrpSpPr>
        <p:cNvPr id="1" name=""/>
        <p:cNvGrpSpPr/>
        <p:nvPr/>
      </p:nvGrpSpPr>
      <p:grpSpPr>
        <a:xfrm>
          <a:off x="0" y="0"/>
          <a:ext cx="0" cy="0"/>
          <a:chOff x="0" y="0"/>
          <a:chExt cx="0" cy="0"/>
        </a:xfrm>
      </p:grpSpPr>
      <p:graphicFrame>
        <p:nvGraphicFramePr>
          <p:cNvPr id="7" name="TextCopyWriOW"/>
          <p:cNvGraphicFramePr>
            <a:graphicFrameLocks noGrp="1"/>
          </p:cNvGraphicFramePr>
          <p:nvPr userDrawn="1">
            <p:extLst>
              <p:ext uri="{D42A27DB-BD31-4B8C-83A1-F6EECF244321}">
                <p14:modId xmlns:p14="http://schemas.microsoft.com/office/powerpoint/2010/main" val="1519251262"/>
              </p:ext>
            </p:extLst>
          </p:nvPr>
        </p:nvGraphicFramePr>
        <p:xfrm>
          <a:off x="454026" y="2889504"/>
          <a:ext cx="8686800" cy="1078992"/>
        </p:xfrm>
        <a:graphic>
          <a:graphicData uri="http://schemas.openxmlformats.org/drawingml/2006/table">
            <a:tbl>
              <a:tblPr/>
              <a:tblGrid>
                <a:gridCol w="2774759"/>
                <a:gridCol w="5912041"/>
              </a:tblGrid>
              <a:tr h="630157">
                <a:tc>
                  <a:txBody>
                    <a:bodyPr/>
                    <a:lstStyle/>
                    <a:p>
                      <a:pPr marL="0" marR="0" lvl="0" indent="0" algn="r" defTabSz="914400" rtl="0" eaLnBrk="1" fontAlgn="base" latinLnBrk="0" hangingPunct="1">
                        <a:lnSpc>
                          <a:spcPct val="100000"/>
                        </a:lnSpc>
                        <a:spcBef>
                          <a:spcPct val="6000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charset="0"/>
                          <a:cs typeface="Arial" charset="0"/>
                        </a:rPr>
                        <a:t>CONFIDENTIALITY
</a:t>
                      </a:r>
                      <a:endParaRPr kumimoji="0" lang="en-GB" sz="1400" b="0" i="0" u="none" strike="noStrike" cap="none" normalizeH="0" baseline="0" dirty="0" smtClean="0">
                        <a:ln>
                          <a:noFill/>
                        </a:ln>
                        <a:solidFill>
                          <a:schemeClr val="tx2"/>
                        </a:solidFill>
                        <a:effectLst/>
                        <a:latin typeface="Arial" charset="0"/>
                        <a:cs typeface="Arial" charset="0"/>
                      </a:endParaRPr>
                    </a:p>
                  </a:txBody>
                  <a:tcPr marL="0" marR="228600" marT="18288" marB="18288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Our clients’ industries are extremely competitive. The confidentiality of companies' plans and data is obviously critical.  will protect the confidentiality of all such client information.
Similarly, management consulting is a competitive business. We view our approaches and insights as proprietary and therefore look to our clients to protect 's interests in our presentations, methodologies and analytical techniques. Under no circumstances should this material be shared with any third party without the written consent of .
Copyright © </a:t>
                      </a:r>
                      <a:endParaRPr kumimoji="0" lang="en-US" sz="800" b="0" i="0" u="none" strike="noStrike" cap="none" normalizeH="0" baseline="0" dirty="0" smtClean="0">
                        <a:ln>
                          <a:noFill/>
                        </a:ln>
                        <a:solidFill>
                          <a:schemeClr val="tx1"/>
                        </a:solidFill>
                        <a:effectLst/>
                        <a:latin typeface="Arial" charset="0"/>
                        <a:cs typeface="Arial" charset="0"/>
                      </a:endParaRPr>
                    </a:p>
                  </a:txBody>
                  <a:tcPr marL="36576" marR="36576" marT="18288" marB="182880" horzOverflow="overflow">
                    <a:lnL>
                      <a:noFill/>
                    </a:lnL>
                    <a:lnR>
                      <a:noFill/>
                    </a:lnR>
                    <a:lnT>
                      <a:noFill/>
                    </a:lnT>
                    <a:lnB>
                      <a:noFill/>
                    </a:lnB>
                    <a:lnTlToBr>
                      <a:noFill/>
                    </a:lnTlToBr>
                    <a:lnBlToTr>
                      <a:noFill/>
                    </a:lnBlToTr>
                    <a:noFill/>
                  </a:tcPr>
                </a:tc>
              </a:tr>
            </a:tbl>
          </a:graphicData>
        </a:graphic>
      </p:graphicFrame>
      <p:sp>
        <p:nvSpPr>
          <p:cNvPr id="2" name="DocID"/>
          <p:cNvSpPr txBox="1"/>
          <p:nvPr/>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hlink"/>
              </a:solidFill>
            </a:endParaRPr>
          </a:p>
        </p:txBody>
      </p:sp>
      <p:sp>
        <p:nvSpPr>
          <p:cNvPr id="4" name="DocID"/>
          <p:cNvSpPr txBox="1"/>
          <p:nvPr userDrawn="1"/>
        </p:nvSpPr>
        <p:spPr>
          <a:xfrm>
            <a:off x="1267435" y="6547859"/>
            <a:ext cx="65" cy="92654"/>
          </a:xfrm>
          <a:prstGeom prst="rect">
            <a:avLst/>
          </a:prstGeom>
          <a:noFill/>
        </p:spPr>
        <p:txBody>
          <a:bodyPr vert="horz" wrap="none" lIns="0" tIns="0" rIns="0" bIns="0" rtlCol="0" anchor="b">
            <a:spAutoFit/>
          </a:bodyPr>
          <a:lstStyle/>
          <a:p>
            <a:pPr algn="l"/>
            <a:endParaRPr kumimoji="0" lang="de-DE" sz="700" b="0" i="0" u="none" baseline="0">
              <a:solidFill>
                <a:schemeClr val="hlink"/>
              </a:solidFill>
            </a:endParaRPr>
          </a:p>
        </p:txBody>
      </p:sp>
    </p:spTree>
    <p:extLst>
      <p:ext uri="{BB962C8B-B14F-4D97-AF65-F5344CB8AC3E}">
        <p14:creationId xmlns:p14="http://schemas.microsoft.com/office/powerpoint/2010/main" val="12481548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5613" y="382588"/>
            <a:ext cx="8686800" cy="758825"/>
          </a:xfrm>
        </p:spPr>
        <p:txBody>
          <a:bodyPr/>
          <a:lstStyle>
            <a:lvl1pPr>
              <a:defRPr/>
            </a:lvl1pPr>
          </a:lstStyle>
          <a:p>
            <a:r>
              <a:rPr lang="en-US" dirty="0" smtClean="0"/>
              <a:t>Table of Contents</a:t>
            </a:r>
            <a:endParaRPr lang="en-GB" dirty="0"/>
          </a:p>
        </p:txBody>
      </p:sp>
    </p:spTree>
    <p:extLst>
      <p:ext uri="{BB962C8B-B14F-4D97-AF65-F5344CB8AC3E}">
        <p14:creationId xmlns:p14="http://schemas.microsoft.com/office/powerpoint/2010/main" val="38920872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13" name="SectionTitle"/>
          <p:cNvSpPr>
            <a:spLocks noGrp="1"/>
          </p:cNvSpPr>
          <p:nvPr>
            <p:ph type="body" sz="quarter" idx="11"/>
          </p:nvPr>
        </p:nvSpPr>
        <p:spPr>
          <a:xfrm>
            <a:off x="3192088" y="2934392"/>
            <a:ext cx="5948737" cy="914400"/>
          </a:xfrm>
        </p:spPr>
        <p:txBody>
          <a:bodyPr/>
          <a:lstStyle>
            <a:lvl1pPr marL="0" indent="0">
              <a:spcBef>
                <a:spcPts val="0"/>
              </a:spcBef>
              <a:buNone/>
              <a:defRPr sz="2800">
                <a:solidFill>
                  <a:schemeClr val="tx2"/>
                </a:solidFill>
              </a:defRPr>
            </a:lvl1pPr>
            <a:lvl2pPr marL="0" indent="0">
              <a:spcBef>
                <a:spcPts val="0"/>
              </a:spcBef>
              <a:buNone/>
              <a:defRPr sz="2800">
                <a:solidFill>
                  <a:schemeClr val="accent1"/>
                </a:solidFill>
              </a:defRPr>
            </a:lvl2pPr>
          </a:lstStyle>
          <a:p>
            <a:pPr lvl="0"/>
            <a:r>
              <a:rPr lang="en-US" smtClean="0"/>
              <a:t>Click to edit Master text styles</a:t>
            </a:r>
          </a:p>
          <a:p>
            <a:pPr lvl="1"/>
            <a:r>
              <a:rPr lang="en-US" smtClean="0"/>
              <a:t>Second level</a:t>
            </a:r>
          </a:p>
        </p:txBody>
      </p:sp>
      <p:sp>
        <p:nvSpPr>
          <p:cNvPr id="15" name="SectionNumber"/>
          <p:cNvSpPr>
            <a:spLocks noGrp="1"/>
          </p:cNvSpPr>
          <p:nvPr>
            <p:ph type="body" sz="quarter" idx="12" hasCustomPrompt="1"/>
          </p:nvPr>
        </p:nvSpPr>
        <p:spPr>
          <a:xfrm>
            <a:off x="454025" y="2934392"/>
            <a:ext cx="2422179" cy="914400"/>
          </a:xfrm>
        </p:spPr>
        <p:txBody>
          <a:bodyPr/>
          <a:lstStyle>
            <a:lvl1pPr marL="0" indent="0" algn="r">
              <a:buNone/>
              <a:defRPr sz="2800">
                <a:solidFill>
                  <a:schemeClr val="accent3"/>
                </a:solidFill>
              </a:defRPr>
            </a:lvl1pPr>
          </a:lstStyle>
          <a:p>
            <a:pPr lvl="0"/>
            <a:r>
              <a:rPr lang="en-US" dirty="0" smtClean="0"/>
              <a:t>Section #</a:t>
            </a:r>
          </a:p>
        </p:txBody>
      </p:sp>
      <p:cxnSp>
        <p:nvCxnSpPr>
          <p:cNvPr id="10" name="Straight Connector 9"/>
          <p:cNvCxnSpPr/>
          <p:nvPr/>
        </p:nvCxnSpPr>
        <p:spPr bwMode="auto">
          <a:xfrm>
            <a:off x="3034146" y="2859578"/>
            <a:ext cx="0" cy="106402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p:cNvCxnSpPr/>
          <p:nvPr userDrawn="1"/>
        </p:nvCxnSpPr>
        <p:spPr bwMode="auto">
          <a:xfrm>
            <a:off x="3034146" y="2859578"/>
            <a:ext cx="0" cy="1064029"/>
          </a:xfrm>
          <a:prstGeom prst="line">
            <a:avLst/>
          </a:prstGeom>
          <a:noFill/>
          <a:ln w="9525" cap="flat" cmpd="sng" algn="ctr">
            <a:solidFill>
              <a:schemeClr val="hlink"/>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49338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5" name="Content Placeholder 2"/>
          <p:cNvSpPr>
            <a:spLocks noGrp="1"/>
          </p:cNvSpPr>
          <p:nvPr>
            <p:ph idx="1"/>
          </p:nvPr>
        </p:nvSpPr>
        <p:spPr>
          <a:xfrm>
            <a:off x="452438" y="1406526"/>
            <a:ext cx="3890962"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Content Placeholder 2"/>
          <p:cNvSpPr>
            <a:spLocks noGrp="1"/>
          </p:cNvSpPr>
          <p:nvPr>
            <p:ph idx="11"/>
          </p:nvPr>
        </p:nvSpPr>
        <p:spPr>
          <a:xfrm>
            <a:off x="5249863" y="1406526"/>
            <a:ext cx="3890962" cy="4624388"/>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8"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2"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2699253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22" name="Rectangle 15"/>
          <p:cNvSpPr>
            <a:spLocks noChangeArrowheads="1"/>
          </p:cNvSpPr>
          <p:nvPr/>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3" name="Text Placeholder 19"/>
          <p:cNvSpPr>
            <a:spLocks noGrp="1"/>
          </p:cNvSpPr>
          <p:nvPr>
            <p:ph type="body" sz="quarter" idx="15" hasCustomPrompt="1"/>
          </p:nvPr>
        </p:nvSpPr>
        <p:spPr>
          <a:xfrm>
            <a:off x="454025" y="1406525"/>
            <a:ext cx="3889375"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889375" cy="336550"/>
          </a:xfrm>
        </p:spPr>
        <p:txBody>
          <a:bodyPr/>
          <a:lstStyle>
            <a:lvl1pPr marL="0" indent="0">
              <a:spcBef>
                <a:spcPts val="0"/>
              </a:spcBef>
              <a:buNone/>
              <a:defRPr sz="1200" b="1">
                <a:solidFill>
                  <a:schemeClr val="accent1"/>
                </a:solidFill>
                <a:latin typeface="+mj-lt"/>
              </a:defRPr>
            </a:lvl1pPr>
            <a:lvl2pPr marL="0" indent="0">
              <a:spcBef>
                <a:spcPts val="0"/>
              </a:spcBef>
              <a:buNone/>
              <a:defRPr sz="1200">
                <a:solidFill>
                  <a:schemeClr val="accent1"/>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52438" y="1930400"/>
            <a:ext cx="3890962"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6" name="Content Placeholder 2"/>
          <p:cNvSpPr>
            <a:spLocks noGrp="1"/>
          </p:cNvSpPr>
          <p:nvPr>
            <p:ph idx="11"/>
          </p:nvPr>
        </p:nvSpPr>
        <p:spPr>
          <a:xfrm>
            <a:off x="5249863" y="1930400"/>
            <a:ext cx="3890962" cy="4100513"/>
          </a:xfrm>
        </p:spPr>
        <p:txBody>
          <a:bodyPr/>
          <a:lstStyle>
            <a:lvl1pPr>
              <a:defRPr sz="1200"/>
            </a:lvl1pPr>
            <a:lvl2pPr>
              <a:defRPr sz="1200"/>
            </a:lvl2pPr>
            <a:lvl3pPr>
              <a:defRPr sz="12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Rectangle 15"/>
          <p:cNvSpPr>
            <a:spLocks noChangeArrowheads="1"/>
          </p:cNvSpPr>
          <p:nvPr userDrawn="1"/>
        </p:nvSpPr>
        <p:spPr bwMode="gray">
          <a:xfrm>
            <a:off x="8535988" y="6477000"/>
            <a:ext cx="600075" cy="168275"/>
          </a:xfrm>
          <a:prstGeom prst="rect">
            <a:avLst/>
          </a:prstGeom>
          <a:noFill/>
          <a:ln>
            <a:noFill/>
          </a:ln>
          <a:effectLst/>
          <a:extLst>
            <a:ext uri="{909E8E84-426E-40DD-AFC4-6F175D3DCCD1}">
              <a14:hiddenFill xmlns:a14="http://schemas.microsoft.com/office/drawing/2010/main">
                <a:solidFill>
                  <a:srgbClr val="0057A6"/>
                </a:solidFill>
              </a14:hiddenFill>
            </a:ext>
            <a:ext uri="{91240B29-F687-4F45-9708-019B960494DF}">
              <a14:hiddenLine xmlns:a14="http://schemas.microsoft.com/office/drawing/2010/main" w="63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r" eaLnBrk="0" hangingPunct="0">
              <a:lnSpc>
                <a:spcPct val="100000"/>
              </a:lnSpc>
            </a:pPr>
            <a:fld id="{2306E996-13B1-4F09-8F6B-3AC86B81501F}" type="slidenum">
              <a:rPr lang="en-GB" sz="1100" smtClean="0">
                <a:solidFill>
                  <a:schemeClr val="accent3"/>
                </a:solidFill>
                <a:cs typeface="Arial" charset="0"/>
              </a:rPr>
              <a:pPr algn="r" eaLnBrk="0" hangingPunct="0">
                <a:lnSpc>
                  <a:spcPct val="100000"/>
                </a:lnSpc>
              </a:pPr>
              <a:t>‹#›</a:t>
            </a:fld>
            <a:endParaRPr lang="en-GB" sz="1100" dirty="0">
              <a:solidFill>
                <a:schemeClr val="accent3"/>
              </a:solidFill>
              <a:cs typeface="Arial" charset="0"/>
            </a:endParaRPr>
          </a:p>
        </p:txBody>
      </p:sp>
      <p:sp>
        <p:nvSpPr>
          <p:cNvPr id="18" name="Copyright"/>
          <p:cNvSpPr txBox="1">
            <a:spLocks noChangeArrowheads="1"/>
          </p:cNvSpPr>
          <p:nvPr userDrawn="1"/>
        </p:nvSpPr>
        <p:spPr bwMode="gray">
          <a:xfrm>
            <a:off x="460375" y="6539141"/>
            <a:ext cx="681277"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nSpc>
                <a:spcPct val="100000"/>
              </a:lnSpc>
              <a:spcBef>
                <a:spcPct val="50000"/>
              </a:spcBef>
            </a:pPr>
            <a:r>
              <a:rPr lang="en-GB" sz="700" smtClean="0">
                <a:solidFill>
                  <a:schemeClr val="accent3"/>
                </a:solidFill>
                <a:cs typeface="Arial" charset="0"/>
              </a:rPr>
              <a:t>© Oliver Wyman </a:t>
            </a:r>
            <a:endParaRPr lang="en-GB" sz="700" dirty="0">
              <a:solidFill>
                <a:schemeClr val="accent3"/>
              </a:solidFill>
              <a:cs typeface="Arial" charset="0"/>
            </a:endParaRPr>
          </a:p>
        </p:txBody>
      </p:sp>
    </p:spTree>
    <p:extLst>
      <p:ext uri="{BB962C8B-B14F-4D97-AF65-F5344CB8AC3E}">
        <p14:creationId xmlns:p14="http://schemas.microsoft.com/office/powerpoint/2010/main" val="6434893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3.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image" Target="../media/image4.emf"/><Relationship Id="rId2" Type="http://schemas.openxmlformats.org/officeDocument/2006/relationships/slideLayout" Target="../slideLayouts/slideLayout25.xml"/><Relationship Id="rId16" Type="http://schemas.openxmlformats.org/officeDocument/2006/relationships/oleObject" Target="../embeddings/oleObject1.bin"/><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ags" Target="../tags/tag7.xml"/><Relationship Id="rId10" Type="http://schemas.openxmlformats.org/officeDocument/2006/relationships/slideLayout" Target="../slideLayouts/slideLayout33.xml"/><Relationship Id="rId19" Type="http://schemas.openxmlformats.org/officeDocument/2006/relationships/image" Target="../media/image6.wmf"/><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vmlDrawing" Target="../drawings/vmlDrawing1.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oleObject" Target="../embeddings/oleObject2.bin"/><Relationship Id="rId3" Type="http://schemas.openxmlformats.org/officeDocument/2006/relationships/slideLayout" Target="../slideLayouts/slideLayout38.xml"/><Relationship Id="rId21" Type="http://schemas.openxmlformats.org/officeDocument/2006/relationships/image" Target="../media/image6.wmf"/><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tags" Target="../tags/tag9.xml"/><Relationship Id="rId2" Type="http://schemas.openxmlformats.org/officeDocument/2006/relationships/slideLayout" Target="../slideLayouts/slideLayout37.xml"/><Relationship Id="rId16" Type="http://schemas.openxmlformats.org/officeDocument/2006/relationships/vmlDrawing" Target="../drawings/vmlDrawing2.vml"/><Relationship Id="rId20" Type="http://schemas.openxmlformats.org/officeDocument/2006/relationships/image" Target="../media/image5.png"/><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theme" Target="../theme/theme3.xml"/><Relationship Id="rId10" Type="http://schemas.openxmlformats.org/officeDocument/2006/relationships/slideLayout" Target="../slideLayouts/slideLayout45.xml"/><Relationship Id="rId19" Type="http://schemas.openxmlformats.org/officeDocument/2006/relationships/image" Target="../media/image7.emf"/><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cNvSpPr>
            <a:spLocks noGrp="1" noChangeArrowheads="1"/>
          </p:cNvSpPr>
          <p:nvPr>
            <p:ph type="title"/>
            <p:custDataLst>
              <p:tags r:id="rId25"/>
            </p:custDataLst>
          </p:nvPr>
        </p:nvSpPr>
        <p:spPr bwMode="gray">
          <a:xfrm>
            <a:off x="455613" y="382588"/>
            <a:ext cx="8686800"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1027" name="BodyText"/>
          <p:cNvSpPr>
            <a:spLocks noGrp="1" noChangeArrowheads="1"/>
          </p:cNvSpPr>
          <p:nvPr>
            <p:ph type="body" idx="1"/>
            <p:custDataLst>
              <p:tags r:id="rId26"/>
            </p:custDataLst>
          </p:nvPr>
        </p:nvSpPr>
        <p:spPr bwMode="gray">
          <a:xfrm>
            <a:off x="452437" y="1406524"/>
            <a:ext cx="8689975" cy="493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45" name="Copyright" hidden="1"/>
          <p:cNvSpPr txBox="1">
            <a:spLocks noChangeArrowheads="1"/>
          </p:cNvSpPr>
          <p:nvPr>
            <p:custDataLst>
              <p:tags r:id="rId27"/>
            </p:custDataLst>
          </p:nvPr>
        </p:nvSpPr>
        <p:spPr bwMode="gray">
          <a:xfrm>
            <a:off x="477838" y="6534150"/>
            <a:ext cx="2897187" cy="10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lstStyle/>
          <a:p>
            <a:pPr algn="l">
              <a:lnSpc>
                <a:spcPct val="100000"/>
              </a:lnSpc>
              <a:spcBef>
                <a:spcPct val="50000"/>
              </a:spcBef>
            </a:pPr>
            <a:r>
              <a:rPr lang="en-US" sz="700" dirty="0" smtClean="0">
                <a:solidFill>
                  <a:srgbClr val="7C848A"/>
                </a:solidFill>
                <a:cs typeface="Arial" charset="0"/>
                <a:sym typeface="Arial"/>
              </a:rPr>
              <a:t>© OLI Scenario 386</a:t>
            </a:r>
            <a:endParaRPr lang="en-US" sz="700" dirty="0">
              <a:solidFill>
                <a:srgbClr val="7C848A"/>
              </a:solidFill>
              <a:cs typeface="Arial" charset="0"/>
              <a:sym typeface="Arial"/>
            </a:endParaRPr>
          </a:p>
        </p:txBody>
      </p:sp>
      <p:sp>
        <p:nvSpPr>
          <p:cNvPr id="1052" name="Date" hidden="1"/>
          <p:cNvSpPr>
            <a:spLocks noGrp="1" noChangeArrowheads="1"/>
          </p:cNvSpPr>
          <p:nvPr>
            <p:ph type="dt" sz="half" idx="2"/>
            <p:custDataLst>
              <p:tags r:id="rId28"/>
            </p:custDataLst>
          </p:nvPr>
        </p:nvSpPr>
        <p:spPr bwMode="gray">
          <a:xfrm>
            <a:off x="4262438" y="6532791"/>
            <a:ext cx="1079500"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nSpc>
                <a:spcPct val="100000"/>
              </a:lnSpc>
              <a:spcBef>
                <a:spcPct val="50000"/>
              </a:spcBef>
              <a:defRPr sz="700">
                <a:solidFill>
                  <a:srgbClr val="7C848A"/>
                </a:solidFill>
                <a:cs typeface="+mn-cs"/>
                <a:sym typeface="Arial"/>
              </a:defRPr>
            </a:lvl1pPr>
          </a:lstStyle>
          <a:p>
            <a:fld id="{78DCCF3D-6F53-4BF5-8CEB-A9CBE917FDF8}" type="datetime4">
              <a:rPr lang="en-US" smtClean="0"/>
              <a:pPr/>
              <a:t>September 17, 2015</a:t>
            </a:fld>
            <a:endParaRPr lang="en-US"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98"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Lst>
  <p:timing>
    <p:tnLst>
      <p:par>
        <p:cTn id="1" dur="indefinite" restart="never" nodeType="tmRoot"/>
      </p:par>
    </p:tnLst>
  </p:timing>
  <p:hf sldNum="0" hdr="0" ftr="0"/>
  <p:txStyles>
    <p:titleStyle>
      <a:lvl1pPr algn="l" rtl="0" eaLnBrk="1" fontAlgn="base" hangingPunct="1">
        <a:lnSpc>
          <a:spcPct val="88000"/>
        </a:lnSpc>
        <a:spcBef>
          <a:spcPct val="0"/>
        </a:spcBef>
        <a:spcAft>
          <a:spcPct val="0"/>
        </a:spcAft>
        <a:defRPr sz="2000">
          <a:solidFill>
            <a:schemeClr val="tx2"/>
          </a:solidFill>
          <a:latin typeface="+mj-lt"/>
          <a:ea typeface="+mj-ea"/>
          <a:cs typeface="+mj-cs"/>
          <a:sym typeface="Arial"/>
        </a:defRPr>
      </a:lvl1pPr>
      <a:lvl2pPr algn="l" rtl="0" eaLnBrk="1" fontAlgn="base" hangingPunct="1">
        <a:lnSpc>
          <a:spcPct val="88000"/>
        </a:lnSpc>
        <a:spcBef>
          <a:spcPct val="0"/>
        </a:spcBef>
        <a:spcAft>
          <a:spcPct val="0"/>
        </a:spcAft>
        <a:defRPr>
          <a:solidFill>
            <a:srgbClr val="002C77"/>
          </a:solidFill>
          <a:latin typeface="Arial" charset="0"/>
          <a:cs typeface="Arial" charset="0"/>
        </a:defRPr>
      </a:lvl2pPr>
      <a:lvl3pPr algn="l" rtl="0" eaLnBrk="1" fontAlgn="base" hangingPunct="1">
        <a:lnSpc>
          <a:spcPct val="88000"/>
        </a:lnSpc>
        <a:spcBef>
          <a:spcPct val="0"/>
        </a:spcBef>
        <a:spcAft>
          <a:spcPct val="0"/>
        </a:spcAft>
        <a:defRPr>
          <a:solidFill>
            <a:srgbClr val="002C77"/>
          </a:solidFill>
          <a:latin typeface="Arial" charset="0"/>
          <a:cs typeface="Arial" charset="0"/>
        </a:defRPr>
      </a:lvl3pPr>
      <a:lvl4pPr algn="l" rtl="0" eaLnBrk="1" fontAlgn="base" hangingPunct="1">
        <a:lnSpc>
          <a:spcPct val="88000"/>
        </a:lnSpc>
        <a:spcBef>
          <a:spcPct val="0"/>
        </a:spcBef>
        <a:spcAft>
          <a:spcPct val="0"/>
        </a:spcAft>
        <a:defRPr>
          <a:solidFill>
            <a:srgbClr val="002C77"/>
          </a:solidFill>
          <a:latin typeface="Arial" charset="0"/>
          <a:cs typeface="Arial" charset="0"/>
        </a:defRPr>
      </a:lvl4pPr>
      <a:lvl5pPr algn="l" rtl="0" eaLnBrk="1" fontAlgn="base" hangingPunct="1">
        <a:lnSpc>
          <a:spcPct val="88000"/>
        </a:lnSpc>
        <a:spcBef>
          <a:spcPct val="0"/>
        </a:spcBef>
        <a:spcAft>
          <a:spcPct val="0"/>
        </a:spcAft>
        <a:defRPr>
          <a:solidFill>
            <a:srgbClr val="002C77"/>
          </a:solidFill>
          <a:latin typeface="Arial" charset="0"/>
          <a:cs typeface="Arial" charset="0"/>
        </a:defRPr>
      </a:lvl5pPr>
      <a:lvl6pPr marL="457200" algn="l" rtl="0" eaLnBrk="1" fontAlgn="base" hangingPunct="1">
        <a:lnSpc>
          <a:spcPct val="88000"/>
        </a:lnSpc>
        <a:spcBef>
          <a:spcPct val="0"/>
        </a:spcBef>
        <a:spcAft>
          <a:spcPct val="0"/>
        </a:spcAft>
        <a:defRPr>
          <a:solidFill>
            <a:srgbClr val="002C77"/>
          </a:solidFill>
          <a:latin typeface="Arial" charset="0"/>
          <a:cs typeface="Arial" charset="0"/>
        </a:defRPr>
      </a:lvl6pPr>
      <a:lvl7pPr marL="914400" algn="l" rtl="0" eaLnBrk="1" fontAlgn="base" hangingPunct="1">
        <a:lnSpc>
          <a:spcPct val="88000"/>
        </a:lnSpc>
        <a:spcBef>
          <a:spcPct val="0"/>
        </a:spcBef>
        <a:spcAft>
          <a:spcPct val="0"/>
        </a:spcAft>
        <a:defRPr>
          <a:solidFill>
            <a:srgbClr val="002C77"/>
          </a:solidFill>
          <a:latin typeface="Arial" charset="0"/>
          <a:cs typeface="Arial" charset="0"/>
        </a:defRPr>
      </a:lvl7pPr>
      <a:lvl8pPr marL="1371600" algn="l" rtl="0" eaLnBrk="1" fontAlgn="base" hangingPunct="1">
        <a:lnSpc>
          <a:spcPct val="88000"/>
        </a:lnSpc>
        <a:spcBef>
          <a:spcPct val="0"/>
        </a:spcBef>
        <a:spcAft>
          <a:spcPct val="0"/>
        </a:spcAft>
        <a:defRPr>
          <a:solidFill>
            <a:srgbClr val="002C77"/>
          </a:solidFill>
          <a:latin typeface="Arial" charset="0"/>
          <a:cs typeface="Arial" charset="0"/>
        </a:defRPr>
      </a:lvl8pPr>
      <a:lvl9pPr marL="1828800" algn="l" rtl="0" eaLnBrk="1" fontAlgn="base" hangingPunct="1">
        <a:lnSpc>
          <a:spcPct val="88000"/>
        </a:lnSpc>
        <a:spcBef>
          <a:spcPct val="0"/>
        </a:spcBef>
        <a:spcAft>
          <a:spcPct val="0"/>
        </a:spcAft>
        <a:defRPr>
          <a:solidFill>
            <a:srgbClr val="002C77"/>
          </a:solidFill>
          <a:latin typeface="Arial" charset="0"/>
          <a:cs typeface="Arial" charset="0"/>
        </a:defRPr>
      </a:lvl9pPr>
    </p:titleStyle>
    <p:body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p:bodyStyle>
    <p:other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5"/>
            </p:custDataLst>
            <p:extLst>
              <p:ext uri="{D42A27DB-BD31-4B8C-83A1-F6EECF244321}">
                <p14:modId xmlns:p14="http://schemas.microsoft.com/office/powerpoint/2010/main" val="232027885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14"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4" name="Picture 10" descr="fondo02"/>
          <p:cNvPicPr>
            <a:picLocks noChangeAspect="1" noChangeArrowheads="1"/>
          </p:cNvPicPr>
          <p:nvPr/>
        </p:nvPicPr>
        <p:blipFill>
          <a:blip r:embed="rId18"/>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19"/>
          <a:srcRect/>
          <a:stretch>
            <a:fillRect/>
          </a:stretch>
        </p:blipFill>
        <p:spPr bwMode="auto">
          <a:xfrm>
            <a:off x="7335463" y="6345431"/>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8"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defTabSz="457200">
              <a:lnSpc>
                <a:spcPct val="100000"/>
              </a:lnSpc>
            </a:pPr>
            <a:fld id="{4B553441-A85E-4A5F-B6E9-6327667DC369}" type="slidenum">
              <a:rPr lang="en-US" u="sng" smtClean="0"/>
              <a:pPr defTabSz="457200">
                <a:lnSpc>
                  <a:spcPct val="100000"/>
                </a:lnSpc>
              </a:pPr>
              <a:t>‹#›</a:t>
            </a:fld>
            <a:endParaRPr lang="en-US" u="sng" dirty="0"/>
          </a:p>
        </p:txBody>
      </p:sp>
      <p:sp>
        <p:nvSpPr>
          <p:cNvPr id="2" name="OWLabel"/>
          <p:cNvSpPr/>
          <p:nvPr/>
        </p:nvSpPr>
        <p:spPr bwMode="auto">
          <a:xfrm>
            <a:off x="8655155" y="64770"/>
            <a:ext cx="481606" cy="248530"/>
          </a:xfrm>
          <a:prstGeom prst="rect">
            <a:avLst/>
          </a:prstGeom>
          <a:solidFill>
            <a:schemeClr val="lt1"/>
          </a:solidFill>
          <a:ln w="9525" cap="flat" cmpd="sng" algn="ctr">
            <a:solidFill>
              <a:schemeClr val="accent4"/>
            </a:solidFill>
            <a:prstDash val="solid"/>
            <a:round/>
            <a:headEnd type="none" w="med" len="med"/>
            <a:tailEnd type="none" w="med" len="med"/>
          </a:ln>
          <a:effectLst/>
        </p:spPr>
        <p:txBody>
          <a:bodyPr vert="horz" wrap="none" lIns="90043" tIns="46863" rIns="90043" bIns="46863" numCol="1" rtlCol="0" anchor="b" anchorCtr="0" compatLnSpc="1">
            <a:prstTxWarp prst="textNoShape">
              <a:avLst/>
            </a:prstTxWarp>
            <a:spAutoFit/>
          </a:bodyPr>
          <a:lstStyle/>
          <a:p>
            <a:pPr algn="r" eaLnBrk="0" hangingPunct="0">
              <a:lnSpc>
                <a:spcPct val="100000"/>
              </a:lnSpc>
            </a:pPr>
            <a:r>
              <a:rPr lang="en-US" b="1" smtClean="0">
                <a:solidFill>
                  <a:srgbClr val="000000"/>
                </a:solidFill>
                <a:latin typeface="Arial"/>
              </a:rPr>
              <a:t>Draft</a:t>
            </a:r>
            <a:endParaRPr lang="en-US" b="1">
              <a:solidFill>
                <a:srgbClr val="000000"/>
              </a:solidFill>
              <a:latin typeface="Arial"/>
            </a:endParaRPr>
          </a:p>
        </p:txBody>
      </p:sp>
    </p:spTree>
    <p:extLst>
      <p:ext uri="{BB962C8B-B14F-4D97-AF65-F5344CB8AC3E}">
        <p14:creationId xmlns:p14="http://schemas.microsoft.com/office/powerpoint/2010/main" val="351204277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7"/>
            </p:custDataLst>
            <p:extLst>
              <p:ext uri="{D42A27DB-BD31-4B8C-83A1-F6EECF244321}">
                <p14:modId xmlns:p14="http://schemas.microsoft.com/office/powerpoint/2010/main" val="5329229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8503" name="think-cell Slide" r:id="rId18" imgW="270" imgH="270" progId="TCLayout.ActiveDocument.1">
                  <p:embed/>
                </p:oleObj>
              </mc:Choice>
              <mc:Fallback>
                <p:oleObj name="think-cell Slide" r:id="rId18" imgW="270" imgH="270" progId="TCLayout.ActiveDocument.1">
                  <p:embed/>
                  <p:pic>
                    <p:nvPicPr>
                      <p:cNvPr id="0" name=""/>
                      <p:cNvPicPr/>
                      <p:nvPr/>
                    </p:nvPicPr>
                    <p:blipFill>
                      <a:blip r:embed="rId19"/>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00116" y="1381125"/>
            <a:ext cx="8802556" cy="44862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pic>
        <p:nvPicPr>
          <p:cNvPr id="1034" name="Picture 10" descr="fondo02"/>
          <p:cNvPicPr>
            <a:picLocks noChangeAspect="1" noChangeArrowheads="1"/>
          </p:cNvPicPr>
          <p:nvPr/>
        </p:nvPicPr>
        <p:blipFill>
          <a:blip r:embed="rId20"/>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21"/>
          <a:srcRect/>
          <a:stretch>
            <a:fillRect/>
          </a:stretch>
        </p:blipFill>
        <p:spPr bwMode="auto">
          <a:xfrm>
            <a:off x="7335463" y="6345431"/>
            <a:ext cx="2013918" cy="352425"/>
          </a:xfrm>
          <a:prstGeom prst="rect">
            <a:avLst/>
          </a:prstGeom>
          <a:noFill/>
        </p:spPr>
      </p:pic>
      <p:sp>
        <p:nvSpPr>
          <p:cNvPr id="1029" name="Rectangle 5"/>
          <p:cNvSpPr>
            <a:spLocks noGrp="1" noChangeArrowheads="1"/>
          </p:cNvSpPr>
          <p:nvPr>
            <p:ph type="ftr" sz="quarter" idx="3"/>
          </p:nvPr>
        </p:nvSpPr>
        <p:spPr bwMode="auto">
          <a:xfrm>
            <a:off x="1840534" y="6283325"/>
            <a:ext cx="5121487" cy="228600"/>
          </a:xfrm>
          <a:prstGeom prst="rect">
            <a:avLst/>
          </a:prstGeom>
          <a:noFill/>
          <a:ln w="9525">
            <a:noFill/>
            <a:miter lim="800000"/>
            <a:headEnd/>
            <a:tailEnd/>
          </a:ln>
        </p:spPr>
        <p:txBody>
          <a:bodyPr vert="horz" wrap="none" lIns="0" tIns="0" rIns="0" bIns="0" numCol="1" anchor="b"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8"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pPr defTabSz="457200">
              <a:lnSpc>
                <a:spcPct val="100000"/>
              </a:lnSpc>
            </a:pPr>
            <a:fld id="{4B553441-A85E-4A5F-B6E9-6327667DC369}" type="slidenum">
              <a:rPr lang="en-US" u="sng" smtClean="0"/>
              <a:pPr defTabSz="457200">
                <a:lnSpc>
                  <a:spcPct val="100000"/>
                </a:lnSpc>
              </a:pPr>
              <a:t>‹#›</a:t>
            </a:fld>
            <a:endParaRPr lang="en-US" u="sng" dirty="0"/>
          </a:p>
        </p:txBody>
      </p:sp>
    </p:spTree>
    <p:extLst>
      <p:ext uri="{BB962C8B-B14F-4D97-AF65-F5344CB8AC3E}">
        <p14:creationId xmlns:p14="http://schemas.microsoft.com/office/powerpoint/2010/main" val="360134118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26" Type="http://schemas.openxmlformats.org/officeDocument/2006/relationships/tags" Target="../tags/tag41.xml"/><Relationship Id="rId3" Type="http://schemas.openxmlformats.org/officeDocument/2006/relationships/tags" Target="../tags/tag18.xml"/><Relationship Id="rId21" Type="http://schemas.openxmlformats.org/officeDocument/2006/relationships/tags" Target="../tags/tag36.xml"/><Relationship Id="rId34" Type="http://schemas.openxmlformats.org/officeDocument/2006/relationships/oleObject" Target="../embeddings/oleObject8.bin"/><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5" Type="http://schemas.openxmlformats.org/officeDocument/2006/relationships/tags" Target="../tags/tag40.xml"/><Relationship Id="rId33" Type="http://schemas.openxmlformats.org/officeDocument/2006/relationships/notesSlide" Target="../notesSlides/notesSlide9.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29" Type="http://schemas.openxmlformats.org/officeDocument/2006/relationships/tags" Target="../tags/tag44.xml"/><Relationship Id="rId1" Type="http://schemas.openxmlformats.org/officeDocument/2006/relationships/vmlDrawing" Target="../drawings/vmlDrawing8.vml"/><Relationship Id="rId6" Type="http://schemas.openxmlformats.org/officeDocument/2006/relationships/tags" Target="../tags/tag21.xml"/><Relationship Id="rId11" Type="http://schemas.openxmlformats.org/officeDocument/2006/relationships/tags" Target="../tags/tag26.xml"/><Relationship Id="rId24" Type="http://schemas.openxmlformats.org/officeDocument/2006/relationships/tags" Target="../tags/tag39.xml"/><Relationship Id="rId32" Type="http://schemas.openxmlformats.org/officeDocument/2006/relationships/slideLayout" Target="../slideLayouts/slideLayout40.xml"/><Relationship Id="rId37" Type="http://schemas.openxmlformats.org/officeDocument/2006/relationships/image" Target="../media/image11.emf"/><Relationship Id="rId5" Type="http://schemas.openxmlformats.org/officeDocument/2006/relationships/tags" Target="../tags/tag20.xml"/><Relationship Id="rId15" Type="http://schemas.openxmlformats.org/officeDocument/2006/relationships/tags" Target="../tags/tag30.xml"/><Relationship Id="rId23" Type="http://schemas.openxmlformats.org/officeDocument/2006/relationships/tags" Target="../tags/tag38.xml"/><Relationship Id="rId28" Type="http://schemas.openxmlformats.org/officeDocument/2006/relationships/tags" Target="../tags/tag43.xml"/><Relationship Id="rId36" Type="http://schemas.openxmlformats.org/officeDocument/2006/relationships/oleObject" Target="../embeddings/oleObject9.bin"/><Relationship Id="rId10" Type="http://schemas.openxmlformats.org/officeDocument/2006/relationships/tags" Target="../tags/tag25.xml"/><Relationship Id="rId19" Type="http://schemas.openxmlformats.org/officeDocument/2006/relationships/tags" Target="../tags/tag34.xml"/><Relationship Id="rId31" Type="http://schemas.openxmlformats.org/officeDocument/2006/relationships/tags" Target="../tags/tag46.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 Id="rId27" Type="http://schemas.openxmlformats.org/officeDocument/2006/relationships/tags" Target="../tags/tag42.xml"/><Relationship Id="rId30" Type="http://schemas.openxmlformats.org/officeDocument/2006/relationships/tags" Target="../tags/tag45.xml"/><Relationship Id="rId35" Type="http://schemas.openxmlformats.org/officeDocument/2006/relationships/image" Target="../media/image7.emf"/></Relationships>
</file>

<file path=ppt/slides/_rels/slide14.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tags" Target="../tags/tag58.xml"/><Relationship Id="rId18" Type="http://schemas.openxmlformats.org/officeDocument/2006/relationships/tags" Target="../tags/tag63.xml"/><Relationship Id="rId26" Type="http://schemas.openxmlformats.org/officeDocument/2006/relationships/slideLayout" Target="../slideLayouts/slideLayout40.xml"/><Relationship Id="rId3" Type="http://schemas.openxmlformats.org/officeDocument/2006/relationships/tags" Target="../tags/tag48.xml"/><Relationship Id="rId21" Type="http://schemas.openxmlformats.org/officeDocument/2006/relationships/tags" Target="../tags/tag66.xml"/><Relationship Id="rId7" Type="http://schemas.openxmlformats.org/officeDocument/2006/relationships/tags" Target="../tags/tag52.xml"/><Relationship Id="rId12" Type="http://schemas.openxmlformats.org/officeDocument/2006/relationships/tags" Target="../tags/tag57.xml"/><Relationship Id="rId17" Type="http://schemas.openxmlformats.org/officeDocument/2006/relationships/tags" Target="../tags/tag62.xml"/><Relationship Id="rId25" Type="http://schemas.openxmlformats.org/officeDocument/2006/relationships/tags" Target="../tags/tag70.xml"/><Relationship Id="rId2" Type="http://schemas.openxmlformats.org/officeDocument/2006/relationships/tags" Target="../tags/tag47.xml"/><Relationship Id="rId16" Type="http://schemas.openxmlformats.org/officeDocument/2006/relationships/tags" Target="../tags/tag61.xml"/><Relationship Id="rId20" Type="http://schemas.openxmlformats.org/officeDocument/2006/relationships/tags" Target="../tags/tag65.xml"/><Relationship Id="rId29" Type="http://schemas.openxmlformats.org/officeDocument/2006/relationships/image" Target="../media/image7.emf"/><Relationship Id="rId1" Type="http://schemas.openxmlformats.org/officeDocument/2006/relationships/vmlDrawing" Target="../drawings/vmlDrawing9.vml"/><Relationship Id="rId6" Type="http://schemas.openxmlformats.org/officeDocument/2006/relationships/tags" Target="../tags/tag51.xml"/><Relationship Id="rId11" Type="http://schemas.openxmlformats.org/officeDocument/2006/relationships/tags" Target="../tags/tag56.xml"/><Relationship Id="rId24" Type="http://schemas.openxmlformats.org/officeDocument/2006/relationships/tags" Target="../tags/tag69.xml"/><Relationship Id="rId5" Type="http://schemas.openxmlformats.org/officeDocument/2006/relationships/tags" Target="../tags/tag50.xml"/><Relationship Id="rId15" Type="http://schemas.openxmlformats.org/officeDocument/2006/relationships/tags" Target="../tags/tag60.xml"/><Relationship Id="rId23" Type="http://schemas.openxmlformats.org/officeDocument/2006/relationships/tags" Target="../tags/tag68.xml"/><Relationship Id="rId28" Type="http://schemas.openxmlformats.org/officeDocument/2006/relationships/oleObject" Target="../embeddings/oleObject10.bin"/><Relationship Id="rId10" Type="http://schemas.openxmlformats.org/officeDocument/2006/relationships/tags" Target="../tags/tag55.xml"/><Relationship Id="rId19" Type="http://schemas.openxmlformats.org/officeDocument/2006/relationships/tags" Target="../tags/tag64.xml"/><Relationship Id="rId31" Type="http://schemas.openxmlformats.org/officeDocument/2006/relationships/image" Target="../media/image12.emf"/><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tags" Target="../tags/tag59.xml"/><Relationship Id="rId22" Type="http://schemas.openxmlformats.org/officeDocument/2006/relationships/tags" Target="../tags/tag67.xml"/><Relationship Id="rId27" Type="http://schemas.openxmlformats.org/officeDocument/2006/relationships/notesSlide" Target="../notesSlides/notesSlide10.xml"/><Relationship Id="rId30"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12.xml"/><Relationship Id="rId1" Type="http://schemas.openxmlformats.org/officeDocument/2006/relationships/vmlDrawing" Target="../drawings/vmlDrawing4.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13.xml"/><Relationship Id="rId1" Type="http://schemas.openxmlformats.org/officeDocument/2006/relationships/vmlDrawing" Target="../drawings/vmlDrawing5.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0.emf"/><Relationship Id="rId2" Type="http://schemas.openxmlformats.org/officeDocument/2006/relationships/tags" Target="../tags/tag14.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5.xml"/><Relationship Id="rId4"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8"/>
          <p:cNvSpPr>
            <a:spLocks noChangeArrowheads="1"/>
          </p:cNvSpPr>
          <p:nvPr/>
        </p:nvSpPr>
        <p:spPr bwMode="auto">
          <a:xfrm>
            <a:off x="405427" y="1447800"/>
            <a:ext cx="8979735" cy="3457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eaLnBrk="1" hangingPunct="1"/>
            <a:endParaRPr lang="en-US" altLang="en-US" sz="2400" dirty="0">
              <a:solidFill>
                <a:schemeClr val="bg1"/>
              </a:solidFill>
            </a:endParaRPr>
          </a:p>
          <a:p>
            <a:pPr algn="l" eaLnBrk="1" hangingPunct="1"/>
            <a:r>
              <a:rPr lang="en-US" altLang="en-US" sz="3200" dirty="0" smtClean="0">
                <a:solidFill>
                  <a:schemeClr val="bg1"/>
                </a:solidFill>
              </a:rPr>
              <a:t>SCUSA Board of Directors</a:t>
            </a:r>
            <a:endParaRPr lang="en-US" altLang="en-US" sz="3200" dirty="0">
              <a:solidFill>
                <a:schemeClr val="bg1"/>
              </a:solidFill>
            </a:endParaRPr>
          </a:p>
          <a:p>
            <a:pPr algn="l" eaLnBrk="1" hangingPunct="1"/>
            <a:r>
              <a:rPr lang="en-US" altLang="en-US" sz="3200" dirty="0" smtClean="0">
                <a:solidFill>
                  <a:schemeClr val="bg1"/>
                </a:solidFill>
              </a:rPr>
              <a:t>September 22, 2015</a:t>
            </a:r>
            <a:endParaRPr lang="en-US" altLang="en-US" sz="3200" dirty="0">
              <a:solidFill>
                <a:schemeClr val="bg1"/>
              </a:solidFill>
            </a:endParaRPr>
          </a:p>
          <a:p>
            <a:pPr algn="l" eaLnBrk="1" hangingPunct="1"/>
            <a:endParaRPr lang="en-US" altLang="en-US" sz="1600" dirty="0">
              <a:solidFill>
                <a:schemeClr val="bg1"/>
              </a:solidFill>
            </a:endParaRPr>
          </a:p>
          <a:p>
            <a:pPr algn="l" eaLnBrk="1" hangingPunct="1"/>
            <a:r>
              <a:rPr lang="en-US" altLang="en-US" sz="2800" dirty="0" smtClean="0">
                <a:solidFill>
                  <a:schemeClr val="bg1"/>
                </a:solidFill>
              </a:rPr>
              <a:t>Risk Appetite Statement Proposal</a:t>
            </a:r>
          </a:p>
          <a:p>
            <a:pPr algn="l" eaLnBrk="1" hangingPunct="1"/>
            <a:endParaRPr lang="en-US" altLang="en-US" sz="2400" dirty="0">
              <a:solidFill>
                <a:schemeClr val="bg1"/>
              </a:solidFill>
            </a:endParaRPr>
          </a:p>
          <a:p>
            <a:pPr algn="l" eaLnBrk="1" hangingPunct="1"/>
            <a:r>
              <a:rPr lang="en-US" altLang="en-US" sz="2000" dirty="0">
                <a:solidFill>
                  <a:schemeClr val="bg1"/>
                </a:solidFill>
              </a:rPr>
              <a:t>Sponsor: Jason Kulas, Chief Executive Officer SCUSA</a:t>
            </a:r>
          </a:p>
          <a:p>
            <a:pPr algn="l" eaLnBrk="1" hangingPunct="1"/>
            <a:endParaRPr lang="en-US" altLang="en-US" sz="800" dirty="0">
              <a:solidFill>
                <a:schemeClr val="bg1"/>
              </a:solidFill>
            </a:endParaRPr>
          </a:p>
          <a:p>
            <a:pPr algn="l" eaLnBrk="1" hangingPunct="1"/>
            <a:r>
              <a:rPr lang="en-US" altLang="en-US" sz="2000" dirty="0">
                <a:solidFill>
                  <a:schemeClr val="bg1"/>
                </a:solidFill>
              </a:rPr>
              <a:t>Presenters: Jason Kulas, CEO; Peter Moenickheim, Chief Risk Officer SCUSA</a:t>
            </a:r>
          </a:p>
          <a:p>
            <a:pPr algn="l" eaLnBrk="1" hangingPunct="1"/>
            <a:endParaRPr lang="en-US" altLang="en-US" sz="800" dirty="0">
              <a:solidFill>
                <a:schemeClr val="bg1"/>
              </a:solidFill>
            </a:endParaRPr>
          </a:p>
          <a:p>
            <a:pPr algn="l" eaLnBrk="1" hangingPunct="1"/>
            <a:r>
              <a:rPr lang="en-US" altLang="en-US" sz="2000" dirty="0">
                <a:solidFill>
                  <a:schemeClr val="bg1"/>
                </a:solidFill>
              </a:rPr>
              <a:t>Author: Peter Moenickheim, </a:t>
            </a:r>
            <a:r>
              <a:rPr lang="en-US" altLang="en-US" sz="2000" dirty="0" smtClean="0">
                <a:solidFill>
                  <a:schemeClr val="bg1"/>
                </a:solidFill>
              </a:rPr>
              <a:t>CRO, </a:t>
            </a:r>
            <a:r>
              <a:rPr lang="en-US" altLang="en-US" sz="2000" dirty="0">
                <a:solidFill>
                  <a:schemeClr val="bg1"/>
                </a:solidFill>
              </a:rPr>
              <a:t>SCUSA</a:t>
            </a:r>
          </a:p>
          <a:p>
            <a:pPr eaLnBrk="1" hangingPunct="1"/>
            <a:endParaRPr lang="en-US" altLang="en-US" sz="1800" dirty="0">
              <a:solidFill>
                <a:schemeClr val="bg1"/>
              </a:solidFill>
            </a:endParaRPr>
          </a:p>
          <a:p>
            <a:pPr eaLnBrk="1" hangingPunct="1"/>
            <a:endParaRPr lang="en-US" altLang="en-US" sz="1600" dirty="0">
              <a:solidFill>
                <a:schemeClr val="bg1"/>
              </a:solidFill>
            </a:endParaRPr>
          </a:p>
          <a:p>
            <a:pPr eaLnBrk="1" hangingPunct="1"/>
            <a:endParaRPr lang="en-US" altLang="en-US" sz="1800" dirty="0">
              <a:solidFill>
                <a:schemeClr val="bg1"/>
              </a:solidFill>
            </a:endParaRPr>
          </a:p>
          <a:p>
            <a:pPr eaLnBrk="1" hangingPunct="1"/>
            <a:endParaRPr lang="en-US" altLang="en-US" sz="1600" dirty="0">
              <a:solidFill>
                <a:schemeClr val="bg1"/>
              </a:solidFill>
            </a:endParaRPr>
          </a:p>
        </p:txBody>
      </p:sp>
      <p:sp>
        <p:nvSpPr>
          <p:cNvPr id="7" name="Text Box 6"/>
          <p:cNvSpPr txBox="1">
            <a:spLocks noChangeArrowheads="1"/>
          </p:cNvSpPr>
          <p:nvPr/>
        </p:nvSpPr>
        <p:spPr bwMode="auto">
          <a:xfrm>
            <a:off x="6375037" y="115178"/>
            <a:ext cx="3023279" cy="35702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spcBef>
                <a:spcPct val="50000"/>
              </a:spcBef>
              <a:defRPr/>
            </a:pPr>
            <a:r>
              <a:rPr lang="en-GB" altLang="en-US" sz="2000" dirty="0">
                <a:solidFill>
                  <a:schemeClr val="bg1"/>
                </a:solidFill>
              </a:rPr>
              <a:t>For </a:t>
            </a:r>
            <a:r>
              <a:rPr lang="en-GB" altLang="en-US" sz="2000" dirty="0" smtClean="0">
                <a:solidFill>
                  <a:schemeClr val="bg1"/>
                </a:solidFill>
              </a:rPr>
              <a:t>approval</a:t>
            </a:r>
            <a:endParaRPr lang="en-GB" altLang="en-US" i="1" dirty="0">
              <a:solidFill>
                <a:schemeClr val="bg1"/>
              </a:solidFill>
            </a:endParaRPr>
          </a:p>
        </p:txBody>
      </p:sp>
      <p:sp>
        <p:nvSpPr>
          <p:cNvPr id="8" name="Text Box 9"/>
          <p:cNvSpPr txBox="1">
            <a:spLocks noChangeArrowheads="1"/>
          </p:cNvSpPr>
          <p:nvPr/>
        </p:nvSpPr>
        <p:spPr bwMode="auto">
          <a:xfrm>
            <a:off x="338226" y="5222875"/>
            <a:ext cx="5094033" cy="63889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defRPr/>
            </a:pPr>
            <a:r>
              <a:rPr lang="en-GB" altLang="en-US" sz="1600" dirty="0">
                <a:solidFill>
                  <a:schemeClr val="bg1"/>
                </a:solidFill>
              </a:rPr>
              <a:t>Date Created</a:t>
            </a:r>
            <a:r>
              <a:rPr lang="en-GB" altLang="en-US" sz="1600" dirty="0" smtClean="0">
                <a:solidFill>
                  <a:schemeClr val="bg1"/>
                </a:solidFill>
              </a:rPr>
              <a:t>: September 2015</a:t>
            </a:r>
            <a:endParaRPr lang="en-GB" altLang="en-US" sz="1600" dirty="0">
              <a:solidFill>
                <a:schemeClr val="bg1"/>
              </a:solidFill>
            </a:endParaRPr>
          </a:p>
          <a:p>
            <a:pPr algn="l">
              <a:spcBef>
                <a:spcPct val="50000"/>
              </a:spcBef>
              <a:defRPr/>
            </a:pPr>
            <a:r>
              <a:rPr lang="en-GB" altLang="en-US" sz="1600" dirty="0" smtClean="0">
                <a:solidFill>
                  <a:schemeClr val="bg1"/>
                </a:solidFill>
              </a:rPr>
              <a:t>Version</a:t>
            </a:r>
            <a:r>
              <a:rPr lang="en-GB" altLang="en-US" sz="1600" dirty="0">
                <a:solidFill>
                  <a:schemeClr val="bg1"/>
                </a:solidFill>
              </a:rPr>
              <a:t>: </a:t>
            </a:r>
            <a:r>
              <a:rPr lang="en-GB" altLang="en-US" sz="1600" dirty="0" smtClean="0">
                <a:solidFill>
                  <a:schemeClr val="bg1"/>
                </a:solidFill>
              </a:rPr>
              <a:t>Final Version</a:t>
            </a:r>
            <a:endParaRPr lang="en-GB" altLang="en-US" sz="1600" dirty="0">
              <a:solidFill>
                <a:schemeClr val="bg1"/>
              </a:solidFill>
            </a:endParaRPr>
          </a:p>
        </p:txBody>
      </p:sp>
      <p:sp>
        <p:nvSpPr>
          <p:cNvPr id="9" name="Text Box 11"/>
          <p:cNvSpPr txBox="1">
            <a:spLocks noChangeArrowheads="1"/>
          </p:cNvSpPr>
          <p:nvPr/>
        </p:nvSpPr>
        <p:spPr bwMode="auto">
          <a:xfrm>
            <a:off x="6408850" y="5334307"/>
            <a:ext cx="2955652" cy="35702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defRPr/>
            </a:pPr>
            <a:r>
              <a:rPr lang="en-GB" altLang="en-US" sz="2000" dirty="0" smtClean="0">
                <a:solidFill>
                  <a:srgbClr val="FFFFFF"/>
                </a:solidFill>
              </a:rPr>
              <a:t>Private &amp; Confidential</a:t>
            </a:r>
            <a:endParaRPr lang="en-GB" altLang="en-US" i="1" dirty="0"/>
          </a:p>
        </p:txBody>
      </p:sp>
      <p:sp>
        <p:nvSpPr>
          <p:cNvPr id="10" name="Rectangle 9"/>
          <p:cNvSpPr>
            <a:spLocks noChangeArrowheads="1"/>
          </p:cNvSpPr>
          <p:nvPr/>
        </p:nvSpPr>
        <p:spPr bwMode="auto">
          <a:xfrm>
            <a:off x="241001" y="6345325"/>
            <a:ext cx="2767811" cy="396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eaLnBrk="0" hangingPunct="0">
              <a:defRPr sz="1400" b="1">
                <a:solidFill>
                  <a:schemeClr val="tx1"/>
                </a:solidFill>
                <a:latin typeface="Arial" charset="0"/>
                <a:ea typeface="MS PGothic" pitchFamily="34" charset="-128"/>
              </a:defRPr>
            </a:lvl1pPr>
            <a:lvl2pPr marL="742950" indent="-285750" eaLnBrk="0" hangingPunct="0">
              <a:defRPr sz="1400" b="1">
                <a:solidFill>
                  <a:schemeClr val="tx1"/>
                </a:solidFill>
                <a:latin typeface="Arial" charset="0"/>
                <a:ea typeface="MS PGothic" pitchFamily="34" charset="-128"/>
              </a:defRPr>
            </a:lvl2pPr>
            <a:lvl3pPr marL="1143000" indent="-228600" eaLnBrk="0" hangingPunct="0">
              <a:defRPr sz="1400" b="1">
                <a:solidFill>
                  <a:schemeClr val="tx1"/>
                </a:solidFill>
                <a:latin typeface="Arial" charset="0"/>
                <a:ea typeface="MS PGothic" pitchFamily="34" charset="-128"/>
              </a:defRPr>
            </a:lvl3pPr>
            <a:lvl4pPr marL="1600200" indent="-228600" eaLnBrk="0" hangingPunct="0">
              <a:defRPr sz="1400" b="1">
                <a:solidFill>
                  <a:schemeClr val="tx1"/>
                </a:solidFill>
                <a:latin typeface="Arial" charset="0"/>
                <a:ea typeface="MS PGothic" pitchFamily="34" charset="-128"/>
              </a:defRPr>
            </a:lvl4pPr>
            <a:lvl5pPr marL="2057400" indent="-228600" eaLnBrk="0" hangingPunct="0">
              <a:defRPr sz="1400" b="1">
                <a:solidFill>
                  <a:schemeClr val="tx1"/>
                </a:solidFill>
                <a:latin typeface="Arial" charset="0"/>
                <a:ea typeface="MS PGothic" pitchFamily="34" charset="-128"/>
              </a:defRPr>
            </a:lvl5pPr>
            <a:lvl6pPr marL="2514600" indent="-228600" eaLnBrk="0" fontAlgn="base" hangingPunct="0">
              <a:spcBef>
                <a:spcPct val="0"/>
              </a:spcBef>
              <a:spcAft>
                <a:spcPct val="0"/>
              </a:spcAft>
              <a:defRPr sz="1400" b="1">
                <a:solidFill>
                  <a:schemeClr val="tx1"/>
                </a:solidFill>
                <a:latin typeface="Arial" charset="0"/>
                <a:ea typeface="MS PGothic" pitchFamily="34" charset="-128"/>
              </a:defRPr>
            </a:lvl6pPr>
            <a:lvl7pPr marL="2971800" indent="-228600" eaLnBrk="0" fontAlgn="base" hangingPunct="0">
              <a:spcBef>
                <a:spcPct val="0"/>
              </a:spcBef>
              <a:spcAft>
                <a:spcPct val="0"/>
              </a:spcAft>
              <a:defRPr sz="1400" b="1">
                <a:solidFill>
                  <a:schemeClr val="tx1"/>
                </a:solidFill>
                <a:latin typeface="Arial" charset="0"/>
                <a:ea typeface="MS PGothic" pitchFamily="34" charset="-128"/>
              </a:defRPr>
            </a:lvl7pPr>
            <a:lvl8pPr marL="3429000" indent="-228600" eaLnBrk="0" fontAlgn="base" hangingPunct="0">
              <a:spcBef>
                <a:spcPct val="0"/>
              </a:spcBef>
              <a:spcAft>
                <a:spcPct val="0"/>
              </a:spcAft>
              <a:defRPr sz="1400" b="1">
                <a:solidFill>
                  <a:schemeClr val="tx1"/>
                </a:solidFill>
                <a:latin typeface="Arial" charset="0"/>
                <a:ea typeface="MS PGothic" pitchFamily="34" charset="-128"/>
              </a:defRPr>
            </a:lvl8pPr>
            <a:lvl9pPr marL="3886200" indent="-228600" eaLnBrk="0" fontAlgn="base" hangingPunct="0">
              <a:spcBef>
                <a:spcPct val="0"/>
              </a:spcBef>
              <a:spcAft>
                <a:spcPct val="0"/>
              </a:spcAft>
              <a:defRPr sz="1400" b="1">
                <a:solidFill>
                  <a:schemeClr val="tx1"/>
                </a:solidFill>
                <a:latin typeface="Arial" charset="0"/>
                <a:ea typeface="MS PGothic" pitchFamily="34" charset="-128"/>
              </a:defRPr>
            </a:lvl9pPr>
          </a:lstStyle>
          <a:p>
            <a:pPr algn="ctr" eaLnBrk="1" hangingPunct="1"/>
            <a:r>
              <a:rPr lang="es-ES" altLang="en-US" sz="1600" dirty="0">
                <a:solidFill>
                  <a:srgbClr val="FFFFFF"/>
                </a:solidFill>
              </a:rPr>
              <a:t>Santander</a:t>
            </a:r>
            <a:r>
              <a:rPr lang="es-ES" altLang="en-US" sz="1600" b="0" dirty="0">
                <a:solidFill>
                  <a:srgbClr val="FFFFFF"/>
                </a:solidFill>
              </a:rPr>
              <a:t> </a:t>
            </a:r>
            <a:r>
              <a:rPr lang="es-ES" altLang="en-US" sz="1600" dirty="0" smtClean="0">
                <a:solidFill>
                  <a:srgbClr val="FFFFFF"/>
                </a:solidFill>
              </a:rPr>
              <a:t>Holdings</a:t>
            </a:r>
            <a:r>
              <a:rPr lang="es-ES" altLang="en-US" sz="1600" b="0" dirty="0" smtClean="0">
                <a:solidFill>
                  <a:srgbClr val="FFFFFF"/>
                </a:solidFill>
              </a:rPr>
              <a:t> </a:t>
            </a:r>
            <a:r>
              <a:rPr lang="es-ES" altLang="en-US" sz="1600" dirty="0" smtClean="0">
                <a:solidFill>
                  <a:srgbClr val="FFFFFF"/>
                </a:solidFill>
              </a:rPr>
              <a:t>USA</a:t>
            </a:r>
            <a:endParaRPr lang="en-US" altLang="en-US" sz="1600" dirty="0">
              <a:solidFill>
                <a:srgbClr val="FFFFFF"/>
              </a:solidFill>
            </a:endParaRPr>
          </a:p>
        </p:txBody>
      </p:sp>
    </p:spTree>
    <p:extLst>
      <p:ext uri="{BB962C8B-B14F-4D97-AF65-F5344CB8AC3E}">
        <p14:creationId xmlns:p14="http://schemas.microsoft.com/office/powerpoint/2010/main" val="4011044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8" name="Rectangle 58"/>
          <p:cNvSpPr>
            <a:spLocks noGrp="1" noChangeArrowheads="1"/>
          </p:cNvSpPr>
          <p:nvPr>
            <p:ph type="title"/>
          </p:nvPr>
        </p:nvSpPr>
        <p:spPr/>
        <p:txBody>
          <a:bodyPr/>
          <a:lstStyle/>
          <a:p>
            <a:r>
              <a:rPr lang="en-US" dirty="0" smtClean="0"/>
              <a:t>Approach to calibration:  credit risk example</a:t>
            </a:r>
            <a:endParaRPr lang="en-US" dirty="0">
              <a:solidFill>
                <a:schemeClr val="accent1"/>
              </a:solidFill>
            </a:endParaRPr>
          </a:p>
        </p:txBody>
      </p:sp>
      <p:graphicFrame>
        <p:nvGraphicFramePr>
          <p:cNvPr id="5" name="Group 55"/>
          <p:cNvGraphicFramePr>
            <a:graphicFrameLocks noGrp="1"/>
          </p:cNvGraphicFramePr>
          <p:nvPr>
            <p:extLst>
              <p:ext uri="{D42A27DB-BD31-4B8C-83A1-F6EECF244321}">
                <p14:modId xmlns:p14="http://schemas.microsoft.com/office/powerpoint/2010/main" val="2513966200"/>
              </p:ext>
            </p:extLst>
          </p:nvPr>
        </p:nvGraphicFramePr>
        <p:xfrm>
          <a:off x="401638" y="1387475"/>
          <a:ext cx="8850312" cy="4363968"/>
        </p:xfrm>
        <a:graphic>
          <a:graphicData uri="http://schemas.openxmlformats.org/drawingml/2006/table">
            <a:tbl>
              <a:tblPr/>
              <a:tblGrid>
                <a:gridCol w="454152"/>
                <a:gridCol w="1614360"/>
                <a:gridCol w="6781800"/>
              </a:tblGrid>
              <a:tr h="1430809">
                <a:tc>
                  <a:txBody>
                    <a:bodyPr/>
                    <a:lstStyle/>
                    <a:p>
                      <a:pPr marL="0" marR="0" lvl="0" indent="0" algn="l" defTabSz="881063" rtl="0" eaLnBrk="1" fontAlgn="base" latinLnBrk="0" hangingPunct="1">
                        <a:lnSpc>
                          <a:spcPct val="100000"/>
                        </a:lnSpc>
                        <a:spcBef>
                          <a:spcPts val="200"/>
                        </a:spcBef>
                        <a:spcAft>
                          <a:spcPts val="200"/>
                        </a:spcAft>
                        <a:buClrTx/>
                        <a:buSzTx/>
                        <a:buFontTx/>
                        <a:buNone/>
                        <a:tabLst/>
                      </a:pPr>
                      <a:r>
                        <a:rPr kumimoji="0" lang="en-US" sz="3600" b="1" i="0" u="none" strike="noStrike" cap="none" normalizeH="0" baseline="0" dirty="0" smtClean="0">
                          <a:ln>
                            <a:noFill/>
                          </a:ln>
                          <a:solidFill>
                            <a:schemeClr val="accent1"/>
                          </a:solidFill>
                          <a:effectLst/>
                          <a:latin typeface="Arial" charset="0"/>
                          <a:ea typeface="Arial Unicode MS" pitchFamily="34" charset="-128"/>
                          <a:cs typeface="Arial" charset="0"/>
                        </a:rPr>
                        <a:t>A</a:t>
                      </a:r>
                    </a:p>
                  </a:txBody>
                  <a:tcPr marL="36576" marR="36576" marT="36576" marB="36576" anchor="ctr" horzOverflow="overflow">
                    <a:lnL cap="flat">
                      <a:noFill/>
                    </a:lnL>
                    <a:lnR>
                      <a:noFill/>
                    </a:lnR>
                    <a:lnT cap="flat">
                      <a:noFill/>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881063"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accent1"/>
                          </a:solidFill>
                          <a:effectLst/>
                          <a:latin typeface="Arial" charset="0"/>
                          <a:ea typeface="Arial Unicode MS" pitchFamily="34" charset="-128"/>
                          <a:cs typeface="Arial" charset="0"/>
                        </a:rPr>
                        <a:t>Describe and quantify RAS objectives</a:t>
                      </a:r>
                    </a:p>
                  </a:txBody>
                  <a:tcPr marL="36576" marR="36576" marT="36576" marB="36576" anchor="ctr" horzOverflow="overflow">
                    <a:lnL>
                      <a:noFill/>
                    </a:lnL>
                    <a:lnR>
                      <a:noFill/>
                    </a:lnR>
                    <a:lnT cap="flat">
                      <a:noFill/>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SHUSA must quantitatively pass CCAR; it must have </a:t>
                      </a: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sufficient capital plus earnings to withstand elevated losses</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Current capital position and credit portfolio composition imply a ceiling to stress losses, which serve as an anchor point for risk appetite limits</a:t>
                      </a:r>
                    </a:p>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Other objectives, e.g. earnings, will also have bearing on risk appetite limits</a:t>
                      </a:r>
                    </a:p>
                  </a:txBody>
                  <a:tcPr marL="36576" marR="36576" marT="36576" marB="36576" anchor="ctr" horzOverflow="overflow">
                    <a:lnL>
                      <a:noFill/>
                    </a:lnL>
                    <a:lnR cap="flat">
                      <a:noFill/>
                    </a:lnR>
                    <a:lnT cap="flat">
                      <a:noFill/>
                    </a:lnT>
                    <a:lnB w="9525" cap="flat" cmpd="sng" algn="ctr">
                      <a:solidFill>
                        <a:schemeClr val="hlink"/>
                      </a:solidFill>
                      <a:prstDash val="solid"/>
                      <a:round/>
                      <a:headEnd type="none" w="med" len="med"/>
                      <a:tailEnd type="none" w="med" len="med"/>
                    </a:lnB>
                    <a:lnTlToBr>
                      <a:noFill/>
                    </a:lnTlToBr>
                    <a:lnBlToTr>
                      <a:noFill/>
                    </a:lnBlToTr>
                    <a:noFill/>
                  </a:tcPr>
                </a:tc>
              </a:tr>
              <a:tr h="1812358">
                <a:tc>
                  <a:txBody>
                    <a:bodyPr/>
                    <a:lstStyle/>
                    <a:p>
                      <a:pPr marL="0" marR="0" lvl="0" indent="0" algn="l" defTabSz="881063" rtl="0" eaLnBrk="1" fontAlgn="base" latinLnBrk="0" hangingPunct="1">
                        <a:lnSpc>
                          <a:spcPct val="100000"/>
                        </a:lnSpc>
                        <a:spcBef>
                          <a:spcPct val="60000"/>
                        </a:spcBef>
                        <a:spcAft>
                          <a:spcPct val="0"/>
                        </a:spcAft>
                        <a:buClrTx/>
                        <a:buSzTx/>
                        <a:buFontTx/>
                        <a:buNone/>
                        <a:tabLst/>
                      </a:pPr>
                      <a:r>
                        <a:rPr kumimoji="0" lang="en-US" sz="3600" b="1" i="0" u="none" strike="noStrike" cap="none" normalizeH="0" baseline="0" dirty="0" smtClean="0">
                          <a:ln>
                            <a:noFill/>
                          </a:ln>
                          <a:solidFill>
                            <a:schemeClr val="accent1"/>
                          </a:solidFill>
                          <a:effectLst/>
                          <a:latin typeface="Arial" charset="0"/>
                          <a:ea typeface="Arial Unicode MS" pitchFamily="34" charset="-128"/>
                          <a:cs typeface="Arial" charset="0"/>
                        </a:rPr>
                        <a:t>B</a:t>
                      </a:r>
                    </a:p>
                  </a:txBody>
                  <a:tcPr marL="36576" marR="36576" marT="36576" marB="36576" anchor="ctr" horzOverflow="overflow">
                    <a:lnL cap="flat">
                      <a:noFill/>
                    </a:lnL>
                    <a:lnR>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881063"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accent1"/>
                          </a:solidFill>
                          <a:effectLst/>
                          <a:latin typeface="Arial" charset="0"/>
                          <a:ea typeface="Arial Unicode MS" pitchFamily="34" charset="-128"/>
                          <a:cs typeface="Arial" charset="0"/>
                        </a:rPr>
                        <a:t>Link to additional metrics </a:t>
                      </a:r>
                    </a:p>
                  </a:txBody>
                  <a:tcPr marL="36576" marR="36576" marT="36576" marB="36576" anchor="ctr" horzOverflow="overflow">
                    <a:lnL>
                      <a:noFill/>
                    </a:lnL>
                    <a:lnR>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Beyond the primary risk appetite objectives, </a:t>
                      </a:r>
                      <a:r>
                        <a:rPr kumimoji="0" lang="en-US" sz="1200" b="1" i="0" u="none" strike="noStrike" kern="1200" cap="none" normalizeH="0" baseline="0" dirty="0" smtClean="0">
                          <a:ln>
                            <a:noFill/>
                          </a:ln>
                          <a:solidFill>
                            <a:schemeClr val="tx1"/>
                          </a:solidFill>
                          <a:effectLst/>
                          <a:latin typeface="Arial" charset="0"/>
                          <a:ea typeface="Arial Unicode MS" pitchFamily="34" charset="-128"/>
                          <a:cs typeface="Arial" charset="0"/>
                        </a:rPr>
                        <a:t>other limits will need to be set in a consistent fashion </a:t>
                      </a: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(e.g. net-charge offs, % delinquent, etc.) </a:t>
                      </a:r>
                    </a:p>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For credit losses, simple historical analyses can be used to inform a consistent limit:</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Internal credit performance over time (e.g. charge-offs), as available</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External peer credit performance over time, to supplement internal </a:t>
                      </a:r>
                    </a:p>
                    <a:p>
                      <a:pPr marL="476250" marR="0" lvl="2"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Budget/baseline expected credit losses</a:t>
                      </a:r>
                    </a:p>
                  </a:txBody>
                  <a:tcPr marL="36576" marR="36576" marT="36576" marB="36576" anchor="ctr" horzOverflow="overflow">
                    <a:lnL>
                      <a:noFill/>
                    </a:lnL>
                    <a:lnR cap="flat">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r>
              <a:tr h="1120801">
                <a:tc>
                  <a:txBody>
                    <a:bodyPr/>
                    <a:lstStyle/>
                    <a:p>
                      <a:pPr marL="0" marR="0" lvl="0" indent="0" algn="l" defTabSz="881063" rtl="0" eaLnBrk="1" fontAlgn="base" latinLnBrk="0" hangingPunct="1">
                        <a:lnSpc>
                          <a:spcPct val="100000"/>
                        </a:lnSpc>
                        <a:spcBef>
                          <a:spcPct val="60000"/>
                        </a:spcBef>
                        <a:spcAft>
                          <a:spcPct val="0"/>
                        </a:spcAft>
                        <a:buClrTx/>
                        <a:buSzTx/>
                        <a:buFontTx/>
                        <a:buNone/>
                        <a:tabLst/>
                      </a:pPr>
                      <a:r>
                        <a:rPr kumimoji="0" lang="en-US" sz="3600" b="1" i="0" u="none" strike="noStrike" cap="none" normalizeH="0" baseline="0" dirty="0" smtClean="0">
                          <a:ln>
                            <a:noFill/>
                          </a:ln>
                          <a:solidFill>
                            <a:schemeClr val="accent1"/>
                          </a:solidFill>
                          <a:effectLst/>
                          <a:latin typeface="Arial" charset="0"/>
                          <a:ea typeface="Arial Unicode MS" pitchFamily="34" charset="-128"/>
                          <a:cs typeface="Arial" charset="0"/>
                        </a:rPr>
                        <a:t>C</a:t>
                      </a:r>
                    </a:p>
                  </a:txBody>
                  <a:tcPr marL="36576" marR="36576" marT="36576" marB="36576" anchor="ctr" horzOverflow="overflow">
                    <a:lnL cap="flat">
                      <a:noFill/>
                    </a:lnL>
                    <a:lnR>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881063"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accent1"/>
                          </a:solidFill>
                          <a:effectLst/>
                          <a:latin typeface="Arial" charset="0"/>
                          <a:ea typeface="Arial Unicode MS" pitchFamily="34" charset="-128"/>
                          <a:cs typeface="Arial" charset="0"/>
                        </a:rPr>
                        <a:t>Apply management adjustment</a:t>
                      </a:r>
                    </a:p>
                  </a:txBody>
                  <a:tcPr marL="36576" marR="36576" marT="36576" marB="36576" anchor="ctr" horzOverflow="overflow">
                    <a:lnL>
                      <a:noFill/>
                    </a:lnL>
                    <a:lnR>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c>
                  <a:txBody>
                    <a:bodyPr/>
                    <a:lstStyle/>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Analysis described above serves as an “anchor point” for limit setting in a way that ensures internal consistency of limits</a:t>
                      </a:r>
                    </a:p>
                    <a:p>
                      <a:pPr marL="285750" marR="0" lvl="1" indent="-285750" algn="l" defTabSz="881063" rtl="0" eaLnBrk="1" fontAlgn="base" latinLnBrk="0" hangingPunct="1">
                        <a:lnSpc>
                          <a:spcPct val="100000"/>
                        </a:lnSpc>
                        <a:spcBef>
                          <a:spcPct val="30000"/>
                        </a:spcBef>
                        <a:spcAft>
                          <a:spcPct val="0"/>
                        </a:spcAft>
                        <a:buClrTx/>
                        <a:buSzTx/>
                        <a:buFont typeface="Arial"/>
                        <a:buChar char="•"/>
                        <a:tabLst/>
                      </a:pPr>
                      <a:r>
                        <a:rPr kumimoji="0" lang="en-US" sz="1200" b="0" i="0" u="none" strike="noStrike" kern="1200" cap="none" normalizeH="0" baseline="0" dirty="0" smtClean="0">
                          <a:ln>
                            <a:noFill/>
                          </a:ln>
                          <a:solidFill>
                            <a:schemeClr val="tx1"/>
                          </a:solidFill>
                          <a:effectLst/>
                          <a:latin typeface="Arial" charset="0"/>
                          <a:ea typeface="Arial Unicode MS" pitchFamily="34" charset="-128"/>
                          <a:cs typeface="Arial" charset="0"/>
                        </a:rPr>
                        <a:t>Input from Senior Executives and other experts is essential for finalizing limits, in order to reflect the strategic vision and true risk appetite of SCUSA’s leadership </a:t>
                      </a:r>
                    </a:p>
                  </a:txBody>
                  <a:tcPr marL="36576" marR="36576" marT="36576" marB="36576" anchor="ctr" horzOverflow="overflow">
                    <a:lnL>
                      <a:noFill/>
                    </a:lnL>
                    <a:lnR cap="flat">
                      <a:noFill/>
                    </a:lnR>
                    <a:lnT w="9525" cap="flat" cmpd="sng" algn="ctr">
                      <a:solidFill>
                        <a:schemeClr val="hlink"/>
                      </a:solidFill>
                      <a:prstDash val="solid"/>
                      <a:round/>
                      <a:headEnd type="none" w="med" len="med"/>
                      <a:tailEnd type="none" w="med" len="med"/>
                    </a:lnT>
                    <a:lnB w="9525" cap="flat" cmpd="sng" algn="ctr">
                      <a:solidFill>
                        <a:schemeClr val="hlink"/>
                      </a:solidFill>
                      <a:prstDash val="solid"/>
                      <a:round/>
                      <a:headEnd type="none" w="med" len="med"/>
                      <a:tailEnd type="none" w="med" len="med"/>
                    </a:lnB>
                    <a:lnTlToBr>
                      <a:noFill/>
                    </a:lnTlToBr>
                    <a:lnBlToTr>
                      <a:noFill/>
                    </a:lnBlToTr>
                    <a:noFill/>
                  </a:tcPr>
                </a:tc>
              </a:tr>
            </a:tbl>
          </a:graphicData>
        </a:graphic>
      </p:graphicFrame>
      <p:sp>
        <p:nvSpPr>
          <p:cNvPr id="4"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9</a:t>
            </a:fld>
            <a:endParaRPr lang="en-US" dirty="0"/>
          </a:p>
        </p:txBody>
      </p:sp>
    </p:spTree>
    <p:extLst>
      <p:ext uri="{BB962C8B-B14F-4D97-AF65-F5344CB8AC3E}">
        <p14:creationId xmlns:p14="http://schemas.microsoft.com/office/powerpoint/2010/main" val="104165685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smtClean="0">
                <a:ea typeface="SimSun" pitchFamily="2" charset="-122"/>
              </a:rPr>
              <a:t>Calibration of capital adequacy, CCAR loss budget, net charge-off rate, and delinquency limits</a:t>
            </a:r>
            <a:endParaRPr lang="en-US" dirty="0">
              <a:ea typeface="SimSun" pitchFamily="2" charset="-122"/>
            </a:endParaRPr>
          </a:p>
        </p:txBody>
      </p:sp>
      <p:sp>
        <p:nvSpPr>
          <p:cNvPr id="5" name="Text Placeholder 4"/>
          <p:cNvSpPr>
            <a:spLocks noGrp="1"/>
          </p:cNvSpPr>
          <p:nvPr>
            <p:ph type="body" sz="quarter" idx="15"/>
          </p:nvPr>
        </p:nvSpPr>
        <p:spPr/>
        <p:txBody>
          <a:bodyPr/>
          <a:lstStyle/>
          <a:p>
            <a:r>
              <a:rPr lang="en-US" dirty="0" smtClean="0">
                <a:solidFill>
                  <a:schemeClr val="accent1"/>
                </a:solidFill>
              </a:rPr>
              <a:t>Sequence of calibration by metric type</a:t>
            </a:r>
            <a:endParaRPr lang="en-US" dirty="0">
              <a:solidFill>
                <a:schemeClr val="accent1"/>
              </a:solidFill>
            </a:endParaRPr>
          </a:p>
        </p:txBody>
      </p:sp>
      <p:sp>
        <p:nvSpPr>
          <p:cNvPr id="86030" name="AutoShape 14"/>
          <p:cNvSpPr>
            <a:spLocks noChangeArrowheads="1"/>
          </p:cNvSpPr>
          <p:nvPr/>
        </p:nvSpPr>
        <p:spPr bwMode="gray">
          <a:xfrm>
            <a:off x="4672428" y="2013540"/>
            <a:ext cx="2266950" cy="762000"/>
          </a:xfrm>
          <a:prstGeom prst="chevron">
            <a:avLst>
              <a:gd name="adj" fmla="val 31100"/>
            </a:avLst>
          </a:prstGeom>
          <a:solidFill>
            <a:schemeClr val="bg1">
              <a:lumMod val="95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r>
              <a:rPr lang="en-GB" altLang="zh-CN" sz="1200" b="1" dirty="0" smtClean="0">
                <a:ea typeface="SimSun" pitchFamily="2" charset="-122"/>
              </a:rPr>
              <a:t>Net charge-off rate</a:t>
            </a:r>
            <a:endParaRPr lang="en-GB" altLang="zh-CN" sz="1200" b="1" dirty="0">
              <a:ea typeface="SimSun" pitchFamily="2" charset="-122"/>
            </a:endParaRPr>
          </a:p>
        </p:txBody>
      </p:sp>
      <p:sp>
        <p:nvSpPr>
          <p:cNvPr id="86031" name="AutoShape 15"/>
          <p:cNvSpPr>
            <a:spLocks noChangeArrowheads="1"/>
          </p:cNvSpPr>
          <p:nvPr/>
        </p:nvSpPr>
        <p:spPr bwMode="gray">
          <a:xfrm>
            <a:off x="2532478" y="2013540"/>
            <a:ext cx="2266950" cy="762000"/>
          </a:xfrm>
          <a:prstGeom prst="chevron">
            <a:avLst>
              <a:gd name="adj" fmla="val 31100"/>
            </a:avLst>
          </a:prstGeom>
          <a:solidFill>
            <a:schemeClr val="bg1">
              <a:lumMod val="95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r>
              <a:rPr lang="en-GB" altLang="zh-CN" sz="1200" b="1" dirty="0" smtClean="0">
                <a:ea typeface="SimSun" pitchFamily="2" charset="-122"/>
              </a:rPr>
              <a:t>CCAR loss budgets</a:t>
            </a:r>
            <a:endParaRPr lang="en-GB" altLang="zh-CN" sz="1200" b="1" dirty="0">
              <a:ea typeface="SimSun" pitchFamily="2" charset="-122"/>
            </a:endParaRPr>
          </a:p>
        </p:txBody>
      </p:sp>
      <p:sp>
        <p:nvSpPr>
          <p:cNvPr id="86032" name="AutoShape 16"/>
          <p:cNvSpPr>
            <a:spLocks noChangeArrowheads="1"/>
          </p:cNvSpPr>
          <p:nvPr/>
        </p:nvSpPr>
        <p:spPr bwMode="gray">
          <a:xfrm>
            <a:off x="392528" y="2013540"/>
            <a:ext cx="2268538" cy="762000"/>
          </a:xfrm>
          <a:prstGeom prst="homePlate">
            <a:avLst>
              <a:gd name="adj" fmla="val 31122"/>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169863" algn="l" eaLnBrk="0" hangingPunct="0">
              <a:lnSpc>
                <a:spcPct val="100000"/>
              </a:lnSpc>
            </a:pPr>
            <a:r>
              <a:rPr lang="en-GB" altLang="zh-CN" sz="1200" b="1" dirty="0" smtClean="0">
                <a:ea typeface="SimSun" pitchFamily="2" charset="-122"/>
              </a:rPr>
              <a:t>Capital adequacy ratios </a:t>
            </a:r>
            <a:endParaRPr lang="en-GB" altLang="zh-CN" sz="1200" b="1" dirty="0">
              <a:ea typeface="SimSun" pitchFamily="2" charset="-122"/>
            </a:endParaRPr>
          </a:p>
        </p:txBody>
      </p:sp>
      <p:sp>
        <p:nvSpPr>
          <p:cNvPr id="86037" name="Text Box 21"/>
          <p:cNvSpPr txBox="1">
            <a:spLocks noChangeArrowheads="1"/>
          </p:cNvSpPr>
          <p:nvPr/>
        </p:nvSpPr>
        <p:spPr bwMode="gray">
          <a:xfrm>
            <a:off x="392528" y="2016715"/>
            <a:ext cx="495300"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1</a:t>
            </a:r>
          </a:p>
        </p:txBody>
      </p:sp>
      <p:sp>
        <p:nvSpPr>
          <p:cNvPr id="86038" name="Text Box 22"/>
          <p:cNvSpPr txBox="1">
            <a:spLocks noChangeArrowheads="1"/>
          </p:cNvSpPr>
          <p:nvPr/>
        </p:nvSpPr>
        <p:spPr bwMode="gray">
          <a:xfrm>
            <a:off x="2532478" y="2016715"/>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2</a:t>
            </a:r>
          </a:p>
        </p:txBody>
      </p:sp>
      <p:sp>
        <p:nvSpPr>
          <p:cNvPr id="86039" name="Text Box 23"/>
          <p:cNvSpPr txBox="1">
            <a:spLocks noChangeArrowheads="1"/>
          </p:cNvSpPr>
          <p:nvPr/>
        </p:nvSpPr>
        <p:spPr bwMode="gray">
          <a:xfrm>
            <a:off x="4672428" y="2016715"/>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3</a:t>
            </a:r>
          </a:p>
        </p:txBody>
      </p:sp>
      <p:sp>
        <p:nvSpPr>
          <p:cNvPr id="86040" name="AutoShape 24"/>
          <p:cNvSpPr>
            <a:spLocks noChangeArrowheads="1"/>
          </p:cNvSpPr>
          <p:nvPr/>
        </p:nvSpPr>
        <p:spPr bwMode="gray">
          <a:xfrm>
            <a:off x="6807616" y="2013540"/>
            <a:ext cx="2268538" cy="762000"/>
          </a:xfrm>
          <a:prstGeom prst="chevron">
            <a:avLst>
              <a:gd name="adj" fmla="val 31149"/>
            </a:avLst>
          </a:prstGeom>
          <a:solidFill>
            <a:schemeClr val="bg1"/>
          </a:solidFill>
          <a:ln w="9525">
            <a:solidFill>
              <a:schemeClr val="hlink"/>
            </a:solidFill>
            <a:miter lim="800000"/>
            <a:headEnd/>
            <a:tailEnd/>
          </a:ln>
          <a:effectLst/>
          <a:extLst/>
        </p:spPr>
        <p:txBody>
          <a:bodyPr lIns="182880" rIns="45720" anchor="ctr"/>
          <a:lstStyle/>
          <a:p>
            <a:pPr marL="347663" algn="l" eaLnBrk="0" hangingPunct="0">
              <a:lnSpc>
                <a:spcPct val="100000"/>
              </a:lnSpc>
            </a:pPr>
            <a:r>
              <a:rPr lang="en-GB" altLang="zh-CN" sz="1200" b="1" dirty="0" smtClean="0">
                <a:ea typeface="SimSun" pitchFamily="2" charset="-122"/>
              </a:rPr>
              <a:t>Delinquency rate (for retail portfolios)</a:t>
            </a:r>
            <a:endParaRPr lang="en-GB" altLang="zh-CN" sz="1200" b="1" dirty="0">
              <a:ea typeface="SimSun" pitchFamily="2" charset="-122"/>
            </a:endParaRPr>
          </a:p>
        </p:txBody>
      </p:sp>
      <p:sp>
        <p:nvSpPr>
          <p:cNvPr id="86041" name="Text Box 25"/>
          <p:cNvSpPr txBox="1">
            <a:spLocks noChangeArrowheads="1"/>
          </p:cNvSpPr>
          <p:nvPr/>
        </p:nvSpPr>
        <p:spPr bwMode="gray">
          <a:xfrm>
            <a:off x="6807616" y="2016715"/>
            <a:ext cx="681038"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a:solidFill>
                  <a:schemeClr val="folHlink"/>
                </a:solidFill>
              </a:rPr>
              <a:t>4</a:t>
            </a:r>
          </a:p>
        </p:txBody>
      </p:sp>
      <p:sp>
        <p:nvSpPr>
          <p:cNvPr id="49" name="Content Placeholder 3"/>
          <p:cNvSpPr txBox="1">
            <a:spLocks/>
          </p:cNvSpPr>
          <p:nvPr/>
        </p:nvSpPr>
        <p:spPr>
          <a:xfrm>
            <a:off x="2532478" y="2861689"/>
            <a:ext cx="2013018" cy="1857881"/>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r>
              <a:rPr lang="en-US" sz="1200" dirty="0" smtClean="0"/>
              <a:t>Quantified capital surplus between CCAR 2015 </a:t>
            </a:r>
            <a:r>
              <a:rPr lang="en-US" sz="1200" dirty="0" smtClean="0">
                <a:latin typeface="Arial (Body)"/>
              </a:rPr>
              <a:t>9Q minimum capital level </a:t>
            </a:r>
            <a:r>
              <a:rPr lang="en-US" sz="1200" dirty="0">
                <a:latin typeface="Arial (Body)"/>
              </a:rPr>
              <a:t>under BHC </a:t>
            </a:r>
            <a:r>
              <a:rPr lang="en-US" sz="1200" dirty="0" smtClean="0">
                <a:latin typeface="Arial (Body)"/>
              </a:rPr>
              <a:t>Stress  and amber / red limits</a:t>
            </a:r>
            <a:endParaRPr lang="en-US" sz="1200" baseline="30000" dirty="0">
              <a:latin typeface="Arial (Body)"/>
            </a:endParaRPr>
          </a:p>
          <a:p>
            <a:pPr defTabSz="979488"/>
            <a:r>
              <a:rPr lang="en-US" sz="1200" dirty="0" smtClean="0"/>
              <a:t>Distributed capital </a:t>
            </a:r>
            <a:r>
              <a:rPr lang="en-US" sz="1200" dirty="0"/>
              <a:t>surplus proportionally across portfolios </a:t>
            </a:r>
            <a:r>
              <a:rPr lang="en-US" sz="1200" dirty="0" smtClean="0"/>
              <a:t>on top of </a:t>
            </a:r>
            <a:r>
              <a:rPr lang="en-US" sz="1200" dirty="0"/>
              <a:t>CCAR 2015 9Q cumulative losses</a:t>
            </a:r>
            <a:r>
              <a:rPr lang="en-US" sz="1200" dirty="0" smtClean="0"/>
              <a:t> to </a:t>
            </a:r>
            <a:r>
              <a:rPr lang="en-US" sz="1200" dirty="0"/>
              <a:t>derive </a:t>
            </a:r>
            <a:r>
              <a:rPr lang="en-US" sz="1200" dirty="0" smtClean="0"/>
              <a:t>CCAR </a:t>
            </a:r>
            <a:r>
              <a:rPr lang="en-US" sz="1200" dirty="0"/>
              <a:t>loss </a:t>
            </a:r>
            <a:r>
              <a:rPr lang="en-US" sz="1200" dirty="0" smtClean="0"/>
              <a:t>budgets</a:t>
            </a:r>
            <a:endParaRPr lang="en-US" sz="1200" dirty="0"/>
          </a:p>
        </p:txBody>
      </p:sp>
      <p:sp>
        <p:nvSpPr>
          <p:cNvPr id="50" name="Content Placeholder 3"/>
          <p:cNvSpPr txBox="1">
            <a:spLocks/>
          </p:cNvSpPr>
          <p:nvPr/>
        </p:nvSpPr>
        <p:spPr>
          <a:xfrm>
            <a:off x="4672427" y="2861689"/>
            <a:ext cx="1993415" cy="3139321"/>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pPr>
            <a:r>
              <a:rPr lang="en-US" altLang="zh-CN" sz="1200" dirty="0" smtClean="0">
                <a:ea typeface="Arial Unicode MS" pitchFamily="34" charset="-128"/>
                <a:cs typeface="Arial" charset="0"/>
              </a:rPr>
              <a:t>Established </a:t>
            </a:r>
            <a:r>
              <a:rPr lang="en-US" altLang="zh-CN" sz="1200" dirty="0">
                <a:ea typeface="Arial Unicode MS" pitchFamily="34" charset="-128"/>
                <a:cs typeface="Arial" charset="0"/>
              </a:rPr>
              <a:t>historical </a:t>
            </a:r>
            <a:r>
              <a:rPr lang="en-US" altLang="zh-CN" sz="1200" dirty="0" smtClean="0">
                <a:ea typeface="Arial Unicode MS" pitchFamily="34" charset="-128"/>
                <a:cs typeface="Arial" charset="0"/>
              </a:rPr>
              <a:t>relativities </a:t>
            </a:r>
            <a:r>
              <a:rPr lang="en-US" altLang="zh-CN" sz="1200" dirty="0">
                <a:ea typeface="Arial Unicode MS" pitchFamily="34" charset="-128"/>
                <a:cs typeface="Arial" charset="0"/>
              </a:rPr>
              <a:t>between </a:t>
            </a:r>
            <a:r>
              <a:rPr lang="en-US" altLang="zh-CN" sz="1200" dirty="0" smtClean="0">
                <a:ea typeface="Arial Unicode MS" pitchFamily="34" charset="-128"/>
                <a:cs typeface="Arial" charset="0"/>
              </a:rPr>
              <a:t>baseline </a:t>
            </a:r>
            <a:r>
              <a:rPr lang="en-US" altLang="zh-CN" sz="1200" dirty="0">
                <a:ea typeface="Arial Unicode MS" pitchFamily="34" charset="-128"/>
                <a:cs typeface="Arial" charset="0"/>
              </a:rPr>
              <a:t>and </a:t>
            </a:r>
            <a:r>
              <a:rPr lang="en-US" altLang="zh-CN" sz="1200" dirty="0" smtClean="0">
                <a:ea typeface="Arial Unicode MS" pitchFamily="34" charset="-128"/>
                <a:cs typeface="Arial" charset="0"/>
              </a:rPr>
              <a:t>stress by portfolio</a:t>
            </a:r>
            <a:endParaRPr lang="en-US" altLang="zh-CN" sz="1200" dirty="0">
              <a:ea typeface="Arial Unicode MS" pitchFamily="34" charset="-128"/>
              <a:cs typeface="Arial" charset="0"/>
            </a:endParaRPr>
          </a:p>
          <a:p>
            <a:pPr marL="127000" indent="-127000" defTabSz="979488">
              <a:lnSpc>
                <a:spcPct val="100000"/>
              </a:lnSpc>
            </a:pPr>
            <a:r>
              <a:rPr lang="en-US" altLang="zh-CN" sz="1200" dirty="0" smtClean="0">
                <a:ea typeface="Arial Unicode MS" pitchFamily="34" charset="-128"/>
                <a:cs typeface="Arial" charset="0"/>
              </a:rPr>
              <a:t>Used relativities </a:t>
            </a:r>
            <a:r>
              <a:rPr lang="en-US" altLang="zh-CN" sz="1200" dirty="0">
                <a:ea typeface="Arial Unicode MS" pitchFamily="34" charset="-128"/>
                <a:cs typeface="Arial" charset="0"/>
              </a:rPr>
              <a:t>to convert </a:t>
            </a:r>
            <a:r>
              <a:rPr lang="en-US" altLang="zh-CN" sz="1200" dirty="0" smtClean="0">
                <a:ea typeface="Arial Unicode MS" pitchFamily="34" charset="-128"/>
                <a:cs typeface="Arial" charset="0"/>
              </a:rPr>
              <a:t>CCAR loss budgets to </a:t>
            </a:r>
            <a:r>
              <a:rPr lang="en-US" altLang="zh-CN" sz="1200" dirty="0">
                <a:ea typeface="Arial Unicode MS" pitchFamily="34" charset="-128"/>
                <a:cs typeface="Arial" charset="0"/>
              </a:rPr>
              <a:t>baseline net charge-off </a:t>
            </a:r>
            <a:r>
              <a:rPr lang="en-US" altLang="zh-CN" sz="1200" dirty="0" smtClean="0">
                <a:ea typeface="Arial Unicode MS" pitchFamily="34" charset="-128"/>
                <a:cs typeface="Arial" charset="0"/>
              </a:rPr>
              <a:t>rates</a:t>
            </a:r>
          </a:p>
          <a:p>
            <a:pPr marL="127000" indent="-127000" defTabSz="979488">
              <a:lnSpc>
                <a:spcPct val="100000"/>
              </a:lnSpc>
            </a:pPr>
            <a:r>
              <a:rPr lang="en-US" altLang="zh-CN" sz="1200" dirty="0" smtClean="0">
                <a:ea typeface="Arial Unicode MS" pitchFamily="34" charset="-128"/>
                <a:cs typeface="Arial" charset="0"/>
              </a:rPr>
              <a:t>Back-tested </a:t>
            </a:r>
            <a:r>
              <a:rPr lang="en-US" altLang="zh-CN" sz="1200" dirty="0">
                <a:ea typeface="Arial Unicode MS" pitchFamily="34" charset="-128"/>
                <a:cs typeface="Arial" charset="0"/>
              </a:rPr>
              <a:t>derived </a:t>
            </a:r>
            <a:r>
              <a:rPr lang="en-US" altLang="zh-CN" sz="1200" dirty="0" smtClean="0">
                <a:ea typeface="Arial Unicode MS" pitchFamily="34" charset="-128"/>
                <a:cs typeface="Arial" charset="0"/>
              </a:rPr>
              <a:t>net charge-off rate anchors</a:t>
            </a:r>
          </a:p>
          <a:p>
            <a:pPr marL="127000" indent="-127000" defTabSz="979488">
              <a:lnSpc>
                <a:spcPct val="100000"/>
              </a:lnSpc>
            </a:pPr>
            <a:r>
              <a:rPr lang="en-US" altLang="zh-CN" sz="1200" dirty="0">
                <a:ea typeface="Arial Unicode MS" pitchFamily="34" charset="-128"/>
                <a:cs typeface="Arial" charset="0"/>
              </a:rPr>
              <a:t>Applied management adjustments, as necessary</a:t>
            </a:r>
          </a:p>
          <a:p>
            <a:pPr marL="0" indent="0" defTabSz="979488">
              <a:lnSpc>
                <a:spcPct val="100000"/>
              </a:lnSpc>
              <a:buNone/>
            </a:pPr>
            <a:endParaRPr lang="en-US" altLang="zh-CN" sz="1200" dirty="0">
              <a:ea typeface="Arial Unicode MS" pitchFamily="34" charset="-128"/>
              <a:cs typeface="Arial" charset="0"/>
            </a:endParaRPr>
          </a:p>
          <a:p>
            <a:pPr marL="0" indent="0" eaLnBrk="0" hangingPunct="0">
              <a:lnSpc>
                <a:spcPct val="100000"/>
              </a:lnSpc>
              <a:buNone/>
            </a:pPr>
            <a:endParaRPr lang="en-US" altLang="zh-CN" sz="1200" b="1" dirty="0">
              <a:ea typeface="SimSun" pitchFamily="2" charset="-122"/>
            </a:endParaRPr>
          </a:p>
        </p:txBody>
      </p:sp>
      <p:sp>
        <p:nvSpPr>
          <p:cNvPr id="51" name="Content Placeholder 3"/>
          <p:cNvSpPr txBox="1">
            <a:spLocks/>
          </p:cNvSpPr>
          <p:nvPr/>
        </p:nvSpPr>
        <p:spPr>
          <a:xfrm>
            <a:off x="6807616" y="2861689"/>
            <a:ext cx="2005080" cy="2843855"/>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pPr>
            <a:r>
              <a:rPr lang="en-US" sz="1200" dirty="0" smtClean="0">
                <a:ea typeface="Arial Unicode MS" pitchFamily="34" charset="-128"/>
                <a:cs typeface="Arial" charset="0"/>
              </a:rPr>
              <a:t>Calculated </a:t>
            </a:r>
            <a:r>
              <a:rPr lang="en-US" sz="1200" dirty="0">
                <a:ea typeface="Arial Unicode MS" pitchFamily="34" charset="-128"/>
                <a:cs typeface="Arial" charset="0"/>
              </a:rPr>
              <a:t>historical relationship between NCOs and 60+ DPD rates</a:t>
            </a:r>
          </a:p>
          <a:p>
            <a:pPr marL="127000" indent="-127000" defTabSz="979488">
              <a:lnSpc>
                <a:spcPct val="100000"/>
              </a:lnSpc>
            </a:pPr>
            <a:r>
              <a:rPr lang="en-US" sz="1200" dirty="0" smtClean="0">
                <a:ea typeface="Arial Unicode MS" pitchFamily="34" charset="-128"/>
                <a:cs typeface="Arial" charset="0"/>
              </a:rPr>
              <a:t>Applied </a:t>
            </a:r>
            <a:r>
              <a:rPr lang="en-US" sz="1200" dirty="0">
                <a:ea typeface="Arial Unicode MS" pitchFamily="34" charset="-128"/>
                <a:cs typeface="Arial" charset="0"/>
              </a:rPr>
              <a:t>to proposed red/amber </a:t>
            </a:r>
            <a:r>
              <a:rPr lang="en-US" sz="1200" dirty="0" smtClean="0">
                <a:ea typeface="Arial Unicode MS" pitchFamily="34" charset="-128"/>
                <a:cs typeface="Arial" charset="0"/>
              </a:rPr>
              <a:t>net charge-off rate limits </a:t>
            </a:r>
            <a:r>
              <a:rPr lang="en-US" sz="1200" dirty="0">
                <a:ea typeface="Arial Unicode MS" pitchFamily="34" charset="-128"/>
                <a:cs typeface="Arial" charset="0"/>
              </a:rPr>
              <a:t>to derive proposed delinquency  limits</a:t>
            </a:r>
          </a:p>
          <a:p>
            <a:pPr marL="127000" indent="-127000" defTabSz="979488">
              <a:lnSpc>
                <a:spcPct val="100000"/>
              </a:lnSpc>
            </a:pPr>
            <a:r>
              <a:rPr lang="en-US" altLang="zh-CN" sz="1200" dirty="0" smtClean="0">
                <a:ea typeface="Arial Unicode MS" pitchFamily="34" charset="-128"/>
                <a:cs typeface="Arial" charset="0"/>
              </a:rPr>
              <a:t>Back-tested </a:t>
            </a:r>
            <a:r>
              <a:rPr lang="en-US" altLang="zh-CN" sz="1200" dirty="0">
                <a:ea typeface="Arial Unicode MS" pitchFamily="34" charset="-128"/>
                <a:cs typeface="Arial" charset="0"/>
              </a:rPr>
              <a:t>derived % 60/61+ </a:t>
            </a:r>
            <a:r>
              <a:rPr lang="en-US" altLang="zh-CN" sz="1200" dirty="0" smtClean="0">
                <a:ea typeface="Arial Unicode MS" pitchFamily="34" charset="-128"/>
                <a:cs typeface="Arial" charset="0"/>
              </a:rPr>
              <a:t>DPD limits</a:t>
            </a:r>
            <a:endParaRPr lang="en-US" altLang="zh-CN" sz="1200" dirty="0">
              <a:ea typeface="Arial Unicode MS" pitchFamily="34" charset="-128"/>
              <a:cs typeface="Arial" charset="0"/>
            </a:endParaRPr>
          </a:p>
          <a:p>
            <a:pPr marL="127000" indent="-127000" defTabSz="979488">
              <a:lnSpc>
                <a:spcPct val="100000"/>
              </a:lnSpc>
            </a:pPr>
            <a:r>
              <a:rPr lang="en-US" altLang="zh-CN" sz="1200" dirty="0">
                <a:ea typeface="Arial Unicode MS" pitchFamily="34" charset="-128"/>
                <a:cs typeface="Arial" charset="0"/>
              </a:rPr>
              <a:t>Applied management adjustments, </a:t>
            </a:r>
            <a:r>
              <a:rPr lang="en-US" altLang="zh-CN" sz="1200" dirty="0" smtClean="0">
                <a:ea typeface="Arial Unicode MS" pitchFamily="34" charset="-128"/>
                <a:cs typeface="Arial" charset="0"/>
              </a:rPr>
              <a:t>as necessary</a:t>
            </a:r>
            <a:endParaRPr lang="en-US" altLang="zh-CN" sz="1200" dirty="0">
              <a:ea typeface="Arial Unicode MS" pitchFamily="34" charset="-128"/>
              <a:cs typeface="Arial" charset="0"/>
            </a:endParaRPr>
          </a:p>
          <a:p>
            <a:pPr marL="127000" indent="-127000" defTabSz="979488">
              <a:lnSpc>
                <a:spcPct val="100000"/>
              </a:lnSpc>
            </a:pPr>
            <a:endParaRPr lang="en-US" sz="1200" dirty="0">
              <a:ea typeface="Arial Unicode MS" pitchFamily="34" charset="-128"/>
              <a:cs typeface="Arial" charset="0"/>
            </a:endParaRPr>
          </a:p>
        </p:txBody>
      </p:sp>
      <p:sp>
        <p:nvSpPr>
          <p:cNvPr id="56" name="Content Placeholder 3"/>
          <p:cNvSpPr txBox="1">
            <a:spLocks/>
          </p:cNvSpPr>
          <p:nvPr/>
        </p:nvSpPr>
        <p:spPr>
          <a:xfrm>
            <a:off x="392528" y="2861689"/>
            <a:ext cx="2006115" cy="1218795"/>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127000" indent="-127000" defTabSz="979488">
              <a:lnSpc>
                <a:spcPct val="100000"/>
              </a:lnSpc>
              <a:buFont typeface="Arial" panose="020B0604020202020204" pitchFamily="34" charset="0"/>
              <a:buChar char="•"/>
            </a:pPr>
            <a:r>
              <a:rPr lang="en-US" sz="1200" dirty="0">
                <a:ea typeface="Arial Unicode MS" pitchFamily="34" charset="-128"/>
                <a:cs typeface="Arial" charset="0"/>
              </a:rPr>
              <a:t>Based limits on </a:t>
            </a:r>
            <a:r>
              <a:rPr lang="en-US" sz="1200" dirty="0" smtClean="0">
                <a:ea typeface="Arial Unicode MS" pitchFamily="34" charset="-128"/>
                <a:cs typeface="Arial" charset="0"/>
              </a:rPr>
              <a:t>SCUSA’s </a:t>
            </a:r>
            <a:r>
              <a:rPr lang="en-US" sz="1200" dirty="0">
                <a:ea typeface="Arial Unicode MS" pitchFamily="34" charset="-128"/>
                <a:cs typeface="Arial" charset="0"/>
              </a:rPr>
              <a:t>Capital Policy </a:t>
            </a:r>
          </a:p>
          <a:p>
            <a:pPr marL="127000" indent="-127000" defTabSz="979488">
              <a:lnSpc>
                <a:spcPct val="100000"/>
              </a:lnSpc>
              <a:buFont typeface="Arial" panose="020B0604020202020204" pitchFamily="34" charset="0"/>
              <a:buChar char="•"/>
            </a:pPr>
            <a:r>
              <a:rPr lang="en-US" sz="1200" dirty="0">
                <a:ea typeface="Arial Unicode MS" pitchFamily="34" charset="-128"/>
                <a:cs typeface="Arial" charset="0"/>
              </a:rPr>
              <a:t>Set stressed red limit based on the Basel “Well Capitalized” Prompt Corrective Action (PCA)</a:t>
            </a:r>
          </a:p>
        </p:txBody>
      </p:sp>
      <p:sp>
        <p:nvSpPr>
          <p:cNvPr id="7" name="Right Bracket 6"/>
          <p:cNvSpPr/>
          <p:nvPr/>
        </p:nvSpPr>
        <p:spPr bwMode="auto">
          <a:xfrm rot="16200000">
            <a:off x="4560281" y="-164126"/>
            <a:ext cx="105966" cy="4105160"/>
          </a:xfrm>
          <a:prstGeom prst="righ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sp>
        <p:nvSpPr>
          <p:cNvPr id="8" name="TextBox 7"/>
          <p:cNvSpPr txBox="1"/>
          <p:nvPr/>
        </p:nvSpPr>
        <p:spPr>
          <a:xfrm>
            <a:off x="3597979" y="1587530"/>
            <a:ext cx="2331087" cy="251159"/>
          </a:xfrm>
          <a:prstGeom prst="rect">
            <a:avLst/>
          </a:prstGeom>
          <a:noFill/>
        </p:spPr>
        <p:txBody>
          <a:bodyPr wrap="none" rtlCol="0">
            <a:spAutoFit/>
          </a:bodyPr>
          <a:lstStyle/>
          <a:p>
            <a:r>
              <a:rPr lang="en-US" sz="1200" i="1" dirty="0" smtClean="0"/>
              <a:t>Covered on the following pages</a:t>
            </a:r>
            <a:endParaRPr lang="en-US" sz="1200" i="1" dirty="0"/>
          </a:p>
        </p:txBody>
      </p:sp>
      <p:sp>
        <p:nvSpPr>
          <p:cNvPr id="18"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10</a:t>
            </a:fld>
            <a:endParaRPr lang="en-US" dirty="0"/>
          </a:p>
        </p:txBody>
      </p:sp>
    </p:spTree>
    <p:extLst>
      <p:ext uri="{BB962C8B-B14F-4D97-AF65-F5344CB8AC3E}">
        <p14:creationId xmlns:p14="http://schemas.microsoft.com/office/powerpoint/2010/main" val="51434715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41751700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4522" name="think-cell Slide" r:id="rId5" imgW="360" imgH="360" progId="TCLayout.ActiveDocument.1">
                  <p:embed/>
                </p:oleObj>
              </mc:Choice>
              <mc:Fallback>
                <p:oleObj name="think-cell Slide" r:id="rId5" imgW="360" imgH="36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4" name="TextBox 13"/>
          <p:cNvSpPr txBox="1"/>
          <p:nvPr/>
        </p:nvSpPr>
        <p:spPr>
          <a:xfrm>
            <a:off x="2881242" y="2774520"/>
            <a:ext cx="963430" cy="529119"/>
          </a:xfrm>
          <a:prstGeom prst="rect">
            <a:avLst/>
          </a:prstGeom>
          <a:noFill/>
          <a:ln>
            <a:noFill/>
          </a:ln>
        </p:spPr>
        <p:txBody>
          <a:bodyPr wrap="square" rtlCol="0">
            <a:noAutofit/>
          </a:bodyPr>
          <a:lstStyle/>
          <a:p>
            <a:pPr algn="ctr"/>
            <a:r>
              <a:rPr lang="en-US" b="1" dirty="0" smtClean="0">
                <a:solidFill>
                  <a:schemeClr val="bg2"/>
                </a:solidFill>
              </a:rPr>
              <a:t>CCAR Capital depletion</a:t>
            </a:r>
            <a:endParaRPr lang="en-US" dirty="0">
              <a:solidFill>
                <a:schemeClr val="bg2"/>
              </a:solidFill>
            </a:endParaRPr>
          </a:p>
        </p:txBody>
      </p:sp>
      <p:sp>
        <p:nvSpPr>
          <p:cNvPr id="15" name="TextBox 14"/>
          <p:cNvSpPr txBox="1"/>
          <p:nvPr/>
        </p:nvSpPr>
        <p:spPr>
          <a:xfrm>
            <a:off x="2905306" y="3641819"/>
            <a:ext cx="959124" cy="438358"/>
          </a:xfrm>
          <a:prstGeom prst="rect">
            <a:avLst/>
          </a:prstGeom>
          <a:noFill/>
        </p:spPr>
        <p:txBody>
          <a:bodyPr wrap="square" rtlCol="0">
            <a:noAutofit/>
          </a:bodyPr>
          <a:lstStyle/>
          <a:p>
            <a:pPr algn="ctr"/>
            <a:r>
              <a:rPr lang="en-US" b="1" dirty="0" smtClean="0">
                <a:solidFill>
                  <a:srgbClr val="FFC000"/>
                </a:solidFill>
              </a:rPr>
              <a:t>Capital surplus for amber –  $450MM</a:t>
            </a:r>
            <a:r>
              <a:rPr lang="en-US" b="1" baseline="30000" dirty="0" smtClean="0">
                <a:solidFill>
                  <a:srgbClr val="FFC000"/>
                </a:solidFill>
              </a:rPr>
              <a:t>1</a:t>
            </a:r>
            <a:endParaRPr lang="en-US" dirty="0" smtClean="0">
              <a:solidFill>
                <a:srgbClr val="FFC000"/>
              </a:solidFill>
            </a:endParaRPr>
          </a:p>
        </p:txBody>
      </p:sp>
      <p:sp>
        <p:nvSpPr>
          <p:cNvPr id="17" name="TextBox 16"/>
          <p:cNvSpPr txBox="1"/>
          <p:nvPr/>
        </p:nvSpPr>
        <p:spPr>
          <a:xfrm>
            <a:off x="414464" y="2003158"/>
            <a:ext cx="1203548" cy="573752"/>
          </a:xfrm>
          <a:prstGeom prst="rect">
            <a:avLst/>
          </a:prstGeom>
          <a:noFill/>
        </p:spPr>
        <p:txBody>
          <a:bodyPr wrap="square" rtlCol="0" anchor="ctr">
            <a:noAutofit/>
          </a:bodyPr>
          <a:lstStyle/>
          <a:p>
            <a:r>
              <a:rPr lang="en-US" b="1" dirty="0" smtClean="0">
                <a:latin typeface="Arial (Body)"/>
              </a:rPr>
              <a:t>Starting capital</a:t>
            </a:r>
            <a:endParaRPr lang="en-US" b="1" dirty="0">
              <a:latin typeface="Arial (Body)"/>
            </a:endParaRPr>
          </a:p>
          <a:p>
            <a:r>
              <a:rPr lang="en-US" dirty="0" smtClean="0">
                <a:latin typeface="Arial (Body)"/>
              </a:rPr>
              <a:t>Pre-stress, 3Q2014 actual</a:t>
            </a:r>
          </a:p>
        </p:txBody>
      </p:sp>
      <p:sp>
        <p:nvSpPr>
          <p:cNvPr id="18" name="TextBox 17"/>
          <p:cNvSpPr txBox="1"/>
          <p:nvPr/>
        </p:nvSpPr>
        <p:spPr>
          <a:xfrm>
            <a:off x="359914" y="4659737"/>
            <a:ext cx="1328903" cy="573752"/>
          </a:xfrm>
          <a:prstGeom prst="rect">
            <a:avLst/>
          </a:prstGeom>
          <a:noFill/>
        </p:spPr>
        <p:txBody>
          <a:bodyPr wrap="square" rtlCol="0" anchor="ctr">
            <a:noAutofit/>
          </a:bodyPr>
          <a:lstStyle/>
          <a:p>
            <a:r>
              <a:rPr lang="en-US" b="1" dirty="0" smtClean="0">
                <a:solidFill>
                  <a:srgbClr val="FF0000"/>
                </a:solidFill>
                <a:latin typeface="Arial (Body)"/>
              </a:rPr>
              <a:t>Proposed red limit</a:t>
            </a:r>
            <a:endParaRPr lang="en-US" baseline="30000" dirty="0">
              <a:solidFill>
                <a:srgbClr val="FF0000"/>
              </a:solidFill>
              <a:latin typeface="Arial (Body)"/>
            </a:endParaRPr>
          </a:p>
          <a:p>
            <a:r>
              <a:rPr lang="en-US" dirty="0" smtClean="0">
                <a:solidFill>
                  <a:srgbClr val="FF0000"/>
                </a:solidFill>
                <a:latin typeface="Arial (Body)"/>
              </a:rPr>
              <a:t>Based on PCA “well capitalized” levels</a:t>
            </a:r>
          </a:p>
        </p:txBody>
      </p:sp>
      <p:sp>
        <p:nvSpPr>
          <p:cNvPr id="19" name="Right Brace 18"/>
          <p:cNvSpPr/>
          <p:nvPr/>
        </p:nvSpPr>
        <p:spPr>
          <a:xfrm>
            <a:off x="2388372" y="2291793"/>
            <a:ext cx="158484" cy="1494575"/>
          </a:xfrm>
          <a:prstGeom prst="rightBrace">
            <a:avLst>
              <a:gd name="adj1" fmla="val 0"/>
              <a:gd name="adj2" fmla="val 50000"/>
            </a:avLst>
          </a:prstGeom>
          <a:ln w="127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solidFill>
                <a:schemeClr val="bg2"/>
              </a:solidFill>
              <a:latin typeface="Arial (Body)"/>
            </a:endParaRPr>
          </a:p>
        </p:txBody>
      </p:sp>
      <p:sp>
        <p:nvSpPr>
          <p:cNvPr id="20" name="TextBox 19"/>
          <p:cNvSpPr txBox="1"/>
          <p:nvPr/>
        </p:nvSpPr>
        <p:spPr>
          <a:xfrm>
            <a:off x="365064" y="3550115"/>
            <a:ext cx="1368611" cy="447082"/>
          </a:xfrm>
          <a:prstGeom prst="rect">
            <a:avLst/>
          </a:prstGeom>
          <a:noFill/>
        </p:spPr>
        <p:txBody>
          <a:bodyPr wrap="square" rtlCol="0" anchor="ctr">
            <a:noAutofit/>
          </a:bodyPr>
          <a:lstStyle/>
          <a:p>
            <a:r>
              <a:rPr lang="en-US" b="1" dirty="0" smtClean="0">
                <a:latin typeface="Arial (Body)"/>
              </a:rPr>
              <a:t>Stressed Capital</a:t>
            </a:r>
          </a:p>
          <a:p>
            <a:r>
              <a:rPr lang="en-US" dirty="0" smtClean="0">
                <a:latin typeface="Arial (Body)"/>
              </a:rPr>
              <a:t>9Q minimum under BHC Stress</a:t>
            </a:r>
            <a:endParaRPr lang="en-US" baseline="30000" dirty="0">
              <a:latin typeface="Arial (Body)"/>
            </a:endParaRPr>
          </a:p>
        </p:txBody>
      </p:sp>
      <p:sp>
        <p:nvSpPr>
          <p:cNvPr id="21" name="TextBox 20"/>
          <p:cNvSpPr txBox="1"/>
          <p:nvPr/>
        </p:nvSpPr>
        <p:spPr>
          <a:xfrm>
            <a:off x="1572866" y="3745595"/>
            <a:ext cx="719362" cy="158826"/>
          </a:xfrm>
          <a:prstGeom prst="rect">
            <a:avLst/>
          </a:prstGeom>
          <a:solidFill>
            <a:schemeClr val="bg1"/>
          </a:solidFill>
        </p:spPr>
        <p:txBody>
          <a:bodyPr wrap="square" lIns="0" tIns="0" rIns="0" bIns="0" rtlCol="0" anchor="ctr">
            <a:noAutofit/>
          </a:bodyPr>
          <a:lstStyle/>
          <a:p>
            <a:r>
              <a:rPr lang="en-US" b="1" dirty="0" smtClean="0">
                <a:latin typeface="Arial (Body)"/>
              </a:rPr>
              <a:t>9.50%</a:t>
            </a:r>
            <a:endParaRPr lang="en-US" b="1" dirty="0">
              <a:latin typeface="Arial (Body)"/>
            </a:endParaRPr>
          </a:p>
        </p:txBody>
      </p:sp>
      <p:cxnSp>
        <p:nvCxnSpPr>
          <p:cNvPr id="22" name="Straight Connector 21"/>
          <p:cNvCxnSpPr/>
          <p:nvPr/>
        </p:nvCxnSpPr>
        <p:spPr>
          <a:xfrm>
            <a:off x="2156640" y="3786368"/>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161640" y="4957536"/>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516310" y="4823505"/>
            <a:ext cx="832474" cy="251159"/>
          </a:xfrm>
          <a:prstGeom prst="rect">
            <a:avLst/>
          </a:prstGeom>
          <a:noFill/>
        </p:spPr>
        <p:txBody>
          <a:bodyPr wrap="square" rtlCol="0" anchor="ctr">
            <a:noAutofit/>
          </a:bodyPr>
          <a:lstStyle/>
          <a:p>
            <a:r>
              <a:rPr lang="en-US" b="1" dirty="0" smtClean="0">
                <a:solidFill>
                  <a:srgbClr val="FF0000"/>
                </a:solidFill>
                <a:latin typeface="Arial (Body)"/>
              </a:rPr>
              <a:t>8.00%</a:t>
            </a:r>
            <a:endParaRPr lang="en-US" b="1" dirty="0">
              <a:solidFill>
                <a:srgbClr val="FF0000"/>
              </a:solidFill>
              <a:latin typeface="Arial (Body)"/>
            </a:endParaRPr>
          </a:p>
        </p:txBody>
      </p:sp>
      <p:sp>
        <p:nvSpPr>
          <p:cNvPr id="28" name="Right Brace 27"/>
          <p:cNvSpPr/>
          <p:nvPr/>
        </p:nvSpPr>
        <p:spPr>
          <a:xfrm>
            <a:off x="2346807" y="3842374"/>
            <a:ext cx="186721" cy="420438"/>
          </a:xfrm>
          <a:prstGeom prst="rightBrace">
            <a:avLst>
              <a:gd name="adj1" fmla="val 0"/>
              <a:gd name="adj2" fmla="val 50000"/>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solidFill>
                <a:srgbClr val="FFC000"/>
              </a:solidFill>
              <a:latin typeface="Arial (Body)"/>
            </a:endParaRPr>
          </a:p>
        </p:txBody>
      </p:sp>
      <p:sp>
        <p:nvSpPr>
          <p:cNvPr id="29" name="TextBox 28"/>
          <p:cNvSpPr txBox="1"/>
          <p:nvPr/>
        </p:nvSpPr>
        <p:spPr>
          <a:xfrm>
            <a:off x="1411044" y="2180346"/>
            <a:ext cx="1043007" cy="251159"/>
          </a:xfrm>
          <a:prstGeom prst="rect">
            <a:avLst/>
          </a:prstGeom>
          <a:noFill/>
        </p:spPr>
        <p:txBody>
          <a:bodyPr wrap="square" rtlCol="0" anchor="ctr">
            <a:noAutofit/>
          </a:bodyPr>
          <a:lstStyle/>
          <a:p>
            <a:r>
              <a:rPr lang="en-US" b="1" dirty="0" smtClean="0">
                <a:latin typeface="Arial (Body)"/>
              </a:rPr>
              <a:t>13.06%</a:t>
            </a:r>
            <a:endParaRPr lang="en-US" b="1" dirty="0">
              <a:latin typeface="Arial (Body)"/>
            </a:endParaRPr>
          </a:p>
        </p:txBody>
      </p:sp>
      <p:cxnSp>
        <p:nvCxnSpPr>
          <p:cNvPr id="30" name="Straight Connector 29"/>
          <p:cNvCxnSpPr/>
          <p:nvPr/>
        </p:nvCxnSpPr>
        <p:spPr>
          <a:xfrm>
            <a:off x="2161640" y="2292505"/>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34823" y="3872582"/>
            <a:ext cx="493478" cy="409984"/>
          </a:xfrm>
          <a:prstGeom prst="rect">
            <a:avLst/>
          </a:prstGeom>
          <a:noFill/>
        </p:spPr>
        <p:txBody>
          <a:bodyPr wrap="square" rtlCol="0">
            <a:noAutofit/>
          </a:bodyPr>
          <a:lstStyle/>
          <a:p>
            <a:r>
              <a:rPr lang="en-US" i="1" dirty="0" smtClean="0">
                <a:solidFill>
                  <a:srgbClr val="FFC000"/>
                </a:solidFill>
              </a:rPr>
              <a:t>50 bps</a:t>
            </a:r>
          </a:p>
        </p:txBody>
      </p:sp>
      <p:sp>
        <p:nvSpPr>
          <p:cNvPr id="32" name="TextBox 31"/>
          <p:cNvSpPr txBox="1"/>
          <p:nvPr/>
        </p:nvSpPr>
        <p:spPr>
          <a:xfrm>
            <a:off x="2510759" y="2848301"/>
            <a:ext cx="493478" cy="409984"/>
          </a:xfrm>
          <a:prstGeom prst="rect">
            <a:avLst/>
          </a:prstGeom>
          <a:noFill/>
          <a:ln>
            <a:noFill/>
          </a:ln>
        </p:spPr>
        <p:txBody>
          <a:bodyPr wrap="square" rtlCol="0">
            <a:noAutofit/>
          </a:bodyPr>
          <a:lstStyle/>
          <a:p>
            <a:r>
              <a:rPr lang="en-US" i="1" dirty="0" smtClean="0">
                <a:solidFill>
                  <a:schemeClr val="bg2"/>
                </a:solidFill>
              </a:rPr>
              <a:t>356</a:t>
            </a:r>
          </a:p>
          <a:p>
            <a:r>
              <a:rPr lang="en-US" i="1" dirty="0" smtClean="0">
                <a:solidFill>
                  <a:schemeClr val="bg2"/>
                </a:solidFill>
              </a:rPr>
              <a:t>bps</a:t>
            </a:r>
          </a:p>
        </p:txBody>
      </p:sp>
      <p:cxnSp>
        <p:nvCxnSpPr>
          <p:cNvPr id="40" name="Straight Connector 39"/>
          <p:cNvCxnSpPr/>
          <p:nvPr/>
        </p:nvCxnSpPr>
        <p:spPr bwMode="auto">
          <a:xfrm>
            <a:off x="2278329" y="2305926"/>
            <a:ext cx="5000" cy="33489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 name="Title 5"/>
          <p:cNvSpPr>
            <a:spLocks noGrp="1"/>
          </p:cNvSpPr>
          <p:nvPr>
            <p:ph type="title"/>
          </p:nvPr>
        </p:nvSpPr>
        <p:spPr/>
        <p:txBody>
          <a:bodyPr/>
          <a:lstStyle/>
          <a:p>
            <a:r>
              <a:rPr lang="en-US" dirty="0" smtClean="0"/>
              <a:t>Quantifying the </a:t>
            </a:r>
            <a:r>
              <a:rPr lang="en-US" dirty="0"/>
              <a:t>boundaries around credit losses and PPNR </a:t>
            </a:r>
            <a:r>
              <a:rPr lang="en-US" dirty="0" smtClean="0"/>
              <a:t>impairment with the CCAR </a:t>
            </a:r>
            <a:r>
              <a:rPr lang="en-US" dirty="0"/>
              <a:t>2015 </a:t>
            </a:r>
            <a:r>
              <a:rPr lang="en-US" dirty="0" smtClean="0"/>
              <a:t>results and capital adequacy limits</a:t>
            </a:r>
            <a:endParaRPr lang="en-US" dirty="0"/>
          </a:p>
        </p:txBody>
      </p:sp>
      <p:sp>
        <p:nvSpPr>
          <p:cNvPr id="33" name="TextBox 32"/>
          <p:cNvSpPr txBox="1"/>
          <p:nvPr/>
        </p:nvSpPr>
        <p:spPr>
          <a:xfrm>
            <a:off x="440722" y="1438054"/>
            <a:ext cx="4506512"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200" b="1" dirty="0" smtClean="0">
                <a:solidFill>
                  <a:schemeClr val="accent1"/>
                </a:solidFill>
              </a:rPr>
              <a:t>Basel Tier 1 Risk-based Capital ratio</a:t>
            </a:r>
          </a:p>
          <a:p>
            <a:pPr algn="l">
              <a:lnSpc>
                <a:spcPct val="100000"/>
              </a:lnSpc>
              <a:spcBef>
                <a:spcPts val="0"/>
              </a:spcBef>
              <a:spcAft>
                <a:spcPts val="0"/>
              </a:spcAft>
            </a:pPr>
            <a:r>
              <a:rPr lang="en-US" sz="1200" dirty="0" smtClean="0">
                <a:solidFill>
                  <a:schemeClr val="accent1"/>
                </a:solidFill>
              </a:rPr>
              <a:t>% under 2015 BHC Stress scenario</a:t>
            </a:r>
            <a:endParaRPr lang="en-US" sz="1200" dirty="0">
              <a:solidFill>
                <a:schemeClr val="accent1"/>
              </a:solidFill>
            </a:endParaRPr>
          </a:p>
        </p:txBody>
      </p:sp>
      <p:sp>
        <p:nvSpPr>
          <p:cNvPr id="34" name="TextBox 33"/>
          <p:cNvSpPr txBox="1"/>
          <p:nvPr/>
        </p:nvSpPr>
        <p:spPr>
          <a:xfrm>
            <a:off x="342635" y="4054578"/>
            <a:ext cx="1368611" cy="447081"/>
          </a:xfrm>
          <a:prstGeom prst="rect">
            <a:avLst/>
          </a:prstGeom>
          <a:noFill/>
        </p:spPr>
        <p:txBody>
          <a:bodyPr wrap="square" rtlCol="0" anchor="ctr">
            <a:noAutofit/>
          </a:bodyPr>
          <a:lstStyle/>
          <a:p>
            <a:r>
              <a:rPr lang="en-US" b="1" dirty="0" smtClean="0">
                <a:solidFill>
                  <a:srgbClr val="FFC000"/>
                </a:solidFill>
                <a:latin typeface="Arial (Body)"/>
              </a:rPr>
              <a:t>Proposed amber trigger </a:t>
            </a:r>
            <a:r>
              <a:rPr lang="en-US" dirty="0" smtClean="0">
                <a:solidFill>
                  <a:srgbClr val="FFC000"/>
                </a:solidFill>
                <a:latin typeface="Arial (Body)"/>
              </a:rPr>
              <a:t>SHUSA </a:t>
            </a:r>
            <a:r>
              <a:rPr lang="en-US" dirty="0">
                <a:solidFill>
                  <a:srgbClr val="FFC000"/>
                </a:solidFill>
                <a:latin typeface="Arial (Body)"/>
              </a:rPr>
              <a:t>internal post-stress minimum</a:t>
            </a:r>
            <a:endParaRPr lang="en-US" baseline="30000" dirty="0">
              <a:solidFill>
                <a:srgbClr val="FFC000"/>
              </a:solidFill>
              <a:latin typeface="Arial (Body)"/>
            </a:endParaRPr>
          </a:p>
        </p:txBody>
      </p:sp>
      <p:sp>
        <p:nvSpPr>
          <p:cNvPr id="37" name="TextBox 36"/>
          <p:cNvSpPr txBox="1"/>
          <p:nvPr/>
        </p:nvSpPr>
        <p:spPr>
          <a:xfrm>
            <a:off x="1611633" y="4200631"/>
            <a:ext cx="641828" cy="158826"/>
          </a:xfrm>
          <a:prstGeom prst="rect">
            <a:avLst/>
          </a:prstGeom>
          <a:solidFill>
            <a:schemeClr val="bg1"/>
          </a:solidFill>
        </p:spPr>
        <p:txBody>
          <a:bodyPr wrap="square" lIns="0" tIns="0" rIns="0" bIns="0" rtlCol="0" anchor="ctr">
            <a:noAutofit/>
          </a:bodyPr>
          <a:lstStyle/>
          <a:p>
            <a:r>
              <a:rPr lang="en-US" b="1" dirty="0" smtClean="0">
                <a:solidFill>
                  <a:srgbClr val="FFC000"/>
                </a:solidFill>
                <a:latin typeface="Arial (Body)"/>
              </a:rPr>
              <a:t>9.00%</a:t>
            </a:r>
            <a:endParaRPr lang="en-US" b="1" dirty="0">
              <a:solidFill>
                <a:srgbClr val="FFC000"/>
              </a:solidFill>
              <a:latin typeface="Arial (Body)"/>
            </a:endParaRPr>
          </a:p>
        </p:txBody>
      </p:sp>
      <p:cxnSp>
        <p:nvCxnSpPr>
          <p:cNvPr id="38" name="Straight Connector 37"/>
          <p:cNvCxnSpPr/>
          <p:nvPr/>
        </p:nvCxnSpPr>
        <p:spPr>
          <a:xfrm>
            <a:off x="2156640" y="4228335"/>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9914" y="5527461"/>
            <a:ext cx="1328903" cy="286876"/>
          </a:xfrm>
          <a:prstGeom prst="rect">
            <a:avLst/>
          </a:prstGeom>
          <a:noFill/>
        </p:spPr>
        <p:txBody>
          <a:bodyPr wrap="square" rtlCol="0" anchor="ctr">
            <a:noAutofit/>
          </a:bodyPr>
          <a:lstStyle/>
          <a:p>
            <a:r>
              <a:rPr lang="en-US" b="1" dirty="0" smtClean="0">
                <a:latin typeface="Arial (Body)"/>
              </a:rPr>
              <a:t>Regulatory post-stress minimum</a:t>
            </a:r>
            <a:endParaRPr lang="en-US" baseline="30000" dirty="0">
              <a:latin typeface="Arial (Body)"/>
            </a:endParaRPr>
          </a:p>
        </p:txBody>
      </p:sp>
      <p:cxnSp>
        <p:nvCxnSpPr>
          <p:cNvPr id="41" name="Straight Connector 40"/>
          <p:cNvCxnSpPr/>
          <p:nvPr/>
        </p:nvCxnSpPr>
        <p:spPr>
          <a:xfrm>
            <a:off x="2219696" y="5672133"/>
            <a:ext cx="12726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516310" y="5546554"/>
            <a:ext cx="832474" cy="251159"/>
          </a:xfrm>
          <a:prstGeom prst="rect">
            <a:avLst/>
          </a:prstGeom>
          <a:noFill/>
        </p:spPr>
        <p:txBody>
          <a:bodyPr wrap="square" rtlCol="0" anchor="ctr">
            <a:noAutofit/>
          </a:bodyPr>
          <a:lstStyle/>
          <a:p>
            <a:r>
              <a:rPr lang="en-US" b="1" dirty="0" smtClean="0">
                <a:latin typeface="Arial (Body)"/>
              </a:rPr>
              <a:t>6.00%</a:t>
            </a:r>
            <a:endParaRPr lang="en-US" b="1" dirty="0">
              <a:latin typeface="Arial (Body)"/>
            </a:endParaRPr>
          </a:p>
        </p:txBody>
      </p:sp>
      <p:sp>
        <p:nvSpPr>
          <p:cNvPr id="43" name="TextBox 42"/>
          <p:cNvSpPr txBox="1"/>
          <p:nvPr/>
        </p:nvSpPr>
        <p:spPr>
          <a:xfrm>
            <a:off x="2941402" y="4248625"/>
            <a:ext cx="959124" cy="438358"/>
          </a:xfrm>
          <a:prstGeom prst="rect">
            <a:avLst/>
          </a:prstGeom>
          <a:noFill/>
        </p:spPr>
        <p:txBody>
          <a:bodyPr wrap="square" rtlCol="0">
            <a:noAutofit/>
          </a:bodyPr>
          <a:lstStyle/>
          <a:p>
            <a:pPr algn="ctr"/>
            <a:r>
              <a:rPr lang="en-US" b="1" dirty="0" smtClean="0">
                <a:solidFill>
                  <a:schemeClr val="accent1"/>
                </a:solidFill>
              </a:rPr>
              <a:t>Capital surplus for red –  $1,350MM</a:t>
            </a:r>
            <a:r>
              <a:rPr lang="en-US" b="1" baseline="30000" dirty="0" smtClean="0">
                <a:solidFill>
                  <a:schemeClr val="accent1"/>
                </a:solidFill>
              </a:rPr>
              <a:t>1</a:t>
            </a:r>
            <a:r>
              <a:rPr lang="en-US" b="1" dirty="0" smtClean="0">
                <a:solidFill>
                  <a:schemeClr val="accent1"/>
                </a:solidFill>
              </a:rPr>
              <a:t> </a:t>
            </a:r>
            <a:endParaRPr lang="en-US" dirty="0" smtClean="0">
              <a:solidFill>
                <a:schemeClr val="accent1"/>
              </a:solidFill>
            </a:endParaRPr>
          </a:p>
        </p:txBody>
      </p:sp>
      <p:sp>
        <p:nvSpPr>
          <p:cNvPr id="44" name="Right Brace 43"/>
          <p:cNvSpPr/>
          <p:nvPr/>
        </p:nvSpPr>
        <p:spPr>
          <a:xfrm>
            <a:off x="2388372" y="3842374"/>
            <a:ext cx="186721" cy="1106710"/>
          </a:xfrm>
          <a:prstGeom prst="rightBrace">
            <a:avLst>
              <a:gd name="adj1" fmla="val 0"/>
              <a:gd name="adj2" fmla="val 50000"/>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dirty="0">
              <a:solidFill>
                <a:srgbClr val="FFC000"/>
              </a:solidFill>
              <a:latin typeface="Arial (Body)"/>
            </a:endParaRPr>
          </a:p>
        </p:txBody>
      </p:sp>
      <p:sp>
        <p:nvSpPr>
          <p:cNvPr id="45" name="TextBox 44"/>
          <p:cNvSpPr txBox="1"/>
          <p:nvPr/>
        </p:nvSpPr>
        <p:spPr>
          <a:xfrm>
            <a:off x="2582951" y="4262812"/>
            <a:ext cx="493478" cy="409984"/>
          </a:xfrm>
          <a:prstGeom prst="rect">
            <a:avLst/>
          </a:prstGeom>
          <a:noFill/>
        </p:spPr>
        <p:txBody>
          <a:bodyPr wrap="square" rtlCol="0">
            <a:noAutofit/>
          </a:bodyPr>
          <a:lstStyle/>
          <a:p>
            <a:r>
              <a:rPr lang="en-US" i="1" dirty="0" smtClean="0">
                <a:solidFill>
                  <a:schemeClr val="accent1"/>
                </a:solidFill>
              </a:rPr>
              <a:t>150 bps</a:t>
            </a:r>
          </a:p>
        </p:txBody>
      </p:sp>
      <p:sp>
        <p:nvSpPr>
          <p:cNvPr id="48" name="Rectangle 47"/>
          <p:cNvSpPr/>
          <p:nvPr/>
        </p:nvSpPr>
        <p:spPr bwMode="auto">
          <a:xfrm>
            <a:off x="5419725" y="3215100"/>
            <a:ext cx="3033278" cy="312412"/>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$650MM</a:t>
            </a:r>
            <a:endParaRPr lang="en-US" dirty="0">
              <a:solidFill>
                <a:srgbClr val="000000"/>
              </a:solidFill>
            </a:endParaRPr>
          </a:p>
        </p:txBody>
      </p:sp>
      <p:sp>
        <p:nvSpPr>
          <p:cNvPr id="49" name="Rectangle 48"/>
          <p:cNvSpPr/>
          <p:nvPr/>
        </p:nvSpPr>
        <p:spPr bwMode="auto">
          <a:xfrm>
            <a:off x="5419725" y="2718213"/>
            <a:ext cx="3033278" cy="437177"/>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$1,150MM</a:t>
            </a:r>
            <a:endParaRPr lang="en-US" dirty="0">
              <a:solidFill>
                <a:srgbClr val="000000"/>
              </a:solidFill>
            </a:endParaRPr>
          </a:p>
        </p:txBody>
      </p:sp>
      <p:sp>
        <p:nvSpPr>
          <p:cNvPr id="50" name="Rectangle 49"/>
          <p:cNvSpPr/>
          <p:nvPr/>
        </p:nvSpPr>
        <p:spPr bwMode="auto">
          <a:xfrm>
            <a:off x="5419723" y="2064953"/>
            <a:ext cx="3033278" cy="593550"/>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$6,375MM</a:t>
            </a:r>
            <a:endParaRPr lang="en-US" dirty="0">
              <a:solidFill>
                <a:srgbClr val="000000"/>
              </a:solidFill>
            </a:endParaRPr>
          </a:p>
        </p:txBody>
      </p:sp>
      <p:sp>
        <p:nvSpPr>
          <p:cNvPr id="52" name="Rectangle 51"/>
          <p:cNvSpPr/>
          <p:nvPr/>
        </p:nvSpPr>
        <p:spPr bwMode="auto">
          <a:xfrm>
            <a:off x="5419722" y="3587222"/>
            <a:ext cx="3033278" cy="31261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$1,225MM</a:t>
            </a:r>
            <a:endParaRPr lang="en-US" dirty="0">
              <a:solidFill>
                <a:srgbClr val="000000"/>
              </a:solidFill>
            </a:endParaRPr>
          </a:p>
        </p:txBody>
      </p:sp>
      <p:sp>
        <p:nvSpPr>
          <p:cNvPr id="53" name="TextBox 52"/>
          <p:cNvSpPr txBox="1"/>
          <p:nvPr/>
        </p:nvSpPr>
        <p:spPr>
          <a:xfrm rot="16200000">
            <a:off x="3079189" y="3072913"/>
            <a:ext cx="2287506" cy="152616"/>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1100" b="1" dirty="0" smtClean="0">
                <a:solidFill>
                  <a:srgbClr val="FF0000"/>
                </a:solidFill>
              </a:rPr>
              <a:t>Credit losses</a:t>
            </a:r>
            <a:endParaRPr lang="en-US" sz="1100" b="1" dirty="0">
              <a:solidFill>
                <a:srgbClr val="FF0000"/>
              </a:solidFill>
            </a:endParaRPr>
          </a:p>
        </p:txBody>
      </p:sp>
      <p:sp>
        <p:nvSpPr>
          <p:cNvPr id="57" name="Rectangle 56"/>
          <p:cNvSpPr/>
          <p:nvPr/>
        </p:nvSpPr>
        <p:spPr bwMode="auto">
          <a:xfrm>
            <a:off x="5419722" y="3959547"/>
            <a:ext cx="3033278" cy="28419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$350MM</a:t>
            </a:r>
            <a:endParaRPr lang="en-US" dirty="0">
              <a:solidFill>
                <a:srgbClr val="000000"/>
              </a:solidFill>
            </a:endParaRPr>
          </a:p>
        </p:txBody>
      </p:sp>
      <p:sp>
        <p:nvSpPr>
          <p:cNvPr id="64" name="TextBox 63"/>
          <p:cNvSpPr txBox="1"/>
          <p:nvPr/>
        </p:nvSpPr>
        <p:spPr>
          <a:xfrm>
            <a:off x="4146634" y="1438054"/>
            <a:ext cx="4822426" cy="184666"/>
          </a:xfrm>
          <a:prstGeom prst="rect">
            <a:avLst/>
          </a:prstGeom>
          <a:noFill/>
        </p:spPr>
        <p:txBody>
          <a:bodyPr vert="horz" wrap="square" lIns="0" tIns="0" rIns="0" bIns="0" rtlCol="0" anchor="t" anchorCtr="0">
            <a:noAutofit/>
          </a:bodyPr>
          <a:lstStyle/>
          <a:p>
            <a:pPr algn="l">
              <a:lnSpc>
                <a:spcPct val="100000"/>
              </a:lnSpc>
              <a:spcBef>
                <a:spcPts val="0"/>
              </a:spcBef>
              <a:spcAft>
                <a:spcPts val="0"/>
              </a:spcAft>
            </a:pPr>
            <a:r>
              <a:rPr lang="en-US" sz="1200" b="1" dirty="0" smtClean="0">
                <a:solidFill>
                  <a:schemeClr val="accent1"/>
                </a:solidFill>
              </a:rPr>
              <a:t>Credit losses and PPNR impairment &amp; capital surplus allocation</a:t>
            </a:r>
          </a:p>
          <a:p>
            <a:pPr algn="l">
              <a:lnSpc>
                <a:spcPct val="100000"/>
              </a:lnSpc>
              <a:spcBef>
                <a:spcPts val="0"/>
              </a:spcBef>
              <a:spcAft>
                <a:spcPts val="0"/>
              </a:spcAft>
            </a:pPr>
            <a:r>
              <a:rPr lang="en-US" sz="1200" dirty="0" smtClean="0">
                <a:solidFill>
                  <a:schemeClr val="accent1"/>
                </a:solidFill>
              </a:rPr>
              <a:t>9Q Cumulative CCAR 2015</a:t>
            </a:r>
            <a:endParaRPr lang="en-US" sz="1200" dirty="0">
              <a:solidFill>
                <a:schemeClr val="accent1"/>
              </a:solidFill>
            </a:endParaRPr>
          </a:p>
        </p:txBody>
      </p:sp>
      <p:sp>
        <p:nvSpPr>
          <p:cNvPr id="65" name="TextBox 64"/>
          <p:cNvSpPr txBox="1"/>
          <p:nvPr/>
        </p:nvSpPr>
        <p:spPr>
          <a:xfrm rot="16200000">
            <a:off x="3260271" y="5107146"/>
            <a:ext cx="2012963" cy="240234"/>
          </a:xfrm>
          <a:prstGeom prst="rect">
            <a:avLst/>
          </a:prstGeom>
          <a:noFill/>
        </p:spPr>
        <p:txBody>
          <a:bodyPr vert="horz" wrap="square" lIns="0" tIns="0" rIns="0" bIns="0" rtlCol="0" anchor="t" anchorCtr="0">
            <a:noAutofit/>
          </a:bodyPr>
          <a:lstStyle/>
          <a:p>
            <a:pPr>
              <a:lnSpc>
                <a:spcPct val="100000"/>
              </a:lnSpc>
              <a:spcBef>
                <a:spcPts val="0"/>
              </a:spcBef>
              <a:spcAft>
                <a:spcPts val="0"/>
              </a:spcAft>
            </a:pPr>
            <a:r>
              <a:rPr lang="en-US" sz="1100" b="1" dirty="0" smtClean="0">
                <a:solidFill>
                  <a:srgbClr val="FF0000"/>
                </a:solidFill>
              </a:rPr>
              <a:t>PPNR impairment</a:t>
            </a:r>
            <a:endParaRPr lang="en-US" sz="1100" b="1" dirty="0">
              <a:solidFill>
                <a:srgbClr val="FF0000"/>
              </a:solidFill>
            </a:endParaRPr>
          </a:p>
        </p:txBody>
      </p:sp>
      <p:sp>
        <p:nvSpPr>
          <p:cNvPr id="66" name="Rectangle 65"/>
          <p:cNvSpPr/>
          <p:nvPr/>
        </p:nvSpPr>
        <p:spPr bwMode="auto">
          <a:xfrm>
            <a:off x="5393508" y="4689644"/>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$22,025MM</a:t>
            </a:r>
            <a:endParaRPr lang="en-US" dirty="0">
              <a:solidFill>
                <a:schemeClr val="tx2"/>
              </a:solidFill>
            </a:endParaRPr>
          </a:p>
        </p:txBody>
      </p:sp>
      <p:sp>
        <p:nvSpPr>
          <p:cNvPr id="67" name="Rectangle 66"/>
          <p:cNvSpPr/>
          <p:nvPr/>
        </p:nvSpPr>
        <p:spPr bwMode="auto">
          <a:xfrm>
            <a:off x="6475141" y="4677971"/>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$18,725MM</a:t>
            </a:r>
            <a:endParaRPr lang="en-US" dirty="0">
              <a:solidFill>
                <a:schemeClr val="tx2"/>
              </a:solidFill>
            </a:endParaRPr>
          </a:p>
        </p:txBody>
      </p:sp>
      <p:sp>
        <p:nvSpPr>
          <p:cNvPr id="68" name="TextBox 67"/>
          <p:cNvSpPr txBox="1"/>
          <p:nvPr/>
        </p:nvSpPr>
        <p:spPr>
          <a:xfrm>
            <a:off x="6243454" y="5150474"/>
            <a:ext cx="196588" cy="462884"/>
          </a:xfrm>
          <a:prstGeom prst="rect">
            <a:avLst/>
          </a:prstGeom>
          <a:noFill/>
        </p:spPr>
        <p:txBody>
          <a:bodyPr wrap="square" rtlCol="0">
            <a:noAutofit/>
          </a:bodyPr>
          <a:lstStyle/>
          <a:p>
            <a:r>
              <a:rPr lang="en-US" sz="2000" dirty="0" smtClean="0">
                <a:solidFill>
                  <a:srgbClr val="000000"/>
                </a:solidFill>
              </a:rPr>
              <a:t>-</a:t>
            </a:r>
            <a:endParaRPr lang="en-US" sz="2000" dirty="0">
              <a:solidFill>
                <a:srgbClr val="000000"/>
              </a:solidFill>
            </a:endParaRPr>
          </a:p>
        </p:txBody>
      </p:sp>
      <p:sp>
        <p:nvSpPr>
          <p:cNvPr id="69" name="TextBox 68"/>
          <p:cNvSpPr txBox="1"/>
          <p:nvPr/>
        </p:nvSpPr>
        <p:spPr>
          <a:xfrm>
            <a:off x="7325737" y="5197086"/>
            <a:ext cx="312317" cy="462884"/>
          </a:xfrm>
          <a:prstGeom prst="rect">
            <a:avLst/>
          </a:prstGeom>
          <a:noFill/>
        </p:spPr>
        <p:txBody>
          <a:bodyPr wrap="square" rtlCol="0">
            <a:noAutofit/>
          </a:bodyPr>
          <a:lstStyle/>
          <a:p>
            <a:r>
              <a:rPr lang="en-US" sz="2000" dirty="0" smtClean="0">
                <a:solidFill>
                  <a:srgbClr val="000000"/>
                </a:solidFill>
              </a:rPr>
              <a:t>=</a:t>
            </a:r>
            <a:endParaRPr lang="en-US" sz="2000" dirty="0">
              <a:solidFill>
                <a:srgbClr val="000000"/>
              </a:solidFill>
            </a:endParaRPr>
          </a:p>
        </p:txBody>
      </p:sp>
      <p:sp>
        <p:nvSpPr>
          <p:cNvPr id="70" name="TextBox 69"/>
          <p:cNvSpPr txBox="1"/>
          <p:nvPr/>
        </p:nvSpPr>
        <p:spPr>
          <a:xfrm>
            <a:off x="5294173" y="4363164"/>
            <a:ext cx="1045383" cy="357021"/>
          </a:xfrm>
          <a:prstGeom prst="rect">
            <a:avLst/>
          </a:prstGeom>
          <a:noFill/>
        </p:spPr>
        <p:txBody>
          <a:bodyPr wrap="square" rtlCol="0">
            <a:spAutoFit/>
          </a:bodyPr>
          <a:lstStyle/>
          <a:p>
            <a:r>
              <a:rPr lang="en-US" b="1" dirty="0" smtClean="0"/>
              <a:t>BHC Base</a:t>
            </a:r>
          </a:p>
          <a:p>
            <a:r>
              <a:rPr lang="en-US" b="1" dirty="0" smtClean="0"/>
              <a:t>$9,950MM</a:t>
            </a:r>
            <a:endParaRPr lang="en-US" b="1" dirty="0"/>
          </a:p>
        </p:txBody>
      </p:sp>
      <p:sp>
        <p:nvSpPr>
          <p:cNvPr id="71" name="TextBox 70"/>
          <p:cNvSpPr txBox="1"/>
          <p:nvPr/>
        </p:nvSpPr>
        <p:spPr>
          <a:xfrm>
            <a:off x="6375806" y="4363164"/>
            <a:ext cx="1045383" cy="357021"/>
          </a:xfrm>
          <a:prstGeom prst="rect">
            <a:avLst/>
          </a:prstGeom>
          <a:noFill/>
        </p:spPr>
        <p:txBody>
          <a:bodyPr wrap="square" rtlCol="0">
            <a:spAutoFit/>
          </a:bodyPr>
          <a:lstStyle/>
          <a:p>
            <a:r>
              <a:rPr lang="en-US" b="1" dirty="0" smtClean="0"/>
              <a:t>BHC Stress $6,275MM</a:t>
            </a:r>
            <a:endParaRPr lang="en-US" b="1" dirty="0"/>
          </a:p>
        </p:txBody>
      </p:sp>
      <p:sp>
        <p:nvSpPr>
          <p:cNvPr id="73" name="TextBox 72"/>
          <p:cNvSpPr txBox="1"/>
          <p:nvPr/>
        </p:nvSpPr>
        <p:spPr>
          <a:xfrm>
            <a:off x="4326709" y="4659773"/>
            <a:ext cx="1093016" cy="224677"/>
          </a:xfrm>
          <a:prstGeom prst="rect">
            <a:avLst/>
          </a:prstGeom>
          <a:noFill/>
        </p:spPr>
        <p:txBody>
          <a:bodyPr wrap="square" rtlCol="0">
            <a:spAutoFit/>
          </a:bodyPr>
          <a:lstStyle/>
          <a:p>
            <a:pPr algn="l"/>
            <a:r>
              <a:rPr lang="en-US" b="1" dirty="0" smtClean="0"/>
              <a:t>Total Revenue</a:t>
            </a:r>
            <a:endParaRPr lang="en-US" b="1" dirty="0"/>
          </a:p>
        </p:txBody>
      </p:sp>
      <p:sp>
        <p:nvSpPr>
          <p:cNvPr id="74" name="TextBox 73"/>
          <p:cNvSpPr txBox="1"/>
          <p:nvPr/>
        </p:nvSpPr>
        <p:spPr>
          <a:xfrm>
            <a:off x="4326709" y="4982495"/>
            <a:ext cx="1093016" cy="357021"/>
          </a:xfrm>
          <a:prstGeom prst="rect">
            <a:avLst/>
          </a:prstGeom>
          <a:noFill/>
        </p:spPr>
        <p:txBody>
          <a:bodyPr wrap="square" rtlCol="0">
            <a:spAutoFit/>
          </a:bodyPr>
          <a:lstStyle/>
          <a:p>
            <a:pPr algn="l"/>
            <a:r>
              <a:rPr lang="en-US" b="1" dirty="0" smtClean="0"/>
              <a:t>Expenses due to Op. risk</a:t>
            </a:r>
            <a:r>
              <a:rPr lang="en-US" b="1" baseline="30000" dirty="0" smtClean="0"/>
              <a:t>3</a:t>
            </a:r>
            <a:endParaRPr lang="en-US" b="1" dirty="0"/>
          </a:p>
        </p:txBody>
      </p:sp>
      <p:sp>
        <p:nvSpPr>
          <p:cNvPr id="75" name="TextBox 74"/>
          <p:cNvSpPr txBox="1"/>
          <p:nvPr/>
        </p:nvSpPr>
        <p:spPr>
          <a:xfrm>
            <a:off x="4326709" y="5279784"/>
            <a:ext cx="1093016" cy="357021"/>
          </a:xfrm>
          <a:prstGeom prst="rect">
            <a:avLst/>
          </a:prstGeom>
          <a:noFill/>
        </p:spPr>
        <p:txBody>
          <a:bodyPr wrap="square" rtlCol="0">
            <a:spAutoFit/>
          </a:bodyPr>
          <a:lstStyle/>
          <a:p>
            <a:pPr algn="l"/>
            <a:r>
              <a:rPr lang="en-US" b="1" dirty="0" smtClean="0"/>
              <a:t>Expenses due to RV</a:t>
            </a:r>
            <a:r>
              <a:rPr lang="en-US" b="1" baseline="30000" dirty="0" smtClean="0"/>
              <a:t>4</a:t>
            </a:r>
            <a:endParaRPr lang="en-US" b="1" dirty="0"/>
          </a:p>
        </p:txBody>
      </p:sp>
      <p:sp>
        <p:nvSpPr>
          <p:cNvPr id="76" name="TextBox 75"/>
          <p:cNvSpPr txBox="1"/>
          <p:nvPr/>
        </p:nvSpPr>
        <p:spPr>
          <a:xfrm>
            <a:off x="4326709" y="5550197"/>
            <a:ext cx="1093016" cy="357021"/>
          </a:xfrm>
          <a:prstGeom prst="rect">
            <a:avLst/>
          </a:prstGeom>
          <a:noFill/>
        </p:spPr>
        <p:txBody>
          <a:bodyPr wrap="square" rtlCol="0">
            <a:spAutoFit/>
          </a:bodyPr>
          <a:lstStyle/>
          <a:p>
            <a:pPr algn="l"/>
            <a:r>
              <a:rPr lang="en-US" b="1" dirty="0" smtClean="0"/>
              <a:t>Non-Interest Expense</a:t>
            </a:r>
            <a:endParaRPr lang="en-US" b="1" dirty="0"/>
          </a:p>
        </p:txBody>
      </p:sp>
      <p:sp>
        <p:nvSpPr>
          <p:cNvPr id="77" name="Rectangle 76"/>
          <p:cNvSpPr/>
          <p:nvPr/>
        </p:nvSpPr>
        <p:spPr bwMode="auto">
          <a:xfrm>
            <a:off x="5393508" y="5623642"/>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$8,450MM</a:t>
            </a:r>
            <a:endParaRPr lang="en-US" dirty="0">
              <a:solidFill>
                <a:srgbClr val="000000"/>
              </a:solidFill>
            </a:endParaRPr>
          </a:p>
        </p:txBody>
      </p:sp>
      <p:sp>
        <p:nvSpPr>
          <p:cNvPr id="78" name="Rectangle 77"/>
          <p:cNvSpPr/>
          <p:nvPr/>
        </p:nvSpPr>
        <p:spPr bwMode="auto">
          <a:xfrm>
            <a:off x="6475141" y="5611969"/>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$7,875MM</a:t>
            </a:r>
            <a:endParaRPr lang="en-US" dirty="0">
              <a:solidFill>
                <a:srgbClr val="000000"/>
              </a:solidFill>
            </a:endParaRPr>
          </a:p>
        </p:txBody>
      </p:sp>
      <p:sp>
        <p:nvSpPr>
          <p:cNvPr id="79" name="Rectangle 78"/>
          <p:cNvSpPr/>
          <p:nvPr/>
        </p:nvSpPr>
        <p:spPr bwMode="auto">
          <a:xfrm>
            <a:off x="5393508" y="5047086"/>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$625MM</a:t>
            </a:r>
            <a:endParaRPr lang="en-US" dirty="0">
              <a:solidFill>
                <a:srgbClr val="000000"/>
              </a:solidFill>
            </a:endParaRPr>
          </a:p>
        </p:txBody>
      </p:sp>
      <p:sp>
        <p:nvSpPr>
          <p:cNvPr id="80" name="Rectangle 79"/>
          <p:cNvSpPr/>
          <p:nvPr/>
        </p:nvSpPr>
        <p:spPr bwMode="auto">
          <a:xfrm>
            <a:off x="6475141" y="5035413"/>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$1,125MM</a:t>
            </a:r>
            <a:endParaRPr lang="en-US" dirty="0">
              <a:solidFill>
                <a:srgbClr val="000000"/>
              </a:solidFill>
            </a:endParaRPr>
          </a:p>
        </p:txBody>
      </p:sp>
      <p:sp>
        <p:nvSpPr>
          <p:cNvPr id="81" name="Rectangle 80"/>
          <p:cNvSpPr/>
          <p:nvPr/>
        </p:nvSpPr>
        <p:spPr bwMode="auto">
          <a:xfrm>
            <a:off x="5393508" y="5280217"/>
            <a:ext cx="863953" cy="254966"/>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$2,975MM</a:t>
            </a:r>
            <a:endParaRPr lang="en-US" dirty="0">
              <a:solidFill>
                <a:srgbClr val="000000"/>
              </a:solidFill>
            </a:endParaRPr>
          </a:p>
        </p:txBody>
      </p:sp>
      <p:sp>
        <p:nvSpPr>
          <p:cNvPr id="82" name="Rectangle 81"/>
          <p:cNvSpPr/>
          <p:nvPr/>
        </p:nvSpPr>
        <p:spPr bwMode="auto">
          <a:xfrm>
            <a:off x="6475141" y="5255796"/>
            <a:ext cx="863953" cy="280463"/>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$3,450MM</a:t>
            </a:r>
            <a:endParaRPr lang="en-US" dirty="0">
              <a:solidFill>
                <a:srgbClr val="000000"/>
              </a:solidFill>
            </a:endParaRPr>
          </a:p>
        </p:txBody>
      </p:sp>
      <p:sp>
        <p:nvSpPr>
          <p:cNvPr id="87" name="Rectangle 86"/>
          <p:cNvSpPr/>
          <p:nvPr/>
        </p:nvSpPr>
        <p:spPr bwMode="auto">
          <a:xfrm>
            <a:off x="7598268" y="4677971"/>
            <a:ext cx="863953" cy="308508"/>
          </a:xfrm>
          <a:prstGeom prst="rect">
            <a:avLst/>
          </a:prstGeom>
          <a:solidFill>
            <a:schemeClr val="bg1"/>
          </a:solid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chemeClr val="tx2"/>
                </a:solidFill>
              </a:rPr>
              <a:t>$3,300MM</a:t>
            </a:r>
            <a:endParaRPr lang="en-US" dirty="0">
              <a:solidFill>
                <a:schemeClr val="tx2"/>
              </a:solidFill>
            </a:endParaRPr>
          </a:p>
        </p:txBody>
      </p:sp>
      <p:sp>
        <p:nvSpPr>
          <p:cNvPr id="88" name="Rectangle 87"/>
          <p:cNvSpPr/>
          <p:nvPr/>
        </p:nvSpPr>
        <p:spPr bwMode="auto">
          <a:xfrm>
            <a:off x="7598268" y="5611969"/>
            <a:ext cx="863953" cy="280463"/>
          </a:xfrm>
          <a:prstGeom prst="rect">
            <a:avLst/>
          </a:prstGeom>
          <a:noFill/>
          <a:ln w="1270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$600MM</a:t>
            </a:r>
            <a:endParaRPr lang="en-US" dirty="0">
              <a:solidFill>
                <a:srgbClr val="000000"/>
              </a:solidFill>
            </a:endParaRPr>
          </a:p>
        </p:txBody>
      </p:sp>
      <p:sp>
        <p:nvSpPr>
          <p:cNvPr id="89" name="Rectangle 88"/>
          <p:cNvSpPr/>
          <p:nvPr/>
        </p:nvSpPr>
        <p:spPr bwMode="auto">
          <a:xfrm>
            <a:off x="7598268" y="5035413"/>
            <a:ext cx="863953" cy="174145"/>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$500MM</a:t>
            </a:r>
            <a:endParaRPr lang="en-US" dirty="0">
              <a:solidFill>
                <a:srgbClr val="000000"/>
              </a:solidFill>
            </a:endParaRPr>
          </a:p>
        </p:txBody>
      </p:sp>
      <p:sp>
        <p:nvSpPr>
          <p:cNvPr id="90" name="Rectangle 89"/>
          <p:cNvSpPr/>
          <p:nvPr/>
        </p:nvSpPr>
        <p:spPr bwMode="auto">
          <a:xfrm>
            <a:off x="7598268" y="5255796"/>
            <a:ext cx="863953" cy="280463"/>
          </a:xfrm>
          <a:prstGeom prst="rect">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eaLnBrk="0" hangingPunct="0">
              <a:lnSpc>
                <a:spcPct val="100000"/>
              </a:lnSpc>
            </a:pPr>
            <a:r>
              <a:rPr lang="en-US" dirty="0" smtClean="0">
                <a:solidFill>
                  <a:srgbClr val="000000"/>
                </a:solidFill>
              </a:rPr>
              <a:t>$475MM</a:t>
            </a:r>
            <a:endParaRPr lang="en-US" dirty="0">
              <a:solidFill>
                <a:srgbClr val="000000"/>
              </a:solidFill>
            </a:endParaRPr>
          </a:p>
        </p:txBody>
      </p:sp>
      <p:sp>
        <p:nvSpPr>
          <p:cNvPr id="91" name="TextBox 90"/>
          <p:cNvSpPr txBox="1"/>
          <p:nvPr/>
        </p:nvSpPr>
        <p:spPr>
          <a:xfrm>
            <a:off x="6055595" y="1881606"/>
            <a:ext cx="1685804" cy="224677"/>
          </a:xfrm>
          <a:prstGeom prst="rect">
            <a:avLst/>
          </a:prstGeom>
          <a:noFill/>
        </p:spPr>
        <p:txBody>
          <a:bodyPr wrap="square" rtlCol="0">
            <a:spAutoFit/>
          </a:bodyPr>
          <a:lstStyle/>
          <a:p>
            <a:r>
              <a:rPr lang="en-US" b="1" dirty="0" smtClean="0"/>
              <a:t>BHC Stress $9,750MM</a:t>
            </a:r>
            <a:endParaRPr lang="en-US" b="1" dirty="0"/>
          </a:p>
        </p:txBody>
      </p:sp>
      <p:sp>
        <p:nvSpPr>
          <p:cNvPr id="92" name="TextBox 91"/>
          <p:cNvSpPr txBox="1"/>
          <p:nvPr/>
        </p:nvSpPr>
        <p:spPr>
          <a:xfrm>
            <a:off x="7498933" y="4363164"/>
            <a:ext cx="1045383" cy="357021"/>
          </a:xfrm>
          <a:prstGeom prst="rect">
            <a:avLst/>
          </a:prstGeom>
          <a:noFill/>
        </p:spPr>
        <p:txBody>
          <a:bodyPr wrap="square" rtlCol="0">
            <a:spAutoFit/>
          </a:bodyPr>
          <a:lstStyle/>
          <a:p>
            <a:r>
              <a:rPr lang="en-US" b="1" dirty="0" smtClean="0"/>
              <a:t>Impairment</a:t>
            </a:r>
          </a:p>
          <a:p>
            <a:r>
              <a:rPr lang="en-US" b="1" dirty="0" smtClean="0"/>
              <a:t>$3,675MM</a:t>
            </a:r>
            <a:endParaRPr lang="en-US" b="1" dirty="0"/>
          </a:p>
        </p:txBody>
      </p:sp>
      <p:sp>
        <p:nvSpPr>
          <p:cNvPr id="11" name="Rectangle 10"/>
          <p:cNvSpPr/>
          <p:nvPr/>
        </p:nvSpPr>
        <p:spPr>
          <a:xfrm>
            <a:off x="4326710" y="2237731"/>
            <a:ext cx="1093015" cy="246221"/>
          </a:xfrm>
          <a:prstGeom prst="rect">
            <a:avLst/>
          </a:prstGeom>
        </p:spPr>
        <p:txBody>
          <a:bodyPr wrap="square">
            <a:spAutoFit/>
          </a:bodyPr>
          <a:lstStyle/>
          <a:p>
            <a:pPr algn="l" eaLnBrk="0" hangingPunct="0">
              <a:lnSpc>
                <a:spcPct val="100000"/>
              </a:lnSpc>
            </a:pPr>
            <a:r>
              <a:rPr lang="en-US" b="1" dirty="0">
                <a:solidFill>
                  <a:srgbClr val="000000"/>
                </a:solidFill>
              </a:rPr>
              <a:t>SCUSA Auto</a:t>
            </a:r>
            <a:r>
              <a:rPr lang="en-US" b="1" baseline="30000" dirty="0">
                <a:solidFill>
                  <a:srgbClr val="000000"/>
                </a:solidFill>
              </a:rPr>
              <a:t>2</a:t>
            </a:r>
            <a:r>
              <a:rPr lang="en-US" b="1" dirty="0">
                <a:solidFill>
                  <a:srgbClr val="000000"/>
                </a:solidFill>
              </a:rPr>
              <a:t> </a:t>
            </a:r>
          </a:p>
        </p:txBody>
      </p:sp>
      <p:sp>
        <p:nvSpPr>
          <p:cNvPr id="12" name="Rectangle 11"/>
          <p:cNvSpPr/>
          <p:nvPr/>
        </p:nvSpPr>
        <p:spPr>
          <a:xfrm>
            <a:off x="4326710" y="2758290"/>
            <a:ext cx="1066799" cy="357021"/>
          </a:xfrm>
          <a:prstGeom prst="rect">
            <a:avLst/>
          </a:prstGeom>
        </p:spPr>
        <p:txBody>
          <a:bodyPr wrap="square">
            <a:spAutoFit/>
          </a:bodyPr>
          <a:lstStyle/>
          <a:p>
            <a:pPr algn="l"/>
            <a:r>
              <a:rPr lang="en-US" b="1" dirty="0">
                <a:solidFill>
                  <a:srgbClr val="000000"/>
                </a:solidFill>
              </a:rPr>
              <a:t>SCUSA Unsecured </a:t>
            </a:r>
            <a:endParaRPr lang="en-US" b="1" dirty="0"/>
          </a:p>
        </p:txBody>
      </p:sp>
      <p:sp>
        <p:nvSpPr>
          <p:cNvPr id="13" name="Rectangle 12"/>
          <p:cNvSpPr/>
          <p:nvPr/>
        </p:nvSpPr>
        <p:spPr>
          <a:xfrm>
            <a:off x="4326710" y="3192795"/>
            <a:ext cx="1136983" cy="357021"/>
          </a:xfrm>
          <a:prstGeom prst="rect">
            <a:avLst/>
          </a:prstGeom>
        </p:spPr>
        <p:txBody>
          <a:bodyPr wrap="square">
            <a:spAutoFit/>
          </a:bodyPr>
          <a:lstStyle/>
          <a:p>
            <a:pPr algn="l"/>
            <a:r>
              <a:rPr lang="en-US" b="1" dirty="0">
                <a:solidFill>
                  <a:srgbClr val="000000"/>
                </a:solidFill>
              </a:rPr>
              <a:t>SBNA Retail + Other </a:t>
            </a:r>
            <a:endParaRPr lang="en-US" b="1" dirty="0"/>
          </a:p>
        </p:txBody>
      </p:sp>
      <p:sp>
        <p:nvSpPr>
          <p:cNvPr id="16" name="Rectangle 15"/>
          <p:cNvSpPr/>
          <p:nvPr/>
        </p:nvSpPr>
        <p:spPr>
          <a:xfrm>
            <a:off x="4326710" y="3574865"/>
            <a:ext cx="1093012" cy="357021"/>
          </a:xfrm>
          <a:prstGeom prst="rect">
            <a:avLst/>
          </a:prstGeom>
        </p:spPr>
        <p:txBody>
          <a:bodyPr wrap="square">
            <a:spAutoFit/>
          </a:bodyPr>
          <a:lstStyle/>
          <a:p>
            <a:pPr algn="l"/>
            <a:r>
              <a:rPr lang="en-US" b="1" dirty="0">
                <a:solidFill>
                  <a:srgbClr val="000000"/>
                </a:solidFill>
              </a:rPr>
              <a:t>SBNA Wholesale </a:t>
            </a:r>
            <a:endParaRPr lang="en-US" b="1" dirty="0"/>
          </a:p>
        </p:txBody>
      </p:sp>
      <p:sp>
        <p:nvSpPr>
          <p:cNvPr id="23" name="Rectangle 22"/>
          <p:cNvSpPr/>
          <p:nvPr/>
        </p:nvSpPr>
        <p:spPr>
          <a:xfrm>
            <a:off x="4339817" y="3990784"/>
            <a:ext cx="1066798" cy="224677"/>
          </a:xfrm>
          <a:prstGeom prst="rect">
            <a:avLst/>
          </a:prstGeom>
        </p:spPr>
        <p:txBody>
          <a:bodyPr wrap="square">
            <a:spAutoFit/>
          </a:bodyPr>
          <a:lstStyle/>
          <a:p>
            <a:pPr algn="l"/>
            <a:r>
              <a:rPr lang="en-US" b="1" dirty="0">
                <a:solidFill>
                  <a:srgbClr val="000000"/>
                </a:solidFill>
              </a:rPr>
              <a:t>GBM</a:t>
            </a:r>
            <a:endParaRPr lang="en-US" b="1" dirty="0"/>
          </a:p>
        </p:txBody>
      </p:sp>
      <p:sp>
        <p:nvSpPr>
          <p:cNvPr id="94" name="Freeform 93"/>
          <p:cNvSpPr/>
          <p:nvPr/>
        </p:nvSpPr>
        <p:spPr bwMode="auto">
          <a:xfrm>
            <a:off x="8506622" y="2845361"/>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5" name="Freeform 94"/>
          <p:cNvSpPr/>
          <p:nvPr/>
        </p:nvSpPr>
        <p:spPr bwMode="auto">
          <a:xfrm>
            <a:off x="8506622" y="2270288"/>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6" name="Freeform 95"/>
          <p:cNvSpPr/>
          <p:nvPr/>
        </p:nvSpPr>
        <p:spPr bwMode="auto">
          <a:xfrm>
            <a:off x="8506622" y="327986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7" name="Freeform 96"/>
          <p:cNvSpPr/>
          <p:nvPr/>
        </p:nvSpPr>
        <p:spPr bwMode="auto">
          <a:xfrm>
            <a:off x="8506622" y="3679506"/>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8" name="Freeform 97"/>
          <p:cNvSpPr/>
          <p:nvPr/>
        </p:nvSpPr>
        <p:spPr bwMode="auto">
          <a:xfrm>
            <a:off x="8506622" y="4011683"/>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99" name="Freeform 98"/>
          <p:cNvSpPr/>
          <p:nvPr/>
        </p:nvSpPr>
        <p:spPr bwMode="auto">
          <a:xfrm>
            <a:off x="8506622" y="474078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00" name="Freeform 99"/>
          <p:cNvSpPr/>
          <p:nvPr/>
        </p:nvSpPr>
        <p:spPr bwMode="auto">
          <a:xfrm>
            <a:off x="8506622" y="5037035"/>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02" name="Freeform 101"/>
          <p:cNvSpPr/>
          <p:nvPr/>
        </p:nvSpPr>
        <p:spPr bwMode="auto">
          <a:xfrm>
            <a:off x="8506622" y="5292860"/>
            <a:ext cx="109728" cy="18288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pitchFamily="-112" charset="-128"/>
              <a:cs typeface="ＭＳ Ｐゴシック" pitchFamily="-112" charset="-128"/>
            </a:endParaRPr>
          </a:p>
        </p:txBody>
      </p:sp>
      <p:sp>
        <p:nvSpPr>
          <p:cNvPr id="104" name="TextBox 103"/>
          <p:cNvSpPr txBox="1"/>
          <p:nvPr/>
        </p:nvSpPr>
        <p:spPr>
          <a:xfrm>
            <a:off x="8549842" y="2240327"/>
            <a:ext cx="545342" cy="224677"/>
          </a:xfrm>
          <a:prstGeom prst="rect">
            <a:avLst/>
          </a:prstGeom>
          <a:noFill/>
        </p:spPr>
        <p:txBody>
          <a:bodyPr wrap="none" rtlCol="0">
            <a:spAutoFit/>
          </a:bodyPr>
          <a:lstStyle/>
          <a:p>
            <a:r>
              <a:rPr lang="en-US" dirty="0" smtClean="0">
                <a:solidFill>
                  <a:schemeClr val="tx2"/>
                </a:solidFill>
              </a:rPr>
              <a:t>45.5%</a:t>
            </a:r>
            <a:endParaRPr lang="en-US" dirty="0">
              <a:solidFill>
                <a:schemeClr val="tx2"/>
              </a:solidFill>
            </a:endParaRPr>
          </a:p>
        </p:txBody>
      </p:sp>
      <p:sp>
        <p:nvSpPr>
          <p:cNvPr id="105" name="TextBox 104"/>
          <p:cNvSpPr txBox="1"/>
          <p:nvPr/>
        </p:nvSpPr>
        <p:spPr>
          <a:xfrm>
            <a:off x="8585109" y="2824462"/>
            <a:ext cx="474810" cy="224677"/>
          </a:xfrm>
          <a:prstGeom prst="rect">
            <a:avLst/>
          </a:prstGeom>
          <a:noFill/>
        </p:spPr>
        <p:txBody>
          <a:bodyPr wrap="none" rtlCol="0">
            <a:spAutoFit/>
          </a:bodyPr>
          <a:lstStyle/>
          <a:p>
            <a:r>
              <a:rPr lang="en-US" dirty="0" smtClean="0">
                <a:solidFill>
                  <a:schemeClr val="tx2"/>
                </a:solidFill>
              </a:rPr>
              <a:t>8.1%</a:t>
            </a:r>
            <a:endParaRPr lang="en-US" dirty="0">
              <a:solidFill>
                <a:schemeClr val="tx2"/>
              </a:solidFill>
            </a:endParaRPr>
          </a:p>
        </p:txBody>
      </p:sp>
      <p:sp>
        <p:nvSpPr>
          <p:cNvPr id="106" name="TextBox 105"/>
          <p:cNvSpPr txBox="1"/>
          <p:nvPr/>
        </p:nvSpPr>
        <p:spPr>
          <a:xfrm>
            <a:off x="8585107" y="3255048"/>
            <a:ext cx="474810" cy="224677"/>
          </a:xfrm>
          <a:prstGeom prst="rect">
            <a:avLst/>
          </a:prstGeom>
          <a:noFill/>
        </p:spPr>
        <p:txBody>
          <a:bodyPr wrap="none" rtlCol="0">
            <a:spAutoFit/>
          </a:bodyPr>
          <a:lstStyle/>
          <a:p>
            <a:r>
              <a:rPr lang="en-US" dirty="0" smtClean="0">
                <a:solidFill>
                  <a:schemeClr val="tx2"/>
                </a:solidFill>
              </a:rPr>
              <a:t>4.7%</a:t>
            </a:r>
            <a:endParaRPr lang="en-US" dirty="0">
              <a:solidFill>
                <a:schemeClr val="tx2"/>
              </a:solidFill>
            </a:endParaRPr>
          </a:p>
        </p:txBody>
      </p:sp>
      <p:sp>
        <p:nvSpPr>
          <p:cNvPr id="107" name="TextBox 106"/>
          <p:cNvSpPr txBox="1"/>
          <p:nvPr/>
        </p:nvSpPr>
        <p:spPr>
          <a:xfrm>
            <a:off x="8585108" y="3658607"/>
            <a:ext cx="474810" cy="224677"/>
          </a:xfrm>
          <a:prstGeom prst="rect">
            <a:avLst/>
          </a:prstGeom>
          <a:noFill/>
        </p:spPr>
        <p:txBody>
          <a:bodyPr wrap="none" rtlCol="0">
            <a:spAutoFit/>
          </a:bodyPr>
          <a:lstStyle/>
          <a:p>
            <a:r>
              <a:rPr lang="en-US" dirty="0" smtClean="0">
                <a:solidFill>
                  <a:schemeClr val="tx2"/>
                </a:solidFill>
              </a:rPr>
              <a:t>8.7%</a:t>
            </a:r>
            <a:endParaRPr lang="en-US" dirty="0">
              <a:solidFill>
                <a:schemeClr val="tx2"/>
              </a:solidFill>
            </a:endParaRPr>
          </a:p>
        </p:txBody>
      </p:sp>
      <p:sp>
        <p:nvSpPr>
          <p:cNvPr id="108" name="TextBox 107"/>
          <p:cNvSpPr txBox="1"/>
          <p:nvPr/>
        </p:nvSpPr>
        <p:spPr>
          <a:xfrm>
            <a:off x="8585108" y="3983428"/>
            <a:ext cx="474810" cy="224677"/>
          </a:xfrm>
          <a:prstGeom prst="rect">
            <a:avLst/>
          </a:prstGeom>
          <a:noFill/>
        </p:spPr>
        <p:txBody>
          <a:bodyPr wrap="none" rtlCol="0">
            <a:spAutoFit/>
          </a:bodyPr>
          <a:lstStyle/>
          <a:p>
            <a:r>
              <a:rPr lang="en-US" dirty="0" smtClean="0">
                <a:solidFill>
                  <a:schemeClr val="tx2"/>
                </a:solidFill>
              </a:rPr>
              <a:t>2.5%</a:t>
            </a:r>
            <a:endParaRPr lang="en-US" dirty="0">
              <a:solidFill>
                <a:schemeClr val="tx2"/>
              </a:solidFill>
            </a:endParaRPr>
          </a:p>
        </p:txBody>
      </p:sp>
      <p:sp>
        <p:nvSpPr>
          <p:cNvPr id="109" name="TextBox 108"/>
          <p:cNvSpPr txBox="1"/>
          <p:nvPr/>
        </p:nvSpPr>
        <p:spPr>
          <a:xfrm>
            <a:off x="8549843" y="4719886"/>
            <a:ext cx="545342" cy="224677"/>
          </a:xfrm>
          <a:prstGeom prst="rect">
            <a:avLst/>
          </a:prstGeom>
          <a:noFill/>
        </p:spPr>
        <p:txBody>
          <a:bodyPr wrap="none" rtlCol="0">
            <a:spAutoFit/>
          </a:bodyPr>
          <a:lstStyle/>
          <a:p>
            <a:r>
              <a:rPr lang="en-US" dirty="0" smtClean="0">
                <a:solidFill>
                  <a:schemeClr val="tx2"/>
                </a:solidFill>
              </a:rPr>
              <a:t>23.5%</a:t>
            </a:r>
            <a:endParaRPr lang="en-US" dirty="0">
              <a:solidFill>
                <a:schemeClr val="tx2"/>
              </a:solidFill>
            </a:endParaRPr>
          </a:p>
        </p:txBody>
      </p:sp>
      <p:sp>
        <p:nvSpPr>
          <p:cNvPr id="110" name="TextBox 109"/>
          <p:cNvSpPr txBox="1"/>
          <p:nvPr/>
        </p:nvSpPr>
        <p:spPr>
          <a:xfrm>
            <a:off x="8585108" y="5016136"/>
            <a:ext cx="474810" cy="224677"/>
          </a:xfrm>
          <a:prstGeom prst="rect">
            <a:avLst/>
          </a:prstGeom>
          <a:noFill/>
        </p:spPr>
        <p:txBody>
          <a:bodyPr wrap="none" rtlCol="0">
            <a:spAutoFit/>
          </a:bodyPr>
          <a:lstStyle/>
          <a:p>
            <a:r>
              <a:rPr lang="en-US" dirty="0" smtClean="0">
                <a:solidFill>
                  <a:schemeClr val="tx2"/>
                </a:solidFill>
              </a:rPr>
              <a:t>3.7%</a:t>
            </a:r>
            <a:endParaRPr lang="en-US" dirty="0">
              <a:solidFill>
                <a:schemeClr val="tx2"/>
              </a:solidFill>
            </a:endParaRPr>
          </a:p>
        </p:txBody>
      </p:sp>
      <p:sp>
        <p:nvSpPr>
          <p:cNvPr id="111" name="TextBox 110"/>
          <p:cNvSpPr txBox="1"/>
          <p:nvPr/>
        </p:nvSpPr>
        <p:spPr>
          <a:xfrm>
            <a:off x="8585108" y="5274043"/>
            <a:ext cx="474810" cy="224677"/>
          </a:xfrm>
          <a:prstGeom prst="rect">
            <a:avLst/>
          </a:prstGeom>
          <a:noFill/>
        </p:spPr>
        <p:txBody>
          <a:bodyPr wrap="none" rtlCol="0">
            <a:spAutoFit/>
          </a:bodyPr>
          <a:lstStyle/>
          <a:p>
            <a:r>
              <a:rPr lang="en-US" dirty="0" smtClean="0">
                <a:solidFill>
                  <a:schemeClr val="tx2"/>
                </a:solidFill>
              </a:rPr>
              <a:t>3.4%</a:t>
            </a:r>
            <a:endParaRPr lang="en-US" dirty="0">
              <a:solidFill>
                <a:schemeClr val="tx2"/>
              </a:solidFill>
            </a:endParaRPr>
          </a:p>
        </p:txBody>
      </p:sp>
      <p:sp>
        <p:nvSpPr>
          <p:cNvPr id="112" name="TextBox 111"/>
          <p:cNvSpPr txBox="1"/>
          <p:nvPr/>
        </p:nvSpPr>
        <p:spPr>
          <a:xfrm>
            <a:off x="8414738" y="1777013"/>
            <a:ext cx="842902" cy="489365"/>
          </a:xfrm>
          <a:prstGeom prst="rect">
            <a:avLst/>
          </a:prstGeom>
          <a:noFill/>
        </p:spPr>
        <p:txBody>
          <a:bodyPr wrap="square" rtlCol="0">
            <a:spAutoFit/>
          </a:bodyPr>
          <a:lstStyle/>
          <a:p>
            <a:r>
              <a:rPr lang="en-US" b="1" dirty="0" smtClean="0">
                <a:solidFill>
                  <a:schemeClr val="tx2"/>
                </a:solidFill>
              </a:rPr>
              <a:t>Capital surplus allocation</a:t>
            </a:r>
            <a:endParaRPr lang="en-US" b="1" dirty="0">
              <a:solidFill>
                <a:schemeClr val="tx2"/>
              </a:solidFill>
            </a:endParaRPr>
          </a:p>
        </p:txBody>
      </p:sp>
      <p:sp>
        <p:nvSpPr>
          <p:cNvPr id="113" name="TextBox 112"/>
          <p:cNvSpPr txBox="1"/>
          <p:nvPr/>
        </p:nvSpPr>
        <p:spPr>
          <a:xfrm>
            <a:off x="8432824" y="5635237"/>
            <a:ext cx="779381" cy="224677"/>
          </a:xfrm>
          <a:prstGeom prst="rect">
            <a:avLst/>
          </a:prstGeom>
          <a:noFill/>
        </p:spPr>
        <p:txBody>
          <a:bodyPr wrap="none" rtlCol="0">
            <a:spAutoFit/>
          </a:bodyPr>
          <a:lstStyle/>
          <a:p>
            <a:r>
              <a:rPr lang="en-US" dirty="0" smtClean="0">
                <a:solidFill>
                  <a:schemeClr val="tx2"/>
                </a:solidFill>
              </a:rPr>
              <a:t>[Excluded]</a:t>
            </a:r>
            <a:endParaRPr lang="en-US" dirty="0">
              <a:solidFill>
                <a:schemeClr val="tx2"/>
              </a:solidFill>
            </a:endParaRPr>
          </a:p>
        </p:txBody>
      </p:sp>
      <p:sp>
        <p:nvSpPr>
          <p:cNvPr id="114" name="Footnote"/>
          <p:cNvSpPr/>
          <p:nvPr/>
        </p:nvSpPr>
        <p:spPr bwMode="auto">
          <a:xfrm>
            <a:off x="452438" y="6241026"/>
            <a:ext cx="681400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rgbClr val="FFFFFF"/>
                </a:solidFill>
                <a:latin typeface="Arial"/>
                <a:sym typeface="Arial"/>
              </a:rPr>
              <a:t>Source</a:t>
            </a:r>
            <a:r>
              <a:rPr lang="en-US" sz="800" dirty="0" smtClean="0">
                <a:solidFill>
                  <a:srgbClr val="FFFFFF"/>
                </a:solidFill>
                <a:latin typeface="Arial"/>
                <a:sym typeface="Arial"/>
              </a:rPr>
              <a:t>: CCAR 2015 results – SHUSA Capital Aggregation Tool, all numbers are approximations</a:t>
            </a:r>
          </a:p>
          <a:p>
            <a:pPr marL="228600" indent="-228600" algn="l">
              <a:lnSpc>
                <a:spcPct val="100000"/>
              </a:lnSpc>
              <a:buFontTx/>
              <a:buAutoNum type="arabicPeriod"/>
            </a:pPr>
            <a:r>
              <a:rPr lang="en-US" sz="800" dirty="0" smtClean="0">
                <a:solidFill>
                  <a:srgbClr val="FFFFFF"/>
                </a:solidFill>
                <a:latin typeface="Arial"/>
                <a:sym typeface="Arial"/>
              </a:rPr>
              <a:t>This number is scaled up by the stressed 9Q RWA used in calculating Tier 1 Risk-based Capital</a:t>
            </a:r>
          </a:p>
          <a:p>
            <a:pPr marL="228600" indent="-228600" algn="l">
              <a:lnSpc>
                <a:spcPct val="100000"/>
              </a:lnSpc>
              <a:buFontTx/>
              <a:buAutoNum type="arabicPeriod"/>
            </a:pPr>
            <a:r>
              <a:rPr lang="en-US" sz="800" dirty="0" smtClean="0">
                <a:solidFill>
                  <a:srgbClr val="FFFFFF"/>
                </a:solidFill>
                <a:latin typeface="Arial"/>
                <a:sym typeface="Arial"/>
              </a:rPr>
              <a:t>SCUSA Auto includes ‘fleet’ loans (typically captured in SCUSA C&amp;I)</a:t>
            </a:r>
          </a:p>
          <a:p>
            <a:pPr marL="228600" indent="-228600" algn="l">
              <a:lnSpc>
                <a:spcPct val="100000"/>
              </a:lnSpc>
              <a:buFontTx/>
              <a:buAutoNum type="arabicPeriod"/>
            </a:pPr>
            <a:r>
              <a:rPr lang="en-US" sz="800" dirty="0" smtClean="0">
                <a:solidFill>
                  <a:srgbClr val="FFFFFF"/>
                </a:solidFill>
                <a:latin typeface="Arial"/>
                <a:sym typeface="Arial"/>
              </a:rPr>
              <a:t>Equals Operational Risk </a:t>
            </a:r>
            <a:r>
              <a:rPr lang="en-US" sz="800" dirty="0">
                <a:solidFill>
                  <a:srgbClr val="FFFFFF"/>
                </a:solidFill>
                <a:latin typeface="Arial"/>
                <a:sym typeface="Arial"/>
              </a:rPr>
              <a:t>E</a:t>
            </a:r>
            <a:r>
              <a:rPr lang="en-US" sz="800" dirty="0" smtClean="0">
                <a:solidFill>
                  <a:srgbClr val="FFFFFF"/>
                </a:solidFill>
                <a:latin typeface="Arial"/>
                <a:sym typeface="Arial"/>
              </a:rPr>
              <a:t>xpense</a:t>
            </a:r>
          </a:p>
          <a:p>
            <a:pPr marL="228600" indent="-228600" algn="l">
              <a:lnSpc>
                <a:spcPct val="100000"/>
              </a:lnSpc>
              <a:buFontTx/>
              <a:buAutoNum type="arabicPeriod"/>
            </a:pPr>
            <a:r>
              <a:rPr lang="en-US" sz="800" dirty="0" smtClean="0">
                <a:solidFill>
                  <a:srgbClr val="FFFFFF"/>
                </a:solidFill>
                <a:latin typeface="Arial"/>
                <a:sym typeface="Arial"/>
              </a:rPr>
              <a:t>Equals Leased Vehicle Expense (pulled out of total Non-Interest Expense)</a:t>
            </a:r>
            <a:endParaRPr lang="en-US" sz="800" dirty="0">
              <a:solidFill>
                <a:srgbClr val="FFFFFF"/>
              </a:solidFill>
              <a:latin typeface="Wingdings"/>
              <a:sym typeface="Arial"/>
            </a:endParaRPr>
          </a:p>
        </p:txBody>
      </p:sp>
      <p:grpSp>
        <p:nvGrpSpPr>
          <p:cNvPr id="2" name="Group 1"/>
          <p:cNvGrpSpPr/>
          <p:nvPr/>
        </p:nvGrpSpPr>
        <p:grpSpPr>
          <a:xfrm>
            <a:off x="8038183" y="158236"/>
            <a:ext cx="1296289" cy="166806"/>
            <a:chOff x="392528" y="2013540"/>
            <a:chExt cx="8683626" cy="762000"/>
          </a:xfrm>
        </p:grpSpPr>
        <p:sp>
          <p:nvSpPr>
            <p:cNvPr id="84" name="AutoShape 14"/>
            <p:cNvSpPr>
              <a:spLocks noChangeArrowheads="1"/>
            </p:cNvSpPr>
            <p:nvPr/>
          </p:nvSpPr>
          <p:spPr bwMode="gray">
            <a:xfrm>
              <a:off x="4672428" y="2013540"/>
              <a:ext cx="2266950" cy="762000"/>
            </a:xfrm>
            <a:prstGeom prst="chevron">
              <a:avLst>
                <a:gd name="adj" fmla="val 31100"/>
              </a:avLst>
            </a:prstGeom>
            <a:no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85" name="AutoShape 15"/>
            <p:cNvSpPr>
              <a:spLocks noChangeArrowheads="1"/>
            </p:cNvSpPr>
            <p:nvPr/>
          </p:nvSpPr>
          <p:spPr bwMode="gray">
            <a:xfrm>
              <a:off x="2532478" y="2013540"/>
              <a:ext cx="2266950" cy="762000"/>
            </a:xfrm>
            <a:prstGeom prst="chevron">
              <a:avLst>
                <a:gd name="adj" fmla="val 31100"/>
              </a:avLst>
            </a:prstGeom>
            <a:solidFill>
              <a:schemeClr val="accent1">
                <a:lumMod val="20000"/>
                <a:lumOff val="80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86" name="AutoShape 16"/>
            <p:cNvSpPr>
              <a:spLocks noChangeArrowheads="1"/>
            </p:cNvSpPr>
            <p:nvPr/>
          </p:nvSpPr>
          <p:spPr bwMode="gray">
            <a:xfrm>
              <a:off x="392528" y="2013540"/>
              <a:ext cx="2268538" cy="762000"/>
            </a:xfrm>
            <a:prstGeom prst="homePlate">
              <a:avLst>
                <a:gd name="adj" fmla="val 31122"/>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169863" algn="l" eaLnBrk="0" hangingPunct="0">
                <a:lnSpc>
                  <a:spcPct val="100000"/>
                </a:lnSpc>
              </a:pPr>
              <a:endParaRPr lang="en-GB" altLang="zh-CN" sz="1200" b="1" dirty="0">
                <a:ea typeface="SimSun" pitchFamily="2" charset="-122"/>
              </a:endParaRPr>
            </a:p>
          </p:txBody>
        </p:sp>
        <p:sp>
          <p:nvSpPr>
            <p:cNvPr id="115" name="AutoShape 24"/>
            <p:cNvSpPr>
              <a:spLocks noChangeArrowheads="1"/>
            </p:cNvSpPr>
            <p:nvPr/>
          </p:nvSpPr>
          <p:spPr bwMode="gray">
            <a:xfrm>
              <a:off x="6807616" y="2013540"/>
              <a:ext cx="2268538" cy="762000"/>
            </a:xfrm>
            <a:prstGeom prst="chevron">
              <a:avLst>
                <a:gd name="adj" fmla="val 31149"/>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45720" anchor="ctr"/>
            <a:lstStyle/>
            <a:p>
              <a:pPr marL="347663" algn="l" eaLnBrk="0" hangingPunct="0">
                <a:lnSpc>
                  <a:spcPct val="100000"/>
                </a:lnSpc>
              </a:pPr>
              <a:endParaRPr lang="en-GB" altLang="zh-CN" sz="1200" b="1" dirty="0">
                <a:ea typeface="SimSun" pitchFamily="2" charset="-122"/>
              </a:endParaRPr>
            </a:p>
          </p:txBody>
        </p:sp>
      </p:grpSp>
      <p:sp>
        <p:nvSpPr>
          <p:cNvPr id="93"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11</a:t>
            </a:fld>
            <a:endParaRPr lang="en-US" dirty="0"/>
          </a:p>
        </p:txBody>
      </p:sp>
    </p:spTree>
    <p:extLst>
      <p:ext uri="{BB962C8B-B14F-4D97-AF65-F5344CB8AC3E}">
        <p14:creationId xmlns:p14="http://schemas.microsoft.com/office/powerpoint/2010/main" val="1936669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4755837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0536" name="think-cell Slide" r:id="rId34" imgW="270" imgH="270" progId="TCLayout.ActiveDocument.1">
                  <p:embed/>
                </p:oleObj>
              </mc:Choice>
              <mc:Fallback>
                <p:oleObj name="think-cell Slide" r:id="rId34" imgW="270" imgH="270" progId="TCLayout.ActiveDocument.1">
                  <p:embed/>
                  <p:pic>
                    <p:nvPicPr>
                      <p:cNvPr id="0" name=""/>
                      <p:cNvPicPr/>
                      <p:nvPr/>
                    </p:nvPicPr>
                    <p:blipFill>
                      <a:blip r:embed="rId35"/>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Arial"/>
              <a:ea typeface="ＭＳ Ｐゴシック"/>
              <a:sym typeface="Arial"/>
            </a:endParaRPr>
          </a:p>
        </p:txBody>
      </p:sp>
      <p:sp>
        <p:nvSpPr>
          <p:cNvPr id="221188" name="Rectangle 4"/>
          <p:cNvSpPr>
            <a:spLocks noGrp="1" noChangeArrowheads="1"/>
          </p:cNvSpPr>
          <p:nvPr>
            <p:ph type="title"/>
          </p:nvPr>
        </p:nvSpPr>
        <p:spPr>
          <a:xfrm>
            <a:off x="459385" y="381006"/>
            <a:ext cx="8796272" cy="733419"/>
          </a:xfrm>
        </p:spPr>
        <p:txBody>
          <a:bodyPr/>
          <a:lstStyle/>
          <a:p>
            <a:r>
              <a:rPr lang="en-GB" dirty="0"/>
              <a:t>Deriving </a:t>
            </a:r>
            <a:r>
              <a:rPr lang="en-US" altLang="zh-CN" dirty="0">
                <a:ea typeface="Arial Unicode MS" pitchFamily="34" charset="-128"/>
                <a:cs typeface="Arial" charset="0"/>
              </a:rPr>
              <a:t>historical relativities between baseline and stress</a:t>
            </a:r>
            <a:br>
              <a:rPr lang="en-US" altLang="zh-CN" dirty="0">
                <a:ea typeface="Arial Unicode MS" pitchFamily="34" charset="-128"/>
                <a:cs typeface="Arial" charset="0"/>
              </a:rPr>
            </a:br>
            <a:r>
              <a:rPr lang="en-US" altLang="zh-CN" b="0" dirty="0">
                <a:solidFill>
                  <a:srgbClr val="FF0000"/>
                </a:solidFill>
                <a:ea typeface="Arial Unicode MS" pitchFamily="34" charset="-128"/>
                <a:cs typeface="Arial" charset="0"/>
              </a:rPr>
              <a:t>Example: </a:t>
            </a:r>
            <a:r>
              <a:rPr lang="en-GB" b="0" dirty="0" smtClean="0">
                <a:solidFill>
                  <a:srgbClr val="FF0000"/>
                </a:solidFill>
              </a:rPr>
              <a:t>SCUSA Auto</a:t>
            </a:r>
            <a:endParaRPr lang="en-GB" b="0" dirty="0">
              <a:solidFill>
                <a:schemeClr val="accent1"/>
              </a:solidFill>
            </a:endParaRPr>
          </a:p>
        </p:txBody>
      </p:sp>
      <p:sp>
        <p:nvSpPr>
          <p:cNvPr id="221189" name="Rectangle 6"/>
          <p:cNvSpPr>
            <a:spLocks noChangeArrowheads="1"/>
          </p:cNvSpPr>
          <p:nvPr/>
        </p:nvSpPr>
        <p:spPr bwMode="gray">
          <a:xfrm>
            <a:off x="458788" y="1265238"/>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eaLnBrk="0" hangingPunct="0">
              <a:lnSpc>
                <a:spcPct val="100000"/>
              </a:lnSpc>
            </a:pPr>
            <a:r>
              <a:rPr lang="en-GB" sz="1200" b="1" dirty="0" smtClean="0">
                <a:solidFill>
                  <a:schemeClr val="accent1"/>
                </a:solidFill>
                <a:cs typeface="Arial" charset="0"/>
              </a:rPr>
              <a:t>Net charge-off rate </a:t>
            </a:r>
            <a:endParaRPr lang="en-GB" sz="1200" b="1" dirty="0">
              <a:solidFill>
                <a:schemeClr val="accent1"/>
              </a:solidFill>
              <a:cs typeface="Arial" charset="0"/>
            </a:endParaRPr>
          </a:p>
          <a:p>
            <a:pPr algn="l" eaLnBrk="0" hangingPunct="0">
              <a:lnSpc>
                <a:spcPct val="100000"/>
              </a:lnSpc>
            </a:pPr>
            <a:r>
              <a:rPr lang="en-GB" sz="1200" dirty="0" smtClean="0">
                <a:solidFill>
                  <a:schemeClr val="accent1"/>
                </a:solidFill>
                <a:cs typeface="Arial" charset="0"/>
              </a:rPr>
              <a:t>%, 1Q2006 – 1Q2015</a:t>
            </a:r>
            <a:endParaRPr lang="en-GB" sz="1200" dirty="0">
              <a:solidFill>
                <a:schemeClr val="accent1"/>
              </a:solidFill>
              <a:cs typeface="Arial" charset="0"/>
            </a:endParaRPr>
          </a:p>
        </p:txBody>
      </p:sp>
      <p:cxnSp>
        <p:nvCxnSpPr>
          <p:cNvPr id="401" name="Straight Connector 400"/>
          <p:cNvCxnSpPr/>
          <p:nvPr>
            <p:custDataLst>
              <p:tags r:id="rId4"/>
            </p:custDataLst>
          </p:nvPr>
        </p:nvCxnSpPr>
        <p:spPr bwMode="gray">
          <a:xfrm>
            <a:off x="738188" y="35242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402" name="Straight Connector 401"/>
          <p:cNvCxnSpPr/>
          <p:nvPr>
            <p:custDataLst>
              <p:tags r:id="rId5"/>
            </p:custDataLst>
          </p:nvPr>
        </p:nvCxnSpPr>
        <p:spPr bwMode="gray">
          <a:xfrm>
            <a:off x="738188" y="266700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400" name="Straight Connector 399"/>
          <p:cNvCxnSpPr/>
          <p:nvPr>
            <p:custDataLst>
              <p:tags r:id="rId6"/>
            </p:custDataLst>
          </p:nvPr>
        </p:nvCxnSpPr>
        <p:spPr bwMode="gray">
          <a:xfrm>
            <a:off x="738188" y="438150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403" name="Straight Connector 402"/>
          <p:cNvCxnSpPr/>
          <p:nvPr>
            <p:custDataLst>
              <p:tags r:id="rId7"/>
            </p:custDataLst>
          </p:nvPr>
        </p:nvCxnSpPr>
        <p:spPr bwMode="gray">
          <a:xfrm>
            <a:off x="738188" y="18097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3" name="Straight Connector 2"/>
          <p:cNvCxnSpPr/>
          <p:nvPr>
            <p:custDataLst>
              <p:tags r:id="rId8"/>
            </p:custDataLst>
          </p:nvPr>
        </p:nvCxnSpPr>
        <p:spPr bwMode="gray">
          <a:xfrm>
            <a:off x="738188" y="52387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graphicFrame>
        <p:nvGraphicFramePr>
          <p:cNvPr id="110" name="Object 109"/>
          <p:cNvGraphicFramePr>
            <a:graphicFrameLocks/>
          </p:cNvGraphicFramePr>
          <p:nvPr>
            <p:custDataLst>
              <p:tags r:id="rId9"/>
            </p:custDataLst>
            <p:extLst>
              <p:ext uri="{D42A27DB-BD31-4B8C-83A1-F6EECF244321}">
                <p14:modId xmlns:p14="http://schemas.microsoft.com/office/powerpoint/2010/main" val="233966843"/>
              </p:ext>
            </p:extLst>
          </p:nvPr>
        </p:nvGraphicFramePr>
        <p:xfrm>
          <a:off x="685799" y="1714500"/>
          <a:ext cx="4162488" cy="3628987"/>
        </p:xfrm>
        <a:graphic>
          <a:graphicData uri="http://schemas.openxmlformats.org/presentationml/2006/ole">
            <mc:AlternateContent xmlns:mc="http://schemas.openxmlformats.org/markup-compatibility/2006">
              <mc:Choice xmlns:v="urn:schemas-microsoft-com:vml" Requires="v">
                <p:oleObj spid="_x0000_s60537" name="Chart" r:id="rId36" imgW="4162488" imgH="3628987" progId="MSGraph.Chart.8">
                  <p:embed followColorScheme="full"/>
                </p:oleObj>
              </mc:Choice>
              <mc:Fallback>
                <p:oleObj name="Chart" r:id="rId36" imgW="4162488" imgH="3628987" progId="MSGraph.Chart.8">
                  <p:embed followColorScheme="full"/>
                  <p:pic>
                    <p:nvPicPr>
                      <p:cNvPr id="0" name=""/>
                      <p:cNvPicPr/>
                      <p:nvPr/>
                    </p:nvPicPr>
                    <p:blipFill>
                      <a:blip r:embed="rId37"/>
                      <a:stretch>
                        <a:fillRect/>
                      </a:stretch>
                    </p:blipFill>
                    <p:spPr>
                      <a:xfrm>
                        <a:off x="685799" y="1714500"/>
                        <a:ext cx="4162488" cy="3628987"/>
                      </a:xfrm>
                      <a:prstGeom prst="rect">
                        <a:avLst/>
                      </a:prstGeom>
                    </p:spPr>
                  </p:pic>
                </p:oleObj>
              </mc:Fallback>
            </mc:AlternateContent>
          </a:graphicData>
        </a:graphic>
      </p:graphicFrame>
      <p:sp>
        <p:nvSpPr>
          <p:cNvPr id="460" name="Text Placeholder 303"/>
          <p:cNvSpPr>
            <a:spLocks noGrp="1"/>
          </p:cNvSpPr>
          <p:nvPr>
            <p:custDataLst>
              <p:tags r:id="rId10"/>
            </p:custDataLst>
          </p:nvPr>
        </p:nvSpPr>
        <p:spPr bwMode="gray">
          <a:xfrm>
            <a:off x="539750" y="173355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97A33362-A220-48F1-84E8-C0729C77206F}" type="datetime'''''''''''2''''''''''''''''''''''''''0'''''''''">
              <a:rPr lang="en-US" sz="1000">
                <a:sym typeface="+mn-lt"/>
              </a:rPr>
              <a:pPr marL="0" indent="0" algn="r">
                <a:lnSpc>
                  <a:spcPct val="100000"/>
                </a:lnSpc>
                <a:spcBef>
                  <a:spcPct val="0"/>
                </a:spcBef>
              </a:pPr>
              <a:t>20</a:t>
            </a:fld>
            <a:endParaRPr lang="en-US" sz="1000" dirty="0">
              <a:sym typeface="+mn-lt"/>
            </a:endParaRPr>
          </a:p>
        </p:txBody>
      </p:sp>
      <p:sp>
        <p:nvSpPr>
          <p:cNvPr id="459" name="Text Placeholder 302"/>
          <p:cNvSpPr>
            <a:spLocks noGrp="1"/>
          </p:cNvSpPr>
          <p:nvPr>
            <p:custDataLst>
              <p:tags r:id="rId11"/>
            </p:custDataLst>
          </p:nvPr>
        </p:nvSpPr>
        <p:spPr bwMode="gray">
          <a:xfrm>
            <a:off x="539750" y="259080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F542B68-2F03-491F-82BD-0FC7A57780F0}" type="datetime'''''''''''''''''''''''''''''''''''''''1''5'''''''''''''''">
              <a:rPr lang="en-US" sz="1000">
                <a:sym typeface="+mn-lt"/>
              </a:rPr>
              <a:pPr marL="0" indent="0" algn="r">
                <a:lnSpc>
                  <a:spcPct val="100000"/>
                </a:lnSpc>
                <a:spcBef>
                  <a:spcPct val="0"/>
                </a:spcBef>
              </a:pPr>
              <a:t>15</a:t>
            </a:fld>
            <a:endParaRPr lang="en-US" sz="1000" dirty="0">
              <a:sym typeface="+mn-lt"/>
            </a:endParaRPr>
          </a:p>
        </p:txBody>
      </p:sp>
      <p:sp>
        <p:nvSpPr>
          <p:cNvPr id="178" name="Text Placeholder 88"/>
          <p:cNvSpPr>
            <a:spLocks noGrp="1"/>
          </p:cNvSpPr>
          <p:nvPr>
            <p:custDataLst>
              <p:tags r:id="rId12"/>
            </p:custDataLst>
          </p:nvPr>
        </p:nvSpPr>
        <p:spPr bwMode="gray">
          <a:xfrm>
            <a:off x="609600" y="516255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A80CE7DB-72F5-4AE8-9C48-1B5494F9E577}" type="datetime'''''0'''''''''''''''''">
              <a:rPr lang="en-US" sz="1000"/>
              <a:pPr/>
              <a:t>0</a:t>
            </a:fld>
            <a:endParaRPr lang="en-US" sz="1000" dirty="0">
              <a:latin typeface="Arial"/>
              <a:ea typeface="ＭＳ Ｐゴシック"/>
              <a:sym typeface="Arial"/>
            </a:endParaRPr>
          </a:p>
        </p:txBody>
      </p:sp>
      <p:sp>
        <p:nvSpPr>
          <p:cNvPr id="457" name="Text Placeholder 300"/>
          <p:cNvSpPr>
            <a:spLocks noGrp="1"/>
          </p:cNvSpPr>
          <p:nvPr>
            <p:custDataLst>
              <p:tags r:id="rId13"/>
            </p:custDataLst>
          </p:nvPr>
        </p:nvSpPr>
        <p:spPr bwMode="gray">
          <a:xfrm>
            <a:off x="609600" y="430530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7B1F3EF5-9E22-4936-A7E8-536251165853}" type="datetime'''''''''''''''''''''''''''''''''''''''''''''''''''5'''">
              <a:rPr lang="en-US" sz="1000">
                <a:sym typeface="+mn-lt"/>
              </a:rPr>
              <a:pPr marL="0" indent="0" algn="r">
                <a:lnSpc>
                  <a:spcPct val="100000"/>
                </a:lnSpc>
                <a:spcBef>
                  <a:spcPct val="0"/>
                </a:spcBef>
              </a:pPr>
              <a:t>5</a:t>
            </a:fld>
            <a:endParaRPr lang="en-US" sz="1000" dirty="0">
              <a:sym typeface="+mn-lt"/>
            </a:endParaRPr>
          </a:p>
        </p:txBody>
      </p:sp>
      <p:sp>
        <p:nvSpPr>
          <p:cNvPr id="458" name="Text Placeholder 301"/>
          <p:cNvSpPr>
            <a:spLocks noGrp="1"/>
          </p:cNvSpPr>
          <p:nvPr>
            <p:custDataLst>
              <p:tags r:id="rId14"/>
            </p:custDataLst>
          </p:nvPr>
        </p:nvSpPr>
        <p:spPr bwMode="gray">
          <a:xfrm>
            <a:off x="539750" y="344805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A1954D8-7D8E-45D1-9FAC-B3A8AEBE8FE4}" type="datetime'''''''''''''''''''''''''''''1''''''''''''0'''''">
              <a:rPr lang="en-US" sz="1000">
                <a:sym typeface="+mn-lt"/>
              </a:rPr>
              <a:pPr marL="0" indent="0" algn="r">
                <a:lnSpc>
                  <a:spcPct val="100000"/>
                </a:lnSpc>
                <a:spcBef>
                  <a:spcPct val="0"/>
                </a:spcBef>
              </a:pPr>
              <a:t>10</a:t>
            </a:fld>
            <a:endParaRPr lang="en-US" sz="1000" dirty="0">
              <a:sym typeface="+mn-lt"/>
            </a:endParaRPr>
          </a:p>
        </p:txBody>
      </p:sp>
      <p:sp>
        <p:nvSpPr>
          <p:cNvPr id="139" name="Text Placeholder 48"/>
          <p:cNvSpPr>
            <a:spLocks noGrp="1"/>
          </p:cNvSpPr>
          <p:nvPr>
            <p:custDataLst>
              <p:tags r:id="rId15"/>
            </p:custDataLst>
          </p:nvPr>
        </p:nvSpPr>
        <p:spPr bwMode="auto">
          <a:xfrm>
            <a:off x="213995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5447F2D-4BE3-481C-A8F8-A42549C8B789}" type="datetime'''2''''00''9'''''''''''''''''''''''''''''''''''''''''''">
              <a:rPr lang="en-US" sz="1000"/>
              <a:pPr/>
              <a:t>2009</a:t>
            </a:fld>
            <a:endParaRPr lang="en-US" sz="1000" dirty="0">
              <a:latin typeface="Arial"/>
              <a:ea typeface="ＭＳ Ｐゴシック"/>
              <a:sym typeface="Arial"/>
            </a:endParaRPr>
          </a:p>
        </p:txBody>
      </p:sp>
      <p:sp>
        <p:nvSpPr>
          <p:cNvPr id="203" name="Text Placeholder 108"/>
          <p:cNvSpPr>
            <a:spLocks noGrp="1"/>
          </p:cNvSpPr>
          <p:nvPr>
            <p:custDataLst>
              <p:tags r:id="rId16"/>
            </p:custDataLst>
          </p:nvPr>
        </p:nvSpPr>
        <p:spPr bwMode="auto">
          <a:xfrm>
            <a:off x="403542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C0763C0-EDEA-4EF6-A5F6-9DBDC0EF42BF}" type="datetime'2''''''''''''0''''''''''''''''''''''''''''''1''4'">
              <a:rPr lang="en-US" sz="1000"/>
              <a:pPr/>
              <a:t>2014</a:t>
            </a:fld>
            <a:endParaRPr lang="en-US" sz="1000" dirty="0">
              <a:latin typeface="Arial"/>
              <a:ea typeface="ＭＳ Ｐゴシック"/>
              <a:sym typeface="Arial"/>
            </a:endParaRPr>
          </a:p>
        </p:txBody>
      </p:sp>
      <p:sp>
        <p:nvSpPr>
          <p:cNvPr id="151" name="Text Placeholder 60"/>
          <p:cNvSpPr>
            <a:spLocks noGrp="1"/>
          </p:cNvSpPr>
          <p:nvPr>
            <p:custDataLst>
              <p:tags r:id="rId17"/>
            </p:custDataLst>
          </p:nvPr>
        </p:nvSpPr>
        <p:spPr bwMode="auto">
          <a:xfrm>
            <a:off x="252095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0B391E2-BA06-4875-AF01-84BB17DBECED}" type="datetime'''''''''''''''''''2''0''''''1''''''''''''''''0'">
              <a:rPr lang="en-US" sz="1000"/>
              <a:pPr/>
              <a:t>2010</a:t>
            </a:fld>
            <a:endParaRPr lang="en-US" sz="1000" dirty="0">
              <a:latin typeface="Arial"/>
              <a:ea typeface="ＭＳ Ｐゴシック"/>
              <a:sym typeface="Arial"/>
            </a:endParaRPr>
          </a:p>
        </p:txBody>
      </p:sp>
      <p:sp>
        <p:nvSpPr>
          <p:cNvPr id="163" name="Text Placeholder 72"/>
          <p:cNvSpPr>
            <a:spLocks noGrp="1"/>
          </p:cNvSpPr>
          <p:nvPr>
            <p:custDataLst>
              <p:tags r:id="rId18"/>
            </p:custDataLst>
          </p:nvPr>
        </p:nvSpPr>
        <p:spPr bwMode="auto">
          <a:xfrm>
            <a:off x="290195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F0407F4-2D2F-4F85-8699-0FAFF34464A0}" type="datetime'''2''0''''''''''''''''''''''1''''''1'''''''''''''''''''''''">
              <a:rPr lang="en-US" sz="1000"/>
              <a:pPr/>
              <a:t>2011</a:t>
            </a:fld>
            <a:endParaRPr lang="en-US" sz="1000" dirty="0">
              <a:latin typeface="Arial"/>
              <a:ea typeface="ＭＳ Ｐゴシック"/>
              <a:sym typeface="Arial"/>
            </a:endParaRPr>
          </a:p>
        </p:txBody>
      </p:sp>
      <p:sp>
        <p:nvSpPr>
          <p:cNvPr id="175" name="Text Placeholder 84"/>
          <p:cNvSpPr>
            <a:spLocks noGrp="1"/>
          </p:cNvSpPr>
          <p:nvPr>
            <p:custDataLst>
              <p:tags r:id="rId19"/>
            </p:custDataLst>
          </p:nvPr>
        </p:nvSpPr>
        <p:spPr bwMode="auto">
          <a:xfrm>
            <a:off x="327342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8D93154-E544-49F3-880F-294E4DA6E728}" type="datetime'''''''20''''''''''''''1''''''''''2'''''''''''''''''''">
              <a:rPr lang="en-US" sz="1000"/>
              <a:pPr/>
              <a:t>2012</a:t>
            </a:fld>
            <a:endParaRPr lang="en-US" sz="1000" dirty="0">
              <a:latin typeface="Arial"/>
              <a:ea typeface="ＭＳ Ｐゴシック"/>
              <a:sym typeface="Arial"/>
            </a:endParaRPr>
          </a:p>
        </p:txBody>
      </p:sp>
      <p:sp>
        <p:nvSpPr>
          <p:cNvPr id="189" name="Text Placeholder 96"/>
          <p:cNvSpPr>
            <a:spLocks noGrp="1"/>
          </p:cNvSpPr>
          <p:nvPr>
            <p:custDataLst>
              <p:tags r:id="rId20"/>
            </p:custDataLst>
          </p:nvPr>
        </p:nvSpPr>
        <p:spPr bwMode="auto">
          <a:xfrm>
            <a:off x="365442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81F0991-6774-4B62-A06B-86DE5C5DC7C4}" type="datetime'''''''201''3'''''''''''''''">
              <a:rPr lang="en-US" sz="1000"/>
              <a:pPr/>
              <a:t>2013</a:t>
            </a:fld>
            <a:endParaRPr lang="en-US" sz="1000" dirty="0">
              <a:latin typeface="Arial"/>
              <a:ea typeface="ＭＳ Ｐゴシック"/>
              <a:sym typeface="Arial"/>
            </a:endParaRPr>
          </a:p>
        </p:txBody>
      </p:sp>
      <p:sp>
        <p:nvSpPr>
          <p:cNvPr id="117" name="Text Placeholder 38"/>
          <p:cNvSpPr>
            <a:spLocks noGrp="1"/>
          </p:cNvSpPr>
          <p:nvPr>
            <p:custDataLst>
              <p:tags r:id="rId21"/>
            </p:custDataLst>
          </p:nvPr>
        </p:nvSpPr>
        <p:spPr bwMode="auto">
          <a:xfrm>
            <a:off x="176847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C2142EB-5D2D-43EB-BDF9-606328014322}" type="datetime'''''''''''2''0''''''''0''''''''8'''">
              <a:rPr lang="en-US" sz="1000"/>
              <a:pPr/>
              <a:t>2008</a:t>
            </a:fld>
            <a:endParaRPr lang="en-US" sz="1000" dirty="0">
              <a:sym typeface="+mn-lt"/>
            </a:endParaRPr>
          </a:p>
        </p:txBody>
      </p:sp>
      <p:sp>
        <p:nvSpPr>
          <p:cNvPr id="111" name="Text Placeholder 35"/>
          <p:cNvSpPr>
            <a:spLocks noGrp="1"/>
          </p:cNvSpPr>
          <p:nvPr>
            <p:custDataLst>
              <p:tags r:id="rId22"/>
            </p:custDataLst>
          </p:nvPr>
        </p:nvSpPr>
        <p:spPr bwMode="auto">
          <a:xfrm>
            <a:off x="138747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D7DAA18-F3A8-45A8-BDF7-42F23DDE04C6}" type="datetime'''''''''''''''''2''''''''''''0''''''07'''''''''''''">
              <a:rPr lang="en-US" sz="1000"/>
              <a:pPr/>
              <a:t>2007</a:t>
            </a:fld>
            <a:endParaRPr lang="en-US" sz="1000" dirty="0">
              <a:sym typeface="+mn-lt"/>
            </a:endParaRPr>
          </a:p>
        </p:txBody>
      </p:sp>
      <p:sp>
        <p:nvSpPr>
          <p:cNvPr id="113" name="Text Placeholder 32"/>
          <p:cNvSpPr>
            <a:spLocks noGrp="1"/>
          </p:cNvSpPr>
          <p:nvPr>
            <p:custDataLst>
              <p:tags r:id="rId23"/>
            </p:custDataLst>
          </p:nvPr>
        </p:nvSpPr>
        <p:spPr bwMode="auto">
          <a:xfrm>
            <a:off x="101600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97D7BB0-B312-4816-916A-3D4089CD7A69}" type="datetime'''''''''''''''''''''''''''2''''''''''''''0''06'''''''''''">
              <a:rPr lang="en-US" sz="1000"/>
              <a:pPr/>
              <a:t>2006</a:t>
            </a:fld>
            <a:endParaRPr lang="en-US" sz="1000" dirty="0">
              <a:sym typeface="+mn-lt"/>
            </a:endParaRPr>
          </a:p>
        </p:txBody>
      </p:sp>
      <p:sp>
        <p:nvSpPr>
          <p:cNvPr id="116" name="Text Placeholder 29"/>
          <p:cNvSpPr>
            <a:spLocks noGrp="1"/>
          </p:cNvSpPr>
          <p:nvPr>
            <p:custDataLst>
              <p:tags r:id="rId24"/>
            </p:custDataLst>
          </p:nvPr>
        </p:nvSpPr>
        <p:spPr bwMode="auto">
          <a:xfrm>
            <a:off x="63500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89C4603-A91F-4D56-8793-8B94BF4AD710}" type="datetime'2''''''''''''''''''''''''''''''''0''''''0''5'''''''''''">
              <a:rPr lang="en-US" sz="1000"/>
              <a:pPr/>
              <a:t>2005</a:t>
            </a:fld>
            <a:endParaRPr lang="en-US" sz="1000" dirty="0">
              <a:sym typeface="+mn-lt"/>
            </a:endParaRPr>
          </a:p>
        </p:txBody>
      </p:sp>
      <p:sp>
        <p:nvSpPr>
          <p:cNvPr id="215" name="Text Placeholder 120"/>
          <p:cNvSpPr>
            <a:spLocks noGrp="1"/>
          </p:cNvSpPr>
          <p:nvPr>
            <p:custDataLst>
              <p:tags r:id="rId25"/>
            </p:custDataLst>
          </p:nvPr>
        </p:nvSpPr>
        <p:spPr bwMode="auto">
          <a:xfrm>
            <a:off x="440690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C0195F1-D5CD-4CD4-A3EF-4BADA83198B2}" type="datetime'''''''''''''2''''''''''''''0''''''1''5'''''''''''">
              <a:rPr lang="en-US" sz="1000"/>
              <a:pPr/>
              <a:t>2015</a:t>
            </a:fld>
            <a:endParaRPr lang="en-US" sz="1000" dirty="0">
              <a:latin typeface="Arial"/>
              <a:ea typeface="ＭＳ Ｐゴシック"/>
              <a:sym typeface="Arial"/>
            </a:endParaRPr>
          </a:p>
        </p:txBody>
      </p:sp>
      <p:sp>
        <p:nvSpPr>
          <p:cNvPr id="14" name="Rectangle 13"/>
          <p:cNvSpPr/>
          <p:nvPr/>
        </p:nvSpPr>
        <p:spPr bwMode="auto">
          <a:xfrm>
            <a:off x="1615487" y="1809749"/>
            <a:ext cx="134434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128" name="Rectangle 127"/>
          <p:cNvSpPr/>
          <p:nvPr/>
        </p:nvSpPr>
        <p:spPr bwMode="auto">
          <a:xfrm>
            <a:off x="2959835" y="1809750"/>
            <a:ext cx="1752864" cy="3436846"/>
          </a:xfrm>
          <a:prstGeom prst="rect">
            <a:avLst/>
          </a:prstGeom>
          <a:solidFill>
            <a:srgbClr val="40404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cxnSp>
        <p:nvCxnSpPr>
          <p:cNvPr id="39" name="Straight Connector 38"/>
          <p:cNvCxnSpPr/>
          <p:nvPr>
            <p:custDataLst>
              <p:tags r:id="rId26"/>
            </p:custDataLst>
          </p:nvPr>
        </p:nvCxnSpPr>
        <p:spPr bwMode="gray">
          <a:xfrm>
            <a:off x="3001963" y="5724525"/>
            <a:ext cx="219075" cy="0"/>
          </a:xfrm>
          <a:prstGeom prst="line">
            <a:avLst/>
          </a:prstGeom>
          <a:solidFill>
            <a:schemeClr val="accent1"/>
          </a:solidFill>
          <a:ln w="19050" cap="flat" cmpd="sng" algn="ctr">
            <a:solidFill>
              <a:srgbClr val="008AB3"/>
            </a:solidFill>
            <a:prstDash val="solid"/>
            <a:round/>
            <a:headEnd type="none" w="med" len="med"/>
            <a:tailEnd type="none" w="med" len="med"/>
          </a:ln>
          <a:effectLst/>
        </p:spPr>
      </p:cxnSp>
      <p:cxnSp>
        <p:nvCxnSpPr>
          <p:cNvPr id="4" name="Straight Connector 3"/>
          <p:cNvCxnSpPr/>
          <p:nvPr>
            <p:custDataLst>
              <p:tags r:id="rId27"/>
            </p:custDataLst>
          </p:nvPr>
        </p:nvCxnSpPr>
        <p:spPr bwMode="gray">
          <a:xfrm>
            <a:off x="841375" y="5724525"/>
            <a:ext cx="219075" cy="0"/>
          </a:xfrm>
          <a:prstGeom prst="line">
            <a:avLst/>
          </a:prstGeom>
          <a:solidFill>
            <a:schemeClr val="accent1"/>
          </a:solidFill>
          <a:ln w="19050" cap="flat" cmpd="sng" algn="ctr">
            <a:solidFill>
              <a:srgbClr val="F21A29"/>
            </a:solidFill>
            <a:prstDash val="solid"/>
            <a:round/>
            <a:headEnd type="none" w="med" len="med"/>
            <a:tailEnd type="none" w="med" len="med"/>
          </a:ln>
          <a:effectLst/>
        </p:spPr>
      </p:cxnSp>
      <p:cxnSp>
        <p:nvCxnSpPr>
          <p:cNvPr id="374" name="Straight Connector 373"/>
          <p:cNvCxnSpPr/>
          <p:nvPr>
            <p:custDataLst>
              <p:tags r:id="rId28"/>
            </p:custDataLst>
          </p:nvPr>
        </p:nvCxnSpPr>
        <p:spPr bwMode="gray">
          <a:xfrm>
            <a:off x="841375" y="5927725"/>
            <a:ext cx="219075" cy="0"/>
          </a:xfrm>
          <a:prstGeom prst="line">
            <a:avLst/>
          </a:prstGeom>
          <a:solidFill>
            <a:schemeClr val="accent1"/>
          </a:solidFill>
          <a:ln w="9525" cap="flat" cmpd="sng" algn="ctr">
            <a:solidFill>
              <a:schemeClr val="accent1"/>
            </a:solidFill>
            <a:prstDash val="lgDash"/>
            <a:round/>
            <a:headEnd type="none" w="med" len="med"/>
            <a:tailEnd type="none" w="med" len="med"/>
          </a:ln>
          <a:effectLst/>
        </p:spPr>
      </p:cxnSp>
      <p:sp>
        <p:nvSpPr>
          <p:cNvPr id="84" name="Text Placeholder 40"/>
          <p:cNvSpPr>
            <a:spLocks noGrp="1"/>
          </p:cNvSpPr>
          <p:nvPr>
            <p:custDataLst>
              <p:tags r:id="rId29"/>
            </p:custDataLst>
          </p:nvPr>
        </p:nvSpPr>
        <p:spPr bwMode="auto">
          <a:xfrm>
            <a:off x="3271838" y="5654675"/>
            <a:ext cx="103346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0218F3BD-6C9E-4908-987A-7E8FD7389308}" type="datetime'S''D''''''''A''''''''''''RT net l''o''ss''''''''''e''s'''''''">
              <a:rPr lang="en-US" sz="1000"/>
              <a:pPr/>
              <a:t>SDART net losses</a:t>
            </a:fld>
            <a:endParaRPr lang="en-US" sz="1000" dirty="0">
              <a:latin typeface="Arial"/>
              <a:ea typeface="ＭＳ Ｐゴシック"/>
              <a:sym typeface="Arial"/>
            </a:endParaRPr>
          </a:p>
        </p:txBody>
      </p:sp>
      <p:sp>
        <p:nvSpPr>
          <p:cNvPr id="86" name="Text Placeholder 14"/>
          <p:cNvSpPr>
            <a:spLocks noGrp="1"/>
          </p:cNvSpPr>
          <p:nvPr>
            <p:custDataLst>
              <p:tags r:id="rId30"/>
            </p:custDataLst>
          </p:nvPr>
        </p:nvSpPr>
        <p:spPr bwMode="auto">
          <a:xfrm>
            <a:off x="1111250" y="5654675"/>
            <a:ext cx="7302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CC20A94B-BF2D-44DE-9E29-351C9E3F4C91}" type="datetime'''''S''''''CU''''SA'' ''''''''''''A''''u''''''t''''''o'''''''">
              <a:rPr lang="en-US" sz="1000"/>
              <a:pPr/>
              <a:t>SCUSA Auto</a:t>
            </a:fld>
            <a:endParaRPr lang="en-US" sz="1000" dirty="0">
              <a:sym typeface="+mn-lt"/>
            </a:endParaRPr>
          </a:p>
        </p:txBody>
      </p:sp>
      <p:sp>
        <p:nvSpPr>
          <p:cNvPr id="437" name="Text Placeholder 290"/>
          <p:cNvSpPr>
            <a:spLocks noGrp="1"/>
          </p:cNvSpPr>
          <p:nvPr>
            <p:custDataLst>
              <p:tags r:id="rId31"/>
            </p:custDataLst>
          </p:nvPr>
        </p:nvSpPr>
        <p:spPr bwMode="auto">
          <a:xfrm>
            <a:off x="1111250" y="5857875"/>
            <a:ext cx="178911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939CC48B-7CED-4776-9E35-28999BCC0214}" type="datetime'''''''''SCU''''SA'' ''''Auto'' 12-mont''''h a''''''v''e''rage'">
              <a:rPr lang="en-US" sz="1000">
                <a:latin typeface="Arial"/>
                <a:ea typeface="ＭＳ Ｐゴシック"/>
                <a:sym typeface="Arial"/>
              </a:rPr>
              <a:pPr marL="0" indent="0">
                <a:lnSpc>
                  <a:spcPct val="100000"/>
                </a:lnSpc>
                <a:spcBef>
                  <a:spcPct val="0"/>
                </a:spcBef>
              </a:pPr>
              <a:t>SCUSA Auto 12-month average</a:t>
            </a:fld>
            <a:endParaRPr lang="en-US" sz="1000" dirty="0">
              <a:latin typeface="Arial"/>
              <a:ea typeface="ＭＳ Ｐゴシック"/>
              <a:sym typeface="Arial"/>
            </a:endParaRPr>
          </a:p>
        </p:txBody>
      </p:sp>
      <p:sp>
        <p:nvSpPr>
          <p:cNvPr id="9" name="TextBox 8"/>
          <p:cNvSpPr txBox="1"/>
          <p:nvPr/>
        </p:nvSpPr>
        <p:spPr>
          <a:xfrm>
            <a:off x="1615487" y="1819909"/>
            <a:ext cx="847725" cy="489365"/>
          </a:xfrm>
          <a:prstGeom prst="rect">
            <a:avLst/>
          </a:prstGeom>
          <a:noFill/>
        </p:spPr>
        <p:txBody>
          <a:bodyPr wrap="square" rtlCol="0">
            <a:spAutoFit/>
          </a:bodyPr>
          <a:lstStyle/>
          <a:p>
            <a:r>
              <a:rPr lang="en-US" i="1" dirty="0"/>
              <a:t>C</a:t>
            </a:r>
            <a:r>
              <a:rPr lang="en-US" i="1" dirty="0" smtClean="0"/>
              <a:t>risis</a:t>
            </a:r>
          </a:p>
          <a:p>
            <a:r>
              <a:rPr lang="en-US" i="1" dirty="0" smtClean="0"/>
              <a:t>conditions</a:t>
            </a:r>
            <a:r>
              <a:rPr lang="en-US" i="1" baseline="30000" dirty="0" smtClean="0"/>
              <a:t>1</a:t>
            </a:r>
          </a:p>
          <a:p>
            <a:endParaRPr lang="en-US" i="1" dirty="0"/>
          </a:p>
        </p:txBody>
      </p:sp>
      <p:sp>
        <p:nvSpPr>
          <p:cNvPr id="176" name="TextBox 175"/>
          <p:cNvSpPr txBox="1"/>
          <p:nvPr/>
        </p:nvSpPr>
        <p:spPr>
          <a:xfrm>
            <a:off x="3429401" y="1809750"/>
            <a:ext cx="847725" cy="357021"/>
          </a:xfrm>
          <a:prstGeom prst="rect">
            <a:avLst/>
          </a:prstGeom>
          <a:noFill/>
        </p:spPr>
        <p:txBody>
          <a:bodyPr wrap="square" rtlCol="0">
            <a:spAutoFit/>
          </a:bodyPr>
          <a:lstStyle/>
          <a:p>
            <a:r>
              <a:rPr lang="en-US" i="1" dirty="0" smtClean="0"/>
              <a:t>Normal </a:t>
            </a:r>
          </a:p>
          <a:p>
            <a:r>
              <a:rPr lang="en-US" i="1" dirty="0" smtClean="0"/>
              <a:t>conditions</a:t>
            </a:r>
            <a:endParaRPr lang="en-US" i="1" baseline="30000" dirty="0"/>
          </a:p>
        </p:txBody>
      </p:sp>
      <p:sp>
        <p:nvSpPr>
          <p:cNvPr id="195" name="Rectangle 6"/>
          <p:cNvSpPr>
            <a:spLocks noChangeArrowheads="1"/>
          </p:cNvSpPr>
          <p:nvPr/>
        </p:nvSpPr>
        <p:spPr bwMode="gray">
          <a:xfrm>
            <a:off x="5403861" y="1265153"/>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eaLnBrk="0" hangingPunct="0">
              <a:lnSpc>
                <a:spcPct val="100000"/>
              </a:lnSpc>
            </a:pPr>
            <a:r>
              <a:rPr lang="en-GB" sz="1200" b="1" dirty="0">
                <a:solidFill>
                  <a:schemeClr val="accent1"/>
                </a:solidFill>
                <a:cs typeface="Arial" charset="0"/>
              </a:rPr>
              <a:t>S</a:t>
            </a:r>
            <a:r>
              <a:rPr lang="en-GB" sz="1200" b="1" dirty="0" smtClean="0">
                <a:solidFill>
                  <a:schemeClr val="accent1"/>
                </a:solidFill>
                <a:cs typeface="Arial" charset="0"/>
              </a:rPr>
              <a:t>calar derived from historical loss rates</a:t>
            </a:r>
            <a:endParaRPr lang="en-GB" sz="1200" dirty="0">
              <a:solidFill>
                <a:schemeClr val="accent1"/>
              </a:solidFill>
              <a:cs typeface="Arial" charset="0"/>
            </a:endParaRPr>
          </a:p>
        </p:txBody>
      </p:sp>
      <p:sp>
        <p:nvSpPr>
          <p:cNvPr id="197" name="Rectangle 6"/>
          <p:cNvSpPr>
            <a:spLocks noChangeArrowheads="1"/>
          </p:cNvSpPr>
          <p:nvPr/>
        </p:nvSpPr>
        <p:spPr bwMode="gray">
          <a:xfrm>
            <a:off x="5403861" y="4064412"/>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eaLnBrk="0" hangingPunct="0">
              <a:lnSpc>
                <a:spcPct val="100000"/>
              </a:lnSpc>
            </a:pPr>
            <a:r>
              <a:rPr lang="en-US" sz="1200" b="1" dirty="0">
                <a:solidFill>
                  <a:schemeClr val="accent1"/>
                </a:solidFill>
                <a:cs typeface="Arial" charset="0"/>
              </a:rPr>
              <a:t>Scalar derived from </a:t>
            </a:r>
            <a:r>
              <a:rPr lang="en-US" sz="1200" b="1" dirty="0" smtClean="0">
                <a:solidFill>
                  <a:schemeClr val="accent1"/>
                </a:solidFill>
                <a:cs typeface="Arial" charset="0"/>
              </a:rPr>
              <a:t>CCAR 2015 stressed losses</a:t>
            </a:r>
            <a:r>
              <a:rPr lang="en-US" sz="1200" b="1" baseline="30000" dirty="0">
                <a:solidFill>
                  <a:schemeClr val="accent1"/>
                </a:solidFill>
                <a:cs typeface="Arial" charset="0"/>
              </a:rPr>
              <a:t>2</a:t>
            </a:r>
            <a:endParaRPr lang="en-GB" sz="1200" dirty="0">
              <a:solidFill>
                <a:schemeClr val="accent1"/>
              </a:solidFill>
              <a:cs typeface="Arial" charset="0"/>
            </a:endParaRPr>
          </a:p>
        </p:txBody>
      </p:sp>
      <p:graphicFrame>
        <p:nvGraphicFramePr>
          <p:cNvPr id="51" name="Content Placeholder 12"/>
          <p:cNvGraphicFramePr>
            <a:graphicFrameLocks/>
          </p:cNvGraphicFramePr>
          <p:nvPr>
            <p:extLst>
              <p:ext uri="{D42A27DB-BD31-4B8C-83A1-F6EECF244321}">
                <p14:modId xmlns:p14="http://schemas.microsoft.com/office/powerpoint/2010/main" val="2495520603"/>
              </p:ext>
            </p:extLst>
          </p:nvPr>
        </p:nvGraphicFramePr>
        <p:xfrm>
          <a:off x="5403861" y="4428416"/>
          <a:ext cx="3595688" cy="883920"/>
        </p:xfrm>
        <a:graphic>
          <a:graphicData uri="http://schemas.openxmlformats.org/drawingml/2006/table">
            <a:tbl>
              <a:tblPr firstRow="1" bandRow="1">
                <a:tableStyleId>{839DD9DD-9E6C-4910-8AC0-68ADFF6A6AFC}</a:tableStyleId>
              </a:tblPr>
              <a:tblGrid>
                <a:gridCol w="980759"/>
                <a:gridCol w="968955"/>
                <a:gridCol w="992563"/>
                <a:gridCol w="653411"/>
              </a:tblGrid>
              <a:tr h="0">
                <a:tc>
                  <a:txBody>
                    <a:bodyPr/>
                    <a:lstStyle/>
                    <a:p>
                      <a:pPr algn="l"/>
                      <a:endParaRPr lang="en-US" sz="1000" b="1" dirty="0">
                        <a:solidFill>
                          <a:schemeClr val="tx1"/>
                        </a:solidFill>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BHC Baseline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Stress scenario</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Stress scalar </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FRB SA</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 $4,625 </a:t>
                      </a:r>
                      <a:r>
                        <a:rPr lang="en-US" sz="1000" b="0" i="0" u="none" strike="noStrike" kern="1200" dirty="0" smtClean="0">
                          <a:solidFill>
                            <a:srgbClr val="000000"/>
                          </a:solidFill>
                          <a:effectLst/>
                          <a:latin typeface="Arial"/>
                          <a:ea typeface="+mn-ea"/>
                          <a:cs typeface="+mn-cs"/>
                        </a:rPr>
                        <a:t>MM</a:t>
                      </a:r>
                      <a:endParaRPr lang="en-US" sz="10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 $5,450 </a:t>
                      </a:r>
                      <a:r>
                        <a:rPr lang="en-US" sz="1000" b="0" i="0" u="none" strike="noStrike" kern="1200" dirty="0" smtClean="0">
                          <a:solidFill>
                            <a:srgbClr val="000000"/>
                          </a:solidFill>
                          <a:effectLst/>
                          <a:latin typeface="Arial"/>
                          <a:ea typeface="+mn-ea"/>
                          <a:cs typeface="+mn-cs"/>
                        </a:rPr>
                        <a:t>MM</a:t>
                      </a:r>
                      <a:endParaRPr lang="en-US" sz="1000" b="0" i="0" u="none" strike="noStrike" kern="1200" dirty="0" smtClean="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1.18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BHC Stress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 $4,625 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000" b="0" i="0" u="none" strike="noStrike" kern="1200" dirty="0" smtClean="0">
                          <a:solidFill>
                            <a:srgbClr val="000000"/>
                          </a:solidFill>
                          <a:effectLst/>
                          <a:latin typeface="+mn-lt"/>
                          <a:ea typeface="+mn-ea"/>
                          <a:cs typeface="+mn-cs"/>
                        </a:rPr>
                        <a:t> $6,373MM</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1.38</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72" name="Rectangle 71"/>
          <p:cNvSpPr/>
          <p:nvPr/>
        </p:nvSpPr>
        <p:spPr bwMode="auto">
          <a:xfrm>
            <a:off x="1615487" y="1806204"/>
            <a:ext cx="889588" cy="3436847"/>
          </a:xfrm>
          <a:prstGeom prst="rect">
            <a:avLst/>
          </a:prstGeom>
          <a:solidFill>
            <a:schemeClr val="accent1">
              <a:lumMod val="75000"/>
              <a:alpha val="10196"/>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800" b="0" i="1" u="none" strike="noStrike" cap="none" normalizeH="0" baseline="0" dirty="0">
              <a:ln>
                <a:noFill/>
              </a:ln>
              <a:solidFill>
                <a:schemeClr val="tx1"/>
              </a:solidFill>
              <a:effectLst/>
              <a:ea typeface="ＭＳ Ｐゴシック" pitchFamily="-112" charset="-128"/>
              <a:cs typeface="ＭＳ Ｐゴシック" pitchFamily="-112" charset="-128"/>
            </a:endParaRPr>
          </a:p>
        </p:txBody>
      </p:sp>
      <p:sp>
        <p:nvSpPr>
          <p:cNvPr id="104" name="Footnote"/>
          <p:cNvSpPr/>
          <p:nvPr/>
        </p:nvSpPr>
        <p:spPr bwMode="auto">
          <a:xfrm>
            <a:off x="455613" y="6248724"/>
            <a:ext cx="683826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a:solidFill>
                  <a:schemeClr val="bg1"/>
                </a:solidFill>
                <a:latin typeface="Arial"/>
                <a:sym typeface="Arial"/>
              </a:rPr>
              <a:t>1.Crisis conditions defined as Q12008 (beginning of the recession as defined by NBER) through Q4 2009  or Q42010 (2 or 6 quarters after end of recession to allow for credit quality lag</a:t>
            </a:r>
            <a:r>
              <a:rPr lang="en-US" sz="800" dirty="0" smtClean="0">
                <a:solidFill>
                  <a:schemeClr val="bg1"/>
                </a:solidFill>
                <a:latin typeface="Arial"/>
                <a:sym typeface="Arial"/>
              </a:rPr>
              <a:t>)</a:t>
            </a:r>
          </a:p>
          <a:p>
            <a:pPr algn="l">
              <a:lnSpc>
                <a:spcPct val="100000"/>
              </a:lnSpc>
            </a:pPr>
            <a:r>
              <a:rPr lang="en-US" sz="800" dirty="0" smtClean="0">
                <a:solidFill>
                  <a:schemeClr val="bg1"/>
                </a:solidFill>
                <a:latin typeface="Arial"/>
                <a:sym typeface="Arial"/>
              </a:rPr>
              <a:t>2. Includes SCUSA Auto fleet loans, captured in C&amp;I in the 14As</a:t>
            </a:r>
          </a:p>
          <a:p>
            <a:pPr algn="l">
              <a:lnSpc>
                <a:spcPct val="100000"/>
              </a:lnSpc>
            </a:pPr>
            <a:r>
              <a:rPr lang="en-US" sz="800" dirty="0" smtClean="0">
                <a:solidFill>
                  <a:schemeClr val="bg1"/>
                </a:solidFill>
                <a:latin typeface="Arial"/>
                <a:sym typeface="Arial"/>
              </a:rPr>
              <a:t>Source: SNL Financial Regulated Depositories Bank Regulatory Financials database; SCUSA SDART report (424B3 regulatory filing), “Auto Losses and Delq.xlsx”; Oliver Wyman analysis </a:t>
            </a:r>
            <a:endParaRPr lang="en-US" sz="800" dirty="0">
              <a:solidFill>
                <a:schemeClr val="bg1"/>
              </a:solidFill>
              <a:latin typeface="Wingdings"/>
              <a:sym typeface="Arial"/>
            </a:endParaRPr>
          </a:p>
        </p:txBody>
      </p:sp>
      <p:sp>
        <p:nvSpPr>
          <p:cNvPr id="71" name="Freeform 70"/>
          <p:cNvSpPr/>
          <p:nvPr/>
        </p:nvSpPr>
        <p:spPr bwMode="auto">
          <a:xfrm rot="5400000">
            <a:off x="8636000" y="5290873"/>
            <a:ext cx="142082" cy="269876"/>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endParaRPr>
          </a:p>
        </p:txBody>
      </p:sp>
      <p:graphicFrame>
        <p:nvGraphicFramePr>
          <p:cNvPr id="73" name="Table 72"/>
          <p:cNvGraphicFramePr>
            <a:graphicFrameLocks noGrp="1"/>
          </p:cNvGraphicFramePr>
          <p:nvPr>
            <p:extLst>
              <p:ext uri="{D42A27DB-BD31-4B8C-83A1-F6EECF244321}">
                <p14:modId xmlns:p14="http://schemas.microsoft.com/office/powerpoint/2010/main" val="201213455"/>
              </p:ext>
            </p:extLst>
          </p:nvPr>
        </p:nvGraphicFramePr>
        <p:xfrm>
          <a:off x="7155543" y="5515334"/>
          <a:ext cx="1836598" cy="235177"/>
        </p:xfrm>
        <a:graphic>
          <a:graphicData uri="http://schemas.openxmlformats.org/drawingml/2006/table">
            <a:tbl>
              <a:tblPr firstRow="1" bandRow="1">
                <a:tableStyleId>{839DD9DD-9E6C-4910-8AC0-68ADFF6A6AFC}</a:tableStyleId>
              </a:tblPr>
              <a:tblGrid>
                <a:gridCol w="1190171"/>
                <a:gridCol w="646427"/>
              </a:tblGrid>
              <a:tr h="235177">
                <a:tc>
                  <a:txBody>
                    <a:bodyPr/>
                    <a:lstStyle/>
                    <a:p>
                      <a:pPr marL="0" algn="l" defTabSz="457200" rtl="0" eaLnBrk="1" fontAlgn="b" latinLnBrk="0" hangingPunct="1"/>
                      <a:r>
                        <a:rPr lang="en-US" sz="1000" b="1" i="0" u="none" strike="noStrike" kern="1200" dirty="0" smtClean="0">
                          <a:solidFill>
                            <a:srgbClr val="000000"/>
                          </a:solidFill>
                          <a:effectLst/>
                          <a:latin typeface="+mn-lt"/>
                          <a:ea typeface="+mn-ea"/>
                          <a:cs typeface="+mn-cs"/>
                        </a:rPr>
                        <a:t>Auto</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~1.4X</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74" name="TextBox 73"/>
          <p:cNvSpPr txBox="1"/>
          <p:nvPr/>
        </p:nvSpPr>
        <p:spPr>
          <a:xfrm>
            <a:off x="5863736" y="5465565"/>
            <a:ext cx="1285170" cy="330603"/>
          </a:xfrm>
          <a:prstGeom prst="rect">
            <a:avLst/>
          </a:prstGeom>
          <a:noFill/>
        </p:spPr>
        <p:txBody>
          <a:bodyPr wrap="square" rtlCol="0">
            <a:spAutoFit/>
          </a:bodyPr>
          <a:lstStyle/>
          <a:p>
            <a:r>
              <a:rPr lang="en-US" sz="900" i="1" dirty="0" smtClean="0"/>
              <a:t>We have derived an overall stress scalar:</a:t>
            </a:r>
            <a:endParaRPr lang="en-US" sz="900" i="1" dirty="0"/>
          </a:p>
        </p:txBody>
      </p:sp>
      <p:graphicFrame>
        <p:nvGraphicFramePr>
          <p:cNvPr id="75" name="Content Placeholder 12"/>
          <p:cNvGraphicFramePr>
            <a:graphicFrameLocks/>
          </p:cNvGraphicFramePr>
          <p:nvPr>
            <p:extLst>
              <p:ext uri="{D42A27DB-BD31-4B8C-83A1-F6EECF244321}">
                <p14:modId xmlns:p14="http://schemas.microsoft.com/office/powerpoint/2010/main" val="1140427491"/>
              </p:ext>
            </p:extLst>
          </p:nvPr>
        </p:nvGraphicFramePr>
        <p:xfrm>
          <a:off x="5402966" y="1642394"/>
          <a:ext cx="3595688" cy="2316480"/>
        </p:xfrm>
        <a:graphic>
          <a:graphicData uri="http://schemas.openxmlformats.org/drawingml/2006/table">
            <a:tbl>
              <a:tblPr firstRow="1" bandRow="1">
                <a:tableStyleId>{839DD9DD-9E6C-4910-8AC0-68ADFF6A6AFC}</a:tableStyleId>
              </a:tblPr>
              <a:tblGrid>
                <a:gridCol w="980759"/>
                <a:gridCol w="968955"/>
                <a:gridCol w="992563"/>
                <a:gridCol w="653411"/>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charset="0"/>
                          <a:ea typeface="Arial Unicode MS" pitchFamily="34" charset="-128"/>
                          <a:cs typeface="Arial" charset="0"/>
                        </a:rPr>
                        <a:t>Average in normal conditions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charset="0"/>
                          <a:ea typeface="Arial Unicode MS" pitchFamily="34" charset="-128"/>
                          <a:cs typeface="Arial" charset="0"/>
                        </a:rPr>
                        <a:t>Average in crisis conditions </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charset="0"/>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165134">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ea typeface="Arial Unicode MS" pitchFamily="34" charset="-128"/>
                          <a:cs typeface="Arial" charset="0"/>
                        </a:rPr>
                        <a:t>Crisis conditions = Q12008-Q42009</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SDART net losses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1.47%</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3.17%</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2.15</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SCUSA Auto</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5.76%</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12.35%</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2.13</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0">
                <a:tc gridSpan="4">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Crisis conditions = Q12008-Q42010</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algn="ctr" defTabSz="457200" rtl="0" eaLnBrk="1" fontAlgn="b" latinLnBrk="0" hangingPunct="1"/>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256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SDART net losses</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1.47%</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2.65%</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1.80</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6256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SCUSA Auto</a:t>
                      </a:r>
                    </a:p>
                  </a:txBody>
                  <a:tcPr marL="45720" marR="45720"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5.76%</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10.36%</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1.80</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2" name="Rectangular Callout 1"/>
          <p:cNvSpPr/>
          <p:nvPr/>
        </p:nvSpPr>
        <p:spPr bwMode="auto">
          <a:xfrm>
            <a:off x="6270171" y="5794265"/>
            <a:ext cx="2571808" cy="430209"/>
          </a:xfrm>
          <a:prstGeom prst="wedgeRectCallout">
            <a:avLst>
              <a:gd name="adj1" fmla="val 32499"/>
              <a:gd name="adj2" fmla="val -93116"/>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63500" tIns="63500" rIns="63500" bIns="635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trike="noStrike" cap="none" normalizeH="0" dirty="0" smtClean="0">
                <a:ln>
                  <a:noFill/>
                </a:ln>
                <a:solidFill>
                  <a:srgbClr val="000000"/>
                </a:solidFill>
                <a:effectLst/>
                <a:latin typeface="Arial"/>
                <a:ea typeface="ＭＳ Ｐゴシック" pitchFamily="-112" charset="-128"/>
                <a:cs typeface="ＭＳ Ｐゴシック" pitchFamily="-112" charset="-128"/>
                <a:sym typeface="Arial"/>
              </a:rPr>
              <a:t>Due the shift in the portfolio mix, the stress scalar from CCAR is likely most reflective</a:t>
            </a:r>
            <a:endParaRPr lang="en-US" strike="noStrike" cap="none" normalizeH="0" dirty="0">
              <a:ln>
                <a:noFill/>
              </a:ln>
              <a:solidFill>
                <a:srgbClr val="000000"/>
              </a:solidFill>
              <a:effectLst/>
              <a:latin typeface="Arial"/>
              <a:ea typeface="ＭＳ Ｐゴシック" pitchFamily="-112" charset="-128"/>
              <a:cs typeface="ＭＳ Ｐゴシック" pitchFamily="-112" charset="-128"/>
              <a:sym typeface="Arial"/>
            </a:endParaRPr>
          </a:p>
        </p:txBody>
      </p:sp>
      <p:grpSp>
        <p:nvGrpSpPr>
          <p:cNvPr id="48" name="Group 47"/>
          <p:cNvGrpSpPr/>
          <p:nvPr/>
        </p:nvGrpSpPr>
        <p:grpSpPr>
          <a:xfrm>
            <a:off x="8038183" y="158236"/>
            <a:ext cx="1296289" cy="166806"/>
            <a:chOff x="392528" y="2013540"/>
            <a:chExt cx="8683626" cy="762000"/>
          </a:xfrm>
        </p:grpSpPr>
        <p:sp>
          <p:nvSpPr>
            <p:cNvPr id="49" name="AutoShape 14"/>
            <p:cNvSpPr>
              <a:spLocks noChangeArrowheads="1"/>
            </p:cNvSpPr>
            <p:nvPr/>
          </p:nvSpPr>
          <p:spPr bwMode="gray">
            <a:xfrm>
              <a:off x="4672428" y="2013540"/>
              <a:ext cx="2266950" cy="762000"/>
            </a:xfrm>
            <a:prstGeom prst="chevron">
              <a:avLst>
                <a:gd name="adj" fmla="val 31100"/>
              </a:avLst>
            </a:prstGeom>
            <a:solidFill>
              <a:schemeClr val="accent1">
                <a:lumMod val="20000"/>
                <a:lumOff val="80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50" name="AutoShape 15"/>
            <p:cNvSpPr>
              <a:spLocks noChangeArrowheads="1"/>
            </p:cNvSpPr>
            <p:nvPr/>
          </p:nvSpPr>
          <p:spPr bwMode="gray">
            <a:xfrm>
              <a:off x="2532478" y="2013540"/>
              <a:ext cx="2266950" cy="762000"/>
            </a:xfrm>
            <a:prstGeom prst="chevron">
              <a:avLst>
                <a:gd name="adj" fmla="val 31100"/>
              </a:avLst>
            </a:prstGeom>
            <a:no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52" name="AutoShape 16"/>
            <p:cNvSpPr>
              <a:spLocks noChangeArrowheads="1"/>
            </p:cNvSpPr>
            <p:nvPr/>
          </p:nvSpPr>
          <p:spPr bwMode="gray">
            <a:xfrm>
              <a:off x="392528" y="2013540"/>
              <a:ext cx="2268538" cy="762000"/>
            </a:xfrm>
            <a:prstGeom prst="homePlate">
              <a:avLst>
                <a:gd name="adj" fmla="val 31122"/>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169863" algn="l" eaLnBrk="0" hangingPunct="0">
                <a:lnSpc>
                  <a:spcPct val="100000"/>
                </a:lnSpc>
              </a:pPr>
              <a:endParaRPr lang="en-GB" altLang="zh-CN" sz="1200" b="1" dirty="0">
                <a:ea typeface="SimSun" pitchFamily="2" charset="-122"/>
              </a:endParaRPr>
            </a:p>
          </p:txBody>
        </p:sp>
        <p:sp>
          <p:nvSpPr>
            <p:cNvPr id="53" name="AutoShape 24"/>
            <p:cNvSpPr>
              <a:spLocks noChangeArrowheads="1"/>
            </p:cNvSpPr>
            <p:nvPr/>
          </p:nvSpPr>
          <p:spPr bwMode="gray">
            <a:xfrm>
              <a:off x="6807616" y="2013540"/>
              <a:ext cx="2268538" cy="762000"/>
            </a:xfrm>
            <a:prstGeom prst="chevron">
              <a:avLst>
                <a:gd name="adj" fmla="val 31149"/>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45720" anchor="ctr"/>
            <a:lstStyle/>
            <a:p>
              <a:pPr marL="347663" algn="l" eaLnBrk="0" hangingPunct="0">
                <a:lnSpc>
                  <a:spcPct val="100000"/>
                </a:lnSpc>
              </a:pPr>
              <a:endParaRPr lang="en-GB" altLang="zh-CN" sz="1200" b="1" dirty="0">
                <a:ea typeface="SimSun" pitchFamily="2" charset="-122"/>
              </a:endParaRPr>
            </a:p>
          </p:txBody>
        </p:sp>
      </p:grpSp>
    </p:spTree>
    <p:extLst>
      <p:ext uri="{BB962C8B-B14F-4D97-AF65-F5344CB8AC3E}">
        <p14:creationId xmlns:p14="http://schemas.microsoft.com/office/powerpoint/2010/main" val="1400338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6472999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560"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1588" y="1588"/>
                        <a:ext cx="1587" cy="1587"/>
                      </a:xfrm>
                      <a:prstGeom prst="rect">
                        <a:avLst/>
                      </a:prstGeom>
                    </p:spPr>
                  </p:pic>
                </p:oleObj>
              </mc:Fallback>
            </mc:AlternateContent>
          </a:graphicData>
        </a:graphic>
      </p:graphicFrame>
      <p:sp>
        <p:nvSpPr>
          <p:cNvPr id="5" name="Rectangle 4" hidden="1"/>
          <p:cNvSpPr/>
          <p:nvPr>
            <p:custDataLst>
              <p:tags r:id="rId3"/>
            </p:custDataLst>
          </p:nvPr>
        </p:nvSpPr>
        <p:spPr bwMode="auto">
          <a:xfrm>
            <a:off x="0" y="0"/>
            <a:ext cx="158750" cy="15875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spcCol="0" rtlCol="0" anchor="t" anchorCtr="0" compatLnSpc="1">
            <a:prstTxWarp prst="textNoShape">
              <a:avLst/>
            </a:prstTxWarp>
            <a:noAutofit/>
          </a:bodyPr>
          <a:lstStyle/>
          <a:p>
            <a:pPr algn="l" eaLnBrk="0" hangingPunct="0">
              <a:lnSpc>
                <a:spcPct val="100000"/>
              </a:lnSpc>
            </a:pPr>
            <a:endParaRPr kumimoji="0" lang="en-US" u="none" strike="noStrike" cap="none" normalizeH="0">
              <a:ln>
                <a:noFill/>
              </a:ln>
              <a:solidFill>
                <a:schemeClr val="tx1"/>
              </a:solidFill>
              <a:effectLst/>
              <a:latin typeface="+mn-lt"/>
              <a:sym typeface="+mn-lt"/>
            </a:endParaRPr>
          </a:p>
        </p:txBody>
      </p:sp>
      <p:sp>
        <p:nvSpPr>
          <p:cNvPr id="221188" name="Rectangle 4"/>
          <p:cNvSpPr>
            <a:spLocks noGrp="1" noChangeArrowheads="1"/>
          </p:cNvSpPr>
          <p:nvPr>
            <p:ph type="title"/>
          </p:nvPr>
        </p:nvSpPr>
        <p:spPr>
          <a:xfrm>
            <a:off x="459385" y="381006"/>
            <a:ext cx="8796272" cy="733419"/>
          </a:xfrm>
        </p:spPr>
        <p:txBody>
          <a:bodyPr/>
          <a:lstStyle/>
          <a:p>
            <a:r>
              <a:rPr lang="en-GB" altLang="zh-CN" dirty="0">
                <a:ea typeface="SimSun" pitchFamily="2" charset="-122"/>
              </a:rPr>
              <a:t>Calculating anchor points, </a:t>
            </a:r>
            <a:r>
              <a:rPr lang="en-GB" altLang="zh-CN" dirty="0" err="1">
                <a:ea typeface="SimSun" pitchFamily="2" charset="-122"/>
              </a:rPr>
              <a:t>backtesting</a:t>
            </a:r>
            <a:r>
              <a:rPr lang="en-GB" altLang="zh-CN" dirty="0">
                <a:ea typeface="SimSun" pitchFamily="2" charset="-122"/>
              </a:rPr>
              <a:t>, and applying management </a:t>
            </a:r>
            <a:r>
              <a:rPr lang="en-GB" altLang="zh-CN" dirty="0" smtClean="0">
                <a:ea typeface="SimSun" pitchFamily="2" charset="-122"/>
              </a:rPr>
              <a:t>adjustment for net charge-off rates</a:t>
            </a:r>
            <a:r>
              <a:rPr lang="en-GB" altLang="zh-CN" b="0" dirty="0">
                <a:solidFill>
                  <a:schemeClr val="accent1"/>
                </a:solidFill>
                <a:ea typeface="SimSun" pitchFamily="2" charset="-122"/>
              </a:rPr>
              <a:t/>
            </a:r>
            <a:br>
              <a:rPr lang="en-GB" altLang="zh-CN" b="0" dirty="0">
                <a:solidFill>
                  <a:schemeClr val="accent1"/>
                </a:solidFill>
                <a:ea typeface="SimSun" pitchFamily="2" charset="-122"/>
              </a:rPr>
            </a:br>
            <a:r>
              <a:rPr lang="en-GB" altLang="zh-CN" b="0" dirty="0">
                <a:solidFill>
                  <a:schemeClr val="accent1"/>
                </a:solidFill>
                <a:ea typeface="SimSun" pitchFamily="2" charset="-122"/>
              </a:rPr>
              <a:t>Example: </a:t>
            </a:r>
            <a:r>
              <a:rPr lang="en-GB" b="0" dirty="0" smtClean="0">
                <a:solidFill>
                  <a:schemeClr val="accent1"/>
                </a:solidFill>
                <a:ea typeface="SimSun" pitchFamily="2" charset="-122"/>
              </a:rPr>
              <a:t>SCUSA Auto</a:t>
            </a:r>
            <a:endParaRPr lang="en-GB" b="0" dirty="0">
              <a:solidFill>
                <a:schemeClr val="accent1"/>
              </a:solidFill>
            </a:endParaRPr>
          </a:p>
        </p:txBody>
      </p:sp>
      <p:sp>
        <p:nvSpPr>
          <p:cNvPr id="221189" name="Rectangle 6"/>
          <p:cNvSpPr>
            <a:spLocks noChangeArrowheads="1"/>
          </p:cNvSpPr>
          <p:nvPr/>
        </p:nvSpPr>
        <p:spPr bwMode="gray">
          <a:xfrm>
            <a:off x="458788" y="1265238"/>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smtClean="0">
                <a:solidFill>
                  <a:schemeClr val="accent1"/>
                </a:solidFill>
                <a:cs typeface="Arial" charset="0"/>
              </a:rPr>
              <a:t>Net charge-off rate</a:t>
            </a:r>
          </a:p>
          <a:p>
            <a:pPr algn="l" eaLnBrk="0" hangingPunct="0">
              <a:lnSpc>
                <a:spcPct val="100000"/>
              </a:lnSpc>
            </a:pPr>
            <a:r>
              <a:rPr lang="en-GB" sz="1200" b="1" dirty="0" smtClean="0">
                <a:solidFill>
                  <a:schemeClr val="accent1"/>
                </a:solidFill>
                <a:cs typeface="Arial" charset="0"/>
              </a:rPr>
              <a:t> </a:t>
            </a:r>
            <a:r>
              <a:rPr lang="en-GB" sz="1200" dirty="0" smtClean="0">
                <a:solidFill>
                  <a:schemeClr val="accent1"/>
                </a:solidFill>
                <a:cs typeface="Arial" charset="0"/>
              </a:rPr>
              <a:t>(%), Jan 2005 – Jul 2015</a:t>
            </a:r>
            <a:endParaRPr lang="en-GB" sz="1200" dirty="0">
              <a:solidFill>
                <a:schemeClr val="accent1"/>
              </a:solidFill>
              <a:cs typeface="Arial" charset="0"/>
            </a:endParaRPr>
          </a:p>
        </p:txBody>
      </p:sp>
      <p:cxnSp>
        <p:nvCxnSpPr>
          <p:cNvPr id="3" name="Straight Connector 2"/>
          <p:cNvCxnSpPr/>
          <p:nvPr>
            <p:custDataLst>
              <p:tags r:id="rId4"/>
            </p:custDataLst>
          </p:nvPr>
        </p:nvCxnSpPr>
        <p:spPr bwMode="gray">
          <a:xfrm>
            <a:off x="738188" y="52387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31" name="Straight Connector 30"/>
          <p:cNvCxnSpPr/>
          <p:nvPr>
            <p:custDataLst>
              <p:tags r:id="rId5"/>
            </p:custDataLst>
          </p:nvPr>
        </p:nvCxnSpPr>
        <p:spPr bwMode="gray">
          <a:xfrm>
            <a:off x="738188" y="266700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30" name="Straight Connector 29"/>
          <p:cNvCxnSpPr/>
          <p:nvPr>
            <p:custDataLst>
              <p:tags r:id="rId6"/>
            </p:custDataLst>
          </p:nvPr>
        </p:nvCxnSpPr>
        <p:spPr bwMode="gray">
          <a:xfrm>
            <a:off x="738188" y="35242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32" name="Straight Connector 31"/>
          <p:cNvCxnSpPr/>
          <p:nvPr>
            <p:custDataLst>
              <p:tags r:id="rId7"/>
            </p:custDataLst>
          </p:nvPr>
        </p:nvCxnSpPr>
        <p:spPr bwMode="gray">
          <a:xfrm>
            <a:off x="738188" y="180975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cxnSp>
        <p:nvCxnSpPr>
          <p:cNvPr id="29" name="Straight Connector 28"/>
          <p:cNvCxnSpPr/>
          <p:nvPr>
            <p:custDataLst>
              <p:tags r:id="rId8"/>
            </p:custDataLst>
          </p:nvPr>
        </p:nvCxnSpPr>
        <p:spPr bwMode="gray">
          <a:xfrm>
            <a:off x="738188" y="4381500"/>
            <a:ext cx="42862" cy="0"/>
          </a:xfrm>
          <a:prstGeom prst="line">
            <a:avLst/>
          </a:prstGeom>
          <a:solidFill>
            <a:schemeClr val="accent1"/>
          </a:solidFill>
          <a:ln w="9525" cap="flat" cmpd="sng" algn="ctr">
            <a:solidFill>
              <a:srgbClr val="606060"/>
            </a:solidFill>
            <a:prstDash val="solid"/>
            <a:round/>
            <a:headEnd type="none" w="med" len="med"/>
            <a:tailEnd type="none" w="med" len="med"/>
          </a:ln>
          <a:effectLst/>
        </p:spPr>
      </p:cxnSp>
      <p:graphicFrame>
        <p:nvGraphicFramePr>
          <p:cNvPr id="110" name="Object 109"/>
          <p:cNvGraphicFramePr>
            <a:graphicFrameLocks/>
          </p:cNvGraphicFramePr>
          <p:nvPr>
            <p:custDataLst>
              <p:tags r:id="rId9"/>
            </p:custDataLst>
            <p:extLst>
              <p:ext uri="{D42A27DB-BD31-4B8C-83A1-F6EECF244321}">
                <p14:modId xmlns:p14="http://schemas.microsoft.com/office/powerpoint/2010/main" val="4212336820"/>
              </p:ext>
            </p:extLst>
          </p:nvPr>
        </p:nvGraphicFramePr>
        <p:xfrm>
          <a:off x="685799" y="1714500"/>
          <a:ext cx="3762436" cy="3628987"/>
        </p:xfrm>
        <a:graphic>
          <a:graphicData uri="http://schemas.openxmlformats.org/presentationml/2006/ole">
            <mc:AlternateContent xmlns:mc="http://schemas.openxmlformats.org/markup-compatibility/2006">
              <mc:Choice xmlns:v="urn:schemas-microsoft-com:vml" Requires="v">
                <p:oleObj spid="_x0000_s61561" name="Chart" r:id="rId30" imgW="3762436" imgH="3628987" progId="MSGraph.Chart.8">
                  <p:embed followColorScheme="full"/>
                </p:oleObj>
              </mc:Choice>
              <mc:Fallback>
                <p:oleObj name="Chart" r:id="rId30" imgW="3762436" imgH="3628987" progId="MSGraph.Chart.8">
                  <p:embed followColorScheme="full"/>
                  <p:pic>
                    <p:nvPicPr>
                      <p:cNvPr id="0" name=""/>
                      <p:cNvPicPr/>
                      <p:nvPr/>
                    </p:nvPicPr>
                    <p:blipFill>
                      <a:blip r:embed="rId31"/>
                      <a:stretch>
                        <a:fillRect/>
                      </a:stretch>
                    </p:blipFill>
                    <p:spPr>
                      <a:xfrm>
                        <a:off x="685799" y="1714500"/>
                        <a:ext cx="3762436" cy="3628987"/>
                      </a:xfrm>
                      <a:prstGeom prst="rect">
                        <a:avLst/>
                      </a:prstGeom>
                    </p:spPr>
                  </p:pic>
                </p:oleObj>
              </mc:Fallback>
            </mc:AlternateContent>
          </a:graphicData>
        </a:graphic>
      </p:graphicFrame>
      <p:sp>
        <p:nvSpPr>
          <p:cNvPr id="73" name="Text Placeholder 17"/>
          <p:cNvSpPr>
            <a:spLocks noGrp="1"/>
          </p:cNvSpPr>
          <p:nvPr>
            <p:custDataLst>
              <p:tags r:id="rId10"/>
            </p:custDataLst>
          </p:nvPr>
        </p:nvSpPr>
        <p:spPr bwMode="gray">
          <a:xfrm>
            <a:off x="539750" y="344805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FEFCB14-1B8D-4F9C-AB6B-FB58742EE206}" type="datetime'''''''''''''''''''''1''''''''''''''''''''0'''">
              <a:rPr lang="en-US" sz="1000">
                <a:sym typeface="+mn-lt"/>
              </a:rPr>
              <a:pPr marL="0" indent="0" algn="r">
                <a:lnSpc>
                  <a:spcPct val="100000"/>
                </a:lnSpc>
                <a:spcBef>
                  <a:spcPct val="0"/>
                </a:spcBef>
              </a:pPr>
              <a:t>10</a:t>
            </a:fld>
            <a:endParaRPr lang="en-US" sz="1000" dirty="0">
              <a:sym typeface="+mn-lt"/>
            </a:endParaRPr>
          </a:p>
        </p:txBody>
      </p:sp>
      <p:sp>
        <p:nvSpPr>
          <p:cNvPr id="178" name="Text Placeholder 88"/>
          <p:cNvSpPr>
            <a:spLocks noGrp="1"/>
          </p:cNvSpPr>
          <p:nvPr>
            <p:custDataLst>
              <p:tags r:id="rId11"/>
            </p:custDataLst>
          </p:nvPr>
        </p:nvSpPr>
        <p:spPr bwMode="gray">
          <a:xfrm>
            <a:off x="609600" y="516255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DDDC18F0-A125-4743-BFAF-766A8E00431C}" type="datetime'''''''0'''''''''''''">
              <a:rPr lang="en-US" sz="1000"/>
              <a:pPr/>
              <a:t>0</a:t>
            </a:fld>
            <a:endParaRPr lang="en-US" sz="1000" dirty="0">
              <a:latin typeface="Arial"/>
              <a:ea typeface="ＭＳ Ｐゴシック"/>
              <a:sym typeface="Arial"/>
            </a:endParaRPr>
          </a:p>
        </p:txBody>
      </p:sp>
      <p:sp>
        <p:nvSpPr>
          <p:cNvPr id="72" name="Text Placeholder 16"/>
          <p:cNvSpPr>
            <a:spLocks noGrp="1"/>
          </p:cNvSpPr>
          <p:nvPr>
            <p:custDataLst>
              <p:tags r:id="rId12"/>
            </p:custDataLst>
          </p:nvPr>
        </p:nvSpPr>
        <p:spPr bwMode="gray">
          <a:xfrm>
            <a:off x="609600" y="430530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EB33E40B-7336-428D-8DDB-E9E3AC6FF06D}" type="datetime'''''5'''''''''''''''''''''''''''''''''''''''''''''''''''''''">
              <a:rPr lang="en-US" sz="1000">
                <a:sym typeface="+mn-lt"/>
              </a:rPr>
              <a:pPr marL="0" indent="0" algn="r">
                <a:lnSpc>
                  <a:spcPct val="100000"/>
                </a:lnSpc>
                <a:spcBef>
                  <a:spcPct val="0"/>
                </a:spcBef>
              </a:pPr>
              <a:t>5</a:t>
            </a:fld>
            <a:endParaRPr lang="en-US" sz="1000" dirty="0">
              <a:sym typeface="+mn-lt"/>
            </a:endParaRPr>
          </a:p>
        </p:txBody>
      </p:sp>
      <p:sp>
        <p:nvSpPr>
          <p:cNvPr id="75" name="Text Placeholder 19"/>
          <p:cNvSpPr>
            <a:spLocks noGrp="1"/>
          </p:cNvSpPr>
          <p:nvPr>
            <p:custDataLst>
              <p:tags r:id="rId13"/>
            </p:custDataLst>
          </p:nvPr>
        </p:nvSpPr>
        <p:spPr bwMode="gray">
          <a:xfrm>
            <a:off x="539750" y="173355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4321B73-DCFB-45E9-97C7-BB2B6F19D620}" type="datetime'''''2''''''''''''''''''''0'">
              <a:rPr lang="en-US" sz="1000">
                <a:sym typeface="+mn-lt"/>
              </a:rPr>
              <a:pPr marL="0" indent="0" algn="r">
                <a:lnSpc>
                  <a:spcPct val="100000"/>
                </a:lnSpc>
                <a:spcBef>
                  <a:spcPct val="0"/>
                </a:spcBef>
              </a:pPr>
              <a:t>20</a:t>
            </a:fld>
            <a:endParaRPr lang="en-US" sz="1000" dirty="0">
              <a:sym typeface="+mn-lt"/>
            </a:endParaRPr>
          </a:p>
        </p:txBody>
      </p:sp>
      <p:sp>
        <p:nvSpPr>
          <p:cNvPr id="74" name="Text Placeholder 18"/>
          <p:cNvSpPr>
            <a:spLocks noGrp="1"/>
          </p:cNvSpPr>
          <p:nvPr>
            <p:custDataLst>
              <p:tags r:id="rId14"/>
            </p:custDataLst>
          </p:nvPr>
        </p:nvSpPr>
        <p:spPr bwMode="gray">
          <a:xfrm>
            <a:off x="539750" y="2590800"/>
            <a:ext cx="1397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D704FE26-B049-4D8D-823C-EED1BD1DBF2F}" type="datetime'''''''''''''''''''1''''''''5'''''''''''''''''">
              <a:rPr lang="en-US" sz="1000">
                <a:sym typeface="+mn-lt"/>
              </a:rPr>
              <a:pPr marL="0" indent="0" algn="r">
                <a:lnSpc>
                  <a:spcPct val="100000"/>
                </a:lnSpc>
                <a:spcBef>
                  <a:spcPct val="0"/>
                </a:spcBef>
              </a:pPr>
              <a:t>15</a:t>
            </a:fld>
            <a:endParaRPr lang="en-US" sz="1000" dirty="0">
              <a:sym typeface="+mn-lt"/>
            </a:endParaRPr>
          </a:p>
        </p:txBody>
      </p:sp>
      <p:sp>
        <p:nvSpPr>
          <p:cNvPr id="199" name="Text Placeholder 116"/>
          <p:cNvSpPr>
            <a:spLocks noGrp="1"/>
          </p:cNvSpPr>
          <p:nvPr>
            <p:custDataLst>
              <p:tags r:id="rId15"/>
            </p:custDataLst>
          </p:nvPr>
        </p:nvSpPr>
        <p:spPr bwMode="auto">
          <a:xfrm>
            <a:off x="198755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32CBBD4F-98B9-4F2D-9150-598F6A44EF55}" type="datetime'''''2''''''''''''''''''''''''''''''''''''''0''0''9'''">
              <a:rPr lang="en-US" sz="1000">
                <a:sym typeface="+mn-lt"/>
              </a:rPr>
              <a:pPr marL="0" indent="0" algn="ctr">
                <a:lnSpc>
                  <a:spcPct val="100000"/>
                </a:lnSpc>
                <a:spcBef>
                  <a:spcPct val="0"/>
                </a:spcBef>
              </a:pPr>
              <a:t>2009</a:t>
            </a:fld>
            <a:endParaRPr lang="en-US" sz="1000" dirty="0">
              <a:sym typeface="+mn-lt"/>
            </a:endParaRPr>
          </a:p>
        </p:txBody>
      </p:sp>
      <p:sp>
        <p:nvSpPr>
          <p:cNvPr id="198" name="Text Placeholder 115"/>
          <p:cNvSpPr>
            <a:spLocks noGrp="1"/>
          </p:cNvSpPr>
          <p:nvPr>
            <p:custDataLst>
              <p:tags r:id="rId16"/>
            </p:custDataLst>
          </p:nvPr>
        </p:nvSpPr>
        <p:spPr bwMode="auto">
          <a:xfrm>
            <a:off x="165417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AECAEFF-AD56-482A-B2D1-D455B7C1CDB2}" type="datetime'''''''''''''''''''''''''''''''''''''''''''2''''''''00''8'">
              <a:rPr lang="en-US" sz="1000">
                <a:sym typeface="+mn-lt"/>
              </a:rPr>
              <a:pPr marL="0" indent="0" algn="ctr">
                <a:lnSpc>
                  <a:spcPct val="100000"/>
                </a:lnSpc>
                <a:spcBef>
                  <a:spcPct val="0"/>
                </a:spcBef>
              </a:pPr>
              <a:t>2008</a:t>
            </a:fld>
            <a:endParaRPr lang="en-US" sz="1000" dirty="0">
              <a:sym typeface="+mn-lt"/>
            </a:endParaRPr>
          </a:p>
        </p:txBody>
      </p:sp>
      <p:sp>
        <p:nvSpPr>
          <p:cNvPr id="202" name="Text Placeholder 119"/>
          <p:cNvSpPr>
            <a:spLocks noGrp="1"/>
          </p:cNvSpPr>
          <p:nvPr>
            <p:custDataLst>
              <p:tags r:id="rId17"/>
            </p:custDataLst>
          </p:nvPr>
        </p:nvSpPr>
        <p:spPr bwMode="auto">
          <a:xfrm>
            <a:off x="300672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286B599-655C-48CA-BD10-BF434F6F25DB}" type="datetime'''''''''''''''2''''''''''''''''''''''''''''''''''''''012'">
              <a:rPr lang="en-US" sz="1000">
                <a:sym typeface="+mn-lt"/>
              </a:rPr>
              <a:pPr marL="0" indent="0" algn="ctr">
                <a:lnSpc>
                  <a:spcPct val="100000"/>
                </a:lnSpc>
                <a:spcBef>
                  <a:spcPct val="0"/>
                </a:spcBef>
              </a:pPr>
              <a:t>2012</a:t>
            </a:fld>
            <a:endParaRPr lang="en-US" sz="1000" dirty="0">
              <a:sym typeface="+mn-lt"/>
            </a:endParaRPr>
          </a:p>
        </p:txBody>
      </p:sp>
      <p:sp>
        <p:nvSpPr>
          <p:cNvPr id="205" name="Text Placeholder 122"/>
          <p:cNvSpPr>
            <a:spLocks noGrp="1"/>
          </p:cNvSpPr>
          <p:nvPr>
            <p:custDataLst>
              <p:tags r:id="rId18"/>
            </p:custDataLst>
          </p:nvPr>
        </p:nvSpPr>
        <p:spPr bwMode="auto">
          <a:xfrm>
            <a:off x="401637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4AB78D4-7DDC-4F54-8C8B-848719134615}" type="datetime'2''''''''''''''''''''''0''''''''''''''1''''''''''''5'''''''''">
              <a:rPr lang="en-US" sz="1000">
                <a:sym typeface="+mn-lt"/>
              </a:rPr>
              <a:pPr marL="0" indent="0" algn="ctr">
                <a:lnSpc>
                  <a:spcPct val="100000"/>
                </a:lnSpc>
                <a:spcBef>
                  <a:spcPct val="0"/>
                </a:spcBef>
              </a:pPr>
              <a:t>2015</a:t>
            </a:fld>
            <a:endParaRPr lang="en-US" sz="1000" dirty="0">
              <a:sym typeface="+mn-lt"/>
            </a:endParaRPr>
          </a:p>
        </p:txBody>
      </p:sp>
      <p:sp>
        <p:nvSpPr>
          <p:cNvPr id="200" name="Text Placeholder 117"/>
          <p:cNvSpPr>
            <a:spLocks noGrp="1"/>
          </p:cNvSpPr>
          <p:nvPr>
            <p:custDataLst>
              <p:tags r:id="rId19"/>
            </p:custDataLst>
          </p:nvPr>
        </p:nvSpPr>
        <p:spPr bwMode="auto">
          <a:xfrm>
            <a:off x="233045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FA5A4B6F-5907-4706-A811-98FC5E72095E}" type="datetime'''''''''2''''''0''''''''''1''''''''''''0'''''">
              <a:rPr lang="en-US" sz="1000">
                <a:sym typeface="+mn-lt"/>
              </a:rPr>
              <a:pPr marL="0" indent="0" algn="ctr">
                <a:lnSpc>
                  <a:spcPct val="100000"/>
                </a:lnSpc>
                <a:spcBef>
                  <a:spcPct val="0"/>
                </a:spcBef>
              </a:pPr>
              <a:t>2010</a:t>
            </a:fld>
            <a:endParaRPr lang="en-US" sz="1000" dirty="0">
              <a:sym typeface="+mn-lt"/>
            </a:endParaRPr>
          </a:p>
        </p:txBody>
      </p:sp>
      <p:sp>
        <p:nvSpPr>
          <p:cNvPr id="204" name="Text Placeholder 121"/>
          <p:cNvSpPr>
            <a:spLocks noGrp="1"/>
          </p:cNvSpPr>
          <p:nvPr>
            <p:custDataLst>
              <p:tags r:id="rId20"/>
            </p:custDataLst>
          </p:nvPr>
        </p:nvSpPr>
        <p:spPr bwMode="auto">
          <a:xfrm>
            <a:off x="368300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B8BF72D-EF37-49FF-A297-3A668353072A}" type="datetime'''''''''''''''''''2''''''01''''''''''''''''''''''''''4'''''">
              <a:rPr lang="en-US" sz="1000">
                <a:sym typeface="+mn-lt"/>
              </a:rPr>
              <a:pPr marL="0" indent="0" algn="ctr">
                <a:lnSpc>
                  <a:spcPct val="100000"/>
                </a:lnSpc>
                <a:spcBef>
                  <a:spcPct val="0"/>
                </a:spcBef>
              </a:pPr>
              <a:t>2014</a:t>
            </a:fld>
            <a:endParaRPr lang="en-US" sz="1000" dirty="0">
              <a:sym typeface="+mn-lt"/>
            </a:endParaRPr>
          </a:p>
        </p:txBody>
      </p:sp>
      <p:sp>
        <p:nvSpPr>
          <p:cNvPr id="194" name="Text Placeholder 112"/>
          <p:cNvSpPr>
            <a:spLocks noGrp="1"/>
          </p:cNvSpPr>
          <p:nvPr>
            <p:custDataLst>
              <p:tags r:id="rId21"/>
            </p:custDataLst>
          </p:nvPr>
        </p:nvSpPr>
        <p:spPr bwMode="auto">
          <a:xfrm>
            <a:off x="63500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898E7FC-5BEF-4EDD-BE98-2328645E07BE}" type="datetime'''''2''''''''''''0''05'''''''''''">
              <a:rPr lang="en-US" sz="1000">
                <a:sym typeface="+mn-lt"/>
              </a:rPr>
              <a:pPr marL="0" indent="0" algn="ctr">
                <a:lnSpc>
                  <a:spcPct val="100000"/>
                </a:lnSpc>
                <a:spcBef>
                  <a:spcPct val="0"/>
                </a:spcBef>
              </a:pPr>
              <a:t>2005</a:t>
            </a:fld>
            <a:endParaRPr lang="en-US" sz="1000" dirty="0">
              <a:sym typeface="+mn-lt"/>
            </a:endParaRPr>
          </a:p>
        </p:txBody>
      </p:sp>
      <p:sp>
        <p:nvSpPr>
          <p:cNvPr id="196" name="Text Placeholder 113"/>
          <p:cNvSpPr>
            <a:spLocks noGrp="1"/>
          </p:cNvSpPr>
          <p:nvPr>
            <p:custDataLst>
              <p:tags r:id="rId22"/>
            </p:custDataLst>
          </p:nvPr>
        </p:nvSpPr>
        <p:spPr bwMode="auto">
          <a:xfrm>
            <a:off x="97790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EC11BDB-CC37-414B-9A50-E15F282885B3}" type="datetime'''''''''''''20''''''0''''''''''6'''''''''''">
              <a:rPr lang="en-US" sz="1000">
                <a:sym typeface="+mn-lt"/>
              </a:rPr>
              <a:pPr marL="0" indent="0" algn="ctr">
                <a:lnSpc>
                  <a:spcPct val="100000"/>
                </a:lnSpc>
                <a:spcBef>
                  <a:spcPct val="0"/>
                </a:spcBef>
              </a:pPr>
              <a:t>2006</a:t>
            </a:fld>
            <a:endParaRPr lang="en-US" sz="1000" dirty="0">
              <a:sym typeface="+mn-lt"/>
            </a:endParaRPr>
          </a:p>
        </p:txBody>
      </p:sp>
      <p:sp>
        <p:nvSpPr>
          <p:cNvPr id="203" name="Text Placeholder 120"/>
          <p:cNvSpPr>
            <a:spLocks noGrp="1"/>
          </p:cNvSpPr>
          <p:nvPr>
            <p:custDataLst>
              <p:tags r:id="rId23"/>
            </p:custDataLst>
          </p:nvPr>
        </p:nvSpPr>
        <p:spPr bwMode="auto">
          <a:xfrm>
            <a:off x="3340100"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E423BC0-DB61-4103-ABC5-7CEB2F2E0544}" type="datetime'''''2''''''0''''''''''''''''''''1''''3'''''''''''">
              <a:rPr lang="en-US" sz="1000">
                <a:sym typeface="+mn-lt"/>
              </a:rPr>
              <a:pPr marL="0" indent="0" algn="ctr">
                <a:lnSpc>
                  <a:spcPct val="100000"/>
                </a:lnSpc>
                <a:spcBef>
                  <a:spcPct val="0"/>
                </a:spcBef>
              </a:pPr>
              <a:t>2013</a:t>
            </a:fld>
            <a:endParaRPr lang="en-US" sz="1000" dirty="0">
              <a:sym typeface="+mn-lt"/>
            </a:endParaRPr>
          </a:p>
        </p:txBody>
      </p:sp>
      <p:sp>
        <p:nvSpPr>
          <p:cNvPr id="201" name="Text Placeholder 118"/>
          <p:cNvSpPr>
            <a:spLocks noGrp="1"/>
          </p:cNvSpPr>
          <p:nvPr>
            <p:custDataLst>
              <p:tags r:id="rId24"/>
            </p:custDataLst>
          </p:nvPr>
        </p:nvSpPr>
        <p:spPr bwMode="auto">
          <a:xfrm>
            <a:off x="266382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289A107-004D-409E-82DC-E15598DC6323}" type="datetime'2''''''''''''''0''''1''1'''''''''''''''''''''">
              <a:rPr lang="en-US" sz="1000">
                <a:sym typeface="+mn-lt"/>
              </a:rPr>
              <a:pPr marL="0" indent="0" algn="ctr">
                <a:lnSpc>
                  <a:spcPct val="100000"/>
                </a:lnSpc>
                <a:spcBef>
                  <a:spcPct val="0"/>
                </a:spcBef>
              </a:pPr>
              <a:t>2011</a:t>
            </a:fld>
            <a:endParaRPr lang="en-US" sz="1000" dirty="0">
              <a:sym typeface="+mn-lt"/>
            </a:endParaRPr>
          </a:p>
        </p:txBody>
      </p:sp>
      <p:sp>
        <p:nvSpPr>
          <p:cNvPr id="197" name="Text Placeholder 114"/>
          <p:cNvSpPr>
            <a:spLocks noGrp="1"/>
          </p:cNvSpPr>
          <p:nvPr>
            <p:custDataLst>
              <p:tags r:id="rId25"/>
            </p:custDataLst>
          </p:nvPr>
        </p:nvSpPr>
        <p:spPr bwMode="auto">
          <a:xfrm>
            <a:off x="1311275" y="53562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76C5B8C-A55D-4823-A4AB-F0BD86CADB4F}" type="datetime'''''''''''''''''''''''''''2''0''''''''''''''''''''07'">
              <a:rPr lang="en-US" sz="1000">
                <a:sym typeface="+mn-lt"/>
              </a:rPr>
              <a:pPr marL="0" indent="0" algn="ctr">
                <a:lnSpc>
                  <a:spcPct val="100000"/>
                </a:lnSpc>
                <a:spcBef>
                  <a:spcPct val="0"/>
                </a:spcBef>
              </a:pPr>
              <a:t>2007</a:t>
            </a:fld>
            <a:endParaRPr lang="en-US" sz="1000" dirty="0">
              <a:sym typeface="+mn-lt"/>
            </a:endParaRPr>
          </a:p>
        </p:txBody>
      </p:sp>
      <p:sp>
        <p:nvSpPr>
          <p:cNvPr id="11" name="Footnote"/>
          <p:cNvSpPr/>
          <p:nvPr/>
        </p:nvSpPr>
        <p:spPr bwMode="auto">
          <a:xfrm>
            <a:off x="455613" y="6292901"/>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solidFill>
                  <a:schemeClr val="bg1"/>
                </a:solidFill>
                <a:latin typeface="Arial"/>
                <a:sym typeface="Arial"/>
              </a:rPr>
              <a:t>Source: SHUSA CCAR 2015 Capital Aggregation </a:t>
            </a:r>
            <a:r>
              <a:rPr lang="en-US" sz="800" dirty="0">
                <a:solidFill>
                  <a:schemeClr val="bg1"/>
                </a:solidFill>
                <a:latin typeface="Arial"/>
                <a:sym typeface="Arial"/>
              </a:rPr>
              <a:t>Tool, </a:t>
            </a:r>
            <a:r>
              <a:rPr lang="en-US" sz="800" dirty="0" smtClean="0">
                <a:solidFill>
                  <a:schemeClr val="bg1"/>
                </a:solidFill>
                <a:latin typeface="Arial"/>
                <a:sym typeface="Arial"/>
              </a:rPr>
              <a:t>“Auto </a:t>
            </a:r>
            <a:r>
              <a:rPr lang="en-US" sz="800" dirty="0">
                <a:solidFill>
                  <a:schemeClr val="bg1"/>
                </a:solidFill>
                <a:latin typeface="Arial"/>
                <a:sym typeface="Arial"/>
              </a:rPr>
              <a:t>Losses and </a:t>
            </a:r>
            <a:r>
              <a:rPr lang="en-US" sz="800" dirty="0" smtClean="0">
                <a:solidFill>
                  <a:schemeClr val="bg1"/>
                </a:solidFill>
                <a:latin typeface="Arial"/>
                <a:sym typeface="Arial"/>
              </a:rPr>
              <a:t>Delq.xlsx”; Oliver Wyman analysis </a:t>
            </a:r>
            <a:endParaRPr lang="en-US" sz="800" dirty="0">
              <a:solidFill>
                <a:schemeClr val="bg1"/>
              </a:solidFill>
              <a:latin typeface="Wingdings"/>
              <a:sym typeface="Arial"/>
            </a:endParaRPr>
          </a:p>
        </p:txBody>
      </p:sp>
      <p:sp>
        <p:nvSpPr>
          <p:cNvPr id="195" name="Rectangle 6"/>
          <p:cNvSpPr>
            <a:spLocks noChangeArrowheads="1"/>
          </p:cNvSpPr>
          <p:nvPr/>
        </p:nvSpPr>
        <p:spPr bwMode="gray">
          <a:xfrm>
            <a:off x="5155538" y="1265238"/>
            <a:ext cx="388461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lstStyle/>
          <a:p>
            <a:pPr algn="l" eaLnBrk="0" hangingPunct="0">
              <a:lnSpc>
                <a:spcPct val="100000"/>
              </a:lnSpc>
            </a:pPr>
            <a:r>
              <a:rPr lang="en-GB" sz="1200" b="1" dirty="0" smtClean="0">
                <a:solidFill>
                  <a:schemeClr val="accent1"/>
                </a:solidFill>
                <a:cs typeface="Arial" charset="0"/>
              </a:rPr>
              <a:t>Methodology</a:t>
            </a:r>
            <a:endParaRPr lang="en-GB" sz="1200" dirty="0">
              <a:solidFill>
                <a:schemeClr val="accent1"/>
              </a:solidFill>
              <a:cs typeface="Arial" charset="0"/>
            </a:endParaRPr>
          </a:p>
        </p:txBody>
      </p:sp>
      <p:graphicFrame>
        <p:nvGraphicFramePr>
          <p:cNvPr id="52" name="Content Placeholder 12"/>
          <p:cNvGraphicFramePr>
            <a:graphicFrameLocks/>
          </p:cNvGraphicFramePr>
          <p:nvPr>
            <p:extLst>
              <p:ext uri="{D42A27DB-BD31-4B8C-83A1-F6EECF244321}">
                <p14:modId xmlns:p14="http://schemas.microsoft.com/office/powerpoint/2010/main" val="3063237605"/>
              </p:ext>
            </p:extLst>
          </p:nvPr>
        </p:nvGraphicFramePr>
        <p:xfrm>
          <a:off x="5155538" y="1605648"/>
          <a:ext cx="3786643" cy="2865120"/>
        </p:xfrm>
        <a:graphic>
          <a:graphicData uri="http://schemas.openxmlformats.org/drawingml/2006/table">
            <a:tbl>
              <a:tblPr firstRow="1" bandRow="1">
                <a:tableStyleId>{839DD9DD-9E6C-4910-8AC0-68ADFF6A6AFC}</a:tableStyleId>
              </a:tblPr>
              <a:tblGrid>
                <a:gridCol w="1506519"/>
                <a:gridCol w="1140062"/>
                <a:gridCol w="1140062"/>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limit</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6559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9Q cumulative CCAR BHC Stress loss budget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000" b="0" i="0" kern="1200" dirty="0">
                          <a:solidFill>
                            <a:schemeClr val="tx1"/>
                          </a:solidFill>
                          <a:latin typeface="+mn-lt"/>
                          <a:ea typeface="+mn-ea"/>
                          <a:cs typeface="+mn-cs"/>
                        </a:rPr>
                        <a:t> </a:t>
                      </a:r>
                      <a:r>
                        <a:rPr lang="en-US" sz="1000" b="0" i="0" kern="1200" dirty="0" smtClean="0">
                          <a:solidFill>
                            <a:schemeClr val="tx1"/>
                          </a:solidFill>
                          <a:latin typeface="+mn-lt"/>
                          <a:ea typeface="+mn-ea"/>
                          <a:cs typeface="+mn-cs"/>
                        </a:rPr>
                        <a:t>$6,573MM</a:t>
                      </a:r>
                      <a:endParaRPr lang="en-US" sz="10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i="0" kern="1200" dirty="0">
                          <a:solidFill>
                            <a:schemeClr val="tx1"/>
                          </a:solidFill>
                          <a:latin typeface="+mn-lt"/>
                          <a:ea typeface="+mn-ea"/>
                          <a:cs typeface="+mn-cs"/>
                        </a:rPr>
                        <a:t> </a:t>
                      </a:r>
                      <a:r>
                        <a:rPr lang="en-US" sz="1000" b="0" i="0" kern="1200" dirty="0" smtClean="0">
                          <a:solidFill>
                            <a:schemeClr val="tx1"/>
                          </a:solidFill>
                          <a:latin typeface="+mn-lt"/>
                          <a:ea typeface="+mn-ea"/>
                          <a:cs typeface="+mn-cs"/>
                        </a:rPr>
                        <a:t>$6,990MM</a:t>
                      </a:r>
                      <a:endParaRPr lang="en-US" sz="1000" b="0" i="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Annualized stressed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$2,921MM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$3,107MM </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Stress scalar on NCO rates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1" i="0" u="none" strike="noStrike" dirty="0" smtClean="0">
                          <a:solidFill>
                            <a:srgbClr val="FF0000"/>
                          </a:solidFill>
                          <a:effectLst/>
                          <a:latin typeface="Arial"/>
                        </a:rPr>
                        <a:t>~1.4x</a:t>
                      </a:r>
                      <a:endParaRPr lang="en-US" sz="1000" b="1" i="0" u="none" strike="noStrike" dirty="0">
                        <a:solidFill>
                          <a:srgbClr val="FF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65134">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Stress scalar on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1" i="0" u="none" strike="noStrike" dirty="0" smtClean="0">
                          <a:solidFill>
                            <a:srgbClr val="FF0000"/>
                          </a:solidFill>
                          <a:effectLst/>
                          <a:latin typeface="Arial"/>
                        </a:rPr>
                        <a:t>~0.94x</a:t>
                      </a:r>
                      <a:endParaRPr lang="en-US" sz="1000" b="1" i="0" u="none" strike="noStrike" dirty="0">
                        <a:solidFill>
                          <a:srgbClr val="FF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Annualized baseline losses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$2,253MM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$2,396MM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478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ea typeface="Arial Unicode MS" pitchFamily="34" charset="-128"/>
                          <a:cs typeface="Arial" charset="0"/>
                        </a:rPr>
                        <a:t>Outstanding balances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rtl="0" fontAlgn="ctr"/>
                      <a:r>
                        <a:rPr lang="en-US" sz="1000" b="0" i="0" u="none" strike="noStrike" dirty="0">
                          <a:solidFill>
                            <a:srgbClr val="000000"/>
                          </a:solidFill>
                          <a:effectLst/>
                          <a:latin typeface="Arial"/>
                        </a:rPr>
                        <a:t> </a:t>
                      </a:r>
                      <a:r>
                        <a:rPr lang="en-US" sz="1000" b="0" i="0" u="none" strike="noStrike" dirty="0" smtClean="0">
                          <a:solidFill>
                            <a:srgbClr val="000000"/>
                          </a:solidFill>
                          <a:effectLst/>
                          <a:latin typeface="Arial"/>
                        </a:rPr>
                        <a:t>$29,015MM</a:t>
                      </a:r>
                      <a:endParaRPr lang="en-US" sz="1000" b="0"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Net charge-off rates (anchor points)</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7.76%</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1000" b="1" i="0" u="none" strike="noStrike" dirty="0" smtClean="0">
                          <a:solidFill>
                            <a:srgbClr val="000000"/>
                          </a:solidFill>
                          <a:effectLst/>
                          <a:latin typeface="Arial"/>
                        </a:rPr>
                        <a:t>8.26%</a:t>
                      </a:r>
                      <a:endParaRPr lang="en-US" sz="1000" b="1" i="0" u="none" strike="noStrike" dirty="0">
                        <a:solidFill>
                          <a:srgbClr val="000000"/>
                        </a:solidFill>
                        <a:effectLst/>
                        <a:latin typeface="Arial"/>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22" name="TextBox 24"/>
          <p:cNvSpPr txBox="1"/>
          <p:nvPr/>
        </p:nvSpPr>
        <p:spPr>
          <a:xfrm>
            <a:off x="4264610" y="3661300"/>
            <a:ext cx="426720" cy="224677"/>
          </a:xfrm>
          <a:prstGeom prst="rect">
            <a:avLst/>
          </a:prstGeom>
          <a:noFill/>
        </p:spPr>
        <p:txBody>
          <a:bodyPr wrap="none" rtlCol="0">
            <a:spAutoFit/>
          </a:bodyPr>
          <a:ls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r>
              <a:rPr lang="en-US" b="1" dirty="0" smtClean="0">
                <a:solidFill>
                  <a:schemeClr val="accent1"/>
                </a:solidFill>
              </a:rPr>
              <a:t>Red</a:t>
            </a:r>
            <a:endParaRPr lang="en-US" b="1" dirty="0">
              <a:solidFill>
                <a:schemeClr val="accent1"/>
              </a:solidFill>
            </a:endParaRPr>
          </a:p>
        </p:txBody>
      </p:sp>
      <p:sp>
        <p:nvSpPr>
          <p:cNvPr id="323" name="TextBox 25"/>
          <p:cNvSpPr txBox="1"/>
          <p:nvPr/>
        </p:nvSpPr>
        <p:spPr>
          <a:xfrm>
            <a:off x="4216787" y="3793437"/>
            <a:ext cx="590226" cy="224677"/>
          </a:xfrm>
          <a:prstGeom prst="rect">
            <a:avLst/>
          </a:prstGeom>
          <a:noFill/>
        </p:spPr>
        <p:txBody>
          <a:bodyPr wrap="none" rtlCol="0">
            <a:spAutoFit/>
          </a:bodyPr>
          <a:ls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r>
              <a:rPr lang="en-US" b="1" dirty="0" smtClean="0">
                <a:solidFill>
                  <a:srgbClr val="FFC000"/>
                </a:solidFill>
              </a:rPr>
              <a:t>Amber</a:t>
            </a:r>
            <a:endParaRPr lang="en-US" b="1" dirty="0">
              <a:solidFill>
                <a:srgbClr val="FFC000"/>
              </a:solidFill>
            </a:endParaRPr>
          </a:p>
        </p:txBody>
      </p:sp>
      <p:cxnSp>
        <p:nvCxnSpPr>
          <p:cNvPr id="324" name="Straight Connector 323"/>
          <p:cNvCxnSpPr/>
          <p:nvPr/>
        </p:nvCxnSpPr>
        <p:spPr bwMode="auto">
          <a:xfrm flipH="1">
            <a:off x="775508" y="3788354"/>
            <a:ext cx="3513672" cy="0"/>
          </a:xfrm>
          <a:prstGeom prst="line">
            <a:avLst/>
          </a:prstGeom>
          <a:solidFill>
            <a:schemeClr val="accent1"/>
          </a:solidFill>
          <a:ln w="9525" cap="flat" cmpd="sng" algn="ctr">
            <a:solidFill>
              <a:schemeClr val="accent1"/>
            </a:solidFill>
            <a:prstDash val="dash"/>
            <a:round/>
            <a:headEnd type="none" w="med" len="med"/>
            <a:tailEnd type="none" w="med" len="med"/>
          </a:ln>
          <a:effectLst/>
        </p:spPr>
      </p:cxnSp>
      <p:cxnSp>
        <p:nvCxnSpPr>
          <p:cNvPr id="325" name="Straight Connector 324"/>
          <p:cNvCxnSpPr/>
          <p:nvPr/>
        </p:nvCxnSpPr>
        <p:spPr bwMode="auto">
          <a:xfrm flipV="1">
            <a:off x="779463" y="3901355"/>
            <a:ext cx="3509717" cy="18758"/>
          </a:xfrm>
          <a:prstGeom prst="line">
            <a:avLst/>
          </a:prstGeom>
          <a:solidFill>
            <a:schemeClr val="accent1"/>
          </a:solidFill>
          <a:ln w="9525" cap="flat" cmpd="sng" algn="ctr">
            <a:solidFill>
              <a:srgbClr val="FFC000"/>
            </a:solidFill>
            <a:prstDash val="dash"/>
            <a:round/>
            <a:headEnd type="none" w="med" len="med"/>
            <a:tailEnd type="none" w="med" len="med"/>
          </a:ln>
          <a:effectLst/>
        </p:spPr>
      </p:cxnSp>
      <p:graphicFrame>
        <p:nvGraphicFramePr>
          <p:cNvPr id="2" name="Table 1"/>
          <p:cNvGraphicFramePr>
            <a:graphicFrameLocks noGrp="1"/>
          </p:cNvGraphicFramePr>
          <p:nvPr>
            <p:extLst>
              <p:ext uri="{D42A27DB-BD31-4B8C-83A1-F6EECF244321}">
                <p14:modId xmlns:p14="http://schemas.microsoft.com/office/powerpoint/2010/main" val="3580636584"/>
              </p:ext>
            </p:extLst>
          </p:nvPr>
        </p:nvGraphicFramePr>
        <p:xfrm>
          <a:off x="5154433" y="4778653"/>
          <a:ext cx="3786643" cy="792480"/>
        </p:xfrm>
        <a:graphic>
          <a:graphicData uri="http://schemas.openxmlformats.org/drawingml/2006/table">
            <a:tbl>
              <a:tblPr firstRow="1" bandRow="1">
                <a:tableStyleId>{839DD9DD-9E6C-4910-8AC0-68ADFF6A6AFC}</a:tableStyleId>
              </a:tblPr>
              <a:tblGrid>
                <a:gridCol w="1506519"/>
                <a:gridCol w="1140062"/>
                <a:gridCol w="1140062"/>
              </a:tblGrid>
              <a:tr h="0">
                <a:tc>
                  <a:txBody>
                    <a:bodyPr/>
                    <a:lstStyle/>
                    <a:p>
                      <a:pPr algn="l"/>
                      <a:endParaRPr lang="en-US" sz="1000" b="1" dirty="0">
                        <a:solidFill>
                          <a:schemeClr val="tx1"/>
                        </a:solidFill>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Amber limit</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Red limit</a:t>
                      </a: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r>
              <a:tr h="0">
                <a:tc>
                  <a:txBody>
                    <a:bodyPr/>
                    <a:lstStyle/>
                    <a:p>
                      <a:pPr marL="0" marR="0" lvl="0" indent="0" algn="l" defTabSz="939800" rtl="0" eaLnBrk="1" fontAlgn="base" latinLnBrk="0" hangingPunct="1">
                        <a:lnSpc>
                          <a:spcPct val="100000"/>
                        </a:lnSpc>
                        <a:spcBef>
                          <a:spcPct val="3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ea typeface="Arial Unicode MS" pitchFamily="34" charset="-128"/>
                          <a:cs typeface="Arial" charset="0"/>
                        </a:rPr>
                        <a:t>Net charge-off rates (with management adjustment)</a:t>
                      </a:r>
                    </a:p>
                  </a:txBody>
                  <a:tcPr marL="45720" marR="45720"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7.8%</a:t>
                      </a:r>
                      <a:endParaRPr lang="en-US" sz="1100" b="0" i="0" u="none" strike="noStrike" kern="1200" dirty="0">
                        <a:solidFill>
                          <a:srgbClr val="000000"/>
                        </a:solidFill>
                        <a:effectLst/>
                        <a:latin typeface="+mn-lt"/>
                        <a:ea typeface="+mn-ea"/>
                        <a:cs typeface="+mn-cs"/>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8.5%</a:t>
                      </a:r>
                      <a:endParaRPr lang="en-US" sz="1100" b="0" i="0" u="none" strike="noStrike" kern="1200" dirty="0">
                        <a:solidFill>
                          <a:srgbClr val="000000"/>
                        </a:solidFill>
                        <a:effectLst/>
                        <a:latin typeface="+mn-lt"/>
                        <a:ea typeface="+mn-ea"/>
                        <a:cs typeface="+mn-cs"/>
                      </a:endParaRPr>
                    </a:p>
                  </a:txBody>
                  <a:tcPr marL="45720" marR="4572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pSp>
        <p:nvGrpSpPr>
          <p:cNvPr id="36" name="Group 35"/>
          <p:cNvGrpSpPr/>
          <p:nvPr/>
        </p:nvGrpSpPr>
        <p:grpSpPr>
          <a:xfrm>
            <a:off x="8038183" y="158236"/>
            <a:ext cx="1296289" cy="166806"/>
            <a:chOff x="392528" y="2013540"/>
            <a:chExt cx="8683626" cy="762000"/>
          </a:xfrm>
        </p:grpSpPr>
        <p:sp>
          <p:nvSpPr>
            <p:cNvPr id="37" name="AutoShape 14"/>
            <p:cNvSpPr>
              <a:spLocks noChangeArrowheads="1"/>
            </p:cNvSpPr>
            <p:nvPr/>
          </p:nvSpPr>
          <p:spPr bwMode="gray">
            <a:xfrm>
              <a:off x="4672428" y="2013540"/>
              <a:ext cx="2266950" cy="762000"/>
            </a:xfrm>
            <a:prstGeom prst="chevron">
              <a:avLst>
                <a:gd name="adj" fmla="val 31100"/>
              </a:avLst>
            </a:prstGeom>
            <a:solidFill>
              <a:schemeClr val="accent1">
                <a:lumMod val="20000"/>
                <a:lumOff val="80000"/>
              </a:schemeClr>
            </a:solid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38" name="AutoShape 15"/>
            <p:cNvSpPr>
              <a:spLocks noChangeArrowheads="1"/>
            </p:cNvSpPr>
            <p:nvPr/>
          </p:nvSpPr>
          <p:spPr bwMode="gray">
            <a:xfrm>
              <a:off x="2532478" y="2013540"/>
              <a:ext cx="2266950" cy="762000"/>
            </a:xfrm>
            <a:prstGeom prst="chevron">
              <a:avLst>
                <a:gd name="adj" fmla="val 31100"/>
              </a:avLst>
            </a:prstGeom>
            <a:noFill/>
            <a:ln w="9525">
              <a:solidFill>
                <a:schemeClr val="hlink"/>
              </a:solidFill>
              <a:miter lim="800000"/>
              <a:headEnd/>
              <a:tailEnd/>
            </a:ln>
            <a:effectLst/>
            <a:extLst/>
          </p:spPr>
          <p:txBody>
            <a:bodyPr lIns="182880" rIns="45720" anchor="ctr"/>
            <a:lstStyle/>
            <a:p>
              <a:pPr marL="347663" algn="l" eaLnBrk="0" hangingPunct="0">
                <a:lnSpc>
                  <a:spcPct val="100000"/>
                </a:lnSpc>
              </a:pPr>
              <a:endParaRPr lang="en-GB" altLang="zh-CN" sz="1200" b="1" dirty="0">
                <a:ea typeface="SimSun" pitchFamily="2" charset="-122"/>
              </a:endParaRPr>
            </a:p>
          </p:txBody>
        </p:sp>
        <p:sp>
          <p:nvSpPr>
            <p:cNvPr id="39" name="AutoShape 16"/>
            <p:cNvSpPr>
              <a:spLocks noChangeArrowheads="1"/>
            </p:cNvSpPr>
            <p:nvPr/>
          </p:nvSpPr>
          <p:spPr bwMode="gray">
            <a:xfrm>
              <a:off x="392528" y="2013540"/>
              <a:ext cx="2268538" cy="762000"/>
            </a:xfrm>
            <a:prstGeom prst="homePlate">
              <a:avLst>
                <a:gd name="adj" fmla="val 31122"/>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rIns="45720" anchor="ctr"/>
            <a:lstStyle/>
            <a:p>
              <a:pPr marL="169863" algn="l" eaLnBrk="0" hangingPunct="0">
                <a:lnSpc>
                  <a:spcPct val="100000"/>
                </a:lnSpc>
              </a:pPr>
              <a:endParaRPr lang="en-GB" altLang="zh-CN" sz="1200" b="1" dirty="0">
                <a:ea typeface="SimSun" pitchFamily="2" charset="-122"/>
              </a:endParaRPr>
            </a:p>
          </p:txBody>
        </p:sp>
        <p:sp>
          <p:nvSpPr>
            <p:cNvPr id="40" name="AutoShape 24"/>
            <p:cNvSpPr>
              <a:spLocks noChangeArrowheads="1"/>
            </p:cNvSpPr>
            <p:nvPr/>
          </p:nvSpPr>
          <p:spPr bwMode="gray">
            <a:xfrm>
              <a:off x="6807616" y="2013540"/>
              <a:ext cx="2268538" cy="762000"/>
            </a:xfrm>
            <a:prstGeom prst="chevron">
              <a:avLst>
                <a:gd name="adj" fmla="val 31149"/>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rIns="45720" anchor="ctr"/>
            <a:lstStyle/>
            <a:p>
              <a:pPr marL="347663" algn="l" eaLnBrk="0" hangingPunct="0">
                <a:lnSpc>
                  <a:spcPct val="100000"/>
                </a:lnSpc>
              </a:pPr>
              <a:endParaRPr lang="en-GB" altLang="zh-CN" sz="1200" b="1" dirty="0">
                <a:ea typeface="SimSun" pitchFamily="2" charset="-122"/>
              </a:endParaRPr>
            </a:p>
          </p:txBody>
        </p:sp>
      </p:grpSp>
    </p:spTree>
    <p:extLst>
      <p:ext uri="{BB962C8B-B14F-4D97-AF65-F5344CB8AC3E}">
        <p14:creationId xmlns:p14="http://schemas.microsoft.com/office/powerpoint/2010/main" val="3989246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between CCAR-derived </a:t>
            </a:r>
            <a:r>
              <a:rPr lang="en-US" dirty="0" smtClean="0"/>
              <a:t>metrics and loss </a:t>
            </a:r>
            <a:r>
              <a:rPr lang="en-US" dirty="0"/>
              <a:t>in stress </a:t>
            </a:r>
          </a:p>
        </p:txBody>
      </p:sp>
      <p:graphicFrame>
        <p:nvGraphicFramePr>
          <p:cNvPr id="5" name="Group 90"/>
          <p:cNvGraphicFramePr>
            <a:graphicFrameLocks noGrp="1"/>
          </p:cNvGraphicFramePr>
          <p:nvPr>
            <p:extLst>
              <p:ext uri="{D42A27DB-BD31-4B8C-83A1-F6EECF244321}">
                <p14:modId xmlns:p14="http://schemas.microsoft.com/office/powerpoint/2010/main" val="314973593"/>
              </p:ext>
            </p:extLst>
          </p:nvPr>
        </p:nvGraphicFramePr>
        <p:xfrm>
          <a:off x="445178" y="1230731"/>
          <a:ext cx="8742365" cy="4838688"/>
        </p:xfrm>
        <a:graphic>
          <a:graphicData uri="http://schemas.openxmlformats.org/drawingml/2006/table">
            <a:tbl>
              <a:tblPr/>
              <a:tblGrid>
                <a:gridCol w="1233497"/>
                <a:gridCol w="4148919"/>
                <a:gridCol w="3359949"/>
              </a:tblGrid>
              <a:tr h="220896">
                <a:tc>
                  <a:txBody>
                    <a:bodyPr/>
                    <a:lstStyle/>
                    <a:p>
                      <a:pPr marL="0" marR="0" lvl="0" indent="0" algn="l" defTabSz="939800" rtl="0" eaLnBrk="1" fontAlgn="base" latinLnBrk="0" hangingPunct="1">
                        <a:lnSpc>
                          <a:spcPct val="80000"/>
                        </a:lnSpc>
                        <a:spcBef>
                          <a:spcPct val="0"/>
                        </a:spcBef>
                        <a:spcAft>
                          <a:spcPct val="0"/>
                        </a:spcAft>
                        <a:buClrTx/>
                        <a:buSzTx/>
                        <a:buFontTx/>
                        <a:buNone/>
                        <a:tabLst/>
                      </a:pPr>
                      <a:endParaRPr kumimoji="0" lang="en-US" sz="1200" b="1" i="0" u="none" strike="noStrike" cap="none" normalizeH="0" baseline="0" dirty="0" smtClean="0">
                        <a:ln>
                          <a:noFill/>
                        </a:ln>
                        <a:solidFill>
                          <a:schemeClr val="folHlink"/>
                        </a:solidFill>
                        <a:effectLst/>
                        <a:latin typeface="Arial" charset="0"/>
                        <a:ea typeface="Arial Unicode MS" pitchFamily="34" charset="-128"/>
                        <a:cs typeface="Arial" charset="0"/>
                      </a:endParaRPr>
                    </a:p>
                  </a:txBody>
                  <a:tcPr horzOverflow="overflow">
                    <a:lnL cap="flat">
                      <a:noFill/>
                    </a:lnL>
                    <a:lnR w="9525" cap="flat" cmpd="sng" algn="ctr">
                      <a:noFill/>
                      <a:prstDash val="solid"/>
                      <a:round/>
                      <a:headEnd type="none" w="med" len="med"/>
                      <a:tailEnd type="none" w="med" len="med"/>
                    </a:lnR>
                    <a:lnT>
                      <a:noFill/>
                    </a:lnT>
                    <a:lnB w="571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39800" rtl="0" eaLnBrk="1" fontAlgn="base" latinLnBrk="0" hangingPunct="1">
                        <a:lnSpc>
                          <a:spcPct val="80000"/>
                        </a:lnSpc>
                        <a:spcBef>
                          <a:spcPct val="0"/>
                        </a:spcBef>
                        <a:spcAft>
                          <a:spcPct val="0"/>
                        </a:spcAft>
                        <a:buClrTx/>
                        <a:buSzTx/>
                        <a:buFontTx/>
                        <a:buNone/>
                        <a:tabLst/>
                      </a:pPr>
                      <a:r>
                        <a:rPr lang="en-US" sz="1200" b="1" dirty="0" smtClean="0"/>
                        <a:t>CCAR-derived metrics</a:t>
                      </a:r>
                      <a:endPar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endParaRP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0" marR="0" lvl="0" indent="0" algn="ctr" defTabSz="939800" rtl="0" eaLnBrk="1" fontAlgn="base" latinLnBrk="0" hangingPunct="1">
                        <a:lnSpc>
                          <a:spcPct val="8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ea typeface="Arial Unicode MS" pitchFamily="34" charset="-128"/>
                          <a:cs typeface="Arial" charset="0"/>
                        </a:rPr>
                        <a:t>Loss in stress</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a:noFill/>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1437120">
                <a:tc>
                  <a:txBody>
                    <a:bodyPr/>
                    <a:lstStyle/>
                    <a:p>
                      <a:pPr marL="0" marR="0" lvl="0" indent="0" algn="ctr" defTabSz="939800" rtl="0" eaLnBrk="1" fontAlgn="base" latinLnBrk="0" hangingPunct="1">
                        <a:lnSpc>
                          <a:spcPct val="100000"/>
                        </a:lnSpc>
                        <a:spcBef>
                          <a:spcPct val="60000"/>
                        </a:spcBef>
                        <a:spcAft>
                          <a:spcPct val="0"/>
                        </a:spcAft>
                        <a:buClrTx/>
                        <a:buSzTx/>
                        <a:buFontTx/>
                        <a:buNone/>
                        <a:tabLst/>
                        <a:defRPr/>
                      </a:pPr>
                      <a:r>
                        <a:rPr kumimoji="0" lang="en-US" sz="1200" b="1" i="0" u="none" strike="noStrike" cap="none" normalizeH="0" baseline="0" dirty="0" smtClean="0">
                          <a:ln>
                            <a:noFill/>
                          </a:ln>
                          <a:solidFill>
                            <a:schemeClr val="accent1"/>
                          </a:solidFill>
                          <a:effectLst/>
                          <a:latin typeface="Arial" charset="0"/>
                          <a:ea typeface="Arial Unicode MS" pitchFamily="34" charset="-128"/>
                          <a:cs typeface="Arial" charset="0"/>
                        </a:rPr>
                        <a:t>Purpose of exercise</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US supervisory requirement; toll-gate for capital actions</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Meant to to ensure that SHUSA has sufficient capital to withstand a severely adverse macroeconomic scenario</a:t>
                      </a:r>
                    </a:p>
                    <a:p>
                      <a:pPr marL="381000" marR="0" lvl="2" indent="-190500" algn="l" defTabSz="939800" rtl="0" eaLnBrk="1" fontAlgn="base" latinLnBrk="0" hangingPunct="1">
                        <a:lnSpc>
                          <a:spcPct val="100000"/>
                        </a:lnSpc>
                        <a:spcBef>
                          <a:spcPct val="60000"/>
                        </a:spcBef>
                        <a:spcAft>
                          <a:spcPct val="0"/>
                        </a:spcAft>
                        <a:buClrTx/>
                        <a:buSzTx/>
                        <a:buFont typeface="Arial"/>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Institutions are expected to deplete capital throughout the course of the stress</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Internally-defined risk-profile management tool for the Board</a:t>
                      </a:r>
                    </a:p>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Meant to ensure that losses under an adverse, but plausible stress do not exceed 100% of PBT</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1008959">
                <a:tc>
                  <a:txBody>
                    <a:bodyPr/>
                    <a:lstStyle/>
                    <a:p>
                      <a:pPr marL="0" marR="0" lvl="0" indent="0" algn="ctr" defTabSz="939800" rtl="0" eaLnBrk="1" fontAlgn="base" latinLnBrk="0" hangingPunct="1">
                        <a:lnSpc>
                          <a:spcPct val="100000"/>
                        </a:lnSpc>
                        <a:spcBef>
                          <a:spcPct val="60000"/>
                        </a:spcBef>
                        <a:spcAft>
                          <a:spcPct val="0"/>
                        </a:spcAft>
                        <a:buClrTx/>
                        <a:buSzTx/>
                        <a:buFontTx/>
                        <a:buNone/>
                        <a:tabLst/>
                        <a:defRPr/>
                      </a:pPr>
                      <a:r>
                        <a:rPr kumimoji="0" lang="en-US" sz="1200" b="1" i="0" u="none" strike="noStrike" cap="none" normalizeH="0" baseline="0" dirty="0" smtClean="0">
                          <a:ln>
                            <a:noFill/>
                          </a:ln>
                          <a:solidFill>
                            <a:schemeClr val="accent1"/>
                          </a:solidFill>
                          <a:effectLst/>
                          <a:latin typeface="Arial" charset="0"/>
                          <a:ea typeface="Arial Unicode MS" pitchFamily="34" charset="-128"/>
                          <a:cs typeface="Arial" charset="0"/>
                        </a:rPr>
                        <a:t>Interpretation of results</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Results represent a hard binding constraint and serve as an indicator of what SHUSA can “afford to lose” in the US regulatory context</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Breaches of individual capital/loss levels indicate heightened risk of quantitative failure</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Breaches signal the need for management discussions and potential action plans</a:t>
                      </a:r>
                    </a:p>
                    <a:p>
                      <a:pPr marL="169863" marR="0" lvl="0" indent="-169863" algn="l" defTabSz="939800" rtl="0" eaLnBrk="1" fontAlgn="base" latinLnBrk="0" hangingPunct="1">
                        <a:lnSpc>
                          <a:spcPct val="100000"/>
                        </a:lnSpc>
                        <a:spcBef>
                          <a:spcPct val="60000"/>
                        </a:spcBef>
                        <a:spcAft>
                          <a:spcPct val="0"/>
                        </a:spcAft>
                        <a:buClrTx/>
                        <a:buSzTx/>
                        <a:buFontTx/>
                        <a:buChar char="•"/>
                        <a:tabLst/>
                      </a:pPr>
                      <a:endPar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endParaRP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1008959">
                <a:tc>
                  <a:txBody>
                    <a:bodyPr/>
                    <a:lstStyle/>
                    <a:p>
                      <a:pPr marL="0" marR="0" lvl="0" indent="0" algn="ctr" defTabSz="939800" rtl="0" eaLnBrk="1" fontAlgn="base" latinLnBrk="0" hangingPunct="1">
                        <a:lnSpc>
                          <a:spcPct val="100000"/>
                        </a:lnSpc>
                        <a:spcBef>
                          <a:spcPct val="60000"/>
                        </a:spcBef>
                        <a:spcAft>
                          <a:spcPct val="0"/>
                        </a:spcAft>
                        <a:buClrTx/>
                        <a:buSzTx/>
                        <a:buFontTx/>
                        <a:buNone/>
                        <a:tabLst/>
                        <a:defRPr/>
                      </a:pPr>
                      <a:r>
                        <a:rPr kumimoji="0" lang="en-US" sz="1200" b="1" i="0" u="none" strike="noStrike" cap="none" normalizeH="0" baseline="0" dirty="0" smtClean="0">
                          <a:ln>
                            <a:noFill/>
                          </a:ln>
                          <a:solidFill>
                            <a:schemeClr val="accent1"/>
                          </a:solidFill>
                          <a:effectLst/>
                          <a:latin typeface="Arial" charset="0"/>
                          <a:ea typeface="Arial Unicode MS" pitchFamily="34" charset="-128"/>
                          <a:cs typeface="Arial" charset="0"/>
                        </a:rPr>
                        <a:t>Scenario</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For year-end exercise, a group of Fed-defined and BHC-defined scenarios, including a severely adverse scenario for each</a:t>
                      </a:r>
                    </a:p>
                    <a:p>
                      <a:pPr marL="169863" marR="0" lvl="0" indent="-169863" algn="l" defTabSz="939800" rtl="0" eaLnBrk="1" fontAlgn="base" latinLnBrk="0" hangingPunct="1">
                        <a:lnSpc>
                          <a:spcPct val="100000"/>
                        </a:lnSpc>
                        <a:spcBef>
                          <a:spcPct val="60000"/>
                        </a:spcBef>
                        <a:spcAft>
                          <a:spcPct val="0"/>
                        </a:spcAft>
                        <a:buClrTx/>
                        <a:buSzTx/>
                        <a:buFontTx/>
                        <a:buChar char="•"/>
                        <a:tabLst/>
                        <a:defRPr/>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Either FRB Severely Adverse or BHC Stress scenario is the appropriate level of severity</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ICAAP is generally used, Group expects an idiosyncratic, plausible stress (about 1:20)</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FRB Adverse is the most comparable “off-the-shelf” scenario</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r h="844779">
                <a:tc>
                  <a:txBody>
                    <a:bodyPr/>
                    <a:lstStyle/>
                    <a:p>
                      <a:pPr marL="0" marR="0" lvl="0" indent="0" algn="ctr" defTabSz="939800" rtl="0" eaLnBrk="1" fontAlgn="base" latinLnBrk="0" hangingPunct="1">
                        <a:lnSpc>
                          <a:spcPct val="100000"/>
                        </a:lnSpc>
                        <a:spcBef>
                          <a:spcPct val="60000"/>
                        </a:spcBef>
                        <a:spcAft>
                          <a:spcPct val="0"/>
                        </a:spcAft>
                        <a:buClrTx/>
                        <a:buSzTx/>
                        <a:buFontTx/>
                        <a:buNone/>
                        <a:tabLst/>
                        <a:defRPr/>
                      </a:pPr>
                      <a:r>
                        <a:rPr kumimoji="0" lang="en-US" sz="1200" b="1" i="0" u="none" strike="noStrike" cap="none" normalizeH="0" baseline="0" dirty="0" smtClean="0">
                          <a:ln>
                            <a:noFill/>
                          </a:ln>
                          <a:solidFill>
                            <a:schemeClr val="accent1"/>
                          </a:solidFill>
                          <a:effectLst/>
                          <a:latin typeface="Arial" charset="0"/>
                          <a:ea typeface="Arial Unicode MS" pitchFamily="34" charset="-128"/>
                          <a:cs typeface="Arial" charset="0"/>
                        </a:rPr>
                        <a:t>Calculation details</a:t>
                      </a:r>
                    </a:p>
                  </a:txBody>
                  <a:tcPr anchor="ctr" horzOverflow="overflow">
                    <a:lnL w="571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1">
                        <a:lumMod val="20000"/>
                        <a:lumOff val="80000"/>
                        <a:alpha val="46000"/>
                      </a:schemeClr>
                    </a:solid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Scenario-consistent P&amp;L and balance sheet simulation, covering losses and revenue</a:t>
                      </a:r>
                    </a:p>
                  </a:txBody>
                  <a:tcPr horzOverflow="overflow">
                    <a:lnL w="5715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c>
                  <a:txBody>
                    <a:bodyPr/>
                    <a:lstStyle/>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Numerator based on strategic plan</a:t>
                      </a:r>
                    </a:p>
                    <a:p>
                      <a:pPr marL="169863" marR="0" lvl="0" indent="-169863" algn="l" defTabSz="939800" rtl="0" eaLnBrk="1" fontAlgn="base" latinLnBrk="0" hangingPunct="1">
                        <a:lnSpc>
                          <a:spcPct val="100000"/>
                        </a:lnSpc>
                        <a:spcBef>
                          <a:spcPct val="60000"/>
                        </a:spcBef>
                        <a:spcAft>
                          <a:spcPct val="0"/>
                        </a:spcAft>
                        <a:buClrTx/>
                        <a:buSzTx/>
                        <a:buFontTx/>
                        <a:buChar char="•"/>
                        <a:tabLst/>
                      </a:pPr>
                      <a:r>
                        <a:rPr kumimoji="0" lang="en-US" sz="1200" b="0" i="0" u="none" strike="noStrike" cap="none" normalizeH="0" baseline="0" dirty="0" smtClean="0">
                          <a:ln>
                            <a:noFill/>
                          </a:ln>
                          <a:solidFill>
                            <a:schemeClr val="tx1"/>
                          </a:solidFill>
                          <a:effectLst/>
                          <a:latin typeface="Arial" charset="0"/>
                          <a:ea typeface="Arial Unicode MS" pitchFamily="34" charset="-128"/>
                          <a:cs typeface="Arial" charset="0"/>
                        </a:rPr>
                        <a:t>Denominator based on losses (including provisions, concentration risk, market risk, ops risk) under above-defined scenario</a:t>
                      </a:r>
                    </a:p>
                  </a:txBody>
                  <a:tcPr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a:noFill/>
                    </a:lnTlToBr>
                    <a:lnBlToTr>
                      <a:noFill/>
                    </a:lnBlToTr>
                    <a:noFill/>
                  </a:tcPr>
                </a:tc>
              </a:tr>
            </a:tbl>
          </a:graphicData>
        </a:graphic>
      </p:graphicFrame>
      <p:sp>
        <p:nvSpPr>
          <p:cNvPr id="6" name="Slide Number Placeholder 12"/>
          <p:cNvSpPr txBox="1">
            <a:spLocks/>
          </p:cNvSpPr>
          <p:nvPr/>
        </p:nvSpPr>
        <p:spPr bwMode="gray">
          <a:xfrm>
            <a:off x="9202672" y="0"/>
            <a:ext cx="400116" cy="381000"/>
          </a:xfrm>
          <a:prstGeom prst="rect">
            <a:avLst/>
          </a:prstGeom>
        </p:spPr>
        <p:txBody>
          <a:bodyPr/>
          <a:ls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a:lstStyle>
          <a:p>
            <a:pPr algn="r" defTabSz="457200">
              <a:lnSpc>
                <a:spcPct val="100000"/>
              </a:lnSpc>
            </a:pPr>
            <a:fld id="{4B553441-A85E-4A5F-B6E9-6327667DC369}" type="slidenum">
              <a:rPr lang="en-US" sz="1400">
                <a:solidFill>
                  <a:srgbClr val="FF0000"/>
                </a:solidFill>
                <a:latin typeface="Arial Bold" pitchFamily="-112" charset="0"/>
              </a:rPr>
              <a:pPr algn="r" defTabSz="457200">
                <a:lnSpc>
                  <a:spcPct val="100000"/>
                </a:lnSpc>
              </a:pPr>
              <a:t>14</a:t>
            </a:fld>
            <a:endParaRPr lang="en-US" sz="1400" dirty="0">
              <a:solidFill>
                <a:srgbClr val="FF0000"/>
              </a:solidFill>
              <a:latin typeface="Arial Bold" pitchFamily="-112" charset="0"/>
            </a:endParaRPr>
          </a:p>
        </p:txBody>
      </p:sp>
    </p:spTree>
    <p:extLst>
      <p:ext uri="{BB962C8B-B14F-4D97-AF65-F5344CB8AC3E}">
        <p14:creationId xmlns:p14="http://schemas.microsoft.com/office/powerpoint/2010/main" val="13286740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a:xfrm>
            <a:off x="400116" y="1387475"/>
            <a:ext cx="8802556" cy="4486274"/>
          </a:xfrm>
        </p:spPr>
        <p:txBody>
          <a:bodyPr/>
          <a:lstStyle/>
          <a:p>
            <a:pPr marL="169863" indent="-169863" defTabSz="939800">
              <a:spcBef>
                <a:spcPct val="60000"/>
              </a:spcBef>
              <a:buFontTx/>
              <a:buChar char="•"/>
            </a:pPr>
            <a:r>
              <a:rPr lang="en-US" kern="1200" dirty="0">
                <a:solidFill>
                  <a:schemeClr val="tx1"/>
                </a:solidFill>
                <a:latin typeface="Arial" charset="0"/>
                <a:ea typeface="Arial Unicode MS" pitchFamily="34" charset="-128"/>
                <a:cs typeface="Arial" charset="0"/>
              </a:rPr>
              <a:t>We have worked collaboratively across Risk teams (SHUSA, SBNA, SCUSA) and business partners to draft a set of aligned </a:t>
            </a:r>
            <a:r>
              <a:rPr lang="en-US" kern="1200" dirty="0" smtClean="0">
                <a:solidFill>
                  <a:schemeClr val="tx1"/>
                </a:solidFill>
                <a:latin typeface="Arial" charset="0"/>
                <a:ea typeface="Arial Unicode MS" pitchFamily="34" charset="-128"/>
                <a:cs typeface="Arial" charset="0"/>
              </a:rPr>
              <a:t>Risk Appetite </a:t>
            </a:r>
            <a:r>
              <a:rPr lang="en-US" kern="1200" dirty="0">
                <a:solidFill>
                  <a:schemeClr val="tx1"/>
                </a:solidFill>
                <a:latin typeface="Arial" charset="0"/>
                <a:ea typeface="Arial Unicode MS" pitchFamily="34" charset="-128"/>
                <a:cs typeface="Arial" charset="0"/>
              </a:rPr>
              <a:t>S</a:t>
            </a:r>
            <a:r>
              <a:rPr lang="en-US" kern="1200" dirty="0" smtClean="0">
                <a:solidFill>
                  <a:schemeClr val="tx1"/>
                </a:solidFill>
                <a:latin typeface="Arial" charset="0"/>
                <a:ea typeface="Arial Unicode MS" pitchFamily="34" charset="-128"/>
                <a:cs typeface="Arial" charset="0"/>
              </a:rPr>
              <a:t>tatements </a:t>
            </a:r>
            <a:r>
              <a:rPr lang="en-US" kern="1200" dirty="0">
                <a:solidFill>
                  <a:schemeClr val="tx1"/>
                </a:solidFill>
                <a:latin typeface="Arial" charset="0"/>
                <a:ea typeface="Arial Unicode MS" pitchFamily="34" charset="-128"/>
                <a:cs typeface="Arial" charset="0"/>
              </a:rPr>
              <a:t>(RAS</a:t>
            </a:r>
            <a:r>
              <a:rPr lang="en-US" kern="1200" dirty="0" smtClean="0">
                <a:solidFill>
                  <a:schemeClr val="tx1"/>
                </a:solidFill>
                <a:latin typeface="Arial" charset="0"/>
                <a:ea typeface="Arial Unicode MS" pitchFamily="34" charset="-128"/>
                <a:cs typeface="Arial" charset="0"/>
              </a:rPr>
              <a:t>)</a:t>
            </a:r>
          </a:p>
          <a:p>
            <a:pPr marL="169863" lvl="1" indent="-169863" defTabSz="939800">
              <a:lnSpc>
                <a:spcPct val="100000"/>
              </a:lnSpc>
              <a:spcBef>
                <a:spcPct val="60000"/>
              </a:spcBef>
              <a:buClrTx/>
              <a:buFontTx/>
              <a:buChar char="•"/>
            </a:pPr>
            <a:r>
              <a:rPr lang="en-US" sz="1600" kern="1200" dirty="0">
                <a:solidFill>
                  <a:schemeClr val="tx1"/>
                </a:solidFill>
                <a:ea typeface="Arial Unicode MS" pitchFamily="34" charset="-128"/>
                <a:cs typeface="Arial" charset="0"/>
              </a:rPr>
              <a:t>The SCUSA RAS, metrics, and limits are reflective of </a:t>
            </a:r>
            <a:r>
              <a:rPr lang="en-US" sz="1600" kern="1200" dirty="0" smtClean="0">
                <a:solidFill>
                  <a:schemeClr val="tx1"/>
                </a:solidFill>
                <a:ea typeface="Arial Unicode MS" pitchFamily="34" charset="-128"/>
                <a:cs typeface="Arial" charset="0"/>
              </a:rPr>
              <a:t>SCUSA’s </a:t>
            </a:r>
            <a:r>
              <a:rPr lang="en-US" sz="1600" kern="1200" dirty="0">
                <a:solidFill>
                  <a:schemeClr val="tx1"/>
                </a:solidFill>
                <a:ea typeface="Arial Unicode MS" pitchFamily="34" charset="-128"/>
                <a:cs typeface="Arial" charset="0"/>
              </a:rPr>
              <a:t>risk profile and management input</a:t>
            </a:r>
          </a:p>
          <a:p>
            <a:pPr marL="169863" indent="-169863" defTabSz="939800">
              <a:spcBef>
                <a:spcPct val="60000"/>
              </a:spcBef>
              <a:buFontTx/>
              <a:buChar char="•"/>
            </a:pPr>
            <a:r>
              <a:rPr lang="en-US" kern="1200" dirty="0" smtClean="0">
                <a:solidFill>
                  <a:schemeClr val="tx1"/>
                </a:solidFill>
                <a:latin typeface="Arial" charset="0"/>
                <a:ea typeface="Arial Unicode MS" pitchFamily="34" charset="-128"/>
                <a:cs typeface="Arial" charset="0"/>
              </a:rPr>
              <a:t>We </a:t>
            </a:r>
            <a:r>
              <a:rPr lang="en-US" kern="1200" dirty="0">
                <a:solidFill>
                  <a:schemeClr val="tx1"/>
                </a:solidFill>
                <a:latin typeface="Arial" charset="0"/>
                <a:ea typeface="Arial Unicode MS" pitchFamily="34" charset="-128"/>
                <a:cs typeface="Arial" charset="0"/>
              </a:rPr>
              <a:t>have followed a consistent process across all entities, </a:t>
            </a:r>
            <a:r>
              <a:rPr lang="en-US" kern="1200" dirty="0" smtClean="0">
                <a:solidFill>
                  <a:schemeClr val="tx1"/>
                </a:solidFill>
                <a:latin typeface="Arial" charset="0"/>
                <a:ea typeface="Arial Unicode MS" pitchFamily="34" charset="-128"/>
                <a:cs typeface="Arial" charset="0"/>
              </a:rPr>
              <a:t>including:</a:t>
            </a:r>
            <a:endParaRPr lang="en-US" kern="1200" dirty="0">
              <a:solidFill>
                <a:schemeClr val="tx1"/>
              </a:solidFill>
              <a:latin typeface="Arial" charset="0"/>
              <a:ea typeface="Arial Unicode MS" pitchFamily="34" charset="-128"/>
              <a:cs typeface="Arial" charset="0"/>
            </a:endParaRPr>
          </a:p>
          <a:p>
            <a:pPr marL="476250" lvl="2" indent="-285750" defTabSz="881063">
              <a:lnSpc>
                <a:spcPct val="100000"/>
              </a:lnSpc>
              <a:spcBef>
                <a:spcPct val="30000"/>
              </a:spcBef>
              <a:buClrTx/>
              <a:buFont typeface="Arial"/>
              <a:buChar char="–"/>
            </a:pPr>
            <a:r>
              <a:rPr lang="en-US" sz="1600" kern="1200" dirty="0">
                <a:solidFill>
                  <a:schemeClr val="tx1"/>
                </a:solidFill>
                <a:ea typeface="Arial Unicode MS" pitchFamily="34" charset="-128"/>
                <a:cs typeface="Arial" charset="0"/>
              </a:rPr>
              <a:t>A common set of objectives and risk taxonomy</a:t>
            </a:r>
          </a:p>
          <a:p>
            <a:pPr marL="476250" lvl="2" indent="-285750" defTabSz="881063">
              <a:lnSpc>
                <a:spcPct val="100000"/>
              </a:lnSpc>
              <a:spcBef>
                <a:spcPct val="30000"/>
              </a:spcBef>
              <a:buClrTx/>
              <a:buFont typeface="Arial"/>
              <a:buChar char="–"/>
            </a:pPr>
            <a:r>
              <a:rPr lang="en-US" sz="1600" kern="1200" dirty="0">
                <a:solidFill>
                  <a:schemeClr val="tx1"/>
                </a:solidFill>
                <a:ea typeface="Arial Unicode MS" pitchFamily="34" charset="-128"/>
                <a:cs typeface="Arial" charset="0"/>
              </a:rPr>
              <a:t>Parallel calibration of metrics to ensure alignment</a:t>
            </a:r>
          </a:p>
          <a:p>
            <a:pPr marL="169863" indent="-169863" defTabSz="939800">
              <a:spcBef>
                <a:spcPct val="60000"/>
              </a:spcBef>
              <a:buFontTx/>
              <a:buChar char="•"/>
            </a:pPr>
            <a:r>
              <a:rPr lang="en-US" kern="1200" dirty="0">
                <a:solidFill>
                  <a:schemeClr val="tx1"/>
                </a:solidFill>
                <a:latin typeface="Arial" charset="0"/>
                <a:ea typeface="Arial Unicode MS" pitchFamily="34" charset="-128"/>
                <a:cs typeface="Arial" charset="0"/>
              </a:rPr>
              <a:t>We calibrated limits utilizing a two-stage approach, taking into account </a:t>
            </a:r>
            <a:r>
              <a:rPr lang="en-US" kern="1200" dirty="0" smtClean="0">
                <a:solidFill>
                  <a:schemeClr val="tx1"/>
                </a:solidFill>
                <a:latin typeface="Arial" charset="0"/>
                <a:ea typeface="Arial Unicode MS" pitchFamily="34" charset="-128"/>
                <a:cs typeface="Arial" charset="0"/>
              </a:rPr>
              <a:t>profits / earnings </a:t>
            </a:r>
            <a:r>
              <a:rPr lang="en-US" kern="1200" dirty="0">
                <a:solidFill>
                  <a:schemeClr val="tx1"/>
                </a:solidFill>
                <a:latin typeface="Arial" charset="0"/>
                <a:ea typeface="Arial Unicode MS" pitchFamily="34" charset="-128"/>
                <a:cs typeface="Arial" charset="0"/>
              </a:rPr>
              <a:t>as well as losses via linkages to target capital </a:t>
            </a:r>
            <a:r>
              <a:rPr lang="en-US" kern="1200" dirty="0" smtClean="0">
                <a:solidFill>
                  <a:schemeClr val="tx1"/>
                </a:solidFill>
                <a:latin typeface="Arial" charset="0"/>
                <a:ea typeface="Arial Unicode MS" pitchFamily="34" charset="-128"/>
                <a:cs typeface="Arial" charset="0"/>
              </a:rPr>
              <a:t>levels:</a:t>
            </a:r>
            <a:endParaRPr lang="en-US" kern="1200" dirty="0">
              <a:solidFill>
                <a:schemeClr val="tx1"/>
              </a:solidFill>
              <a:latin typeface="Arial" charset="0"/>
              <a:ea typeface="Arial Unicode MS" pitchFamily="34" charset="-128"/>
              <a:cs typeface="Arial" charset="0"/>
            </a:endParaRPr>
          </a:p>
          <a:p>
            <a:pPr marL="476250" lvl="2" indent="-285750" defTabSz="881063">
              <a:lnSpc>
                <a:spcPct val="100000"/>
              </a:lnSpc>
              <a:spcBef>
                <a:spcPct val="30000"/>
              </a:spcBef>
              <a:buClrTx/>
              <a:buFont typeface="Arial"/>
              <a:buChar char="–"/>
            </a:pPr>
            <a:r>
              <a:rPr lang="en-US" sz="1600" kern="1200" dirty="0">
                <a:solidFill>
                  <a:schemeClr val="tx1"/>
                </a:solidFill>
                <a:ea typeface="Arial Unicode MS" pitchFamily="34" charset="-128"/>
                <a:cs typeface="Arial" charset="0"/>
              </a:rPr>
              <a:t>Development of a set of “anchor points” for calibration to ensure internal consistency using internal risk policies and analysis of internal and external data</a:t>
            </a:r>
          </a:p>
          <a:p>
            <a:pPr marL="476250" lvl="2" indent="-285750" defTabSz="881063">
              <a:lnSpc>
                <a:spcPct val="100000"/>
              </a:lnSpc>
              <a:spcBef>
                <a:spcPct val="30000"/>
              </a:spcBef>
              <a:buClrTx/>
              <a:buFont typeface="Arial"/>
              <a:buChar char="–"/>
            </a:pPr>
            <a:r>
              <a:rPr lang="en-US" sz="1600" kern="1200" dirty="0">
                <a:solidFill>
                  <a:schemeClr val="tx1"/>
                </a:solidFill>
                <a:ea typeface="Arial Unicode MS" pitchFamily="34" charset="-128"/>
                <a:cs typeface="Arial" charset="0"/>
              </a:rPr>
              <a:t>Refinement by senior leadership to ensure limits reflect forward-looking strategic vision</a:t>
            </a:r>
          </a:p>
          <a:p>
            <a:pPr marL="169863" indent="-169863" defTabSz="939800">
              <a:spcBef>
                <a:spcPct val="60000"/>
              </a:spcBef>
              <a:buFontTx/>
              <a:buChar char="•"/>
            </a:pPr>
            <a:r>
              <a:rPr lang="en-US" kern="1200" dirty="0">
                <a:solidFill>
                  <a:schemeClr val="tx1"/>
                </a:solidFill>
                <a:latin typeface="Arial" charset="0"/>
                <a:ea typeface="Arial Unicode MS" pitchFamily="34" charset="-128"/>
                <a:cs typeface="Arial" charset="0"/>
              </a:rPr>
              <a:t>In today’s session we would like to present the </a:t>
            </a:r>
            <a:r>
              <a:rPr lang="en-US" kern="1200" dirty="0" smtClean="0">
                <a:solidFill>
                  <a:schemeClr val="tx1"/>
                </a:solidFill>
                <a:latin typeface="Arial" charset="0"/>
                <a:ea typeface="Arial Unicode MS" pitchFamily="34" charset="-128"/>
                <a:cs typeface="Arial" charset="0"/>
              </a:rPr>
              <a:t>SCUSA Risk </a:t>
            </a:r>
            <a:r>
              <a:rPr lang="en-US" kern="1200" dirty="0">
                <a:solidFill>
                  <a:schemeClr val="tx1"/>
                </a:solidFill>
                <a:latin typeface="Arial" charset="0"/>
                <a:ea typeface="Arial Unicode MS" pitchFamily="34" charset="-128"/>
                <a:cs typeface="Arial" charset="0"/>
              </a:rPr>
              <a:t>Appetite metrics and limits for approval</a:t>
            </a:r>
          </a:p>
        </p:txBody>
      </p:sp>
      <p:sp>
        <p:nvSpPr>
          <p:cNvPr id="4"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1</a:t>
            </a:fld>
            <a:endParaRPr lang="en-US" dirty="0"/>
          </a:p>
        </p:txBody>
      </p:sp>
    </p:spTree>
    <p:extLst>
      <p:ext uri="{BB962C8B-B14F-4D97-AF65-F5344CB8AC3E}">
        <p14:creationId xmlns:p14="http://schemas.microsoft.com/office/powerpoint/2010/main" val="2682323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385763"/>
            <a:ext cx="8680450" cy="758825"/>
          </a:xfrm>
        </p:spPr>
        <p:txBody>
          <a:bodyPr/>
          <a:lstStyle/>
          <a:p>
            <a:r>
              <a:rPr lang="en-US" dirty="0"/>
              <a:t>Approach to </a:t>
            </a:r>
            <a:r>
              <a:rPr lang="en-US" dirty="0" smtClean="0"/>
              <a:t>Risk </a:t>
            </a:r>
            <a:r>
              <a:rPr lang="en-US" dirty="0"/>
              <a:t>A</a:t>
            </a:r>
            <a:r>
              <a:rPr lang="en-US" dirty="0" smtClean="0"/>
              <a:t>ppetite </a:t>
            </a:r>
            <a:r>
              <a:rPr lang="en-US" dirty="0"/>
              <a:t>redevelopment </a:t>
            </a:r>
          </a:p>
        </p:txBody>
      </p:sp>
      <p:sp>
        <p:nvSpPr>
          <p:cNvPr id="19" name="Freeform 18"/>
          <p:cNvSpPr/>
          <p:nvPr/>
        </p:nvSpPr>
        <p:spPr>
          <a:xfrm>
            <a:off x="1885012" y="2600864"/>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20" name="Freeform 19"/>
          <p:cNvSpPr/>
          <p:nvPr/>
        </p:nvSpPr>
        <p:spPr>
          <a:xfrm>
            <a:off x="5574666" y="2600864"/>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21" name="Freeform 20"/>
          <p:cNvSpPr/>
          <p:nvPr/>
        </p:nvSpPr>
        <p:spPr>
          <a:xfrm>
            <a:off x="7419493" y="2600864"/>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22" name="TextBox 21"/>
          <p:cNvSpPr txBox="1"/>
          <p:nvPr/>
        </p:nvSpPr>
        <p:spPr>
          <a:xfrm>
            <a:off x="452438" y="1406524"/>
            <a:ext cx="868680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rPr>
              <a:t>Risk Appetite redevelopment </a:t>
            </a:r>
            <a:endParaRPr lang="en-US" sz="1400" b="1" dirty="0">
              <a:solidFill>
                <a:schemeClr val="accent1"/>
              </a:solidFill>
            </a:endParaRPr>
          </a:p>
        </p:txBody>
      </p:sp>
      <p:sp>
        <p:nvSpPr>
          <p:cNvPr id="27" name="Rectangle 26"/>
          <p:cNvSpPr/>
          <p:nvPr/>
        </p:nvSpPr>
        <p:spPr>
          <a:xfrm>
            <a:off x="2294257"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Risk </a:t>
            </a:r>
            <a:br>
              <a:rPr lang="en-US" sz="1400" b="1" dirty="0" smtClean="0">
                <a:solidFill>
                  <a:schemeClr val="tx1"/>
                </a:solidFill>
              </a:rPr>
            </a:br>
            <a:r>
              <a:rPr lang="en-US" sz="1400" b="1" dirty="0" smtClean="0">
                <a:solidFill>
                  <a:schemeClr val="tx1"/>
                </a:solidFill>
              </a:rPr>
              <a:t>taxonomy</a:t>
            </a:r>
          </a:p>
        </p:txBody>
      </p:sp>
      <p:sp>
        <p:nvSpPr>
          <p:cNvPr id="29" name="Freeform 28"/>
          <p:cNvSpPr/>
          <p:nvPr/>
        </p:nvSpPr>
        <p:spPr>
          <a:xfrm>
            <a:off x="3729839" y="2600864"/>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bg2"/>
          </a:solidFill>
          <a:ln w="9525"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dirty="0" smtClean="0">
              <a:solidFill>
                <a:schemeClr val="tx1"/>
              </a:solidFill>
            </a:endParaRPr>
          </a:p>
        </p:txBody>
      </p:sp>
      <p:sp>
        <p:nvSpPr>
          <p:cNvPr id="31" name="Rectangle 30"/>
          <p:cNvSpPr/>
          <p:nvPr/>
        </p:nvSpPr>
        <p:spPr>
          <a:xfrm>
            <a:off x="449430"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Objectives</a:t>
            </a:r>
          </a:p>
        </p:txBody>
      </p:sp>
      <p:sp>
        <p:nvSpPr>
          <p:cNvPr id="34" name="Rectangle 33"/>
          <p:cNvSpPr/>
          <p:nvPr/>
        </p:nvSpPr>
        <p:spPr>
          <a:xfrm>
            <a:off x="4139084"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Qualitative statements</a:t>
            </a:r>
          </a:p>
        </p:txBody>
      </p:sp>
      <p:sp>
        <p:nvSpPr>
          <p:cNvPr id="37" name="Rectangle 36"/>
          <p:cNvSpPr/>
          <p:nvPr/>
        </p:nvSpPr>
        <p:spPr>
          <a:xfrm>
            <a:off x="5983911"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sz="1400" b="1" dirty="0" smtClean="0">
                <a:solidFill>
                  <a:schemeClr val="tx1"/>
                </a:solidFill>
              </a:rPr>
              <a:t>Metrics / limits</a:t>
            </a:r>
          </a:p>
        </p:txBody>
      </p:sp>
      <p:sp>
        <p:nvSpPr>
          <p:cNvPr id="40" name="Rectangle 39"/>
          <p:cNvSpPr/>
          <p:nvPr/>
        </p:nvSpPr>
        <p:spPr>
          <a:xfrm>
            <a:off x="7828737" y="1929043"/>
            <a:ext cx="1310501" cy="1883391"/>
          </a:xfrm>
          <a:prstGeom prst="rect">
            <a:avLst/>
          </a:prstGeom>
          <a:solidFill>
            <a:schemeClr val="accent1">
              <a:lumMod val="20000"/>
              <a:lumOff val="80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0000"/>
              </a:lnSpc>
            </a:pPr>
            <a:r>
              <a:rPr lang="en-US" sz="1400" b="1" dirty="0" smtClean="0">
                <a:solidFill>
                  <a:schemeClr val="tx1"/>
                </a:solidFill>
              </a:rPr>
              <a:t>Reporting</a:t>
            </a:r>
            <a:endParaRPr lang="en-US" sz="1400" b="1" dirty="0">
              <a:solidFill>
                <a:schemeClr val="tx1"/>
              </a:solidFill>
            </a:endParaRPr>
          </a:p>
        </p:txBody>
      </p:sp>
      <p:sp>
        <p:nvSpPr>
          <p:cNvPr id="3" name="TextBox 2"/>
          <p:cNvSpPr txBox="1"/>
          <p:nvPr/>
        </p:nvSpPr>
        <p:spPr>
          <a:xfrm>
            <a:off x="2294257" y="3967932"/>
            <a:ext cx="1310501" cy="923330"/>
          </a:xfrm>
          <a:prstGeom prst="rect">
            <a:avLst/>
          </a:prstGeom>
          <a:noFill/>
        </p:spPr>
        <p:txBody>
          <a:bodyPr wrap="square" lIns="0" tIns="0" rIns="0" bIns="0" rtlCol="0">
            <a:spAutoFit/>
          </a:bodyPr>
          <a:lstStyle/>
          <a:p>
            <a:pPr>
              <a:lnSpc>
                <a:spcPct val="100000"/>
              </a:lnSpc>
            </a:pPr>
            <a:r>
              <a:rPr lang="en-US" sz="1200" dirty="0" smtClean="0"/>
              <a:t>What risks could compromise SCUSA’s ability to achieve its objectives?</a:t>
            </a:r>
          </a:p>
        </p:txBody>
      </p:sp>
      <p:sp>
        <p:nvSpPr>
          <p:cNvPr id="30" name="TextBox 29"/>
          <p:cNvSpPr txBox="1"/>
          <p:nvPr/>
        </p:nvSpPr>
        <p:spPr>
          <a:xfrm>
            <a:off x="5983911" y="3967932"/>
            <a:ext cx="1310501" cy="738664"/>
          </a:xfrm>
          <a:prstGeom prst="rect">
            <a:avLst/>
          </a:prstGeom>
          <a:noFill/>
        </p:spPr>
        <p:txBody>
          <a:bodyPr wrap="square" lIns="0" tIns="0" rIns="0" bIns="0" rtlCol="0">
            <a:spAutoFit/>
          </a:bodyPr>
          <a:lstStyle/>
          <a:p>
            <a:pPr>
              <a:lnSpc>
                <a:spcPct val="100000"/>
              </a:lnSpc>
            </a:pPr>
            <a:r>
              <a:rPr lang="en-US" sz="1200" dirty="0" smtClean="0"/>
              <a:t>How will SCUSA assess whether it is within its risk appetite?</a:t>
            </a:r>
            <a:endParaRPr lang="en-US" sz="1400" b="1" i="1" dirty="0" smtClean="0"/>
          </a:p>
        </p:txBody>
      </p:sp>
      <p:sp>
        <p:nvSpPr>
          <p:cNvPr id="33" name="TextBox 32"/>
          <p:cNvSpPr txBox="1"/>
          <p:nvPr/>
        </p:nvSpPr>
        <p:spPr>
          <a:xfrm>
            <a:off x="449429" y="3967932"/>
            <a:ext cx="1310501" cy="553998"/>
          </a:xfrm>
          <a:prstGeom prst="rect">
            <a:avLst/>
          </a:prstGeom>
          <a:noFill/>
        </p:spPr>
        <p:txBody>
          <a:bodyPr wrap="square" lIns="0" tIns="0" rIns="0" bIns="0" rtlCol="0">
            <a:spAutoFit/>
          </a:bodyPr>
          <a:lstStyle/>
          <a:p>
            <a:pPr>
              <a:lnSpc>
                <a:spcPct val="100000"/>
              </a:lnSpc>
            </a:pPr>
            <a:r>
              <a:rPr lang="en-US" sz="1200" dirty="0"/>
              <a:t>What are </a:t>
            </a:r>
            <a:r>
              <a:rPr lang="en-US" sz="1200" dirty="0" smtClean="0"/>
              <a:t>SCUSA’s </a:t>
            </a:r>
            <a:r>
              <a:rPr lang="en-US" sz="1200" dirty="0"/>
              <a:t>overarching </a:t>
            </a:r>
            <a:r>
              <a:rPr lang="en-US" sz="1200" dirty="0" smtClean="0"/>
              <a:t>objectives?</a:t>
            </a:r>
            <a:endParaRPr lang="en-US" sz="1200" dirty="0"/>
          </a:p>
        </p:txBody>
      </p:sp>
      <p:sp>
        <p:nvSpPr>
          <p:cNvPr id="36" name="TextBox 35"/>
          <p:cNvSpPr txBox="1"/>
          <p:nvPr/>
        </p:nvSpPr>
        <p:spPr>
          <a:xfrm>
            <a:off x="4139083" y="3967932"/>
            <a:ext cx="1310501" cy="738664"/>
          </a:xfrm>
          <a:prstGeom prst="rect">
            <a:avLst/>
          </a:prstGeom>
          <a:noFill/>
        </p:spPr>
        <p:txBody>
          <a:bodyPr wrap="square" lIns="0" tIns="0" rIns="0" bIns="0" rtlCol="0">
            <a:spAutoFit/>
          </a:bodyPr>
          <a:lstStyle/>
          <a:p>
            <a:pPr>
              <a:lnSpc>
                <a:spcPct val="100000"/>
              </a:lnSpc>
            </a:pPr>
            <a:r>
              <a:rPr lang="en-US" sz="1200" dirty="0" smtClean="0"/>
              <a:t>What statements will guide how SCUSA manages its risks?</a:t>
            </a:r>
          </a:p>
        </p:txBody>
      </p:sp>
      <p:sp>
        <p:nvSpPr>
          <p:cNvPr id="39" name="TextBox 38"/>
          <p:cNvSpPr txBox="1"/>
          <p:nvPr/>
        </p:nvSpPr>
        <p:spPr>
          <a:xfrm>
            <a:off x="7772664" y="3967932"/>
            <a:ext cx="1380118" cy="738664"/>
          </a:xfrm>
          <a:prstGeom prst="rect">
            <a:avLst/>
          </a:prstGeom>
          <a:noFill/>
        </p:spPr>
        <p:txBody>
          <a:bodyPr wrap="square" lIns="0" tIns="0" rIns="0" bIns="0" rtlCol="0">
            <a:spAutoFit/>
          </a:bodyPr>
          <a:lstStyle/>
          <a:p>
            <a:pPr>
              <a:lnSpc>
                <a:spcPct val="100000"/>
              </a:lnSpc>
            </a:pPr>
            <a:r>
              <a:rPr lang="en-US" sz="1200" dirty="0" smtClean="0"/>
              <a:t>How will SCUSA report performance against risk appetite?</a:t>
            </a:r>
          </a:p>
        </p:txBody>
      </p:sp>
      <p:sp>
        <p:nvSpPr>
          <p:cNvPr id="24" name="TextBox 23"/>
          <p:cNvSpPr txBox="1"/>
          <p:nvPr/>
        </p:nvSpPr>
        <p:spPr>
          <a:xfrm>
            <a:off x="2294257" y="5537426"/>
            <a:ext cx="1310501" cy="184666"/>
          </a:xfrm>
          <a:prstGeom prst="rect">
            <a:avLst/>
          </a:prstGeom>
          <a:noFill/>
        </p:spPr>
        <p:txBody>
          <a:bodyPr wrap="square" lIns="0" tIns="0" rIns="0" bIns="0" rtlCol="0">
            <a:spAutoFit/>
          </a:bodyPr>
          <a:lstStyle/>
          <a:p>
            <a:pPr>
              <a:lnSpc>
                <a:spcPct val="100000"/>
              </a:lnSpc>
            </a:pPr>
            <a:r>
              <a:rPr lang="en-US" sz="1200" i="1" dirty="0" smtClean="0"/>
              <a:t>Slide 3</a:t>
            </a:r>
          </a:p>
        </p:txBody>
      </p:sp>
      <p:sp>
        <p:nvSpPr>
          <p:cNvPr id="25" name="TextBox 24"/>
          <p:cNvSpPr txBox="1"/>
          <p:nvPr/>
        </p:nvSpPr>
        <p:spPr>
          <a:xfrm>
            <a:off x="5983911" y="5537426"/>
            <a:ext cx="1310501" cy="184666"/>
          </a:xfrm>
          <a:prstGeom prst="rect">
            <a:avLst/>
          </a:prstGeom>
          <a:noFill/>
        </p:spPr>
        <p:txBody>
          <a:bodyPr wrap="square" lIns="0" tIns="0" rIns="0" bIns="0" rtlCol="0">
            <a:spAutoFit/>
          </a:bodyPr>
          <a:lstStyle/>
          <a:p>
            <a:pPr>
              <a:lnSpc>
                <a:spcPct val="100000"/>
              </a:lnSpc>
            </a:pPr>
            <a:r>
              <a:rPr lang="en-US" sz="1200" i="1" dirty="0" smtClean="0"/>
              <a:t>Slide 5-6</a:t>
            </a:r>
            <a:endParaRPr lang="en-US" sz="1400" b="1" i="1" dirty="0" smtClean="0"/>
          </a:p>
        </p:txBody>
      </p:sp>
      <p:sp>
        <p:nvSpPr>
          <p:cNvPr id="26" name="TextBox 25"/>
          <p:cNvSpPr txBox="1"/>
          <p:nvPr/>
        </p:nvSpPr>
        <p:spPr>
          <a:xfrm>
            <a:off x="449429" y="5537426"/>
            <a:ext cx="1310501" cy="184666"/>
          </a:xfrm>
          <a:prstGeom prst="rect">
            <a:avLst/>
          </a:prstGeom>
          <a:noFill/>
        </p:spPr>
        <p:txBody>
          <a:bodyPr wrap="square" lIns="0" tIns="0" rIns="0" bIns="0" rtlCol="0">
            <a:spAutoFit/>
          </a:bodyPr>
          <a:lstStyle/>
          <a:p>
            <a:pPr>
              <a:lnSpc>
                <a:spcPct val="100000"/>
              </a:lnSpc>
            </a:pPr>
            <a:r>
              <a:rPr lang="en-US" sz="1200" i="1" dirty="0" smtClean="0"/>
              <a:t>Appendix</a:t>
            </a:r>
            <a:endParaRPr lang="en-US" sz="1200" i="1" dirty="0"/>
          </a:p>
        </p:txBody>
      </p:sp>
      <p:sp>
        <p:nvSpPr>
          <p:cNvPr id="28" name="TextBox 27"/>
          <p:cNvSpPr txBox="1"/>
          <p:nvPr/>
        </p:nvSpPr>
        <p:spPr>
          <a:xfrm>
            <a:off x="4139083" y="5537426"/>
            <a:ext cx="1310501" cy="369332"/>
          </a:xfrm>
          <a:prstGeom prst="rect">
            <a:avLst/>
          </a:prstGeom>
          <a:noFill/>
        </p:spPr>
        <p:txBody>
          <a:bodyPr wrap="square" lIns="0" tIns="0" rIns="0" bIns="0" rtlCol="0">
            <a:spAutoFit/>
          </a:bodyPr>
          <a:lstStyle/>
          <a:p>
            <a:pPr>
              <a:lnSpc>
                <a:spcPct val="100000"/>
              </a:lnSpc>
            </a:pPr>
            <a:r>
              <a:rPr lang="en-US" sz="1200" i="1" dirty="0" smtClean="0"/>
              <a:t>SCUSA </a:t>
            </a:r>
            <a:r>
              <a:rPr lang="en-US" sz="1200" i="1" dirty="0"/>
              <a:t>RAS Word document</a:t>
            </a:r>
          </a:p>
        </p:txBody>
      </p:sp>
      <p:sp>
        <p:nvSpPr>
          <p:cNvPr id="32" name="TextBox 31"/>
          <p:cNvSpPr txBox="1"/>
          <p:nvPr/>
        </p:nvSpPr>
        <p:spPr>
          <a:xfrm>
            <a:off x="7772664" y="5537426"/>
            <a:ext cx="1380118" cy="184666"/>
          </a:xfrm>
          <a:prstGeom prst="rect">
            <a:avLst/>
          </a:prstGeom>
          <a:noFill/>
        </p:spPr>
        <p:txBody>
          <a:bodyPr wrap="square" lIns="0" tIns="0" rIns="0" bIns="0" rtlCol="0">
            <a:spAutoFit/>
          </a:bodyPr>
          <a:lstStyle/>
          <a:p>
            <a:pPr>
              <a:lnSpc>
                <a:spcPct val="100000"/>
              </a:lnSpc>
            </a:pPr>
            <a:r>
              <a:rPr lang="en-US" sz="1200" i="1" dirty="0" smtClean="0"/>
              <a:t>Slide 4</a:t>
            </a:r>
          </a:p>
        </p:txBody>
      </p:sp>
      <p:cxnSp>
        <p:nvCxnSpPr>
          <p:cNvPr id="5" name="Straight Connector 4"/>
          <p:cNvCxnSpPr/>
          <p:nvPr/>
        </p:nvCxnSpPr>
        <p:spPr bwMode="auto">
          <a:xfrm>
            <a:off x="435885" y="5063324"/>
            <a:ext cx="8703353"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TextBox 34"/>
          <p:cNvSpPr txBox="1"/>
          <p:nvPr/>
        </p:nvSpPr>
        <p:spPr>
          <a:xfrm>
            <a:off x="452438" y="5178674"/>
            <a:ext cx="8686800" cy="215444"/>
          </a:xfrm>
          <a:prstGeom prst="rect">
            <a:avLst/>
          </a:prstGeom>
          <a:noFill/>
        </p:spPr>
        <p:txBody>
          <a:bodyPr vert="horz" wrap="square" lIns="0" tIns="0" rIns="0" bIns="0" rtlCol="0" anchor="t" anchorCtr="0">
            <a:spAutoFit/>
          </a:bodyPr>
          <a:lstStyle/>
          <a:p>
            <a:pPr algn="l">
              <a:lnSpc>
                <a:spcPct val="100000"/>
              </a:lnSpc>
              <a:spcBef>
                <a:spcPts val="0"/>
              </a:spcBef>
              <a:spcAft>
                <a:spcPts val="0"/>
              </a:spcAft>
            </a:pPr>
            <a:r>
              <a:rPr lang="en-US" sz="1400" b="1" dirty="0" smtClean="0">
                <a:solidFill>
                  <a:schemeClr val="accent1"/>
                </a:solidFill>
              </a:rPr>
              <a:t>Where to find?</a:t>
            </a:r>
            <a:endParaRPr lang="en-US" sz="1400" b="1" dirty="0">
              <a:solidFill>
                <a:schemeClr val="accent1"/>
              </a:solidFill>
            </a:endParaRPr>
          </a:p>
        </p:txBody>
      </p:sp>
      <p:sp>
        <p:nvSpPr>
          <p:cNvPr id="38"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2</a:t>
            </a:fld>
            <a:endParaRPr lang="en-US" dirty="0"/>
          </a:p>
        </p:txBody>
      </p:sp>
    </p:spTree>
    <p:extLst>
      <p:ext uri="{BB962C8B-B14F-4D97-AF65-F5344CB8AC3E}">
        <p14:creationId xmlns:p14="http://schemas.microsoft.com/office/powerpoint/2010/main" val="1749738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15565128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663" name="think-cell Slide" r:id="rId5" imgW="381" imgH="286" progId="TCLayout.ActiveDocument.1">
                  <p:embed/>
                </p:oleObj>
              </mc:Choice>
              <mc:Fallback>
                <p:oleObj name="think-cell Slide" r:id="rId5" imgW="381" imgH="286"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Risk taxonomy and metrics in the </a:t>
            </a:r>
            <a:r>
              <a:rPr lang="en-US" dirty="0"/>
              <a:t>Risk Appetite Statement</a:t>
            </a:r>
            <a:br>
              <a:rPr lang="en-US" dirty="0"/>
            </a:br>
            <a:endParaRPr lang="en-US" dirty="0"/>
          </a:p>
        </p:txBody>
      </p:sp>
      <p:sp>
        <p:nvSpPr>
          <p:cNvPr id="3" name="Text Placeholder 2"/>
          <p:cNvSpPr>
            <a:spLocks noGrp="1"/>
          </p:cNvSpPr>
          <p:nvPr>
            <p:ph type="body" sz="quarter" idx="15"/>
          </p:nvPr>
        </p:nvSpPr>
        <p:spPr>
          <a:xfrm>
            <a:off x="401639" y="1406524"/>
            <a:ext cx="2996882" cy="410965"/>
          </a:xfrm>
        </p:spPr>
        <p:txBody>
          <a:bodyPr/>
          <a:lstStyle/>
          <a:p>
            <a:pPr>
              <a:spcAft>
                <a:spcPts val="0"/>
              </a:spcAft>
            </a:pPr>
            <a:r>
              <a:rPr lang="en-US" sz="1400" kern="1200" dirty="0">
                <a:solidFill>
                  <a:schemeClr val="accent1"/>
                </a:solidFill>
                <a:latin typeface="Arial" charset="0"/>
              </a:rPr>
              <a:t>Risk taxonomy for the risk appetite</a:t>
            </a:r>
          </a:p>
        </p:txBody>
      </p:sp>
      <p:sp>
        <p:nvSpPr>
          <p:cNvPr id="9" name="Rectangle 8"/>
          <p:cNvSpPr>
            <a:spLocks noChangeArrowheads="1"/>
          </p:cNvSpPr>
          <p:nvPr/>
        </p:nvSpPr>
        <p:spPr bwMode="gray">
          <a:xfrm>
            <a:off x="555420" y="1835852"/>
            <a:ext cx="881493" cy="2550122"/>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Capital adequacy</a:t>
            </a:r>
            <a:endParaRPr lang="en-US" altLang="zh-CN" dirty="0">
              <a:ea typeface="SimSun" pitchFamily="2" charset="-122"/>
            </a:endParaRPr>
          </a:p>
        </p:txBody>
      </p:sp>
      <p:sp>
        <p:nvSpPr>
          <p:cNvPr id="10" name="Rectangle 13"/>
          <p:cNvSpPr>
            <a:spLocks noChangeArrowheads="1"/>
          </p:cNvSpPr>
          <p:nvPr/>
        </p:nvSpPr>
        <p:spPr bwMode="gray">
          <a:xfrm>
            <a:off x="1628860" y="2702860"/>
            <a:ext cx="1600731"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Liquidity / funding risk</a:t>
            </a:r>
            <a:endParaRPr lang="en-US" altLang="zh-CN" dirty="0">
              <a:ea typeface="SimSun" pitchFamily="2" charset="-122"/>
            </a:endParaRPr>
          </a:p>
        </p:txBody>
      </p:sp>
      <p:sp>
        <p:nvSpPr>
          <p:cNvPr id="12" name="Rectangle 13"/>
          <p:cNvSpPr>
            <a:spLocks noChangeArrowheads="1"/>
          </p:cNvSpPr>
          <p:nvPr/>
        </p:nvSpPr>
        <p:spPr bwMode="gray">
          <a:xfrm>
            <a:off x="1628860" y="3141978"/>
            <a:ext cx="1600731"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Interest rate risk</a:t>
            </a:r>
            <a:endParaRPr lang="en-US" altLang="zh-CN" dirty="0">
              <a:ea typeface="SimSun" pitchFamily="2" charset="-122"/>
            </a:endParaRPr>
          </a:p>
        </p:txBody>
      </p:sp>
      <p:sp>
        <p:nvSpPr>
          <p:cNvPr id="13" name="Rectangle 13"/>
          <p:cNvSpPr>
            <a:spLocks noChangeArrowheads="1"/>
          </p:cNvSpPr>
          <p:nvPr/>
        </p:nvSpPr>
        <p:spPr bwMode="gray">
          <a:xfrm>
            <a:off x="1628860" y="2263742"/>
            <a:ext cx="1600731"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endParaRPr lang="en-US" altLang="zh-CN" dirty="0">
              <a:ea typeface="SimSun" pitchFamily="2" charset="-122"/>
            </a:endParaRPr>
          </a:p>
        </p:txBody>
      </p:sp>
      <p:sp>
        <p:nvSpPr>
          <p:cNvPr id="16" name="Rectangle 19"/>
          <p:cNvSpPr>
            <a:spLocks noChangeArrowheads="1"/>
          </p:cNvSpPr>
          <p:nvPr/>
        </p:nvSpPr>
        <p:spPr bwMode="gray">
          <a:xfrm>
            <a:off x="555420" y="4472861"/>
            <a:ext cx="2666460"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Operational risk</a:t>
            </a:r>
            <a:endParaRPr lang="en-US" altLang="zh-CN" dirty="0">
              <a:ea typeface="SimSun" pitchFamily="2" charset="-122"/>
            </a:endParaRPr>
          </a:p>
        </p:txBody>
      </p:sp>
      <p:sp>
        <p:nvSpPr>
          <p:cNvPr id="17" name="Rectangle 20"/>
          <p:cNvSpPr>
            <a:spLocks noChangeArrowheads="1"/>
          </p:cNvSpPr>
          <p:nvPr/>
        </p:nvSpPr>
        <p:spPr bwMode="gray">
          <a:xfrm>
            <a:off x="563131" y="5351099"/>
            <a:ext cx="2666460"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Compliance and reputational risk</a:t>
            </a:r>
            <a:endParaRPr lang="en-US" altLang="zh-CN" dirty="0">
              <a:ea typeface="SimSun" pitchFamily="2" charset="-122"/>
            </a:endParaRPr>
          </a:p>
        </p:txBody>
      </p:sp>
      <p:sp>
        <p:nvSpPr>
          <p:cNvPr id="18" name="Rectangle 20"/>
          <p:cNvSpPr>
            <a:spLocks noChangeArrowheads="1"/>
          </p:cNvSpPr>
          <p:nvPr/>
        </p:nvSpPr>
        <p:spPr bwMode="gray">
          <a:xfrm>
            <a:off x="555420" y="4911979"/>
            <a:ext cx="2666460"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Model risk</a:t>
            </a:r>
            <a:endParaRPr lang="en-US" altLang="zh-CN" dirty="0">
              <a:ea typeface="SimSun" pitchFamily="2" charset="-122"/>
            </a:endParaRPr>
          </a:p>
        </p:txBody>
      </p:sp>
      <p:sp>
        <p:nvSpPr>
          <p:cNvPr id="19" name="Rectangle 13"/>
          <p:cNvSpPr>
            <a:spLocks noChangeArrowheads="1"/>
          </p:cNvSpPr>
          <p:nvPr/>
        </p:nvSpPr>
        <p:spPr bwMode="gray">
          <a:xfrm>
            <a:off x="1628860" y="3581096"/>
            <a:ext cx="1600731" cy="365760"/>
          </a:xfrm>
          <a:prstGeom prst="rect">
            <a:avLst/>
          </a:prstGeom>
          <a:solidFill>
            <a:srgbClr val="FFDDDD"/>
          </a:solidFill>
          <a:ln w="9525" algn="ctr">
            <a:solidFill>
              <a:srgbClr val="FF0000"/>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smtClean="0">
                <a:ea typeface="SimSun" pitchFamily="2" charset="-122"/>
              </a:rPr>
              <a:t>Mark-to-market portfolio risk</a:t>
            </a:r>
            <a:endParaRPr lang="en-US" altLang="zh-CN" dirty="0">
              <a:ea typeface="SimSun" pitchFamily="2" charset="-122"/>
            </a:endParaRPr>
          </a:p>
        </p:txBody>
      </p:sp>
      <p:sp>
        <p:nvSpPr>
          <p:cNvPr id="20" name="Oval 19"/>
          <p:cNvSpPr/>
          <p:nvPr/>
        </p:nvSpPr>
        <p:spPr bwMode="auto">
          <a:xfrm>
            <a:off x="445138" y="172566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4" name="Oval 23"/>
          <p:cNvSpPr/>
          <p:nvPr/>
        </p:nvSpPr>
        <p:spPr bwMode="auto">
          <a:xfrm>
            <a:off x="1490496" y="300361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5</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5" name="Oval 24"/>
          <p:cNvSpPr/>
          <p:nvPr/>
        </p:nvSpPr>
        <p:spPr bwMode="auto">
          <a:xfrm>
            <a:off x="1490496" y="3442733"/>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6</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7" name="Oval 26"/>
          <p:cNvSpPr/>
          <p:nvPr/>
        </p:nvSpPr>
        <p:spPr bwMode="auto">
          <a:xfrm>
            <a:off x="424768" y="4342919"/>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8</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8" name="Oval 27"/>
          <p:cNvSpPr/>
          <p:nvPr/>
        </p:nvSpPr>
        <p:spPr bwMode="auto">
          <a:xfrm>
            <a:off x="424768" y="4773616"/>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9</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9" name="Oval 28"/>
          <p:cNvSpPr/>
          <p:nvPr/>
        </p:nvSpPr>
        <p:spPr bwMode="auto">
          <a:xfrm>
            <a:off x="424768" y="5185096"/>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10</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31" name="Rectangle 13"/>
          <p:cNvSpPr>
            <a:spLocks noChangeArrowheads="1"/>
          </p:cNvSpPr>
          <p:nvPr/>
        </p:nvSpPr>
        <p:spPr bwMode="gray">
          <a:xfrm>
            <a:off x="1628860" y="1824624"/>
            <a:ext cx="1600731"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endParaRPr lang="en-US" altLang="zh-CN" dirty="0">
              <a:ea typeface="SimSun" pitchFamily="2" charset="-122"/>
            </a:endParaRPr>
          </a:p>
        </p:txBody>
      </p:sp>
      <p:sp>
        <p:nvSpPr>
          <p:cNvPr id="32" name="Oval 31"/>
          <p:cNvSpPr/>
          <p:nvPr/>
        </p:nvSpPr>
        <p:spPr bwMode="auto">
          <a:xfrm>
            <a:off x="1490496" y="1714440"/>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2</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6" name="TextBox 5"/>
          <p:cNvSpPr txBox="1"/>
          <p:nvPr/>
        </p:nvSpPr>
        <p:spPr>
          <a:xfrm>
            <a:off x="1765868" y="1902891"/>
            <a:ext cx="1463723" cy="224677"/>
          </a:xfrm>
          <a:prstGeom prst="rect">
            <a:avLst/>
          </a:prstGeom>
          <a:noFill/>
        </p:spPr>
        <p:txBody>
          <a:bodyPr wrap="square" rtlCol="0">
            <a:spAutoFit/>
          </a:bodyPr>
          <a:lstStyle/>
          <a:p>
            <a:r>
              <a:rPr lang="en-US" dirty="0">
                <a:ea typeface="SimSun" pitchFamily="2" charset="-122"/>
              </a:rPr>
              <a:t>Credit risk</a:t>
            </a:r>
          </a:p>
        </p:txBody>
      </p:sp>
      <p:sp>
        <p:nvSpPr>
          <p:cNvPr id="36" name="TextBox 35"/>
          <p:cNvSpPr txBox="1"/>
          <p:nvPr/>
        </p:nvSpPr>
        <p:spPr>
          <a:xfrm>
            <a:off x="1765869" y="2338643"/>
            <a:ext cx="1348318" cy="246221"/>
          </a:xfrm>
          <a:prstGeom prst="rect">
            <a:avLst/>
          </a:prstGeom>
          <a:noFill/>
        </p:spPr>
        <p:txBody>
          <a:bodyPr wrap="square" rtlCol="0">
            <a:spAutoFit/>
          </a:bodyPr>
          <a:lstStyle/>
          <a:p>
            <a:pPr eaLnBrk="0" hangingPunct="0">
              <a:lnSpc>
                <a:spcPct val="100000"/>
              </a:lnSpc>
              <a:tabLst>
                <a:tab pos="517525" algn="r"/>
              </a:tabLst>
            </a:pPr>
            <a:r>
              <a:rPr lang="en-US" altLang="zh-CN" dirty="0">
                <a:ea typeface="SimSun" pitchFamily="2" charset="-122"/>
              </a:rPr>
              <a:t>Residual value risk</a:t>
            </a:r>
          </a:p>
        </p:txBody>
      </p:sp>
      <p:sp>
        <p:nvSpPr>
          <p:cNvPr id="34" name="Oval 33"/>
          <p:cNvSpPr/>
          <p:nvPr/>
        </p:nvSpPr>
        <p:spPr bwMode="auto">
          <a:xfrm>
            <a:off x="1490496" y="2125379"/>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3" name="Oval 22"/>
          <p:cNvSpPr/>
          <p:nvPr/>
        </p:nvSpPr>
        <p:spPr bwMode="auto">
          <a:xfrm>
            <a:off x="1490496" y="2564497"/>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4</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graphicFrame>
        <p:nvGraphicFramePr>
          <p:cNvPr id="38" name="Table 37"/>
          <p:cNvGraphicFramePr>
            <a:graphicFrameLocks noGrp="1"/>
          </p:cNvGraphicFramePr>
          <p:nvPr>
            <p:extLst>
              <p:ext uri="{D42A27DB-BD31-4B8C-83A1-F6EECF244321}">
                <p14:modId xmlns:p14="http://schemas.microsoft.com/office/powerpoint/2010/main" val="3531759057"/>
              </p:ext>
            </p:extLst>
          </p:nvPr>
        </p:nvGraphicFramePr>
        <p:xfrm>
          <a:off x="4252688" y="1743470"/>
          <a:ext cx="4825051" cy="3545433"/>
        </p:xfrm>
        <a:graphic>
          <a:graphicData uri="http://schemas.openxmlformats.org/drawingml/2006/table">
            <a:tbl>
              <a:tblPr firstRow="1" bandRow="1">
                <a:tableStyleId>{839DD9DD-9E6C-4910-8AC0-68ADFF6A6AFC}</a:tableStyleId>
              </a:tblPr>
              <a:tblGrid>
                <a:gridCol w="2174616"/>
                <a:gridCol w="2650435"/>
              </a:tblGrid>
              <a:tr h="393332">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 </a:t>
                      </a:r>
                      <a:r>
                        <a:rPr lang="en-US" sz="1000" b="0" dirty="0" smtClean="0">
                          <a:solidFill>
                            <a:schemeClr val="tx1"/>
                          </a:solidFill>
                          <a:latin typeface="+mn-lt"/>
                        </a:rPr>
                        <a:t>Common Equity Tier</a:t>
                      </a:r>
                      <a:r>
                        <a:rPr lang="en-US" sz="1000" b="0" baseline="0" dirty="0" smtClean="0">
                          <a:solidFill>
                            <a:schemeClr val="tx1"/>
                          </a:solidFill>
                          <a:latin typeface="+mn-lt"/>
                        </a:rPr>
                        <a:t> 1</a:t>
                      </a:r>
                      <a:endParaRPr lang="en-US" sz="1000" b="0" dirty="0" smtClean="0">
                        <a:solidFill>
                          <a:schemeClr val="tx1"/>
                        </a:solidFill>
                        <a:latin typeface="+mn-lt"/>
                      </a:endParaRPr>
                    </a:p>
                    <a:p>
                      <a:pPr marL="171450" indent="-171450">
                        <a:buFont typeface="Arial" panose="020B0604020202020204" pitchFamily="34" charset="0"/>
                        <a:buChar char="•"/>
                      </a:pPr>
                      <a:r>
                        <a:rPr lang="en-US" sz="1000" b="0" dirty="0" smtClean="0">
                          <a:latin typeface="+mn-lt"/>
                        </a:rPr>
                        <a:t>Tier</a:t>
                      </a:r>
                      <a:r>
                        <a:rPr lang="en-US" sz="1000" b="0" baseline="0" dirty="0" smtClean="0">
                          <a:latin typeface="+mn-lt"/>
                        </a:rPr>
                        <a:t> 1 Risk-based Capital</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000" b="0" dirty="0" smtClean="0">
                          <a:latin typeface="+mn-lt"/>
                        </a:rPr>
                        <a:t>Tangible</a:t>
                      </a:r>
                      <a:r>
                        <a:rPr lang="en-US" sz="1000" b="0" baseline="0" dirty="0" smtClean="0">
                          <a:latin typeface="+mn-lt"/>
                        </a:rPr>
                        <a:t> </a:t>
                      </a:r>
                      <a:r>
                        <a:rPr lang="en-US" sz="1000" b="0" dirty="0" smtClean="0">
                          <a:latin typeface="+mn-lt"/>
                        </a:rPr>
                        <a:t>Common Equity</a:t>
                      </a:r>
                    </a:p>
                    <a:p>
                      <a:pPr marL="0" indent="0">
                        <a:buFont typeface="Arial" panose="020B0604020202020204" pitchFamily="34" charset="0"/>
                        <a:buNone/>
                      </a:pPr>
                      <a:r>
                        <a:rPr lang="en-US" sz="1000" b="0" dirty="0" smtClean="0">
                          <a:latin typeface="+mn-lt"/>
                        </a:rPr>
                        <a:t>For</a:t>
                      </a:r>
                      <a:r>
                        <a:rPr lang="en-US" sz="1000" b="0" baseline="0" dirty="0" smtClean="0">
                          <a:latin typeface="+mn-lt"/>
                        </a:rPr>
                        <a:t> all: baseline and stress</a:t>
                      </a:r>
                      <a:endParaRPr lang="en-US" sz="1000" b="0" dirty="0" smtClean="0">
                        <a:latin typeface="+mn-lt"/>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19786">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mn-lt"/>
                          <a:ea typeface="+mn-ea"/>
                          <a:cs typeface="+mn-cs"/>
                        </a:rPr>
                        <a:t>CCAR loss budget</a:t>
                      </a:r>
                      <a:r>
                        <a:rPr lang="en-US" sz="1000" b="0" kern="1200" baseline="30000" dirty="0" smtClean="0">
                          <a:solidFill>
                            <a:schemeClr val="tx1"/>
                          </a:solidFill>
                          <a:latin typeface="+mn-lt"/>
                          <a:ea typeface="+mn-ea"/>
                          <a:cs typeface="+mn-cs"/>
                        </a:rPr>
                        <a:t>1</a:t>
                      </a:r>
                      <a:endParaRPr lang="en-US" sz="1000" b="0" kern="1200" baseline="0" dirty="0" smtClean="0">
                        <a:solidFill>
                          <a:schemeClr val="tx1"/>
                        </a:solidFill>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baseline="0" dirty="0" smtClean="0">
                          <a:solidFill>
                            <a:schemeClr val="tx1"/>
                          </a:solidFill>
                          <a:latin typeface="+mn-lt"/>
                          <a:ea typeface="+mn-ea"/>
                          <a:cs typeface="+mn-cs"/>
                        </a:rPr>
                        <a:t>Net charge-off rate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sz="1000" b="0" kern="1200" baseline="0" dirty="0" smtClean="0">
                          <a:solidFill>
                            <a:schemeClr val="tx1"/>
                          </a:solidFill>
                          <a:latin typeface="+mn-lt"/>
                          <a:ea typeface="+mn-ea"/>
                          <a:cs typeface="+mn-cs"/>
                        </a:rPr>
                        <a:t>% 61+ days past due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4814">
                <a:tc>
                  <a:txBody>
                    <a:bodyPr/>
                    <a:lstStyle/>
                    <a:p>
                      <a:pPr marL="171450" indent="-171450">
                        <a:buFont typeface="Arial" panose="020B0604020202020204" pitchFamily="34" charset="0"/>
                        <a:buChar char="•"/>
                      </a:pPr>
                      <a:r>
                        <a:rPr lang="en-US" sz="1000" b="0" dirty="0" smtClean="0"/>
                        <a:t>Residual value deterioration</a:t>
                      </a:r>
                      <a:r>
                        <a:rPr lang="en-US" sz="1000" b="0" baseline="30000" dirty="0" smtClean="0"/>
                        <a:t>2</a:t>
                      </a:r>
                      <a:endParaRPr lang="en-US" sz="1000" b="0" dirty="0" smtClean="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Net residual value exposure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393332">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 </a:t>
                      </a:r>
                      <a:r>
                        <a:rPr lang="en-US" sz="1000" b="0" i="0" kern="1200" baseline="0" dirty="0" smtClean="0">
                          <a:solidFill>
                            <a:schemeClr val="tx1"/>
                          </a:solidFill>
                          <a:latin typeface="+mn-lt"/>
                          <a:ea typeface="+mn-ea"/>
                          <a:cs typeface="+mn-cs"/>
                        </a:rPr>
                        <a:t>Structural Funding Ratio</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Available committed liquidity / average projected net originations </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4814">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Net</a:t>
                      </a:r>
                      <a:r>
                        <a:rPr lang="en-US" sz="1000" b="0" i="0" kern="1200" baseline="0" dirty="0" smtClean="0">
                          <a:solidFill>
                            <a:schemeClr val="tx1"/>
                          </a:solidFill>
                          <a:latin typeface="+mn-lt"/>
                          <a:ea typeface="+mn-ea"/>
                          <a:cs typeface="+mn-cs"/>
                        </a:rPr>
                        <a:t> interest income</a:t>
                      </a:r>
                      <a:r>
                        <a:rPr lang="en-US" sz="1000" b="0" i="0" kern="1200" dirty="0" smtClean="0">
                          <a:solidFill>
                            <a:schemeClr val="tx1"/>
                          </a:solidFill>
                          <a:latin typeface="+mn-lt"/>
                          <a:ea typeface="+mn-ea"/>
                          <a:cs typeface="+mn-cs"/>
                        </a:rPr>
                        <a:t> sensitivity (+/- 100bps shock)</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Market</a:t>
                      </a:r>
                      <a:r>
                        <a:rPr lang="en-US" sz="1000" b="0" i="0" kern="1200" baseline="0" dirty="0" smtClean="0">
                          <a:solidFill>
                            <a:schemeClr val="tx1"/>
                          </a:solidFill>
                          <a:latin typeface="+mn-lt"/>
                          <a:ea typeface="+mn-ea"/>
                          <a:cs typeface="+mn-cs"/>
                        </a:rPr>
                        <a:t> value of equity</a:t>
                      </a:r>
                      <a:r>
                        <a:rPr lang="en-US" sz="1000" b="0" i="0" kern="1200" dirty="0" smtClean="0">
                          <a:solidFill>
                            <a:schemeClr val="tx1"/>
                          </a:solidFill>
                          <a:latin typeface="+mn-lt"/>
                          <a:ea typeface="+mn-ea"/>
                          <a:cs typeface="+mn-cs"/>
                        </a:rPr>
                        <a:t> sensitivity (+/- 200bps shock)</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237730">
                <a:tc gridSpan="2">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N/A – Metric tracked at SHUSA level</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hMerge="1">
                  <a:txBody>
                    <a:bodyPr/>
                    <a:lstStyle/>
                    <a:p>
                      <a:endParaRPr lang="en-US"/>
                    </a:p>
                  </a:txBody>
                  <a:tcPr/>
                </a:tc>
              </a:tr>
              <a:tr h="502591">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mn-lt"/>
                          <a:ea typeface="+mn-ea"/>
                          <a:cs typeface="+mn-cs"/>
                        </a:rPr>
                        <a:t>Pre-provisioned net revenue (PPNR) impairment</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t>* </a:t>
                      </a:r>
                      <a:r>
                        <a:rPr lang="en-US" sz="1000" b="0" dirty="0" smtClean="0">
                          <a:latin typeface="+mn-lt"/>
                        </a:rPr>
                        <a:t>Loss in stress</a:t>
                      </a:r>
                      <a:r>
                        <a:rPr lang="en-US" sz="1000" b="0" baseline="30000" dirty="0" smtClean="0">
                          <a:latin typeface="+mn-lt"/>
                        </a:rPr>
                        <a:t>3</a:t>
                      </a:r>
                      <a:endParaRPr lang="en-US" sz="1000" b="0" dirty="0" smtClean="0">
                        <a:latin typeface="+mn-lt"/>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kern="1200" dirty="0" smtClean="0">
                          <a:solidFill>
                            <a:schemeClr val="tx1"/>
                          </a:solidFill>
                          <a:latin typeface="+mn-lt"/>
                          <a:ea typeface="+mn-ea"/>
                          <a:cs typeface="+mn-cs"/>
                        </a:rPr>
                        <a:t>SCUSA Total Risk Weighted Assets (RWAs)</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34363">
                <a:tc>
                  <a:txBody>
                    <a:bodyPr/>
                    <a:lstStyle/>
                    <a:p>
                      <a:pPr marL="171450" indent="-171450">
                        <a:buFont typeface="Arial" panose="020B0604020202020204" pitchFamily="34" charset="0"/>
                        <a:buChar char="•"/>
                      </a:pPr>
                      <a:r>
                        <a:rPr lang="en-US" sz="1000" dirty="0" smtClean="0"/>
                        <a:t>Gross operational</a:t>
                      </a:r>
                      <a:r>
                        <a:rPr lang="en-US" sz="1000" baseline="0" dirty="0" smtClean="0"/>
                        <a:t> risk </a:t>
                      </a:r>
                      <a:r>
                        <a:rPr lang="en-US" sz="1000" dirty="0" smtClean="0"/>
                        <a:t>losses</a:t>
                      </a:r>
                      <a:r>
                        <a:rPr lang="en-US" sz="1000" baseline="0" dirty="0" smtClean="0"/>
                        <a:t> / gross margin</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t>Frequency of events &gt;$200K in losses</a:t>
                      </a:r>
                      <a:endParaRPr lang="en-US" sz="1000" dirty="0" smtClean="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r h="174814">
                <a:tc gridSpan="2">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kern="1200" dirty="0" smtClean="0">
                          <a:solidFill>
                            <a:schemeClr val="tx1"/>
                          </a:solidFill>
                          <a:latin typeface="+mn-lt"/>
                          <a:ea typeface="+mn-ea"/>
                          <a:cs typeface="+mn-cs"/>
                        </a:rPr>
                        <a:t>N/A – Metric tracked at SHUSA level</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hMerge="1">
                  <a:txBody>
                    <a:bodyPr/>
                    <a:lstStyle/>
                    <a:p>
                      <a:endParaRPr lang="en-US"/>
                    </a:p>
                  </a:txBody>
                  <a:tcPr/>
                </a:tc>
              </a:tr>
              <a:tr h="284073">
                <a:tc gridSpan="2">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mn-lt"/>
                          <a:ea typeface="+mn-ea"/>
                          <a:cs typeface="+mn-cs"/>
                        </a:rPr>
                        <a:t>Serviced for others monthly net charge-off rate</a:t>
                      </a: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hMerge="1">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kern="1200" baseline="0" dirty="0" smtClean="0">
                        <a:solidFill>
                          <a:schemeClr val="tx1"/>
                        </a:solidFill>
                        <a:latin typeface="+mn-lt"/>
                        <a:ea typeface="+mn-ea"/>
                        <a:cs typeface="+mn-cs"/>
                      </a:endParaRPr>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r>
            </a:tbl>
          </a:graphicData>
        </a:graphic>
      </p:graphicFrame>
      <p:sp>
        <p:nvSpPr>
          <p:cNvPr id="39" name="Text Placeholder 2"/>
          <p:cNvSpPr>
            <a:spLocks noGrp="1"/>
          </p:cNvSpPr>
          <p:nvPr>
            <p:ph type="body" sz="quarter" idx="15"/>
          </p:nvPr>
        </p:nvSpPr>
        <p:spPr>
          <a:xfrm>
            <a:off x="3928571" y="1406524"/>
            <a:ext cx="3737151" cy="410965"/>
          </a:xfrm>
        </p:spPr>
        <p:txBody>
          <a:bodyPr/>
          <a:lstStyle/>
          <a:p>
            <a:pPr>
              <a:spcAft>
                <a:spcPts val="0"/>
              </a:spcAft>
            </a:pPr>
            <a:r>
              <a:rPr lang="en-US" sz="1400" kern="1200" dirty="0">
                <a:solidFill>
                  <a:schemeClr val="accent1"/>
                </a:solidFill>
                <a:latin typeface="Arial" charset="0"/>
              </a:rPr>
              <a:t>Metrics in the RAS</a:t>
            </a:r>
          </a:p>
        </p:txBody>
      </p:sp>
      <p:sp>
        <p:nvSpPr>
          <p:cNvPr id="37" name="Rectangle 13"/>
          <p:cNvSpPr>
            <a:spLocks noChangeArrowheads="1"/>
          </p:cNvSpPr>
          <p:nvPr/>
        </p:nvSpPr>
        <p:spPr bwMode="gray">
          <a:xfrm>
            <a:off x="1628860" y="4020214"/>
            <a:ext cx="1600731" cy="365760"/>
          </a:xfrm>
          <a:prstGeom prst="rect">
            <a:avLst/>
          </a:prstGeom>
          <a:solidFill>
            <a:srgbClr val="FFDDDD"/>
          </a:solidFill>
          <a:ln w="9525" algn="ctr">
            <a:solidFill>
              <a:schemeClr val="accent1"/>
            </a:solidFill>
            <a:miter lim="800000"/>
            <a:headEnd/>
            <a:tailEnd/>
          </a:ln>
          <a:effectLst/>
          <a:extLst/>
        </p:spPr>
        <p:txBody>
          <a:bodyPr lIns="36576" tIns="36576" rIns="36576" bIns="36576" anchor="ctr"/>
          <a:lstStyle/>
          <a:p>
            <a:pPr eaLnBrk="0" hangingPunct="0">
              <a:lnSpc>
                <a:spcPct val="100000"/>
              </a:lnSpc>
              <a:tabLst>
                <a:tab pos="517525" algn="r"/>
              </a:tabLst>
            </a:pPr>
            <a:r>
              <a:rPr lang="en-US" altLang="zh-CN" dirty="0">
                <a:ea typeface="SimSun" pitchFamily="2" charset="-122"/>
              </a:rPr>
              <a:t>Strategic risk</a:t>
            </a:r>
          </a:p>
        </p:txBody>
      </p:sp>
      <p:sp>
        <p:nvSpPr>
          <p:cNvPr id="41" name="Oval 40"/>
          <p:cNvSpPr/>
          <p:nvPr/>
        </p:nvSpPr>
        <p:spPr bwMode="auto">
          <a:xfrm>
            <a:off x="1490496" y="3881851"/>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7</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2" name="Oval 41"/>
          <p:cNvSpPr/>
          <p:nvPr/>
        </p:nvSpPr>
        <p:spPr bwMode="auto">
          <a:xfrm>
            <a:off x="3928571" y="1732713"/>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3" name="Oval 42"/>
          <p:cNvSpPr/>
          <p:nvPr/>
        </p:nvSpPr>
        <p:spPr bwMode="auto">
          <a:xfrm>
            <a:off x="3928571" y="2102247"/>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2</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4" name="Oval 43"/>
          <p:cNvSpPr/>
          <p:nvPr/>
        </p:nvSpPr>
        <p:spPr bwMode="auto">
          <a:xfrm>
            <a:off x="3928571" y="248744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5" name="Oval 44"/>
          <p:cNvSpPr/>
          <p:nvPr/>
        </p:nvSpPr>
        <p:spPr bwMode="auto">
          <a:xfrm>
            <a:off x="3928571" y="277648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4</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6" name="Oval 45"/>
          <p:cNvSpPr/>
          <p:nvPr/>
        </p:nvSpPr>
        <p:spPr bwMode="auto">
          <a:xfrm>
            <a:off x="3928571" y="3157562"/>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5</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7" name="Oval 46"/>
          <p:cNvSpPr/>
          <p:nvPr/>
        </p:nvSpPr>
        <p:spPr bwMode="auto">
          <a:xfrm>
            <a:off x="3928571" y="3564021"/>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6</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8" name="Oval 47"/>
          <p:cNvSpPr/>
          <p:nvPr/>
        </p:nvSpPr>
        <p:spPr bwMode="auto">
          <a:xfrm>
            <a:off x="3928571" y="3836697"/>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7</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49" name="Oval 48"/>
          <p:cNvSpPr/>
          <p:nvPr/>
        </p:nvSpPr>
        <p:spPr bwMode="auto">
          <a:xfrm>
            <a:off x="3928571" y="4325938"/>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8</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50" name="Oval 49"/>
          <p:cNvSpPr/>
          <p:nvPr/>
        </p:nvSpPr>
        <p:spPr bwMode="auto">
          <a:xfrm>
            <a:off x="3928571" y="472485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9</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51" name="Oval 50"/>
          <p:cNvSpPr/>
          <p:nvPr/>
        </p:nvSpPr>
        <p:spPr bwMode="auto">
          <a:xfrm>
            <a:off x="3928571" y="4991356"/>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10</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52"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3</a:t>
            </a:fld>
            <a:endParaRPr lang="en-US" dirty="0"/>
          </a:p>
        </p:txBody>
      </p:sp>
      <p:sp>
        <p:nvSpPr>
          <p:cNvPr id="53" name="TextBox 52"/>
          <p:cNvSpPr txBox="1"/>
          <p:nvPr/>
        </p:nvSpPr>
        <p:spPr>
          <a:xfrm>
            <a:off x="375696" y="6208856"/>
            <a:ext cx="6933308" cy="707886"/>
          </a:xfrm>
          <a:prstGeom prst="rect">
            <a:avLst/>
          </a:prstGeom>
          <a:noFill/>
        </p:spPr>
        <p:txBody>
          <a:bodyPr wrap="none" rtlCol="0">
            <a:spAutoFit/>
          </a:bodyPr>
          <a:lstStyle/>
          <a:p>
            <a:pPr marL="228600" lvl="1" indent="-228600" algn="l">
              <a:lnSpc>
                <a:spcPct val="100000"/>
              </a:lnSpc>
              <a:buFont typeface="+mj-lt"/>
              <a:buAutoNum type="arabicPeriod"/>
            </a:pPr>
            <a:r>
              <a:rPr lang="en-US" sz="800" dirty="0" smtClean="0">
                <a:solidFill>
                  <a:schemeClr val="bg1"/>
                </a:solidFill>
              </a:rPr>
              <a:t>Projected </a:t>
            </a:r>
            <a:r>
              <a:rPr lang="en-US" sz="800" dirty="0">
                <a:solidFill>
                  <a:schemeClr val="bg1"/>
                </a:solidFill>
              </a:rPr>
              <a:t>9Q cumulative losses by portfolio under the BHC Stress </a:t>
            </a:r>
            <a:r>
              <a:rPr lang="en-US" sz="800" dirty="0" smtClean="0">
                <a:solidFill>
                  <a:schemeClr val="bg1"/>
                </a:solidFill>
              </a:rPr>
              <a:t>scenario</a:t>
            </a:r>
          </a:p>
          <a:p>
            <a:pPr marL="228600" lvl="1" indent="-228600" algn="l">
              <a:lnSpc>
                <a:spcPct val="100000"/>
              </a:lnSpc>
              <a:buFont typeface="+mj-lt"/>
              <a:buAutoNum type="arabicPeriod"/>
            </a:pPr>
            <a:r>
              <a:rPr lang="en-US" sz="800" dirty="0" smtClean="0">
                <a:solidFill>
                  <a:schemeClr val="bg1"/>
                </a:solidFill>
                <a:latin typeface="Arial"/>
              </a:rPr>
              <a:t>Projected </a:t>
            </a:r>
            <a:r>
              <a:rPr lang="en-US" sz="800" dirty="0">
                <a:solidFill>
                  <a:schemeClr val="bg1"/>
                </a:solidFill>
                <a:latin typeface="Arial"/>
              </a:rPr>
              <a:t>9Q cumulative </a:t>
            </a:r>
            <a:r>
              <a:rPr lang="en-US" sz="800" dirty="0">
                <a:solidFill>
                  <a:schemeClr val="bg1"/>
                </a:solidFill>
                <a:latin typeface="Arial"/>
                <a:sym typeface="Arial"/>
              </a:rPr>
              <a:t>increase in Leased Vehicle Expense </a:t>
            </a:r>
            <a:r>
              <a:rPr lang="en-US" sz="800" dirty="0">
                <a:solidFill>
                  <a:schemeClr val="bg1"/>
                </a:solidFill>
                <a:latin typeface="Arial"/>
              </a:rPr>
              <a:t>between BHC Stress and Baseline scenarios – a</a:t>
            </a:r>
            <a:r>
              <a:rPr lang="en-US" sz="800" dirty="0">
                <a:solidFill>
                  <a:schemeClr val="bg1"/>
                </a:solidFill>
                <a:latin typeface="Arial"/>
                <a:sym typeface="Arial"/>
              </a:rPr>
              <a:t>ssumes all attributed to </a:t>
            </a:r>
            <a:r>
              <a:rPr lang="en-US" sz="800" dirty="0" smtClean="0">
                <a:solidFill>
                  <a:schemeClr val="bg1"/>
                </a:solidFill>
                <a:latin typeface="Arial"/>
                <a:sym typeface="Arial"/>
              </a:rPr>
              <a:t>SCUSA</a:t>
            </a:r>
          </a:p>
          <a:p>
            <a:pPr marL="228600" lvl="1" indent="-228600" algn="l">
              <a:lnSpc>
                <a:spcPct val="100000"/>
              </a:lnSpc>
              <a:buFont typeface="+mj-lt"/>
              <a:buAutoNum type="arabicPeriod"/>
            </a:pPr>
            <a:r>
              <a:rPr lang="en-US" sz="800" dirty="0">
                <a:solidFill>
                  <a:srgbClr val="FFFFFF"/>
                </a:solidFill>
                <a:latin typeface="Arial"/>
              </a:rPr>
              <a:t>Projected losses in stress over profit before </a:t>
            </a:r>
            <a:r>
              <a:rPr lang="en-US" sz="800" dirty="0" smtClean="0">
                <a:solidFill>
                  <a:srgbClr val="FFFFFF"/>
                </a:solidFill>
                <a:latin typeface="Arial"/>
              </a:rPr>
              <a:t>tax</a:t>
            </a:r>
            <a:r>
              <a:rPr lang="en-US" sz="800" dirty="0" smtClean="0">
                <a:solidFill>
                  <a:schemeClr val="bg1"/>
                </a:solidFill>
                <a:latin typeface="Arial"/>
                <a:sym typeface="Arial"/>
              </a:rPr>
              <a:t>, </a:t>
            </a:r>
            <a:endParaRPr lang="en-US" sz="800" dirty="0">
              <a:solidFill>
                <a:schemeClr val="bg1"/>
              </a:solidFill>
              <a:latin typeface="Arial"/>
              <a:sym typeface="Arial"/>
            </a:endParaRPr>
          </a:p>
          <a:p>
            <a:pPr marL="228600" lvl="1" indent="-228600" algn="l">
              <a:lnSpc>
                <a:spcPct val="100000"/>
              </a:lnSpc>
              <a:buFont typeface="+mj-lt"/>
              <a:buAutoNum type="arabicPeriod"/>
            </a:pPr>
            <a:endParaRPr lang="en-US" sz="800" dirty="0" smtClean="0">
              <a:solidFill>
                <a:schemeClr val="bg1"/>
              </a:solidFill>
            </a:endParaRPr>
          </a:p>
          <a:p>
            <a:pPr marL="228600" lvl="1" indent="-228600" algn="l">
              <a:lnSpc>
                <a:spcPct val="100000"/>
              </a:lnSpc>
              <a:buFont typeface="+mj-lt"/>
              <a:buAutoNum type="arabicPeriod"/>
            </a:pPr>
            <a:endParaRPr lang="en-US" sz="800" dirty="0">
              <a:solidFill>
                <a:schemeClr val="bg1"/>
              </a:solidFill>
            </a:endParaRPr>
          </a:p>
        </p:txBody>
      </p:sp>
      <p:sp>
        <p:nvSpPr>
          <p:cNvPr id="54" name="TextBox 53"/>
          <p:cNvSpPr txBox="1"/>
          <p:nvPr/>
        </p:nvSpPr>
        <p:spPr>
          <a:xfrm>
            <a:off x="6884332" y="1188161"/>
            <a:ext cx="2016899" cy="224677"/>
          </a:xfrm>
          <a:prstGeom prst="rect">
            <a:avLst/>
          </a:prstGeom>
          <a:noFill/>
        </p:spPr>
        <p:txBody>
          <a:bodyPr wrap="none" rtlCol="0">
            <a:spAutoFit/>
          </a:bodyPr>
          <a:lstStyle/>
          <a:p>
            <a:r>
              <a:rPr lang="en-US" dirty="0" smtClean="0"/>
              <a:t>* mandated by Santander </a:t>
            </a:r>
            <a:r>
              <a:rPr lang="en-US" dirty="0" err="1" smtClean="0"/>
              <a:t>Grupo</a:t>
            </a:r>
            <a:endParaRPr lang="en-US" dirty="0"/>
          </a:p>
        </p:txBody>
      </p:sp>
    </p:spTree>
    <p:extLst>
      <p:ext uri="{BB962C8B-B14F-4D97-AF65-F5344CB8AC3E}">
        <p14:creationId xmlns:p14="http://schemas.microsoft.com/office/powerpoint/2010/main" val="3477040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extLst>
              <p:ext uri="{D42A27DB-BD31-4B8C-83A1-F6EECF244321}">
                <p14:modId xmlns:p14="http://schemas.microsoft.com/office/powerpoint/2010/main" val="4881738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952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smtClean="0"/>
              <a:t>Metric status definitions and escalation processes</a:t>
            </a:r>
            <a:endParaRPr lang="en-US" dirty="0"/>
          </a:p>
        </p:txBody>
      </p:sp>
      <p:sp>
        <p:nvSpPr>
          <p:cNvPr id="8" name="Rectangle 7"/>
          <p:cNvSpPr/>
          <p:nvPr/>
        </p:nvSpPr>
        <p:spPr bwMode="auto">
          <a:xfrm>
            <a:off x="426340" y="1799306"/>
            <a:ext cx="1274274" cy="1332379"/>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Green status</a:t>
            </a:r>
            <a:endParaRPr kumimoji="0" lang="en-US" sz="12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9" name="Rectangle 8"/>
          <p:cNvSpPr/>
          <p:nvPr/>
        </p:nvSpPr>
        <p:spPr bwMode="auto">
          <a:xfrm>
            <a:off x="426340" y="3167966"/>
            <a:ext cx="1271016" cy="1335731"/>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ea typeface="ＭＳ Ｐゴシック" pitchFamily="-112" charset="-128"/>
                <a:cs typeface="ＭＳ Ｐゴシック" pitchFamily="-112" charset="-128"/>
              </a:rPr>
              <a:t>Amber status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ea typeface="ＭＳ Ｐゴシック" pitchFamily="-112" charset="-128"/>
                <a:cs typeface="ＭＳ Ｐゴシック" pitchFamily="-112" charset="-128"/>
              </a:rPr>
              <a:t>(“trigger</a:t>
            </a:r>
            <a:r>
              <a:rPr lang="en-US" sz="1200" b="1" dirty="0" smtClean="0">
                <a:solidFill>
                  <a:schemeClr val="bg1"/>
                </a:solidFill>
                <a:ea typeface="ＭＳ Ｐゴシック" pitchFamily="-112" charset="-128"/>
                <a:cs typeface="ＭＳ Ｐゴシック" pitchFamily="-112" charset="-128"/>
              </a:rPr>
              <a:t>”)</a:t>
            </a:r>
            <a:endParaRPr kumimoji="0" lang="en-US" sz="1200" b="1" i="0" u="none" strike="noStrike" cap="none" normalizeH="0" baseline="0" dirty="0">
              <a:ln>
                <a:noFill/>
              </a:ln>
              <a:solidFill>
                <a:schemeClr val="bg1"/>
              </a:solidFill>
              <a:effectLst/>
              <a:ea typeface="ＭＳ Ｐゴシック" pitchFamily="-112" charset="-128"/>
              <a:cs typeface="ＭＳ Ｐゴシック" pitchFamily="-112" charset="-128"/>
            </a:endParaRPr>
          </a:p>
        </p:txBody>
      </p:sp>
      <p:sp>
        <p:nvSpPr>
          <p:cNvPr id="10" name="Rectangle 9"/>
          <p:cNvSpPr/>
          <p:nvPr/>
        </p:nvSpPr>
        <p:spPr bwMode="auto">
          <a:xfrm>
            <a:off x="426340" y="4547782"/>
            <a:ext cx="1271016" cy="1335731"/>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solidFill>
                <a:effectLst/>
                <a:ea typeface="ＭＳ Ｐゴシック" pitchFamily="-112" charset="-128"/>
                <a:cs typeface="ＭＳ Ｐゴシック" pitchFamily="-112" charset="-128"/>
              </a:rPr>
              <a:t>Red status</a:t>
            </a:r>
          </a:p>
          <a:p>
            <a:pPr marL="0" marR="0" indent="0" algn="ctr" defTabSz="914400" rtl="0" eaLnBrk="0" fontAlgn="base" latinLnBrk="0" hangingPunct="0">
              <a:lnSpc>
                <a:spcPct val="100000"/>
              </a:lnSpc>
              <a:spcBef>
                <a:spcPct val="0"/>
              </a:spcBef>
              <a:spcAft>
                <a:spcPct val="0"/>
              </a:spcAft>
              <a:buClrTx/>
              <a:buSzTx/>
              <a:buFontTx/>
              <a:buNone/>
              <a:tabLst/>
            </a:pPr>
            <a:r>
              <a:rPr lang="en-US" sz="1200" b="1" dirty="0" smtClean="0">
                <a:solidFill>
                  <a:schemeClr val="bg1"/>
                </a:solidFill>
                <a:ea typeface="ＭＳ Ｐゴシック" pitchFamily="-112" charset="-128"/>
                <a:cs typeface="ＭＳ Ｐゴシック" pitchFamily="-112" charset="-128"/>
              </a:rPr>
              <a:t>(“limit breach”)</a:t>
            </a:r>
            <a:endParaRPr kumimoji="0" lang="en-US" sz="1200" b="1" i="0" u="none" strike="noStrike" cap="none" normalizeH="0" baseline="0" dirty="0">
              <a:ln>
                <a:noFill/>
              </a:ln>
              <a:solidFill>
                <a:schemeClr val="bg1"/>
              </a:solidFill>
              <a:effectLst/>
              <a:ea typeface="ＭＳ Ｐゴシック" pitchFamily="-112" charset="-128"/>
              <a:cs typeface="ＭＳ Ｐゴシック" pitchFamily="-112" charset="-128"/>
            </a:endParaRPr>
          </a:p>
        </p:txBody>
      </p:sp>
      <p:sp>
        <p:nvSpPr>
          <p:cNvPr id="13" name="TextBox 12"/>
          <p:cNvSpPr txBox="1"/>
          <p:nvPr/>
        </p:nvSpPr>
        <p:spPr>
          <a:xfrm>
            <a:off x="1700584" y="2225826"/>
            <a:ext cx="4463640" cy="486928"/>
          </a:xfrm>
          <a:prstGeom prst="rect">
            <a:avLst/>
          </a:prstGeom>
          <a:noFill/>
        </p:spPr>
        <p:txBody>
          <a:bodyPr wrap="square" rtlCol="0">
            <a:spAutoFit/>
          </a:bodyPr>
          <a:lstStyle/>
          <a:p>
            <a:pPr marL="171450" indent="-171450" algn="l">
              <a:spcAft>
                <a:spcPts val="600"/>
              </a:spcAft>
              <a:buFont typeface="Arial" panose="020B0604020202020204" pitchFamily="34" charset="0"/>
              <a:buChar char="•"/>
            </a:pPr>
            <a:r>
              <a:rPr lang="en-US" sz="1200" dirty="0" smtClean="0"/>
              <a:t>Metrics have not breached the amber trigger or red limit</a:t>
            </a:r>
          </a:p>
          <a:p>
            <a:pPr marL="171450" indent="-171450" algn="l">
              <a:spcAft>
                <a:spcPts val="600"/>
              </a:spcAft>
              <a:buFont typeface="Arial" panose="020B0604020202020204" pitchFamily="34" charset="0"/>
              <a:buChar char="•"/>
            </a:pPr>
            <a:r>
              <a:rPr lang="en-US" sz="1200" dirty="0" smtClean="0"/>
              <a:t>Level of risk within range acceptable to organization</a:t>
            </a:r>
          </a:p>
        </p:txBody>
      </p:sp>
      <p:cxnSp>
        <p:nvCxnSpPr>
          <p:cNvPr id="21" name="Straight Connector 20"/>
          <p:cNvCxnSpPr>
            <a:stCxn id="23" idx="1"/>
          </p:cNvCxnSpPr>
          <p:nvPr/>
        </p:nvCxnSpPr>
        <p:spPr bwMode="auto">
          <a:xfrm flipH="1">
            <a:off x="1700614" y="4527906"/>
            <a:ext cx="3192234" cy="4834"/>
          </a:xfrm>
          <a:prstGeom prst="line">
            <a:avLst/>
          </a:prstGeom>
          <a:solidFill>
            <a:schemeClr val="accent1"/>
          </a:solidFill>
          <a:ln w="28575" cap="flat" cmpd="sng" algn="ctr">
            <a:solidFill>
              <a:schemeClr val="accent1"/>
            </a:solidFill>
            <a:prstDash val="dash"/>
            <a:round/>
            <a:headEnd type="none" w="med" len="med"/>
            <a:tailEnd type="none" w="med" len="med"/>
          </a:ln>
          <a:effectLst/>
        </p:spPr>
      </p:cxnSp>
      <p:sp>
        <p:nvSpPr>
          <p:cNvPr id="23" name="TextBox 22"/>
          <p:cNvSpPr txBox="1"/>
          <p:nvPr/>
        </p:nvSpPr>
        <p:spPr>
          <a:xfrm>
            <a:off x="4892848" y="4402326"/>
            <a:ext cx="1036418" cy="251159"/>
          </a:xfrm>
          <a:prstGeom prst="rect">
            <a:avLst/>
          </a:prstGeom>
          <a:noFill/>
          <a:ln>
            <a:noFill/>
          </a:ln>
        </p:spPr>
        <p:txBody>
          <a:bodyPr wrap="square" rtlCol="0">
            <a:spAutoFit/>
          </a:bodyPr>
          <a:lstStyle/>
          <a:p>
            <a:pPr algn="l"/>
            <a:r>
              <a:rPr lang="en-US" sz="1200" b="1" dirty="0" smtClean="0">
                <a:solidFill>
                  <a:srgbClr val="FF0000"/>
                </a:solidFill>
              </a:rPr>
              <a:t>Red limit</a:t>
            </a:r>
            <a:endParaRPr lang="en-US" sz="1200" b="1" dirty="0">
              <a:solidFill>
                <a:srgbClr val="FF0000"/>
              </a:solidFill>
            </a:endParaRPr>
          </a:p>
        </p:txBody>
      </p:sp>
      <p:sp>
        <p:nvSpPr>
          <p:cNvPr id="24" name="TextBox 23"/>
          <p:cNvSpPr txBox="1"/>
          <p:nvPr/>
        </p:nvSpPr>
        <p:spPr>
          <a:xfrm>
            <a:off x="1703686" y="3549059"/>
            <a:ext cx="4857133" cy="486928"/>
          </a:xfrm>
          <a:prstGeom prst="rect">
            <a:avLst/>
          </a:prstGeom>
          <a:noFill/>
        </p:spPr>
        <p:txBody>
          <a:bodyPr wrap="square" rtlCol="0">
            <a:spAutoFit/>
          </a:bodyPr>
          <a:lstStyle/>
          <a:p>
            <a:pPr marL="171450" indent="-171450" algn="l">
              <a:spcAft>
                <a:spcPts val="600"/>
              </a:spcAft>
              <a:buFont typeface="Arial" panose="020B0604020202020204" pitchFamily="34" charset="0"/>
              <a:buChar char="•"/>
            </a:pPr>
            <a:r>
              <a:rPr lang="en-US" sz="1200" dirty="0"/>
              <a:t>M</a:t>
            </a:r>
            <a:r>
              <a:rPr lang="en-US" sz="1200" dirty="0" smtClean="0"/>
              <a:t>etrics have breached the amber trigger but not the red limit</a:t>
            </a:r>
          </a:p>
          <a:p>
            <a:pPr marL="171450" indent="-171450" algn="l">
              <a:spcAft>
                <a:spcPts val="600"/>
              </a:spcAft>
              <a:buFont typeface="Arial" panose="020B0604020202020204" pitchFamily="34" charset="0"/>
              <a:buChar char="•"/>
            </a:pPr>
            <a:r>
              <a:rPr lang="en-US" sz="1200" dirty="0" smtClean="0"/>
              <a:t>Level of risk in danger of exceeding acceptable range</a:t>
            </a:r>
          </a:p>
        </p:txBody>
      </p:sp>
      <p:sp>
        <p:nvSpPr>
          <p:cNvPr id="25" name="TextBox 24"/>
          <p:cNvSpPr txBox="1"/>
          <p:nvPr/>
        </p:nvSpPr>
        <p:spPr>
          <a:xfrm>
            <a:off x="1700614" y="4928502"/>
            <a:ext cx="4467490" cy="486928"/>
          </a:xfrm>
          <a:prstGeom prst="rect">
            <a:avLst/>
          </a:prstGeom>
          <a:noFill/>
        </p:spPr>
        <p:txBody>
          <a:bodyPr wrap="square" rtlCol="0">
            <a:spAutoFit/>
          </a:bodyPr>
          <a:lstStyle/>
          <a:p>
            <a:pPr marL="171450" indent="-171450" algn="l">
              <a:spcAft>
                <a:spcPts val="600"/>
              </a:spcAft>
              <a:buFont typeface="Arial" panose="020B0604020202020204" pitchFamily="34" charset="0"/>
              <a:buChar char="•"/>
            </a:pPr>
            <a:r>
              <a:rPr lang="en-US" sz="1200" dirty="0" smtClean="0"/>
              <a:t>Metrics have breached both the amber trigger and red limit</a:t>
            </a:r>
          </a:p>
          <a:p>
            <a:pPr marL="171450" indent="-171450" algn="l">
              <a:spcAft>
                <a:spcPts val="600"/>
              </a:spcAft>
              <a:buFont typeface="Arial" panose="020B0604020202020204" pitchFamily="34" charset="0"/>
              <a:buChar char="•"/>
            </a:pPr>
            <a:r>
              <a:rPr lang="en-US" sz="1200" dirty="0" smtClean="0"/>
              <a:t>Level of risk within a range unacceptable to the organization</a:t>
            </a:r>
          </a:p>
        </p:txBody>
      </p:sp>
      <p:cxnSp>
        <p:nvCxnSpPr>
          <p:cNvPr id="7" name="Straight Connector 6"/>
          <p:cNvCxnSpPr/>
          <p:nvPr/>
        </p:nvCxnSpPr>
        <p:spPr bwMode="auto">
          <a:xfrm>
            <a:off x="6169876" y="1776446"/>
            <a:ext cx="1" cy="40299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Straight Connector 18"/>
          <p:cNvCxnSpPr>
            <a:stCxn id="15" idx="1"/>
          </p:cNvCxnSpPr>
          <p:nvPr/>
        </p:nvCxnSpPr>
        <p:spPr bwMode="auto">
          <a:xfrm flipH="1">
            <a:off x="1697356" y="3153378"/>
            <a:ext cx="3195492" cy="1336"/>
          </a:xfrm>
          <a:prstGeom prst="line">
            <a:avLst/>
          </a:prstGeom>
          <a:solidFill>
            <a:schemeClr val="accent1"/>
          </a:solidFill>
          <a:ln w="28575" cap="flat" cmpd="sng" algn="ctr">
            <a:solidFill>
              <a:srgbClr val="FFC000"/>
            </a:solidFill>
            <a:prstDash val="dash"/>
            <a:round/>
            <a:headEnd type="none" w="med" len="med"/>
            <a:tailEnd type="none" w="med" len="med"/>
          </a:ln>
          <a:effectLst/>
        </p:spPr>
      </p:cxnSp>
      <p:sp>
        <p:nvSpPr>
          <p:cNvPr id="11" name="TextBox 10"/>
          <p:cNvSpPr txBox="1"/>
          <p:nvPr/>
        </p:nvSpPr>
        <p:spPr>
          <a:xfrm>
            <a:off x="339042" y="1377560"/>
            <a:ext cx="4374260" cy="277640"/>
          </a:xfrm>
          <a:prstGeom prst="rect">
            <a:avLst/>
          </a:prstGeom>
          <a:noFill/>
        </p:spPr>
        <p:txBody>
          <a:bodyPr wrap="square" rtlCol="0">
            <a:spAutoFit/>
          </a:bodyPr>
          <a:lstStyle/>
          <a:p>
            <a:pPr algn="l"/>
            <a:r>
              <a:rPr lang="en-US" sz="1400" b="1" dirty="0" smtClean="0">
                <a:solidFill>
                  <a:schemeClr val="accent1"/>
                </a:solidFill>
              </a:rPr>
              <a:t>Metric status definitions</a:t>
            </a:r>
            <a:endParaRPr lang="en-US" sz="1400" b="1" dirty="0">
              <a:solidFill>
                <a:schemeClr val="accent1"/>
              </a:solidFill>
            </a:endParaRPr>
          </a:p>
        </p:txBody>
      </p:sp>
      <p:sp>
        <p:nvSpPr>
          <p:cNvPr id="26" name="TextBox 25"/>
          <p:cNvSpPr txBox="1"/>
          <p:nvPr/>
        </p:nvSpPr>
        <p:spPr>
          <a:xfrm>
            <a:off x="6212362" y="1377560"/>
            <a:ext cx="2772612" cy="277640"/>
          </a:xfrm>
          <a:prstGeom prst="rect">
            <a:avLst/>
          </a:prstGeom>
          <a:noFill/>
        </p:spPr>
        <p:txBody>
          <a:bodyPr wrap="square" rtlCol="0">
            <a:spAutoFit/>
          </a:bodyPr>
          <a:lstStyle/>
          <a:p>
            <a:pPr algn="l"/>
            <a:r>
              <a:rPr lang="en-US" sz="1400" b="1" dirty="0" smtClean="0">
                <a:solidFill>
                  <a:schemeClr val="accent1"/>
                </a:solidFill>
              </a:rPr>
              <a:t>Escalation processes</a:t>
            </a:r>
            <a:endParaRPr lang="en-US" sz="1400" b="1" dirty="0">
              <a:solidFill>
                <a:schemeClr val="accent1"/>
              </a:solidFill>
            </a:endParaRPr>
          </a:p>
        </p:txBody>
      </p:sp>
      <p:sp>
        <p:nvSpPr>
          <p:cNvPr id="15" name="TextBox 14"/>
          <p:cNvSpPr txBox="1"/>
          <p:nvPr/>
        </p:nvSpPr>
        <p:spPr>
          <a:xfrm>
            <a:off x="4892848" y="3027798"/>
            <a:ext cx="1275256" cy="251159"/>
          </a:xfrm>
          <a:prstGeom prst="rect">
            <a:avLst/>
          </a:prstGeom>
          <a:noFill/>
        </p:spPr>
        <p:txBody>
          <a:bodyPr wrap="square" rtlCol="0">
            <a:spAutoFit/>
          </a:bodyPr>
          <a:lstStyle/>
          <a:p>
            <a:pPr algn="l"/>
            <a:r>
              <a:rPr lang="en-US" sz="1200" b="1" dirty="0" smtClean="0">
                <a:solidFill>
                  <a:srgbClr val="FFC000"/>
                </a:solidFill>
              </a:rPr>
              <a:t>Amber trigger</a:t>
            </a:r>
            <a:endParaRPr lang="en-US" sz="1200" b="1" dirty="0">
              <a:solidFill>
                <a:srgbClr val="FFC000"/>
              </a:solidFill>
            </a:endParaRPr>
          </a:p>
        </p:txBody>
      </p:sp>
      <p:sp>
        <p:nvSpPr>
          <p:cNvPr id="27" name="TextBox 26"/>
          <p:cNvSpPr txBox="1"/>
          <p:nvPr/>
        </p:nvSpPr>
        <p:spPr>
          <a:xfrm>
            <a:off x="6264547" y="1974366"/>
            <a:ext cx="2913743" cy="2147191"/>
          </a:xfrm>
          <a:prstGeom prst="rect">
            <a:avLst/>
          </a:prstGeom>
          <a:noFill/>
        </p:spPr>
        <p:txBody>
          <a:bodyPr wrap="square" rtlCol="0">
            <a:spAutoFit/>
          </a:bodyPr>
          <a:lstStyle/>
          <a:p>
            <a:pPr algn="l">
              <a:spcAft>
                <a:spcPts val="600"/>
              </a:spcAft>
            </a:pPr>
            <a:r>
              <a:rPr lang="en-US" sz="1200" dirty="0" smtClean="0"/>
              <a:t>Escalation procedures apply to all amber triggers and red breaches</a:t>
            </a:r>
            <a:endParaRPr lang="en-US" sz="1200" dirty="0"/>
          </a:p>
          <a:p>
            <a:pPr algn="l">
              <a:spcAft>
                <a:spcPts val="600"/>
              </a:spcAft>
            </a:pPr>
            <a:endParaRPr lang="en-US" sz="1200" dirty="0"/>
          </a:p>
          <a:p>
            <a:pPr algn="l">
              <a:spcAft>
                <a:spcPts val="600"/>
              </a:spcAft>
            </a:pPr>
            <a:r>
              <a:rPr lang="en-US" sz="1200" b="1" dirty="0" smtClean="0"/>
              <a:t>SHUSA-level: </a:t>
            </a:r>
            <a:r>
              <a:rPr lang="en-US" sz="1200" dirty="0" smtClean="0"/>
              <a:t>Escalated to SHUSA CRO, with most review and approval by ERMC (amber) or RC (red)</a:t>
            </a:r>
            <a:r>
              <a:rPr lang="en-US" sz="1200" baseline="30000" dirty="0" smtClean="0"/>
              <a:t>1</a:t>
            </a:r>
            <a:endParaRPr lang="en-US" sz="1200" dirty="0" smtClean="0"/>
          </a:p>
          <a:p>
            <a:pPr algn="l">
              <a:spcAft>
                <a:spcPts val="600"/>
              </a:spcAft>
            </a:pPr>
            <a:endParaRPr lang="en-US" sz="1200" dirty="0"/>
          </a:p>
          <a:p>
            <a:pPr algn="l">
              <a:spcAft>
                <a:spcPts val="600"/>
              </a:spcAft>
            </a:pPr>
            <a:r>
              <a:rPr lang="en-US" sz="1200" b="1" dirty="0" smtClean="0"/>
              <a:t>Subsidiary-only: </a:t>
            </a:r>
            <a:r>
              <a:rPr lang="en-US" sz="1200" dirty="0"/>
              <a:t>Review and approval responsibility in subsidiary; SHUSA ERMC provides review and input to action plans</a:t>
            </a:r>
            <a:endParaRPr lang="en-US" sz="1200" dirty="0" smtClean="0"/>
          </a:p>
        </p:txBody>
      </p:sp>
      <p:sp>
        <p:nvSpPr>
          <p:cNvPr id="5" name="TextBox 4"/>
          <p:cNvSpPr txBox="1"/>
          <p:nvPr/>
        </p:nvSpPr>
        <p:spPr>
          <a:xfrm>
            <a:off x="426340" y="6256352"/>
            <a:ext cx="5151500" cy="198196"/>
          </a:xfrm>
          <a:prstGeom prst="rect">
            <a:avLst/>
          </a:prstGeom>
          <a:noFill/>
        </p:spPr>
        <p:txBody>
          <a:bodyPr wrap="square" rtlCol="0">
            <a:spAutoFit/>
          </a:bodyPr>
          <a:lstStyle/>
          <a:p>
            <a:pPr algn="l"/>
            <a:r>
              <a:rPr lang="en-US" sz="800" dirty="0" smtClean="0">
                <a:solidFill>
                  <a:schemeClr val="bg1"/>
                </a:solidFill>
              </a:rPr>
              <a:t>1. Escalation level of breach dependent on breach severity and discretion of CRO</a:t>
            </a:r>
            <a:endParaRPr lang="en-US" sz="800" dirty="0">
              <a:solidFill>
                <a:schemeClr val="bg1"/>
              </a:solidFill>
            </a:endParaRPr>
          </a:p>
        </p:txBody>
      </p:sp>
      <p:sp>
        <p:nvSpPr>
          <p:cNvPr id="28"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4</a:t>
            </a:fld>
            <a:endParaRPr lang="en-US" dirty="0"/>
          </a:p>
        </p:txBody>
      </p:sp>
    </p:spTree>
    <p:extLst>
      <p:ext uri="{BB962C8B-B14F-4D97-AF65-F5344CB8AC3E}">
        <p14:creationId xmlns:p14="http://schemas.microsoft.com/office/powerpoint/2010/main" val="529372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a:t>
            </a:r>
            <a:r>
              <a:rPr lang="en-US" dirty="0" smtClean="0"/>
              <a:t>limits (1/2) </a:t>
            </a:r>
            <a:r>
              <a:rPr lang="en-US" dirty="0"/>
              <a:t/>
            </a:r>
            <a:br>
              <a:rPr lang="en-US" dirty="0"/>
            </a:br>
            <a:r>
              <a:rPr lang="en-US" dirty="0"/>
              <a:t/>
            </a:r>
            <a:br>
              <a:rPr lang="en-US" dirty="0"/>
            </a:b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340162323"/>
              </p:ext>
            </p:extLst>
          </p:nvPr>
        </p:nvGraphicFramePr>
        <p:xfrm>
          <a:off x="415522" y="1445834"/>
          <a:ext cx="8883462" cy="3899965"/>
        </p:xfrm>
        <a:graphic>
          <a:graphicData uri="http://schemas.openxmlformats.org/drawingml/2006/table">
            <a:tbl>
              <a:tblPr firstRow="1" bandRow="1">
                <a:tableStyleId>{839DD9DD-9E6C-4910-8AC0-68ADFF6A6AFC}</a:tableStyleId>
              </a:tblPr>
              <a:tblGrid>
                <a:gridCol w="835209"/>
                <a:gridCol w="1019503"/>
                <a:gridCol w="2385849"/>
                <a:gridCol w="1307989"/>
                <a:gridCol w="1065370"/>
                <a:gridCol w="1134771"/>
                <a:gridCol w="1134771"/>
              </a:tblGrid>
              <a:tr h="235647">
                <a:tc>
                  <a:txBody>
                    <a:bodyPr/>
                    <a:lstStyle/>
                    <a:p>
                      <a:r>
                        <a:rPr lang="en-US" sz="1100" dirty="0" smtClean="0">
                          <a:solidFill>
                            <a:schemeClr val="accent1"/>
                          </a:solidFill>
                        </a:rPr>
                        <a:t>Risk type</a:t>
                      </a:r>
                      <a:endParaRPr lang="en-US" sz="1100" dirty="0">
                        <a:solidFill>
                          <a:schemeClr val="accent1"/>
                        </a:solidFill>
                      </a:endParaRPr>
                    </a:p>
                  </a:txBody>
                  <a:tcPr marL="45720" marR="45720" anchor="b">
                    <a:lnB w="12700" cap="flat" cmpd="sng" algn="ctr">
                      <a:solidFill>
                        <a:schemeClr val="bg2"/>
                      </a:solidFill>
                      <a:prstDash val="solid"/>
                      <a:round/>
                      <a:headEnd type="none" w="med" len="med"/>
                      <a:tailEnd type="none" w="med" len="med"/>
                    </a:lnB>
                  </a:tcPr>
                </a:tc>
                <a:tc>
                  <a:txBody>
                    <a:bodyPr/>
                    <a:lstStyle/>
                    <a:p>
                      <a:pPr marL="0" algn="l" defTabSz="457200" rtl="0" eaLnBrk="1" latinLnBrk="0" hangingPunct="1"/>
                      <a:r>
                        <a:rPr lang="en-US" sz="1100" b="1" kern="1200" dirty="0" smtClean="0">
                          <a:solidFill>
                            <a:schemeClr val="accent1"/>
                          </a:solidFill>
                          <a:latin typeface="+mn-lt"/>
                          <a:ea typeface="+mn-ea"/>
                          <a:cs typeface="+mn-cs"/>
                        </a:rPr>
                        <a:t>Scenario</a:t>
                      </a:r>
                      <a:endParaRPr lang="en-US" sz="1100" b="1" kern="1200" dirty="0">
                        <a:solidFill>
                          <a:schemeClr val="accent1"/>
                        </a:solidFill>
                        <a:latin typeface="+mn-lt"/>
                        <a:ea typeface="+mn-ea"/>
                        <a:cs typeface="+mn-cs"/>
                      </a:endParaRPr>
                    </a:p>
                  </a:txBody>
                  <a:tcPr marL="45720" marR="45720" anchor="b">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baseline="30000" dirty="0">
                        <a:solidFill>
                          <a:schemeClr val="accent1"/>
                        </a:solidFill>
                      </a:endParaRPr>
                    </a:p>
                  </a:txBody>
                  <a:tcPr marL="45720" marR="45720" anchor="b">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Entity</a:t>
                      </a:r>
                      <a:r>
                        <a:rPr lang="en-US" sz="1100" baseline="0" dirty="0" smtClean="0">
                          <a:solidFill>
                            <a:schemeClr val="accent1"/>
                          </a:solidFill>
                        </a:rPr>
                        <a:t> / </a:t>
                      </a:r>
                      <a:r>
                        <a:rPr lang="en-US" sz="1100" dirty="0" smtClean="0">
                          <a:solidFill>
                            <a:schemeClr val="accent1"/>
                          </a:solidFill>
                        </a:rPr>
                        <a:t>portfolio</a:t>
                      </a:r>
                      <a:endParaRPr lang="en-US" sz="1100" dirty="0">
                        <a:solidFill>
                          <a:schemeClr val="accent1"/>
                        </a:solidFill>
                      </a:endParaRPr>
                    </a:p>
                  </a:txBody>
                  <a:tcPr marL="45720" marR="45720" anchor="b">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nchor="b">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nchor="b">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nchor="b">
                    <a:lnB w="12700" cap="flat" cmpd="sng" algn="ctr">
                      <a:solidFill>
                        <a:schemeClr val="bg2"/>
                      </a:solidFill>
                      <a:prstDash val="solid"/>
                      <a:round/>
                      <a:headEnd type="none" w="med" len="med"/>
                      <a:tailEnd type="none" w="med" len="med"/>
                    </a:lnB>
                    <a:solidFill>
                      <a:schemeClr val="accent1"/>
                    </a:solidFill>
                  </a:tcPr>
                </a:tc>
              </a:tr>
              <a:tr h="235647">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Capital adequacy</a:t>
                      </a:r>
                      <a:r>
                        <a:rPr lang="en-US" sz="1100" b="1" baseline="30000" dirty="0" smtClean="0">
                          <a:solidFill>
                            <a:schemeClr val="tx1"/>
                          </a:solidFill>
                        </a:rPr>
                        <a:t>1</a:t>
                      </a:r>
                      <a:endParaRPr lang="en-US" sz="1100" b="1" dirty="0" smtClean="0">
                        <a:solidFill>
                          <a:schemeClr val="tx1"/>
                        </a:solidFill>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p>
                      <a:r>
                        <a:rPr lang="en-US" sz="1100" dirty="0" smtClean="0"/>
                        <a:t>BHC Baseline</a:t>
                      </a:r>
                      <a:endParaRPr lang="en-US" sz="1100"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smtClean="0"/>
                        <a:t>SCUSA</a:t>
                      </a:r>
                      <a:endParaRPr lang="en-US" sz="1100" dirty="0" smtClean="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11.6%</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10.00%</a:t>
                      </a:r>
                      <a:r>
                        <a:rPr lang="en-US" sz="1100" baseline="30000" dirty="0" smtClean="0">
                          <a:latin typeface="+mn-lt"/>
                        </a:rPr>
                        <a:t>2</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8.75%</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a:p>
                  </a:txBody>
                  <a:tcPr/>
                </a:tc>
                <a:tc vMerge="1">
                  <a:txBody>
                    <a:bodyPr/>
                    <a:lstStyle/>
                    <a:p>
                      <a:endParaRPr lang="en-US" sz="1100" b="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smtClean="0"/>
                        <a:t>SCUSA</a:t>
                      </a:r>
                      <a:endParaRPr lang="en-US" sz="1100" dirty="0" smtClean="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11.6%</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10.00%</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8.75%</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35647">
                <a:tc vMerge="1">
                  <a:txBody>
                    <a:bodyPr/>
                    <a:lstStyle/>
                    <a:p>
                      <a:endParaRPr lang="en-US"/>
                    </a:p>
                  </a:txBody>
                  <a:tcPr/>
                </a:tc>
                <a:tc vMerge="1">
                  <a:txBody>
                    <a:bodyPr/>
                    <a:lstStyle/>
                    <a:p>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Tangible</a:t>
                      </a:r>
                      <a:r>
                        <a:rPr lang="en-US" sz="1100" b="0" baseline="0" dirty="0" smtClean="0"/>
                        <a:t> Common Equity Ratio</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smtClean="0"/>
                        <a:t>SCUSA</a:t>
                      </a:r>
                      <a:endParaRPr lang="en-US" sz="1100" dirty="0" smtClean="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latin typeface="+mn-lt"/>
                        </a:rPr>
                        <a:t>12.2%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latin typeface="+mn-lt"/>
                        </a:rPr>
                        <a:t>10.50%</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a:r>
                        <a:rPr lang="en-US" sz="1100" dirty="0" smtClean="0">
                          <a:latin typeface="+mn-lt"/>
                        </a:rPr>
                        <a:t>9.25%</a:t>
                      </a:r>
                      <a:endParaRPr lang="en-US" sz="110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35647">
                <a:tc vMerge="1">
                  <a:txBody>
                    <a:bodyPr/>
                    <a:lstStyle/>
                    <a:p>
                      <a:endParaRPr lang="en-US"/>
                    </a:p>
                  </a:txBody>
                  <a:tcPr/>
                </a:tc>
                <a:tc rowSpan="3">
                  <a:txBody>
                    <a:bodyPr/>
                    <a:lstStyle/>
                    <a:p>
                      <a:r>
                        <a:rPr lang="en-US" sz="1100" b="0" dirty="0" smtClean="0"/>
                        <a:t>BHC Stress</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i="0" kern="1200" dirty="0" smtClean="0">
                          <a:solidFill>
                            <a:schemeClr val="tx1"/>
                          </a:solidFill>
                          <a:latin typeface="+mn-lt"/>
                          <a:ea typeface="+mn-ea"/>
                          <a:cs typeface="+mn-cs"/>
                        </a:rPr>
                        <a:t>* </a:t>
                      </a:r>
                      <a:r>
                        <a:rPr lang="en-US" sz="1100" dirty="0" smtClean="0"/>
                        <a:t>Common Equity Tier 1 </a:t>
                      </a:r>
                      <a:r>
                        <a:rPr lang="en-US" sz="1100" b="0" baseline="0" dirty="0" smtClean="0">
                          <a:solidFill>
                            <a:schemeClr val="tx1"/>
                          </a:solidFill>
                          <a:latin typeface="+mn-lt"/>
                        </a:rPr>
                        <a:t>Ratio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smtClean="0"/>
                        <a:t>SCUSA</a:t>
                      </a:r>
                      <a:endParaRPr lang="en-US" sz="1100" dirty="0" smtClean="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mn-lt"/>
                        </a:rPr>
                        <a:t>5.7%</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6.25%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5.25%</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35647">
                <a:tc vMerge="1">
                  <a:txBody>
                    <a:bodyPr/>
                    <a:lstStyle/>
                    <a:p>
                      <a:endParaRPr lang="en-US"/>
                    </a:p>
                  </a:txBody>
                  <a:tcPr/>
                </a:tc>
                <a:tc vMerge="1">
                  <a:txBody>
                    <a:bodyPr/>
                    <a:lstStyle/>
                    <a:p>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latin typeface="+mn-lt"/>
                        </a:rPr>
                        <a:t>Tier</a:t>
                      </a:r>
                      <a:r>
                        <a:rPr lang="en-US" sz="1100" b="0" baseline="0" dirty="0" smtClean="0">
                          <a:latin typeface="+mn-lt"/>
                        </a:rPr>
                        <a:t> 1 Risk-based Capital </a:t>
                      </a:r>
                      <a:r>
                        <a:rPr lang="en-US" sz="1100" b="0" baseline="0" dirty="0" smtClean="0">
                          <a:solidFill>
                            <a:schemeClr val="tx1"/>
                          </a:solidFill>
                          <a:latin typeface="+mn-lt"/>
                        </a:rPr>
                        <a:t>Ratio</a:t>
                      </a:r>
                      <a:endParaRPr lang="en-US" sz="1100" b="0" dirty="0">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smtClean="0"/>
                        <a:t>SCUSA</a:t>
                      </a:r>
                      <a:endParaRPr lang="en-US" sz="1100" dirty="0" smtClean="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1" dirty="0" smtClean="0">
                          <a:solidFill>
                            <a:srgbClr val="FFC000"/>
                          </a:solidFill>
                          <a:latin typeface="+mn-lt"/>
                        </a:rPr>
                        <a:t>5.7%</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US" sz="1100" b="0" i="0" u="none" strike="noStrike" dirty="0">
                          <a:solidFill>
                            <a:srgbClr val="000000"/>
                          </a:solidFill>
                          <a:effectLst/>
                          <a:latin typeface="+mn-lt"/>
                        </a:rPr>
                        <a:t>6.25%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rtl="0" fontAlgn="ctr"/>
                      <a:r>
                        <a:rPr lang="en-US" sz="1100" b="0" i="0" u="none" strike="noStrike" dirty="0" smtClean="0">
                          <a:solidFill>
                            <a:srgbClr val="000000"/>
                          </a:solidFill>
                          <a:effectLst/>
                          <a:latin typeface="+mn-lt"/>
                        </a:rPr>
                        <a:t>5.25%</a:t>
                      </a:r>
                      <a:endParaRPr lang="en-US" sz="1100" b="0" i="0" u="none" strike="noStrike" dirty="0">
                        <a:solidFill>
                          <a:srgbClr val="000000"/>
                        </a:solidFill>
                        <a:effectLst/>
                        <a:latin typeface="+mn-lt"/>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483">
                <a:tc vMerge="1">
                  <a:txBody>
                    <a:bodyPr/>
                    <a:lstStyle/>
                    <a:p>
                      <a:endParaRPr lang="en-US"/>
                    </a:p>
                  </a:txBody>
                  <a:tcPr/>
                </a:tc>
                <a:tc vMerge="1">
                  <a:txBody>
                    <a:bodyPr/>
                    <a:lstStyle/>
                    <a:p>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Tangible</a:t>
                      </a:r>
                      <a:r>
                        <a:rPr lang="en-US" sz="1100" b="0" baseline="0" dirty="0" smtClean="0"/>
                        <a:t> Common Equity Ratio</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100" b="1" kern="1200" dirty="0" smtClean="0">
                          <a:solidFill>
                            <a:srgbClr val="FFC000"/>
                          </a:solidFill>
                          <a:latin typeface="+mn-lt"/>
                          <a:ea typeface="+mn-ea"/>
                          <a:cs typeface="+mn-cs"/>
                        </a:rPr>
                        <a:t>6.0%</a:t>
                      </a:r>
                      <a:endParaRPr lang="en-US" sz="1100" b="1" kern="1200" dirty="0">
                        <a:solidFill>
                          <a:srgbClr val="FFC000"/>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6.75%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smtClean="0">
                          <a:solidFill>
                            <a:schemeClr val="tx1"/>
                          </a:solidFill>
                          <a:latin typeface="+mn-lt"/>
                          <a:ea typeface="+mn-ea"/>
                          <a:cs typeface="+mn-cs"/>
                        </a:rPr>
                        <a:t>5.75%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483">
                <a:tc rowSpan="6">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tx1"/>
                          </a:solidFill>
                        </a:rPr>
                        <a:t>Credit</a:t>
                      </a:r>
                      <a:r>
                        <a:rPr lang="en-US" sz="1100" b="1" baseline="0" dirty="0" smtClean="0">
                          <a:solidFill>
                            <a:schemeClr val="tx1"/>
                          </a:solidFill>
                        </a:rPr>
                        <a:t> risk</a:t>
                      </a:r>
                      <a:endParaRPr lang="en-US" sz="1100" b="1" dirty="0" smtClean="0">
                        <a:solidFill>
                          <a:schemeClr val="tx1"/>
                        </a:solidFill>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algn="l" defTabSz="457200" rtl="0" eaLnBrk="1" latinLnBrk="0" hangingPunct="1"/>
                      <a:r>
                        <a:rPr lang="en-US" sz="1100" b="0" kern="1200" dirty="0" smtClean="0">
                          <a:solidFill>
                            <a:schemeClr val="tx1"/>
                          </a:solidFill>
                          <a:latin typeface="+mn-lt"/>
                          <a:ea typeface="+mn-ea"/>
                          <a:cs typeface="+mn-cs"/>
                        </a:rPr>
                        <a:t>BHC Stress</a:t>
                      </a:r>
                      <a:endParaRPr lang="en-US" sz="1100" b="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CCAR loss budget</a:t>
                      </a:r>
                      <a:r>
                        <a:rPr lang="en-US" sz="1100" b="0" i="0" kern="1200" baseline="30000" dirty="0" smtClean="0">
                          <a:solidFill>
                            <a:schemeClr val="tx1"/>
                          </a:solidFill>
                          <a:latin typeface="+mn-lt"/>
                          <a:ea typeface="+mn-ea"/>
                          <a:cs typeface="+mn-cs"/>
                        </a:rPr>
                        <a:t>3</a:t>
                      </a:r>
                      <a:endParaRPr lang="en-US" sz="1100" b="0" i="0" kern="120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 Auto</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$6,375MM</a:t>
                      </a:r>
                      <a:r>
                        <a:rPr lang="en-US" sz="1100" b="0" i="0" kern="1200" baseline="30000" dirty="0" smtClean="0">
                          <a:solidFill>
                            <a:schemeClr val="tx1"/>
                          </a:solidFill>
                          <a:latin typeface="+mn-lt"/>
                          <a:ea typeface="+mn-ea"/>
                          <a:cs typeface="+mn-cs"/>
                        </a:rPr>
                        <a:t>4</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$6,575MM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$7,000MM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483">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US" dirty="0"/>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 Unsecured</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$1,150MM</a:t>
                      </a:r>
                      <a:r>
                        <a:rPr lang="en-US" sz="1100" b="0" i="0" kern="1200" baseline="30000" dirty="0" smtClean="0">
                          <a:solidFill>
                            <a:schemeClr val="tx1"/>
                          </a:solidFill>
                          <a:latin typeface="+mn-lt"/>
                          <a:ea typeface="+mn-ea"/>
                          <a:cs typeface="+mn-cs"/>
                        </a:rPr>
                        <a:t>4</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$1,175MM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algn="ctr" fontAlgn="b"/>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$1,250MM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48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4">
                  <a:txBody>
                    <a:bodyPr/>
                    <a:lstStyle/>
                    <a:p>
                      <a:pPr marL="0" algn="l" defTabSz="457200" rtl="0" eaLnBrk="1" latinLnBrk="0" hangingPunct="1"/>
                      <a:r>
                        <a:rPr lang="en-US" sz="1100" b="0" kern="1200" dirty="0" smtClean="0">
                          <a:solidFill>
                            <a:schemeClr val="tx1"/>
                          </a:solidFill>
                          <a:latin typeface="+mn-lt"/>
                          <a:ea typeface="+mn-ea"/>
                          <a:cs typeface="+mn-cs"/>
                        </a:rPr>
                        <a:t>Actual</a:t>
                      </a:r>
                      <a:endParaRPr lang="en-US" sz="1100" b="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Net charge-off rate</a:t>
                      </a:r>
                      <a:r>
                        <a:rPr lang="en-US" sz="1100" b="0" i="0" kern="1200" baseline="30000" dirty="0" smtClean="0">
                          <a:solidFill>
                            <a:schemeClr val="tx1"/>
                          </a:solidFill>
                          <a:latin typeface="+mn-lt"/>
                          <a:ea typeface="+mn-ea"/>
                          <a:cs typeface="+mn-cs"/>
                        </a:rPr>
                        <a:t>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SCUSA Auto</a:t>
                      </a:r>
                      <a:r>
                        <a:rPr lang="en-US" sz="1100" baseline="30000" dirty="0" smtClean="0"/>
                        <a:t>6</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6.63%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7.8%</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8.5%</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48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0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SCUSA Unsecured</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17.50%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18.0%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20.0%</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48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 61+ days past due</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SCUSA Auto</a:t>
                      </a:r>
                      <a:r>
                        <a:rPr lang="en-US" sz="1100" i="0" kern="1200" baseline="30000" dirty="0" smtClean="0">
                          <a:solidFill>
                            <a:schemeClr val="tx1"/>
                          </a:solidFill>
                          <a:latin typeface="+mn-lt"/>
                          <a:ea typeface="+mn-ea"/>
                          <a:cs typeface="+mn-cs"/>
                        </a:rPr>
                        <a:t>6</a:t>
                      </a:r>
                      <a:endParaRPr lang="en-US" sz="1100" i="0" kern="1200" baseline="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ctr" latinLnBrk="0" hangingPunct="1"/>
                      <a:r>
                        <a:rPr lang="en-US" sz="1100" b="0" i="0" u="none" strike="noStrike" kern="1200" dirty="0" smtClean="0">
                          <a:solidFill>
                            <a:srgbClr val="000000"/>
                          </a:solidFill>
                          <a:effectLst/>
                          <a:latin typeface="+mn-lt"/>
                          <a:ea typeface="+mn-ea"/>
                          <a:cs typeface="+mn-cs"/>
                        </a:rPr>
                        <a:t>3.98%</a:t>
                      </a:r>
                      <a:endParaRPr lang="en-US" sz="1100" b="0" i="0" u="none" strike="noStrike" kern="1200" dirty="0">
                        <a:solidFill>
                          <a:srgbClr val="000000"/>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4.4%</a:t>
                      </a:r>
                      <a:endParaRPr lang="en-US" sz="1100" b="0" i="0" u="none" strike="noStrike" kern="1200" dirty="0">
                        <a:solidFill>
                          <a:schemeClr val="tx2"/>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4.9%</a:t>
                      </a:r>
                      <a:endParaRPr lang="en-US" sz="1100" b="0" i="0" u="none" strike="noStrike" kern="1200" dirty="0">
                        <a:solidFill>
                          <a:schemeClr val="tx2"/>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483">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i="0" kern="1200" baseline="0" dirty="0" smtClean="0">
                          <a:solidFill>
                            <a:schemeClr val="tx1"/>
                          </a:solidFill>
                          <a:latin typeface="+mn-lt"/>
                          <a:ea typeface="+mn-ea"/>
                          <a:cs typeface="+mn-cs"/>
                        </a:rPr>
                        <a:t>SCUSA Unsecured</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rgbClr val="000000"/>
                          </a:solidFill>
                          <a:effectLst/>
                          <a:latin typeface="+mn-lt"/>
                          <a:ea typeface="+mn-ea"/>
                          <a:cs typeface="+mn-cs"/>
                        </a:rPr>
                        <a:t>6.62%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7.0%</a:t>
                      </a:r>
                      <a:endParaRPr lang="en-US" sz="1100" b="0" i="0" u="none" strike="noStrike" kern="1200" dirty="0">
                        <a:solidFill>
                          <a:schemeClr val="tx2"/>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100" b="0" i="0" u="none" strike="noStrike" kern="1200" dirty="0" smtClean="0">
                          <a:solidFill>
                            <a:schemeClr val="tx2"/>
                          </a:solidFill>
                          <a:effectLst/>
                          <a:latin typeface="+mn-lt"/>
                          <a:ea typeface="+mn-ea"/>
                          <a:cs typeface="+mn-cs"/>
                        </a:rPr>
                        <a:t>8.0%</a:t>
                      </a:r>
                      <a:endParaRPr lang="en-US" sz="1100" b="0" i="0" u="none" strike="noStrike" kern="1200" dirty="0">
                        <a:solidFill>
                          <a:schemeClr val="tx2"/>
                        </a:solidFill>
                        <a:effectLst/>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72845">
                <a:tc rowSpan="2">
                  <a:txBody>
                    <a:bodyPr/>
                    <a:lstStyle/>
                    <a:p>
                      <a:r>
                        <a:rPr lang="en-US" sz="1100" b="1" dirty="0" smtClean="0"/>
                        <a:t>Residual value risk</a:t>
                      </a:r>
                      <a:endParaRPr lang="en-US" sz="1100" b="1" dirty="0"/>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kern="1200" smtClean="0">
                          <a:solidFill>
                            <a:schemeClr val="tx1"/>
                          </a:solidFill>
                          <a:latin typeface="+mn-lt"/>
                          <a:ea typeface="+mn-ea"/>
                          <a:cs typeface="+mn-cs"/>
                        </a:rPr>
                        <a:t>BHC Stress</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Residual value deterioriation</a:t>
                      </a:r>
                      <a:r>
                        <a:rPr lang="en-US" sz="1100" b="0" i="0" kern="1200" baseline="30000" dirty="0" smtClean="0">
                          <a:solidFill>
                            <a:schemeClr val="tx1"/>
                          </a:solidFill>
                          <a:latin typeface="+mn-lt"/>
                          <a:ea typeface="+mn-ea"/>
                          <a:cs typeface="+mn-cs"/>
                        </a:rPr>
                        <a:t>7</a:t>
                      </a:r>
                      <a:endParaRPr lang="en-US" sz="1100" b="0" i="0" kern="1200" dirty="0" smtClean="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 / 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$475MM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$525MM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218483">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100" b="0" kern="1200" dirty="0" smtClean="0">
                          <a:solidFill>
                            <a:schemeClr val="tx1"/>
                          </a:solidFill>
                          <a:latin typeface="+mn-lt"/>
                          <a:ea typeface="+mn-ea"/>
                          <a:cs typeface="+mn-cs"/>
                        </a:rPr>
                        <a:t>Stress</a:t>
                      </a:r>
                      <a:endParaRPr lang="en-US" sz="1100" b="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solidFill>
                            <a:schemeClr val="tx1"/>
                          </a:solidFill>
                        </a:rPr>
                        <a:t>Net residual value exposure</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smtClean="0"/>
                        <a:t>SHUSA / SCUSA</a:t>
                      </a:r>
                      <a:endParaRPr lang="en-US" sz="1100" b="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1.1%</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9.0%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5" name="Oval 4"/>
          <p:cNvSpPr/>
          <p:nvPr/>
        </p:nvSpPr>
        <p:spPr bwMode="auto">
          <a:xfrm>
            <a:off x="110398" y="356735"/>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1</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8"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5</a:t>
            </a:fld>
            <a:endParaRPr lang="en-US" dirty="0"/>
          </a:p>
        </p:txBody>
      </p:sp>
      <p:sp>
        <p:nvSpPr>
          <p:cNvPr id="7" name="TextBox 6"/>
          <p:cNvSpPr txBox="1"/>
          <p:nvPr/>
        </p:nvSpPr>
        <p:spPr>
          <a:xfrm>
            <a:off x="6968935" y="888832"/>
            <a:ext cx="2393605" cy="251159"/>
          </a:xfrm>
          <a:prstGeom prst="rect">
            <a:avLst/>
          </a:prstGeom>
          <a:noFill/>
        </p:spPr>
        <p:txBody>
          <a:bodyPr wrap="none" rtlCol="0">
            <a:spAutoFit/>
          </a:bodyPr>
          <a:lstStyle/>
          <a:p>
            <a:r>
              <a:rPr lang="en-US" sz="1200" dirty="0" smtClean="0"/>
              <a:t>* mandated by Santander Group</a:t>
            </a:r>
            <a:endParaRPr lang="en-US" sz="1200" dirty="0"/>
          </a:p>
        </p:txBody>
      </p:sp>
      <p:sp>
        <p:nvSpPr>
          <p:cNvPr id="9" name="TextBox 8"/>
          <p:cNvSpPr txBox="1"/>
          <p:nvPr/>
        </p:nvSpPr>
        <p:spPr>
          <a:xfrm>
            <a:off x="387123" y="5841154"/>
            <a:ext cx="7228261" cy="1077218"/>
          </a:xfrm>
          <a:prstGeom prst="rect">
            <a:avLst/>
          </a:prstGeom>
          <a:noFill/>
        </p:spPr>
        <p:txBody>
          <a:bodyPr wrap="none" rtlCol="0">
            <a:spAutoFit/>
          </a:bodyPr>
          <a:lstStyle/>
          <a:p>
            <a:pPr marL="0" lvl="1" algn="l">
              <a:lnSpc>
                <a:spcPct val="100000"/>
              </a:lnSpc>
            </a:pPr>
            <a:r>
              <a:rPr lang="en-US" sz="800" dirty="0" smtClean="0"/>
              <a:t>Note: all actuals for capital adequacy are </a:t>
            </a:r>
            <a:r>
              <a:rPr lang="en-US" sz="800" dirty="0">
                <a:latin typeface="Arial"/>
                <a:sym typeface="Arial"/>
              </a:rPr>
              <a:t>CCAR 2015 </a:t>
            </a:r>
            <a:r>
              <a:rPr lang="en-US" sz="800" dirty="0" smtClean="0">
                <a:latin typeface="Arial"/>
                <a:sym typeface="Arial"/>
              </a:rPr>
              <a:t>projected minimum over 9Q </a:t>
            </a:r>
            <a:r>
              <a:rPr lang="en-US" sz="800" dirty="0" err="1" smtClean="0">
                <a:sym typeface="Arial"/>
              </a:rPr>
              <a:t>nd</a:t>
            </a:r>
            <a:r>
              <a:rPr lang="en-US" sz="800" dirty="0" smtClean="0">
                <a:sym typeface="Arial"/>
              </a:rPr>
              <a:t> all actuals for credit risk are a</a:t>
            </a:r>
            <a:r>
              <a:rPr lang="en-US" sz="800" dirty="0" smtClean="0"/>
              <a:t>s of July 2015 unless otherwise noted</a:t>
            </a:r>
          </a:p>
          <a:p>
            <a:pPr marL="228600" lvl="1" indent="-228600" algn="l">
              <a:lnSpc>
                <a:spcPct val="100000"/>
              </a:lnSpc>
              <a:buFont typeface="+mj-lt"/>
              <a:buAutoNum type="arabicPeriod"/>
            </a:pPr>
            <a:r>
              <a:rPr lang="en-US" sz="800" dirty="0">
                <a:latin typeface="Arial"/>
                <a:sym typeface="Arial"/>
              </a:rPr>
              <a:t>Transitional as the regulatory requirements are a core RAS objective and will follow the glide-path. Will require reporting of fully loaded ratios to </a:t>
            </a:r>
            <a:r>
              <a:rPr lang="en-US" sz="800" dirty="0" smtClean="0">
                <a:latin typeface="Arial"/>
                <a:sym typeface="Arial"/>
              </a:rPr>
              <a:t>Spain</a:t>
            </a:r>
          </a:p>
          <a:p>
            <a:pPr marL="228600" lvl="1" indent="-228600" algn="l">
              <a:lnSpc>
                <a:spcPct val="100000"/>
              </a:lnSpc>
              <a:buFont typeface="+mj-lt"/>
              <a:buAutoNum type="arabicPeriod"/>
            </a:pPr>
            <a:r>
              <a:rPr lang="en-US" sz="800" dirty="0" smtClean="0">
                <a:latin typeface="Arial"/>
                <a:sym typeface="Arial"/>
              </a:rPr>
              <a:t>Change to 11% in Capital Policy to align with SBNA pending further review</a:t>
            </a:r>
            <a:endParaRPr lang="en-US" sz="800" dirty="0">
              <a:latin typeface="Arial"/>
              <a:sym typeface="Arial"/>
            </a:endParaRPr>
          </a:p>
          <a:p>
            <a:pPr marL="228600" lvl="1" indent="-228600" algn="l">
              <a:lnSpc>
                <a:spcPct val="100000"/>
              </a:lnSpc>
              <a:buFont typeface="+mj-lt"/>
              <a:buAutoNum type="arabicPeriod"/>
            </a:pPr>
            <a:r>
              <a:rPr lang="en-US" sz="800" dirty="0" smtClean="0">
                <a:solidFill>
                  <a:schemeClr val="bg1"/>
                </a:solidFill>
              </a:rPr>
              <a:t>Projected </a:t>
            </a:r>
            <a:r>
              <a:rPr lang="en-US" sz="800" dirty="0">
                <a:solidFill>
                  <a:schemeClr val="bg1"/>
                </a:solidFill>
              </a:rPr>
              <a:t>9Q cumulative losses by portfolio under the BHC Stress scenario</a:t>
            </a:r>
          </a:p>
          <a:p>
            <a:pPr marL="228600" lvl="1" indent="-228600" algn="l">
              <a:lnSpc>
                <a:spcPct val="100000"/>
              </a:lnSpc>
              <a:buFont typeface="+mj-lt"/>
              <a:buAutoNum type="arabicPeriod"/>
            </a:pPr>
            <a:r>
              <a:rPr lang="en-US" sz="800" dirty="0" smtClean="0">
                <a:solidFill>
                  <a:schemeClr val="bg1"/>
                </a:solidFill>
              </a:rPr>
              <a:t>CCAR 2015 projected </a:t>
            </a:r>
            <a:r>
              <a:rPr lang="en-US" sz="800" dirty="0">
                <a:solidFill>
                  <a:schemeClr val="bg1"/>
                </a:solidFill>
              </a:rPr>
              <a:t>9Q cumulative losses by portfolio under the BHC Stress scenario</a:t>
            </a:r>
          </a:p>
          <a:p>
            <a:pPr marL="228600" lvl="1" indent="-228600" algn="l">
              <a:lnSpc>
                <a:spcPct val="100000"/>
              </a:lnSpc>
              <a:buFont typeface="+mj-lt"/>
              <a:buAutoNum type="arabicPeriod"/>
            </a:pPr>
            <a:r>
              <a:rPr lang="en-US" sz="800" dirty="0" smtClean="0">
                <a:solidFill>
                  <a:schemeClr val="bg1"/>
                </a:solidFill>
              </a:rPr>
              <a:t>Net charge-off rates are annualized</a:t>
            </a:r>
          </a:p>
          <a:p>
            <a:pPr marL="228600" lvl="1" indent="-228600" algn="l">
              <a:lnSpc>
                <a:spcPct val="100000"/>
              </a:lnSpc>
              <a:buFont typeface="+mj-lt"/>
              <a:buAutoNum type="arabicPeriod"/>
            </a:pPr>
            <a:r>
              <a:rPr lang="en-US" sz="800" dirty="0" smtClean="0">
                <a:solidFill>
                  <a:schemeClr val="bg1"/>
                </a:solidFill>
              </a:rPr>
              <a:t>12-month </a:t>
            </a:r>
            <a:r>
              <a:rPr lang="en-US" sz="800" dirty="0">
                <a:solidFill>
                  <a:schemeClr val="bg1"/>
                </a:solidFill>
              </a:rPr>
              <a:t>trailing </a:t>
            </a:r>
            <a:r>
              <a:rPr lang="en-US" sz="800" dirty="0" smtClean="0">
                <a:solidFill>
                  <a:schemeClr val="bg1"/>
                </a:solidFill>
              </a:rPr>
              <a:t>average to account for seasonality of the SCUSA Auto portfolio</a:t>
            </a:r>
          </a:p>
          <a:p>
            <a:pPr marL="228600" lvl="1" indent="-228600" algn="l">
              <a:lnSpc>
                <a:spcPct val="100000"/>
              </a:lnSpc>
              <a:buFont typeface="+mj-lt"/>
              <a:buAutoNum type="arabicPeriod"/>
            </a:pPr>
            <a:r>
              <a:rPr lang="en-US" sz="800" dirty="0">
                <a:solidFill>
                  <a:schemeClr val="bg1"/>
                </a:solidFill>
                <a:latin typeface="Arial"/>
              </a:rPr>
              <a:t>Projected 9Q cumulative </a:t>
            </a:r>
            <a:r>
              <a:rPr lang="en-US" sz="800" dirty="0">
                <a:solidFill>
                  <a:schemeClr val="bg1"/>
                </a:solidFill>
                <a:latin typeface="Arial"/>
                <a:sym typeface="Arial"/>
              </a:rPr>
              <a:t>increase in Leased Vehicle Expense </a:t>
            </a:r>
            <a:r>
              <a:rPr lang="en-US" sz="800" dirty="0">
                <a:solidFill>
                  <a:schemeClr val="bg1"/>
                </a:solidFill>
                <a:latin typeface="Arial"/>
              </a:rPr>
              <a:t>between BHC Stress and Baseline scenarios – a</a:t>
            </a:r>
            <a:r>
              <a:rPr lang="en-US" sz="800" dirty="0">
                <a:solidFill>
                  <a:schemeClr val="bg1"/>
                </a:solidFill>
                <a:latin typeface="Arial"/>
                <a:sym typeface="Arial"/>
              </a:rPr>
              <a:t>ssumes all attributed to SCUSA, </a:t>
            </a:r>
          </a:p>
        </p:txBody>
      </p:sp>
      <p:sp>
        <p:nvSpPr>
          <p:cNvPr id="10" name="Oval 9"/>
          <p:cNvSpPr/>
          <p:nvPr/>
        </p:nvSpPr>
        <p:spPr bwMode="auto">
          <a:xfrm>
            <a:off x="110397" y="972132"/>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3</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11" name="Oval 10"/>
          <p:cNvSpPr/>
          <p:nvPr/>
        </p:nvSpPr>
        <p:spPr bwMode="auto">
          <a:xfrm>
            <a:off x="110397" y="662130"/>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2</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767905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 limits </a:t>
            </a:r>
            <a:r>
              <a:rPr lang="en-US" dirty="0" smtClean="0"/>
              <a:t>(2/2)</a:t>
            </a:r>
            <a:r>
              <a:rPr lang="en-US" dirty="0"/>
              <a:t/>
            </a:r>
            <a:br>
              <a:rPr lang="en-US" dirty="0"/>
            </a:br>
            <a:endParaRPr lang="en-US" b="0" dirty="0">
              <a:solidFill>
                <a:schemeClr val="accent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907612653"/>
              </p:ext>
            </p:extLst>
          </p:nvPr>
        </p:nvGraphicFramePr>
        <p:xfrm>
          <a:off x="407775" y="1281518"/>
          <a:ext cx="8981885" cy="4526280"/>
        </p:xfrm>
        <a:graphic>
          <a:graphicData uri="http://schemas.openxmlformats.org/drawingml/2006/table">
            <a:tbl>
              <a:tblPr firstRow="1" bandRow="1">
                <a:tableStyleId>{839DD9DD-9E6C-4910-8AC0-68ADFF6A6AFC}</a:tableStyleId>
              </a:tblPr>
              <a:tblGrid>
                <a:gridCol w="1209152"/>
                <a:gridCol w="2218094"/>
                <a:gridCol w="1563686"/>
                <a:gridCol w="1056684"/>
                <a:gridCol w="1187355"/>
                <a:gridCol w="1746914"/>
              </a:tblGrid>
              <a:tr h="210484">
                <a:tc>
                  <a:txBody>
                    <a:bodyPr/>
                    <a:lstStyle/>
                    <a:p>
                      <a:r>
                        <a:rPr lang="en-US" sz="1100" dirty="0" smtClean="0">
                          <a:solidFill>
                            <a:schemeClr val="accent1"/>
                          </a:solidFill>
                        </a:rPr>
                        <a:t>Risk type</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r>
                        <a:rPr lang="en-US" sz="1100" dirty="0" smtClean="0">
                          <a:solidFill>
                            <a:schemeClr val="accent1"/>
                          </a:solidFill>
                        </a:rPr>
                        <a:t>Metrics</a:t>
                      </a:r>
                      <a:endParaRPr lang="en-US" sz="1100" dirty="0">
                        <a:solidFill>
                          <a:schemeClr val="accent1"/>
                        </a:solidFill>
                      </a:endParaRPr>
                    </a:p>
                  </a:txBody>
                  <a:tcPr marL="45720" marR="45720">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accent1"/>
                          </a:solidFill>
                        </a:rPr>
                        <a:t>Entity</a:t>
                      </a:r>
                      <a:r>
                        <a:rPr lang="en-US" sz="1100" baseline="0" dirty="0" smtClean="0">
                          <a:solidFill>
                            <a:schemeClr val="accent1"/>
                          </a:solidFill>
                        </a:rPr>
                        <a:t> / p</a:t>
                      </a:r>
                      <a:r>
                        <a:rPr lang="en-US" sz="1100" dirty="0" smtClean="0">
                          <a:solidFill>
                            <a:schemeClr val="accent1"/>
                          </a:solidFill>
                        </a:rPr>
                        <a:t>ortfolio</a:t>
                      </a:r>
                    </a:p>
                  </a:txBody>
                  <a:tcPr marL="45720" marR="45720">
                    <a:lnB w="12700" cap="flat" cmpd="sng" algn="ctr">
                      <a:solidFill>
                        <a:schemeClr val="bg2"/>
                      </a:solidFill>
                      <a:prstDash val="solid"/>
                      <a:round/>
                      <a:headEnd type="none" w="med" len="med"/>
                      <a:tailEnd type="none" w="med" len="med"/>
                    </a:lnB>
                  </a:tcPr>
                </a:tc>
                <a:tc>
                  <a:txBody>
                    <a:bodyPr/>
                    <a:lstStyle/>
                    <a:p>
                      <a:pPr algn="ctr"/>
                      <a:r>
                        <a:rPr lang="en-US" sz="1100" dirty="0" smtClean="0">
                          <a:solidFill>
                            <a:schemeClr val="tx1"/>
                          </a:solidFill>
                        </a:rPr>
                        <a:t>Actual</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noFill/>
                  </a:tcPr>
                </a:tc>
                <a:tc>
                  <a:txBody>
                    <a:bodyPr/>
                    <a:lstStyle/>
                    <a:p>
                      <a:pPr algn="ctr"/>
                      <a:r>
                        <a:rPr lang="en-US" sz="1100" dirty="0" smtClean="0">
                          <a:solidFill>
                            <a:schemeClr val="tx1"/>
                          </a:solidFill>
                        </a:rPr>
                        <a:t>Amber trigger</a:t>
                      </a:r>
                      <a:endParaRPr lang="en-US" sz="1100" dirty="0">
                        <a:solidFill>
                          <a:schemeClr val="tx1"/>
                        </a:solidFill>
                      </a:endParaRPr>
                    </a:p>
                  </a:txBody>
                  <a:tcPr marL="45720" marR="45720">
                    <a:lnB w="12700" cap="flat" cmpd="sng" algn="ctr">
                      <a:solidFill>
                        <a:schemeClr val="bg2"/>
                      </a:solidFill>
                      <a:prstDash val="solid"/>
                      <a:round/>
                      <a:headEnd type="none" w="med" len="med"/>
                      <a:tailEnd type="none" w="med" len="med"/>
                    </a:lnB>
                    <a:solidFill>
                      <a:srgbClr val="FFC000"/>
                    </a:solidFill>
                  </a:tcPr>
                </a:tc>
                <a:tc>
                  <a:txBody>
                    <a:bodyPr/>
                    <a:lstStyle/>
                    <a:p>
                      <a:pPr marL="0" indent="0" algn="ctr">
                        <a:buFont typeface="Arial" panose="020B0604020202020204" pitchFamily="34" charset="0"/>
                        <a:buNone/>
                      </a:pPr>
                      <a:r>
                        <a:rPr lang="en-US" sz="1100" dirty="0" smtClean="0">
                          <a:solidFill>
                            <a:schemeClr val="bg1"/>
                          </a:solidFill>
                        </a:rPr>
                        <a:t>Red</a:t>
                      </a:r>
                      <a:r>
                        <a:rPr lang="en-US" sz="1100" baseline="0" dirty="0" smtClean="0">
                          <a:solidFill>
                            <a:schemeClr val="bg1"/>
                          </a:solidFill>
                        </a:rPr>
                        <a:t> limit</a:t>
                      </a:r>
                      <a:endParaRPr lang="en-US" sz="1100" dirty="0">
                        <a:solidFill>
                          <a:schemeClr val="bg1"/>
                        </a:solidFill>
                      </a:endParaRPr>
                    </a:p>
                  </a:txBody>
                  <a:tcPr marL="45720" marR="45720">
                    <a:lnB w="12700" cap="flat" cmpd="sng" algn="ctr">
                      <a:solidFill>
                        <a:schemeClr val="bg2"/>
                      </a:solidFill>
                      <a:prstDash val="solid"/>
                      <a:round/>
                      <a:headEnd type="none" w="med" len="med"/>
                      <a:tailEnd type="none" w="med" len="med"/>
                    </a:lnB>
                    <a:solidFill>
                      <a:schemeClr val="accent1"/>
                    </a:solidFill>
                  </a:tcPr>
                </a:tc>
              </a:tr>
              <a:tr h="172720">
                <a:tc rowSpan="2">
                  <a:txBody>
                    <a:bodyPr/>
                    <a:lstStyle/>
                    <a:p>
                      <a:r>
                        <a:rPr lang="en-US" sz="1100" b="1" dirty="0" smtClean="0"/>
                        <a:t>Liquidity</a:t>
                      </a:r>
                      <a:r>
                        <a:rPr lang="en-US" sz="1100" b="1" baseline="0" dirty="0" smtClean="0"/>
                        <a:t> / funding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 Structural Funding Ratio</a:t>
                      </a: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87%</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dirty="0" smtClean="0">
                          <a:solidFill>
                            <a:schemeClr val="tx1"/>
                          </a:solidFill>
                        </a:rPr>
                        <a:t>75%</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70%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Available SCUSA committed liquidity / average projected net originations</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SHUSA / 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smtClean="0">
                          <a:solidFill>
                            <a:schemeClr val="tx1"/>
                          </a:solidFill>
                        </a:rPr>
                        <a:t>7.8 months</a:t>
                      </a:r>
                      <a:r>
                        <a:rPr lang="en-US" sz="1100" baseline="30000" dirty="0" smtClean="0">
                          <a:solidFill>
                            <a:schemeClr val="tx1"/>
                          </a:solidFill>
                        </a:rPr>
                        <a:t>3</a:t>
                      </a:r>
                      <a:endParaRPr lang="en-US" sz="1100" baseline="30000" dirty="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i="0" dirty="0" smtClean="0">
                          <a:solidFill>
                            <a:schemeClr val="tx1"/>
                          </a:solidFill>
                        </a:rPr>
                        <a:t>&lt; 6 </a:t>
                      </a:r>
                      <a:r>
                        <a:rPr lang="en-US" sz="1100" i="0" dirty="0" smtClean="0">
                          <a:solidFill>
                            <a:schemeClr val="tx1"/>
                          </a:solidFill>
                        </a:rPr>
                        <a:t>months</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b="0" i="0" kern="1200" baseline="0" smtClean="0">
                          <a:solidFill>
                            <a:schemeClr val="tx1"/>
                          </a:solidFill>
                          <a:latin typeface="+mn-lt"/>
                          <a:ea typeface="+mn-ea"/>
                          <a:cs typeface="+mn-cs"/>
                        </a:rPr>
                        <a:t>&lt; 5 </a:t>
                      </a:r>
                      <a:r>
                        <a:rPr lang="en-US" sz="1100" b="0" i="0" kern="1200" baseline="0" dirty="0" smtClean="0">
                          <a:solidFill>
                            <a:schemeClr val="tx1"/>
                          </a:solidFill>
                          <a:latin typeface="+mn-lt"/>
                          <a:ea typeface="+mn-ea"/>
                          <a:cs typeface="+mn-cs"/>
                        </a:rPr>
                        <a:t>months</a:t>
                      </a:r>
                      <a:endParaRPr lang="en-US" sz="1100" dirty="0" smtClean="0">
                        <a:solidFill>
                          <a:schemeClr val="tx1"/>
                        </a:solidFill>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t>Interest</a:t>
                      </a:r>
                      <a:r>
                        <a:rPr lang="en-US" sz="1100" b="1" baseline="0" dirty="0" smtClean="0"/>
                        <a:t> rate risk</a:t>
                      </a:r>
                      <a:endParaRPr lang="en-US" sz="1100" b="1" dirty="0" smtClean="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Net</a:t>
                      </a:r>
                      <a:r>
                        <a:rPr lang="en-US" sz="1100" b="0" i="0" kern="1200" baseline="0" dirty="0" smtClean="0">
                          <a:solidFill>
                            <a:schemeClr val="tx1"/>
                          </a:solidFill>
                          <a:latin typeface="+mn-lt"/>
                          <a:ea typeface="+mn-ea"/>
                          <a:cs typeface="+mn-cs"/>
                        </a:rPr>
                        <a:t> interest income sensitivity</a:t>
                      </a:r>
                      <a:r>
                        <a:rPr lang="en-US" sz="1100" b="0" i="0" kern="1200" dirty="0" smtClean="0">
                          <a:solidFill>
                            <a:schemeClr val="tx1"/>
                          </a:solidFill>
                          <a:latin typeface="+mn-lt"/>
                          <a:ea typeface="+mn-ea"/>
                          <a:cs typeface="+mn-cs"/>
                        </a:rPr>
                        <a:t> (+/- 100bps shock)</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($40)MM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($75)MM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($100)MM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latin typeface="+mn-lt"/>
                          <a:ea typeface="+mn-ea"/>
                          <a:cs typeface="+mn-cs"/>
                        </a:rPr>
                        <a:t>Market value of equity sensitivity (+/- 200 bps shock)</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($219)MM</a:t>
                      </a:r>
                      <a:endParaRPr lang="en-US" sz="110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($240)MM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dirty="0" smtClean="0">
                          <a:solidFill>
                            <a:schemeClr val="tx1"/>
                          </a:solidFill>
                          <a:latin typeface="+mn-lt"/>
                          <a:ea typeface="+mn-ea"/>
                          <a:cs typeface="+mn-cs"/>
                        </a:rPr>
                        <a:t>($300)MM</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rowSpan="3">
                  <a:txBody>
                    <a:bodyPr/>
                    <a:lstStyle/>
                    <a:p>
                      <a:r>
                        <a:rPr lang="en-US" sz="1100" b="1" dirty="0" smtClean="0"/>
                        <a:t>Strategic</a:t>
                      </a:r>
                      <a:r>
                        <a:rPr lang="en-US" sz="1100" b="1" baseline="0" dirty="0" smtClean="0"/>
                        <a:t>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dirty="0" smtClean="0">
                          <a:solidFill>
                            <a:schemeClr val="tx1"/>
                          </a:solidFill>
                        </a:rPr>
                        <a:t>Pre-provisioned net revenue</a:t>
                      </a:r>
                      <a:r>
                        <a:rPr lang="en-US" sz="1100" baseline="0" dirty="0" smtClean="0">
                          <a:solidFill>
                            <a:schemeClr val="tx1"/>
                          </a:solidFill>
                        </a:rPr>
                        <a:t> (PPNR) impairment</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$2,500MM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$2,575MM</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a:solidFill>
                            <a:schemeClr val="tx1"/>
                          </a:solidFill>
                          <a:latin typeface="+mn-lt"/>
                          <a:ea typeface="+mn-ea"/>
                          <a:cs typeface="+mn-cs"/>
                        </a:rPr>
                        <a:t> </a:t>
                      </a:r>
                      <a:r>
                        <a:rPr lang="en-US" sz="1100" b="0" i="0" kern="1200" dirty="0" smtClean="0">
                          <a:solidFill>
                            <a:schemeClr val="tx1"/>
                          </a:solidFill>
                          <a:latin typeface="+mn-lt"/>
                          <a:ea typeface="+mn-ea"/>
                          <a:cs typeface="+mn-cs"/>
                        </a:rPr>
                        <a:t>$2,775MM </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 </a:t>
                      </a:r>
                      <a:r>
                        <a:rPr lang="en-US" sz="1100" baseline="0" dirty="0" smtClean="0">
                          <a:solidFill>
                            <a:schemeClr val="tx1"/>
                          </a:solidFill>
                        </a:rPr>
                        <a:t>Loss in stress</a:t>
                      </a:r>
                      <a:r>
                        <a:rPr lang="en-US" sz="1100" baseline="30000" dirty="0" smtClean="0">
                          <a:solidFill>
                            <a:schemeClr val="tx1"/>
                          </a:solidFill>
                        </a:rPr>
                        <a:t>4</a:t>
                      </a:r>
                      <a:endParaRPr lang="en-US" sz="1100" baseline="0" dirty="0" smtClean="0">
                        <a:solidFill>
                          <a:schemeClr val="tx1"/>
                        </a:solidFill>
                      </a:endParaRP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1" i="0" kern="1200" dirty="0" smtClean="0">
                          <a:solidFill>
                            <a:schemeClr val="bg1">
                              <a:lumMod val="65000"/>
                            </a:schemeClr>
                          </a:solidFill>
                          <a:latin typeface="+mn-lt"/>
                          <a:ea typeface="+mn-ea"/>
                          <a:cs typeface="+mn-cs"/>
                        </a:rPr>
                        <a:t>TBD</a:t>
                      </a:r>
                      <a:endParaRPr lang="en-US" sz="1100" b="1" i="0" kern="1200" dirty="0">
                        <a:solidFill>
                          <a:schemeClr val="bg1">
                            <a:lumMod val="65000"/>
                          </a:schemeClr>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100%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150%</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kern="1200" dirty="0" smtClean="0">
                          <a:solidFill>
                            <a:schemeClr val="tx1"/>
                          </a:solidFill>
                          <a:latin typeface="+mn-lt"/>
                          <a:ea typeface="+mn-ea"/>
                          <a:cs typeface="+mn-cs"/>
                        </a:rPr>
                        <a:t>SCUSA Total Risk Weighted Assets (RWAs)</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 / 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b="1" i="0" kern="1200" dirty="0" smtClean="0">
                          <a:solidFill>
                            <a:schemeClr val="accent1"/>
                          </a:solidFill>
                          <a:latin typeface="+mn-lt"/>
                          <a:ea typeface="+mn-ea"/>
                          <a:cs typeface="+mn-cs"/>
                        </a:rPr>
                        <a:t>$36.9BN</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Set as $2BN less than the red limit [</a:t>
                      </a:r>
                      <a:r>
                        <a:rPr lang="en-US" sz="1100" b="0" i="0" kern="1200" baseline="0" dirty="0" smtClean="0">
                          <a:solidFill>
                            <a:schemeClr val="tx1"/>
                          </a:solidFill>
                          <a:latin typeface="+mn-lt"/>
                          <a:ea typeface="+mn-ea"/>
                          <a:cs typeface="+mn-cs"/>
                        </a:rPr>
                        <a:t>$34.4BN]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Set so SCUSA </a:t>
                      </a:r>
                      <a:r>
                        <a:rPr lang="en-US" sz="1100" b="0" i="0" kern="1200" baseline="0" dirty="0" smtClean="0">
                          <a:solidFill>
                            <a:schemeClr val="tx1"/>
                          </a:solidFill>
                          <a:latin typeface="+mn-lt"/>
                          <a:ea typeface="+mn-ea"/>
                          <a:cs typeface="+mn-cs"/>
                        </a:rPr>
                        <a:t>CET1 is 11% based on prior month capital level </a:t>
                      </a:r>
                      <a:r>
                        <a:rPr lang="en-US" sz="1100" b="0" i="0" kern="1200" dirty="0" smtClean="0">
                          <a:solidFill>
                            <a:schemeClr val="tx1"/>
                          </a:solidFill>
                          <a:latin typeface="+mn-lt"/>
                          <a:ea typeface="+mn-ea"/>
                          <a:cs typeface="+mn-cs"/>
                        </a:rPr>
                        <a:t>[</a:t>
                      </a:r>
                      <a:r>
                        <a:rPr lang="en-US" sz="1100" b="0" i="0" kern="1200" baseline="0" dirty="0" smtClean="0">
                          <a:solidFill>
                            <a:schemeClr val="tx1"/>
                          </a:solidFill>
                          <a:latin typeface="+mn-lt"/>
                          <a:ea typeface="+mn-ea"/>
                          <a:cs typeface="+mn-cs"/>
                        </a:rPr>
                        <a:t>$36.4BN]</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rowSpan="2">
                  <a:txBody>
                    <a:bodyPr/>
                    <a:lstStyle/>
                    <a:p>
                      <a:r>
                        <a:rPr lang="en-US" sz="1100" b="1" dirty="0" smtClean="0"/>
                        <a:t>Operational</a:t>
                      </a:r>
                      <a:r>
                        <a:rPr lang="en-US" sz="1100" b="1" baseline="0" dirty="0" smtClean="0"/>
                        <a:t> risk</a:t>
                      </a:r>
                      <a:r>
                        <a:rPr lang="en-US" sz="1100" b="1" baseline="30000" dirty="0" smtClean="0"/>
                        <a:t>5</a:t>
                      </a:r>
                      <a:endParaRPr lang="en-US" sz="1100" b="1" baseline="30000"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kern="1200" baseline="0" dirty="0" smtClean="0">
                          <a:solidFill>
                            <a:schemeClr val="tx1"/>
                          </a:solidFill>
                          <a:latin typeface="+mn-lt"/>
                          <a:ea typeface="+mn-ea"/>
                          <a:cs typeface="+mn-cs"/>
                        </a:rPr>
                        <a:t>Gross operational risk losses / gross margin</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0.07%</a:t>
                      </a:r>
                      <a:r>
                        <a:rPr lang="en-US" sz="1100" b="0" i="0" kern="1200" baseline="30000" dirty="0" smtClean="0">
                          <a:solidFill>
                            <a:schemeClr val="tx1"/>
                          </a:solidFill>
                          <a:latin typeface="+mn-lt"/>
                          <a:ea typeface="+mn-ea"/>
                          <a:cs typeface="+mn-cs"/>
                        </a:rPr>
                        <a:t>6</a:t>
                      </a:r>
                      <a:endParaRPr lang="en-US" sz="1100" b="0" i="0" kern="1200" baseline="300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5.0%</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aseline="0" dirty="0" smtClean="0"/>
                        <a:t>Frequency of events &gt;$200K in losses</a:t>
                      </a: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r>
                        <a:rPr lang="en-US" sz="1100" dirty="0" smtClean="0"/>
                        <a:t>SCUSA</a:t>
                      </a:r>
                      <a:endParaRPr lang="en-US" sz="1100" dirty="0"/>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a:t>
                      </a:r>
                      <a:r>
                        <a:rPr lang="en-US" sz="1100" b="0" i="0" kern="1200" baseline="30000" dirty="0" smtClean="0">
                          <a:solidFill>
                            <a:schemeClr val="tx1"/>
                          </a:solidFill>
                          <a:latin typeface="+mn-lt"/>
                          <a:ea typeface="+mn-ea"/>
                          <a:cs typeface="+mn-cs"/>
                        </a:rPr>
                        <a:t>6</a:t>
                      </a:r>
                      <a:endParaRPr lang="en-US" sz="1100" b="0" i="0" kern="1200" baseline="300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3</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1100" b="0" i="0" kern="1200" dirty="0" smtClean="0">
                          <a:solidFill>
                            <a:schemeClr val="tx1"/>
                          </a:solidFill>
                          <a:latin typeface="+mn-lt"/>
                          <a:ea typeface="+mn-ea"/>
                          <a:cs typeface="+mn-cs"/>
                        </a:rPr>
                        <a:t>6</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0">
                <a:tc>
                  <a:txBody>
                    <a:bodyPr/>
                    <a:lstStyle/>
                    <a:p>
                      <a:r>
                        <a:rPr lang="en-US" sz="1100" b="1" dirty="0" smtClean="0"/>
                        <a:t>Compliance and reputational risk</a:t>
                      </a:r>
                      <a:endParaRPr lang="en-US" sz="1100" b="1" dirty="0"/>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baseline="0" dirty="0" smtClean="0">
                          <a:solidFill>
                            <a:schemeClr val="tx1"/>
                          </a:solidFill>
                          <a:latin typeface="+mn-lt"/>
                          <a:ea typeface="+mn-ea"/>
                          <a:cs typeface="+mn-cs"/>
                        </a:rPr>
                        <a:t>Serviced for others monthly net charge-off rate</a:t>
                      </a:r>
                      <a:r>
                        <a:rPr lang="en-US" sz="1100" kern="1200" baseline="30000" dirty="0" smtClean="0">
                          <a:solidFill>
                            <a:schemeClr val="tx1"/>
                          </a:solidFill>
                          <a:latin typeface="+mn-lt"/>
                          <a:ea typeface="+mn-ea"/>
                          <a:cs typeface="+mn-cs"/>
                        </a:rPr>
                        <a:t>7</a:t>
                      </a:r>
                      <a:endParaRPr lang="en-US" sz="1100" kern="1200" baseline="0" dirty="0" smtClean="0">
                        <a:solidFill>
                          <a:schemeClr val="tx1"/>
                        </a:solidFill>
                        <a:latin typeface="+mn-lt"/>
                        <a:ea typeface="+mn-ea"/>
                        <a:cs typeface="+mn-cs"/>
                      </a:endParaRPr>
                    </a:p>
                  </a:txBody>
                  <a:tcPr marL="45720" marR="45720">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0" dirty="0" smtClean="0"/>
                        <a:t>SHUSA / SCUSA</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0.66%</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1.5%</a:t>
                      </a:r>
                      <a:endParaRPr lang="en-US" sz="1100" b="0" i="0" kern="1200" dirty="0">
                        <a:solidFill>
                          <a:schemeClr val="tx1"/>
                        </a:solidFill>
                        <a:latin typeface="+mn-lt"/>
                        <a:ea typeface="+mn-ea"/>
                        <a:cs typeface="+mn-cs"/>
                      </a:endParaRP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rgbClr val="FFF4D1"/>
                    </a:solidFill>
                  </a:tcPr>
                </a:tc>
                <a:tc>
                  <a:txBody>
                    <a:bodyPr/>
                    <a:lstStyle/>
                    <a:p>
                      <a:pPr marL="0" algn="ctr" defTabSz="457200" rtl="0" eaLnBrk="1" fontAlgn="b" latinLnBrk="0" hangingPunct="1"/>
                      <a:r>
                        <a:rPr lang="en-US" sz="1100" b="0" i="0" kern="1200" dirty="0" smtClean="0">
                          <a:solidFill>
                            <a:schemeClr val="tx1"/>
                          </a:solidFill>
                          <a:latin typeface="+mn-lt"/>
                          <a:ea typeface="+mn-ea"/>
                          <a:cs typeface="+mn-cs"/>
                        </a:rPr>
                        <a:t>2%</a:t>
                      </a:r>
                    </a:p>
                  </a:txBody>
                  <a:tcPr marL="45720" marR="45720">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
        <p:nvSpPr>
          <p:cNvPr id="8" name="Footnote"/>
          <p:cNvSpPr/>
          <p:nvPr/>
        </p:nvSpPr>
        <p:spPr bwMode="auto">
          <a:xfrm>
            <a:off x="408895" y="5867234"/>
            <a:ext cx="6814003"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sym typeface="Arial"/>
              </a:rPr>
              <a:t>Note: all actuals as of July 2015 unless otherwise noted</a:t>
            </a:r>
          </a:p>
          <a:p>
            <a:pPr marL="228600" indent="-228600" algn="l">
              <a:lnSpc>
                <a:spcPct val="100000"/>
              </a:lnSpc>
              <a:buFont typeface="+mj-lt"/>
              <a:buAutoNum type="arabicPeriod"/>
            </a:pPr>
            <a:r>
              <a:rPr lang="en-US" sz="800" dirty="0" smtClean="0"/>
              <a:t>Based on the worst of four </a:t>
            </a:r>
            <a:r>
              <a:rPr lang="en-US" sz="800" dirty="0"/>
              <a:t>different liquidity </a:t>
            </a:r>
            <a:r>
              <a:rPr lang="en-US" sz="800" dirty="0" smtClean="0"/>
              <a:t>scenarios (Systemic </a:t>
            </a:r>
            <a:r>
              <a:rPr lang="en-US" sz="800" dirty="0"/>
              <a:t>Local, Idiosyncratic, Systemic </a:t>
            </a:r>
            <a:r>
              <a:rPr lang="en-US" sz="800" dirty="0" smtClean="0"/>
              <a:t>Global, </a:t>
            </a:r>
            <a:r>
              <a:rPr lang="en-US" sz="800" dirty="0"/>
              <a:t>and Wholesale Funding </a:t>
            </a:r>
            <a:r>
              <a:rPr lang="en-US" sz="800" dirty="0" smtClean="0"/>
              <a:t>Sources)</a:t>
            </a:r>
          </a:p>
          <a:p>
            <a:pPr marL="228600" indent="-228600" algn="l">
              <a:lnSpc>
                <a:spcPct val="100000"/>
              </a:lnSpc>
              <a:buFont typeface="+mj-lt"/>
              <a:buAutoNum type="arabicPeriod"/>
            </a:pPr>
            <a:r>
              <a:rPr lang="en-US" sz="800" dirty="0" smtClean="0"/>
              <a:t>As of April 2015</a:t>
            </a:r>
          </a:p>
          <a:p>
            <a:pPr marL="228600" indent="-228600" algn="l">
              <a:lnSpc>
                <a:spcPct val="100000"/>
              </a:lnSpc>
              <a:buFont typeface="+mj-lt"/>
              <a:buAutoNum type="arabicPeriod"/>
            </a:pPr>
            <a:r>
              <a:rPr lang="en-US" sz="800" dirty="0" smtClean="0">
                <a:solidFill>
                  <a:schemeClr val="bg1"/>
                </a:solidFill>
              </a:rPr>
              <a:t>As of June 2015</a:t>
            </a:r>
          </a:p>
          <a:p>
            <a:pPr marL="228600" indent="-228600" algn="l">
              <a:lnSpc>
                <a:spcPct val="100000"/>
              </a:lnSpc>
              <a:buFont typeface="+mj-lt"/>
              <a:buAutoNum type="arabicPeriod"/>
            </a:pPr>
            <a:r>
              <a:rPr lang="en-US" sz="800" dirty="0" smtClean="0">
                <a:solidFill>
                  <a:schemeClr val="bg1"/>
                </a:solidFill>
                <a:latin typeface="Arial"/>
              </a:rPr>
              <a:t>Projected </a:t>
            </a:r>
            <a:r>
              <a:rPr lang="en-US" sz="800" dirty="0">
                <a:solidFill>
                  <a:schemeClr val="bg1"/>
                </a:solidFill>
                <a:latin typeface="Arial"/>
              </a:rPr>
              <a:t>losses in </a:t>
            </a:r>
            <a:r>
              <a:rPr lang="en-US" sz="800" dirty="0">
                <a:solidFill>
                  <a:schemeClr val="bg1"/>
                </a:solidFill>
              </a:rPr>
              <a:t>stress scenario aligning to </a:t>
            </a:r>
            <a:r>
              <a:rPr lang="en-US" sz="800" dirty="0" err="1">
                <a:solidFill>
                  <a:schemeClr val="bg1"/>
                </a:solidFill>
              </a:rPr>
              <a:t>Grupo</a:t>
            </a:r>
            <a:r>
              <a:rPr lang="en-US" sz="800" dirty="0">
                <a:solidFill>
                  <a:schemeClr val="bg1"/>
                </a:solidFill>
              </a:rPr>
              <a:t> framework (not CCAR) over profit before tax </a:t>
            </a:r>
          </a:p>
          <a:p>
            <a:pPr marL="228600" indent="-228600" algn="l">
              <a:lnSpc>
                <a:spcPct val="100000"/>
              </a:lnSpc>
              <a:buFont typeface="+mj-lt"/>
              <a:buAutoNum type="arabicPeriod"/>
            </a:pPr>
            <a:r>
              <a:rPr lang="en-US" sz="800" dirty="0" smtClean="0">
                <a:solidFill>
                  <a:srgbClr val="FFFFFF"/>
                </a:solidFill>
                <a:latin typeface="Arial"/>
                <a:sym typeface="Arial"/>
              </a:rPr>
              <a:t>Operational </a:t>
            </a:r>
            <a:r>
              <a:rPr lang="en-US" sz="800" dirty="0">
                <a:solidFill>
                  <a:srgbClr val="FFFFFF"/>
                </a:solidFill>
                <a:latin typeface="Arial"/>
                <a:sym typeface="Arial"/>
              </a:rPr>
              <a:t>risk metric limits are set per quarter (quarterly gross losses / gross margin and frequency of events &gt;$200K in losses per </a:t>
            </a:r>
            <a:r>
              <a:rPr lang="en-US" sz="800" dirty="0" smtClean="0">
                <a:solidFill>
                  <a:srgbClr val="FFFFFF"/>
                </a:solidFill>
                <a:latin typeface="Arial"/>
                <a:sym typeface="Arial"/>
              </a:rPr>
              <a:t>quarter)</a:t>
            </a:r>
          </a:p>
          <a:p>
            <a:pPr marL="228600" indent="-228600" algn="l">
              <a:lnSpc>
                <a:spcPct val="100000"/>
              </a:lnSpc>
              <a:buFont typeface="+mj-lt"/>
              <a:buAutoNum type="arabicPeriod"/>
            </a:pPr>
            <a:r>
              <a:rPr lang="en-US" sz="800" dirty="0" smtClean="0">
                <a:solidFill>
                  <a:srgbClr val="FFFFFF"/>
                </a:solidFill>
                <a:latin typeface="Arial"/>
                <a:sym typeface="Arial"/>
              </a:rPr>
              <a:t>Actuals </a:t>
            </a:r>
            <a:r>
              <a:rPr lang="en-US" sz="800" dirty="0">
                <a:solidFill>
                  <a:srgbClr val="FFFFFF"/>
                </a:solidFill>
                <a:latin typeface="Arial"/>
                <a:sym typeface="Arial"/>
              </a:rPr>
              <a:t>as of Q2 </a:t>
            </a:r>
            <a:r>
              <a:rPr lang="en-US" sz="800" dirty="0" smtClean="0">
                <a:solidFill>
                  <a:srgbClr val="FFFFFF"/>
                </a:solidFill>
                <a:latin typeface="Arial"/>
                <a:sym typeface="Arial"/>
              </a:rPr>
              <a:t>2015</a:t>
            </a:r>
          </a:p>
          <a:p>
            <a:pPr marL="228600" indent="-228600" algn="l">
              <a:lnSpc>
                <a:spcPct val="100000"/>
              </a:lnSpc>
              <a:buFont typeface="+mj-lt"/>
              <a:buAutoNum type="arabicPeriod"/>
            </a:pPr>
            <a:r>
              <a:rPr lang="en-US" sz="800" dirty="0" smtClean="0">
                <a:solidFill>
                  <a:srgbClr val="FFFFFF"/>
                </a:solidFill>
                <a:latin typeface="Arial"/>
                <a:sym typeface="Arial"/>
              </a:rPr>
              <a:t>For those portfolios exposing SCUSA to Reputational risk</a:t>
            </a:r>
            <a:endParaRPr lang="en-US" sz="800" dirty="0">
              <a:solidFill>
                <a:srgbClr val="FFFFFF"/>
              </a:solidFill>
              <a:latin typeface="Arial"/>
              <a:sym typeface="Arial"/>
            </a:endParaRPr>
          </a:p>
        </p:txBody>
      </p:sp>
      <p:sp>
        <p:nvSpPr>
          <p:cNvPr id="12" name="Slide Number Placeholder 12"/>
          <p:cNvSpPr>
            <a:spLocks noGrp="1"/>
          </p:cNvSpPr>
          <p:nvPr>
            <p:ph type="sldNum" sz="quarter" idx="10"/>
          </p:nvPr>
        </p:nvSpPr>
        <p:spPr bwMode="gray">
          <a:xfrm>
            <a:off x="9202672" y="0"/>
            <a:ext cx="400116" cy="381000"/>
          </a:xfrm>
        </p:spPr>
        <p:txBody>
          <a:bodyPr/>
          <a:lstStyle/>
          <a:p>
            <a:pPr defTabSz="457200">
              <a:lnSpc>
                <a:spcPct val="100000"/>
              </a:lnSpc>
            </a:pPr>
            <a:fld id="{4B553441-A85E-4A5F-B6E9-6327667DC369}" type="slidenum">
              <a:rPr lang="en-US" smtClean="0"/>
              <a:pPr defTabSz="457200">
                <a:lnSpc>
                  <a:spcPct val="100000"/>
                </a:lnSpc>
              </a:pPr>
              <a:t>6</a:t>
            </a:fld>
            <a:endParaRPr lang="en-US" dirty="0"/>
          </a:p>
        </p:txBody>
      </p:sp>
      <p:sp>
        <p:nvSpPr>
          <p:cNvPr id="19" name="TextBox 18"/>
          <p:cNvSpPr txBox="1"/>
          <p:nvPr/>
        </p:nvSpPr>
        <p:spPr>
          <a:xfrm>
            <a:off x="6968935" y="888832"/>
            <a:ext cx="2393605" cy="251159"/>
          </a:xfrm>
          <a:prstGeom prst="rect">
            <a:avLst/>
          </a:prstGeom>
          <a:noFill/>
        </p:spPr>
        <p:txBody>
          <a:bodyPr wrap="none" rtlCol="0">
            <a:spAutoFit/>
          </a:bodyPr>
          <a:lstStyle/>
          <a:p>
            <a:r>
              <a:rPr lang="en-US" sz="1200" dirty="0" smtClean="0"/>
              <a:t>* mandated by Santander Group</a:t>
            </a:r>
            <a:endParaRPr lang="en-US" sz="1200" dirty="0"/>
          </a:p>
        </p:txBody>
      </p:sp>
      <p:sp>
        <p:nvSpPr>
          <p:cNvPr id="23" name="Oval 22"/>
          <p:cNvSpPr/>
          <p:nvPr/>
        </p:nvSpPr>
        <p:spPr bwMode="auto">
          <a:xfrm>
            <a:off x="110398" y="344463"/>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bg1"/>
                </a:solidFill>
                <a:effectLst/>
                <a:latin typeface="Arial" charset="0"/>
                <a:ea typeface="ＭＳ Ｐゴシック" pitchFamily="-112" charset="-128"/>
                <a:cs typeface="ＭＳ Ｐゴシック" pitchFamily="-112" charset="-128"/>
              </a:rPr>
              <a:t>4</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4" name="Oval 23"/>
          <p:cNvSpPr/>
          <p:nvPr/>
        </p:nvSpPr>
        <p:spPr bwMode="auto">
          <a:xfrm>
            <a:off x="112225" y="669317"/>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5</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6" name="Oval 25"/>
          <p:cNvSpPr/>
          <p:nvPr/>
        </p:nvSpPr>
        <p:spPr bwMode="auto">
          <a:xfrm>
            <a:off x="110398" y="985877"/>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7</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27" name="Oval 26"/>
          <p:cNvSpPr/>
          <p:nvPr/>
        </p:nvSpPr>
        <p:spPr bwMode="auto">
          <a:xfrm>
            <a:off x="110398" y="1314301"/>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a:solidFill>
                  <a:schemeClr val="bg1"/>
                </a:solidFill>
                <a:ea typeface="ＭＳ Ｐゴシック" pitchFamily="-112" charset="-128"/>
                <a:cs typeface="ＭＳ Ｐゴシック" pitchFamily="-112" charset="-128"/>
              </a:rPr>
              <a:t>8</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
        <p:nvSpPr>
          <p:cNvPr id="32" name="Oval 31"/>
          <p:cNvSpPr/>
          <p:nvPr/>
        </p:nvSpPr>
        <p:spPr bwMode="auto">
          <a:xfrm>
            <a:off x="100079" y="1614334"/>
            <a:ext cx="276726" cy="276726"/>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100" b="1" dirty="0" smtClean="0">
                <a:solidFill>
                  <a:schemeClr val="bg1"/>
                </a:solidFill>
                <a:ea typeface="ＭＳ Ｐゴシック" pitchFamily="-112" charset="-128"/>
                <a:cs typeface="ＭＳ Ｐゴシック" pitchFamily="-112" charset="-128"/>
              </a:rPr>
              <a:t>10</a:t>
            </a:r>
            <a:endParaRPr kumimoji="0" lang="en-US" sz="1100" b="1" i="0" u="none" strike="noStrike" cap="none" normalizeH="0" baseline="0" dirty="0">
              <a:ln>
                <a:noFill/>
              </a:ln>
              <a:solidFill>
                <a:schemeClr val="bg1"/>
              </a:solidFill>
              <a:effectLst/>
              <a:latin typeface="Arial"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2830675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solidFill>
                  <a:schemeClr val="tx1"/>
                </a:solidFill>
              </a:rPr>
              <a:t>Appendix</a:t>
            </a:r>
            <a:endParaRPr lang="en-US" dirty="0">
              <a:solidFill>
                <a:schemeClr val="tx1"/>
              </a:solidFill>
            </a:endParaRPr>
          </a:p>
        </p:txBody>
      </p:sp>
    </p:spTree>
    <p:extLst>
      <p:ext uri="{BB962C8B-B14F-4D97-AF65-F5344CB8AC3E}">
        <p14:creationId xmlns:p14="http://schemas.microsoft.com/office/powerpoint/2010/main" val="2295542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670196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4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gray">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nSpc>
                <a:spcPct val="100000"/>
              </a:lnSpc>
            </a:pPr>
            <a:endParaRPr lang="en-GB" dirty="0" err="1" smtClean="0">
              <a:solidFill>
                <a:srgbClr val="000000"/>
              </a:solidFill>
              <a:sym typeface="Arial"/>
            </a:endParaRPr>
          </a:p>
        </p:txBody>
      </p:sp>
      <p:sp>
        <p:nvSpPr>
          <p:cNvPr id="57" name="Title 56"/>
          <p:cNvSpPr>
            <a:spLocks noGrp="1"/>
          </p:cNvSpPr>
          <p:nvPr>
            <p:ph type="title"/>
          </p:nvPr>
        </p:nvSpPr>
        <p:spPr bwMode="gray">
          <a:xfrm>
            <a:off x="400116" y="381006"/>
            <a:ext cx="8802556" cy="733419"/>
          </a:xfrm>
        </p:spPr>
        <p:txBody>
          <a:bodyPr/>
          <a:lstStyle/>
          <a:p>
            <a:r>
              <a:rPr lang="en-US" dirty="0" smtClean="0"/>
              <a:t>Risk Appetite Statement is anchored in specific objectives for risk taking</a:t>
            </a:r>
            <a:endParaRPr lang="en-US" b="0" dirty="0">
              <a:solidFill>
                <a:srgbClr val="FF0000"/>
              </a:solidFill>
            </a:endParaRPr>
          </a:p>
        </p:txBody>
      </p:sp>
      <p:sp>
        <p:nvSpPr>
          <p:cNvPr id="13" name="Slide Number Placeholder 12"/>
          <p:cNvSpPr>
            <a:spLocks noGrp="1"/>
          </p:cNvSpPr>
          <p:nvPr>
            <p:ph type="sldNum" sz="quarter" idx="10"/>
          </p:nvPr>
        </p:nvSpPr>
        <p:spPr bwMode="gray"/>
        <p:txBody>
          <a:bodyPr/>
          <a:lstStyle/>
          <a:p>
            <a:pPr defTabSz="457200">
              <a:lnSpc>
                <a:spcPct val="100000"/>
              </a:lnSpc>
            </a:pPr>
            <a:fld id="{4B553441-A85E-4A5F-B6E9-6327667DC369}" type="slidenum">
              <a:rPr lang="en-US" smtClean="0"/>
              <a:pPr defTabSz="457200">
                <a:lnSpc>
                  <a:spcPct val="100000"/>
                </a:lnSpc>
              </a:pPr>
              <a:t>8</a:t>
            </a:fld>
            <a:endParaRPr lang="en-US" dirty="0"/>
          </a:p>
        </p:txBody>
      </p:sp>
      <p:graphicFrame>
        <p:nvGraphicFramePr>
          <p:cNvPr id="2" name="CONCLUTION_SHAPE"/>
          <p:cNvGraphicFramePr>
            <a:graphicFrameLocks noGrp="1"/>
          </p:cNvGraphicFramePr>
          <p:nvPr>
            <p:ph idx="1"/>
            <p:extLst>
              <p:ext uri="{D42A27DB-BD31-4B8C-83A1-F6EECF244321}">
                <p14:modId xmlns:p14="http://schemas.microsoft.com/office/powerpoint/2010/main" val="2148015335"/>
              </p:ext>
            </p:extLst>
          </p:nvPr>
        </p:nvGraphicFramePr>
        <p:xfrm>
          <a:off x="394322" y="5471365"/>
          <a:ext cx="8821866" cy="518160"/>
        </p:xfrm>
        <a:graphic>
          <a:graphicData uri="http://schemas.openxmlformats.org/drawingml/2006/table">
            <a:tbl>
              <a:tblPr firstRow="1" bandRow="1">
                <a:tableStyleId>{839DD9DD-9E6C-4910-8AC0-68ADFF6A6AFC}</a:tableStyleId>
              </a:tblPr>
              <a:tblGrid>
                <a:gridCol w="8821866"/>
              </a:tblGrid>
              <a:tr h="399487">
                <a:tc>
                  <a:txBody>
                    <a:bodyPr/>
                    <a:lstStyle/>
                    <a:p>
                      <a:pPr marL="0" algn="l" defTabSz="457200" rtl="0" eaLnBrk="1" latinLnBrk="0" hangingPunct="1"/>
                      <a:r>
                        <a:rPr kumimoji="0" lang="en-US" sz="1400" b="1" i="0" u="none" kern="1200" baseline="0" dirty="0" smtClean="0">
                          <a:solidFill>
                            <a:schemeClr val="tx1"/>
                          </a:solidFill>
                          <a:latin typeface="Arial"/>
                          <a:ea typeface="+mn-ea"/>
                          <a:cs typeface="Arial"/>
                          <a:sym typeface="Arial"/>
                        </a:rPr>
                        <a:t>The statements, metrics and limits in the RAS will enable the Board to ensure these overarching objectives are upheld</a:t>
                      </a:r>
                      <a:endParaRPr kumimoji="0" lang="en-US" sz="1400" b="1" i="0" u="none" kern="1200" baseline="0" dirty="0">
                        <a:solidFill>
                          <a:schemeClr val="tx1"/>
                        </a:solidFill>
                        <a:latin typeface="Arial"/>
                        <a:ea typeface="+mn-ea"/>
                        <a:cs typeface="Arial"/>
                        <a:sym typeface="Arial"/>
                      </a:endParaRPr>
                    </a:p>
                  </a:txBody>
                  <a:tcPr anchor="b">
                    <a:lnT w="9525">
                      <a:solidFill>
                        <a:schemeClr val="folHlink"/>
                      </a:solidFill>
                    </a:lnT>
                    <a:lnB w="9525" cap="flat" cmpd="sng" algn="ctr">
                      <a:solidFill>
                        <a:schemeClr val="folHlink"/>
                      </a:solidFill>
                    </a:lnB>
                  </a:tcPr>
                </a:tc>
              </a:tr>
            </a:tbl>
          </a:graphicData>
        </a:graphic>
      </p:graphicFrame>
      <p:sp>
        <p:nvSpPr>
          <p:cNvPr id="11" name="Rounded Rectangle 10"/>
          <p:cNvSpPr/>
          <p:nvPr/>
        </p:nvSpPr>
        <p:spPr>
          <a:xfrm rot="3622688">
            <a:off x="501630" y="1463055"/>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2" name="Rounded Rectangle 11"/>
          <p:cNvSpPr/>
          <p:nvPr/>
        </p:nvSpPr>
        <p:spPr>
          <a:xfrm rot="7643359">
            <a:off x="470595" y="2485716"/>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4" name="Rounded Rectangle 13"/>
          <p:cNvSpPr/>
          <p:nvPr/>
        </p:nvSpPr>
        <p:spPr>
          <a:xfrm rot="7241531">
            <a:off x="507513" y="3555812"/>
            <a:ext cx="656382" cy="337448"/>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5" name="Rounded Rectangle 14"/>
          <p:cNvSpPr/>
          <p:nvPr/>
        </p:nvSpPr>
        <p:spPr>
          <a:xfrm rot="2364540">
            <a:off x="471625" y="4500095"/>
            <a:ext cx="656382" cy="337447"/>
          </a:xfrm>
          <a:prstGeom prst="roundRect">
            <a:avLst>
              <a:gd name="adj" fmla="val 50000"/>
            </a:avLst>
          </a:prstGeom>
          <a:no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6" name="Rounded Rectangle 15"/>
          <p:cNvSpPr/>
          <p:nvPr/>
        </p:nvSpPr>
        <p:spPr>
          <a:xfrm rot="5926955">
            <a:off x="324879" y="4196489"/>
            <a:ext cx="733664" cy="97957"/>
          </a:xfrm>
          <a:prstGeom prst="roundRect">
            <a:avLst>
              <a:gd name="adj" fmla="val 50000"/>
            </a:avLst>
          </a:pr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7" name="Rounded Rectangle 16"/>
          <p:cNvSpPr/>
          <p:nvPr/>
        </p:nvSpPr>
        <p:spPr>
          <a:xfrm rot="4320757">
            <a:off x="438986" y="3116037"/>
            <a:ext cx="733664" cy="97957"/>
          </a:xfrm>
          <a:prstGeom prst="roundRect">
            <a:avLst>
              <a:gd name="adj" fmla="val 50000"/>
            </a:avLst>
          </a:pr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sp>
        <p:nvSpPr>
          <p:cNvPr id="18" name="Rounded Rectangle 17"/>
          <p:cNvSpPr/>
          <p:nvPr/>
        </p:nvSpPr>
        <p:spPr>
          <a:xfrm rot="5400000">
            <a:off x="528802" y="2080536"/>
            <a:ext cx="744514" cy="97957"/>
          </a:xfrm>
          <a:prstGeom prst="roundRect">
            <a:avLst>
              <a:gd name="adj" fmla="val 50000"/>
            </a:avLst>
          </a:prstGeom>
          <a:solidFill>
            <a:schemeClr val="bg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GB" dirty="0" smtClean="0">
              <a:solidFill>
                <a:schemeClr val="tx1"/>
              </a:solidFill>
            </a:endParaRPr>
          </a:p>
        </p:txBody>
      </p:sp>
      <p:cxnSp>
        <p:nvCxnSpPr>
          <p:cNvPr id="24" name="Straight Connector 23"/>
          <p:cNvCxnSpPr/>
          <p:nvPr/>
        </p:nvCxnSpPr>
        <p:spPr>
          <a:xfrm flipH="1">
            <a:off x="1095375" y="3553839"/>
            <a:ext cx="794784"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082040" y="4645638"/>
            <a:ext cx="808120"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890159" y="1280910"/>
            <a:ext cx="0" cy="59092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890159" y="3321434"/>
            <a:ext cx="0" cy="765069"/>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890159" y="4294102"/>
            <a:ext cx="0" cy="765069"/>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045844" y="2621976"/>
            <a:ext cx="808120"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890159" y="2326512"/>
            <a:ext cx="0" cy="590928"/>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1047752" y="1652574"/>
            <a:ext cx="806212" cy="0"/>
          </a:xfrm>
          <a:prstGeom prst="line">
            <a:avLst/>
          </a:prstGeom>
          <a:ln w="9525" cmpd="sng">
            <a:solidFill>
              <a:schemeClr val="accent1"/>
            </a:solidFill>
            <a:tailEnd type="oval" w="med" len="med"/>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737548413"/>
              </p:ext>
            </p:extLst>
          </p:nvPr>
        </p:nvGraphicFramePr>
        <p:xfrm>
          <a:off x="1890160" y="1082728"/>
          <a:ext cx="7279240" cy="4127840"/>
        </p:xfrm>
        <a:graphic>
          <a:graphicData uri="http://schemas.openxmlformats.org/drawingml/2006/table">
            <a:tbl>
              <a:tblPr firstRow="1" bandRow="1">
                <a:tableStyleId>{839DD9DD-9E6C-4910-8AC0-68ADFF6A6AFC}</a:tableStyleId>
              </a:tblPr>
              <a:tblGrid>
                <a:gridCol w="544121"/>
                <a:gridCol w="2010719"/>
                <a:gridCol w="4724400"/>
              </a:tblGrid>
              <a:tr h="0">
                <a:tc>
                  <a:txBody>
                    <a:bodyPr/>
                    <a:lstStyle/>
                    <a:p>
                      <a:endParaRPr lang="en-US" sz="1100" dirty="0"/>
                    </a:p>
                  </a:txBody>
                  <a:tcPr/>
                </a:tc>
                <a:tc>
                  <a:txBody>
                    <a:bodyPr/>
                    <a:lstStyle/>
                    <a:p>
                      <a:r>
                        <a:rPr lang="en-US" sz="1300" dirty="0" smtClean="0"/>
                        <a:t>Objectives</a:t>
                      </a:r>
                      <a:endParaRPr lang="en-US" sz="1300" dirty="0"/>
                    </a:p>
                  </a:txBody>
                  <a:tcPr anchor="b">
                    <a:lnB w="9525" cap="flat" cmpd="sng" algn="ctr">
                      <a:solidFill>
                        <a:schemeClr val="bg2"/>
                      </a:solidFill>
                      <a:prstDash val="solid"/>
                      <a:round/>
                      <a:headEnd type="none" w="med" len="med"/>
                      <a:tailEnd type="none" w="med" len="med"/>
                    </a:lnB>
                  </a:tcPr>
                </a:tc>
                <a:tc>
                  <a:txBody>
                    <a:bodyPr/>
                    <a:lstStyle/>
                    <a:p>
                      <a:r>
                        <a:rPr lang="en-US" sz="1300" dirty="0" smtClean="0"/>
                        <a:t>Manifestation in RAS</a:t>
                      </a:r>
                      <a:endParaRPr lang="en-US" sz="1300" dirty="0"/>
                    </a:p>
                  </a:txBody>
                  <a:tcPr anchor="b">
                    <a:lnB w="9525" cap="flat" cmpd="sng" algn="ctr">
                      <a:solidFill>
                        <a:schemeClr val="bg2"/>
                      </a:solidFill>
                      <a:prstDash val="solid"/>
                      <a:round/>
                      <a:headEnd type="none" w="med" len="med"/>
                      <a:tailEnd type="none" w="med" len="med"/>
                    </a:lnB>
                  </a:tcPr>
                </a:tc>
              </a:tr>
              <a:tr h="451294">
                <a:tc rowSpan="2">
                  <a:txBody>
                    <a:bodyPr/>
                    <a:lstStyle/>
                    <a:p>
                      <a:r>
                        <a:rPr lang="en-US" sz="4400" b="1" dirty="0" smtClean="0">
                          <a:solidFill>
                            <a:schemeClr val="accent1"/>
                          </a:solidFill>
                        </a:rPr>
                        <a:t>A</a:t>
                      </a:r>
                      <a:endParaRPr lang="en-US" sz="4400" b="1" dirty="0">
                        <a:solidFill>
                          <a:schemeClr val="accent1"/>
                        </a:solidFill>
                      </a:endParaRPr>
                    </a:p>
                  </a:txBody>
                  <a:tcPr/>
                </a:tc>
                <a:tc rowSpan="2">
                  <a:txBody>
                    <a:bodyPr/>
                    <a:lstStyle/>
                    <a:p>
                      <a:pPr algn="l">
                        <a:lnSpc>
                          <a:spcPct val="100000"/>
                        </a:lnSpc>
                      </a:pPr>
                      <a:r>
                        <a:rPr lang="en-US" sz="1300" b="1" dirty="0" smtClean="0">
                          <a:solidFill>
                            <a:schemeClr val="accent1"/>
                          </a:solidFill>
                        </a:rPr>
                        <a:t>Meet regulatory constraints</a:t>
                      </a:r>
                      <a:endParaRPr lang="en-US" sz="1300" b="1" dirty="0">
                        <a:solidFill>
                          <a:schemeClr val="accent1"/>
                        </a:solidFill>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indent="-171450">
                        <a:buFont typeface="Arial" panose="020B0604020202020204" pitchFamily="34" charset="0"/>
                        <a:buChar char="•"/>
                      </a:pPr>
                      <a:r>
                        <a:rPr lang="en-GB" sz="1300" b="1" i="1" dirty="0" smtClean="0"/>
                        <a:t>Capital</a:t>
                      </a:r>
                      <a:r>
                        <a:rPr lang="en-GB" sz="1300" dirty="0" smtClean="0"/>
                        <a:t>: </a:t>
                      </a:r>
                      <a:r>
                        <a:rPr lang="en-GB" sz="1300" dirty="0" smtClean="0">
                          <a:solidFill>
                            <a:schemeClr val="tx1"/>
                          </a:solidFill>
                        </a:rPr>
                        <a:t>Ensure</a:t>
                      </a:r>
                      <a:r>
                        <a:rPr lang="en-GB" sz="1300" baseline="0" dirty="0" smtClean="0">
                          <a:solidFill>
                            <a:schemeClr val="tx1"/>
                          </a:solidFill>
                        </a:rPr>
                        <a:t> post-loss capital ratios in CCAR analysis are at or above limits (at the SHUSA consolidated level)</a:t>
                      </a:r>
                      <a:endParaRPr lang="en-US" sz="1300" dirty="0">
                        <a:solidFill>
                          <a:schemeClr val="tx1"/>
                        </a:solidFill>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451294">
                <a:tc vMerge="1">
                  <a:txBody>
                    <a:bodyPr/>
                    <a:lstStyle/>
                    <a:p>
                      <a:endParaRPr lang="en-US"/>
                    </a:p>
                  </a:txBody>
                  <a:tcPr/>
                </a:tc>
                <a:tc vMerge="1">
                  <a:txBody>
                    <a:bodyPr/>
                    <a:lstStyle/>
                    <a:p>
                      <a:endParaRPr lang="en-US"/>
                    </a:p>
                  </a:txBody>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1" i="1" dirty="0" smtClean="0">
                          <a:ea typeface="ＭＳ Ｐゴシック" pitchFamily="-112" charset="-128"/>
                          <a:cs typeface="ＭＳ Ｐゴシック" pitchFamily="-112" charset="-128"/>
                        </a:rPr>
                        <a:t>Liquidity</a:t>
                      </a:r>
                      <a:r>
                        <a:rPr lang="en-US" sz="1300" dirty="0" smtClean="0">
                          <a:ea typeface="ＭＳ Ｐゴシック" pitchFamily="-112" charset="-128"/>
                          <a:cs typeface="ＭＳ Ｐゴシック" pitchFamily="-112" charset="-128"/>
                        </a:rPr>
                        <a:t>:</a:t>
                      </a:r>
                      <a:r>
                        <a:rPr lang="en-US" sz="1300" baseline="0" dirty="0" smtClean="0">
                          <a:ea typeface="ＭＳ Ｐゴシック" pitchFamily="-112" charset="-128"/>
                          <a:cs typeface="ＭＳ Ｐゴシック" pitchFamily="-112" charset="-128"/>
                        </a:rPr>
                        <a:t> E</a:t>
                      </a:r>
                      <a:r>
                        <a:rPr lang="en-US" sz="1300" dirty="0" smtClean="0">
                          <a:ea typeface="ＭＳ Ｐゴシック" pitchFamily="-112" charset="-128"/>
                          <a:cs typeface="ＭＳ Ｐゴシック" pitchFamily="-112" charset="-128"/>
                        </a:rPr>
                        <a:t>nsure</a:t>
                      </a:r>
                      <a:r>
                        <a:rPr lang="en-US" sz="1300" baseline="0" dirty="0" smtClean="0">
                          <a:ea typeface="ＭＳ Ｐゴシック" pitchFamily="-112" charset="-128"/>
                          <a:cs typeface="ＭＳ Ｐゴシック" pitchFamily="-112" charset="-128"/>
                        </a:rPr>
                        <a:t> cash flow profile keeps </a:t>
                      </a:r>
                      <a:r>
                        <a:rPr lang="en-US" sz="1300" dirty="0" smtClean="0">
                          <a:ea typeface="ＭＳ Ｐゴシック" pitchFamily="-112" charset="-128"/>
                          <a:cs typeface="ＭＳ Ｐゴシック" pitchFamily="-112" charset="-128"/>
                        </a:rPr>
                        <a:t>LCR at</a:t>
                      </a:r>
                      <a:r>
                        <a:rPr lang="en-US" sz="1300" baseline="0" dirty="0" smtClean="0">
                          <a:ea typeface="ＭＳ Ｐゴシック" pitchFamily="-112" charset="-128"/>
                          <a:cs typeface="ＭＳ Ｐゴシック" pitchFamily="-112" charset="-128"/>
                        </a:rPr>
                        <a:t> or above limits (</a:t>
                      </a:r>
                      <a:r>
                        <a:rPr lang="en-GB" sz="1300" baseline="0" dirty="0" smtClean="0">
                          <a:solidFill>
                            <a:schemeClr val="tx1"/>
                          </a:solidFill>
                        </a:rPr>
                        <a:t>at the SHUSA consolidated level)</a:t>
                      </a:r>
                      <a:endParaRPr lang="en-US" sz="1300" dirty="0" smtClean="0">
                        <a:solidFill>
                          <a:schemeClr val="tx1"/>
                        </a:solidFill>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927099">
                <a:tc>
                  <a:txBody>
                    <a:bodyPr/>
                    <a:lstStyle/>
                    <a:p>
                      <a:r>
                        <a:rPr lang="en-US" sz="4400" b="1" dirty="0" smtClean="0">
                          <a:solidFill>
                            <a:schemeClr val="accent1"/>
                          </a:solidFill>
                        </a:rPr>
                        <a:t>B</a:t>
                      </a:r>
                      <a:endParaRPr lang="en-US" sz="4400" b="1" dirty="0">
                        <a:solidFill>
                          <a:schemeClr val="accent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accent1"/>
                          </a:solidFill>
                        </a:rPr>
                        <a:t>Sustain </a:t>
                      </a:r>
                      <a:r>
                        <a:rPr lang="en-US" sz="1300" b="1" kern="1200" baseline="0" dirty="0" smtClean="0">
                          <a:solidFill>
                            <a:schemeClr val="accent1"/>
                          </a:solidFill>
                          <a:latin typeface="+mn-lt"/>
                          <a:ea typeface="+mn-ea"/>
                          <a:cs typeface="+mn-cs"/>
                        </a:rPr>
                        <a:t>confidence of external stakeholders (e.g., rating agencies)</a:t>
                      </a: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300" dirty="0" smtClean="0"/>
                        <a:t>Ensure</a:t>
                      </a:r>
                      <a:r>
                        <a:rPr lang="en-GB" sz="1300" baseline="0" dirty="0" smtClean="0"/>
                        <a:t> c</a:t>
                      </a:r>
                      <a:r>
                        <a:rPr lang="en-GB" sz="1300" dirty="0" smtClean="0"/>
                        <a:t>haracteristics of the balance</a:t>
                      </a:r>
                      <a:r>
                        <a:rPr lang="en-GB" sz="1300" baseline="0" dirty="0" smtClean="0"/>
                        <a:t> sheet, earnings and </a:t>
                      </a:r>
                      <a:r>
                        <a:rPr lang="en-GB" sz="1300" dirty="0" smtClean="0"/>
                        <a:t>business profile  (e.g., asset quality, liquidity, concentrations) are consistent with stakeholder expectations for prudent</a:t>
                      </a:r>
                      <a:r>
                        <a:rPr lang="en-GB" sz="1300" baseline="0" dirty="0" smtClean="0"/>
                        <a:t> risk management</a:t>
                      </a:r>
                      <a:endParaRPr lang="en-US" sz="1300" dirty="0"/>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1000691">
                <a:tc>
                  <a:txBody>
                    <a:bodyPr/>
                    <a:lstStyle/>
                    <a:p>
                      <a:r>
                        <a:rPr lang="en-US" sz="4400" b="1" dirty="0" smtClean="0">
                          <a:solidFill>
                            <a:schemeClr val="accent1"/>
                          </a:solidFill>
                        </a:rPr>
                        <a:t>C</a:t>
                      </a:r>
                      <a:endParaRPr lang="en-US" sz="4400" b="1" dirty="0">
                        <a:solidFill>
                          <a:schemeClr val="accent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kern="1200" dirty="0" smtClean="0">
                          <a:solidFill>
                            <a:schemeClr val="accent1"/>
                          </a:solidFill>
                          <a:latin typeface="+mn-lt"/>
                          <a:ea typeface="+mn-ea"/>
                          <a:cs typeface="+mn-cs"/>
                        </a:rPr>
                        <a:t>Minimize</a:t>
                      </a:r>
                      <a:r>
                        <a:rPr lang="en-US" sz="1300" b="1" kern="1200" baseline="0" dirty="0" smtClean="0">
                          <a:solidFill>
                            <a:schemeClr val="accent1"/>
                          </a:solidFill>
                          <a:latin typeface="+mn-lt"/>
                          <a:ea typeface="+mn-ea"/>
                          <a:cs typeface="+mn-cs"/>
                        </a:rPr>
                        <a:t> </a:t>
                      </a:r>
                      <a:r>
                        <a:rPr lang="en-US" sz="1300" b="1" kern="1200" dirty="0" smtClean="0">
                          <a:solidFill>
                            <a:schemeClr val="accent1"/>
                          </a:solidFill>
                          <a:latin typeface="+mn-lt"/>
                          <a:ea typeface="+mn-ea"/>
                          <a:cs typeface="+mn-cs"/>
                        </a:rPr>
                        <a:t>risks that do not generate incremental earnings</a:t>
                      </a: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300" kern="1200" dirty="0" smtClean="0">
                          <a:solidFill>
                            <a:schemeClr val="tx1"/>
                          </a:solidFill>
                          <a:latin typeface="+mn-lt"/>
                          <a:ea typeface="+mn-ea"/>
                          <a:cs typeface="+mn-cs"/>
                        </a:rPr>
                        <a:t>Establish</a:t>
                      </a:r>
                      <a:r>
                        <a:rPr lang="en-GB" sz="1300" kern="1200" baseline="0" dirty="0" smtClean="0">
                          <a:solidFill>
                            <a:schemeClr val="tx1"/>
                          </a:solidFill>
                          <a:latin typeface="+mn-lt"/>
                          <a:ea typeface="+mn-ea"/>
                          <a:cs typeface="+mn-cs"/>
                        </a:rPr>
                        <a:t> </a:t>
                      </a:r>
                      <a:r>
                        <a:rPr lang="en-GB" sz="1300" kern="1200" dirty="0" smtClean="0">
                          <a:solidFill>
                            <a:schemeClr val="tx1"/>
                          </a:solidFill>
                          <a:latin typeface="+mn-lt"/>
                          <a:ea typeface="+mn-ea"/>
                          <a:cs typeface="+mn-cs"/>
                        </a:rPr>
                        <a:t>Board-level expectations for processes and controls in place for non-financial risks</a:t>
                      </a:r>
                      <a:r>
                        <a:rPr lang="en-GB" sz="1300" kern="1200" baseline="0" dirty="0" smtClean="0">
                          <a:solidFill>
                            <a:schemeClr val="tx1"/>
                          </a:solidFill>
                          <a:latin typeface="+mn-lt"/>
                          <a:ea typeface="+mn-ea"/>
                          <a:cs typeface="+mn-cs"/>
                        </a:rPr>
                        <a:t> </a:t>
                      </a:r>
                      <a:endParaRPr lang="en-GB" sz="1300" kern="1200" dirty="0" smtClean="0">
                        <a:solidFill>
                          <a:schemeClr val="tx1"/>
                        </a:solidFill>
                        <a:latin typeface="+mn-lt"/>
                        <a:ea typeface="+mn-ea"/>
                        <a:cs typeface="+mn-cs"/>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r h="935130">
                <a:tc>
                  <a:txBody>
                    <a:bodyPr/>
                    <a:lstStyle/>
                    <a:p>
                      <a:r>
                        <a:rPr lang="en-US" sz="4400" b="1" dirty="0" smtClean="0">
                          <a:solidFill>
                            <a:schemeClr val="accent1"/>
                          </a:solidFill>
                        </a:rPr>
                        <a:t>D</a:t>
                      </a:r>
                      <a:endParaRPr lang="en-US" sz="4400" b="1" dirty="0">
                        <a:solidFill>
                          <a:schemeClr val="accent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300" b="1" dirty="0" smtClean="0">
                          <a:solidFill>
                            <a:schemeClr val="accent1"/>
                          </a:solidFill>
                        </a:rPr>
                        <a:t>Comply with Group-level</a:t>
                      </a:r>
                      <a:r>
                        <a:rPr lang="en-US" sz="1300" b="1" baseline="0" dirty="0" smtClean="0">
                          <a:solidFill>
                            <a:schemeClr val="accent1"/>
                          </a:solidFill>
                        </a:rPr>
                        <a:t> Risk A</a:t>
                      </a:r>
                      <a:r>
                        <a:rPr lang="en-US" sz="1300" b="1" dirty="0" smtClean="0">
                          <a:solidFill>
                            <a:schemeClr val="accent1"/>
                          </a:solidFill>
                        </a:rPr>
                        <a:t>ppetite expectations</a:t>
                      </a:r>
                      <a:endParaRPr lang="en-GB" sz="1300" b="1" dirty="0" smtClean="0">
                        <a:solidFill>
                          <a:schemeClr val="accent1"/>
                        </a:solidFill>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c>
                  <a: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300" kern="1200" dirty="0" smtClean="0">
                          <a:solidFill>
                            <a:schemeClr val="tx1"/>
                          </a:solidFill>
                          <a:latin typeface="+mn-lt"/>
                          <a:ea typeface="+mn-ea"/>
                          <a:cs typeface="+mn-cs"/>
                        </a:rPr>
                        <a:t>I</a:t>
                      </a:r>
                      <a:r>
                        <a:rPr lang="en-GB" sz="1300" kern="1200" baseline="0" dirty="0" smtClean="0">
                          <a:solidFill>
                            <a:schemeClr val="tx1"/>
                          </a:solidFill>
                          <a:latin typeface="+mn-lt"/>
                          <a:ea typeface="+mn-ea"/>
                          <a:cs typeface="+mn-cs"/>
                        </a:rPr>
                        <a:t>ncl</a:t>
                      </a:r>
                      <a:r>
                        <a:rPr lang="en-GB" sz="1300" kern="1200" dirty="0" smtClean="0">
                          <a:solidFill>
                            <a:schemeClr val="tx1"/>
                          </a:solidFill>
                          <a:latin typeface="+mn-lt"/>
                          <a:ea typeface="+mn-ea"/>
                          <a:cs typeface="+mn-cs"/>
                        </a:rPr>
                        <a:t>ude</a:t>
                      </a:r>
                      <a:r>
                        <a:rPr lang="en-GB" sz="1300" kern="1200" baseline="0" dirty="0" smtClean="0">
                          <a:solidFill>
                            <a:schemeClr val="tx1"/>
                          </a:solidFill>
                          <a:latin typeface="+mn-lt"/>
                          <a:ea typeface="+mn-ea"/>
                          <a:cs typeface="+mn-cs"/>
                        </a:rPr>
                        <a:t> </a:t>
                      </a:r>
                      <a:r>
                        <a:rPr lang="en-US" sz="1300" kern="1200" dirty="0" smtClean="0">
                          <a:solidFill>
                            <a:schemeClr val="tx1"/>
                          </a:solidFill>
                          <a:latin typeface="+mn-lt"/>
                          <a:ea typeface="+mn-ea"/>
                          <a:cs typeface="+mn-cs"/>
                        </a:rPr>
                        <a:t>metrics and adhere to limits agreed</a:t>
                      </a:r>
                      <a:r>
                        <a:rPr lang="en-US" sz="1300" kern="1200" baseline="0" dirty="0" smtClean="0">
                          <a:solidFill>
                            <a:schemeClr val="tx1"/>
                          </a:solidFill>
                          <a:latin typeface="+mn-lt"/>
                          <a:ea typeface="+mn-ea"/>
                          <a:cs typeface="+mn-cs"/>
                        </a:rPr>
                        <a:t> with </a:t>
                      </a:r>
                      <a:r>
                        <a:rPr lang="en-US" sz="1300" kern="1200" dirty="0" smtClean="0">
                          <a:solidFill>
                            <a:schemeClr val="tx1"/>
                          </a:solidFill>
                          <a:latin typeface="+mn-lt"/>
                          <a:ea typeface="+mn-ea"/>
                          <a:cs typeface="+mn-cs"/>
                        </a:rPr>
                        <a:t>Group, as applicable to SCUSA’s business</a:t>
                      </a:r>
                      <a:endParaRPr lang="en-GB" sz="1300" kern="1200" dirty="0" smtClean="0">
                        <a:solidFill>
                          <a:schemeClr val="tx1"/>
                        </a:solidFill>
                        <a:latin typeface="+mn-lt"/>
                        <a:ea typeface="+mn-ea"/>
                        <a:cs typeface="+mn-cs"/>
                      </a:endParaRPr>
                    </a:p>
                  </a:txBody>
                  <a:tcP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8213371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bNumberIsYear val=&quot;0&quot;/&gt;&lt;m_strFormatTime&gt;Q%5&lt;/m_strFormatTime&gt;&lt;/m_precDefaultQuarter&gt;&lt;m_precDefaultMonth/&gt;&lt;m_precDefaultWeek&gt;&lt;m_bNumberIsYear val=&quot;0&quot;/&gt;&lt;m_strFormatTime&gt;%d.&lt;/m_strFormatTime&gt;&lt;/m_precDefaultWeek&gt;&lt;m_precDefaultDay&gt;&lt;m_bNumberIsYear val=&quot;0&quot;/&gt;&lt;m_strFormatTime&gt;%#d&lt;/m_strFormatTime&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MMCOA_SMARTSHAPE" val="Y"/>
  <p:tag name="MMCOA_FONTSIZE_L" val="7"/>
  <p:tag name="MMCOA_FONTSIZE_M" val="7"/>
  <p:tag name="MMCOA_FONTSIZE_S" val="7"/>
  <p:tag name="MMCOA_FONTSIZE_T" val="7"/>
  <p:tag name="MMCOA_POSITION_L" val="335.625;514.5;8.375;85"/>
  <p:tag name="MMCOA_POSITION_M" val="335.625;514.5;8.375;85"/>
  <p:tag name="MMCOA_POSITION_S" val="335.625;514.5;8.375;85"/>
  <p:tag name="MMCOA_POSITION_T" val="335.625;514.5;8.375;85"/>
  <p:tag name="MMCOA_HIDEONCOLOUR" val="N"/>
  <p:tag name="MMCOA_HIDEONWHITE" val="N"/>
  <p:tag name="MMCOA_HIDEONBALLROOM" val="Y"/>
  <p:tag name="MMCOA_HIDEONCLASSIC" val="Y"/>
  <p:tag name="MMCOA_HIDEONTEXT" val="Y"/>
  <p:tag name="MMCOA_HIDEONECO" val="Y"/>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gXUX0MRDGEuqGpyh7uDwZ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_GqD8FjPyEWDDyXWZHd0DA"/>
</p:tagLst>
</file>

<file path=ppt/tags/tag2.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1"/>
  <p:tag name="MMCOA_FONTSIZE_S" val="14"/>
  <p:tag name="MMCOA_FONTSIZE_T" val="14"/>
  <p:tag name="MMCOA_POSITION_L" val="35.875;30.125;54.375;683.875"/>
  <p:tag name="MMCOA_POSITION_M" val="35.875;30.125;54.375;683.875"/>
  <p:tag name="MMCOA_POSITION_S" val="35.875;30.125;54.375;683.875"/>
  <p:tag name="MMCOA_POSITION_T" val="35.875;30.125;54.375;683.875"/>
  <p:tag name="MMCOA_HIDEONCOLOUR" val="N"/>
  <p:tag name="MMCOA_HIDEONWHITE" val="N"/>
  <p:tag name="MMCOA_HIDEONBALLROOM" val="N"/>
  <p:tag name="MMCOA_HIDEONCLASSIC" val="N"/>
  <p:tag name="MMCOA_HIDEONTEXT" val="N"/>
  <p:tag name="MMCOA_HIDEONECO" val="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xs8.uaSANECR.CSml2euB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IpPIadkWm0ud04Z9jb5G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AV6qZ3EOd0Ks3VA3iF1VY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K0XfQBSrM0uv_vps4W16Z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aRsHcwquGUqtrIQQM4_6W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mpruWrKmB0eCF5cSFYCFG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I4FK4hQOU0qqSTVlChdFw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FKxQFVMkr0C7fHYm.AJy.A"/>
</p:tagLst>
</file>

<file path=ppt/tags/tag3.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0"/>
  <p:tag name="MMCOA_FONTSIZE_S" val="14"/>
  <p:tag name="MMCOA_FONTSIZE_T" val="14"/>
  <p:tag name="MMCOA_POSITION_L" val="35.875;100.625;392.75;684"/>
  <p:tag name="MMCOA_POSITION_M" val="35.875;100.625;392.75;684"/>
  <p:tag name="MMCOA_POSITION_S" val="35.875;100.625;392.75;684"/>
  <p:tag name="MMCOA_POSITION_T" val="35.875;100.625;392.75;684"/>
  <p:tag name="MMCOA_HIDEONCOLOUR" val="N"/>
  <p:tag name="MMCOA_HIDEONWHITE" val="N"/>
  <p:tag name="MMCOA_HIDEONBALLROOM" val="N"/>
  <p:tag name="MMCOA_HIDEONCLASSIC" val="N"/>
  <p:tag name="MMCOA_HIDEONTEXT" val="N"/>
  <p:tag name="MMCOA_HIDEONECO" val="N"/>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uB_QFd52NEq6DRM_7_nna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Xhi4IC4f.kC_vewZKDoIg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34GMo5785EqnBcmu1TwdP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WlZDfTPDQk6cHviGFNY.l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bQ5fWeV9_kG9b3hNdT740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nY.hs9D_uEurernhX4FN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jL2CX5q87kqyDH2lLoNhs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Trko1BEIR0GmXhxFVC5fx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oOpUVPBqqUKgYE5Nzmnze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UqRJ1NzD7UOgGqiR7jpuUg"/>
</p:tagLst>
</file>

<file path=ppt/tags/tag4.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7"/>
  <p:tag name="MMCOA_FONTSIZE_M" val="7"/>
  <p:tag name="MMCOA_FONTSIZE_S" val="7"/>
  <p:tag name="MMCOA_FONTSIZE_T" val="7"/>
  <p:tag name="MMCOA_POSITION_L" val="37.625;514.5;8;228.125"/>
  <p:tag name="MMCOA_POSITION_M" val="37.625;514.5;8;228.125"/>
  <p:tag name="MMCOA_POSITION_S" val="37.625;514.5;8;228.125"/>
  <p:tag name="MMCOA_POSITION_T" val="37.625;514.5;8;228.125"/>
  <p:tag name="MMCOA_HIDEONCOLOUR" val="N"/>
  <p:tag name="MMCOA_HIDEONWHITE" val="N"/>
  <p:tag name="MMCOA_HIDEONBALLROOM" val="N"/>
  <p:tag name="MMCOA_HIDEONCLASSIC" val="Y"/>
  <p:tag name="MMCOA_HIDEONTEXT" val="Y"/>
  <p:tag name="MMCOA_HIDEONECO" val="Y"/>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zW7gGR_aA0eihPYvLKjS7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4ftzrYWvJEm3WJOfS9I4m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whwyu2Ncr0SCsa.yUeyXC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WbyQ7JXD.UW.9li8c4Yms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OrrpcdBsEaRqLQsePej6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YKO5DksYEkeFEZ6nZ1Fmu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A8xSF9.f9kKVnsTGyEnQZ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G.8e.eThH0K1PySetmz7u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K0XfQBSrM0uv_vps4W16Zw"/>
</p:tagLst>
</file>

<file path=ppt/tags/tag5.xml><?xml version="1.0" encoding="utf-8"?>
<p:tagLst xmlns:a="http://schemas.openxmlformats.org/drawingml/2006/main" xmlns:r="http://schemas.openxmlformats.org/officeDocument/2006/relationships" xmlns:p="http://schemas.openxmlformats.org/presentationml/2006/main">
  <p:tag name="MMCOA_SMARTSHAPE" val="Y"/>
  <p:tag name="MMCOA_FONTSIZE_L" val="7"/>
  <p:tag name="MMCOA_FONTSIZE_M" val="7"/>
  <p:tag name="MMCOA_FONTSIZE_S" val="7"/>
  <p:tag name="MMCOA_FONTSIZE_T" val="7"/>
  <p:tag name="MMCOA_POSITION_L" val="335.625;514.5;8.375;85"/>
  <p:tag name="MMCOA_POSITION_M" val="335.625;514.5;8.375;85"/>
  <p:tag name="MMCOA_POSITION_S" val="335.625;514.5;8.375;85"/>
  <p:tag name="MMCOA_POSITION_T" val="335.625;514.5;8.375;85"/>
  <p:tag name="MMCOA_HIDEONCOLOUR" val="N"/>
  <p:tag name="MMCOA_HIDEONWHITE" val="N"/>
  <p:tag name="MMCOA_HIDEONBALLROOM" val="Y"/>
  <p:tag name="MMCOA_HIDEONCLASSIC" val="Y"/>
  <p:tag name="MMCOA_HIDEONTEXT" val="Y"/>
  <p:tag name="MMCOA_HIDEONECO" val="Y"/>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F7OIGuKEI0a1hxmmHzn5o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wjzn3WqS8EeQeuKIEftxS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XZEaztU71Ea8hMjIuid1D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36wnhffef0KOS2FBX1pX4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oC0FAN9UJUC1QdmsymKUh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k6bVMEhw2UaruN17TONTr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kNjckXOHbUi.LGxWFPult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c7wHLxoOXkST4i6kbibZ5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dXc6TiYjdU2pA9DrVtYuw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vqrg2N60lEiV3F2Gxb3FpQ"/>
</p:tagLst>
</file>

<file path=ppt/tags/tag6.xml><?xml version="1.0" encoding="utf-8"?>
<p:tagLst xmlns:a="http://schemas.openxmlformats.org/drawingml/2006/main" xmlns:r="http://schemas.openxmlformats.org/officeDocument/2006/relationships" xmlns:p="http://schemas.openxmlformats.org/presentationml/2006/main">
  <p:tag name="MMC_COVERDESIGN" val="&lt;?xml version=&quot;1.0&quot; encoding=&quot;utf-16&quot;?&gt;&#10;&lt;ImageControl xmlns:xsi=&quot;http://www.w3.org/2001/XMLSchema-instance&quot; xmlns:xsd=&quot;http://www.w3.org/2001/XMLSchema&quot;&gt;&#10;  &lt;TypeOfImage&gt;SolidColour&lt;/TypeOfImage&gt;&#10;  &lt;ImageFile /&gt;&#10;  &lt;ThumbNailFile&gt;C:\Documents and Settings\daniel.heckmann\Local Settings\Application Data\MMC\Cache\T0D1000011.jpg&lt;/ThumbNailFile&gt;&#10;  &lt;Usage&gt;PowerPointTitle&lt;/Usage&gt;&#10;  &lt;PaletteName&gt;Sapphire&lt;/PaletteName&gt;&#10;  &lt;Design&gt;&#10;    &lt;FocalNumber&gt;2&lt;/FocalNumber&gt;&#10;    &lt;Facets&gt;&#10;      &lt;SideOfTick&gt;Right&lt;/SideOfTick&gt;&#10;      &lt;TickPosition&gt;&#10;        &lt;X&gt;21&lt;/X&gt;&#10;        &lt;Y&gt;2&lt;/Y&gt;&#10;      &lt;/TickPosition&gt;&#10;      &lt;EndTickPosition&gt;&#10;        &lt;X&gt;0&lt;/X&gt;&#10;        &lt;Y&gt;0&lt;/Y&gt;&#10;      &lt;/EndTickPosition&gt;&#10;      &lt;FacetNumber&gt;4&lt;/FacetNumber&gt;&#10;      &lt;Brightness&gt;0&lt;/Brightness&gt;&#10;      &lt;Colour /&gt;&#10;      &lt;ColourNumber&gt;-1&lt;/ColourNumber&gt;&#10;    &lt;/Facets&gt;&#10;    &lt;Facets&gt;&#10;      &lt;SideOfTick&gt;Left&lt;/SideOfTick&gt;&#10;      &lt;TickPosition&gt;&#10;        &lt;X&gt;0&lt;/X&gt;&#10;        &lt;Y&gt;5&lt;/Y&gt;&#10;      &lt;/TickPosition&gt;&#10;      &lt;EndTickPosition&gt;&#10;        &lt;X&gt;0&lt;/X&gt;&#10;        &lt;Y&gt;0&lt;/Y&gt;&#10;      &lt;/EndTickPosition&gt;&#10;      &lt;FacetNumber&gt;0&lt;/FacetNumber&gt;&#10;      &lt;Brightness&gt;0&lt;/Brightness&gt;&#10;      &lt;Colour&gt;#006D9E&lt;/Colour&gt;&#10;      &lt;ColourNumber&gt;1&lt;/ColourNumber&gt;&#10;    &lt;/Facets&gt;&#10;    &lt;Facets&gt;&#10;      &lt;SideOfTick&gt;Bottom&lt;/SideOfTick&gt;&#10;      &lt;TickPosition&gt;&#10;        &lt;X&gt;18&lt;/X&gt;&#10;        &lt;Y&gt;10&lt;/Y&gt;&#10;      &lt;/TickPosition&gt;&#10;      &lt;EndTickPosition&gt;&#10;        &lt;X&gt;0&lt;/X&gt;&#10;        &lt;Y&gt;0&lt;/Y&gt;&#10;      &lt;/EndTickPosition&gt;&#10;      &lt;FacetNumber&gt;2&lt;/FacetNumber&gt;&#10;      &lt;Brightness&gt;0&lt;/Brightness&gt;&#10;      &lt;Colour&gt;#002C77&lt;/Colour&gt;&#10;      &lt;ColourNumber&gt;0&lt;/ColourNumber&gt;&#10;    &lt;/Facets&gt;&#10;    &lt;Facets&gt;&#10;      &lt;SideOfTick&gt;Right&lt;/SideOfTick&gt;&#10;      &lt;TickPosition&gt;&#10;        &lt;X&gt;21&lt;/X&gt;&#10;        &lt;Y&gt;3&lt;/Y&gt;&#10;      &lt;/TickPosition&gt;&#10;      &lt;EndTickPosition&gt;&#10;        &lt;X&gt;0&lt;/X&gt;&#10;        &lt;Y&gt;0&lt;/Y&gt;&#10;      &lt;/EndTickPosition&gt;&#10;      &lt;FacetNumber&gt;3&lt;/FacetNumber&gt;&#10;      &lt;Brightness&gt;0&lt;/Brightness&gt;&#10;      &lt;Colour&gt;#A6E2EF&lt;/Colour&gt;&#10;      &lt;ColourNumber&gt;3&lt;/ColourNumber&gt;&#10;    &lt;/Facets&gt;&#10;    &lt;Facets&gt;&#10;      &lt;SideOfTick&gt;Bottom&lt;/SideOfTick&gt;&#10;      &lt;TickPosition&gt;&#10;        &lt;X&gt;1&lt;/X&gt;&#10;        &lt;Y&gt;10&lt;/Y&gt;&#10;      &lt;/TickPosition&gt;&#10;      &lt;EndTickPosition&gt;&#10;        &lt;X&gt;0&lt;/X&gt;&#10;        &lt;Y&gt;0&lt;/Y&gt;&#10;      &lt;/EndTickPosition&gt;&#10;      &lt;FacetNumber&gt;1&lt;/FacetNumber&gt;&#10;      &lt;Brightness&gt;0&lt;/Brightness&gt;&#10;      &lt;Colour&gt;#00A8C8&lt;/Colour&gt;&#10;      &lt;ColourNumber&gt;2&lt;/ColourNumber&gt;&#10;    &lt;/Facets&gt;&#10;    &lt;SectionColour&gt;#002C77&lt;/SectionColour&gt;&#10;    &lt;SectionColourNumber&gt;0&lt;/SectionColourNumber&gt;&#10;    &lt;SectionBrightness&gt;0&lt;/SectionBrightness&gt;&#10;  &lt;/Design&gt;&#10;&lt;/ImageControl&gt;"/>
  <p:tag name="MMC_PRESENTATIONTYPE" val="2"/>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yhOJKZLHPkevs0Wxi2RLL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JFF.VNtkPUSSoVxjX0LK0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OUKPwULi.Eyw.muGvv2ZJ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5sLlE7E4tUuec5wxXS8m5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1n.ZyWDE8kq7JoKtrrOt1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Gej4QTabFUG9jYuDzjfHV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OQXzh2GrwEmGoYa5B.zhA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XmU3UX40t0eBJpSfRzOHA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0h99pSKSHk2nnqJJo610g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qw.cLDjdXU6SRQrck30B_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ppZdS_68hUOD6TT7mB1Wew"/>
</p:tagLst>
</file>

<file path=ppt/tags/tag8.xml><?xml version="1.0" encoding="utf-8"?>
<p:tagLst xmlns:a="http://schemas.openxmlformats.org/drawingml/2006/main" xmlns:r="http://schemas.openxmlformats.org/officeDocument/2006/relationships" xmlns:p="http://schemas.openxmlformats.org/presentationml/2006/main">
  <p:tag name="MMCOA_SMARTSHAPE" val="Y"/>
  <p:tag name="MMCOA_FONTSIZE_L" val="7"/>
  <p:tag name="MMCOA_FONTSIZE_M" val="7"/>
  <p:tag name="MMCOA_FONTSIZE_S" val="7"/>
  <p:tag name="MMCOA_FONTSIZE_T" val="7"/>
  <p:tag name="MMCOA_POSITION_L" val="335.625;514.5;8.375;85"/>
  <p:tag name="MMCOA_POSITION_M" val="335.625;514.5;8.375;85"/>
  <p:tag name="MMCOA_POSITION_S" val="335.625;514.5;8.375;85"/>
  <p:tag name="MMCOA_POSITION_T" val="335.625;514.5;8.375;85"/>
  <p:tag name="MMCOA_HIDEONCOLOUR" val="N"/>
  <p:tag name="MMCOA_HIDEONWHITE" val="N"/>
  <p:tag name="MMCOA_HIDEONBALLROOM" val="Y"/>
  <p:tag name="MMCOA_HIDEONCLASSIC" val="Y"/>
  <p:tag name="MMCOA_HIDEONTEXT" val="Y"/>
  <p:tag name="MMCOA_HIDEONECO" val="Y"/>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chemeClr>
        </a:solidFill>
        <a:gradFill rotWithShape="1">
          <a:gsLst>
            <a:gs pos="0">
              <a:schemeClr val="phClr">
                <a:tint val="100000"/>
                <a:shade val="60000"/>
                <a:satMod val="300000"/>
              </a:schemeClr>
            </a:gs>
            <a:gs pos="30000">
              <a:schemeClr val="phClr">
                <a:shade val="80000"/>
                <a:satMod val="230000"/>
              </a:schemeClr>
            </a:gs>
            <a:gs pos="100000">
              <a:schemeClr val="phClr">
                <a:tint val="97000"/>
                <a:shade val="100000"/>
                <a:satMod val="220000"/>
              </a:schemeClr>
            </a:gs>
          </a:gsLst>
          <a:lin ang="16200000" scaled="0"/>
        </a:gradFill>
      </a:bgFillStyleLst>
    </a:fmtScheme>
  </a:themeElements>
  <a:objectDefaults>
    <a:spDef>
      <a:spPr>
        <a:solidFill>
          <a:schemeClr val="bg1"/>
        </a:solidFill>
        <a:ln w="9525">
          <a:solidFill>
            <a:schemeClr val="accent3"/>
          </a:solidFill>
        </a:ln>
      </a:spPr>
      <a:bodyPr rtlCol="0" anchor="ctr"/>
      <a:lstStyle>
        <a:defPPr algn="ctr">
          <a:lnSpc>
            <a:spcPct val="100000"/>
          </a:lnSpc>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lnSpc>
            <a:spcPct val="100000"/>
          </a:lnSpc>
          <a:defRPr dirty="0" err="1" smtClean="0"/>
        </a:defPPr>
      </a:lstStyle>
    </a:txDef>
  </a:objectDefaults>
  <a:extraClrSchemeLst/>
  <a:custClrLst>
    <a:custClr name="OW Emerald">
      <a:srgbClr val="41A441"/>
    </a:custClr>
    <a:custClr name="Light Emerald">
      <a:srgbClr val="BDDDA3"/>
    </a:custClr>
    <a:custClr name="OW Iolite">
      <a:srgbClr val="646EAC"/>
    </a:custClr>
    <a:custClr name="Light Iolite">
      <a:srgbClr val="C5CAE7"/>
    </a:custClr>
    <a:custClr name="OW Citrine">
      <a:srgbClr val="DD712C"/>
    </a:custClr>
    <a:custClr name="Light Citrine">
      <a:srgbClr val="FDCFAC"/>
    </a:custClr>
    <a:custClr name="OW Turquoise">
      <a:srgbClr val="079B84"/>
    </a:custClr>
    <a:custClr name="Light Turquoise">
      <a:srgbClr val="A8DAC9"/>
    </a:custClr>
    <a:custClr name="OW Ruby">
      <a:srgbClr val="CB225B"/>
    </a:custClr>
    <a:custClr name="Light Ruby">
      <a:srgbClr val="F8B8BC"/>
    </a:custClr>
  </a:custClrLst>
</a:theme>
</file>

<file path=ppt/theme/theme2.xml><?xml version="1.0" encoding="utf-8"?>
<a:theme xmlns:a="http://schemas.openxmlformats.org/drawingml/2006/main" name="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12045</TotalTime>
  <Words>3331</Words>
  <Application>Microsoft Office PowerPoint</Application>
  <PresentationFormat>Custom</PresentationFormat>
  <Paragraphs>625</Paragraphs>
  <Slides>15</Slides>
  <Notes>10</Notes>
  <HiddenSlides>0</HiddenSlides>
  <MMClips>0</MMClips>
  <ScaleCrop>false</ScaleCrop>
  <HeadingPairs>
    <vt:vector size="6" baseType="variant">
      <vt:variant>
        <vt:lpstr>Theme</vt:lpstr>
      </vt:variant>
      <vt:variant>
        <vt:i4>3</vt:i4>
      </vt:variant>
      <vt:variant>
        <vt:lpstr>Embedded OLE Servers</vt:lpstr>
      </vt:variant>
      <vt:variant>
        <vt:i4>2</vt:i4>
      </vt:variant>
      <vt:variant>
        <vt:lpstr>Slide Titles</vt:lpstr>
      </vt:variant>
      <vt:variant>
        <vt:i4>15</vt:i4>
      </vt:variant>
    </vt:vector>
  </HeadingPairs>
  <TitlesOfParts>
    <vt:vector size="20" baseType="lpstr">
      <vt:lpstr>blank</vt:lpstr>
      <vt:lpstr>Santander Teme</vt:lpstr>
      <vt:lpstr>1_Santander Teme</vt:lpstr>
      <vt:lpstr>think-cell Slide</vt:lpstr>
      <vt:lpstr>Chart</vt:lpstr>
      <vt:lpstr>PowerPoint Presentation</vt:lpstr>
      <vt:lpstr>Executive summary</vt:lpstr>
      <vt:lpstr>Approach to Risk Appetite redevelopment </vt:lpstr>
      <vt:lpstr>Risk taxonomy and metrics in the Risk Appetite Statement </vt:lpstr>
      <vt:lpstr>Metric status definitions and escalation processes</vt:lpstr>
      <vt:lpstr>Draft limits (1/2)   </vt:lpstr>
      <vt:lpstr>Draft limits (2/2) </vt:lpstr>
      <vt:lpstr>PowerPoint Presentation</vt:lpstr>
      <vt:lpstr>Risk Appetite Statement is anchored in specific objectives for risk taking</vt:lpstr>
      <vt:lpstr>Approach to calibration:  credit risk example</vt:lpstr>
      <vt:lpstr>Calibration of capital adequacy, CCAR loss budget, net charge-off rate, and delinquency limits</vt:lpstr>
      <vt:lpstr>Quantifying the boundaries around credit losses and PPNR impairment with the CCAR 2015 results and capital adequacy limits</vt:lpstr>
      <vt:lpstr>Deriving historical relativities between baseline and stress Example: SCUSA Auto</vt:lpstr>
      <vt:lpstr>Calculating anchor points, backtesting, and applying management adjustment for net charge-off rates Example: SCUSA Auto</vt:lpstr>
      <vt:lpstr>Comparison between CCAR-derived metrics and loss in stress </vt:lpstr>
    </vt:vector>
  </TitlesOfParts>
  <Company>SHUSA</Company>
  <LinksUpToDate>false</LinksUpToDate>
  <SharedDoc>false</SharedDoc>
  <HyperlinkBase>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SHUSA RAS</dc:title>
  <dc:creator>BEATRIZ SHAPIRO</dc:creator>
  <cp:lastModifiedBy>Parrish, Rut</cp:lastModifiedBy>
  <cp:revision>462</cp:revision>
  <cp:lastPrinted>2015-09-09T17:47:14Z</cp:lastPrinted>
  <dcterms:created xsi:type="dcterms:W3CDTF">2015-06-26T20:23:49Z</dcterms:created>
  <dcterms:modified xsi:type="dcterms:W3CDTF">2015-09-17T17:40:48Z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TemplateVersion">
    <vt:lpwstr>5.0</vt:lpwstr>
  </property>
  <property fmtid="{D5CDD505-2E9C-101B-9397-08002B2CF9AE}" pid="4" name="MMCOA_FontSize">
    <vt:lpwstr>Medium</vt:lpwstr>
  </property>
  <property fmtid="{D5CDD505-2E9C-101B-9397-08002B2CF9AE}" pid="5" name="MMCOA_PresentationType">
    <vt:lpwstr>Classic</vt:lpwstr>
  </property>
  <property fmtid="{D5CDD505-2E9C-101B-9397-08002B2CF9AE}" pid="6" name="MMCOA_SlideStyle">
    <vt:lpwstr>Plain</vt:lpwstr>
  </property>
  <property fmtid="{D5CDD505-2E9C-101B-9397-08002B2CF9AE}" pid="7" name="MMCOA_PaletteName">
    <vt:lpwstr>Sapphire</vt:lpwstr>
  </property>
  <property fmtid="{D5CDD505-2E9C-101B-9397-08002B2CF9AE}" pid="8" name="MMCOA_PaletteNumber">
    <vt:lpwstr>0</vt:lpwstr>
  </property>
  <property fmtid="{D5CDD505-2E9C-101B-9397-08002B2CF9AE}" pid="9" name="MMCOA_Source">
    <vt:lpwstr>1</vt:lpwstr>
  </property>
</Properties>
</file>