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Lst>
  <p:notesMasterIdLst>
    <p:notesMasterId r:id="rId24"/>
  </p:notesMasterIdLst>
  <p:handoutMasterIdLst>
    <p:handoutMasterId r:id="rId25"/>
  </p:handoutMasterIdLst>
  <p:sldIdLst>
    <p:sldId id="1275" r:id="rId5"/>
    <p:sldId id="1276" r:id="rId6"/>
    <p:sldId id="1277" r:id="rId7"/>
    <p:sldId id="1278" r:id="rId8"/>
    <p:sldId id="1279" r:id="rId9"/>
    <p:sldId id="1292" r:id="rId10"/>
    <p:sldId id="1293" r:id="rId11"/>
    <p:sldId id="1294" r:id="rId12"/>
    <p:sldId id="1295" r:id="rId13"/>
    <p:sldId id="1296" r:id="rId14"/>
    <p:sldId id="1298" r:id="rId15"/>
    <p:sldId id="1284" r:id="rId16"/>
    <p:sldId id="1285" r:id="rId17"/>
    <p:sldId id="1286" r:id="rId18"/>
    <p:sldId id="1287" r:id="rId19"/>
    <p:sldId id="1288" r:id="rId20"/>
    <p:sldId id="1289" r:id="rId21"/>
    <p:sldId id="1290" r:id="rId22"/>
    <p:sldId id="1291" r:id="rId23"/>
  </p:sldIdLst>
  <p:sldSz cx="9602788" cy="6858000"/>
  <p:notesSz cx="7010400" cy="9296400"/>
  <p:custDataLst>
    <p:tags r:id="rId26"/>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275"/>
            <p14:sldId id="1276"/>
            <p14:sldId id="1277"/>
            <p14:sldId id="1278"/>
            <p14:sldId id="1279"/>
            <p14:sldId id="1292"/>
            <p14:sldId id="1293"/>
            <p14:sldId id="1294"/>
            <p14:sldId id="1295"/>
            <p14:sldId id="1296"/>
            <p14:sldId id="1298"/>
            <p14:sldId id="1284"/>
            <p14:sldId id="1285"/>
            <p14:sldId id="1286"/>
            <p14:sldId id="1287"/>
            <p14:sldId id="1288"/>
            <p14:sldId id="1289"/>
            <p14:sldId id="1290"/>
            <p14:sldId id="1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DDDD"/>
    <a:srgbClr val="FFC000"/>
    <a:srgbClr val="FFEAA7"/>
    <a:srgbClr val="A6E2EF"/>
    <a:srgbClr val="8E6C00"/>
    <a:srgbClr val="41A441"/>
    <a:srgbClr val="E8E8E8"/>
    <a:srgbClr val="016D9F"/>
    <a:srgbClr val="E29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86428" autoAdjust="0"/>
  </p:normalViewPr>
  <p:slideViewPr>
    <p:cSldViewPr snapToGrid="0" showGuides="1">
      <p:cViewPr varScale="1">
        <p:scale>
          <a:sx n="99" d="100"/>
          <a:sy n="99" d="100"/>
        </p:scale>
        <p:origin x="-84" y="-270"/>
      </p:cViewPr>
      <p:guideLst>
        <p:guide orient="horz" pos="243"/>
        <p:guide orient="horz" pos="3923"/>
        <p:guide orient="horz" pos="881"/>
        <p:guide orient="horz" pos="3712"/>
        <p:guide pos="253"/>
        <p:guide pos="5809"/>
        <p:guide pos="3017"/>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52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17</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28600" indent="-228600" rtl="0" eaLnBrk="1" fontAlgn="t"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Meet regulatory constraints: </a:t>
            </a:r>
            <a:r>
              <a:rPr lang="en-US" sz="1200" b="0" i="0" u="none" strike="noStrike" kern="1200" dirty="0" smtClean="0">
                <a:solidFill>
                  <a:schemeClr val="tx1"/>
                </a:solidFill>
                <a:effectLst/>
                <a:latin typeface="Arial" charset="0"/>
                <a:ea typeface="+mn-ea"/>
                <a:cs typeface="Arial" charset="0"/>
                <a:sym typeface="Arial"/>
              </a:rPr>
              <a:t>(i) </a:t>
            </a:r>
            <a:r>
              <a:rPr lang="en-GB" sz="1200" b="0" i="1" u="none" strike="noStrike" kern="1200" dirty="0" smtClean="0">
                <a:solidFill>
                  <a:schemeClr val="tx1"/>
                </a:solidFill>
                <a:effectLst/>
                <a:latin typeface="Arial" charset="0"/>
                <a:ea typeface="+mn-ea"/>
                <a:cs typeface="Arial" charset="0"/>
                <a:sym typeface="Arial"/>
              </a:rPr>
              <a:t>Capital</a:t>
            </a:r>
            <a:r>
              <a:rPr lang="en-GB" sz="1200" b="0" i="0" u="none" strike="noStrike" kern="1200" dirty="0" smtClean="0">
                <a:solidFill>
                  <a:schemeClr val="tx1"/>
                </a:solidFill>
                <a:effectLst/>
                <a:latin typeface="Arial" charset="0"/>
                <a:ea typeface="+mn-ea"/>
                <a:cs typeface="Arial" charset="0"/>
                <a:sym typeface="Arial"/>
              </a:rPr>
              <a:t>: Ensure</a:t>
            </a:r>
            <a:r>
              <a:rPr lang="en-GB" sz="1200" b="0" i="0" u="none" strike="noStrike" kern="1200" baseline="0" dirty="0" smtClean="0">
                <a:solidFill>
                  <a:schemeClr val="tx1"/>
                </a:solidFill>
                <a:effectLst/>
                <a:latin typeface="Arial" charset="0"/>
                <a:ea typeface="+mn-ea"/>
                <a:cs typeface="Arial" charset="0"/>
                <a:sym typeface="Arial"/>
              </a:rPr>
              <a:t> post-loss capital ratios in CCAR analysis are at or above limits and (ii) </a:t>
            </a:r>
            <a:r>
              <a:rPr lang="en-US" sz="1200" b="0" i="1" u="none" strike="noStrike" kern="1200" dirty="0" smtClean="0">
                <a:solidFill>
                  <a:schemeClr val="tx1"/>
                </a:solidFill>
                <a:effectLst/>
                <a:latin typeface="Arial" charset="0"/>
                <a:ea typeface="+mn-ea"/>
                <a:cs typeface="Arial" charset="0"/>
                <a:sym typeface="Arial"/>
              </a:rPr>
              <a:t>Liquidity</a:t>
            </a:r>
            <a:r>
              <a:rPr lang="en-US" sz="1200" b="0" i="0" u="none" strike="noStrike" kern="1200" dirty="0" smtClean="0">
                <a:solidFill>
                  <a:schemeClr val="tx1"/>
                </a:solidFill>
                <a:effectLst/>
                <a:latin typeface="Arial" charset="0"/>
                <a:ea typeface="+mn-ea"/>
                <a:cs typeface="Arial" charset="0"/>
                <a:sym typeface="Arial"/>
              </a:rPr>
              <a:t>:</a:t>
            </a:r>
            <a:r>
              <a:rPr lang="en-US" sz="1200" b="0" i="0" u="none" strike="noStrike" kern="1200" baseline="0" dirty="0" smtClean="0">
                <a:solidFill>
                  <a:schemeClr val="tx1"/>
                </a:solidFill>
                <a:effectLst/>
                <a:latin typeface="Arial" charset="0"/>
                <a:ea typeface="+mn-ea"/>
                <a:cs typeface="Arial" charset="0"/>
                <a:sym typeface="Arial"/>
              </a:rPr>
              <a:t> E</a:t>
            </a:r>
            <a:r>
              <a:rPr lang="en-US" sz="1200" b="0" i="0" u="none" strike="noStrike" kern="1200" dirty="0" smtClean="0">
                <a:solidFill>
                  <a:schemeClr val="tx1"/>
                </a:solidFill>
                <a:effectLst/>
                <a:latin typeface="Arial" charset="0"/>
                <a:ea typeface="+mn-ea"/>
                <a:cs typeface="Arial" charset="0"/>
                <a:sym typeface="Arial"/>
              </a:rPr>
              <a:t>nsure</a:t>
            </a:r>
            <a:r>
              <a:rPr lang="en-US" sz="1200" b="0" i="0" u="none" strike="noStrike" kern="1200" baseline="0" dirty="0" smtClean="0">
                <a:solidFill>
                  <a:schemeClr val="tx1"/>
                </a:solidFill>
                <a:effectLst/>
                <a:latin typeface="Arial" charset="0"/>
                <a:ea typeface="+mn-ea"/>
                <a:cs typeface="Arial" charset="0"/>
                <a:sym typeface="Arial"/>
              </a:rPr>
              <a:t> cash flow profile keeps </a:t>
            </a:r>
            <a:r>
              <a:rPr lang="en-US" sz="1200" b="0" i="0" u="none" strike="noStrike" kern="1200" dirty="0" smtClean="0">
                <a:solidFill>
                  <a:schemeClr val="tx1"/>
                </a:solidFill>
                <a:effectLst/>
                <a:latin typeface="Arial" charset="0"/>
                <a:ea typeface="+mn-ea"/>
                <a:cs typeface="Arial" charset="0"/>
                <a:sym typeface="Arial"/>
              </a:rPr>
              <a:t>LCR at</a:t>
            </a:r>
            <a:r>
              <a:rPr lang="en-US" sz="1200" b="0" i="0" u="none" strike="noStrike" kern="1200" baseline="0" dirty="0" smtClean="0">
                <a:solidFill>
                  <a:schemeClr val="tx1"/>
                </a:solidFill>
                <a:effectLst/>
                <a:latin typeface="Arial" charset="0"/>
                <a:ea typeface="+mn-ea"/>
                <a:cs typeface="Arial" charset="0"/>
                <a:sym typeface="Arial"/>
              </a:rPr>
              <a:t> or above limits</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Sustain </a:t>
            </a:r>
            <a:r>
              <a:rPr lang="en-US" sz="1200" b="1" i="0" u="none" strike="noStrike" kern="1200" baseline="0" dirty="0" smtClean="0">
                <a:solidFill>
                  <a:schemeClr val="tx1"/>
                </a:solidFill>
                <a:effectLst/>
                <a:latin typeface="Arial" charset="0"/>
                <a:ea typeface="+mn-ea"/>
                <a:cs typeface="Arial" charset="0"/>
                <a:sym typeface="Arial"/>
              </a:rPr>
              <a:t>confidence of external stakeholders (e.g., rating agencies)</a:t>
            </a:r>
            <a:r>
              <a:rPr lang="en-US"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Ensure</a:t>
            </a:r>
            <a:r>
              <a:rPr lang="en-GB" sz="1200" b="0" i="0" u="none" strike="noStrike" kern="1200" baseline="0" dirty="0" smtClean="0">
                <a:solidFill>
                  <a:schemeClr val="tx1"/>
                </a:solidFill>
                <a:effectLst/>
                <a:latin typeface="Arial" charset="0"/>
                <a:ea typeface="+mn-ea"/>
                <a:cs typeface="Arial" charset="0"/>
                <a:sym typeface="Arial"/>
              </a:rPr>
              <a:t> c</a:t>
            </a:r>
            <a:r>
              <a:rPr lang="en-GB" sz="1200" b="0" i="0" u="none" strike="noStrike" kern="1200" dirty="0" smtClean="0">
                <a:solidFill>
                  <a:schemeClr val="tx1"/>
                </a:solidFill>
                <a:effectLst/>
                <a:latin typeface="Arial" charset="0"/>
                <a:ea typeface="+mn-ea"/>
                <a:cs typeface="Arial" charset="0"/>
                <a:sym typeface="Arial"/>
              </a:rPr>
              <a:t>haracteristics of the balance</a:t>
            </a:r>
            <a:r>
              <a:rPr lang="en-GB" sz="1200" b="0" i="0" u="none" strike="noStrike" kern="1200" baseline="0" dirty="0" smtClean="0">
                <a:solidFill>
                  <a:schemeClr val="tx1"/>
                </a:solidFill>
                <a:effectLst/>
                <a:latin typeface="Arial" charset="0"/>
                <a:ea typeface="+mn-ea"/>
                <a:cs typeface="Arial" charset="0"/>
                <a:sym typeface="Arial"/>
              </a:rPr>
              <a:t> sheet, earnings and </a:t>
            </a:r>
            <a:r>
              <a:rPr lang="en-GB" sz="1200" b="0" i="0" u="none" strike="noStrike" kern="1200" dirty="0" smtClean="0">
                <a:solidFill>
                  <a:schemeClr val="tx1"/>
                </a:solidFill>
                <a:effectLst/>
                <a:latin typeface="Arial" charset="0"/>
                <a:ea typeface="+mn-ea"/>
                <a:cs typeface="Arial" charset="0"/>
                <a:sym typeface="Arial"/>
              </a:rPr>
              <a:t>business profile  (e.g., asset quality, liquidity, concentrations) are consistent with stakeholder expectations for prudent</a:t>
            </a:r>
            <a:r>
              <a:rPr lang="en-GB" sz="1200" b="0" i="0" u="none" strike="noStrike" kern="1200" baseline="0" dirty="0" smtClean="0">
                <a:solidFill>
                  <a:schemeClr val="tx1"/>
                </a:solidFill>
                <a:effectLst/>
                <a:latin typeface="Arial" charset="0"/>
                <a:ea typeface="+mn-ea"/>
                <a:cs typeface="Arial" charset="0"/>
                <a:sym typeface="Arial"/>
              </a:rPr>
              <a:t> risk management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Minimize</a:t>
            </a:r>
            <a:r>
              <a:rPr lang="en-US" sz="1200" b="1" i="0" u="none" strike="noStrike" kern="1200" baseline="0" dirty="0" smtClean="0">
                <a:solidFill>
                  <a:schemeClr val="tx1"/>
                </a:solidFill>
                <a:effectLst/>
                <a:latin typeface="Arial" charset="0"/>
                <a:ea typeface="+mn-ea"/>
                <a:cs typeface="Arial" charset="0"/>
                <a:sym typeface="Arial"/>
              </a:rPr>
              <a:t> </a:t>
            </a:r>
            <a:r>
              <a:rPr lang="en-US" sz="1200" b="1" i="0" u="none" strike="noStrike" kern="1200" dirty="0" smtClean="0">
                <a:solidFill>
                  <a:schemeClr val="tx1"/>
                </a:solidFill>
                <a:effectLst/>
                <a:latin typeface="Arial" charset="0"/>
                <a:ea typeface="+mn-ea"/>
                <a:cs typeface="Arial" charset="0"/>
                <a:sym typeface="Arial"/>
              </a:rPr>
              <a:t>risks that do not generate incremental earnings: </a:t>
            </a:r>
            <a:r>
              <a:rPr lang="en-GB" sz="1200" b="0" i="0" u="none" strike="noStrike" kern="1200" dirty="0" smtClean="0">
                <a:solidFill>
                  <a:schemeClr val="tx1"/>
                </a:solidFill>
                <a:effectLst/>
                <a:latin typeface="Arial" charset="0"/>
                <a:ea typeface="+mn-ea"/>
                <a:cs typeface="Arial" charset="0"/>
                <a:sym typeface="Arial"/>
              </a:rPr>
              <a:t>Establish</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Board-level expectations for processes and controls in place for non-financial risks</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(e.g., no tolerance for breaches of code of conduct)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Comply with Group-level</a:t>
            </a:r>
            <a:r>
              <a:rPr lang="en-US" sz="1200" b="1" i="0" u="none" strike="noStrike" kern="1200" baseline="0" dirty="0" smtClean="0">
                <a:solidFill>
                  <a:schemeClr val="tx1"/>
                </a:solidFill>
                <a:effectLst/>
                <a:latin typeface="Arial" charset="0"/>
                <a:ea typeface="+mn-ea"/>
                <a:cs typeface="Arial" charset="0"/>
                <a:sym typeface="Arial"/>
              </a:rPr>
              <a:t> Risk A</a:t>
            </a:r>
            <a:r>
              <a:rPr lang="en-US" sz="1200" b="1" i="0" u="none" strike="noStrike" kern="1200" dirty="0" smtClean="0">
                <a:solidFill>
                  <a:schemeClr val="tx1"/>
                </a:solidFill>
                <a:effectLst/>
                <a:latin typeface="Arial" charset="0"/>
                <a:ea typeface="+mn-ea"/>
                <a:cs typeface="Arial" charset="0"/>
                <a:sym typeface="Arial"/>
              </a:rPr>
              <a:t>ppetite expectations: </a:t>
            </a:r>
            <a:r>
              <a:rPr lang="en-GB" sz="1200" b="0" i="0" u="none" strike="noStrike" kern="1200" dirty="0" smtClean="0">
                <a:solidFill>
                  <a:schemeClr val="tx1"/>
                </a:solidFill>
                <a:effectLst/>
                <a:latin typeface="Arial" charset="0"/>
                <a:ea typeface="+mn-ea"/>
                <a:cs typeface="Arial" charset="0"/>
                <a:sym typeface="Arial"/>
              </a:rPr>
              <a:t>I</a:t>
            </a:r>
            <a:r>
              <a:rPr lang="en-GB" sz="1200" b="0" i="0" u="none" strike="noStrike" kern="1200" baseline="0" dirty="0" smtClean="0">
                <a:solidFill>
                  <a:schemeClr val="tx1"/>
                </a:solidFill>
                <a:effectLst/>
                <a:latin typeface="Arial" charset="0"/>
                <a:ea typeface="+mn-ea"/>
                <a:cs typeface="Arial" charset="0"/>
                <a:sym typeface="Arial"/>
              </a:rPr>
              <a:t>ncl</a:t>
            </a:r>
            <a:r>
              <a:rPr lang="en-GB" sz="1200" b="0" i="0" u="none" strike="noStrike" kern="1200" dirty="0" smtClean="0">
                <a:solidFill>
                  <a:schemeClr val="tx1"/>
                </a:solidFill>
                <a:effectLst/>
                <a:latin typeface="Arial" charset="0"/>
                <a:ea typeface="+mn-ea"/>
                <a:cs typeface="Arial" charset="0"/>
                <a:sym typeface="Arial"/>
              </a:rPr>
              <a:t>ude</a:t>
            </a:r>
            <a:r>
              <a:rPr lang="en-GB" sz="1200" b="0" i="0" u="none" strike="noStrike" kern="1200" baseline="0" dirty="0" smtClean="0">
                <a:solidFill>
                  <a:schemeClr val="tx1"/>
                </a:solidFill>
                <a:effectLst/>
                <a:latin typeface="Arial" charset="0"/>
                <a:ea typeface="+mn-ea"/>
                <a:cs typeface="Arial" charset="0"/>
                <a:sym typeface="Arial"/>
              </a:rPr>
              <a:t> </a:t>
            </a:r>
            <a:r>
              <a:rPr lang="en-US" sz="1200" b="0" i="0" u="none" strike="noStrike" kern="1200" dirty="0" smtClean="0">
                <a:solidFill>
                  <a:schemeClr val="tx1"/>
                </a:solidFill>
                <a:effectLst/>
                <a:latin typeface="Arial" charset="0"/>
                <a:ea typeface="+mn-ea"/>
                <a:cs typeface="Arial" charset="0"/>
                <a:sym typeface="Arial"/>
              </a:rPr>
              <a:t>metrics and adhere to limits agreed</a:t>
            </a:r>
            <a:r>
              <a:rPr lang="en-US" sz="1200" b="0" i="0" u="none" strike="noStrike" kern="1200" baseline="0" dirty="0" smtClean="0">
                <a:solidFill>
                  <a:schemeClr val="tx1"/>
                </a:solidFill>
                <a:effectLst/>
                <a:latin typeface="Arial" charset="0"/>
                <a:ea typeface="+mn-ea"/>
                <a:cs typeface="Arial" charset="0"/>
                <a:sym typeface="Arial"/>
              </a:rPr>
              <a:t> with </a:t>
            </a:r>
            <a:r>
              <a:rPr lang="en-US" sz="1200" b="0" i="0" u="none" strike="noStrike" kern="1200" dirty="0" smtClean="0">
                <a:solidFill>
                  <a:schemeClr val="tx1"/>
                </a:solidFill>
                <a:effectLst/>
                <a:latin typeface="Arial" charset="0"/>
                <a:ea typeface="+mn-ea"/>
                <a:cs typeface="Arial" charset="0"/>
                <a:sym typeface="Arial"/>
              </a:rPr>
              <a:t>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sym typeface="Arial"/>
              </a:rPr>
              <a:t>The RAS Risk Taxonomy is broadly aligned with the Enterprise Risk Management (ERM) Framework, modified with several key changes in order to </a:t>
            </a:r>
            <a:r>
              <a:rPr lang="en-US" sz="1200" u="none" kern="1200" dirty="0" smtClean="0">
                <a:solidFill>
                  <a:schemeClr val="tx1"/>
                </a:solidFill>
                <a:effectLst/>
                <a:latin typeface="Arial" charset="0"/>
                <a:ea typeface="+mn-ea"/>
                <a:cs typeface="Arial" charset="0"/>
                <a:sym typeface="Arial"/>
              </a:rPr>
              <a:t>reflect individual risks that management wanted to emphasize and place limits against in the Risk Appetite Statement: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Capital Adequacy is added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Residual value risk is split out of credit risk into its own category</a:t>
            </a:r>
            <a:r>
              <a:rPr lang="en-US" sz="1200" kern="1200" baseline="0" dirty="0" smtClean="0">
                <a:solidFill>
                  <a:schemeClr val="tx1"/>
                </a:solidFill>
                <a:effectLst/>
                <a:latin typeface="Arial" charset="0"/>
                <a:ea typeface="+mn-ea"/>
                <a:cs typeface="Arial" charset="0"/>
                <a:sym typeface="Arial"/>
              </a:rPr>
              <a:t> as it is a focus on management</a:t>
            </a:r>
            <a:r>
              <a:rPr lang="en-US" sz="1200" kern="1200" dirty="0" smtClean="0">
                <a:solidFill>
                  <a:schemeClr val="tx1"/>
                </a:solidFill>
                <a:effectLst/>
                <a:latin typeface="Arial" charset="0"/>
                <a:ea typeface="+mn-ea"/>
                <a:cs typeface="Arial" charset="0"/>
                <a:sym typeface="Arial"/>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Liquidity risk is further specified as liquidity / funding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Market risk is split</a:t>
            </a:r>
            <a:r>
              <a:rPr lang="en-US" sz="1200" kern="1200" baseline="0" dirty="0" smtClean="0">
                <a:solidFill>
                  <a:schemeClr val="tx1"/>
                </a:solidFill>
                <a:effectLst/>
                <a:latin typeface="Arial" charset="0"/>
                <a:ea typeface="+mn-ea"/>
                <a:cs typeface="Arial" charset="0"/>
                <a:sym typeface="Arial"/>
              </a:rPr>
              <a:t> into </a:t>
            </a:r>
            <a:r>
              <a:rPr lang="en-US" sz="1200" kern="1200" dirty="0" smtClean="0">
                <a:solidFill>
                  <a:schemeClr val="tx1"/>
                </a:solidFill>
                <a:effectLst/>
                <a:latin typeface="Arial" charset="0"/>
                <a:ea typeface="+mn-ea"/>
                <a:cs typeface="Arial" charset="0"/>
                <a:sym typeface="Arial"/>
              </a:rPr>
              <a:t>trading risk and interest rate risk in the banking book (IRRBB)</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Strategic risk is further specified to strategic / business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Compliance and reputational risk</a:t>
            </a:r>
            <a:r>
              <a:rPr lang="en-US" sz="1200" kern="1200" baseline="0" dirty="0" smtClean="0">
                <a:solidFill>
                  <a:schemeClr val="tx1"/>
                </a:solidFill>
                <a:effectLst/>
                <a:latin typeface="Arial" charset="0"/>
                <a:ea typeface="+mn-ea"/>
                <a:cs typeface="Arial" charset="0"/>
                <a:sym typeface="Arial"/>
              </a:rPr>
              <a:t> </a:t>
            </a:r>
            <a:r>
              <a:rPr lang="en-US" sz="1200" kern="1200" dirty="0" smtClean="0">
                <a:solidFill>
                  <a:schemeClr val="tx1"/>
                </a:solidFill>
                <a:effectLst/>
                <a:latin typeface="Arial" charset="0"/>
                <a:ea typeface="+mn-ea"/>
                <a:cs typeface="Arial" charset="0"/>
                <a:sym typeface="Arial"/>
              </a:rPr>
              <a:t>are combined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13</a:t>
            </a:fld>
            <a:endParaRPr lang="en-US"/>
          </a:p>
        </p:txBody>
      </p:sp>
      <p:sp>
        <p:nvSpPr>
          <p:cNvPr id="82946" name="Rectangle 7"/>
          <p:cNvSpPr txBox="1">
            <a:spLocks noGrp="1" noChangeArrowheads="1"/>
          </p:cNvSpPr>
          <p:nvPr/>
        </p:nvSpPr>
        <p:spPr bwMode="auto">
          <a:xfrm>
            <a:off x="3971083" y="8830313"/>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1" tIns="46656" rIns="93311" bIns="46656"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4932" y="4415158"/>
            <a:ext cx="5140538" cy="418369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14</a:t>
            </a:fld>
            <a:endParaRPr lang="en-US"/>
          </a:p>
        </p:txBody>
      </p:sp>
      <p:sp>
        <p:nvSpPr>
          <p:cNvPr id="87042" name="Rectangle 2"/>
          <p:cNvSpPr>
            <a:spLocks noGrp="1" noRot="1" noChangeAspect="1" noChangeArrowheads="1" noTextEdit="1"/>
          </p:cNvSpPr>
          <p:nvPr>
            <p:ph type="sldImg"/>
          </p:nvPr>
        </p:nvSpPr>
        <p:spPr>
          <a:xfrm>
            <a:off x="1065213" y="698500"/>
            <a:ext cx="4879975" cy="3486150"/>
          </a:xfrm>
          <a:ln/>
        </p:spPr>
      </p:sp>
      <p:sp>
        <p:nvSpPr>
          <p:cNvPr id="87043" name="Rectangle 3"/>
          <p:cNvSpPr>
            <a:spLocks noGrp="1" noChangeArrowheads="1"/>
          </p:cNvSpPr>
          <p:nvPr>
            <p:ph type="body" idx="1"/>
          </p:nvPr>
        </p:nvSpPr>
        <p:spPr>
          <a:xfrm>
            <a:off x="700408" y="4416742"/>
            <a:ext cx="5609588" cy="4182112"/>
          </a:xfrm>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15</a:t>
            </a:fld>
            <a:endParaRPr lang="en-US" dirty="0"/>
          </a:p>
        </p:txBody>
      </p:sp>
    </p:spTree>
    <p:extLst>
      <p:ext uri="{BB962C8B-B14F-4D97-AF65-F5344CB8AC3E}">
        <p14:creationId xmlns:p14="http://schemas.microsoft.com/office/powerpoint/2010/main" val="4023425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1"/>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0"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1"/>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0" y="1435101"/>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4"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4"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4"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1600201"/>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5"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4"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1"/>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4"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3826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95440639"/>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7035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7226053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6"/>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0" y="1600201"/>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image" Target="../media/image3.wmf"/><Relationship Id="rId3" Type="http://schemas.openxmlformats.org/officeDocument/2006/relationships/slideLayout" Target="../slideLayouts/slideLayout22.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emf"/><Relationship Id="rId5" Type="http://schemas.openxmlformats.org/officeDocument/2006/relationships/slideLayout" Target="../slideLayouts/slideLayout24.xml"/><Relationship Id="rId10" Type="http://schemas.openxmlformats.org/officeDocument/2006/relationships/oleObject" Target="../embeddings/oleObject3.bin"/><Relationship Id="rId4" Type="http://schemas.openxmlformats.org/officeDocument/2006/relationships/slideLayout" Target="../slideLayouts/slideLayout23.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4817701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6652"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 id="2147483818" r:id="rId6"/>
    <p:sldLayoutId id="2147483819" r:id="rId7"/>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7"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7"/>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49"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161"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9" Type="http://schemas.openxmlformats.org/officeDocument/2006/relationships/tags" Target="../tags/tag48.xml"/><Relationship Id="rId3" Type="http://schemas.openxmlformats.org/officeDocument/2006/relationships/tags" Target="../tags/tag12.xml"/><Relationship Id="rId21" Type="http://schemas.openxmlformats.org/officeDocument/2006/relationships/tags" Target="../tags/tag30.xml"/><Relationship Id="rId34" Type="http://schemas.openxmlformats.org/officeDocument/2006/relationships/tags" Target="../tags/tag43.xml"/><Relationship Id="rId42" Type="http://schemas.openxmlformats.org/officeDocument/2006/relationships/tags" Target="../tags/tag51.xml"/><Relationship Id="rId47" Type="http://schemas.openxmlformats.org/officeDocument/2006/relationships/oleObject" Target="../embeddings/oleObject10.bin"/><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33" Type="http://schemas.openxmlformats.org/officeDocument/2006/relationships/tags" Target="../tags/tag42.xml"/><Relationship Id="rId38" Type="http://schemas.openxmlformats.org/officeDocument/2006/relationships/tags" Target="../tags/tag47.xml"/><Relationship Id="rId46" Type="http://schemas.openxmlformats.org/officeDocument/2006/relationships/image" Target="../media/image7.emf"/><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tags" Target="../tags/tag38.xml"/><Relationship Id="rId41" Type="http://schemas.openxmlformats.org/officeDocument/2006/relationships/tags" Target="../tags/tag50.xml"/><Relationship Id="rId1" Type="http://schemas.openxmlformats.org/officeDocument/2006/relationships/vmlDrawing" Target="../drawings/vmlDrawing9.v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32" Type="http://schemas.openxmlformats.org/officeDocument/2006/relationships/tags" Target="../tags/tag41.xml"/><Relationship Id="rId37" Type="http://schemas.openxmlformats.org/officeDocument/2006/relationships/tags" Target="../tags/tag46.xml"/><Relationship Id="rId40" Type="http://schemas.openxmlformats.org/officeDocument/2006/relationships/tags" Target="../tags/tag49.xml"/><Relationship Id="rId45" Type="http://schemas.openxmlformats.org/officeDocument/2006/relationships/oleObject" Target="../embeddings/oleObject9.bin"/><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36" Type="http://schemas.openxmlformats.org/officeDocument/2006/relationships/tags" Target="../tags/tag45.xml"/><Relationship Id="rId10" Type="http://schemas.openxmlformats.org/officeDocument/2006/relationships/tags" Target="../tags/tag19.xml"/><Relationship Id="rId19" Type="http://schemas.openxmlformats.org/officeDocument/2006/relationships/tags" Target="../tags/tag28.xml"/><Relationship Id="rId31" Type="http://schemas.openxmlformats.org/officeDocument/2006/relationships/tags" Target="../tags/tag40.xml"/><Relationship Id="rId44" Type="http://schemas.openxmlformats.org/officeDocument/2006/relationships/notesSlide" Target="../notesSlides/notesSlide10.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tags" Target="../tags/tag39.xml"/><Relationship Id="rId35" Type="http://schemas.openxmlformats.org/officeDocument/2006/relationships/tags" Target="../tags/tag44.xml"/><Relationship Id="rId43" Type="http://schemas.openxmlformats.org/officeDocument/2006/relationships/slideLayout" Target="../slideLayouts/slideLayout3.xml"/><Relationship Id="rId48" Type="http://schemas.openxmlformats.org/officeDocument/2006/relationships/image" Target="../media/image9.emf"/></Relationships>
</file>

<file path=ppt/slides/_rels/slide18.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9" Type="http://schemas.openxmlformats.org/officeDocument/2006/relationships/notesSlide" Target="../notesSlides/notesSlide11.xml"/><Relationship Id="rId3" Type="http://schemas.openxmlformats.org/officeDocument/2006/relationships/tags" Target="../tags/tag53.xml"/><Relationship Id="rId21" Type="http://schemas.openxmlformats.org/officeDocument/2006/relationships/tags" Target="../tags/tag71.xml"/><Relationship Id="rId34" Type="http://schemas.openxmlformats.org/officeDocument/2006/relationships/tags" Target="../tags/tag84.xml"/><Relationship Id="rId42" Type="http://schemas.openxmlformats.org/officeDocument/2006/relationships/oleObject" Target="../embeddings/oleObject12.bin"/><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33" Type="http://schemas.openxmlformats.org/officeDocument/2006/relationships/tags" Target="../tags/tag83.xml"/><Relationship Id="rId38" Type="http://schemas.openxmlformats.org/officeDocument/2006/relationships/slideLayout" Target="../slideLayouts/slideLayout3.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tags" Target="../tags/tag79.xml"/><Relationship Id="rId41" Type="http://schemas.openxmlformats.org/officeDocument/2006/relationships/image" Target="../media/image7.emf"/><Relationship Id="rId1" Type="http://schemas.openxmlformats.org/officeDocument/2006/relationships/vmlDrawing" Target="../drawings/vmlDrawing10.v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32" Type="http://schemas.openxmlformats.org/officeDocument/2006/relationships/tags" Target="../tags/tag82.xml"/><Relationship Id="rId37" Type="http://schemas.openxmlformats.org/officeDocument/2006/relationships/tags" Target="../tags/tag87.xml"/><Relationship Id="rId40" Type="http://schemas.openxmlformats.org/officeDocument/2006/relationships/oleObject" Target="../embeddings/oleObject11.bin"/><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tags" Target="../tags/tag78.xml"/><Relationship Id="rId36" Type="http://schemas.openxmlformats.org/officeDocument/2006/relationships/tags" Target="../tags/tag86.xml"/><Relationship Id="rId10" Type="http://schemas.openxmlformats.org/officeDocument/2006/relationships/tags" Target="../tags/tag60.xml"/><Relationship Id="rId19" Type="http://schemas.openxmlformats.org/officeDocument/2006/relationships/tags" Target="../tags/tag69.xml"/><Relationship Id="rId31" Type="http://schemas.openxmlformats.org/officeDocument/2006/relationships/tags" Target="../tags/tag8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 Id="rId30" Type="http://schemas.openxmlformats.org/officeDocument/2006/relationships/tags" Target="../tags/tag80.xml"/><Relationship Id="rId35" Type="http://schemas.openxmlformats.org/officeDocument/2006/relationships/tags" Target="../tags/tag85.xml"/><Relationship Id="rId43"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Board of Directors</a:t>
            </a:r>
            <a:endParaRPr lang="en-US" altLang="en-US" sz="3200" dirty="0">
              <a:solidFill>
                <a:schemeClr val="bg1"/>
              </a:solidFill>
            </a:endParaRPr>
          </a:p>
          <a:p>
            <a:pPr algn="l" eaLnBrk="1" hangingPunct="1"/>
            <a:r>
              <a:rPr lang="en-US" altLang="en-US" sz="3200" dirty="0" smtClean="0">
                <a:solidFill>
                  <a:schemeClr val="bg1"/>
                </a:solidFill>
              </a:rPr>
              <a:t>September 25,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Proposal</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Scott Powell, Chief Executive Officer SHUSA</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Scott Powell, CEO; Brian Gunn, Chief Risk Officer SHUSA</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approval</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September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
        <p:nvSpPr>
          <p:cNvPr id="11" name="Rectangle 10"/>
          <p:cNvSpPr/>
          <p:nvPr/>
        </p:nvSpPr>
        <p:spPr bwMode="auto">
          <a:xfrm>
            <a:off x="9838807" y="4004841"/>
            <a:ext cx="1648307" cy="729205"/>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ea typeface="ＭＳ Ｐゴシック" pitchFamily="-112" charset="-128"/>
                <a:cs typeface="ＭＳ Ｐゴシック" pitchFamily="-112" charset="-128"/>
              </a:rPr>
              <a:t>&lt;&lt; Additional version for Risk Committee</a:t>
            </a:r>
            <a:r>
              <a:rPr kumimoji="0" lang="en-US" sz="1200" b="0" i="0" u="none" strike="noStrike" cap="none" normalizeH="0" dirty="0" smtClean="0">
                <a:ln>
                  <a:noFill/>
                </a:ln>
                <a:solidFill>
                  <a:schemeClr val="tx1"/>
                </a:solidFill>
                <a:effectLst/>
                <a:ea typeface="ＭＳ Ｐゴシック" pitchFamily="-112" charset="-128"/>
                <a:cs typeface="ＭＳ Ｐゴシック" pitchFamily="-112" charset="-128"/>
              </a:rPr>
              <a:t> for Sept 24th</a:t>
            </a:r>
            <a:endParaRPr kumimoji="0" lang="en-US" sz="12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838093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(5/5)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60943836"/>
              </p:ext>
            </p:extLst>
          </p:nvPr>
        </p:nvGraphicFramePr>
        <p:xfrm>
          <a:off x="407775" y="1344907"/>
          <a:ext cx="8814015" cy="461772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Strategic</a:t>
                      </a:r>
                      <a:r>
                        <a:rPr lang="en-US" sz="1100" b="1" baseline="0" dirty="0" smtClean="0"/>
                        <a:t> risk</a:t>
                      </a:r>
                      <a:endParaRPr lang="en-US" sz="1100" b="1" dirty="0" smtClean="0"/>
                    </a:p>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$2BN less than the red limit [</a:t>
                      </a:r>
                      <a:r>
                        <a:rPr lang="en-US" sz="1100" b="0" i="0" kern="1200" baseline="0" dirty="0" smtClean="0">
                          <a:solidFill>
                            <a:schemeClr val="tx1"/>
                          </a:solidFill>
                          <a:latin typeface="+mn-lt"/>
                          <a:ea typeface="+mn-ea"/>
                          <a:cs typeface="+mn-cs"/>
                        </a:rPr>
                        <a:t>$34.4BN]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smtClean="0">
                          <a:solidFill>
                            <a:schemeClr val="tx1"/>
                          </a:solidFill>
                          <a:latin typeface="+mn-lt"/>
                          <a:ea typeface="+mn-ea"/>
                          <a:cs typeface="+mn-cs"/>
                        </a:rPr>
                        <a:t>[</a:t>
                      </a:r>
                      <a:r>
                        <a:rPr lang="en-US" sz="1100" b="0" i="0" kern="1200" baseline="0" smtClean="0">
                          <a:solidFill>
                            <a:schemeClr val="tx1"/>
                          </a:solidFill>
                          <a:latin typeface="+mn-lt"/>
                          <a:ea typeface="+mn-ea"/>
                          <a:cs typeface="+mn-cs"/>
                        </a:rPr>
                        <a:t>$36.4BN</a:t>
                      </a:r>
                      <a:r>
                        <a:rPr lang="en-US" sz="1100" b="0" i="0" kern="1200" baseline="0" dirty="0" smtClean="0">
                          <a:solidFill>
                            <a:schemeClr val="tx1"/>
                          </a:solidFill>
                          <a:latin typeface="+mn-lt"/>
                          <a:ea typeface="+mn-ea"/>
                          <a:cs typeface="+mn-cs"/>
                        </a:rPr>
                        <a:t>]</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3</a:t>
                      </a:r>
                    </a:p>
                    <a:p>
                      <a:pPr marL="171450" marR="0" indent="-171450">
                        <a:spcBef>
                          <a:spcPts val="0"/>
                        </a:spcBef>
                        <a:spcAft>
                          <a:spcPts val="0"/>
                        </a:spcAft>
                        <a:buFont typeface="Arial" panose="020B0604020202020204" pitchFamily="34" charset="0"/>
                        <a:buChar char="•"/>
                      </a:pPr>
                      <a:r>
                        <a:rPr lang="en-US" sz="1100" b="0" dirty="0" smtClean="0">
                          <a:effectLst/>
                        </a:rPr>
                        <a:t>SHUSA – 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 – 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 – 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 – 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 – 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 – 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 – 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3">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J.D. Power score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spcBef>
                          <a:spcPts val="0"/>
                        </a:spcBef>
                        <a:spcAft>
                          <a:spcPts val="0"/>
                        </a:spcAft>
                      </a:pPr>
                      <a:r>
                        <a:rPr lang="en-US" sz="1100" b="1" dirty="0" smtClean="0">
                          <a:solidFill>
                            <a:srgbClr val="FF0000"/>
                          </a:solidFill>
                          <a:effectLst/>
                          <a:latin typeface="Arial "/>
                          <a:ea typeface="Calibri"/>
                          <a:cs typeface="Times New Roman"/>
                        </a:rPr>
                        <a:t>742</a:t>
                      </a:r>
                      <a:r>
                        <a:rPr lang="en-US" sz="1100" b="1" baseline="30000" dirty="0" smtClean="0">
                          <a:solidFill>
                            <a:srgbClr val="FF0000"/>
                          </a:solidFill>
                          <a:effectLst/>
                          <a:latin typeface="Arial "/>
                          <a:ea typeface="Calibri"/>
                          <a:cs typeface="Times New Roman"/>
                        </a:rPr>
                        <a:t>5</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788</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765</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Oval 6"/>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Oval 8"/>
          <p:cNvSpPr/>
          <p:nvPr/>
        </p:nvSpPr>
        <p:spPr bwMode="auto">
          <a:xfrm>
            <a:off x="110398" y="67088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0" name="Rectangle 9"/>
          <p:cNvSpPr/>
          <p:nvPr/>
        </p:nvSpPr>
        <p:spPr>
          <a:xfrm>
            <a:off x="344556" y="6101382"/>
            <a:ext cx="6974237" cy="830997"/>
          </a:xfrm>
          <a:prstGeom prst="rect">
            <a:avLst/>
          </a:prstGeom>
        </p:spPr>
        <p:txBody>
          <a:bodyPr wrap="square">
            <a:spAutoFit/>
          </a:bodyPr>
          <a:lstStyle/>
          <a:p>
            <a:pPr marL="0" lvl="1" algn="l">
              <a:lnSpc>
                <a:spcPct val="100000"/>
              </a:lnSpc>
            </a:pPr>
            <a:r>
              <a:rPr lang="en-US" sz="800" b="1" dirty="0" smtClean="0">
                <a:latin typeface="Arial"/>
              </a:rPr>
              <a:t>Note: all monthly actuals as of July 2015 unless otherwise noted</a:t>
            </a:r>
          </a:p>
          <a:p>
            <a:pPr marL="228600" lvl="1" indent="-228600" algn="l">
              <a:lnSpc>
                <a:spcPct val="100000"/>
              </a:lnSpc>
              <a:buFontTx/>
              <a:buAutoNum type="arabicPeriod"/>
            </a:pPr>
            <a:r>
              <a:rPr lang="en-US" sz="800" dirty="0">
                <a:solidFill>
                  <a:schemeClr val="bg1"/>
                </a:solidFill>
                <a:latin typeface="Arial"/>
                <a:sym typeface="Arial"/>
              </a:rPr>
              <a:t>Operational risk metric limits are set per quarter (quarterly gross losses / gross margin and frequency of events &gt;$200K in losses per quarter)</a:t>
            </a:r>
          </a:p>
          <a:p>
            <a:pPr marL="228600" lvl="1" indent="-228600" algn="l">
              <a:lnSpc>
                <a:spcPct val="100000"/>
              </a:lnSpc>
              <a:buFontTx/>
              <a:buAutoNum type="arabicPeriod"/>
            </a:pPr>
            <a:r>
              <a:rPr lang="en-US" sz="800" dirty="0">
                <a:solidFill>
                  <a:schemeClr val="bg1"/>
                </a:solidFill>
                <a:latin typeface="Arial"/>
                <a:sym typeface="Arial"/>
              </a:rPr>
              <a:t>Actuals as of </a:t>
            </a:r>
            <a:r>
              <a:rPr lang="en-US" sz="800" dirty="0">
                <a:solidFill>
                  <a:srgbClr val="FFFFFF"/>
                </a:solidFill>
                <a:latin typeface="Arial"/>
                <a:sym typeface="Arial"/>
              </a:rPr>
              <a:t>Q2 2015</a:t>
            </a:r>
          </a:p>
          <a:p>
            <a:pPr marL="228600" lvl="1" indent="-228600" algn="l">
              <a:lnSpc>
                <a:spcPct val="100000"/>
              </a:lnSpc>
              <a:buFontTx/>
              <a:buAutoNum type="arabicPeriod"/>
            </a:pPr>
            <a:r>
              <a:rPr lang="en-US" sz="800" dirty="0">
                <a:solidFill>
                  <a:srgbClr val="FFFFFF"/>
                </a:solidFill>
                <a:latin typeface="Arial"/>
                <a:sym typeface="Arial"/>
              </a:rPr>
              <a:t>As of August 17, </a:t>
            </a:r>
            <a:r>
              <a:rPr lang="en-US" sz="800" dirty="0" smtClean="0">
                <a:solidFill>
                  <a:srgbClr val="FFFFFF"/>
                </a:solidFill>
                <a:latin typeface="Arial"/>
                <a:sym typeface="Arial"/>
              </a:rPr>
              <a:t>2015</a:t>
            </a:r>
          </a:p>
          <a:p>
            <a:pPr marL="228600" lvl="1" indent="-228600" algn="l">
              <a:lnSpc>
                <a:spcPct val="100000"/>
              </a:lnSpc>
              <a:buFontTx/>
              <a:buAutoNum type="arabicPeriod"/>
            </a:pPr>
            <a:r>
              <a:rPr lang="en-US" sz="800" dirty="0">
                <a:solidFill>
                  <a:srgbClr val="FFFFFF"/>
                </a:solidFill>
                <a:latin typeface="Arial"/>
                <a:sym typeface="Arial"/>
              </a:rPr>
              <a:t>For those portfolios exposing SCUSA to Reputational </a:t>
            </a:r>
            <a:r>
              <a:rPr lang="en-US" sz="800" dirty="0" smtClean="0">
                <a:solidFill>
                  <a:srgbClr val="FFFFFF"/>
                </a:solidFill>
                <a:latin typeface="Arial"/>
                <a:sym typeface="Arial"/>
              </a:rPr>
              <a:t>risk</a:t>
            </a:r>
          </a:p>
          <a:p>
            <a:pPr marL="228600" lvl="1" indent="-228600" algn="l">
              <a:lnSpc>
                <a:spcPct val="100000"/>
              </a:lnSpc>
              <a:buFontTx/>
              <a:buAutoNum type="arabicPeriod"/>
            </a:pPr>
            <a:r>
              <a:rPr lang="en-US" sz="800" dirty="0" smtClean="0">
                <a:solidFill>
                  <a:srgbClr val="FFFFFF"/>
                </a:solidFill>
                <a:latin typeface="Arial"/>
                <a:sym typeface="Arial"/>
              </a:rPr>
              <a:t>As of Q1 2015</a:t>
            </a:r>
            <a:endParaRPr lang="en-US" sz="800" dirty="0">
              <a:solidFill>
                <a:srgbClr val="FFFFFF"/>
              </a:solidFill>
              <a:latin typeface="Arial"/>
              <a:sym typeface="Arial"/>
            </a:endParaRPr>
          </a:p>
        </p:txBody>
      </p:sp>
      <p:sp>
        <p:nvSpPr>
          <p:cNvPr id="11" name="Oval 10"/>
          <p:cNvSpPr/>
          <p:nvPr/>
        </p:nvSpPr>
        <p:spPr bwMode="auto">
          <a:xfrm>
            <a:off x="103774" y="99945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Oval 12"/>
          <p:cNvSpPr/>
          <p:nvPr/>
        </p:nvSpPr>
        <p:spPr bwMode="auto">
          <a:xfrm>
            <a:off x="103774" y="131360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2589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211983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27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Glossary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4921409"/>
              </p:ext>
            </p:extLst>
          </p:nvPr>
        </p:nvGraphicFramePr>
        <p:xfrm>
          <a:off x="529389" y="833035"/>
          <a:ext cx="8595360" cy="5029200"/>
        </p:xfrm>
        <a:graphic>
          <a:graphicData uri="http://schemas.openxmlformats.org/drawingml/2006/table">
            <a:tbl>
              <a:tblPr firstRow="1" bandRow="1">
                <a:tableStyleId>{839DD9DD-9E6C-4910-8AC0-68ADFF6A6AFC}</a:tableStyleId>
              </a:tblPr>
              <a:tblGrid>
                <a:gridCol w="847546"/>
                <a:gridCol w="3450134"/>
                <a:gridCol w="847546"/>
                <a:gridCol w="3450134"/>
              </a:tblGrid>
              <a:tr h="457200">
                <a:tc>
                  <a:txBody>
                    <a:bodyPr/>
                    <a:lstStyle/>
                    <a:p>
                      <a:pPr algn="ctr" rtl="0" fontAlgn="ctr"/>
                      <a:r>
                        <a:rPr lang="en-US" sz="1200" b="1" i="0" u="none" strike="noStrike" dirty="0">
                          <a:solidFill>
                            <a:srgbClr val="000000"/>
                          </a:solidFill>
                          <a:effectLst/>
                          <a:latin typeface="Arial"/>
                        </a:rPr>
                        <a:t>BHC</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Bank Holding Company</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P&amp;L</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Profit and Loss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C&amp;I</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a:solidFill>
                            <a:srgbClr val="000000"/>
                          </a:solidFill>
                          <a:effectLst/>
                          <a:latin typeface="Arial"/>
                        </a:rPr>
                        <a:t>Commercial &amp; Industrial</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PBT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Profit before Tax</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CCAR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a:solidFill>
                            <a:srgbClr val="000000"/>
                          </a:solidFill>
                          <a:effectLst/>
                          <a:latin typeface="Arial"/>
                        </a:rPr>
                        <a:t>Comprehensive Capital Analysis and Review</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PCA</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Prompt Corrective Action</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CRO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Chief Risk Officer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PPNR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Pre-Provision Net Revenue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DPD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Days Past Due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RWA</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Risk Weighted Assets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ERMC</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Executive Risk Management Committee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SDART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Santander Drive Auto Receivables Trust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FRB / Fed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Federal Reserve Bank</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TBD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To be defined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GBM</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Global Banking and Markets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14As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CCAR output report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ICAAP </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Internal Capital Adequacy Assessment Process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424B3</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SDART regulatory filing report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LCR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Liquidity Coverage Ratio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9Q</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9 Quarters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NCO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Net Charge Off</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56476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Appendix</a:t>
            </a:r>
            <a:endParaRPr lang="en-US" dirty="0">
              <a:solidFill>
                <a:schemeClr val="tx1"/>
              </a:solidFill>
            </a:endParaRP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74568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830314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9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err="1"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Risk Appetite Statement is anchored in specific objectives for risk taking</a:t>
            </a:r>
            <a:endParaRPr lang="en-US" b="0" dirty="0">
              <a:solidFill>
                <a:srgbClr val="FF0000"/>
              </a:solidFill>
            </a:endParaRPr>
          </a:p>
        </p:txBody>
      </p:sp>
      <p:graphicFrame>
        <p:nvGraphicFramePr>
          <p:cNvPr id="2" name="CONCLUTION_SHAPE"/>
          <p:cNvGraphicFramePr>
            <a:graphicFrameLocks noGrp="1"/>
          </p:cNvGraphicFramePr>
          <p:nvPr>
            <p:ph idx="1"/>
            <p:extLst>
              <p:ext uri="{D42A27DB-BD31-4B8C-83A1-F6EECF244321}">
                <p14:modId xmlns:p14="http://schemas.microsoft.com/office/powerpoint/2010/main" val="3925318589"/>
              </p:ext>
            </p:extLst>
          </p:nvPr>
        </p:nvGraphicFramePr>
        <p:xfrm>
          <a:off x="394322" y="5471365"/>
          <a:ext cx="8821866" cy="518160"/>
        </p:xfrm>
        <a:graphic>
          <a:graphicData uri="http://schemas.openxmlformats.org/drawingml/2006/table">
            <a:tbl>
              <a:tblPr firstRow="1" bandRow="1">
                <a:tableStyleId>{839DD9DD-9E6C-4910-8AC0-68ADFF6A6AFC}</a:tableStyleId>
              </a:tblPr>
              <a:tblGrid>
                <a:gridCol w="8821866"/>
              </a:tblGrid>
              <a:tr h="399487">
                <a:tc>
                  <a:txBody>
                    <a:bodyPr/>
                    <a:lstStyle/>
                    <a:p>
                      <a:pPr marL="0" algn="l" defTabSz="457200" rtl="0" eaLnBrk="1" latinLnBrk="0" hangingPunct="1"/>
                      <a:r>
                        <a:rPr kumimoji="0" lang="en-US" sz="1400" b="1" i="0" u="none" kern="1200" baseline="0" dirty="0" smtClean="0">
                          <a:solidFill>
                            <a:schemeClr val="tx1"/>
                          </a:solidFill>
                          <a:latin typeface="Arial"/>
                          <a:ea typeface="+mn-ea"/>
                          <a:cs typeface="Arial"/>
                          <a:sym typeface="Arial"/>
                        </a:rPr>
                        <a:t>The statements, metrics and limits in the RAS will enable the Board to ensure these overarching objectives are upheld</a:t>
                      </a:r>
                      <a:endParaRPr kumimoji="0" lang="en-US" sz="1400" b="1" i="0" u="none" kern="1200" baseline="0" dirty="0">
                        <a:solidFill>
                          <a:schemeClr val="tx1"/>
                        </a:solidFill>
                        <a:latin typeface="Arial"/>
                        <a:ea typeface="+mn-ea"/>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11" name="Rounded Rectangle 10"/>
          <p:cNvSpPr/>
          <p:nvPr/>
        </p:nvSpPr>
        <p:spPr>
          <a:xfrm rot="3622688">
            <a:off x="501630" y="146305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485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555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500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196489"/>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116037"/>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080536"/>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553839"/>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645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280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321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294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62197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326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65257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40181933"/>
              </p:ext>
            </p:extLst>
          </p:nvPr>
        </p:nvGraphicFramePr>
        <p:xfrm>
          <a:off x="1890160" y="1082728"/>
          <a:ext cx="7279240" cy="4127840"/>
        </p:xfrm>
        <a:graphic>
          <a:graphicData uri="http://schemas.openxmlformats.org/drawingml/2006/table">
            <a:tbl>
              <a:tblPr firstRow="1" bandRow="1">
                <a:tableStyleId>{839DD9DD-9E6C-4910-8AC0-68ADFF6A6AFC}</a:tableStyleId>
              </a:tblPr>
              <a:tblGrid>
                <a:gridCol w="544121"/>
                <a:gridCol w="2010719"/>
                <a:gridCol w="4724400"/>
              </a:tblGrid>
              <a:tr h="0">
                <a:tc>
                  <a:txBody>
                    <a:bodyPr/>
                    <a:lstStyle/>
                    <a:p>
                      <a:endParaRPr lang="en-US" sz="1100" dirty="0"/>
                    </a:p>
                  </a:txBody>
                  <a:tcPr/>
                </a:tc>
                <a:tc>
                  <a:txBody>
                    <a:bodyPr/>
                    <a:lstStyle/>
                    <a:p>
                      <a:r>
                        <a:rPr lang="en-US" sz="1300" dirty="0" smtClean="0"/>
                        <a:t>Objectives</a:t>
                      </a:r>
                      <a:endParaRPr lang="en-US" sz="1300" dirty="0"/>
                    </a:p>
                  </a:txBody>
                  <a:tcPr anchor="b">
                    <a:lnB w="9525" cap="flat" cmpd="sng" algn="ctr">
                      <a:solidFill>
                        <a:schemeClr val="bg2"/>
                      </a:solidFill>
                      <a:prstDash val="solid"/>
                      <a:round/>
                      <a:headEnd type="none" w="med" len="med"/>
                      <a:tailEnd type="none" w="med" len="med"/>
                    </a:lnB>
                  </a:tcPr>
                </a:tc>
                <a:tc>
                  <a:txBody>
                    <a:bodyPr/>
                    <a:lstStyle/>
                    <a:p>
                      <a:r>
                        <a:rPr lang="en-US" sz="1300" dirty="0" smtClean="0"/>
                        <a:t>Manifestation in RAS</a:t>
                      </a:r>
                      <a:endParaRPr lang="en-US" sz="1300" dirty="0"/>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300" b="1" dirty="0" smtClean="0">
                          <a:solidFill>
                            <a:schemeClr val="accent1"/>
                          </a:solidFill>
                        </a:rPr>
                        <a:t>Meet regulatory constraints</a:t>
                      </a:r>
                      <a:endParaRPr lang="en-US" sz="1300" b="1" dirty="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300" b="1" i="1" dirty="0" smtClean="0"/>
                        <a:t>Capital</a:t>
                      </a:r>
                      <a:r>
                        <a:rPr lang="en-GB" sz="1300" dirty="0" smtClean="0"/>
                        <a:t>: </a:t>
                      </a:r>
                      <a:r>
                        <a:rPr lang="en-GB" sz="1300" dirty="0" smtClean="0">
                          <a:solidFill>
                            <a:schemeClr val="tx1"/>
                          </a:solidFill>
                        </a:rPr>
                        <a:t>Ensure</a:t>
                      </a:r>
                      <a:r>
                        <a:rPr lang="en-GB" sz="1300" baseline="0" dirty="0" smtClean="0">
                          <a:solidFill>
                            <a:schemeClr val="tx1"/>
                          </a:solidFill>
                        </a:rPr>
                        <a:t> post-loss capital ratios in CCAR analysis are at or above limits</a:t>
                      </a:r>
                      <a:endParaRPr lang="en-US" sz="1300" dirty="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indent="-171450">
                        <a:buFont typeface="Arial" panose="020B0604020202020204" pitchFamily="34" charset="0"/>
                        <a:buChar char="•"/>
                      </a:pPr>
                      <a:r>
                        <a:rPr lang="en-US" sz="1300" b="1" i="1" dirty="0" smtClean="0">
                          <a:ea typeface="ＭＳ Ｐゴシック" pitchFamily="-112" charset="-128"/>
                          <a:cs typeface="ＭＳ Ｐゴシック" pitchFamily="-112" charset="-128"/>
                        </a:rPr>
                        <a:t>Liquidity</a:t>
                      </a:r>
                      <a:r>
                        <a:rPr lang="en-US" sz="1300" dirty="0" smtClean="0">
                          <a:ea typeface="ＭＳ Ｐゴシック" pitchFamily="-112" charset="-128"/>
                          <a:cs typeface="ＭＳ Ｐゴシック" pitchFamily="-112" charset="-128"/>
                        </a:rPr>
                        <a:t>:</a:t>
                      </a:r>
                      <a:r>
                        <a:rPr lang="en-US" sz="1300" baseline="0" dirty="0" smtClean="0">
                          <a:ea typeface="ＭＳ Ｐゴシック" pitchFamily="-112" charset="-128"/>
                          <a:cs typeface="ＭＳ Ｐゴシック" pitchFamily="-112" charset="-128"/>
                        </a:rPr>
                        <a:t> E</a:t>
                      </a:r>
                      <a:r>
                        <a:rPr lang="en-US" sz="1300" dirty="0" smtClean="0">
                          <a:ea typeface="ＭＳ Ｐゴシック" pitchFamily="-112" charset="-128"/>
                          <a:cs typeface="ＭＳ Ｐゴシック" pitchFamily="-112" charset="-128"/>
                        </a:rPr>
                        <a:t>nsure</a:t>
                      </a:r>
                      <a:r>
                        <a:rPr lang="en-US" sz="1300" baseline="0" dirty="0" smtClean="0">
                          <a:ea typeface="ＭＳ Ｐゴシック" pitchFamily="-112" charset="-128"/>
                          <a:cs typeface="ＭＳ Ｐゴシック" pitchFamily="-112" charset="-128"/>
                        </a:rPr>
                        <a:t> cash flow profile keeps </a:t>
                      </a:r>
                      <a:r>
                        <a:rPr lang="en-US" sz="1300" dirty="0" smtClean="0">
                          <a:ea typeface="ＭＳ Ｐゴシック" pitchFamily="-112" charset="-128"/>
                          <a:cs typeface="ＭＳ Ｐゴシック" pitchFamily="-112" charset="-128"/>
                        </a:rPr>
                        <a:t>LCR at</a:t>
                      </a:r>
                      <a:r>
                        <a:rPr lang="en-US" sz="1300" baseline="0" dirty="0" smtClean="0">
                          <a:ea typeface="ＭＳ Ｐゴシック" pitchFamily="-112" charset="-128"/>
                          <a:cs typeface="ＭＳ Ｐゴシック" pitchFamily="-112" charset="-128"/>
                        </a:rPr>
                        <a:t> or above limits</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Sustain </a:t>
                      </a:r>
                      <a:r>
                        <a:rPr lang="en-US" sz="1300" b="1" kern="1200" baseline="0" dirty="0" smtClean="0">
                          <a:solidFill>
                            <a:schemeClr val="accent1"/>
                          </a:solidFill>
                          <a:latin typeface="+mn-lt"/>
                          <a:ea typeface="+mn-ea"/>
                          <a:cs typeface="+mn-cs"/>
                        </a:rPr>
                        <a:t>confidence of external stakeholders (e.g., rating agencies)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dirty="0" smtClean="0"/>
                        <a:t>Ensure</a:t>
                      </a:r>
                      <a:r>
                        <a:rPr lang="en-GB" sz="1300" baseline="0" dirty="0" smtClean="0"/>
                        <a:t> c</a:t>
                      </a:r>
                      <a:r>
                        <a:rPr lang="en-GB" sz="1300" dirty="0" smtClean="0"/>
                        <a:t>haracteristics of the balance</a:t>
                      </a:r>
                      <a:r>
                        <a:rPr lang="en-GB" sz="1300" baseline="0" dirty="0" smtClean="0"/>
                        <a:t> sheet, earnings and </a:t>
                      </a:r>
                      <a:r>
                        <a:rPr lang="en-GB" sz="1300" dirty="0" smtClean="0"/>
                        <a:t>business profile  (e.g., asset quality, liquidity, concentrations) are consistent with stakeholder expectations for prudent</a:t>
                      </a:r>
                      <a:r>
                        <a:rPr lang="en-GB" sz="1300" baseline="0" dirty="0" smtClean="0"/>
                        <a:t> risk management</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dirty="0" smtClean="0">
                          <a:solidFill>
                            <a:schemeClr val="accent1"/>
                          </a:solidFill>
                          <a:latin typeface="+mn-lt"/>
                          <a:ea typeface="+mn-ea"/>
                          <a:cs typeface="+mn-cs"/>
                        </a:rPr>
                        <a:t>Minimize</a:t>
                      </a:r>
                      <a:r>
                        <a:rPr lang="en-US" sz="1300" b="1" kern="1200" baseline="0" dirty="0" smtClean="0">
                          <a:solidFill>
                            <a:schemeClr val="accent1"/>
                          </a:solidFill>
                          <a:latin typeface="+mn-lt"/>
                          <a:ea typeface="+mn-ea"/>
                          <a:cs typeface="+mn-cs"/>
                        </a:rPr>
                        <a:t> </a:t>
                      </a:r>
                      <a:r>
                        <a:rPr lang="en-US" sz="1300" b="1" kern="1200" dirty="0" smtClean="0">
                          <a:solidFill>
                            <a:schemeClr val="accent1"/>
                          </a:solidFill>
                          <a:latin typeface="+mn-lt"/>
                          <a:ea typeface="+mn-ea"/>
                          <a:cs typeface="+mn-cs"/>
                        </a:rPr>
                        <a:t>risks that do not generate incremental earnings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Establish</a:t>
                      </a:r>
                      <a:r>
                        <a:rPr lang="en-GB" sz="1300" kern="1200" baseline="0" dirty="0" smtClean="0">
                          <a:solidFill>
                            <a:schemeClr val="tx1"/>
                          </a:solidFill>
                          <a:latin typeface="+mn-lt"/>
                          <a:ea typeface="+mn-ea"/>
                          <a:cs typeface="+mn-cs"/>
                        </a:rPr>
                        <a:t> </a:t>
                      </a:r>
                      <a:r>
                        <a:rPr lang="en-GB" sz="1300" kern="1200" dirty="0" smtClean="0">
                          <a:solidFill>
                            <a:schemeClr val="tx1"/>
                          </a:solidFill>
                          <a:latin typeface="+mn-lt"/>
                          <a:ea typeface="+mn-ea"/>
                          <a:cs typeface="+mn-cs"/>
                        </a:rPr>
                        <a:t>Board-level expectations for processes and controls in place for non-financial risks</a:t>
                      </a:r>
                      <a:r>
                        <a:rPr lang="en-GB" sz="1300" kern="1200" baseline="0" dirty="0" smtClean="0">
                          <a:solidFill>
                            <a:schemeClr val="tx1"/>
                          </a:solidFill>
                          <a:latin typeface="+mn-lt"/>
                          <a:ea typeface="+mn-ea"/>
                          <a:cs typeface="+mn-cs"/>
                        </a:rPr>
                        <a:t> </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Comply with Group-level</a:t>
                      </a:r>
                      <a:r>
                        <a:rPr lang="en-US" sz="1300" b="1" baseline="0" dirty="0" smtClean="0">
                          <a:solidFill>
                            <a:schemeClr val="accent1"/>
                          </a:solidFill>
                        </a:rPr>
                        <a:t> Risk A</a:t>
                      </a:r>
                      <a:r>
                        <a:rPr lang="en-US" sz="1300" b="1" dirty="0" smtClean="0">
                          <a:solidFill>
                            <a:schemeClr val="accent1"/>
                          </a:solidFill>
                        </a:rPr>
                        <a:t>ppetite expectations</a:t>
                      </a:r>
                      <a:endParaRPr lang="en-GB" sz="1300" b="1" dirty="0" smtClean="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I</a:t>
                      </a:r>
                      <a:r>
                        <a:rPr lang="en-GB" sz="1300" kern="1200" baseline="0" dirty="0" smtClean="0">
                          <a:solidFill>
                            <a:schemeClr val="tx1"/>
                          </a:solidFill>
                          <a:latin typeface="+mn-lt"/>
                          <a:ea typeface="+mn-ea"/>
                          <a:cs typeface="+mn-cs"/>
                        </a:rPr>
                        <a:t>ncl</a:t>
                      </a:r>
                      <a:r>
                        <a:rPr lang="en-GB" sz="1300" kern="1200" dirty="0" smtClean="0">
                          <a:solidFill>
                            <a:schemeClr val="tx1"/>
                          </a:solidFill>
                          <a:latin typeface="+mn-lt"/>
                          <a:ea typeface="+mn-ea"/>
                          <a:cs typeface="+mn-cs"/>
                        </a:rPr>
                        <a:t>ude</a:t>
                      </a:r>
                      <a:r>
                        <a:rPr lang="en-GB" sz="1300" kern="1200" baseline="0" dirty="0" smtClean="0">
                          <a:solidFill>
                            <a:schemeClr val="tx1"/>
                          </a:solidFill>
                          <a:latin typeface="+mn-lt"/>
                          <a:ea typeface="+mn-ea"/>
                          <a:cs typeface="+mn-cs"/>
                        </a:rPr>
                        <a:t> </a:t>
                      </a:r>
                      <a:r>
                        <a:rPr lang="en-US" sz="1300" kern="1200" dirty="0" smtClean="0">
                          <a:solidFill>
                            <a:schemeClr val="tx1"/>
                          </a:solidFill>
                          <a:latin typeface="+mn-lt"/>
                          <a:ea typeface="+mn-ea"/>
                          <a:cs typeface="+mn-cs"/>
                        </a:rPr>
                        <a:t>metrics and adhere to limits agreed</a:t>
                      </a:r>
                      <a:r>
                        <a:rPr lang="en-US" sz="1300" kern="1200" baseline="0" dirty="0" smtClean="0">
                          <a:solidFill>
                            <a:schemeClr val="tx1"/>
                          </a:solidFill>
                          <a:latin typeface="+mn-lt"/>
                          <a:ea typeface="+mn-ea"/>
                          <a:cs typeface="+mn-cs"/>
                        </a:rPr>
                        <a:t> with </a:t>
                      </a:r>
                      <a:r>
                        <a:rPr lang="en-US" sz="1300" kern="1200" dirty="0" smtClean="0">
                          <a:solidFill>
                            <a:schemeClr val="tx1"/>
                          </a:solidFill>
                          <a:latin typeface="+mn-lt"/>
                          <a:ea typeface="+mn-ea"/>
                          <a:cs typeface="+mn-cs"/>
                        </a:rPr>
                        <a:t>Group, as applicable to SHUSA’s business</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1719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3112929309"/>
              </p:ext>
            </p:extLst>
          </p:nvPr>
        </p:nvGraphicFramePr>
        <p:xfrm>
          <a:off x="401638" y="1387475"/>
          <a:ext cx="8850312" cy="4363968"/>
        </p:xfrm>
        <a:graphic>
          <a:graphicData uri="http://schemas.openxmlformats.org/drawingml/2006/table">
            <a:tbl>
              <a:tblPr/>
              <a:tblGrid>
                <a:gridCol w="454152"/>
                <a:gridCol w="1614360"/>
                <a:gridCol w="6781800"/>
              </a:tblGrid>
              <a:tr h="143080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r>
              <a:tr h="1812358">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r h="1120801">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SHUSA’s leadership </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01673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SimSun" pitchFamily="2" charset="-122"/>
              </a:rPr>
              <a:t>Calibration of capital adequacy, CCAR loss budget, net charge-off rate, and delinquency limits</a:t>
            </a:r>
            <a:endParaRPr lang="en-US" dirty="0">
              <a:ea typeface="SimSun" pitchFamily="2" charset="-122"/>
            </a:endParaRPr>
          </a:p>
        </p:txBody>
      </p:sp>
      <p:sp>
        <p:nvSpPr>
          <p:cNvPr id="5" name="Text Placeholder 4"/>
          <p:cNvSpPr>
            <a:spLocks noGrp="1"/>
          </p:cNvSpPr>
          <p:nvPr>
            <p:ph type="body" sz="quarter" idx="15"/>
          </p:nvPr>
        </p:nvSpPr>
        <p:spPr/>
        <p:txBody>
          <a:bodyPr/>
          <a:lstStyle/>
          <a:p>
            <a:r>
              <a:rPr lang="en-US" dirty="0" smtClean="0">
                <a:solidFill>
                  <a:schemeClr val="accent1"/>
                </a:solidFill>
              </a:rPr>
              <a:t>Sequence of calibration by metric type</a:t>
            </a:r>
            <a:endParaRPr lang="en-US" dirty="0">
              <a:solidFill>
                <a:schemeClr val="accent1"/>
              </a:solidFill>
            </a:endParaRPr>
          </a:p>
        </p:txBody>
      </p:sp>
      <p:sp>
        <p:nvSpPr>
          <p:cNvPr id="86030" name="AutoShape 14"/>
          <p:cNvSpPr>
            <a:spLocks noChangeArrowheads="1"/>
          </p:cNvSpPr>
          <p:nvPr/>
        </p:nvSpPr>
        <p:spPr bwMode="gray">
          <a:xfrm>
            <a:off x="467242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2016715"/>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86038" name="Text Box 22"/>
          <p:cNvSpPr txBox="1">
            <a:spLocks noChangeArrowheads="1"/>
          </p:cNvSpPr>
          <p:nvPr/>
        </p:nvSpPr>
        <p:spPr bwMode="gray">
          <a:xfrm>
            <a:off x="253247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86039" name="Text Box 23"/>
          <p:cNvSpPr txBox="1">
            <a:spLocks noChangeArrowheads="1"/>
          </p:cNvSpPr>
          <p:nvPr/>
        </p:nvSpPr>
        <p:spPr bwMode="gray">
          <a:xfrm>
            <a:off x="467242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860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49" name="Content Placeholder 3"/>
          <p:cNvSpPr txBox="1">
            <a:spLocks/>
          </p:cNvSpPr>
          <p:nvPr/>
        </p:nvSpPr>
        <p:spPr>
          <a:xfrm>
            <a:off x="2532478" y="2861689"/>
            <a:ext cx="2013018" cy="185788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 / red limits</a:t>
            </a:r>
            <a:endParaRPr lang="en-US" sz="1200" baseline="30000" dirty="0">
              <a:latin typeface="Arial (Body)"/>
            </a:endParaRPr>
          </a:p>
          <a:p>
            <a:pPr defTabSz="979488"/>
            <a:r>
              <a:rPr lang="en-US" sz="1200" dirty="0" smtClean="0"/>
              <a:t>Distributed capital </a:t>
            </a:r>
            <a:r>
              <a:rPr lang="en-US" sz="1200" dirty="0"/>
              <a:t>surplus proportionally across portfolios </a:t>
            </a:r>
            <a:r>
              <a:rPr lang="en-US" sz="1200" dirty="0" smtClean="0"/>
              <a:t>on top of </a:t>
            </a:r>
            <a:r>
              <a:rPr lang="en-US" sz="1200" dirty="0"/>
              <a:t>CCAR 2015 9Q cumulative losses</a:t>
            </a:r>
            <a:r>
              <a:rPr lang="en-US" sz="1200" dirty="0" smtClean="0"/>
              <a:t>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861689"/>
            <a:ext cx="1993415" cy="313932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convert </a:t>
            </a:r>
            <a:r>
              <a:rPr lang="en-US" altLang="zh-CN" sz="1200" dirty="0" smtClean="0">
                <a:ea typeface="Arial Unicode MS" pitchFamily="34" charset="-128"/>
                <a:cs typeface="Arial" charset="0"/>
              </a:rPr>
              <a:t>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necessary</a:t>
            </a:r>
          </a:p>
          <a:p>
            <a:pPr marL="0" indent="0" defTabSz="979488">
              <a:lnSpc>
                <a:spcPct val="100000"/>
              </a:lnSpc>
              <a:buNone/>
            </a:pPr>
            <a:endParaRPr lang="en-US" altLang="zh-CN" sz="1200" dirty="0">
              <a:ea typeface="Arial Unicode MS" pitchFamily="34" charset="-128"/>
              <a:cs typeface="Arial" charset="0"/>
            </a:endParaRPr>
          </a:p>
          <a:p>
            <a:pPr marL="0" indent="0" eaLnBrk="0" hangingPunct="0">
              <a:lnSpc>
                <a:spcPct val="100000"/>
              </a:lnSpc>
              <a:buNone/>
            </a:pPr>
            <a:endParaRPr lang="en-US" altLang="zh-CN" sz="1200" b="1" dirty="0">
              <a:ea typeface="SimSun" pitchFamily="2" charset="-122"/>
            </a:endParaRPr>
          </a:p>
        </p:txBody>
      </p:sp>
      <p:sp>
        <p:nvSpPr>
          <p:cNvPr id="51" name="Content Placeholder 3"/>
          <p:cNvSpPr txBox="1">
            <a:spLocks/>
          </p:cNvSpPr>
          <p:nvPr/>
        </p:nvSpPr>
        <p:spPr>
          <a:xfrm>
            <a:off x="6807616" y="2861689"/>
            <a:ext cx="2005080" cy="284385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proposed red/amber </a:t>
            </a:r>
            <a:r>
              <a:rPr lang="en-US" sz="1200" dirty="0" smtClean="0">
                <a:ea typeface="Arial Unicode MS" pitchFamily="34" charset="-128"/>
                <a:cs typeface="Arial" charset="0"/>
              </a:rPr>
              <a:t>net charge-off rate limits </a:t>
            </a:r>
            <a:r>
              <a:rPr lang="en-US" sz="1200" dirty="0">
                <a:ea typeface="Arial Unicode MS" pitchFamily="34" charset="-128"/>
                <a:cs typeface="Arial" charset="0"/>
              </a:rPr>
              <a:t>to derive proposed delinquency  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t>
            </a:r>
            <a:r>
              <a:rPr lang="en-US" altLang="zh-CN" sz="1200" dirty="0" smtClean="0">
                <a:ea typeface="Arial Unicode MS" pitchFamily="34" charset="-128"/>
                <a:cs typeface="Arial" charset="0"/>
              </a:rPr>
              <a:t>adjustments, as necessary</a:t>
            </a:r>
            <a:endParaRPr lang="en-US" altLang="zh-CN"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56" name="Content Placeholder 3"/>
          <p:cNvSpPr txBox="1">
            <a:spLocks/>
          </p:cNvSpPr>
          <p:nvPr/>
        </p:nvSpPr>
        <p:spPr>
          <a:xfrm>
            <a:off x="392528" y="2861689"/>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SHUSA’s 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sp>
        <p:nvSpPr>
          <p:cNvPr id="7" name="Right Bracket 6"/>
          <p:cNvSpPr/>
          <p:nvPr/>
        </p:nvSpPr>
        <p:spPr bwMode="auto">
          <a:xfrm rot="16200000">
            <a:off x="4644419" y="-248265"/>
            <a:ext cx="105966" cy="4273437"/>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3531862" y="1610793"/>
            <a:ext cx="2331087" cy="251159"/>
          </a:xfrm>
          <a:prstGeom prst="rect">
            <a:avLst/>
          </a:prstGeom>
          <a:noFill/>
        </p:spPr>
        <p:txBody>
          <a:bodyPr wrap="none" rtlCol="0">
            <a:spAutoFit/>
          </a:bodyPr>
          <a:lstStyle/>
          <a:p>
            <a:r>
              <a:rPr lang="en-US" sz="1200" i="1" dirty="0" smtClean="0"/>
              <a:t>Covered on the following pages</a:t>
            </a:r>
            <a:endParaRPr lang="en-US" sz="1200" i="1" dirty="0"/>
          </a:p>
        </p:txBody>
      </p:sp>
    </p:spTree>
    <p:extLst>
      <p:ext uri="{BB962C8B-B14F-4D97-AF65-F5344CB8AC3E}">
        <p14:creationId xmlns:p14="http://schemas.microsoft.com/office/powerpoint/2010/main" val="36976712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098584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62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r>
              <a:rPr lang="en-US" b="1" dirty="0" smtClean="0">
                <a:solidFill>
                  <a:srgbClr val="FFC000"/>
                </a:solidFill>
              </a:rPr>
              <a:t>Capital surplus for amber –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r>
              <a:rPr lang="en-US" b="1" dirty="0" smtClean="0">
                <a:latin typeface="Arial (Body)"/>
              </a:rPr>
              <a:t>Starting capital</a:t>
            </a:r>
            <a:endParaRPr lang="en-US" b="1" dirty="0">
              <a:latin typeface="Arial (Body)"/>
            </a:endParaRPr>
          </a:p>
          <a:p>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r>
              <a:rPr lang="en-US" b="1" dirty="0" smtClean="0">
                <a:solidFill>
                  <a:srgbClr val="FF0000"/>
                </a:solidFill>
                <a:latin typeface="Arial (Body)"/>
              </a:rPr>
              <a:t>Proposed red limit</a:t>
            </a:r>
            <a:endParaRPr lang="en-US" baseline="30000" dirty="0">
              <a:solidFill>
                <a:srgbClr val="FF0000"/>
              </a:solidFill>
              <a:latin typeface="Arial (Body)"/>
            </a:endParaRPr>
          </a:p>
          <a:p>
            <a:r>
              <a:rPr lang="en-US" dirty="0" smtClean="0">
                <a:solidFill>
                  <a:srgbClr val="FF0000"/>
                </a:solidFill>
                <a:latin typeface="Arial (Body)"/>
              </a:rPr>
              <a:t>Based on PCA “well capitalized” levels</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r>
              <a:rPr lang="en-US" b="1" dirty="0" smtClean="0">
                <a:latin typeface="Arial (Body)"/>
              </a:rPr>
              <a:t>Stressed Capital</a:t>
            </a:r>
          </a:p>
          <a:p>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572866" y="3745595"/>
            <a:ext cx="719362" cy="158826"/>
          </a:xfrm>
          <a:prstGeom prst="rect">
            <a:avLst/>
          </a:prstGeom>
          <a:solidFill>
            <a:schemeClr val="bg1"/>
          </a:solidFill>
        </p:spPr>
        <p:txBody>
          <a:bodyPr wrap="square" lIns="0" tIns="0" rIns="0" bIns="0" rtlCol="0" anchor="ctr">
            <a:noAutofit/>
          </a:bodyPr>
          <a:lstStyle/>
          <a:p>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310" y="4823505"/>
            <a:ext cx="832474" cy="251159"/>
          </a:xfrm>
          <a:prstGeom prst="rect">
            <a:avLst/>
          </a:prstGeom>
          <a:noFill/>
        </p:spPr>
        <p:txBody>
          <a:bodyPr wrap="square" rtlCol="0" anchor="ctr">
            <a:noAutofit/>
          </a:bodyPr>
          <a:lstStyle/>
          <a:p>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29" name="TextBox 28"/>
          <p:cNvSpPr txBox="1"/>
          <p:nvPr/>
        </p:nvSpPr>
        <p:spPr>
          <a:xfrm>
            <a:off x="1411044" y="2180346"/>
            <a:ext cx="1043007" cy="251159"/>
          </a:xfrm>
          <a:prstGeom prst="rect">
            <a:avLst/>
          </a:prstGeom>
          <a:noFill/>
        </p:spPr>
        <p:txBody>
          <a:bodyPr wrap="square" rtlCol="0" anchor="ctr">
            <a:noAutofit/>
          </a:bodyPr>
          <a:lstStyle/>
          <a:p>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r>
              <a:rPr lang="en-US" i="1" dirty="0" smtClean="0">
                <a:solidFill>
                  <a:schemeClr val="bg2"/>
                </a:solidFill>
              </a:rPr>
              <a:t>356</a:t>
            </a:r>
          </a:p>
          <a:p>
            <a:r>
              <a:rPr lang="en-US" i="1" dirty="0" smtClean="0">
                <a:solidFill>
                  <a:schemeClr val="bg2"/>
                </a:solidFill>
              </a:rPr>
              <a:t>bps</a:t>
            </a:r>
          </a:p>
        </p:txBody>
      </p:sp>
      <p:cxnSp>
        <p:nvCxnSpPr>
          <p:cNvPr id="40" name="Straight Connector 39"/>
          <p:cNvCxnSpPr/>
          <p:nvPr/>
        </p:nvCxnSpPr>
        <p:spPr bwMode="auto">
          <a:xfrm>
            <a:off x="2278329" y="2305926"/>
            <a:ext cx="5000" cy="334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Quantifying the </a:t>
            </a:r>
            <a:r>
              <a:rPr lang="en-US" dirty="0"/>
              <a:t>boundaries around credit losses and PPNR </a:t>
            </a:r>
            <a:r>
              <a:rPr lang="en-US" dirty="0" smtClean="0"/>
              <a:t>impairment with the CCAR </a:t>
            </a:r>
            <a:r>
              <a:rPr lang="en-US" dirty="0"/>
              <a:t>2015 </a:t>
            </a:r>
            <a:r>
              <a:rPr lang="en-US" dirty="0" smtClean="0"/>
              <a:t>results and capital adequacy limits</a:t>
            </a:r>
            <a:endParaRPr lang="en-US"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r>
              <a:rPr lang="en-US" b="1" dirty="0" smtClean="0">
                <a:solidFill>
                  <a:srgbClr val="FFC000"/>
                </a:solidFill>
                <a:latin typeface="Arial (Body)"/>
              </a:rPr>
              <a:t>Proposed amber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611633" y="4200631"/>
            <a:ext cx="641828" cy="158826"/>
          </a:xfrm>
          <a:prstGeom prst="rect">
            <a:avLst/>
          </a:prstGeom>
          <a:solidFill>
            <a:schemeClr val="bg1"/>
          </a:solidFill>
        </p:spPr>
        <p:txBody>
          <a:bodyPr wrap="square" lIns="0" tIns="0" rIns="0" bIns="0" rtlCol="0" anchor="ctr">
            <a:noAutofit/>
          </a:bodyPr>
          <a:lstStyle/>
          <a:p>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16310" y="5546554"/>
            <a:ext cx="832474" cy="251159"/>
          </a:xfrm>
          <a:prstGeom prst="rect">
            <a:avLst/>
          </a:prstGeom>
          <a:noFill/>
        </p:spPr>
        <p:txBody>
          <a:bodyPr wrap="square" rtlCol="0" anchor="ctr">
            <a:noAutofit/>
          </a:bodyPr>
          <a:lstStyle/>
          <a:p>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r>
              <a:rPr lang="en-US" b="1" dirty="0" smtClean="0">
                <a:solidFill>
                  <a:schemeClr val="accent1"/>
                </a:solidFill>
              </a:rPr>
              <a:t>Capital surplus for red –  $1,350MM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63164"/>
            <a:ext cx="1045383" cy="357021"/>
          </a:xfrm>
          <a:prstGeom prst="rect">
            <a:avLst/>
          </a:prstGeom>
          <a:noFill/>
        </p:spPr>
        <p:txBody>
          <a:bodyPr wrap="square" rtlCol="0">
            <a:spAutoFit/>
          </a:bodyPr>
          <a:lstStyle/>
          <a:p>
            <a:r>
              <a:rPr lang="en-US" b="1" dirty="0" smtClean="0"/>
              <a:t>BHC Base</a:t>
            </a:r>
          </a:p>
          <a:p>
            <a:r>
              <a:rPr lang="en-US" b="1" dirty="0" smtClean="0"/>
              <a:t>$9,950MM</a:t>
            </a:r>
            <a:endParaRPr lang="en-US" b="1" dirty="0"/>
          </a:p>
        </p:txBody>
      </p:sp>
      <p:sp>
        <p:nvSpPr>
          <p:cNvPr id="71" name="TextBox 70"/>
          <p:cNvSpPr txBox="1"/>
          <p:nvPr/>
        </p:nvSpPr>
        <p:spPr>
          <a:xfrm>
            <a:off x="6375806" y="4363164"/>
            <a:ext cx="1045383" cy="357021"/>
          </a:xfrm>
          <a:prstGeom prst="rect">
            <a:avLst/>
          </a:prstGeom>
          <a:noFill/>
        </p:spPr>
        <p:txBody>
          <a:bodyPr wrap="square" rtlCol="0">
            <a:spAutoFit/>
          </a:bodyPr>
          <a:lstStyle/>
          <a:p>
            <a:r>
              <a:rPr lang="en-US" b="1" dirty="0" smtClean="0"/>
              <a:t>BHC Stress $6,275MM</a:t>
            </a:r>
            <a:endParaRPr lang="en-US" b="1" dirty="0"/>
          </a:p>
        </p:txBody>
      </p:sp>
      <p:sp>
        <p:nvSpPr>
          <p:cNvPr id="73" name="TextBox 72"/>
          <p:cNvSpPr txBox="1"/>
          <p:nvPr/>
        </p:nvSpPr>
        <p:spPr>
          <a:xfrm>
            <a:off x="4326709" y="4659773"/>
            <a:ext cx="1093016" cy="224677"/>
          </a:xfrm>
          <a:prstGeom prst="rect">
            <a:avLst/>
          </a:prstGeom>
          <a:noFill/>
        </p:spPr>
        <p:txBody>
          <a:bodyPr wrap="square" rtlCol="0">
            <a:spAutoFit/>
          </a:bodyPr>
          <a:lstStyle/>
          <a:p>
            <a:pPr algn="l"/>
            <a:r>
              <a:rPr lang="en-US" b="1" dirty="0" smtClean="0"/>
              <a:t>Total Revenue</a:t>
            </a:r>
            <a:endParaRPr lang="en-US" b="1" dirty="0"/>
          </a:p>
        </p:txBody>
      </p:sp>
      <p:sp>
        <p:nvSpPr>
          <p:cNvPr id="74" name="TextBox 73"/>
          <p:cNvSpPr txBox="1"/>
          <p:nvPr/>
        </p:nvSpPr>
        <p:spPr>
          <a:xfrm>
            <a:off x="4326709" y="4982495"/>
            <a:ext cx="1093016" cy="357021"/>
          </a:xfrm>
          <a:prstGeom prst="rect">
            <a:avLst/>
          </a:prstGeom>
          <a:noFill/>
        </p:spPr>
        <p:txBody>
          <a:bodyPr wrap="square" rtlCol="0">
            <a:spAutoFit/>
          </a:bodyPr>
          <a:lstStyle/>
          <a:p>
            <a:pPr algn="l"/>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357021"/>
          </a:xfrm>
          <a:prstGeom prst="rect">
            <a:avLst/>
          </a:prstGeom>
          <a:noFill/>
        </p:spPr>
        <p:txBody>
          <a:bodyPr wrap="square" rtlCol="0">
            <a:spAutoFit/>
          </a:bodyPr>
          <a:lstStyle/>
          <a:p>
            <a:pPr algn="l"/>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357021"/>
          </a:xfrm>
          <a:prstGeom prst="rect">
            <a:avLst/>
          </a:prstGeom>
          <a:noFill/>
        </p:spPr>
        <p:txBody>
          <a:bodyPr wrap="square" rtlCol="0">
            <a:spAutoFit/>
          </a:bodyPr>
          <a:lstStyle/>
          <a:p>
            <a:pPr algn="l"/>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$2,975MM</a:t>
            </a:r>
            <a:endParaRPr lang="en-US" dirty="0">
              <a:solidFill>
                <a:srgbClr val="000000"/>
              </a:solidFill>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$500MM</a:t>
            </a:r>
            <a:endParaRPr lang="en-US" dirty="0">
              <a:solidFill>
                <a:srgbClr val="000000"/>
              </a:solidFill>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$475MM</a:t>
            </a:r>
            <a:endParaRPr lang="en-US" dirty="0">
              <a:solidFill>
                <a:srgbClr val="000000"/>
              </a:solidFill>
            </a:endParaRPr>
          </a:p>
        </p:txBody>
      </p:sp>
      <p:sp>
        <p:nvSpPr>
          <p:cNvPr id="91" name="TextBox 90"/>
          <p:cNvSpPr txBox="1"/>
          <p:nvPr/>
        </p:nvSpPr>
        <p:spPr>
          <a:xfrm>
            <a:off x="6055595" y="1881606"/>
            <a:ext cx="1685804" cy="224677"/>
          </a:xfrm>
          <a:prstGeom prst="rect">
            <a:avLst/>
          </a:prstGeom>
          <a:noFill/>
        </p:spPr>
        <p:txBody>
          <a:bodyPr wrap="square" rtlCol="0">
            <a:spAutoFit/>
          </a:bodyPr>
          <a:lstStyle/>
          <a:p>
            <a:r>
              <a:rPr lang="en-US" b="1" dirty="0" smtClean="0"/>
              <a:t>BHC Stress $9,750MM</a:t>
            </a:r>
            <a:endParaRPr lang="en-US" b="1" dirty="0"/>
          </a:p>
        </p:txBody>
      </p:sp>
      <p:sp>
        <p:nvSpPr>
          <p:cNvPr id="92" name="TextBox 91"/>
          <p:cNvSpPr txBox="1"/>
          <p:nvPr/>
        </p:nvSpPr>
        <p:spPr>
          <a:xfrm>
            <a:off x="7498933" y="4363164"/>
            <a:ext cx="1045383" cy="357021"/>
          </a:xfrm>
          <a:prstGeom prst="rect">
            <a:avLst/>
          </a:prstGeom>
          <a:noFill/>
        </p:spPr>
        <p:txBody>
          <a:bodyPr wrap="square" rtlCol="0">
            <a:spAutoFit/>
          </a:bodyPr>
          <a:lstStyle/>
          <a:p>
            <a:r>
              <a:rPr lang="en-US" b="1" dirty="0" smtClean="0"/>
              <a:t>Impairment</a:t>
            </a:r>
          </a:p>
          <a:p>
            <a:r>
              <a:rPr lang="en-US" b="1" dirty="0" smtClean="0"/>
              <a:t>$3,675MM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357021"/>
          </a:xfrm>
          <a:prstGeom prst="rect">
            <a:avLst/>
          </a:prstGeom>
        </p:spPr>
        <p:txBody>
          <a:bodyPr wrap="square">
            <a:spAutoFit/>
          </a:bodyPr>
          <a:lstStyle/>
          <a:p>
            <a:pPr algn="l"/>
            <a:r>
              <a:rPr lang="en-US" b="1" dirty="0">
                <a:solidFill>
                  <a:srgbClr val="000000"/>
                </a:solidFill>
              </a:rPr>
              <a:t>SCUSA Unsecured </a:t>
            </a:r>
            <a:endParaRPr lang="en-US" b="1" dirty="0"/>
          </a:p>
        </p:txBody>
      </p:sp>
      <p:sp>
        <p:nvSpPr>
          <p:cNvPr id="13" name="Rectangle 12"/>
          <p:cNvSpPr/>
          <p:nvPr/>
        </p:nvSpPr>
        <p:spPr>
          <a:xfrm>
            <a:off x="4326710" y="3192795"/>
            <a:ext cx="1136983" cy="357021"/>
          </a:xfrm>
          <a:prstGeom prst="rect">
            <a:avLst/>
          </a:prstGeom>
        </p:spPr>
        <p:txBody>
          <a:bodyPr wrap="square">
            <a:spAutoFit/>
          </a:bodyPr>
          <a:lstStyle/>
          <a:p>
            <a:pPr algn="l"/>
            <a:r>
              <a:rPr lang="en-US" b="1" dirty="0">
                <a:solidFill>
                  <a:srgbClr val="000000"/>
                </a:solidFill>
              </a:rPr>
              <a:t>SBNA Retail + Other </a:t>
            </a:r>
            <a:endParaRPr lang="en-US" b="1" dirty="0"/>
          </a:p>
        </p:txBody>
      </p:sp>
      <p:sp>
        <p:nvSpPr>
          <p:cNvPr id="16" name="Rectangle 15"/>
          <p:cNvSpPr/>
          <p:nvPr/>
        </p:nvSpPr>
        <p:spPr>
          <a:xfrm>
            <a:off x="4326710" y="3574865"/>
            <a:ext cx="1093012" cy="357021"/>
          </a:xfrm>
          <a:prstGeom prst="rect">
            <a:avLst/>
          </a:prstGeom>
        </p:spPr>
        <p:txBody>
          <a:bodyPr wrap="square">
            <a:spAutoFit/>
          </a:bodyPr>
          <a:lstStyle/>
          <a:p>
            <a:pPr algn="l"/>
            <a:r>
              <a:rPr lang="en-US" b="1" dirty="0">
                <a:solidFill>
                  <a:srgbClr val="000000"/>
                </a:solidFill>
              </a:rPr>
              <a:t>SBNA Wholesale </a:t>
            </a:r>
            <a:endParaRPr lang="en-US" b="1" dirty="0"/>
          </a:p>
        </p:txBody>
      </p:sp>
      <p:sp>
        <p:nvSpPr>
          <p:cNvPr id="23" name="Rectangle 22"/>
          <p:cNvSpPr/>
          <p:nvPr/>
        </p:nvSpPr>
        <p:spPr>
          <a:xfrm>
            <a:off x="4339817" y="3990784"/>
            <a:ext cx="1066798" cy="224677"/>
          </a:xfrm>
          <a:prstGeom prst="rect">
            <a:avLst/>
          </a:prstGeom>
        </p:spPr>
        <p:txBody>
          <a:bodyPr wrap="square">
            <a:spAutoFit/>
          </a:bodyPr>
          <a:lstStyle/>
          <a:p>
            <a:pPr algn="l"/>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2" cy="224677"/>
          </a:xfrm>
          <a:prstGeom prst="rect">
            <a:avLst/>
          </a:prstGeom>
          <a:noFill/>
        </p:spPr>
        <p:txBody>
          <a:bodyPr wrap="none" rtlCol="0">
            <a:spAutoFit/>
          </a:bodyPr>
          <a:lstStyle/>
          <a:p>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10" cy="224677"/>
          </a:xfrm>
          <a:prstGeom prst="rect">
            <a:avLst/>
          </a:prstGeom>
          <a:noFill/>
        </p:spPr>
        <p:txBody>
          <a:bodyPr wrap="none" rtlCol="0">
            <a:spAutoFit/>
          </a:bodyPr>
          <a:lstStyle/>
          <a:p>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10" cy="224677"/>
          </a:xfrm>
          <a:prstGeom prst="rect">
            <a:avLst/>
          </a:prstGeom>
          <a:noFill/>
        </p:spPr>
        <p:txBody>
          <a:bodyPr wrap="none" rtlCol="0">
            <a:spAutoFit/>
          </a:bodyPr>
          <a:lstStyle/>
          <a:p>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10" cy="224677"/>
          </a:xfrm>
          <a:prstGeom prst="rect">
            <a:avLst/>
          </a:prstGeom>
          <a:noFill/>
        </p:spPr>
        <p:txBody>
          <a:bodyPr wrap="none" rtlCol="0">
            <a:spAutoFit/>
          </a:bodyPr>
          <a:lstStyle/>
          <a:p>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10" cy="224677"/>
          </a:xfrm>
          <a:prstGeom prst="rect">
            <a:avLst/>
          </a:prstGeom>
          <a:noFill/>
        </p:spPr>
        <p:txBody>
          <a:bodyPr wrap="none" rtlCol="0">
            <a:spAutoFit/>
          </a:bodyPr>
          <a:lstStyle/>
          <a:p>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2" cy="224677"/>
          </a:xfrm>
          <a:prstGeom prst="rect">
            <a:avLst/>
          </a:prstGeom>
          <a:noFill/>
        </p:spPr>
        <p:txBody>
          <a:bodyPr wrap="none" rtlCol="0">
            <a:spAutoFit/>
          </a:bodyPr>
          <a:lstStyle/>
          <a:p>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10" cy="224677"/>
          </a:xfrm>
          <a:prstGeom prst="rect">
            <a:avLst/>
          </a:prstGeom>
          <a:noFill/>
        </p:spPr>
        <p:txBody>
          <a:bodyPr wrap="none" rtlCol="0">
            <a:spAutoFit/>
          </a:bodyPr>
          <a:lstStyle/>
          <a:p>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10" cy="224677"/>
          </a:xfrm>
          <a:prstGeom prst="rect">
            <a:avLst/>
          </a:prstGeom>
          <a:noFill/>
        </p:spPr>
        <p:txBody>
          <a:bodyPr wrap="none" rtlCol="0">
            <a:spAutoFit/>
          </a:bodyPr>
          <a:lstStyle/>
          <a:p>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489365"/>
          </a:xfrm>
          <a:prstGeom prst="rect">
            <a:avLst/>
          </a:prstGeom>
          <a:noFill/>
        </p:spPr>
        <p:txBody>
          <a:bodyPr wrap="square" rtlCol="0">
            <a:spAutoFit/>
          </a:bodyPr>
          <a:lstStyle/>
          <a:p>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24677"/>
          </a:xfrm>
          <a:prstGeom prst="rect">
            <a:avLst/>
          </a:prstGeom>
          <a:noFill/>
        </p:spPr>
        <p:txBody>
          <a:bodyPr wrap="none" rtlCol="0">
            <a:spAutoFit/>
          </a:bodyPr>
          <a:lstStyle/>
          <a:p>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 – 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2" name="Group 1"/>
          <p:cNvGrpSpPr/>
          <p:nvPr/>
        </p:nvGrpSpPr>
        <p:grpSpPr>
          <a:xfrm>
            <a:off x="8038183" y="158236"/>
            <a:ext cx="1296289" cy="166806"/>
            <a:chOff x="392528" y="2013540"/>
            <a:chExt cx="8683626" cy="762000"/>
          </a:xfrm>
        </p:grpSpPr>
        <p:sp>
          <p:nvSpPr>
            <p:cNvPr id="84" name="AutoShape 14"/>
            <p:cNvSpPr>
              <a:spLocks noChangeArrowheads="1"/>
            </p:cNvSpPr>
            <p:nvPr/>
          </p:nvSpPr>
          <p:spPr bwMode="gray">
            <a:xfrm>
              <a:off x="467242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5" name="AutoShape 15"/>
            <p:cNvSpPr>
              <a:spLocks noChangeArrowheads="1"/>
            </p:cNvSpPr>
            <p:nvPr/>
          </p:nvSpPr>
          <p:spPr bwMode="gray">
            <a:xfrm>
              <a:off x="253247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6"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11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54101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1221249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8678"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r>
              <a:rPr lang="en-GB" dirty="0" smtClean="0"/>
              <a:t>Deriving </a:t>
            </a:r>
            <a:r>
              <a:rPr lang="en-US" altLang="zh-CN" dirty="0" smtClean="0">
                <a:ea typeface="Arial Unicode MS" pitchFamily="34" charset="-128"/>
                <a:cs typeface="Arial" charset="0"/>
              </a:rPr>
              <a:t>historical </a:t>
            </a:r>
            <a:r>
              <a:rPr lang="en-US" altLang="zh-CN" dirty="0">
                <a:ea typeface="Arial Unicode MS" pitchFamily="34" charset="-128"/>
                <a:cs typeface="Arial" charset="0"/>
              </a:rPr>
              <a:t>relativities between baseline and </a:t>
            </a:r>
            <a:r>
              <a:rPr lang="en-US" altLang="zh-CN" dirty="0" smtClean="0">
                <a:ea typeface="Arial Unicode MS" pitchFamily="34" charset="-128"/>
                <a:cs typeface="Arial" charset="0"/>
              </a:rPr>
              <a:t>stress</a:t>
            </a:r>
            <a:br>
              <a:rPr lang="en-US" altLang="zh-CN" dirty="0" smtClean="0">
                <a:ea typeface="Arial Unicode MS" pitchFamily="34" charset="-128"/>
                <a:cs typeface="Arial" charset="0"/>
              </a:rPr>
            </a:br>
            <a:r>
              <a:rPr lang="en-US" altLang="zh-CN" b="0" dirty="0" smtClean="0">
                <a:solidFill>
                  <a:srgbClr val="FF0000"/>
                </a:solidFill>
                <a:ea typeface="Arial Unicode MS" pitchFamily="34" charset="-128"/>
                <a:cs typeface="Arial" charset="0"/>
              </a:rPr>
              <a:t>Example: </a:t>
            </a:r>
            <a:r>
              <a:rPr lang="en-GB" b="0" dirty="0" smtClean="0">
                <a:solidFill>
                  <a:srgbClr val="FF0000"/>
                </a:solidFill>
              </a:rPr>
              <a:t>SBNA C&amp;I</a:t>
            </a:r>
            <a:endParaRPr lang="en-GB" b="0" dirty="0">
              <a:solidFill>
                <a:srgbClr val="FF0000"/>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 – 1Q2015</a:t>
            </a:r>
            <a:endParaRPr lang="en-GB" sz="1200" dirty="0">
              <a:solidFill>
                <a:schemeClr val="accent1"/>
              </a:solidFill>
              <a:cs typeface="Arial" charset="0"/>
            </a:endParaRPr>
          </a:p>
        </p:txBody>
      </p:sp>
      <p:cxnSp>
        <p:nvCxnSpPr>
          <p:cNvPr id="25" name="Straight Connector 24"/>
          <p:cNvCxnSpPr/>
          <p:nvPr>
            <p:custDataLst>
              <p:tags r:id="rId4"/>
            </p:custDataLst>
          </p:nvPr>
        </p:nvCxnSpPr>
        <p:spPr bwMode="gray">
          <a:xfrm>
            <a:off x="738188" y="4010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8" name="Straight Connector 47"/>
          <p:cNvCxnSpPr/>
          <p:nvPr>
            <p:custDataLst>
              <p:tags r:id="rId5"/>
            </p:custDataLst>
          </p:nvPr>
        </p:nvCxnSpPr>
        <p:spPr bwMode="gray">
          <a:xfrm>
            <a:off x="738188" y="4391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6"/>
            </p:custDataLst>
          </p:nvPr>
        </p:nvCxnSpPr>
        <p:spPr bwMode="gray">
          <a:xfrm>
            <a:off x="738188" y="4772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7"/>
            </p:custDataLst>
          </p:nvPr>
        </p:nvCxnSpPr>
        <p:spPr bwMode="gray">
          <a:xfrm>
            <a:off x="738188" y="5153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9" name="Straight Connector 28"/>
          <p:cNvCxnSpPr/>
          <p:nvPr>
            <p:custDataLst>
              <p:tags r:id="rId8"/>
            </p:custDataLst>
          </p:nvPr>
        </p:nvCxnSpPr>
        <p:spPr bwMode="gray">
          <a:xfrm>
            <a:off x="738188" y="1733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8" name="Straight Connector 27"/>
          <p:cNvCxnSpPr/>
          <p:nvPr>
            <p:custDataLst>
              <p:tags r:id="rId9"/>
            </p:custDataLst>
          </p:nvPr>
        </p:nvCxnSpPr>
        <p:spPr bwMode="gray">
          <a:xfrm>
            <a:off x="738188" y="2114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7" name="Straight Connector 26"/>
          <p:cNvCxnSpPr/>
          <p:nvPr>
            <p:custDataLst>
              <p:tags r:id="rId10"/>
            </p:custDataLst>
          </p:nvPr>
        </p:nvCxnSpPr>
        <p:spPr bwMode="gray">
          <a:xfrm>
            <a:off x="738188" y="2495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9" name="Straight Connector 58"/>
          <p:cNvCxnSpPr/>
          <p:nvPr>
            <p:custDataLst>
              <p:tags r:id="rId11"/>
            </p:custDataLst>
          </p:nvPr>
        </p:nvCxnSpPr>
        <p:spPr bwMode="gray">
          <a:xfrm>
            <a:off x="738188" y="2876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6" name="Straight Connector 25"/>
          <p:cNvCxnSpPr/>
          <p:nvPr>
            <p:custDataLst>
              <p:tags r:id="rId12"/>
            </p:custDataLst>
          </p:nvPr>
        </p:nvCxnSpPr>
        <p:spPr bwMode="gray">
          <a:xfrm>
            <a:off x="738188" y="3248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4" name="Straight Connector 53"/>
          <p:cNvCxnSpPr/>
          <p:nvPr>
            <p:custDataLst>
              <p:tags r:id="rId13"/>
            </p:custDataLst>
          </p:nvPr>
        </p:nvCxnSpPr>
        <p:spPr bwMode="gray">
          <a:xfrm>
            <a:off x="738188" y="3629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4"/>
            </p:custDataLst>
            <p:extLst>
              <p:ext uri="{D42A27DB-BD31-4B8C-83A1-F6EECF244321}">
                <p14:modId xmlns:p14="http://schemas.microsoft.com/office/powerpoint/2010/main" val="1877491676"/>
              </p:ext>
            </p:extLst>
          </p:nvPr>
        </p:nvGraphicFramePr>
        <p:xfrm>
          <a:off x="685799" y="1600200"/>
          <a:ext cx="4162488" cy="3657600"/>
        </p:xfrm>
        <a:graphic>
          <a:graphicData uri="http://schemas.openxmlformats.org/presentationml/2006/ole">
            <mc:AlternateContent xmlns:mc="http://schemas.openxmlformats.org/markup-compatibility/2006">
              <mc:Choice xmlns:v="urn:schemas-microsoft-com:vml" Requires="v">
                <p:oleObj spid="_x0000_s708679" name="Chart" r:id="rId47" imgW="4162488" imgH="3657600" progId="MSGraph.Chart.8">
                  <p:embed followColorScheme="full"/>
                </p:oleObj>
              </mc:Choice>
              <mc:Fallback>
                <p:oleObj name="Chart" r:id="rId47" imgW="4162488" imgH="3657600" progId="MSGraph.Chart.8">
                  <p:embed followColorScheme="full"/>
                  <p:pic>
                    <p:nvPicPr>
                      <p:cNvPr id="0" name=""/>
                      <p:cNvPicPr/>
                      <p:nvPr/>
                    </p:nvPicPr>
                    <p:blipFill>
                      <a:blip r:embed="rId48"/>
                      <a:stretch>
                        <a:fillRect/>
                      </a:stretch>
                    </p:blipFill>
                    <p:spPr>
                      <a:xfrm>
                        <a:off x="685799" y="1600200"/>
                        <a:ext cx="4162488" cy="3657600"/>
                      </a:xfrm>
                      <a:prstGeom prst="rect">
                        <a:avLst/>
                      </a:prstGeom>
                    </p:spPr>
                  </p:pic>
                </p:oleObj>
              </mc:Fallback>
            </mc:AlternateContent>
          </a:graphicData>
        </a:graphic>
      </p:graphicFrame>
      <p:sp>
        <p:nvSpPr>
          <p:cNvPr id="94" name="Text Placeholder 72"/>
          <p:cNvSpPr>
            <a:spLocks noGrp="1"/>
          </p:cNvSpPr>
          <p:nvPr>
            <p:custDataLst>
              <p:tags r:id="rId15"/>
            </p:custDataLst>
          </p:nvPr>
        </p:nvSpPr>
        <p:spPr bwMode="gray">
          <a:xfrm>
            <a:off x="504825" y="1657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08F9211-D27B-43B8-92F4-FD7D237C0804}" type="datetime'''''4''''''''''''''''''''''''''''''''''.''''''''5'''''''''''''">
              <a:rPr lang="en-US" sz="1000">
                <a:sym typeface="+mn-lt"/>
              </a:rPr>
              <a:pPr marL="0" indent="0" algn="r">
                <a:lnSpc>
                  <a:spcPct val="100000"/>
                </a:lnSpc>
                <a:spcBef>
                  <a:spcPct val="0"/>
                </a:spcBef>
              </a:pPr>
              <a:t>4.5</a:t>
            </a:fld>
            <a:endParaRPr lang="en-US" sz="1000" dirty="0">
              <a:sym typeface="+mn-lt"/>
            </a:endParaRPr>
          </a:p>
        </p:txBody>
      </p:sp>
      <p:sp>
        <p:nvSpPr>
          <p:cNvPr id="92" name="Text Placeholder 71"/>
          <p:cNvSpPr>
            <a:spLocks noGrp="1"/>
          </p:cNvSpPr>
          <p:nvPr>
            <p:custDataLst>
              <p:tags r:id="rId16"/>
            </p:custDataLst>
          </p:nvPr>
        </p:nvSpPr>
        <p:spPr bwMode="gray">
          <a:xfrm>
            <a:off x="504825" y="2038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2B7C463-5F7B-415E-8ACE-0B4C12AE53F7}" type="datetime'''''''''''''''4''''''''''''''''''''''''.0'''''''''''''''''">
              <a:rPr lang="en-US" sz="1000">
                <a:sym typeface="+mn-lt"/>
              </a:rPr>
              <a:pPr marL="0" indent="0" algn="r">
                <a:lnSpc>
                  <a:spcPct val="100000"/>
                </a:lnSpc>
                <a:spcBef>
                  <a:spcPct val="0"/>
                </a:spcBef>
              </a:pPr>
              <a:t>4.0</a:t>
            </a:fld>
            <a:endParaRPr lang="en-US" sz="1000" dirty="0">
              <a:sym typeface="+mn-lt"/>
            </a:endParaRPr>
          </a:p>
        </p:txBody>
      </p:sp>
      <p:sp>
        <p:nvSpPr>
          <p:cNvPr id="91" name="Text Placeholder 70"/>
          <p:cNvSpPr>
            <a:spLocks noGrp="1"/>
          </p:cNvSpPr>
          <p:nvPr>
            <p:custDataLst>
              <p:tags r:id="rId17"/>
            </p:custDataLst>
          </p:nvPr>
        </p:nvSpPr>
        <p:spPr bwMode="gray">
          <a:xfrm>
            <a:off x="504825" y="2419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D08ECCC-8735-4F40-BAED-EF5F46842A49}" type="datetime'''''''''3''''''.''''''5'''''''''''''''''''''''''''''''''''">
              <a:rPr lang="en-US" sz="1000">
                <a:sym typeface="+mn-lt"/>
              </a:rPr>
              <a:pPr marL="0" indent="0" algn="r">
                <a:lnSpc>
                  <a:spcPct val="100000"/>
                </a:lnSpc>
                <a:spcBef>
                  <a:spcPct val="0"/>
                </a:spcBef>
              </a:pPr>
              <a:t>3.5</a:t>
            </a:fld>
            <a:endParaRPr lang="en-US" sz="1000" dirty="0">
              <a:sym typeface="+mn-lt"/>
            </a:endParaRPr>
          </a:p>
        </p:txBody>
      </p:sp>
      <p:sp>
        <p:nvSpPr>
          <p:cNvPr id="126" name="Text Placeholder 40"/>
          <p:cNvSpPr>
            <a:spLocks noGrp="1"/>
          </p:cNvSpPr>
          <p:nvPr>
            <p:custDataLst>
              <p:tags r:id="rId18"/>
            </p:custDataLst>
          </p:nvPr>
        </p:nvSpPr>
        <p:spPr bwMode="gray">
          <a:xfrm>
            <a:off x="504825" y="2800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ym typeface="+mn-lt"/>
              </a:rPr>
              <a:pPr marL="0" indent="0" algn="r">
                <a:lnSpc>
                  <a:spcPct val="100000"/>
                </a:lnSpc>
                <a:spcBef>
                  <a:spcPct val="0"/>
                </a:spcBef>
              </a:pPr>
              <a:t>3.0</a:t>
            </a:fld>
            <a:endParaRPr lang="en-US" sz="1000" dirty="0">
              <a:sym typeface="+mn-lt"/>
            </a:endParaRPr>
          </a:p>
        </p:txBody>
      </p:sp>
      <p:sp>
        <p:nvSpPr>
          <p:cNvPr id="90" name="Text Placeholder 69"/>
          <p:cNvSpPr>
            <a:spLocks noGrp="1"/>
          </p:cNvSpPr>
          <p:nvPr>
            <p:custDataLst>
              <p:tags r:id="rId19"/>
            </p:custDataLst>
          </p:nvPr>
        </p:nvSpPr>
        <p:spPr bwMode="gray">
          <a:xfrm>
            <a:off x="504825" y="3171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F09BCC2-1838-4937-96BD-FE87F8B07807}" type="datetime'''''''''''''''''2''''''''''.''5'''''''''''''''''">
              <a:rPr lang="en-US" sz="1000">
                <a:sym typeface="+mn-lt"/>
              </a:rPr>
              <a:pPr marL="0" indent="0" algn="r">
                <a:lnSpc>
                  <a:spcPct val="100000"/>
                </a:lnSpc>
                <a:spcBef>
                  <a:spcPct val="0"/>
                </a:spcBef>
              </a:pPr>
              <a:t>2.5</a:t>
            </a:fld>
            <a:endParaRPr lang="en-US" sz="1000" dirty="0">
              <a:sym typeface="+mn-lt"/>
            </a:endParaRPr>
          </a:p>
        </p:txBody>
      </p:sp>
      <p:sp>
        <p:nvSpPr>
          <p:cNvPr id="121" name="Text Placeholder 35"/>
          <p:cNvSpPr>
            <a:spLocks noGrp="1"/>
          </p:cNvSpPr>
          <p:nvPr>
            <p:custDataLst>
              <p:tags r:id="rId20"/>
            </p:custDataLst>
          </p:nvPr>
        </p:nvSpPr>
        <p:spPr bwMode="gray">
          <a:xfrm>
            <a:off x="504825" y="3552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ym typeface="+mn-lt"/>
              </a:rPr>
              <a:pPr marL="0" indent="0" algn="r">
                <a:lnSpc>
                  <a:spcPct val="100000"/>
                </a:lnSpc>
                <a:spcBef>
                  <a:spcPct val="0"/>
                </a:spcBef>
              </a:pPr>
              <a:t>2.0</a:t>
            </a:fld>
            <a:endParaRPr lang="en-US" sz="1000" dirty="0">
              <a:sym typeface="+mn-lt"/>
            </a:endParaRPr>
          </a:p>
        </p:txBody>
      </p:sp>
      <p:sp>
        <p:nvSpPr>
          <p:cNvPr id="89" name="Text Placeholder 68"/>
          <p:cNvSpPr>
            <a:spLocks noGrp="1"/>
          </p:cNvSpPr>
          <p:nvPr>
            <p:custDataLst>
              <p:tags r:id="rId21"/>
            </p:custDataLst>
          </p:nvPr>
        </p:nvSpPr>
        <p:spPr bwMode="gray">
          <a:xfrm>
            <a:off x="504825" y="3933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1EF1914-846B-47E3-8BC5-A53730800B1C}" type="datetime'''''''''''''''''''1''''''''''''''.''''''''''''''''''5'''''">
              <a:rPr lang="en-US" sz="1000">
                <a:sym typeface="+mn-lt"/>
              </a:rPr>
              <a:pPr marL="0" indent="0" algn="r">
                <a:lnSpc>
                  <a:spcPct val="100000"/>
                </a:lnSpc>
                <a:spcBef>
                  <a:spcPct val="0"/>
                </a:spcBef>
              </a:pPr>
              <a:t>1.5</a:t>
            </a:fld>
            <a:endParaRPr lang="en-US" sz="1000" dirty="0">
              <a:sym typeface="+mn-lt"/>
            </a:endParaRPr>
          </a:p>
        </p:txBody>
      </p:sp>
      <p:sp>
        <p:nvSpPr>
          <p:cNvPr id="105" name="Text Placeholder 30"/>
          <p:cNvSpPr>
            <a:spLocks noGrp="1"/>
          </p:cNvSpPr>
          <p:nvPr>
            <p:custDataLst>
              <p:tags r:id="rId22"/>
            </p:custDataLst>
          </p:nvPr>
        </p:nvSpPr>
        <p:spPr bwMode="gray">
          <a:xfrm>
            <a:off x="504825" y="4314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ym typeface="+mn-lt"/>
              </a:rPr>
              <a:pPr marL="0" indent="0" algn="r">
                <a:lnSpc>
                  <a:spcPct val="100000"/>
                </a:lnSpc>
                <a:spcBef>
                  <a:spcPct val="0"/>
                </a:spcBef>
              </a:pPr>
              <a:t>1.0</a:t>
            </a:fld>
            <a:endParaRPr lang="en-US" sz="1000" dirty="0">
              <a:sym typeface="+mn-lt"/>
            </a:endParaRPr>
          </a:p>
        </p:txBody>
      </p:sp>
      <p:sp>
        <p:nvSpPr>
          <p:cNvPr id="88" name="Text Placeholder 67"/>
          <p:cNvSpPr>
            <a:spLocks noGrp="1"/>
          </p:cNvSpPr>
          <p:nvPr>
            <p:custDataLst>
              <p:tags r:id="rId23"/>
            </p:custDataLst>
          </p:nvPr>
        </p:nvSpPr>
        <p:spPr bwMode="gray">
          <a:xfrm>
            <a:off x="504825" y="4695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58CD152-7B6D-40DA-8695-2D7D661A08F9}" type="datetime'''0''''''''''''''''''''''''''''''''''.''5'''''''''''''''">
              <a:rPr lang="en-US" sz="1000">
                <a:sym typeface="+mn-lt"/>
              </a:rPr>
              <a:pPr marL="0" indent="0" algn="r">
                <a:lnSpc>
                  <a:spcPct val="100000"/>
                </a:lnSpc>
                <a:spcBef>
                  <a:spcPct val="0"/>
                </a:spcBef>
              </a:pPr>
              <a:t>0.5</a:t>
            </a:fld>
            <a:endParaRPr lang="en-US" sz="1000" dirty="0">
              <a:sym typeface="+mn-lt"/>
            </a:endParaRPr>
          </a:p>
        </p:txBody>
      </p:sp>
      <p:sp>
        <p:nvSpPr>
          <p:cNvPr id="178" name="Text Placeholder 88"/>
          <p:cNvSpPr>
            <a:spLocks noGrp="1"/>
          </p:cNvSpPr>
          <p:nvPr>
            <p:custDataLst>
              <p:tags r:id="rId24"/>
            </p:custDataLst>
          </p:nvPr>
        </p:nvSpPr>
        <p:spPr bwMode="gray">
          <a:xfrm>
            <a:off x="504825" y="5076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pPr/>
              <a:t>0.0</a:t>
            </a:fld>
            <a:endParaRPr lang="en-US" sz="1000" dirty="0">
              <a:latin typeface="Arial"/>
              <a:ea typeface="ＭＳ Ｐゴシック"/>
              <a:sym typeface="Arial"/>
            </a:endParaRPr>
          </a:p>
        </p:txBody>
      </p:sp>
      <p:sp>
        <p:nvSpPr>
          <p:cNvPr id="117" name="Text Placeholder 38"/>
          <p:cNvSpPr>
            <a:spLocks noGrp="1"/>
          </p:cNvSpPr>
          <p:nvPr>
            <p:custDataLst>
              <p:tags r:id="rId25"/>
            </p:custDataLst>
          </p:nvPr>
        </p:nvSpPr>
        <p:spPr bwMode="auto">
          <a:xfrm>
            <a:off x="45974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pPr/>
              <a:t>2015</a:t>
            </a:fld>
            <a:endParaRPr lang="en-US" sz="1000" dirty="0">
              <a:sym typeface="+mn-lt"/>
            </a:endParaRPr>
          </a:p>
        </p:txBody>
      </p:sp>
      <p:sp>
        <p:nvSpPr>
          <p:cNvPr id="118" name="Text Placeholder 37"/>
          <p:cNvSpPr>
            <a:spLocks noGrp="1"/>
          </p:cNvSpPr>
          <p:nvPr>
            <p:custDataLst>
              <p:tags r:id="rId26"/>
            </p:custDataLst>
          </p:nvPr>
        </p:nvSpPr>
        <p:spPr bwMode="auto">
          <a:xfrm>
            <a:off x="41592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pPr/>
              <a:t>2014</a:t>
            </a:fld>
            <a:endParaRPr lang="en-US" sz="1000" dirty="0">
              <a:sym typeface="+mn-lt"/>
            </a:endParaRPr>
          </a:p>
        </p:txBody>
      </p:sp>
      <p:sp>
        <p:nvSpPr>
          <p:cNvPr id="112" name="Text Placeholder 36"/>
          <p:cNvSpPr>
            <a:spLocks noGrp="1"/>
          </p:cNvSpPr>
          <p:nvPr>
            <p:custDataLst>
              <p:tags r:id="rId27"/>
            </p:custDataLst>
          </p:nvPr>
        </p:nvSpPr>
        <p:spPr bwMode="auto">
          <a:xfrm>
            <a:off x="37211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pPr/>
              <a:t>2013</a:t>
            </a:fld>
            <a:endParaRPr lang="en-US" sz="1000" dirty="0">
              <a:sym typeface="+mn-lt"/>
            </a:endParaRPr>
          </a:p>
        </p:txBody>
      </p:sp>
      <p:sp>
        <p:nvSpPr>
          <p:cNvPr id="111" name="Text Placeholder 35"/>
          <p:cNvSpPr>
            <a:spLocks noGrp="1"/>
          </p:cNvSpPr>
          <p:nvPr>
            <p:custDataLst>
              <p:tags r:id="rId28"/>
            </p:custDataLst>
          </p:nvPr>
        </p:nvSpPr>
        <p:spPr bwMode="auto">
          <a:xfrm>
            <a:off x="32734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pPr/>
              <a:t>2012</a:t>
            </a:fld>
            <a:endParaRPr lang="en-US" sz="1000" dirty="0">
              <a:sym typeface="+mn-lt"/>
            </a:endParaRPr>
          </a:p>
        </p:txBody>
      </p:sp>
      <p:sp>
        <p:nvSpPr>
          <p:cNvPr id="119" name="Text Placeholder 34"/>
          <p:cNvSpPr>
            <a:spLocks noGrp="1"/>
          </p:cNvSpPr>
          <p:nvPr>
            <p:custDataLst>
              <p:tags r:id="rId29"/>
            </p:custDataLst>
          </p:nvPr>
        </p:nvSpPr>
        <p:spPr bwMode="auto">
          <a:xfrm>
            <a:off x="28352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pPr/>
              <a:t>2011</a:t>
            </a:fld>
            <a:endParaRPr lang="en-US" sz="1000" dirty="0">
              <a:sym typeface="+mn-lt"/>
            </a:endParaRPr>
          </a:p>
        </p:txBody>
      </p:sp>
      <p:sp>
        <p:nvSpPr>
          <p:cNvPr id="120" name="Text Placeholder 33"/>
          <p:cNvSpPr>
            <a:spLocks noGrp="1"/>
          </p:cNvSpPr>
          <p:nvPr>
            <p:custDataLst>
              <p:tags r:id="rId30"/>
            </p:custDataLst>
          </p:nvPr>
        </p:nvSpPr>
        <p:spPr bwMode="auto">
          <a:xfrm>
            <a:off x="23971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pPr/>
              <a:t>2010</a:t>
            </a:fld>
            <a:endParaRPr lang="en-US" sz="1000" dirty="0">
              <a:sym typeface="+mn-lt"/>
            </a:endParaRPr>
          </a:p>
        </p:txBody>
      </p:sp>
      <p:sp>
        <p:nvSpPr>
          <p:cNvPr id="113" name="Text Placeholder 32"/>
          <p:cNvSpPr>
            <a:spLocks noGrp="1"/>
          </p:cNvSpPr>
          <p:nvPr>
            <p:custDataLst>
              <p:tags r:id="rId31"/>
            </p:custDataLst>
          </p:nvPr>
        </p:nvSpPr>
        <p:spPr bwMode="auto">
          <a:xfrm>
            <a:off x="19589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pPr/>
              <a:t>2009</a:t>
            </a:fld>
            <a:endParaRPr lang="en-US" sz="1000" dirty="0">
              <a:sym typeface="+mn-lt"/>
            </a:endParaRPr>
          </a:p>
        </p:txBody>
      </p:sp>
      <p:sp>
        <p:nvSpPr>
          <p:cNvPr id="114" name="Text Placeholder 31"/>
          <p:cNvSpPr>
            <a:spLocks noGrp="1"/>
          </p:cNvSpPr>
          <p:nvPr>
            <p:custDataLst>
              <p:tags r:id="rId32"/>
            </p:custDataLst>
          </p:nvPr>
        </p:nvSpPr>
        <p:spPr bwMode="auto">
          <a:xfrm>
            <a:off x="15113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pPr/>
              <a:t>2008</a:t>
            </a:fld>
            <a:endParaRPr lang="en-US" sz="1000" dirty="0">
              <a:sym typeface="+mn-lt"/>
            </a:endParaRPr>
          </a:p>
        </p:txBody>
      </p:sp>
      <p:sp>
        <p:nvSpPr>
          <p:cNvPr id="115" name="Text Placeholder 30"/>
          <p:cNvSpPr>
            <a:spLocks noGrp="1"/>
          </p:cNvSpPr>
          <p:nvPr>
            <p:custDataLst>
              <p:tags r:id="rId33"/>
            </p:custDataLst>
          </p:nvPr>
        </p:nvSpPr>
        <p:spPr bwMode="auto">
          <a:xfrm>
            <a:off x="10731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pPr/>
              <a:t>2007</a:t>
            </a:fld>
            <a:endParaRPr lang="en-US" sz="1000" dirty="0">
              <a:sym typeface="+mn-lt"/>
            </a:endParaRPr>
          </a:p>
        </p:txBody>
      </p:sp>
      <p:sp>
        <p:nvSpPr>
          <p:cNvPr id="116" name="Text Placeholder 29"/>
          <p:cNvSpPr>
            <a:spLocks noGrp="1"/>
          </p:cNvSpPr>
          <p:nvPr>
            <p:custDataLst>
              <p:tags r:id="rId34"/>
            </p:custDataLst>
          </p:nvPr>
        </p:nvSpPr>
        <p:spPr bwMode="auto">
          <a:xfrm>
            <a:off x="6350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pPr/>
              <a:t>2006</a:t>
            </a:fld>
            <a:endParaRPr lang="en-US" sz="1000" dirty="0">
              <a:sym typeface="+mn-lt"/>
            </a:endParaRPr>
          </a:p>
        </p:txBody>
      </p:sp>
      <p:sp>
        <p:nvSpPr>
          <p:cNvPr id="14" name="Rectangle 13"/>
          <p:cNvSpPr/>
          <p:nvPr/>
        </p:nvSpPr>
        <p:spPr bwMode="auto">
          <a:xfrm>
            <a:off x="1615487"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959835"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2" name="Straight Connector 1"/>
          <p:cNvCxnSpPr/>
          <p:nvPr>
            <p:custDataLst>
              <p:tags r:id="rId35"/>
            </p:custDataLst>
          </p:nvPr>
        </p:nvCxnSpPr>
        <p:spPr bwMode="gray">
          <a:xfrm>
            <a:off x="2268538" y="5762625"/>
            <a:ext cx="219075" cy="0"/>
          </a:xfrm>
          <a:prstGeom prst="line">
            <a:avLst/>
          </a:prstGeom>
          <a:solidFill>
            <a:schemeClr val="accent1"/>
          </a:solidFill>
          <a:ln w="19050" cap="flat" cmpd="sng" algn="ctr">
            <a:solidFill>
              <a:srgbClr val="41A441"/>
            </a:solidFill>
            <a:prstDash val="solid"/>
            <a:round/>
            <a:headEnd type="none" w="med" len="med"/>
            <a:tailEnd type="none" w="med" len="med"/>
          </a:ln>
          <a:effectLst/>
        </p:spPr>
      </p:cxnSp>
      <p:cxnSp>
        <p:nvCxnSpPr>
          <p:cNvPr id="12" name="Straight Connector 11"/>
          <p:cNvCxnSpPr/>
          <p:nvPr>
            <p:custDataLst>
              <p:tags r:id="rId36"/>
            </p:custDataLst>
          </p:nvPr>
        </p:nvCxnSpPr>
        <p:spPr bwMode="gray">
          <a:xfrm>
            <a:off x="2268538" y="5559425"/>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10" name="Straight Connector 9"/>
          <p:cNvCxnSpPr/>
          <p:nvPr>
            <p:custDataLst>
              <p:tags r:id="rId37"/>
            </p:custDataLst>
          </p:nvPr>
        </p:nvCxnSpPr>
        <p:spPr bwMode="gray">
          <a:xfrm>
            <a:off x="612775" y="5762625"/>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38"/>
            </p:custDataLst>
          </p:nvPr>
        </p:nvCxnSpPr>
        <p:spPr bwMode="gray">
          <a:xfrm>
            <a:off x="612775" y="5559425"/>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6" name="Text Placeholder 14"/>
          <p:cNvSpPr>
            <a:spLocks noGrp="1"/>
          </p:cNvSpPr>
          <p:nvPr>
            <p:custDataLst>
              <p:tags r:id="rId39"/>
            </p:custDataLst>
          </p:nvPr>
        </p:nvSpPr>
        <p:spPr bwMode="auto">
          <a:xfrm>
            <a:off x="882650" y="5489575"/>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ym typeface="+mn-lt"/>
              </a:rPr>
              <a:pPr marL="0" indent="0">
                <a:lnSpc>
                  <a:spcPct val="100000"/>
                </a:lnSpc>
                <a:spcBef>
                  <a:spcPct val="0"/>
                </a:spcBef>
              </a:pPr>
              <a:t>SHUSA</a:t>
            </a:fld>
            <a:endParaRPr lang="en-US" sz="1000" dirty="0">
              <a:sym typeface="+mn-lt"/>
            </a:endParaRPr>
          </a:p>
        </p:txBody>
      </p:sp>
      <p:sp>
        <p:nvSpPr>
          <p:cNvPr id="87" name="Text Placeholder 15"/>
          <p:cNvSpPr>
            <a:spLocks noGrp="1"/>
          </p:cNvSpPr>
          <p:nvPr>
            <p:custDataLst>
              <p:tags r:id="rId40"/>
            </p:custDataLst>
          </p:nvPr>
        </p:nvSpPr>
        <p:spPr bwMode="auto">
          <a:xfrm>
            <a:off x="2538413" y="5489575"/>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pPr/>
              <a:t>Sovereign (prior to 2012)</a:t>
            </a:fld>
            <a:endParaRPr lang="en-US" sz="1000" dirty="0">
              <a:sym typeface="+mn-lt"/>
            </a:endParaRPr>
          </a:p>
        </p:txBody>
      </p:sp>
      <p:sp>
        <p:nvSpPr>
          <p:cNvPr id="85" name="Text Placeholder 13"/>
          <p:cNvSpPr>
            <a:spLocks noGrp="1"/>
          </p:cNvSpPr>
          <p:nvPr>
            <p:custDataLst>
              <p:tags r:id="rId41"/>
            </p:custDataLst>
          </p:nvPr>
        </p:nvSpPr>
        <p:spPr bwMode="auto">
          <a:xfrm>
            <a:off x="882650" y="5692775"/>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t>FRB 100 largest banks</a:t>
            </a:r>
            <a:endParaRPr lang="en-US" sz="1000" dirty="0">
              <a:sym typeface="+mn-lt"/>
            </a:endParaRPr>
          </a:p>
        </p:txBody>
      </p:sp>
      <p:sp>
        <p:nvSpPr>
          <p:cNvPr id="60" name="Text Placeholder 3"/>
          <p:cNvSpPr>
            <a:spLocks noGrp="1"/>
          </p:cNvSpPr>
          <p:nvPr>
            <p:custDataLst>
              <p:tags r:id="rId42"/>
            </p:custDataLst>
          </p:nvPr>
        </p:nvSpPr>
        <p:spPr bwMode="auto">
          <a:xfrm>
            <a:off x="2538414" y="5692775"/>
            <a:ext cx="28241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E2D00D4-941B-44EC-A549-FD1808C56114}" type="datetime'S''hared Natio''na''l Credit Report (gross charge-off''s) '''">
              <a:rPr lang="en-US" sz="1000"/>
              <a:pPr/>
              <a:t>Shared National Credit Report (gross charge-offs) </a:t>
            </a:fld>
            <a:endParaRPr lang="en-US" sz="1000" dirty="0">
              <a:latin typeface="Arial"/>
              <a:ea typeface="ＭＳ Ｐゴシック"/>
              <a:sym typeface="Arial"/>
            </a:endParaRPr>
          </a:p>
        </p:txBody>
      </p:sp>
      <p:graphicFrame>
        <p:nvGraphicFramePr>
          <p:cNvPr id="76" name="Content Placeholder 12"/>
          <p:cNvGraphicFramePr>
            <a:graphicFrameLocks/>
          </p:cNvGraphicFramePr>
          <p:nvPr>
            <p:extLst>
              <p:ext uri="{D42A27DB-BD31-4B8C-83A1-F6EECF244321}">
                <p14:modId xmlns:p14="http://schemas.microsoft.com/office/powerpoint/2010/main" val="3892747022"/>
              </p:ext>
            </p:extLst>
          </p:nvPr>
        </p:nvGraphicFramePr>
        <p:xfrm>
          <a:off x="5456869" y="1602681"/>
          <a:ext cx="3595688" cy="265176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8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1.90%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1.75</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1.67%</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4.14</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1.81%</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3.10</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2.17%</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2.01</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1.68%</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4.17</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1.63%</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2.79</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615487" y="1819909"/>
            <a:ext cx="847725" cy="489365"/>
          </a:xfrm>
          <a:prstGeom prst="rect">
            <a:avLst/>
          </a:prstGeom>
          <a:noFill/>
        </p:spPr>
        <p:txBody>
          <a:bodyPr wrap="square" rtlCol="0">
            <a:spAutoFit/>
          </a:bodyPr>
          <a:lstStyle/>
          <a:p>
            <a:r>
              <a:rPr lang="en-US" i="1" dirty="0"/>
              <a:t>C</a:t>
            </a:r>
            <a:r>
              <a:rPr lang="en-US" i="1" dirty="0" smtClean="0"/>
              <a:t>risis</a:t>
            </a:r>
          </a:p>
          <a:p>
            <a:r>
              <a:rPr lang="en-US" i="1" dirty="0" smtClean="0"/>
              <a:t>conditions</a:t>
            </a:r>
            <a:r>
              <a:rPr lang="en-US" i="1" baseline="30000" dirty="0" smtClean="0"/>
              <a:t>1</a:t>
            </a:r>
          </a:p>
          <a:p>
            <a:endParaRPr lang="en-US" i="1" dirty="0"/>
          </a:p>
        </p:txBody>
      </p:sp>
      <p:sp>
        <p:nvSpPr>
          <p:cNvPr id="176" name="TextBox 175"/>
          <p:cNvSpPr txBox="1"/>
          <p:nvPr/>
        </p:nvSpPr>
        <p:spPr>
          <a:xfrm>
            <a:off x="3429401" y="1809750"/>
            <a:ext cx="847725" cy="357021"/>
          </a:xfrm>
          <a:prstGeom prst="rect">
            <a:avLst/>
          </a:prstGeom>
          <a:noFill/>
        </p:spPr>
        <p:txBody>
          <a:bodyPr wrap="square" rtlCol="0">
            <a:spAutoFit/>
          </a:bodyPr>
          <a:lstStyle/>
          <a:p>
            <a:r>
              <a:rPr lang="en-US" i="1" dirty="0" smtClean="0"/>
              <a:t>Normal </a:t>
            </a:r>
          </a:p>
          <a:p>
            <a:r>
              <a:rPr lang="en-US" i="1" dirty="0" smtClean="0"/>
              <a:t>conditions</a:t>
            </a:r>
            <a:endParaRPr lang="en-US" i="1" baseline="30000" dirty="0"/>
          </a:p>
        </p:txBody>
      </p:sp>
      <p:sp>
        <p:nvSpPr>
          <p:cNvPr id="195" name="Rectangle 6"/>
          <p:cNvSpPr>
            <a:spLocks noChangeArrowheads="1"/>
          </p:cNvSpPr>
          <p:nvPr/>
        </p:nvSpPr>
        <p:spPr bwMode="gray">
          <a:xfrm>
            <a:off x="5456869" y="126515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456869" y="42621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1700104353"/>
              </p:ext>
            </p:extLst>
          </p:nvPr>
        </p:nvGraphicFramePr>
        <p:xfrm>
          <a:off x="5456869" y="4580396"/>
          <a:ext cx="3595688" cy="762740"/>
        </p:xfrm>
        <a:graphic>
          <a:graphicData uri="http://schemas.openxmlformats.org/drawingml/2006/table">
            <a:tbl>
              <a:tblPr firstRow="1" bandRow="1">
                <a:tableStyleId>{839DD9DD-9E6C-4910-8AC0-68ADFF6A6AFC}</a:tableStyleId>
              </a:tblPr>
              <a:tblGrid>
                <a:gridCol w="1342172"/>
                <a:gridCol w="607542"/>
                <a:gridCol w="992563"/>
                <a:gridCol w="653411"/>
              </a:tblGrid>
              <a:tr h="0">
                <a:tc>
                  <a:txBody>
                    <a:bodyPr/>
                    <a:lstStyle/>
                    <a:p>
                      <a:pPr algn="l"/>
                      <a:endParaRPr lang="en-US" sz="8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1410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$96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$244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$96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$286</a:t>
                      </a:r>
                      <a:r>
                        <a:rPr lang="en-US" sz="800" b="0" i="0" u="none" strike="noStrike" kern="1200" baseline="0" dirty="0" smtClean="0">
                          <a:solidFill>
                            <a:srgbClr val="000000"/>
                          </a:solidFill>
                          <a:effectLst/>
                          <a:latin typeface="+mn-lt"/>
                          <a:ea typeface="+mn-ea"/>
                          <a:cs typeface="+mn-cs"/>
                        </a:rPr>
                        <a:t> 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2.99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615487"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53" name="Freeform 52"/>
          <p:cNvSpPr/>
          <p:nvPr/>
        </p:nvSpPr>
        <p:spPr bwMode="auto">
          <a:xfrm rot="5400000">
            <a:off x="8689008" y="5375752"/>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55" name="Table 54"/>
          <p:cNvGraphicFramePr>
            <a:graphicFrameLocks noGrp="1"/>
          </p:cNvGraphicFramePr>
          <p:nvPr>
            <p:extLst>
              <p:ext uri="{D42A27DB-BD31-4B8C-83A1-F6EECF244321}">
                <p14:modId xmlns:p14="http://schemas.microsoft.com/office/powerpoint/2010/main" val="148745007"/>
              </p:ext>
            </p:extLst>
          </p:nvPr>
        </p:nvGraphicFramePr>
        <p:xfrm>
          <a:off x="7208551" y="5624276"/>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800" b="1" i="0" u="none" strike="noStrike" kern="1200" dirty="0" smtClean="0">
                          <a:solidFill>
                            <a:srgbClr val="000000"/>
                          </a:solidFill>
                          <a:effectLst/>
                          <a:latin typeface="+mn-lt"/>
                          <a:ea typeface="+mn-ea"/>
                          <a:cs typeface="+mn-cs"/>
                        </a:rPr>
                        <a:t>C&amp;I</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~3X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58" name="TextBox 57"/>
          <p:cNvSpPr txBox="1"/>
          <p:nvPr/>
        </p:nvSpPr>
        <p:spPr>
          <a:xfrm>
            <a:off x="5916744" y="5574507"/>
            <a:ext cx="1285170" cy="330603"/>
          </a:xfrm>
          <a:prstGeom prst="rect">
            <a:avLst/>
          </a:prstGeom>
          <a:noFill/>
        </p:spPr>
        <p:txBody>
          <a:bodyPr wrap="square" rtlCol="0">
            <a:spAutoFit/>
          </a:bodyPr>
          <a:lstStyle/>
          <a:p>
            <a:r>
              <a:rPr lang="en-US" sz="900" i="1" dirty="0" smtClean="0"/>
              <a:t>We have derived an overall stress scalar:</a:t>
            </a:r>
            <a:endParaRPr lang="en-US" sz="900" i="1" dirty="0"/>
          </a:p>
        </p:txBody>
      </p:sp>
      <p:grpSp>
        <p:nvGrpSpPr>
          <p:cNvPr id="61" name="Group 60"/>
          <p:cNvGrpSpPr/>
          <p:nvPr/>
        </p:nvGrpSpPr>
        <p:grpSpPr>
          <a:xfrm>
            <a:off x="8038183" y="158236"/>
            <a:ext cx="1296289" cy="166806"/>
            <a:chOff x="392528" y="2013540"/>
            <a:chExt cx="8683626" cy="762000"/>
          </a:xfrm>
        </p:grpSpPr>
        <p:sp>
          <p:nvSpPr>
            <p:cNvPr id="62"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3"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4"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8" name="Footnote"/>
          <p:cNvSpPr/>
          <p:nvPr/>
        </p:nvSpPr>
        <p:spPr bwMode="auto">
          <a:xfrm>
            <a:off x="455613" y="6137997"/>
            <a:ext cx="683826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750" dirty="0">
                <a:latin typeface="Arial"/>
                <a:sym typeface="Arial"/>
              </a:rPr>
              <a:t>Note: ~$180MM of C&amp;I in SHSUA time-series consists of SCUSA fleet auto loans, allocated to SCUSA Auto in the CCAR loss </a:t>
            </a:r>
            <a:r>
              <a:rPr lang="en-US" sz="750" dirty="0" smtClean="0">
                <a:latin typeface="Arial"/>
                <a:sym typeface="Arial"/>
              </a:rPr>
              <a:t>budget</a:t>
            </a:r>
            <a:endParaRPr lang="en-US" sz="750" dirty="0">
              <a:latin typeface="Arial"/>
              <a:sym typeface="Arial"/>
            </a:endParaRPr>
          </a:p>
          <a:p>
            <a:pPr algn="l">
              <a:lnSpc>
                <a:spcPct val="100000"/>
              </a:lnSpc>
            </a:pPr>
            <a:r>
              <a:rPr lang="en-US" sz="750" dirty="0">
                <a:solidFill>
                  <a:schemeClr val="bg1"/>
                </a:solidFill>
                <a:latin typeface="Arial"/>
                <a:sym typeface="Arial"/>
              </a:rPr>
              <a:t>Note: FRB SNC Report data is reported yearly so yearly values are repeated for each quarter of that year</a:t>
            </a:r>
          </a:p>
          <a:p>
            <a:pPr algn="l">
              <a:lnSpc>
                <a:spcPct val="100000"/>
              </a:lnSpc>
            </a:pPr>
            <a:r>
              <a:rPr lang="en-US" sz="750" dirty="0" smtClean="0">
                <a:solidFill>
                  <a:schemeClr val="bg1"/>
                </a:solidFill>
                <a:latin typeface="Arial"/>
                <a:sym typeface="Arial"/>
              </a:rPr>
              <a:t>Source</a:t>
            </a:r>
            <a:r>
              <a:rPr lang="en-US" sz="750" dirty="0">
                <a:solidFill>
                  <a:schemeClr val="bg1"/>
                </a:solidFill>
                <a:latin typeface="Arial"/>
                <a:sym typeface="Arial"/>
              </a:rPr>
              <a:t>: SNL Financial Regulated Depositories Bank Regulatory Financials database; Fe</a:t>
            </a:r>
            <a:r>
              <a:rPr lang="en-US" sz="750" dirty="0">
                <a:solidFill>
                  <a:schemeClr val="bg1"/>
                </a:solidFill>
              </a:rPr>
              <a:t>deral Reserve Board historical data: charge-off rates on loans and leases at 100 largest commercial banks</a:t>
            </a:r>
            <a:r>
              <a:rPr lang="en-US" sz="750" dirty="0">
                <a:solidFill>
                  <a:schemeClr val="bg1"/>
                </a:solidFill>
                <a:latin typeface="Arial"/>
                <a:sym typeface="Arial"/>
              </a:rPr>
              <a:t>, FRB 2014 Shared National Credit Report; CCAR 2015 Capital Aggregation Tool (CAT)</a:t>
            </a:r>
            <a:endParaRPr lang="en-US" sz="750" dirty="0">
              <a:solidFill>
                <a:schemeClr val="bg1"/>
              </a:solidFill>
              <a:latin typeface="Wingdings"/>
              <a:sym typeface="Arial"/>
            </a:endParaRPr>
          </a:p>
          <a:p>
            <a:pPr algn="l">
              <a:lnSpc>
                <a:spcPct val="100000"/>
              </a:lnSpc>
            </a:pPr>
            <a:r>
              <a:rPr lang="en-US" sz="75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p:txBody>
      </p:sp>
    </p:spTree>
    <p:extLst>
      <p:ext uri="{BB962C8B-B14F-4D97-AF65-F5344CB8AC3E}">
        <p14:creationId xmlns:p14="http://schemas.microsoft.com/office/powerpoint/2010/main" val="3245072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700933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9702"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pPr marL="3175" eaLnBrk="0" hangingPunct="0">
              <a:lnSpc>
                <a:spcPct val="100000"/>
              </a:lnSpc>
            </a:pPr>
            <a:r>
              <a:rPr lang="en-GB" altLang="zh-CN" dirty="0" smtClean="0">
                <a:ea typeface="SimSun" pitchFamily="2" charset="-122"/>
              </a:rPr>
              <a:t>Calculating anchor points, </a:t>
            </a:r>
            <a:r>
              <a:rPr lang="en-GB" altLang="zh-CN" dirty="0" err="1" smtClean="0">
                <a:ea typeface="SimSun" pitchFamily="2" charset="-122"/>
              </a:rPr>
              <a:t>backtesting</a:t>
            </a:r>
            <a:r>
              <a:rPr lang="en-GB" altLang="zh-CN" dirty="0" smtClean="0">
                <a:ea typeface="SimSun" pitchFamily="2" charset="-122"/>
              </a:rPr>
              <a:t>, and applying management adjustment</a:t>
            </a:r>
            <a:r>
              <a:rPr lang="en-GB" altLang="zh-CN" b="0" dirty="0" smtClean="0">
                <a:solidFill>
                  <a:schemeClr val="accent1"/>
                </a:solidFill>
                <a:ea typeface="SimSun" pitchFamily="2" charset="-122"/>
              </a:rPr>
              <a:t/>
            </a:r>
            <a:br>
              <a:rPr lang="en-GB" altLang="zh-CN" b="0" dirty="0" smtClean="0">
                <a:solidFill>
                  <a:schemeClr val="accent1"/>
                </a:solidFill>
                <a:ea typeface="SimSun" pitchFamily="2" charset="-122"/>
              </a:rPr>
            </a:br>
            <a:r>
              <a:rPr lang="en-GB" altLang="zh-CN" b="0" dirty="0" smtClean="0">
                <a:solidFill>
                  <a:schemeClr val="accent1"/>
                </a:solidFill>
                <a:ea typeface="SimSun" pitchFamily="2" charset="-122"/>
              </a:rPr>
              <a:t>Example: </a:t>
            </a:r>
            <a:r>
              <a:rPr lang="en-GB" b="0" dirty="0" smtClean="0">
                <a:solidFill>
                  <a:schemeClr val="accent1"/>
                </a:solidFill>
                <a:ea typeface="SimSun" pitchFamily="2" charset="-122"/>
              </a:rPr>
              <a:t>SBNA C&amp;I</a:t>
            </a:r>
            <a:endParaRPr lang="en-GB" altLang="zh-CN" b="0" dirty="0">
              <a:solidFill>
                <a:schemeClr val="accent1"/>
              </a:solidFill>
              <a:ea typeface="SimSun" pitchFamily="2" charset="-122"/>
            </a:endParaRPr>
          </a:p>
        </p:txBody>
      </p:sp>
      <p:sp>
        <p:nvSpPr>
          <p:cNvPr id="221189" name="Rectangle 6"/>
          <p:cNvSpPr>
            <a:spLocks noChangeArrowheads="1"/>
          </p:cNvSpPr>
          <p:nvPr/>
        </p:nvSpPr>
        <p:spPr bwMode="gray">
          <a:xfrm>
            <a:off x="45878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p>
          <a:p>
            <a:pPr algn="l" eaLnBrk="0" hangingPunct="0">
              <a:lnSpc>
                <a:spcPct val="100000"/>
              </a:lnSpc>
            </a:pPr>
            <a:r>
              <a:rPr lang="en-GB" sz="1200" dirty="0" smtClean="0">
                <a:solidFill>
                  <a:schemeClr val="accent1"/>
                </a:solidFill>
                <a:cs typeface="Arial" charset="0"/>
              </a:rPr>
              <a:t>%, 1Q2009 – 2Q2015</a:t>
            </a:r>
            <a:endParaRPr lang="en-GB" sz="1200" dirty="0">
              <a:solidFill>
                <a:schemeClr val="accent1"/>
              </a:solidFill>
              <a:cs typeface="Arial" charset="0"/>
            </a:endParaRPr>
          </a:p>
        </p:txBody>
      </p:sp>
      <p:cxnSp>
        <p:nvCxnSpPr>
          <p:cNvPr id="2" name="Straight Connector 1"/>
          <p:cNvCxnSpPr/>
          <p:nvPr>
            <p:custDataLst>
              <p:tags r:id="rId4"/>
            </p:custDataLst>
          </p:nvPr>
        </p:nvCxnSpPr>
        <p:spPr bwMode="gray">
          <a:xfrm>
            <a:off x="738188" y="36861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5"/>
            </p:custDataLst>
          </p:nvPr>
        </p:nvCxnSpPr>
        <p:spPr bwMode="gray">
          <a:xfrm>
            <a:off x="738188" y="53816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3" name="Straight Connector 12"/>
          <p:cNvCxnSpPr/>
          <p:nvPr>
            <p:custDataLst>
              <p:tags r:id="rId6"/>
            </p:custDataLst>
          </p:nvPr>
        </p:nvCxnSpPr>
        <p:spPr bwMode="gray">
          <a:xfrm>
            <a:off x="738188" y="19907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4" name="Straight Connector 13"/>
          <p:cNvCxnSpPr/>
          <p:nvPr>
            <p:custDataLst>
              <p:tags r:id="rId7"/>
            </p:custDataLst>
          </p:nvPr>
        </p:nvCxnSpPr>
        <p:spPr bwMode="gray">
          <a:xfrm>
            <a:off x="738188" y="22764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2" name="Straight Connector 11"/>
          <p:cNvCxnSpPr/>
          <p:nvPr>
            <p:custDataLst>
              <p:tags r:id="rId8"/>
            </p:custDataLst>
          </p:nvPr>
        </p:nvCxnSpPr>
        <p:spPr bwMode="gray">
          <a:xfrm>
            <a:off x="738188" y="25527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9"/>
            </p:custDataLst>
          </p:nvPr>
        </p:nvCxnSpPr>
        <p:spPr bwMode="gray">
          <a:xfrm>
            <a:off x="738188" y="28384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0" name="Straight Connector 9"/>
          <p:cNvCxnSpPr/>
          <p:nvPr>
            <p:custDataLst>
              <p:tags r:id="rId10"/>
            </p:custDataLst>
          </p:nvPr>
        </p:nvCxnSpPr>
        <p:spPr bwMode="gray">
          <a:xfrm>
            <a:off x="738188" y="31242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9" name="Straight Connector 8"/>
          <p:cNvCxnSpPr/>
          <p:nvPr>
            <p:custDataLst>
              <p:tags r:id="rId11"/>
            </p:custDataLst>
          </p:nvPr>
        </p:nvCxnSpPr>
        <p:spPr bwMode="gray">
          <a:xfrm>
            <a:off x="738188" y="34004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7" name="Straight Connector 16"/>
          <p:cNvCxnSpPr/>
          <p:nvPr>
            <p:custDataLst>
              <p:tags r:id="rId12"/>
            </p:custDataLst>
          </p:nvPr>
        </p:nvCxnSpPr>
        <p:spPr bwMode="gray">
          <a:xfrm>
            <a:off x="738188" y="45339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5" name="Straight Connector 44"/>
          <p:cNvCxnSpPr/>
          <p:nvPr>
            <p:custDataLst>
              <p:tags r:id="rId13"/>
            </p:custDataLst>
          </p:nvPr>
        </p:nvCxnSpPr>
        <p:spPr bwMode="gray">
          <a:xfrm>
            <a:off x="738188" y="39624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5" name="Straight Connector 14"/>
          <p:cNvCxnSpPr/>
          <p:nvPr>
            <p:custDataLst>
              <p:tags r:id="rId14"/>
            </p:custDataLst>
          </p:nvPr>
        </p:nvCxnSpPr>
        <p:spPr bwMode="gray">
          <a:xfrm>
            <a:off x="738188" y="48101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8" name="Straight Connector 7"/>
          <p:cNvCxnSpPr/>
          <p:nvPr>
            <p:custDataLst>
              <p:tags r:id="rId15"/>
            </p:custDataLst>
          </p:nvPr>
        </p:nvCxnSpPr>
        <p:spPr bwMode="gray">
          <a:xfrm>
            <a:off x="738188" y="50958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2" name="Straight Connector 41"/>
          <p:cNvCxnSpPr/>
          <p:nvPr>
            <p:custDataLst>
              <p:tags r:id="rId16"/>
            </p:custDataLst>
          </p:nvPr>
        </p:nvCxnSpPr>
        <p:spPr bwMode="gray">
          <a:xfrm>
            <a:off x="738188" y="42481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7"/>
            </p:custDataLst>
            <p:extLst>
              <p:ext uri="{D42A27DB-BD31-4B8C-83A1-F6EECF244321}">
                <p14:modId xmlns:p14="http://schemas.microsoft.com/office/powerpoint/2010/main" val="1189818611"/>
              </p:ext>
            </p:extLst>
          </p:nvPr>
        </p:nvGraphicFramePr>
        <p:xfrm>
          <a:off x="685799" y="1866900"/>
          <a:ext cx="4162478" cy="3657690"/>
        </p:xfrm>
        <a:graphic>
          <a:graphicData uri="http://schemas.openxmlformats.org/presentationml/2006/ole">
            <mc:AlternateContent xmlns:mc="http://schemas.openxmlformats.org/markup-compatibility/2006">
              <mc:Choice xmlns:v="urn:schemas-microsoft-com:vml" Requires="v">
                <p:oleObj spid="_x0000_s709703" name="Chart" r:id="rId42" imgW="4162488" imgH="3657600" progId="MSGraph.Chart.8">
                  <p:embed followColorScheme="full"/>
                </p:oleObj>
              </mc:Choice>
              <mc:Fallback>
                <p:oleObj name="Chart" r:id="rId42" imgW="4162488" imgH="3657600" progId="MSGraph.Chart.8">
                  <p:embed followColorScheme="full"/>
                  <p:pic>
                    <p:nvPicPr>
                      <p:cNvPr id="0" name=""/>
                      <p:cNvPicPr/>
                      <p:nvPr/>
                    </p:nvPicPr>
                    <p:blipFill>
                      <a:blip r:embed="rId43"/>
                      <a:stretch>
                        <a:fillRect/>
                      </a:stretch>
                    </p:blipFill>
                    <p:spPr>
                      <a:xfrm>
                        <a:off x="685799" y="1866900"/>
                        <a:ext cx="4162478" cy="3657690"/>
                      </a:xfrm>
                      <a:prstGeom prst="rect">
                        <a:avLst/>
                      </a:prstGeom>
                    </p:spPr>
                  </p:pic>
                </p:oleObj>
              </mc:Fallback>
            </mc:AlternateContent>
          </a:graphicData>
        </a:graphic>
      </p:graphicFrame>
      <p:sp>
        <p:nvSpPr>
          <p:cNvPr id="182" name="Text Placeholder 92"/>
          <p:cNvSpPr>
            <a:spLocks noGrp="1"/>
          </p:cNvSpPr>
          <p:nvPr>
            <p:custDataLst>
              <p:tags r:id="rId18"/>
            </p:custDataLst>
          </p:nvPr>
        </p:nvSpPr>
        <p:spPr bwMode="gray">
          <a:xfrm>
            <a:off x="504825" y="4733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A4DC8A2-3AA7-4ECD-A43F-009F86AB189D}" type="datetime'''0''''''''''''''''''''''''.''''''''''''''''''''''''4'''">
              <a:rPr lang="en-US" sz="1000"/>
              <a:pPr/>
              <a:t>0.4</a:t>
            </a:fld>
            <a:endParaRPr lang="en-US" sz="1000" dirty="0">
              <a:latin typeface="Arial"/>
              <a:ea typeface="ＭＳ Ｐゴシック"/>
              <a:sym typeface="Arial"/>
            </a:endParaRPr>
          </a:p>
        </p:txBody>
      </p:sp>
      <p:sp>
        <p:nvSpPr>
          <p:cNvPr id="178" name="Text Placeholder 88"/>
          <p:cNvSpPr>
            <a:spLocks noGrp="1"/>
          </p:cNvSpPr>
          <p:nvPr>
            <p:custDataLst>
              <p:tags r:id="rId19"/>
            </p:custDataLst>
          </p:nvPr>
        </p:nvSpPr>
        <p:spPr bwMode="gray">
          <a:xfrm>
            <a:off x="504825" y="5305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A3ADCC4-EC9F-479D-A0E0-5107AE37FFDC}" type="datetime'''''''''''0.''0'''''''''''''''''''">
              <a:rPr lang="en-US" sz="1000"/>
              <a:pPr/>
              <a:t>0.0</a:t>
            </a:fld>
            <a:endParaRPr lang="en-US" sz="1000" dirty="0">
              <a:latin typeface="Arial"/>
              <a:ea typeface="ＭＳ Ｐゴシック"/>
              <a:sym typeface="Arial"/>
            </a:endParaRPr>
          </a:p>
        </p:txBody>
      </p:sp>
      <p:sp>
        <p:nvSpPr>
          <p:cNvPr id="46" name="Text Placeholder 14"/>
          <p:cNvSpPr>
            <a:spLocks noGrp="1"/>
          </p:cNvSpPr>
          <p:nvPr>
            <p:custDataLst>
              <p:tags r:id="rId20"/>
            </p:custDataLst>
          </p:nvPr>
        </p:nvSpPr>
        <p:spPr bwMode="gray">
          <a:xfrm>
            <a:off x="504825" y="3609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9B1C6C-5F8B-4509-B63E-22BC52C66372}" type="datetime'''''''''''''''''''1''''''.''''''2'''''">
              <a:rPr lang="en-US" sz="1000">
                <a:sym typeface="+mn-lt"/>
              </a:rPr>
              <a:pPr marL="0" indent="0" algn="r">
                <a:lnSpc>
                  <a:spcPct val="100000"/>
                </a:lnSpc>
                <a:spcBef>
                  <a:spcPct val="0"/>
                </a:spcBef>
              </a:pPr>
              <a:t>1.2</a:t>
            </a:fld>
            <a:endParaRPr lang="en-US" sz="1000" dirty="0">
              <a:sym typeface="+mn-lt"/>
            </a:endParaRPr>
          </a:p>
        </p:txBody>
      </p:sp>
      <p:sp>
        <p:nvSpPr>
          <p:cNvPr id="104" name="Text Placeholder 30"/>
          <p:cNvSpPr>
            <a:spLocks noGrp="1"/>
          </p:cNvSpPr>
          <p:nvPr>
            <p:custDataLst>
              <p:tags r:id="rId21"/>
            </p:custDataLst>
          </p:nvPr>
        </p:nvSpPr>
        <p:spPr bwMode="gray">
          <a:xfrm>
            <a:off x="504825" y="3886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5A87C7-E0F0-405F-8A4B-A4E9D2F86EFC}" type="datetime'''''''''''''''''''1''''''''''''''''''''.0'''''''''">
              <a:rPr lang="en-US" sz="1000">
                <a:sym typeface="+mn-lt"/>
              </a:rPr>
              <a:pPr marL="0" indent="0" algn="r">
                <a:lnSpc>
                  <a:spcPct val="100000"/>
                </a:lnSpc>
                <a:spcBef>
                  <a:spcPct val="0"/>
                </a:spcBef>
              </a:pPr>
              <a:t>1.0</a:t>
            </a:fld>
            <a:endParaRPr lang="en-US" sz="1000" dirty="0">
              <a:sym typeface="+mn-lt"/>
            </a:endParaRPr>
          </a:p>
        </p:txBody>
      </p:sp>
      <p:sp>
        <p:nvSpPr>
          <p:cNvPr id="98" name="Text Placeholder 27"/>
          <p:cNvSpPr>
            <a:spLocks noGrp="1"/>
          </p:cNvSpPr>
          <p:nvPr>
            <p:custDataLst>
              <p:tags r:id="rId22"/>
            </p:custDataLst>
          </p:nvPr>
        </p:nvSpPr>
        <p:spPr bwMode="gray">
          <a:xfrm>
            <a:off x="504825" y="4171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898344-BFDA-4D4D-9E60-3D8009E6B208}" type="datetime'''''0''.''''''''''8'''''">
              <a:rPr lang="en-US" sz="1000"/>
              <a:pPr/>
              <a:t>0.8</a:t>
            </a:fld>
            <a:endParaRPr lang="en-US" sz="1000" dirty="0">
              <a:sym typeface="+mn-lt"/>
            </a:endParaRPr>
          </a:p>
        </p:txBody>
      </p:sp>
      <p:sp>
        <p:nvSpPr>
          <p:cNvPr id="82" name="Text Placeholder 4"/>
          <p:cNvSpPr>
            <a:spLocks noGrp="1"/>
          </p:cNvSpPr>
          <p:nvPr>
            <p:custDataLst>
              <p:tags r:id="rId23"/>
            </p:custDataLst>
          </p:nvPr>
        </p:nvSpPr>
        <p:spPr bwMode="gray">
          <a:xfrm>
            <a:off x="504825" y="1914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C68ACA-7E43-42BE-975E-3492D555E0F2}" type="datetime'''''''2''''''''.''''''''4'''''''''''''''''''''''''''">
              <a:rPr lang="en-US" sz="1000">
                <a:sym typeface="+mn-lt"/>
              </a:rPr>
              <a:pPr marL="0" indent="0" algn="r">
                <a:lnSpc>
                  <a:spcPct val="100000"/>
                </a:lnSpc>
                <a:spcBef>
                  <a:spcPct val="0"/>
                </a:spcBef>
              </a:pPr>
              <a:t>2.4</a:t>
            </a:fld>
            <a:endParaRPr lang="en-US" sz="1000" dirty="0">
              <a:sym typeface="+mn-lt"/>
            </a:endParaRPr>
          </a:p>
        </p:txBody>
      </p:sp>
      <p:sp>
        <p:nvSpPr>
          <p:cNvPr id="51" name="Text Placeholder 19"/>
          <p:cNvSpPr>
            <a:spLocks noGrp="1"/>
          </p:cNvSpPr>
          <p:nvPr>
            <p:custDataLst>
              <p:tags r:id="rId24"/>
            </p:custDataLst>
          </p:nvPr>
        </p:nvSpPr>
        <p:spPr bwMode="gray">
          <a:xfrm>
            <a:off x="504825" y="2200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A14044-A422-45C6-B677-E519C17EC337}" type="datetime'2.''''''''''''''''''''''''''''2'''''''''''''">
              <a:rPr lang="en-US" sz="1000">
                <a:sym typeface="+mn-lt"/>
              </a:rPr>
              <a:pPr marL="0" indent="0" algn="r">
                <a:lnSpc>
                  <a:spcPct val="100000"/>
                </a:lnSpc>
                <a:spcBef>
                  <a:spcPct val="0"/>
                </a:spcBef>
              </a:pPr>
              <a:t>2.2</a:t>
            </a:fld>
            <a:endParaRPr lang="en-US" sz="1000" dirty="0">
              <a:sym typeface="+mn-lt"/>
            </a:endParaRPr>
          </a:p>
        </p:txBody>
      </p:sp>
      <p:sp>
        <p:nvSpPr>
          <p:cNvPr id="50" name="Text Placeholder 18"/>
          <p:cNvSpPr>
            <a:spLocks noGrp="1"/>
          </p:cNvSpPr>
          <p:nvPr>
            <p:custDataLst>
              <p:tags r:id="rId25"/>
            </p:custDataLst>
          </p:nvPr>
        </p:nvSpPr>
        <p:spPr bwMode="gray">
          <a:xfrm>
            <a:off x="504825" y="2476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4D79DC-F2C2-4FC5-BC52-9ED534FABA85}" type="datetime'''''''''''''''''''''''''''2''''.''''0'''''''''''">
              <a:rPr lang="en-US" sz="1000">
                <a:sym typeface="+mn-lt"/>
              </a:rPr>
              <a:pPr marL="0" indent="0" algn="r">
                <a:lnSpc>
                  <a:spcPct val="100000"/>
                </a:lnSpc>
                <a:spcBef>
                  <a:spcPct val="0"/>
                </a:spcBef>
              </a:pPr>
              <a:t>2.0</a:t>
            </a:fld>
            <a:endParaRPr lang="en-US" sz="1000" dirty="0">
              <a:sym typeface="+mn-lt"/>
            </a:endParaRPr>
          </a:p>
        </p:txBody>
      </p:sp>
      <p:sp>
        <p:nvSpPr>
          <p:cNvPr id="49" name="Text Placeholder 17"/>
          <p:cNvSpPr>
            <a:spLocks noGrp="1"/>
          </p:cNvSpPr>
          <p:nvPr>
            <p:custDataLst>
              <p:tags r:id="rId26"/>
            </p:custDataLst>
          </p:nvPr>
        </p:nvSpPr>
        <p:spPr bwMode="gray">
          <a:xfrm>
            <a:off x="504825" y="27622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6D4C33-495E-49CD-9077-1E0ABAE2F0BF}" type="datetime'''''''''1''''''''''''''''''.''''''''8'''''''''''''">
              <a:rPr lang="en-US" sz="1000">
                <a:sym typeface="+mn-lt"/>
              </a:rPr>
              <a:pPr marL="0" indent="0" algn="r">
                <a:lnSpc>
                  <a:spcPct val="100000"/>
                </a:lnSpc>
                <a:spcBef>
                  <a:spcPct val="0"/>
                </a:spcBef>
              </a:pPr>
              <a:t>1.8</a:t>
            </a:fld>
            <a:endParaRPr lang="en-US" sz="1000" dirty="0">
              <a:sym typeface="+mn-lt"/>
            </a:endParaRPr>
          </a:p>
        </p:txBody>
      </p:sp>
      <p:sp>
        <p:nvSpPr>
          <p:cNvPr id="48" name="Text Placeholder 16"/>
          <p:cNvSpPr>
            <a:spLocks noGrp="1"/>
          </p:cNvSpPr>
          <p:nvPr>
            <p:custDataLst>
              <p:tags r:id="rId27"/>
            </p:custDataLst>
          </p:nvPr>
        </p:nvSpPr>
        <p:spPr bwMode="gray">
          <a:xfrm>
            <a:off x="504825" y="3048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50348A7-F273-4F14-9229-13F5B86BBBE1}" type="datetime'''''''''''''''''''''''''1''''''.''''''''''''6'''''''">
              <a:rPr lang="en-US" sz="1000">
                <a:sym typeface="+mn-lt"/>
              </a:rPr>
              <a:pPr marL="0" indent="0" algn="r">
                <a:lnSpc>
                  <a:spcPct val="100000"/>
                </a:lnSpc>
                <a:spcBef>
                  <a:spcPct val="0"/>
                </a:spcBef>
              </a:pPr>
              <a:t>1.6</a:t>
            </a:fld>
            <a:endParaRPr lang="en-US" sz="1000" dirty="0">
              <a:sym typeface="+mn-lt"/>
            </a:endParaRPr>
          </a:p>
        </p:txBody>
      </p:sp>
      <p:sp>
        <p:nvSpPr>
          <p:cNvPr id="47" name="Text Placeholder 15"/>
          <p:cNvSpPr>
            <a:spLocks noGrp="1"/>
          </p:cNvSpPr>
          <p:nvPr>
            <p:custDataLst>
              <p:tags r:id="rId28"/>
            </p:custDataLst>
          </p:nvPr>
        </p:nvSpPr>
        <p:spPr bwMode="gray">
          <a:xfrm>
            <a:off x="504825" y="3324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F7D60D5-D980-40E1-BA5D-8CB42D8245BE}" type="datetime'1''''''''''''''''''.''''''''''''''''4'''''''''''''''">
              <a:rPr lang="en-US" sz="1000">
                <a:sym typeface="+mn-lt"/>
              </a:rPr>
              <a:pPr marL="0" indent="0" algn="r">
                <a:lnSpc>
                  <a:spcPct val="100000"/>
                </a:lnSpc>
                <a:spcBef>
                  <a:spcPct val="0"/>
                </a:spcBef>
              </a:pPr>
              <a:t>1.4</a:t>
            </a:fld>
            <a:endParaRPr lang="en-US" sz="1000" dirty="0">
              <a:sym typeface="+mn-lt"/>
            </a:endParaRPr>
          </a:p>
        </p:txBody>
      </p:sp>
      <p:sp>
        <p:nvSpPr>
          <p:cNvPr id="184" name="Text Placeholder 94"/>
          <p:cNvSpPr>
            <a:spLocks noGrp="1"/>
          </p:cNvSpPr>
          <p:nvPr>
            <p:custDataLst>
              <p:tags r:id="rId29"/>
            </p:custDataLst>
          </p:nvPr>
        </p:nvSpPr>
        <p:spPr bwMode="gray">
          <a:xfrm>
            <a:off x="504825" y="4457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5EAF68-C84A-4D10-AC82-9633D585DD61}" type="datetime'''''''''''0''''''''''''.''''6'''''''''''''''''''''">
              <a:rPr lang="en-US" sz="1000"/>
              <a:pPr/>
              <a:t>0.6</a:t>
            </a:fld>
            <a:endParaRPr lang="en-US" sz="1000" dirty="0">
              <a:latin typeface="Arial"/>
              <a:ea typeface="ＭＳ Ｐゴシック"/>
              <a:sym typeface="Arial"/>
            </a:endParaRPr>
          </a:p>
        </p:txBody>
      </p:sp>
      <p:sp>
        <p:nvSpPr>
          <p:cNvPr id="180" name="Text Placeholder 90"/>
          <p:cNvSpPr>
            <a:spLocks noGrp="1"/>
          </p:cNvSpPr>
          <p:nvPr>
            <p:custDataLst>
              <p:tags r:id="rId30"/>
            </p:custDataLst>
          </p:nvPr>
        </p:nvSpPr>
        <p:spPr bwMode="gray">
          <a:xfrm>
            <a:off x="504825" y="50196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791FDD-E315-4D0A-AC41-E75940BB6CC6}" type="datetime'''''''''''''''''''0''''''''''.''''''''''''''''''''''''''2'''''">
              <a:rPr lang="en-US" sz="1000"/>
              <a:pPr/>
              <a:t>0.2</a:t>
            </a:fld>
            <a:endParaRPr lang="en-US" sz="1000" dirty="0">
              <a:latin typeface="Arial"/>
              <a:ea typeface="ＭＳ Ｐゴシック"/>
              <a:sym typeface="Arial"/>
            </a:endParaRPr>
          </a:p>
        </p:txBody>
      </p:sp>
      <p:sp>
        <p:nvSpPr>
          <p:cNvPr id="111" name="Text Placeholder 35"/>
          <p:cNvSpPr>
            <a:spLocks noGrp="1"/>
          </p:cNvSpPr>
          <p:nvPr>
            <p:custDataLst>
              <p:tags r:id="rId31"/>
            </p:custDataLst>
          </p:nvPr>
        </p:nvSpPr>
        <p:spPr bwMode="auto">
          <a:xfrm>
            <a:off x="44354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pPr/>
              <a:t>2015</a:t>
            </a:fld>
            <a:endParaRPr lang="en-US" sz="1000" dirty="0">
              <a:sym typeface="+mn-lt"/>
            </a:endParaRPr>
          </a:p>
        </p:txBody>
      </p:sp>
      <p:sp>
        <p:nvSpPr>
          <p:cNvPr id="119" name="Text Placeholder 34"/>
          <p:cNvSpPr>
            <a:spLocks noGrp="1"/>
          </p:cNvSpPr>
          <p:nvPr>
            <p:custDataLst>
              <p:tags r:id="rId32"/>
            </p:custDataLst>
          </p:nvPr>
        </p:nvSpPr>
        <p:spPr bwMode="auto">
          <a:xfrm>
            <a:off x="3806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pPr/>
              <a:t>2014</a:t>
            </a:fld>
            <a:endParaRPr lang="en-US" sz="1000" dirty="0">
              <a:sym typeface="+mn-lt"/>
            </a:endParaRPr>
          </a:p>
        </p:txBody>
      </p:sp>
      <p:sp>
        <p:nvSpPr>
          <p:cNvPr id="113" name="Text Placeholder 32"/>
          <p:cNvSpPr>
            <a:spLocks noGrp="1"/>
          </p:cNvSpPr>
          <p:nvPr>
            <p:custDataLst>
              <p:tags r:id="rId33"/>
            </p:custDataLst>
          </p:nvPr>
        </p:nvSpPr>
        <p:spPr bwMode="auto">
          <a:xfrm>
            <a:off x="2540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pPr/>
              <a:t>2012</a:t>
            </a:fld>
            <a:endParaRPr lang="en-US" sz="1000" dirty="0">
              <a:sym typeface="+mn-lt"/>
            </a:endParaRPr>
          </a:p>
        </p:txBody>
      </p:sp>
      <p:sp>
        <p:nvSpPr>
          <p:cNvPr id="120" name="Text Placeholder 33"/>
          <p:cNvSpPr>
            <a:spLocks noGrp="1"/>
          </p:cNvSpPr>
          <p:nvPr>
            <p:custDataLst>
              <p:tags r:id="rId34"/>
            </p:custDataLst>
          </p:nvPr>
        </p:nvSpPr>
        <p:spPr bwMode="auto">
          <a:xfrm>
            <a:off x="316865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pPr/>
              <a:t>2013</a:t>
            </a:fld>
            <a:endParaRPr lang="en-US" sz="1000" dirty="0">
              <a:sym typeface="+mn-lt"/>
            </a:endParaRPr>
          </a:p>
        </p:txBody>
      </p:sp>
      <p:sp>
        <p:nvSpPr>
          <p:cNvPr id="114" name="Text Placeholder 31"/>
          <p:cNvSpPr>
            <a:spLocks noGrp="1"/>
          </p:cNvSpPr>
          <p:nvPr>
            <p:custDataLst>
              <p:tags r:id="rId35"/>
            </p:custDataLst>
          </p:nvPr>
        </p:nvSpPr>
        <p:spPr bwMode="auto">
          <a:xfrm>
            <a:off x="1901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pPr/>
              <a:t>2011</a:t>
            </a:fld>
            <a:endParaRPr lang="en-US" sz="1000" dirty="0">
              <a:sym typeface="+mn-lt"/>
            </a:endParaRPr>
          </a:p>
        </p:txBody>
      </p:sp>
      <p:sp>
        <p:nvSpPr>
          <p:cNvPr id="115" name="Text Placeholder 30"/>
          <p:cNvSpPr>
            <a:spLocks noGrp="1"/>
          </p:cNvSpPr>
          <p:nvPr>
            <p:custDataLst>
              <p:tags r:id="rId36"/>
            </p:custDataLst>
          </p:nvPr>
        </p:nvSpPr>
        <p:spPr bwMode="auto">
          <a:xfrm>
            <a:off x="12731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pPr/>
              <a:t>2010</a:t>
            </a:fld>
            <a:endParaRPr lang="en-US" sz="1000" dirty="0">
              <a:sym typeface="+mn-lt"/>
            </a:endParaRPr>
          </a:p>
        </p:txBody>
      </p:sp>
      <p:sp>
        <p:nvSpPr>
          <p:cNvPr id="71" name="Text Placeholder 2"/>
          <p:cNvSpPr>
            <a:spLocks noGrp="1"/>
          </p:cNvSpPr>
          <p:nvPr>
            <p:custDataLst>
              <p:tags r:id="rId37"/>
            </p:custDataLst>
          </p:nvPr>
        </p:nvSpPr>
        <p:spPr bwMode="auto">
          <a:xfrm>
            <a:off x="635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latin typeface="Arial"/>
                <a:ea typeface="ＭＳ Ｐゴシック"/>
                <a:sym typeface="Arial"/>
              </a:rPr>
              <a:pPr marL="0" indent="0" algn="ctr">
                <a:lnSpc>
                  <a:spcPct val="100000"/>
                </a:lnSpc>
                <a:spcBef>
                  <a:spcPct val="0"/>
                </a:spcBef>
              </a:pPr>
              <a:t>2009</a:t>
            </a:fld>
            <a:endParaRPr lang="en-US" sz="1000" dirty="0">
              <a:latin typeface="Arial"/>
              <a:ea typeface="ＭＳ Ｐゴシック"/>
              <a:sym typeface="Arial"/>
            </a:endParaRPr>
          </a:p>
        </p:txBody>
      </p:sp>
      <p:sp>
        <p:nvSpPr>
          <p:cNvPr id="53" name="Footnote"/>
          <p:cNvSpPr/>
          <p:nvPr/>
        </p:nvSpPr>
        <p:spPr bwMode="auto">
          <a:xfrm>
            <a:off x="455613" y="632629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54" name="Content Placeholder 12"/>
          <p:cNvGraphicFramePr>
            <a:graphicFrameLocks/>
          </p:cNvGraphicFramePr>
          <p:nvPr>
            <p:extLst>
              <p:ext uri="{D42A27DB-BD31-4B8C-83A1-F6EECF244321}">
                <p14:modId xmlns:p14="http://schemas.microsoft.com/office/powerpoint/2010/main" val="2282868754"/>
              </p:ext>
            </p:extLst>
          </p:nvPr>
        </p:nvGraphicFramePr>
        <p:xfrm>
          <a:off x="5262218" y="1982373"/>
          <a:ext cx="3786643" cy="27127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$295MM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$314MM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$131MM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$139MM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chemeClr val="accent1"/>
                          </a:solidFill>
                          <a:effectLst/>
                          <a:latin typeface="Arial"/>
                        </a:rPr>
                        <a:t>~3.0x </a:t>
                      </a:r>
                      <a:endParaRPr lang="en-US" sz="1000" b="1" i="0" u="none" strike="noStrike" dirty="0">
                        <a:solidFill>
                          <a:schemeClr val="accent1"/>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accent1"/>
                          </a:solidFill>
                          <a:effectLst/>
                          <a:latin typeface="+mn-lt"/>
                        </a:rPr>
                        <a:t>~0.9x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$47MM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$50MM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$9.4BN</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0.51%</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0.54%</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6221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p>
        </p:txBody>
      </p:sp>
      <p:graphicFrame>
        <p:nvGraphicFramePr>
          <p:cNvPr id="56" name="Table 55"/>
          <p:cNvGraphicFramePr>
            <a:graphicFrameLocks noGrp="1"/>
          </p:cNvGraphicFramePr>
          <p:nvPr>
            <p:extLst>
              <p:ext uri="{D42A27DB-BD31-4B8C-83A1-F6EECF244321}">
                <p14:modId xmlns:p14="http://schemas.microsoft.com/office/powerpoint/2010/main" val="3315083875"/>
              </p:ext>
            </p:extLst>
          </p:nvPr>
        </p:nvGraphicFramePr>
        <p:xfrm>
          <a:off x="5260449" y="491117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0.5%</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0.7%</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2" name="Group 51"/>
          <p:cNvGrpSpPr/>
          <p:nvPr/>
        </p:nvGrpSpPr>
        <p:grpSpPr>
          <a:xfrm>
            <a:off x="8038183" y="158236"/>
            <a:ext cx="1296289" cy="166806"/>
            <a:chOff x="392528" y="2013540"/>
            <a:chExt cx="8683626" cy="762000"/>
          </a:xfrm>
        </p:grpSpPr>
        <p:sp>
          <p:nvSpPr>
            <p:cNvPr id="57"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8"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9"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2" name="TextBox 61"/>
          <p:cNvSpPr txBox="1"/>
          <p:nvPr/>
        </p:nvSpPr>
        <p:spPr>
          <a:xfrm>
            <a:off x="4620315" y="4258227"/>
            <a:ext cx="426720" cy="224677"/>
          </a:xfrm>
          <a:prstGeom prst="rect">
            <a:avLst/>
          </a:prstGeom>
          <a:noFill/>
        </p:spPr>
        <p:txBody>
          <a:bodyPr wrap="none" rtlCol="0">
            <a:spAutoFit/>
          </a:bodyPr>
          <a:lstStyle/>
          <a:p>
            <a:r>
              <a:rPr lang="en-US" b="1" dirty="0" smtClean="0">
                <a:solidFill>
                  <a:schemeClr val="accent1"/>
                </a:solidFill>
              </a:rPr>
              <a:t>Red</a:t>
            </a:r>
            <a:endParaRPr lang="en-US" b="1" dirty="0">
              <a:solidFill>
                <a:schemeClr val="accent1"/>
              </a:solidFill>
            </a:endParaRPr>
          </a:p>
        </p:txBody>
      </p:sp>
      <p:cxnSp>
        <p:nvCxnSpPr>
          <p:cNvPr id="63" name="Straight Connector 62"/>
          <p:cNvCxnSpPr/>
          <p:nvPr/>
        </p:nvCxnSpPr>
        <p:spPr bwMode="auto">
          <a:xfrm flipH="1">
            <a:off x="795013" y="4368717"/>
            <a:ext cx="3777479"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64" name="Straight Connector 63"/>
          <p:cNvCxnSpPr/>
          <p:nvPr/>
        </p:nvCxnSpPr>
        <p:spPr bwMode="auto">
          <a:xfrm>
            <a:off x="781050" y="4685797"/>
            <a:ext cx="3806190"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65" name="TextBox 64"/>
          <p:cNvSpPr txBox="1"/>
          <p:nvPr/>
        </p:nvSpPr>
        <p:spPr>
          <a:xfrm>
            <a:off x="4587240" y="4573458"/>
            <a:ext cx="590226" cy="224677"/>
          </a:xfrm>
          <a:prstGeom prst="rect">
            <a:avLst/>
          </a:prstGeom>
          <a:noFill/>
        </p:spPr>
        <p:txBody>
          <a:bodyPr wrap="none" rtlCol="0">
            <a:spAutoFit/>
          </a:bodyPr>
          <a:lstStyle/>
          <a:p>
            <a:r>
              <a:rPr lang="en-US" b="1" dirty="0" smtClean="0">
                <a:solidFill>
                  <a:srgbClr val="FFC000"/>
                </a:solidFill>
              </a:rPr>
              <a:t>Amber</a:t>
            </a:r>
            <a:endParaRPr lang="en-US" b="1" dirty="0">
              <a:solidFill>
                <a:srgbClr val="FFC000"/>
              </a:solidFill>
            </a:endParaRPr>
          </a:p>
        </p:txBody>
      </p:sp>
    </p:spTree>
    <p:extLst>
      <p:ext uri="{BB962C8B-B14F-4D97-AF65-F5344CB8AC3E}">
        <p14:creationId xmlns:p14="http://schemas.microsoft.com/office/powerpoint/2010/main" val="2211469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CCAR-derived </a:t>
            </a:r>
            <a:r>
              <a:rPr lang="en-US" dirty="0" smtClean="0"/>
              <a:t>metrics and loss </a:t>
            </a:r>
            <a:r>
              <a:rPr lang="en-US" dirty="0"/>
              <a:t>in stress </a:t>
            </a:r>
          </a:p>
        </p:txBody>
      </p:sp>
      <p:graphicFrame>
        <p:nvGraphicFramePr>
          <p:cNvPr id="7" name="Group 90"/>
          <p:cNvGraphicFramePr>
            <a:graphicFrameLocks noGrp="1"/>
          </p:cNvGraphicFramePr>
          <p:nvPr>
            <p:extLst>
              <p:ext uri="{D42A27DB-BD31-4B8C-83A1-F6EECF244321}">
                <p14:modId xmlns:p14="http://schemas.microsoft.com/office/powerpoint/2010/main" val="2940686364"/>
              </p:ext>
            </p:extLst>
          </p:nvPr>
        </p:nvGraphicFramePr>
        <p:xfrm>
          <a:off x="445178" y="1230731"/>
          <a:ext cx="8742365" cy="4838688"/>
        </p:xfrm>
        <a:graphic>
          <a:graphicData uri="http://schemas.openxmlformats.org/drawingml/2006/table">
            <a:tbl>
              <a:tblPr/>
              <a:tblGrid>
                <a:gridCol w="1233497"/>
                <a:gridCol w="4148919"/>
                <a:gridCol w="3359949"/>
              </a:tblGrid>
              <a:tr h="220896">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2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lang="en-US" sz="1200" b="1" dirty="0" smtClean="0"/>
                        <a:t>CCAR-derived metrics</a:t>
                      </a:r>
                      <a:endPar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437120">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(about 1:20)</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84477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585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400116" y="1387475"/>
            <a:ext cx="8802556" cy="4486274"/>
          </a:xfrm>
        </p:spPr>
        <p:txBody>
          <a:bodyPr/>
          <a:lstStyle/>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have worked collaboratively across Risk teams (SHUSA, SBNA, SCUSA) and business partners to draft a set of aligned </a:t>
            </a:r>
            <a:r>
              <a:rPr lang="en-US" kern="1200" dirty="0" smtClean="0">
                <a:solidFill>
                  <a:schemeClr val="tx1"/>
                </a:solidFill>
                <a:latin typeface="Arial" charset="0"/>
                <a:ea typeface="Arial Unicode MS" pitchFamily="34" charset="-128"/>
                <a:cs typeface="Arial" charset="0"/>
              </a:rPr>
              <a:t>Risk Appetite </a:t>
            </a:r>
            <a:r>
              <a:rPr lang="en-US" kern="1200" dirty="0">
                <a:solidFill>
                  <a:schemeClr val="tx1"/>
                </a:solidFill>
                <a:latin typeface="Arial" charset="0"/>
                <a:ea typeface="Arial Unicode MS" pitchFamily="34" charset="-128"/>
                <a:cs typeface="Arial" charset="0"/>
              </a:rPr>
              <a:t>S</a:t>
            </a:r>
            <a:r>
              <a:rPr lang="en-US" kern="1200" dirty="0" smtClean="0">
                <a:solidFill>
                  <a:schemeClr val="tx1"/>
                </a:solidFill>
                <a:latin typeface="Arial" charset="0"/>
                <a:ea typeface="Arial Unicode MS" pitchFamily="34" charset="-128"/>
                <a:cs typeface="Arial" charset="0"/>
              </a:rPr>
              <a:t>tatements </a:t>
            </a:r>
            <a:r>
              <a:rPr lang="en-US" kern="1200" dirty="0">
                <a:solidFill>
                  <a:schemeClr val="tx1"/>
                </a:solidFill>
                <a:latin typeface="Arial" charset="0"/>
                <a:ea typeface="Arial Unicode MS" pitchFamily="34" charset="-128"/>
                <a:cs typeface="Arial" charset="0"/>
              </a:rPr>
              <a:t>(RAS)</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We </a:t>
            </a:r>
            <a:r>
              <a:rPr lang="en-US" kern="1200" dirty="0">
                <a:solidFill>
                  <a:schemeClr val="tx1"/>
                </a:solidFill>
                <a:latin typeface="Arial" charset="0"/>
                <a:ea typeface="Arial Unicode MS" pitchFamily="34" charset="-128"/>
                <a:cs typeface="Arial" charset="0"/>
              </a:rPr>
              <a:t>have followed a consistent process across all entities, </a:t>
            </a:r>
            <a:r>
              <a:rPr lang="en-US" kern="1200" dirty="0" smtClean="0">
                <a:solidFill>
                  <a:schemeClr val="tx1"/>
                </a:solidFill>
                <a:latin typeface="Arial" charset="0"/>
                <a:ea typeface="Arial Unicode MS" pitchFamily="34" charset="-128"/>
                <a:cs typeface="Arial" charset="0"/>
              </a:rPr>
              <a:t>including:</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A common set of objectives and risk taxonomy</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Parallel calibration of metrics to ensure alignment</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calibrated limits utilizing a two-stage approach, taking into account </a:t>
            </a:r>
            <a:r>
              <a:rPr lang="en-US" kern="1200" dirty="0" smtClean="0">
                <a:solidFill>
                  <a:schemeClr val="tx1"/>
                </a:solidFill>
                <a:latin typeface="Arial" charset="0"/>
                <a:ea typeface="Arial Unicode MS" pitchFamily="34" charset="-128"/>
                <a:cs typeface="Arial" charset="0"/>
              </a:rPr>
              <a:t>profits / earnings </a:t>
            </a:r>
            <a:r>
              <a:rPr lang="en-US" kern="1200" dirty="0">
                <a:solidFill>
                  <a:schemeClr val="tx1"/>
                </a:solidFill>
                <a:latin typeface="Arial" charset="0"/>
                <a:ea typeface="Arial Unicode MS" pitchFamily="34" charset="-128"/>
                <a:cs typeface="Arial" charset="0"/>
              </a:rPr>
              <a:t>as well as losses via linkages to target capital </a:t>
            </a:r>
            <a:r>
              <a:rPr lang="en-US" kern="1200" dirty="0" smtClean="0">
                <a:solidFill>
                  <a:schemeClr val="tx1"/>
                </a:solidFill>
                <a:latin typeface="Arial" charset="0"/>
                <a:ea typeface="Arial Unicode MS" pitchFamily="34" charset="-128"/>
                <a:cs typeface="Arial" charset="0"/>
              </a:rPr>
              <a:t>levels:</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Development of a set of “anchor points” for calibration to ensure internal consistency using internal risk policies and analysis of internal and external data</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Refinement by senior leadership to ensure limits reflect forward-looking strategic vision</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In today’s session we would like to present the </a:t>
            </a:r>
            <a:r>
              <a:rPr lang="en-US" kern="1200" dirty="0" smtClean="0">
                <a:solidFill>
                  <a:schemeClr val="tx1"/>
                </a:solidFill>
                <a:latin typeface="Arial" charset="0"/>
                <a:ea typeface="Arial Unicode MS" pitchFamily="34" charset="-128"/>
                <a:cs typeface="Arial" charset="0"/>
              </a:rPr>
              <a:t>SHUSA Risk </a:t>
            </a:r>
            <a:r>
              <a:rPr lang="en-US" kern="1200" dirty="0">
                <a:solidFill>
                  <a:schemeClr val="tx1"/>
                </a:solidFill>
                <a:latin typeface="Arial" charset="0"/>
                <a:ea typeface="Arial Unicode MS" pitchFamily="34" charset="-128"/>
                <a:cs typeface="Arial" charset="0"/>
              </a:rPr>
              <a:t>Appetite metrics and limits for approval</a:t>
            </a:r>
          </a:p>
        </p:txBody>
      </p:sp>
    </p:spTree>
    <p:extLst>
      <p:ext uri="{BB962C8B-B14F-4D97-AF65-F5344CB8AC3E}">
        <p14:creationId xmlns:p14="http://schemas.microsoft.com/office/powerpoint/2010/main" val="29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5763"/>
            <a:ext cx="8680450" cy="758825"/>
          </a:xfrm>
        </p:spPr>
        <p:txBody>
          <a:bodyPr/>
          <a:lstStyle/>
          <a:p>
            <a:r>
              <a:rPr lang="en-US" dirty="0"/>
              <a:t>Approach to </a:t>
            </a:r>
            <a:r>
              <a:rPr lang="en-US" dirty="0" smtClean="0"/>
              <a:t>Risk </a:t>
            </a:r>
            <a:r>
              <a:rPr lang="en-US" dirty="0"/>
              <a:t>A</a:t>
            </a:r>
            <a:r>
              <a:rPr lang="en-US" dirty="0" smtClean="0"/>
              <a:t>ppetite </a:t>
            </a:r>
            <a:r>
              <a:rPr lang="en-US" dirty="0"/>
              <a:t>redevelopment </a:t>
            </a:r>
          </a:p>
        </p:txBody>
      </p:sp>
      <p:sp>
        <p:nvSpPr>
          <p:cNvPr id="19" name="Freeform 18"/>
          <p:cNvSpPr/>
          <p:nvPr/>
        </p:nvSpPr>
        <p:spPr>
          <a:xfrm>
            <a:off x="1885012"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74666"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19493"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52438" y="140652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9425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29839"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449430"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5983911"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 limits</a:t>
            </a:r>
          </a:p>
        </p:txBody>
      </p:sp>
      <p:sp>
        <p:nvSpPr>
          <p:cNvPr id="40" name="Rectangle 39"/>
          <p:cNvSpPr/>
          <p:nvPr/>
        </p:nvSpPr>
        <p:spPr>
          <a:xfrm>
            <a:off x="782873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94257" y="3967932"/>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SHUSA’s ability to achieve its objectives?</a:t>
            </a:r>
          </a:p>
        </p:txBody>
      </p:sp>
      <p:sp>
        <p:nvSpPr>
          <p:cNvPr id="30" name="TextBox 29"/>
          <p:cNvSpPr txBox="1"/>
          <p:nvPr/>
        </p:nvSpPr>
        <p:spPr>
          <a:xfrm>
            <a:off x="5983911" y="3967932"/>
            <a:ext cx="1310501" cy="738664"/>
          </a:xfrm>
          <a:prstGeom prst="rect">
            <a:avLst/>
          </a:prstGeom>
          <a:noFill/>
        </p:spPr>
        <p:txBody>
          <a:bodyPr wrap="square" lIns="0" tIns="0" rIns="0" bIns="0" rtlCol="0">
            <a:spAutoFit/>
          </a:bodyPr>
          <a:lstStyle/>
          <a:p>
            <a:pPr>
              <a:lnSpc>
                <a:spcPct val="100000"/>
              </a:lnSpc>
            </a:pPr>
            <a:r>
              <a:rPr lang="en-US" sz="1200" dirty="0" smtClean="0"/>
              <a:t>How will SHUSA assess whether it is within its risk appetite?</a:t>
            </a:r>
            <a:endParaRPr lang="en-US" sz="1400" b="1" i="1" dirty="0" smtClean="0"/>
          </a:p>
        </p:txBody>
      </p:sp>
      <p:sp>
        <p:nvSpPr>
          <p:cNvPr id="33" name="TextBox 32"/>
          <p:cNvSpPr txBox="1"/>
          <p:nvPr/>
        </p:nvSpPr>
        <p:spPr>
          <a:xfrm>
            <a:off x="449429" y="3967932"/>
            <a:ext cx="1310501"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SHUSA’s </a:t>
            </a:r>
            <a:r>
              <a:rPr lang="en-US" sz="1200" dirty="0"/>
              <a:t>overarching </a:t>
            </a:r>
            <a:r>
              <a:rPr lang="en-US" sz="1200" dirty="0" smtClean="0"/>
              <a:t>objectives?</a:t>
            </a:r>
            <a:endParaRPr lang="en-US" sz="1200" dirty="0"/>
          </a:p>
        </p:txBody>
      </p:sp>
      <p:sp>
        <p:nvSpPr>
          <p:cNvPr id="36" name="TextBox 35"/>
          <p:cNvSpPr txBox="1"/>
          <p:nvPr/>
        </p:nvSpPr>
        <p:spPr>
          <a:xfrm>
            <a:off x="4139083" y="3967932"/>
            <a:ext cx="1310501" cy="738664"/>
          </a:xfrm>
          <a:prstGeom prst="rect">
            <a:avLst/>
          </a:prstGeom>
          <a:noFill/>
        </p:spPr>
        <p:txBody>
          <a:bodyPr wrap="square" lIns="0" tIns="0" rIns="0" bIns="0" rtlCol="0">
            <a:spAutoFit/>
          </a:bodyPr>
          <a:lstStyle/>
          <a:p>
            <a:pPr>
              <a:lnSpc>
                <a:spcPct val="100000"/>
              </a:lnSpc>
            </a:pPr>
            <a:r>
              <a:rPr lang="en-US" sz="1200" dirty="0" smtClean="0"/>
              <a:t>What statements will guide how SHUSA manages its risks?</a:t>
            </a:r>
          </a:p>
        </p:txBody>
      </p:sp>
      <p:sp>
        <p:nvSpPr>
          <p:cNvPr id="39" name="TextBox 38"/>
          <p:cNvSpPr txBox="1"/>
          <p:nvPr/>
        </p:nvSpPr>
        <p:spPr>
          <a:xfrm>
            <a:off x="7772664" y="3967932"/>
            <a:ext cx="1380118" cy="553998"/>
          </a:xfrm>
          <a:prstGeom prst="rect">
            <a:avLst/>
          </a:prstGeom>
          <a:noFill/>
        </p:spPr>
        <p:txBody>
          <a:bodyPr wrap="square" lIns="0" tIns="0" rIns="0" bIns="0" rtlCol="0">
            <a:spAutoFit/>
          </a:bodyPr>
          <a:lstStyle/>
          <a:p>
            <a:pPr>
              <a:lnSpc>
                <a:spcPct val="100000"/>
              </a:lnSpc>
            </a:pPr>
            <a:r>
              <a:rPr lang="en-US" sz="1200" dirty="0" smtClean="0"/>
              <a:t>How will SHUSA report performance against risk appetite?</a:t>
            </a:r>
          </a:p>
        </p:txBody>
      </p:sp>
      <p:sp>
        <p:nvSpPr>
          <p:cNvPr id="24" name="TextBox 23"/>
          <p:cNvSpPr txBox="1"/>
          <p:nvPr/>
        </p:nvSpPr>
        <p:spPr>
          <a:xfrm>
            <a:off x="2294257" y="5537426"/>
            <a:ext cx="1310501" cy="184666"/>
          </a:xfrm>
          <a:prstGeom prst="rect">
            <a:avLst/>
          </a:prstGeom>
          <a:noFill/>
        </p:spPr>
        <p:txBody>
          <a:bodyPr wrap="square" lIns="0" tIns="0" rIns="0" bIns="0" rtlCol="0">
            <a:spAutoFit/>
          </a:bodyPr>
          <a:lstStyle/>
          <a:p>
            <a:pPr>
              <a:lnSpc>
                <a:spcPct val="100000"/>
              </a:lnSpc>
            </a:pPr>
            <a:r>
              <a:rPr lang="en-US" sz="1200" i="1" dirty="0" smtClean="0"/>
              <a:t>Slide 3</a:t>
            </a:r>
          </a:p>
        </p:txBody>
      </p:sp>
      <p:sp>
        <p:nvSpPr>
          <p:cNvPr id="25" name="TextBox 24"/>
          <p:cNvSpPr txBox="1"/>
          <p:nvPr/>
        </p:nvSpPr>
        <p:spPr>
          <a:xfrm>
            <a:off x="5983911" y="5537426"/>
            <a:ext cx="1310501" cy="184666"/>
          </a:xfrm>
          <a:prstGeom prst="rect">
            <a:avLst/>
          </a:prstGeom>
          <a:noFill/>
        </p:spPr>
        <p:txBody>
          <a:bodyPr wrap="square" lIns="0" tIns="0" rIns="0" bIns="0" rtlCol="0">
            <a:spAutoFit/>
          </a:bodyPr>
          <a:lstStyle/>
          <a:p>
            <a:pPr>
              <a:lnSpc>
                <a:spcPct val="100000"/>
              </a:lnSpc>
            </a:pPr>
            <a:r>
              <a:rPr lang="en-US" sz="1200" i="1" dirty="0" smtClean="0"/>
              <a:t>Slide 5-9</a:t>
            </a:r>
            <a:endParaRPr lang="en-US" sz="1400" b="1" i="1" dirty="0" smtClean="0"/>
          </a:p>
        </p:txBody>
      </p:sp>
      <p:sp>
        <p:nvSpPr>
          <p:cNvPr id="26" name="TextBox 25"/>
          <p:cNvSpPr txBox="1"/>
          <p:nvPr/>
        </p:nvSpPr>
        <p:spPr>
          <a:xfrm>
            <a:off x="449429" y="5537426"/>
            <a:ext cx="1310501" cy="184666"/>
          </a:xfrm>
          <a:prstGeom prst="rect">
            <a:avLst/>
          </a:prstGeom>
          <a:noFill/>
        </p:spPr>
        <p:txBody>
          <a:bodyPr wrap="square" lIns="0" tIns="0" rIns="0" bIns="0" rtlCol="0">
            <a:spAutoFit/>
          </a:bodyPr>
          <a:lstStyle/>
          <a:p>
            <a:pPr>
              <a:lnSpc>
                <a:spcPct val="100000"/>
              </a:lnSpc>
            </a:pPr>
            <a:r>
              <a:rPr lang="en-US" sz="1200" i="1" dirty="0" smtClean="0"/>
              <a:t>Appendix</a:t>
            </a:r>
            <a:endParaRPr lang="en-US" sz="1200" i="1" dirty="0"/>
          </a:p>
        </p:txBody>
      </p:sp>
      <p:sp>
        <p:nvSpPr>
          <p:cNvPr id="28" name="TextBox 27"/>
          <p:cNvSpPr txBox="1"/>
          <p:nvPr/>
        </p:nvSpPr>
        <p:spPr>
          <a:xfrm>
            <a:off x="4139083" y="5537426"/>
            <a:ext cx="1310501" cy="369332"/>
          </a:xfrm>
          <a:prstGeom prst="rect">
            <a:avLst/>
          </a:prstGeom>
          <a:noFill/>
        </p:spPr>
        <p:txBody>
          <a:bodyPr wrap="square" lIns="0" tIns="0" rIns="0" bIns="0" rtlCol="0">
            <a:spAutoFit/>
          </a:bodyPr>
          <a:lstStyle/>
          <a:p>
            <a:pPr>
              <a:lnSpc>
                <a:spcPct val="100000"/>
              </a:lnSpc>
            </a:pPr>
            <a:r>
              <a:rPr lang="en-US" sz="1200" i="1" dirty="0" smtClean="0"/>
              <a:t>SHUSA </a:t>
            </a:r>
            <a:r>
              <a:rPr lang="en-US" sz="1200" i="1" dirty="0"/>
              <a:t>RAS Word </a:t>
            </a:r>
            <a:r>
              <a:rPr lang="en-US" sz="1200" i="1" dirty="0" smtClean="0"/>
              <a:t>document</a:t>
            </a:r>
            <a:endParaRPr lang="en-US" sz="1200" i="1" dirty="0"/>
          </a:p>
        </p:txBody>
      </p:sp>
      <p:sp>
        <p:nvSpPr>
          <p:cNvPr id="32" name="TextBox 31"/>
          <p:cNvSpPr txBox="1"/>
          <p:nvPr/>
        </p:nvSpPr>
        <p:spPr>
          <a:xfrm>
            <a:off x="7772664" y="5537426"/>
            <a:ext cx="1380118" cy="184666"/>
          </a:xfrm>
          <a:prstGeom prst="rect">
            <a:avLst/>
          </a:prstGeom>
          <a:noFill/>
        </p:spPr>
        <p:txBody>
          <a:bodyPr wrap="square" lIns="0" tIns="0" rIns="0" bIns="0" rtlCol="0">
            <a:spAutoFit/>
          </a:bodyPr>
          <a:lstStyle/>
          <a:p>
            <a:pPr>
              <a:lnSpc>
                <a:spcPct val="100000"/>
              </a:lnSpc>
            </a:pPr>
            <a:r>
              <a:rPr lang="en-US" sz="1200" i="1" dirty="0" smtClean="0"/>
              <a:t>Slide 4</a:t>
            </a:r>
          </a:p>
        </p:txBody>
      </p:sp>
      <p:cxnSp>
        <p:nvCxnSpPr>
          <p:cNvPr id="5" name="Straight Connector 4"/>
          <p:cNvCxnSpPr/>
          <p:nvPr/>
        </p:nvCxnSpPr>
        <p:spPr bwMode="auto">
          <a:xfrm>
            <a:off x="435885" y="5063324"/>
            <a:ext cx="87033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52438" y="517867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Where to find?</a:t>
            </a:r>
            <a:endParaRPr lang="en-US" sz="1400" b="1" dirty="0">
              <a:solidFill>
                <a:schemeClr val="accent1"/>
              </a:solidFill>
            </a:endParaRPr>
          </a:p>
        </p:txBody>
      </p:sp>
    </p:spTree>
    <p:extLst>
      <p:ext uri="{BB962C8B-B14F-4D97-AF65-F5344CB8AC3E}">
        <p14:creationId xmlns:p14="http://schemas.microsoft.com/office/powerpoint/2010/main" val="30691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260738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4548"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Risk taxonomy and metrics in the </a:t>
            </a:r>
            <a:r>
              <a:rPr lang="en-US" dirty="0"/>
              <a:t>Risk Appetite Statement</a:t>
            </a:r>
            <a:br>
              <a:rPr lang="en-US" dirty="0"/>
            </a:br>
            <a:endParaRPr lang="en-US" dirty="0"/>
          </a:p>
        </p:txBody>
      </p:sp>
      <p:sp>
        <p:nvSpPr>
          <p:cNvPr id="3" name="Text Placeholder 2"/>
          <p:cNvSpPr>
            <a:spLocks noGrp="1"/>
          </p:cNvSpPr>
          <p:nvPr>
            <p:ph type="body" sz="quarter" idx="15"/>
          </p:nvPr>
        </p:nvSpPr>
        <p:spPr>
          <a:xfrm>
            <a:off x="401639" y="1406524"/>
            <a:ext cx="2996882" cy="410965"/>
          </a:xfrm>
        </p:spPr>
        <p:txBody>
          <a:bodyPr/>
          <a:lstStyle/>
          <a:p>
            <a:pPr>
              <a:spcAft>
                <a:spcPts val="0"/>
              </a:spcAft>
            </a:pPr>
            <a:r>
              <a:rPr lang="en-US" sz="1400" kern="1200" dirty="0">
                <a:solidFill>
                  <a:schemeClr val="accent1"/>
                </a:solidFill>
                <a:latin typeface="Arial" charset="0"/>
              </a:rPr>
              <a:t>Risk taxonomy for the risk appetite</a:t>
            </a:r>
          </a:p>
        </p:txBody>
      </p:sp>
      <p:sp>
        <p:nvSpPr>
          <p:cNvPr id="9" name="Rectangle 8"/>
          <p:cNvSpPr>
            <a:spLocks noChangeArrowheads="1"/>
          </p:cNvSpPr>
          <p:nvPr/>
        </p:nvSpPr>
        <p:spPr bwMode="gray">
          <a:xfrm>
            <a:off x="555420" y="1835852"/>
            <a:ext cx="881493" cy="2550122"/>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Capital adequacy</a:t>
            </a:r>
            <a:endParaRPr lang="en-US" altLang="zh-CN" dirty="0">
              <a:ea typeface="SimSun" pitchFamily="2" charset="-122"/>
            </a:endParaRPr>
          </a:p>
        </p:txBody>
      </p:sp>
      <p:sp>
        <p:nvSpPr>
          <p:cNvPr id="10" name="Rectangle 13"/>
          <p:cNvSpPr>
            <a:spLocks noChangeArrowheads="1"/>
          </p:cNvSpPr>
          <p:nvPr/>
        </p:nvSpPr>
        <p:spPr bwMode="gray">
          <a:xfrm>
            <a:off x="1628860" y="2702860"/>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Liquidity / funding risk</a:t>
            </a:r>
            <a:endParaRPr lang="en-US" altLang="zh-CN" dirty="0">
              <a:ea typeface="SimSun" pitchFamily="2" charset="-122"/>
            </a:endParaRPr>
          </a:p>
        </p:txBody>
      </p:sp>
      <p:sp>
        <p:nvSpPr>
          <p:cNvPr id="12" name="Rectangle 13"/>
          <p:cNvSpPr>
            <a:spLocks noChangeArrowheads="1"/>
          </p:cNvSpPr>
          <p:nvPr/>
        </p:nvSpPr>
        <p:spPr bwMode="gray">
          <a:xfrm>
            <a:off x="1628860" y="3141978"/>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Interest rate risk</a:t>
            </a:r>
            <a:endParaRPr lang="en-US" altLang="zh-CN" dirty="0">
              <a:ea typeface="SimSun" pitchFamily="2" charset="-122"/>
            </a:endParaRPr>
          </a:p>
        </p:txBody>
      </p:sp>
      <p:sp>
        <p:nvSpPr>
          <p:cNvPr id="13" name="Rectangle 13"/>
          <p:cNvSpPr>
            <a:spLocks noChangeArrowheads="1"/>
          </p:cNvSpPr>
          <p:nvPr/>
        </p:nvSpPr>
        <p:spPr bwMode="gray">
          <a:xfrm>
            <a:off x="1628860" y="226374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16" name="Rectangle 19"/>
          <p:cNvSpPr>
            <a:spLocks noChangeArrowheads="1"/>
          </p:cNvSpPr>
          <p:nvPr/>
        </p:nvSpPr>
        <p:spPr bwMode="gray">
          <a:xfrm>
            <a:off x="555420" y="4472861"/>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Operational risk</a:t>
            </a:r>
            <a:endParaRPr lang="en-US" altLang="zh-CN" dirty="0">
              <a:ea typeface="SimSun" pitchFamily="2" charset="-122"/>
            </a:endParaRPr>
          </a:p>
        </p:txBody>
      </p:sp>
      <p:sp>
        <p:nvSpPr>
          <p:cNvPr id="17" name="Rectangle 20"/>
          <p:cNvSpPr>
            <a:spLocks noChangeArrowheads="1"/>
          </p:cNvSpPr>
          <p:nvPr/>
        </p:nvSpPr>
        <p:spPr bwMode="gray">
          <a:xfrm>
            <a:off x="563131" y="5351099"/>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Compliance and reputational risk</a:t>
            </a:r>
            <a:endParaRPr lang="en-US" altLang="zh-CN" dirty="0">
              <a:ea typeface="SimSun" pitchFamily="2" charset="-122"/>
            </a:endParaRPr>
          </a:p>
        </p:txBody>
      </p:sp>
      <p:sp>
        <p:nvSpPr>
          <p:cNvPr id="18" name="Rectangle 20"/>
          <p:cNvSpPr>
            <a:spLocks noChangeArrowheads="1"/>
          </p:cNvSpPr>
          <p:nvPr/>
        </p:nvSpPr>
        <p:spPr bwMode="gray">
          <a:xfrm>
            <a:off x="555420" y="4911979"/>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Model risk</a:t>
            </a:r>
            <a:endParaRPr lang="en-US" altLang="zh-CN" dirty="0">
              <a:ea typeface="SimSun" pitchFamily="2" charset="-122"/>
            </a:endParaRPr>
          </a:p>
        </p:txBody>
      </p:sp>
      <p:sp>
        <p:nvSpPr>
          <p:cNvPr id="19" name="Rectangle 13"/>
          <p:cNvSpPr>
            <a:spLocks noChangeArrowheads="1"/>
          </p:cNvSpPr>
          <p:nvPr/>
        </p:nvSpPr>
        <p:spPr bwMode="gray">
          <a:xfrm>
            <a:off x="1628860" y="3581096"/>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Mark-to-market portfolio risk</a:t>
            </a:r>
            <a:endParaRPr lang="en-US" altLang="zh-CN" dirty="0">
              <a:ea typeface="SimSun" pitchFamily="2" charset="-122"/>
            </a:endParaRPr>
          </a:p>
        </p:txBody>
      </p:sp>
      <p:sp>
        <p:nvSpPr>
          <p:cNvPr id="20" name="Oval 19"/>
          <p:cNvSpPr/>
          <p:nvPr/>
        </p:nvSpPr>
        <p:spPr bwMode="auto">
          <a:xfrm>
            <a:off x="445138" y="172566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90496" y="300361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5" name="Oval 24"/>
          <p:cNvSpPr/>
          <p:nvPr/>
        </p:nvSpPr>
        <p:spPr bwMode="auto">
          <a:xfrm>
            <a:off x="1490496" y="344273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424768" y="434291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424768" y="47736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9" name="Oval 28"/>
          <p:cNvSpPr/>
          <p:nvPr/>
        </p:nvSpPr>
        <p:spPr bwMode="auto">
          <a:xfrm>
            <a:off x="424768" y="518509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628860" y="182462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32" name="Oval 31"/>
          <p:cNvSpPr/>
          <p:nvPr/>
        </p:nvSpPr>
        <p:spPr bwMode="auto">
          <a:xfrm>
            <a:off x="1490496" y="171444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65868" y="1902891"/>
            <a:ext cx="1463723" cy="224677"/>
          </a:xfrm>
          <a:prstGeom prst="rect">
            <a:avLst/>
          </a:prstGeom>
          <a:noFill/>
        </p:spPr>
        <p:txBody>
          <a:bodyPr wrap="square" rtlCol="0">
            <a:spAutoFit/>
          </a:bodyPr>
          <a:lstStyle/>
          <a:p>
            <a:r>
              <a:rPr lang="en-US" dirty="0">
                <a:ea typeface="SimSun" pitchFamily="2" charset="-122"/>
              </a:rPr>
              <a:t>Credit risk</a:t>
            </a:r>
          </a:p>
        </p:txBody>
      </p:sp>
      <p:sp>
        <p:nvSpPr>
          <p:cNvPr id="36" name="TextBox 35"/>
          <p:cNvSpPr txBox="1"/>
          <p:nvPr/>
        </p:nvSpPr>
        <p:spPr>
          <a:xfrm>
            <a:off x="1765869" y="2338643"/>
            <a:ext cx="1348318" cy="246221"/>
          </a:xfrm>
          <a:prstGeom prst="rect">
            <a:avLst/>
          </a:prstGeom>
          <a:noFill/>
        </p:spPr>
        <p:txBody>
          <a:bodyPr wrap="square" rtlCol="0">
            <a:spAutoFit/>
          </a:bodyPr>
          <a:lstStyle/>
          <a:p>
            <a:pPr eaLnBrk="0" hangingPunct="0">
              <a:lnSpc>
                <a:spcPct val="100000"/>
              </a:lnSpc>
              <a:tabLst>
                <a:tab pos="517525" algn="r"/>
              </a:tabLst>
            </a:pPr>
            <a:r>
              <a:rPr lang="en-US" altLang="zh-CN" dirty="0">
                <a:ea typeface="SimSun" pitchFamily="2" charset="-122"/>
              </a:rPr>
              <a:t>Residual value risk</a:t>
            </a:r>
          </a:p>
        </p:txBody>
      </p:sp>
      <p:sp>
        <p:nvSpPr>
          <p:cNvPr id="34" name="Oval 33"/>
          <p:cNvSpPr/>
          <p:nvPr/>
        </p:nvSpPr>
        <p:spPr bwMode="auto">
          <a:xfrm>
            <a:off x="1490496" y="212537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90496" y="25644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aphicFrame>
        <p:nvGraphicFramePr>
          <p:cNvPr id="38" name="Table 37"/>
          <p:cNvGraphicFramePr>
            <a:graphicFrameLocks noGrp="1"/>
          </p:cNvGraphicFramePr>
          <p:nvPr>
            <p:extLst>
              <p:ext uri="{D42A27DB-BD31-4B8C-83A1-F6EECF244321}">
                <p14:modId xmlns:p14="http://schemas.microsoft.com/office/powerpoint/2010/main" val="142266518"/>
              </p:ext>
            </p:extLst>
          </p:nvPr>
        </p:nvGraphicFramePr>
        <p:xfrm>
          <a:off x="4252689" y="1743470"/>
          <a:ext cx="5010582" cy="4419600"/>
        </p:xfrm>
        <a:graphic>
          <a:graphicData uri="http://schemas.openxmlformats.org/drawingml/2006/table">
            <a:tbl>
              <a:tblPr firstRow="1" bandRow="1">
                <a:tableStyleId>{839DD9DD-9E6C-4910-8AC0-68ADFF6A6AFC}</a:tableStyleId>
              </a:tblPr>
              <a:tblGrid>
                <a:gridCol w="2155472"/>
                <a:gridCol w="2855110"/>
              </a:tblGrid>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solidFill>
                            <a:schemeClr val="tx1"/>
                          </a:solidFill>
                          <a:latin typeface="+mn-lt"/>
                        </a:rPr>
                        <a:t>Common Equity Tier</a:t>
                      </a:r>
                      <a:r>
                        <a:rPr lang="en-US" sz="1000" b="0" baseline="0" dirty="0" smtClean="0">
                          <a:solidFill>
                            <a:schemeClr val="tx1"/>
                          </a:solidFill>
                          <a:latin typeface="+mn-lt"/>
                        </a:rPr>
                        <a:t> 1 Ratio</a:t>
                      </a:r>
                      <a:endParaRPr lang="en-US" sz="1000" b="0" dirty="0" smtClean="0">
                        <a:solidFill>
                          <a:schemeClr val="tx1"/>
                        </a:solidFill>
                        <a:latin typeface="+mn-lt"/>
                      </a:endParaRPr>
                    </a:p>
                    <a:p>
                      <a:pPr marL="171450" indent="-171450">
                        <a:buFont typeface="Arial" panose="020B0604020202020204" pitchFamily="34" charset="0"/>
                        <a:buChar char="•"/>
                      </a:pPr>
                      <a:r>
                        <a:rPr lang="en-US" sz="1000" b="0" dirty="0" smtClean="0">
                          <a:latin typeface="+mn-lt"/>
                        </a:rPr>
                        <a:t>Tier</a:t>
                      </a:r>
                      <a:r>
                        <a:rPr lang="en-US" sz="1000" b="0" baseline="0" dirty="0" smtClean="0">
                          <a:latin typeface="+mn-lt"/>
                        </a:rPr>
                        <a:t> 1 Risk-based Capital </a:t>
                      </a:r>
                      <a:r>
                        <a:rPr lang="en-US" sz="1000" b="0" baseline="0" dirty="0" smtClean="0">
                          <a:solidFill>
                            <a:schemeClr val="tx1"/>
                          </a:solidFill>
                          <a:latin typeface="+mn-lt"/>
                        </a:rPr>
                        <a:t>Ratio</a:t>
                      </a:r>
                      <a:endParaRPr lang="en-US" sz="1000" b="0" baseline="0" dirty="0" smtClean="0">
                        <a:latin typeface="+mn-lt"/>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latin typeface="+mn-lt"/>
                        </a:rPr>
                        <a:t>Total Capital</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smtClean="0"/>
                        <a:t>* </a:t>
                      </a:r>
                      <a:r>
                        <a:rPr lang="en-US" sz="1000" b="0" dirty="0" smtClean="0">
                          <a:latin typeface="+mn-lt"/>
                        </a:rPr>
                        <a:t>Tier</a:t>
                      </a:r>
                      <a:r>
                        <a:rPr lang="en-US" sz="1000" b="0" baseline="0" dirty="0" smtClean="0">
                          <a:latin typeface="+mn-lt"/>
                        </a:rPr>
                        <a:t> 1 Leverage </a:t>
                      </a:r>
                      <a:r>
                        <a:rPr lang="en-US" sz="1000" b="0" baseline="0" dirty="0" smtClean="0">
                          <a:solidFill>
                            <a:schemeClr val="tx1"/>
                          </a:solidFill>
                          <a:latin typeface="+mn-lt"/>
                        </a:rPr>
                        <a:t>Ratio</a:t>
                      </a:r>
                      <a:endParaRPr lang="en-US" sz="1000" b="0" dirty="0" smtClean="0">
                        <a:latin typeface="+mn-lt"/>
                      </a:endParaRPr>
                    </a:p>
                    <a:p>
                      <a:pPr marL="171450" indent="-171450">
                        <a:buFont typeface="Arial" panose="020B0604020202020204" pitchFamily="34" charset="0"/>
                        <a:buChar char="•"/>
                      </a:pPr>
                      <a:r>
                        <a:rPr lang="en-US" sz="1000" b="0" dirty="0" smtClean="0">
                          <a:latin typeface="+mn-lt"/>
                        </a:rPr>
                        <a:t>Tangible</a:t>
                      </a:r>
                      <a:r>
                        <a:rPr lang="en-US" sz="1000" b="0" baseline="0" dirty="0" smtClean="0">
                          <a:latin typeface="+mn-lt"/>
                        </a:rPr>
                        <a:t> </a:t>
                      </a:r>
                      <a:r>
                        <a:rPr lang="en-US" sz="1000" b="0" dirty="0" smtClean="0">
                          <a:latin typeface="+mn-lt"/>
                        </a:rPr>
                        <a:t>Common Equity</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p>
                      <a:pPr marL="0" indent="0">
                        <a:buFont typeface="Arial" panose="020B0604020202020204" pitchFamily="34" charset="0"/>
                        <a:buNone/>
                      </a:pPr>
                      <a:r>
                        <a:rPr lang="en-US" sz="1000" b="0" dirty="0" smtClean="0">
                          <a:latin typeface="+mn-lt"/>
                        </a:rPr>
                        <a:t>For</a:t>
                      </a:r>
                      <a:r>
                        <a:rPr lang="en-US" sz="1000" b="0" baseline="0" dirty="0" smtClean="0">
                          <a:latin typeface="+mn-lt"/>
                        </a:rPr>
                        <a:t> all: baseline and stress</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1850">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r>
                        <a:rPr lang="en-US" sz="1000" b="0" kern="1200" baseline="30000" dirty="0" smtClean="0">
                          <a:solidFill>
                            <a:schemeClr val="tx1"/>
                          </a:solidFill>
                          <a:latin typeface="+mn-lt"/>
                          <a:ea typeface="+mn-ea"/>
                          <a:cs typeface="+mn-cs"/>
                        </a:rPr>
                        <a:t>1</a:t>
                      </a:r>
                      <a:endParaRPr lang="en-US" sz="1000" b="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60/61+ days past due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dirty="0" smtClean="0"/>
                        <a:t>* </a:t>
                      </a:r>
                      <a:r>
                        <a:rPr lang="en-US" sz="1000" b="0" kern="1200" dirty="0" smtClean="0">
                          <a:solidFill>
                            <a:schemeClr val="tx1"/>
                          </a:solidFill>
                          <a:latin typeface="+mn-lt"/>
                          <a:ea typeface="+mn-ea"/>
                          <a:cs typeface="+mn-cs"/>
                        </a:rPr>
                        <a:t># of counterparties  with Santander Risk Rating (internal) &lt; 5.0 and exposure &gt; $100MM</a:t>
                      </a:r>
                      <a:r>
                        <a:rPr lang="en-US" sz="1000" b="0" kern="1200" baseline="30000" dirty="0" smtClean="0">
                          <a:solidFill>
                            <a:schemeClr val="tx1"/>
                          </a:solidFill>
                          <a:latin typeface="+mn-lt"/>
                          <a:ea typeface="+mn-ea"/>
                          <a:cs typeface="+mn-cs"/>
                        </a:rPr>
                        <a:t>2</a:t>
                      </a:r>
                      <a:endParaRPr lang="en-US" sz="1000" b="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Concentrations: </a:t>
                      </a:r>
                      <a:r>
                        <a:rPr lang="en-US" sz="1000" dirty="0" smtClean="0"/>
                        <a:t>*</a:t>
                      </a:r>
                      <a:r>
                        <a:rPr lang="en-US" sz="1000" b="0" i="0" kern="1200" dirty="0" smtClean="0">
                          <a:solidFill>
                            <a:schemeClr val="tx1"/>
                          </a:solidFill>
                          <a:latin typeface="+mn-lt"/>
                          <a:ea typeface="+mn-ea"/>
                          <a:cs typeface="+mn-cs"/>
                        </a:rPr>
                        <a:t> industry, </a:t>
                      </a:r>
                      <a:r>
                        <a:rPr lang="en-US" sz="1000" dirty="0" smtClean="0"/>
                        <a:t>* </a:t>
                      </a:r>
                      <a:r>
                        <a:rPr lang="en-US" sz="1000" b="0" i="0" kern="1200" baseline="0" dirty="0" smtClean="0">
                          <a:solidFill>
                            <a:schemeClr val="tx1"/>
                          </a:solidFill>
                          <a:latin typeface="+mn-lt"/>
                          <a:ea typeface="+mn-ea"/>
                          <a:cs typeface="+mn-cs"/>
                        </a:rPr>
                        <a:t>CRE, multifamily,</a:t>
                      </a:r>
                      <a:r>
                        <a:rPr lang="en-US" sz="1000" b="0" i="0" kern="120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single</a:t>
                      </a:r>
                      <a:r>
                        <a:rPr lang="en-US" sz="1000" b="0" i="0" kern="1200" baseline="0" dirty="0" smtClean="0">
                          <a:solidFill>
                            <a:schemeClr val="tx1"/>
                          </a:solidFill>
                          <a:latin typeface="+mn-lt"/>
                          <a:ea typeface="+mn-ea"/>
                          <a:cs typeface="+mn-cs"/>
                        </a:rPr>
                        <a:t> obligor</a:t>
                      </a:r>
                      <a:r>
                        <a:rPr lang="en-US" sz="1000" b="0" i="0" kern="1200" dirty="0" smtClean="0">
                          <a:solidFill>
                            <a:schemeClr val="tx1"/>
                          </a:solidFill>
                          <a:latin typeface="+mn-lt"/>
                          <a:ea typeface="+mn-ea"/>
                          <a:cs typeface="+mn-cs"/>
                        </a:rPr>
                        <a:t>,</a:t>
                      </a:r>
                      <a:r>
                        <a:rPr lang="en-US" sz="1000" b="0" i="0" kern="1200" baseline="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top 20 obligors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indent="-171450">
                        <a:buFont typeface="Arial" panose="020B0604020202020204" pitchFamily="34" charset="0"/>
                        <a:buChar char="•"/>
                      </a:pPr>
                      <a:r>
                        <a:rPr lang="en-US" sz="1000" b="0" dirty="0" smtClean="0"/>
                        <a:t>Residual value deterioration</a:t>
                      </a:r>
                      <a:r>
                        <a:rPr lang="en-US" sz="1000" b="0" baseline="30000" dirty="0" smtClean="0"/>
                        <a:t>3</a:t>
                      </a:r>
                      <a:endParaRPr lang="en-US" sz="1000" b="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 residual value exposure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3332">
                <a:tc>
                  <a:txBody>
                    <a:bodyPr/>
                    <a:lstStyle/>
                    <a:p>
                      <a:pPr marL="171450" indent="-171450" algn="l" defTabSz="457200" rtl="0" eaLnBrk="1" latinLnBrk="0" hangingPunct="1">
                        <a:buFont typeface="Arial" panose="020B0604020202020204" pitchFamily="34" charset="0"/>
                        <a:buChar char="•"/>
                      </a:pPr>
                      <a:r>
                        <a:rPr lang="en-US" sz="1000" dirty="0" smtClean="0"/>
                        <a:t>* </a:t>
                      </a:r>
                      <a:r>
                        <a:rPr lang="en-US" sz="1000" b="0" i="0" kern="1200" dirty="0" smtClean="0">
                          <a:solidFill>
                            <a:schemeClr val="tx1"/>
                          </a:solidFill>
                          <a:latin typeface="+mn-lt"/>
                          <a:ea typeface="+mn-ea"/>
                          <a:cs typeface="+mn-cs"/>
                        </a:rPr>
                        <a:t>Stressed Survival</a:t>
                      </a:r>
                      <a:r>
                        <a:rPr lang="en-US" sz="1000" b="0" i="0" kern="1200" baseline="0" dirty="0" smtClean="0">
                          <a:solidFill>
                            <a:schemeClr val="tx1"/>
                          </a:solidFill>
                          <a:latin typeface="+mn-lt"/>
                          <a:ea typeface="+mn-ea"/>
                          <a:cs typeface="+mn-cs"/>
                        </a:rPr>
                        <a:t> Period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dirty="0" smtClean="0">
                          <a:solidFill>
                            <a:schemeClr val="tx1"/>
                          </a:solidFill>
                          <a:latin typeface="+mn-lt"/>
                          <a:ea typeface="+mn-ea"/>
                          <a:cs typeface="+mn-cs"/>
                        </a:rPr>
                        <a:t>Liquidity Coverage Ratio</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baseline="0" dirty="0" smtClean="0">
                          <a:solidFill>
                            <a:schemeClr val="tx1"/>
                          </a:solidFill>
                          <a:latin typeface="+mn-lt"/>
                          <a:ea typeface="+mn-ea"/>
                          <a:cs typeface="+mn-cs"/>
                        </a:rPr>
                        <a:t>Structural Funding Ratio</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 / average projected net originations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a:t>
                      </a:r>
                      <a:r>
                        <a:rPr lang="en-US" sz="1000" b="0" i="0" kern="1200" baseline="0" dirty="0" smtClean="0">
                          <a:solidFill>
                            <a:schemeClr val="tx1"/>
                          </a:solidFill>
                          <a:latin typeface="+mn-lt"/>
                          <a:ea typeface="+mn-ea"/>
                          <a:cs typeface="+mn-cs"/>
                        </a:rPr>
                        <a:t> interest income</a:t>
                      </a:r>
                      <a:r>
                        <a:rPr lang="en-US" sz="1000" b="0" i="0" kern="1200" dirty="0" smtClean="0">
                          <a:solidFill>
                            <a:schemeClr val="tx1"/>
                          </a:solidFill>
                          <a:latin typeface="+mn-lt"/>
                          <a:ea typeface="+mn-ea"/>
                          <a:cs typeface="+mn-cs"/>
                        </a:rPr>
                        <a:t> sensitivity (+/- 100bps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Market</a:t>
                      </a:r>
                      <a:r>
                        <a:rPr lang="en-US" sz="1000" b="0" i="0" kern="1200" baseline="0" dirty="0" smtClean="0">
                          <a:solidFill>
                            <a:schemeClr val="tx1"/>
                          </a:solidFill>
                          <a:latin typeface="+mn-lt"/>
                          <a:ea typeface="+mn-ea"/>
                          <a:cs typeface="+mn-cs"/>
                        </a:rPr>
                        <a:t> value of equity</a:t>
                      </a:r>
                      <a:r>
                        <a:rPr lang="en-US" sz="1000" b="0" i="0" kern="1200" dirty="0" smtClean="0">
                          <a:solidFill>
                            <a:schemeClr val="tx1"/>
                          </a:solidFill>
                          <a:latin typeface="+mn-lt"/>
                          <a:ea typeface="+mn-ea"/>
                          <a:cs typeface="+mn-cs"/>
                        </a:rPr>
                        <a:t> sensitivity (+/- 200bps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Mark-to-market Value at Risk (</a:t>
                      </a:r>
                      <a:r>
                        <a:rPr lang="en-US" sz="1000" b="0" i="0" kern="1200" dirty="0" err="1" smtClean="0">
                          <a:solidFill>
                            <a:schemeClr val="tx1"/>
                          </a:solidFill>
                          <a:latin typeface="+mn-lt"/>
                          <a:ea typeface="+mn-ea"/>
                          <a:cs typeface="+mn-cs"/>
                        </a:rPr>
                        <a:t>VaR</a:t>
                      </a:r>
                      <a:r>
                        <a:rPr lang="en-US" sz="1000" b="0" i="0" kern="1200" dirty="0" smtClean="0">
                          <a:solidFill>
                            <a:schemeClr val="tx1"/>
                          </a:solidFill>
                          <a:latin typeface="+mn-lt"/>
                          <a:ea typeface="+mn-ea"/>
                          <a:cs typeface="+mn-cs"/>
                        </a:rPr>
                        <a: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502591">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Pre-provisioned net revenue (PPNR) impairment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latin typeface="+mn-lt"/>
                        </a:rPr>
                        <a:t>Loss in stress</a:t>
                      </a:r>
                      <a:r>
                        <a:rPr lang="en-US" sz="1000" b="0" baseline="30000" dirty="0" smtClean="0">
                          <a:latin typeface="+mn-lt"/>
                        </a:rPr>
                        <a:t>4</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subprime assets as % of SHUSA total credit exposure</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Total Risk Weighted Assets (RWAs)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4363">
                <a:tc>
                  <a:txBody>
                    <a:bodyPr/>
                    <a:lstStyle/>
                    <a:p>
                      <a:pPr marL="171450" indent="-171450">
                        <a:buFont typeface="Arial" panose="020B0604020202020204" pitchFamily="34" charset="0"/>
                        <a:buChar char="•"/>
                      </a:pPr>
                      <a:r>
                        <a:rPr lang="en-US" sz="1000" dirty="0" smtClean="0"/>
                        <a:t>Gross operational</a:t>
                      </a:r>
                      <a:r>
                        <a:rPr lang="en-US" sz="1000" baseline="0" dirty="0" smtClean="0"/>
                        <a:t> risk </a:t>
                      </a:r>
                      <a:r>
                        <a:rPr lang="en-US" sz="1000" dirty="0" smtClean="0"/>
                        <a:t>losses</a:t>
                      </a:r>
                      <a:r>
                        <a:rPr lang="en-US" sz="1000" baseline="0" dirty="0" smtClean="0"/>
                        <a:t> / gross margin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Frequency of events &gt;$200K in losses</a:t>
                      </a:r>
                      <a:endParaRPr lang="en-US" sz="100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Backlog of Tier 1 models not appropriately approved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284073">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 Matters Requiring Immediate Attention (MRIAs)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Serviced for others monthly 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9" name="Text Placeholder 2"/>
          <p:cNvSpPr>
            <a:spLocks noGrp="1"/>
          </p:cNvSpPr>
          <p:nvPr>
            <p:ph type="body" sz="quarter" idx="15"/>
          </p:nvPr>
        </p:nvSpPr>
        <p:spPr>
          <a:xfrm>
            <a:off x="3928571" y="1406524"/>
            <a:ext cx="3737151" cy="410965"/>
          </a:xfrm>
        </p:spPr>
        <p:txBody>
          <a:bodyPr/>
          <a:lstStyle/>
          <a:p>
            <a:pPr>
              <a:spcAft>
                <a:spcPts val="0"/>
              </a:spcAft>
            </a:pPr>
            <a:r>
              <a:rPr lang="en-US" sz="1400" kern="1200" dirty="0">
                <a:solidFill>
                  <a:schemeClr val="accent1"/>
                </a:solidFill>
                <a:latin typeface="Arial" charset="0"/>
              </a:rPr>
              <a:t>Metrics in the </a:t>
            </a:r>
            <a:r>
              <a:rPr lang="en-US" sz="1400" kern="1200" dirty="0" smtClean="0">
                <a:solidFill>
                  <a:schemeClr val="accent1"/>
                </a:solidFill>
                <a:latin typeface="Arial" charset="0"/>
              </a:rPr>
              <a:t>SHUSA-level RAS</a:t>
            </a:r>
            <a:endParaRPr lang="en-US" sz="1400" kern="1200" dirty="0">
              <a:solidFill>
                <a:schemeClr val="accent1"/>
              </a:solidFill>
              <a:latin typeface="Arial" charset="0"/>
            </a:endParaRPr>
          </a:p>
        </p:txBody>
      </p:sp>
      <p:sp>
        <p:nvSpPr>
          <p:cNvPr id="37" name="Rectangle 13"/>
          <p:cNvSpPr>
            <a:spLocks noChangeArrowheads="1"/>
          </p:cNvSpPr>
          <p:nvPr/>
        </p:nvSpPr>
        <p:spPr bwMode="gray">
          <a:xfrm>
            <a:off x="1628860" y="402021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a:ea typeface="SimSun" pitchFamily="2" charset="-122"/>
              </a:rPr>
              <a:t>Strategic risk</a:t>
            </a:r>
          </a:p>
        </p:txBody>
      </p:sp>
      <p:sp>
        <p:nvSpPr>
          <p:cNvPr id="41" name="Oval 40"/>
          <p:cNvSpPr/>
          <p:nvPr/>
        </p:nvSpPr>
        <p:spPr bwMode="auto">
          <a:xfrm>
            <a:off x="1490496" y="388185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2" name="Oval 41"/>
          <p:cNvSpPr/>
          <p:nvPr/>
        </p:nvSpPr>
        <p:spPr bwMode="auto">
          <a:xfrm>
            <a:off x="3928571" y="17327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928571" y="228777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4" name="Oval 43"/>
          <p:cNvSpPr/>
          <p:nvPr/>
        </p:nvSpPr>
        <p:spPr bwMode="auto">
          <a:xfrm>
            <a:off x="3928571" y="311029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928571" y="339933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928571" y="389967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7" name="Oval 46"/>
          <p:cNvSpPr/>
          <p:nvPr/>
        </p:nvSpPr>
        <p:spPr bwMode="auto">
          <a:xfrm>
            <a:off x="3928571" y="431542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928571" y="458810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928571" y="50862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928571" y="549444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1" name="Oval 50"/>
          <p:cNvSpPr/>
          <p:nvPr/>
        </p:nvSpPr>
        <p:spPr bwMode="auto">
          <a:xfrm>
            <a:off x="3928571" y="576094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3" name="TextBox 52"/>
          <p:cNvSpPr txBox="1"/>
          <p:nvPr/>
        </p:nvSpPr>
        <p:spPr>
          <a:xfrm>
            <a:off x="375696" y="6208856"/>
            <a:ext cx="6933308" cy="830997"/>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228600" lvl="1" indent="-228600"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equates to a BB+ according to the S&amp;P rating scale</a:t>
            </a:r>
          </a:p>
          <a:p>
            <a:pPr marL="228600" lvl="1"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a:t>
            </a:r>
            <a:r>
              <a:rPr lang="en-US" sz="800" dirty="0" smtClean="0">
                <a:solidFill>
                  <a:schemeClr val="bg1"/>
                </a:solidFill>
                <a:latin typeface="Arial"/>
                <a:sym typeface="Arial"/>
              </a:rPr>
              <a:t>SCUSA</a:t>
            </a:r>
          </a:p>
          <a:p>
            <a:pPr marL="228600" lvl="1" indent="-228600" algn="l">
              <a:lnSpc>
                <a:spcPct val="100000"/>
              </a:lnSpc>
              <a:buFont typeface="+mj-lt"/>
              <a:buAutoNum type="arabicPeriod"/>
            </a:pPr>
            <a:r>
              <a:rPr lang="en-US" sz="800" dirty="0">
                <a:solidFill>
                  <a:srgbClr val="FFFFFF"/>
                </a:solidFill>
                <a:latin typeface="Arial"/>
              </a:rPr>
              <a:t>Projected losses in stress over profit before </a:t>
            </a:r>
            <a:r>
              <a:rPr lang="en-US" sz="800" dirty="0" smtClean="0">
                <a:solidFill>
                  <a:srgbClr val="FFFFFF"/>
                </a:solidFill>
                <a:latin typeface="Arial"/>
              </a:rPr>
              <a:t>tax</a:t>
            </a:r>
            <a:endParaRPr lang="en-US" sz="800" dirty="0">
              <a:solidFill>
                <a:schemeClr val="bg1"/>
              </a:solidFill>
              <a:latin typeface="Arial"/>
              <a:sym typeface="Arial"/>
            </a:endParaRPr>
          </a:p>
          <a:p>
            <a:pPr marL="228600" lvl="1" indent="-228600" algn="l">
              <a:lnSpc>
                <a:spcPct val="100000"/>
              </a:lnSpc>
              <a:buFont typeface="+mj-lt"/>
              <a:buAutoNum type="arabicPeriod"/>
            </a:pPr>
            <a:endParaRPr lang="en-US" sz="800" dirty="0" smtClean="0">
              <a:solidFill>
                <a:schemeClr val="bg1"/>
              </a:solidFill>
            </a:endParaRPr>
          </a:p>
          <a:p>
            <a:pPr marL="228600" lvl="1" indent="-228600" algn="l">
              <a:lnSpc>
                <a:spcPct val="100000"/>
              </a:lnSpc>
              <a:buFont typeface="+mj-lt"/>
              <a:buAutoNum type="arabicPeriod"/>
            </a:pPr>
            <a:endParaRPr lang="en-US" sz="800" dirty="0">
              <a:solidFill>
                <a:schemeClr val="bg1"/>
              </a:solidFill>
            </a:endParaRPr>
          </a:p>
        </p:txBody>
      </p:sp>
      <p:sp>
        <p:nvSpPr>
          <p:cNvPr id="54" name="TextBox 53"/>
          <p:cNvSpPr txBox="1"/>
          <p:nvPr/>
        </p:nvSpPr>
        <p:spPr>
          <a:xfrm>
            <a:off x="7102696" y="1098092"/>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35575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3371320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557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8" name="Rectangle 7"/>
          <p:cNvSpPr/>
          <p:nvPr/>
        </p:nvSpPr>
        <p:spPr bwMode="auto">
          <a:xfrm>
            <a:off x="426340" y="1799306"/>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26340" y="3167966"/>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26340" y="4547782"/>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700584" y="2225826"/>
            <a:ext cx="446364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not breached the amber trigger or red limit</a:t>
            </a:r>
          </a:p>
          <a:p>
            <a:pPr marL="171450" indent="-171450" algn="l">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a:off x="1700614" y="4527906"/>
            <a:ext cx="3192234" cy="4834"/>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3" name="TextBox 22"/>
          <p:cNvSpPr txBox="1"/>
          <p:nvPr/>
        </p:nvSpPr>
        <p:spPr>
          <a:xfrm>
            <a:off x="4892848" y="4402326"/>
            <a:ext cx="1036418" cy="251159"/>
          </a:xfrm>
          <a:prstGeom prst="rect">
            <a:avLst/>
          </a:prstGeom>
          <a:noFill/>
          <a:ln>
            <a:noFill/>
          </a:ln>
        </p:spPr>
        <p:txBody>
          <a:bodyPr wrap="square" rtlCol="0">
            <a:spAutoFit/>
          </a:bodyPr>
          <a:lstStyle/>
          <a:p>
            <a:pPr algn="l"/>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703686" y="3549059"/>
            <a:ext cx="4857133"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700614" y="4928502"/>
            <a:ext cx="446749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breached both the amber trigger and red limit</a:t>
            </a:r>
          </a:p>
          <a:p>
            <a:pPr marL="171450" indent="-171450" algn="l">
              <a:spcAft>
                <a:spcPts val="600"/>
              </a:spcAft>
              <a:buFont typeface="Arial" panose="020B0604020202020204" pitchFamily="34" charset="0"/>
              <a:buChar char="•"/>
            </a:pPr>
            <a:r>
              <a:rPr lang="en-US" sz="1200" dirty="0" smtClean="0"/>
              <a:t>Level of risk within a range unacceptable to the organization</a:t>
            </a:r>
          </a:p>
        </p:txBody>
      </p:sp>
      <p:cxnSp>
        <p:nvCxnSpPr>
          <p:cNvPr id="7" name="Straight Connector 6"/>
          <p:cNvCxnSpPr/>
          <p:nvPr/>
        </p:nvCxnSpPr>
        <p:spPr bwMode="auto">
          <a:xfrm>
            <a:off x="6169876" y="1776446"/>
            <a:ext cx="1" cy="40299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5" idx="1"/>
          </p:cNvCxnSpPr>
          <p:nvPr/>
        </p:nvCxnSpPr>
        <p:spPr bwMode="auto">
          <a:xfrm flipH="1">
            <a:off x="1697356" y="3153378"/>
            <a:ext cx="3195492" cy="1336"/>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11" name="TextBox 10"/>
          <p:cNvSpPr txBox="1"/>
          <p:nvPr/>
        </p:nvSpPr>
        <p:spPr>
          <a:xfrm>
            <a:off x="339042" y="1377560"/>
            <a:ext cx="4374260" cy="277640"/>
          </a:xfrm>
          <a:prstGeom prst="rect">
            <a:avLst/>
          </a:prstGeom>
          <a:noFill/>
        </p:spPr>
        <p:txBody>
          <a:bodyPr wrap="square" rtlCol="0">
            <a:spAutoFit/>
          </a:bodyPr>
          <a:lstStyle/>
          <a:p>
            <a:pPr algn="l"/>
            <a:r>
              <a:rPr lang="en-US" sz="1400" b="1" dirty="0" smtClean="0">
                <a:solidFill>
                  <a:schemeClr val="accent1"/>
                </a:solidFill>
              </a:rPr>
              <a:t>Metric status definitions</a:t>
            </a:r>
            <a:endParaRPr lang="en-US" sz="1400" b="1" dirty="0">
              <a:solidFill>
                <a:schemeClr val="accent1"/>
              </a:solidFill>
            </a:endParaRPr>
          </a:p>
        </p:txBody>
      </p:sp>
      <p:sp>
        <p:nvSpPr>
          <p:cNvPr id="26" name="TextBox 25"/>
          <p:cNvSpPr txBox="1"/>
          <p:nvPr/>
        </p:nvSpPr>
        <p:spPr>
          <a:xfrm>
            <a:off x="6212362" y="1377560"/>
            <a:ext cx="2772612" cy="277640"/>
          </a:xfrm>
          <a:prstGeom prst="rect">
            <a:avLst/>
          </a:prstGeom>
          <a:noFill/>
        </p:spPr>
        <p:txBody>
          <a:bodyPr wrap="square" rtlCol="0">
            <a:spAutoFit/>
          </a:bodyPr>
          <a:lstStyle/>
          <a:p>
            <a:pPr algn="l"/>
            <a:r>
              <a:rPr lang="en-US" sz="1400" b="1" dirty="0" smtClean="0">
                <a:solidFill>
                  <a:schemeClr val="accent1"/>
                </a:solidFill>
              </a:rPr>
              <a:t>Escalation processes</a:t>
            </a:r>
            <a:endParaRPr lang="en-US" sz="1400" b="1" dirty="0">
              <a:solidFill>
                <a:schemeClr val="accent1"/>
              </a:solidFill>
            </a:endParaRPr>
          </a:p>
        </p:txBody>
      </p:sp>
      <p:sp>
        <p:nvSpPr>
          <p:cNvPr id="15" name="TextBox 14"/>
          <p:cNvSpPr txBox="1"/>
          <p:nvPr/>
        </p:nvSpPr>
        <p:spPr>
          <a:xfrm>
            <a:off x="4892848" y="3027798"/>
            <a:ext cx="1275256" cy="251159"/>
          </a:xfrm>
          <a:prstGeom prst="rect">
            <a:avLst/>
          </a:prstGeom>
          <a:noFill/>
        </p:spPr>
        <p:txBody>
          <a:bodyPr wrap="square" rtlCol="0">
            <a:spAutoFit/>
          </a:bodyPr>
          <a:lstStyle/>
          <a:p>
            <a:pPr algn="l"/>
            <a:r>
              <a:rPr lang="en-US" sz="1200" b="1" dirty="0" smtClean="0">
                <a:solidFill>
                  <a:srgbClr val="FFC000"/>
                </a:solidFill>
              </a:rPr>
              <a:t>Amber trigger</a:t>
            </a:r>
            <a:endParaRPr lang="en-US" sz="1200" b="1" dirty="0">
              <a:solidFill>
                <a:srgbClr val="FFC000"/>
              </a:solidFill>
            </a:endParaRPr>
          </a:p>
        </p:txBody>
      </p:sp>
      <p:sp>
        <p:nvSpPr>
          <p:cNvPr id="27" name="TextBox 26"/>
          <p:cNvSpPr txBox="1"/>
          <p:nvPr/>
        </p:nvSpPr>
        <p:spPr>
          <a:xfrm>
            <a:off x="6264547" y="1974366"/>
            <a:ext cx="2913743" cy="2382960"/>
          </a:xfrm>
          <a:prstGeom prst="rect">
            <a:avLst/>
          </a:prstGeom>
          <a:noFill/>
        </p:spPr>
        <p:txBody>
          <a:bodyPr wrap="square" rtlCol="0">
            <a:spAutoFit/>
          </a:bodyPr>
          <a:lstStyle/>
          <a:p>
            <a:pPr algn="l">
              <a:spcAft>
                <a:spcPts val="600"/>
              </a:spcAft>
            </a:pPr>
            <a:r>
              <a:rPr lang="en-US" sz="1200" dirty="0" smtClean="0"/>
              <a:t>Escalation procedures apply to all amber triggers and red breaches</a:t>
            </a:r>
            <a:endParaRPr lang="en-US" sz="1200" dirty="0"/>
          </a:p>
          <a:p>
            <a:pPr algn="l">
              <a:spcAft>
                <a:spcPts val="600"/>
              </a:spcAft>
            </a:pPr>
            <a:endParaRPr lang="en-US" sz="1200" dirty="0"/>
          </a:p>
          <a:p>
            <a:pPr algn="l">
              <a:spcAft>
                <a:spcPts val="600"/>
              </a:spcAft>
            </a:pPr>
            <a:r>
              <a:rPr lang="en-US" sz="1200" b="1" dirty="0" smtClean="0"/>
              <a:t>SHUSA-level: </a:t>
            </a:r>
            <a:r>
              <a:rPr lang="en-US" sz="1200" dirty="0" smtClean="0"/>
              <a:t>Escalated to SHUSA CRO, with most review and approval by ERMC (amber) or RC (red)</a:t>
            </a:r>
            <a:r>
              <a:rPr lang="en-US" sz="1200" baseline="30000" dirty="0" smtClean="0"/>
              <a:t>1</a:t>
            </a:r>
            <a:endParaRPr lang="en-US" sz="1200" dirty="0" smtClean="0"/>
          </a:p>
          <a:p>
            <a:pPr algn="l">
              <a:spcAft>
                <a:spcPts val="600"/>
              </a:spcAft>
            </a:pPr>
            <a:endParaRPr lang="en-US" sz="1200" dirty="0"/>
          </a:p>
          <a:p>
            <a:pPr algn="l">
              <a:spcAft>
                <a:spcPts val="600"/>
              </a:spcAft>
            </a:pPr>
            <a:r>
              <a:rPr lang="en-US" sz="1200" b="1" dirty="0" smtClean="0"/>
              <a:t>Subsidiary-only: </a:t>
            </a:r>
            <a:r>
              <a:rPr lang="en-US" sz="1200" dirty="0"/>
              <a:t>Review and approval responsibility in subsidiary; SHUSA ERMC provides review and input to action plans</a:t>
            </a:r>
          </a:p>
          <a:p>
            <a:pPr algn="l">
              <a:spcAft>
                <a:spcPts val="600"/>
              </a:spcAft>
            </a:pPr>
            <a:endParaRPr lang="en-US" sz="1200" dirty="0" smtClean="0"/>
          </a:p>
        </p:txBody>
      </p:sp>
      <p:sp>
        <p:nvSpPr>
          <p:cNvPr id="5" name="TextBox 4"/>
          <p:cNvSpPr txBox="1"/>
          <p:nvPr/>
        </p:nvSpPr>
        <p:spPr>
          <a:xfrm>
            <a:off x="426340" y="6256352"/>
            <a:ext cx="5151500" cy="198196"/>
          </a:xfrm>
          <a:prstGeom prst="rect">
            <a:avLst/>
          </a:prstGeom>
          <a:noFill/>
        </p:spPr>
        <p:txBody>
          <a:bodyPr wrap="square" rtlCol="0">
            <a:spAutoFit/>
          </a:bodyPr>
          <a:lstStyle/>
          <a:p>
            <a:pPr algn="l"/>
            <a:r>
              <a:rPr lang="en-US" sz="800" dirty="0" smtClean="0">
                <a:solidFill>
                  <a:schemeClr val="bg1"/>
                </a:solidFill>
              </a:rPr>
              <a:t>1. Escalation level of breach dependent on breach severity and discretion of CRO</a:t>
            </a:r>
            <a:endParaRPr lang="en-US" sz="800" dirty="0">
              <a:solidFill>
                <a:schemeClr val="bg1"/>
              </a:solidFill>
            </a:endParaRPr>
          </a:p>
        </p:txBody>
      </p:sp>
    </p:spTree>
    <p:extLst>
      <p:ext uri="{BB962C8B-B14F-4D97-AF65-F5344CB8AC3E}">
        <p14:creationId xmlns:p14="http://schemas.microsoft.com/office/powerpoint/2010/main" val="1845000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65833397"/>
              </p:ext>
            </p:extLst>
          </p:nvPr>
        </p:nvGraphicFramePr>
        <p:xfrm>
          <a:off x="440722" y="1487672"/>
          <a:ext cx="8894865" cy="3886200"/>
        </p:xfrm>
        <a:graphic>
          <a:graphicData uri="http://schemas.openxmlformats.org/drawingml/2006/table">
            <a:tbl>
              <a:tblPr firstRow="1" bandRow="1">
                <a:tableStyleId>{839DD9DD-9E6C-4910-8AC0-68ADFF6A6AFC}</a:tableStyleId>
              </a:tblPr>
              <a:tblGrid>
                <a:gridCol w="990513"/>
                <a:gridCol w="715617"/>
                <a:gridCol w="2199861"/>
                <a:gridCol w="596348"/>
                <a:gridCol w="1066610"/>
                <a:gridCol w="831479"/>
                <a:gridCol w="646328"/>
                <a:gridCol w="1016630"/>
                <a:gridCol w="831479"/>
              </a:tblGrid>
              <a:tr h="136476">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647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172703">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rgbClr val="FFC000"/>
                          </a:solidFill>
                          <a:latin typeface="+mn-lt"/>
                        </a:rPr>
                        <a:t>12.4%</a:t>
                      </a:r>
                      <a:endParaRPr lang="en-US" sz="1100" b="1" dirty="0">
                        <a:solidFill>
                          <a:srgbClr val="FFC000"/>
                        </a:solidFill>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11.7%</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864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12.2%</a:t>
                      </a: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7" name="Rectangular Callout 16"/>
          <p:cNvSpPr/>
          <p:nvPr/>
        </p:nvSpPr>
        <p:spPr bwMode="auto">
          <a:xfrm>
            <a:off x="5599865" y="5561601"/>
            <a:ext cx="1267278" cy="613953"/>
          </a:xfrm>
          <a:prstGeom prst="wedgeRectCallout">
            <a:avLst>
              <a:gd name="adj1" fmla="val 5572"/>
              <a:gd name="adj2" fmla="val -7770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internal business-as usual minimum</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8" name="Rectangular Callout 17"/>
          <p:cNvSpPr/>
          <p:nvPr/>
        </p:nvSpPr>
        <p:spPr bwMode="auto">
          <a:xfrm>
            <a:off x="4055154" y="5561601"/>
            <a:ext cx="1479371" cy="613953"/>
          </a:xfrm>
          <a:prstGeom prst="wedgeRectCallout">
            <a:avLst>
              <a:gd name="adj1" fmla="val 38576"/>
              <a:gd name="adj2" fmla="val -77404"/>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lvl="1" algn="l">
              <a:lnSpc>
                <a:spcPct val="100000"/>
              </a:lnSpc>
            </a:pPr>
            <a:r>
              <a:rPr lang="en-US" sz="1100" dirty="0" smtClean="0"/>
              <a:t>Set at capital policy’s “use for capital expectations”</a:t>
            </a:r>
            <a:endParaRPr lang="en-US" sz="1100" dirty="0"/>
          </a:p>
        </p:txBody>
      </p:sp>
      <p:sp>
        <p:nvSpPr>
          <p:cNvPr id="19" name="Rectangular Callout 18"/>
          <p:cNvSpPr/>
          <p:nvPr/>
        </p:nvSpPr>
        <p:spPr bwMode="auto">
          <a:xfrm>
            <a:off x="8136833" y="5561602"/>
            <a:ext cx="1284512" cy="613952"/>
          </a:xfrm>
          <a:prstGeom prst="wedgeRectCallout">
            <a:avLst>
              <a:gd name="adj1" fmla="val 3464"/>
              <a:gd name="adj2" fmla="val -75092"/>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the “well capitalized” PCA level</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0" name="Rectangular Callout 19"/>
          <p:cNvSpPr/>
          <p:nvPr/>
        </p:nvSpPr>
        <p:spPr bwMode="auto">
          <a:xfrm>
            <a:off x="6911266" y="5561601"/>
            <a:ext cx="1177763" cy="613953"/>
          </a:xfrm>
          <a:prstGeom prst="wedgeRectCallout">
            <a:avLst>
              <a:gd name="adj1" fmla="val 34094"/>
              <a:gd name="adj2" fmla="val -77405"/>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internal post-stress minimum</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3" name="Footnote"/>
          <p:cNvSpPr/>
          <p:nvPr/>
        </p:nvSpPr>
        <p:spPr bwMode="auto">
          <a:xfrm>
            <a:off x="413634" y="6380948"/>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b="1" dirty="0">
                <a:solidFill>
                  <a:schemeClr val="bg1"/>
                </a:solidFill>
              </a:rPr>
              <a:t>Note: all actuals for capital adequacy are </a:t>
            </a:r>
            <a:r>
              <a:rPr lang="en-US" sz="800" b="1" dirty="0">
                <a:solidFill>
                  <a:schemeClr val="bg1"/>
                </a:solidFill>
                <a:latin typeface="Arial"/>
                <a:sym typeface="Arial"/>
              </a:rPr>
              <a:t>CCAR 2015 projected minimum </a:t>
            </a:r>
            <a:r>
              <a:rPr lang="en-US" sz="800" b="1" dirty="0" smtClean="0">
                <a:solidFill>
                  <a:schemeClr val="bg1"/>
                </a:solidFill>
                <a:latin typeface="Arial"/>
                <a:sym typeface="Arial"/>
              </a:rPr>
              <a:t> over 9 Quarters </a:t>
            </a:r>
          </a:p>
          <a:p>
            <a:pPr marL="228600" lvl="1" indent="-228600" algn="l">
              <a:lnSpc>
                <a:spcPct val="100000"/>
              </a:lnSpc>
              <a:buFont typeface="+mj-lt"/>
              <a:buAutoNum type="arabicPeriod"/>
            </a:pPr>
            <a:r>
              <a:rPr lang="en-US" sz="800" b="1" dirty="0" smtClean="0">
                <a:solidFill>
                  <a:schemeClr val="bg1"/>
                </a:solidFill>
                <a:latin typeface="Arial"/>
                <a:sym typeface="Arial"/>
              </a:rPr>
              <a:t>Transitional as the regulatory requirements are a core RAS objective and will follow  the glide-path</a:t>
            </a:r>
            <a:r>
              <a:rPr lang="en-US" sz="800" b="1" dirty="0">
                <a:solidFill>
                  <a:schemeClr val="bg1"/>
                </a:solidFill>
                <a:latin typeface="Arial"/>
                <a:sym typeface="Arial"/>
              </a:rPr>
              <a:t>. </a:t>
            </a:r>
            <a:endParaRPr lang="en-US" sz="800" b="1" dirty="0" smtClean="0">
              <a:solidFill>
                <a:schemeClr val="bg1"/>
              </a:solidFill>
              <a:latin typeface="Arial"/>
              <a:sym typeface="Arial"/>
            </a:endParaRPr>
          </a:p>
          <a:p>
            <a:pPr marL="228600" lvl="1" indent="-228600" algn="l">
              <a:lnSpc>
                <a:spcPct val="100000"/>
              </a:lnSpc>
              <a:buFont typeface="+mj-lt"/>
              <a:buAutoNum type="arabicPeriod"/>
            </a:pPr>
            <a:r>
              <a:rPr lang="en-US" sz="800" b="1" dirty="0" smtClean="0">
                <a:solidFill>
                  <a:schemeClr val="bg1"/>
                </a:solidFill>
                <a:latin typeface="Arial"/>
                <a:sym typeface="Arial"/>
              </a:rPr>
              <a:t>Change </a:t>
            </a:r>
            <a:r>
              <a:rPr lang="en-US" sz="800" b="1" dirty="0">
                <a:solidFill>
                  <a:schemeClr val="bg1"/>
                </a:solidFill>
                <a:latin typeface="Arial"/>
                <a:sym typeface="Arial"/>
              </a:rPr>
              <a:t>to 11% in Capital Policy to align with SBNA pending further </a:t>
            </a:r>
            <a:r>
              <a:rPr lang="en-US" sz="800" b="1" dirty="0" smtClean="0">
                <a:solidFill>
                  <a:schemeClr val="bg1"/>
                </a:solidFill>
                <a:latin typeface="Arial"/>
                <a:sym typeface="Arial"/>
              </a:rPr>
              <a:t>review</a:t>
            </a:r>
            <a:endParaRPr lang="en-US" sz="800" b="1" dirty="0">
              <a:solidFill>
                <a:schemeClr val="bg1"/>
              </a:solidFill>
              <a:latin typeface="Arial"/>
              <a:sym typeface="Arial"/>
            </a:endParaRPr>
          </a:p>
        </p:txBody>
      </p:sp>
      <p:sp>
        <p:nvSpPr>
          <p:cNvPr id="10" name="Title 1"/>
          <p:cNvSpPr>
            <a:spLocks noGrp="1"/>
          </p:cNvSpPr>
          <p:nvPr>
            <p:ph type="title"/>
          </p:nvPr>
        </p:nvSpPr>
        <p:spPr>
          <a:xfrm>
            <a:off x="400116" y="381006"/>
            <a:ext cx="8802556" cy="733419"/>
          </a:xfrm>
        </p:spPr>
        <p:txBody>
          <a:bodyPr/>
          <a:lstStyle/>
          <a:p>
            <a:r>
              <a:rPr lang="en-US" dirty="0"/>
              <a:t>Draft limits (</a:t>
            </a:r>
            <a:r>
              <a:rPr lang="en-US" dirty="0" smtClean="0"/>
              <a:t>1/5) </a:t>
            </a:r>
            <a:r>
              <a:rPr lang="en-US" dirty="0"/>
              <a:t/>
            </a:r>
            <a:br>
              <a:rPr lang="en-US" dirty="0"/>
            </a:br>
            <a:r>
              <a:rPr lang="en-US" dirty="0"/>
              <a:t/>
            </a:r>
            <a:br>
              <a:rPr lang="en-US" dirty="0"/>
            </a:br>
            <a:endParaRPr lang="en-US" b="0" dirty="0">
              <a:solidFill>
                <a:srgbClr val="FF0000"/>
              </a:solidFill>
            </a:endParaRPr>
          </a:p>
        </p:txBody>
      </p:sp>
      <p:sp>
        <p:nvSpPr>
          <p:cNvPr id="12" name="Oval 11"/>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TextBox 12"/>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2497842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(2/5)</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77910332"/>
              </p:ext>
            </p:extLst>
          </p:nvPr>
        </p:nvGraphicFramePr>
        <p:xfrm>
          <a:off x="407773" y="1494180"/>
          <a:ext cx="8868749" cy="431292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Oval 4"/>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7" name="TextBox 6"/>
          <p:cNvSpPr txBox="1"/>
          <p:nvPr/>
        </p:nvSpPr>
        <p:spPr>
          <a:xfrm>
            <a:off x="375696" y="6208856"/>
            <a:ext cx="4685898" cy="830997"/>
          </a:xfrm>
          <a:prstGeom prst="rect">
            <a:avLst/>
          </a:prstGeom>
          <a:noFill/>
        </p:spPr>
        <p:txBody>
          <a:bodyPr wrap="none" rtlCol="0">
            <a:spAutoFit/>
          </a:bodyPr>
          <a:lstStyle/>
          <a:p>
            <a:pPr marL="0" lvl="1" algn="l">
              <a:lnSpc>
                <a:spcPct val="100000"/>
              </a:lnSpc>
            </a:pPr>
            <a:r>
              <a:rPr lang="en-US" sz="800" b="1" dirty="0" smtClean="0">
                <a:solidFill>
                  <a:schemeClr val="bg1"/>
                </a:solidFill>
              </a:rPr>
              <a:t>Note: </a:t>
            </a:r>
            <a:r>
              <a:rPr lang="en-US" sz="800" b="1" dirty="0" smtClean="0">
                <a:solidFill>
                  <a:schemeClr val="bg1"/>
                </a:solidFill>
                <a:sym typeface="Arial"/>
              </a:rPr>
              <a:t>all </a:t>
            </a:r>
            <a:r>
              <a:rPr lang="en-US" sz="800" b="1" dirty="0">
                <a:solidFill>
                  <a:schemeClr val="bg1"/>
                </a:solidFill>
                <a:sym typeface="Arial"/>
              </a:rPr>
              <a:t>actuals for credit risk are a</a:t>
            </a:r>
            <a:r>
              <a:rPr lang="en-US" sz="800" b="1" dirty="0">
                <a:solidFill>
                  <a:schemeClr val="bg1"/>
                </a:solidFill>
              </a:rPr>
              <a:t>s of July 2015 unless otherwise noted</a:t>
            </a:r>
          </a:p>
          <a:p>
            <a:pPr marL="228600" lvl="1" indent="-228600" algn="l">
              <a:lnSpc>
                <a:spcPct val="100000"/>
              </a:lnSpc>
              <a:buFont typeface="+mj-lt"/>
              <a:buAutoNum type="arabicPeriod"/>
            </a:pPr>
            <a:r>
              <a:rPr lang="en-US" sz="800" b="1" dirty="0" smtClean="0">
                <a:solidFill>
                  <a:schemeClr val="bg1"/>
                </a:solidFill>
              </a:rPr>
              <a:t>Projected </a:t>
            </a:r>
            <a:r>
              <a:rPr lang="en-US" sz="800" b="1" dirty="0">
                <a:solidFill>
                  <a:schemeClr val="bg1"/>
                </a:solidFill>
              </a:rPr>
              <a:t>9Q cumulative losses by portfolio under the BHC Stress scenario</a:t>
            </a:r>
          </a:p>
          <a:p>
            <a:pPr marL="228600" lvl="1" indent="-228600" algn="l">
              <a:lnSpc>
                <a:spcPct val="100000"/>
              </a:lnSpc>
              <a:buFont typeface="+mj-lt"/>
              <a:buAutoNum type="arabicPeriod"/>
            </a:pPr>
            <a:r>
              <a:rPr lang="en-US" sz="800" b="1" dirty="0" smtClean="0">
                <a:solidFill>
                  <a:schemeClr val="bg1"/>
                </a:solidFill>
              </a:rPr>
              <a:t>CCAR 2015 projected </a:t>
            </a:r>
            <a:r>
              <a:rPr lang="en-US" sz="800" b="1" dirty="0">
                <a:solidFill>
                  <a:schemeClr val="bg1"/>
                </a:solidFill>
              </a:rPr>
              <a:t>9Q cumulative losses by portfolio under the BHC Stress scenario</a:t>
            </a:r>
          </a:p>
          <a:p>
            <a:pPr marL="228600" lvl="1" indent="-228600" algn="l">
              <a:lnSpc>
                <a:spcPct val="100000"/>
              </a:lnSpc>
              <a:buFont typeface="+mj-lt"/>
              <a:buAutoNum type="arabicPeriod"/>
            </a:pPr>
            <a:r>
              <a:rPr lang="en-US" sz="800" b="1" dirty="0" smtClean="0">
                <a:solidFill>
                  <a:schemeClr val="bg1"/>
                </a:solidFill>
              </a:rPr>
              <a:t>Net charge-off rates are annualized</a:t>
            </a:r>
          </a:p>
          <a:p>
            <a:pPr marL="228600" lvl="1" indent="-228600" algn="l">
              <a:lnSpc>
                <a:spcPct val="100000"/>
              </a:lnSpc>
              <a:buFont typeface="+mj-lt"/>
              <a:buAutoNum type="arabicPeriod"/>
            </a:pPr>
            <a:r>
              <a:rPr lang="en-US" sz="800" b="1" dirty="0" smtClean="0">
                <a:solidFill>
                  <a:schemeClr val="bg1"/>
                </a:solidFill>
              </a:rPr>
              <a:t>12-month </a:t>
            </a:r>
            <a:r>
              <a:rPr lang="en-US" sz="800" b="1" dirty="0">
                <a:solidFill>
                  <a:schemeClr val="bg1"/>
                </a:solidFill>
              </a:rPr>
              <a:t>trailing </a:t>
            </a:r>
            <a:r>
              <a:rPr lang="en-US" sz="800" b="1" dirty="0" smtClean="0">
                <a:solidFill>
                  <a:schemeClr val="bg1"/>
                </a:solidFill>
              </a:rPr>
              <a:t>average to account for seasonality of the SCUSA Auto portfolio</a:t>
            </a:r>
          </a:p>
          <a:p>
            <a:pPr marL="0" lvl="1" algn="l">
              <a:lnSpc>
                <a:spcPct val="100000"/>
              </a:lnSpc>
            </a:pPr>
            <a:endParaRPr lang="en-US" sz="800" b="1" dirty="0" smtClean="0">
              <a:solidFill>
                <a:schemeClr val="bg1"/>
              </a:solidFill>
            </a:endParaRPr>
          </a:p>
        </p:txBody>
      </p:sp>
    </p:spTree>
    <p:extLst>
      <p:ext uri="{BB962C8B-B14F-4D97-AF65-F5344CB8AC3E}">
        <p14:creationId xmlns:p14="http://schemas.microsoft.com/office/powerpoint/2010/main" val="3152939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(3/5)</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25824623"/>
              </p:ext>
            </p:extLst>
          </p:nvPr>
        </p:nvGraphicFramePr>
        <p:xfrm>
          <a:off x="407775" y="1077590"/>
          <a:ext cx="8814015" cy="490728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210484">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0000"/>
                          </a:solidFill>
                          <a:latin typeface="+mn-lt"/>
                          <a:ea typeface="+mn-ea"/>
                          <a:cs typeface="+mn-cs"/>
                        </a:rPr>
                        <a:t>$10.6BN</a:t>
                      </a:r>
                      <a:endParaRPr lang="en-US" sz="1100" b="1" i="0" kern="1200" dirty="0">
                        <a:solidFill>
                          <a:srgbClr val="FF0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8">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Stressed Survival</a:t>
                      </a:r>
                      <a:r>
                        <a:rPr lang="en-US" sz="1100" b="0" i="0" kern="1200" baseline="0" dirty="0" smtClean="0">
                          <a:solidFill>
                            <a:schemeClr val="tx1"/>
                          </a:solidFill>
                          <a:latin typeface="+mn-lt"/>
                          <a:ea typeface="+mn-ea"/>
                          <a:cs typeface="+mn-cs"/>
                        </a:rPr>
                        <a:t> Period</a:t>
                      </a:r>
                      <a:r>
                        <a:rPr lang="en-US" sz="1100" b="0"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28</a:t>
                      </a:r>
                      <a:r>
                        <a:rPr lang="en-US" sz="1100" b="1" baseline="0" dirty="0" smtClean="0">
                          <a:solidFill>
                            <a:schemeClr val="accent1"/>
                          </a:solidFill>
                        </a:rPr>
                        <a:t> </a:t>
                      </a:r>
                      <a:r>
                        <a:rPr lang="en-US" sz="1100" b="1" dirty="0" smtClean="0">
                          <a:solidFill>
                            <a:schemeClr val="accent1"/>
                          </a:solidFill>
                        </a:rPr>
                        <a:t>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19 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tc>
                <a:tc vMerge="1">
                  <a:txBody>
                    <a:bodyPr/>
                    <a:lstStyle/>
                    <a:p>
                      <a:endParaRPr lang="en-US"/>
                    </a:p>
                  </a:txBody>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6</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408895" y="6003991"/>
            <a:ext cx="68140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rgbClr val="FFFFFF"/>
                </a:solidFill>
                <a:latin typeface="Arial"/>
                <a:sym typeface="Arial"/>
              </a:rPr>
              <a:t>Approximately 50% </a:t>
            </a:r>
            <a:r>
              <a:rPr lang="en-US" sz="800" dirty="0">
                <a:solidFill>
                  <a:srgbClr val="FFFFFF"/>
                </a:solidFill>
                <a:latin typeface="Arial"/>
                <a:sym typeface="Arial"/>
              </a:rPr>
              <a:t>of CET1 + </a:t>
            </a:r>
            <a:r>
              <a:rPr lang="en-US" sz="800" dirty="0" smtClean="0">
                <a:solidFill>
                  <a:srgbClr val="FFFFFF"/>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228600" indent="-228600"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228600" indent="-228600" algn="l">
              <a:lnSpc>
                <a:spcPct val="100000"/>
              </a:lnSpc>
              <a:buFont typeface="+mj-lt"/>
              <a:buAutoNum type="arabicPeriod"/>
            </a:pPr>
            <a:r>
              <a:rPr lang="en-US" sz="800" dirty="0" smtClean="0">
                <a:solidFill>
                  <a:schemeClr val="bg1"/>
                </a:solidFill>
              </a:rPr>
              <a:t>As of June 2015 – July value for SBNA was </a:t>
            </a:r>
            <a:r>
              <a:rPr lang="en-US" sz="800" b="1" dirty="0" smtClean="0">
                <a:solidFill>
                  <a:schemeClr val="bg1"/>
                </a:solidFill>
              </a:rPr>
              <a:t>51 days</a:t>
            </a:r>
          </a:p>
        </p:txBody>
      </p:sp>
      <p:sp>
        <p:nvSpPr>
          <p:cNvPr id="9" name="Oval 8"/>
          <p:cNvSpPr/>
          <p:nvPr/>
        </p:nvSpPr>
        <p:spPr bwMode="auto">
          <a:xfrm>
            <a:off x="110398" y="66673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0" name="Oval 9"/>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10398" y="98454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4" name="TextBox 13"/>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121904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(4/5)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64374731"/>
              </p:ext>
            </p:extLst>
          </p:nvPr>
        </p:nvGraphicFramePr>
        <p:xfrm>
          <a:off x="407775" y="1384663"/>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138%</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SHUSA/SCUSA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Oval 5"/>
          <p:cNvSpPr/>
          <p:nvPr/>
        </p:nvSpPr>
        <p:spPr bwMode="auto">
          <a:xfrm>
            <a:off x="110398" y="35624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7" name="Oval 6"/>
          <p:cNvSpPr/>
          <p:nvPr/>
        </p:nvSpPr>
        <p:spPr bwMode="auto">
          <a:xfrm>
            <a:off x="110398" y="66054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a:xfrm>
            <a:off x="344556" y="6207398"/>
            <a:ext cx="6974237" cy="584775"/>
          </a:xfrm>
          <a:prstGeom prst="rect">
            <a:avLst/>
          </a:prstGeom>
        </p:spPr>
        <p:txBody>
          <a:bodyPr wrap="square">
            <a:spAutoFit/>
          </a:bodyPr>
          <a:lstStyle/>
          <a:p>
            <a:pPr marL="0" lvl="1" algn="l">
              <a:lnSpc>
                <a:spcPct val="100000"/>
              </a:lnSpc>
            </a:pPr>
            <a:r>
              <a:rPr lang="en-US" sz="800" b="1"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b="1" dirty="0" smtClean="0">
                <a:solidFill>
                  <a:schemeClr val="bg1"/>
                </a:solidFill>
                <a:latin typeface="Arial"/>
              </a:rPr>
              <a:t>Projected </a:t>
            </a:r>
            <a:r>
              <a:rPr lang="en-US" sz="800" b="1" dirty="0">
                <a:solidFill>
                  <a:schemeClr val="bg1"/>
                </a:solidFill>
                <a:latin typeface="Arial"/>
              </a:rPr>
              <a:t>losses in </a:t>
            </a:r>
            <a:r>
              <a:rPr lang="en-US" sz="800" b="1" dirty="0" smtClean="0">
                <a:solidFill>
                  <a:schemeClr val="bg1"/>
                </a:solidFill>
              </a:rPr>
              <a:t>stress </a:t>
            </a:r>
            <a:r>
              <a:rPr lang="en-US" sz="800" b="1" dirty="0">
                <a:solidFill>
                  <a:schemeClr val="bg1"/>
                </a:solidFill>
              </a:rPr>
              <a:t>scenario aligning to </a:t>
            </a:r>
            <a:r>
              <a:rPr lang="en-US" sz="800" b="1" dirty="0" err="1">
                <a:solidFill>
                  <a:schemeClr val="bg1"/>
                </a:solidFill>
              </a:rPr>
              <a:t>Grupo</a:t>
            </a:r>
            <a:r>
              <a:rPr lang="en-US" sz="800" b="1" dirty="0">
                <a:solidFill>
                  <a:schemeClr val="bg1"/>
                </a:solidFill>
              </a:rPr>
              <a:t> framework (not CCAR) over profit before tax </a:t>
            </a:r>
            <a:endParaRPr lang="en-US" sz="800" b="1" dirty="0" smtClean="0">
              <a:solidFill>
                <a:schemeClr val="bg1"/>
              </a:solidFill>
            </a:endParaRPr>
          </a:p>
          <a:p>
            <a:pPr marL="228600" lvl="1" indent="-228600" algn="l">
              <a:lnSpc>
                <a:spcPct val="100000"/>
              </a:lnSpc>
              <a:buFontTx/>
              <a:buAutoNum type="arabicPeriod"/>
            </a:pPr>
            <a:r>
              <a:rPr lang="en-US" sz="800" b="1" dirty="0" smtClean="0">
                <a:solidFill>
                  <a:schemeClr val="bg1"/>
                </a:solidFill>
              </a:rPr>
              <a:t>Subprime </a:t>
            </a:r>
            <a:r>
              <a:rPr lang="en-US" sz="800" b="1" dirty="0">
                <a:solidFill>
                  <a:schemeClr val="bg1"/>
                </a:solidFill>
              </a:rPr>
              <a:t>is defined as FICO &lt; 630 or no FICO score available (excluding Commercial Fleet Retail and Chrysler Commercial Fleet Lease</a:t>
            </a:r>
            <a:r>
              <a:rPr lang="en-US" sz="800" b="1" dirty="0" smtClean="0">
                <a:solidFill>
                  <a:schemeClr val="bg1"/>
                </a:solidFill>
              </a:rPr>
              <a:t>)</a:t>
            </a:r>
            <a:endParaRPr lang="en-US" sz="800" b="1" dirty="0">
              <a:solidFill>
                <a:schemeClr val="bg1"/>
              </a:solidFill>
              <a:latin typeface="Arial"/>
              <a:sym typeface="Arial"/>
            </a:endParaRPr>
          </a:p>
        </p:txBody>
      </p:sp>
      <p:sp>
        <p:nvSpPr>
          <p:cNvPr id="10" name="Oval 9"/>
          <p:cNvSpPr/>
          <p:nvPr/>
        </p:nvSpPr>
        <p:spPr bwMode="auto">
          <a:xfrm>
            <a:off x="110398" y="96632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3618255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Bt1vi7Vrl0.dyOQJRvXj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ewumJjOJECnw2GxuNw6v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UBxhFs3B0yp1bHq60db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TfWvJc2VkW28uwtbRjJ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Kwu0AMDw0SO2KoYHOdL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4EJ2Sg_2EOmjmNNBagF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d677lGxOc0mwX9eJ2G8O0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oxB9e9Pt0mAa0ZdbMocR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96R76bUJk6gD.EvZFcIn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mfmvpqauuEG88ysWxEnWr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V391Bm.EEa87xoO2szRx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_gHi5zMTskue89N4XoK6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SzdrSpODjU.jez5kghywk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ZXNQ7FmQoUmishwRIiusk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J5XhJc26ECTQhds8Qepy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VB4dUTH7pkOzqKtr39uPN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zHJensHVDkaZ5zD8a6W4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0Kz60XM0qU2XmTwrsm2AA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57dLqu9jwEGp.S.wFQoM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7j.tgUF90uUast63ero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C1ZDqtjqAUu7eChe1mTG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1FQ6v8CDdU.K_53_FNIa.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Ye4cHhDpP0KySFUkJh1jR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j6HqZkP7ESeVICb6MFS1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uLixwZMSPES_c97ialK7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PL.UEpddkeyapzSb4tON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vrUxFZ_YaUCv3sKIpp0GT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1LCqG0g7UUa5g6dPHcAz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A9Qh7idFkOskIKzAiQX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Kl3O9aG1E.58y2SUtlcx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Ie.kuj.8okGa6D2D56ff3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BTDBe26.P06UNMyWV1IM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QRcyczl5hkqyYyuwasUj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RyERqKkl.Um_kSgyoFs_V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a_x0BL6c6keXgsqRONhD0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6QR5mkgOhUG3X6cCGiOUY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M6lERQ45okmdOeYb4iRt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VFxn0VSCEK2NxYqvbmkq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35447</TotalTime>
  <Words>4492</Words>
  <Application>Microsoft Office PowerPoint</Application>
  <PresentationFormat>Custom</PresentationFormat>
  <Paragraphs>977</Paragraphs>
  <Slides>19</Slides>
  <Notes>11</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19</vt:i4>
      </vt:variant>
    </vt:vector>
  </HeadingPairs>
  <TitlesOfParts>
    <vt:vector size="25" baseType="lpstr">
      <vt:lpstr>Santander Teme</vt:lpstr>
      <vt:lpstr>Diseño personalizado</vt:lpstr>
      <vt:lpstr>51_Diseño personalizado</vt:lpstr>
      <vt:lpstr>1_Santander Teme</vt:lpstr>
      <vt:lpstr>think-cell Slide</vt:lpstr>
      <vt:lpstr>Chart</vt:lpstr>
      <vt:lpstr>PowerPoint Presentation</vt:lpstr>
      <vt:lpstr>Executive summary</vt:lpstr>
      <vt:lpstr>Approach to Risk Appetite redevelopment </vt:lpstr>
      <vt:lpstr>Risk taxonomy and metrics in the Risk Appetite Statement </vt:lpstr>
      <vt:lpstr>Metric status definitions and escalation processes</vt:lpstr>
      <vt:lpstr>Draft limits (1/5)   </vt:lpstr>
      <vt:lpstr>Draft limits (2/5)  </vt:lpstr>
      <vt:lpstr>Draft limits (3/5) </vt:lpstr>
      <vt:lpstr>Draft limits (4/5)</vt:lpstr>
      <vt:lpstr>Draft limits (5/5)</vt:lpstr>
      <vt:lpstr>Glossary</vt:lpstr>
      <vt:lpstr>PowerPoint Presentation</vt:lpstr>
      <vt:lpstr>Risk Appetite Statement is anchored in specific objectives for risk taking</vt:lpstr>
      <vt:lpstr>Approach to calibration:  credit risk example</vt:lpstr>
      <vt:lpstr>Calibration of capital adequacy, CCAR loss budget, net charge-off rate, and delinquency limits</vt:lpstr>
      <vt:lpstr>Quantifying the boundaries around credit losses and PPNR impairment with the CCAR 2015 results and capital adequacy limits</vt:lpstr>
      <vt:lpstr>Deriving historical relativities between baseline and stress Example: SBNA C&amp;I</vt:lpstr>
      <vt:lpstr>Calculating anchor points, backtesting, and applying management adjustment Example: SBNA C&amp;I</vt:lpstr>
      <vt:lpstr>Comparison between CCAR-derived metrics and loss in stress </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Manjon, Beatriz</cp:lastModifiedBy>
  <cp:revision>2543</cp:revision>
  <cp:lastPrinted>2015-09-01T19:21:06Z</cp:lastPrinted>
  <dcterms:created xsi:type="dcterms:W3CDTF">2014-10-09T14:12:00Z</dcterms:created>
  <dcterms:modified xsi:type="dcterms:W3CDTF">2015-09-17T18:18:27Z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ies>
</file>