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24" r:id="rId1"/>
    <p:sldMasterId id="2147483737" r:id="rId2"/>
    <p:sldMasterId id="2147483807" r:id="rId3"/>
    <p:sldMasterId id="2147483811" r:id="rId4"/>
  </p:sldMasterIdLst>
  <p:notesMasterIdLst>
    <p:notesMasterId r:id="rId24"/>
  </p:notesMasterIdLst>
  <p:handoutMasterIdLst>
    <p:handoutMasterId r:id="rId25"/>
  </p:handoutMasterIdLst>
  <p:sldIdLst>
    <p:sldId id="1275" r:id="rId5"/>
    <p:sldId id="1276" r:id="rId6"/>
    <p:sldId id="1277" r:id="rId7"/>
    <p:sldId id="1278" r:id="rId8"/>
    <p:sldId id="1279" r:id="rId9"/>
    <p:sldId id="1292" r:id="rId10"/>
    <p:sldId id="1293" r:id="rId11"/>
    <p:sldId id="1294" r:id="rId12"/>
    <p:sldId id="1295" r:id="rId13"/>
    <p:sldId id="1296" r:id="rId14"/>
    <p:sldId id="1298" r:id="rId15"/>
    <p:sldId id="1284" r:id="rId16"/>
    <p:sldId id="1285" r:id="rId17"/>
    <p:sldId id="1286" r:id="rId18"/>
    <p:sldId id="1287" r:id="rId19"/>
    <p:sldId id="1288" r:id="rId20"/>
    <p:sldId id="1289" r:id="rId21"/>
    <p:sldId id="1290" r:id="rId22"/>
    <p:sldId id="1291" r:id="rId23"/>
  </p:sldIdLst>
  <p:sldSz cx="9602788" cy="6858000"/>
  <p:notesSz cx="7010400" cy="9296400"/>
  <p:custDataLst>
    <p:tags r:id="rId26"/>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1275"/>
            <p14:sldId id="1276"/>
            <p14:sldId id="1277"/>
            <p14:sldId id="1278"/>
            <p14:sldId id="1279"/>
            <p14:sldId id="1292"/>
            <p14:sldId id="1293"/>
            <p14:sldId id="1294"/>
            <p14:sldId id="1295"/>
            <p14:sldId id="1296"/>
            <p14:sldId id="1298"/>
            <p14:sldId id="1284"/>
            <p14:sldId id="1285"/>
            <p14:sldId id="1286"/>
            <p14:sldId id="1287"/>
            <p14:sldId id="1288"/>
            <p14:sldId id="1289"/>
            <p14:sldId id="1290"/>
            <p14:sldId id="1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CD"/>
    <a:srgbClr val="FFDDDD"/>
    <a:srgbClr val="FFC000"/>
    <a:srgbClr val="FFEAA7"/>
    <a:srgbClr val="A6E2EF"/>
    <a:srgbClr val="8E6C00"/>
    <a:srgbClr val="41A441"/>
    <a:srgbClr val="E8E8E8"/>
    <a:srgbClr val="016D9F"/>
    <a:srgbClr val="E29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86428" autoAdjust="0"/>
  </p:normalViewPr>
  <p:slideViewPr>
    <p:cSldViewPr snapToGrid="0" showGuides="1">
      <p:cViewPr varScale="1">
        <p:scale>
          <a:sx n="99" d="100"/>
          <a:sy n="99" d="100"/>
        </p:scale>
        <p:origin x="-84" y="-270"/>
      </p:cViewPr>
      <p:guideLst>
        <p:guide orient="horz" pos="243"/>
        <p:guide orient="horz" pos="3923"/>
        <p:guide orient="horz" pos="881"/>
        <p:guide orient="horz" pos="3712"/>
        <p:guide pos="253"/>
        <p:guide pos="5809"/>
        <p:guide pos="3017"/>
      </p:guideLst>
    </p:cSldViewPr>
  </p:slideViewPr>
  <p:outlineViewPr>
    <p:cViewPr>
      <p:scale>
        <a:sx n="33" d="100"/>
        <a:sy n="33" d="100"/>
      </p:scale>
      <p:origin x="6" y="109326"/>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4" y="1"/>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lvl1pPr algn="r" defTabSz="933354">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5213" y="698500"/>
            <a:ext cx="4881562"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8"/>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l" defTabSz="933354">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4"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14" tIns="46657" rIns="93314" bIns="46657" numCol="1" anchor="b" anchorCtr="0" compatLnSpc="1">
            <a:prstTxWarp prst="textNoShape">
              <a:avLst/>
            </a:prstTxWarp>
          </a:bodyPr>
          <a:lstStyle>
            <a:lvl1pPr algn="r" defTabSz="933354">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Risk appetite</a:t>
            </a:r>
            <a:r>
              <a:rPr lang="en-US" sz="1200" baseline="0" dirty="0" smtClean="0"/>
              <a:t> vs. business strategy: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altLang="en-US" sz="1200" dirty="0" smtClean="0"/>
              <a:t>Risk Appetite sets the constraints in which management is tasked to optimise the return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RAS describes a set of risk boundaries that will be related to the business strategy of SHUSA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200" b="0" i="0" u="none" baseline="0" dirty="0" smtClean="0">
                <a:solidFill>
                  <a:schemeClr val="tx2"/>
                </a:solidFill>
                <a:latin typeface="Arial"/>
                <a:cs typeface="Arial"/>
                <a:sym typeface="Arial"/>
              </a:rPr>
              <a:t>Senior management must optimize the return within the boundaries laid out in Risk Appetite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The strategy must be achievable within the boundaries agreed by the Board in the Risk Appetite Statement</a:t>
            </a:r>
            <a:endParaRPr lang="en-US" altLang="en-US" sz="120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aseline="0" dirty="0" smtClean="0"/>
              <a:t>By explicitly anchoring the Risk Appetite in what the enterprise “can afford to lose,” we can feel comfortable that we are not being overly restrictive in our limits (and thus unnecessarily constraining the space for optimization of return)</a:t>
            </a:r>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16</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17</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pPr marL="228600" indent="-228600" rtl="0" eaLnBrk="1" fontAlgn="t"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Meet regulatory constraints: </a:t>
            </a:r>
            <a:r>
              <a:rPr lang="en-US" sz="1200" b="0" i="0" u="none" strike="noStrike" kern="1200" dirty="0" smtClean="0">
                <a:solidFill>
                  <a:schemeClr val="tx1"/>
                </a:solidFill>
                <a:effectLst/>
                <a:latin typeface="Arial" charset="0"/>
                <a:ea typeface="+mn-ea"/>
                <a:cs typeface="Arial" charset="0"/>
                <a:sym typeface="Arial"/>
              </a:rPr>
              <a:t>(i) </a:t>
            </a:r>
            <a:r>
              <a:rPr lang="en-GB" sz="1200" b="0" i="1" u="none" strike="noStrike" kern="1200" dirty="0" smtClean="0">
                <a:solidFill>
                  <a:schemeClr val="tx1"/>
                </a:solidFill>
                <a:effectLst/>
                <a:latin typeface="Arial" charset="0"/>
                <a:ea typeface="+mn-ea"/>
                <a:cs typeface="Arial" charset="0"/>
                <a:sym typeface="Arial"/>
              </a:rPr>
              <a:t>Capital</a:t>
            </a:r>
            <a:r>
              <a:rPr lang="en-GB" sz="1200" b="0" i="0" u="none" strike="noStrike" kern="1200" dirty="0" smtClean="0">
                <a:solidFill>
                  <a:schemeClr val="tx1"/>
                </a:solidFill>
                <a:effectLst/>
                <a:latin typeface="Arial" charset="0"/>
                <a:ea typeface="+mn-ea"/>
                <a:cs typeface="Arial" charset="0"/>
                <a:sym typeface="Arial"/>
              </a:rPr>
              <a:t>: Ensure</a:t>
            </a:r>
            <a:r>
              <a:rPr lang="en-GB" sz="1200" b="0" i="0" u="none" strike="noStrike" kern="1200" baseline="0" dirty="0" smtClean="0">
                <a:solidFill>
                  <a:schemeClr val="tx1"/>
                </a:solidFill>
                <a:effectLst/>
                <a:latin typeface="Arial" charset="0"/>
                <a:ea typeface="+mn-ea"/>
                <a:cs typeface="Arial" charset="0"/>
                <a:sym typeface="Arial"/>
              </a:rPr>
              <a:t> post-loss capital ratios in CCAR analysis are at or above limits and (ii) </a:t>
            </a:r>
            <a:r>
              <a:rPr lang="en-US" sz="1200" b="0" i="1" u="none" strike="noStrike" kern="1200" dirty="0" smtClean="0">
                <a:solidFill>
                  <a:schemeClr val="tx1"/>
                </a:solidFill>
                <a:effectLst/>
                <a:latin typeface="Arial" charset="0"/>
                <a:ea typeface="+mn-ea"/>
                <a:cs typeface="Arial" charset="0"/>
                <a:sym typeface="Arial"/>
              </a:rPr>
              <a:t>Liquidity</a:t>
            </a:r>
            <a:r>
              <a:rPr lang="en-US" sz="1200" b="0" i="0" u="none" strike="noStrike" kern="1200" dirty="0" smtClean="0">
                <a:solidFill>
                  <a:schemeClr val="tx1"/>
                </a:solidFill>
                <a:effectLst/>
                <a:latin typeface="Arial" charset="0"/>
                <a:ea typeface="+mn-ea"/>
                <a:cs typeface="Arial" charset="0"/>
                <a:sym typeface="Arial"/>
              </a:rPr>
              <a:t>:</a:t>
            </a:r>
            <a:r>
              <a:rPr lang="en-US" sz="1200" b="0" i="0" u="none" strike="noStrike" kern="1200" baseline="0" dirty="0" smtClean="0">
                <a:solidFill>
                  <a:schemeClr val="tx1"/>
                </a:solidFill>
                <a:effectLst/>
                <a:latin typeface="Arial" charset="0"/>
                <a:ea typeface="+mn-ea"/>
                <a:cs typeface="Arial" charset="0"/>
                <a:sym typeface="Arial"/>
              </a:rPr>
              <a:t> E</a:t>
            </a:r>
            <a:r>
              <a:rPr lang="en-US" sz="1200" b="0" i="0" u="none" strike="noStrike" kern="1200" dirty="0" smtClean="0">
                <a:solidFill>
                  <a:schemeClr val="tx1"/>
                </a:solidFill>
                <a:effectLst/>
                <a:latin typeface="Arial" charset="0"/>
                <a:ea typeface="+mn-ea"/>
                <a:cs typeface="Arial" charset="0"/>
                <a:sym typeface="Arial"/>
              </a:rPr>
              <a:t>nsure</a:t>
            </a:r>
            <a:r>
              <a:rPr lang="en-US" sz="1200" b="0" i="0" u="none" strike="noStrike" kern="1200" baseline="0" dirty="0" smtClean="0">
                <a:solidFill>
                  <a:schemeClr val="tx1"/>
                </a:solidFill>
                <a:effectLst/>
                <a:latin typeface="Arial" charset="0"/>
                <a:ea typeface="+mn-ea"/>
                <a:cs typeface="Arial" charset="0"/>
                <a:sym typeface="Arial"/>
              </a:rPr>
              <a:t> cash flow profile keeps </a:t>
            </a:r>
            <a:r>
              <a:rPr lang="en-US" sz="1200" b="0" i="0" u="none" strike="noStrike" kern="1200" dirty="0" smtClean="0">
                <a:solidFill>
                  <a:schemeClr val="tx1"/>
                </a:solidFill>
                <a:effectLst/>
                <a:latin typeface="Arial" charset="0"/>
                <a:ea typeface="+mn-ea"/>
                <a:cs typeface="Arial" charset="0"/>
                <a:sym typeface="Arial"/>
              </a:rPr>
              <a:t>LCR at</a:t>
            </a:r>
            <a:r>
              <a:rPr lang="en-US" sz="1200" b="0" i="0" u="none" strike="noStrike" kern="1200" baseline="0" dirty="0" smtClean="0">
                <a:solidFill>
                  <a:schemeClr val="tx1"/>
                </a:solidFill>
                <a:effectLst/>
                <a:latin typeface="Arial" charset="0"/>
                <a:ea typeface="+mn-ea"/>
                <a:cs typeface="Arial" charset="0"/>
                <a:sym typeface="Arial"/>
              </a:rPr>
              <a:t> or above limits</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Sustain </a:t>
            </a:r>
            <a:r>
              <a:rPr lang="en-US" sz="1200" b="1" i="0" u="none" strike="noStrike" kern="1200" baseline="0" dirty="0" smtClean="0">
                <a:solidFill>
                  <a:schemeClr val="tx1"/>
                </a:solidFill>
                <a:effectLst/>
                <a:latin typeface="Arial" charset="0"/>
                <a:ea typeface="+mn-ea"/>
                <a:cs typeface="Arial" charset="0"/>
                <a:sym typeface="Arial"/>
              </a:rPr>
              <a:t>confidence of external stakeholders (e.g., rating agencies)</a:t>
            </a:r>
            <a:r>
              <a:rPr lang="en-US"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Ensure</a:t>
            </a:r>
            <a:r>
              <a:rPr lang="en-GB" sz="1200" b="0" i="0" u="none" strike="noStrike" kern="1200" baseline="0" dirty="0" smtClean="0">
                <a:solidFill>
                  <a:schemeClr val="tx1"/>
                </a:solidFill>
                <a:effectLst/>
                <a:latin typeface="Arial" charset="0"/>
                <a:ea typeface="+mn-ea"/>
                <a:cs typeface="Arial" charset="0"/>
                <a:sym typeface="Arial"/>
              </a:rPr>
              <a:t> c</a:t>
            </a:r>
            <a:r>
              <a:rPr lang="en-GB" sz="1200" b="0" i="0" u="none" strike="noStrike" kern="1200" dirty="0" smtClean="0">
                <a:solidFill>
                  <a:schemeClr val="tx1"/>
                </a:solidFill>
                <a:effectLst/>
                <a:latin typeface="Arial" charset="0"/>
                <a:ea typeface="+mn-ea"/>
                <a:cs typeface="Arial" charset="0"/>
                <a:sym typeface="Arial"/>
              </a:rPr>
              <a:t>haracteristics of the balance</a:t>
            </a:r>
            <a:r>
              <a:rPr lang="en-GB" sz="1200" b="0" i="0" u="none" strike="noStrike" kern="1200" baseline="0" dirty="0" smtClean="0">
                <a:solidFill>
                  <a:schemeClr val="tx1"/>
                </a:solidFill>
                <a:effectLst/>
                <a:latin typeface="Arial" charset="0"/>
                <a:ea typeface="+mn-ea"/>
                <a:cs typeface="Arial" charset="0"/>
                <a:sym typeface="Arial"/>
              </a:rPr>
              <a:t> sheet, earnings and </a:t>
            </a:r>
            <a:r>
              <a:rPr lang="en-GB" sz="1200" b="0" i="0" u="none" strike="noStrike" kern="1200" dirty="0" smtClean="0">
                <a:solidFill>
                  <a:schemeClr val="tx1"/>
                </a:solidFill>
                <a:effectLst/>
                <a:latin typeface="Arial" charset="0"/>
                <a:ea typeface="+mn-ea"/>
                <a:cs typeface="Arial" charset="0"/>
                <a:sym typeface="Arial"/>
              </a:rPr>
              <a:t>business profile  (e.g., asset quality, liquidity, concentrations) are consistent with stakeholder expectations for prudent</a:t>
            </a:r>
            <a:r>
              <a:rPr lang="en-GB" sz="1200" b="0" i="0" u="none" strike="noStrike" kern="1200" baseline="0" dirty="0" smtClean="0">
                <a:solidFill>
                  <a:schemeClr val="tx1"/>
                </a:solidFill>
                <a:effectLst/>
                <a:latin typeface="Arial" charset="0"/>
                <a:ea typeface="+mn-ea"/>
                <a:cs typeface="Arial" charset="0"/>
                <a:sym typeface="Arial"/>
              </a:rPr>
              <a:t> risk management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Minimize</a:t>
            </a:r>
            <a:r>
              <a:rPr lang="en-US" sz="1200" b="1" i="0" u="none" strike="noStrike" kern="1200" baseline="0" dirty="0" smtClean="0">
                <a:solidFill>
                  <a:schemeClr val="tx1"/>
                </a:solidFill>
                <a:effectLst/>
                <a:latin typeface="Arial" charset="0"/>
                <a:ea typeface="+mn-ea"/>
                <a:cs typeface="Arial" charset="0"/>
                <a:sym typeface="Arial"/>
              </a:rPr>
              <a:t> </a:t>
            </a:r>
            <a:r>
              <a:rPr lang="en-US" sz="1200" b="1" i="0" u="none" strike="noStrike" kern="1200" dirty="0" smtClean="0">
                <a:solidFill>
                  <a:schemeClr val="tx1"/>
                </a:solidFill>
                <a:effectLst/>
                <a:latin typeface="Arial" charset="0"/>
                <a:ea typeface="+mn-ea"/>
                <a:cs typeface="Arial" charset="0"/>
                <a:sym typeface="Arial"/>
              </a:rPr>
              <a:t>risks that do not generate incremental earnings: </a:t>
            </a:r>
            <a:r>
              <a:rPr lang="en-GB" sz="1200" b="0" i="0" u="none" strike="noStrike" kern="1200" dirty="0" smtClean="0">
                <a:solidFill>
                  <a:schemeClr val="tx1"/>
                </a:solidFill>
                <a:effectLst/>
                <a:latin typeface="Arial" charset="0"/>
                <a:ea typeface="+mn-ea"/>
                <a:cs typeface="Arial" charset="0"/>
                <a:sym typeface="Arial"/>
              </a:rPr>
              <a:t>Establish</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Board-level expectations for processes and controls in place for non-financial risks</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(e.g., no tolerance for breaches of code of conduct)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Comply with Group-level</a:t>
            </a:r>
            <a:r>
              <a:rPr lang="en-US" sz="1200" b="1" i="0" u="none" strike="noStrike" kern="1200" baseline="0" dirty="0" smtClean="0">
                <a:solidFill>
                  <a:schemeClr val="tx1"/>
                </a:solidFill>
                <a:effectLst/>
                <a:latin typeface="Arial" charset="0"/>
                <a:ea typeface="+mn-ea"/>
                <a:cs typeface="Arial" charset="0"/>
                <a:sym typeface="Arial"/>
              </a:rPr>
              <a:t> Risk A</a:t>
            </a:r>
            <a:r>
              <a:rPr lang="en-US" sz="1200" b="1" i="0" u="none" strike="noStrike" kern="1200" dirty="0" smtClean="0">
                <a:solidFill>
                  <a:schemeClr val="tx1"/>
                </a:solidFill>
                <a:effectLst/>
                <a:latin typeface="Arial" charset="0"/>
                <a:ea typeface="+mn-ea"/>
                <a:cs typeface="Arial" charset="0"/>
                <a:sym typeface="Arial"/>
              </a:rPr>
              <a:t>ppetite expectations: </a:t>
            </a:r>
            <a:r>
              <a:rPr lang="en-GB" sz="1200" b="0" i="0" u="none" strike="noStrike" kern="1200" dirty="0" smtClean="0">
                <a:solidFill>
                  <a:schemeClr val="tx1"/>
                </a:solidFill>
                <a:effectLst/>
                <a:latin typeface="Arial" charset="0"/>
                <a:ea typeface="+mn-ea"/>
                <a:cs typeface="Arial" charset="0"/>
                <a:sym typeface="Arial"/>
              </a:rPr>
              <a:t>I</a:t>
            </a:r>
            <a:r>
              <a:rPr lang="en-GB" sz="1200" b="0" i="0" u="none" strike="noStrike" kern="1200" baseline="0" dirty="0" smtClean="0">
                <a:solidFill>
                  <a:schemeClr val="tx1"/>
                </a:solidFill>
                <a:effectLst/>
                <a:latin typeface="Arial" charset="0"/>
                <a:ea typeface="+mn-ea"/>
                <a:cs typeface="Arial" charset="0"/>
                <a:sym typeface="Arial"/>
              </a:rPr>
              <a:t>ncl</a:t>
            </a:r>
            <a:r>
              <a:rPr lang="en-GB" sz="1200" b="0" i="0" u="none" strike="noStrike" kern="1200" dirty="0" smtClean="0">
                <a:solidFill>
                  <a:schemeClr val="tx1"/>
                </a:solidFill>
                <a:effectLst/>
                <a:latin typeface="Arial" charset="0"/>
                <a:ea typeface="+mn-ea"/>
                <a:cs typeface="Arial" charset="0"/>
                <a:sym typeface="Arial"/>
              </a:rPr>
              <a:t>ude</a:t>
            </a:r>
            <a:r>
              <a:rPr lang="en-GB" sz="1200" b="0" i="0" u="none" strike="noStrike" kern="1200" baseline="0" dirty="0" smtClean="0">
                <a:solidFill>
                  <a:schemeClr val="tx1"/>
                </a:solidFill>
                <a:effectLst/>
                <a:latin typeface="Arial" charset="0"/>
                <a:ea typeface="+mn-ea"/>
                <a:cs typeface="Arial" charset="0"/>
                <a:sym typeface="Arial"/>
              </a:rPr>
              <a:t> </a:t>
            </a:r>
            <a:r>
              <a:rPr lang="en-US" sz="1200" b="0" i="0" u="none" strike="noStrike" kern="1200" dirty="0" smtClean="0">
                <a:solidFill>
                  <a:schemeClr val="tx1"/>
                </a:solidFill>
                <a:effectLst/>
                <a:latin typeface="Arial" charset="0"/>
                <a:ea typeface="+mn-ea"/>
                <a:cs typeface="Arial" charset="0"/>
                <a:sym typeface="Arial"/>
              </a:rPr>
              <a:t>metrics and adhere to limits agreed</a:t>
            </a:r>
            <a:r>
              <a:rPr lang="en-US" sz="1200" b="0" i="0" u="none" strike="noStrike" kern="1200" baseline="0" dirty="0" smtClean="0">
                <a:solidFill>
                  <a:schemeClr val="tx1"/>
                </a:solidFill>
                <a:effectLst/>
                <a:latin typeface="Arial" charset="0"/>
                <a:ea typeface="+mn-ea"/>
                <a:cs typeface="Arial" charset="0"/>
                <a:sym typeface="Arial"/>
              </a:rPr>
              <a:t> with </a:t>
            </a:r>
            <a:r>
              <a:rPr lang="en-US" sz="1200" b="0" i="0" u="none" strike="noStrike" kern="1200" dirty="0" smtClean="0">
                <a:solidFill>
                  <a:schemeClr val="tx1"/>
                </a:solidFill>
                <a:effectLst/>
                <a:latin typeface="Arial" charset="0"/>
                <a:ea typeface="+mn-ea"/>
                <a:cs typeface="Arial" charset="0"/>
                <a:sym typeface="Arial"/>
              </a:rPr>
              <a:t>Group, as applicable to SHUSA’s business</a:t>
            </a:r>
          </a:p>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3847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sym typeface="Arial"/>
              </a:rPr>
              <a:t>The RAS Risk Taxonomy is broadly aligned with the Enterprise Risk Management (ERM) Framework, modified with several key changes in order to </a:t>
            </a:r>
            <a:r>
              <a:rPr lang="en-US" sz="1200" u="none" kern="1200" dirty="0" smtClean="0">
                <a:solidFill>
                  <a:schemeClr val="tx1"/>
                </a:solidFill>
                <a:effectLst/>
                <a:latin typeface="Arial" charset="0"/>
                <a:ea typeface="+mn-ea"/>
                <a:cs typeface="Arial" charset="0"/>
                <a:sym typeface="Arial"/>
              </a:rPr>
              <a:t>reflect individual risks that management wanted to emphasize and place limits against in the Risk Appetite Statement:</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Capital Adequacy is added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Residual value risk is split out of credit risk into its own category</a:t>
            </a:r>
            <a:r>
              <a:rPr lang="en-US" sz="1200" kern="1200" baseline="0" dirty="0" smtClean="0">
                <a:solidFill>
                  <a:schemeClr val="tx1"/>
                </a:solidFill>
                <a:effectLst/>
                <a:latin typeface="Arial" charset="0"/>
                <a:ea typeface="+mn-ea"/>
                <a:cs typeface="Arial" charset="0"/>
                <a:sym typeface="Arial"/>
              </a:rPr>
              <a:t> as it is a focus on management</a:t>
            </a:r>
            <a:r>
              <a:rPr lang="en-US" sz="1200" kern="1200" dirty="0" smtClean="0">
                <a:solidFill>
                  <a:schemeClr val="tx1"/>
                </a:solidFill>
                <a:effectLst/>
                <a:latin typeface="Arial" charset="0"/>
                <a:ea typeface="+mn-ea"/>
                <a:cs typeface="Arial" charset="0"/>
                <a:sym typeface="Arial"/>
              </a:rPr>
              <a:t>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Liquidity risk is further specified as liquidity / funding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Market risk is split</a:t>
            </a:r>
            <a:r>
              <a:rPr lang="en-US" sz="1200" kern="1200" baseline="0" dirty="0" smtClean="0">
                <a:solidFill>
                  <a:schemeClr val="tx1"/>
                </a:solidFill>
                <a:effectLst/>
                <a:latin typeface="Arial" charset="0"/>
                <a:ea typeface="+mn-ea"/>
                <a:cs typeface="Arial" charset="0"/>
                <a:sym typeface="Arial"/>
              </a:rPr>
              <a:t> into </a:t>
            </a:r>
            <a:r>
              <a:rPr lang="en-US" sz="1200" kern="1200" dirty="0" smtClean="0">
                <a:solidFill>
                  <a:schemeClr val="tx1"/>
                </a:solidFill>
                <a:effectLst/>
                <a:latin typeface="Arial" charset="0"/>
                <a:ea typeface="+mn-ea"/>
                <a:cs typeface="Arial" charset="0"/>
                <a:sym typeface="Arial"/>
              </a:rPr>
              <a:t>trading risk and interest rate risk in the banking book (IRRBB)</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Strategic risk is further specified to strategic / business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Compliance and reputational risk</a:t>
            </a:r>
            <a:r>
              <a:rPr lang="en-US" sz="1200" kern="1200" baseline="0" dirty="0" smtClean="0">
                <a:solidFill>
                  <a:schemeClr val="tx1"/>
                </a:solidFill>
                <a:effectLst/>
                <a:latin typeface="Arial" charset="0"/>
                <a:ea typeface="+mn-ea"/>
                <a:cs typeface="Arial" charset="0"/>
                <a:sym typeface="Arial"/>
              </a:rPr>
              <a:t> </a:t>
            </a:r>
            <a:r>
              <a:rPr lang="en-US" sz="1200" kern="1200" dirty="0" smtClean="0">
                <a:solidFill>
                  <a:schemeClr val="tx1"/>
                </a:solidFill>
                <a:effectLst/>
                <a:latin typeface="Arial" charset="0"/>
                <a:ea typeface="+mn-ea"/>
                <a:cs typeface="Arial" charset="0"/>
                <a:sym typeface="Arial"/>
              </a:rPr>
              <a:t>are combined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3</a:t>
            </a:fld>
            <a:endParaRPr lang="en-US" dirty="0"/>
          </a:p>
        </p:txBody>
      </p:sp>
    </p:spTree>
    <p:extLst>
      <p:ext uri="{BB962C8B-B14F-4D97-AF65-F5344CB8AC3E}">
        <p14:creationId xmlns:p14="http://schemas.microsoft.com/office/powerpoint/2010/main" val="2323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1450" indent="-171450">
              <a:buFont typeface="Arial" panose="020B0604020202020204" pitchFamily="34" charset="0"/>
              <a:buChar char="•"/>
            </a:pPr>
            <a:r>
              <a:rPr lang="en-US" baseline="0" dirty="0" smtClean="0"/>
              <a:t>Report immediately to CRO (both amber and red)</a:t>
            </a:r>
          </a:p>
          <a:p>
            <a:pPr marL="628650" lvl="1" indent="-171450">
              <a:buFont typeface="Arial" panose="020B0604020202020204" pitchFamily="34" charset="0"/>
              <a:buChar char="•"/>
            </a:pPr>
            <a:r>
              <a:rPr lang="en-US" baseline="0" dirty="0" smtClean="0"/>
              <a:t>CRO may also call RC Chair and CEO (discretionary, more likely for red)</a:t>
            </a:r>
          </a:p>
          <a:p>
            <a:pPr marL="171450" lvl="0" indent="-171450">
              <a:buFont typeface="Arial" panose="020B0604020202020204" pitchFamily="34" charset="0"/>
              <a:buChar char="•"/>
            </a:pPr>
            <a:r>
              <a:rPr lang="en-US" baseline="0" dirty="0" smtClean="0"/>
              <a:t>CRO, risk type heads, and metric owners determine escalation path</a:t>
            </a:r>
          </a:p>
          <a:p>
            <a:pPr marL="628650" lvl="1" indent="-171450">
              <a:buFont typeface="Arial" panose="020B0604020202020204" pitchFamily="34" charset="0"/>
              <a:buChar char="•"/>
            </a:pPr>
            <a:r>
              <a:rPr lang="en-US" baseline="0" dirty="0" smtClean="0"/>
              <a:t>Red metrics more likely to be escalated higher and more quickly than amber metrics</a:t>
            </a:r>
          </a:p>
          <a:p>
            <a:pPr marL="628650" lvl="1" indent="-171450">
              <a:buFont typeface="Arial" panose="020B0604020202020204" pitchFamily="34" charset="0"/>
              <a:buChar char="•"/>
            </a:pPr>
            <a:r>
              <a:rPr lang="en-US" baseline="0" dirty="0" smtClean="0"/>
              <a:t>Escalation speed can be expedited, people can be brought in, presentations can be replaced by notifications, etc.</a:t>
            </a:r>
          </a:p>
          <a:p>
            <a:pPr marL="171450" indent="-171450">
              <a:buFont typeface="Arial" panose="020B0604020202020204" pitchFamily="34" charset="0"/>
              <a:buChar char="•"/>
            </a:pPr>
            <a:r>
              <a:rPr lang="en-US" baseline="0" dirty="0" smtClean="0"/>
              <a:t>Metric and risk owners create breach reports, outlining breach root causes and remediation proposal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TYPICAL ESCALATION PATH:</a:t>
            </a:r>
          </a:p>
          <a:p>
            <a:pPr marL="171450" indent="-171450">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1450" indent="-171450">
              <a:buFont typeface="Arial" panose="020B0604020202020204" pitchFamily="34" charset="0"/>
              <a:buChar char="•"/>
            </a:pPr>
            <a:r>
              <a:rPr lang="en-US" baseline="0" dirty="0" smtClean="0"/>
              <a:t>Metric owners and risk type heads present breach plan to ERMC, which reviews and escalates</a:t>
            </a:r>
          </a:p>
          <a:p>
            <a:pPr marL="171450" indent="-171450">
              <a:buFont typeface="Arial" panose="020B0604020202020204" pitchFamily="34" charset="0"/>
              <a:buChar char="•"/>
            </a:pPr>
            <a:r>
              <a:rPr lang="en-US" baseline="0" dirty="0" smtClean="0"/>
              <a:t>Metric owners and risk type heads present plan to RC, which reviews, edits, and approves</a:t>
            </a:r>
          </a:p>
          <a:p>
            <a:pPr marL="171450" indent="-171450">
              <a:buFont typeface="Arial" panose="020B0604020202020204" pitchFamily="34" charset="0"/>
              <a:buChar char="•"/>
            </a:pPr>
            <a:r>
              <a:rPr lang="en-US" baseline="0" dirty="0" smtClean="0"/>
              <a:t>RC notifies Board; RC escalates to Board for approval if remediation plan proposes something like a RAS limit change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B. Remediation activities</a:t>
            </a:r>
            <a:endParaRPr lang="en-US" dirty="0" smtClean="0"/>
          </a:p>
          <a:p>
            <a:pPr marL="171450" indent="-171450">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4</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1450" indent="-171450">
              <a:buFont typeface="Arial" panose="020B0604020202020204" pitchFamily="34" charset="0"/>
              <a:buChar char="•"/>
            </a:pPr>
            <a:r>
              <a:rPr lang="en-US" baseline="0" dirty="0" smtClean="0"/>
              <a:t>Report immediately to CRO (both amber and red)</a:t>
            </a:r>
          </a:p>
          <a:p>
            <a:pPr marL="628650" lvl="1" indent="-171450">
              <a:buFont typeface="Arial" panose="020B0604020202020204" pitchFamily="34" charset="0"/>
              <a:buChar char="•"/>
            </a:pPr>
            <a:r>
              <a:rPr lang="en-US" baseline="0" dirty="0" smtClean="0"/>
              <a:t>CRO may also call RC Chair and CEO (discretionary, more likely for red)</a:t>
            </a:r>
          </a:p>
          <a:p>
            <a:pPr marL="171450" lvl="0" indent="-171450">
              <a:buFont typeface="Arial" panose="020B0604020202020204" pitchFamily="34" charset="0"/>
              <a:buChar char="•"/>
            </a:pPr>
            <a:r>
              <a:rPr lang="en-US" baseline="0" dirty="0" smtClean="0"/>
              <a:t>CRO, risk type heads, and metric owners determine escalation path</a:t>
            </a:r>
          </a:p>
          <a:p>
            <a:pPr marL="628650" lvl="1" indent="-171450">
              <a:buFont typeface="Arial" panose="020B0604020202020204" pitchFamily="34" charset="0"/>
              <a:buChar char="•"/>
            </a:pPr>
            <a:r>
              <a:rPr lang="en-US" baseline="0" dirty="0" smtClean="0"/>
              <a:t>Red metrics more likely to be escalated higher and more quickly than amber metrics</a:t>
            </a:r>
          </a:p>
          <a:p>
            <a:pPr marL="628650" lvl="1" indent="-171450">
              <a:buFont typeface="Arial" panose="020B0604020202020204" pitchFamily="34" charset="0"/>
              <a:buChar char="•"/>
            </a:pPr>
            <a:r>
              <a:rPr lang="en-US" baseline="0" dirty="0" smtClean="0"/>
              <a:t>Escalation speed can be expedited, people can be brought in, presentations can be replaced by notifications, etc.</a:t>
            </a:r>
          </a:p>
          <a:p>
            <a:pPr marL="171450" indent="-171450">
              <a:buFont typeface="Arial" panose="020B0604020202020204" pitchFamily="34" charset="0"/>
              <a:buChar char="•"/>
            </a:pPr>
            <a:r>
              <a:rPr lang="en-US" baseline="0" dirty="0" smtClean="0"/>
              <a:t>Metric and risk owners create breach reports, outlining breach root causes and remediation proposal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TYPICAL ESCALATION PATH:</a:t>
            </a:r>
          </a:p>
          <a:p>
            <a:pPr marL="171450" indent="-171450">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1450" indent="-171450">
              <a:buFont typeface="Arial" panose="020B0604020202020204" pitchFamily="34" charset="0"/>
              <a:buChar char="•"/>
            </a:pPr>
            <a:r>
              <a:rPr lang="en-US" baseline="0" dirty="0" smtClean="0"/>
              <a:t>Metric owners and risk type heads present breach plan to ERMC, which reviews and escalates</a:t>
            </a:r>
          </a:p>
          <a:p>
            <a:pPr marL="171450" indent="-171450">
              <a:buFont typeface="Arial" panose="020B0604020202020204" pitchFamily="34" charset="0"/>
              <a:buChar char="•"/>
            </a:pPr>
            <a:r>
              <a:rPr lang="en-US" baseline="0" dirty="0" smtClean="0"/>
              <a:t>Metric owners and risk type heads present plan to RC, which reviews, edits, and approves</a:t>
            </a:r>
          </a:p>
          <a:p>
            <a:pPr marL="171450" indent="-171450">
              <a:buFont typeface="Arial" panose="020B0604020202020204" pitchFamily="34" charset="0"/>
              <a:buChar char="•"/>
            </a:pPr>
            <a:r>
              <a:rPr lang="en-US" baseline="0" dirty="0" smtClean="0"/>
              <a:t>RC notifies Board; RC escalates to Board for approval if remediation plan proposes something like a RAS limit change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B. Remediation activities</a:t>
            </a:r>
            <a:endParaRPr lang="en-US" dirty="0" smtClean="0"/>
          </a:p>
          <a:p>
            <a:pPr marL="171450" indent="-171450">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10</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CF5A7C-FBE2-43AC-A4CC-9A66EC84DD7F}" type="slidenum">
              <a:rPr lang="en-US" smtClean="0"/>
              <a:pPr/>
              <a:t>13</a:t>
            </a:fld>
            <a:endParaRPr lang="en-US"/>
          </a:p>
        </p:txBody>
      </p:sp>
      <p:sp>
        <p:nvSpPr>
          <p:cNvPr id="82946" name="Rectangle 7"/>
          <p:cNvSpPr txBox="1">
            <a:spLocks noGrp="1" noChangeArrowheads="1"/>
          </p:cNvSpPr>
          <p:nvPr/>
        </p:nvSpPr>
        <p:spPr bwMode="auto">
          <a:xfrm>
            <a:off x="3971083" y="8830313"/>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11" tIns="46656" rIns="93311" bIns="46656" anchor="b"/>
          <a:lstStyle>
            <a:lvl1pPr algn="l" defTabSz="933450">
              <a:defRPr>
                <a:solidFill>
                  <a:schemeClr val="tx1"/>
                </a:solidFill>
                <a:latin typeface="Arial" charset="0"/>
              </a:defRPr>
            </a:lvl1pPr>
            <a:lvl2pPr marL="742950" indent="-285750" algn="l" defTabSz="933450">
              <a:defRPr>
                <a:solidFill>
                  <a:schemeClr val="tx1"/>
                </a:solidFill>
                <a:latin typeface="Arial" charset="0"/>
              </a:defRPr>
            </a:lvl2pPr>
            <a:lvl3pPr marL="1143000" indent="-228600" algn="l" defTabSz="933450">
              <a:defRPr>
                <a:solidFill>
                  <a:schemeClr val="tx1"/>
                </a:solidFill>
                <a:latin typeface="Arial" charset="0"/>
              </a:defRPr>
            </a:lvl3pPr>
            <a:lvl4pPr marL="1600200" indent="-228600" algn="l" defTabSz="933450">
              <a:defRPr>
                <a:solidFill>
                  <a:schemeClr val="tx1"/>
                </a:solidFill>
                <a:latin typeface="Arial" charset="0"/>
              </a:defRPr>
            </a:lvl4pPr>
            <a:lvl5pPr marL="2057400" indent="-228600" algn="l" defTabSz="933450">
              <a:defRPr>
                <a:solidFill>
                  <a:schemeClr val="tx1"/>
                </a:solidFill>
                <a:latin typeface="Arial" charset="0"/>
              </a:defRPr>
            </a:lvl5pPr>
            <a:lvl6pPr marL="2514600" indent="-228600" defTabSz="933450" fontAlgn="base">
              <a:spcBef>
                <a:spcPct val="0"/>
              </a:spcBef>
              <a:spcAft>
                <a:spcPct val="0"/>
              </a:spcAft>
              <a:defRPr>
                <a:solidFill>
                  <a:schemeClr val="tx1"/>
                </a:solidFill>
                <a:latin typeface="Arial" charset="0"/>
              </a:defRPr>
            </a:lvl6pPr>
            <a:lvl7pPr marL="2971800" indent="-228600" defTabSz="933450" fontAlgn="base">
              <a:spcBef>
                <a:spcPct val="0"/>
              </a:spcBef>
              <a:spcAft>
                <a:spcPct val="0"/>
              </a:spcAft>
              <a:defRPr>
                <a:solidFill>
                  <a:schemeClr val="tx1"/>
                </a:solidFill>
                <a:latin typeface="Arial" charset="0"/>
              </a:defRPr>
            </a:lvl7pPr>
            <a:lvl8pPr marL="3429000" indent="-228600" defTabSz="933450" fontAlgn="base">
              <a:spcBef>
                <a:spcPct val="0"/>
              </a:spcBef>
              <a:spcAft>
                <a:spcPct val="0"/>
              </a:spcAft>
              <a:defRPr>
                <a:solidFill>
                  <a:schemeClr val="tx1"/>
                </a:solidFill>
                <a:latin typeface="Arial" charset="0"/>
              </a:defRPr>
            </a:lvl8pPr>
            <a:lvl9pPr marL="3886200" indent="-228600" defTabSz="933450" fontAlgn="base">
              <a:spcBef>
                <a:spcPct val="0"/>
              </a:spcBef>
              <a:spcAft>
                <a:spcPct val="0"/>
              </a:spcAft>
              <a:defRPr>
                <a:solidFill>
                  <a:schemeClr val="tx1"/>
                </a:solidFill>
                <a:latin typeface="Arial" charset="0"/>
              </a:defRPr>
            </a:lvl9pPr>
          </a:lstStyle>
          <a:p>
            <a:pPr algn="r">
              <a:lnSpc>
                <a:spcPct val="100000"/>
              </a:lnSpc>
            </a:pPr>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4932" y="4415158"/>
            <a:ext cx="5140538" cy="418369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9E9F-E297-4AF1-B5AA-B7C221E5CE8C}" type="slidenum">
              <a:rPr lang="en-US" smtClean="0"/>
              <a:pPr/>
              <a:t>14</a:t>
            </a:fld>
            <a:endParaRPr lang="en-US"/>
          </a:p>
        </p:txBody>
      </p:sp>
      <p:sp>
        <p:nvSpPr>
          <p:cNvPr id="87042" name="Rectangle 2"/>
          <p:cNvSpPr>
            <a:spLocks noGrp="1" noRot="1" noChangeAspect="1" noChangeArrowheads="1" noTextEdit="1"/>
          </p:cNvSpPr>
          <p:nvPr>
            <p:ph type="sldImg"/>
          </p:nvPr>
        </p:nvSpPr>
        <p:spPr>
          <a:xfrm>
            <a:off x="1065213" y="698500"/>
            <a:ext cx="4879975" cy="3486150"/>
          </a:xfrm>
          <a:ln/>
        </p:spPr>
      </p:sp>
      <p:sp>
        <p:nvSpPr>
          <p:cNvPr id="87043" name="Rectangle 3"/>
          <p:cNvSpPr>
            <a:spLocks noGrp="1" noChangeArrowheads="1"/>
          </p:cNvSpPr>
          <p:nvPr>
            <p:ph type="body" idx="1"/>
          </p:nvPr>
        </p:nvSpPr>
        <p:spPr>
          <a:xfrm>
            <a:off x="700408" y="4416742"/>
            <a:ext cx="5609588" cy="4182112"/>
          </a:xfrm>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15</a:t>
            </a:fld>
            <a:endParaRPr lang="en-US" dirty="0"/>
          </a:p>
        </p:txBody>
      </p:sp>
    </p:spTree>
    <p:extLst>
      <p:ext uri="{BB962C8B-B14F-4D97-AF65-F5344CB8AC3E}">
        <p14:creationId xmlns:p14="http://schemas.microsoft.com/office/powerpoint/2010/main" val="4023425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22984228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1"/>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07811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80140" y="1600201"/>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81417" y="1600201"/>
            <a:ext cx="42412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9797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80139" y="1535113"/>
            <a:ext cx="4242899"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80139" y="2174875"/>
            <a:ext cx="4242899"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878083" y="1535113"/>
            <a:ext cx="424456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878083" y="2174875"/>
            <a:ext cx="424456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1306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39991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31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3050"/>
            <a:ext cx="3159251"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754423" y="273051"/>
            <a:ext cx="53682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80140" y="1435101"/>
            <a:ext cx="315925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24564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82214" y="4800600"/>
            <a:ext cx="5761673"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882214" y="612775"/>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882214" y="5367338"/>
            <a:ext cx="576167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12479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0" y="1600201"/>
            <a:ext cx="8642509"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9700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62021" y="274639"/>
            <a:ext cx="2160627"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80140" y="274639"/>
            <a:ext cx="6321835"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085956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5" y="6375400"/>
            <a:ext cx="458467" cy="482600"/>
          </a:xfrm>
          <a:prstGeom prst="rect">
            <a:avLst/>
          </a:prstGeom>
        </p:spPr>
        <p:txBody>
          <a:bodyPr/>
          <a:lstStyle>
            <a:lvl1pPr>
              <a:defRPr sz="1050"/>
            </a:lvl1pPr>
          </a:lstStyle>
          <a:p>
            <a:pPr algn="l" fontAlgn="auto">
              <a:lnSpc>
                <a:spcPct val="100000"/>
              </a:lnSpc>
              <a:spcBef>
                <a:spcPts val="0"/>
              </a:spcBef>
              <a:spcAft>
                <a:spcPts val="0"/>
              </a:spcAft>
              <a:defRPr/>
            </a:pPr>
            <a:fld id="{B0E9B477-766E-495B-945C-640EE821DB33}" type="slidenum">
              <a:rPr lang="es-ES">
                <a:solidFill>
                  <a:prstClr val="black"/>
                </a:solidFill>
                <a:latin typeface="Calibri"/>
              </a:rPr>
              <a:pPr algn="l" fontAlgn="auto">
                <a:lnSpc>
                  <a:spcPct val="100000"/>
                </a:lnSpc>
                <a:spcBef>
                  <a:spcPts val="0"/>
                </a:spcBef>
                <a:spcAft>
                  <a:spcPts val="0"/>
                </a:spcAft>
                <a:defRPr/>
              </a:pPr>
              <a:t>‹#›</a:t>
            </a:fld>
            <a:endParaRPr lang="es-ES" dirty="0">
              <a:solidFill>
                <a:prstClr val="black"/>
              </a:solidFill>
              <a:latin typeface="Calibri"/>
            </a:endParaRPr>
          </a:p>
        </p:txBody>
      </p:sp>
    </p:spTree>
    <p:extLst>
      <p:ext uri="{BB962C8B-B14F-4D97-AF65-F5344CB8AC3E}">
        <p14:creationId xmlns:p14="http://schemas.microsoft.com/office/powerpoint/2010/main" val="101479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24301845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6671879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24"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0475736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GB" sz="1400" b="1" smtClean="0">
                <a:solidFill>
                  <a:srgbClr val="FF0000"/>
                </a:solidFill>
                <a:cs typeface="Arial" charset="0"/>
              </a:rPr>
              <a:pPr eaLnBrk="0" hangingPunct="0">
                <a:lnSpc>
                  <a:spcPct val="100000"/>
                </a:lnSpc>
              </a:pPr>
              <a:t>‹#›</a:t>
            </a:fld>
            <a:endParaRPr lang="en-GB" sz="1400" b="1" dirty="0">
              <a:solidFill>
                <a:srgbClr val="FF0000"/>
              </a:solidFill>
              <a:cs typeface="Arial" charset="0"/>
            </a:endParaRPr>
          </a:p>
        </p:txBody>
      </p:sp>
      <p:sp>
        <p:nvSpPr>
          <p:cNvPr id="11"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25458623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9580954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4"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885548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58554" y="4406901"/>
            <a:ext cx="816237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58554" y="2906713"/>
            <a:ext cx="816237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419279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GB" sz="1400" b="1" smtClean="0">
                <a:solidFill>
                  <a:srgbClr val="FF0000"/>
                </a:solidFill>
                <a:cs typeface="Arial" charset="0"/>
              </a:rPr>
              <a:pPr algn="ctr" eaLnBrk="0" hangingPunct="0">
                <a:lnSpc>
                  <a:spcPct val="100000"/>
                </a:lnSpc>
              </a:pPr>
              <a:t>‹#›</a:t>
            </a:fld>
            <a:endParaRPr lang="en-GB" sz="1400" b="1" dirty="0">
              <a:solidFill>
                <a:srgbClr val="FF0000"/>
              </a:solidFill>
              <a:cs typeface="Arial" charset="0"/>
            </a:endParaRPr>
          </a:p>
        </p:txBody>
      </p:sp>
    </p:spTree>
    <p:extLst>
      <p:ext uri="{BB962C8B-B14F-4D97-AF65-F5344CB8AC3E}">
        <p14:creationId xmlns:p14="http://schemas.microsoft.com/office/powerpoint/2010/main" val="11360531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838900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0044" y="152400"/>
            <a:ext cx="576167"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10" name="Text Placeholder 9"/>
          <p:cNvSpPr>
            <a:spLocks noGrp="1"/>
          </p:cNvSpPr>
          <p:nvPr>
            <p:ph type="body" sz="quarter" idx="11" hasCustomPrompt="1"/>
          </p:nvPr>
        </p:nvSpPr>
        <p:spPr>
          <a:xfrm>
            <a:off x="890259" y="152400"/>
            <a:ext cx="7874286"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890259" y="554736"/>
            <a:ext cx="7874286"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29750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813826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95440639"/>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70352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7226053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20209" y="2130426"/>
            <a:ext cx="816237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440418" y="3886200"/>
            <a:ext cx="6721952"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328208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80140" y="274638"/>
            <a:ext cx="8642509"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80140" y="1600201"/>
            <a:ext cx="8642509"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4899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3.vml"/><Relationship Id="rId13" Type="http://schemas.openxmlformats.org/officeDocument/2006/relationships/image" Target="../media/image3.wmf"/><Relationship Id="rId3" Type="http://schemas.openxmlformats.org/officeDocument/2006/relationships/slideLayout" Target="../slideLayouts/slideLayout22.xml"/><Relationship Id="rId7" Type="http://schemas.openxmlformats.org/officeDocument/2006/relationships/theme" Target="../theme/theme4.xml"/><Relationship Id="rId12" Type="http://schemas.openxmlformats.org/officeDocument/2006/relationships/image" Target="../media/image2.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emf"/><Relationship Id="rId5" Type="http://schemas.openxmlformats.org/officeDocument/2006/relationships/slideLayout" Target="../slideLayouts/slideLayout24.xml"/><Relationship Id="rId10" Type="http://schemas.openxmlformats.org/officeDocument/2006/relationships/oleObject" Target="../embeddings/oleObject3.bin"/><Relationship Id="rId4" Type="http://schemas.openxmlformats.org/officeDocument/2006/relationships/slideLayout" Target="../slideLayouts/slideLayout23.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24817701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6654"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3"/>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4"/>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algn="ctr" eaLnBrk="0" hangingPunct="0">
              <a:lnSpc>
                <a:spcPct val="100000"/>
              </a:lnSpc>
            </a:pPr>
            <a:fld id="{2306E996-13B1-4F09-8F6B-3AC86B81501F}" type="slidenum">
              <a:rPr lang="en-US" sz="1400" b="1" smtClean="0">
                <a:solidFill>
                  <a:srgbClr val="FF0000"/>
                </a:solidFill>
                <a:cs typeface="Arial" charset="0"/>
              </a:rPr>
              <a:pPr algn="ctr" eaLnBrk="0" hangingPunct="0">
                <a:lnSpc>
                  <a:spcPct val="100000"/>
                </a:lnSpc>
              </a:pPr>
              <a:t>‹#›</a:t>
            </a:fld>
            <a:endParaRPr lang="en-US" sz="1400" b="1" dirty="0">
              <a:solidFill>
                <a:srgbClr val="FF0000"/>
              </a:solidFill>
              <a:cs typeface="Arial" charset="0"/>
            </a:endParaRPr>
          </a:p>
        </p:txBody>
      </p:sp>
    </p:spTree>
    <p:extLst>
      <p:ext uri="{BB962C8B-B14F-4D97-AF65-F5344CB8AC3E}">
        <p14:creationId xmlns:p14="http://schemas.microsoft.com/office/powerpoint/2010/main" val="3096379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9" r:id="rId3"/>
    <p:sldLayoutId id="2147483735" r:id="rId4"/>
    <p:sldLayoutId id="2147483803" r:id="rId5"/>
    <p:sldLayoutId id="2147483818" r:id="rId6"/>
    <p:sldLayoutId id="2147483819" r:id="rId7"/>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 descr="Cintillo_inferior02"/>
          <p:cNvPicPr>
            <a:picLocks noChangeAspect="1" noChangeArrowheads="1"/>
          </p:cNvPicPr>
          <p:nvPr/>
        </p:nvPicPr>
        <p:blipFill>
          <a:blip r:embed="rId13" cstate="print"/>
          <a:srcRect l="293" t="47" r="310"/>
          <a:stretch>
            <a:fillRect/>
          </a:stretch>
        </p:blipFill>
        <p:spPr bwMode="auto">
          <a:xfrm>
            <a:off x="0" y="0"/>
            <a:ext cx="9602788" cy="6861175"/>
          </a:xfrm>
          <a:prstGeom prst="rect">
            <a:avLst/>
          </a:prstGeom>
          <a:noFill/>
          <a:ln w="9525">
            <a:noFill/>
            <a:miter lim="800000"/>
            <a:headEnd/>
            <a:tailEnd/>
          </a:ln>
        </p:spPr>
      </p:pic>
      <p:pic>
        <p:nvPicPr>
          <p:cNvPr id="32771" name="Picture 2"/>
          <p:cNvPicPr>
            <a:picLocks noChangeAspect="1" noChangeArrowheads="1"/>
          </p:cNvPicPr>
          <p:nvPr/>
        </p:nvPicPr>
        <p:blipFill>
          <a:blip r:embed="rId14" cstate="print"/>
          <a:srcRect/>
          <a:stretch>
            <a:fillRect/>
          </a:stretch>
        </p:blipFill>
        <p:spPr bwMode="auto">
          <a:xfrm>
            <a:off x="7357137" y="6329363"/>
            <a:ext cx="2028922" cy="341312"/>
          </a:xfrm>
          <a:prstGeom prst="rect">
            <a:avLst/>
          </a:prstGeom>
          <a:noFill/>
          <a:ln w="9525">
            <a:noFill/>
            <a:miter lim="800000"/>
            <a:headEnd/>
            <a:tailEnd/>
          </a:ln>
        </p:spPr>
      </p:pic>
    </p:spTree>
    <p:extLst>
      <p:ext uri="{BB962C8B-B14F-4D97-AF65-F5344CB8AC3E}">
        <p14:creationId xmlns:p14="http://schemas.microsoft.com/office/powerpoint/2010/main" val="8988098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intillo_inferior02"/>
          <p:cNvPicPr>
            <a:picLocks noChangeAspect="1" noChangeArrowheads="1"/>
          </p:cNvPicPr>
          <p:nvPr/>
        </p:nvPicPr>
        <p:blipFill>
          <a:blip r:embed="rId3" cstate="print"/>
          <a:srcRect l="293" t="47" r="310"/>
          <a:stretch>
            <a:fillRect/>
          </a:stretch>
        </p:blipFill>
        <p:spPr bwMode="auto">
          <a:xfrm>
            <a:off x="0" y="0"/>
            <a:ext cx="9602788" cy="6861175"/>
          </a:xfrm>
          <a:prstGeom prst="rect">
            <a:avLst/>
          </a:prstGeom>
          <a:noFill/>
          <a:ln w="9525">
            <a:noFill/>
            <a:miter lim="800000"/>
            <a:headEnd/>
            <a:tailEnd/>
          </a:ln>
        </p:spPr>
      </p:pic>
      <p:pic>
        <p:nvPicPr>
          <p:cNvPr id="9" name="Picture 8" descr="Logo_Peq01"/>
          <p:cNvPicPr>
            <a:picLocks noChangeAspect="1" noChangeArrowheads="1"/>
          </p:cNvPicPr>
          <p:nvPr/>
        </p:nvPicPr>
        <p:blipFill>
          <a:blip r:embed="rId4" cstate="print"/>
          <a:srcRect/>
          <a:stretch>
            <a:fillRect/>
          </a:stretch>
        </p:blipFill>
        <p:spPr bwMode="auto">
          <a:xfrm>
            <a:off x="7348800" y="6332547"/>
            <a:ext cx="2013918" cy="352425"/>
          </a:xfrm>
          <a:prstGeom prst="rect">
            <a:avLst/>
          </a:prstGeom>
          <a:noFill/>
          <a:ln w="9525">
            <a:noFill/>
            <a:miter lim="800000"/>
            <a:headEnd/>
            <a:tailEnd/>
          </a:ln>
        </p:spPr>
      </p:pic>
      <p:sp>
        <p:nvSpPr>
          <p:cNvPr id="3075" name="1 Marcador de título"/>
          <p:cNvSpPr>
            <a:spLocks noGrp="1"/>
          </p:cNvSpPr>
          <p:nvPr>
            <p:ph type="title"/>
          </p:nvPr>
        </p:nvSpPr>
        <p:spPr bwMode="auto">
          <a:xfrm>
            <a:off x="945275" y="188913"/>
            <a:ext cx="824239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título del patrón</a:t>
            </a:r>
          </a:p>
        </p:txBody>
      </p:sp>
      <p:sp>
        <p:nvSpPr>
          <p:cNvPr id="3076" name="2 Marcador de texto"/>
          <p:cNvSpPr>
            <a:spLocks noGrp="1"/>
          </p:cNvSpPr>
          <p:nvPr>
            <p:ph type="body" idx="1"/>
          </p:nvPr>
        </p:nvSpPr>
        <p:spPr bwMode="auto">
          <a:xfrm>
            <a:off x="945275" y="1125538"/>
            <a:ext cx="824239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p:txBody>
      </p:sp>
      <p:sp>
        <p:nvSpPr>
          <p:cNvPr id="2" name="TextBox 1"/>
          <p:cNvSpPr txBox="1"/>
          <p:nvPr/>
        </p:nvSpPr>
        <p:spPr>
          <a:xfrm>
            <a:off x="9122649" y="254913"/>
            <a:ext cx="480139" cy="261610"/>
          </a:xfrm>
          <a:prstGeom prst="rect">
            <a:avLst/>
          </a:prstGeom>
          <a:noFill/>
        </p:spPr>
        <p:txBody>
          <a:bodyPr wrap="square" rtlCol="0">
            <a:spAutoFit/>
          </a:bodyPr>
          <a:lstStyle/>
          <a:p>
            <a:pPr algn="r" fontAlgn="auto">
              <a:lnSpc>
                <a:spcPct val="100000"/>
              </a:lnSpc>
              <a:spcBef>
                <a:spcPts val="0"/>
              </a:spcBef>
              <a:spcAft>
                <a:spcPts val="0"/>
              </a:spcAft>
            </a:pPr>
            <a:fld id="{5E9B0225-247C-49EC-87C1-F600F0323DDB}" type="slidenum">
              <a:rPr lang="en-US" sz="1100">
                <a:solidFill>
                  <a:srgbClr val="FF0000"/>
                </a:solidFill>
                <a:latin typeface="Calibri"/>
              </a:rPr>
              <a:pPr algn="r" fontAlgn="auto">
                <a:lnSpc>
                  <a:spcPct val="100000"/>
                </a:lnSpc>
                <a:spcBef>
                  <a:spcPts val="0"/>
                </a:spcBef>
                <a:spcAft>
                  <a:spcPts val="0"/>
                </a:spcAft>
              </a:pPr>
              <a:t>‹#›</a:t>
            </a:fld>
            <a:endParaRPr lang="en-US" sz="1100" dirty="0">
              <a:solidFill>
                <a:srgbClr val="FF0000"/>
              </a:solidFill>
              <a:latin typeface="Calibri"/>
            </a:endParaRPr>
          </a:p>
        </p:txBody>
      </p:sp>
    </p:spTree>
    <p:extLst>
      <p:ext uri="{BB962C8B-B14F-4D97-AF65-F5344CB8AC3E}">
        <p14:creationId xmlns:p14="http://schemas.microsoft.com/office/powerpoint/2010/main" val="2633116019"/>
      </p:ext>
    </p:extLst>
  </p:cSld>
  <p:clrMap bg1="lt1" tx1="dk1" bg2="lt2" tx2="dk2" accent1="accent1" accent2="accent2" accent3="accent3" accent4="accent4" accent5="accent5" accent6="accent6" hlink="hlink" folHlink="folHlink"/>
  <p:sldLayoutIdLst>
    <p:sldLayoutId id="2147483808" r:id="rId1"/>
  </p:sldLayoutIdLst>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64569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0163"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4" name="Picture 10" descr="fondo02"/>
          <p:cNvPicPr>
            <a:picLocks noChangeAspect="1" noChangeArrowheads="1"/>
          </p:cNvPicPr>
          <p:nvPr/>
        </p:nvPicPr>
        <p:blipFill>
          <a:blip r:embed="rId12"/>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3"/>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9" name="Rectangle 15"/>
          <p:cNvSpPr>
            <a:spLocks noChangeArrowheads="1"/>
          </p:cNvSpPr>
          <p:nvPr userDrawn="1"/>
        </p:nvSpPr>
        <p:spPr bwMode="gray">
          <a:xfrm>
            <a:off x="9202672" y="0"/>
            <a:ext cx="406400" cy="381000"/>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noAutofit/>
          </a:bodyPr>
          <a:lstStyle/>
          <a:p>
            <a:pPr eaLnBrk="0" hangingPunct="0">
              <a:lnSpc>
                <a:spcPct val="100000"/>
              </a:lnSpc>
            </a:pPr>
            <a:fld id="{2306E996-13B1-4F09-8F6B-3AC86B81501F}" type="slidenum">
              <a:rPr lang="en-US" sz="1400" b="1" smtClean="0">
                <a:solidFill>
                  <a:srgbClr val="FF0000"/>
                </a:solidFill>
                <a:cs typeface="Arial" charset="0"/>
              </a:rPr>
              <a:pPr eaLnBrk="0" hangingPunct="0">
                <a:lnSpc>
                  <a:spcPct val="100000"/>
                </a:lnSpc>
              </a:pPr>
              <a:t>‹#›</a:t>
            </a:fld>
            <a:endParaRPr lang="en-US" sz="1400" b="1" dirty="0">
              <a:solidFill>
                <a:srgbClr val="FF0000"/>
              </a:solidFill>
              <a:cs typeface="Arial" charset="0"/>
            </a:endParaRPr>
          </a:p>
        </p:txBody>
      </p:sp>
      <p:sp>
        <p:nvSpPr>
          <p:cNvPr id="10" name="OWLabel"/>
          <p:cNvSpPr/>
          <p:nvPr userDrawn="1"/>
        </p:nvSpPr>
        <p:spPr bwMode="auto">
          <a:xfrm>
            <a:off x="7246115" y="64770"/>
            <a:ext cx="1890646" cy="248530"/>
          </a:xfrm>
          <a:prstGeom prst="rect">
            <a:avLst/>
          </a:prstGeom>
          <a:solidFill>
            <a:schemeClr val="lt1"/>
          </a:solidFill>
          <a:ln w="9525" cap="flat" cmpd="sng" algn="ctr">
            <a:solidFill>
              <a:schemeClr val="bg2"/>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FFFFFF">
                    <a:lumMod val="50000"/>
                  </a:srgbClr>
                </a:solidFill>
                <a:latin typeface="Arial"/>
              </a:rPr>
              <a:t>Preliminary – for discussion</a:t>
            </a:r>
            <a:endParaRPr lang="en-US" b="1" dirty="0">
              <a:solidFill>
                <a:srgbClr val="FFFFFF">
                  <a:lumMod val="50000"/>
                </a:srgbClr>
              </a:solidFill>
              <a:latin typeface="Arial"/>
            </a:endParaRPr>
          </a:p>
        </p:txBody>
      </p:sp>
    </p:spTree>
    <p:extLst>
      <p:ext uri="{BB962C8B-B14F-4D97-AF65-F5344CB8AC3E}">
        <p14:creationId xmlns:p14="http://schemas.microsoft.com/office/powerpoint/2010/main" val="165042401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9" Type="http://schemas.openxmlformats.org/officeDocument/2006/relationships/tags" Target="../tags/tag48.xml"/><Relationship Id="rId3" Type="http://schemas.openxmlformats.org/officeDocument/2006/relationships/tags" Target="../tags/tag12.xml"/><Relationship Id="rId21" Type="http://schemas.openxmlformats.org/officeDocument/2006/relationships/tags" Target="../tags/tag30.xml"/><Relationship Id="rId34" Type="http://schemas.openxmlformats.org/officeDocument/2006/relationships/tags" Target="../tags/tag43.xml"/><Relationship Id="rId42" Type="http://schemas.openxmlformats.org/officeDocument/2006/relationships/tags" Target="../tags/tag51.xml"/><Relationship Id="rId47" Type="http://schemas.openxmlformats.org/officeDocument/2006/relationships/oleObject" Target="../embeddings/oleObject10.bin"/><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33" Type="http://schemas.openxmlformats.org/officeDocument/2006/relationships/tags" Target="../tags/tag42.xml"/><Relationship Id="rId38" Type="http://schemas.openxmlformats.org/officeDocument/2006/relationships/tags" Target="../tags/tag47.xml"/><Relationship Id="rId46" Type="http://schemas.openxmlformats.org/officeDocument/2006/relationships/image" Target="../media/image7.emf"/><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tags" Target="../tags/tag38.xml"/><Relationship Id="rId41" Type="http://schemas.openxmlformats.org/officeDocument/2006/relationships/tags" Target="../tags/tag50.xml"/><Relationship Id="rId1" Type="http://schemas.openxmlformats.org/officeDocument/2006/relationships/vmlDrawing" Target="../drawings/vmlDrawing9.v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32" Type="http://schemas.openxmlformats.org/officeDocument/2006/relationships/tags" Target="../tags/tag41.xml"/><Relationship Id="rId37" Type="http://schemas.openxmlformats.org/officeDocument/2006/relationships/tags" Target="../tags/tag46.xml"/><Relationship Id="rId40" Type="http://schemas.openxmlformats.org/officeDocument/2006/relationships/tags" Target="../tags/tag49.xml"/><Relationship Id="rId45" Type="http://schemas.openxmlformats.org/officeDocument/2006/relationships/oleObject" Target="../embeddings/oleObject9.bin"/><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36" Type="http://schemas.openxmlformats.org/officeDocument/2006/relationships/tags" Target="../tags/tag45.xml"/><Relationship Id="rId10" Type="http://schemas.openxmlformats.org/officeDocument/2006/relationships/tags" Target="../tags/tag19.xml"/><Relationship Id="rId19" Type="http://schemas.openxmlformats.org/officeDocument/2006/relationships/tags" Target="../tags/tag28.xml"/><Relationship Id="rId31" Type="http://schemas.openxmlformats.org/officeDocument/2006/relationships/tags" Target="../tags/tag40.xml"/><Relationship Id="rId44" Type="http://schemas.openxmlformats.org/officeDocument/2006/relationships/notesSlide" Target="../notesSlides/notesSlide10.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tags" Target="../tags/tag39.xml"/><Relationship Id="rId35" Type="http://schemas.openxmlformats.org/officeDocument/2006/relationships/tags" Target="../tags/tag44.xml"/><Relationship Id="rId43" Type="http://schemas.openxmlformats.org/officeDocument/2006/relationships/slideLayout" Target="../slideLayouts/slideLayout3.xml"/><Relationship Id="rId48" Type="http://schemas.openxmlformats.org/officeDocument/2006/relationships/image" Target="../media/image9.emf"/></Relationships>
</file>

<file path=ppt/slides/_rels/slide18.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26" Type="http://schemas.openxmlformats.org/officeDocument/2006/relationships/tags" Target="../tags/tag76.xml"/><Relationship Id="rId39" Type="http://schemas.openxmlformats.org/officeDocument/2006/relationships/notesSlide" Target="../notesSlides/notesSlide11.xml"/><Relationship Id="rId3" Type="http://schemas.openxmlformats.org/officeDocument/2006/relationships/tags" Target="../tags/tag53.xml"/><Relationship Id="rId21" Type="http://schemas.openxmlformats.org/officeDocument/2006/relationships/tags" Target="../tags/tag71.xml"/><Relationship Id="rId34" Type="http://schemas.openxmlformats.org/officeDocument/2006/relationships/tags" Target="../tags/tag84.xml"/><Relationship Id="rId42" Type="http://schemas.openxmlformats.org/officeDocument/2006/relationships/oleObject" Target="../embeddings/oleObject12.bin"/><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5" Type="http://schemas.openxmlformats.org/officeDocument/2006/relationships/tags" Target="../tags/tag75.xml"/><Relationship Id="rId33" Type="http://schemas.openxmlformats.org/officeDocument/2006/relationships/tags" Target="../tags/tag83.xml"/><Relationship Id="rId38" Type="http://schemas.openxmlformats.org/officeDocument/2006/relationships/slideLayout" Target="../slideLayouts/slideLayout3.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29" Type="http://schemas.openxmlformats.org/officeDocument/2006/relationships/tags" Target="../tags/tag79.xml"/><Relationship Id="rId41" Type="http://schemas.openxmlformats.org/officeDocument/2006/relationships/image" Target="../media/image7.emf"/><Relationship Id="rId1" Type="http://schemas.openxmlformats.org/officeDocument/2006/relationships/vmlDrawing" Target="../drawings/vmlDrawing10.v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tags" Target="../tags/tag74.xml"/><Relationship Id="rId32" Type="http://schemas.openxmlformats.org/officeDocument/2006/relationships/tags" Target="../tags/tag82.xml"/><Relationship Id="rId37" Type="http://schemas.openxmlformats.org/officeDocument/2006/relationships/tags" Target="../tags/tag87.xml"/><Relationship Id="rId40" Type="http://schemas.openxmlformats.org/officeDocument/2006/relationships/oleObject" Target="../embeddings/oleObject11.bin"/><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tags" Target="../tags/tag73.xml"/><Relationship Id="rId28" Type="http://schemas.openxmlformats.org/officeDocument/2006/relationships/tags" Target="../tags/tag78.xml"/><Relationship Id="rId36" Type="http://schemas.openxmlformats.org/officeDocument/2006/relationships/tags" Target="../tags/tag86.xml"/><Relationship Id="rId10" Type="http://schemas.openxmlformats.org/officeDocument/2006/relationships/tags" Target="../tags/tag60.xml"/><Relationship Id="rId19" Type="http://schemas.openxmlformats.org/officeDocument/2006/relationships/tags" Target="../tags/tag69.xml"/><Relationship Id="rId31" Type="http://schemas.openxmlformats.org/officeDocument/2006/relationships/tags" Target="../tags/tag8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tags" Target="../tags/tag72.xml"/><Relationship Id="rId27" Type="http://schemas.openxmlformats.org/officeDocument/2006/relationships/tags" Target="../tags/tag77.xml"/><Relationship Id="rId30" Type="http://schemas.openxmlformats.org/officeDocument/2006/relationships/tags" Target="../tags/tag80.xml"/><Relationship Id="rId35" Type="http://schemas.openxmlformats.org/officeDocument/2006/relationships/tags" Target="../tags/tag85.xml"/><Relationship Id="rId43"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SHUSA Risk Committee </a:t>
            </a:r>
            <a:endParaRPr lang="en-US" altLang="en-US" sz="3200" dirty="0">
              <a:solidFill>
                <a:schemeClr val="bg1"/>
              </a:solidFill>
            </a:endParaRPr>
          </a:p>
          <a:p>
            <a:pPr algn="l" eaLnBrk="1" hangingPunct="1"/>
            <a:r>
              <a:rPr lang="en-US" altLang="en-US" sz="3200" smtClean="0">
                <a:solidFill>
                  <a:schemeClr val="bg1"/>
                </a:solidFill>
              </a:rPr>
              <a:t>September 24, </a:t>
            </a:r>
            <a:r>
              <a:rPr lang="en-US" altLang="en-US" sz="3200" dirty="0" smtClean="0">
                <a:solidFill>
                  <a:schemeClr val="bg1"/>
                </a:solidFill>
              </a:rPr>
              <a:t>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Statement Proposal</a:t>
            </a:r>
          </a:p>
          <a:p>
            <a:pPr algn="l" eaLnBrk="1" hangingPunct="1"/>
            <a:endParaRPr lang="en-US" altLang="en-US" sz="2400" dirty="0">
              <a:solidFill>
                <a:schemeClr val="bg1"/>
              </a:solidFill>
            </a:endParaRPr>
          </a:p>
          <a:p>
            <a:pPr algn="l" eaLnBrk="1" hangingPunct="1"/>
            <a:r>
              <a:rPr lang="en-US" altLang="en-US" sz="2000" dirty="0" smtClean="0">
                <a:solidFill>
                  <a:schemeClr val="bg1"/>
                </a:solidFill>
              </a:rPr>
              <a:t>Sponsor: Scott Powell, Chief Executive Officer SHUSA</a:t>
            </a:r>
          </a:p>
          <a:p>
            <a:pPr algn="l" eaLnBrk="1" hangingPunct="1"/>
            <a:endParaRPr lang="en-US" altLang="en-US" sz="800" dirty="0">
              <a:solidFill>
                <a:schemeClr val="bg1"/>
              </a:solidFill>
            </a:endParaRPr>
          </a:p>
          <a:p>
            <a:pPr algn="l" eaLnBrk="1" hangingPunct="1"/>
            <a:r>
              <a:rPr lang="en-US" altLang="en-US" sz="2000" dirty="0" smtClean="0">
                <a:solidFill>
                  <a:schemeClr val="bg1"/>
                </a:solidFill>
              </a:rPr>
              <a:t>Presenter</a:t>
            </a:r>
            <a:r>
              <a:rPr lang="en-US" altLang="en-US" sz="2000" dirty="0">
                <a:solidFill>
                  <a:schemeClr val="bg1"/>
                </a:solidFill>
              </a:rPr>
              <a:t>s</a:t>
            </a:r>
            <a:r>
              <a:rPr lang="en-US" altLang="en-US" sz="2000" dirty="0" smtClean="0">
                <a:solidFill>
                  <a:schemeClr val="bg1"/>
                </a:solidFill>
              </a:rPr>
              <a:t>: Scott Powell, CEO; Brian Gunn, Chief Risk Officer SHUSA</a:t>
            </a:r>
          </a:p>
          <a:p>
            <a:pPr algn="l" eaLnBrk="1" hangingPunct="1"/>
            <a:endParaRPr lang="en-US" altLang="en-US" sz="800" dirty="0" smtClean="0">
              <a:solidFill>
                <a:schemeClr val="bg1"/>
              </a:solidFill>
            </a:endParaRPr>
          </a:p>
          <a:p>
            <a:pPr algn="l" eaLnBrk="1" hangingPunct="1"/>
            <a:r>
              <a:rPr lang="en-US" altLang="en-US" sz="2000" dirty="0">
                <a:solidFill>
                  <a:schemeClr val="bg1"/>
                </a:solidFill>
              </a:rPr>
              <a:t>Author</a:t>
            </a:r>
            <a:r>
              <a:rPr lang="en-US" altLang="en-US" sz="2000" dirty="0" smtClean="0">
                <a:solidFill>
                  <a:schemeClr val="bg1"/>
                </a:solidFill>
              </a:rPr>
              <a:t>: Beatriz Shapiro, Director, Risk Appetite SHUSA</a:t>
            </a:r>
            <a:endParaRPr lang="en-US" altLang="en-US" sz="20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approval</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September 2015</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
        <p:nvSpPr>
          <p:cNvPr id="11" name="Rectangle 10"/>
          <p:cNvSpPr/>
          <p:nvPr/>
        </p:nvSpPr>
        <p:spPr bwMode="auto">
          <a:xfrm>
            <a:off x="9838807" y="4004841"/>
            <a:ext cx="1648307" cy="729205"/>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ea typeface="ＭＳ Ｐゴシック" pitchFamily="-112" charset="-128"/>
                <a:cs typeface="ＭＳ Ｐゴシック" pitchFamily="-112" charset="-128"/>
              </a:rPr>
              <a:t>&lt;&lt; Additional version for Risk Committee</a:t>
            </a:r>
            <a:r>
              <a:rPr kumimoji="0" lang="en-US" sz="1200" b="0" i="0" u="none" strike="noStrike" cap="none" normalizeH="0" dirty="0" smtClean="0">
                <a:ln>
                  <a:noFill/>
                </a:ln>
                <a:solidFill>
                  <a:schemeClr val="tx1"/>
                </a:solidFill>
                <a:effectLst/>
                <a:ea typeface="ＭＳ Ｐゴシック" pitchFamily="-112" charset="-128"/>
                <a:cs typeface="ＭＳ Ｐゴシック" pitchFamily="-112" charset="-128"/>
              </a:rPr>
              <a:t> for Sept 24th</a:t>
            </a:r>
            <a:endParaRPr kumimoji="0" lang="en-US" sz="1200" b="0" i="0" u="none" strike="noStrike" cap="none" normalizeH="0" baseline="0" dirty="0">
              <a:ln>
                <a:noFill/>
              </a:ln>
              <a:solidFill>
                <a:schemeClr val="tx1"/>
              </a:solidFill>
              <a:effectLst/>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838093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(5/5)</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60943836"/>
              </p:ext>
            </p:extLst>
          </p:nvPr>
        </p:nvGraphicFramePr>
        <p:xfrm>
          <a:off x="407775" y="1344907"/>
          <a:ext cx="8814015" cy="4617720"/>
        </p:xfrm>
        <a:graphic>
          <a:graphicData uri="http://schemas.openxmlformats.org/drawingml/2006/table">
            <a:tbl>
              <a:tblPr firstRow="1" bandRow="1">
                <a:tableStyleId>{839DD9DD-9E6C-4910-8AC0-68ADFF6A6AFC}</a:tableStyleId>
              </a:tblPr>
              <a:tblGrid>
                <a:gridCol w="1208990"/>
                <a:gridCol w="1895061"/>
                <a:gridCol w="1470991"/>
                <a:gridCol w="1412991"/>
                <a:gridCol w="1412991"/>
                <a:gridCol w="1412991"/>
              </a:tblGrid>
              <a:tr h="229237">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2292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Strategic</a:t>
                      </a:r>
                      <a:r>
                        <a:rPr lang="en-US" sz="1100" b="1" baseline="0" dirty="0" smtClean="0"/>
                        <a:t> risk</a:t>
                      </a:r>
                      <a:endParaRPr lang="en-US" sz="1100" b="1" dirty="0" smtClean="0"/>
                    </a:p>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Total Risk Weighted Assets (RWAs)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chemeClr val="accent1"/>
                          </a:solidFill>
                          <a:latin typeface="+mn-lt"/>
                          <a:ea typeface="+mn-ea"/>
                          <a:cs typeface="+mn-cs"/>
                        </a:rPr>
                        <a:t>$36.9BN</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as $2BN less than the red limit [</a:t>
                      </a:r>
                      <a:r>
                        <a:rPr lang="en-US" sz="1100" b="0" i="0" kern="1200" baseline="0" dirty="0" smtClean="0">
                          <a:solidFill>
                            <a:schemeClr val="tx1"/>
                          </a:solidFill>
                          <a:latin typeface="+mn-lt"/>
                          <a:ea typeface="+mn-ea"/>
                          <a:cs typeface="+mn-cs"/>
                        </a:rPr>
                        <a:t>$34.4BN]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so SCUSA </a:t>
                      </a:r>
                      <a:r>
                        <a:rPr lang="en-US" sz="1100" b="0" i="0" kern="1200" baseline="0" dirty="0" smtClean="0">
                          <a:solidFill>
                            <a:schemeClr val="tx1"/>
                          </a:solidFill>
                          <a:latin typeface="+mn-lt"/>
                          <a:ea typeface="+mn-ea"/>
                          <a:cs typeface="+mn-cs"/>
                        </a:rPr>
                        <a:t>CET1 is 11% based on prior month capital level </a:t>
                      </a:r>
                      <a:r>
                        <a:rPr lang="en-US" sz="1100" b="0" i="0" kern="1200" dirty="0" smtClean="0">
                          <a:solidFill>
                            <a:schemeClr val="tx1"/>
                          </a:solidFill>
                          <a:latin typeface="+mn-lt"/>
                          <a:ea typeface="+mn-ea"/>
                          <a:cs typeface="+mn-cs"/>
                        </a:rPr>
                        <a:t>[</a:t>
                      </a:r>
                      <a:r>
                        <a:rPr lang="en-US" sz="1100" b="0" i="0" kern="1200" baseline="0" dirty="0" smtClean="0">
                          <a:solidFill>
                            <a:schemeClr val="tx1"/>
                          </a:solidFill>
                          <a:latin typeface="+mn-lt"/>
                          <a:ea typeface="+mn-ea"/>
                          <a:cs typeface="+mn-cs"/>
                        </a:rPr>
                        <a:t>$36.4BN]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rowSpan="6">
                  <a:txBody>
                    <a:bodyPr/>
                    <a:lstStyle/>
                    <a:p>
                      <a:r>
                        <a:rPr lang="en-US" sz="1100" b="1" dirty="0" smtClean="0"/>
                        <a:t>Operational</a:t>
                      </a:r>
                      <a:r>
                        <a:rPr lang="en-US" sz="1100" b="1" baseline="0" dirty="0" smtClean="0"/>
                        <a:t> risk</a:t>
                      </a:r>
                      <a:r>
                        <a:rPr lang="en-US" sz="1100" b="1" baseline="30000" dirty="0" smtClean="0"/>
                        <a:t>1</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t>Gross losses</a:t>
                      </a:r>
                      <a:r>
                        <a:rPr lang="en-US" sz="1100" baseline="0" dirty="0" smtClean="0"/>
                        <a:t> / gross margin</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0.37%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1.19%</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29237">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aseline="0" dirty="0" smtClean="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t>Model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Backlog of Tier 1 models not appropriately approved </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134</a:t>
                      </a:r>
                      <a:r>
                        <a:rPr lang="en-US" sz="1100" b="0" i="0" kern="1200" baseline="30000" dirty="0" smtClean="0">
                          <a:solidFill>
                            <a:schemeClr val="tx1"/>
                          </a:solidFill>
                          <a:latin typeface="+mn-lt"/>
                          <a:ea typeface="+mn-ea"/>
                          <a:cs typeface="+mn-cs"/>
                        </a:rPr>
                        <a:t>3</a:t>
                      </a:r>
                    </a:p>
                    <a:p>
                      <a:pPr marL="171450" marR="0" indent="-171450">
                        <a:spcBef>
                          <a:spcPts val="0"/>
                        </a:spcBef>
                        <a:spcAft>
                          <a:spcPts val="0"/>
                        </a:spcAft>
                        <a:buFont typeface="Arial" panose="020B0604020202020204" pitchFamily="34" charset="0"/>
                        <a:buChar char="•"/>
                      </a:pPr>
                      <a:r>
                        <a:rPr lang="en-US" sz="1100" b="0" dirty="0" smtClean="0">
                          <a:effectLst/>
                        </a:rPr>
                        <a:t>SHUSA – 25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SCUSA – 24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SBNA – 45 </a:t>
                      </a:r>
                      <a:endParaRPr lang="en-US" sz="1400" b="0" dirty="0" smtClean="0">
                        <a:effectLst/>
                        <a:latin typeface="Calibri"/>
                        <a:ea typeface="Calibri"/>
                        <a:cs typeface="Times New Roman"/>
                      </a:endParaRPr>
                    </a:p>
                    <a:p>
                      <a:pPr marL="171450" marR="0" indent="-171450">
                        <a:spcBef>
                          <a:spcPts val="0"/>
                        </a:spcBef>
                        <a:spcAft>
                          <a:spcPts val="0"/>
                        </a:spcAft>
                        <a:buFont typeface="Arial" panose="020B0604020202020204" pitchFamily="34" charset="0"/>
                        <a:buChar char="•"/>
                      </a:pPr>
                      <a:r>
                        <a:rPr lang="en-US" sz="1100" b="0" dirty="0" smtClean="0">
                          <a:effectLst/>
                        </a:rPr>
                        <a:t>Other entities – 40</a:t>
                      </a:r>
                      <a:endParaRPr lang="en-US" sz="1400" b="0" dirty="0" smtClean="0">
                        <a:effectLst/>
                        <a:latin typeface="Calibri"/>
                        <a:ea typeface="Calibri"/>
                        <a:cs typeface="Times New Roman"/>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171450" indent="-171450" algn="l" defTabSz="457200" rtl="0" eaLnBrk="1" fontAlgn="b" latinLnBrk="0" hangingPunct="1">
                        <a:buFont typeface="Arial" panose="020B0604020202020204" pitchFamily="34" charset="0"/>
                        <a:buChar char="•"/>
                      </a:pPr>
                      <a:r>
                        <a:rPr lang="en-US" sz="1100" b="0" i="0" kern="1200" dirty="0" smtClean="0">
                          <a:solidFill>
                            <a:schemeClr val="tx1"/>
                          </a:solidFill>
                          <a:latin typeface="+mn-lt"/>
                          <a:ea typeface="+mn-ea"/>
                          <a:cs typeface="+mn-cs"/>
                        </a:rPr>
                        <a:t>4Q2015</a:t>
                      </a:r>
                      <a:r>
                        <a:rPr lang="en-US" sz="1100" b="0" i="0" kern="1200" baseline="0" dirty="0" smtClean="0">
                          <a:solidFill>
                            <a:schemeClr val="tx1"/>
                          </a:solidFill>
                          <a:latin typeface="+mn-lt"/>
                          <a:ea typeface="+mn-ea"/>
                          <a:cs typeface="+mn-cs"/>
                        </a:rPr>
                        <a:t> – 102</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2Q2016 – 90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4Q2016 – 60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2Q2017 – 30</a:t>
                      </a:r>
                    </a:p>
                    <a:p>
                      <a:pPr marL="171450" indent="-171450" algn="l" defTabSz="457200" rtl="0" eaLnBrk="1" fontAlgn="b" latinLnBrk="0" hangingPunct="1">
                        <a:buFont typeface="Arial" panose="020B0604020202020204" pitchFamily="34" charset="0"/>
                        <a:buChar char="•"/>
                      </a:pPr>
                      <a:r>
                        <a:rPr lang="en-US" sz="1100" b="0" i="0" kern="1200" baseline="0" dirty="0" smtClean="0">
                          <a:solidFill>
                            <a:schemeClr val="tx1"/>
                          </a:solidFill>
                          <a:latin typeface="+mn-lt"/>
                          <a:ea typeface="+mn-ea"/>
                          <a:cs typeface="+mn-cs"/>
                        </a:rPr>
                        <a:t>4Q2017 – 0</a:t>
                      </a: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5900">
                <a:tc rowSpan="3">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baseline="0" dirty="0" smtClean="0">
                          <a:solidFill>
                            <a:schemeClr val="tx1"/>
                          </a:solidFill>
                          <a:latin typeface="+mn-lt"/>
                          <a:ea typeface="+mn-ea"/>
                          <a:cs typeface="+mn-cs"/>
                        </a:rPr>
                        <a:t># Matters Requiring Immediate Attention (MRIAs)</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accent1"/>
                          </a:solidFill>
                          <a:latin typeface="+mn-lt"/>
                          <a:ea typeface="+mn-ea"/>
                          <a:cs typeface="+mn-cs"/>
                        </a:rPr>
                        <a:t>26</a:t>
                      </a:r>
                      <a:endParaRPr lang="en-US" sz="1100" b="1" i="0" kern="1200" dirty="0">
                        <a:solidFill>
                          <a:schemeClr val="accent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4</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J.D. Power score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b">
                        <a:spcBef>
                          <a:spcPts val="0"/>
                        </a:spcBef>
                        <a:spcAft>
                          <a:spcPts val="0"/>
                        </a:spcAft>
                      </a:pPr>
                      <a:r>
                        <a:rPr lang="en-US" sz="1100" b="1" dirty="0" smtClean="0">
                          <a:solidFill>
                            <a:srgbClr val="FF0000"/>
                          </a:solidFill>
                          <a:effectLst/>
                          <a:latin typeface="Arial "/>
                          <a:ea typeface="Calibri"/>
                          <a:cs typeface="Times New Roman"/>
                        </a:rPr>
                        <a:t>742</a:t>
                      </a:r>
                      <a:r>
                        <a:rPr lang="en-US" sz="1100" b="1" baseline="30000" dirty="0" smtClean="0">
                          <a:solidFill>
                            <a:srgbClr val="FF0000"/>
                          </a:solidFill>
                          <a:effectLst/>
                          <a:latin typeface="Arial "/>
                          <a:ea typeface="Calibri"/>
                          <a:cs typeface="Times New Roman"/>
                        </a:rPr>
                        <a:t>5</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b">
                        <a:spcBef>
                          <a:spcPts val="0"/>
                        </a:spcBef>
                        <a:spcAft>
                          <a:spcPts val="0"/>
                        </a:spcAft>
                      </a:pPr>
                      <a:r>
                        <a:rPr lang="en-US" sz="1100" dirty="0">
                          <a:solidFill>
                            <a:srgbClr val="000000"/>
                          </a:solidFill>
                          <a:effectLst/>
                          <a:latin typeface="Arial "/>
                          <a:ea typeface="Calibri"/>
                          <a:cs typeface="Times New Roman"/>
                        </a:rPr>
                        <a:t>788</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algn="ctr" fontAlgn="b">
                        <a:spcBef>
                          <a:spcPts val="0"/>
                        </a:spcBef>
                        <a:spcAft>
                          <a:spcPts val="0"/>
                        </a:spcAft>
                      </a:pPr>
                      <a:r>
                        <a:rPr lang="en-US" sz="1100" dirty="0">
                          <a:solidFill>
                            <a:srgbClr val="000000"/>
                          </a:solidFill>
                          <a:effectLst/>
                          <a:latin typeface="Arial "/>
                          <a:ea typeface="Calibri"/>
                          <a:cs typeface="Times New Roman"/>
                        </a:rPr>
                        <a:t>765</a:t>
                      </a:r>
                      <a:endParaRPr lang="en-US" sz="1100" dirty="0">
                        <a:effectLst/>
                        <a:latin typeface="Arial "/>
                        <a:ea typeface="Calibri"/>
                        <a:cs typeface="Times New Roman"/>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 name="Oval 6"/>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Oval 8"/>
          <p:cNvSpPr/>
          <p:nvPr/>
        </p:nvSpPr>
        <p:spPr bwMode="auto">
          <a:xfrm>
            <a:off x="110398" y="67088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0" name="Rectangle 9"/>
          <p:cNvSpPr/>
          <p:nvPr/>
        </p:nvSpPr>
        <p:spPr>
          <a:xfrm>
            <a:off x="344556" y="6101382"/>
            <a:ext cx="6974237" cy="830997"/>
          </a:xfrm>
          <a:prstGeom prst="rect">
            <a:avLst/>
          </a:prstGeom>
        </p:spPr>
        <p:txBody>
          <a:bodyPr wrap="square">
            <a:spAutoFit/>
          </a:bodyPr>
          <a:lstStyle/>
          <a:p>
            <a:pPr marL="0" lvl="1" algn="l">
              <a:lnSpc>
                <a:spcPct val="100000"/>
              </a:lnSpc>
            </a:pPr>
            <a:r>
              <a:rPr lang="en-US" sz="800" b="1" dirty="0" smtClean="0">
                <a:latin typeface="Arial"/>
              </a:rPr>
              <a:t>Note: all monthly actuals as of July 2015 unless otherwise noted</a:t>
            </a:r>
          </a:p>
          <a:p>
            <a:pPr marL="228600" lvl="1" indent="-228600" algn="l">
              <a:lnSpc>
                <a:spcPct val="100000"/>
              </a:lnSpc>
              <a:buFontTx/>
              <a:buAutoNum type="arabicPeriod"/>
            </a:pPr>
            <a:r>
              <a:rPr lang="en-US" sz="800" dirty="0">
                <a:solidFill>
                  <a:schemeClr val="bg1"/>
                </a:solidFill>
                <a:latin typeface="Arial"/>
                <a:sym typeface="Arial"/>
              </a:rPr>
              <a:t>Operational risk metric limits are set per quarter (quarterly gross losses / gross margin and frequency of events &gt;$200K in losses per quarter)</a:t>
            </a:r>
          </a:p>
          <a:p>
            <a:pPr marL="228600" lvl="1" indent="-228600" algn="l">
              <a:lnSpc>
                <a:spcPct val="100000"/>
              </a:lnSpc>
              <a:buFontTx/>
              <a:buAutoNum type="arabicPeriod"/>
            </a:pPr>
            <a:r>
              <a:rPr lang="en-US" sz="800" dirty="0">
                <a:solidFill>
                  <a:schemeClr val="bg1"/>
                </a:solidFill>
                <a:latin typeface="Arial"/>
                <a:sym typeface="Arial"/>
              </a:rPr>
              <a:t>Actuals as of </a:t>
            </a:r>
            <a:r>
              <a:rPr lang="en-US" sz="800" dirty="0">
                <a:solidFill>
                  <a:srgbClr val="FFFFFF"/>
                </a:solidFill>
                <a:latin typeface="Arial"/>
                <a:sym typeface="Arial"/>
              </a:rPr>
              <a:t>Q2 2015</a:t>
            </a:r>
          </a:p>
          <a:p>
            <a:pPr marL="228600" lvl="1" indent="-228600" algn="l">
              <a:lnSpc>
                <a:spcPct val="100000"/>
              </a:lnSpc>
              <a:buFontTx/>
              <a:buAutoNum type="arabicPeriod"/>
            </a:pPr>
            <a:r>
              <a:rPr lang="en-US" sz="800" dirty="0">
                <a:solidFill>
                  <a:srgbClr val="FFFFFF"/>
                </a:solidFill>
                <a:latin typeface="Arial"/>
                <a:sym typeface="Arial"/>
              </a:rPr>
              <a:t>As of August 17, </a:t>
            </a:r>
            <a:r>
              <a:rPr lang="en-US" sz="800" dirty="0" smtClean="0">
                <a:solidFill>
                  <a:srgbClr val="FFFFFF"/>
                </a:solidFill>
                <a:latin typeface="Arial"/>
                <a:sym typeface="Arial"/>
              </a:rPr>
              <a:t>2015</a:t>
            </a:r>
          </a:p>
          <a:p>
            <a:pPr marL="228600" lvl="1" indent="-228600" algn="l">
              <a:lnSpc>
                <a:spcPct val="100000"/>
              </a:lnSpc>
              <a:buFontTx/>
              <a:buAutoNum type="arabicPeriod"/>
            </a:pPr>
            <a:r>
              <a:rPr lang="en-US" sz="800" dirty="0">
                <a:solidFill>
                  <a:srgbClr val="FFFFFF"/>
                </a:solidFill>
                <a:latin typeface="Arial"/>
                <a:sym typeface="Arial"/>
              </a:rPr>
              <a:t>For those portfolios exposing SCUSA to Reputational </a:t>
            </a:r>
            <a:r>
              <a:rPr lang="en-US" sz="800" dirty="0" smtClean="0">
                <a:solidFill>
                  <a:srgbClr val="FFFFFF"/>
                </a:solidFill>
                <a:latin typeface="Arial"/>
                <a:sym typeface="Arial"/>
              </a:rPr>
              <a:t>risk</a:t>
            </a:r>
          </a:p>
          <a:p>
            <a:pPr marL="228600" lvl="1" indent="-228600" algn="l">
              <a:lnSpc>
                <a:spcPct val="100000"/>
              </a:lnSpc>
              <a:buFontTx/>
              <a:buAutoNum type="arabicPeriod"/>
            </a:pPr>
            <a:r>
              <a:rPr lang="en-US" sz="800" dirty="0" smtClean="0">
                <a:solidFill>
                  <a:srgbClr val="FFFFFF"/>
                </a:solidFill>
                <a:latin typeface="Arial"/>
                <a:sym typeface="Arial"/>
              </a:rPr>
              <a:t>As of Q1 2015</a:t>
            </a:r>
            <a:endParaRPr lang="en-US" sz="800" dirty="0">
              <a:solidFill>
                <a:srgbClr val="FFFFFF"/>
              </a:solidFill>
              <a:latin typeface="Arial"/>
              <a:sym typeface="Arial"/>
            </a:endParaRPr>
          </a:p>
        </p:txBody>
      </p:sp>
      <p:sp>
        <p:nvSpPr>
          <p:cNvPr id="11" name="Oval 10"/>
          <p:cNvSpPr/>
          <p:nvPr/>
        </p:nvSpPr>
        <p:spPr bwMode="auto">
          <a:xfrm>
            <a:off x="103774" y="99945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3" name="Oval 12"/>
          <p:cNvSpPr/>
          <p:nvPr/>
        </p:nvSpPr>
        <p:spPr bwMode="auto">
          <a:xfrm>
            <a:off x="103774" y="131360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92589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211983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271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Glossary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4921409"/>
              </p:ext>
            </p:extLst>
          </p:nvPr>
        </p:nvGraphicFramePr>
        <p:xfrm>
          <a:off x="529389" y="833035"/>
          <a:ext cx="8595360" cy="5029200"/>
        </p:xfrm>
        <a:graphic>
          <a:graphicData uri="http://schemas.openxmlformats.org/drawingml/2006/table">
            <a:tbl>
              <a:tblPr firstRow="1" bandRow="1">
                <a:tableStyleId>{839DD9DD-9E6C-4910-8AC0-68ADFF6A6AFC}</a:tableStyleId>
              </a:tblPr>
              <a:tblGrid>
                <a:gridCol w="847546"/>
                <a:gridCol w="3450134"/>
                <a:gridCol w="847546"/>
                <a:gridCol w="3450134"/>
              </a:tblGrid>
              <a:tr h="457200">
                <a:tc>
                  <a:txBody>
                    <a:bodyPr/>
                    <a:lstStyle/>
                    <a:p>
                      <a:pPr algn="ctr" rtl="0" fontAlgn="ctr"/>
                      <a:r>
                        <a:rPr lang="en-US" sz="1200" b="1" i="0" u="none" strike="noStrike" dirty="0">
                          <a:solidFill>
                            <a:srgbClr val="000000"/>
                          </a:solidFill>
                          <a:effectLst/>
                          <a:latin typeface="Arial"/>
                        </a:rPr>
                        <a:t>BHC</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Bank Holding Company</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P&amp;L</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Profit and Loss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C&amp;I</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a:solidFill>
                            <a:srgbClr val="000000"/>
                          </a:solidFill>
                          <a:effectLst/>
                          <a:latin typeface="Arial"/>
                        </a:rPr>
                        <a:t>Commercial &amp; Industrial</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PBT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Profit before Tax</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CCAR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a:solidFill>
                            <a:srgbClr val="000000"/>
                          </a:solidFill>
                          <a:effectLst/>
                          <a:latin typeface="Arial"/>
                        </a:rPr>
                        <a:t>Comprehensive Capital Analysis and Review</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PCA</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Prompt Corrective Action</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CRO</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Chief Risk Officer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PPNR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Pre-Provision Net Revenue</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DPD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Days Past Due</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RWA</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Risk Weighted Assets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ERMC</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Executive Risk Management Committee</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SDART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Santander Drive Auto Receivables Trust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FRB / Fed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Federal Reserve Bank</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TBD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To be defined</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GBM</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Global Banking and Markets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14As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CCAR output report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ICAAP </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Internal Capital Adequacy Assessment Process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424B3</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SDART regulatory filing report</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LCR</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Liquidity Coverage Ratio</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200" b="1" i="0" u="none" strike="noStrike" dirty="0">
                          <a:solidFill>
                            <a:srgbClr val="000000"/>
                          </a:solidFill>
                          <a:effectLst/>
                          <a:latin typeface="Arial"/>
                        </a:rPr>
                        <a:t>9Q</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9 Quarters</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rtl="0" fontAlgn="ctr"/>
                      <a:r>
                        <a:rPr lang="en-US" sz="1200" b="1" i="0" u="none" strike="noStrike" dirty="0">
                          <a:solidFill>
                            <a:srgbClr val="000000"/>
                          </a:solidFill>
                          <a:effectLst/>
                          <a:latin typeface="Arial"/>
                        </a:rPr>
                        <a:t>NCO</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200" b="0" i="0" u="none" strike="noStrike" dirty="0">
                          <a:solidFill>
                            <a:srgbClr val="000000"/>
                          </a:solidFill>
                          <a:effectLst/>
                          <a:latin typeface="Arial"/>
                        </a:rPr>
                        <a:t>Net Charge Off</a:t>
                      </a: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56476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Appendix</a:t>
            </a:r>
            <a:endParaRPr lang="en-US" dirty="0">
              <a:solidFill>
                <a:schemeClr val="tx1"/>
              </a:solidFill>
            </a:endParaRP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74568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8303142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5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err="1" smtClean="0">
              <a:solidFill>
                <a:srgbClr val="000000"/>
              </a:solidFill>
              <a:sym typeface="Arial"/>
            </a:endParaRPr>
          </a:p>
        </p:txBody>
      </p:sp>
      <p:sp>
        <p:nvSpPr>
          <p:cNvPr id="57" name="Title 56"/>
          <p:cNvSpPr>
            <a:spLocks noGrp="1"/>
          </p:cNvSpPr>
          <p:nvPr>
            <p:ph type="title"/>
          </p:nvPr>
        </p:nvSpPr>
        <p:spPr bwMode="gray">
          <a:xfrm>
            <a:off x="400116" y="381006"/>
            <a:ext cx="8802556" cy="733419"/>
          </a:xfrm>
        </p:spPr>
        <p:txBody>
          <a:bodyPr/>
          <a:lstStyle/>
          <a:p>
            <a:r>
              <a:rPr lang="en-US" dirty="0" smtClean="0"/>
              <a:t>Risk Appetite Statement is anchored in specific objectives for risk taking</a:t>
            </a:r>
            <a:endParaRPr lang="en-US" b="0" dirty="0">
              <a:solidFill>
                <a:srgbClr val="FF0000"/>
              </a:solidFill>
            </a:endParaRPr>
          </a:p>
        </p:txBody>
      </p:sp>
      <p:graphicFrame>
        <p:nvGraphicFramePr>
          <p:cNvPr id="2" name="CONCLUTION_SHAPE"/>
          <p:cNvGraphicFramePr>
            <a:graphicFrameLocks noGrp="1"/>
          </p:cNvGraphicFramePr>
          <p:nvPr>
            <p:ph idx="1"/>
            <p:extLst>
              <p:ext uri="{D42A27DB-BD31-4B8C-83A1-F6EECF244321}">
                <p14:modId xmlns:p14="http://schemas.microsoft.com/office/powerpoint/2010/main" val="3925318589"/>
              </p:ext>
            </p:extLst>
          </p:nvPr>
        </p:nvGraphicFramePr>
        <p:xfrm>
          <a:off x="394322" y="5471365"/>
          <a:ext cx="8821866" cy="518160"/>
        </p:xfrm>
        <a:graphic>
          <a:graphicData uri="http://schemas.openxmlformats.org/drawingml/2006/table">
            <a:tbl>
              <a:tblPr firstRow="1" bandRow="1">
                <a:tableStyleId>{839DD9DD-9E6C-4910-8AC0-68ADFF6A6AFC}</a:tableStyleId>
              </a:tblPr>
              <a:tblGrid>
                <a:gridCol w="8821866"/>
              </a:tblGrid>
              <a:tr h="399487">
                <a:tc>
                  <a:txBody>
                    <a:bodyPr/>
                    <a:lstStyle/>
                    <a:p>
                      <a:pPr marL="0" algn="l" defTabSz="457200" rtl="0" eaLnBrk="1" latinLnBrk="0" hangingPunct="1"/>
                      <a:r>
                        <a:rPr kumimoji="0" lang="en-US" sz="1400" b="1" i="0" u="none" kern="1200" baseline="0" dirty="0" smtClean="0">
                          <a:solidFill>
                            <a:schemeClr val="tx1"/>
                          </a:solidFill>
                          <a:latin typeface="Arial"/>
                          <a:ea typeface="+mn-ea"/>
                          <a:cs typeface="Arial"/>
                          <a:sym typeface="Arial"/>
                        </a:rPr>
                        <a:t>The statements, metrics and limits in the RAS will enable the Board to ensure these overarching objectives are upheld</a:t>
                      </a:r>
                      <a:endParaRPr kumimoji="0" lang="en-US" sz="1400" b="1" i="0" u="none" kern="1200" baseline="0" dirty="0">
                        <a:solidFill>
                          <a:schemeClr val="tx1"/>
                        </a:solidFill>
                        <a:latin typeface="Arial"/>
                        <a:ea typeface="+mn-ea"/>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11" name="Rounded Rectangle 10"/>
          <p:cNvSpPr/>
          <p:nvPr/>
        </p:nvSpPr>
        <p:spPr>
          <a:xfrm rot="3622688">
            <a:off x="501630" y="1463055"/>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2" name="Rounded Rectangle 11"/>
          <p:cNvSpPr/>
          <p:nvPr/>
        </p:nvSpPr>
        <p:spPr>
          <a:xfrm rot="7643359">
            <a:off x="470595" y="2485716"/>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4" name="Rounded Rectangle 13"/>
          <p:cNvSpPr/>
          <p:nvPr/>
        </p:nvSpPr>
        <p:spPr>
          <a:xfrm rot="7241531">
            <a:off x="507513" y="3555812"/>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5" name="Rounded Rectangle 14"/>
          <p:cNvSpPr/>
          <p:nvPr/>
        </p:nvSpPr>
        <p:spPr>
          <a:xfrm rot="2364540">
            <a:off x="471625" y="4500095"/>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6" name="Rounded Rectangle 15"/>
          <p:cNvSpPr/>
          <p:nvPr/>
        </p:nvSpPr>
        <p:spPr>
          <a:xfrm rot="5926955">
            <a:off x="324879" y="4196489"/>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7" name="Rounded Rectangle 16"/>
          <p:cNvSpPr/>
          <p:nvPr/>
        </p:nvSpPr>
        <p:spPr>
          <a:xfrm rot="4320757">
            <a:off x="438986" y="3116037"/>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8" name="Rounded Rectangle 17"/>
          <p:cNvSpPr/>
          <p:nvPr/>
        </p:nvSpPr>
        <p:spPr>
          <a:xfrm rot="5400000">
            <a:off x="528802" y="2080536"/>
            <a:ext cx="74451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cxnSp>
        <p:nvCxnSpPr>
          <p:cNvPr id="24" name="Straight Connector 23"/>
          <p:cNvCxnSpPr/>
          <p:nvPr/>
        </p:nvCxnSpPr>
        <p:spPr>
          <a:xfrm flipH="1">
            <a:off x="1095375" y="3553839"/>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4645638"/>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280910"/>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321434"/>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294102"/>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2621976"/>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326512"/>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1652574"/>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40181933"/>
              </p:ext>
            </p:extLst>
          </p:nvPr>
        </p:nvGraphicFramePr>
        <p:xfrm>
          <a:off x="1890160" y="1082728"/>
          <a:ext cx="7279240" cy="4127840"/>
        </p:xfrm>
        <a:graphic>
          <a:graphicData uri="http://schemas.openxmlformats.org/drawingml/2006/table">
            <a:tbl>
              <a:tblPr firstRow="1" bandRow="1">
                <a:tableStyleId>{839DD9DD-9E6C-4910-8AC0-68ADFF6A6AFC}</a:tableStyleId>
              </a:tblPr>
              <a:tblGrid>
                <a:gridCol w="544121"/>
                <a:gridCol w="2010719"/>
                <a:gridCol w="4724400"/>
              </a:tblGrid>
              <a:tr h="0">
                <a:tc>
                  <a:txBody>
                    <a:bodyPr/>
                    <a:lstStyle/>
                    <a:p>
                      <a:endParaRPr lang="en-US" sz="1100" dirty="0"/>
                    </a:p>
                  </a:txBody>
                  <a:tcPr/>
                </a:tc>
                <a:tc>
                  <a:txBody>
                    <a:bodyPr/>
                    <a:lstStyle/>
                    <a:p>
                      <a:r>
                        <a:rPr lang="en-US" sz="1300" dirty="0" smtClean="0"/>
                        <a:t>Objectives</a:t>
                      </a:r>
                      <a:endParaRPr lang="en-US" sz="1300" dirty="0"/>
                    </a:p>
                  </a:txBody>
                  <a:tcPr anchor="b">
                    <a:lnB w="9525" cap="flat" cmpd="sng" algn="ctr">
                      <a:solidFill>
                        <a:schemeClr val="bg2"/>
                      </a:solidFill>
                      <a:prstDash val="solid"/>
                      <a:round/>
                      <a:headEnd type="none" w="med" len="med"/>
                      <a:tailEnd type="none" w="med" len="med"/>
                    </a:lnB>
                  </a:tcPr>
                </a:tc>
                <a:tc>
                  <a:txBody>
                    <a:bodyPr/>
                    <a:lstStyle/>
                    <a:p>
                      <a:r>
                        <a:rPr lang="en-US" sz="1300" dirty="0" smtClean="0"/>
                        <a:t>Manifestation in RAS</a:t>
                      </a:r>
                      <a:endParaRPr lang="en-US" sz="1300" dirty="0"/>
                    </a:p>
                  </a:txBody>
                  <a:tcPr anchor="b">
                    <a:lnB w="9525" cap="flat" cmpd="sng" algn="ctr">
                      <a:solidFill>
                        <a:schemeClr val="bg2"/>
                      </a:solidFill>
                      <a:prstDash val="solid"/>
                      <a:round/>
                      <a:headEnd type="none" w="med" len="med"/>
                      <a:tailEnd type="none" w="med" len="med"/>
                    </a:lnB>
                  </a:tcPr>
                </a:tc>
              </a:tr>
              <a:tr h="451294">
                <a:tc rowSpan="2">
                  <a:txBody>
                    <a:bodyPr/>
                    <a:lstStyle/>
                    <a:p>
                      <a:r>
                        <a:rPr lang="en-US" sz="4400" b="1" dirty="0" smtClean="0">
                          <a:solidFill>
                            <a:schemeClr val="accent1"/>
                          </a:solidFill>
                        </a:rPr>
                        <a:t>A</a:t>
                      </a:r>
                      <a:endParaRPr lang="en-US" sz="4400" b="1" dirty="0">
                        <a:solidFill>
                          <a:schemeClr val="accent1"/>
                        </a:solidFill>
                      </a:endParaRPr>
                    </a:p>
                  </a:txBody>
                  <a:tcPr/>
                </a:tc>
                <a:tc rowSpan="2">
                  <a:txBody>
                    <a:bodyPr/>
                    <a:lstStyle/>
                    <a:p>
                      <a:pPr algn="l">
                        <a:lnSpc>
                          <a:spcPct val="100000"/>
                        </a:lnSpc>
                      </a:pPr>
                      <a:r>
                        <a:rPr lang="en-US" sz="1300" b="1" dirty="0" smtClean="0">
                          <a:solidFill>
                            <a:schemeClr val="accent1"/>
                          </a:solidFill>
                        </a:rPr>
                        <a:t>Meet regulatory constraints</a:t>
                      </a:r>
                      <a:endParaRPr lang="en-US" sz="1300" b="1" dirty="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300" b="1" i="1" dirty="0" smtClean="0"/>
                        <a:t>Capital</a:t>
                      </a:r>
                      <a:r>
                        <a:rPr lang="en-GB" sz="1300" dirty="0" smtClean="0"/>
                        <a:t>: </a:t>
                      </a:r>
                      <a:r>
                        <a:rPr lang="en-GB" sz="1300" dirty="0" smtClean="0">
                          <a:solidFill>
                            <a:schemeClr val="tx1"/>
                          </a:solidFill>
                        </a:rPr>
                        <a:t>Ensure</a:t>
                      </a:r>
                      <a:r>
                        <a:rPr lang="en-GB" sz="1300" baseline="0" dirty="0" smtClean="0">
                          <a:solidFill>
                            <a:schemeClr val="tx1"/>
                          </a:solidFill>
                        </a:rPr>
                        <a:t> post-loss capital ratios in CCAR analysis are at or above limits</a:t>
                      </a:r>
                      <a:endParaRPr lang="en-US" sz="1300" dirty="0">
                        <a:solidFill>
                          <a:schemeClr val="tx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451294">
                <a:tc vMerge="1">
                  <a:txBody>
                    <a:bodyPr/>
                    <a:lstStyle/>
                    <a:p>
                      <a:endParaRPr lang="en-US"/>
                    </a:p>
                  </a:txBody>
                  <a:tcPr/>
                </a:tc>
                <a:tc vMerge="1">
                  <a:txBody>
                    <a:bodyPr/>
                    <a:lstStyle/>
                    <a:p>
                      <a:endParaRPr lang="en-US"/>
                    </a:p>
                  </a:txBody>
                  <a:tcPr/>
                </a:tc>
                <a:tc>
                  <a:txBody>
                    <a:bodyPr/>
                    <a:lstStyle/>
                    <a:p>
                      <a:pPr marL="171450" indent="-171450">
                        <a:buFont typeface="Arial" panose="020B0604020202020204" pitchFamily="34" charset="0"/>
                        <a:buChar char="•"/>
                      </a:pPr>
                      <a:r>
                        <a:rPr lang="en-US" sz="1300" b="1" i="1" dirty="0" smtClean="0">
                          <a:ea typeface="ＭＳ Ｐゴシック" pitchFamily="-112" charset="-128"/>
                          <a:cs typeface="ＭＳ Ｐゴシック" pitchFamily="-112" charset="-128"/>
                        </a:rPr>
                        <a:t>Liquidity</a:t>
                      </a:r>
                      <a:r>
                        <a:rPr lang="en-US" sz="1300" dirty="0" smtClean="0">
                          <a:ea typeface="ＭＳ Ｐゴシック" pitchFamily="-112" charset="-128"/>
                          <a:cs typeface="ＭＳ Ｐゴシック" pitchFamily="-112" charset="-128"/>
                        </a:rPr>
                        <a:t>:</a:t>
                      </a:r>
                      <a:r>
                        <a:rPr lang="en-US" sz="1300" baseline="0" dirty="0" smtClean="0">
                          <a:ea typeface="ＭＳ Ｐゴシック" pitchFamily="-112" charset="-128"/>
                          <a:cs typeface="ＭＳ Ｐゴシック" pitchFamily="-112" charset="-128"/>
                        </a:rPr>
                        <a:t> E</a:t>
                      </a:r>
                      <a:r>
                        <a:rPr lang="en-US" sz="1300" dirty="0" smtClean="0">
                          <a:ea typeface="ＭＳ Ｐゴシック" pitchFamily="-112" charset="-128"/>
                          <a:cs typeface="ＭＳ Ｐゴシック" pitchFamily="-112" charset="-128"/>
                        </a:rPr>
                        <a:t>nsure</a:t>
                      </a:r>
                      <a:r>
                        <a:rPr lang="en-US" sz="1300" baseline="0" dirty="0" smtClean="0">
                          <a:ea typeface="ＭＳ Ｐゴシック" pitchFamily="-112" charset="-128"/>
                          <a:cs typeface="ＭＳ Ｐゴシック" pitchFamily="-112" charset="-128"/>
                        </a:rPr>
                        <a:t> cash flow profile keeps </a:t>
                      </a:r>
                      <a:r>
                        <a:rPr lang="en-US" sz="1300" dirty="0" smtClean="0">
                          <a:ea typeface="ＭＳ Ｐゴシック" pitchFamily="-112" charset="-128"/>
                          <a:cs typeface="ＭＳ Ｐゴシック" pitchFamily="-112" charset="-128"/>
                        </a:rPr>
                        <a:t>LCR at</a:t>
                      </a:r>
                      <a:r>
                        <a:rPr lang="en-US" sz="1300" baseline="0" dirty="0" smtClean="0">
                          <a:ea typeface="ＭＳ Ｐゴシック" pitchFamily="-112" charset="-128"/>
                          <a:cs typeface="ＭＳ Ｐゴシック" pitchFamily="-112" charset="-128"/>
                        </a:rPr>
                        <a:t> or above limits</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27099">
                <a:tc>
                  <a:txBody>
                    <a:bodyPr/>
                    <a:lstStyle/>
                    <a:p>
                      <a:r>
                        <a:rPr lang="en-US" sz="4400" b="1" dirty="0" smtClean="0">
                          <a:solidFill>
                            <a:schemeClr val="accent1"/>
                          </a:solidFill>
                        </a:rPr>
                        <a:t>B</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Sustain </a:t>
                      </a:r>
                      <a:r>
                        <a:rPr lang="en-US" sz="1300" b="1" kern="1200" baseline="0" dirty="0" smtClean="0">
                          <a:solidFill>
                            <a:schemeClr val="accent1"/>
                          </a:solidFill>
                          <a:latin typeface="+mn-lt"/>
                          <a:ea typeface="+mn-ea"/>
                          <a:cs typeface="+mn-cs"/>
                        </a:rPr>
                        <a:t>confidence of external stakeholders (e.g., rating agencies)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dirty="0" smtClean="0"/>
                        <a:t>Ensure</a:t>
                      </a:r>
                      <a:r>
                        <a:rPr lang="en-GB" sz="1300" baseline="0" dirty="0" smtClean="0"/>
                        <a:t> c</a:t>
                      </a:r>
                      <a:r>
                        <a:rPr lang="en-GB" sz="1300" dirty="0" smtClean="0"/>
                        <a:t>haracteristics of the balance</a:t>
                      </a:r>
                      <a:r>
                        <a:rPr lang="en-GB" sz="1300" baseline="0" dirty="0" smtClean="0"/>
                        <a:t> sheet, earnings and </a:t>
                      </a:r>
                      <a:r>
                        <a:rPr lang="en-GB" sz="1300" dirty="0" smtClean="0"/>
                        <a:t>business profile  (e.g., asset quality, liquidity, concentrations) are consistent with stakeholder expectations for prudent</a:t>
                      </a:r>
                      <a:r>
                        <a:rPr lang="en-GB" sz="1300" baseline="0" dirty="0" smtClean="0"/>
                        <a:t> risk management</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00691">
                <a:tc>
                  <a:txBody>
                    <a:bodyPr/>
                    <a:lstStyle/>
                    <a:p>
                      <a:r>
                        <a:rPr lang="en-US" sz="4400" b="1" dirty="0" smtClean="0">
                          <a:solidFill>
                            <a:schemeClr val="accent1"/>
                          </a:solidFill>
                        </a:rPr>
                        <a:t>C</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kern="1200" dirty="0" smtClean="0">
                          <a:solidFill>
                            <a:schemeClr val="accent1"/>
                          </a:solidFill>
                          <a:latin typeface="+mn-lt"/>
                          <a:ea typeface="+mn-ea"/>
                          <a:cs typeface="+mn-cs"/>
                        </a:rPr>
                        <a:t>Minimize</a:t>
                      </a:r>
                      <a:r>
                        <a:rPr lang="en-US" sz="1300" b="1" kern="1200" baseline="0" dirty="0" smtClean="0">
                          <a:solidFill>
                            <a:schemeClr val="accent1"/>
                          </a:solidFill>
                          <a:latin typeface="+mn-lt"/>
                          <a:ea typeface="+mn-ea"/>
                          <a:cs typeface="+mn-cs"/>
                        </a:rPr>
                        <a:t> </a:t>
                      </a:r>
                      <a:r>
                        <a:rPr lang="en-US" sz="1300" b="1" kern="1200" dirty="0" smtClean="0">
                          <a:solidFill>
                            <a:schemeClr val="accent1"/>
                          </a:solidFill>
                          <a:latin typeface="+mn-lt"/>
                          <a:ea typeface="+mn-ea"/>
                          <a:cs typeface="+mn-cs"/>
                        </a:rPr>
                        <a:t>risks that do not generate incremental earnings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Establish</a:t>
                      </a:r>
                      <a:r>
                        <a:rPr lang="en-GB" sz="1300" kern="1200" baseline="0" dirty="0" smtClean="0">
                          <a:solidFill>
                            <a:schemeClr val="tx1"/>
                          </a:solidFill>
                          <a:latin typeface="+mn-lt"/>
                          <a:ea typeface="+mn-ea"/>
                          <a:cs typeface="+mn-cs"/>
                        </a:rPr>
                        <a:t> </a:t>
                      </a:r>
                      <a:r>
                        <a:rPr lang="en-GB" sz="1300" kern="1200" dirty="0" smtClean="0">
                          <a:solidFill>
                            <a:schemeClr val="tx1"/>
                          </a:solidFill>
                          <a:latin typeface="+mn-lt"/>
                          <a:ea typeface="+mn-ea"/>
                          <a:cs typeface="+mn-cs"/>
                        </a:rPr>
                        <a:t>Board-level expectations for processes and controls in place for non-financial risks</a:t>
                      </a:r>
                      <a:r>
                        <a:rPr lang="en-GB" sz="1300" kern="1200" baseline="0" dirty="0" smtClean="0">
                          <a:solidFill>
                            <a:schemeClr val="tx1"/>
                          </a:solidFill>
                          <a:latin typeface="+mn-lt"/>
                          <a:ea typeface="+mn-ea"/>
                          <a:cs typeface="+mn-cs"/>
                        </a:rPr>
                        <a:t> </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35130">
                <a:tc>
                  <a:txBody>
                    <a:bodyPr/>
                    <a:lstStyle/>
                    <a:p>
                      <a:r>
                        <a:rPr lang="en-US" sz="4400" b="1" dirty="0" smtClean="0">
                          <a:solidFill>
                            <a:schemeClr val="accent1"/>
                          </a:solidFill>
                        </a:rPr>
                        <a:t>D</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Comply with Group-level</a:t>
                      </a:r>
                      <a:r>
                        <a:rPr lang="en-US" sz="1300" b="1" baseline="0" dirty="0" smtClean="0">
                          <a:solidFill>
                            <a:schemeClr val="accent1"/>
                          </a:solidFill>
                        </a:rPr>
                        <a:t> Risk A</a:t>
                      </a:r>
                      <a:r>
                        <a:rPr lang="en-US" sz="1300" b="1" dirty="0" smtClean="0">
                          <a:solidFill>
                            <a:schemeClr val="accent1"/>
                          </a:solidFill>
                        </a:rPr>
                        <a:t>ppetite expectations</a:t>
                      </a:r>
                      <a:endParaRPr lang="en-GB" sz="1300" b="1" dirty="0" smtClean="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I</a:t>
                      </a:r>
                      <a:r>
                        <a:rPr lang="en-GB" sz="1300" kern="1200" baseline="0" dirty="0" smtClean="0">
                          <a:solidFill>
                            <a:schemeClr val="tx1"/>
                          </a:solidFill>
                          <a:latin typeface="+mn-lt"/>
                          <a:ea typeface="+mn-ea"/>
                          <a:cs typeface="+mn-cs"/>
                        </a:rPr>
                        <a:t>ncl</a:t>
                      </a:r>
                      <a:r>
                        <a:rPr lang="en-GB" sz="1300" kern="1200" dirty="0" smtClean="0">
                          <a:solidFill>
                            <a:schemeClr val="tx1"/>
                          </a:solidFill>
                          <a:latin typeface="+mn-lt"/>
                          <a:ea typeface="+mn-ea"/>
                          <a:cs typeface="+mn-cs"/>
                        </a:rPr>
                        <a:t>ude</a:t>
                      </a:r>
                      <a:r>
                        <a:rPr lang="en-GB" sz="1300" kern="1200" baseline="0" dirty="0" smtClean="0">
                          <a:solidFill>
                            <a:schemeClr val="tx1"/>
                          </a:solidFill>
                          <a:latin typeface="+mn-lt"/>
                          <a:ea typeface="+mn-ea"/>
                          <a:cs typeface="+mn-cs"/>
                        </a:rPr>
                        <a:t> </a:t>
                      </a:r>
                      <a:r>
                        <a:rPr lang="en-US" sz="1300" kern="1200" dirty="0" smtClean="0">
                          <a:solidFill>
                            <a:schemeClr val="tx1"/>
                          </a:solidFill>
                          <a:latin typeface="+mn-lt"/>
                          <a:ea typeface="+mn-ea"/>
                          <a:cs typeface="+mn-cs"/>
                        </a:rPr>
                        <a:t>metrics and adhere to limits agreed</a:t>
                      </a:r>
                      <a:r>
                        <a:rPr lang="en-US" sz="1300" kern="1200" baseline="0" dirty="0" smtClean="0">
                          <a:solidFill>
                            <a:schemeClr val="tx1"/>
                          </a:solidFill>
                          <a:latin typeface="+mn-lt"/>
                          <a:ea typeface="+mn-ea"/>
                          <a:cs typeface="+mn-cs"/>
                        </a:rPr>
                        <a:t> with </a:t>
                      </a:r>
                      <a:r>
                        <a:rPr lang="en-US" sz="1300" kern="1200" dirty="0" smtClean="0">
                          <a:solidFill>
                            <a:schemeClr val="tx1"/>
                          </a:solidFill>
                          <a:latin typeface="+mn-lt"/>
                          <a:ea typeface="+mn-ea"/>
                          <a:cs typeface="+mn-cs"/>
                        </a:rPr>
                        <a:t>Group, as applicable to SHUSA’s business</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21719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8" name="Rectangle 58"/>
          <p:cNvSpPr>
            <a:spLocks noGrp="1" noChangeArrowheads="1"/>
          </p:cNvSpPr>
          <p:nvPr>
            <p:ph type="title"/>
          </p:nvPr>
        </p:nvSpPr>
        <p:spPr/>
        <p:txBody>
          <a:bodyPr/>
          <a:lstStyle/>
          <a:p>
            <a:r>
              <a:rPr lang="en-US" dirty="0" smtClean="0"/>
              <a:t>Approach to calibration:  credit risk example</a:t>
            </a:r>
            <a:endParaRPr lang="en-US" dirty="0">
              <a:solidFill>
                <a:schemeClr val="accent1"/>
              </a:solidFill>
            </a:endParaRPr>
          </a:p>
        </p:txBody>
      </p:sp>
      <p:graphicFrame>
        <p:nvGraphicFramePr>
          <p:cNvPr id="5" name="Group 55"/>
          <p:cNvGraphicFramePr>
            <a:graphicFrameLocks noGrp="1"/>
          </p:cNvGraphicFramePr>
          <p:nvPr>
            <p:extLst>
              <p:ext uri="{D42A27DB-BD31-4B8C-83A1-F6EECF244321}">
                <p14:modId xmlns:p14="http://schemas.microsoft.com/office/powerpoint/2010/main" val="3112929309"/>
              </p:ext>
            </p:extLst>
          </p:nvPr>
        </p:nvGraphicFramePr>
        <p:xfrm>
          <a:off x="401638" y="1387475"/>
          <a:ext cx="8850312" cy="4363968"/>
        </p:xfrm>
        <a:graphic>
          <a:graphicData uri="http://schemas.openxmlformats.org/drawingml/2006/table">
            <a:tbl>
              <a:tblPr/>
              <a:tblGrid>
                <a:gridCol w="454152"/>
                <a:gridCol w="1614360"/>
                <a:gridCol w="6781800"/>
              </a:tblGrid>
              <a:tr h="1430809">
                <a:tc>
                  <a:txBody>
                    <a:bodyPr/>
                    <a:lstStyle/>
                    <a:p>
                      <a:pPr marL="0" marR="0" lvl="0" indent="0" algn="l" defTabSz="881063" rtl="0" eaLnBrk="1" fontAlgn="base" latinLnBrk="0" hangingPunct="1">
                        <a:lnSpc>
                          <a:spcPct val="100000"/>
                        </a:lnSpc>
                        <a:spcBef>
                          <a:spcPts val="200"/>
                        </a:spcBef>
                        <a:spcAft>
                          <a:spcPts val="20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A</a:t>
                      </a:r>
                    </a:p>
                  </a:txBody>
                  <a:tcPr marL="36576" marR="36576" marT="36576" marB="36576" anchor="ctr" horzOverflow="overflow">
                    <a:lnL cap="flat">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Describe and quantify RAS objectives</a:t>
                      </a:r>
                    </a:p>
                  </a:txBody>
                  <a:tcPr marL="36576" marR="36576" marT="36576" marB="36576" anchor="ctr" horzOverflow="overflow">
                    <a:lnL>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imply a ceiling to stress losses, which serve as an anchor point for risk appetite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Other objectives, e.g. earnings, will also have bearing on risk appetite limits</a:t>
                      </a:r>
                    </a:p>
                  </a:txBody>
                  <a:tcPr marL="36576" marR="36576" marT="36576" marB="36576" anchor="ctr" horzOverflow="overflow">
                    <a:lnL>
                      <a:noFill/>
                    </a:lnL>
                    <a:lnR cap="flat">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r>
              <a:tr h="1812358">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B</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Link to additional metrics </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Beyond the primary risk appetite objectives, </a:t>
                      </a:r>
                      <a:r>
                        <a:rPr kumimoji="0" lang="en-US" sz="1200" b="1" i="0" u="none" strike="noStrike" kern="1200" cap="none" normalizeH="0" baseline="0" dirty="0" smtClean="0">
                          <a:ln>
                            <a:noFill/>
                          </a:ln>
                          <a:solidFill>
                            <a:schemeClr val="tx1"/>
                          </a:solidFill>
                          <a:effectLst/>
                          <a:latin typeface="Arial" charset="0"/>
                          <a:ea typeface="Arial Unicode MS" pitchFamily="34" charset="-128"/>
                          <a:cs typeface="Arial" charset="0"/>
                        </a:rPr>
                        <a:t>other limits will need to be set in a consistent fashion </a:t>
                      </a: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(e.g. net-charge offs, % delinquent, etc.) </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credit losses, simple historical analyses can be used to inform a consistent limit:</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 credit performance over time (e.g. charge-offs), as available</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External peer credit performance over time, to supplement internal </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Budget/baseline expected credit losses</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r h="1120801">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C</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Apply management adjustment</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SHUSA’s leadership </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01673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ea typeface="SimSun" pitchFamily="2" charset="-122"/>
              </a:rPr>
              <a:t>Calibration of capital adequacy, CCAR loss budget, net charge-off rate, and delinquency limits</a:t>
            </a:r>
            <a:endParaRPr lang="en-US" dirty="0">
              <a:ea typeface="SimSun" pitchFamily="2" charset="-122"/>
            </a:endParaRPr>
          </a:p>
        </p:txBody>
      </p:sp>
      <p:sp>
        <p:nvSpPr>
          <p:cNvPr id="5" name="Text Placeholder 4"/>
          <p:cNvSpPr>
            <a:spLocks noGrp="1"/>
          </p:cNvSpPr>
          <p:nvPr>
            <p:ph type="body" sz="quarter" idx="15"/>
          </p:nvPr>
        </p:nvSpPr>
        <p:spPr/>
        <p:txBody>
          <a:bodyPr/>
          <a:lstStyle/>
          <a:p>
            <a:r>
              <a:rPr lang="en-US" dirty="0" smtClean="0">
                <a:solidFill>
                  <a:schemeClr val="accent1"/>
                </a:solidFill>
              </a:rPr>
              <a:t>Sequence of calibration by metric type</a:t>
            </a:r>
            <a:endParaRPr lang="en-US" dirty="0">
              <a:solidFill>
                <a:schemeClr val="accent1"/>
              </a:solidFill>
            </a:endParaRPr>
          </a:p>
        </p:txBody>
      </p:sp>
      <p:sp>
        <p:nvSpPr>
          <p:cNvPr id="86030" name="AutoShape 14"/>
          <p:cNvSpPr>
            <a:spLocks noChangeArrowheads="1"/>
          </p:cNvSpPr>
          <p:nvPr/>
        </p:nvSpPr>
        <p:spPr bwMode="gray">
          <a:xfrm>
            <a:off x="467242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Net charge-off rate</a:t>
            </a:r>
            <a:endParaRPr lang="en-GB" altLang="zh-CN" sz="1200" b="1" dirty="0">
              <a:ea typeface="SimSun" pitchFamily="2" charset="-122"/>
            </a:endParaRPr>
          </a:p>
        </p:txBody>
      </p:sp>
      <p:sp>
        <p:nvSpPr>
          <p:cNvPr id="86031" name="AutoShape 15"/>
          <p:cNvSpPr>
            <a:spLocks noChangeArrowheads="1"/>
          </p:cNvSpPr>
          <p:nvPr/>
        </p:nvSpPr>
        <p:spPr bwMode="gray">
          <a:xfrm>
            <a:off x="253247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CCAR loss budgets</a:t>
            </a:r>
            <a:endParaRPr lang="en-GB" altLang="zh-CN" sz="1200" b="1" dirty="0">
              <a:ea typeface="SimSun" pitchFamily="2" charset="-122"/>
            </a:endParaRPr>
          </a:p>
        </p:txBody>
      </p:sp>
      <p:sp>
        <p:nvSpPr>
          <p:cNvPr id="86032"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r>
              <a:rPr lang="en-GB" altLang="zh-CN" sz="1200" b="1" dirty="0" smtClean="0">
                <a:ea typeface="SimSun" pitchFamily="2" charset="-122"/>
              </a:rPr>
              <a:t>Capital adequacy ratios </a:t>
            </a:r>
            <a:endParaRPr lang="en-GB" altLang="zh-CN" sz="1200" b="1" dirty="0">
              <a:ea typeface="SimSun" pitchFamily="2" charset="-122"/>
            </a:endParaRPr>
          </a:p>
        </p:txBody>
      </p:sp>
      <p:sp>
        <p:nvSpPr>
          <p:cNvPr id="86037" name="Text Box 21"/>
          <p:cNvSpPr txBox="1">
            <a:spLocks noChangeArrowheads="1"/>
          </p:cNvSpPr>
          <p:nvPr/>
        </p:nvSpPr>
        <p:spPr bwMode="gray">
          <a:xfrm>
            <a:off x="392528" y="2016715"/>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1</a:t>
            </a:r>
          </a:p>
        </p:txBody>
      </p:sp>
      <p:sp>
        <p:nvSpPr>
          <p:cNvPr id="86038" name="Text Box 22"/>
          <p:cNvSpPr txBox="1">
            <a:spLocks noChangeArrowheads="1"/>
          </p:cNvSpPr>
          <p:nvPr/>
        </p:nvSpPr>
        <p:spPr bwMode="gray">
          <a:xfrm>
            <a:off x="253247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2</a:t>
            </a:r>
          </a:p>
        </p:txBody>
      </p:sp>
      <p:sp>
        <p:nvSpPr>
          <p:cNvPr id="86039" name="Text Box 23"/>
          <p:cNvSpPr txBox="1">
            <a:spLocks noChangeArrowheads="1"/>
          </p:cNvSpPr>
          <p:nvPr/>
        </p:nvSpPr>
        <p:spPr bwMode="gray">
          <a:xfrm>
            <a:off x="467242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3</a:t>
            </a:r>
          </a:p>
        </p:txBody>
      </p:sp>
      <p:sp>
        <p:nvSpPr>
          <p:cNvPr id="8604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r>
              <a:rPr lang="en-GB" altLang="zh-CN" sz="1200" b="1" dirty="0" smtClean="0">
                <a:ea typeface="SimSun" pitchFamily="2" charset="-122"/>
              </a:rPr>
              <a:t>Delinquency rate (for retail portfolios)</a:t>
            </a:r>
            <a:endParaRPr lang="en-GB" altLang="zh-CN" sz="1200" b="1" dirty="0">
              <a:ea typeface="SimSun" pitchFamily="2" charset="-122"/>
            </a:endParaRPr>
          </a:p>
        </p:txBody>
      </p:sp>
      <p:sp>
        <p:nvSpPr>
          <p:cNvPr id="86041" name="Text Box 25"/>
          <p:cNvSpPr txBox="1">
            <a:spLocks noChangeArrowheads="1"/>
          </p:cNvSpPr>
          <p:nvPr/>
        </p:nvSpPr>
        <p:spPr bwMode="gray">
          <a:xfrm>
            <a:off x="6807616"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4</a:t>
            </a:r>
          </a:p>
        </p:txBody>
      </p:sp>
      <p:sp>
        <p:nvSpPr>
          <p:cNvPr id="49" name="Content Placeholder 3"/>
          <p:cNvSpPr txBox="1">
            <a:spLocks/>
          </p:cNvSpPr>
          <p:nvPr/>
        </p:nvSpPr>
        <p:spPr>
          <a:xfrm>
            <a:off x="2532478" y="2861689"/>
            <a:ext cx="2013018" cy="185788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r>
              <a:rPr lang="en-US" sz="1200" dirty="0" smtClean="0"/>
              <a:t>Quantified capital surplus between CCAR 2015 </a:t>
            </a:r>
            <a:r>
              <a:rPr lang="en-US" sz="1200" dirty="0" smtClean="0">
                <a:latin typeface="Arial (Body)"/>
              </a:rPr>
              <a:t>9Q minimum capital level </a:t>
            </a:r>
            <a:r>
              <a:rPr lang="en-US" sz="1200" dirty="0">
                <a:latin typeface="Arial (Body)"/>
              </a:rPr>
              <a:t>under BHC </a:t>
            </a:r>
            <a:r>
              <a:rPr lang="en-US" sz="1200" dirty="0" smtClean="0">
                <a:latin typeface="Arial (Body)"/>
              </a:rPr>
              <a:t>Stress  and amber / red limits</a:t>
            </a:r>
            <a:endParaRPr lang="en-US" sz="1200" baseline="30000" dirty="0">
              <a:latin typeface="Arial (Body)"/>
            </a:endParaRPr>
          </a:p>
          <a:p>
            <a:pPr defTabSz="979488"/>
            <a:r>
              <a:rPr lang="en-US" sz="1200" dirty="0" smtClean="0"/>
              <a:t>Distributed capital </a:t>
            </a:r>
            <a:r>
              <a:rPr lang="en-US" sz="1200" dirty="0"/>
              <a:t>surplus proportionally across portfolios </a:t>
            </a:r>
            <a:r>
              <a:rPr lang="en-US" sz="1200" dirty="0" smtClean="0"/>
              <a:t>on top of </a:t>
            </a:r>
            <a:r>
              <a:rPr lang="en-US" sz="1200" dirty="0"/>
              <a:t>CCAR 2015 9Q cumulative losses</a:t>
            </a:r>
            <a:r>
              <a:rPr lang="en-US" sz="1200" dirty="0" smtClean="0"/>
              <a:t> to </a:t>
            </a:r>
            <a:r>
              <a:rPr lang="en-US" sz="1200" dirty="0"/>
              <a:t>derive </a:t>
            </a:r>
            <a:r>
              <a:rPr lang="en-US" sz="1200" dirty="0" smtClean="0"/>
              <a:t>CCAR </a:t>
            </a:r>
            <a:r>
              <a:rPr lang="en-US" sz="1200" dirty="0"/>
              <a:t>loss </a:t>
            </a:r>
            <a:r>
              <a:rPr lang="en-US" sz="1200" dirty="0" smtClean="0"/>
              <a:t>budgets</a:t>
            </a:r>
            <a:endParaRPr lang="en-US" sz="1200" dirty="0"/>
          </a:p>
        </p:txBody>
      </p:sp>
      <p:sp>
        <p:nvSpPr>
          <p:cNvPr id="50" name="Content Placeholder 3"/>
          <p:cNvSpPr txBox="1">
            <a:spLocks/>
          </p:cNvSpPr>
          <p:nvPr/>
        </p:nvSpPr>
        <p:spPr>
          <a:xfrm>
            <a:off x="4672427" y="2861689"/>
            <a:ext cx="1993415" cy="313932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altLang="zh-CN" sz="1200" dirty="0" smtClean="0">
                <a:ea typeface="Arial Unicode MS" pitchFamily="34" charset="-128"/>
                <a:cs typeface="Arial" charset="0"/>
              </a:rPr>
              <a:t>Established </a:t>
            </a:r>
            <a:r>
              <a:rPr lang="en-US" altLang="zh-CN" sz="1200" dirty="0">
                <a:ea typeface="Arial Unicode MS" pitchFamily="34" charset="-128"/>
                <a:cs typeface="Arial" charset="0"/>
              </a:rPr>
              <a:t>historical </a:t>
            </a:r>
            <a:r>
              <a:rPr lang="en-US" altLang="zh-CN" sz="1200" dirty="0" smtClean="0">
                <a:ea typeface="Arial Unicode MS" pitchFamily="34" charset="-128"/>
                <a:cs typeface="Arial" charset="0"/>
              </a:rPr>
              <a:t>relativities </a:t>
            </a:r>
            <a:r>
              <a:rPr lang="en-US" altLang="zh-CN" sz="1200" dirty="0">
                <a:ea typeface="Arial Unicode MS" pitchFamily="34" charset="-128"/>
                <a:cs typeface="Arial" charset="0"/>
              </a:rPr>
              <a:t>between </a:t>
            </a:r>
            <a:r>
              <a:rPr lang="en-US" altLang="zh-CN" sz="1200" dirty="0" smtClean="0">
                <a:ea typeface="Arial Unicode MS" pitchFamily="34" charset="-128"/>
                <a:cs typeface="Arial" charset="0"/>
              </a:rPr>
              <a:t>baseline </a:t>
            </a:r>
            <a:r>
              <a:rPr lang="en-US" altLang="zh-CN" sz="1200" dirty="0">
                <a:ea typeface="Arial Unicode MS" pitchFamily="34" charset="-128"/>
                <a:cs typeface="Arial" charset="0"/>
              </a:rPr>
              <a:t>and </a:t>
            </a:r>
            <a:r>
              <a:rPr lang="en-US" altLang="zh-CN" sz="1200" dirty="0" smtClean="0">
                <a:ea typeface="Arial Unicode MS" pitchFamily="34" charset="-128"/>
                <a:cs typeface="Arial" charset="0"/>
              </a:rPr>
              <a:t>stress by portfolio</a:t>
            </a:r>
            <a:endParaRPr lang="en-US" altLang="zh-CN" sz="1200" dirty="0">
              <a:ea typeface="Arial Unicode MS" pitchFamily="34" charset="-128"/>
              <a:cs typeface="Arial" charset="0"/>
            </a:endParaRPr>
          </a:p>
          <a:p>
            <a:pPr marL="127000" indent="-127000" defTabSz="979488">
              <a:lnSpc>
                <a:spcPct val="100000"/>
              </a:lnSpc>
            </a:pPr>
            <a:r>
              <a:rPr lang="en-US" altLang="zh-CN" sz="1200" dirty="0" smtClean="0">
                <a:ea typeface="Arial Unicode MS" pitchFamily="34" charset="-128"/>
                <a:cs typeface="Arial" charset="0"/>
              </a:rPr>
              <a:t>Used relativities </a:t>
            </a:r>
            <a:r>
              <a:rPr lang="en-US" altLang="zh-CN" sz="1200" dirty="0">
                <a:ea typeface="Arial Unicode MS" pitchFamily="34" charset="-128"/>
                <a:cs typeface="Arial" charset="0"/>
              </a:rPr>
              <a:t>to convert </a:t>
            </a:r>
            <a:r>
              <a:rPr lang="en-US" altLang="zh-CN" sz="1200" dirty="0" smtClean="0">
                <a:ea typeface="Arial Unicode MS" pitchFamily="34" charset="-128"/>
                <a:cs typeface="Arial" charset="0"/>
              </a:rPr>
              <a:t>CCAR loss budgets to </a:t>
            </a:r>
            <a:r>
              <a:rPr lang="en-US" altLang="zh-CN" sz="1200" dirty="0">
                <a:ea typeface="Arial Unicode MS" pitchFamily="34" charset="-128"/>
                <a:cs typeface="Arial" charset="0"/>
              </a:rPr>
              <a:t>baseline net charge-off </a:t>
            </a:r>
            <a:r>
              <a:rPr lang="en-US" altLang="zh-CN" sz="1200" dirty="0" smtClean="0">
                <a:ea typeface="Arial Unicode MS" pitchFamily="34" charset="-128"/>
                <a:cs typeface="Arial" charset="0"/>
              </a:rPr>
              <a:t>rates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a:t>
            </a:r>
            <a:r>
              <a:rPr lang="en-US" altLang="zh-CN" sz="1200" dirty="0" smtClean="0">
                <a:ea typeface="Arial Unicode MS" pitchFamily="34" charset="-128"/>
                <a:cs typeface="Arial" charset="0"/>
              </a:rPr>
              <a:t>net charge-off rate anchors</a:t>
            </a:r>
          </a:p>
          <a:p>
            <a:pPr marL="127000" indent="-127000" defTabSz="979488">
              <a:lnSpc>
                <a:spcPct val="100000"/>
              </a:lnSpc>
            </a:pPr>
            <a:r>
              <a:rPr lang="en-US" altLang="zh-CN" sz="1200" dirty="0">
                <a:ea typeface="Arial Unicode MS" pitchFamily="34" charset="-128"/>
                <a:cs typeface="Arial" charset="0"/>
              </a:rPr>
              <a:t>Applied management adjustments, as necessary</a:t>
            </a:r>
          </a:p>
          <a:p>
            <a:pPr marL="0" indent="0" defTabSz="979488">
              <a:lnSpc>
                <a:spcPct val="100000"/>
              </a:lnSpc>
              <a:buNone/>
            </a:pPr>
            <a:endParaRPr lang="en-US" altLang="zh-CN" sz="1200" dirty="0">
              <a:ea typeface="Arial Unicode MS" pitchFamily="34" charset="-128"/>
              <a:cs typeface="Arial" charset="0"/>
            </a:endParaRPr>
          </a:p>
          <a:p>
            <a:pPr marL="0" indent="0" eaLnBrk="0" hangingPunct="0">
              <a:lnSpc>
                <a:spcPct val="100000"/>
              </a:lnSpc>
              <a:buNone/>
            </a:pPr>
            <a:endParaRPr lang="en-US" altLang="zh-CN" sz="1200" b="1" dirty="0">
              <a:ea typeface="SimSun" pitchFamily="2" charset="-122"/>
            </a:endParaRPr>
          </a:p>
        </p:txBody>
      </p:sp>
      <p:sp>
        <p:nvSpPr>
          <p:cNvPr id="51" name="Content Placeholder 3"/>
          <p:cNvSpPr txBox="1">
            <a:spLocks/>
          </p:cNvSpPr>
          <p:nvPr/>
        </p:nvSpPr>
        <p:spPr>
          <a:xfrm>
            <a:off x="6807616" y="2861689"/>
            <a:ext cx="2005080" cy="284385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Calculated </a:t>
            </a:r>
            <a:r>
              <a:rPr lang="en-US" sz="1200" dirty="0">
                <a:ea typeface="Arial Unicode MS" pitchFamily="34" charset="-128"/>
                <a:cs typeface="Arial" charset="0"/>
              </a:rPr>
              <a:t>historical relationship between NCOs and 60+ DPD rates</a:t>
            </a:r>
          </a:p>
          <a:p>
            <a:pPr marL="127000" indent="-127000" defTabSz="979488">
              <a:lnSpc>
                <a:spcPct val="100000"/>
              </a:lnSpc>
            </a:pPr>
            <a:r>
              <a:rPr lang="en-US" sz="1200" dirty="0" smtClean="0">
                <a:ea typeface="Arial Unicode MS" pitchFamily="34" charset="-128"/>
                <a:cs typeface="Arial" charset="0"/>
              </a:rPr>
              <a:t>Applied </a:t>
            </a:r>
            <a:r>
              <a:rPr lang="en-US" sz="1200" dirty="0">
                <a:ea typeface="Arial Unicode MS" pitchFamily="34" charset="-128"/>
                <a:cs typeface="Arial" charset="0"/>
              </a:rPr>
              <a:t>to proposed red/amber </a:t>
            </a:r>
            <a:r>
              <a:rPr lang="en-US" sz="1200" dirty="0" smtClean="0">
                <a:ea typeface="Arial Unicode MS" pitchFamily="34" charset="-128"/>
                <a:cs typeface="Arial" charset="0"/>
              </a:rPr>
              <a:t>net charge-off rate limits </a:t>
            </a:r>
            <a:r>
              <a:rPr lang="en-US" sz="1200" dirty="0">
                <a:ea typeface="Arial Unicode MS" pitchFamily="34" charset="-128"/>
                <a:cs typeface="Arial" charset="0"/>
              </a:rPr>
              <a:t>to derive proposed delinquency  limits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 60/61+ </a:t>
            </a:r>
            <a:r>
              <a:rPr lang="en-US" altLang="zh-CN" sz="1200" dirty="0" smtClean="0">
                <a:ea typeface="Arial Unicode MS" pitchFamily="34" charset="-128"/>
                <a:cs typeface="Arial" charset="0"/>
              </a:rPr>
              <a:t>DPD limits</a:t>
            </a:r>
            <a:endParaRPr lang="en-US" altLang="zh-CN" sz="1200" dirty="0">
              <a:ea typeface="Arial Unicode MS" pitchFamily="34" charset="-128"/>
              <a:cs typeface="Arial" charset="0"/>
            </a:endParaRPr>
          </a:p>
          <a:p>
            <a:pPr marL="127000" indent="-127000" defTabSz="979488">
              <a:lnSpc>
                <a:spcPct val="100000"/>
              </a:lnSpc>
            </a:pPr>
            <a:r>
              <a:rPr lang="en-US" altLang="zh-CN" sz="1200" dirty="0">
                <a:ea typeface="Arial Unicode MS" pitchFamily="34" charset="-128"/>
                <a:cs typeface="Arial" charset="0"/>
              </a:rPr>
              <a:t>Applied management </a:t>
            </a:r>
            <a:r>
              <a:rPr lang="en-US" altLang="zh-CN" sz="1200" dirty="0" smtClean="0">
                <a:ea typeface="Arial Unicode MS" pitchFamily="34" charset="-128"/>
                <a:cs typeface="Arial" charset="0"/>
              </a:rPr>
              <a:t>adjustments, as necessary</a:t>
            </a:r>
            <a:endParaRPr lang="en-US" altLang="zh-CN" sz="1200" dirty="0">
              <a:ea typeface="Arial Unicode MS" pitchFamily="34" charset="-128"/>
              <a:cs typeface="Arial" charset="0"/>
            </a:endParaRPr>
          </a:p>
          <a:p>
            <a:pPr marL="127000" indent="-127000" defTabSz="979488">
              <a:lnSpc>
                <a:spcPct val="100000"/>
              </a:lnSpc>
            </a:pPr>
            <a:endParaRPr lang="en-US" sz="1200" dirty="0">
              <a:ea typeface="Arial Unicode MS" pitchFamily="34" charset="-128"/>
              <a:cs typeface="Arial" charset="0"/>
            </a:endParaRPr>
          </a:p>
        </p:txBody>
      </p:sp>
      <p:sp>
        <p:nvSpPr>
          <p:cNvPr id="56" name="Content Placeholder 3"/>
          <p:cNvSpPr txBox="1">
            <a:spLocks/>
          </p:cNvSpPr>
          <p:nvPr/>
        </p:nvSpPr>
        <p:spPr>
          <a:xfrm>
            <a:off x="392528" y="2861689"/>
            <a:ext cx="2006115" cy="121879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Based limits on SHUSA’s Capital Policy </a:t>
            </a:r>
          </a:p>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Set stressed red limit based on the Basel “Well Capitalized” Prompt Corrective Action (PCA)</a:t>
            </a:r>
          </a:p>
        </p:txBody>
      </p:sp>
      <p:sp>
        <p:nvSpPr>
          <p:cNvPr id="7" name="Right Bracket 6"/>
          <p:cNvSpPr/>
          <p:nvPr/>
        </p:nvSpPr>
        <p:spPr bwMode="auto">
          <a:xfrm rot="16200000">
            <a:off x="4644419" y="-248265"/>
            <a:ext cx="105966" cy="4273437"/>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8" name="TextBox 7"/>
          <p:cNvSpPr txBox="1"/>
          <p:nvPr/>
        </p:nvSpPr>
        <p:spPr>
          <a:xfrm>
            <a:off x="3531862" y="1610793"/>
            <a:ext cx="2331087" cy="251159"/>
          </a:xfrm>
          <a:prstGeom prst="rect">
            <a:avLst/>
          </a:prstGeom>
          <a:noFill/>
        </p:spPr>
        <p:txBody>
          <a:bodyPr wrap="none" rtlCol="0">
            <a:spAutoFit/>
          </a:bodyPr>
          <a:lstStyle/>
          <a:p>
            <a:r>
              <a:rPr lang="en-US" sz="1200" i="1" dirty="0" smtClean="0"/>
              <a:t>Covered on the following pages</a:t>
            </a:r>
            <a:endParaRPr lang="en-US" sz="1200" i="1" dirty="0"/>
          </a:p>
        </p:txBody>
      </p:sp>
    </p:spTree>
    <p:extLst>
      <p:ext uri="{BB962C8B-B14F-4D97-AF65-F5344CB8AC3E}">
        <p14:creationId xmlns:p14="http://schemas.microsoft.com/office/powerpoint/2010/main" val="36976712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8098584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7622"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Box 13"/>
          <p:cNvSpPr txBox="1"/>
          <p:nvPr/>
        </p:nvSpPr>
        <p:spPr>
          <a:xfrm>
            <a:off x="2881242" y="2774520"/>
            <a:ext cx="963430" cy="529119"/>
          </a:xfrm>
          <a:prstGeom prst="rect">
            <a:avLst/>
          </a:prstGeom>
          <a:noFill/>
          <a:ln>
            <a:noFill/>
          </a:ln>
        </p:spPr>
        <p:txBody>
          <a:bodyPr wrap="square" rtlCol="0">
            <a:noAutofit/>
          </a:bodyPr>
          <a:lstStyle/>
          <a:p>
            <a:pPr algn="ctr"/>
            <a:r>
              <a:rPr lang="en-US" b="1" dirty="0" smtClean="0">
                <a:solidFill>
                  <a:schemeClr val="bg2"/>
                </a:solidFill>
              </a:rPr>
              <a:t>CCAR Capital depletion</a:t>
            </a:r>
            <a:endParaRPr lang="en-US" dirty="0">
              <a:solidFill>
                <a:schemeClr val="bg2"/>
              </a:solidFill>
            </a:endParaRPr>
          </a:p>
        </p:txBody>
      </p:sp>
      <p:sp>
        <p:nvSpPr>
          <p:cNvPr id="15" name="TextBox 14"/>
          <p:cNvSpPr txBox="1"/>
          <p:nvPr/>
        </p:nvSpPr>
        <p:spPr>
          <a:xfrm>
            <a:off x="2905306" y="3641819"/>
            <a:ext cx="959124" cy="438358"/>
          </a:xfrm>
          <a:prstGeom prst="rect">
            <a:avLst/>
          </a:prstGeom>
          <a:noFill/>
        </p:spPr>
        <p:txBody>
          <a:bodyPr wrap="square" rtlCol="0">
            <a:noAutofit/>
          </a:bodyPr>
          <a:lstStyle/>
          <a:p>
            <a:pPr algn="ctr"/>
            <a:r>
              <a:rPr lang="en-US" b="1" dirty="0" smtClean="0">
                <a:solidFill>
                  <a:srgbClr val="FFC000"/>
                </a:solidFill>
              </a:rPr>
              <a:t>Capital surplus for amber –  $450MM</a:t>
            </a:r>
            <a:r>
              <a:rPr lang="en-US" b="1" baseline="30000" dirty="0" smtClean="0">
                <a:solidFill>
                  <a:srgbClr val="FFC000"/>
                </a:solidFill>
              </a:rPr>
              <a:t>1</a:t>
            </a:r>
            <a:endParaRPr lang="en-US" dirty="0" smtClean="0">
              <a:solidFill>
                <a:srgbClr val="FFC000"/>
              </a:solidFill>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r>
              <a:rPr lang="en-US" b="1" dirty="0" smtClean="0">
                <a:latin typeface="Arial (Body)"/>
              </a:rPr>
              <a:t>Starting capital</a:t>
            </a:r>
            <a:endParaRPr lang="en-US" b="1" dirty="0">
              <a:latin typeface="Arial (Body)"/>
            </a:endParaRPr>
          </a:p>
          <a:p>
            <a:r>
              <a:rPr lang="en-US" dirty="0" smtClean="0">
                <a:latin typeface="Arial (Body)"/>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r>
              <a:rPr lang="en-US" b="1" dirty="0" smtClean="0">
                <a:solidFill>
                  <a:srgbClr val="FF0000"/>
                </a:solidFill>
                <a:latin typeface="Arial (Body)"/>
              </a:rPr>
              <a:t>Proposed red limit</a:t>
            </a:r>
            <a:endParaRPr lang="en-US" baseline="30000" dirty="0">
              <a:solidFill>
                <a:srgbClr val="FF0000"/>
              </a:solidFill>
              <a:latin typeface="Arial (Body)"/>
            </a:endParaRPr>
          </a:p>
          <a:p>
            <a:r>
              <a:rPr lang="en-US" dirty="0" smtClean="0">
                <a:solidFill>
                  <a:srgbClr val="FF0000"/>
                </a:solidFill>
                <a:latin typeface="Arial (Body)"/>
              </a:rPr>
              <a:t>Based on PCA “well capitalized” levels</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chemeClr val="bg2"/>
              </a:solidFill>
              <a:latin typeface="Arial (Body)"/>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r>
              <a:rPr lang="en-US" b="1" dirty="0" smtClean="0">
                <a:latin typeface="Arial (Body)"/>
              </a:rPr>
              <a:t>Stressed Capital</a:t>
            </a:r>
          </a:p>
          <a:p>
            <a:r>
              <a:rPr lang="en-US" dirty="0" smtClean="0">
                <a:latin typeface="Arial (Body)"/>
              </a:rPr>
              <a:t>9Q minimum under BHC Stress</a:t>
            </a:r>
            <a:endParaRPr lang="en-US" baseline="30000" dirty="0">
              <a:latin typeface="Arial (Body)"/>
            </a:endParaRPr>
          </a:p>
        </p:txBody>
      </p:sp>
      <p:sp>
        <p:nvSpPr>
          <p:cNvPr id="21" name="TextBox 20"/>
          <p:cNvSpPr txBox="1"/>
          <p:nvPr/>
        </p:nvSpPr>
        <p:spPr>
          <a:xfrm>
            <a:off x="1572866" y="3745595"/>
            <a:ext cx="719362" cy="158826"/>
          </a:xfrm>
          <a:prstGeom prst="rect">
            <a:avLst/>
          </a:prstGeom>
          <a:solidFill>
            <a:schemeClr val="bg1"/>
          </a:solidFill>
        </p:spPr>
        <p:txBody>
          <a:bodyPr wrap="square" lIns="0" tIns="0" rIns="0" bIns="0" rtlCol="0" anchor="ctr">
            <a:noAutofit/>
          </a:bodyPr>
          <a:lstStyle/>
          <a:p>
            <a:r>
              <a:rPr lang="en-US" b="1" dirty="0" smtClean="0">
                <a:latin typeface="Arial (Body)"/>
              </a:rPr>
              <a:t>9.50%</a:t>
            </a:r>
            <a:endParaRPr lang="en-US" b="1" dirty="0">
              <a:latin typeface="Arial (Body)"/>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16310" y="4823505"/>
            <a:ext cx="832474" cy="251159"/>
          </a:xfrm>
          <a:prstGeom prst="rect">
            <a:avLst/>
          </a:prstGeom>
          <a:noFill/>
        </p:spPr>
        <p:txBody>
          <a:bodyPr wrap="square" rtlCol="0" anchor="ctr">
            <a:noAutofit/>
          </a:bodyPr>
          <a:lstStyle/>
          <a:p>
            <a:r>
              <a:rPr lang="en-US" b="1" dirty="0" smtClean="0">
                <a:solidFill>
                  <a:srgbClr val="FF0000"/>
                </a:solidFill>
                <a:latin typeface="Arial (Body)"/>
              </a:rPr>
              <a:t>8.00%</a:t>
            </a:r>
            <a:endParaRPr lang="en-US" b="1" dirty="0">
              <a:solidFill>
                <a:srgbClr val="FF0000"/>
              </a:solidFill>
              <a:latin typeface="Arial (Body)"/>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29" name="TextBox 28"/>
          <p:cNvSpPr txBox="1"/>
          <p:nvPr/>
        </p:nvSpPr>
        <p:spPr>
          <a:xfrm>
            <a:off x="1411044" y="2180346"/>
            <a:ext cx="1043007" cy="251159"/>
          </a:xfrm>
          <a:prstGeom prst="rect">
            <a:avLst/>
          </a:prstGeom>
          <a:noFill/>
        </p:spPr>
        <p:txBody>
          <a:bodyPr wrap="square" rtlCol="0" anchor="ctr">
            <a:noAutofit/>
          </a:bodyPr>
          <a:lstStyle/>
          <a:p>
            <a:r>
              <a:rPr lang="en-US" b="1" dirty="0" smtClean="0">
                <a:latin typeface="Arial (Body)"/>
              </a:rPr>
              <a:t>13.06%</a:t>
            </a:r>
            <a:endParaRPr lang="en-US" b="1" dirty="0">
              <a:latin typeface="Arial (Body)"/>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4823" y="3872582"/>
            <a:ext cx="493478" cy="409984"/>
          </a:xfrm>
          <a:prstGeom prst="rect">
            <a:avLst/>
          </a:prstGeom>
          <a:noFill/>
        </p:spPr>
        <p:txBody>
          <a:bodyPr wrap="square" rtlCol="0">
            <a:noAutofit/>
          </a:bodyPr>
          <a:lstStyle/>
          <a:p>
            <a:r>
              <a:rPr lang="en-US" i="1" dirty="0" smtClean="0">
                <a:solidFill>
                  <a:srgbClr val="FFC000"/>
                </a:solidFill>
              </a:rPr>
              <a:t>50 bps</a:t>
            </a:r>
          </a:p>
        </p:txBody>
      </p:sp>
      <p:sp>
        <p:nvSpPr>
          <p:cNvPr id="32" name="TextBox 31"/>
          <p:cNvSpPr txBox="1"/>
          <p:nvPr/>
        </p:nvSpPr>
        <p:spPr>
          <a:xfrm>
            <a:off x="2510759" y="2848301"/>
            <a:ext cx="493478" cy="409984"/>
          </a:xfrm>
          <a:prstGeom prst="rect">
            <a:avLst/>
          </a:prstGeom>
          <a:noFill/>
          <a:ln>
            <a:noFill/>
          </a:ln>
        </p:spPr>
        <p:txBody>
          <a:bodyPr wrap="square" rtlCol="0">
            <a:noAutofit/>
          </a:bodyPr>
          <a:lstStyle/>
          <a:p>
            <a:r>
              <a:rPr lang="en-US" i="1" dirty="0" smtClean="0">
                <a:solidFill>
                  <a:schemeClr val="bg2"/>
                </a:solidFill>
              </a:rPr>
              <a:t>356</a:t>
            </a:r>
          </a:p>
          <a:p>
            <a:r>
              <a:rPr lang="en-US" i="1" dirty="0" smtClean="0">
                <a:solidFill>
                  <a:schemeClr val="bg2"/>
                </a:solidFill>
              </a:rPr>
              <a:t>bps</a:t>
            </a:r>
          </a:p>
        </p:txBody>
      </p:sp>
      <p:cxnSp>
        <p:nvCxnSpPr>
          <p:cNvPr id="40" name="Straight Connector 39"/>
          <p:cNvCxnSpPr/>
          <p:nvPr/>
        </p:nvCxnSpPr>
        <p:spPr bwMode="auto">
          <a:xfrm>
            <a:off x="2278329" y="2305926"/>
            <a:ext cx="5000" cy="334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Quantifying the </a:t>
            </a:r>
            <a:r>
              <a:rPr lang="en-US" dirty="0"/>
              <a:t>boundaries around credit losses and PPNR </a:t>
            </a:r>
            <a:r>
              <a:rPr lang="en-US" dirty="0" smtClean="0"/>
              <a:t>impairment with the CCAR </a:t>
            </a:r>
            <a:r>
              <a:rPr lang="en-US" dirty="0"/>
              <a:t>2015 </a:t>
            </a:r>
            <a:r>
              <a:rPr lang="en-US" dirty="0" smtClean="0"/>
              <a:t>results and capital adequacy limits</a:t>
            </a:r>
            <a:endParaRPr lang="en-US" dirty="0"/>
          </a:p>
        </p:txBody>
      </p:sp>
      <p:sp>
        <p:nvSpPr>
          <p:cNvPr id="33" name="TextBox 32"/>
          <p:cNvSpPr txBox="1"/>
          <p:nvPr/>
        </p:nvSpPr>
        <p:spPr>
          <a:xfrm>
            <a:off x="440722" y="1438054"/>
            <a:ext cx="450651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r>
              <a:rPr lang="en-US" b="1" dirty="0" smtClean="0">
                <a:solidFill>
                  <a:srgbClr val="FFC000"/>
                </a:solidFill>
                <a:latin typeface="Arial (Body)"/>
              </a:rPr>
              <a:t>Proposed amber trigger </a:t>
            </a:r>
            <a:r>
              <a:rPr lang="en-US" dirty="0" smtClean="0">
                <a:solidFill>
                  <a:srgbClr val="FFC000"/>
                </a:solidFill>
                <a:latin typeface="Arial (Body)"/>
              </a:rPr>
              <a:t>SHUSA </a:t>
            </a:r>
            <a:r>
              <a:rPr lang="en-US" dirty="0">
                <a:solidFill>
                  <a:srgbClr val="FFC000"/>
                </a:solidFill>
                <a:latin typeface="Arial (Body)"/>
              </a:rPr>
              <a:t>internal post-stress minimum</a:t>
            </a:r>
            <a:endParaRPr lang="en-US" baseline="30000" dirty="0">
              <a:solidFill>
                <a:srgbClr val="FFC000"/>
              </a:solidFill>
              <a:latin typeface="Arial (Body)"/>
            </a:endParaRPr>
          </a:p>
        </p:txBody>
      </p:sp>
      <p:sp>
        <p:nvSpPr>
          <p:cNvPr id="37" name="TextBox 36"/>
          <p:cNvSpPr txBox="1"/>
          <p:nvPr/>
        </p:nvSpPr>
        <p:spPr>
          <a:xfrm>
            <a:off x="1611633" y="4200631"/>
            <a:ext cx="641828" cy="158826"/>
          </a:xfrm>
          <a:prstGeom prst="rect">
            <a:avLst/>
          </a:prstGeom>
          <a:solidFill>
            <a:schemeClr val="bg1"/>
          </a:solidFill>
        </p:spPr>
        <p:txBody>
          <a:bodyPr wrap="square" lIns="0" tIns="0" rIns="0" bIns="0" rtlCol="0" anchor="ctr">
            <a:noAutofit/>
          </a:bodyPr>
          <a:lstStyle/>
          <a:p>
            <a:r>
              <a:rPr lang="en-US" b="1" dirty="0" smtClean="0">
                <a:solidFill>
                  <a:srgbClr val="FFC000"/>
                </a:solidFill>
                <a:latin typeface="Arial (Body)"/>
              </a:rPr>
              <a:t>9.00%</a:t>
            </a:r>
            <a:endParaRPr lang="en-US" b="1" dirty="0">
              <a:solidFill>
                <a:srgbClr val="FFC000"/>
              </a:solidFill>
              <a:latin typeface="Arial (Body)"/>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r>
              <a:rPr lang="en-US" b="1" dirty="0" smtClean="0">
                <a:latin typeface="Arial (Body)"/>
              </a:rPr>
              <a:t>Regulatory post-stress minimum</a:t>
            </a:r>
            <a:endParaRPr lang="en-US" baseline="30000" dirty="0">
              <a:latin typeface="Arial (Body)"/>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16310" y="5546554"/>
            <a:ext cx="832474" cy="251159"/>
          </a:xfrm>
          <a:prstGeom prst="rect">
            <a:avLst/>
          </a:prstGeom>
          <a:noFill/>
        </p:spPr>
        <p:txBody>
          <a:bodyPr wrap="square" rtlCol="0" anchor="ctr">
            <a:noAutofit/>
          </a:bodyPr>
          <a:lstStyle/>
          <a:p>
            <a:r>
              <a:rPr lang="en-US" b="1" dirty="0" smtClean="0">
                <a:latin typeface="Arial (Body)"/>
              </a:rPr>
              <a:t>6.00%</a:t>
            </a:r>
            <a:endParaRPr lang="en-US" b="1" dirty="0">
              <a:latin typeface="Arial (Body)"/>
            </a:endParaRPr>
          </a:p>
        </p:txBody>
      </p:sp>
      <p:sp>
        <p:nvSpPr>
          <p:cNvPr id="43" name="TextBox 42"/>
          <p:cNvSpPr txBox="1"/>
          <p:nvPr/>
        </p:nvSpPr>
        <p:spPr>
          <a:xfrm>
            <a:off x="2941402" y="4248625"/>
            <a:ext cx="959124" cy="438358"/>
          </a:xfrm>
          <a:prstGeom prst="rect">
            <a:avLst/>
          </a:prstGeom>
          <a:noFill/>
        </p:spPr>
        <p:txBody>
          <a:bodyPr wrap="square" rtlCol="0">
            <a:noAutofit/>
          </a:bodyPr>
          <a:lstStyle/>
          <a:p>
            <a:pPr algn="ctr"/>
            <a:r>
              <a:rPr lang="en-US" b="1" dirty="0" smtClean="0">
                <a:solidFill>
                  <a:schemeClr val="accent1"/>
                </a:solidFill>
              </a:rPr>
              <a:t>Capital surplus for red –  $1,350MM</a:t>
            </a:r>
            <a:r>
              <a:rPr lang="en-US" b="1" baseline="30000" dirty="0" smtClean="0">
                <a:solidFill>
                  <a:schemeClr val="accent1"/>
                </a:solidFill>
              </a:rPr>
              <a:t>1</a:t>
            </a:r>
            <a:r>
              <a:rPr lang="en-US" b="1" dirty="0" smtClean="0">
                <a:solidFill>
                  <a:schemeClr val="accent1"/>
                </a:solidFill>
              </a:rPr>
              <a:t> </a:t>
            </a:r>
            <a:endParaRPr lang="en-US" dirty="0" smtClean="0">
              <a:solidFill>
                <a:schemeClr val="accent1"/>
              </a:solidFill>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45" name="TextBox 44"/>
          <p:cNvSpPr txBox="1"/>
          <p:nvPr/>
        </p:nvSpPr>
        <p:spPr>
          <a:xfrm>
            <a:off x="2582951" y="4262812"/>
            <a:ext cx="493478" cy="409984"/>
          </a:xfrm>
          <a:prstGeom prst="rect">
            <a:avLst/>
          </a:prstGeom>
          <a:noFill/>
        </p:spPr>
        <p:txBody>
          <a:bodyPr wrap="square" rtlCol="0">
            <a:noAutofit/>
          </a:bodyPr>
          <a:lstStyle/>
          <a:p>
            <a:r>
              <a:rPr lang="en-US" i="1" dirty="0" smtClean="0">
                <a:solidFill>
                  <a:schemeClr val="accent1"/>
                </a:solidFill>
              </a:rPr>
              <a:t>150 bps</a:t>
            </a:r>
          </a:p>
        </p:txBody>
      </p:sp>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$650MM</a:t>
            </a:r>
            <a:endParaRPr lang="en-US" dirty="0">
              <a:solidFill>
                <a:srgbClr val="000000"/>
              </a:solidFill>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$1,150MM</a:t>
            </a:r>
            <a:endParaRPr lang="en-US" dirty="0">
              <a:solidFill>
                <a:srgbClr val="000000"/>
              </a:solidFill>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$6,375MM</a:t>
            </a:r>
            <a:endParaRPr lang="en-US" dirty="0">
              <a:solidFill>
                <a:srgbClr val="000000"/>
              </a:solidFill>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$1,225MM</a:t>
            </a:r>
            <a:endParaRPr lang="en-US" dirty="0">
              <a:solidFill>
                <a:srgbClr val="000000"/>
              </a:solidFill>
            </a:endParaRPr>
          </a:p>
        </p:txBody>
      </p:sp>
      <p:sp>
        <p:nvSpPr>
          <p:cNvPr id="53" name="TextBox 52"/>
          <p:cNvSpPr txBox="1"/>
          <p:nvPr/>
        </p:nvSpPr>
        <p:spPr>
          <a:xfrm rot="16200000">
            <a:off x="3079189"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$350MM</a:t>
            </a:r>
            <a:endParaRPr lang="en-US" dirty="0">
              <a:solidFill>
                <a:srgbClr val="000000"/>
              </a:solidFill>
            </a:endParaRPr>
          </a:p>
        </p:txBody>
      </p:sp>
      <p:sp>
        <p:nvSpPr>
          <p:cNvPr id="64" name="TextBox 63"/>
          <p:cNvSpPr txBox="1"/>
          <p:nvPr/>
        </p:nvSpPr>
        <p:spPr>
          <a:xfrm>
            <a:off x="4146634" y="1438054"/>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260271"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$22,025MM</a:t>
            </a:r>
            <a:endParaRPr lang="en-US" dirty="0">
              <a:solidFill>
                <a:schemeClr val="tx2"/>
              </a:solidFill>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$18,725MM</a:t>
            </a:r>
            <a:endParaRPr lang="en-US" dirty="0">
              <a:solidFill>
                <a:schemeClr val="tx2"/>
              </a:solidFill>
            </a:endParaRPr>
          </a:p>
        </p:txBody>
      </p:sp>
      <p:sp>
        <p:nvSpPr>
          <p:cNvPr id="68" name="TextBox 67"/>
          <p:cNvSpPr txBox="1"/>
          <p:nvPr/>
        </p:nvSpPr>
        <p:spPr>
          <a:xfrm>
            <a:off x="6243454" y="5150474"/>
            <a:ext cx="196588"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69" name="TextBox 68"/>
          <p:cNvSpPr txBox="1"/>
          <p:nvPr/>
        </p:nvSpPr>
        <p:spPr>
          <a:xfrm>
            <a:off x="7325737" y="5197086"/>
            <a:ext cx="312317"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70" name="TextBox 69"/>
          <p:cNvSpPr txBox="1"/>
          <p:nvPr/>
        </p:nvSpPr>
        <p:spPr>
          <a:xfrm>
            <a:off x="5294173" y="4363164"/>
            <a:ext cx="1045383" cy="357021"/>
          </a:xfrm>
          <a:prstGeom prst="rect">
            <a:avLst/>
          </a:prstGeom>
          <a:noFill/>
        </p:spPr>
        <p:txBody>
          <a:bodyPr wrap="square" rtlCol="0">
            <a:spAutoFit/>
          </a:bodyPr>
          <a:lstStyle/>
          <a:p>
            <a:r>
              <a:rPr lang="en-US" b="1" dirty="0" smtClean="0"/>
              <a:t>BHC Base</a:t>
            </a:r>
          </a:p>
          <a:p>
            <a:r>
              <a:rPr lang="en-US" b="1" dirty="0" smtClean="0"/>
              <a:t>$9,950MM</a:t>
            </a:r>
            <a:endParaRPr lang="en-US" b="1" dirty="0"/>
          </a:p>
        </p:txBody>
      </p:sp>
      <p:sp>
        <p:nvSpPr>
          <p:cNvPr id="71" name="TextBox 70"/>
          <p:cNvSpPr txBox="1"/>
          <p:nvPr/>
        </p:nvSpPr>
        <p:spPr>
          <a:xfrm>
            <a:off x="6375806" y="4363164"/>
            <a:ext cx="1045383" cy="357021"/>
          </a:xfrm>
          <a:prstGeom prst="rect">
            <a:avLst/>
          </a:prstGeom>
          <a:noFill/>
        </p:spPr>
        <p:txBody>
          <a:bodyPr wrap="square" rtlCol="0">
            <a:spAutoFit/>
          </a:bodyPr>
          <a:lstStyle/>
          <a:p>
            <a:r>
              <a:rPr lang="en-US" b="1" dirty="0" smtClean="0"/>
              <a:t>BHC Stress $6,275MM</a:t>
            </a:r>
            <a:endParaRPr lang="en-US" b="1" dirty="0"/>
          </a:p>
        </p:txBody>
      </p:sp>
      <p:sp>
        <p:nvSpPr>
          <p:cNvPr id="73" name="TextBox 72"/>
          <p:cNvSpPr txBox="1"/>
          <p:nvPr/>
        </p:nvSpPr>
        <p:spPr>
          <a:xfrm>
            <a:off x="4326709" y="4659773"/>
            <a:ext cx="1093016" cy="224677"/>
          </a:xfrm>
          <a:prstGeom prst="rect">
            <a:avLst/>
          </a:prstGeom>
          <a:noFill/>
        </p:spPr>
        <p:txBody>
          <a:bodyPr wrap="square" rtlCol="0">
            <a:spAutoFit/>
          </a:bodyPr>
          <a:lstStyle/>
          <a:p>
            <a:pPr algn="l"/>
            <a:r>
              <a:rPr lang="en-US" b="1" dirty="0" smtClean="0"/>
              <a:t>Total Revenue</a:t>
            </a:r>
            <a:endParaRPr lang="en-US" b="1" dirty="0"/>
          </a:p>
        </p:txBody>
      </p:sp>
      <p:sp>
        <p:nvSpPr>
          <p:cNvPr id="74" name="TextBox 73"/>
          <p:cNvSpPr txBox="1"/>
          <p:nvPr/>
        </p:nvSpPr>
        <p:spPr>
          <a:xfrm>
            <a:off x="4326709" y="4982495"/>
            <a:ext cx="1093016" cy="357021"/>
          </a:xfrm>
          <a:prstGeom prst="rect">
            <a:avLst/>
          </a:prstGeom>
          <a:noFill/>
        </p:spPr>
        <p:txBody>
          <a:bodyPr wrap="square" rtlCol="0">
            <a:spAutoFit/>
          </a:bodyPr>
          <a:lstStyle/>
          <a:p>
            <a:pPr algn="l"/>
            <a:r>
              <a:rPr lang="en-US" b="1" dirty="0" smtClean="0"/>
              <a:t>Expenses due to Op. risk</a:t>
            </a:r>
            <a:r>
              <a:rPr lang="en-US" b="1" baseline="30000" dirty="0" smtClean="0"/>
              <a:t>3</a:t>
            </a:r>
            <a:endParaRPr lang="en-US" b="1" dirty="0"/>
          </a:p>
        </p:txBody>
      </p:sp>
      <p:sp>
        <p:nvSpPr>
          <p:cNvPr id="75" name="TextBox 74"/>
          <p:cNvSpPr txBox="1"/>
          <p:nvPr/>
        </p:nvSpPr>
        <p:spPr>
          <a:xfrm>
            <a:off x="4326709" y="5279784"/>
            <a:ext cx="1093016" cy="357021"/>
          </a:xfrm>
          <a:prstGeom prst="rect">
            <a:avLst/>
          </a:prstGeom>
          <a:noFill/>
        </p:spPr>
        <p:txBody>
          <a:bodyPr wrap="square" rtlCol="0">
            <a:spAutoFit/>
          </a:bodyPr>
          <a:lstStyle/>
          <a:p>
            <a:pPr algn="l"/>
            <a:r>
              <a:rPr lang="en-US" b="1" dirty="0" smtClean="0"/>
              <a:t>Expenses due to RV</a:t>
            </a:r>
            <a:r>
              <a:rPr lang="en-US" b="1" baseline="30000" dirty="0" smtClean="0"/>
              <a:t>4</a:t>
            </a:r>
            <a:endParaRPr lang="en-US" b="1" dirty="0"/>
          </a:p>
        </p:txBody>
      </p:sp>
      <p:sp>
        <p:nvSpPr>
          <p:cNvPr id="76" name="TextBox 75"/>
          <p:cNvSpPr txBox="1"/>
          <p:nvPr/>
        </p:nvSpPr>
        <p:spPr>
          <a:xfrm>
            <a:off x="4326709" y="5550197"/>
            <a:ext cx="1093016" cy="357021"/>
          </a:xfrm>
          <a:prstGeom prst="rect">
            <a:avLst/>
          </a:prstGeom>
          <a:noFill/>
        </p:spPr>
        <p:txBody>
          <a:bodyPr wrap="square" rtlCol="0">
            <a:spAutoFit/>
          </a:bodyPr>
          <a:lstStyle/>
          <a:p>
            <a:pPr algn="l"/>
            <a:r>
              <a:rPr lang="en-US" b="1" dirty="0" smtClean="0"/>
              <a:t>Non-Interest Expense</a:t>
            </a:r>
            <a:endParaRPr lang="en-US" b="1" dirty="0"/>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$8,450MM</a:t>
            </a:r>
            <a:endParaRPr lang="en-US" dirty="0">
              <a:solidFill>
                <a:srgbClr val="000000"/>
              </a:solidFill>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$7,875MM</a:t>
            </a:r>
            <a:endParaRPr lang="en-US" dirty="0">
              <a:solidFill>
                <a:srgbClr val="000000"/>
              </a:solidFill>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$625MM</a:t>
            </a:r>
            <a:endParaRPr lang="en-US" dirty="0">
              <a:solidFill>
                <a:srgbClr val="000000"/>
              </a:solidFill>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$1,125MM</a:t>
            </a:r>
            <a:endParaRPr lang="en-US" dirty="0">
              <a:solidFill>
                <a:srgbClr val="000000"/>
              </a:solidFill>
            </a:endParaRPr>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$2,975MM</a:t>
            </a:r>
            <a:endParaRPr lang="en-US" dirty="0">
              <a:solidFill>
                <a:srgbClr val="000000"/>
              </a:solidFill>
            </a:endParaRPr>
          </a:p>
        </p:txBody>
      </p:sp>
      <p:sp>
        <p:nvSpPr>
          <p:cNvPr id="82" name="Rectangle 81"/>
          <p:cNvSpPr/>
          <p:nvPr/>
        </p:nvSpPr>
        <p:spPr bwMode="auto">
          <a:xfrm>
            <a:off x="6475141"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$3,450MM</a:t>
            </a:r>
            <a:endParaRPr lang="en-US" dirty="0">
              <a:solidFill>
                <a:srgbClr val="000000"/>
              </a:solidFill>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$3,300MM</a:t>
            </a:r>
            <a:endParaRPr lang="en-US" dirty="0">
              <a:solidFill>
                <a:schemeClr val="tx2"/>
              </a:solidFill>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$600MM</a:t>
            </a:r>
            <a:endParaRPr lang="en-US" dirty="0">
              <a:solidFill>
                <a:srgbClr val="000000"/>
              </a:solidFill>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$500MM</a:t>
            </a:r>
            <a:endParaRPr lang="en-US" dirty="0">
              <a:solidFill>
                <a:srgbClr val="000000"/>
              </a:solidFill>
            </a:endParaRPr>
          </a:p>
        </p:txBody>
      </p:sp>
      <p:sp>
        <p:nvSpPr>
          <p:cNvPr id="90" name="Rectangle 89"/>
          <p:cNvSpPr/>
          <p:nvPr/>
        </p:nvSpPr>
        <p:spPr bwMode="auto">
          <a:xfrm>
            <a:off x="7598268"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$475MM</a:t>
            </a:r>
            <a:endParaRPr lang="en-US" dirty="0">
              <a:solidFill>
                <a:srgbClr val="000000"/>
              </a:solidFill>
            </a:endParaRPr>
          </a:p>
        </p:txBody>
      </p:sp>
      <p:sp>
        <p:nvSpPr>
          <p:cNvPr id="91" name="TextBox 90"/>
          <p:cNvSpPr txBox="1"/>
          <p:nvPr/>
        </p:nvSpPr>
        <p:spPr>
          <a:xfrm>
            <a:off x="6055595" y="1881606"/>
            <a:ext cx="1685804" cy="224677"/>
          </a:xfrm>
          <a:prstGeom prst="rect">
            <a:avLst/>
          </a:prstGeom>
          <a:noFill/>
        </p:spPr>
        <p:txBody>
          <a:bodyPr wrap="square" rtlCol="0">
            <a:spAutoFit/>
          </a:bodyPr>
          <a:lstStyle/>
          <a:p>
            <a:r>
              <a:rPr lang="en-US" b="1" dirty="0" smtClean="0"/>
              <a:t>BHC Stress $9,750MM</a:t>
            </a:r>
            <a:endParaRPr lang="en-US" b="1" dirty="0"/>
          </a:p>
        </p:txBody>
      </p:sp>
      <p:sp>
        <p:nvSpPr>
          <p:cNvPr id="92" name="TextBox 91"/>
          <p:cNvSpPr txBox="1"/>
          <p:nvPr/>
        </p:nvSpPr>
        <p:spPr>
          <a:xfrm>
            <a:off x="7498933" y="4363164"/>
            <a:ext cx="1045383" cy="357021"/>
          </a:xfrm>
          <a:prstGeom prst="rect">
            <a:avLst/>
          </a:prstGeom>
          <a:noFill/>
        </p:spPr>
        <p:txBody>
          <a:bodyPr wrap="square" rtlCol="0">
            <a:spAutoFit/>
          </a:bodyPr>
          <a:lstStyle/>
          <a:p>
            <a:r>
              <a:rPr lang="en-US" b="1" dirty="0" smtClean="0"/>
              <a:t>Impairment</a:t>
            </a:r>
          </a:p>
          <a:p>
            <a:r>
              <a:rPr lang="en-US" b="1" dirty="0" smtClean="0"/>
              <a:t>$3,675MM</a:t>
            </a:r>
            <a:endParaRPr lang="en-US" b="1" dirty="0"/>
          </a:p>
        </p:txBody>
      </p:sp>
      <p:sp>
        <p:nvSpPr>
          <p:cNvPr id="11" name="Rectangle 10"/>
          <p:cNvSpPr/>
          <p:nvPr/>
        </p:nvSpPr>
        <p:spPr>
          <a:xfrm>
            <a:off x="4326710" y="2237731"/>
            <a:ext cx="1093015" cy="246221"/>
          </a:xfrm>
          <a:prstGeom prst="rect">
            <a:avLst/>
          </a:prstGeom>
        </p:spPr>
        <p:txBody>
          <a:bodyPr wrap="square">
            <a:spAutoFit/>
          </a:bodyPr>
          <a:lstStyle/>
          <a:p>
            <a:pPr algn="l" eaLnBrk="0" hangingPunct="0">
              <a:lnSpc>
                <a:spcPct val="100000"/>
              </a:lnSpc>
            </a:pPr>
            <a:r>
              <a:rPr lang="en-US" b="1" dirty="0">
                <a:solidFill>
                  <a:srgbClr val="000000"/>
                </a:solidFill>
              </a:rPr>
              <a:t>SCUSA Auto</a:t>
            </a:r>
            <a:r>
              <a:rPr lang="en-US" b="1" baseline="30000" dirty="0">
                <a:solidFill>
                  <a:srgbClr val="000000"/>
                </a:solidFill>
              </a:rPr>
              <a:t>2</a:t>
            </a:r>
            <a:r>
              <a:rPr lang="en-US" b="1" dirty="0">
                <a:solidFill>
                  <a:srgbClr val="000000"/>
                </a:solidFill>
              </a:rPr>
              <a:t> </a:t>
            </a:r>
          </a:p>
        </p:txBody>
      </p:sp>
      <p:sp>
        <p:nvSpPr>
          <p:cNvPr id="12" name="Rectangle 11"/>
          <p:cNvSpPr/>
          <p:nvPr/>
        </p:nvSpPr>
        <p:spPr>
          <a:xfrm>
            <a:off x="4326710" y="2758290"/>
            <a:ext cx="1066799" cy="357021"/>
          </a:xfrm>
          <a:prstGeom prst="rect">
            <a:avLst/>
          </a:prstGeom>
        </p:spPr>
        <p:txBody>
          <a:bodyPr wrap="square">
            <a:spAutoFit/>
          </a:bodyPr>
          <a:lstStyle/>
          <a:p>
            <a:pPr algn="l"/>
            <a:r>
              <a:rPr lang="en-US" b="1" dirty="0">
                <a:solidFill>
                  <a:srgbClr val="000000"/>
                </a:solidFill>
              </a:rPr>
              <a:t>SCUSA Unsecured </a:t>
            </a:r>
            <a:endParaRPr lang="en-US" b="1" dirty="0"/>
          </a:p>
        </p:txBody>
      </p:sp>
      <p:sp>
        <p:nvSpPr>
          <p:cNvPr id="13" name="Rectangle 12"/>
          <p:cNvSpPr/>
          <p:nvPr/>
        </p:nvSpPr>
        <p:spPr>
          <a:xfrm>
            <a:off x="4326710" y="3192795"/>
            <a:ext cx="1136983" cy="357021"/>
          </a:xfrm>
          <a:prstGeom prst="rect">
            <a:avLst/>
          </a:prstGeom>
        </p:spPr>
        <p:txBody>
          <a:bodyPr wrap="square">
            <a:spAutoFit/>
          </a:bodyPr>
          <a:lstStyle/>
          <a:p>
            <a:pPr algn="l"/>
            <a:r>
              <a:rPr lang="en-US" b="1" dirty="0">
                <a:solidFill>
                  <a:srgbClr val="000000"/>
                </a:solidFill>
              </a:rPr>
              <a:t>SBNA Retail + Other </a:t>
            </a:r>
            <a:endParaRPr lang="en-US" b="1" dirty="0"/>
          </a:p>
        </p:txBody>
      </p:sp>
      <p:sp>
        <p:nvSpPr>
          <p:cNvPr id="16" name="Rectangle 15"/>
          <p:cNvSpPr/>
          <p:nvPr/>
        </p:nvSpPr>
        <p:spPr>
          <a:xfrm>
            <a:off x="4326710" y="3574865"/>
            <a:ext cx="1093012" cy="357021"/>
          </a:xfrm>
          <a:prstGeom prst="rect">
            <a:avLst/>
          </a:prstGeom>
        </p:spPr>
        <p:txBody>
          <a:bodyPr wrap="square">
            <a:spAutoFit/>
          </a:bodyPr>
          <a:lstStyle/>
          <a:p>
            <a:pPr algn="l"/>
            <a:r>
              <a:rPr lang="en-US" b="1" dirty="0">
                <a:solidFill>
                  <a:srgbClr val="000000"/>
                </a:solidFill>
              </a:rPr>
              <a:t>SBNA Wholesale </a:t>
            </a:r>
            <a:endParaRPr lang="en-US" b="1" dirty="0"/>
          </a:p>
        </p:txBody>
      </p:sp>
      <p:sp>
        <p:nvSpPr>
          <p:cNvPr id="23" name="Rectangle 22"/>
          <p:cNvSpPr/>
          <p:nvPr/>
        </p:nvSpPr>
        <p:spPr>
          <a:xfrm>
            <a:off x="4339817" y="3990784"/>
            <a:ext cx="1066798" cy="224677"/>
          </a:xfrm>
          <a:prstGeom prst="rect">
            <a:avLst/>
          </a:prstGeom>
        </p:spPr>
        <p:txBody>
          <a:bodyPr wrap="square">
            <a:spAutoFit/>
          </a:bodyPr>
          <a:lstStyle/>
          <a:p>
            <a:pPr algn="l"/>
            <a:r>
              <a:rPr lang="en-US" b="1" dirty="0">
                <a:solidFill>
                  <a:srgbClr val="000000"/>
                </a:solidFill>
              </a:rPr>
              <a:t>GBM</a:t>
            </a:r>
            <a:endParaRPr lang="en-US" b="1" dirty="0"/>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9" name="Freeform 98"/>
          <p:cNvSpPr/>
          <p:nvPr/>
        </p:nvSpPr>
        <p:spPr bwMode="auto">
          <a:xfrm>
            <a:off x="8506622" y="474078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Box 103"/>
          <p:cNvSpPr txBox="1"/>
          <p:nvPr/>
        </p:nvSpPr>
        <p:spPr>
          <a:xfrm>
            <a:off x="8549842" y="2240327"/>
            <a:ext cx="545342" cy="224677"/>
          </a:xfrm>
          <a:prstGeom prst="rect">
            <a:avLst/>
          </a:prstGeom>
          <a:noFill/>
        </p:spPr>
        <p:txBody>
          <a:bodyPr wrap="none" rtlCol="0">
            <a:spAutoFit/>
          </a:bodyPr>
          <a:lstStyle/>
          <a:p>
            <a:r>
              <a:rPr lang="en-US" dirty="0" smtClean="0">
                <a:solidFill>
                  <a:schemeClr val="tx2"/>
                </a:solidFill>
              </a:rPr>
              <a:t>45.5%</a:t>
            </a:r>
            <a:endParaRPr lang="en-US" dirty="0">
              <a:solidFill>
                <a:schemeClr val="tx2"/>
              </a:solidFill>
            </a:endParaRPr>
          </a:p>
        </p:txBody>
      </p:sp>
      <p:sp>
        <p:nvSpPr>
          <p:cNvPr id="105" name="TextBox 104"/>
          <p:cNvSpPr txBox="1"/>
          <p:nvPr/>
        </p:nvSpPr>
        <p:spPr>
          <a:xfrm>
            <a:off x="8585109" y="2824462"/>
            <a:ext cx="474810" cy="224677"/>
          </a:xfrm>
          <a:prstGeom prst="rect">
            <a:avLst/>
          </a:prstGeom>
          <a:noFill/>
        </p:spPr>
        <p:txBody>
          <a:bodyPr wrap="none" rtlCol="0">
            <a:spAutoFit/>
          </a:bodyPr>
          <a:lstStyle/>
          <a:p>
            <a:r>
              <a:rPr lang="en-US" dirty="0" smtClean="0">
                <a:solidFill>
                  <a:schemeClr val="tx2"/>
                </a:solidFill>
              </a:rPr>
              <a:t>8.1%</a:t>
            </a:r>
            <a:endParaRPr lang="en-US" dirty="0">
              <a:solidFill>
                <a:schemeClr val="tx2"/>
              </a:solidFill>
            </a:endParaRPr>
          </a:p>
        </p:txBody>
      </p:sp>
      <p:sp>
        <p:nvSpPr>
          <p:cNvPr id="106" name="TextBox 105"/>
          <p:cNvSpPr txBox="1"/>
          <p:nvPr/>
        </p:nvSpPr>
        <p:spPr>
          <a:xfrm>
            <a:off x="8585107" y="3255048"/>
            <a:ext cx="474810" cy="224677"/>
          </a:xfrm>
          <a:prstGeom prst="rect">
            <a:avLst/>
          </a:prstGeom>
          <a:noFill/>
        </p:spPr>
        <p:txBody>
          <a:bodyPr wrap="none" rtlCol="0">
            <a:spAutoFit/>
          </a:bodyPr>
          <a:lstStyle/>
          <a:p>
            <a:r>
              <a:rPr lang="en-US" dirty="0" smtClean="0">
                <a:solidFill>
                  <a:schemeClr val="tx2"/>
                </a:solidFill>
              </a:rPr>
              <a:t>4.7%</a:t>
            </a:r>
            <a:endParaRPr lang="en-US" dirty="0">
              <a:solidFill>
                <a:schemeClr val="tx2"/>
              </a:solidFill>
            </a:endParaRPr>
          </a:p>
        </p:txBody>
      </p:sp>
      <p:sp>
        <p:nvSpPr>
          <p:cNvPr id="107" name="TextBox 106"/>
          <p:cNvSpPr txBox="1"/>
          <p:nvPr/>
        </p:nvSpPr>
        <p:spPr>
          <a:xfrm>
            <a:off x="8585108" y="3658607"/>
            <a:ext cx="474810" cy="224677"/>
          </a:xfrm>
          <a:prstGeom prst="rect">
            <a:avLst/>
          </a:prstGeom>
          <a:noFill/>
        </p:spPr>
        <p:txBody>
          <a:bodyPr wrap="none" rtlCol="0">
            <a:spAutoFit/>
          </a:bodyPr>
          <a:lstStyle/>
          <a:p>
            <a:r>
              <a:rPr lang="en-US" dirty="0" smtClean="0">
                <a:solidFill>
                  <a:schemeClr val="tx2"/>
                </a:solidFill>
              </a:rPr>
              <a:t>8.7%</a:t>
            </a:r>
            <a:endParaRPr lang="en-US" dirty="0">
              <a:solidFill>
                <a:schemeClr val="tx2"/>
              </a:solidFill>
            </a:endParaRPr>
          </a:p>
        </p:txBody>
      </p:sp>
      <p:sp>
        <p:nvSpPr>
          <p:cNvPr id="108" name="TextBox 107"/>
          <p:cNvSpPr txBox="1"/>
          <p:nvPr/>
        </p:nvSpPr>
        <p:spPr>
          <a:xfrm>
            <a:off x="8585108" y="3983428"/>
            <a:ext cx="474810" cy="224677"/>
          </a:xfrm>
          <a:prstGeom prst="rect">
            <a:avLst/>
          </a:prstGeom>
          <a:noFill/>
        </p:spPr>
        <p:txBody>
          <a:bodyPr wrap="none" rtlCol="0">
            <a:spAutoFit/>
          </a:bodyPr>
          <a:lstStyle/>
          <a:p>
            <a:r>
              <a:rPr lang="en-US" dirty="0" smtClean="0">
                <a:solidFill>
                  <a:schemeClr val="tx2"/>
                </a:solidFill>
              </a:rPr>
              <a:t>2.5%</a:t>
            </a:r>
            <a:endParaRPr lang="en-US" dirty="0">
              <a:solidFill>
                <a:schemeClr val="tx2"/>
              </a:solidFill>
            </a:endParaRPr>
          </a:p>
        </p:txBody>
      </p:sp>
      <p:sp>
        <p:nvSpPr>
          <p:cNvPr id="109" name="TextBox 108"/>
          <p:cNvSpPr txBox="1"/>
          <p:nvPr/>
        </p:nvSpPr>
        <p:spPr>
          <a:xfrm>
            <a:off x="8549843" y="4719886"/>
            <a:ext cx="545342" cy="224677"/>
          </a:xfrm>
          <a:prstGeom prst="rect">
            <a:avLst/>
          </a:prstGeom>
          <a:noFill/>
        </p:spPr>
        <p:txBody>
          <a:bodyPr wrap="none" rtlCol="0">
            <a:spAutoFit/>
          </a:bodyPr>
          <a:lstStyle/>
          <a:p>
            <a:r>
              <a:rPr lang="en-US" dirty="0" smtClean="0">
                <a:solidFill>
                  <a:schemeClr val="tx2"/>
                </a:solidFill>
              </a:rPr>
              <a:t>23.5%</a:t>
            </a:r>
            <a:endParaRPr lang="en-US" dirty="0">
              <a:solidFill>
                <a:schemeClr val="tx2"/>
              </a:solidFill>
            </a:endParaRPr>
          </a:p>
        </p:txBody>
      </p:sp>
      <p:sp>
        <p:nvSpPr>
          <p:cNvPr id="110" name="TextBox 109"/>
          <p:cNvSpPr txBox="1"/>
          <p:nvPr/>
        </p:nvSpPr>
        <p:spPr>
          <a:xfrm>
            <a:off x="8585108" y="5016136"/>
            <a:ext cx="474810" cy="224677"/>
          </a:xfrm>
          <a:prstGeom prst="rect">
            <a:avLst/>
          </a:prstGeom>
          <a:noFill/>
        </p:spPr>
        <p:txBody>
          <a:bodyPr wrap="none" rtlCol="0">
            <a:spAutoFit/>
          </a:bodyPr>
          <a:lstStyle/>
          <a:p>
            <a:r>
              <a:rPr lang="en-US" dirty="0" smtClean="0">
                <a:solidFill>
                  <a:schemeClr val="tx2"/>
                </a:solidFill>
              </a:rPr>
              <a:t>3.7%</a:t>
            </a:r>
            <a:endParaRPr lang="en-US" dirty="0">
              <a:solidFill>
                <a:schemeClr val="tx2"/>
              </a:solidFill>
            </a:endParaRPr>
          </a:p>
        </p:txBody>
      </p:sp>
      <p:sp>
        <p:nvSpPr>
          <p:cNvPr id="111" name="TextBox 110"/>
          <p:cNvSpPr txBox="1"/>
          <p:nvPr/>
        </p:nvSpPr>
        <p:spPr>
          <a:xfrm>
            <a:off x="8585108" y="5274043"/>
            <a:ext cx="474810" cy="224677"/>
          </a:xfrm>
          <a:prstGeom prst="rect">
            <a:avLst/>
          </a:prstGeom>
          <a:noFill/>
        </p:spPr>
        <p:txBody>
          <a:bodyPr wrap="none" rtlCol="0">
            <a:spAutoFit/>
          </a:bodyPr>
          <a:lstStyle/>
          <a:p>
            <a:r>
              <a:rPr lang="en-US" dirty="0" smtClean="0">
                <a:solidFill>
                  <a:schemeClr val="tx2"/>
                </a:solidFill>
              </a:rPr>
              <a:t>3.4%</a:t>
            </a:r>
            <a:endParaRPr lang="en-US" dirty="0">
              <a:solidFill>
                <a:schemeClr val="tx2"/>
              </a:solidFill>
            </a:endParaRPr>
          </a:p>
        </p:txBody>
      </p:sp>
      <p:sp>
        <p:nvSpPr>
          <p:cNvPr id="112" name="TextBox 111"/>
          <p:cNvSpPr txBox="1"/>
          <p:nvPr/>
        </p:nvSpPr>
        <p:spPr>
          <a:xfrm>
            <a:off x="8414738" y="1777013"/>
            <a:ext cx="842902" cy="489365"/>
          </a:xfrm>
          <a:prstGeom prst="rect">
            <a:avLst/>
          </a:prstGeom>
          <a:noFill/>
        </p:spPr>
        <p:txBody>
          <a:bodyPr wrap="square" rtlCol="0">
            <a:spAutoFit/>
          </a:bodyPr>
          <a:lstStyle/>
          <a:p>
            <a:r>
              <a:rPr lang="en-US" b="1" dirty="0" smtClean="0">
                <a:solidFill>
                  <a:schemeClr val="tx2"/>
                </a:solidFill>
              </a:rPr>
              <a:t>Capital surplus allocation</a:t>
            </a:r>
            <a:endParaRPr lang="en-US" b="1" dirty="0">
              <a:solidFill>
                <a:schemeClr val="tx2"/>
              </a:solidFill>
            </a:endParaRPr>
          </a:p>
        </p:txBody>
      </p:sp>
      <p:sp>
        <p:nvSpPr>
          <p:cNvPr id="113" name="TextBox 112"/>
          <p:cNvSpPr txBox="1"/>
          <p:nvPr/>
        </p:nvSpPr>
        <p:spPr>
          <a:xfrm>
            <a:off x="8432824" y="5635237"/>
            <a:ext cx="779381" cy="224677"/>
          </a:xfrm>
          <a:prstGeom prst="rect">
            <a:avLst/>
          </a:prstGeom>
          <a:noFill/>
        </p:spPr>
        <p:txBody>
          <a:bodyPr wrap="none" rtlCol="0">
            <a:spAutoFit/>
          </a:bodyPr>
          <a:lstStyle/>
          <a:p>
            <a:r>
              <a:rPr lang="en-US" dirty="0" smtClean="0">
                <a:solidFill>
                  <a:schemeClr val="tx2"/>
                </a:solidFill>
              </a:rPr>
              <a:t>[Excluded]</a:t>
            </a:r>
            <a:endParaRPr lang="en-US" dirty="0">
              <a:solidFill>
                <a:schemeClr val="tx2"/>
              </a:solidFill>
            </a:endParaRPr>
          </a:p>
        </p:txBody>
      </p:sp>
      <p:sp>
        <p:nvSpPr>
          <p:cNvPr id="114" name="Footnote"/>
          <p:cNvSpPr/>
          <p:nvPr/>
        </p:nvSpPr>
        <p:spPr bwMode="auto">
          <a:xfrm>
            <a:off x="452438" y="6241026"/>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 – SHUSA Capital Aggregation Tool, all numbers are approximations</a:t>
            </a:r>
          </a:p>
          <a:p>
            <a:pPr marL="228600" indent="-228600"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228600" indent="-228600"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228600" indent="-228600"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228600" indent="-228600"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2" name="Group 1"/>
          <p:cNvGrpSpPr/>
          <p:nvPr/>
        </p:nvGrpSpPr>
        <p:grpSpPr>
          <a:xfrm>
            <a:off x="8038183" y="158236"/>
            <a:ext cx="1296289" cy="166806"/>
            <a:chOff x="392528" y="2013540"/>
            <a:chExt cx="8683626" cy="762000"/>
          </a:xfrm>
        </p:grpSpPr>
        <p:sp>
          <p:nvSpPr>
            <p:cNvPr id="84" name="AutoShape 14"/>
            <p:cNvSpPr>
              <a:spLocks noChangeArrowheads="1"/>
            </p:cNvSpPr>
            <p:nvPr/>
          </p:nvSpPr>
          <p:spPr bwMode="gray">
            <a:xfrm>
              <a:off x="467242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5" name="AutoShape 15"/>
            <p:cNvSpPr>
              <a:spLocks noChangeArrowheads="1"/>
            </p:cNvSpPr>
            <p:nvPr/>
          </p:nvSpPr>
          <p:spPr bwMode="gray">
            <a:xfrm>
              <a:off x="253247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6"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11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Tree>
    <p:extLst>
      <p:ext uri="{BB962C8B-B14F-4D97-AF65-F5344CB8AC3E}">
        <p14:creationId xmlns:p14="http://schemas.microsoft.com/office/powerpoint/2010/main" val="541016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1221249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8682"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r>
              <a:rPr lang="en-GB" dirty="0" smtClean="0"/>
              <a:t>Deriving </a:t>
            </a:r>
            <a:r>
              <a:rPr lang="en-US" altLang="zh-CN" dirty="0" smtClean="0">
                <a:ea typeface="Arial Unicode MS" pitchFamily="34" charset="-128"/>
                <a:cs typeface="Arial" charset="0"/>
              </a:rPr>
              <a:t>historical </a:t>
            </a:r>
            <a:r>
              <a:rPr lang="en-US" altLang="zh-CN" dirty="0">
                <a:ea typeface="Arial Unicode MS" pitchFamily="34" charset="-128"/>
                <a:cs typeface="Arial" charset="0"/>
              </a:rPr>
              <a:t>relativities between baseline and </a:t>
            </a:r>
            <a:r>
              <a:rPr lang="en-US" altLang="zh-CN" dirty="0" smtClean="0">
                <a:ea typeface="Arial Unicode MS" pitchFamily="34" charset="-128"/>
                <a:cs typeface="Arial" charset="0"/>
              </a:rPr>
              <a:t>stress</a:t>
            </a:r>
            <a:br>
              <a:rPr lang="en-US" altLang="zh-CN" dirty="0" smtClean="0">
                <a:ea typeface="Arial Unicode MS" pitchFamily="34" charset="-128"/>
                <a:cs typeface="Arial" charset="0"/>
              </a:rPr>
            </a:br>
            <a:r>
              <a:rPr lang="en-US" altLang="zh-CN" b="0" dirty="0" smtClean="0">
                <a:solidFill>
                  <a:srgbClr val="FF0000"/>
                </a:solidFill>
                <a:ea typeface="Arial Unicode MS" pitchFamily="34" charset="-128"/>
                <a:cs typeface="Arial" charset="0"/>
              </a:rPr>
              <a:t>Example: </a:t>
            </a:r>
            <a:r>
              <a:rPr lang="en-GB" b="0" dirty="0" smtClean="0">
                <a:solidFill>
                  <a:srgbClr val="FF0000"/>
                </a:solidFill>
              </a:rPr>
              <a:t>SBNA C&amp;I</a:t>
            </a:r>
            <a:endParaRPr lang="en-GB" b="0" dirty="0">
              <a:solidFill>
                <a:srgbClr val="FF0000"/>
              </a:solidFill>
            </a:endParaRPr>
          </a:p>
        </p:txBody>
      </p:sp>
      <p:sp>
        <p:nvSpPr>
          <p:cNvPr id="221189" name="Rectangle 6"/>
          <p:cNvSpPr>
            <a:spLocks noChangeArrowheads="1"/>
          </p:cNvSpPr>
          <p:nvPr/>
        </p:nvSpPr>
        <p:spPr bwMode="gray">
          <a:xfrm>
            <a:off x="45878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 – 1Q2015</a:t>
            </a:r>
            <a:endParaRPr lang="en-GB" sz="1200" dirty="0">
              <a:solidFill>
                <a:schemeClr val="accent1"/>
              </a:solidFill>
              <a:cs typeface="Arial" charset="0"/>
            </a:endParaRPr>
          </a:p>
        </p:txBody>
      </p:sp>
      <p:cxnSp>
        <p:nvCxnSpPr>
          <p:cNvPr id="25" name="Straight Connector 24"/>
          <p:cNvCxnSpPr/>
          <p:nvPr>
            <p:custDataLst>
              <p:tags r:id="rId4"/>
            </p:custDataLst>
          </p:nvPr>
        </p:nvCxnSpPr>
        <p:spPr bwMode="gray">
          <a:xfrm>
            <a:off x="738188" y="4010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8" name="Straight Connector 47"/>
          <p:cNvCxnSpPr/>
          <p:nvPr>
            <p:custDataLst>
              <p:tags r:id="rId5"/>
            </p:custDataLst>
          </p:nvPr>
        </p:nvCxnSpPr>
        <p:spPr bwMode="gray">
          <a:xfrm>
            <a:off x="738188" y="4391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1" name="Straight Connector 10"/>
          <p:cNvCxnSpPr/>
          <p:nvPr>
            <p:custDataLst>
              <p:tags r:id="rId6"/>
            </p:custDataLst>
          </p:nvPr>
        </p:nvCxnSpPr>
        <p:spPr bwMode="gray">
          <a:xfrm>
            <a:off x="738188" y="4772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7"/>
            </p:custDataLst>
          </p:nvPr>
        </p:nvCxnSpPr>
        <p:spPr bwMode="gray">
          <a:xfrm>
            <a:off x="738188" y="5153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9" name="Straight Connector 28"/>
          <p:cNvCxnSpPr/>
          <p:nvPr>
            <p:custDataLst>
              <p:tags r:id="rId8"/>
            </p:custDataLst>
          </p:nvPr>
        </p:nvCxnSpPr>
        <p:spPr bwMode="gray">
          <a:xfrm>
            <a:off x="738188" y="1733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8" name="Straight Connector 27"/>
          <p:cNvCxnSpPr/>
          <p:nvPr>
            <p:custDataLst>
              <p:tags r:id="rId9"/>
            </p:custDataLst>
          </p:nvPr>
        </p:nvCxnSpPr>
        <p:spPr bwMode="gray">
          <a:xfrm>
            <a:off x="738188" y="2114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7" name="Straight Connector 26"/>
          <p:cNvCxnSpPr/>
          <p:nvPr>
            <p:custDataLst>
              <p:tags r:id="rId10"/>
            </p:custDataLst>
          </p:nvPr>
        </p:nvCxnSpPr>
        <p:spPr bwMode="gray">
          <a:xfrm>
            <a:off x="738188" y="2495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59" name="Straight Connector 58"/>
          <p:cNvCxnSpPr/>
          <p:nvPr>
            <p:custDataLst>
              <p:tags r:id="rId11"/>
            </p:custDataLst>
          </p:nvPr>
        </p:nvCxnSpPr>
        <p:spPr bwMode="gray">
          <a:xfrm>
            <a:off x="738188" y="28765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6" name="Straight Connector 25"/>
          <p:cNvCxnSpPr/>
          <p:nvPr>
            <p:custDataLst>
              <p:tags r:id="rId12"/>
            </p:custDataLst>
          </p:nvPr>
        </p:nvCxnSpPr>
        <p:spPr bwMode="gray">
          <a:xfrm>
            <a:off x="738188" y="3248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54" name="Straight Connector 53"/>
          <p:cNvCxnSpPr/>
          <p:nvPr>
            <p:custDataLst>
              <p:tags r:id="rId13"/>
            </p:custDataLst>
          </p:nvPr>
        </p:nvCxnSpPr>
        <p:spPr bwMode="gray">
          <a:xfrm>
            <a:off x="738188" y="36290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14"/>
            </p:custDataLst>
            <p:extLst>
              <p:ext uri="{D42A27DB-BD31-4B8C-83A1-F6EECF244321}">
                <p14:modId xmlns:p14="http://schemas.microsoft.com/office/powerpoint/2010/main" val="1877491676"/>
              </p:ext>
            </p:extLst>
          </p:nvPr>
        </p:nvGraphicFramePr>
        <p:xfrm>
          <a:off x="685799" y="1600200"/>
          <a:ext cx="4162488" cy="3657600"/>
        </p:xfrm>
        <a:graphic>
          <a:graphicData uri="http://schemas.openxmlformats.org/presentationml/2006/ole">
            <mc:AlternateContent xmlns:mc="http://schemas.openxmlformats.org/markup-compatibility/2006">
              <mc:Choice xmlns:v="urn:schemas-microsoft-com:vml" Requires="v">
                <p:oleObj spid="_x0000_s708683" name="Chart" r:id="rId47" imgW="4162488" imgH="3657600" progId="MSGraph.Chart.8">
                  <p:embed followColorScheme="full"/>
                </p:oleObj>
              </mc:Choice>
              <mc:Fallback>
                <p:oleObj name="Chart" r:id="rId47" imgW="4162488" imgH="3657600" progId="MSGraph.Chart.8">
                  <p:embed followColorScheme="full"/>
                  <p:pic>
                    <p:nvPicPr>
                      <p:cNvPr id="0" name=""/>
                      <p:cNvPicPr/>
                      <p:nvPr/>
                    </p:nvPicPr>
                    <p:blipFill>
                      <a:blip r:embed="rId48"/>
                      <a:stretch>
                        <a:fillRect/>
                      </a:stretch>
                    </p:blipFill>
                    <p:spPr>
                      <a:xfrm>
                        <a:off x="685799" y="1600200"/>
                        <a:ext cx="4162488" cy="3657600"/>
                      </a:xfrm>
                      <a:prstGeom prst="rect">
                        <a:avLst/>
                      </a:prstGeom>
                    </p:spPr>
                  </p:pic>
                </p:oleObj>
              </mc:Fallback>
            </mc:AlternateContent>
          </a:graphicData>
        </a:graphic>
      </p:graphicFrame>
      <p:sp>
        <p:nvSpPr>
          <p:cNvPr id="94" name="Text Placeholder 72"/>
          <p:cNvSpPr>
            <a:spLocks noGrp="1"/>
          </p:cNvSpPr>
          <p:nvPr>
            <p:custDataLst>
              <p:tags r:id="rId15"/>
            </p:custDataLst>
          </p:nvPr>
        </p:nvSpPr>
        <p:spPr bwMode="gray">
          <a:xfrm>
            <a:off x="504825" y="1657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08F9211-D27B-43B8-92F4-FD7D237C0804}" type="datetime'''''4''''''''''''''''''''''''''''''''''.''''''''5'''''''''''''">
              <a:rPr lang="en-US" sz="1000">
                <a:sym typeface="+mn-lt"/>
              </a:rPr>
              <a:pPr marL="0" indent="0" algn="r">
                <a:lnSpc>
                  <a:spcPct val="100000"/>
                </a:lnSpc>
                <a:spcBef>
                  <a:spcPct val="0"/>
                </a:spcBef>
              </a:pPr>
              <a:t>4.5</a:t>
            </a:fld>
            <a:endParaRPr lang="en-US" sz="1000" dirty="0">
              <a:sym typeface="+mn-lt"/>
            </a:endParaRPr>
          </a:p>
        </p:txBody>
      </p:sp>
      <p:sp>
        <p:nvSpPr>
          <p:cNvPr id="92" name="Text Placeholder 71"/>
          <p:cNvSpPr>
            <a:spLocks noGrp="1"/>
          </p:cNvSpPr>
          <p:nvPr>
            <p:custDataLst>
              <p:tags r:id="rId16"/>
            </p:custDataLst>
          </p:nvPr>
        </p:nvSpPr>
        <p:spPr bwMode="gray">
          <a:xfrm>
            <a:off x="504825" y="2038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2B7C463-5F7B-415E-8ACE-0B4C12AE53F7}" type="datetime'''''''''''''''4''''''''''''''''''''''''.0'''''''''''''''''">
              <a:rPr lang="en-US" sz="1000">
                <a:sym typeface="+mn-lt"/>
              </a:rPr>
              <a:pPr marL="0" indent="0" algn="r">
                <a:lnSpc>
                  <a:spcPct val="100000"/>
                </a:lnSpc>
                <a:spcBef>
                  <a:spcPct val="0"/>
                </a:spcBef>
              </a:pPr>
              <a:t>4.0</a:t>
            </a:fld>
            <a:endParaRPr lang="en-US" sz="1000" dirty="0">
              <a:sym typeface="+mn-lt"/>
            </a:endParaRPr>
          </a:p>
        </p:txBody>
      </p:sp>
      <p:sp>
        <p:nvSpPr>
          <p:cNvPr id="91" name="Text Placeholder 70"/>
          <p:cNvSpPr>
            <a:spLocks noGrp="1"/>
          </p:cNvSpPr>
          <p:nvPr>
            <p:custDataLst>
              <p:tags r:id="rId17"/>
            </p:custDataLst>
          </p:nvPr>
        </p:nvSpPr>
        <p:spPr bwMode="gray">
          <a:xfrm>
            <a:off x="504825" y="2419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D08ECCC-8735-4F40-BAED-EF5F46842A49}" type="datetime'''''''''3''''''.''''''5'''''''''''''''''''''''''''''''''''">
              <a:rPr lang="en-US" sz="1000">
                <a:sym typeface="+mn-lt"/>
              </a:rPr>
              <a:pPr marL="0" indent="0" algn="r">
                <a:lnSpc>
                  <a:spcPct val="100000"/>
                </a:lnSpc>
                <a:spcBef>
                  <a:spcPct val="0"/>
                </a:spcBef>
              </a:pPr>
              <a:t>3.5</a:t>
            </a:fld>
            <a:endParaRPr lang="en-US" sz="1000" dirty="0">
              <a:sym typeface="+mn-lt"/>
            </a:endParaRPr>
          </a:p>
        </p:txBody>
      </p:sp>
      <p:sp>
        <p:nvSpPr>
          <p:cNvPr id="126" name="Text Placeholder 40"/>
          <p:cNvSpPr>
            <a:spLocks noGrp="1"/>
          </p:cNvSpPr>
          <p:nvPr>
            <p:custDataLst>
              <p:tags r:id="rId18"/>
            </p:custDataLst>
          </p:nvPr>
        </p:nvSpPr>
        <p:spPr bwMode="gray">
          <a:xfrm>
            <a:off x="504825" y="28003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11AFBB5-A09E-4C5F-8943-DE56715CFC95}" type="datetime'''''3''''''''''''''''''''''''''''''''.0'''''''''''">
              <a:rPr lang="en-US" sz="1000">
                <a:sym typeface="+mn-lt"/>
              </a:rPr>
              <a:pPr marL="0" indent="0" algn="r">
                <a:lnSpc>
                  <a:spcPct val="100000"/>
                </a:lnSpc>
                <a:spcBef>
                  <a:spcPct val="0"/>
                </a:spcBef>
              </a:pPr>
              <a:t>3.0</a:t>
            </a:fld>
            <a:endParaRPr lang="en-US" sz="1000" dirty="0">
              <a:sym typeface="+mn-lt"/>
            </a:endParaRPr>
          </a:p>
        </p:txBody>
      </p:sp>
      <p:sp>
        <p:nvSpPr>
          <p:cNvPr id="90" name="Text Placeholder 69"/>
          <p:cNvSpPr>
            <a:spLocks noGrp="1"/>
          </p:cNvSpPr>
          <p:nvPr>
            <p:custDataLst>
              <p:tags r:id="rId19"/>
            </p:custDataLst>
          </p:nvPr>
        </p:nvSpPr>
        <p:spPr bwMode="gray">
          <a:xfrm>
            <a:off x="504825" y="3171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F09BCC2-1838-4937-96BD-FE87F8B07807}" type="datetime'''''''''''''''''2''''''''''.''5'''''''''''''''''">
              <a:rPr lang="en-US" sz="1000">
                <a:sym typeface="+mn-lt"/>
              </a:rPr>
              <a:pPr marL="0" indent="0" algn="r">
                <a:lnSpc>
                  <a:spcPct val="100000"/>
                </a:lnSpc>
                <a:spcBef>
                  <a:spcPct val="0"/>
                </a:spcBef>
              </a:pPr>
              <a:t>2.5</a:t>
            </a:fld>
            <a:endParaRPr lang="en-US" sz="1000" dirty="0">
              <a:sym typeface="+mn-lt"/>
            </a:endParaRPr>
          </a:p>
        </p:txBody>
      </p:sp>
      <p:sp>
        <p:nvSpPr>
          <p:cNvPr id="121" name="Text Placeholder 35"/>
          <p:cNvSpPr>
            <a:spLocks noGrp="1"/>
          </p:cNvSpPr>
          <p:nvPr>
            <p:custDataLst>
              <p:tags r:id="rId20"/>
            </p:custDataLst>
          </p:nvPr>
        </p:nvSpPr>
        <p:spPr bwMode="gray">
          <a:xfrm>
            <a:off x="504825" y="3552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62AE38A-E7BB-4024-8CF8-CB583C10B124}" type="datetime'''''''''''2''''''''''''''''''''''''''''.''''''''0'''">
              <a:rPr lang="en-US" sz="1000">
                <a:sym typeface="+mn-lt"/>
              </a:rPr>
              <a:pPr marL="0" indent="0" algn="r">
                <a:lnSpc>
                  <a:spcPct val="100000"/>
                </a:lnSpc>
                <a:spcBef>
                  <a:spcPct val="0"/>
                </a:spcBef>
              </a:pPr>
              <a:t>2.0</a:t>
            </a:fld>
            <a:endParaRPr lang="en-US" sz="1000" dirty="0">
              <a:sym typeface="+mn-lt"/>
            </a:endParaRPr>
          </a:p>
        </p:txBody>
      </p:sp>
      <p:sp>
        <p:nvSpPr>
          <p:cNvPr id="89" name="Text Placeholder 68"/>
          <p:cNvSpPr>
            <a:spLocks noGrp="1"/>
          </p:cNvSpPr>
          <p:nvPr>
            <p:custDataLst>
              <p:tags r:id="rId21"/>
            </p:custDataLst>
          </p:nvPr>
        </p:nvSpPr>
        <p:spPr bwMode="gray">
          <a:xfrm>
            <a:off x="504825" y="3933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1EF1914-846B-47E3-8BC5-A53730800B1C}" type="datetime'''''''''''''''''''1''''''''''''''.''''''''''''''''''5'''''">
              <a:rPr lang="en-US" sz="1000">
                <a:sym typeface="+mn-lt"/>
              </a:rPr>
              <a:pPr marL="0" indent="0" algn="r">
                <a:lnSpc>
                  <a:spcPct val="100000"/>
                </a:lnSpc>
                <a:spcBef>
                  <a:spcPct val="0"/>
                </a:spcBef>
              </a:pPr>
              <a:t>1.5</a:t>
            </a:fld>
            <a:endParaRPr lang="en-US" sz="1000" dirty="0">
              <a:sym typeface="+mn-lt"/>
            </a:endParaRPr>
          </a:p>
        </p:txBody>
      </p:sp>
      <p:sp>
        <p:nvSpPr>
          <p:cNvPr id="105" name="Text Placeholder 30"/>
          <p:cNvSpPr>
            <a:spLocks noGrp="1"/>
          </p:cNvSpPr>
          <p:nvPr>
            <p:custDataLst>
              <p:tags r:id="rId22"/>
            </p:custDataLst>
          </p:nvPr>
        </p:nvSpPr>
        <p:spPr bwMode="gray">
          <a:xfrm>
            <a:off x="504825" y="4314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A644A2-E068-4A65-A7FF-AA53BF5A5D03}" type="datetime'''''''''''''''''''1''''.''''''''''''''0'''''''''">
              <a:rPr lang="en-US" sz="1000">
                <a:sym typeface="+mn-lt"/>
              </a:rPr>
              <a:pPr marL="0" indent="0" algn="r">
                <a:lnSpc>
                  <a:spcPct val="100000"/>
                </a:lnSpc>
                <a:spcBef>
                  <a:spcPct val="0"/>
                </a:spcBef>
              </a:pPr>
              <a:t>1.0</a:t>
            </a:fld>
            <a:endParaRPr lang="en-US" sz="1000" dirty="0">
              <a:sym typeface="+mn-lt"/>
            </a:endParaRPr>
          </a:p>
        </p:txBody>
      </p:sp>
      <p:sp>
        <p:nvSpPr>
          <p:cNvPr id="88" name="Text Placeholder 67"/>
          <p:cNvSpPr>
            <a:spLocks noGrp="1"/>
          </p:cNvSpPr>
          <p:nvPr>
            <p:custDataLst>
              <p:tags r:id="rId23"/>
            </p:custDataLst>
          </p:nvPr>
        </p:nvSpPr>
        <p:spPr bwMode="gray">
          <a:xfrm>
            <a:off x="504825" y="4695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58CD152-7B6D-40DA-8695-2D7D661A08F9}" type="datetime'''0''''''''''''''''''''''''''''''''''.''5'''''''''''''''">
              <a:rPr lang="en-US" sz="1000">
                <a:sym typeface="+mn-lt"/>
              </a:rPr>
              <a:pPr marL="0" indent="0" algn="r">
                <a:lnSpc>
                  <a:spcPct val="100000"/>
                </a:lnSpc>
                <a:spcBef>
                  <a:spcPct val="0"/>
                </a:spcBef>
              </a:pPr>
              <a:t>0.5</a:t>
            </a:fld>
            <a:endParaRPr lang="en-US" sz="1000" dirty="0">
              <a:sym typeface="+mn-lt"/>
            </a:endParaRPr>
          </a:p>
        </p:txBody>
      </p:sp>
      <p:sp>
        <p:nvSpPr>
          <p:cNvPr id="178" name="Text Placeholder 88"/>
          <p:cNvSpPr>
            <a:spLocks noGrp="1"/>
          </p:cNvSpPr>
          <p:nvPr>
            <p:custDataLst>
              <p:tags r:id="rId24"/>
            </p:custDataLst>
          </p:nvPr>
        </p:nvSpPr>
        <p:spPr bwMode="gray">
          <a:xfrm>
            <a:off x="504825" y="50768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5F3B49D-3FBF-4A74-AA85-F79848D13F12}" type="datetime'''''''''''''''''''''''''''0''''''''.''''''''0'''">
              <a:rPr lang="en-US" sz="1000"/>
              <a:pPr/>
              <a:t>0.0</a:t>
            </a:fld>
            <a:endParaRPr lang="en-US" sz="1000" dirty="0">
              <a:latin typeface="Arial"/>
              <a:ea typeface="ＭＳ Ｐゴシック"/>
              <a:sym typeface="Arial"/>
            </a:endParaRPr>
          </a:p>
        </p:txBody>
      </p:sp>
      <p:sp>
        <p:nvSpPr>
          <p:cNvPr id="117" name="Text Placeholder 38"/>
          <p:cNvSpPr>
            <a:spLocks noGrp="1"/>
          </p:cNvSpPr>
          <p:nvPr>
            <p:custDataLst>
              <p:tags r:id="rId25"/>
            </p:custDataLst>
          </p:nvPr>
        </p:nvSpPr>
        <p:spPr bwMode="auto">
          <a:xfrm>
            <a:off x="45974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9E68C3-F9B4-411C-A5E8-3961D91EC293}" type="datetime'''''''2''''''''''''''''''''''0''''1''''''''''''''''5'''''">
              <a:rPr lang="en-US" sz="1000"/>
              <a:pPr/>
              <a:t>2015</a:t>
            </a:fld>
            <a:endParaRPr lang="en-US" sz="1000" dirty="0">
              <a:sym typeface="+mn-lt"/>
            </a:endParaRPr>
          </a:p>
        </p:txBody>
      </p:sp>
      <p:sp>
        <p:nvSpPr>
          <p:cNvPr id="118" name="Text Placeholder 37"/>
          <p:cNvSpPr>
            <a:spLocks noGrp="1"/>
          </p:cNvSpPr>
          <p:nvPr>
            <p:custDataLst>
              <p:tags r:id="rId26"/>
            </p:custDataLst>
          </p:nvPr>
        </p:nvSpPr>
        <p:spPr bwMode="auto">
          <a:xfrm>
            <a:off x="415925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68B59B0-AD43-439A-A304-A2A9458846C5}" type="datetime'''''''''''''''''''''2''''''01''''''''''''''''''''''4'''''">
              <a:rPr lang="en-US" sz="1000"/>
              <a:pPr/>
              <a:t>2014</a:t>
            </a:fld>
            <a:endParaRPr lang="en-US" sz="1000" dirty="0">
              <a:sym typeface="+mn-lt"/>
            </a:endParaRPr>
          </a:p>
        </p:txBody>
      </p:sp>
      <p:sp>
        <p:nvSpPr>
          <p:cNvPr id="112" name="Text Placeholder 36"/>
          <p:cNvSpPr>
            <a:spLocks noGrp="1"/>
          </p:cNvSpPr>
          <p:nvPr>
            <p:custDataLst>
              <p:tags r:id="rId27"/>
            </p:custDataLst>
          </p:nvPr>
        </p:nvSpPr>
        <p:spPr bwMode="auto">
          <a:xfrm>
            <a:off x="37211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E84628D-5CAA-4BF5-93A1-AD0F46C57B74}" type="datetime'''''''''''2''''''''''''''''''0''1''''3'''''''''">
              <a:rPr lang="en-US" sz="1000"/>
              <a:pPr/>
              <a:t>2013</a:t>
            </a:fld>
            <a:endParaRPr lang="en-US" sz="1000" dirty="0">
              <a:sym typeface="+mn-lt"/>
            </a:endParaRPr>
          </a:p>
        </p:txBody>
      </p:sp>
      <p:sp>
        <p:nvSpPr>
          <p:cNvPr id="111" name="Text Placeholder 35"/>
          <p:cNvSpPr>
            <a:spLocks noGrp="1"/>
          </p:cNvSpPr>
          <p:nvPr>
            <p:custDataLst>
              <p:tags r:id="rId28"/>
            </p:custDataLst>
          </p:nvPr>
        </p:nvSpPr>
        <p:spPr bwMode="auto">
          <a:xfrm>
            <a:off x="327342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513C44D-DB2C-4620-8DA3-B26B6E0F5AAD}" type="datetime'''''''''''''20''''''''''''''''''''1''''''''''''2'''''''">
              <a:rPr lang="en-US" sz="1000"/>
              <a:pPr/>
              <a:t>2012</a:t>
            </a:fld>
            <a:endParaRPr lang="en-US" sz="1000" dirty="0">
              <a:sym typeface="+mn-lt"/>
            </a:endParaRPr>
          </a:p>
        </p:txBody>
      </p:sp>
      <p:sp>
        <p:nvSpPr>
          <p:cNvPr id="119" name="Text Placeholder 34"/>
          <p:cNvSpPr>
            <a:spLocks noGrp="1"/>
          </p:cNvSpPr>
          <p:nvPr>
            <p:custDataLst>
              <p:tags r:id="rId29"/>
            </p:custDataLst>
          </p:nvPr>
        </p:nvSpPr>
        <p:spPr bwMode="auto">
          <a:xfrm>
            <a:off x="283527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3872D23-2DCC-4DBD-B871-C17869F04B57}" type="datetime'''''''''''''''''''''''''''2''''''''''''01''''''''1'''''''''''">
              <a:rPr lang="en-US" sz="1000"/>
              <a:pPr/>
              <a:t>2011</a:t>
            </a:fld>
            <a:endParaRPr lang="en-US" sz="1000" dirty="0">
              <a:sym typeface="+mn-lt"/>
            </a:endParaRPr>
          </a:p>
        </p:txBody>
      </p:sp>
      <p:sp>
        <p:nvSpPr>
          <p:cNvPr id="120" name="Text Placeholder 33"/>
          <p:cNvSpPr>
            <a:spLocks noGrp="1"/>
          </p:cNvSpPr>
          <p:nvPr>
            <p:custDataLst>
              <p:tags r:id="rId30"/>
            </p:custDataLst>
          </p:nvPr>
        </p:nvSpPr>
        <p:spPr bwMode="auto">
          <a:xfrm>
            <a:off x="239712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349EA47-DDBA-437C-9D8B-F1FE45377B33}" type="datetime'''2''''''''0''''''''''''''''''''''''''''''''''''1''''''0'''''">
              <a:rPr lang="en-US" sz="1000"/>
              <a:pPr/>
              <a:t>2010</a:t>
            </a:fld>
            <a:endParaRPr lang="en-US" sz="1000" dirty="0">
              <a:sym typeface="+mn-lt"/>
            </a:endParaRPr>
          </a:p>
        </p:txBody>
      </p:sp>
      <p:sp>
        <p:nvSpPr>
          <p:cNvPr id="113" name="Text Placeholder 32"/>
          <p:cNvSpPr>
            <a:spLocks noGrp="1"/>
          </p:cNvSpPr>
          <p:nvPr>
            <p:custDataLst>
              <p:tags r:id="rId31"/>
            </p:custDataLst>
          </p:nvPr>
        </p:nvSpPr>
        <p:spPr bwMode="auto">
          <a:xfrm>
            <a:off x="1958975"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956B38-6884-4CCE-97C9-F3A89C4EDBEF}" type="datetime'''''''''''''''''''''''''''2''0''''''''''''0''''9'">
              <a:rPr lang="en-US" sz="1000"/>
              <a:pPr/>
              <a:t>2009</a:t>
            </a:fld>
            <a:endParaRPr lang="en-US" sz="1000" dirty="0">
              <a:sym typeface="+mn-lt"/>
            </a:endParaRPr>
          </a:p>
        </p:txBody>
      </p:sp>
      <p:sp>
        <p:nvSpPr>
          <p:cNvPr id="114" name="Text Placeholder 31"/>
          <p:cNvSpPr>
            <a:spLocks noGrp="1"/>
          </p:cNvSpPr>
          <p:nvPr>
            <p:custDataLst>
              <p:tags r:id="rId32"/>
            </p:custDataLst>
          </p:nvPr>
        </p:nvSpPr>
        <p:spPr bwMode="auto">
          <a:xfrm>
            <a:off x="15113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B8D280-8F02-48FC-98C8-F5D09B34F5B5}" type="datetime'''''''''''''''''''''''''2''''0''''''''''''''''''''''''08'''''">
              <a:rPr lang="en-US" sz="1000"/>
              <a:pPr/>
              <a:t>2008</a:t>
            </a:fld>
            <a:endParaRPr lang="en-US" sz="1000" dirty="0">
              <a:sym typeface="+mn-lt"/>
            </a:endParaRPr>
          </a:p>
        </p:txBody>
      </p:sp>
      <p:sp>
        <p:nvSpPr>
          <p:cNvPr id="115" name="Text Placeholder 30"/>
          <p:cNvSpPr>
            <a:spLocks noGrp="1"/>
          </p:cNvSpPr>
          <p:nvPr>
            <p:custDataLst>
              <p:tags r:id="rId33"/>
            </p:custDataLst>
          </p:nvPr>
        </p:nvSpPr>
        <p:spPr bwMode="auto">
          <a:xfrm>
            <a:off x="107315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6D9C868-A9E3-463C-A600-74740619F364}" type="datetime'''20''''''''''''''''''''0''''''''7'''''''''''''''''''''''''">
              <a:rPr lang="en-US" sz="1000"/>
              <a:pPr/>
              <a:t>2007</a:t>
            </a:fld>
            <a:endParaRPr lang="en-US" sz="1000" dirty="0">
              <a:sym typeface="+mn-lt"/>
            </a:endParaRPr>
          </a:p>
        </p:txBody>
      </p:sp>
      <p:sp>
        <p:nvSpPr>
          <p:cNvPr id="116" name="Text Placeholder 29"/>
          <p:cNvSpPr>
            <a:spLocks noGrp="1"/>
          </p:cNvSpPr>
          <p:nvPr>
            <p:custDataLst>
              <p:tags r:id="rId34"/>
            </p:custDataLst>
          </p:nvPr>
        </p:nvSpPr>
        <p:spPr bwMode="auto">
          <a:xfrm>
            <a:off x="635000" y="52705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F246ACE-DD05-4014-B73C-48A940D80FA8}" type="datetime'''''''2''''''''''''0''''''''''''''''''0''''''''''''6'''''''''">
              <a:rPr lang="en-US" sz="1000"/>
              <a:pPr/>
              <a:t>2006</a:t>
            </a:fld>
            <a:endParaRPr lang="en-US" sz="1000" dirty="0">
              <a:sym typeface="+mn-lt"/>
            </a:endParaRPr>
          </a:p>
        </p:txBody>
      </p:sp>
      <p:sp>
        <p:nvSpPr>
          <p:cNvPr id="14" name="Rectangle 13"/>
          <p:cNvSpPr/>
          <p:nvPr/>
        </p:nvSpPr>
        <p:spPr bwMode="auto">
          <a:xfrm>
            <a:off x="1615487" y="1809749"/>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959835" y="1809750"/>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2" name="Straight Connector 1"/>
          <p:cNvCxnSpPr/>
          <p:nvPr>
            <p:custDataLst>
              <p:tags r:id="rId35"/>
            </p:custDataLst>
          </p:nvPr>
        </p:nvCxnSpPr>
        <p:spPr bwMode="gray">
          <a:xfrm>
            <a:off x="2268538" y="5762625"/>
            <a:ext cx="219075" cy="0"/>
          </a:xfrm>
          <a:prstGeom prst="line">
            <a:avLst/>
          </a:prstGeom>
          <a:solidFill>
            <a:schemeClr val="accent1"/>
          </a:solidFill>
          <a:ln w="19050" cap="flat" cmpd="sng" algn="ctr">
            <a:solidFill>
              <a:srgbClr val="41A441"/>
            </a:solidFill>
            <a:prstDash val="solid"/>
            <a:round/>
            <a:headEnd type="none" w="med" len="med"/>
            <a:tailEnd type="none" w="med" len="med"/>
          </a:ln>
          <a:effectLst/>
        </p:spPr>
      </p:cxnSp>
      <p:cxnSp>
        <p:nvCxnSpPr>
          <p:cNvPr id="12" name="Straight Connector 11"/>
          <p:cNvCxnSpPr/>
          <p:nvPr>
            <p:custDataLst>
              <p:tags r:id="rId36"/>
            </p:custDataLst>
          </p:nvPr>
        </p:nvCxnSpPr>
        <p:spPr bwMode="gray">
          <a:xfrm>
            <a:off x="2268538" y="5559425"/>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cxnSp>
        <p:nvCxnSpPr>
          <p:cNvPr id="10" name="Straight Connector 9"/>
          <p:cNvCxnSpPr/>
          <p:nvPr>
            <p:custDataLst>
              <p:tags r:id="rId37"/>
            </p:custDataLst>
          </p:nvPr>
        </p:nvCxnSpPr>
        <p:spPr bwMode="gray">
          <a:xfrm>
            <a:off x="612775" y="5762625"/>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4" name="Straight Connector 3"/>
          <p:cNvCxnSpPr/>
          <p:nvPr>
            <p:custDataLst>
              <p:tags r:id="rId38"/>
            </p:custDataLst>
          </p:nvPr>
        </p:nvCxnSpPr>
        <p:spPr bwMode="gray">
          <a:xfrm>
            <a:off x="612775" y="5559425"/>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sp>
        <p:nvSpPr>
          <p:cNvPr id="86" name="Text Placeholder 14"/>
          <p:cNvSpPr>
            <a:spLocks noGrp="1"/>
          </p:cNvSpPr>
          <p:nvPr>
            <p:custDataLst>
              <p:tags r:id="rId39"/>
            </p:custDataLst>
          </p:nvPr>
        </p:nvSpPr>
        <p:spPr bwMode="auto">
          <a:xfrm>
            <a:off x="882650" y="5489575"/>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13B816-3E1F-4AC0-9390-0B740334DC9A}" type="datetime'''''''''S''H''''''''U''''''''S''''A'''''''''''''">
              <a:rPr lang="en-US" sz="1000">
                <a:sym typeface="+mn-lt"/>
              </a:rPr>
              <a:pPr marL="0" indent="0">
                <a:lnSpc>
                  <a:spcPct val="100000"/>
                </a:lnSpc>
                <a:spcBef>
                  <a:spcPct val="0"/>
                </a:spcBef>
              </a:pPr>
              <a:t>SHUSA</a:t>
            </a:fld>
            <a:endParaRPr lang="en-US" sz="1000" dirty="0">
              <a:sym typeface="+mn-lt"/>
            </a:endParaRPr>
          </a:p>
        </p:txBody>
      </p:sp>
      <p:sp>
        <p:nvSpPr>
          <p:cNvPr id="87" name="Text Placeholder 15"/>
          <p:cNvSpPr>
            <a:spLocks noGrp="1"/>
          </p:cNvSpPr>
          <p:nvPr>
            <p:custDataLst>
              <p:tags r:id="rId40"/>
            </p:custDataLst>
          </p:nvPr>
        </p:nvSpPr>
        <p:spPr bwMode="auto">
          <a:xfrm>
            <a:off x="2538413" y="5489575"/>
            <a:ext cx="13970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47FEA833-CA59-46AB-8822-226CF661E52F}" type="datetime'Sove''''r''''''e''i''g''''''n (p''rio''r ''''to 2012)'''''''">
              <a:rPr lang="en-US" sz="1000"/>
              <a:pPr/>
              <a:t>Sovereign (prior to 2012)</a:t>
            </a:fld>
            <a:endParaRPr lang="en-US" sz="1000" dirty="0">
              <a:sym typeface="+mn-lt"/>
            </a:endParaRPr>
          </a:p>
        </p:txBody>
      </p:sp>
      <p:sp>
        <p:nvSpPr>
          <p:cNvPr id="85" name="Text Placeholder 13"/>
          <p:cNvSpPr>
            <a:spLocks noGrp="1"/>
          </p:cNvSpPr>
          <p:nvPr>
            <p:custDataLst>
              <p:tags r:id="rId41"/>
            </p:custDataLst>
          </p:nvPr>
        </p:nvSpPr>
        <p:spPr bwMode="auto">
          <a:xfrm>
            <a:off x="882650" y="5692775"/>
            <a:ext cx="1284288"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r>
              <a:rPr lang="en-US" sz="1000" dirty="0" smtClean="0"/>
              <a:t>FRB 100 largest banks</a:t>
            </a:r>
            <a:endParaRPr lang="en-US" sz="1000" dirty="0">
              <a:sym typeface="+mn-lt"/>
            </a:endParaRPr>
          </a:p>
        </p:txBody>
      </p:sp>
      <p:sp>
        <p:nvSpPr>
          <p:cNvPr id="60" name="Text Placeholder 3"/>
          <p:cNvSpPr>
            <a:spLocks noGrp="1"/>
          </p:cNvSpPr>
          <p:nvPr>
            <p:custDataLst>
              <p:tags r:id="rId42"/>
            </p:custDataLst>
          </p:nvPr>
        </p:nvSpPr>
        <p:spPr bwMode="auto">
          <a:xfrm>
            <a:off x="2538414" y="5692775"/>
            <a:ext cx="28241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E2D00D4-941B-44EC-A549-FD1808C56114}" type="datetime'S''hared Natio''na''l Credit Report (gross charge-off''s) '''">
              <a:rPr lang="en-US" sz="1000"/>
              <a:pPr/>
              <a:t>Shared National Credit Report (gross charge-offs) </a:t>
            </a:fld>
            <a:endParaRPr lang="en-US" sz="1000" dirty="0">
              <a:latin typeface="Arial"/>
              <a:ea typeface="ＭＳ Ｐゴシック"/>
              <a:sym typeface="Arial"/>
            </a:endParaRPr>
          </a:p>
        </p:txBody>
      </p:sp>
      <p:graphicFrame>
        <p:nvGraphicFramePr>
          <p:cNvPr id="76" name="Content Placeholder 12"/>
          <p:cNvGraphicFramePr>
            <a:graphicFrameLocks/>
          </p:cNvGraphicFramePr>
          <p:nvPr>
            <p:extLst>
              <p:ext uri="{D42A27DB-BD31-4B8C-83A1-F6EECF244321}">
                <p14:modId xmlns:p14="http://schemas.microsoft.com/office/powerpoint/2010/main" val="3892747022"/>
              </p:ext>
            </p:extLst>
          </p:nvPr>
        </p:nvGraphicFramePr>
        <p:xfrm>
          <a:off x="5456869" y="1602681"/>
          <a:ext cx="3595688" cy="265176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8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 /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1.90%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1.75</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1.67%</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4.14</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1.81%</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3.10</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SHUSA / Sovereign</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1.08%</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2.17%</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2.01</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100 largest banks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0.40%</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1.68%</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4.17</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SNC Report</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Arial"/>
                          <a:ea typeface="+mn-ea"/>
                          <a:cs typeface="+mn-cs"/>
                        </a:rPr>
                        <a:t>0.59%</a:t>
                      </a:r>
                      <a:endParaRPr lang="en-US" sz="8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1.63%</a:t>
                      </a:r>
                      <a:endParaRPr lang="en-US" sz="8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Arial"/>
                          <a:ea typeface="+mn-ea"/>
                          <a:cs typeface="+mn-cs"/>
                        </a:rPr>
                        <a:t>2.79</a:t>
                      </a:r>
                      <a:endParaRPr lang="en-US" sz="8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9" name="TextBox 8"/>
          <p:cNvSpPr txBox="1"/>
          <p:nvPr/>
        </p:nvSpPr>
        <p:spPr>
          <a:xfrm>
            <a:off x="1615487" y="1819909"/>
            <a:ext cx="847725" cy="489365"/>
          </a:xfrm>
          <a:prstGeom prst="rect">
            <a:avLst/>
          </a:prstGeom>
          <a:noFill/>
        </p:spPr>
        <p:txBody>
          <a:bodyPr wrap="square" rtlCol="0">
            <a:spAutoFit/>
          </a:bodyPr>
          <a:lstStyle/>
          <a:p>
            <a:r>
              <a:rPr lang="en-US" i="1" dirty="0"/>
              <a:t>C</a:t>
            </a:r>
            <a:r>
              <a:rPr lang="en-US" i="1" dirty="0" smtClean="0"/>
              <a:t>risis</a:t>
            </a:r>
          </a:p>
          <a:p>
            <a:r>
              <a:rPr lang="en-US" i="1" dirty="0" smtClean="0"/>
              <a:t>conditions</a:t>
            </a:r>
            <a:r>
              <a:rPr lang="en-US" i="1" baseline="30000" dirty="0" smtClean="0"/>
              <a:t>1</a:t>
            </a:r>
          </a:p>
          <a:p>
            <a:endParaRPr lang="en-US" i="1" dirty="0"/>
          </a:p>
        </p:txBody>
      </p:sp>
      <p:sp>
        <p:nvSpPr>
          <p:cNvPr id="176" name="TextBox 175"/>
          <p:cNvSpPr txBox="1"/>
          <p:nvPr/>
        </p:nvSpPr>
        <p:spPr>
          <a:xfrm>
            <a:off x="3429401" y="1809750"/>
            <a:ext cx="847725" cy="357021"/>
          </a:xfrm>
          <a:prstGeom prst="rect">
            <a:avLst/>
          </a:prstGeom>
          <a:noFill/>
        </p:spPr>
        <p:txBody>
          <a:bodyPr wrap="square" rtlCol="0">
            <a:spAutoFit/>
          </a:bodyPr>
          <a:lstStyle/>
          <a:p>
            <a:r>
              <a:rPr lang="en-US" i="1" dirty="0" smtClean="0"/>
              <a:t>Normal </a:t>
            </a:r>
          </a:p>
          <a:p>
            <a:r>
              <a:rPr lang="en-US" i="1" dirty="0" smtClean="0"/>
              <a:t>conditions</a:t>
            </a:r>
            <a:endParaRPr lang="en-US" i="1" baseline="30000" dirty="0"/>
          </a:p>
        </p:txBody>
      </p:sp>
      <p:sp>
        <p:nvSpPr>
          <p:cNvPr id="195" name="Rectangle 6"/>
          <p:cNvSpPr>
            <a:spLocks noChangeArrowheads="1"/>
          </p:cNvSpPr>
          <p:nvPr/>
        </p:nvSpPr>
        <p:spPr bwMode="gray">
          <a:xfrm>
            <a:off x="5456869" y="126515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456869" y="426211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stressed losses</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1700104353"/>
              </p:ext>
            </p:extLst>
          </p:nvPr>
        </p:nvGraphicFramePr>
        <p:xfrm>
          <a:off x="5456869" y="4580396"/>
          <a:ext cx="3595688" cy="762740"/>
        </p:xfrm>
        <a:graphic>
          <a:graphicData uri="http://schemas.openxmlformats.org/drawingml/2006/table">
            <a:tbl>
              <a:tblPr firstRow="1" bandRow="1">
                <a:tableStyleId>{839DD9DD-9E6C-4910-8AC0-68ADFF6A6AFC}</a:tableStyleId>
              </a:tblPr>
              <a:tblGrid>
                <a:gridCol w="1342172"/>
                <a:gridCol w="607542"/>
                <a:gridCol w="992563"/>
                <a:gridCol w="653411"/>
              </a:tblGrid>
              <a:tr h="0">
                <a:tc>
                  <a:txBody>
                    <a:bodyPr/>
                    <a:lstStyle/>
                    <a:p>
                      <a:pPr algn="l"/>
                      <a:endParaRPr lang="en-US" sz="8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214100">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 $96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 $244 </a:t>
                      </a:r>
                      <a:r>
                        <a:rPr lang="en-US" sz="800" b="0" i="0" u="none" strike="noStrike" kern="1200" dirty="0" smtClean="0">
                          <a:solidFill>
                            <a:srgbClr val="000000"/>
                          </a:solidFill>
                          <a:effectLst/>
                          <a:latin typeface="Arial"/>
                          <a:ea typeface="+mn-ea"/>
                          <a:cs typeface="+mn-cs"/>
                        </a:rPr>
                        <a:t>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$96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0" i="0" u="none" strike="noStrike" kern="1200" dirty="0" smtClean="0">
                          <a:solidFill>
                            <a:srgbClr val="000000"/>
                          </a:solidFill>
                          <a:effectLst/>
                          <a:latin typeface="+mn-lt"/>
                          <a:ea typeface="+mn-ea"/>
                          <a:cs typeface="+mn-cs"/>
                        </a:rPr>
                        <a:t>$286</a:t>
                      </a:r>
                      <a:r>
                        <a:rPr lang="en-US" sz="800" b="0" i="0" u="none" strike="noStrike" kern="1200" baseline="0" dirty="0" smtClean="0">
                          <a:solidFill>
                            <a:srgbClr val="000000"/>
                          </a:solidFill>
                          <a:effectLst/>
                          <a:latin typeface="+mn-lt"/>
                          <a:ea typeface="+mn-ea"/>
                          <a:cs typeface="+mn-cs"/>
                        </a:rPr>
                        <a:t> MM</a:t>
                      </a:r>
                      <a:endParaRPr lang="en-US" sz="8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2.99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615487" y="1806204"/>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53" name="Freeform 52"/>
          <p:cNvSpPr/>
          <p:nvPr/>
        </p:nvSpPr>
        <p:spPr bwMode="auto">
          <a:xfrm rot="5400000">
            <a:off x="8689008" y="5375752"/>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55" name="Table 54"/>
          <p:cNvGraphicFramePr>
            <a:graphicFrameLocks noGrp="1"/>
          </p:cNvGraphicFramePr>
          <p:nvPr>
            <p:extLst>
              <p:ext uri="{D42A27DB-BD31-4B8C-83A1-F6EECF244321}">
                <p14:modId xmlns:p14="http://schemas.microsoft.com/office/powerpoint/2010/main" val="148745007"/>
              </p:ext>
            </p:extLst>
          </p:nvPr>
        </p:nvGraphicFramePr>
        <p:xfrm>
          <a:off x="7208551" y="5624276"/>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800" b="1" i="0" u="none" strike="noStrike" kern="1200" dirty="0" smtClean="0">
                          <a:solidFill>
                            <a:srgbClr val="000000"/>
                          </a:solidFill>
                          <a:effectLst/>
                          <a:latin typeface="+mn-lt"/>
                          <a:ea typeface="+mn-ea"/>
                          <a:cs typeface="+mn-cs"/>
                        </a:rPr>
                        <a:t>C&amp;I</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800" b="1" i="0" u="none" strike="noStrike" kern="1200" dirty="0" smtClean="0">
                          <a:solidFill>
                            <a:schemeClr val="bg1"/>
                          </a:solidFill>
                          <a:effectLst/>
                          <a:latin typeface="+mn-lt"/>
                          <a:ea typeface="+mn-ea"/>
                          <a:cs typeface="+mn-cs"/>
                        </a:rPr>
                        <a:t>~3X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58" name="TextBox 57"/>
          <p:cNvSpPr txBox="1"/>
          <p:nvPr/>
        </p:nvSpPr>
        <p:spPr>
          <a:xfrm>
            <a:off x="5916744" y="5574507"/>
            <a:ext cx="1285170" cy="330603"/>
          </a:xfrm>
          <a:prstGeom prst="rect">
            <a:avLst/>
          </a:prstGeom>
          <a:noFill/>
        </p:spPr>
        <p:txBody>
          <a:bodyPr wrap="square" rtlCol="0">
            <a:spAutoFit/>
          </a:bodyPr>
          <a:lstStyle/>
          <a:p>
            <a:r>
              <a:rPr lang="en-US" sz="900" i="1" dirty="0" smtClean="0"/>
              <a:t>We have derived an overall stress scalar:</a:t>
            </a:r>
            <a:endParaRPr lang="en-US" sz="900" i="1" dirty="0"/>
          </a:p>
        </p:txBody>
      </p:sp>
      <p:grpSp>
        <p:nvGrpSpPr>
          <p:cNvPr id="61" name="Group 60"/>
          <p:cNvGrpSpPr/>
          <p:nvPr/>
        </p:nvGrpSpPr>
        <p:grpSpPr>
          <a:xfrm>
            <a:off x="8038183" y="158236"/>
            <a:ext cx="1296289" cy="166806"/>
            <a:chOff x="392528" y="2013540"/>
            <a:chExt cx="8683626" cy="762000"/>
          </a:xfrm>
        </p:grpSpPr>
        <p:sp>
          <p:nvSpPr>
            <p:cNvPr id="62"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63"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64"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6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68" name="Footnote"/>
          <p:cNvSpPr/>
          <p:nvPr/>
        </p:nvSpPr>
        <p:spPr bwMode="auto">
          <a:xfrm>
            <a:off x="455613" y="6137997"/>
            <a:ext cx="6838267"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750" dirty="0">
                <a:latin typeface="Arial"/>
                <a:sym typeface="Arial"/>
              </a:rPr>
              <a:t>Note: ~$180MM of C&amp;I in SHSUA time-series consists of SCUSA fleet auto loans, allocated to SCUSA Auto in the CCAR loss </a:t>
            </a:r>
            <a:r>
              <a:rPr lang="en-US" sz="750" dirty="0" smtClean="0">
                <a:latin typeface="Arial"/>
                <a:sym typeface="Arial"/>
              </a:rPr>
              <a:t>budget</a:t>
            </a:r>
            <a:endParaRPr lang="en-US" sz="750" dirty="0">
              <a:latin typeface="Arial"/>
              <a:sym typeface="Arial"/>
            </a:endParaRPr>
          </a:p>
          <a:p>
            <a:pPr algn="l">
              <a:lnSpc>
                <a:spcPct val="100000"/>
              </a:lnSpc>
            </a:pPr>
            <a:r>
              <a:rPr lang="en-US" sz="750" dirty="0">
                <a:solidFill>
                  <a:schemeClr val="bg1"/>
                </a:solidFill>
                <a:latin typeface="Arial"/>
                <a:sym typeface="Arial"/>
              </a:rPr>
              <a:t>Note: FRB SNC Report data is reported yearly so yearly values are repeated for each quarter of that year</a:t>
            </a:r>
          </a:p>
          <a:p>
            <a:pPr algn="l">
              <a:lnSpc>
                <a:spcPct val="100000"/>
              </a:lnSpc>
            </a:pPr>
            <a:r>
              <a:rPr lang="en-US" sz="750" dirty="0" smtClean="0">
                <a:solidFill>
                  <a:schemeClr val="bg1"/>
                </a:solidFill>
                <a:latin typeface="Arial"/>
                <a:sym typeface="Arial"/>
              </a:rPr>
              <a:t>Source</a:t>
            </a:r>
            <a:r>
              <a:rPr lang="en-US" sz="750" dirty="0">
                <a:solidFill>
                  <a:schemeClr val="bg1"/>
                </a:solidFill>
                <a:latin typeface="Arial"/>
                <a:sym typeface="Arial"/>
              </a:rPr>
              <a:t>: SNL Financial Regulated Depositories Bank Regulatory Financials database; Fe</a:t>
            </a:r>
            <a:r>
              <a:rPr lang="en-US" sz="750" dirty="0">
                <a:solidFill>
                  <a:schemeClr val="bg1"/>
                </a:solidFill>
              </a:rPr>
              <a:t>deral Reserve Board historical data: charge-off rates on loans and leases at 100 largest commercial banks</a:t>
            </a:r>
            <a:r>
              <a:rPr lang="en-US" sz="750" dirty="0">
                <a:solidFill>
                  <a:schemeClr val="bg1"/>
                </a:solidFill>
                <a:latin typeface="Arial"/>
                <a:sym typeface="Arial"/>
              </a:rPr>
              <a:t>, FRB 2014 Shared National Credit Report; CCAR 2015 Capital Aggregation Tool (CAT)</a:t>
            </a:r>
            <a:endParaRPr lang="en-US" sz="750" dirty="0">
              <a:solidFill>
                <a:schemeClr val="bg1"/>
              </a:solidFill>
              <a:latin typeface="Wingdings"/>
              <a:sym typeface="Arial"/>
            </a:endParaRPr>
          </a:p>
          <a:p>
            <a:pPr algn="l">
              <a:lnSpc>
                <a:spcPct val="100000"/>
              </a:lnSpc>
            </a:pPr>
            <a:r>
              <a:rPr lang="en-US" sz="750" dirty="0" smtClean="0">
                <a:solidFill>
                  <a:schemeClr val="bg1"/>
                </a:solidFill>
                <a:latin typeface="Arial"/>
                <a:sym typeface="Arial"/>
              </a:rPr>
              <a:t>1.Crisis conditions defined as Q12008 (beginning of the recession as defined by NBER) through Q4 2009  or Q42010 (2 or 6 quarters after end of recession to allow for credit quality lag)</a:t>
            </a:r>
          </a:p>
        </p:txBody>
      </p:sp>
    </p:spTree>
    <p:extLst>
      <p:ext uri="{BB962C8B-B14F-4D97-AF65-F5344CB8AC3E}">
        <p14:creationId xmlns:p14="http://schemas.microsoft.com/office/powerpoint/2010/main" val="3245072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700933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9706"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pPr marL="3175" eaLnBrk="0" hangingPunct="0">
              <a:lnSpc>
                <a:spcPct val="100000"/>
              </a:lnSpc>
            </a:pPr>
            <a:r>
              <a:rPr lang="en-GB" altLang="zh-CN" dirty="0" smtClean="0">
                <a:ea typeface="SimSun" pitchFamily="2" charset="-122"/>
              </a:rPr>
              <a:t>Calculating anchor points, </a:t>
            </a:r>
            <a:r>
              <a:rPr lang="en-GB" altLang="zh-CN" dirty="0" err="1" smtClean="0">
                <a:ea typeface="SimSun" pitchFamily="2" charset="-122"/>
              </a:rPr>
              <a:t>backtesting</a:t>
            </a:r>
            <a:r>
              <a:rPr lang="en-GB" altLang="zh-CN" dirty="0" smtClean="0">
                <a:ea typeface="SimSun" pitchFamily="2" charset="-122"/>
              </a:rPr>
              <a:t>, and applying management adjustment</a:t>
            </a:r>
            <a:r>
              <a:rPr lang="en-GB" altLang="zh-CN" b="0" dirty="0" smtClean="0">
                <a:solidFill>
                  <a:schemeClr val="accent1"/>
                </a:solidFill>
                <a:ea typeface="SimSun" pitchFamily="2" charset="-122"/>
              </a:rPr>
              <a:t/>
            </a:r>
            <a:br>
              <a:rPr lang="en-GB" altLang="zh-CN" b="0" dirty="0" smtClean="0">
                <a:solidFill>
                  <a:schemeClr val="accent1"/>
                </a:solidFill>
                <a:ea typeface="SimSun" pitchFamily="2" charset="-122"/>
              </a:rPr>
            </a:br>
            <a:r>
              <a:rPr lang="en-GB" altLang="zh-CN" b="0" dirty="0" smtClean="0">
                <a:solidFill>
                  <a:schemeClr val="accent1"/>
                </a:solidFill>
                <a:ea typeface="SimSun" pitchFamily="2" charset="-122"/>
              </a:rPr>
              <a:t>Example: </a:t>
            </a:r>
            <a:r>
              <a:rPr lang="en-GB" b="0" dirty="0" smtClean="0">
                <a:solidFill>
                  <a:schemeClr val="accent1"/>
                </a:solidFill>
                <a:ea typeface="SimSun" pitchFamily="2" charset="-122"/>
              </a:rPr>
              <a:t>SBNA C&amp;I</a:t>
            </a:r>
            <a:endParaRPr lang="en-GB" altLang="zh-CN" b="0" dirty="0">
              <a:solidFill>
                <a:schemeClr val="accent1"/>
              </a:solidFill>
              <a:ea typeface="SimSun" pitchFamily="2" charset="-122"/>
            </a:endParaRPr>
          </a:p>
        </p:txBody>
      </p:sp>
      <p:sp>
        <p:nvSpPr>
          <p:cNvPr id="221189" name="Rectangle 6"/>
          <p:cNvSpPr>
            <a:spLocks noChangeArrowheads="1"/>
          </p:cNvSpPr>
          <p:nvPr/>
        </p:nvSpPr>
        <p:spPr bwMode="gray">
          <a:xfrm>
            <a:off x="458788" y="143986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for C&amp;I</a:t>
            </a:r>
          </a:p>
          <a:p>
            <a:pPr algn="l" eaLnBrk="0" hangingPunct="0">
              <a:lnSpc>
                <a:spcPct val="100000"/>
              </a:lnSpc>
            </a:pPr>
            <a:r>
              <a:rPr lang="en-GB" sz="1200" dirty="0" smtClean="0">
                <a:solidFill>
                  <a:schemeClr val="accent1"/>
                </a:solidFill>
                <a:cs typeface="Arial" charset="0"/>
              </a:rPr>
              <a:t>%, 1Q2009 – 2Q2015</a:t>
            </a:r>
            <a:endParaRPr lang="en-GB" sz="1200" dirty="0">
              <a:solidFill>
                <a:schemeClr val="accent1"/>
              </a:solidFill>
              <a:cs typeface="Arial" charset="0"/>
            </a:endParaRPr>
          </a:p>
        </p:txBody>
      </p:sp>
      <p:cxnSp>
        <p:nvCxnSpPr>
          <p:cNvPr id="2" name="Straight Connector 1"/>
          <p:cNvCxnSpPr/>
          <p:nvPr>
            <p:custDataLst>
              <p:tags r:id="rId4"/>
            </p:custDataLst>
          </p:nvPr>
        </p:nvCxnSpPr>
        <p:spPr bwMode="gray">
          <a:xfrm>
            <a:off x="738188" y="36861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5"/>
            </p:custDataLst>
          </p:nvPr>
        </p:nvCxnSpPr>
        <p:spPr bwMode="gray">
          <a:xfrm>
            <a:off x="738188" y="53816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3" name="Straight Connector 12"/>
          <p:cNvCxnSpPr/>
          <p:nvPr>
            <p:custDataLst>
              <p:tags r:id="rId6"/>
            </p:custDataLst>
          </p:nvPr>
        </p:nvCxnSpPr>
        <p:spPr bwMode="gray">
          <a:xfrm>
            <a:off x="738188" y="19907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4" name="Straight Connector 13"/>
          <p:cNvCxnSpPr/>
          <p:nvPr>
            <p:custDataLst>
              <p:tags r:id="rId7"/>
            </p:custDataLst>
          </p:nvPr>
        </p:nvCxnSpPr>
        <p:spPr bwMode="gray">
          <a:xfrm>
            <a:off x="738188" y="22764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2" name="Straight Connector 11"/>
          <p:cNvCxnSpPr/>
          <p:nvPr>
            <p:custDataLst>
              <p:tags r:id="rId8"/>
            </p:custDataLst>
          </p:nvPr>
        </p:nvCxnSpPr>
        <p:spPr bwMode="gray">
          <a:xfrm>
            <a:off x="738188" y="25527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1" name="Straight Connector 10"/>
          <p:cNvCxnSpPr/>
          <p:nvPr>
            <p:custDataLst>
              <p:tags r:id="rId9"/>
            </p:custDataLst>
          </p:nvPr>
        </p:nvCxnSpPr>
        <p:spPr bwMode="gray">
          <a:xfrm>
            <a:off x="738188" y="28384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0" name="Straight Connector 9"/>
          <p:cNvCxnSpPr/>
          <p:nvPr>
            <p:custDataLst>
              <p:tags r:id="rId10"/>
            </p:custDataLst>
          </p:nvPr>
        </p:nvCxnSpPr>
        <p:spPr bwMode="gray">
          <a:xfrm>
            <a:off x="738188" y="31242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9" name="Straight Connector 8"/>
          <p:cNvCxnSpPr/>
          <p:nvPr>
            <p:custDataLst>
              <p:tags r:id="rId11"/>
            </p:custDataLst>
          </p:nvPr>
        </p:nvCxnSpPr>
        <p:spPr bwMode="gray">
          <a:xfrm>
            <a:off x="738188" y="34004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7" name="Straight Connector 16"/>
          <p:cNvCxnSpPr/>
          <p:nvPr>
            <p:custDataLst>
              <p:tags r:id="rId12"/>
            </p:custDataLst>
          </p:nvPr>
        </p:nvCxnSpPr>
        <p:spPr bwMode="gray">
          <a:xfrm>
            <a:off x="738188" y="45339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5" name="Straight Connector 44"/>
          <p:cNvCxnSpPr/>
          <p:nvPr>
            <p:custDataLst>
              <p:tags r:id="rId13"/>
            </p:custDataLst>
          </p:nvPr>
        </p:nvCxnSpPr>
        <p:spPr bwMode="gray">
          <a:xfrm>
            <a:off x="738188" y="39624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15" name="Straight Connector 14"/>
          <p:cNvCxnSpPr/>
          <p:nvPr>
            <p:custDataLst>
              <p:tags r:id="rId14"/>
            </p:custDataLst>
          </p:nvPr>
        </p:nvCxnSpPr>
        <p:spPr bwMode="gray">
          <a:xfrm>
            <a:off x="738188" y="481012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8" name="Straight Connector 7"/>
          <p:cNvCxnSpPr/>
          <p:nvPr>
            <p:custDataLst>
              <p:tags r:id="rId15"/>
            </p:custDataLst>
          </p:nvPr>
        </p:nvCxnSpPr>
        <p:spPr bwMode="gray">
          <a:xfrm>
            <a:off x="738188" y="5095875"/>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2" name="Straight Connector 41"/>
          <p:cNvCxnSpPr/>
          <p:nvPr>
            <p:custDataLst>
              <p:tags r:id="rId16"/>
            </p:custDataLst>
          </p:nvPr>
        </p:nvCxnSpPr>
        <p:spPr bwMode="gray">
          <a:xfrm>
            <a:off x="738188" y="42481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17"/>
            </p:custDataLst>
            <p:extLst>
              <p:ext uri="{D42A27DB-BD31-4B8C-83A1-F6EECF244321}">
                <p14:modId xmlns:p14="http://schemas.microsoft.com/office/powerpoint/2010/main" val="1189818611"/>
              </p:ext>
            </p:extLst>
          </p:nvPr>
        </p:nvGraphicFramePr>
        <p:xfrm>
          <a:off x="685799" y="1866900"/>
          <a:ext cx="4162478" cy="3657690"/>
        </p:xfrm>
        <a:graphic>
          <a:graphicData uri="http://schemas.openxmlformats.org/presentationml/2006/ole">
            <mc:AlternateContent xmlns:mc="http://schemas.openxmlformats.org/markup-compatibility/2006">
              <mc:Choice xmlns:v="urn:schemas-microsoft-com:vml" Requires="v">
                <p:oleObj spid="_x0000_s709707" name="Chart" r:id="rId42" imgW="4162488" imgH="3657600" progId="MSGraph.Chart.8">
                  <p:embed followColorScheme="full"/>
                </p:oleObj>
              </mc:Choice>
              <mc:Fallback>
                <p:oleObj name="Chart" r:id="rId42" imgW="4162488" imgH="3657600" progId="MSGraph.Chart.8">
                  <p:embed followColorScheme="full"/>
                  <p:pic>
                    <p:nvPicPr>
                      <p:cNvPr id="0" name=""/>
                      <p:cNvPicPr/>
                      <p:nvPr/>
                    </p:nvPicPr>
                    <p:blipFill>
                      <a:blip r:embed="rId43"/>
                      <a:stretch>
                        <a:fillRect/>
                      </a:stretch>
                    </p:blipFill>
                    <p:spPr>
                      <a:xfrm>
                        <a:off x="685799" y="1866900"/>
                        <a:ext cx="4162478" cy="3657690"/>
                      </a:xfrm>
                      <a:prstGeom prst="rect">
                        <a:avLst/>
                      </a:prstGeom>
                    </p:spPr>
                  </p:pic>
                </p:oleObj>
              </mc:Fallback>
            </mc:AlternateContent>
          </a:graphicData>
        </a:graphic>
      </p:graphicFrame>
      <p:sp>
        <p:nvSpPr>
          <p:cNvPr id="182" name="Text Placeholder 92"/>
          <p:cNvSpPr>
            <a:spLocks noGrp="1"/>
          </p:cNvSpPr>
          <p:nvPr>
            <p:custDataLst>
              <p:tags r:id="rId18"/>
            </p:custDataLst>
          </p:nvPr>
        </p:nvSpPr>
        <p:spPr bwMode="gray">
          <a:xfrm>
            <a:off x="504825" y="47339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A4DC8A2-3AA7-4ECD-A43F-009F86AB189D}" type="datetime'''0''''''''''''''''''''''''.''''''''''''''''''''''''4'''">
              <a:rPr lang="en-US" sz="1000"/>
              <a:pPr/>
              <a:t>0.4</a:t>
            </a:fld>
            <a:endParaRPr lang="en-US" sz="1000" dirty="0">
              <a:latin typeface="Arial"/>
              <a:ea typeface="ＭＳ Ｐゴシック"/>
              <a:sym typeface="Arial"/>
            </a:endParaRPr>
          </a:p>
        </p:txBody>
      </p:sp>
      <p:sp>
        <p:nvSpPr>
          <p:cNvPr id="178" name="Text Placeholder 88"/>
          <p:cNvSpPr>
            <a:spLocks noGrp="1"/>
          </p:cNvSpPr>
          <p:nvPr>
            <p:custDataLst>
              <p:tags r:id="rId19"/>
            </p:custDataLst>
          </p:nvPr>
        </p:nvSpPr>
        <p:spPr bwMode="gray">
          <a:xfrm>
            <a:off x="504825" y="53054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A3ADCC4-EC9F-479D-A0E0-5107AE37FFDC}" type="datetime'''''''''''0.''0'''''''''''''''''''">
              <a:rPr lang="en-US" sz="1000"/>
              <a:pPr/>
              <a:t>0.0</a:t>
            </a:fld>
            <a:endParaRPr lang="en-US" sz="1000" dirty="0">
              <a:latin typeface="Arial"/>
              <a:ea typeface="ＭＳ Ｐゴシック"/>
              <a:sym typeface="Arial"/>
            </a:endParaRPr>
          </a:p>
        </p:txBody>
      </p:sp>
      <p:sp>
        <p:nvSpPr>
          <p:cNvPr id="46" name="Text Placeholder 14"/>
          <p:cNvSpPr>
            <a:spLocks noGrp="1"/>
          </p:cNvSpPr>
          <p:nvPr>
            <p:custDataLst>
              <p:tags r:id="rId20"/>
            </p:custDataLst>
          </p:nvPr>
        </p:nvSpPr>
        <p:spPr bwMode="gray">
          <a:xfrm>
            <a:off x="504825" y="36099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69B1C6C-5F8B-4509-B63E-22BC52C66372}" type="datetime'''''''''''''''''''1''''''.''''''2'''''">
              <a:rPr lang="en-US" sz="1000">
                <a:sym typeface="+mn-lt"/>
              </a:rPr>
              <a:pPr marL="0" indent="0" algn="r">
                <a:lnSpc>
                  <a:spcPct val="100000"/>
                </a:lnSpc>
                <a:spcBef>
                  <a:spcPct val="0"/>
                </a:spcBef>
              </a:pPr>
              <a:t>1.2</a:t>
            </a:fld>
            <a:endParaRPr lang="en-US" sz="1000" dirty="0">
              <a:sym typeface="+mn-lt"/>
            </a:endParaRPr>
          </a:p>
        </p:txBody>
      </p:sp>
      <p:sp>
        <p:nvSpPr>
          <p:cNvPr id="104" name="Text Placeholder 30"/>
          <p:cNvSpPr>
            <a:spLocks noGrp="1"/>
          </p:cNvSpPr>
          <p:nvPr>
            <p:custDataLst>
              <p:tags r:id="rId21"/>
            </p:custDataLst>
          </p:nvPr>
        </p:nvSpPr>
        <p:spPr bwMode="gray">
          <a:xfrm>
            <a:off x="504825" y="38862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15A87C7-E0F0-405F-8A4B-A4E9D2F86EFC}" type="datetime'''''''''''''''''''1''''''''''''''''''''.0'''''''''">
              <a:rPr lang="en-US" sz="1000">
                <a:sym typeface="+mn-lt"/>
              </a:rPr>
              <a:pPr marL="0" indent="0" algn="r">
                <a:lnSpc>
                  <a:spcPct val="100000"/>
                </a:lnSpc>
                <a:spcBef>
                  <a:spcPct val="0"/>
                </a:spcBef>
              </a:pPr>
              <a:t>1.0</a:t>
            </a:fld>
            <a:endParaRPr lang="en-US" sz="1000" dirty="0">
              <a:sym typeface="+mn-lt"/>
            </a:endParaRPr>
          </a:p>
        </p:txBody>
      </p:sp>
      <p:sp>
        <p:nvSpPr>
          <p:cNvPr id="98" name="Text Placeholder 27"/>
          <p:cNvSpPr>
            <a:spLocks noGrp="1"/>
          </p:cNvSpPr>
          <p:nvPr>
            <p:custDataLst>
              <p:tags r:id="rId22"/>
            </p:custDataLst>
          </p:nvPr>
        </p:nvSpPr>
        <p:spPr bwMode="gray">
          <a:xfrm>
            <a:off x="504825" y="41719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898344-BFDA-4D4D-9E60-3D8009E6B208}" type="datetime'''''0''.''''''''''8'''''">
              <a:rPr lang="en-US" sz="1000"/>
              <a:pPr/>
              <a:t>0.8</a:t>
            </a:fld>
            <a:endParaRPr lang="en-US" sz="1000" dirty="0">
              <a:sym typeface="+mn-lt"/>
            </a:endParaRPr>
          </a:p>
        </p:txBody>
      </p:sp>
      <p:sp>
        <p:nvSpPr>
          <p:cNvPr id="82" name="Text Placeholder 4"/>
          <p:cNvSpPr>
            <a:spLocks noGrp="1"/>
          </p:cNvSpPr>
          <p:nvPr>
            <p:custDataLst>
              <p:tags r:id="rId23"/>
            </p:custDataLst>
          </p:nvPr>
        </p:nvSpPr>
        <p:spPr bwMode="gray">
          <a:xfrm>
            <a:off x="504825" y="19145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C68ACA-7E43-42BE-975E-3492D555E0F2}" type="datetime'''''''2''''''''.''''''''4'''''''''''''''''''''''''''">
              <a:rPr lang="en-US" sz="1000">
                <a:sym typeface="+mn-lt"/>
              </a:rPr>
              <a:pPr marL="0" indent="0" algn="r">
                <a:lnSpc>
                  <a:spcPct val="100000"/>
                </a:lnSpc>
                <a:spcBef>
                  <a:spcPct val="0"/>
                </a:spcBef>
              </a:pPr>
              <a:t>2.4</a:t>
            </a:fld>
            <a:endParaRPr lang="en-US" sz="1000" dirty="0">
              <a:sym typeface="+mn-lt"/>
            </a:endParaRPr>
          </a:p>
        </p:txBody>
      </p:sp>
      <p:sp>
        <p:nvSpPr>
          <p:cNvPr id="51" name="Text Placeholder 19"/>
          <p:cNvSpPr>
            <a:spLocks noGrp="1"/>
          </p:cNvSpPr>
          <p:nvPr>
            <p:custDataLst>
              <p:tags r:id="rId24"/>
            </p:custDataLst>
          </p:nvPr>
        </p:nvSpPr>
        <p:spPr bwMode="gray">
          <a:xfrm>
            <a:off x="504825" y="22002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1A14044-A422-45C6-B677-E519C17EC337}" type="datetime'2.''''''''''''''''''''''''''''2'''''''''''''">
              <a:rPr lang="en-US" sz="1000">
                <a:sym typeface="+mn-lt"/>
              </a:rPr>
              <a:pPr marL="0" indent="0" algn="r">
                <a:lnSpc>
                  <a:spcPct val="100000"/>
                </a:lnSpc>
                <a:spcBef>
                  <a:spcPct val="0"/>
                </a:spcBef>
              </a:pPr>
              <a:t>2.2</a:t>
            </a:fld>
            <a:endParaRPr lang="en-US" sz="1000" dirty="0">
              <a:sym typeface="+mn-lt"/>
            </a:endParaRPr>
          </a:p>
        </p:txBody>
      </p:sp>
      <p:sp>
        <p:nvSpPr>
          <p:cNvPr id="50" name="Text Placeholder 18"/>
          <p:cNvSpPr>
            <a:spLocks noGrp="1"/>
          </p:cNvSpPr>
          <p:nvPr>
            <p:custDataLst>
              <p:tags r:id="rId25"/>
            </p:custDataLst>
          </p:nvPr>
        </p:nvSpPr>
        <p:spPr bwMode="gray">
          <a:xfrm>
            <a:off x="504825" y="24765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04D79DC-F2C2-4FC5-BC52-9ED534FABA85}" type="datetime'''''''''''''''''''''''''''2''''.''''0'''''''''''">
              <a:rPr lang="en-US" sz="1000">
                <a:sym typeface="+mn-lt"/>
              </a:rPr>
              <a:pPr marL="0" indent="0" algn="r">
                <a:lnSpc>
                  <a:spcPct val="100000"/>
                </a:lnSpc>
                <a:spcBef>
                  <a:spcPct val="0"/>
                </a:spcBef>
              </a:pPr>
              <a:t>2.0</a:t>
            </a:fld>
            <a:endParaRPr lang="en-US" sz="1000" dirty="0">
              <a:sym typeface="+mn-lt"/>
            </a:endParaRPr>
          </a:p>
        </p:txBody>
      </p:sp>
      <p:sp>
        <p:nvSpPr>
          <p:cNvPr id="49" name="Text Placeholder 17"/>
          <p:cNvSpPr>
            <a:spLocks noGrp="1"/>
          </p:cNvSpPr>
          <p:nvPr>
            <p:custDataLst>
              <p:tags r:id="rId26"/>
            </p:custDataLst>
          </p:nvPr>
        </p:nvSpPr>
        <p:spPr bwMode="gray">
          <a:xfrm>
            <a:off x="504825" y="27622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F16D4C33-495E-49CD-9077-1E0ABAE2F0BF}" type="datetime'''''''''1''''''''''''''''''.''''''''8'''''''''''''">
              <a:rPr lang="en-US" sz="1000">
                <a:sym typeface="+mn-lt"/>
              </a:rPr>
              <a:pPr marL="0" indent="0" algn="r">
                <a:lnSpc>
                  <a:spcPct val="100000"/>
                </a:lnSpc>
                <a:spcBef>
                  <a:spcPct val="0"/>
                </a:spcBef>
              </a:pPr>
              <a:t>1.8</a:t>
            </a:fld>
            <a:endParaRPr lang="en-US" sz="1000" dirty="0">
              <a:sym typeface="+mn-lt"/>
            </a:endParaRPr>
          </a:p>
        </p:txBody>
      </p:sp>
      <p:sp>
        <p:nvSpPr>
          <p:cNvPr id="48" name="Text Placeholder 16"/>
          <p:cNvSpPr>
            <a:spLocks noGrp="1"/>
          </p:cNvSpPr>
          <p:nvPr>
            <p:custDataLst>
              <p:tags r:id="rId27"/>
            </p:custDataLst>
          </p:nvPr>
        </p:nvSpPr>
        <p:spPr bwMode="gray">
          <a:xfrm>
            <a:off x="504825" y="3048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50348A7-F273-4F14-9229-13F5B86BBBE1}" type="datetime'''''''''''''''''''''''''1''''''.''''''''''''6'''''''">
              <a:rPr lang="en-US" sz="1000">
                <a:sym typeface="+mn-lt"/>
              </a:rPr>
              <a:pPr marL="0" indent="0" algn="r">
                <a:lnSpc>
                  <a:spcPct val="100000"/>
                </a:lnSpc>
                <a:spcBef>
                  <a:spcPct val="0"/>
                </a:spcBef>
              </a:pPr>
              <a:t>1.6</a:t>
            </a:fld>
            <a:endParaRPr lang="en-US" sz="1000" dirty="0">
              <a:sym typeface="+mn-lt"/>
            </a:endParaRPr>
          </a:p>
        </p:txBody>
      </p:sp>
      <p:sp>
        <p:nvSpPr>
          <p:cNvPr id="47" name="Text Placeholder 15"/>
          <p:cNvSpPr>
            <a:spLocks noGrp="1"/>
          </p:cNvSpPr>
          <p:nvPr>
            <p:custDataLst>
              <p:tags r:id="rId28"/>
            </p:custDataLst>
          </p:nvPr>
        </p:nvSpPr>
        <p:spPr bwMode="gray">
          <a:xfrm>
            <a:off x="504825" y="33242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F7D60D5-D980-40E1-BA5D-8CB42D8245BE}" type="datetime'1''''''''''''''''''.''''''''''''''''4'''''''''''''''">
              <a:rPr lang="en-US" sz="1000">
                <a:sym typeface="+mn-lt"/>
              </a:rPr>
              <a:pPr marL="0" indent="0" algn="r">
                <a:lnSpc>
                  <a:spcPct val="100000"/>
                </a:lnSpc>
                <a:spcBef>
                  <a:spcPct val="0"/>
                </a:spcBef>
              </a:pPr>
              <a:t>1.4</a:t>
            </a:fld>
            <a:endParaRPr lang="en-US" sz="1000" dirty="0">
              <a:sym typeface="+mn-lt"/>
            </a:endParaRPr>
          </a:p>
        </p:txBody>
      </p:sp>
      <p:sp>
        <p:nvSpPr>
          <p:cNvPr id="184" name="Text Placeholder 94"/>
          <p:cNvSpPr>
            <a:spLocks noGrp="1"/>
          </p:cNvSpPr>
          <p:nvPr>
            <p:custDataLst>
              <p:tags r:id="rId29"/>
            </p:custDataLst>
          </p:nvPr>
        </p:nvSpPr>
        <p:spPr bwMode="gray">
          <a:xfrm>
            <a:off x="504825" y="44577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95EAF68-C84A-4D10-AC82-9633D585DD61}" type="datetime'''''''''''0''''''''''''.''''6'''''''''''''''''''''">
              <a:rPr lang="en-US" sz="1000"/>
              <a:pPr/>
              <a:t>0.6</a:t>
            </a:fld>
            <a:endParaRPr lang="en-US" sz="1000" dirty="0">
              <a:latin typeface="Arial"/>
              <a:ea typeface="ＭＳ Ｐゴシック"/>
              <a:sym typeface="Arial"/>
            </a:endParaRPr>
          </a:p>
        </p:txBody>
      </p:sp>
      <p:sp>
        <p:nvSpPr>
          <p:cNvPr id="180" name="Text Placeholder 90"/>
          <p:cNvSpPr>
            <a:spLocks noGrp="1"/>
          </p:cNvSpPr>
          <p:nvPr>
            <p:custDataLst>
              <p:tags r:id="rId30"/>
            </p:custDataLst>
          </p:nvPr>
        </p:nvSpPr>
        <p:spPr bwMode="gray">
          <a:xfrm>
            <a:off x="504825" y="50196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1F791FDD-E315-4D0A-AC41-E75940BB6CC6}" type="datetime'''''''''''''''''''0''''''''''.''''''''''''''''''''''''''2'''''">
              <a:rPr lang="en-US" sz="1000"/>
              <a:pPr/>
              <a:t>0.2</a:t>
            </a:fld>
            <a:endParaRPr lang="en-US" sz="1000" dirty="0">
              <a:latin typeface="Arial"/>
              <a:ea typeface="ＭＳ Ｐゴシック"/>
              <a:sym typeface="Arial"/>
            </a:endParaRPr>
          </a:p>
        </p:txBody>
      </p:sp>
      <p:sp>
        <p:nvSpPr>
          <p:cNvPr id="111" name="Text Placeholder 35"/>
          <p:cNvSpPr>
            <a:spLocks noGrp="1"/>
          </p:cNvSpPr>
          <p:nvPr>
            <p:custDataLst>
              <p:tags r:id="rId31"/>
            </p:custDataLst>
          </p:nvPr>
        </p:nvSpPr>
        <p:spPr bwMode="auto">
          <a:xfrm>
            <a:off x="44354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5F9393D-B5E7-4B7A-8A61-0525947A8D47}" type="datetime'''''''''''''2''0''1''''''''''''''''''''''''5'''''''''''''''''">
              <a:rPr lang="en-US" sz="1000"/>
              <a:pPr/>
              <a:t>2015</a:t>
            </a:fld>
            <a:endParaRPr lang="en-US" sz="1000" dirty="0">
              <a:sym typeface="+mn-lt"/>
            </a:endParaRPr>
          </a:p>
        </p:txBody>
      </p:sp>
      <p:sp>
        <p:nvSpPr>
          <p:cNvPr id="119" name="Text Placeholder 34"/>
          <p:cNvSpPr>
            <a:spLocks noGrp="1"/>
          </p:cNvSpPr>
          <p:nvPr>
            <p:custDataLst>
              <p:tags r:id="rId32"/>
            </p:custDataLst>
          </p:nvPr>
        </p:nvSpPr>
        <p:spPr bwMode="auto">
          <a:xfrm>
            <a:off x="380682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55B3E87-4738-4A9B-8C67-5F2AEBD5D15E}" type="datetime'2''''''''''''''''''0''''''''''''''1''''''''''4'''''">
              <a:rPr lang="en-US" sz="1000"/>
              <a:pPr/>
              <a:t>2014</a:t>
            </a:fld>
            <a:endParaRPr lang="en-US" sz="1000" dirty="0">
              <a:sym typeface="+mn-lt"/>
            </a:endParaRPr>
          </a:p>
        </p:txBody>
      </p:sp>
      <p:sp>
        <p:nvSpPr>
          <p:cNvPr id="113" name="Text Placeholder 32"/>
          <p:cNvSpPr>
            <a:spLocks noGrp="1"/>
          </p:cNvSpPr>
          <p:nvPr>
            <p:custDataLst>
              <p:tags r:id="rId33"/>
            </p:custDataLst>
          </p:nvPr>
        </p:nvSpPr>
        <p:spPr bwMode="auto">
          <a:xfrm>
            <a:off x="25400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AF3D71C-EBA4-480D-8364-0940A3A2B4C1}" type="datetime'''''''''''''''''''2''''''0''''1''2'''''''''''">
              <a:rPr lang="en-US" sz="1000"/>
              <a:pPr/>
              <a:t>2012</a:t>
            </a:fld>
            <a:endParaRPr lang="en-US" sz="1000" dirty="0">
              <a:sym typeface="+mn-lt"/>
            </a:endParaRPr>
          </a:p>
        </p:txBody>
      </p:sp>
      <p:sp>
        <p:nvSpPr>
          <p:cNvPr id="120" name="Text Placeholder 33"/>
          <p:cNvSpPr>
            <a:spLocks noGrp="1"/>
          </p:cNvSpPr>
          <p:nvPr>
            <p:custDataLst>
              <p:tags r:id="rId34"/>
            </p:custDataLst>
          </p:nvPr>
        </p:nvSpPr>
        <p:spPr bwMode="auto">
          <a:xfrm>
            <a:off x="316865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87EC4B4-26F4-4160-8966-20C899D2EDA5}" type="datetime'''''''''''''''''''''''''''''''''''2''''''0''1''''''3'">
              <a:rPr lang="en-US" sz="1000"/>
              <a:pPr/>
              <a:t>2013</a:t>
            </a:fld>
            <a:endParaRPr lang="en-US" sz="1000" dirty="0">
              <a:sym typeface="+mn-lt"/>
            </a:endParaRPr>
          </a:p>
        </p:txBody>
      </p:sp>
      <p:sp>
        <p:nvSpPr>
          <p:cNvPr id="114" name="Text Placeholder 31"/>
          <p:cNvSpPr>
            <a:spLocks noGrp="1"/>
          </p:cNvSpPr>
          <p:nvPr>
            <p:custDataLst>
              <p:tags r:id="rId35"/>
            </p:custDataLst>
          </p:nvPr>
        </p:nvSpPr>
        <p:spPr bwMode="auto">
          <a:xfrm>
            <a:off x="190182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98F39AB-4199-493C-85B3-1BAC1FC5D501}" type="datetime'2''''''''''01''''''''1'''''''''''''''''''">
              <a:rPr lang="en-US" sz="1000"/>
              <a:pPr/>
              <a:t>2011</a:t>
            </a:fld>
            <a:endParaRPr lang="en-US" sz="1000" dirty="0">
              <a:sym typeface="+mn-lt"/>
            </a:endParaRPr>
          </a:p>
        </p:txBody>
      </p:sp>
      <p:sp>
        <p:nvSpPr>
          <p:cNvPr id="115" name="Text Placeholder 30"/>
          <p:cNvSpPr>
            <a:spLocks noGrp="1"/>
          </p:cNvSpPr>
          <p:nvPr>
            <p:custDataLst>
              <p:tags r:id="rId36"/>
            </p:custDataLst>
          </p:nvPr>
        </p:nvSpPr>
        <p:spPr bwMode="auto">
          <a:xfrm>
            <a:off x="1273175"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6D495BC-3718-4832-8F53-DE21490CD320}" type="datetime'''''2''0''''''''1''''''''''''''''''''''''''0'''''''''''">
              <a:rPr lang="en-US" sz="1000"/>
              <a:pPr/>
              <a:t>2010</a:t>
            </a:fld>
            <a:endParaRPr lang="en-US" sz="1000" dirty="0">
              <a:sym typeface="+mn-lt"/>
            </a:endParaRPr>
          </a:p>
        </p:txBody>
      </p:sp>
      <p:sp>
        <p:nvSpPr>
          <p:cNvPr id="71" name="Text Placeholder 2"/>
          <p:cNvSpPr>
            <a:spLocks noGrp="1"/>
          </p:cNvSpPr>
          <p:nvPr>
            <p:custDataLst>
              <p:tags r:id="rId37"/>
            </p:custDataLst>
          </p:nvPr>
        </p:nvSpPr>
        <p:spPr bwMode="auto">
          <a:xfrm>
            <a:off x="635000" y="55372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AD69E8-9298-4F5B-895E-AB7DE54A5986}" type="datetime'2''''''''''''0''''09'''''''''''''''''''''">
              <a:rPr lang="en-US" sz="1000">
                <a:latin typeface="Arial"/>
                <a:ea typeface="ＭＳ Ｐゴシック"/>
                <a:sym typeface="Arial"/>
              </a:rPr>
              <a:pPr marL="0" indent="0" algn="ctr">
                <a:lnSpc>
                  <a:spcPct val="100000"/>
                </a:lnSpc>
                <a:spcBef>
                  <a:spcPct val="0"/>
                </a:spcBef>
              </a:pPr>
              <a:t>2009</a:t>
            </a:fld>
            <a:endParaRPr lang="en-US" sz="1000" dirty="0">
              <a:latin typeface="Arial"/>
              <a:ea typeface="ＭＳ Ｐゴシック"/>
              <a:sym typeface="Arial"/>
            </a:endParaRPr>
          </a:p>
        </p:txBody>
      </p:sp>
      <p:sp>
        <p:nvSpPr>
          <p:cNvPr id="53" name="Footnote"/>
          <p:cNvSpPr/>
          <p:nvPr/>
        </p:nvSpPr>
        <p:spPr bwMode="auto">
          <a:xfrm>
            <a:off x="455613" y="6326299"/>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Source: SHUSA CCAR 2015 Capital Aggregation Tool, </a:t>
            </a:r>
            <a:r>
              <a:rPr lang="en-US" sz="800" dirty="0">
                <a:solidFill>
                  <a:schemeClr val="bg1"/>
                </a:solidFill>
              </a:rPr>
              <a:t>Credit Metric Trends spreadsheet</a:t>
            </a:r>
          </a:p>
        </p:txBody>
      </p:sp>
      <p:graphicFrame>
        <p:nvGraphicFramePr>
          <p:cNvPr id="54" name="Content Placeholder 12"/>
          <p:cNvGraphicFramePr>
            <a:graphicFrameLocks/>
          </p:cNvGraphicFramePr>
          <p:nvPr>
            <p:extLst>
              <p:ext uri="{D42A27DB-BD31-4B8C-83A1-F6EECF244321}">
                <p14:modId xmlns:p14="http://schemas.microsoft.com/office/powerpoint/2010/main" val="2282868754"/>
              </p:ext>
            </p:extLst>
          </p:nvPr>
        </p:nvGraphicFramePr>
        <p:xfrm>
          <a:off x="5262218" y="1982373"/>
          <a:ext cx="3786643" cy="27127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$295MM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$314MM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stressed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$131MM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$139MM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chemeClr val="accent1"/>
                          </a:solidFill>
                          <a:effectLst/>
                          <a:latin typeface="Arial"/>
                        </a:rPr>
                        <a:t>~3.0x </a:t>
                      </a:r>
                      <a:endParaRPr lang="en-US" sz="1000" b="1" i="0" u="none" strike="noStrike" dirty="0">
                        <a:solidFill>
                          <a:schemeClr val="accent1"/>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accent1"/>
                          </a:solidFill>
                          <a:effectLst/>
                          <a:latin typeface="+mn-lt"/>
                        </a:rPr>
                        <a:t>~0.9x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$47MM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smtClean="0">
                          <a:solidFill>
                            <a:srgbClr val="000000"/>
                          </a:solidFill>
                          <a:effectLst/>
                          <a:latin typeface="Arial"/>
                        </a:rPr>
                        <a:t>$50MM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smtClean="0">
                          <a:solidFill>
                            <a:srgbClr val="000000"/>
                          </a:solidFill>
                          <a:effectLst/>
                          <a:latin typeface="Arial"/>
                        </a:rPr>
                        <a:t>$9.4BN</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0.51%</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0.54%</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5" name="Rectangle 6"/>
          <p:cNvSpPr>
            <a:spLocks noChangeArrowheads="1"/>
          </p:cNvSpPr>
          <p:nvPr/>
        </p:nvSpPr>
        <p:spPr bwMode="gray">
          <a:xfrm>
            <a:off x="5262218" y="143986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p>
        </p:txBody>
      </p:sp>
      <p:graphicFrame>
        <p:nvGraphicFramePr>
          <p:cNvPr id="56" name="Table 55"/>
          <p:cNvGraphicFramePr>
            <a:graphicFrameLocks noGrp="1"/>
          </p:cNvGraphicFramePr>
          <p:nvPr>
            <p:extLst>
              <p:ext uri="{D42A27DB-BD31-4B8C-83A1-F6EECF244321}">
                <p14:modId xmlns:p14="http://schemas.microsoft.com/office/powerpoint/2010/main" val="3315083875"/>
              </p:ext>
            </p:extLst>
          </p:nvPr>
        </p:nvGraphicFramePr>
        <p:xfrm>
          <a:off x="5260449" y="4911173"/>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trigger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0.5%</a:t>
                      </a:r>
                      <a:endParaRPr lang="en-US" sz="10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0.7%</a:t>
                      </a:r>
                      <a:endParaRPr lang="en-US" sz="10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2" name="Group 51"/>
          <p:cNvGrpSpPr/>
          <p:nvPr/>
        </p:nvGrpSpPr>
        <p:grpSpPr>
          <a:xfrm>
            <a:off x="8038183" y="158236"/>
            <a:ext cx="1296289" cy="166806"/>
            <a:chOff x="392528" y="2013540"/>
            <a:chExt cx="8683626" cy="762000"/>
          </a:xfrm>
        </p:grpSpPr>
        <p:sp>
          <p:nvSpPr>
            <p:cNvPr id="57"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8"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9"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6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62" name="TextBox 61"/>
          <p:cNvSpPr txBox="1"/>
          <p:nvPr/>
        </p:nvSpPr>
        <p:spPr>
          <a:xfrm>
            <a:off x="4620315" y="4258227"/>
            <a:ext cx="426720" cy="224677"/>
          </a:xfrm>
          <a:prstGeom prst="rect">
            <a:avLst/>
          </a:prstGeom>
          <a:noFill/>
        </p:spPr>
        <p:txBody>
          <a:bodyPr wrap="none" rtlCol="0">
            <a:spAutoFit/>
          </a:bodyPr>
          <a:lstStyle/>
          <a:p>
            <a:r>
              <a:rPr lang="en-US" b="1" dirty="0" smtClean="0">
                <a:solidFill>
                  <a:schemeClr val="accent1"/>
                </a:solidFill>
              </a:rPr>
              <a:t>Red</a:t>
            </a:r>
            <a:endParaRPr lang="en-US" b="1" dirty="0">
              <a:solidFill>
                <a:schemeClr val="accent1"/>
              </a:solidFill>
            </a:endParaRPr>
          </a:p>
        </p:txBody>
      </p:sp>
      <p:cxnSp>
        <p:nvCxnSpPr>
          <p:cNvPr id="63" name="Straight Connector 62"/>
          <p:cNvCxnSpPr/>
          <p:nvPr/>
        </p:nvCxnSpPr>
        <p:spPr bwMode="auto">
          <a:xfrm flipH="1">
            <a:off x="795013" y="4368717"/>
            <a:ext cx="3777479"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64" name="Straight Connector 63"/>
          <p:cNvCxnSpPr/>
          <p:nvPr/>
        </p:nvCxnSpPr>
        <p:spPr bwMode="auto">
          <a:xfrm>
            <a:off x="781050" y="4685797"/>
            <a:ext cx="3806190" cy="0"/>
          </a:xfrm>
          <a:prstGeom prst="line">
            <a:avLst/>
          </a:prstGeom>
          <a:solidFill>
            <a:schemeClr val="accent1"/>
          </a:solidFill>
          <a:ln w="9525" cap="flat" cmpd="sng" algn="ctr">
            <a:solidFill>
              <a:srgbClr val="FFC000"/>
            </a:solidFill>
            <a:prstDash val="dash"/>
            <a:round/>
            <a:headEnd type="none" w="med" len="med"/>
            <a:tailEnd type="none" w="med" len="med"/>
          </a:ln>
          <a:effectLst/>
        </p:spPr>
      </p:cxnSp>
      <p:sp>
        <p:nvSpPr>
          <p:cNvPr id="65" name="TextBox 64"/>
          <p:cNvSpPr txBox="1"/>
          <p:nvPr/>
        </p:nvSpPr>
        <p:spPr>
          <a:xfrm>
            <a:off x="4587240" y="4573458"/>
            <a:ext cx="590226" cy="224677"/>
          </a:xfrm>
          <a:prstGeom prst="rect">
            <a:avLst/>
          </a:prstGeom>
          <a:noFill/>
        </p:spPr>
        <p:txBody>
          <a:bodyPr wrap="none" rtlCol="0">
            <a:spAutoFit/>
          </a:bodyPr>
          <a:lstStyle/>
          <a:p>
            <a:r>
              <a:rPr lang="en-US" b="1" dirty="0" smtClean="0">
                <a:solidFill>
                  <a:srgbClr val="FFC000"/>
                </a:solidFill>
              </a:rPr>
              <a:t>Amber</a:t>
            </a:r>
            <a:endParaRPr lang="en-US" b="1" dirty="0">
              <a:solidFill>
                <a:srgbClr val="FFC000"/>
              </a:solidFill>
            </a:endParaRPr>
          </a:p>
        </p:txBody>
      </p:sp>
    </p:spTree>
    <p:extLst>
      <p:ext uri="{BB962C8B-B14F-4D97-AF65-F5344CB8AC3E}">
        <p14:creationId xmlns:p14="http://schemas.microsoft.com/office/powerpoint/2010/main" val="2211469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CCAR-derived </a:t>
            </a:r>
            <a:r>
              <a:rPr lang="en-US" dirty="0" smtClean="0"/>
              <a:t>metrics and loss </a:t>
            </a:r>
            <a:r>
              <a:rPr lang="en-US" dirty="0"/>
              <a:t>in stress </a:t>
            </a:r>
          </a:p>
        </p:txBody>
      </p:sp>
      <p:graphicFrame>
        <p:nvGraphicFramePr>
          <p:cNvPr id="7" name="Group 90"/>
          <p:cNvGraphicFramePr>
            <a:graphicFrameLocks noGrp="1"/>
          </p:cNvGraphicFramePr>
          <p:nvPr>
            <p:extLst>
              <p:ext uri="{D42A27DB-BD31-4B8C-83A1-F6EECF244321}">
                <p14:modId xmlns:p14="http://schemas.microsoft.com/office/powerpoint/2010/main" val="2940686364"/>
              </p:ext>
            </p:extLst>
          </p:nvPr>
        </p:nvGraphicFramePr>
        <p:xfrm>
          <a:off x="445178" y="1230731"/>
          <a:ext cx="8742365" cy="4838688"/>
        </p:xfrm>
        <a:graphic>
          <a:graphicData uri="http://schemas.openxmlformats.org/drawingml/2006/table">
            <a:tbl>
              <a:tblPr/>
              <a:tblGrid>
                <a:gridCol w="1233497"/>
                <a:gridCol w="4148919"/>
                <a:gridCol w="3359949"/>
              </a:tblGrid>
              <a:tr h="220896">
                <a:tc>
                  <a:txBody>
                    <a:bodyPr/>
                    <a:lstStyle/>
                    <a:p>
                      <a:pPr marL="0" marR="0" lvl="0" indent="0" algn="l" defTabSz="939800" rtl="0" eaLnBrk="1" fontAlgn="base" latinLnBrk="0" hangingPunct="1">
                        <a:lnSpc>
                          <a:spcPct val="80000"/>
                        </a:lnSpc>
                        <a:spcBef>
                          <a:spcPct val="0"/>
                        </a:spcBef>
                        <a:spcAft>
                          <a:spcPct val="0"/>
                        </a:spcAft>
                        <a:buClrTx/>
                        <a:buSzTx/>
                        <a:buFontTx/>
                        <a:buNone/>
                        <a:tabLst/>
                      </a:pPr>
                      <a:endParaRPr kumimoji="0" lang="en-US" sz="1200" b="1" i="0" u="none" strike="noStrike" cap="none" normalizeH="0" baseline="0" dirty="0" smtClean="0">
                        <a:ln>
                          <a:noFill/>
                        </a:ln>
                        <a:solidFill>
                          <a:schemeClr val="folHlink"/>
                        </a:solidFill>
                        <a:effectLst/>
                        <a:latin typeface="Arial" charset="0"/>
                        <a:ea typeface="Arial Unicode MS" pitchFamily="34" charset="-128"/>
                        <a:cs typeface="Arial" charset="0"/>
                      </a:endParaRPr>
                    </a:p>
                  </a:txBody>
                  <a:tcPr horzOverflow="overflow">
                    <a:lnL cap="flat">
                      <a:noFill/>
                    </a:lnL>
                    <a:lnR w="9525" cap="flat" cmpd="sng" algn="ctr">
                      <a:noFill/>
                      <a:prstDash val="solid"/>
                      <a:round/>
                      <a:headEnd type="none" w="med" len="med"/>
                      <a:tailEnd type="none" w="med" len="med"/>
                    </a:lnR>
                    <a:lnT>
                      <a:noFill/>
                    </a:lnT>
                    <a:lnB w="571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lang="en-US" sz="1200" b="1" dirty="0" smtClean="0"/>
                        <a:t>CCAR-derived metrics</a:t>
                      </a:r>
                      <a:endPar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Loss in stress</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437120">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Purpose of exercise</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US supervisory requirement; toll-gate for capital actions</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to ensure that SHUSA has sufficient capital to withstand a severely adverse macroeconomic scenario</a:t>
                      </a:r>
                    </a:p>
                    <a:p>
                      <a:pPr marL="381000" marR="0" lvl="2" indent="-190500" algn="l" defTabSz="939800" rtl="0" eaLnBrk="1" fontAlgn="base" latinLnBrk="0" hangingPunct="1">
                        <a:lnSpc>
                          <a:spcPct val="100000"/>
                        </a:lnSpc>
                        <a:spcBef>
                          <a:spcPct val="6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Institutions are expected to deplete capital throughout the course of the stress</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Internally-defined risk-profile management tool for the Board</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ensure that losses under an adverse, but plausible stress do not exceed 100% of PBT</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Interpretation of results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Results represent a hard binding constraint and serve as an indicator of what SHUSA can “afford to lose” in the US regulatory context</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of individual capital/loss levels indicate heightened risk of quantitative failure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signal the need for management discussions and potential action plans</a:t>
                      </a:r>
                    </a:p>
                    <a:p>
                      <a:pPr marL="169863" marR="0" lvl="0" indent="-169863" algn="l" defTabSz="939800" rtl="0" eaLnBrk="1" fontAlgn="base" latinLnBrk="0" hangingPunct="1">
                        <a:lnSpc>
                          <a:spcPct val="100000"/>
                        </a:lnSpc>
                        <a:spcBef>
                          <a:spcPct val="6000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Scenario</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year-end exercise, a group of Fed-defined and BHC-defined scenarios, including a severely adverse scenario for each</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Either FRB Severely Adverse or BHC Stress scenario is the appropriate level of severity</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ICAAP is generally used, Group expects an idiosyncratic, plausible stress (about 1:20)</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FRB Adverse is the most comparable “off-the-shelf”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84477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Calculation details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Scenario-consistent P&amp;L and balance sheet simulation, covering losses and revenue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Numerator based on strategic plan</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Denominator based on losses (including provisions, concentration risk, market risk, ops risk) under above-defined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585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400116" y="1387475"/>
            <a:ext cx="8802556" cy="4486274"/>
          </a:xfrm>
        </p:spPr>
        <p:txBody>
          <a:bodyPr/>
          <a:lstStyle/>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have worked collaboratively across Risk teams (SHUSA, SBNA, SCUSA) and business partners to draft a set of aligned </a:t>
            </a:r>
            <a:r>
              <a:rPr lang="en-US" kern="1200" dirty="0" smtClean="0">
                <a:solidFill>
                  <a:schemeClr val="tx1"/>
                </a:solidFill>
                <a:latin typeface="Arial" charset="0"/>
                <a:ea typeface="Arial Unicode MS" pitchFamily="34" charset="-128"/>
                <a:cs typeface="Arial" charset="0"/>
              </a:rPr>
              <a:t>Risk Appetite </a:t>
            </a:r>
            <a:r>
              <a:rPr lang="en-US" kern="1200" dirty="0">
                <a:solidFill>
                  <a:schemeClr val="tx1"/>
                </a:solidFill>
                <a:latin typeface="Arial" charset="0"/>
                <a:ea typeface="Arial Unicode MS" pitchFamily="34" charset="-128"/>
                <a:cs typeface="Arial" charset="0"/>
              </a:rPr>
              <a:t>S</a:t>
            </a:r>
            <a:r>
              <a:rPr lang="en-US" kern="1200" dirty="0" smtClean="0">
                <a:solidFill>
                  <a:schemeClr val="tx1"/>
                </a:solidFill>
                <a:latin typeface="Arial" charset="0"/>
                <a:ea typeface="Arial Unicode MS" pitchFamily="34" charset="-128"/>
                <a:cs typeface="Arial" charset="0"/>
              </a:rPr>
              <a:t>tatements </a:t>
            </a:r>
            <a:r>
              <a:rPr lang="en-US" kern="1200" dirty="0">
                <a:solidFill>
                  <a:schemeClr val="tx1"/>
                </a:solidFill>
                <a:latin typeface="Arial" charset="0"/>
                <a:ea typeface="Arial Unicode MS" pitchFamily="34" charset="-128"/>
                <a:cs typeface="Arial" charset="0"/>
              </a:rPr>
              <a:t>(RAS)</a:t>
            </a:r>
          </a:p>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We </a:t>
            </a:r>
            <a:r>
              <a:rPr lang="en-US" kern="1200" dirty="0">
                <a:solidFill>
                  <a:schemeClr val="tx1"/>
                </a:solidFill>
                <a:latin typeface="Arial" charset="0"/>
                <a:ea typeface="Arial Unicode MS" pitchFamily="34" charset="-128"/>
                <a:cs typeface="Arial" charset="0"/>
              </a:rPr>
              <a:t>have followed a consistent process across all entities, </a:t>
            </a:r>
            <a:r>
              <a:rPr lang="en-US" kern="1200" dirty="0" smtClean="0">
                <a:solidFill>
                  <a:schemeClr val="tx1"/>
                </a:solidFill>
                <a:latin typeface="Arial" charset="0"/>
                <a:ea typeface="Arial Unicode MS" pitchFamily="34" charset="-128"/>
                <a:cs typeface="Arial" charset="0"/>
              </a:rPr>
              <a:t>including:</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A common set of objectives and risk taxonomy</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Parallel calibration of metrics to ensure alignment</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calibrated limits utilizing a two-stage approach, taking into account </a:t>
            </a:r>
            <a:r>
              <a:rPr lang="en-US" kern="1200" dirty="0" smtClean="0">
                <a:solidFill>
                  <a:schemeClr val="tx1"/>
                </a:solidFill>
                <a:latin typeface="Arial" charset="0"/>
                <a:ea typeface="Arial Unicode MS" pitchFamily="34" charset="-128"/>
                <a:cs typeface="Arial" charset="0"/>
              </a:rPr>
              <a:t>profits / earnings </a:t>
            </a:r>
            <a:r>
              <a:rPr lang="en-US" kern="1200" dirty="0">
                <a:solidFill>
                  <a:schemeClr val="tx1"/>
                </a:solidFill>
                <a:latin typeface="Arial" charset="0"/>
                <a:ea typeface="Arial Unicode MS" pitchFamily="34" charset="-128"/>
                <a:cs typeface="Arial" charset="0"/>
              </a:rPr>
              <a:t>as well as losses via linkages to target capital </a:t>
            </a:r>
            <a:r>
              <a:rPr lang="en-US" kern="1200" dirty="0" smtClean="0">
                <a:solidFill>
                  <a:schemeClr val="tx1"/>
                </a:solidFill>
                <a:latin typeface="Arial" charset="0"/>
                <a:ea typeface="Arial Unicode MS" pitchFamily="34" charset="-128"/>
                <a:cs typeface="Arial" charset="0"/>
              </a:rPr>
              <a:t>levels:</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Development of a set of “anchor points” for calibration to ensure internal consistency using internal risk policies and analysis of internal and external data</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Refinement by senior leadership to ensure limits reflect forward-looking strategic vision</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In today’s session we would like to present the </a:t>
            </a:r>
            <a:r>
              <a:rPr lang="en-US" kern="1200" dirty="0" smtClean="0">
                <a:solidFill>
                  <a:schemeClr val="tx1"/>
                </a:solidFill>
                <a:latin typeface="Arial" charset="0"/>
                <a:ea typeface="Arial Unicode MS" pitchFamily="34" charset="-128"/>
                <a:cs typeface="Arial" charset="0"/>
              </a:rPr>
              <a:t>SHUSA Risk </a:t>
            </a:r>
            <a:r>
              <a:rPr lang="en-US" kern="1200" dirty="0">
                <a:solidFill>
                  <a:schemeClr val="tx1"/>
                </a:solidFill>
                <a:latin typeface="Arial" charset="0"/>
                <a:ea typeface="Arial Unicode MS" pitchFamily="34" charset="-128"/>
                <a:cs typeface="Arial" charset="0"/>
              </a:rPr>
              <a:t>Appetite metrics and limits for approval</a:t>
            </a:r>
          </a:p>
        </p:txBody>
      </p:sp>
    </p:spTree>
    <p:extLst>
      <p:ext uri="{BB962C8B-B14F-4D97-AF65-F5344CB8AC3E}">
        <p14:creationId xmlns:p14="http://schemas.microsoft.com/office/powerpoint/2010/main" val="297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85763"/>
            <a:ext cx="8680450" cy="758825"/>
          </a:xfrm>
        </p:spPr>
        <p:txBody>
          <a:bodyPr/>
          <a:lstStyle/>
          <a:p>
            <a:r>
              <a:rPr lang="en-US" dirty="0"/>
              <a:t>Approach to </a:t>
            </a:r>
            <a:r>
              <a:rPr lang="en-US" dirty="0" smtClean="0"/>
              <a:t>Risk </a:t>
            </a:r>
            <a:r>
              <a:rPr lang="en-US" dirty="0"/>
              <a:t>A</a:t>
            </a:r>
            <a:r>
              <a:rPr lang="en-US" dirty="0" smtClean="0"/>
              <a:t>ppetite </a:t>
            </a:r>
            <a:r>
              <a:rPr lang="en-US" dirty="0"/>
              <a:t>redevelopment </a:t>
            </a:r>
          </a:p>
        </p:txBody>
      </p:sp>
      <p:sp>
        <p:nvSpPr>
          <p:cNvPr id="19" name="Freeform 18"/>
          <p:cNvSpPr/>
          <p:nvPr/>
        </p:nvSpPr>
        <p:spPr>
          <a:xfrm>
            <a:off x="1885012"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0" name="Freeform 19"/>
          <p:cNvSpPr/>
          <p:nvPr/>
        </p:nvSpPr>
        <p:spPr>
          <a:xfrm>
            <a:off x="5574666"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1" name="Freeform 20"/>
          <p:cNvSpPr/>
          <p:nvPr/>
        </p:nvSpPr>
        <p:spPr>
          <a:xfrm>
            <a:off x="7419493"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2" name="TextBox 21"/>
          <p:cNvSpPr txBox="1"/>
          <p:nvPr/>
        </p:nvSpPr>
        <p:spPr>
          <a:xfrm>
            <a:off x="452438" y="140652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Risk Appetite redevelopment </a:t>
            </a:r>
            <a:endParaRPr lang="en-US" sz="1400" b="1" dirty="0">
              <a:solidFill>
                <a:schemeClr val="accent1"/>
              </a:solidFill>
            </a:endParaRPr>
          </a:p>
        </p:txBody>
      </p:sp>
      <p:sp>
        <p:nvSpPr>
          <p:cNvPr id="27" name="Rectangle 26"/>
          <p:cNvSpPr/>
          <p:nvPr/>
        </p:nvSpPr>
        <p:spPr>
          <a:xfrm>
            <a:off x="229425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Risk </a:t>
            </a:r>
            <a:br>
              <a:rPr lang="en-US" sz="1400" b="1" dirty="0" smtClean="0">
                <a:solidFill>
                  <a:schemeClr val="tx1"/>
                </a:solidFill>
              </a:rPr>
            </a:br>
            <a:r>
              <a:rPr lang="en-US" sz="1400" b="1" dirty="0" smtClean="0">
                <a:solidFill>
                  <a:schemeClr val="tx1"/>
                </a:solidFill>
              </a:rPr>
              <a:t>taxonomy</a:t>
            </a:r>
          </a:p>
        </p:txBody>
      </p:sp>
      <p:sp>
        <p:nvSpPr>
          <p:cNvPr id="29" name="Freeform 28"/>
          <p:cNvSpPr/>
          <p:nvPr/>
        </p:nvSpPr>
        <p:spPr>
          <a:xfrm>
            <a:off x="3729839"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31" name="Rectangle 30"/>
          <p:cNvSpPr/>
          <p:nvPr/>
        </p:nvSpPr>
        <p:spPr>
          <a:xfrm>
            <a:off x="449430"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Objectives</a:t>
            </a:r>
          </a:p>
        </p:txBody>
      </p:sp>
      <p:sp>
        <p:nvSpPr>
          <p:cNvPr id="34" name="Rectangle 33"/>
          <p:cNvSpPr/>
          <p:nvPr/>
        </p:nvSpPr>
        <p:spPr>
          <a:xfrm>
            <a:off x="4139084"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Qualitative statements</a:t>
            </a:r>
          </a:p>
        </p:txBody>
      </p:sp>
      <p:sp>
        <p:nvSpPr>
          <p:cNvPr id="37" name="Rectangle 36"/>
          <p:cNvSpPr/>
          <p:nvPr/>
        </p:nvSpPr>
        <p:spPr>
          <a:xfrm>
            <a:off x="5983911"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Metrics / limits</a:t>
            </a:r>
          </a:p>
        </p:txBody>
      </p:sp>
      <p:sp>
        <p:nvSpPr>
          <p:cNvPr id="40" name="Rectangle 39"/>
          <p:cNvSpPr/>
          <p:nvPr/>
        </p:nvSpPr>
        <p:spPr>
          <a:xfrm>
            <a:off x="782873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400" b="1" dirty="0" smtClean="0">
                <a:solidFill>
                  <a:schemeClr val="tx1"/>
                </a:solidFill>
              </a:rPr>
              <a:t>Reporting</a:t>
            </a:r>
            <a:endParaRPr lang="en-US" sz="1400" b="1" dirty="0">
              <a:solidFill>
                <a:schemeClr val="tx1"/>
              </a:solidFill>
            </a:endParaRPr>
          </a:p>
        </p:txBody>
      </p:sp>
      <p:sp>
        <p:nvSpPr>
          <p:cNvPr id="3" name="TextBox 2"/>
          <p:cNvSpPr txBox="1"/>
          <p:nvPr/>
        </p:nvSpPr>
        <p:spPr>
          <a:xfrm>
            <a:off x="2294257" y="3967932"/>
            <a:ext cx="1310501" cy="923330"/>
          </a:xfrm>
          <a:prstGeom prst="rect">
            <a:avLst/>
          </a:prstGeom>
          <a:noFill/>
        </p:spPr>
        <p:txBody>
          <a:bodyPr wrap="square" lIns="0" tIns="0" rIns="0" bIns="0" rtlCol="0">
            <a:spAutoFit/>
          </a:bodyPr>
          <a:lstStyle/>
          <a:p>
            <a:pPr>
              <a:lnSpc>
                <a:spcPct val="100000"/>
              </a:lnSpc>
            </a:pPr>
            <a:r>
              <a:rPr lang="en-US" sz="1200" dirty="0" smtClean="0"/>
              <a:t>What risks could compromise SHUSA’s ability to achieve its objectives?</a:t>
            </a:r>
          </a:p>
        </p:txBody>
      </p:sp>
      <p:sp>
        <p:nvSpPr>
          <p:cNvPr id="30" name="TextBox 29"/>
          <p:cNvSpPr txBox="1"/>
          <p:nvPr/>
        </p:nvSpPr>
        <p:spPr>
          <a:xfrm>
            <a:off x="5983911" y="3967932"/>
            <a:ext cx="1310501" cy="738664"/>
          </a:xfrm>
          <a:prstGeom prst="rect">
            <a:avLst/>
          </a:prstGeom>
          <a:noFill/>
        </p:spPr>
        <p:txBody>
          <a:bodyPr wrap="square" lIns="0" tIns="0" rIns="0" bIns="0" rtlCol="0">
            <a:spAutoFit/>
          </a:bodyPr>
          <a:lstStyle/>
          <a:p>
            <a:pPr>
              <a:lnSpc>
                <a:spcPct val="100000"/>
              </a:lnSpc>
            </a:pPr>
            <a:r>
              <a:rPr lang="en-US" sz="1200" dirty="0" smtClean="0"/>
              <a:t>How will SHUSA assess whether it is within its risk appetite?</a:t>
            </a:r>
            <a:endParaRPr lang="en-US" sz="1400" b="1" i="1" dirty="0" smtClean="0"/>
          </a:p>
        </p:txBody>
      </p:sp>
      <p:sp>
        <p:nvSpPr>
          <p:cNvPr id="33" name="TextBox 32"/>
          <p:cNvSpPr txBox="1"/>
          <p:nvPr/>
        </p:nvSpPr>
        <p:spPr>
          <a:xfrm>
            <a:off x="449429" y="3967932"/>
            <a:ext cx="1310501" cy="553998"/>
          </a:xfrm>
          <a:prstGeom prst="rect">
            <a:avLst/>
          </a:prstGeom>
          <a:noFill/>
        </p:spPr>
        <p:txBody>
          <a:bodyPr wrap="square" lIns="0" tIns="0" rIns="0" bIns="0" rtlCol="0">
            <a:spAutoFit/>
          </a:bodyPr>
          <a:lstStyle/>
          <a:p>
            <a:pPr>
              <a:lnSpc>
                <a:spcPct val="100000"/>
              </a:lnSpc>
            </a:pPr>
            <a:r>
              <a:rPr lang="en-US" sz="1200" dirty="0"/>
              <a:t>What are </a:t>
            </a:r>
            <a:r>
              <a:rPr lang="en-US" sz="1200" dirty="0" smtClean="0"/>
              <a:t>SHUSA’s </a:t>
            </a:r>
            <a:r>
              <a:rPr lang="en-US" sz="1200" dirty="0"/>
              <a:t>overarching </a:t>
            </a:r>
            <a:r>
              <a:rPr lang="en-US" sz="1200" dirty="0" smtClean="0"/>
              <a:t>objectives?</a:t>
            </a:r>
            <a:endParaRPr lang="en-US" sz="1200" dirty="0"/>
          </a:p>
        </p:txBody>
      </p:sp>
      <p:sp>
        <p:nvSpPr>
          <p:cNvPr id="36" name="TextBox 35"/>
          <p:cNvSpPr txBox="1"/>
          <p:nvPr/>
        </p:nvSpPr>
        <p:spPr>
          <a:xfrm>
            <a:off x="4139083" y="3967932"/>
            <a:ext cx="1310501" cy="738664"/>
          </a:xfrm>
          <a:prstGeom prst="rect">
            <a:avLst/>
          </a:prstGeom>
          <a:noFill/>
        </p:spPr>
        <p:txBody>
          <a:bodyPr wrap="square" lIns="0" tIns="0" rIns="0" bIns="0" rtlCol="0">
            <a:spAutoFit/>
          </a:bodyPr>
          <a:lstStyle/>
          <a:p>
            <a:pPr>
              <a:lnSpc>
                <a:spcPct val="100000"/>
              </a:lnSpc>
            </a:pPr>
            <a:r>
              <a:rPr lang="en-US" sz="1200" dirty="0" smtClean="0"/>
              <a:t>What statements will guide how SHUSA manages its risks?</a:t>
            </a:r>
          </a:p>
        </p:txBody>
      </p:sp>
      <p:sp>
        <p:nvSpPr>
          <p:cNvPr id="39" name="TextBox 38"/>
          <p:cNvSpPr txBox="1"/>
          <p:nvPr/>
        </p:nvSpPr>
        <p:spPr>
          <a:xfrm>
            <a:off x="7772664" y="3967932"/>
            <a:ext cx="1380118" cy="553998"/>
          </a:xfrm>
          <a:prstGeom prst="rect">
            <a:avLst/>
          </a:prstGeom>
          <a:noFill/>
        </p:spPr>
        <p:txBody>
          <a:bodyPr wrap="square" lIns="0" tIns="0" rIns="0" bIns="0" rtlCol="0">
            <a:spAutoFit/>
          </a:bodyPr>
          <a:lstStyle/>
          <a:p>
            <a:pPr>
              <a:lnSpc>
                <a:spcPct val="100000"/>
              </a:lnSpc>
            </a:pPr>
            <a:r>
              <a:rPr lang="en-US" sz="1200" dirty="0" smtClean="0"/>
              <a:t>How will SHUSA report performance against risk appetite?</a:t>
            </a:r>
          </a:p>
        </p:txBody>
      </p:sp>
      <p:sp>
        <p:nvSpPr>
          <p:cNvPr id="24" name="TextBox 23"/>
          <p:cNvSpPr txBox="1"/>
          <p:nvPr/>
        </p:nvSpPr>
        <p:spPr>
          <a:xfrm>
            <a:off x="2294257" y="5537426"/>
            <a:ext cx="1310501" cy="184666"/>
          </a:xfrm>
          <a:prstGeom prst="rect">
            <a:avLst/>
          </a:prstGeom>
          <a:noFill/>
        </p:spPr>
        <p:txBody>
          <a:bodyPr wrap="square" lIns="0" tIns="0" rIns="0" bIns="0" rtlCol="0">
            <a:spAutoFit/>
          </a:bodyPr>
          <a:lstStyle/>
          <a:p>
            <a:pPr>
              <a:lnSpc>
                <a:spcPct val="100000"/>
              </a:lnSpc>
            </a:pPr>
            <a:r>
              <a:rPr lang="en-US" sz="1200" i="1" dirty="0" smtClean="0"/>
              <a:t>Slide 3</a:t>
            </a:r>
          </a:p>
        </p:txBody>
      </p:sp>
      <p:sp>
        <p:nvSpPr>
          <p:cNvPr id="25" name="TextBox 24"/>
          <p:cNvSpPr txBox="1"/>
          <p:nvPr/>
        </p:nvSpPr>
        <p:spPr>
          <a:xfrm>
            <a:off x="5983911" y="5537426"/>
            <a:ext cx="1310501" cy="184666"/>
          </a:xfrm>
          <a:prstGeom prst="rect">
            <a:avLst/>
          </a:prstGeom>
          <a:noFill/>
        </p:spPr>
        <p:txBody>
          <a:bodyPr wrap="square" lIns="0" tIns="0" rIns="0" bIns="0" rtlCol="0">
            <a:spAutoFit/>
          </a:bodyPr>
          <a:lstStyle/>
          <a:p>
            <a:pPr>
              <a:lnSpc>
                <a:spcPct val="100000"/>
              </a:lnSpc>
            </a:pPr>
            <a:r>
              <a:rPr lang="en-US" sz="1200" i="1" dirty="0" smtClean="0"/>
              <a:t>Slide 5-9</a:t>
            </a:r>
            <a:endParaRPr lang="en-US" sz="1400" b="1" i="1" dirty="0" smtClean="0"/>
          </a:p>
        </p:txBody>
      </p:sp>
      <p:sp>
        <p:nvSpPr>
          <p:cNvPr id="26" name="TextBox 25"/>
          <p:cNvSpPr txBox="1"/>
          <p:nvPr/>
        </p:nvSpPr>
        <p:spPr>
          <a:xfrm>
            <a:off x="449429" y="5537426"/>
            <a:ext cx="1310501" cy="184666"/>
          </a:xfrm>
          <a:prstGeom prst="rect">
            <a:avLst/>
          </a:prstGeom>
          <a:noFill/>
        </p:spPr>
        <p:txBody>
          <a:bodyPr wrap="square" lIns="0" tIns="0" rIns="0" bIns="0" rtlCol="0">
            <a:spAutoFit/>
          </a:bodyPr>
          <a:lstStyle/>
          <a:p>
            <a:pPr>
              <a:lnSpc>
                <a:spcPct val="100000"/>
              </a:lnSpc>
            </a:pPr>
            <a:r>
              <a:rPr lang="en-US" sz="1200" i="1" dirty="0" smtClean="0"/>
              <a:t>Appendix</a:t>
            </a:r>
            <a:endParaRPr lang="en-US" sz="1200" i="1" dirty="0"/>
          </a:p>
        </p:txBody>
      </p:sp>
      <p:sp>
        <p:nvSpPr>
          <p:cNvPr id="28" name="TextBox 27"/>
          <p:cNvSpPr txBox="1"/>
          <p:nvPr/>
        </p:nvSpPr>
        <p:spPr>
          <a:xfrm>
            <a:off x="4139083" y="5537426"/>
            <a:ext cx="1310501" cy="369332"/>
          </a:xfrm>
          <a:prstGeom prst="rect">
            <a:avLst/>
          </a:prstGeom>
          <a:noFill/>
        </p:spPr>
        <p:txBody>
          <a:bodyPr wrap="square" lIns="0" tIns="0" rIns="0" bIns="0" rtlCol="0">
            <a:spAutoFit/>
          </a:bodyPr>
          <a:lstStyle/>
          <a:p>
            <a:pPr>
              <a:lnSpc>
                <a:spcPct val="100000"/>
              </a:lnSpc>
            </a:pPr>
            <a:r>
              <a:rPr lang="en-US" sz="1200" i="1" dirty="0" smtClean="0"/>
              <a:t>SHUSA </a:t>
            </a:r>
            <a:r>
              <a:rPr lang="en-US" sz="1200" i="1" dirty="0"/>
              <a:t>RAS Word </a:t>
            </a:r>
            <a:r>
              <a:rPr lang="en-US" sz="1200" i="1" dirty="0" smtClean="0"/>
              <a:t>document</a:t>
            </a:r>
            <a:endParaRPr lang="en-US" sz="1200" i="1" dirty="0"/>
          </a:p>
        </p:txBody>
      </p:sp>
      <p:sp>
        <p:nvSpPr>
          <p:cNvPr id="32" name="TextBox 31"/>
          <p:cNvSpPr txBox="1"/>
          <p:nvPr/>
        </p:nvSpPr>
        <p:spPr>
          <a:xfrm>
            <a:off x="7772664" y="5537426"/>
            <a:ext cx="1380118" cy="184666"/>
          </a:xfrm>
          <a:prstGeom prst="rect">
            <a:avLst/>
          </a:prstGeom>
          <a:noFill/>
        </p:spPr>
        <p:txBody>
          <a:bodyPr wrap="square" lIns="0" tIns="0" rIns="0" bIns="0" rtlCol="0">
            <a:spAutoFit/>
          </a:bodyPr>
          <a:lstStyle/>
          <a:p>
            <a:pPr>
              <a:lnSpc>
                <a:spcPct val="100000"/>
              </a:lnSpc>
            </a:pPr>
            <a:r>
              <a:rPr lang="en-US" sz="1200" i="1" dirty="0" smtClean="0"/>
              <a:t>Slide 4</a:t>
            </a:r>
          </a:p>
        </p:txBody>
      </p:sp>
      <p:cxnSp>
        <p:nvCxnSpPr>
          <p:cNvPr id="5" name="Straight Connector 4"/>
          <p:cNvCxnSpPr/>
          <p:nvPr/>
        </p:nvCxnSpPr>
        <p:spPr bwMode="auto">
          <a:xfrm>
            <a:off x="435885" y="5063324"/>
            <a:ext cx="87033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452438" y="517867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Where to find?</a:t>
            </a:r>
            <a:endParaRPr lang="en-US" sz="1400" b="1" dirty="0">
              <a:solidFill>
                <a:schemeClr val="accent1"/>
              </a:solidFill>
            </a:endParaRPr>
          </a:p>
        </p:txBody>
      </p:sp>
    </p:spTree>
    <p:extLst>
      <p:ext uri="{BB962C8B-B14F-4D97-AF65-F5344CB8AC3E}">
        <p14:creationId xmlns:p14="http://schemas.microsoft.com/office/powerpoint/2010/main" val="306911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2607380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4550" name="think-cell Slide" r:id="rId5" imgW="381" imgH="286" progId="TCLayout.ActiveDocument.1">
                  <p:embed/>
                </p:oleObj>
              </mc:Choice>
              <mc:Fallback>
                <p:oleObj name="think-cell Slide" r:id="rId5" imgW="381" imgH="2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Risk taxonomy and metrics in the </a:t>
            </a:r>
            <a:r>
              <a:rPr lang="en-US" dirty="0"/>
              <a:t>Risk Appetite Statement</a:t>
            </a:r>
            <a:br>
              <a:rPr lang="en-US" dirty="0"/>
            </a:br>
            <a:endParaRPr lang="en-US" dirty="0"/>
          </a:p>
        </p:txBody>
      </p:sp>
      <p:sp>
        <p:nvSpPr>
          <p:cNvPr id="3" name="Text Placeholder 2"/>
          <p:cNvSpPr>
            <a:spLocks noGrp="1"/>
          </p:cNvSpPr>
          <p:nvPr>
            <p:ph type="body" sz="quarter" idx="15"/>
          </p:nvPr>
        </p:nvSpPr>
        <p:spPr>
          <a:xfrm>
            <a:off x="401639" y="1406524"/>
            <a:ext cx="2996882" cy="410965"/>
          </a:xfrm>
        </p:spPr>
        <p:txBody>
          <a:bodyPr/>
          <a:lstStyle/>
          <a:p>
            <a:pPr>
              <a:spcAft>
                <a:spcPts val="0"/>
              </a:spcAft>
            </a:pPr>
            <a:r>
              <a:rPr lang="en-US" sz="1400" kern="1200" dirty="0">
                <a:solidFill>
                  <a:schemeClr val="accent1"/>
                </a:solidFill>
                <a:latin typeface="Arial" charset="0"/>
              </a:rPr>
              <a:t>Risk taxonomy for the risk appetite</a:t>
            </a:r>
          </a:p>
        </p:txBody>
      </p:sp>
      <p:sp>
        <p:nvSpPr>
          <p:cNvPr id="9" name="Rectangle 8"/>
          <p:cNvSpPr>
            <a:spLocks noChangeArrowheads="1"/>
          </p:cNvSpPr>
          <p:nvPr/>
        </p:nvSpPr>
        <p:spPr bwMode="gray">
          <a:xfrm>
            <a:off x="555420" y="1835852"/>
            <a:ext cx="881493" cy="2550122"/>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Capital adequacy</a:t>
            </a:r>
            <a:endParaRPr lang="en-US" altLang="zh-CN" dirty="0">
              <a:ea typeface="SimSun" pitchFamily="2" charset="-122"/>
            </a:endParaRPr>
          </a:p>
        </p:txBody>
      </p:sp>
      <p:sp>
        <p:nvSpPr>
          <p:cNvPr id="10" name="Rectangle 13"/>
          <p:cNvSpPr>
            <a:spLocks noChangeArrowheads="1"/>
          </p:cNvSpPr>
          <p:nvPr/>
        </p:nvSpPr>
        <p:spPr bwMode="gray">
          <a:xfrm>
            <a:off x="1628860" y="2702860"/>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Liquidity / funding risk</a:t>
            </a:r>
            <a:endParaRPr lang="en-US" altLang="zh-CN" dirty="0">
              <a:ea typeface="SimSun" pitchFamily="2" charset="-122"/>
            </a:endParaRPr>
          </a:p>
        </p:txBody>
      </p:sp>
      <p:sp>
        <p:nvSpPr>
          <p:cNvPr id="12" name="Rectangle 13"/>
          <p:cNvSpPr>
            <a:spLocks noChangeArrowheads="1"/>
          </p:cNvSpPr>
          <p:nvPr/>
        </p:nvSpPr>
        <p:spPr bwMode="gray">
          <a:xfrm>
            <a:off x="1628860" y="3141978"/>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Interest rate risk</a:t>
            </a:r>
            <a:endParaRPr lang="en-US" altLang="zh-CN" dirty="0">
              <a:ea typeface="SimSun" pitchFamily="2" charset="-122"/>
            </a:endParaRPr>
          </a:p>
        </p:txBody>
      </p:sp>
      <p:sp>
        <p:nvSpPr>
          <p:cNvPr id="13" name="Rectangle 13"/>
          <p:cNvSpPr>
            <a:spLocks noChangeArrowheads="1"/>
          </p:cNvSpPr>
          <p:nvPr/>
        </p:nvSpPr>
        <p:spPr bwMode="gray">
          <a:xfrm>
            <a:off x="1628860" y="2263742"/>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16" name="Rectangle 19"/>
          <p:cNvSpPr>
            <a:spLocks noChangeArrowheads="1"/>
          </p:cNvSpPr>
          <p:nvPr/>
        </p:nvSpPr>
        <p:spPr bwMode="gray">
          <a:xfrm>
            <a:off x="555420" y="4472861"/>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Operational risk</a:t>
            </a:r>
            <a:endParaRPr lang="en-US" altLang="zh-CN" dirty="0">
              <a:ea typeface="SimSun" pitchFamily="2" charset="-122"/>
            </a:endParaRPr>
          </a:p>
        </p:txBody>
      </p:sp>
      <p:sp>
        <p:nvSpPr>
          <p:cNvPr id="17" name="Rectangle 20"/>
          <p:cNvSpPr>
            <a:spLocks noChangeArrowheads="1"/>
          </p:cNvSpPr>
          <p:nvPr/>
        </p:nvSpPr>
        <p:spPr bwMode="gray">
          <a:xfrm>
            <a:off x="563131" y="5351099"/>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Compliance and reputational risk</a:t>
            </a:r>
            <a:endParaRPr lang="en-US" altLang="zh-CN" dirty="0">
              <a:ea typeface="SimSun" pitchFamily="2" charset="-122"/>
            </a:endParaRPr>
          </a:p>
        </p:txBody>
      </p:sp>
      <p:sp>
        <p:nvSpPr>
          <p:cNvPr id="18" name="Rectangle 20"/>
          <p:cNvSpPr>
            <a:spLocks noChangeArrowheads="1"/>
          </p:cNvSpPr>
          <p:nvPr/>
        </p:nvSpPr>
        <p:spPr bwMode="gray">
          <a:xfrm>
            <a:off x="555420" y="4911979"/>
            <a:ext cx="2666460"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Model risk</a:t>
            </a:r>
            <a:endParaRPr lang="en-US" altLang="zh-CN" dirty="0">
              <a:ea typeface="SimSun" pitchFamily="2" charset="-122"/>
            </a:endParaRPr>
          </a:p>
        </p:txBody>
      </p:sp>
      <p:sp>
        <p:nvSpPr>
          <p:cNvPr id="19" name="Rectangle 13"/>
          <p:cNvSpPr>
            <a:spLocks noChangeArrowheads="1"/>
          </p:cNvSpPr>
          <p:nvPr/>
        </p:nvSpPr>
        <p:spPr bwMode="gray">
          <a:xfrm>
            <a:off x="1628860" y="3581096"/>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Mark-to-market portfolio risk</a:t>
            </a:r>
            <a:endParaRPr lang="en-US" altLang="zh-CN" dirty="0">
              <a:ea typeface="SimSun" pitchFamily="2" charset="-122"/>
            </a:endParaRPr>
          </a:p>
        </p:txBody>
      </p:sp>
      <p:sp>
        <p:nvSpPr>
          <p:cNvPr id="20" name="Oval 19"/>
          <p:cNvSpPr/>
          <p:nvPr/>
        </p:nvSpPr>
        <p:spPr bwMode="auto">
          <a:xfrm>
            <a:off x="445138" y="172566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490496" y="300361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5" name="Oval 24"/>
          <p:cNvSpPr/>
          <p:nvPr/>
        </p:nvSpPr>
        <p:spPr bwMode="auto">
          <a:xfrm>
            <a:off x="1490496" y="344273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424768" y="434291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8" name="Oval 27"/>
          <p:cNvSpPr/>
          <p:nvPr/>
        </p:nvSpPr>
        <p:spPr bwMode="auto">
          <a:xfrm>
            <a:off x="424768" y="477361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9" name="Oval 28"/>
          <p:cNvSpPr/>
          <p:nvPr/>
        </p:nvSpPr>
        <p:spPr bwMode="auto">
          <a:xfrm>
            <a:off x="424768" y="518509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1" name="Rectangle 13"/>
          <p:cNvSpPr>
            <a:spLocks noChangeArrowheads="1"/>
          </p:cNvSpPr>
          <p:nvPr/>
        </p:nvSpPr>
        <p:spPr bwMode="gray">
          <a:xfrm>
            <a:off x="1628860" y="182462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32" name="Oval 31"/>
          <p:cNvSpPr/>
          <p:nvPr/>
        </p:nvSpPr>
        <p:spPr bwMode="auto">
          <a:xfrm>
            <a:off x="1490496" y="1714440"/>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TextBox 5"/>
          <p:cNvSpPr txBox="1"/>
          <p:nvPr/>
        </p:nvSpPr>
        <p:spPr>
          <a:xfrm>
            <a:off x="1765868" y="1902891"/>
            <a:ext cx="1463723" cy="224677"/>
          </a:xfrm>
          <a:prstGeom prst="rect">
            <a:avLst/>
          </a:prstGeom>
          <a:noFill/>
        </p:spPr>
        <p:txBody>
          <a:bodyPr wrap="square" rtlCol="0">
            <a:spAutoFit/>
          </a:bodyPr>
          <a:lstStyle/>
          <a:p>
            <a:r>
              <a:rPr lang="en-US" dirty="0">
                <a:ea typeface="SimSun" pitchFamily="2" charset="-122"/>
              </a:rPr>
              <a:t>Credit risk</a:t>
            </a:r>
          </a:p>
        </p:txBody>
      </p:sp>
      <p:sp>
        <p:nvSpPr>
          <p:cNvPr id="36" name="TextBox 35"/>
          <p:cNvSpPr txBox="1"/>
          <p:nvPr/>
        </p:nvSpPr>
        <p:spPr>
          <a:xfrm>
            <a:off x="1765869" y="2338643"/>
            <a:ext cx="1348318" cy="246221"/>
          </a:xfrm>
          <a:prstGeom prst="rect">
            <a:avLst/>
          </a:prstGeom>
          <a:noFill/>
        </p:spPr>
        <p:txBody>
          <a:bodyPr wrap="square" rtlCol="0">
            <a:spAutoFit/>
          </a:bodyPr>
          <a:lstStyle/>
          <a:p>
            <a:pPr eaLnBrk="0" hangingPunct="0">
              <a:lnSpc>
                <a:spcPct val="100000"/>
              </a:lnSpc>
              <a:tabLst>
                <a:tab pos="517525" algn="r"/>
              </a:tabLst>
            </a:pPr>
            <a:r>
              <a:rPr lang="en-US" altLang="zh-CN" dirty="0">
                <a:ea typeface="SimSun" pitchFamily="2" charset="-122"/>
              </a:rPr>
              <a:t>Residual value risk</a:t>
            </a:r>
          </a:p>
        </p:txBody>
      </p:sp>
      <p:sp>
        <p:nvSpPr>
          <p:cNvPr id="34" name="Oval 33"/>
          <p:cNvSpPr/>
          <p:nvPr/>
        </p:nvSpPr>
        <p:spPr bwMode="auto">
          <a:xfrm>
            <a:off x="1490496" y="212537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3" name="Oval 22"/>
          <p:cNvSpPr/>
          <p:nvPr/>
        </p:nvSpPr>
        <p:spPr bwMode="auto">
          <a:xfrm>
            <a:off x="1490496" y="256449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aphicFrame>
        <p:nvGraphicFramePr>
          <p:cNvPr id="38" name="Table 37"/>
          <p:cNvGraphicFramePr>
            <a:graphicFrameLocks noGrp="1"/>
          </p:cNvGraphicFramePr>
          <p:nvPr>
            <p:extLst>
              <p:ext uri="{D42A27DB-BD31-4B8C-83A1-F6EECF244321}">
                <p14:modId xmlns:p14="http://schemas.microsoft.com/office/powerpoint/2010/main" val="142266518"/>
              </p:ext>
            </p:extLst>
          </p:nvPr>
        </p:nvGraphicFramePr>
        <p:xfrm>
          <a:off x="4252689" y="1743470"/>
          <a:ext cx="5010582" cy="4419600"/>
        </p:xfrm>
        <a:graphic>
          <a:graphicData uri="http://schemas.openxmlformats.org/drawingml/2006/table">
            <a:tbl>
              <a:tblPr firstRow="1" bandRow="1">
                <a:tableStyleId>{839DD9DD-9E6C-4910-8AC0-68ADFF6A6AFC}</a:tableStyleId>
              </a:tblPr>
              <a:tblGrid>
                <a:gridCol w="2155472"/>
                <a:gridCol w="2855110"/>
              </a:tblGrid>
              <a:tr h="393332">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solidFill>
                            <a:schemeClr val="tx1"/>
                          </a:solidFill>
                          <a:latin typeface="+mn-lt"/>
                        </a:rPr>
                        <a:t>Common Equity Tier</a:t>
                      </a:r>
                      <a:r>
                        <a:rPr lang="en-US" sz="1000" b="0" baseline="0" dirty="0" smtClean="0">
                          <a:solidFill>
                            <a:schemeClr val="tx1"/>
                          </a:solidFill>
                          <a:latin typeface="+mn-lt"/>
                        </a:rPr>
                        <a:t> 1 Ratio</a:t>
                      </a:r>
                      <a:endParaRPr lang="en-US" sz="1000" b="0" dirty="0" smtClean="0">
                        <a:solidFill>
                          <a:schemeClr val="tx1"/>
                        </a:solidFill>
                        <a:latin typeface="+mn-lt"/>
                      </a:endParaRPr>
                    </a:p>
                    <a:p>
                      <a:pPr marL="171450" indent="-171450">
                        <a:buFont typeface="Arial" panose="020B0604020202020204" pitchFamily="34" charset="0"/>
                        <a:buChar char="•"/>
                      </a:pPr>
                      <a:r>
                        <a:rPr lang="en-US" sz="1000" b="0" dirty="0" smtClean="0">
                          <a:latin typeface="+mn-lt"/>
                        </a:rPr>
                        <a:t>Tier</a:t>
                      </a:r>
                      <a:r>
                        <a:rPr lang="en-US" sz="1000" b="0" baseline="0" dirty="0" smtClean="0">
                          <a:latin typeface="+mn-lt"/>
                        </a:rPr>
                        <a:t> 1 Risk-based Capital </a:t>
                      </a:r>
                      <a:r>
                        <a:rPr lang="en-US" sz="1000" b="0" baseline="0" dirty="0" smtClean="0">
                          <a:solidFill>
                            <a:schemeClr val="tx1"/>
                          </a:solidFill>
                          <a:latin typeface="+mn-lt"/>
                        </a:rPr>
                        <a:t>Ratio</a:t>
                      </a:r>
                      <a:endParaRPr lang="en-US" sz="1000" b="0" baseline="0" dirty="0" smtClean="0">
                        <a:latin typeface="+mn-lt"/>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smtClean="0">
                          <a:latin typeface="+mn-lt"/>
                        </a:rPr>
                        <a:t>Total Capital</a:t>
                      </a:r>
                      <a:r>
                        <a:rPr lang="en-US" sz="1000" b="0" baseline="0" dirty="0" smtClean="0">
                          <a:latin typeface="+mn-lt"/>
                        </a:rPr>
                        <a:t> </a:t>
                      </a:r>
                      <a:r>
                        <a:rPr lang="en-US" sz="1000" b="0" baseline="0" dirty="0" smtClean="0">
                          <a:solidFill>
                            <a:schemeClr val="tx1"/>
                          </a:solidFill>
                          <a:latin typeface="+mn-lt"/>
                        </a:rPr>
                        <a:t>Ratio</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smtClean="0"/>
                        <a:t>* </a:t>
                      </a:r>
                      <a:r>
                        <a:rPr lang="en-US" sz="1000" b="0" dirty="0" smtClean="0">
                          <a:latin typeface="+mn-lt"/>
                        </a:rPr>
                        <a:t>Tier</a:t>
                      </a:r>
                      <a:r>
                        <a:rPr lang="en-US" sz="1000" b="0" baseline="0" dirty="0" smtClean="0">
                          <a:latin typeface="+mn-lt"/>
                        </a:rPr>
                        <a:t> 1 Leverage </a:t>
                      </a:r>
                      <a:r>
                        <a:rPr lang="en-US" sz="1000" b="0" baseline="0" dirty="0" smtClean="0">
                          <a:solidFill>
                            <a:schemeClr val="tx1"/>
                          </a:solidFill>
                          <a:latin typeface="+mn-lt"/>
                        </a:rPr>
                        <a:t>Ratio</a:t>
                      </a:r>
                      <a:endParaRPr lang="en-US" sz="1000" b="0" dirty="0" smtClean="0">
                        <a:latin typeface="+mn-lt"/>
                      </a:endParaRPr>
                    </a:p>
                    <a:p>
                      <a:pPr marL="171450" indent="-171450">
                        <a:buFont typeface="Arial" panose="020B0604020202020204" pitchFamily="34" charset="0"/>
                        <a:buChar char="•"/>
                      </a:pPr>
                      <a:r>
                        <a:rPr lang="en-US" sz="1000" b="0" dirty="0" smtClean="0">
                          <a:latin typeface="+mn-lt"/>
                        </a:rPr>
                        <a:t>Tangible</a:t>
                      </a:r>
                      <a:r>
                        <a:rPr lang="en-US" sz="1000" b="0" baseline="0" dirty="0" smtClean="0">
                          <a:latin typeface="+mn-lt"/>
                        </a:rPr>
                        <a:t> </a:t>
                      </a:r>
                      <a:r>
                        <a:rPr lang="en-US" sz="1000" b="0" dirty="0" smtClean="0">
                          <a:latin typeface="+mn-lt"/>
                        </a:rPr>
                        <a:t>Common Equity</a:t>
                      </a:r>
                      <a:r>
                        <a:rPr lang="en-US" sz="1000" b="0" baseline="0" dirty="0" smtClean="0">
                          <a:latin typeface="+mn-lt"/>
                        </a:rPr>
                        <a:t> </a:t>
                      </a:r>
                      <a:r>
                        <a:rPr lang="en-US" sz="1000" b="0" baseline="0" dirty="0" smtClean="0">
                          <a:solidFill>
                            <a:schemeClr val="tx1"/>
                          </a:solidFill>
                          <a:latin typeface="+mn-lt"/>
                        </a:rPr>
                        <a:t>Ratio</a:t>
                      </a:r>
                      <a:endParaRPr lang="en-US" sz="1000" b="0" dirty="0" smtClean="0">
                        <a:latin typeface="+mn-lt"/>
                      </a:endParaRPr>
                    </a:p>
                    <a:p>
                      <a:pPr marL="0" indent="0">
                        <a:buFont typeface="Arial" panose="020B0604020202020204" pitchFamily="34" charset="0"/>
                        <a:buNone/>
                      </a:pPr>
                      <a:r>
                        <a:rPr lang="en-US" sz="1000" b="0" dirty="0" smtClean="0">
                          <a:latin typeface="+mn-lt"/>
                        </a:rPr>
                        <a:t>For</a:t>
                      </a:r>
                      <a:r>
                        <a:rPr lang="en-US" sz="1000" b="0" baseline="0" dirty="0" smtClean="0">
                          <a:latin typeface="+mn-lt"/>
                        </a:rPr>
                        <a:t> all: baseline and stress</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611850">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CCAR loss budget</a:t>
                      </a:r>
                      <a:r>
                        <a:rPr lang="en-US" sz="1000" b="0" kern="1200" baseline="30000" dirty="0" smtClean="0">
                          <a:solidFill>
                            <a:schemeClr val="tx1"/>
                          </a:solidFill>
                          <a:latin typeface="+mn-lt"/>
                          <a:ea typeface="+mn-ea"/>
                          <a:cs typeface="+mn-cs"/>
                        </a:rPr>
                        <a:t>1</a:t>
                      </a:r>
                      <a:endParaRPr lang="en-US" sz="1000" b="0" kern="1200" baseline="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Net charge-off rate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 60/61+ days past due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dirty="0" smtClean="0"/>
                        <a:t>* </a:t>
                      </a:r>
                      <a:r>
                        <a:rPr lang="en-US" sz="1000" b="0" kern="1200" dirty="0" smtClean="0">
                          <a:solidFill>
                            <a:schemeClr val="tx1"/>
                          </a:solidFill>
                          <a:latin typeface="+mn-lt"/>
                          <a:ea typeface="+mn-ea"/>
                          <a:cs typeface="+mn-cs"/>
                        </a:rPr>
                        <a:t># of counterparties  with Santander Risk Rating (internal) &lt; 5.0 and exposure &gt; $100MM</a:t>
                      </a:r>
                      <a:r>
                        <a:rPr lang="en-US" sz="1000" b="0" kern="1200" baseline="30000" dirty="0" smtClean="0">
                          <a:solidFill>
                            <a:schemeClr val="tx1"/>
                          </a:solidFill>
                          <a:latin typeface="+mn-lt"/>
                          <a:ea typeface="+mn-ea"/>
                          <a:cs typeface="+mn-cs"/>
                        </a:rPr>
                        <a:t>2</a:t>
                      </a:r>
                      <a:endParaRPr lang="en-US" sz="1000" b="0" kern="1200" dirty="0" smtClean="0">
                        <a:solidFill>
                          <a:schemeClr val="tx1"/>
                        </a:solidFill>
                        <a:latin typeface="+mn-lt"/>
                        <a:ea typeface="+mn-ea"/>
                        <a:cs typeface="+mn-cs"/>
                      </a:endParaRP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Concentrations: </a:t>
                      </a:r>
                      <a:r>
                        <a:rPr lang="en-US" sz="1000" dirty="0" smtClean="0"/>
                        <a:t>*</a:t>
                      </a:r>
                      <a:r>
                        <a:rPr lang="en-US" sz="1000" b="0" i="0" kern="1200" dirty="0" smtClean="0">
                          <a:solidFill>
                            <a:schemeClr val="tx1"/>
                          </a:solidFill>
                          <a:latin typeface="+mn-lt"/>
                          <a:ea typeface="+mn-ea"/>
                          <a:cs typeface="+mn-cs"/>
                        </a:rPr>
                        <a:t> industry, </a:t>
                      </a:r>
                      <a:r>
                        <a:rPr lang="en-US" sz="1000" dirty="0" smtClean="0"/>
                        <a:t>* </a:t>
                      </a:r>
                      <a:r>
                        <a:rPr lang="en-US" sz="1000" b="0" i="0" kern="1200" baseline="0" dirty="0" smtClean="0">
                          <a:solidFill>
                            <a:schemeClr val="tx1"/>
                          </a:solidFill>
                          <a:latin typeface="+mn-lt"/>
                          <a:ea typeface="+mn-ea"/>
                          <a:cs typeface="+mn-cs"/>
                        </a:rPr>
                        <a:t>CRE, multifamily,</a:t>
                      </a:r>
                      <a:r>
                        <a:rPr lang="en-US" sz="1000" b="0" i="0" kern="1200" dirty="0" smtClean="0">
                          <a:solidFill>
                            <a:schemeClr val="tx1"/>
                          </a:solidFill>
                          <a:latin typeface="+mn-lt"/>
                          <a:ea typeface="+mn-ea"/>
                          <a:cs typeface="+mn-cs"/>
                        </a:rPr>
                        <a:t> </a:t>
                      </a:r>
                      <a:r>
                        <a:rPr lang="en-US" sz="1000" dirty="0" smtClean="0"/>
                        <a:t>* </a:t>
                      </a:r>
                      <a:r>
                        <a:rPr lang="en-US" sz="1000" b="0" i="0" kern="1200" dirty="0" smtClean="0">
                          <a:solidFill>
                            <a:schemeClr val="tx1"/>
                          </a:solidFill>
                          <a:latin typeface="+mn-lt"/>
                          <a:ea typeface="+mn-ea"/>
                          <a:cs typeface="+mn-cs"/>
                        </a:rPr>
                        <a:t>single</a:t>
                      </a:r>
                      <a:r>
                        <a:rPr lang="en-US" sz="1000" b="0" i="0" kern="1200" baseline="0" dirty="0" smtClean="0">
                          <a:solidFill>
                            <a:schemeClr val="tx1"/>
                          </a:solidFill>
                          <a:latin typeface="+mn-lt"/>
                          <a:ea typeface="+mn-ea"/>
                          <a:cs typeface="+mn-cs"/>
                        </a:rPr>
                        <a:t> obligor</a:t>
                      </a:r>
                      <a:r>
                        <a:rPr lang="en-US" sz="1000" b="0" i="0" kern="1200" dirty="0" smtClean="0">
                          <a:solidFill>
                            <a:schemeClr val="tx1"/>
                          </a:solidFill>
                          <a:latin typeface="+mn-lt"/>
                          <a:ea typeface="+mn-ea"/>
                          <a:cs typeface="+mn-cs"/>
                        </a:rPr>
                        <a:t>,</a:t>
                      </a:r>
                      <a:r>
                        <a:rPr lang="en-US" sz="1000" b="0" i="0" kern="1200" baseline="0" dirty="0" smtClean="0">
                          <a:solidFill>
                            <a:schemeClr val="tx1"/>
                          </a:solidFill>
                          <a:latin typeface="+mn-lt"/>
                          <a:ea typeface="+mn-ea"/>
                          <a:cs typeface="+mn-cs"/>
                        </a:rPr>
                        <a:t> </a:t>
                      </a:r>
                      <a:r>
                        <a:rPr lang="en-US" sz="1000" dirty="0" smtClean="0"/>
                        <a:t>* </a:t>
                      </a:r>
                      <a:r>
                        <a:rPr lang="en-US" sz="1000" b="0" i="0" kern="1200" dirty="0" smtClean="0">
                          <a:solidFill>
                            <a:schemeClr val="tx1"/>
                          </a:solidFill>
                          <a:latin typeface="+mn-lt"/>
                          <a:ea typeface="+mn-ea"/>
                          <a:cs typeface="+mn-cs"/>
                        </a:rPr>
                        <a:t>top 20 obligors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indent="-171450">
                        <a:buFont typeface="Arial" panose="020B0604020202020204" pitchFamily="34" charset="0"/>
                        <a:buChar char="•"/>
                      </a:pPr>
                      <a:r>
                        <a:rPr lang="en-US" sz="1000" b="0" dirty="0" smtClean="0"/>
                        <a:t>Residual value deterioration</a:t>
                      </a:r>
                      <a:r>
                        <a:rPr lang="en-US" sz="1000" b="0" baseline="30000" dirty="0" smtClean="0"/>
                        <a:t>3</a:t>
                      </a:r>
                      <a:endParaRPr lang="en-US" sz="1000" b="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 residual value exposure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3332">
                <a:tc>
                  <a:txBody>
                    <a:bodyPr/>
                    <a:lstStyle/>
                    <a:p>
                      <a:pPr marL="171450" indent="-171450" algn="l" defTabSz="457200" rtl="0" eaLnBrk="1" latinLnBrk="0" hangingPunct="1">
                        <a:buFont typeface="Arial" panose="020B0604020202020204" pitchFamily="34" charset="0"/>
                        <a:buChar char="•"/>
                      </a:pPr>
                      <a:r>
                        <a:rPr lang="en-US" sz="1000" dirty="0" smtClean="0"/>
                        <a:t>* </a:t>
                      </a:r>
                      <a:r>
                        <a:rPr lang="en-US" sz="1000" b="0" i="0" kern="1200" dirty="0" smtClean="0">
                          <a:solidFill>
                            <a:schemeClr val="tx1"/>
                          </a:solidFill>
                          <a:latin typeface="+mn-lt"/>
                          <a:ea typeface="+mn-ea"/>
                          <a:cs typeface="+mn-cs"/>
                        </a:rPr>
                        <a:t>Stressed Survival</a:t>
                      </a:r>
                      <a:r>
                        <a:rPr lang="en-US" sz="1000" b="0" i="0" kern="1200" baseline="0" dirty="0" smtClean="0">
                          <a:solidFill>
                            <a:schemeClr val="tx1"/>
                          </a:solidFill>
                          <a:latin typeface="+mn-lt"/>
                          <a:ea typeface="+mn-ea"/>
                          <a:cs typeface="+mn-cs"/>
                        </a:rPr>
                        <a:t> Period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dirty="0" smtClean="0">
                          <a:solidFill>
                            <a:schemeClr val="tx1"/>
                          </a:solidFill>
                          <a:latin typeface="+mn-lt"/>
                          <a:ea typeface="+mn-ea"/>
                          <a:cs typeface="+mn-cs"/>
                        </a:rPr>
                        <a:t>Liquidity Coverage Ratio</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baseline="0" dirty="0" smtClean="0">
                          <a:solidFill>
                            <a:schemeClr val="tx1"/>
                          </a:solidFill>
                          <a:latin typeface="+mn-lt"/>
                          <a:ea typeface="+mn-ea"/>
                          <a:cs typeface="+mn-cs"/>
                        </a:rPr>
                        <a:t>Structural Funding Ratio</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Available committed liquidity / average projected net originations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a:t>
                      </a:r>
                      <a:r>
                        <a:rPr lang="en-US" sz="1000" b="0" i="0" kern="1200" baseline="0" dirty="0" smtClean="0">
                          <a:solidFill>
                            <a:schemeClr val="tx1"/>
                          </a:solidFill>
                          <a:latin typeface="+mn-lt"/>
                          <a:ea typeface="+mn-ea"/>
                          <a:cs typeface="+mn-cs"/>
                        </a:rPr>
                        <a:t> interest income</a:t>
                      </a:r>
                      <a:r>
                        <a:rPr lang="en-US" sz="1000" b="0" i="0" kern="1200" dirty="0" smtClean="0">
                          <a:solidFill>
                            <a:schemeClr val="tx1"/>
                          </a:solidFill>
                          <a:latin typeface="+mn-lt"/>
                          <a:ea typeface="+mn-ea"/>
                          <a:cs typeface="+mn-cs"/>
                        </a:rPr>
                        <a:t> sensitivity (+/- 100bps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Market</a:t>
                      </a:r>
                      <a:r>
                        <a:rPr lang="en-US" sz="1000" b="0" i="0" kern="1200" baseline="0" dirty="0" smtClean="0">
                          <a:solidFill>
                            <a:schemeClr val="tx1"/>
                          </a:solidFill>
                          <a:latin typeface="+mn-lt"/>
                          <a:ea typeface="+mn-ea"/>
                          <a:cs typeface="+mn-cs"/>
                        </a:rPr>
                        <a:t> value of equity</a:t>
                      </a:r>
                      <a:r>
                        <a:rPr lang="en-US" sz="1000" b="0" i="0" kern="1200" dirty="0" smtClean="0">
                          <a:solidFill>
                            <a:schemeClr val="tx1"/>
                          </a:solidFill>
                          <a:latin typeface="+mn-lt"/>
                          <a:ea typeface="+mn-ea"/>
                          <a:cs typeface="+mn-cs"/>
                        </a:rPr>
                        <a:t> sensitivity (+/- 200bps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Mark-to-market Value at Risk (</a:t>
                      </a:r>
                      <a:r>
                        <a:rPr lang="en-US" sz="1000" b="0" i="0" kern="1200" dirty="0" err="1" smtClean="0">
                          <a:solidFill>
                            <a:schemeClr val="tx1"/>
                          </a:solidFill>
                          <a:latin typeface="+mn-lt"/>
                          <a:ea typeface="+mn-ea"/>
                          <a:cs typeface="+mn-cs"/>
                        </a:rPr>
                        <a:t>VaR</a:t>
                      </a:r>
                      <a:r>
                        <a:rPr lang="en-US" sz="1000" b="0" i="0" kern="1200" dirty="0" smtClean="0">
                          <a:solidFill>
                            <a:schemeClr val="tx1"/>
                          </a:solidFill>
                          <a:latin typeface="+mn-lt"/>
                          <a:ea typeface="+mn-ea"/>
                          <a:cs typeface="+mn-cs"/>
                        </a:rPr>
                        <a: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502591">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Pre-provisioned net revenue (PPNR) impairment</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latin typeface="+mn-lt"/>
                        </a:rPr>
                        <a:t>Loss in stress</a:t>
                      </a:r>
                      <a:r>
                        <a:rPr lang="en-US" sz="1000" b="0" baseline="30000" dirty="0" smtClean="0">
                          <a:latin typeface="+mn-lt"/>
                        </a:rPr>
                        <a:t>4</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SCUSA subprime assets as % of SHUSA total credit exposure</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SCUSA Total Risk Weighted Assets (RWAs)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34363">
                <a:tc>
                  <a:txBody>
                    <a:bodyPr/>
                    <a:lstStyle/>
                    <a:p>
                      <a:pPr marL="171450" indent="-171450">
                        <a:buFont typeface="Arial" panose="020B0604020202020204" pitchFamily="34" charset="0"/>
                        <a:buChar char="•"/>
                      </a:pPr>
                      <a:r>
                        <a:rPr lang="en-US" sz="1000" dirty="0" smtClean="0"/>
                        <a:t>Gross operational</a:t>
                      </a:r>
                      <a:r>
                        <a:rPr lang="en-US" sz="1000" baseline="0" dirty="0" smtClean="0"/>
                        <a:t> risk </a:t>
                      </a:r>
                      <a:r>
                        <a:rPr lang="en-US" sz="1000" dirty="0" smtClean="0"/>
                        <a:t>losses</a:t>
                      </a:r>
                      <a:r>
                        <a:rPr lang="en-US" sz="1000" baseline="0" dirty="0" smtClean="0"/>
                        <a:t> / gross margin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Frequency of events &gt;$200K in losses</a:t>
                      </a:r>
                      <a:endParaRPr lang="en-US" sz="100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mn-lt"/>
                          <a:ea typeface="+mn-ea"/>
                          <a:cs typeface="+mn-cs"/>
                        </a:rPr>
                        <a:t>Backlog of Tier 1 models not appropriately approved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284073">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baseline="0" dirty="0" smtClean="0">
                          <a:solidFill>
                            <a:schemeClr val="tx1"/>
                          </a:solidFill>
                          <a:latin typeface="+mn-lt"/>
                          <a:ea typeface="+mn-ea"/>
                          <a:cs typeface="+mn-cs"/>
                        </a:rPr>
                        <a:t># Matters Requiring Immediate Attention (MRIAs)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Serviced for others monthly net charge-off rate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39" name="Text Placeholder 2"/>
          <p:cNvSpPr>
            <a:spLocks noGrp="1"/>
          </p:cNvSpPr>
          <p:nvPr>
            <p:ph type="body" sz="quarter" idx="15"/>
          </p:nvPr>
        </p:nvSpPr>
        <p:spPr>
          <a:xfrm>
            <a:off x="3928571" y="1406524"/>
            <a:ext cx="3737151" cy="410965"/>
          </a:xfrm>
        </p:spPr>
        <p:txBody>
          <a:bodyPr/>
          <a:lstStyle/>
          <a:p>
            <a:pPr>
              <a:spcAft>
                <a:spcPts val="0"/>
              </a:spcAft>
            </a:pPr>
            <a:r>
              <a:rPr lang="en-US" sz="1400" kern="1200" dirty="0">
                <a:solidFill>
                  <a:schemeClr val="accent1"/>
                </a:solidFill>
                <a:latin typeface="Arial" charset="0"/>
              </a:rPr>
              <a:t>Metrics in the </a:t>
            </a:r>
            <a:r>
              <a:rPr lang="en-US" sz="1400" kern="1200" dirty="0" smtClean="0">
                <a:solidFill>
                  <a:schemeClr val="accent1"/>
                </a:solidFill>
                <a:latin typeface="Arial" charset="0"/>
              </a:rPr>
              <a:t>SHUSA-level RAS</a:t>
            </a:r>
            <a:endParaRPr lang="en-US" sz="1400" kern="1200" dirty="0">
              <a:solidFill>
                <a:schemeClr val="accent1"/>
              </a:solidFill>
              <a:latin typeface="Arial" charset="0"/>
            </a:endParaRPr>
          </a:p>
        </p:txBody>
      </p:sp>
      <p:sp>
        <p:nvSpPr>
          <p:cNvPr id="37" name="Rectangle 13"/>
          <p:cNvSpPr>
            <a:spLocks noChangeArrowheads="1"/>
          </p:cNvSpPr>
          <p:nvPr/>
        </p:nvSpPr>
        <p:spPr bwMode="gray">
          <a:xfrm>
            <a:off x="1628860" y="402021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a:ea typeface="SimSun" pitchFamily="2" charset="-122"/>
              </a:rPr>
              <a:t>Strategic risk</a:t>
            </a:r>
          </a:p>
        </p:txBody>
      </p:sp>
      <p:sp>
        <p:nvSpPr>
          <p:cNvPr id="41" name="Oval 40"/>
          <p:cNvSpPr/>
          <p:nvPr/>
        </p:nvSpPr>
        <p:spPr bwMode="auto">
          <a:xfrm>
            <a:off x="1490496" y="388185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2" name="Oval 41"/>
          <p:cNvSpPr/>
          <p:nvPr/>
        </p:nvSpPr>
        <p:spPr bwMode="auto">
          <a:xfrm>
            <a:off x="3928571" y="173271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3" name="Oval 42"/>
          <p:cNvSpPr/>
          <p:nvPr/>
        </p:nvSpPr>
        <p:spPr bwMode="auto">
          <a:xfrm>
            <a:off x="3928571" y="228777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4" name="Oval 43"/>
          <p:cNvSpPr/>
          <p:nvPr/>
        </p:nvSpPr>
        <p:spPr bwMode="auto">
          <a:xfrm>
            <a:off x="3928571" y="311029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5" name="Oval 44"/>
          <p:cNvSpPr/>
          <p:nvPr/>
        </p:nvSpPr>
        <p:spPr bwMode="auto">
          <a:xfrm>
            <a:off x="3928571" y="339933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6" name="Oval 45"/>
          <p:cNvSpPr/>
          <p:nvPr/>
        </p:nvSpPr>
        <p:spPr bwMode="auto">
          <a:xfrm>
            <a:off x="3928571" y="389967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7" name="Oval 46"/>
          <p:cNvSpPr/>
          <p:nvPr/>
        </p:nvSpPr>
        <p:spPr bwMode="auto">
          <a:xfrm>
            <a:off x="3928571" y="431542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8" name="Oval 47"/>
          <p:cNvSpPr/>
          <p:nvPr/>
        </p:nvSpPr>
        <p:spPr bwMode="auto">
          <a:xfrm>
            <a:off x="3928571" y="458810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9" name="Oval 48"/>
          <p:cNvSpPr/>
          <p:nvPr/>
        </p:nvSpPr>
        <p:spPr bwMode="auto">
          <a:xfrm>
            <a:off x="3928571" y="50862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0" name="Oval 49"/>
          <p:cNvSpPr/>
          <p:nvPr/>
        </p:nvSpPr>
        <p:spPr bwMode="auto">
          <a:xfrm>
            <a:off x="3928571" y="549444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1" name="Oval 50"/>
          <p:cNvSpPr/>
          <p:nvPr/>
        </p:nvSpPr>
        <p:spPr bwMode="auto">
          <a:xfrm>
            <a:off x="3928571" y="576094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3" name="TextBox 52"/>
          <p:cNvSpPr txBox="1"/>
          <p:nvPr/>
        </p:nvSpPr>
        <p:spPr>
          <a:xfrm>
            <a:off x="375696" y="6208856"/>
            <a:ext cx="6933308" cy="830997"/>
          </a:xfrm>
          <a:prstGeom prst="rect">
            <a:avLst/>
          </a:prstGeom>
          <a:noFill/>
        </p:spPr>
        <p:txBody>
          <a:bodyPr wrap="none" rtlCol="0">
            <a:spAutoFit/>
          </a:bodyPr>
          <a:lstStyle/>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a:t>
            </a:r>
            <a:r>
              <a:rPr lang="en-US" sz="800" dirty="0" smtClean="0">
                <a:solidFill>
                  <a:schemeClr val="bg1"/>
                </a:solidFill>
              </a:rPr>
              <a:t>scenario</a:t>
            </a:r>
          </a:p>
          <a:p>
            <a:pPr marL="228600" lvl="1" indent="-228600" algn="l">
              <a:lnSpc>
                <a:spcPct val="100000"/>
              </a:lnSpc>
              <a:buFont typeface="+mj-lt"/>
              <a:buAutoNum type="arabicPeriod"/>
            </a:pPr>
            <a:r>
              <a:rPr lang="en-US" sz="800" dirty="0" smtClean="0">
                <a:solidFill>
                  <a:schemeClr val="bg1"/>
                </a:solidFill>
                <a:latin typeface="Arial"/>
                <a:sym typeface="Arial"/>
              </a:rPr>
              <a:t>A </a:t>
            </a:r>
            <a:r>
              <a:rPr lang="en-US" sz="800" dirty="0">
                <a:solidFill>
                  <a:schemeClr val="bg1"/>
                </a:solidFill>
                <a:latin typeface="Arial"/>
                <a:sym typeface="Arial"/>
              </a:rPr>
              <a:t>Santander Risk Rating (internal rating scale) of 5.0 equates to a BB+ according to the S&amp;P rating scale</a:t>
            </a:r>
          </a:p>
          <a:p>
            <a:pPr marL="228600" lvl="1"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attributed to </a:t>
            </a:r>
            <a:r>
              <a:rPr lang="en-US" sz="800" dirty="0" smtClean="0">
                <a:solidFill>
                  <a:schemeClr val="bg1"/>
                </a:solidFill>
                <a:latin typeface="Arial"/>
                <a:sym typeface="Arial"/>
              </a:rPr>
              <a:t>SCUSA</a:t>
            </a:r>
          </a:p>
          <a:p>
            <a:pPr marL="228600" lvl="1" indent="-228600" algn="l">
              <a:lnSpc>
                <a:spcPct val="100000"/>
              </a:lnSpc>
              <a:buFont typeface="+mj-lt"/>
              <a:buAutoNum type="arabicPeriod"/>
            </a:pPr>
            <a:r>
              <a:rPr lang="en-US" sz="800" dirty="0">
                <a:solidFill>
                  <a:srgbClr val="FFFFFF"/>
                </a:solidFill>
                <a:latin typeface="Arial"/>
              </a:rPr>
              <a:t>Projected losses in stress over profit before </a:t>
            </a:r>
            <a:r>
              <a:rPr lang="en-US" sz="800" dirty="0" smtClean="0">
                <a:solidFill>
                  <a:srgbClr val="FFFFFF"/>
                </a:solidFill>
                <a:latin typeface="Arial"/>
              </a:rPr>
              <a:t>tax</a:t>
            </a:r>
            <a:endParaRPr lang="en-US" sz="800" dirty="0">
              <a:solidFill>
                <a:schemeClr val="bg1"/>
              </a:solidFill>
              <a:latin typeface="Arial"/>
              <a:sym typeface="Arial"/>
            </a:endParaRPr>
          </a:p>
          <a:p>
            <a:pPr marL="228600" lvl="1" indent="-228600" algn="l">
              <a:lnSpc>
                <a:spcPct val="100000"/>
              </a:lnSpc>
              <a:buFont typeface="+mj-lt"/>
              <a:buAutoNum type="arabicPeriod"/>
            </a:pPr>
            <a:endParaRPr lang="en-US" sz="800" dirty="0" smtClean="0">
              <a:solidFill>
                <a:schemeClr val="bg1"/>
              </a:solidFill>
            </a:endParaRPr>
          </a:p>
          <a:p>
            <a:pPr marL="228600" lvl="1" indent="-228600" algn="l">
              <a:lnSpc>
                <a:spcPct val="100000"/>
              </a:lnSpc>
              <a:buFont typeface="+mj-lt"/>
              <a:buAutoNum type="arabicPeriod"/>
            </a:pPr>
            <a:endParaRPr lang="en-US" sz="800" dirty="0">
              <a:solidFill>
                <a:schemeClr val="bg1"/>
              </a:solidFill>
            </a:endParaRPr>
          </a:p>
        </p:txBody>
      </p:sp>
      <p:sp>
        <p:nvSpPr>
          <p:cNvPr id="54" name="TextBox 53"/>
          <p:cNvSpPr txBox="1"/>
          <p:nvPr/>
        </p:nvSpPr>
        <p:spPr>
          <a:xfrm>
            <a:off x="7102696" y="1098092"/>
            <a:ext cx="2016899" cy="224677"/>
          </a:xfrm>
          <a:prstGeom prst="rect">
            <a:avLst/>
          </a:prstGeom>
          <a:noFill/>
        </p:spPr>
        <p:txBody>
          <a:bodyPr wrap="none" rtlCol="0">
            <a:spAutoFit/>
          </a:bodyPr>
          <a:lstStyle/>
          <a:p>
            <a:r>
              <a:rPr lang="en-US" dirty="0" smtClean="0"/>
              <a:t>* mandated by Santander Group</a:t>
            </a:r>
            <a:endParaRPr lang="en-US" dirty="0"/>
          </a:p>
        </p:txBody>
      </p:sp>
    </p:spTree>
    <p:extLst>
      <p:ext uri="{BB962C8B-B14F-4D97-AF65-F5344CB8AC3E}">
        <p14:creationId xmlns:p14="http://schemas.microsoft.com/office/powerpoint/2010/main" val="355754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3371320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557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Metric status definitions and escalation processes</a:t>
            </a:r>
            <a:endParaRPr lang="en-US" dirty="0"/>
          </a:p>
        </p:txBody>
      </p:sp>
      <p:sp>
        <p:nvSpPr>
          <p:cNvPr id="8" name="Rectangle 7"/>
          <p:cNvSpPr/>
          <p:nvPr/>
        </p:nvSpPr>
        <p:spPr bwMode="auto">
          <a:xfrm>
            <a:off x="426340" y="1799306"/>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Green status</a:t>
            </a:r>
            <a:endParaRPr kumimoji="0" lang="en-US" sz="12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bwMode="auto">
          <a:xfrm>
            <a:off x="426340" y="3167966"/>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(“trigger</a:t>
            </a:r>
            <a:r>
              <a:rPr lang="en-US" sz="1200" b="1" dirty="0" smtClean="0">
                <a:solidFill>
                  <a:schemeClr val="bg1"/>
                </a:solidFill>
                <a:ea typeface="ＭＳ Ｐゴシック" pitchFamily="-112" charset="-128"/>
                <a:cs typeface="ＭＳ Ｐゴシック" pitchFamily="-112" charset="-128"/>
              </a:rPr>
              <a:t>”)</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0" name="Rectangle 9"/>
          <p:cNvSpPr/>
          <p:nvPr/>
        </p:nvSpPr>
        <p:spPr bwMode="auto">
          <a:xfrm>
            <a:off x="426340" y="4547782"/>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ea typeface="ＭＳ Ｐゴシック" pitchFamily="-112" charset="-128"/>
                <a:cs typeface="ＭＳ Ｐゴシック" pitchFamily="-112" charset="-128"/>
              </a:rPr>
              <a:t>(“limit breach”)</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3" name="TextBox 12"/>
          <p:cNvSpPr txBox="1"/>
          <p:nvPr/>
        </p:nvSpPr>
        <p:spPr>
          <a:xfrm>
            <a:off x="1700584" y="2225826"/>
            <a:ext cx="446364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not breached the amber trigger or red limit</a:t>
            </a:r>
          </a:p>
          <a:p>
            <a:pPr marL="171450" indent="-171450" algn="l">
              <a:spcAft>
                <a:spcPts val="600"/>
              </a:spcAft>
              <a:buFont typeface="Arial" panose="020B0604020202020204" pitchFamily="34" charset="0"/>
              <a:buChar char="•"/>
            </a:pPr>
            <a:r>
              <a:rPr lang="en-US" sz="1200" dirty="0" smtClean="0"/>
              <a:t>Level of risk within range acceptable to organization</a:t>
            </a:r>
          </a:p>
        </p:txBody>
      </p:sp>
      <p:cxnSp>
        <p:nvCxnSpPr>
          <p:cNvPr id="21" name="Straight Connector 20"/>
          <p:cNvCxnSpPr>
            <a:stCxn id="23" idx="1"/>
          </p:cNvCxnSpPr>
          <p:nvPr/>
        </p:nvCxnSpPr>
        <p:spPr bwMode="auto">
          <a:xfrm flipH="1">
            <a:off x="1700614" y="4527906"/>
            <a:ext cx="3192234" cy="4834"/>
          </a:xfrm>
          <a:prstGeom prst="line">
            <a:avLst/>
          </a:prstGeom>
          <a:solidFill>
            <a:schemeClr val="accent1"/>
          </a:solidFill>
          <a:ln w="28575" cap="flat" cmpd="sng" algn="ctr">
            <a:solidFill>
              <a:schemeClr val="accent1"/>
            </a:solidFill>
            <a:prstDash val="dash"/>
            <a:round/>
            <a:headEnd type="none" w="med" len="med"/>
            <a:tailEnd type="none" w="med" len="med"/>
          </a:ln>
          <a:effectLst/>
        </p:spPr>
      </p:cxnSp>
      <p:sp>
        <p:nvSpPr>
          <p:cNvPr id="23" name="TextBox 22"/>
          <p:cNvSpPr txBox="1"/>
          <p:nvPr/>
        </p:nvSpPr>
        <p:spPr>
          <a:xfrm>
            <a:off x="4892848" y="4402326"/>
            <a:ext cx="1036418" cy="251159"/>
          </a:xfrm>
          <a:prstGeom prst="rect">
            <a:avLst/>
          </a:prstGeom>
          <a:noFill/>
          <a:ln>
            <a:noFill/>
          </a:ln>
        </p:spPr>
        <p:txBody>
          <a:bodyPr wrap="square" rtlCol="0">
            <a:spAutoFit/>
          </a:bodyPr>
          <a:lstStyle/>
          <a:p>
            <a:pPr algn="l"/>
            <a:r>
              <a:rPr lang="en-US" sz="1200" b="1" dirty="0" smtClean="0">
                <a:solidFill>
                  <a:srgbClr val="FF0000"/>
                </a:solidFill>
              </a:rPr>
              <a:t>Red limit</a:t>
            </a:r>
            <a:endParaRPr lang="en-US" sz="1200" b="1" dirty="0">
              <a:solidFill>
                <a:srgbClr val="FF0000"/>
              </a:solidFill>
            </a:endParaRPr>
          </a:p>
        </p:txBody>
      </p:sp>
      <p:sp>
        <p:nvSpPr>
          <p:cNvPr id="24" name="TextBox 23"/>
          <p:cNvSpPr txBox="1"/>
          <p:nvPr/>
        </p:nvSpPr>
        <p:spPr>
          <a:xfrm>
            <a:off x="1703686" y="3549059"/>
            <a:ext cx="4857133"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a:t>M</a:t>
            </a:r>
            <a:r>
              <a:rPr lang="en-US" sz="1200" dirty="0" smtClean="0"/>
              <a:t>etrics have breached the amber trigger but not the red limit</a:t>
            </a:r>
          </a:p>
          <a:p>
            <a:pPr marL="171450" indent="-171450" algn="l">
              <a:spcAft>
                <a:spcPts val="600"/>
              </a:spcAft>
              <a:buFont typeface="Arial" panose="020B0604020202020204" pitchFamily="34" charset="0"/>
              <a:buChar char="•"/>
            </a:pPr>
            <a:r>
              <a:rPr lang="en-US" sz="1200" dirty="0" smtClean="0"/>
              <a:t>Level of risk in danger of exceeding acceptable range</a:t>
            </a:r>
          </a:p>
        </p:txBody>
      </p:sp>
      <p:sp>
        <p:nvSpPr>
          <p:cNvPr id="25" name="TextBox 24"/>
          <p:cNvSpPr txBox="1"/>
          <p:nvPr/>
        </p:nvSpPr>
        <p:spPr>
          <a:xfrm>
            <a:off x="1700614" y="4928502"/>
            <a:ext cx="446749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breached both the amber trigger and red limit</a:t>
            </a:r>
          </a:p>
          <a:p>
            <a:pPr marL="171450" indent="-171450" algn="l">
              <a:spcAft>
                <a:spcPts val="600"/>
              </a:spcAft>
              <a:buFont typeface="Arial" panose="020B0604020202020204" pitchFamily="34" charset="0"/>
              <a:buChar char="•"/>
            </a:pPr>
            <a:r>
              <a:rPr lang="en-US" sz="1200" dirty="0" smtClean="0"/>
              <a:t>Level of risk within a range unacceptable to the organization</a:t>
            </a:r>
          </a:p>
        </p:txBody>
      </p:sp>
      <p:cxnSp>
        <p:nvCxnSpPr>
          <p:cNvPr id="7" name="Straight Connector 6"/>
          <p:cNvCxnSpPr/>
          <p:nvPr/>
        </p:nvCxnSpPr>
        <p:spPr bwMode="auto">
          <a:xfrm>
            <a:off x="6169876" y="1776446"/>
            <a:ext cx="1" cy="40299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5" idx="1"/>
          </p:cNvCxnSpPr>
          <p:nvPr/>
        </p:nvCxnSpPr>
        <p:spPr bwMode="auto">
          <a:xfrm flipH="1">
            <a:off x="1697356" y="3153378"/>
            <a:ext cx="3195492" cy="1336"/>
          </a:xfrm>
          <a:prstGeom prst="line">
            <a:avLst/>
          </a:prstGeom>
          <a:solidFill>
            <a:schemeClr val="accent1"/>
          </a:solidFill>
          <a:ln w="28575" cap="flat" cmpd="sng" algn="ctr">
            <a:solidFill>
              <a:srgbClr val="FFC000"/>
            </a:solidFill>
            <a:prstDash val="dash"/>
            <a:round/>
            <a:headEnd type="none" w="med" len="med"/>
            <a:tailEnd type="none" w="med" len="med"/>
          </a:ln>
          <a:effectLst/>
        </p:spPr>
      </p:cxnSp>
      <p:sp>
        <p:nvSpPr>
          <p:cNvPr id="11" name="TextBox 10"/>
          <p:cNvSpPr txBox="1"/>
          <p:nvPr/>
        </p:nvSpPr>
        <p:spPr>
          <a:xfrm>
            <a:off x="339042" y="1377560"/>
            <a:ext cx="4374260" cy="277640"/>
          </a:xfrm>
          <a:prstGeom prst="rect">
            <a:avLst/>
          </a:prstGeom>
          <a:noFill/>
        </p:spPr>
        <p:txBody>
          <a:bodyPr wrap="square" rtlCol="0">
            <a:spAutoFit/>
          </a:bodyPr>
          <a:lstStyle/>
          <a:p>
            <a:pPr algn="l"/>
            <a:r>
              <a:rPr lang="en-US" sz="1400" b="1" dirty="0" smtClean="0">
                <a:solidFill>
                  <a:schemeClr val="accent1"/>
                </a:solidFill>
              </a:rPr>
              <a:t>Metric status definitions</a:t>
            </a:r>
            <a:endParaRPr lang="en-US" sz="1400" b="1" dirty="0">
              <a:solidFill>
                <a:schemeClr val="accent1"/>
              </a:solidFill>
            </a:endParaRPr>
          </a:p>
        </p:txBody>
      </p:sp>
      <p:sp>
        <p:nvSpPr>
          <p:cNvPr id="26" name="TextBox 25"/>
          <p:cNvSpPr txBox="1"/>
          <p:nvPr/>
        </p:nvSpPr>
        <p:spPr>
          <a:xfrm>
            <a:off x="6212362" y="1377560"/>
            <a:ext cx="2772612" cy="277640"/>
          </a:xfrm>
          <a:prstGeom prst="rect">
            <a:avLst/>
          </a:prstGeom>
          <a:noFill/>
        </p:spPr>
        <p:txBody>
          <a:bodyPr wrap="square" rtlCol="0">
            <a:spAutoFit/>
          </a:bodyPr>
          <a:lstStyle/>
          <a:p>
            <a:pPr algn="l"/>
            <a:r>
              <a:rPr lang="en-US" sz="1400" b="1" dirty="0" smtClean="0">
                <a:solidFill>
                  <a:schemeClr val="accent1"/>
                </a:solidFill>
              </a:rPr>
              <a:t>Escalation processes</a:t>
            </a:r>
            <a:endParaRPr lang="en-US" sz="1400" b="1" dirty="0">
              <a:solidFill>
                <a:schemeClr val="accent1"/>
              </a:solidFill>
            </a:endParaRPr>
          </a:p>
        </p:txBody>
      </p:sp>
      <p:sp>
        <p:nvSpPr>
          <p:cNvPr id="15" name="TextBox 14"/>
          <p:cNvSpPr txBox="1"/>
          <p:nvPr/>
        </p:nvSpPr>
        <p:spPr>
          <a:xfrm>
            <a:off x="4892848" y="3027798"/>
            <a:ext cx="1275256" cy="251159"/>
          </a:xfrm>
          <a:prstGeom prst="rect">
            <a:avLst/>
          </a:prstGeom>
          <a:noFill/>
        </p:spPr>
        <p:txBody>
          <a:bodyPr wrap="square" rtlCol="0">
            <a:spAutoFit/>
          </a:bodyPr>
          <a:lstStyle/>
          <a:p>
            <a:pPr algn="l"/>
            <a:r>
              <a:rPr lang="en-US" sz="1200" b="1" dirty="0" smtClean="0">
                <a:solidFill>
                  <a:srgbClr val="FFC000"/>
                </a:solidFill>
              </a:rPr>
              <a:t>Amber trigger</a:t>
            </a:r>
            <a:endParaRPr lang="en-US" sz="1200" b="1" dirty="0">
              <a:solidFill>
                <a:srgbClr val="FFC000"/>
              </a:solidFill>
            </a:endParaRPr>
          </a:p>
        </p:txBody>
      </p:sp>
      <p:sp>
        <p:nvSpPr>
          <p:cNvPr id="27" name="TextBox 26"/>
          <p:cNvSpPr txBox="1"/>
          <p:nvPr/>
        </p:nvSpPr>
        <p:spPr>
          <a:xfrm>
            <a:off x="6264547" y="1974366"/>
            <a:ext cx="2913743" cy="2382960"/>
          </a:xfrm>
          <a:prstGeom prst="rect">
            <a:avLst/>
          </a:prstGeom>
          <a:noFill/>
        </p:spPr>
        <p:txBody>
          <a:bodyPr wrap="square" rtlCol="0">
            <a:spAutoFit/>
          </a:bodyPr>
          <a:lstStyle/>
          <a:p>
            <a:pPr algn="l">
              <a:spcAft>
                <a:spcPts val="600"/>
              </a:spcAft>
            </a:pPr>
            <a:r>
              <a:rPr lang="en-US" sz="1200" dirty="0" smtClean="0"/>
              <a:t>Escalation procedures apply to all amber triggers and red breaches</a:t>
            </a:r>
            <a:endParaRPr lang="en-US" sz="1200" dirty="0"/>
          </a:p>
          <a:p>
            <a:pPr algn="l">
              <a:spcAft>
                <a:spcPts val="600"/>
              </a:spcAft>
            </a:pPr>
            <a:endParaRPr lang="en-US" sz="1200" dirty="0"/>
          </a:p>
          <a:p>
            <a:pPr algn="l">
              <a:spcAft>
                <a:spcPts val="600"/>
              </a:spcAft>
            </a:pPr>
            <a:r>
              <a:rPr lang="en-US" sz="1200" b="1" dirty="0" smtClean="0"/>
              <a:t>SHUSA-level: </a:t>
            </a:r>
            <a:r>
              <a:rPr lang="en-US" sz="1200" dirty="0" smtClean="0"/>
              <a:t>Escalated to SHUSA CRO, with most review and approval by ERMC (amber) or RC (red)</a:t>
            </a:r>
            <a:r>
              <a:rPr lang="en-US" sz="1200" baseline="30000" dirty="0" smtClean="0"/>
              <a:t>1</a:t>
            </a:r>
            <a:endParaRPr lang="en-US" sz="1200" dirty="0" smtClean="0"/>
          </a:p>
          <a:p>
            <a:pPr algn="l">
              <a:spcAft>
                <a:spcPts val="600"/>
              </a:spcAft>
            </a:pPr>
            <a:endParaRPr lang="en-US" sz="1200" dirty="0"/>
          </a:p>
          <a:p>
            <a:pPr algn="l">
              <a:spcAft>
                <a:spcPts val="600"/>
              </a:spcAft>
            </a:pPr>
            <a:r>
              <a:rPr lang="en-US" sz="1200" b="1" dirty="0" smtClean="0"/>
              <a:t>Subsidiary-only: </a:t>
            </a:r>
            <a:r>
              <a:rPr lang="en-US" sz="1200" dirty="0"/>
              <a:t>Review and approval responsibility in subsidiary; SHUSA ERMC provides review and input to action plans</a:t>
            </a:r>
          </a:p>
          <a:p>
            <a:pPr algn="l">
              <a:spcAft>
                <a:spcPts val="600"/>
              </a:spcAft>
            </a:pPr>
            <a:endParaRPr lang="en-US" sz="1200" dirty="0" smtClean="0"/>
          </a:p>
        </p:txBody>
      </p:sp>
      <p:sp>
        <p:nvSpPr>
          <p:cNvPr id="5" name="TextBox 4"/>
          <p:cNvSpPr txBox="1"/>
          <p:nvPr/>
        </p:nvSpPr>
        <p:spPr>
          <a:xfrm>
            <a:off x="426340" y="6256352"/>
            <a:ext cx="5151500" cy="198196"/>
          </a:xfrm>
          <a:prstGeom prst="rect">
            <a:avLst/>
          </a:prstGeom>
          <a:noFill/>
        </p:spPr>
        <p:txBody>
          <a:bodyPr wrap="square" rtlCol="0">
            <a:spAutoFit/>
          </a:bodyPr>
          <a:lstStyle/>
          <a:p>
            <a:pPr algn="l"/>
            <a:r>
              <a:rPr lang="en-US" sz="800" dirty="0" smtClean="0">
                <a:solidFill>
                  <a:schemeClr val="bg1"/>
                </a:solidFill>
              </a:rPr>
              <a:t>1. Escalation level of breach dependent on breach severity and discretion of CRO</a:t>
            </a:r>
            <a:endParaRPr lang="en-US" sz="800" dirty="0">
              <a:solidFill>
                <a:schemeClr val="bg1"/>
              </a:solidFill>
            </a:endParaRPr>
          </a:p>
        </p:txBody>
      </p:sp>
    </p:spTree>
    <p:extLst>
      <p:ext uri="{BB962C8B-B14F-4D97-AF65-F5344CB8AC3E}">
        <p14:creationId xmlns:p14="http://schemas.microsoft.com/office/powerpoint/2010/main" val="1845000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65833397"/>
              </p:ext>
            </p:extLst>
          </p:nvPr>
        </p:nvGraphicFramePr>
        <p:xfrm>
          <a:off x="440722" y="1487672"/>
          <a:ext cx="8894865" cy="3886200"/>
        </p:xfrm>
        <a:graphic>
          <a:graphicData uri="http://schemas.openxmlformats.org/drawingml/2006/table">
            <a:tbl>
              <a:tblPr firstRow="1" bandRow="1">
                <a:tableStyleId>{839DD9DD-9E6C-4910-8AC0-68ADFF6A6AFC}</a:tableStyleId>
              </a:tblPr>
              <a:tblGrid>
                <a:gridCol w="990513"/>
                <a:gridCol w="715617"/>
                <a:gridCol w="2199861"/>
                <a:gridCol w="596348"/>
                <a:gridCol w="1066610"/>
                <a:gridCol w="831479"/>
                <a:gridCol w="646328"/>
                <a:gridCol w="1016630"/>
                <a:gridCol w="831479"/>
              </a:tblGrid>
              <a:tr h="136476">
                <a:tc rowSpan="2">
                  <a:txBody>
                    <a:bodyPr/>
                    <a:lstStyle/>
                    <a:p>
                      <a:r>
                        <a:rPr lang="en-US" sz="1100" dirty="0" smtClean="0">
                          <a:solidFill>
                            <a:schemeClr val="accent1"/>
                          </a:solidFill>
                          <a:latin typeface="+mn-lt"/>
                        </a:rPr>
                        <a:t>Risk type</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b="1" dirty="0" smtClean="0">
                          <a:solidFill>
                            <a:schemeClr val="accent1"/>
                          </a:solidFill>
                          <a:latin typeface="+mn-lt"/>
                        </a:rPr>
                        <a:t>Entity</a:t>
                      </a:r>
                      <a:endParaRPr lang="en-US" sz="1100" b="1"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100" dirty="0" smtClean="0">
                          <a:solidFill>
                            <a:schemeClr val="accent1"/>
                          </a:solidFill>
                          <a:latin typeface="+mn-lt"/>
                        </a:rPr>
                        <a:t>Metrics</a:t>
                      </a:r>
                      <a:r>
                        <a:rPr lang="en-US" sz="1100" baseline="30000" dirty="0" smtClean="0">
                          <a:solidFill>
                            <a:schemeClr val="accent1"/>
                          </a:solidFill>
                          <a:latin typeface="+mn-lt"/>
                        </a:rPr>
                        <a:t>1</a:t>
                      </a:r>
                      <a:endParaRPr lang="en-US" sz="1100" dirty="0">
                        <a:solidFill>
                          <a:schemeClr val="accent1"/>
                        </a:solidFill>
                        <a:latin typeface="+mn-lt"/>
                      </a:endParaRPr>
                    </a:p>
                  </a:txBody>
                  <a:tcPr marL="45720" marR="45720" anchor="b">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100" dirty="0" smtClean="0">
                          <a:solidFill>
                            <a:schemeClr val="accent1"/>
                          </a:solidFill>
                          <a:latin typeface="+mn-lt"/>
                        </a:rPr>
                        <a:t>BHC Baseline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1100" dirty="0" smtClean="0">
                          <a:solidFill>
                            <a:schemeClr val="accent1"/>
                          </a:solidFill>
                          <a:latin typeface="+mn-lt"/>
                        </a:rPr>
                        <a:t>BHC Stress scenario</a:t>
                      </a:r>
                      <a:endParaRPr lang="en-US" sz="1100" dirty="0">
                        <a:solidFill>
                          <a:schemeClr val="accent1"/>
                        </a:solidFill>
                        <a:latin typeface="+mn-lt"/>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36476">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1100" b="1" kern="1200" dirty="0" smtClean="0">
                          <a:solidFill>
                            <a:schemeClr val="tx1"/>
                          </a:solidFill>
                          <a:latin typeface="+mn-lt"/>
                          <a:ea typeface="+mn-ea"/>
                          <a:cs typeface="+mn-cs"/>
                        </a:rPr>
                        <a:t>Actual</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457200" rtl="0" eaLnBrk="1" latinLnBrk="0" hangingPunct="1"/>
                      <a:r>
                        <a:rPr lang="en-US" sz="1100" b="1" kern="1200" dirty="0" smtClean="0">
                          <a:solidFill>
                            <a:schemeClr val="tx1"/>
                          </a:solidFill>
                          <a:latin typeface="+mn-lt"/>
                          <a:ea typeface="+mn-ea"/>
                          <a:cs typeface="+mn-cs"/>
                        </a:rPr>
                        <a:t>Actual</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457200" rtl="0" eaLnBrk="1" latinLnBrk="0" hangingPunct="1"/>
                      <a:r>
                        <a:rPr lang="en-US" sz="1100" b="1" kern="1200" dirty="0" smtClean="0">
                          <a:solidFill>
                            <a:schemeClr val="tx1"/>
                          </a:solidFill>
                          <a:latin typeface="+mn-lt"/>
                          <a:ea typeface="+mn-ea"/>
                          <a:cs typeface="+mn-cs"/>
                        </a:rPr>
                        <a:t>Amber trigger</a:t>
                      </a:r>
                      <a:endParaRPr lang="en-US" sz="1100" b="1" kern="1200" dirty="0">
                        <a:solidFill>
                          <a:schemeClr val="tx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mn-lt"/>
                          <a:ea typeface="+mn-ea"/>
                          <a:cs typeface="+mn-cs"/>
                        </a:rPr>
                        <a:t>Red limit</a:t>
                      </a:r>
                      <a:endParaRPr lang="en-US" sz="1100" b="1" kern="1200" dirty="0">
                        <a:solidFill>
                          <a:schemeClr val="bg1"/>
                        </a:solidFill>
                        <a:latin typeface="+mn-lt"/>
                        <a:ea typeface="+mn-ea"/>
                        <a:cs typeface="+mn-cs"/>
                      </a:endParaRPr>
                    </a:p>
                  </a:txBody>
                  <a:tcPr marL="45720" marR="45720">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172703">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a:t>
                      </a:r>
                      <a:r>
                        <a:rPr lang="en-US" sz="1100" b="1" baseline="0" dirty="0" smtClean="0">
                          <a:solidFill>
                            <a:schemeClr val="tx1"/>
                          </a:solidFill>
                        </a:rPr>
                        <a:t> adequacy</a:t>
                      </a:r>
                      <a:r>
                        <a:rPr lang="en-US" sz="1100" b="1" baseline="30000" dirty="0" smtClean="0">
                          <a:solidFill>
                            <a:schemeClr val="tx1"/>
                          </a:solidFill>
                        </a:rPr>
                        <a:t>1</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SHUSA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11.4%</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9.4%</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rgbClr val="FFC000"/>
                          </a:solidFill>
                          <a:latin typeface="+mn-lt"/>
                        </a:rPr>
                        <a:t>12.4%</a:t>
                      </a:r>
                      <a:endParaRPr lang="en-US" sz="1100" b="1" dirty="0">
                        <a:solidFill>
                          <a:srgbClr val="FFC000"/>
                        </a:solidFill>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14.7%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14.00%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9.75%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11.4%</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7.25%</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11.00%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10.75%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7.55%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6.50%</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12.50%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12.25%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10.2%</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9.05%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8.00%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Total Capital</a:t>
                      </a:r>
                      <a:r>
                        <a:rPr lang="en-US" sz="1100" b="0" baseline="0" dirty="0" smtClean="0"/>
                        <a:t>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14.5%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14.30%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14.05%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11.05%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10.00%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b="0" dirty="0" smtClean="0"/>
                        <a:t>Tier</a:t>
                      </a:r>
                      <a:r>
                        <a:rPr lang="en-US" sz="1100" b="0" baseline="0" dirty="0" smtClean="0"/>
                        <a:t> 1 Leverage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11.7%</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9.70%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9.7%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11.9%</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9.90%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9.65%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100" dirty="0" smtClean="0">
                          <a:latin typeface="+mn-lt"/>
                        </a:rPr>
                        <a:t>11.7%</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7.00%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a:solidFill>
                            <a:srgbClr val="000000"/>
                          </a:solidFill>
                          <a:effectLst/>
                          <a:latin typeface="+mn-lt"/>
                        </a:rPr>
                        <a:t>6.00%</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mn-lt"/>
                        </a:rPr>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864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362">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Tangible</a:t>
                      </a:r>
                      <a:r>
                        <a:rPr lang="en-US" sz="1100" b="0" baseline="0" dirty="0" smtClean="0"/>
                        <a:t> Common Equity </a:t>
                      </a:r>
                      <a:r>
                        <a:rPr lang="en-US" sz="1100" b="0" baseline="0" dirty="0" smtClean="0">
                          <a:solidFill>
                            <a:schemeClr val="tx1"/>
                          </a:solidFill>
                          <a:latin typeface="+mn-lt"/>
                        </a:rPr>
                        <a:t>Ratio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12.2%</a:t>
                      </a: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7" name="Rectangular Callout 16"/>
          <p:cNvSpPr/>
          <p:nvPr/>
        </p:nvSpPr>
        <p:spPr bwMode="auto">
          <a:xfrm>
            <a:off x="5599865" y="5561601"/>
            <a:ext cx="1267278" cy="613953"/>
          </a:xfrm>
          <a:prstGeom prst="wedgeRectCallout">
            <a:avLst>
              <a:gd name="adj1" fmla="val 5572"/>
              <a:gd name="adj2" fmla="val -77707"/>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sz="1100" dirty="0" smtClean="0"/>
              <a:t>Set at internal business-as usual minimum</a:t>
            </a:r>
            <a:endParaRPr lang="en-US" sz="11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18" name="Rectangular Callout 17"/>
          <p:cNvSpPr/>
          <p:nvPr/>
        </p:nvSpPr>
        <p:spPr bwMode="auto">
          <a:xfrm>
            <a:off x="4055154" y="5561601"/>
            <a:ext cx="1479371" cy="613953"/>
          </a:xfrm>
          <a:prstGeom prst="wedgeRectCallout">
            <a:avLst>
              <a:gd name="adj1" fmla="val 38576"/>
              <a:gd name="adj2" fmla="val -77404"/>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lvl="1" algn="l">
              <a:lnSpc>
                <a:spcPct val="100000"/>
              </a:lnSpc>
            </a:pPr>
            <a:r>
              <a:rPr lang="en-US" sz="1100" dirty="0" smtClean="0"/>
              <a:t>Set at capital policy’s “use for capital expectations”</a:t>
            </a:r>
            <a:endParaRPr lang="en-US" sz="1100" dirty="0"/>
          </a:p>
        </p:txBody>
      </p:sp>
      <p:sp>
        <p:nvSpPr>
          <p:cNvPr id="19" name="Rectangular Callout 18"/>
          <p:cNvSpPr/>
          <p:nvPr/>
        </p:nvSpPr>
        <p:spPr bwMode="auto">
          <a:xfrm>
            <a:off x="8136833" y="5561602"/>
            <a:ext cx="1284512" cy="613952"/>
          </a:xfrm>
          <a:prstGeom prst="wedgeRectCallout">
            <a:avLst>
              <a:gd name="adj1" fmla="val 3464"/>
              <a:gd name="adj2" fmla="val -75092"/>
            </a:avLst>
          </a:prstGeom>
          <a:solidFill>
            <a:srgbClr val="FFFFFF"/>
          </a:solidFill>
          <a:ln w="9525" cap="flat" cmpd="sng" algn="ctr">
            <a:solidFill>
              <a:srgbClr val="FF0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sz="1100" dirty="0" smtClean="0"/>
              <a:t>Set at the “well capitalized” PCA level</a:t>
            </a:r>
            <a:endParaRPr lang="en-US" sz="11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0" name="Rectangular Callout 19"/>
          <p:cNvSpPr/>
          <p:nvPr/>
        </p:nvSpPr>
        <p:spPr bwMode="auto">
          <a:xfrm>
            <a:off x="6911266" y="5561601"/>
            <a:ext cx="1177763" cy="613953"/>
          </a:xfrm>
          <a:prstGeom prst="wedgeRectCallout">
            <a:avLst>
              <a:gd name="adj1" fmla="val 34094"/>
              <a:gd name="adj2" fmla="val -77405"/>
            </a:avLst>
          </a:prstGeom>
          <a:solidFill>
            <a:srgbClr val="FFFFFF"/>
          </a:solidFill>
          <a:ln w="9525" cap="flat" cmpd="sng" algn="ctr">
            <a:solidFill>
              <a:srgbClr val="FFC000"/>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algn="l" eaLnBrk="0" hangingPunct="0">
              <a:lnSpc>
                <a:spcPct val="100000"/>
              </a:lnSpc>
            </a:pPr>
            <a:r>
              <a:rPr lang="en-US" sz="1100" dirty="0" smtClean="0"/>
              <a:t>Set at internal post-stress minimum</a:t>
            </a:r>
            <a:endParaRPr lang="en-US" sz="1100"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sp>
        <p:nvSpPr>
          <p:cNvPr id="23" name="Footnote"/>
          <p:cNvSpPr/>
          <p:nvPr/>
        </p:nvSpPr>
        <p:spPr bwMode="auto">
          <a:xfrm>
            <a:off x="413634" y="6380948"/>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b="1" dirty="0">
                <a:solidFill>
                  <a:schemeClr val="bg1"/>
                </a:solidFill>
              </a:rPr>
              <a:t>Note: all actuals for capital adequacy are </a:t>
            </a:r>
            <a:r>
              <a:rPr lang="en-US" sz="800" b="1" dirty="0">
                <a:solidFill>
                  <a:schemeClr val="bg1"/>
                </a:solidFill>
                <a:latin typeface="Arial"/>
                <a:sym typeface="Arial"/>
              </a:rPr>
              <a:t>CCAR 2015 projected minimum </a:t>
            </a:r>
            <a:r>
              <a:rPr lang="en-US" sz="800" b="1" dirty="0" smtClean="0">
                <a:solidFill>
                  <a:schemeClr val="bg1"/>
                </a:solidFill>
                <a:latin typeface="Arial"/>
                <a:sym typeface="Arial"/>
              </a:rPr>
              <a:t> over 9 Quarters </a:t>
            </a:r>
          </a:p>
          <a:p>
            <a:pPr marL="228600" lvl="1" indent="-228600" algn="l">
              <a:lnSpc>
                <a:spcPct val="100000"/>
              </a:lnSpc>
              <a:buFont typeface="+mj-lt"/>
              <a:buAutoNum type="arabicPeriod"/>
            </a:pPr>
            <a:r>
              <a:rPr lang="en-US" sz="800" b="1" dirty="0" smtClean="0">
                <a:solidFill>
                  <a:schemeClr val="bg1"/>
                </a:solidFill>
                <a:latin typeface="Arial"/>
                <a:sym typeface="Arial"/>
              </a:rPr>
              <a:t>Transitional as the regulatory requirements are a core RAS objective and will follow  the glide-path</a:t>
            </a:r>
            <a:r>
              <a:rPr lang="en-US" sz="800" b="1" dirty="0">
                <a:solidFill>
                  <a:schemeClr val="bg1"/>
                </a:solidFill>
                <a:latin typeface="Arial"/>
                <a:sym typeface="Arial"/>
              </a:rPr>
              <a:t>. </a:t>
            </a:r>
            <a:endParaRPr lang="en-US" sz="800" b="1" dirty="0" smtClean="0">
              <a:solidFill>
                <a:schemeClr val="bg1"/>
              </a:solidFill>
              <a:latin typeface="Arial"/>
              <a:sym typeface="Arial"/>
            </a:endParaRPr>
          </a:p>
          <a:p>
            <a:pPr marL="228600" lvl="1" indent="-228600" algn="l">
              <a:lnSpc>
                <a:spcPct val="100000"/>
              </a:lnSpc>
              <a:buFont typeface="+mj-lt"/>
              <a:buAutoNum type="arabicPeriod"/>
            </a:pPr>
            <a:r>
              <a:rPr lang="en-US" sz="800" b="1" dirty="0" smtClean="0">
                <a:solidFill>
                  <a:schemeClr val="bg1"/>
                </a:solidFill>
                <a:latin typeface="Arial"/>
                <a:sym typeface="Arial"/>
              </a:rPr>
              <a:t>Change </a:t>
            </a:r>
            <a:r>
              <a:rPr lang="en-US" sz="800" b="1" dirty="0">
                <a:solidFill>
                  <a:schemeClr val="bg1"/>
                </a:solidFill>
                <a:latin typeface="Arial"/>
                <a:sym typeface="Arial"/>
              </a:rPr>
              <a:t>to 11% in Capital Policy to align with SBNA pending further </a:t>
            </a:r>
            <a:r>
              <a:rPr lang="en-US" sz="800" b="1" dirty="0" smtClean="0">
                <a:solidFill>
                  <a:schemeClr val="bg1"/>
                </a:solidFill>
                <a:latin typeface="Arial"/>
                <a:sym typeface="Arial"/>
              </a:rPr>
              <a:t>review</a:t>
            </a:r>
            <a:endParaRPr lang="en-US" sz="800" b="1" dirty="0">
              <a:solidFill>
                <a:schemeClr val="bg1"/>
              </a:solidFill>
              <a:latin typeface="Arial"/>
              <a:sym typeface="Arial"/>
            </a:endParaRPr>
          </a:p>
        </p:txBody>
      </p:sp>
      <p:sp>
        <p:nvSpPr>
          <p:cNvPr id="10" name="Title 1"/>
          <p:cNvSpPr>
            <a:spLocks noGrp="1"/>
          </p:cNvSpPr>
          <p:nvPr>
            <p:ph type="title"/>
          </p:nvPr>
        </p:nvSpPr>
        <p:spPr>
          <a:xfrm>
            <a:off x="400116" y="381006"/>
            <a:ext cx="8802556" cy="733419"/>
          </a:xfrm>
        </p:spPr>
        <p:txBody>
          <a:bodyPr/>
          <a:lstStyle/>
          <a:p>
            <a:r>
              <a:rPr lang="en-US" dirty="0"/>
              <a:t>Draft limits (</a:t>
            </a:r>
            <a:r>
              <a:rPr lang="en-US" dirty="0" smtClean="0"/>
              <a:t>1/5) </a:t>
            </a:r>
            <a:r>
              <a:rPr lang="en-US" dirty="0"/>
              <a:t/>
            </a:r>
            <a:br>
              <a:rPr lang="en-US" dirty="0"/>
            </a:br>
            <a:r>
              <a:rPr lang="en-US" dirty="0"/>
              <a:t/>
            </a:r>
            <a:br>
              <a:rPr lang="en-US" dirty="0"/>
            </a:br>
            <a:endParaRPr lang="en-US" b="0" dirty="0">
              <a:solidFill>
                <a:srgbClr val="FF0000"/>
              </a:solidFill>
            </a:endParaRPr>
          </a:p>
        </p:txBody>
      </p:sp>
      <p:sp>
        <p:nvSpPr>
          <p:cNvPr id="12" name="Oval 11"/>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3" name="TextBox 12"/>
          <p:cNvSpPr txBox="1"/>
          <p:nvPr/>
        </p:nvSpPr>
        <p:spPr>
          <a:xfrm>
            <a:off x="6914343" y="793296"/>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2497842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a:t>
            </a:r>
            <a:r>
              <a:rPr lang="en-US" dirty="0" smtClean="0"/>
              <a:t>limits (2/5)</a:t>
            </a:r>
            <a:r>
              <a:rPr lang="en-US" dirty="0"/>
              <a:t/>
            </a:r>
            <a:br>
              <a:rPr lang="en-US" dirty="0"/>
            </a:b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77910332"/>
              </p:ext>
            </p:extLst>
          </p:nvPr>
        </p:nvGraphicFramePr>
        <p:xfrm>
          <a:off x="407773" y="1494180"/>
          <a:ext cx="8868749" cy="4312920"/>
        </p:xfrm>
        <a:graphic>
          <a:graphicData uri="http://schemas.openxmlformats.org/drawingml/2006/table">
            <a:tbl>
              <a:tblPr firstRow="1" bandRow="1">
                <a:tableStyleId>{839DD9DD-9E6C-4910-8AC0-68ADFF6A6AFC}</a:tableStyleId>
              </a:tblPr>
              <a:tblGrid>
                <a:gridCol w="959778"/>
                <a:gridCol w="1612618"/>
                <a:gridCol w="1849273"/>
                <a:gridCol w="1482360"/>
                <a:gridCol w="1482360"/>
                <a:gridCol w="1482360"/>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$675MM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$725MM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Wholesale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$1,225MM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$350MM</a:t>
                      </a:r>
                      <a:r>
                        <a:rPr lang="en-US" sz="1100" baseline="30000" dirty="0" smtClean="0">
                          <a:solidFill>
                            <a:schemeClr val="tx1"/>
                          </a:solidFill>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$375MM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$400MM </a:t>
                      </a: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7">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4</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Retail</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0.55%</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Small</a:t>
                      </a:r>
                      <a:r>
                        <a:rPr lang="en-US" sz="1100" b="0" baseline="0" dirty="0" smtClean="0"/>
                        <a:t> Business</a:t>
                      </a:r>
                      <a:r>
                        <a:rPr lang="en-US" sz="1100" b="0" dirty="0" smtClean="0"/>
                        <a:t> + Business</a:t>
                      </a:r>
                      <a:r>
                        <a:rPr lang="en-US" sz="1100" b="0" baseline="0" dirty="0" smtClean="0"/>
                        <a:t> Banking + Auto</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0.58%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0.9%</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r>
                        <a:rPr lang="en-US" sz="1100" b="0" baseline="0" dirty="0" smtClean="0"/>
                        <a:t> C&amp;I </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0.08%</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0.7%</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endParaRPr lang="en-US"/>
                    </a:p>
                  </a:txBody>
                  <a:tcPr/>
                </a:tc>
                <a:tc vMerge="1">
                  <a:txBody>
                    <a:bodyPr/>
                    <a:lstStyle/>
                    <a:p>
                      <a:endParaRPr lang="en-US"/>
                    </a:p>
                  </a:txBody>
                  <a:tcPr/>
                </a:tc>
                <a:tc>
                  <a:txBody>
                    <a:bodyPr/>
                    <a:lstStyle/>
                    <a:p>
                      <a:r>
                        <a:rPr lang="en-US" sz="1100" b="0" dirty="0" smtClean="0"/>
                        <a:t>SBNA CRE</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0.03%</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0.3%</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 GBM</a:t>
                      </a:r>
                      <a:endParaRPr lang="en-US" sz="1100" b="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n-lt"/>
                        </a:rPr>
                        <a:t>0.00%</a:t>
                      </a:r>
                      <a:endParaRPr lang="en-US" sz="1100" b="0" i="0" u="none" strike="noStrike" dirty="0">
                        <a:solidFill>
                          <a:srgbClr val="000000"/>
                        </a:solidFill>
                        <a:effectLst/>
                        <a:latin typeface="+mn-lt"/>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0.2%</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0.4%</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4</a:t>
                      </a:r>
                      <a:endParaRPr lang="en-US" sz="1100" i="0" kern="1200" baseline="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9082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1777">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60+ days past due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SBNA Retail</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2.35%</a:t>
                      </a:r>
                      <a:endParaRPr lang="en-US" sz="1100" b="0" i="0" u="none" strike="noStrike" baseline="30000" dirty="0" smtClean="0">
                        <a:solidFill>
                          <a:srgbClr val="000000"/>
                        </a:solidFill>
                        <a:effectLst/>
                        <a:latin typeface="+mn-lt"/>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5.0%</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7.5%</a:t>
                      </a:r>
                      <a:endParaRPr lang="en-US" sz="1100" b="0" i="0" u="none" strike="noStrike" kern="1200" dirty="0">
                        <a:solidFill>
                          <a:schemeClr val="tx2"/>
                        </a:solidFill>
                        <a:effectLst/>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Oval 4"/>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7" name="TextBox 6"/>
          <p:cNvSpPr txBox="1"/>
          <p:nvPr/>
        </p:nvSpPr>
        <p:spPr>
          <a:xfrm>
            <a:off x="375696" y="6208856"/>
            <a:ext cx="4685898" cy="830997"/>
          </a:xfrm>
          <a:prstGeom prst="rect">
            <a:avLst/>
          </a:prstGeom>
          <a:noFill/>
        </p:spPr>
        <p:txBody>
          <a:bodyPr wrap="none" rtlCol="0">
            <a:spAutoFit/>
          </a:bodyPr>
          <a:lstStyle/>
          <a:p>
            <a:pPr marL="0" lvl="1" algn="l">
              <a:lnSpc>
                <a:spcPct val="100000"/>
              </a:lnSpc>
            </a:pPr>
            <a:r>
              <a:rPr lang="en-US" sz="800" b="1" dirty="0" smtClean="0">
                <a:solidFill>
                  <a:schemeClr val="bg1"/>
                </a:solidFill>
              </a:rPr>
              <a:t>Note: </a:t>
            </a:r>
            <a:r>
              <a:rPr lang="en-US" sz="800" b="1" dirty="0" smtClean="0">
                <a:solidFill>
                  <a:schemeClr val="bg1"/>
                </a:solidFill>
                <a:sym typeface="Arial"/>
              </a:rPr>
              <a:t>all </a:t>
            </a:r>
            <a:r>
              <a:rPr lang="en-US" sz="800" b="1" dirty="0">
                <a:solidFill>
                  <a:schemeClr val="bg1"/>
                </a:solidFill>
                <a:sym typeface="Arial"/>
              </a:rPr>
              <a:t>actuals for credit risk are a</a:t>
            </a:r>
            <a:r>
              <a:rPr lang="en-US" sz="800" b="1" dirty="0">
                <a:solidFill>
                  <a:schemeClr val="bg1"/>
                </a:solidFill>
              </a:rPr>
              <a:t>s of July 2015 unless otherwise noted</a:t>
            </a:r>
          </a:p>
          <a:p>
            <a:pPr marL="228600" lvl="1" indent="-228600" algn="l">
              <a:lnSpc>
                <a:spcPct val="100000"/>
              </a:lnSpc>
              <a:buFont typeface="+mj-lt"/>
              <a:buAutoNum type="arabicPeriod"/>
            </a:pPr>
            <a:r>
              <a:rPr lang="en-US" sz="800" b="1" dirty="0" smtClean="0">
                <a:solidFill>
                  <a:schemeClr val="bg1"/>
                </a:solidFill>
              </a:rPr>
              <a:t>Projected </a:t>
            </a:r>
            <a:r>
              <a:rPr lang="en-US" sz="800" b="1" dirty="0">
                <a:solidFill>
                  <a:schemeClr val="bg1"/>
                </a:solidFill>
              </a:rPr>
              <a:t>9Q cumulative losses by portfolio under the BHC Stress scenario</a:t>
            </a:r>
          </a:p>
          <a:p>
            <a:pPr marL="228600" lvl="1" indent="-228600" algn="l">
              <a:lnSpc>
                <a:spcPct val="100000"/>
              </a:lnSpc>
              <a:buFont typeface="+mj-lt"/>
              <a:buAutoNum type="arabicPeriod"/>
            </a:pPr>
            <a:r>
              <a:rPr lang="en-US" sz="800" b="1" dirty="0" smtClean="0">
                <a:solidFill>
                  <a:schemeClr val="bg1"/>
                </a:solidFill>
              </a:rPr>
              <a:t>CCAR 2015 projected </a:t>
            </a:r>
            <a:r>
              <a:rPr lang="en-US" sz="800" b="1" dirty="0">
                <a:solidFill>
                  <a:schemeClr val="bg1"/>
                </a:solidFill>
              </a:rPr>
              <a:t>9Q cumulative losses by portfolio under the BHC Stress scenario</a:t>
            </a:r>
          </a:p>
          <a:p>
            <a:pPr marL="228600" lvl="1" indent="-228600" algn="l">
              <a:lnSpc>
                <a:spcPct val="100000"/>
              </a:lnSpc>
              <a:buFont typeface="+mj-lt"/>
              <a:buAutoNum type="arabicPeriod"/>
            </a:pPr>
            <a:r>
              <a:rPr lang="en-US" sz="800" b="1" dirty="0" smtClean="0">
                <a:solidFill>
                  <a:schemeClr val="bg1"/>
                </a:solidFill>
              </a:rPr>
              <a:t>Net charge-off rates are annualized</a:t>
            </a:r>
          </a:p>
          <a:p>
            <a:pPr marL="228600" lvl="1" indent="-228600" algn="l">
              <a:lnSpc>
                <a:spcPct val="100000"/>
              </a:lnSpc>
              <a:buFont typeface="+mj-lt"/>
              <a:buAutoNum type="arabicPeriod"/>
            </a:pPr>
            <a:r>
              <a:rPr lang="en-US" sz="800" b="1" dirty="0" smtClean="0">
                <a:solidFill>
                  <a:schemeClr val="bg1"/>
                </a:solidFill>
              </a:rPr>
              <a:t>12-month </a:t>
            </a:r>
            <a:r>
              <a:rPr lang="en-US" sz="800" b="1" dirty="0">
                <a:solidFill>
                  <a:schemeClr val="bg1"/>
                </a:solidFill>
              </a:rPr>
              <a:t>trailing </a:t>
            </a:r>
            <a:r>
              <a:rPr lang="en-US" sz="800" b="1" dirty="0" smtClean="0">
                <a:solidFill>
                  <a:schemeClr val="bg1"/>
                </a:solidFill>
              </a:rPr>
              <a:t>average to account for seasonality of the SCUSA Auto portfolio</a:t>
            </a:r>
          </a:p>
          <a:p>
            <a:pPr marL="0" lvl="1" algn="l">
              <a:lnSpc>
                <a:spcPct val="100000"/>
              </a:lnSpc>
            </a:pPr>
            <a:endParaRPr lang="en-US" sz="800" b="1" dirty="0" smtClean="0">
              <a:solidFill>
                <a:schemeClr val="bg1"/>
              </a:solidFill>
            </a:endParaRPr>
          </a:p>
        </p:txBody>
      </p:sp>
    </p:spTree>
    <p:extLst>
      <p:ext uri="{BB962C8B-B14F-4D97-AF65-F5344CB8AC3E}">
        <p14:creationId xmlns:p14="http://schemas.microsoft.com/office/powerpoint/2010/main" val="3152939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(3/5)</a:t>
            </a: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27401721"/>
              </p:ext>
            </p:extLst>
          </p:nvPr>
        </p:nvGraphicFramePr>
        <p:xfrm>
          <a:off x="407775" y="1077590"/>
          <a:ext cx="8814015" cy="4907280"/>
        </p:xfrm>
        <a:graphic>
          <a:graphicData uri="http://schemas.openxmlformats.org/drawingml/2006/table">
            <a:tbl>
              <a:tblPr firstRow="1" bandRow="1">
                <a:tableStyleId>{839DD9DD-9E6C-4910-8AC0-68ADFF6A6AFC}</a:tableStyleId>
              </a:tblPr>
              <a:tblGrid>
                <a:gridCol w="1049964"/>
                <a:gridCol w="2531165"/>
                <a:gridCol w="1409803"/>
                <a:gridCol w="1274361"/>
                <a:gridCol w="1274361"/>
                <a:gridCol w="1274361"/>
              </a:tblGrid>
              <a:tr h="210484">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6202">
                <a:tc rowSpan="6">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latin typeface="+mn-lt"/>
                          <a:ea typeface="+mn-ea"/>
                          <a:cs typeface="+mn-cs"/>
                        </a:rPr>
                        <a:t>Credit risk</a:t>
                      </a: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0" i="0" kern="1200" baseline="0" dirty="0" smtClean="0">
                          <a:solidFill>
                            <a:schemeClr val="tx1"/>
                          </a:solidFill>
                          <a:latin typeface="+mn-lt"/>
                          <a:ea typeface="+mn-ea"/>
                          <a:cs typeface="+mn-cs"/>
                        </a:rPr>
                        <a:t> of </a:t>
                      </a:r>
                      <a:r>
                        <a:rPr lang="en-US" sz="1100" b="0" i="0" kern="1200" dirty="0" smtClean="0">
                          <a:solidFill>
                            <a:schemeClr val="tx1"/>
                          </a:solidFill>
                          <a:latin typeface="+mn-lt"/>
                          <a:ea typeface="+mn-ea"/>
                          <a:cs typeface="+mn-cs"/>
                        </a:rPr>
                        <a:t>counterparties  with Santander Risk Rating (internal) &lt; 5.0 and exposure</a:t>
                      </a:r>
                      <a:r>
                        <a:rPr lang="en-US" sz="1100" b="0" i="0" kern="1200" baseline="0" dirty="0" smtClean="0">
                          <a:solidFill>
                            <a:schemeClr val="tx1"/>
                          </a:solidFill>
                          <a:latin typeface="+mn-lt"/>
                          <a:ea typeface="+mn-ea"/>
                          <a:cs typeface="+mn-cs"/>
                        </a:rPr>
                        <a:t> &gt; $100MM</a:t>
                      </a:r>
                      <a:r>
                        <a:rPr lang="en-US" sz="1100" b="0" i="0" kern="1200" baseline="30000" dirty="0" smtClean="0">
                          <a:solidFill>
                            <a:schemeClr val="tx1"/>
                          </a:solidFill>
                          <a:latin typeface="+mn-lt"/>
                          <a:ea typeface="+mn-ea"/>
                          <a:cs typeface="+mn-cs"/>
                        </a:rPr>
                        <a:t>1</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Industry exposure</a:t>
                      </a:r>
                      <a:r>
                        <a:rPr lang="en-US" sz="1100" b="0" i="0" kern="1200" baseline="0" dirty="0" smtClean="0">
                          <a:solidFill>
                            <a:schemeClr val="tx1"/>
                          </a:solidFill>
                          <a:latin typeface="+mn-lt"/>
                          <a:ea typeface="+mn-ea"/>
                          <a:cs typeface="+mn-cs"/>
                        </a:rPr>
                        <a:t> (by OCC group)</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SBNA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1" kern="1200" dirty="0" smtClean="0">
                          <a:solidFill>
                            <a:schemeClr val="tx1"/>
                          </a:solidFill>
                          <a:latin typeface="+mn-lt"/>
                          <a:ea typeface="+mn-ea"/>
                          <a:cs typeface="+mn-cs"/>
                        </a:rPr>
                        <a:t>Varies by industry</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$5.0BN</a:t>
                      </a:r>
                      <a:r>
                        <a:rPr lang="en-US" sz="1100" b="0" i="0" kern="1200" baseline="30000" dirty="0" smtClean="0">
                          <a:solidFill>
                            <a:schemeClr val="tx1"/>
                          </a:solidFill>
                          <a:latin typeface="+mn-lt"/>
                          <a:ea typeface="+mn-ea"/>
                          <a:cs typeface="+mn-cs"/>
                        </a:rPr>
                        <a:t>2</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CRE exposure (excl. Multifamily)</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$8.5BN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$10.0BN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0484">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Multifamily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rgbClr val="FF0000"/>
                          </a:solidFill>
                          <a:latin typeface="+mn-lt"/>
                          <a:ea typeface="+mn-ea"/>
                          <a:cs typeface="+mn-cs"/>
                        </a:rPr>
                        <a:t>$10.6BN</a:t>
                      </a:r>
                      <a:endParaRPr lang="en-US" sz="1100" b="1" i="0" kern="1200" dirty="0">
                        <a:solidFill>
                          <a:srgbClr val="FF0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$10.5BN</a:t>
                      </a:r>
                      <a:endParaRPr lang="en-US" sz="1100" b="0" i="1"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3CD"/>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$11.0BN</a:t>
                      </a:r>
                      <a:r>
                        <a:rPr lang="en-US" sz="1100" b="0" i="0" kern="1200" baseline="300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Single obligor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N/A</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Top 20 obligors exposure</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smtClean="0"/>
                        <a:t>SHUSA</a:t>
                      </a:r>
                      <a:r>
                        <a:rPr lang="en-US" sz="1100" b="0" baseline="0" dirty="0" smtClean="0"/>
                        <a:t> / 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$7.0BN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$8.0BN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2828">
                <a:tc rowSpan="2">
                  <a:txBody>
                    <a:bodyPr/>
                    <a:lstStyle/>
                    <a:p>
                      <a:r>
                        <a:rPr lang="en-US" sz="1100" b="1" dirty="0" smtClean="0"/>
                        <a:t>Residual value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4</a:t>
                      </a:r>
                      <a:endParaRPr lang="en-US" sz="1100" b="0"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8">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Stressed Survival</a:t>
                      </a:r>
                      <a:r>
                        <a:rPr lang="en-US" sz="1100" b="0" i="0" kern="1200" baseline="0" dirty="0" smtClean="0">
                          <a:solidFill>
                            <a:schemeClr val="tx1"/>
                          </a:solidFill>
                          <a:latin typeface="+mn-lt"/>
                          <a:ea typeface="+mn-ea"/>
                          <a:cs typeface="+mn-cs"/>
                        </a:rPr>
                        <a:t> Period</a:t>
                      </a:r>
                      <a:r>
                        <a:rPr lang="en-US" sz="1100" b="0" i="0" kern="1200" baseline="30000" dirty="0" smtClean="0">
                          <a:solidFill>
                            <a:schemeClr val="tx1"/>
                          </a:solidFill>
                          <a:latin typeface="+mn-lt"/>
                          <a:ea typeface="+mn-ea"/>
                          <a:cs typeface="+mn-cs"/>
                        </a:rPr>
                        <a:t>5</a:t>
                      </a:r>
                      <a:endParaRPr lang="en-US" sz="1100" b="0" i="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smtClean="0">
                          <a:solidFill>
                            <a:schemeClr val="accent1"/>
                          </a:solidFill>
                        </a:rPr>
                        <a:t>28</a:t>
                      </a:r>
                      <a:r>
                        <a:rPr lang="en-US" sz="1100" b="1" baseline="0" dirty="0" smtClean="0">
                          <a:solidFill>
                            <a:schemeClr val="accent1"/>
                          </a:solidFill>
                        </a:rPr>
                        <a:t> </a:t>
                      </a:r>
                      <a:r>
                        <a:rPr lang="en-US" sz="1100" b="1" dirty="0" smtClean="0">
                          <a:solidFill>
                            <a:schemeClr val="accent1"/>
                          </a:solidFill>
                        </a:rPr>
                        <a:t>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tc>
                <a:tc vMerge="1">
                  <a:txBody>
                    <a:bodyPr/>
                    <a:lstStyle/>
                    <a:p>
                      <a:endParaRPr lang="en-US"/>
                    </a:p>
                  </a:txBody>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baseline="0" dirty="0" smtClean="0">
                          <a:solidFill>
                            <a:schemeClr val="accent1"/>
                          </a:solidFill>
                        </a:rPr>
                        <a:t>19 days</a:t>
                      </a:r>
                      <a:r>
                        <a:rPr lang="en-US" sz="1100" b="1" baseline="30000" dirty="0" smtClean="0">
                          <a:solidFill>
                            <a:schemeClr val="accent1"/>
                          </a:solidFill>
                        </a:rPr>
                        <a:t>6</a:t>
                      </a:r>
                      <a:endParaRPr lang="en-US" sz="1100" b="1" baseline="30000" dirty="0">
                        <a:solidFill>
                          <a:schemeClr val="accent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90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60 days</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Liquidity Coverage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252.8%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140%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125%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tc>
                <a:tc vMerge="1">
                  <a:txBody>
                    <a:bodyPr/>
                    <a:lstStyle/>
                    <a:p>
                      <a:endParaRPr lang="en-US"/>
                    </a:p>
                  </a:txBody>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167.8%</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120%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110%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t>108.8%</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a:p>
                  </a:txBody>
                  <a:tcPr/>
                </a:tc>
                <a:tc vMerge="1">
                  <a:txBody>
                    <a:bodyPr/>
                    <a:lstStyle/>
                    <a:p>
                      <a:endParaRPr lang="en-US"/>
                    </a:p>
                  </a:txBody>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a:p>
                  </a:txBody>
                  <a:tcPr/>
                </a:tc>
                <a:tc vMerge="1">
                  <a:txBody>
                    <a:bodyPr/>
                    <a:lstStyle/>
                    <a:p>
                      <a:endParaRPr lang="en-US"/>
                    </a:p>
                  </a:txBody>
                  <a:tcPr/>
                </a:tc>
                <a:tc>
                  <a:txBody>
                    <a:bodyPr/>
                    <a:lstStyle/>
                    <a:p>
                      <a:r>
                        <a:rPr lang="en-US" sz="1100" dirty="0" smtClean="0"/>
                        <a:t>SBNA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121.6%</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t>105%</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t>100%</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solidFill>
                            <a:schemeClr val="tx1"/>
                          </a:solidFill>
                        </a:rPr>
                        <a:t>7.8 months</a:t>
                      </a:r>
                      <a:r>
                        <a:rPr lang="en-US" sz="1100" baseline="30000" dirty="0" smtClean="0">
                          <a:solidFill>
                            <a:schemeClr val="tx1"/>
                          </a:solidFill>
                        </a:rPr>
                        <a:t>6</a:t>
                      </a:r>
                      <a:endParaRPr lang="en-US" sz="11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dirty="0" smtClean="0">
                          <a:solidFill>
                            <a:schemeClr val="tx1"/>
                          </a:solidFill>
                          <a:latin typeface="+mn-lt"/>
                          <a:ea typeface="+mn-ea"/>
                          <a:cs typeface="+mn-cs"/>
                        </a:rPr>
                        <a:t>&lt; 5 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Footnote"/>
          <p:cNvSpPr/>
          <p:nvPr/>
        </p:nvSpPr>
        <p:spPr bwMode="auto">
          <a:xfrm>
            <a:off x="408895" y="6003991"/>
            <a:ext cx="68140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July 2015 unless otherwise noted</a:t>
            </a:r>
          </a:p>
          <a:p>
            <a:pPr marL="228600" indent="-228600" algn="l">
              <a:lnSpc>
                <a:spcPct val="100000"/>
              </a:lnSpc>
              <a:buFont typeface="+mj-lt"/>
              <a:buAutoNum type="arabicPeriod"/>
            </a:pPr>
            <a:r>
              <a:rPr lang="en-US" sz="800" dirty="0" smtClean="0">
                <a:latin typeface="Arial"/>
                <a:sym typeface="Arial"/>
              </a:rPr>
              <a:t>A Santander Risk Rating (internal rating scale) of 5.0 maps to a BB+ according to the S&amp;P rating scale</a:t>
            </a:r>
          </a:p>
          <a:p>
            <a:pPr marL="228600" indent="-228600" algn="l">
              <a:lnSpc>
                <a:spcPct val="100000"/>
              </a:lnSpc>
              <a:buFont typeface="+mj-lt"/>
              <a:buAutoNum type="arabicPeriod"/>
            </a:pPr>
            <a:r>
              <a:rPr lang="en-US" sz="800" dirty="0" smtClean="0">
                <a:solidFill>
                  <a:srgbClr val="FFFFFF"/>
                </a:solidFill>
                <a:latin typeface="Arial"/>
                <a:sym typeface="Arial"/>
              </a:rPr>
              <a:t>Approximately 50% </a:t>
            </a:r>
            <a:r>
              <a:rPr lang="en-US" sz="800" dirty="0">
                <a:solidFill>
                  <a:srgbClr val="FFFFFF"/>
                </a:solidFill>
                <a:latin typeface="Arial"/>
                <a:sym typeface="Arial"/>
              </a:rPr>
              <a:t>of CET1 + </a:t>
            </a:r>
            <a:r>
              <a:rPr lang="en-US" sz="800" dirty="0" smtClean="0">
                <a:solidFill>
                  <a:srgbClr val="FFFFFF"/>
                </a:solidFill>
                <a:latin typeface="Arial"/>
                <a:sym typeface="Arial"/>
              </a:rPr>
              <a:t>ACL</a:t>
            </a:r>
          </a:p>
          <a:p>
            <a:pPr marL="228600" indent="-228600" algn="l">
              <a:lnSpc>
                <a:spcPct val="100000"/>
              </a:lnSpc>
              <a:buFont typeface="+mj-lt"/>
              <a:buAutoNum type="arabicPeriod"/>
            </a:pPr>
            <a:r>
              <a:rPr lang="en-US" sz="800" dirty="0">
                <a:solidFill>
                  <a:srgbClr val="FFFFFF"/>
                </a:solidFill>
                <a:latin typeface="Arial"/>
                <a:sym typeface="Arial"/>
              </a:rPr>
              <a:t>Approximately </a:t>
            </a:r>
            <a:r>
              <a:rPr lang="en-US" sz="800" dirty="0" smtClean="0">
                <a:solidFill>
                  <a:srgbClr val="FFFFFF"/>
                </a:solidFill>
                <a:latin typeface="Arial"/>
                <a:sym typeface="Arial"/>
              </a:rPr>
              <a:t>105% </a:t>
            </a:r>
            <a:r>
              <a:rPr lang="en-US" sz="800" dirty="0">
                <a:solidFill>
                  <a:srgbClr val="FFFFFF"/>
                </a:solidFill>
                <a:latin typeface="Arial"/>
                <a:sym typeface="Arial"/>
              </a:rPr>
              <a:t>of CET1 + ACL</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
            </a:r>
            <a:r>
              <a:rPr lang="en-US" sz="800" dirty="0" smtClean="0">
                <a:solidFill>
                  <a:schemeClr val="bg1"/>
                </a:solidFill>
                <a:latin typeface="Arial"/>
                <a:sym typeface="Arial"/>
              </a:rPr>
              <a:t>attributed </a:t>
            </a:r>
            <a:r>
              <a:rPr lang="en-US" sz="800" dirty="0">
                <a:solidFill>
                  <a:schemeClr val="bg1"/>
                </a:solidFill>
                <a:latin typeface="Arial"/>
                <a:sym typeface="Arial"/>
              </a:rPr>
              <a:t>to </a:t>
            </a:r>
            <a:r>
              <a:rPr lang="en-US" sz="800" dirty="0" smtClean="0">
                <a:solidFill>
                  <a:schemeClr val="bg1"/>
                </a:solidFill>
                <a:latin typeface="Arial"/>
                <a:sym typeface="Arial"/>
              </a:rPr>
              <a:t>SCUSA</a:t>
            </a:r>
          </a:p>
          <a:p>
            <a:pPr marL="228600" indent="-228600" algn="l">
              <a:lnSpc>
                <a:spcPct val="100000"/>
              </a:lnSpc>
              <a:buFont typeface="+mj-lt"/>
              <a:buAutoNum type="arabicPeriod"/>
            </a:pPr>
            <a:r>
              <a:rPr lang="en-US" sz="800" dirty="0" smtClean="0">
                <a:solidFill>
                  <a:schemeClr val="bg1"/>
                </a:solidFill>
              </a:rPr>
              <a:t>Based on the worst of four </a:t>
            </a:r>
            <a:r>
              <a:rPr lang="en-US" sz="800" dirty="0">
                <a:solidFill>
                  <a:schemeClr val="bg1"/>
                </a:solidFill>
              </a:rPr>
              <a:t>different liquidity </a:t>
            </a:r>
            <a:r>
              <a:rPr lang="en-US" sz="800" dirty="0" smtClean="0">
                <a:solidFill>
                  <a:schemeClr val="bg1"/>
                </a:solidFill>
              </a:rPr>
              <a:t>scenarios (Systemic </a:t>
            </a:r>
            <a:r>
              <a:rPr lang="en-US" sz="800" dirty="0">
                <a:solidFill>
                  <a:schemeClr val="bg1"/>
                </a:solidFill>
              </a:rPr>
              <a:t>Local, Idiosyncratic, Systemic </a:t>
            </a:r>
            <a:r>
              <a:rPr lang="en-US" sz="800" dirty="0" smtClean="0">
                <a:solidFill>
                  <a:schemeClr val="bg1"/>
                </a:solidFill>
              </a:rPr>
              <a:t>Global, </a:t>
            </a:r>
            <a:r>
              <a:rPr lang="en-US" sz="800" dirty="0">
                <a:solidFill>
                  <a:schemeClr val="bg1"/>
                </a:solidFill>
              </a:rPr>
              <a:t>and Wholesale Funding </a:t>
            </a:r>
            <a:r>
              <a:rPr lang="en-US" sz="800" dirty="0" smtClean="0">
                <a:solidFill>
                  <a:schemeClr val="bg1"/>
                </a:solidFill>
              </a:rPr>
              <a:t>Sources)</a:t>
            </a:r>
          </a:p>
          <a:p>
            <a:pPr marL="228600" indent="-228600" algn="l">
              <a:lnSpc>
                <a:spcPct val="100000"/>
              </a:lnSpc>
              <a:buFont typeface="+mj-lt"/>
              <a:buAutoNum type="arabicPeriod"/>
            </a:pPr>
            <a:r>
              <a:rPr lang="en-US" sz="800" dirty="0" smtClean="0">
                <a:solidFill>
                  <a:schemeClr val="bg1"/>
                </a:solidFill>
              </a:rPr>
              <a:t>As of June 2015 – July value for SBNA was </a:t>
            </a:r>
            <a:r>
              <a:rPr lang="en-US" sz="800" b="1" dirty="0" smtClean="0">
                <a:solidFill>
                  <a:schemeClr val="bg1"/>
                </a:solidFill>
              </a:rPr>
              <a:t>51 days</a:t>
            </a:r>
          </a:p>
        </p:txBody>
      </p:sp>
      <p:sp>
        <p:nvSpPr>
          <p:cNvPr id="9" name="Oval 8"/>
          <p:cNvSpPr/>
          <p:nvPr/>
        </p:nvSpPr>
        <p:spPr bwMode="auto">
          <a:xfrm>
            <a:off x="110398" y="66673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0" name="Oval 9"/>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1" name="Oval 10"/>
          <p:cNvSpPr/>
          <p:nvPr/>
        </p:nvSpPr>
        <p:spPr bwMode="auto">
          <a:xfrm>
            <a:off x="110398" y="98454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4" name="TextBox 13"/>
          <p:cNvSpPr txBox="1"/>
          <p:nvPr/>
        </p:nvSpPr>
        <p:spPr>
          <a:xfrm>
            <a:off x="6914343" y="793296"/>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1219048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a:t>
            </a:r>
            <a:r>
              <a:rPr lang="en-US" dirty="0" smtClean="0"/>
              <a:t>limits (4/5)</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47302600"/>
              </p:ext>
            </p:extLst>
          </p:nvPr>
        </p:nvGraphicFramePr>
        <p:xfrm>
          <a:off x="407775" y="1384663"/>
          <a:ext cx="8814015" cy="4389120"/>
        </p:xfrm>
        <a:graphic>
          <a:graphicData uri="http://schemas.openxmlformats.org/drawingml/2006/table">
            <a:tbl>
              <a:tblPr firstRow="1" bandRow="1">
                <a:tableStyleId>{839DD9DD-9E6C-4910-8AC0-68ADFF6A6AFC}</a:tableStyleId>
              </a:tblPr>
              <a:tblGrid>
                <a:gridCol w="1144790"/>
                <a:gridCol w="1866496"/>
                <a:gridCol w="1490396"/>
                <a:gridCol w="1328057"/>
                <a:gridCol w="1492138"/>
                <a:gridCol w="1492138"/>
              </a:tblGrid>
              <a:tr h="185045">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85045">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 rate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($103)MM</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($140)MM </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($89)MM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($150)MM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SHUSA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($580)MM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($1,070)MM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($1,220)MM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SBNA</a:t>
                      </a:r>
                      <a:endParaRPr lang="en-US" sz="1100" dirty="0"/>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100" kern="1200" dirty="0" smtClean="0">
                          <a:solidFill>
                            <a:schemeClr val="tx1"/>
                          </a:solidFill>
                          <a:latin typeface="+mn-lt"/>
                          <a:ea typeface="+mn-ea"/>
                          <a:cs typeface="+mn-cs"/>
                        </a:rPr>
                        <a:t>($531)MM</a:t>
                      </a:r>
                      <a:endParaRPr lang="en-US" sz="110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($825)MM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($1,100)MM</a:t>
                      </a: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Mark-to-market portfolio risk</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a:t>
                      </a:r>
                      <a:r>
                        <a:rPr lang="en-US" sz="1100" b="0" i="0" kern="1200" baseline="0" dirty="0" smtClean="0">
                          <a:solidFill>
                            <a:schemeClr val="tx1"/>
                          </a:solidFill>
                          <a:latin typeface="+mn-lt"/>
                          <a:ea typeface="+mn-ea"/>
                          <a:cs typeface="+mn-cs"/>
                        </a:rPr>
                        <a:t>-to-market Value at Risk (</a:t>
                      </a:r>
                      <a:r>
                        <a:rPr lang="en-US" sz="1100" b="0" i="0" kern="1200" baseline="0" dirty="0" err="1" smtClean="0">
                          <a:solidFill>
                            <a:schemeClr val="tx1"/>
                          </a:solidFill>
                          <a:latin typeface="+mn-lt"/>
                          <a:ea typeface="+mn-ea"/>
                          <a:cs typeface="+mn-cs"/>
                        </a:rPr>
                        <a:t>VaR</a:t>
                      </a:r>
                      <a:r>
                        <a:rPr lang="en-US" sz="1100" b="0" i="0" kern="1200" baseline="0" dirty="0" smtClean="0">
                          <a:solidFill>
                            <a:schemeClr val="tx1"/>
                          </a:solidFill>
                          <a:latin typeface="+mn-lt"/>
                          <a:ea typeface="+mn-ea"/>
                          <a:cs typeface="+mn-cs"/>
                        </a:rPr>
                        <a:t>)</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solidFill>
                            <a:schemeClr val="tx1"/>
                          </a:solidFill>
                        </a:rPr>
                        <a:t>SHUSA</a:t>
                      </a:r>
                      <a:endParaRPr lang="en-US" sz="1100" b="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$11.3MM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$24.4MM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$28MM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rowSpan="7">
                  <a:txBody>
                    <a:bodyPr/>
                    <a:lstStyle/>
                    <a:p>
                      <a:r>
                        <a:rPr lang="en-US" sz="1100" b="1" dirty="0" smtClean="0"/>
                        <a:t>Strategic</a:t>
                      </a:r>
                      <a:r>
                        <a:rPr lang="en-US" sz="1100" b="1" baseline="0" dirty="0" smtClean="0"/>
                        <a:t>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 $3,700MM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$3,825MM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$4,100MM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$1,350MM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1</a:t>
                      </a:r>
                      <a:endParaRPr lang="en-US" sz="1100" baseline="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138%</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2954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SBNA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5908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subprime </a:t>
                      </a:r>
                      <a:r>
                        <a:rPr lang="en-US" sz="1100" b="0" kern="1200" dirty="0">
                          <a:solidFill>
                            <a:schemeClr val="tx1"/>
                          </a:solidFill>
                          <a:latin typeface="+mn-lt"/>
                          <a:ea typeface="+mn-ea"/>
                          <a:cs typeface="+mn-cs"/>
                        </a:rPr>
                        <a:t>assets as </a:t>
                      </a:r>
                      <a:r>
                        <a:rPr lang="en-US" sz="1100" b="0" kern="1200" dirty="0" smtClean="0">
                          <a:solidFill>
                            <a:schemeClr val="tx1"/>
                          </a:solidFill>
                          <a:latin typeface="+mn-lt"/>
                          <a:ea typeface="+mn-ea"/>
                          <a:cs typeface="+mn-cs"/>
                        </a:rPr>
                        <a:t>% of SHUSA credit exposure</a:t>
                      </a:r>
                      <a:r>
                        <a:rPr lang="en-US" sz="1100" b="0" kern="1200" baseline="30000" dirty="0" smtClean="0">
                          <a:solidFill>
                            <a:schemeClr val="tx1"/>
                          </a:solidFill>
                          <a:latin typeface="+mn-lt"/>
                          <a:ea typeface="+mn-ea"/>
                          <a:cs typeface="+mn-cs"/>
                        </a:rPr>
                        <a:t>2</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SHUSA/SCUSA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20.5%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23%</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25%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Oval 5"/>
          <p:cNvSpPr/>
          <p:nvPr/>
        </p:nvSpPr>
        <p:spPr bwMode="auto">
          <a:xfrm>
            <a:off x="110398" y="35624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7" name="Oval 6"/>
          <p:cNvSpPr/>
          <p:nvPr/>
        </p:nvSpPr>
        <p:spPr bwMode="auto">
          <a:xfrm>
            <a:off x="110398" y="66054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a:xfrm>
            <a:off x="344556" y="6207398"/>
            <a:ext cx="6974237" cy="584775"/>
          </a:xfrm>
          <a:prstGeom prst="rect">
            <a:avLst/>
          </a:prstGeom>
        </p:spPr>
        <p:txBody>
          <a:bodyPr wrap="square">
            <a:spAutoFit/>
          </a:bodyPr>
          <a:lstStyle/>
          <a:p>
            <a:pPr marL="0" lvl="1" algn="l">
              <a:lnSpc>
                <a:spcPct val="100000"/>
              </a:lnSpc>
            </a:pPr>
            <a:r>
              <a:rPr lang="en-US" sz="800" b="1" dirty="0" smtClean="0">
                <a:solidFill>
                  <a:schemeClr val="bg1"/>
                </a:solidFill>
                <a:latin typeface="Arial"/>
              </a:rPr>
              <a:t>Note: all monthly actuals as of July 2015 unless otherwise noted</a:t>
            </a:r>
          </a:p>
          <a:p>
            <a:pPr marL="228600" lvl="1" indent="-228600" algn="l">
              <a:lnSpc>
                <a:spcPct val="100000"/>
              </a:lnSpc>
              <a:buFontTx/>
              <a:buAutoNum type="arabicPeriod"/>
            </a:pPr>
            <a:r>
              <a:rPr lang="en-US" sz="800" b="1" dirty="0" smtClean="0">
                <a:solidFill>
                  <a:schemeClr val="bg1"/>
                </a:solidFill>
                <a:latin typeface="Arial"/>
              </a:rPr>
              <a:t>Projected </a:t>
            </a:r>
            <a:r>
              <a:rPr lang="en-US" sz="800" b="1" dirty="0">
                <a:solidFill>
                  <a:schemeClr val="bg1"/>
                </a:solidFill>
                <a:latin typeface="Arial"/>
              </a:rPr>
              <a:t>losses in </a:t>
            </a:r>
            <a:r>
              <a:rPr lang="en-US" sz="800" b="1" dirty="0" smtClean="0">
                <a:solidFill>
                  <a:schemeClr val="bg1"/>
                </a:solidFill>
              </a:rPr>
              <a:t>stress </a:t>
            </a:r>
            <a:r>
              <a:rPr lang="en-US" sz="800" b="1" dirty="0">
                <a:solidFill>
                  <a:schemeClr val="bg1"/>
                </a:solidFill>
              </a:rPr>
              <a:t>scenario aligning to </a:t>
            </a:r>
            <a:r>
              <a:rPr lang="en-US" sz="800" b="1" dirty="0" err="1">
                <a:solidFill>
                  <a:schemeClr val="bg1"/>
                </a:solidFill>
              </a:rPr>
              <a:t>Grupo</a:t>
            </a:r>
            <a:r>
              <a:rPr lang="en-US" sz="800" b="1" dirty="0">
                <a:solidFill>
                  <a:schemeClr val="bg1"/>
                </a:solidFill>
              </a:rPr>
              <a:t> framework (not CCAR) over profit before tax </a:t>
            </a:r>
            <a:endParaRPr lang="en-US" sz="800" b="1" dirty="0" smtClean="0">
              <a:solidFill>
                <a:schemeClr val="bg1"/>
              </a:solidFill>
            </a:endParaRPr>
          </a:p>
          <a:p>
            <a:pPr marL="228600" lvl="1" indent="-228600" algn="l">
              <a:lnSpc>
                <a:spcPct val="100000"/>
              </a:lnSpc>
              <a:buFontTx/>
              <a:buAutoNum type="arabicPeriod"/>
            </a:pPr>
            <a:r>
              <a:rPr lang="en-US" sz="800" b="1" dirty="0" smtClean="0">
                <a:solidFill>
                  <a:schemeClr val="bg1"/>
                </a:solidFill>
              </a:rPr>
              <a:t>Subprime </a:t>
            </a:r>
            <a:r>
              <a:rPr lang="en-US" sz="800" b="1" dirty="0">
                <a:solidFill>
                  <a:schemeClr val="bg1"/>
                </a:solidFill>
              </a:rPr>
              <a:t>is defined as FICO &lt; 630 or no FICO score available (excluding Commercial Fleet Retail and Chrysler Commercial Fleet Lease</a:t>
            </a:r>
            <a:r>
              <a:rPr lang="en-US" sz="800" b="1" dirty="0" smtClean="0">
                <a:solidFill>
                  <a:schemeClr val="bg1"/>
                </a:solidFill>
              </a:rPr>
              <a:t>)</a:t>
            </a:r>
            <a:endParaRPr lang="en-US" sz="800" b="1" dirty="0">
              <a:solidFill>
                <a:schemeClr val="bg1"/>
              </a:solidFill>
              <a:latin typeface="Arial"/>
              <a:sym typeface="Arial"/>
            </a:endParaRPr>
          </a:p>
        </p:txBody>
      </p:sp>
      <p:sp>
        <p:nvSpPr>
          <p:cNvPr id="10" name="Oval 9"/>
          <p:cNvSpPr/>
          <p:nvPr/>
        </p:nvSpPr>
        <p:spPr bwMode="auto">
          <a:xfrm>
            <a:off x="110398" y="96632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8" name="TextBox 7"/>
          <p:cNvSpPr txBox="1"/>
          <p:nvPr/>
        </p:nvSpPr>
        <p:spPr>
          <a:xfrm>
            <a:off x="6914343" y="793296"/>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36182550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2&quot;&gt;&lt;elem m_fUsage=&quot;3.93825411000000040000E+000&quot;&gt;&lt;m_msothmcolidx val=&quot;0&quot;/&gt;&lt;m_rgb r=&quot;ff&quot; g=&quot;aa&quot; b=&quot;aa&quot;/&gt;&lt;m_ppcolschidx tagver0=&quot;23004&quot; tagname0=&quot;m_ppcolschidxUNRECOGNIZED&quot; val=&quot;0&quot;/&gt;&lt;m_nBrightness val=&quot;0&quot;/&gt;&lt;/elem&gt;&lt;elem m_fUsage=&quot;2.18754100000000040000E+000&quot;&gt;&lt;m_msothmcolidx val=&quot;0&quot;/&gt;&lt;m_rgb r=&quot;f4&quot; g=&quot;b&quot; b=&quot;1d&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Bt1vi7Vrl0.dyOQJRvXj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DewumJjOJECnw2GxuNw6v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UBxhFs3B0yp1bHq60db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aTfWvJc2VkW28uwtbRjJA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Kwu0AMDw0SO2KoYHOdL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4EJ2Sg_2EOmjmNNBagF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d677lGxOc0mwX9eJ2G8O0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oxB9e9Pt0mAa0ZdbMocR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96R76bUJk6gD.EvZFcIn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mfmvpqauuEG88ysWxEnWr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OV391Bm.EEa87xoO2szRx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_gHi5zMTskue89N4XoK6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pwg5r73MJ0Cpt776MLb_7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SzdrSpODjU.jez5kghywk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J_v81w7yUeuol8w0Kkb.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ZXNQ7FmQoUmishwRIiusk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6RTCjTmbCEW_g1nGVb0JG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J5XhJc26ECTQhds8Qepy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JTAaMWlDYkyIxMMZ8oDkf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n0pvvYzku_TIShVame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VB4dUTH7pkOzqKtr39uPN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_NCy9SmP8E2W1v1hiBVMo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48.1RBcmAEis7HvuCPSQ5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CcctrlxPmEKvXbu6SBhU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x4XJ5Me2kGnNi9SAFRn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zHJensHVDkaZ5zD8a6W4l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0Kz60XM0qU2XmTwrsm2AA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57dLqu9jwEGp.S.wFQoM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7j.tgUF90uUast63ero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C1ZDqtjqAUu7eChe1mTG0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1FQ6v8CDdU.K_53_FNIa.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Ye4cHhDpP0KySFUkJh1jR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j6HqZkP7ESeVICb6MFS1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uLixwZMSPES_c97ialK7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5PL.UEpddkeyapzSb4tON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vrUxFZ_YaUCv3sKIpp0GT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1LCqG0g7UUa5g6dPHcAzu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A9Qh7idFkOskIKzAiQX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ew.GwFfL70es6j8yyXQPR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Kl3O9aG1E.58y2SUtlcx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Ie.kuj.8okGa6D2D56ff3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BTDBe26.P06UNMyWV1IM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QRcyczl5hkqyYyuwasUjD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RyERqKkl.Um_kSgyoFs_V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a_x0BL6c6keXgsqRONhD0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6QR5mkgOhUG3X6cCGiOUY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M6lERQ45okmdOeYb4iRtn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VFxn0VSCEK2NxYqvbmkq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CuqirlCZUGfTHLh8llc5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w2Z5X0Y7wEG.sbFl6DEtT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WfMks5tAWkmDrf47qKnZ8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UstNYAdWEiIBElcG0cLo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sOkPM9ueG0KM1a5KaYjFU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6sBCDQbWkS6P2qn_JZ7X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1wO2sFgr.UK3EPddQEmSW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heme/theme1.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35451</TotalTime>
  <Words>4491</Words>
  <Application>Microsoft Office PowerPoint</Application>
  <PresentationFormat>Custom</PresentationFormat>
  <Paragraphs>977</Paragraphs>
  <Slides>19</Slides>
  <Notes>11</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19</vt:i4>
      </vt:variant>
    </vt:vector>
  </HeadingPairs>
  <TitlesOfParts>
    <vt:vector size="25" baseType="lpstr">
      <vt:lpstr>Santander Teme</vt:lpstr>
      <vt:lpstr>Diseño personalizado</vt:lpstr>
      <vt:lpstr>51_Diseño personalizado</vt:lpstr>
      <vt:lpstr>1_Santander Teme</vt:lpstr>
      <vt:lpstr>think-cell Slide</vt:lpstr>
      <vt:lpstr>Chart</vt:lpstr>
      <vt:lpstr>PowerPoint Presentation</vt:lpstr>
      <vt:lpstr>Executive summary</vt:lpstr>
      <vt:lpstr>Approach to Risk Appetite redevelopment </vt:lpstr>
      <vt:lpstr>Risk taxonomy and metrics in the Risk Appetite Statement </vt:lpstr>
      <vt:lpstr>Metric status definitions and escalation processes</vt:lpstr>
      <vt:lpstr>Draft limits (1/5)   </vt:lpstr>
      <vt:lpstr>Draft limits (2/5)  </vt:lpstr>
      <vt:lpstr>Draft limits (3/5) </vt:lpstr>
      <vt:lpstr>Draft limits (4/5)</vt:lpstr>
      <vt:lpstr>Draft limits (5/5)</vt:lpstr>
      <vt:lpstr>Glossary</vt:lpstr>
      <vt:lpstr>PowerPoint Presentation</vt:lpstr>
      <vt:lpstr>Risk Appetite Statement is anchored in specific objectives for risk taking</vt:lpstr>
      <vt:lpstr>Approach to calibration:  credit risk example</vt:lpstr>
      <vt:lpstr>Calibration of capital adequacy, CCAR loss budget, net charge-off rate, and delinquency limits</vt:lpstr>
      <vt:lpstr>Quantifying the boundaries around credit losses and PPNR impairment with the CCAR 2015 results and capital adequacy limits</vt:lpstr>
      <vt:lpstr>Deriving historical relativities between baseline and stress Example: SBNA C&amp;I</vt:lpstr>
      <vt:lpstr>Calculating anchor points, backtesting, and applying management adjustment Example: SBNA C&amp;I</vt:lpstr>
      <vt:lpstr>Comparison between CCAR-derived metrics and loss in stress </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 summary</dc:title>
  <dc:creator>Beatriz Shapiro</dc:creator>
  <cp:keywords>09/15/2015</cp:keywords>
  <cp:lastModifiedBy>Manjon, Beatriz</cp:lastModifiedBy>
  <cp:revision>2544</cp:revision>
  <cp:lastPrinted>2015-09-01T19:21:06Z</cp:lastPrinted>
  <dcterms:created xsi:type="dcterms:W3CDTF">2014-10-09T14:12:00Z</dcterms:created>
  <dcterms:modified xsi:type="dcterms:W3CDTF">2015-09-17T18:13:22Z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y fmtid="{D5CDD505-2E9C-101B-9397-08002B2CF9AE}" pid="10" name="DocumentMSOLanguageID">
    <vt:lpwstr>msoLanguageIDEnglishUK</vt:lpwstr>
  </property>
</Properties>
</file>