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theme/theme54.xml" ContentType="application/vnd.openxmlformats-officedocument.theme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55.xml" ContentType="application/vnd.openxmlformats-officedocument.theme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theme/theme56.xml" ContentType="application/vnd.openxmlformats-officedocument.theme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theme/theme57.xml" ContentType="application/vnd.openxmlformats-officedocument.theme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theme/theme58.xml" ContentType="application/vnd.openxmlformats-officedocument.theme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9" r:id="rId1"/>
    <p:sldMasterId id="2147483673" r:id="rId2"/>
    <p:sldMasterId id="2147483688" r:id="rId3"/>
    <p:sldMasterId id="2147483690" r:id="rId4"/>
    <p:sldMasterId id="2147483692" r:id="rId5"/>
    <p:sldMasterId id="2147483693" r:id="rId6"/>
    <p:sldMasterId id="2147483695" r:id="rId7"/>
    <p:sldMasterId id="2147483696" r:id="rId8"/>
    <p:sldMasterId id="2147483699" r:id="rId9"/>
    <p:sldMasterId id="2147483700" r:id="rId10"/>
    <p:sldMasterId id="2147483704" r:id="rId11"/>
    <p:sldMasterId id="2147483708" r:id="rId12"/>
    <p:sldMasterId id="2147483709" r:id="rId13"/>
    <p:sldMasterId id="2147483710" r:id="rId14"/>
    <p:sldMasterId id="2147483711" r:id="rId15"/>
    <p:sldMasterId id="2147483713" r:id="rId16"/>
    <p:sldMasterId id="2147483714" r:id="rId17"/>
    <p:sldMasterId id="2147483715" r:id="rId18"/>
    <p:sldMasterId id="2147483720" r:id="rId19"/>
    <p:sldMasterId id="2147483721" r:id="rId20"/>
    <p:sldMasterId id="2147483722" r:id="rId21"/>
    <p:sldMasterId id="2147483723" r:id="rId22"/>
    <p:sldMasterId id="2147483729" r:id="rId23"/>
    <p:sldMasterId id="2147483731" r:id="rId24"/>
    <p:sldMasterId id="2147483733" r:id="rId25"/>
    <p:sldMasterId id="2147483736" r:id="rId26"/>
    <p:sldMasterId id="2147483740" r:id="rId27"/>
    <p:sldMasterId id="2147483745" r:id="rId28"/>
    <p:sldMasterId id="2147483753" r:id="rId29"/>
    <p:sldMasterId id="2147483780" r:id="rId30"/>
    <p:sldMasterId id="2147483779" r:id="rId31"/>
    <p:sldMasterId id="2147483756" r:id="rId32"/>
    <p:sldMasterId id="2147483757" r:id="rId33"/>
    <p:sldMasterId id="2147483759" r:id="rId34"/>
    <p:sldMasterId id="2147483760" r:id="rId35"/>
    <p:sldMasterId id="2147483761" r:id="rId36"/>
    <p:sldMasterId id="2147483764" r:id="rId37"/>
    <p:sldMasterId id="2147483765" r:id="rId38"/>
    <p:sldMasterId id="2147483766" r:id="rId39"/>
    <p:sldMasterId id="2147483767" r:id="rId40"/>
    <p:sldMasterId id="2147483768" r:id="rId41"/>
    <p:sldMasterId id="2147483769" r:id="rId42"/>
    <p:sldMasterId id="2147483772" r:id="rId43"/>
    <p:sldMasterId id="2147483773" r:id="rId44"/>
    <p:sldMasterId id="2147483777" r:id="rId45"/>
    <p:sldMasterId id="2147483782" r:id="rId46"/>
    <p:sldMasterId id="2147483790" r:id="rId47"/>
    <p:sldMasterId id="2147483792" r:id="rId48"/>
    <p:sldMasterId id="2147483795" r:id="rId49"/>
    <p:sldMasterId id="2147483803" r:id="rId50"/>
    <p:sldMasterId id="2147483812" r:id="rId51"/>
    <p:sldMasterId id="2147483813" r:id="rId52"/>
    <p:sldMasterId id="2147484410" r:id="rId53"/>
    <p:sldMasterId id="2147484422" r:id="rId54"/>
    <p:sldMasterId id="2147484434" r:id="rId55"/>
    <p:sldMasterId id="2147484446" r:id="rId56"/>
    <p:sldMasterId id="2147484458" r:id="rId57"/>
    <p:sldMasterId id="2147484470" r:id="rId58"/>
    <p:sldMasterId id="2147484482" r:id="rId59"/>
  </p:sldMasterIdLst>
  <p:notesMasterIdLst>
    <p:notesMasterId r:id="rId72"/>
  </p:notesMasterIdLst>
  <p:handoutMasterIdLst>
    <p:handoutMasterId r:id="rId73"/>
  </p:handoutMasterIdLst>
  <p:sldIdLst>
    <p:sldId id="1319" r:id="rId60"/>
    <p:sldId id="1317" r:id="rId61"/>
    <p:sldId id="1307" r:id="rId62"/>
    <p:sldId id="1308" r:id="rId63"/>
    <p:sldId id="1316" r:id="rId64"/>
    <p:sldId id="1323" r:id="rId65"/>
    <p:sldId id="1305" r:id="rId66"/>
    <p:sldId id="1324" r:id="rId67"/>
    <p:sldId id="1318" r:id="rId68"/>
    <p:sldId id="1312" r:id="rId69"/>
    <p:sldId id="1313" r:id="rId70"/>
    <p:sldId id="1314" r:id="rId71"/>
  </p:sldIdLst>
  <p:sldSz cx="10287000" cy="6858000" type="35mm"/>
  <p:notesSz cx="6789738" cy="99298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6600"/>
    <a:srgbClr val="008000"/>
    <a:srgbClr val="FFE697"/>
    <a:srgbClr val="FC9320"/>
    <a:srgbClr val="FDCE49"/>
    <a:srgbClr val="FF5353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4" autoAdjust="0"/>
    <p:restoredTop sz="99646" autoAdjust="0"/>
  </p:normalViewPr>
  <p:slideViewPr>
    <p:cSldViewPr snapToGrid="0">
      <p:cViewPr>
        <p:scale>
          <a:sx n="80" d="100"/>
          <a:sy n="80" d="100"/>
        </p:scale>
        <p:origin x="-930" y="180"/>
      </p:cViewPr>
      <p:guideLst>
        <p:guide orient="horz" pos="331"/>
        <p:guide orient="horz" pos="1434"/>
        <p:guide orient="horz" pos="2598"/>
        <p:guide orient="horz" pos="562"/>
        <p:guide orient="horz" pos="3879"/>
        <p:guide orient="horz" pos="3486"/>
        <p:guide pos="4001"/>
        <p:guide pos="99"/>
        <p:guide pos="6337"/>
        <p:guide pos="3234"/>
        <p:guide pos="207"/>
        <p:guide pos="4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950"/>
    </p:cViewPr>
  </p:sorterViewPr>
  <p:notesViewPr>
    <p:cSldViewPr snapToGrid="0">
      <p:cViewPr varScale="1">
        <p:scale>
          <a:sx n="75" d="100"/>
          <a:sy n="75" d="100"/>
        </p:scale>
        <p:origin x="-2166" y="-96"/>
      </p:cViewPr>
      <p:guideLst>
        <p:guide orient="horz" pos="3127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" Target="slides/slide7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61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093" eaLnBrk="0" hangingPunct="0">
              <a:defRPr sz="1200" b="1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093" eaLnBrk="0" hangingPunct="0">
              <a:defRPr sz="1200" b="1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fld id="{089E3399-A95E-4C37-9BF2-A1E6D2723B64}" type="datetime1">
              <a:rPr lang="en-GB"/>
              <a:pPr>
                <a:defRPr/>
              </a:pPr>
              <a:t>16/01/2015</a:t>
            </a:fld>
            <a:endParaRPr lang="en-GB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1638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093" eaLnBrk="0" hangingPunct="0">
              <a:defRPr sz="1200" b="1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31338"/>
            <a:ext cx="2941637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093" eaLnBrk="0" hangingPunct="0">
              <a:defRPr sz="1200" b="1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fld id="{3B1C296B-8DDD-4C63-8644-D4A9BC1CE2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5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108" tIns="46053" rIns="92108" bIns="46053" numCol="1" anchor="t" anchorCtr="0" compatLnSpc="1">
            <a:prstTxWarp prst="textNoShape">
              <a:avLst/>
            </a:prstTxWarp>
          </a:bodyPr>
          <a:lstStyle>
            <a:lvl1pPr defTabSz="920218">
              <a:defRPr sz="1200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163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108" tIns="46053" rIns="92108" bIns="46053" numCol="1" anchor="t" anchorCtr="0" compatLnSpc="1">
            <a:prstTxWarp prst="textNoShape">
              <a:avLst/>
            </a:prstTxWarp>
          </a:bodyPr>
          <a:lstStyle>
            <a:lvl1pPr algn="r" defTabSz="920218">
              <a:defRPr sz="1200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1663" y="744538"/>
            <a:ext cx="558482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6463"/>
            <a:ext cx="4979988" cy="44688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108" tIns="46053" rIns="92108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163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108" tIns="46053" rIns="92108" bIns="46053" numCol="1" anchor="b" anchorCtr="0" compatLnSpc="1">
            <a:prstTxWarp prst="textNoShape">
              <a:avLst/>
            </a:prstTxWarp>
          </a:bodyPr>
          <a:lstStyle>
            <a:lvl1pPr defTabSz="920218">
              <a:defRPr sz="1200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1638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108" tIns="46053" rIns="92108" bIns="46053" numCol="1" anchor="b" anchorCtr="0" compatLnSpc="1">
            <a:prstTxWarp prst="textNoShape">
              <a:avLst/>
            </a:prstTxWarp>
          </a:bodyPr>
          <a:lstStyle>
            <a:lvl1pPr algn="r" defTabSz="920218">
              <a:defRPr sz="1200">
                <a:solidFill>
                  <a:schemeClr val="tx1"/>
                </a:solidFill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fld id="{CA96B5B5-FFBD-46C0-A1A9-E8C488898ABB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572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34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01663" y="744538"/>
            <a:ext cx="5586412" cy="37242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16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3" tIns="45692" rIns="91383" bIns="45692" anchor="b"/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14B26B0-B976-47D5-A461-4E78CF4121DB}" type="slidenum">
              <a:rPr lang="es-ES_tradnl" altLang="en-US" sz="1200">
                <a:solidFill>
                  <a:srgbClr val="000000"/>
                </a:solidFill>
                <a:latin typeface="Arial" charset="0"/>
              </a:rPr>
              <a:pPr algn="r" eaLnBrk="1" hangingPunct="1"/>
              <a:t>0</a:t>
            </a:fld>
            <a:endParaRPr lang="es-ES_tradnl" altLang="en-US" sz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919163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919163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919163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919163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5E229AA-9A91-47AE-932C-7F25491341D7}" type="slidenum">
              <a:rPr lang="en-GB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7</a:t>
            </a:fld>
            <a:endParaRPr lang="en-GB" sz="1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6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044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541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133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9535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555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796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9916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7636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521819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7079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0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997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3374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3375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0786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57227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27403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1321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29279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426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03643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97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89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3288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9988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0143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4508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49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7790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885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6052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66841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06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328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6592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872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5472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08217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0414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14922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3599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08603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2241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70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19853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0369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4431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841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0839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1212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7490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07128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2944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0975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9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3956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61490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7073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31710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4607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46163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3198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8056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3973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351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5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137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500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80964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76812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509355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640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6954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5200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28260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80789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08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70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4711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169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6474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0257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452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1248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8067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1139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42879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31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64973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254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1616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914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06274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08759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5465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7569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2029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DD764-7630-4633-9A21-C01EABDCDC83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861342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F2D82-034E-488C-81B7-E595755F8442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2155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91864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601F-F616-400A-B6CE-0BD465030FFC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907426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B6EB5-9181-4870-B7A4-80E9D9B8CBB1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094731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D0BB1-6F2C-4C4C-992F-F491590A12D9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638342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25AEF-30A9-4C25-818E-1261628CDD5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0474034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C2AC-09A5-4A3E-A5CD-9728217C13EE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650505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3CCFE-081A-4E99-9993-0C798772DB8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2895206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DEA10-933B-4A99-84F4-6A40D65071FB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2548190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2673-6AA8-48A0-BC10-A126CECAB88E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227315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2513" y="476250"/>
            <a:ext cx="2373312" cy="518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575" y="476250"/>
            <a:ext cx="6967538" cy="518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56685-BC5C-4786-90AB-E5CF6E19F8D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484030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17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01401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7717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85303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6708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0475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938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93885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45156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06788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24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71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454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0429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5935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21164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0901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4108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2367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7894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21936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02761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691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132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865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8285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9892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67682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0673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7468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2786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5900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021844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789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69665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6376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5699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0474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8810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79160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855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1294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181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58318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566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5467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0832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364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27801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20056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7354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9499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4238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1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32774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483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34604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55987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8516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9866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2513" y="476250"/>
            <a:ext cx="2373312" cy="518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575" y="476250"/>
            <a:ext cx="6967538" cy="518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6402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7109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3564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16744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82812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384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32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32974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37474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8242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13714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8058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0597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18388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28700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568730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3776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64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0579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4086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3375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47867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160483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473170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0790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728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7194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050575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46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47081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76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37214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9962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50809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289487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3781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1506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3191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58289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59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60753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97777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56560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8189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27986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44990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98674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3515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31172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094873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044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049317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312577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8096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92698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39353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6517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36046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48538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62595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26319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14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669009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188510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49753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0174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81766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19206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075715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96373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63637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041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48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50577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717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64497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044605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1181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8704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85383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938344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038319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32654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78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7662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93675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74565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30300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22763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36034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5493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66526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39251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544509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6151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9458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858753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1510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62598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81328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17967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61675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1277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86766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53246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4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63583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620579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22628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98149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45536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385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76396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84470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81781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27664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091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3578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790293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6162833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59601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63349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511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7913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951113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0658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0270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988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125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2470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502160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2747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57336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46791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45646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93970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98304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36045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88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39147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8552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199374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2243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378744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991448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96429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654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71255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015266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79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7478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7927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80555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3149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96062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970836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10524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02914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4183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81329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2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36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1595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25302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99194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828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79227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136279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623704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1005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181507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0765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57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1133894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748762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56275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1409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1253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830798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838039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425243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026787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6736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420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92919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84673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89045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041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8083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3514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008034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704020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912449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15057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076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4660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46684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58718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260966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09352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52572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52785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28438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014879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49193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099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31779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0032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078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869765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408001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43024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0766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61470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377887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658992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1853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80213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1332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38111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92695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276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893542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24106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60096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43082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31835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9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64873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271516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69665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24836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82657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37580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500116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04124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9121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48566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1934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91771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17340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939983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3444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37407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9223D-6F0A-4161-83DB-579358BCDDA3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4747656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26DE-5683-44DA-9D55-72B32971F95D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159274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A7D8D-814E-4DB7-8913-83590BAD6B41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052600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07F3-B830-45CF-B403-B1F774A0E738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31581400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46CE6-EF7F-46A7-BE2B-DF532CC0A8FB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8372217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5725F-A72C-44C4-9803-F96BB389DCC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79471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2112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016E9-D87A-495E-B71D-0CC1E8F454D8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2174880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A5CB7-F880-4EA1-B3B2-B803355C58B6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9437631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459B1-B7CA-4F1C-BB38-52B7F14101A7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7356619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E005D-4123-49EE-A1AA-45A7F21187B9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8422700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2513" y="476250"/>
            <a:ext cx="2373312" cy="518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575" y="476250"/>
            <a:ext cx="6967538" cy="518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293F5-3F81-459F-8CD7-FE5943AB0C30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1386855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0346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48634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671214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87218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6379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21760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82994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383036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360808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76940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61259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103584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35381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61729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768600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2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756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5276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9544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74333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756970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123209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82947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63964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12335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50517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0571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3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223679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8767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62481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0384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821300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9540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846121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56426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55133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2892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6690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89790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513064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71520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33503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41813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9482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14806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42409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99937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8653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652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91895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51100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088590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987424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263279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88452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74142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33292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445396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60655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586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72034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05878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97351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918359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189818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4500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80974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361580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189320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335178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02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78877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65165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54275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94661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083402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89222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0033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53642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166551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453375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6499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000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35591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89301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24813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59846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405253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96057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711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2647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173696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2981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11221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650057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1443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2513" y="476250"/>
            <a:ext cx="2373312" cy="518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575" y="476250"/>
            <a:ext cx="6967538" cy="518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578619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53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0886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597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28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139615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3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7383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9298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102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815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846887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4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182200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195178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8821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9671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53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9832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081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28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400235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3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0846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7899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46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68273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92164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4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201141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97401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3567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647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200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1172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2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208059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3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846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5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915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115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126632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4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54963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786379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8398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6677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9919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0643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2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453710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3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0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2254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0291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8205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839350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4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051161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66560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815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2170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0445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3306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2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5519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95207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3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1317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0412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0119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61539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4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778556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877343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5137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0377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8769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569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55563"/>
      </p:ext>
    </p:extLst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2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14763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3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22410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4548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8997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303319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4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923391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1835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5641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579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68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147066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8380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2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450255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3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4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93443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7472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8447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612959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4" y="1435102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643175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548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4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9720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274639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42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533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211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990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515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1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1820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9602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384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004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3639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9056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09318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659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025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CBBA1-1F91-4FAB-A70D-66229BF55F11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71414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8292-5C1B-4758-A674-70F74922F62D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4127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6737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C641E-9AA3-4CDD-A98C-352399CDD164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534785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575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96975"/>
            <a:ext cx="467042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500C6-3471-4D0F-8251-DA5A0BA60F11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90012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231C3-164B-4A9E-99B1-5718CEE4199C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631381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2E0C0-8F7D-44D3-BB26-6ED577378B2E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82288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C760-24F5-4871-B165-9245F9F9AE6A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107513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F0269-21AB-407B-830A-716689146191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14003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1A723-6CCB-4715-A2C0-BE0CF94D866D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342098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20C13-F2B0-4966-A996-D929E0A87652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1407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2513" y="476250"/>
            <a:ext cx="2373312" cy="518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575" y="476250"/>
            <a:ext cx="6967538" cy="518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9467E-FFDD-4062-A52B-AB89D72E9ED2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22942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0008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326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2960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523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926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474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8825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665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78939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1431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1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2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6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7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2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2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6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6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image" Target="../media/image6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6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image" Target="../media/image6.jpe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Relationship Id="rId14" Type="http://schemas.openxmlformats.org/officeDocument/2006/relationships/image" Target="../media/image6.jpe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Relationship Id="rId14" Type="http://schemas.openxmlformats.org/officeDocument/2006/relationships/image" Target="../media/image2.jpe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image" Target="../media/image2.jpe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14" Type="http://schemas.openxmlformats.org/officeDocument/2006/relationships/image" Target="../media/image2.jpe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Relationship Id="rId14" Type="http://schemas.openxmlformats.org/officeDocument/2006/relationships/image" Target="../media/image2.jpe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image" Target="../media/image2.jpe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Relationship Id="rId14" Type="http://schemas.openxmlformats.org/officeDocument/2006/relationships/image" Target="../media/image2.jpeg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Relationship Id="rId14" Type="http://schemas.openxmlformats.org/officeDocument/2006/relationships/image" Target="../media/image2.jpeg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jpeg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Relationship Id="rId14" Type="http://schemas.openxmlformats.org/officeDocument/2006/relationships/image" Target="../media/image2.jpeg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Relationship Id="rId14" Type="http://schemas.openxmlformats.org/officeDocument/2006/relationships/image" Target="../media/image2.jpeg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Relationship Id="rId14" Type="http://schemas.openxmlformats.org/officeDocument/2006/relationships/image" Target="../media/image2.jpeg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image" Target="../media/image2.jpeg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5.xml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Relationship Id="rId14" Type="http://schemas.openxmlformats.org/officeDocument/2006/relationships/image" Target="../media/image7.jpeg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6.xml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7.xml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Relationship Id="rId14" Type="http://schemas.openxmlformats.org/officeDocument/2006/relationships/image" Target="../media/image6.jpeg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3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8.xml"/><Relationship Id="rId1" Type="http://schemas.openxmlformats.org/officeDocument/2006/relationships/slideLayout" Target="../slideLayouts/slideLayout507.xml"/><Relationship Id="rId6" Type="http://schemas.openxmlformats.org/officeDocument/2006/relationships/slideLayout" Target="../slideLayouts/slideLayout512.xml"/><Relationship Id="rId11" Type="http://schemas.openxmlformats.org/officeDocument/2006/relationships/slideLayout" Target="../slideLayouts/slideLayout517.xml"/><Relationship Id="rId5" Type="http://schemas.openxmlformats.org/officeDocument/2006/relationships/slideLayout" Target="../slideLayouts/slideLayout511.xml"/><Relationship Id="rId10" Type="http://schemas.openxmlformats.org/officeDocument/2006/relationships/slideLayout" Target="../slideLayouts/slideLayout516.xml"/><Relationship Id="rId4" Type="http://schemas.openxmlformats.org/officeDocument/2006/relationships/slideLayout" Target="../slideLayouts/slideLayout510.xml"/><Relationship Id="rId9" Type="http://schemas.openxmlformats.org/officeDocument/2006/relationships/slideLayout" Target="../slideLayouts/slideLayout515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24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18.xml"/><Relationship Id="rId6" Type="http://schemas.openxmlformats.org/officeDocument/2006/relationships/slideLayout" Target="../slideLayouts/slideLayout523.xml"/><Relationship Id="rId11" Type="http://schemas.openxmlformats.org/officeDocument/2006/relationships/slideLayout" Target="../slideLayouts/slideLayout528.xml"/><Relationship Id="rId5" Type="http://schemas.openxmlformats.org/officeDocument/2006/relationships/slideLayout" Target="../slideLayouts/slideLayout522.xml"/><Relationship Id="rId10" Type="http://schemas.openxmlformats.org/officeDocument/2006/relationships/slideLayout" Target="../slideLayouts/slideLayout527.xml"/><Relationship Id="rId4" Type="http://schemas.openxmlformats.org/officeDocument/2006/relationships/slideLayout" Target="../slideLayouts/slideLayout521.xml"/><Relationship Id="rId9" Type="http://schemas.openxmlformats.org/officeDocument/2006/relationships/slideLayout" Target="../slideLayouts/slideLayout526.xml"/><Relationship Id="rId14" Type="http://schemas.openxmlformats.org/officeDocument/2006/relationships/image" Target="../media/image6.jpeg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42.xml"/><Relationship Id="rId7" Type="http://schemas.openxmlformats.org/officeDocument/2006/relationships/slideLayout" Target="../slideLayouts/slideLayout546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1.xml"/><Relationship Id="rId1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50.xml"/><Relationship Id="rId5" Type="http://schemas.openxmlformats.org/officeDocument/2006/relationships/slideLayout" Target="../slideLayouts/slideLayout544.xml"/><Relationship Id="rId10" Type="http://schemas.openxmlformats.org/officeDocument/2006/relationships/slideLayout" Target="../slideLayouts/slideLayout549.xml"/><Relationship Id="rId4" Type="http://schemas.openxmlformats.org/officeDocument/2006/relationships/slideLayout" Target="../slideLayouts/slideLayout543.xml"/><Relationship Id="rId9" Type="http://schemas.openxmlformats.org/officeDocument/2006/relationships/slideLayout" Target="../slideLayouts/slideLayout548.xml"/><Relationship Id="rId14" Type="http://schemas.openxmlformats.org/officeDocument/2006/relationships/image" Target="../media/image6.jpeg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7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2.xml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5" Type="http://schemas.openxmlformats.org/officeDocument/2006/relationships/slideLayout" Target="../slideLayouts/slideLayout555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560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Relationship Id="rId14" Type="http://schemas.openxmlformats.org/officeDocument/2006/relationships/image" Target="../media/image2.jpeg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9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564.xml"/><Relationship Id="rId7" Type="http://schemas.openxmlformats.org/officeDocument/2006/relationships/slideLayout" Target="../slideLayouts/slideLayout568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3.xml"/><Relationship Id="rId1" Type="http://schemas.openxmlformats.org/officeDocument/2006/relationships/slideLayout" Target="../slideLayouts/slideLayout562.xml"/><Relationship Id="rId6" Type="http://schemas.openxmlformats.org/officeDocument/2006/relationships/slideLayout" Target="../slideLayouts/slideLayout567.xml"/><Relationship Id="rId11" Type="http://schemas.openxmlformats.org/officeDocument/2006/relationships/slideLayout" Target="../slideLayouts/slideLayout572.xml"/><Relationship Id="rId5" Type="http://schemas.openxmlformats.org/officeDocument/2006/relationships/slideLayout" Target="../slideLayouts/slideLayout566.xml"/><Relationship Id="rId10" Type="http://schemas.openxmlformats.org/officeDocument/2006/relationships/slideLayout" Target="../slideLayouts/slideLayout571.xml"/><Relationship Id="rId4" Type="http://schemas.openxmlformats.org/officeDocument/2006/relationships/slideLayout" Target="../slideLayouts/slideLayout565.xml"/><Relationship Id="rId9" Type="http://schemas.openxmlformats.org/officeDocument/2006/relationships/slideLayout" Target="../slideLayouts/slideLayout570.xml"/><Relationship Id="rId14" Type="http://schemas.openxmlformats.org/officeDocument/2006/relationships/image" Target="../media/image2.jpeg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75.xml"/><Relationship Id="rId7" Type="http://schemas.openxmlformats.org/officeDocument/2006/relationships/slideLayout" Target="../slideLayouts/slideLayout579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4.xml"/><Relationship Id="rId1" Type="http://schemas.openxmlformats.org/officeDocument/2006/relationships/slideLayout" Target="../slideLayouts/slideLayout573.xml"/><Relationship Id="rId6" Type="http://schemas.openxmlformats.org/officeDocument/2006/relationships/slideLayout" Target="../slideLayouts/slideLayout578.xml"/><Relationship Id="rId11" Type="http://schemas.openxmlformats.org/officeDocument/2006/relationships/slideLayout" Target="../slideLayouts/slideLayout583.xml"/><Relationship Id="rId5" Type="http://schemas.openxmlformats.org/officeDocument/2006/relationships/slideLayout" Target="../slideLayouts/slideLayout57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82.xml"/><Relationship Id="rId4" Type="http://schemas.openxmlformats.org/officeDocument/2006/relationships/slideLayout" Target="../slideLayouts/slideLayout576.xml"/><Relationship Id="rId9" Type="http://schemas.openxmlformats.org/officeDocument/2006/relationships/slideLayout" Target="../slideLayouts/slideLayout581.xml"/><Relationship Id="rId14" Type="http://schemas.openxmlformats.org/officeDocument/2006/relationships/image" Target="../media/image2.jpe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6.xml"/><Relationship Id="rId7" Type="http://schemas.openxmlformats.org/officeDocument/2006/relationships/slideLayout" Target="../slideLayouts/slideLayout590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5.xml"/><Relationship Id="rId1" Type="http://schemas.openxmlformats.org/officeDocument/2006/relationships/slideLayout" Target="../slideLayouts/slideLayout584.xml"/><Relationship Id="rId6" Type="http://schemas.openxmlformats.org/officeDocument/2006/relationships/slideLayout" Target="../slideLayouts/slideLayout589.xml"/><Relationship Id="rId11" Type="http://schemas.openxmlformats.org/officeDocument/2006/relationships/slideLayout" Target="../slideLayouts/slideLayout594.xml"/><Relationship Id="rId5" Type="http://schemas.openxmlformats.org/officeDocument/2006/relationships/slideLayout" Target="../slideLayouts/slideLayout58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93.xml"/><Relationship Id="rId4" Type="http://schemas.openxmlformats.org/officeDocument/2006/relationships/slideLayout" Target="../slideLayouts/slideLayout587.xml"/><Relationship Id="rId9" Type="http://schemas.openxmlformats.org/officeDocument/2006/relationships/slideLayout" Target="../slideLayouts/slideLayout592.xml"/><Relationship Id="rId14" Type="http://schemas.openxmlformats.org/officeDocument/2006/relationships/image" Target="../media/image2.jpeg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7.xml"/><Relationship Id="rId7" Type="http://schemas.openxmlformats.org/officeDocument/2006/relationships/slideLayout" Target="../slideLayouts/slideLayout601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6.xml"/><Relationship Id="rId1" Type="http://schemas.openxmlformats.org/officeDocument/2006/relationships/slideLayout" Target="../slideLayouts/slideLayout595.xml"/><Relationship Id="rId6" Type="http://schemas.openxmlformats.org/officeDocument/2006/relationships/slideLayout" Target="../slideLayouts/slideLayout600.xml"/><Relationship Id="rId11" Type="http://schemas.openxmlformats.org/officeDocument/2006/relationships/slideLayout" Target="../slideLayouts/slideLayout605.xml"/><Relationship Id="rId5" Type="http://schemas.openxmlformats.org/officeDocument/2006/relationships/slideLayout" Target="../slideLayouts/slideLayout59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04.xml"/><Relationship Id="rId4" Type="http://schemas.openxmlformats.org/officeDocument/2006/relationships/slideLayout" Target="../slideLayouts/slideLayout598.xml"/><Relationship Id="rId9" Type="http://schemas.openxmlformats.org/officeDocument/2006/relationships/slideLayout" Target="../slideLayouts/slideLayout603.xml"/><Relationship Id="rId14" Type="http://schemas.openxmlformats.org/officeDocument/2006/relationships/image" Target="../media/image2.jpeg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8.xml"/><Relationship Id="rId7" Type="http://schemas.openxmlformats.org/officeDocument/2006/relationships/slideLayout" Target="../slideLayouts/slideLayout612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7.xml"/><Relationship Id="rId1" Type="http://schemas.openxmlformats.org/officeDocument/2006/relationships/slideLayout" Target="../slideLayouts/slideLayout606.xml"/><Relationship Id="rId6" Type="http://schemas.openxmlformats.org/officeDocument/2006/relationships/slideLayout" Target="../slideLayouts/slideLayout611.xml"/><Relationship Id="rId11" Type="http://schemas.openxmlformats.org/officeDocument/2006/relationships/slideLayout" Target="../slideLayouts/slideLayout616.xml"/><Relationship Id="rId5" Type="http://schemas.openxmlformats.org/officeDocument/2006/relationships/slideLayout" Target="../slideLayouts/slideLayout61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15.xml"/><Relationship Id="rId4" Type="http://schemas.openxmlformats.org/officeDocument/2006/relationships/slideLayout" Target="../slideLayouts/slideLayout609.xml"/><Relationship Id="rId9" Type="http://schemas.openxmlformats.org/officeDocument/2006/relationships/slideLayout" Target="../slideLayouts/slideLayout614.xml"/><Relationship Id="rId14" Type="http://schemas.openxmlformats.org/officeDocument/2006/relationships/image" Target="../media/image2.jpeg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9.xml"/><Relationship Id="rId7" Type="http://schemas.openxmlformats.org/officeDocument/2006/relationships/slideLayout" Target="../slideLayouts/slideLayout623.xml"/><Relationship Id="rId12" Type="http://schemas.openxmlformats.org/officeDocument/2006/relationships/theme" Target="../theme/theme57.xml"/><Relationship Id="rId2" Type="http://schemas.openxmlformats.org/officeDocument/2006/relationships/slideLayout" Target="../slideLayouts/slideLayout618.xml"/><Relationship Id="rId1" Type="http://schemas.openxmlformats.org/officeDocument/2006/relationships/slideLayout" Target="../slideLayouts/slideLayout617.xml"/><Relationship Id="rId6" Type="http://schemas.openxmlformats.org/officeDocument/2006/relationships/slideLayout" Target="../slideLayouts/slideLayout622.xml"/><Relationship Id="rId11" Type="http://schemas.openxmlformats.org/officeDocument/2006/relationships/slideLayout" Target="../slideLayouts/slideLayout627.xml"/><Relationship Id="rId5" Type="http://schemas.openxmlformats.org/officeDocument/2006/relationships/slideLayout" Target="../slideLayouts/slideLayout621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26.xml"/><Relationship Id="rId4" Type="http://schemas.openxmlformats.org/officeDocument/2006/relationships/slideLayout" Target="../slideLayouts/slideLayout620.xml"/><Relationship Id="rId9" Type="http://schemas.openxmlformats.org/officeDocument/2006/relationships/slideLayout" Target="../slideLayouts/slideLayout625.xml"/><Relationship Id="rId14" Type="http://schemas.openxmlformats.org/officeDocument/2006/relationships/image" Target="../media/image2.jpeg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30.xml"/><Relationship Id="rId7" Type="http://schemas.openxmlformats.org/officeDocument/2006/relationships/slideLayout" Target="../slideLayouts/slideLayout634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29.xml"/><Relationship Id="rId1" Type="http://schemas.openxmlformats.org/officeDocument/2006/relationships/slideLayout" Target="../slideLayouts/slideLayout628.xml"/><Relationship Id="rId6" Type="http://schemas.openxmlformats.org/officeDocument/2006/relationships/slideLayout" Target="../slideLayouts/slideLayout633.xml"/><Relationship Id="rId11" Type="http://schemas.openxmlformats.org/officeDocument/2006/relationships/slideLayout" Target="../slideLayouts/slideLayout638.xml"/><Relationship Id="rId5" Type="http://schemas.openxmlformats.org/officeDocument/2006/relationships/slideLayout" Target="../slideLayouts/slideLayout63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37.xml"/><Relationship Id="rId4" Type="http://schemas.openxmlformats.org/officeDocument/2006/relationships/slideLayout" Target="../slideLayouts/slideLayout631.xml"/><Relationship Id="rId9" Type="http://schemas.openxmlformats.org/officeDocument/2006/relationships/slideLayout" Target="../slideLayouts/slideLayout636.xml"/><Relationship Id="rId14" Type="http://schemas.openxmlformats.org/officeDocument/2006/relationships/image" Target="../media/image2.jpeg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41.xml"/><Relationship Id="rId7" Type="http://schemas.openxmlformats.org/officeDocument/2006/relationships/slideLayout" Target="../slideLayouts/slideLayout645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40.xml"/><Relationship Id="rId1" Type="http://schemas.openxmlformats.org/officeDocument/2006/relationships/slideLayout" Target="../slideLayouts/slideLayout639.xml"/><Relationship Id="rId6" Type="http://schemas.openxmlformats.org/officeDocument/2006/relationships/slideLayout" Target="../slideLayouts/slideLayout644.xml"/><Relationship Id="rId11" Type="http://schemas.openxmlformats.org/officeDocument/2006/relationships/slideLayout" Target="../slideLayouts/slideLayout649.xml"/><Relationship Id="rId5" Type="http://schemas.openxmlformats.org/officeDocument/2006/relationships/slideLayout" Target="../slideLayouts/slideLayout64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48.xml"/><Relationship Id="rId4" Type="http://schemas.openxmlformats.org/officeDocument/2006/relationships/slideLayout" Target="../slideLayouts/slideLayout642.xml"/><Relationship Id="rId9" Type="http://schemas.openxmlformats.org/officeDocument/2006/relationships/slideLayout" Target="../slideLayouts/slideLayout64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644A931F-63EA-4F1D-9C6C-66118A20621A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gray">
          <a:xfrm>
            <a:off x="76200" y="0"/>
            <a:ext cx="2470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10243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44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ACB5208C-57F8-4E23-8297-F629655E3AC7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800" b="1">
                <a:solidFill>
                  <a:srgbClr val="C0C0C0"/>
                </a:solidFill>
                <a:latin typeface="Arial" charset="0"/>
              </a:rPr>
              <a:t>Risk Division Monthly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11267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11270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31AD8FDC-02E3-4AD2-8841-2E9D948DCE70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3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12296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D3370D7C-DCA3-48C9-ABB2-BEFC7DA63621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gray">
          <a:xfrm>
            <a:off x="0" y="0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13320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22C84BEF-5690-40E6-90DB-1BAE38CA3B6F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1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  <a:p>
            <a:pPr>
              <a:buSzPct val="65000"/>
              <a:buFont typeface="Wingdings" pitchFamily="2" charset="2"/>
              <a:buNone/>
            </a:pPr>
            <a:endParaRPr lang="en-US" sz="900" b="1">
              <a:solidFill>
                <a:srgbClr val="C0C0C0"/>
              </a:solidFill>
              <a:latin typeface="Arial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14344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71C8518E-E164-4ECD-A74F-57D53960B571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master_sa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9"/>
          <p:cNvSpPr>
            <a:spLocks noChangeArrowheads="1"/>
          </p:cNvSpPr>
          <p:nvPr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15364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540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pic>
        <p:nvPicPr>
          <p:cNvPr id="15365" name="Picture 4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15367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8E262CF2-A0EF-4A34-A942-5F2E0AAB3964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charset="0"/>
        <a:buChar char="–"/>
        <a:defRPr sz="2000">
          <a:solidFill>
            <a:srgbClr val="000024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00002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4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78CAA869-67E3-40D4-8195-A9FFB344F30A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</a:t>
            </a:r>
          </a:p>
        </p:txBody>
      </p:sp>
      <p:pic>
        <p:nvPicPr>
          <p:cNvPr id="16388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741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1741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0E9E3899-013D-4454-8637-B4D38BD26AF8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9" r:id="rId1"/>
    <p:sldLayoutId id="2147484660" r:id="rId2"/>
    <p:sldLayoutId id="2147484661" r:id="rId3"/>
    <p:sldLayoutId id="2147484662" r:id="rId4"/>
    <p:sldLayoutId id="2147484663" r:id="rId5"/>
    <p:sldLayoutId id="2147484664" r:id="rId6"/>
    <p:sldLayoutId id="2147484665" r:id="rId7"/>
    <p:sldLayoutId id="2147484666" r:id="rId8"/>
    <p:sldLayoutId id="2147484667" r:id="rId9"/>
    <p:sldLayoutId id="2147484668" r:id="rId10"/>
    <p:sldLayoutId id="21474846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1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>
            <a:fillRect/>
          </a:stretch>
        </p:blipFill>
        <p:spPr bwMode="auto">
          <a:xfrm>
            <a:off x="-61913" y="-3175"/>
            <a:ext cx="1034891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0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476250"/>
            <a:ext cx="94916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sp>
        <p:nvSpPr>
          <p:cNvPr id="1843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3838" y="131763"/>
            <a:ext cx="977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5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295825-0A03-4771-B582-5240F0C50D66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May 2013</a:t>
            </a:r>
          </a:p>
        </p:txBody>
      </p:sp>
      <p:sp>
        <p:nvSpPr>
          <p:cNvPr id="18440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FA3724B8-B496-4377-B1AD-90524CDE52AD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charset="0"/>
        <a:buChar char="–"/>
        <a:defRPr sz="2000">
          <a:solidFill>
            <a:srgbClr val="000024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00002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1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77BE2C07-D08B-462F-A1B3-299EF5C71002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4" r:id="rId4"/>
    <p:sldLayoutId id="2147484685" r:id="rId5"/>
    <p:sldLayoutId id="2147484686" r:id="rId6"/>
    <p:sldLayoutId id="2147484687" r:id="rId7"/>
    <p:sldLayoutId id="2147484688" r:id="rId8"/>
    <p:sldLayoutId id="2147484689" r:id="rId9"/>
    <p:sldLayoutId id="2147484690" r:id="rId10"/>
    <p:sldLayoutId id="21474846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C35F271-8D09-429A-9B55-5636273F780F}" type="slidenum">
              <a:rPr lang="es-ES_tradnl" sz="1800" b="1">
                <a:solidFill>
                  <a:srgbClr val="FF0000"/>
                </a:solidFill>
                <a:latin typeface="Arial" charset="0"/>
              </a:rPr>
              <a:pPr algn="r" eaLnBrk="0" hangingPunct="0"/>
              <a:t>‹#›</a:t>
            </a:fld>
            <a:endParaRPr lang="es-ES_tradnl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s-ES" sz="1800" b="1">
                <a:latin typeface="Arial" charset="0"/>
              </a:rPr>
              <a:t>Santander UK</a:t>
            </a:r>
            <a:endParaRPr lang="en-US" sz="1800" b="1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F319B400-D009-4AEC-BA2C-2A3D488B2A62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9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FCEC15F0-6060-4847-9964-62D77E59A54A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3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3" descr="master_sa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4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433969F1-674D-4212-B192-D4BBC648D548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charset="0"/>
        <a:buChar char="–"/>
        <a:defRPr sz="2000">
          <a:solidFill>
            <a:srgbClr val="000024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00002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1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>
            <a:fillRect/>
          </a:stretch>
        </p:blipFill>
        <p:spPr bwMode="auto">
          <a:xfrm>
            <a:off x="-61913" y="-3175"/>
            <a:ext cx="1034891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0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476250"/>
            <a:ext cx="94916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sp>
        <p:nvSpPr>
          <p:cNvPr id="2355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 2013</a:t>
            </a:r>
          </a:p>
        </p:txBody>
      </p:sp>
      <p:sp>
        <p:nvSpPr>
          <p:cNvPr id="23559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8676B00F-F3B0-45A1-A709-98BF0FBF8487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charset="0"/>
        <a:buChar char="–"/>
        <a:defRPr sz="2000">
          <a:solidFill>
            <a:srgbClr val="000024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00002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>
              <a:defRPr/>
            </a:pPr>
            <a:r>
              <a:rPr lang="en-GB" sz="9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A6ECB8E5-75B5-4F37-839B-6553EE0075F0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pic>
        <p:nvPicPr>
          <p:cNvPr id="24581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7938" y="6107113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97800" y="6234113"/>
            <a:ext cx="2439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2" r:id="rId7"/>
    <p:sldLayoutId id="2147484743" r:id="rId8"/>
    <p:sldLayoutId id="2147484744" r:id="rId9"/>
    <p:sldLayoutId id="2147484745" r:id="rId10"/>
    <p:sldLayoutId id="2147484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 – August 2013</a:t>
            </a:r>
          </a:p>
        </p:txBody>
      </p:sp>
      <p:sp>
        <p:nvSpPr>
          <p:cNvPr id="25603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0DBFCB77-6207-47FD-A75C-D0BA12A655DF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pic>
        <p:nvPicPr>
          <p:cNvPr id="25604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26627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  <p:sp>
        <p:nvSpPr>
          <p:cNvPr id="26628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5A21CD12-4B53-4683-98AC-F783B161C192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pic>
        <p:nvPicPr>
          <p:cNvPr id="26629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7938" y="6096000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97800" y="6223000"/>
            <a:ext cx="2439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58" r:id="rId1"/>
    <p:sldLayoutId id="2147484759" r:id="rId2"/>
    <p:sldLayoutId id="2147484760" r:id="rId3"/>
    <p:sldLayoutId id="2147484761" r:id="rId4"/>
    <p:sldLayoutId id="2147484762" r:id="rId5"/>
    <p:sldLayoutId id="2147484763" r:id="rId6"/>
    <p:sldLayoutId id="2147484764" r:id="rId7"/>
    <p:sldLayoutId id="2147484765" r:id="rId8"/>
    <p:sldLayoutId id="2147484766" r:id="rId9"/>
    <p:sldLayoutId id="2147484767" r:id="rId10"/>
    <p:sldLayoutId id="21474847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>
              <a:defRPr/>
            </a:pPr>
            <a:r>
              <a:rPr lang="en-GB" sz="9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27651" name="Rectangle 9"/>
          <p:cNvSpPr>
            <a:spLocks noChangeArrowheads="1"/>
          </p:cNvSpPr>
          <p:nvPr/>
        </p:nvSpPr>
        <p:spPr bwMode="gray">
          <a:xfrm>
            <a:off x="100013" y="47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 –September 2013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948A940A-E41E-4D40-B032-DF35037C99BE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pic>
        <p:nvPicPr>
          <p:cNvPr id="27653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69" r:id="rId1"/>
    <p:sldLayoutId id="2147484770" r:id="rId2"/>
    <p:sldLayoutId id="2147484771" r:id="rId3"/>
    <p:sldLayoutId id="2147484772" r:id="rId4"/>
    <p:sldLayoutId id="2147484773" r:id="rId5"/>
    <p:sldLayoutId id="2147484774" r:id="rId6"/>
    <p:sldLayoutId id="2147484775" r:id="rId7"/>
    <p:sldLayoutId id="2147484776" r:id="rId8"/>
    <p:sldLayoutId id="2147484777" r:id="rId9"/>
    <p:sldLayoutId id="2147484778" r:id="rId10"/>
    <p:sldLayoutId id="2147484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>
              <a:defRPr/>
            </a:pPr>
            <a:r>
              <a:rPr lang="en-GB" sz="9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28675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April 2013</a:t>
            </a:r>
          </a:p>
        </p:txBody>
      </p:sp>
      <p:sp>
        <p:nvSpPr>
          <p:cNvPr id="28676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34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>
              <a:defRPr/>
            </a:pPr>
            <a:r>
              <a:rPr lang="en-GB" sz="900" smtClean="0">
                <a:solidFill>
                  <a:schemeClr val="tx1"/>
                </a:solidFill>
                <a:latin typeface="Calibri" pitchFamily="34" charset="0"/>
              </a:rPr>
              <a:t>STRICTLY PRIVATE &amp; CONFIDENTIAL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73E41F1B-EF33-4814-88DF-09A2B5A5991D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4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8C7BB4F7-2D3B-4D7E-ADEA-0BF7C48838D3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gray">
          <a:xfrm>
            <a:off x="100013" y="47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 – August 2013</a:t>
            </a:r>
          </a:p>
        </p:txBody>
      </p:sp>
      <p:pic>
        <p:nvPicPr>
          <p:cNvPr id="29700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91" r:id="rId1"/>
    <p:sldLayoutId id="2147484792" r:id="rId2"/>
    <p:sldLayoutId id="2147484793" r:id="rId3"/>
    <p:sldLayoutId id="2147484794" r:id="rId4"/>
    <p:sldLayoutId id="2147484795" r:id="rId5"/>
    <p:sldLayoutId id="2147484796" r:id="rId6"/>
    <p:sldLayoutId id="2147484797" r:id="rId7"/>
    <p:sldLayoutId id="2147484798" r:id="rId8"/>
    <p:sldLayoutId id="2147484799" r:id="rId9"/>
    <p:sldLayoutId id="2147484800" r:id="rId10"/>
    <p:sldLayoutId id="21474848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077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3079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73127772-7AC8-46BC-BF66-FE0544BAF1C6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6B8F0DA2-CEED-431F-B0A1-E5F18FED5ADB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 – August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0824186E-ABA6-405C-AACB-F50544826BF7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6" r:id="rId4"/>
    <p:sldLayoutId id="2147484817" r:id="rId5"/>
    <p:sldLayoutId id="2147484818" r:id="rId6"/>
    <p:sldLayoutId id="2147484819" r:id="rId7"/>
    <p:sldLayoutId id="2147484820" r:id="rId8"/>
    <p:sldLayoutId id="2147484821" r:id="rId9"/>
    <p:sldLayoutId id="2147484822" r:id="rId10"/>
    <p:sldLayoutId id="21474848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  <a:latin typeface="Arial" charset="0"/>
              </a:rPr>
              <a:t>Internal Control Committee: Non Financial Risks Report – July 2013</a:t>
            </a: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9242425" y="68263"/>
            <a:ext cx="97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AA460023-6F0F-49C3-8E6A-3F8EF87156B5}" type="slidenum">
              <a:rPr lang="es-ES_tradnl" sz="1200" b="1">
                <a:solidFill>
                  <a:schemeClr val="tx2"/>
                </a:solidFill>
              </a:rPr>
              <a:pPr algn="r" eaLnBrk="0" hangingPunct="0"/>
              <a:t>‹#›</a:t>
            </a:fld>
            <a:endParaRPr lang="es-ES_tradnl" sz="12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4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7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gray">
          <a:xfrm>
            <a:off x="3848100" y="68263"/>
            <a:ext cx="58912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  <a:latin typeface="Arial" charset="0"/>
              </a:rPr>
              <a:t>Page Owner: David Hazell &amp; Caroline Walters</a:t>
            </a:r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9861550" y="0"/>
            <a:ext cx="425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984A0D78-0BD0-47E9-9299-39EB99072CCC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gray">
          <a:xfrm>
            <a:off x="2914650" y="115888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  <a:latin typeface="Arial" charset="0"/>
              </a:rPr>
              <a:t>Page Owner: David Hazell</a:t>
            </a: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F86C9765-C6B1-400B-918C-81A77F1CB6E2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6" r:id="rId1"/>
    <p:sldLayoutId id="2147484847" r:id="rId2"/>
    <p:sldLayoutId id="2147484848" r:id="rId3"/>
    <p:sldLayoutId id="2147484849" r:id="rId4"/>
    <p:sldLayoutId id="2147484850" r:id="rId5"/>
    <p:sldLayoutId id="2147484851" r:id="rId6"/>
    <p:sldLayoutId id="2147484852" r:id="rId7"/>
    <p:sldLayoutId id="2147484853" r:id="rId8"/>
    <p:sldLayoutId id="2147484854" r:id="rId9"/>
    <p:sldLayoutId id="2147484855" r:id="rId10"/>
    <p:sldLayoutId id="21474848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5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9242425" y="68263"/>
            <a:ext cx="97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3570CDDA-A0B5-4956-968E-585CD86168C6}" type="slidenum">
              <a:rPr lang="es-ES_tradnl" sz="1200" b="1">
                <a:solidFill>
                  <a:schemeClr val="tx2"/>
                </a:solidFill>
              </a:rPr>
              <a:pPr algn="r" eaLnBrk="0" hangingPunct="0"/>
              <a:t>‹#›</a:t>
            </a:fld>
            <a:endParaRPr lang="es-ES_tradnl" sz="1200" b="1">
              <a:solidFill>
                <a:schemeClr val="tx2"/>
              </a:solidFill>
            </a:endParaRP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  <a:latin typeface="Arial" charset="0"/>
              </a:rPr>
              <a:t>Internal Control Committee: Non Financial Risks Report – July 2013      |      Page Owner: Caroline Walters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7" r:id="rId1"/>
    <p:sldLayoutId id="2147484858" r:id="rId2"/>
    <p:sldLayoutId id="2147484859" r:id="rId3"/>
    <p:sldLayoutId id="2147484860" r:id="rId4"/>
    <p:sldLayoutId id="2147484861" r:id="rId5"/>
    <p:sldLayoutId id="2147484862" r:id="rId6"/>
    <p:sldLayoutId id="2147484863" r:id="rId7"/>
    <p:sldLayoutId id="2147484864" r:id="rId8"/>
    <p:sldLayoutId id="2147484865" r:id="rId9"/>
    <p:sldLayoutId id="2147484866" r:id="rId10"/>
    <p:sldLayoutId id="21474848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9242425" y="68263"/>
            <a:ext cx="97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09272C8B-265D-4B74-8E05-EF73E71AF0B9}" type="slidenum">
              <a:rPr lang="es-ES_tradnl" sz="1200" b="1">
                <a:solidFill>
                  <a:schemeClr val="tx2"/>
                </a:solidFill>
              </a:rPr>
              <a:pPr algn="r" eaLnBrk="0" hangingPunct="0"/>
              <a:t>‹#›</a:t>
            </a:fld>
            <a:endParaRPr lang="es-ES_tradnl" sz="1200" b="1">
              <a:solidFill>
                <a:schemeClr val="tx2"/>
              </a:solidFill>
            </a:endParaRP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  <a:latin typeface="Arial" charset="0"/>
              </a:rPr>
              <a:t>Internal Control Committee: Non Financial Risks Report – July 2013      |      Page Owner: Vesna McCreery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8" r:id="rId1"/>
    <p:sldLayoutId id="2147484869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9242425" y="68263"/>
            <a:ext cx="97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66DB57C7-8B6F-4D20-8BBE-F60361ED3915}" type="slidenum">
              <a:rPr lang="es-ES_tradnl" sz="1200" b="1">
                <a:solidFill>
                  <a:schemeClr val="tx2"/>
                </a:solidFill>
              </a:rPr>
              <a:pPr algn="r" eaLnBrk="0" hangingPunct="0"/>
              <a:t>‹#›</a:t>
            </a:fld>
            <a:endParaRPr lang="es-ES_tradnl" sz="1200" b="1">
              <a:solidFill>
                <a:schemeClr val="tx2"/>
              </a:solidFill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  <a:latin typeface="Arial" charset="0"/>
              </a:rPr>
              <a:t>Internal Control Committee: Non Financial Risks Report – July 2013      |      Page Owner: Karen Fortunato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9" r:id="rId1"/>
    <p:sldLayoutId id="2147484880" r:id="rId2"/>
    <p:sldLayoutId id="2147484881" r:id="rId3"/>
    <p:sldLayoutId id="2147484882" r:id="rId4"/>
    <p:sldLayoutId id="2147484883" r:id="rId5"/>
    <p:sldLayoutId id="2147484884" r:id="rId6"/>
    <p:sldLayoutId id="2147484885" r:id="rId7"/>
    <p:sldLayoutId id="2147484886" r:id="rId8"/>
    <p:sldLayoutId id="2147484887" r:id="rId9"/>
    <p:sldLayoutId id="2147484888" r:id="rId10"/>
    <p:sldLayoutId id="21474848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Line 10"/>
          <p:cNvSpPr>
            <a:spLocks noChangeShapeType="1"/>
          </p:cNvSpPr>
          <p:nvPr/>
        </p:nvSpPr>
        <p:spPr bwMode="gray">
          <a:xfrm flipH="1" flipV="1">
            <a:off x="728663" y="406400"/>
            <a:ext cx="0" cy="3778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38916" name="Text Box 11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D38B164F-2018-434F-BE31-40D7893425CA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gray">
          <a:xfrm>
            <a:off x="100013" y="47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 – August 2013</a:t>
            </a:r>
          </a:p>
        </p:txBody>
      </p:sp>
      <p:pic>
        <p:nvPicPr>
          <p:cNvPr id="38918" name="Picture 8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Line 10"/>
          <p:cNvSpPr>
            <a:spLocks noChangeShapeType="1"/>
          </p:cNvSpPr>
          <p:nvPr/>
        </p:nvSpPr>
        <p:spPr bwMode="gray">
          <a:xfrm flipH="1" flipV="1">
            <a:off x="728663" y="254000"/>
            <a:ext cx="0" cy="3524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39940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5B8442C6-3E51-4919-A537-BC0EF4BF38CC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39941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 – August 2013</a:t>
            </a:r>
          </a:p>
        </p:txBody>
      </p:sp>
      <p:pic>
        <p:nvPicPr>
          <p:cNvPr id="39942" name="Picture 8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4100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38CBFC19-338D-446F-94E6-A6BDAD70FBF3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pic>
        <p:nvPicPr>
          <p:cNvPr id="4101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7938" y="6096000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97800" y="6223000"/>
            <a:ext cx="2439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4032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0964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DF54C6B8-F220-4AC5-AEB8-42ACC3B82FC6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 – August 2013</a:t>
            </a:r>
          </a:p>
        </p:txBody>
      </p:sp>
      <p:pic>
        <p:nvPicPr>
          <p:cNvPr id="40966" name="Picture 8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12" r:id="rId1"/>
    <p:sldLayoutId id="2147484913" r:id="rId2"/>
    <p:sldLayoutId id="2147484914" r:id="rId3"/>
    <p:sldLayoutId id="2147484915" r:id="rId4"/>
    <p:sldLayoutId id="2147484916" r:id="rId5"/>
    <p:sldLayoutId id="2147484917" r:id="rId6"/>
    <p:sldLayoutId id="2147484918" r:id="rId7"/>
    <p:sldLayoutId id="2147484919" r:id="rId8"/>
    <p:sldLayoutId id="2147484920" r:id="rId9"/>
    <p:sldLayoutId id="2147484921" r:id="rId10"/>
    <p:sldLayoutId id="21474849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8" name="Line 10"/>
          <p:cNvSpPr>
            <a:spLocks noChangeShapeType="1"/>
          </p:cNvSpPr>
          <p:nvPr/>
        </p:nvSpPr>
        <p:spPr bwMode="gray">
          <a:xfrm flipH="1" flipV="1">
            <a:off x="728663" y="254000"/>
            <a:ext cx="0" cy="3905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1989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90F8ACB6-0E18-4A87-A6C3-3674E249A5B8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 – August 2013</a:t>
            </a:r>
          </a:p>
        </p:txBody>
      </p:sp>
      <p:pic>
        <p:nvPicPr>
          <p:cNvPr id="41991" name="Picture 8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24" r:id="rId2"/>
    <p:sldLayoutId id="2147484925" r:id="rId3"/>
    <p:sldLayoutId id="2147484926" r:id="rId4"/>
    <p:sldLayoutId id="2147484927" r:id="rId5"/>
    <p:sldLayoutId id="2147484928" r:id="rId6"/>
    <p:sldLayoutId id="2147484929" r:id="rId7"/>
    <p:sldLayoutId id="2147484930" r:id="rId8"/>
    <p:sldLayoutId id="2147484931" r:id="rId9"/>
    <p:sldLayoutId id="2147484932" r:id="rId10"/>
    <p:sldLayoutId id="21474849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Line 10"/>
          <p:cNvSpPr>
            <a:spLocks noChangeShapeType="1"/>
          </p:cNvSpPr>
          <p:nvPr/>
        </p:nvSpPr>
        <p:spPr bwMode="gray">
          <a:xfrm flipH="1" flipV="1">
            <a:off x="728663" y="228600"/>
            <a:ext cx="0" cy="4032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3012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C89D0D7A-8B6B-4B53-A1CC-299BA06FDADC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 – August 2013</a:t>
            </a:r>
          </a:p>
        </p:txBody>
      </p:sp>
      <p:pic>
        <p:nvPicPr>
          <p:cNvPr id="43014" name="Picture 8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34" r:id="rId1"/>
    <p:sldLayoutId id="2147484935" r:id="rId2"/>
    <p:sldLayoutId id="2147484936" r:id="rId3"/>
    <p:sldLayoutId id="2147484937" r:id="rId4"/>
    <p:sldLayoutId id="2147484938" r:id="rId5"/>
    <p:sldLayoutId id="2147484939" r:id="rId6"/>
    <p:sldLayoutId id="2147484940" r:id="rId7"/>
    <p:sldLayoutId id="2147484941" r:id="rId8"/>
    <p:sldLayoutId id="2147484942" r:id="rId9"/>
    <p:sldLayoutId id="2147484943" r:id="rId10"/>
    <p:sldLayoutId id="21474849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9242425" y="68263"/>
            <a:ext cx="97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es-ES_tradnl" sz="1200" b="1">
              <a:solidFill>
                <a:schemeClr val="tx2"/>
              </a:solidFill>
            </a:endParaRPr>
          </a:p>
        </p:txBody>
      </p:sp>
      <p:sp>
        <p:nvSpPr>
          <p:cNvPr id="44038" name="Text Box 11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6197D2AA-918B-48E1-9CA3-9DBB9DD0A280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Report; June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1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>
            <a:fillRect/>
          </a:stretch>
        </p:blipFill>
        <p:spPr bwMode="auto">
          <a:xfrm>
            <a:off x="-61913" y="-3175"/>
            <a:ext cx="1034891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10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476250"/>
            <a:ext cx="94916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sp>
        <p:nvSpPr>
          <p:cNvPr id="4506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3838" y="131763"/>
            <a:ext cx="977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5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4841C7-9652-45FD-84F9-B25D844831A6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6" r:id="rId1"/>
    <p:sldLayoutId id="2147484957" r:id="rId2"/>
    <p:sldLayoutId id="2147484958" r:id="rId3"/>
    <p:sldLayoutId id="2147484959" r:id="rId4"/>
    <p:sldLayoutId id="2147484960" r:id="rId5"/>
    <p:sldLayoutId id="2147484961" r:id="rId6"/>
    <p:sldLayoutId id="2147484962" r:id="rId7"/>
    <p:sldLayoutId id="2147484963" r:id="rId8"/>
    <p:sldLayoutId id="2147484964" r:id="rId9"/>
    <p:sldLayoutId id="2147484965" r:id="rId10"/>
    <p:sldLayoutId id="2147484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charset="0"/>
        <a:buChar char="–"/>
        <a:defRPr sz="2000">
          <a:solidFill>
            <a:srgbClr val="000024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00002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 eaLnBrk="1" hangingPunct="1">
              <a:defRPr/>
            </a:pPr>
            <a:fld id="{039F92B0-29A9-431C-A969-5B56585A800A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sp>
        <p:nvSpPr>
          <p:cNvPr id="46083" name="Rectangle 9"/>
          <p:cNvSpPr>
            <a:spLocks noChangeArrowheads="1"/>
          </p:cNvSpPr>
          <p:nvPr/>
        </p:nvSpPr>
        <p:spPr bwMode="gray">
          <a:xfrm>
            <a:off x="100013" y="174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 – September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7" r:id="rId1"/>
    <p:sldLayoutId id="2147484968" r:id="rId2"/>
    <p:sldLayoutId id="2147484969" r:id="rId3"/>
    <p:sldLayoutId id="2147484970" r:id="rId4"/>
    <p:sldLayoutId id="2147484971" r:id="rId5"/>
    <p:sldLayoutId id="2147484972" r:id="rId6"/>
    <p:sldLayoutId id="2147484973" r:id="rId7"/>
    <p:sldLayoutId id="2147484974" r:id="rId8"/>
    <p:sldLayoutId id="2147484975" r:id="rId9"/>
    <p:sldLayoutId id="2147484976" r:id="rId10"/>
    <p:sldLayoutId id="21474849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22E32977-5B2D-4C12-8A7A-A9F7238CC997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gray">
          <a:xfrm>
            <a:off x="0" y="0"/>
            <a:ext cx="2468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 Santander UK Risk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8" r:id="rId1"/>
    <p:sldLayoutId id="2147484979" r:id="rId2"/>
    <p:sldLayoutId id="2147484980" r:id="rId3"/>
    <p:sldLayoutId id="2147484981" r:id="rId4"/>
    <p:sldLayoutId id="2147484982" r:id="rId5"/>
    <p:sldLayoutId id="2147484983" r:id="rId6"/>
    <p:sldLayoutId id="2147484984" r:id="rId7"/>
    <p:sldLayoutId id="2147484985" r:id="rId8"/>
    <p:sldLayoutId id="2147484986" r:id="rId9"/>
    <p:sldLayoutId id="2147484987" r:id="rId10"/>
    <p:sldLayoutId id="214748498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48131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8132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48134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62CDDF93-B052-46BA-82CB-0B28583C9B8F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256EAE46-04E9-49EA-BEAD-EFBC50CDA57B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pic>
        <p:nvPicPr>
          <p:cNvPr id="49156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00" r:id="rId1"/>
    <p:sldLayoutId id="2147485001" r:id="rId2"/>
    <p:sldLayoutId id="2147485002" r:id="rId3"/>
    <p:sldLayoutId id="2147485003" r:id="rId4"/>
    <p:sldLayoutId id="2147485004" r:id="rId5"/>
    <p:sldLayoutId id="2147485005" r:id="rId6"/>
    <p:sldLayoutId id="2147485006" r:id="rId7"/>
    <p:sldLayoutId id="2147485007" r:id="rId8"/>
    <p:sldLayoutId id="2147485008" r:id="rId9"/>
    <p:sldLayoutId id="2147485009" r:id="rId10"/>
    <p:sldLayoutId id="21474850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4DE7808A-EDB7-4BEC-B9FD-09BD4B53D9F3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pic>
        <p:nvPicPr>
          <p:cNvPr id="50180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11" r:id="rId1"/>
    <p:sldLayoutId id="2147485012" r:id="rId2"/>
    <p:sldLayoutId id="2147485013" r:id="rId3"/>
    <p:sldLayoutId id="2147485014" r:id="rId4"/>
    <p:sldLayoutId id="2147485015" r:id="rId5"/>
    <p:sldLayoutId id="2147485016" r:id="rId6"/>
    <p:sldLayoutId id="2147485017" r:id="rId7"/>
    <p:sldLayoutId id="2147485018" r:id="rId8"/>
    <p:sldLayoutId id="2147485019" r:id="rId9"/>
    <p:sldLayoutId id="2147485020" r:id="rId10"/>
    <p:sldLayoutId id="21474850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5123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5126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DEF7BA16-EE0E-41FD-A865-39A412189C3B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5" r:id="rId9"/>
    <p:sldLayoutId id="2147484536" r:id="rId10"/>
    <p:sldLayoutId id="21474845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>
              <a:defRPr/>
            </a:pPr>
            <a:r>
              <a:rPr lang="en-GB" sz="9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gray">
          <a:xfrm>
            <a:off x="100013" y="47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64A1F273-6E71-4C41-BB12-46BB26F0652C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  <p:pic>
        <p:nvPicPr>
          <p:cNvPr id="51205" name="Picture 7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t="90253"/>
          <a:stretch>
            <a:fillRect/>
          </a:stretch>
        </p:blipFill>
        <p:spPr bwMode="auto">
          <a:xfrm>
            <a:off x="0" y="6099175"/>
            <a:ext cx="10287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8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8"/>
          <a:stretch>
            <a:fillRect/>
          </a:stretch>
        </p:blipFill>
        <p:spPr bwMode="auto">
          <a:xfrm>
            <a:off x="7789863" y="6226175"/>
            <a:ext cx="24399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23" r:id="rId2"/>
    <p:sldLayoutId id="2147485024" r:id="rId3"/>
    <p:sldLayoutId id="2147485025" r:id="rId4"/>
    <p:sldLayoutId id="2147485026" r:id="rId5"/>
    <p:sldLayoutId id="2147485027" r:id="rId6"/>
    <p:sldLayoutId id="2147485028" r:id="rId7"/>
    <p:sldLayoutId id="2147485029" r:id="rId8"/>
    <p:sldLayoutId id="2147485030" r:id="rId9"/>
    <p:sldLayoutId id="2147485031" r:id="rId10"/>
    <p:sldLayoutId id="21474850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338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9"/>
          <p:cNvSpPr>
            <a:spLocks noChangeArrowheads="1"/>
          </p:cNvSpPr>
          <p:nvPr/>
        </p:nvSpPr>
        <p:spPr bwMode="gray">
          <a:xfrm>
            <a:off x="812800" y="2286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8729663" y="6238875"/>
            <a:ext cx="1438275" cy="1984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7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52230" name="Rectangle 9"/>
          <p:cNvSpPr>
            <a:spLocks noChangeArrowheads="1"/>
          </p:cNvSpPr>
          <p:nvPr userDrawn="1"/>
        </p:nvSpPr>
        <p:spPr bwMode="gray">
          <a:xfrm>
            <a:off x="965200" y="381000"/>
            <a:ext cx="7610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2231" name="Picture 13" descr="master_sa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Rectangle 9"/>
          <p:cNvSpPr>
            <a:spLocks noChangeArrowheads="1"/>
          </p:cNvSpPr>
          <p:nvPr userDrawn="1"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 |      Page Owner:</a:t>
            </a:r>
          </a:p>
        </p:txBody>
      </p:sp>
      <p:sp>
        <p:nvSpPr>
          <p:cNvPr id="52233" name="Line 10"/>
          <p:cNvSpPr>
            <a:spLocks noChangeShapeType="1"/>
          </p:cNvSpPr>
          <p:nvPr userDrawn="1"/>
        </p:nvSpPr>
        <p:spPr bwMode="gray">
          <a:xfrm flipH="1" flipV="1">
            <a:off x="728663" y="292100"/>
            <a:ext cx="0" cy="377825"/>
          </a:xfrm>
          <a:prstGeom prst="line">
            <a:avLst/>
          </a:prstGeom>
          <a:noFill/>
          <a:ln w="2540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62535" name="Text Box 19"/>
          <p:cNvSpPr txBox="1">
            <a:spLocks noChangeArrowheads="1"/>
          </p:cNvSpPr>
          <p:nvPr userDrawn="1"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AE3BCCD2-F476-466C-BC96-B3E124052352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3" r:id="rId1"/>
    <p:sldLayoutId id="2147485034" r:id="rId2"/>
    <p:sldLayoutId id="2147485035" r:id="rId3"/>
    <p:sldLayoutId id="2147485036" r:id="rId4"/>
    <p:sldLayoutId id="2147485037" r:id="rId5"/>
    <p:sldLayoutId id="2147485038" r:id="rId6"/>
    <p:sldLayoutId id="2147485039" r:id="rId7"/>
    <p:sldLayoutId id="2147485040" r:id="rId8"/>
    <p:sldLayoutId id="2147485041" r:id="rId9"/>
    <p:sldLayoutId id="2147485042" r:id="rId10"/>
    <p:sldLayoutId id="21474850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/>
          <a:cs typeface="MS PGothic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/>
          <a:cs typeface="MS PGothic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/>
          <a:cs typeface="MS PGothic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476250"/>
            <a:ext cx="94916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pic>
        <p:nvPicPr>
          <p:cNvPr id="53252" name="Picture 10" descr="A-Santander-negativo_RGB [Convertido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6362700"/>
            <a:ext cx="1914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9323388" y="6110288"/>
            <a:ext cx="97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fld id="{F02B7DA6-F22C-485F-9B17-93779DA5F3F9}" type="slidenum">
              <a:rPr lang="es-ES_tradnl" sz="1200" b="1">
                <a:solidFill>
                  <a:schemeClr val="tx2"/>
                </a:solidFill>
              </a:rPr>
              <a:pPr algn="ctr" eaLnBrk="0" hangingPunct="0"/>
              <a:t>‹#›</a:t>
            </a:fld>
            <a:endParaRPr lang="es-ES_tradnl" sz="1200" b="1">
              <a:solidFill>
                <a:schemeClr val="tx2"/>
              </a:solidFill>
            </a:endParaRPr>
          </a:p>
        </p:txBody>
      </p:sp>
      <p:pic>
        <p:nvPicPr>
          <p:cNvPr id="53254" name="Picture 13" descr="master_sa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Rectangle 9"/>
          <p:cNvSpPr>
            <a:spLocks noChangeArrowheads="1"/>
          </p:cNvSpPr>
          <p:nvPr userDrawn="1"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endParaRPr lang="en-US" sz="900" b="1">
              <a:solidFill>
                <a:srgbClr val="C0C0C0"/>
              </a:solidFill>
              <a:latin typeface="Arial" charset="0"/>
            </a:endParaRPr>
          </a:p>
        </p:txBody>
      </p:sp>
      <p:sp>
        <p:nvSpPr>
          <p:cNvPr id="53256" name="Line 10"/>
          <p:cNvSpPr>
            <a:spLocks noChangeShapeType="1"/>
          </p:cNvSpPr>
          <p:nvPr userDrawn="1"/>
        </p:nvSpPr>
        <p:spPr bwMode="gray">
          <a:xfrm flipH="1" flipV="1">
            <a:off x="709613" y="257175"/>
            <a:ext cx="0" cy="449263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53257" name="Rectangle 9"/>
          <p:cNvSpPr>
            <a:spLocks noChangeArrowheads="1"/>
          </p:cNvSpPr>
          <p:nvPr userDrawn="1"/>
        </p:nvSpPr>
        <p:spPr bwMode="gray">
          <a:xfrm>
            <a:off x="112713" y="68263"/>
            <a:ext cx="962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Santander UK Risk Report |      Page Owner: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 userDrawn="1"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6D3E5417-A170-40E5-B112-7C5FA53F6C06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  <p:sldLayoutId id="2147485046" r:id="rId3"/>
    <p:sldLayoutId id="2147485047" r:id="rId4"/>
    <p:sldLayoutId id="2147485048" r:id="rId5"/>
    <p:sldLayoutId id="2147485049" r:id="rId6"/>
    <p:sldLayoutId id="2147485050" r:id="rId7"/>
    <p:sldLayoutId id="2147485051" r:id="rId8"/>
    <p:sldLayoutId id="2147485052" r:id="rId9"/>
    <p:sldLayoutId id="2147485053" r:id="rId10"/>
    <p:sldLayoutId id="21474850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charset="0"/>
        <a:buChar char="–"/>
        <a:defRPr sz="2000">
          <a:solidFill>
            <a:srgbClr val="000024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00002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76348A21-B37F-49F3-9FA2-FC48B06D3D58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4278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5" r:id="rId1"/>
    <p:sldLayoutId id="2147485056" r:id="rId2"/>
    <p:sldLayoutId id="2147485057" r:id="rId3"/>
    <p:sldLayoutId id="2147485058" r:id="rId4"/>
    <p:sldLayoutId id="2147485059" r:id="rId5"/>
    <p:sldLayoutId id="2147485060" r:id="rId6"/>
    <p:sldLayoutId id="2147485061" r:id="rId7"/>
    <p:sldLayoutId id="2147485062" r:id="rId8"/>
    <p:sldLayoutId id="2147485063" r:id="rId9"/>
    <p:sldLayoutId id="2147485064" r:id="rId10"/>
    <p:sldLayoutId id="21474850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FC4CDCF8-EAF3-4F47-ABCE-75522F97E59A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5302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6" r:id="rId1"/>
    <p:sldLayoutId id="2147485067" r:id="rId2"/>
    <p:sldLayoutId id="2147485068" r:id="rId3"/>
    <p:sldLayoutId id="2147485069" r:id="rId4"/>
    <p:sldLayoutId id="2147485070" r:id="rId5"/>
    <p:sldLayoutId id="2147485071" r:id="rId6"/>
    <p:sldLayoutId id="2147485072" r:id="rId7"/>
    <p:sldLayoutId id="2147485073" r:id="rId8"/>
    <p:sldLayoutId id="2147485074" r:id="rId9"/>
    <p:sldLayoutId id="2147485075" r:id="rId10"/>
    <p:sldLayoutId id="21474850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E5C082F0-D6F9-4C82-B5E4-1AADA23701E3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6326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7" r:id="rId1"/>
    <p:sldLayoutId id="2147485078" r:id="rId2"/>
    <p:sldLayoutId id="2147485079" r:id="rId3"/>
    <p:sldLayoutId id="2147485080" r:id="rId4"/>
    <p:sldLayoutId id="2147485081" r:id="rId5"/>
    <p:sldLayoutId id="2147485082" r:id="rId6"/>
    <p:sldLayoutId id="2147485083" r:id="rId7"/>
    <p:sldLayoutId id="2147485084" r:id="rId8"/>
    <p:sldLayoutId id="2147485085" r:id="rId9"/>
    <p:sldLayoutId id="2147485086" r:id="rId10"/>
    <p:sldLayoutId id="21474850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2F594A77-1B78-4204-A3E7-CDB674DF3735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50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1367753D-16F6-4705-B836-6ACA6223521B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8374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9" r:id="rId1"/>
    <p:sldLayoutId id="2147485100" r:id="rId2"/>
    <p:sldLayoutId id="2147485101" r:id="rId3"/>
    <p:sldLayoutId id="2147485102" r:id="rId4"/>
    <p:sldLayoutId id="2147485103" r:id="rId5"/>
    <p:sldLayoutId id="2147485104" r:id="rId6"/>
    <p:sldLayoutId id="2147485105" r:id="rId7"/>
    <p:sldLayoutId id="2147485106" r:id="rId8"/>
    <p:sldLayoutId id="2147485107" r:id="rId9"/>
    <p:sldLayoutId id="2147485108" r:id="rId10"/>
    <p:sldLayoutId id="21474851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135221AB-5067-45DC-9396-5510BDBD4308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8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0" r:id="rId1"/>
    <p:sldLayoutId id="2147485111" r:id="rId2"/>
    <p:sldLayoutId id="2147485112" r:id="rId3"/>
    <p:sldLayoutId id="2147485113" r:id="rId4"/>
    <p:sldLayoutId id="2147485114" r:id="rId5"/>
    <p:sldLayoutId id="2147485115" r:id="rId6"/>
    <p:sldLayoutId id="2147485116" r:id="rId7"/>
    <p:sldLayoutId id="2147485117" r:id="rId8"/>
    <p:sldLayoutId id="2147485118" r:id="rId9"/>
    <p:sldLayoutId id="2147485119" r:id="rId10"/>
    <p:sldLayoutId id="2147485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9113838" y="131763"/>
            <a:ext cx="977900" cy="457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08D9D2EC-4210-49DD-B76D-7B203A26CE49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12800" y="228600"/>
            <a:ext cx="760730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2" name="Line 10"/>
          <p:cNvSpPr>
            <a:spLocks noChangeShapeType="1"/>
          </p:cNvSpPr>
          <p:nvPr/>
        </p:nvSpPr>
        <p:spPr bwMode="gray">
          <a:xfrm flipH="1" flipV="1">
            <a:off x="647700" y="228600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6511925"/>
            <a:ext cx="2274888" cy="984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1" r:id="rId1"/>
    <p:sldLayoutId id="2147485122" r:id="rId2"/>
    <p:sldLayoutId id="2147485123" r:id="rId3"/>
    <p:sldLayoutId id="2147485124" r:id="rId4"/>
    <p:sldLayoutId id="2147485125" r:id="rId5"/>
    <p:sldLayoutId id="2147485126" r:id="rId6"/>
    <p:sldLayoutId id="2147485127" r:id="rId7"/>
    <p:sldLayoutId id="2147485128" r:id="rId8"/>
    <p:sldLayoutId id="2147485129" r:id="rId9"/>
    <p:sldLayoutId id="2147485130" r:id="rId10"/>
    <p:sldLayoutId id="21474851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6148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149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6151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B8914837-324C-42FF-9C42-049EDD597AC7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>
              <a:defRPr/>
            </a:pPr>
            <a:r>
              <a:rPr lang="en-GB" sz="900" b="1" smtClean="0">
                <a:solidFill>
                  <a:schemeClr val="bg1"/>
                </a:solidFill>
              </a:rPr>
              <a:t>Strictly Private &amp; Confidential</a:t>
            </a:r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  <p:sp>
        <p:nvSpPr>
          <p:cNvPr id="7172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17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34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>
              <a:defRPr/>
            </a:pPr>
            <a:r>
              <a:rPr lang="en-GB" sz="900" smtClean="0">
                <a:solidFill>
                  <a:schemeClr val="tx1"/>
                </a:solidFill>
                <a:latin typeface="Calibri" pitchFamily="34" charset="0"/>
              </a:rPr>
              <a:t>STRICTLY PRIVATE &amp; CONFIDENTIAL</a:t>
            </a:r>
          </a:p>
        </p:txBody>
      </p:sp>
      <p:sp>
        <p:nvSpPr>
          <p:cNvPr id="662535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1pPr>
            <a:lvl2pPr marL="742950" indent="-28575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2pPr>
            <a:lvl3pPr marL="11430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3pPr>
            <a:lvl4pPr marL="16002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4pPr>
            <a:lvl5pPr marL="2057400" indent="-228600" algn="ctr"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charset="0"/>
                <a:ea typeface="MS PGothic"/>
                <a:cs typeface="MS PGothic"/>
              </a:defRPr>
            </a:lvl9pPr>
          </a:lstStyle>
          <a:p>
            <a:pPr algn="r">
              <a:defRPr/>
            </a:pPr>
            <a:fld id="{CDC33F9D-CEE9-44B2-BBE1-96E6451D0B87}" type="slidenum">
              <a:rPr lang="en-GB" sz="1600" b="1" smtClean="0">
                <a:solidFill>
                  <a:srgbClr val="C0C0C0"/>
                </a:solidFill>
                <a:latin typeface="Calibri" pitchFamily="34" charset="0"/>
              </a:rPr>
              <a:pPr algn="r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Cintillo_inferio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>
            <a:fillRect/>
          </a:stretch>
        </p:blipFill>
        <p:spPr bwMode="auto">
          <a:xfrm>
            <a:off x="-61913" y="-3175"/>
            <a:ext cx="1034891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0" descr="A-Santander-negativo_RGB [Convertido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26175"/>
            <a:ext cx="24399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476250"/>
            <a:ext cx="94916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3838" y="131763"/>
            <a:ext cx="977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5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D0690-BA85-4881-8998-BC99AA82CCB2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charset="0"/>
        <a:buChar char="–"/>
        <a:defRPr sz="2000">
          <a:solidFill>
            <a:srgbClr val="000024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000024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00002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8223250" y="6159500"/>
            <a:ext cx="1790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b="1" smtClean="0">
                <a:solidFill>
                  <a:schemeClr val="bg1"/>
                </a:solidFill>
                <a:latin typeface="Arial" charset="0"/>
              </a:rPr>
              <a:t>Strictly Private &amp; Confidential</a:t>
            </a:r>
          </a:p>
        </p:txBody>
      </p:sp>
      <p:sp>
        <p:nvSpPr>
          <p:cNvPr id="9219" name="Line 8"/>
          <p:cNvSpPr>
            <a:spLocks noChangeShapeType="1"/>
          </p:cNvSpPr>
          <p:nvPr/>
        </p:nvSpPr>
        <p:spPr bwMode="auto">
          <a:xfrm>
            <a:off x="212725" y="6565900"/>
            <a:ext cx="9901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t="13867" r="9001" b="9766"/>
          <a:stretch>
            <a:fillRect/>
          </a:stretch>
        </p:blipFill>
        <p:spPr bwMode="auto">
          <a:xfrm>
            <a:off x="9567863" y="6478588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18"/>
          <p:cNvSpPr txBox="1">
            <a:spLocks noChangeArrowheads="1"/>
          </p:cNvSpPr>
          <p:nvPr/>
        </p:nvSpPr>
        <p:spPr bwMode="auto">
          <a:xfrm>
            <a:off x="4216400" y="6592888"/>
            <a:ext cx="183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900" smtClean="0">
                <a:solidFill>
                  <a:schemeClr val="tx1"/>
                </a:solidFill>
              </a:rPr>
              <a:t>STRICTLY PRIVATE &amp; CONFIDENTIAL</a:t>
            </a:r>
          </a:p>
        </p:txBody>
      </p:sp>
      <p:sp>
        <p:nvSpPr>
          <p:cNvPr id="9222" name="Text Box 19"/>
          <p:cNvSpPr txBox="1">
            <a:spLocks noChangeArrowheads="1"/>
          </p:cNvSpPr>
          <p:nvPr/>
        </p:nvSpPr>
        <p:spPr bwMode="auto">
          <a:xfrm>
            <a:off x="9885363" y="-36513"/>
            <a:ext cx="42545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C432186C-15F2-4011-AAF0-274F2877309E}" type="slidenum">
              <a:rPr lang="en-GB" sz="1600" b="1" smtClean="0">
                <a:solidFill>
                  <a:srgbClr val="C0C0C0"/>
                </a:solidFill>
              </a:rPr>
              <a:pPr algn="r" eaLnBrk="1" hangingPunct="1">
                <a:defRPr/>
              </a:pPr>
              <a:t>‹#›</a:t>
            </a:fld>
            <a:endParaRPr lang="en-GB" sz="1600" b="1" smtClean="0">
              <a:solidFill>
                <a:srgbClr val="C0C0C0"/>
              </a:solidFill>
            </a:endParaRP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gray">
          <a:xfrm>
            <a:off x="100013" y="68263"/>
            <a:ext cx="24685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</a:pPr>
            <a:r>
              <a:rPr lang="en-US" sz="900" b="1">
                <a:solidFill>
                  <a:srgbClr val="C0C0C0"/>
                </a:solidFill>
              </a:rPr>
              <a:t>Risk Division Monthly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C1C1C"/>
          </a:solidFill>
          <a:latin typeface="Arial" charset="0"/>
          <a:ea typeface="MS PGothic"/>
          <a:cs typeface="MS PGothic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2" charset="0"/>
        <a:buChar char="•"/>
        <a:defRPr sz="2400" b="1">
          <a:solidFill>
            <a:srgbClr val="FF0000"/>
          </a:solidFill>
          <a:latin typeface="+mn-lt"/>
          <a:ea typeface="ＭＳ Ｐゴシック" pitchFamily="34" charset="-128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Wingdings" pitchFamily="2" charset="2"/>
        <a:buChar char="n"/>
        <a:defRPr sz="22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666666"/>
        </a:buClr>
        <a:buFont typeface="Arial" charset="0"/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–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Char char="»"/>
        <a:defRPr sz="2000">
          <a:solidFill>
            <a:srgbClr val="666666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0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Microsoft_Excel_97-2003_Worksheet1.xls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" y="266700"/>
            <a:ext cx="542925" cy="5381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sz="2900" b="1" dirty="0">
                <a:solidFill>
                  <a:srgbClr val="000000"/>
                </a:solidFill>
                <a:ea typeface="ＭＳ Ｐゴシック"/>
                <a:cs typeface="ＭＳ Ｐゴシック"/>
              </a:rPr>
              <a:t>1</a:t>
            </a:r>
            <a:r>
              <a:rPr lang="en-GB" altLang="en-US" sz="1700" b="1" dirty="0">
                <a:solidFill>
                  <a:srgbClr val="000000"/>
                </a:solidFill>
                <a:ea typeface="ＭＳ Ｐゴシック"/>
                <a:cs typeface="ＭＳ Ｐゴシック"/>
              </a:rPr>
              <a:t>.3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22463" y="6267450"/>
            <a:ext cx="6138862" cy="3698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GB" altLang="en-US" sz="900" kern="0" dirty="0" smtClean="0"/>
              <a:t>The status of the underlying metrics is defined by a set of rules included in Appendix. Aggregated RAG status for purposes of this summary based on expert judgment and reviewed by the RMC prior to BRC.</a:t>
            </a:r>
          </a:p>
        </p:txBody>
      </p:sp>
      <p:sp>
        <p:nvSpPr>
          <p:cNvPr id="61445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  <p:sp>
        <p:nvSpPr>
          <p:cNvPr id="61443" name="TextBox 7"/>
          <p:cNvSpPr txBox="1">
            <a:spLocks noChangeArrowheads="1"/>
          </p:cNvSpPr>
          <p:nvPr/>
        </p:nvSpPr>
        <p:spPr bwMode="auto">
          <a:xfrm>
            <a:off x="642938" y="139743"/>
            <a:ext cx="101171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+mj-lt"/>
                <a:cs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+mj-lt"/>
                <a:cs typeface="Arial" charset="0"/>
              </a:rPr>
              <a:t>and heightened </a:t>
            </a:r>
            <a:r>
              <a:rPr lang="en-GB" altLang="en-US" sz="2400" b="1" dirty="0">
                <a:solidFill>
                  <a:srgbClr val="868686"/>
                </a:solidFill>
                <a:latin typeface="+mj-lt"/>
                <a:cs typeface="Arial" charset="0"/>
              </a:rPr>
              <a:t>activity threshold </a:t>
            </a:r>
            <a:r>
              <a:rPr lang="en-GB" altLang="en-US" sz="2400" b="1" dirty="0" smtClean="0">
                <a:solidFill>
                  <a:srgbClr val="868686"/>
                </a:solidFill>
                <a:latin typeface="+mj-lt"/>
                <a:cs typeface="Arial" charset="0"/>
              </a:rPr>
              <a:t>monitoring</a:t>
            </a:r>
            <a:endParaRPr lang="en-GB" altLang="en-US" sz="2400" b="1" dirty="0">
              <a:solidFill>
                <a:srgbClr val="868686"/>
              </a:solidFill>
              <a:latin typeface="+mj-lt"/>
              <a:cs typeface="Arial" charset="0"/>
            </a:endParaRPr>
          </a:p>
          <a:p>
            <a:pPr eaLnBrk="1" hangingPunct="1"/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Updated Risk </a:t>
            </a:r>
            <a:r>
              <a:rPr lang="en-GB" altLang="en-US" sz="1800" b="1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ppetite approved at Board in Dec-14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2250" y="873125"/>
            <a:ext cx="9918500" cy="5295900"/>
            <a:chOff x="222250" y="873125"/>
            <a:chExt cx="9918500" cy="5295900"/>
          </a:xfrm>
        </p:grpSpPr>
        <p:pic>
          <p:nvPicPr>
            <p:cNvPr id="696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0" y="873125"/>
              <a:ext cx="9839325" cy="529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 bwMode="auto">
            <a:xfrm>
              <a:off x="8855040" y="2268187"/>
              <a:ext cx="1285710" cy="0"/>
            </a:xfrm>
            <a:prstGeom prst="line">
              <a:avLst/>
            </a:prstGeom>
            <a:solidFill>
              <a:srgbClr val="CCFF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855040" y="2598712"/>
              <a:ext cx="1285710" cy="0"/>
            </a:xfrm>
            <a:prstGeom prst="line">
              <a:avLst/>
            </a:prstGeom>
            <a:solidFill>
              <a:srgbClr val="CCFF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855040" y="2952987"/>
              <a:ext cx="1285710" cy="0"/>
            </a:xfrm>
            <a:prstGeom prst="line">
              <a:avLst/>
            </a:prstGeom>
            <a:solidFill>
              <a:srgbClr val="CCFF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7"/>
          <p:cNvSpPr txBox="1">
            <a:spLocks noChangeArrowheads="1"/>
          </p:cNvSpPr>
          <p:nvPr/>
        </p:nvSpPr>
        <p:spPr bwMode="auto">
          <a:xfrm>
            <a:off x="717550" y="147217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</a:rPr>
              <a:t>- Embedding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Dashboard</a:t>
            </a:r>
            <a:endParaRPr lang="en-GB" altLang="en-US" sz="2400" b="1" i="1" dirty="0">
              <a:solidFill>
                <a:srgbClr val="868686"/>
              </a:solidFill>
              <a:latin typeface="Arial" charset="0"/>
            </a:endParaRPr>
          </a:p>
          <a:p>
            <a:pPr eaLnBrk="1" hangingPunct="1"/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Embedding Metrics are within Appetite</a:t>
            </a:r>
          </a:p>
        </p:txBody>
      </p:sp>
      <p:sp>
        <p:nvSpPr>
          <p:cNvPr id="70659" name="Rectangle 8"/>
          <p:cNvSpPr>
            <a:spLocks noChangeArrowheads="1"/>
          </p:cNvSpPr>
          <p:nvPr/>
        </p:nvSpPr>
        <p:spPr bwMode="gray">
          <a:xfrm>
            <a:off x="-41275" y="292100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pic>
        <p:nvPicPr>
          <p:cNvPr id="706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90236"/>
            <a:ext cx="97885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ChangeArrowheads="1"/>
          </p:cNvSpPr>
          <p:nvPr/>
        </p:nvSpPr>
        <p:spPr bwMode="gray">
          <a:xfrm>
            <a:off x="-41275" y="254000"/>
            <a:ext cx="7699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71683" name="TextBox 7"/>
          <p:cNvSpPr txBox="1">
            <a:spLocks noChangeArrowheads="1"/>
          </p:cNvSpPr>
          <p:nvPr/>
        </p:nvSpPr>
        <p:spPr bwMode="auto">
          <a:xfrm>
            <a:off x="717550" y="144505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Risk Appetite - Overview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of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RAG status</a:t>
            </a:r>
            <a:endParaRPr lang="en-GB" altLang="en-US" sz="2400" b="1" dirty="0">
              <a:solidFill>
                <a:srgbClr val="868686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GB" alt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Risk Appetite RAG Status for Actual Metrics (1 of 2)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2" y="896938"/>
            <a:ext cx="8353438" cy="527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7"/>
          <p:cNvSpPr txBox="1">
            <a:spLocks noChangeArrowheads="1"/>
          </p:cNvSpPr>
          <p:nvPr/>
        </p:nvSpPr>
        <p:spPr bwMode="auto">
          <a:xfrm>
            <a:off x="717550" y="141485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-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Overview of RAG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status</a:t>
            </a:r>
            <a:endParaRPr lang="en-GB" altLang="en-US" sz="2400" b="1" dirty="0">
              <a:solidFill>
                <a:srgbClr val="868686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GB" alt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 </a:t>
            </a:r>
            <a:r>
              <a:rPr lang="en-GB" alt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Appetite RAG Status for Stress Metrics (2 of 2)</a:t>
            </a:r>
          </a:p>
        </p:txBody>
      </p:sp>
      <p:sp>
        <p:nvSpPr>
          <p:cNvPr id="72707" name="Rectangle 8"/>
          <p:cNvSpPr>
            <a:spLocks noChangeArrowheads="1"/>
          </p:cNvSpPr>
          <p:nvPr/>
        </p:nvSpPr>
        <p:spPr bwMode="gray">
          <a:xfrm>
            <a:off x="-41275" y="266700"/>
            <a:ext cx="7699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757363"/>
            <a:ext cx="96107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7"/>
          <p:cNvSpPr txBox="1">
            <a:spLocks noChangeArrowheads="1"/>
          </p:cNvSpPr>
          <p:nvPr/>
        </p:nvSpPr>
        <p:spPr bwMode="auto">
          <a:xfrm>
            <a:off x="722313" y="142609"/>
            <a:ext cx="9353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Monitoring</a:t>
            </a:r>
            <a:endParaRPr lang="en-GB" altLang="en-US" sz="2400" b="1" dirty="0">
              <a:solidFill>
                <a:srgbClr val="868686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GB" alt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Losses within Risk Appetite</a:t>
            </a:r>
          </a:p>
        </p:txBody>
      </p:sp>
      <p:sp>
        <p:nvSpPr>
          <p:cNvPr id="62467" name="Rectangle 8"/>
          <p:cNvSpPr>
            <a:spLocks noChangeArrowheads="1"/>
          </p:cNvSpPr>
          <p:nvPr/>
        </p:nvSpPr>
        <p:spPr bwMode="gray">
          <a:xfrm>
            <a:off x="-19050" y="266700"/>
            <a:ext cx="7699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98425" y="6197600"/>
            <a:ext cx="3613150" cy="228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900" kern="0" smtClean="0"/>
              <a:t>Explanation of RAG status is included in the following slides</a:t>
            </a:r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6" y="881273"/>
            <a:ext cx="9259768" cy="50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ChangeArrowheads="1"/>
          </p:cNvSpPr>
          <p:nvPr/>
        </p:nvSpPr>
        <p:spPr bwMode="gray">
          <a:xfrm>
            <a:off x="-4763" y="266700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63491" name="TextBox 7"/>
          <p:cNvSpPr txBox="1">
            <a:spLocks noChangeArrowheads="1"/>
          </p:cNvSpPr>
          <p:nvPr/>
        </p:nvSpPr>
        <p:spPr bwMode="auto">
          <a:xfrm>
            <a:off x="722313" y="146093"/>
            <a:ext cx="90771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Monitoring</a:t>
            </a:r>
            <a:endParaRPr lang="en-GB" altLang="en-US" sz="2400" b="1" dirty="0">
              <a:solidFill>
                <a:srgbClr val="868686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GB" alt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Capital, Liquidity, Pension and Model Risk within Appetite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98425" y="6197600"/>
            <a:ext cx="3613150" cy="228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900" kern="0" smtClean="0"/>
              <a:t>Explanation of RAG status is included in the following slides</a:t>
            </a:r>
          </a:p>
        </p:txBody>
      </p:sp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9724"/>
            <a:ext cx="9525000" cy="448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7"/>
          <p:cNvSpPr txBox="1">
            <a:spLocks noChangeArrowheads="1"/>
          </p:cNvSpPr>
          <p:nvPr/>
        </p:nvSpPr>
        <p:spPr bwMode="auto">
          <a:xfrm>
            <a:off x="717550" y="142609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</a:rPr>
              <a:t>-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Credit Concentrations (I)</a:t>
            </a:r>
          </a:p>
          <a:p>
            <a:pPr eaLnBrk="1" hangingPunct="1"/>
            <a:r>
              <a:rPr lang="en-GB" altLang="en-US" sz="1800" b="1" dirty="0">
                <a:solidFill>
                  <a:srgbClr val="000000"/>
                </a:solidFill>
                <a:latin typeface="Arial" charset="0"/>
              </a:rPr>
              <a:t>Concentration metrics within appetite</a:t>
            </a:r>
          </a:p>
        </p:txBody>
      </p:sp>
      <p:sp>
        <p:nvSpPr>
          <p:cNvPr id="64515" name="Rectangle 8"/>
          <p:cNvSpPr>
            <a:spLocks noChangeArrowheads="1"/>
          </p:cNvSpPr>
          <p:nvPr/>
        </p:nvSpPr>
        <p:spPr bwMode="gray">
          <a:xfrm>
            <a:off x="-4763" y="266700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98425" y="6197600"/>
            <a:ext cx="3613150" cy="228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900" kern="0" smtClean="0"/>
              <a:t>Explanation of RAG status is included in the following slides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994865"/>
            <a:ext cx="9728200" cy="486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7"/>
          <p:cNvSpPr txBox="1">
            <a:spLocks noChangeArrowheads="1"/>
          </p:cNvSpPr>
          <p:nvPr/>
        </p:nvSpPr>
        <p:spPr bwMode="auto">
          <a:xfrm>
            <a:off x="717550" y="142609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-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Credit Concentrations (II)</a:t>
            </a:r>
            <a:endParaRPr lang="en-GB" altLang="en-US" sz="24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GB" altLang="en-US" sz="1800" b="1" dirty="0">
                <a:solidFill>
                  <a:srgbClr val="000000"/>
                </a:solidFill>
                <a:latin typeface="Arial" charset="0"/>
              </a:rPr>
              <a:t>Concentration metrics within appetite</a:t>
            </a:r>
          </a:p>
        </p:txBody>
      </p:sp>
      <p:sp>
        <p:nvSpPr>
          <p:cNvPr id="65539" name="Rectangle 8"/>
          <p:cNvSpPr>
            <a:spLocks noChangeArrowheads="1"/>
          </p:cNvSpPr>
          <p:nvPr/>
        </p:nvSpPr>
        <p:spPr bwMode="gray">
          <a:xfrm>
            <a:off x="-4763" y="279400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98425" y="6197600"/>
            <a:ext cx="3613150" cy="228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900" kern="0" smtClean="0"/>
              <a:t>Explanation of RAG status is included in the following slides</a:t>
            </a: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6965950" y="2217738"/>
            <a:ext cx="1436688" cy="823912"/>
          </a:xfrm>
          <a:custGeom>
            <a:avLst/>
            <a:gdLst/>
            <a:ahLst/>
            <a:cxnLst>
              <a:cxn ang="0">
                <a:pos x="644" y="119"/>
              </a:cxn>
              <a:cxn ang="0">
                <a:pos x="626" y="113"/>
              </a:cxn>
              <a:cxn ang="0">
                <a:pos x="614" y="95"/>
              </a:cxn>
              <a:cxn ang="0">
                <a:pos x="572" y="88"/>
              </a:cxn>
              <a:cxn ang="0">
                <a:pos x="50" y="192"/>
              </a:cxn>
              <a:cxn ang="0">
                <a:pos x="81" y="416"/>
              </a:cxn>
              <a:cxn ang="0">
                <a:pos x="202" y="519"/>
              </a:cxn>
              <a:cxn ang="0">
                <a:pos x="663" y="513"/>
              </a:cxn>
              <a:cxn ang="0">
                <a:pos x="766" y="458"/>
              </a:cxn>
              <a:cxn ang="0">
                <a:pos x="808" y="434"/>
              </a:cxn>
              <a:cxn ang="0">
                <a:pos x="845" y="422"/>
              </a:cxn>
              <a:cxn ang="0">
                <a:pos x="905" y="355"/>
              </a:cxn>
              <a:cxn ang="0">
                <a:pos x="754" y="22"/>
              </a:cxn>
              <a:cxn ang="0">
                <a:pos x="596" y="10"/>
              </a:cxn>
            </a:cxnLst>
            <a:rect l="0" t="0" r="r" b="b"/>
            <a:pathLst>
              <a:path w="905" h="519">
                <a:moveTo>
                  <a:pt x="644" y="119"/>
                </a:moveTo>
                <a:cubicBezTo>
                  <a:pt x="638" y="117"/>
                  <a:pt x="631" y="117"/>
                  <a:pt x="626" y="113"/>
                </a:cubicBezTo>
                <a:cubicBezTo>
                  <a:pt x="620" y="108"/>
                  <a:pt x="621" y="98"/>
                  <a:pt x="614" y="95"/>
                </a:cubicBezTo>
                <a:cubicBezTo>
                  <a:pt x="601" y="89"/>
                  <a:pt x="586" y="90"/>
                  <a:pt x="572" y="88"/>
                </a:cubicBezTo>
                <a:cubicBezTo>
                  <a:pt x="237" y="100"/>
                  <a:pt x="234" y="46"/>
                  <a:pt x="50" y="192"/>
                </a:cubicBezTo>
                <a:cubicBezTo>
                  <a:pt x="0" y="276"/>
                  <a:pt x="25" y="348"/>
                  <a:pt x="81" y="416"/>
                </a:cubicBezTo>
                <a:cubicBezTo>
                  <a:pt x="103" y="483"/>
                  <a:pt x="137" y="503"/>
                  <a:pt x="202" y="519"/>
                </a:cubicBezTo>
                <a:cubicBezTo>
                  <a:pt x="356" y="517"/>
                  <a:pt x="509" y="519"/>
                  <a:pt x="663" y="513"/>
                </a:cubicBezTo>
                <a:cubicBezTo>
                  <a:pt x="692" y="512"/>
                  <a:pt x="741" y="474"/>
                  <a:pt x="766" y="458"/>
                </a:cubicBezTo>
                <a:cubicBezTo>
                  <a:pt x="780" y="449"/>
                  <a:pt x="793" y="441"/>
                  <a:pt x="808" y="434"/>
                </a:cubicBezTo>
                <a:cubicBezTo>
                  <a:pt x="820" y="429"/>
                  <a:pt x="845" y="422"/>
                  <a:pt x="845" y="422"/>
                </a:cubicBezTo>
                <a:cubicBezTo>
                  <a:pt x="898" y="368"/>
                  <a:pt x="880" y="392"/>
                  <a:pt x="905" y="355"/>
                </a:cubicBezTo>
                <a:cubicBezTo>
                  <a:pt x="898" y="230"/>
                  <a:pt x="882" y="85"/>
                  <a:pt x="754" y="22"/>
                </a:cubicBezTo>
                <a:cubicBezTo>
                  <a:pt x="708" y="0"/>
                  <a:pt x="637" y="10"/>
                  <a:pt x="596" y="1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 pitchFamily="34" charset="0"/>
              <a:ea typeface="ＭＳ Ｐゴシック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7" y="893314"/>
            <a:ext cx="9074150" cy="52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7"/>
          <p:cNvSpPr txBox="1">
            <a:spLocks noChangeArrowheads="1"/>
          </p:cNvSpPr>
          <p:nvPr/>
        </p:nvSpPr>
        <p:spPr bwMode="auto">
          <a:xfrm>
            <a:off x="717550" y="142609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  <a:cs typeface="Arial" charset="0"/>
              </a:rPr>
              <a:t>-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  <a:cs typeface="Arial" charset="0"/>
              </a:rPr>
              <a:t>Credit Concentrations (III)</a:t>
            </a:r>
            <a:endParaRPr lang="en-GB" altLang="en-US" sz="24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GB" altLang="en-US" sz="1800" b="1" dirty="0">
                <a:solidFill>
                  <a:srgbClr val="000000"/>
                </a:solidFill>
                <a:latin typeface="Arial" charset="0"/>
              </a:rPr>
              <a:t>Single name exposures above reporting thresholds</a:t>
            </a:r>
          </a:p>
        </p:txBody>
      </p:sp>
      <p:sp>
        <p:nvSpPr>
          <p:cNvPr id="66563" name="Rectangle 8"/>
          <p:cNvSpPr>
            <a:spLocks noChangeArrowheads="1"/>
          </p:cNvSpPr>
          <p:nvPr/>
        </p:nvSpPr>
        <p:spPr bwMode="gray">
          <a:xfrm>
            <a:off x="-4763" y="279400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98425" y="6197600"/>
            <a:ext cx="3613150" cy="228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900" kern="0" smtClean="0"/>
              <a:t>Explanation of RAG status is included in the following slides</a:t>
            </a: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6965950" y="2217738"/>
            <a:ext cx="1436688" cy="823912"/>
          </a:xfrm>
          <a:custGeom>
            <a:avLst/>
            <a:gdLst/>
            <a:ahLst/>
            <a:cxnLst>
              <a:cxn ang="0">
                <a:pos x="644" y="119"/>
              </a:cxn>
              <a:cxn ang="0">
                <a:pos x="626" y="113"/>
              </a:cxn>
              <a:cxn ang="0">
                <a:pos x="614" y="95"/>
              </a:cxn>
              <a:cxn ang="0">
                <a:pos x="572" y="88"/>
              </a:cxn>
              <a:cxn ang="0">
                <a:pos x="50" y="192"/>
              </a:cxn>
              <a:cxn ang="0">
                <a:pos x="81" y="416"/>
              </a:cxn>
              <a:cxn ang="0">
                <a:pos x="202" y="519"/>
              </a:cxn>
              <a:cxn ang="0">
                <a:pos x="663" y="513"/>
              </a:cxn>
              <a:cxn ang="0">
                <a:pos x="766" y="458"/>
              </a:cxn>
              <a:cxn ang="0">
                <a:pos x="808" y="434"/>
              </a:cxn>
              <a:cxn ang="0">
                <a:pos x="845" y="422"/>
              </a:cxn>
              <a:cxn ang="0">
                <a:pos x="905" y="355"/>
              </a:cxn>
              <a:cxn ang="0">
                <a:pos x="754" y="22"/>
              </a:cxn>
              <a:cxn ang="0">
                <a:pos x="596" y="10"/>
              </a:cxn>
            </a:cxnLst>
            <a:rect l="0" t="0" r="r" b="b"/>
            <a:pathLst>
              <a:path w="905" h="519">
                <a:moveTo>
                  <a:pt x="644" y="119"/>
                </a:moveTo>
                <a:cubicBezTo>
                  <a:pt x="638" y="117"/>
                  <a:pt x="631" y="117"/>
                  <a:pt x="626" y="113"/>
                </a:cubicBezTo>
                <a:cubicBezTo>
                  <a:pt x="620" y="108"/>
                  <a:pt x="621" y="98"/>
                  <a:pt x="614" y="95"/>
                </a:cubicBezTo>
                <a:cubicBezTo>
                  <a:pt x="601" y="89"/>
                  <a:pt x="586" y="90"/>
                  <a:pt x="572" y="88"/>
                </a:cubicBezTo>
                <a:cubicBezTo>
                  <a:pt x="237" y="100"/>
                  <a:pt x="234" y="46"/>
                  <a:pt x="50" y="192"/>
                </a:cubicBezTo>
                <a:cubicBezTo>
                  <a:pt x="0" y="276"/>
                  <a:pt x="25" y="348"/>
                  <a:pt x="81" y="416"/>
                </a:cubicBezTo>
                <a:cubicBezTo>
                  <a:pt x="103" y="483"/>
                  <a:pt x="137" y="503"/>
                  <a:pt x="202" y="519"/>
                </a:cubicBezTo>
                <a:cubicBezTo>
                  <a:pt x="356" y="517"/>
                  <a:pt x="509" y="519"/>
                  <a:pt x="663" y="513"/>
                </a:cubicBezTo>
                <a:cubicBezTo>
                  <a:pt x="692" y="512"/>
                  <a:pt x="741" y="474"/>
                  <a:pt x="766" y="458"/>
                </a:cubicBezTo>
                <a:cubicBezTo>
                  <a:pt x="780" y="449"/>
                  <a:pt x="793" y="441"/>
                  <a:pt x="808" y="434"/>
                </a:cubicBezTo>
                <a:cubicBezTo>
                  <a:pt x="820" y="429"/>
                  <a:pt x="845" y="422"/>
                  <a:pt x="845" y="422"/>
                </a:cubicBezTo>
                <a:cubicBezTo>
                  <a:pt x="898" y="368"/>
                  <a:pt x="880" y="392"/>
                  <a:pt x="905" y="355"/>
                </a:cubicBezTo>
                <a:cubicBezTo>
                  <a:pt x="898" y="230"/>
                  <a:pt x="882" y="85"/>
                  <a:pt x="754" y="22"/>
                </a:cubicBezTo>
                <a:cubicBezTo>
                  <a:pt x="708" y="0"/>
                  <a:pt x="637" y="10"/>
                  <a:pt x="596" y="1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 pitchFamily="34" charset="0"/>
              <a:ea typeface="ＭＳ Ｐゴシック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6" y="1092425"/>
            <a:ext cx="9522214" cy="467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289696"/>
            <a:ext cx="9391650" cy="124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6" name="TextBox 7"/>
          <p:cNvSpPr txBox="1">
            <a:spLocks noChangeArrowheads="1"/>
          </p:cNvSpPr>
          <p:nvPr/>
        </p:nvSpPr>
        <p:spPr bwMode="auto">
          <a:xfrm>
            <a:off x="717550" y="144505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</a:rPr>
              <a:t>-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Operational Risk KRIs</a:t>
            </a:r>
            <a:endParaRPr lang="en-GB" altLang="en-US" sz="2400" b="1" i="1" dirty="0">
              <a:solidFill>
                <a:srgbClr val="868686"/>
              </a:solidFill>
              <a:latin typeface="Arial" charset="0"/>
            </a:endParaRPr>
          </a:p>
          <a:p>
            <a:pPr eaLnBrk="1" hangingPunct="1"/>
            <a:r>
              <a:rPr lang="en-GB" altLang="en-US" sz="1800" b="1" dirty="0" smtClean="0">
                <a:solidFill>
                  <a:srgbClr val="000000"/>
                </a:solidFill>
                <a:latin typeface="Arial" charset="0"/>
              </a:rPr>
              <a:t>One </a:t>
            </a:r>
            <a:r>
              <a:rPr lang="en-GB" altLang="en-US" sz="1800" b="1" dirty="0">
                <a:solidFill>
                  <a:srgbClr val="000000"/>
                </a:solidFill>
                <a:latin typeface="Arial" charset="0"/>
              </a:rPr>
              <a:t>Red Operational Risk </a:t>
            </a:r>
            <a:r>
              <a:rPr lang="en-GB" altLang="en-US" sz="1800" b="1" dirty="0" smtClean="0">
                <a:solidFill>
                  <a:srgbClr val="000000"/>
                </a:solidFill>
                <a:latin typeface="Arial" charset="0"/>
              </a:rPr>
              <a:t>KRI</a:t>
            </a:r>
            <a:endParaRPr lang="en-GB" alt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87" name="Rectangle 8"/>
          <p:cNvSpPr>
            <a:spLocks noChangeArrowheads="1"/>
          </p:cNvSpPr>
          <p:nvPr/>
        </p:nvSpPr>
        <p:spPr bwMode="gray">
          <a:xfrm>
            <a:off x="-19050" y="225425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0888" y="4146554"/>
            <a:ext cx="9391650" cy="201613"/>
          </a:xfrm>
          <a:prstGeom prst="rect">
            <a:avLst/>
          </a:prstGeom>
          <a:solidFill>
            <a:srgbClr val="808080">
              <a:lumMod val="75000"/>
            </a:srgbClr>
          </a:solidFill>
          <a:ln w="25400" cap="flat" cmpd="sng" algn="ctr">
            <a:solidFill>
              <a:srgbClr val="808080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b="1" kern="0" dirty="0">
                <a:latin typeface="Arial"/>
                <a:ea typeface="+mn-ea"/>
              </a:rPr>
              <a:t>Risk Profile &amp; Commentary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65184" y="6211669"/>
            <a:ext cx="20891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kern="0" dirty="0">
                <a:ea typeface="MS PGothic" pitchFamily="34" charset="-128"/>
              </a:rPr>
              <a:t>BCP – Business Continuity Plan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kern="0" dirty="0" smtClean="0">
                <a:ea typeface="MS PGothic" pitchFamily="34" charset="-128"/>
              </a:rPr>
              <a:t>CAML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kern="0" dirty="0" smtClean="0">
                <a:ea typeface="MS PGothic" pitchFamily="34" charset="-128"/>
              </a:rPr>
              <a:t>RPO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kern="0" dirty="0" smtClean="0">
                <a:ea typeface="MS PGothic" pitchFamily="34" charset="-128"/>
              </a:rPr>
              <a:t>PBMs</a:t>
            </a:r>
            <a:endParaRPr lang="en-GB" sz="900" b="1" kern="0" dirty="0">
              <a:ea typeface="MS PGothic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8307" y="842963"/>
            <a:ext cx="318782" cy="324326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0000" tIns="46800" rIns="90000" bIns="46800" anchor="ctr"/>
          <a:lstStyle/>
          <a:p>
            <a:pPr algn="ctr">
              <a:defRPr/>
            </a:pPr>
            <a:r>
              <a:rPr lang="en-GB" sz="105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Reds &amp; Ambers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27170" y="5534025"/>
            <a:ext cx="320530" cy="6238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0000" tIns="46800" rIns="90000" bIns="46800" anchor="ctr"/>
          <a:lstStyle/>
          <a:p>
            <a:pPr algn="ctr">
              <a:defRPr/>
            </a:pPr>
            <a:r>
              <a:rPr lang="en-GB" sz="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Significant </a:t>
            </a:r>
          </a:p>
          <a:p>
            <a:pPr algn="ctr">
              <a:defRPr/>
            </a:pPr>
            <a:r>
              <a:rPr lang="en-GB" sz="8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Deterioration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28568" y="4149726"/>
            <a:ext cx="318782" cy="133667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0000" tIns="46800" rIns="90000" bIns="46800" anchor="ctr"/>
          <a:lstStyle/>
          <a:p>
            <a:pPr algn="ctr">
              <a:defRPr/>
            </a:pPr>
            <a:r>
              <a:rPr lang="en-GB" sz="105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Risk Profile Trend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62017"/>
              </p:ext>
            </p:extLst>
          </p:nvPr>
        </p:nvGraphicFramePr>
        <p:xfrm>
          <a:off x="750888" y="5534026"/>
          <a:ext cx="9391650" cy="623271"/>
        </p:xfrm>
        <a:graphic>
          <a:graphicData uri="http://schemas.openxmlformats.org/drawingml/2006/table">
            <a:tbl>
              <a:tblPr firstRow="1" bandRow="1"/>
              <a:tblGrid>
                <a:gridCol w="2170244"/>
                <a:gridCol w="7221406"/>
              </a:tblGrid>
              <a:tr h="2397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KRIs</a:t>
                      </a:r>
                      <a:endParaRPr lang="en-GB" sz="9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Explanation</a:t>
                      </a:r>
                      <a:endParaRPr lang="en-GB" sz="9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</a:tr>
              <a:tr h="3835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900" dirty="0" smtClean="0">
                          <a:latin typeface="Calibri" pitchFamily="34" charset="0"/>
                          <a:cs typeface="Calibri" pitchFamily="34" charset="0"/>
                        </a:rPr>
                        <a:t>There are no KRIs with a significant deterioration noted in the month.</a:t>
                      </a:r>
                      <a:endParaRPr lang="en-GB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900" dirty="0" smtClean="0">
                          <a:latin typeface="Calibri" pitchFamily="34" charset="0"/>
                          <a:cs typeface="Calibri" pitchFamily="34" charset="0"/>
                        </a:rPr>
                        <a:t>Given continuation of current 12 month data trends and stable volatility of individual KRIs - no additional KRIs are expected to breach thresholds in the near future.</a:t>
                      </a:r>
                      <a:endParaRPr lang="en-GB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0561"/>
              </p:ext>
            </p:extLst>
          </p:nvPr>
        </p:nvGraphicFramePr>
        <p:xfrm>
          <a:off x="750889" y="842962"/>
          <a:ext cx="9391649" cy="3259462"/>
        </p:xfrm>
        <a:graphic>
          <a:graphicData uri="http://schemas.openxmlformats.org/drawingml/2006/table">
            <a:tbl>
              <a:tblPr firstRow="1" bandRow="1"/>
              <a:tblGrid>
                <a:gridCol w="1504323"/>
                <a:gridCol w="405394"/>
                <a:gridCol w="405394"/>
                <a:gridCol w="405394"/>
                <a:gridCol w="725076"/>
                <a:gridCol w="519793"/>
                <a:gridCol w="2727714"/>
                <a:gridCol w="2698561"/>
              </a:tblGrid>
              <a:tr h="3272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KRI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GB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endParaRPr lang="en-GB" sz="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Threshold Breached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KRI Owner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Cause</a:t>
                      </a:r>
                      <a:r>
                        <a:rPr lang="en-GB" sz="800" baseline="0" dirty="0" smtClean="0">
                          <a:solidFill>
                            <a:schemeClr val="bg1"/>
                          </a:solidFill>
                        </a:rPr>
                        <a:t> of Red or Amber / Return to Green Status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Remediation Action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75000"/>
                      </a:srgbClr>
                    </a:solidFill>
                  </a:tcPr>
                </a:tc>
              </a:tr>
              <a:tr h="401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Banking &amp; Savings: Final Branch Anti-Money Laundering Pass Rate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R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R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&lt; 97%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Pateman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Change to inputting of ID requirements on Partenon implemented in Jul-14 has impacted on following months. 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u="non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Rectifying actions are in place from the Central Anti-Money Laundering team and UKB Business Controls Teams</a:t>
                      </a: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</a:tr>
              <a:tr h="401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Number</a:t>
                      </a:r>
                      <a:r>
                        <a:rPr lang="en-GB" sz="900" b="1" i="0" u="none" strike="noStrike" baseline="0" dirty="0" smtClean="0">
                          <a:effectLst/>
                          <a:latin typeface="Calibri"/>
                        </a:rPr>
                        <a:t> of</a:t>
                      </a:r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 critical </a:t>
                      </a:r>
                      <a:r>
                        <a:rPr lang="en-GB" sz="900" b="1" i="0" u="none" strike="noStrike" dirty="0">
                          <a:effectLst/>
                          <a:latin typeface="Calibri"/>
                        </a:rPr>
                        <a:t>suppliers </a:t>
                      </a:r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where we have </a:t>
                      </a:r>
                      <a:r>
                        <a:rPr lang="en-GB" sz="900" b="1" i="0" u="none" strike="noStrike" dirty="0">
                          <a:effectLst/>
                          <a:latin typeface="Calibri"/>
                        </a:rPr>
                        <a:t>no visibility of compliance with policy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R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≥12%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Olaizola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Validation and notification of new suppliers has identified more Tier 1 (critical) suppliers hence the KRI has been affected.</a:t>
                      </a:r>
                      <a:endParaRPr lang="en-GB" sz="900" b="0" i="0" u="none" strike="noStrike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Continuous BAU in background to highlight and validate new critical suppliers. On-going nature of the process means that timescales cannot be set.</a:t>
                      </a: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</a:tr>
              <a:tr h="401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BCP Actions overdue for critical corporate suppliers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G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1 action overdue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Olaizola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One action overdue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for Post Office BCP.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Post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Office</a:t>
                      </a: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have provided BCP plan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but</a:t>
                      </a: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targets provided by Post Office are not accepted by Santander.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</a:t>
                      </a: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evised targets are being sought.</a:t>
                      </a: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</a:tr>
              <a:tr h="296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Number</a:t>
                      </a:r>
                      <a:r>
                        <a:rPr lang="en-GB" sz="900" b="1" i="0" u="none" strike="noStrike" baseline="0" dirty="0" smtClean="0">
                          <a:effectLst/>
                          <a:latin typeface="Calibri"/>
                        </a:rPr>
                        <a:t> of </a:t>
                      </a:r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critical supplier service actions overdue 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G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G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1 action overdue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 err="1" smtClean="0">
                          <a:effectLst/>
                          <a:latin typeface="Calibri"/>
                        </a:rPr>
                        <a:t>Olaizola</a:t>
                      </a:r>
                      <a:endParaRPr lang="en-GB" sz="900" b="0" i="0" u="none" strike="noStrike" dirty="0" smtClean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Service review outstanding for Pitney Bowes Mailings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Remediation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action detail not provided.</a:t>
                      </a:r>
                      <a:endParaRPr lang="en-GB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</a:tr>
              <a:tr h="5355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Combined sickness (excl. BANs)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3.25 – 3.99%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Lloyd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Long term</a:t>
                      </a:r>
                      <a:r>
                        <a:rPr lang="en-GB" sz="9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sick</a:t>
                      </a:r>
                      <a:r>
                        <a:rPr lang="en-GB" sz="9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absence levels have been increasing month on month.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S</a:t>
                      </a: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ome cases linked to a Stage 3 / Grievance which increases complexity and time to manage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–</a:t>
                      </a: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resource to manage effectively, increased.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Working closely with the business to ensure there is ownership and focus to drive down the number of long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t</a:t>
                      </a:r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erm sickness cases open.  </a:t>
                      </a:r>
                      <a:endParaRPr lang="en-GB" sz="9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</a:tr>
              <a:tr h="5355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Statements and Print operations summary of business unit KRIs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G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1 Red KRI or up to 2 Amber KRIs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Olaizola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1.2m Credit Card Statements showing incorrect transaction dates. Project related issue which occurred during a change to move Credit Card statements from A5 to A4 paper.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Remediation for the customers handled by placing an insert in customer’s next statement, clarifying the issue.</a:t>
                      </a: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20000"/>
                        <a:lumOff val="80000"/>
                      </a:srgbClr>
                    </a:solidFill>
                  </a:tcPr>
                </a:tc>
              </a:tr>
              <a:tr h="296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900" b="1" i="0" u="none" strike="noStrike" dirty="0">
                          <a:effectLst/>
                          <a:latin typeface="Calibri"/>
                        </a:rPr>
                        <a:t>BCP Rating of critical corporate suppliers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A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1" i="0" u="none" strike="noStrike" dirty="0" smtClean="0">
                          <a:effectLst/>
                          <a:latin typeface="Calibri"/>
                        </a:rPr>
                        <a:t>G</a:t>
                      </a:r>
                      <a:endParaRPr lang="en-GB" sz="9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5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≥1 </a:t>
                      </a:r>
                      <a:r>
                        <a:rPr lang="en-GB" sz="900" b="0" i="0" u="none" strike="noStrike" dirty="0">
                          <a:effectLst/>
                          <a:latin typeface="Calibri"/>
                        </a:rPr>
                        <a:t>supplier not green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GB" sz="900" b="0" i="0" u="none" strike="noStrike" dirty="0" smtClean="0">
                          <a:effectLst/>
                          <a:latin typeface="Calibri"/>
                        </a:rPr>
                        <a:t>Olaizola</a:t>
                      </a:r>
                      <a:endParaRPr lang="en-GB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Oberthur now in </a:t>
                      </a:r>
                      <a:r>
                        <a:rPr lang="en-GB" sz="9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green status.</a:t>
                      </a:r>
                      <a:endParaRPr lang="en-GB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15200" algn="l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BCP tactical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solution fully implemented. </a:t>
                      </a:r>
                      <a:endParaRPr lang="en-GB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1A1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7"/>
          <p:cNvSpPr txBox="1">
            <a:spLocks noChangeArrowheads="1"/>
          </p:cNvSpPr>
          <p:nvPr/>
        </p:nvSpPr>
        <p:spPr bwMode="auto">
          <a:xfrm>
            <a:off x="717550" y="140164"/>
            <a:ext cx="896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Risk Appetite </a:t>
            </a:r>
            <a:r>
              <a:rPr lang="en-GB" altLang="en-US" sz="2400" b="1" dirty="0" smtClean="0">
                <a:solidFill>
                  <a:srgbClr val="868686"/>
                </a:solidFill>
                <a:latin typeface="Arial" charset="0"/>
              </a:rPr>
              <a:t>- </a:t>
            </a:r>
            <a:r>
              <a:rPr lang="en-GB" altLang="en-US" sz="2400" b="1" dirty="0">
                <a:solidFill>
                  <a:srgbClr val="868686"/>
                </a:solidFill>
                <a:latin typeface="Arial" charset="0"/>
              </a:rPr>
              <a:t>Conduct Risk KRIs</a:t>
            </a:r>
          </a:p>
          <a:p>
            <a:pPr eaLnBrk="1" hangingPunct="1"/>
            <a:r>
              <a:rPr lang="en-GB" altLang="en-US" sz="1800" b="1" dirty="0">
                <a:solidFill>
                  <a:schemeClr val="tx1"/>
                </a:solidFill>
                <a:latin typeface="Arial" charset="0"/>
              </a:rPr>
              <a:t>Two Red Conduct Risk KRIs in November, </a:t>
            </a:r>
            <a:r>
              <a:rPr lang="en-GB" altLang="en-US" sz="1800" b="1" dirty="0" smtClean="0">
                <a:solidFill>
                  <a:schemeClr val="tx1"/>
                </a:solidFill>
                <a:latin typeface="Arial" charset="0"/>
              </a:rPr>
              <a:t>vs. </a:t>
            </a:r>
            <a:r>
              <a:rPr lang="en-GB" altLang="en-US" sz="1800" b="1" dirty="0">
                <a:solidFill>
                  <a:schemeClr val="tx1"/>
                </a:solidFill>
                <a:latin typeface="Arial" charset="0"/>
              </a:rPr>
              <a:t>6 in previous month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6507" y="911478"/>
            <a:ext cx="435612" cy="21356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0000" tIns="46800" rIns="90000" bIns="46800" anchor="ctr"/>
          <a:lstStyle/>
          <a:p>
            <a:pPr algn="ctr">
              <a:defRPr/>
            </a:pPr>
            <a:r>
              <a:rPr lang="en-GB" sz="1100" b="1" dirty="0">
                <a:ea typeface="ＭＳ Ｐゴシック" charset="-128"/>
                <a:cs typeface="Calibri" panose="020F0502020204030204" pitchFamily="34" charset="0"/>
              </a:rPr>
              <a:t>Commentary for Red  KRI’s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952" y="5492261"/>
            <a:ext cx="435612" cy="66577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0000" tIns="46800" rIns="90000" bIns="46800" anchor="ctr"/>
          <a:lstStyle/>
          <a:p>
            <a:pPr algn="ctr">
              <a:defRPr/>
            </a:pPr>
            <a:r>
              <a:rPr lang="en-GB" sz="1050" b="1" dirty="0">
                <a:ea typeface="ＭＳ Ｐゴシック" charset="-128"/>
                <a:cs typeface="Calibri" panose="020F0502020204030204" pitchFamily="34" charset="0"/>
              </a:rPr>
              <a:t>Significant </a:t>
            </a:r>
          </a:p>
          <a:p>
            <a:pPr algn="ctr">
              <a:defRPr/>
            </a:pPr>
            <a:r>
              <a:rPr lang="en-GB" sz="1050" b="1" dirty="0">
                <a:ea typeface="ＭＳ Ｐゴシック" charset="-128"/>
                <a:cs typeface="Calibri" panose="020F0502020204030204" pitchFamily="34" charset="0"/>
              </a:rPr>
              <a:t>Movement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1952" y="3097726"/>
            <a:ext cx="435612" cy="230366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0000" tIns="46800" rIns="90000" bIns="46800" anchor="ctr"/>
          <a:lstStyle/>
          <a:p>
            <a:pPr algn="ctr">
              <a:defRPr/>
            </a:pPr>
            <a:r>
              <a:rPr lang="en-GB" sz="1100" b="1" dirty="0">
                <a:ea typeface="ＭＳ Ｐゴシック" charset="-128"/>
                <a:cs typeface="Calibri" panose="020F0502020204030204" pitchFamily="34" charset="0"/>
              </a:rPr>
              <a:t>Risk Profile Trend</a:t>
            </a:r>
          </a:p>
        </p:txBody>
      </p:sp>
      <p:sp>
        <p:nvSpPr>
          <p:cNvPr id="68614" name="Rectangle 210"/>
          <p:cNvSpPr>
            <a:spLocks noChangeArrowheads="1"/>
          </p:cNvSpPr>
          <p:nvPr/>
        </p:nvSpPr>
        <p:spPr bwMode="auto">
          <a:xfrm>
            <a:off x="741363" y="1012783"/>
            <a:ext cx="9525" cy="282257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GB">
              <a:cs typeface="Calibri" pitchFamily="34" charset="0"/>
            </a:endParaRPr>
          </a:p>
        </p:txBody>
      </p:sp>
      <p:sp>
        <p:nvSpPr>
          <p:cNvPr id="66688" name="Freeform 307"/>
          <p:cNvSpPr>
            <a:spLocks noEditPoints="1"/>
          </p:cNvSpPr>
          <p:nvPr/>
        </p:nvSpPr>
        <p:spPr bwMode="auto">
          <a:xfrm>
            <a:off x="665163" y="3260683"/>
            <a:ext cx="9501187" cy="2174875"/>
          </a:xfrm>
          <a:custGeom>
            <a:avLst/>
            <a:gdLst>
              <a:gd name="T0" fmla="*/ 0 w 17136"/>
              <a:gd name="T1" fmla="*/ 16 h 2688"/>
              <a:gd name="T2" fmla="*/ 16 w 17136"/>
              <a:gd name="T3" fmla="*/ 0 h 2688"/>
              <a:gd name="T4" fmla="*/ 17120 w 17136"/>
              <a:gd name="T5" fmla="*/ 0 h 2688"/>
              <a:gd name="T6" fmla="*/ 17136 w 17136"/>
              <a:gd name="T7" fmla="*/ 16 h 2688"/>
              <a:gd name="T8" fmla="*/ 17136 w 17136"/>
              <a:gd name="T9" fmla="*/ 2672 h 2688"/>
              <a:gd name="T10" fmla="*/ 17120 w 17136"/>
              <a:gd name="T11" fmla="*/ 2688 h 2688"/>
              <a:gd name="T12" fmla="*/ 16 w 17136"/>
              <a:gd name="T13" fmla="*/ 2688 h 2688"/>
              <a:gd name="T14" fmla="*/ 0 w 17136"/>
              <a:gd name="T15" fmla="*/ 2672 h 2688"/>
              <a:gd name="T16" fmla="*/ 0 w 17136"/>
              <a:gd name="T17" fmla="*/ 16 h 2688"/>
              <a:gd name="T18" fmla="*/ 32 w 17136"/>
              <a:gd name="T19" fmla="*/ 2672 h 2688"/>
              <a:gd name="T20" fmla="*/ 16 w 17136"/>
              <a:gd name="T21" fmla="*/ 2656 h 2688"/>
              <a:gd name="T22" fmla="*/ 17120 w 17136"/>
              <a:gd name="T23" fmla="*/ 2656 h 2688"/>
              <a:gd name="T24" fmla="*/ 17104 w 17136"/>
              <a:gd name="T25" fmla="*/ 2672 h 2688"/>
              <a:gd name="T26" fmla="*/ 17104 w 17136"/>
              <a:gd name="T27" fmla="*/ 16 h 2688"/>
              <a:gd name="T28" fmla="*/ 17120 w 17136"/>
              <a:gd name="T29" fmla="*/ 32 h 2688"/>
              <a:gd name="T30" fmla="*/ 16 w 17136"/>
              <a:gd name="T31" fmla="*/ 32 h 2688"/>
              <a:gd name="T32" fmla="*/ 32 w 17136"/>
              <a:gd name="T33" fmla="*/ 16 h 2688"/>
              <a:gd name="T34" fmla="*/ 32 w 17136"/>
              <a:gd name="T35" fmla="*/ 2672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36" h="2688">
                <a:moveTo>
                  <a:pt x="0" y="16"/>
                </a:moveTo>
                <a:cubicBezTo>
                  <a:pt x="0" y="8"/>
                  <a:pt x="8" y="0"/>
                  <a:pt x="16" y="0"/>
                </a:cubicBezTo>
                <a:lnTo>
                  <a:pt x="17120" y="0"/>
                </a:lnTo>
                <a:cubicBezTo>
                  <a:pt x="17129" y="0"/>
                  <a:pt x="17136" y="8"/>
                  <a:pt x="17136" y="16"/>
                </a:cubicBezTo>
                <a:lnTo>
                  <a:pt x="17136" y="2672"/>
                </a:lnTo>
                <a:cubicBezTo>
                  <a:pt x="17136" y="2681"/>
                  <a:pt x="17129" y="2688"/>
                  <a:pt x="17120" y="2688"/>
                </a:cubicBezTo>
                <a:lnTo>
                  <a:pt x="16" y="2688"/>
                </a:lnTo>
                <a:cubicBezTo>
                  <a:pt x="8" y="2688"/>
                  <a:pt x="0" y="2681"/>
                  <a:pt x="0" y="2672"/>
                </a:cubicBezTo>
                <a:lnTo>
                  <a:pt x="0" y="16"/>
                </a:lnTo>
                <a:close/>
                <a:moveTo>
                  <a:pt x="32" y="2672"/>
                </a:moveTo>
                <a:lnTo>
                  <a:pt x="16" y="2656"/>
                </a:lnTo>
                <a:lnTo>
                  <a:pt x="17120" y="2656"/>
                </a:lnTo>
                <a:lnTo>
                  <a:pt x="17104" y="2672"/>
                </a:lnTo>
                <a:lnTo>
                  <a:pt x="17104" y="16"/>
                </a:lnTo>
                <a:lnTo>
                  <a:pt x="17120" y="32"/>
                </a:lnTo>
                <a:lnTo>
                  <a:pt x="16" y="32"/>
                </a:lnTo>
                <a:lnTo>
                  <a:pt x="32" y="16"/>
                </a:lnTo>
                <a:lnTo>
                  <a:pt x="32" y="2672"/>
                </a:lnTo>
                <a:close/>
              </a:path>
            </a:pathLst>
          </a:custGeom>
          <a:solidFill>
            <a:srgbClr val="606060"/>
          </a:solidFill>
          <a:ln w="0" cap="flat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55218"/>
              </p:ext>
            </p:extLst>
          </p:nvPr>
        </p:nvGraphicFramePr>
        <p:xfrm>
          <a:off x="693738" y="868320"/>
          <a:ext cx="9472611" cy="21472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6113"/>
                <a:gridCol w="729042"/>
                <a:gridCol w="729042"/>
                <a:gridCol w="729042"/>
                <a:gridCol w="700420"/>
                <a:gridCol w="631145"/>
                <a:gridCol w="2265650"/>
                <a:gridCol w="2802157"/>
              </a:tblGrid>
              <a:tr h="228479">
                <a:tc rowSpan="2"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KRI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performance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Threshold</a:t>
                      </a:r>
                    </a:p>
                  </a:txBody>
                  <a:tcPr marL="102865" marR="102865" marT="45696" marB="456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KRI Owner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Cause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9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Management Actions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327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Sept*</a:t>
                      </a:r>
                      <a:endParaRPr lang="en-GB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Oct*</a:t>
                      </a:r>
                      <a:endParaRPr lang="en-GB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Nov*</a:t>
                      </a:r>
                      <a:endParaRPr lang="en-GB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40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Banking       – UKDM QA Detriment fails</a:t>
                      </a:r>
                    </a:p>
                  </a:txBody>
                  <a:tcPr marL="102865" marR="102865" marT="45696" marB="4569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(9.3%,   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fails)</a:t>
                      </a:r>
                      <a:endParaRPr lang="en-GB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(8.5%,        18 fails)</a:t>
                      </a:r>
                      <a:endParaRPr lang="en-GB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(5.4%,         12 fails)</a:t>
                      </a:r>
                      <a:endParaRPr lang="en-GB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2%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UKDM</a:t>
                      </a:r>
                    </a:p>
                  </a:txBody>
                  <a:tcPr marL="102865" marR="102865" marT="45696" marB="4569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Debt management quality issues resulting in customer detriment have reduced, however remain outside tolerance. </a:t>
                      </a:r>
                    </a:p>
                    <a:p>
                      <a:pPr marL="85725" indent="0"/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 with debt management advisors not identifying and reversing fees, or establishing customers full financial circumstances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15" marR="10715" marT="95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80975" indent="-952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 Fee Refund Policy being rolled out in Dec, Advisors will be competency tested prior to sign off with tailored support in place</a:t>
                      </a:r>
                    </a:p>
                    <a:p>
                      <a:pPr marL="180975" indent="-952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Targeted training on applying account blocks</a:t>
                      </a:r>
                    </a:p>
                    <a:p>
                      <a:pPr marL="180975" indent="-952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Implementation of the Financial</a:t>
                      </a:r>
                      <a:r>
                        <a:rPr lang="en-GB" sz="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solutions function, to route customers to correct team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10715" marR="10715" marT="95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44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Cards</a:t>
                      </a:r>
                      <a:r>
                        <a:rPr lang="en-GB" sz="9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UKDM QA Detriment fails</a:t>
                      </a:r>
                    </a:p>
                  </a:txBody>
                  <a:tcPr marL="102865" marR="102865" marT="45696" marB="456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(3.5%,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fails)</a:t>
                      </a:r>
                      <a:endParaRPr lang="en-GB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(2.4%,           5 fails)</a:t>
                      </a:r>
                      <a:endParaRPr lang="en-GB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GB" sz="9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(6.0%,        11 fails)</a:t>
                      </a:r>
                      <a:endParaRPr lang="en-GB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2%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UKDM</a:t>
                      </a:r>
                      <a:endParaRPr lang="en-GB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/>
                </a:tc>
                <a:tc>
                  <a:txBody>
                    <a:bodyPr/>
                    <a:lstStyle/>
                    <a:p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Debt management quality issues resulting in customer detriment remain and have increased. </a:t>
                      </a:r>
                    </a:p>
                    <a:p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 with advisors not setting up direct debits correctly for agreed payment plan, in addition to existing themes of not identifying and reversing fees, and</a:t>
                      </a:r>
                      <a:r>
                        <a:rPr lang="en-GB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not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establishing customers full financial circumstances</a:t>
                      </a:r>
                      <a:endParaRPr lang="en-GB" sz="8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2865" marR="102865" marT="45696" marB="45696" anchor="ctr"/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Significant actions at Newcastle which is a specific problem site:</a:t>
                      </a:r>
                    </a:p>
                    <a:p>
                      <a:pPr marL="180975" indent="-952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Card Solutions Training - programme to educate/support staff to implement broader solutions for</a:t>
                      </a:r>
                      <a:r>
                        <a:rPr lang="en-GB" sz="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improved 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 outcomes</a:t>
                      </a:r>
                    </a:p>
                    <a:p>
                      <a:pPr marL="180975" indent="-952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 of recruitment policy to </a:t>
                      </a:r>
                      <a:r>
                        <a:rPr lang="en-GB" sz="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ensure appropriate staff quality – 60 new hires being recruited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GB" sz="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715" marR="10715" marT="9520" marB="0"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92718"/>
              </p:ext>
            </p:extLst>
          </p:nvPr>
        </p:nvGraphicFramePr>
        <p:xfrm>
          <a:off x="666750" y="5519695"/>
          <a:ext cx="9536113" cy="6556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2887"/>
                <a:gridCol w="8763226"/>
              </a:tblGrid>
              <a:tr h="243766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KRIs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76" marR="102876" marT="45706" marB="45706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Explanation</a:t>
                      </a:r>
                      <a:endParaRPr lang="en-GB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876" marR="102876" marT="45706" marB="45706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1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</a:t>
                      </a:r>
                      <a:endParaRPr lang="en-GB" sz="9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2876" marR="102876" marT="45706" marB="4570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Overall number of Reds continue to fall and of the 51 in place only 2 are now red.</a:t>
                      </a:r>
                      <a:endParaRPr kumimoji="0" lang="en-GB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marL="102876" marR="102876" marT="45706" marB="45706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670" name="TextBox 1"/>
          <p:cNvSpPr txBox="1">
            <a:spLocks noChangeArrowheads="1"/>
          </p:cNvSpPr>
          <p:nvPr/>
        </p:nvSpPr>
        <p:spPr bwMode="auto">
          <a:xfrm>
            <a:off x="2227263" y="6186488"/>
            <a:ext cx="421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000">
                <a:solidFill>
                  <a:schemeClr val="bg1"/>
                </a:solidFill>
                <a:cs typeface="Calibri" pitchFamily="34" charset="0"/>
              </a:rPr>
              <a:t>** N/A KRI – Control check not performed in month due to ad hoc nature, e.g. Mystery shopping, or data under development  </a:t>
            </a:r>
          </a:p>
        </p:txBody>
      </p:sp>
      <p:sp>
        <p:nvSpPr>
          <p:cNvPr id="68671" name="TextBox 2"/>
          <p:cNvSpPr txBox="1">
            <a:spLocks noChangeArrowheads="1"/>
          </p:cNvSpPr>
          <p:nvPr/>
        </p:nvSpPr>
        <p:spPr bwMode="auto">
          <a:xfrm>
            <a:off x="201613" y="6191250"/>
            <a:ext cx="1863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000">
                <a:solidFill>
                  <a:schemeClr val="bg1"/>
                </a:solidFill>
                <a:cs typeface="Calibri" pitchFamily="34" charset="0"/>
              </a:rPr>
              <a:t>*Data  one month in arrears</a:t>
            </a:r>
          </a:p>
        </p:txBody>
      </p:sp>
      <p:sp>
        <p:nvSpPr>
          <p:cNvPr id="66680" name="Rectangle 299"/>
          <p:cNvSpPr>
            <a:spLocks noChangeArrowheads="1"/>
          </p:cNvSpPr>
          <p:nvPr/>
        </p:nvSpPr>
        <p:spPr bwMode="auto">
          <a:xfrm>
            <a:off x="666750" y="3097170"/>
            <a:ext cx="9499600" cy="250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r>
              <a:rPr lang="en-GB" sz="1050" b="1" dirty="0">
                <a:solidFill>
                  <a:schemeClr val="bg1"/>
                </a:solidFill>
                <a:cs typeface="Calibri" panose="020F0502020204030204" pitchFamily="34" charset="0"/>
              </a:rPr>
              <a:t>Risk Profile &amp; Commentary</a:t>
            </a:r>
          </a:p>
        </p:txBody>
      </p:sp>
      <p:graphicFrame>
        <p:nvGraphicFramePr>
          <p:cNvPr id="68673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171857"/>
              </p:ext>
            </p:extLst>
          </p:nvPr>
        </p:nvGraphicFramePr>
        <p:xfrm>
          <a:off x="587375" y="3319420"/>
          <a:ext cx="95726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r:id="rId4" imgW="9577646" imgH="2060627" progId="Excel.Chart.8">
                  <p:embed/>
                </p:oleObj>
              </mc:Choice>
              <mc:Fallback>
                <p:oleObj r:id="rId4" imgW="9577646" imgH="2060627" progId="Excel.Chart.8">
                  <p:embed/>
                  <p:pic>
                    <p:nvPicPr>
                      <p:cNvPr id="0" name="Char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319420"/>
                        <a:ext cx="957262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74" name="Rectangle 8"/>
          <p:cNvSpPr>
            <a:spLocks noChangeArrowheads="1"/>
          </p:cNvSpPr>
          <p:nvPr/>
        </p:nvSpPr>
        <p:spPr bwMode="gray">
          <a:xfrm>
            <a:off x="-19050" y="225425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7"/>
          <p:cNvSpPr txBox="1">
            <a:spLocks noChangeArrowheads="1"/>
          </p:cNvSpPr>
          <p:nvPr/>
        </p:nvSpPr>
        <p:spPr bwMode="auto">
          <a:xfrm>
            <a:off x="717550" y="142609"/>
            <a:ext cx="8963025" cy="7386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400" dirty="0" smtClean="0">
                <a:solidFill>
                  <a:srgbClr val="868686"/>
                </a:solidFill>
              </a:rPr>
              <a:t>Risk Appetite - Embedding Dashboard</a:t>
            </a:r>
            <a:endParaRPr lang="en-GB" altLang="en-US" i="1" dirty="0" smtClean="0">
              <a:solidFill>
                <a:srgbClr val="868686"/>
              </a:solidFill>
            </a:endParaRPr>
          </a:p>
          <a:p>
            <a:pPr eaLnBrk="1" hangingPunct="1">
              <a:defRPr/>
            </a:pPr>
            <a:r>
              <a:rPr lang="en-GB" altLang="en-US" sz="1800" dirty="0" smtClean="0">
                <a:solidFill>
                  <a:srgbClr val="000000"/>
                </a:solidFill>
              </a:rPr>
              <a:t>Two Embedding Metrics are above their limit</a:t>
            </a:r>
          </a:p>
        </p:txBody>
      </p:sp>
      <p:sp>
        <p:nvSpPr>
          <p:cNvPr id="69635" name="Rectangle 8"/>
          <p:cNvSpPr>
            <a:spLocks noChangeArrowheads="1"/>
          </p:cNvSpPr>
          <p:nvPr/>
        </p:nvSpPr>
        <p:spPr bwMode="gray">
          <a:xfrm>
            <a:off x="-41275" y="260350"/>
            <a:ext cx="769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SzPct val="65000"/>
              <a:buFont typeface="Wingdings" pitchFamily="2" charset="2"/>
              <a:buNone/>
            </a:pPr>
            <a:r>
              <a:rPr lang="en-GB" altLang="en-US" sz="2900" b="1">
                <a:solidFill>
                  <a:srgbClr val="000000"/>
                </a:solidFill>
                <a:latin typeface="Arial" charset="0"/>
              </a:rPr>
              <a:t>4</a:t>
            </a:r>
            <a:r>
              <a:rPr lang="en-GB" altLang="en-US" sz="1700" b="1">
                <a:solidFill>
                  <a:srgbClr val="000000"/>
                </a:solidFill>
                <a:latin typeface="Arial" charset="0"/>
              </a:rPr>
              <a:t>.7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0" y="893754"/>
            <a:ext cx="9634460" cy="526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-26988"/>
            <a:ext cx="2447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en-US" sz="1000" b="1" dirty="0">
                <a:solidFill>
                  <a:srgbClr val="000000"/>
                </a:solidFill>
                <a:latin typeface="Arial" charset="0"/>
              </a:rPr>
              <a:t>Page Owner: Frank Armour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ntander ENG">
  <a:themeElements>
    <a:clrScheme name="1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1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Santander ENG">
  <a:themeElements>
    <a:clrScheme name="14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14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5_Santander ENG">
  <a:themeElements>
    <a:clrScheme name="15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15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Diseño personalizado">
  <a:themeElements>
    <a:clrScheme name="9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9_Diseño personalizado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Diseño personalizado">
  <a:themeElements>
    <a:clrScheme name="6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6_Diseño personalizado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Diseño personalizado">
  <a:themeElements>
    <a:clrScheme name="3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3_Diseño personalizado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Diseño personalizado">
  <a:themeElements>
    <a:clrScheme name="1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0_Santander ENG">
  <a:themeElements>
    <a:clrScheme name="20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0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1_Santander ENG">
  <a:themeElements>
    <a:clrScheme name="21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1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4_Diseño personalizado">
  <a:themeElements>
    <a:clrScheme name="4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5_Diseño personalizado">
  <a:themeElements>
    <a:clrScheme name="5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5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7_Diseño personalizado">
  <a:themeElements>
    <a:clrScheme name="7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7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3_Diseño personalizado">
  <a:themeElements>
    <a:clrScheme name="13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3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8_Diseño personalizado">
  <a:themeElements>
    <a:clrScheme name="8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0_Diseño personalizado">
  <a:themeElements>
    <a:clrScheme name="10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2_Santander ENG">
  <a:themeElements>
    <a:clrScheme name="12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12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Santander ENG">
  <a:themeElements>
    <a:clrScheme name="24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4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6_Santander ENG">
  <a:themeElements>
    <a:clrScheme name="26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6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2_Santander ENG">
  <a:themeElements>
    <a:clrScheme name="22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2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9_Santander ENG">
  <a:themeElements>
    <a:clrScheme name="29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9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9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3_Santander ENG">
  <a:themeElements>
    <a:clrScheme name="23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3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ntander ENG">
  <a:themeElements>
    <a:clrScheme name="5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5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5_Santander ENG">
  <a:themeElements>
    <a:clrScheme name="25_Santander ENG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5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Santander ENG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Santander ENG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9_Santander ENG">
  <a:themeElements>
    <a:clrScheme name="19_Santander ENG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19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antander ENG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antander ENG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1_Diseño personalizado">
  <a:themeElements>
    <a:clrScheme name="11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1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2_Diseño personalizado">
  <a:themeElements>
    <a:clrScheme name="12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2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4_Diseño personalizado">
  <a:themeElements>
    <a:clrScheme name="14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4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15_Diseño personalizado">
  <a:themeElements>
    <a:clrScheme name="15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5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6_Diseño personalizado">
  <a:themeElements>
    <a:clrScheme name="16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6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17_Diseño personalizado">
  <a:themeElements>
    <a:clrScheme name="17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7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8_Diseño personalizado">
  <a:themeElements>
    <a:clrScheme name="18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8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19_Diseño personalizado">
  <a:themeElements>
    <a:clrScheme name="19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19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Santander ENG">
  <a:themeElements>
    <a:clrScheme name="7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7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20_Diseño personalizado">
  <a:themeElements>
    <a:clrScheme name="20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20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21_Diseño personalizado">
  <a:themeElements>
    <a:clrScheme name="21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21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22_Diseño personalizado">
  <a:themeElements>
    <a:clrScheme name="22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22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3_Diseño personalizado">
  <a:themeElements>
    <a:clrScheme name="23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23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4_Diseño personalizado">
  <a:themeElements>
    <a:clrScheme name="24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4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2_Santander ENG">
  <a:themeElements>
    <a:clrScheme name="2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2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30_Santander ENG">
  <a:themeElements>
    <a:clrScheme name="30_Santander ENG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30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Santander ENG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Santander ENG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6_Santander ENG">
  <a:themeElements>
    <a:clrScheme name="6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6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31_Santander ENG">
  <a:themeElements>
    <a:clrScheme name="31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31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1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37_Santander ENG">
  <a:themeElements>
    <a:clrScheme name="37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37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Santander ENG">
  <a:themeElements>
    <a:clrScheme name="9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9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2_Santander ENG">
  <a:themeElements>
    <a:clrScheme name="42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42_Santander 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2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2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2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2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2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2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2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2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2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2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2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2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2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25_Diseño personalizado">
  <a:themeElements>
    <a:clrScheme name="25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25_Diseño personalizado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5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26_Diseño personalizado">
  <a:themeElements>
    <a:clrScheme name="26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6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6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27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28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29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30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31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32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33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Santander ENG">
  <a:themeElements>
    <a:clrScheme name="10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10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1_Santander ENG">
  <a:themeElements>
    <a:clrScheme name="11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11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Santander ENG">
  <a:themeElements>
    <a:clrScheme name="3_Santander ENG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3_Santander ENG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antander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ntander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ntander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ntander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ntander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ntander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ntander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ntander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ntander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ntander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ntander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ntander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ntander E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1075</Words>
  <Application>Microsoft Office PowerPoint</Application>
  <PresentationFormat>35mm Slides</PresentationFormat>
  <Paragraphs>183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72" baseType="lpstr">
      <vt:lpstr>1_Santander ENG</vt:lpstr>
      <vt:lpstr>2_Diseño personalizado</vt:lpstr>
      <vt:lpstr>5_Santander ENG</vt:lpstr>
      <vt:lpstr>7_Santander ENG</vt:lpstr>
      <vt:lpstr>9_Santander ENG</vt:lpstr>
      <vt:lpstr>10_Santander ENG</vt:lpstr>
      <vt:lpstr>11_Santander ENG</vt:lpstr>
      <vt:lpstr>Diseño personalizado</vt:lpstr>
      <vt:lpstr>3_Santander ENG</vt:lpstr>
      <vt:lpstr>14_Santander ENG</vt:lpstr>
      <vt:lpstr>15_Santander ENG</vt:lpstr>
      <vt:lpstr>9_Diseño personalizado</vt:lpstr>
      <vt:lpstr>6_Diseño personalizado</vt:lpstr>
      <vt:lpstr>3_Diseño personalizado</vt:lpstr>
      <vt:lpstr>1_Diseño personalizado</vt:lpstr>
      <vt:lpstr>20_Santander ENG</vt:lpstr>
      <vt:lpstr>21_Santander ENG</vt:lpstr>
      <vt:lpstr>4_Diseño personalizado</vt:lpstr>
      <vt:lpstr>5_Diseño personalizado</vt:lpstr>
      <vt:lpstr>7_Diseño personalizado</vt:lpstr>
      <vt:lpstr>13_Diseño personalizado</vt:lpstr>
      <vt:lpstr>8_Diseño personalizado</vt:lpstr>
      <vt:lpstr>10_Diseño personalizado</vt:lpstr>
      <vt:lpstr>12_Santander ENG</vt:lpstr>
      <vt:lpstr>24_Santander ENG</vt:lpstr>
      <vt:lpstr>26_Santander ENG</vt:lpstr>
      <vt:lpstr>22_Santander ENG</vt:lpstr>
      <vt:lpstr>29_Santander ENG</vt:lpstr>
      <vt:lpstr>23_Santander ENG</vt:lpstr>
      <vt:lpstr>25_Santander ENG</vt:lpstr>
      <vt:lpstr>19_Santander ENG</vt:lpstr>
      <vt:lpstr>11_Diseño personalizado</vt:lpstr>
      <vt:lpstr>12_Diseño personalizado</vt:lpstr>
      <vt:lpstr>14_Diseño personalizado</vt:lpstr>
      <vt:lpstr>15_Diseño personalizado</vt:lpstr>
      <vt:lpstr>16_Diseño personalizado</vt:lpstr>
      <vt:lpstr>17_Diseño personalizado</vt:lpstr>
      <vt:lpstr>18_Diseño personalizado</vt:lpstr>
      <vt:lpstr>19_Diseño personalizado</vt:lpstr>
      <vt:lpstr>20_Diseño personalizado</vt:lpstr>
      <vt:lpstr>21_Diseño personalizado</vt:lpstr>
      <vt:lpstr>22_Diseño personalizado</vt:lpstr>
      <vt:lpstr>23_Diseño personalizado</vt:lpstr>
      <vt:lpstr>24_Diseño personalizado</vt:lpstr>
      <vt:lpstr>2_Santander ENG</vt:lpstr>
      <vt:lpstr>30_Santander ENG</vt:lpstr>
      <vt:lpstr>6_Santander ENG</vt:lpstr>
      <vt:lpstr>31_Santander ENG</vt:lpstr>
      <vt:lpstr>37_Santander ENG</vt:lpstr>
      <vt:lpstr>42_Santander ENG</vt:lpstr>
      <vt:lpstr>25_Diseño personalizado</vt:lpstr>
      <vt:lpstr>26_Diseño personalizado</vt:lpstr>
      <vt:lpstr>27_Diseño personalizado</vt:lpstr>
      <vt:lpstr>28_Diseño personalizado</vt:lpstr>
      <vt:lpstr>29_Diseño personalizado</vt:lpstr>
      <vt:lpstr>30_Diseño personalizado</vt:lpstr>
      <vt:lpstr>31_Diseño personalizado</vt:lpstr>
      <vt:lpstr>32_Diseño personalizado</vt:lpstr>
      <vt:lpstr>33_Diseño personalizado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Abbey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Keiran Foad</dc:creator>
  <cp:lastModifiedBy>Ancira, Dorothee (SGBM)</cp:lastModifiedBy>
  <cp:revision>3393</cp:revision>
  <cp:lastPrinted>2014-12-02T10:09:59Z</cp:lastPrinted>
  <dcterms:created xsi:type="dcterms:W3CDTF">2012-07-14T06:37:50Z</dcterms:created>
  <dcterms:modified xsi:type="dcterms:W3CDTF">2015-01-16T09:21:45Z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 Russell">
    <vt:filetime>2007-04-12T23:00:00Z</vt:filetime>
  </property>
  <property fmtid="{D5CDD505-2E9C-101B-9397-08002B2CF9AE}" pid="3" name="Andrew Embleton">
    <vt:filetime>2007-04-12T23:00:00Z</vt:filetime>
  </property>
  <property fmtid="{D5CDD505-2E9C-101B-9397-08002B2CF9AE}" pid="4" name="Brand and Communication - UK">
    <vt:filetime>2007-04-12T23:00:00Z</vt:filetime>
  </property>
</Properties>
</file>