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</p:sldMasterIdLst>
  <p:notesMasterIdLst>
    <p:notesMasterId r:id="rId11"/>
  </p:notesMasterIdLst>
  <p:sldIdLst>
    <p:sldId id="281" r:id="rId5"/>
    <p:sldId id="285" r:id="rId6"/>
    <p:sldId id="286" r:id="rId7"/>
    <p:sldId id="287" r:id="rId8"/>
    <p:sldId id="288" r:id="rId9"/>
    <p:sldId id="282" r:id="rId10"/>
  </p:sldIdLst>
  <p:sldSz cx="9144000" cy="6858000" type="screen4x3"/>
  <p:notesSz cx="6789738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ssington, Anna" initials="BA" lastIdx="2" clrIdx="0">
    <p:extLst>
      <p:ext uri="{19B8F6BF-5375-455C-9EA6-DF929625EA0E}">
        <p15:presenceInfo xmlns:p15="http://schemas.microsoft.com/office/powerpoint/2012/main" userId="S-1-5-21-2224805032-2594840774-2126578186-229735" providerId="AD"/>
      </p:ext>
    </p:extLst>
  </p:cmAuthor>
  <p:cmAuthor id="2" name="Murphy, Helen (Santander)" initials="MH(" lastIdx="1" clrIdx="1">
    <p:extLst>
      <p:ext uri="{19B8F6BF-5375-455C-9EA6-DF929625EA0E}">
        <p15:presenceInfo xmlns:p15="http://schemas.microsoft.com/office/powerpoint/2012/main" userId="S-1-5-21-2224805032-2594840774-2126578186-2326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106" d="100"/>
          <a:sy n="106" d="100"/>
        </p:scale>
        <p:origin x="6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9-14T12:35:11.691" idx="1">
    <p:pos x="4711" y="1009"/>
    <p:text>Need to determine if tolerance is 0 across a 12 month period. Should we do it over 12 months or 1?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1770-D89B-4AE2-8187-C40ACF1EBB96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41425"/>
            <a:ext cx="4465638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975" y="4778722"/>
            <a:ext cx="543179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947" y="9431601"/>
            <a:ext cx="2942220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B1B03-B55C-45B5-9B18-5687893A0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9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9pPr>
          </a:lstStyle>
          <a:p>
            <a:pPr eaLnBrk="1" hangingPunct="1"/>
            <a:fld id="{C631DD2D-AB45-42D6-9D20-AF1C8B1BE1C3}" type="datetime1">
              <a:rPr lang="en-GB" sz="1200" smtClean="0">
                <a:solidFill>
                  <a:prstClr val="black"/>
                </a:solidFill>
              </a:rPr>
              <a:pPr eaLnBrk="1" hangingPunct="1"/>
              <a:t>14/09/2015</a:t>
            </a:fld>
            <a:endParaRPr lang="en-GB" sz="1200" smtClean="0">
              <a:solidFill>
                <a:prstClr val="black"/>
              </a:solidFill>
            </a:endParaRP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9pPr>
          </a:lstStyle>
          <a:p>
            <a:pPr eaLnBrk="1" hangingPunct="1"/>
            <a:fld id="{EFF179A2-B4E5-40D2-8AC3-F13AC421D60C}" type="slidenum">
              <a:rPr lang="en-GB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GB" sz="1200" smtClean="0">
              <a:solidFill>
                <a:prstClr val="black"/>
              </a:solidFill>
            </a:endParaRPr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3815142" y="10243568"/>
            <a:ext cx="2916444" cy="53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2" rIns="91403" bIns="45702" anchor="b"/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AC31DCFA-3929-49AC-A85B-6FB88ECA4AF1}" type="slidenum">
              <a:rPr lang="es-ES_tradnl" sz="120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_tradnl" sz="1200">
              <a:solidFill>
                <a:prstClr val="black"/>
              </a:solidFill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811213"/>
            <a:ext cx="5386388" cy="4041775"/>
          </a:xfrm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26" y="5123508"/>
            <a:ext cx="4937336" cy="48494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14513" y="10245292"/>
            <a:ext cx="2917073" cy="53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05" tIns="46052" rIns="92105" bIns="46052" anchor="b"/>
          <a:lstStyle>
            <a:lvl1pPr defTabSz="920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0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0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0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0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185C4F4-51D6-482C-AD75-A5B989E149BD}" type="slidenum">
              <a:rPr lang="es-ES_tradnl" altLang="en-US" sz="1200" b="0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ES_tradnl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9925" y="808038"/>
            <a:ext cx="5391150" cy="4043362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441" y="5121784"/>
            <a:ext cx="4936705" cy="48528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05" tIns="46052" rIns="92105" bIns="46052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1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67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92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476250"/>
            <a:ext cx="2109787" cy="518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76250"/>
            <a:ext cx="6176963" cy="518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5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437563" cy="642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3375" cy="4465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6600" y="1196975"/>
            <a:ext cx="4143375" cy="215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6600" y="3505200"/>
            <a:ext cx="4143375" cy="215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07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0825" y="476250"/>
            <a:ext cx="8437563" cy="642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196975"/>
            <a:ext cx="4143375" cy="215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6600" y="1196975"/>
            <a:ext cx="4143375" cy="215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0825" y="3505200"/>
            <a:ext cx="4143375" cy="215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6600" y="3505200"/>
            <a:ext cx="4143375" cy="215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50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437563" cy="642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196975"/>
            <a:ext cx="8439150" cy="4465638"/>
          </a:xfrm>
        </p:spPr>
        <p:txBody>
          <a:bodyPr/>
          <a:lstStyle/>
          <a:p>
            <a:pPr lvl="0"/>
            <a:endParaRPr lang="pt-PT" noProof="0" smtClean="0"/>
          </a:p>
        </p:txBody>
      </p:sp>
    </p:spTree>
    <p:extLst>
      <p:ext uri="{BB962C8B-B14F-4D97-AF65-F5344CB8AC3E}">
        <p14:creationId xmlns:p14="http://schemas.microsoft.com/office/powerpoint/2010/main" val="258110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53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504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6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14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66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881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0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97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622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22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844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73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4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4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33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810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652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988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234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48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2"/>
            <a:ext cx="511104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4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281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444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8943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112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06405" indent="0" algn="ctr">
              <a:buNone/>
              <a:defRPr/>
            </a:lvl2pPr>
            <a:lvl3pPr marL="812810" indent="0" algn="ctr">
              <a:buNone/>
              <a:defRPr/>
            </a:lvl3pPr>
            <a:lvl4pPr marL="1219215" indent="0" algn="ctr">
              <a:buNone/>
              <a:defRPr/>
            </a:lvl4pPr>
            <a:lvl5pPr marL="1625620" indent="0" algn="ctr">
              <a:buNone/>
              <a:defRPr/>
            </a:lvl5pPr>
            <a:lvl6pPr marL="2032025" indent="0" algn="ctr">
              <a:buNone/>
              <a:defRPr/>
            </a:lvl6pPr>
            <a:lvl7pPr marL="2438430" indent="0" algn="ctr">
              <a:buNone/>
              <a:defRPr/>
            </a:lvl7pPr>
            <a:lvl8pPr marL="2844836" indent="0" algn="ctr">
              <a:buNone/>
              <a:defRPr/>
            </a:lvl8pPr>
            <a:lvl9pPr marL="325124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2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9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6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65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337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1196975"/>
            <a:ext cx="4143375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6689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6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3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0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012" cy="3951288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81" y="1535113"/>
            <a:ext cx="404142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81" y="2174875"/>
            <a:ext cx="4041422" cy="3951288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09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55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489" cy="1162050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64" y="273068"/>
            <a:ext cx="5111044" cy="5853113"/>
          </a:xfrm>
          <a:prstGeom prst="rect">
            <a:avLst/>
          </a:prstGeo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4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273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9041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4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5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0" y="274655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29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7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0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8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4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43915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  <a:p>
            <a:pPr lvl="4"/>
            <a:endParaRPr lang="es-ES" altLang="en-US" smtClean="0"/>
          </a:p>
          <a:p>
            <a:pPr lvl="4"/>
            <a:endParaRPr lang="es-ES" altLang="en-US" smtClean="0"/>
          </a:p>
        </p:txBody>
      </p:sp>
      <p:pic>
        <p:nvPicPr>
          <p:cNvPr id="1027" name="Picture 11" descr="Cintillo_inferior0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8"/>
          <a:stretch>
            <a:fillRect/>
          </a:stretch>
        </p:blipFill>
        <p:spPr bwMode="auto">
          <a:xfrm>
            <a:off x="-55563" y="-3175"/>
            <a:ext cx="9199563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76250"/>
            <a:ext cx="8437563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Clic para editar estilo título patrón</a:t>
            </a:r>
          </a:p>
        </p:txBody>
      </p:sp>
      <p:pic>
        <p:nvPicPr>
          <p:cNvPr id="1029" name="Picture 10" descr="A-Santander-negativo_RGB [Convertido]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6226175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77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25000"/>
        <a:buFont typeface="Times" pitchFamily="18" charset="0"/>
        <a:buChar char="•"/>
        <a:defRPr sz="2400" b="1">
          <a:solidFill>
            <a:srgbClr val="FF0000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Wingdings" pitchFamily="2" charset="2"/>
        <a:buChar char="n"/>
        <a:defRPr sz="2200">
          <a:solidFill>
            <a:srgbClr val="000024"/>
          </a:solidFill>
          <a:latin typeface="+mn-lt"/>
        </a:defRPr>
      </a:lvl2pPr>
      <a:lvl3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buFont typeface="Arial" pitchFamily="34" charset="0"/>
        <a:buChar char="–"/>
        <a:defRPr sz="2000">
          <a:solidFill>
            <a:srgbClr val="000024"/>
          </a:solidFill>
          <a:latin typeface="+mn-lt"/>
        </a:defRPr>
      </a:lvl3pPr>
      <a:lvl4pPr marL="160655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24"/>
        </a:buClr>
        <a:defRPr sz="2000">
          <a:solidFill>
            <a:srgbClr val="000024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-3175"/>
            <a:ext cx="914682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A-Santander-negativo_RGB [Convertido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323" y="6226176"/>
            <a:ext cx="216887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F46B4169-D76F-41F4-B2D9-08C8E158678C}" type="slidenum">
              <a:rPr lang="es-ES_tradnl" altLang="en-US" sz="1800" smtClean="0">
                <a:solidFill>
                  <a:srgbClr val="FF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altLang="en-US" sz="1800" smtClean="0">
              <a:solidFill>
                <a:srgbClr val="FF0000"/>
              </a:solidFill>
            </a:endParaRPr>
          </a:p>
        </p:txBody>
      </p:sp>
      <p:sp>
        <p:nvSpPr>
          <p:cNvPr id="3077" name="Rectangle 9"/>
          <p:cNvSpPr>
            <a:spLocks noChangeArrowheads="1"/>
          </p:cNvSpPr>
          <p:nvPr userDrawn="1"/>
        </p:nvSpPr>
        <p:spPr bwMode="gray">
          <a:xfrm>
            <a:off x="722489" y="228600"/>
            <a:ext cx="676204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>
            <a:lvl1pPr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054" name="Line 10"/>
          <p:cNvSpPr>
            <a:spLocks noChangeShapeType="1"/>
          </p:cNvSpPr>
          <p:nvPr userDrawn="1"/>
        </p:nvSpPr>
        <p:spPr bwMode="gray">
          <a:xfrm flipH="1" flipV="1">
            <a:off x="575733" y="228601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200" b="1">
              <a:solidFill>
                <a:srgbClr val="000000"/>
              </a:solidFill>
            </a:endParaRPr>
          </a:p>
        </p:txBody>
      </p:sp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0" y="6511926"/>
            <a:ext cx="202212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algn="ctr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en-US" sz="1800" smtClean="0">
                <a:solidFill>
                  <a:srgbClr val="FFFFFF"/>
                </a:solidFill>
              </a:rPr>
              <a:t>Santander UK</a:t>
            </a:r>
            <a:endParaRPr lang="en-US" altLang="en-US" sz="18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93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-3175"/>
            <a:ext cx="914682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A-Santander-negativo_RGB [Convertido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56" y="6338888"/>
            <a:ext cx="178364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0"/>
          <p:cNvSpPr>
            <a:spLocks noChangeShapeType="1"/>
          </p:cNvSpPr>
          <p:nvPr/>
        </p:nvSpPr>
        <p:spPr bwMode="gray">
          <a:xfrm flipH="1" flipV="1">
            <a:off x="647700" y="228603"/>
            <a:ext cx="0" cy="555625"/>
          </a:xfrm>
          <a:prstGeom prst="line">
            <a:avLst/>
          </a:prstGeom>
          <a:noFill/>
          <a:ln w="22225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800">
              <a:solidFill>
                <a:srgbClr val="000000"/>
              </a:solidFill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7673416" y="6240419"/>
            <a:ext cx="145103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700" b="1" smtClean="0">
                <a:solidFill>
                  <a:srgbClr val="FFFFFF"/>
                </a:solidFill>
              </a:rPr>
              <a:t>Strictly Private &amp; Confidential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8215489" y="68263"/>
            <a:ext cx="8692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2132692E-B5E1-4203-B3B0-BDA35C5DDCA6}" type="slidenum">
              <a:rPr lang="es-ES_tradnl" sz="1200" b="1">
                <a:solidFill>
                  <a:srgbClr val="000000"/>
                </a:solidFill>
                <a:latin typeface="Calibri" pitchFamily="34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_tradnl" sz="1200" b="1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charset="-128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charset="-128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charset="-128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charset="-128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charset="-128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charset="-128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charset="-128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charset="-128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charset="-128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charset="-128"/>
          <a:cs typeface="MS P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3" descr="master_s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-3175"/>
            <a:ext cx="9146823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 descr="A-Santander-negativo_RGB [Convertido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323" y="6226176"/>
            <a:ext cx="216887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11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E8907E-B592-47C5-ACF3-BFC8ACDC945A}" type="slidenum">
              <a:rPr lang="es-ES_tradnl" altLang="en-US" sz="1600" smtClean="0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altLang="en-US" sz="1600" smtClean="0">
              <a:solidFill>
                <a:srgbClr val="FF0000"/>
              </a:solidFill>
            </a:endParaRPr>
          </a:p>
        </p:txBody>
      </p:sp>
      <p:sp>
        <p:nvSpPr>
          <p:cNvPr id="12293" name="Rectangle 9"/>
          <p:cNvSpPr>
            <a:spLocks noChangeArrowheads="1"/>
          </p:cNvSpPr>
          <p:nvPr userDrawn="1"/>
        </p:nvSpPr>
        <p:spPr bwMode="gray">
          <a:xfrm>
            <a:off x="722489" y="228600"/>
            <a:ext cx="6762044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n-US" altLang="en-US" sz="1244" dirty="0" smtClean="0">
              <a:solidFill>
                <a:srgbClr val="000000"/>
              </a:solidFill>
            </a:endParaRPr>
          </a:p>
        </p:txBody>
      </p:sp>
      <p:sp>
        <p:nvSpPr>
          <p:cNvPr id="12294" name="Line 10"/>
          <p:cNvSpPr>
            <a:spLocks noChangeShapeType="1"/>
          </p:cNvSpPr>
          <p:nvPr userDrawn="1"/>
        </p:nvSpPr>
        <p:spPr bwMode="gray">
          <a:xfrm flipH="1" flipV="1">
            <a:off x="575733" y="228601"/>
            <a:ext cx="0" cy="555625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44" b="1" smtClean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2295" name="Rectangle 9"/>
          <p:cNvSpPr>
            <a:spLocks noChangeArrowheads="1"/>
          </p:cNvSpPr>
          <p:nvPr userDrawn="1"/>
        </p:nvSpPr>
        <p:spPr bwMode="auto">
          <a:xfrm>
            <a:off x="0" y="6511926"/>
            <a:ext cx="202212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00" tIns="41600" rIns="80000" bIns="41600" anchor="ctr"/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altLang="en-US" sz="1600" dirty="0" smtClean="0">
                <a:solidFill>
                  <a:srgbClr val="FFFFFF"/>
                </a:solidFill>
              </a:rPr>
              <a:t>Santander UK</a:t>
            </a:r>
            <a:endParaRPr lang="en-US" altLang="en-US" sz="1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1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/>
        </a:defRPr>
      </a:lvl5pPr>
      <a:lvl6pPr marL="406405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</a:defRPr>
      </a:lvl6pPr>
      <a:lvl7pPr marL="812810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</a:defRPr>
      </a:lvl7pPr>
      <a:lvl8pPr marL="1219215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</a:defRPr>
      </a:lvl8pPr>
      <a:lvl9pPr marL="1625620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</a:defRPr>
      </a:lvl9pPr>
    </p:titleStyle>
    <p:bodyStyle>
      <a:lvl1pPr marL="304804" indent="-304804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660408" indent="-254003" algn="l" rtl="0" eaLnBrk="0" fontAlgn="base" hangingPunct="0">
        <a:spcBef>
          <a:spcPct val="20000"/>
        </a:spcBef>
        <a:spcAft>
          <a:spcPct val="0"/>
        </a:spcAft>
        <a:buChar char="–"/>
        <a:defRPr sz="2489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016013" indent="-203203" algn="l" rtl="0" eaLnBrk="0" fontAlgn="base" hangingPunct="0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422418" indent="-203203" algn="l" rtl="0" eaLnBrk="0" fontAlgn="base" hangingPunct="0">
        <a:spcBef>
          <a:spcPct val="20000"/>
        </a:spcBef>
        <a:spcAft>
          <a:spcPct val="0"/>
        </a:spcAft>
        <a:buChar char="–"/>
        <a:defRPr sz="1778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1828823" indent="-203203" algn="l" rtl="0" eaLnBrk="0" fontAlgn="base" hangingPunct="0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235228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</a:defRPr>
      </a:lvl6pPr>
      <a:lvl7pPr marL="2641633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</a:defRPr>
      </a:lvl7pPr>
      <a:lvl8pPr marL="3048038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</a:defRPr>
      </a:lvl8pPr>
      <a:lvl9pPr marL="3454443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65" y="6227722"/>
            <a:ext cx="216887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18"/>
          <p:cNvSpPr>
            <a:spLocks noChangeArrowheads="1"/>
          </p:cNvSpPr>
          <p:nvPr/>
        </p:nvSpPr>
        <p:spPr bwMode="auto">
          <a:xfrm>
            <a:off x="395536" y="1340768"/>
            <a:ext cx="84596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FF"/>
                </a:solidFill>
              </a:rPr>
              <a:t>Financial Crime </a:t>
            </a:r>
            <a:r>
              <a:rPr lang="en-US" sz="2400" b="1" dirty="0" smtClean="0">
                <a:solidFill>
                  <a:srgbClr val="FFFFFF"/>
                </a:solidFill>
              </a:rPr>
              <a:t>Risk KRI Thresholds &amp; Definitions</a:t>
            </a:r>
            <a:endParaRPr lang="en-US" sz="2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3" y="6513472"/>
            <a:ext cx="202212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600" b="1" dirty="0">
                <a:solidFill>
                  <a:srgbClr val="FFFFFF"/>
                </a:solidFill>
              </a:rPr>
              <a:t>Santander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ES" sz="1600" b="1" dirty="0">
                <a:solidFill>
                  <a:srgbClr val="FFFFFF"/>
                </a:solidFill>
              </a:rPr>
              <a:t>UK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916793" y="5721350"/>
            <a:ext cx="2847622" cy="336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MS PGothic"/>
                <a:cs typeface="MS PGothic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FFFFFF"/>
                </a:solidFill>
              </a:rPr>
              <a:t>Confidential</a:t>
            </a:r>
            <a:endParaRPr lang="en-GB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7563" cy="432470"/>
          </a:xfrm>
        </p:spPr>
        <p:txBody>
          <a:bodyPr/>
          <a:lstStyle/>
          <a:p>
            <a:r>
              <a:rPr lang="en-GB" sz="2000" dirty="0" smtClean="0"/>
              <a:t>Financial Crime KRIs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97605"/>
              </p:ext>
            </p:extLst>
          </p:nvPr>
        </p:nvGraphicFramePr>
        <p:xfrm>
          <a:off x="250823" y="980728"/>
          <a:ext cx="843756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51"/>
                <a:gridCol w="2870275"/>
                <a:gridCol w="1018159"/>
                <a:gridCol w="2356867"/>
                <a:gridCol w="168751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KRI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Business 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Definition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Threshold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Payment &amp; Customer Screening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Sanctions Breaches (last 12 months)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Retail</a:t>
                      </a:r>
                      <a:endParaRPr lang="en-GB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Sanctions breaches reported to the Regulator (last 12 months) 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0</a:t>
                      </a:r>
                      <a:r>
                        <a:rPr lang="en-GB" sz="1100" baseline="0" dirty="0" smtClean="0"/>
                        <a:t> (A)</a:t>
                      </a:r>
                    </a:p>
                    <a:p>
                      <a:r>
                        <a:rPr lang="en-GB" sz="1100" baseline="0" dirty="0" smtClean="0"/>
                        <a:t>1 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Payment Screening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Alerts</a:t>
                      </a:r>
                      <a:r>
                        <a:rPr lang="en-GB" sz="1100" baseline="0" dirty="0" smtClean="0"/>
                        <a:t> Closed Outside SLA (Line 1)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Percentage of payment screening</a:t>
                      </a:r>
                      <a:r>
                        <a:rPr lang="en-GB" sz="1100" baseline="0" dirty="0" smtClean="0"/>
                        <a:t> alerts closed by Line 1 outside of SLA (24 hours)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</a:t>
                      </a:r>
                      <a:r>
                        <a:rPr lang="en-GB" sz="1100" baseline="0" dirty="0" smtClean="0"/>
                        <a:t>(A)</a:t>
                      </a:r>
                    </a:p>
                    <a:p>
                      <a:r>
                        <a:rPr lang="en-GB" sz="1100" baseline="0" dirty="0" smtClean="0"/>
                        <a:t>TBC </a:t>
                      </a:r>
                      <a:r>
                        <a:rPr lang="en-GB" sz="1100" baseline="0" dirty="0" smtClean="0"/>
                        <a:t>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Alerts</a:t>
                      </a:r>
                      <a:r>
                        <a:rPr lang="en-GB" sz="1100" baseline="0" dirty="0" smtClean="0"/>
                        <a:t> Closed Outside SLA (Line </a:t>
                      </a:r>
                      <a:r>
                        <a:rPr lang="en-GB" sz="1100" baseline="0" dirty="0" smtClean="0"/>
                        <a:t>2)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Percentage of payment screening</a:t>
                      </a:r>
                      <a:r>
                        <a:rPr lang="en-GB" sz="1100" baseline="0" dirty="0" smtClean="0"/>
                        <a:t> alerts closed by Line </a:t>
                      </a:r>
                      <a:r>
                        <a:rPr lang="en-GB" sz="1100" baseline="0" dirty="0" smtClean="0"/>
                        <a:t>2 </a:t>
                      </a:r>
                      <a:r>
                        <a:rPr lang="en-GB" sz="1100" baseline="0" dirty="0" smtClean="0"/>
                        <a:t>outside of SLA (24 hours)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SGBM</a:t>
                      </a:r>
                      <a:endParaRPr lang="en-GB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7563" cy="432470"/>
          </a:xfrm>
        </p:spPr>
        <p:txBody>
          <a:bodyPr/>
          <a:lstStyle/>
          <a:p>
            <a:r>
              <a:rPr lang="en-GB" sz="2000" dirty="0" smtClean="0"/>
              <a:t>Financial Crime KRIs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24970"/>
              </p:ext>
            </p:extLst>
          </p:nvPr>
        </p:nvGraphicFramePr>
        <p:xfrm>
          <a:off x="251518" y="837134"/>
          <a:ext cx="871297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26"/>
                <a:gridCol w="3079176"/>
                <a:gridCol w="936178"/>
                <a:gridCol w="2433796"/>
                <a:gridCol w="1742594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KRI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Business 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Definition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Threshold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Customer Screening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Alerts</a:t>
                      </a:r>
                      <a:r>
                        <a:rPr lang="en-GB" sz="1100" baseline="0" dirty="0" smtClean="0"/>
                        <a:t> Closed Outside SLA 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Percentage of </a:t>
                      </a:r>
                      <a:r>
                        <a:rPr lang="en-GB" sz="1100" dirty="0" smtClean="0"/>
                        <a:t>customer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screening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baseline="0" dirty="0" smtClean="0"/>
                        <a:t>alerts closed </a:t>
                      </a:r>
                      <a:r>
                        <a:rPr lang="en-GB" sz="1100" baseline="0" dirty="0" smtClean="0"/>
                        <a:t>outside </a:t>
                      </a:r>
                      <a:r>
                        <a:rPr lang="en-GB" sz="1100" baseline="0" dirty="0" smtClean="0"/>
                        <a:t>of SLA </a:t>
                      </a:r>
                      <a:r>
                        <a:rPr lang="en-GB" sz="1100" baseline="0" dirty="0" smtClean="0"/>
                        <a:t>(5 working days)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</a:t>
                      </a:r>
                      <a:r>
                        <a:rPr lang="en-GB" sz="1100" baseline="0" dirty="0" smtClean="0"/>
                        <a:t>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High Risk Customers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Politically Exposed Person (PEP) Relationships Exited by Onboarding &amp; Exits Forum (OBE)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Percentage PEP Relationships</a:t>
                      </a:r>
                      <a:r>
                        <a:rPr lang="en-GB" sz="1100" baseline="0" dirty="0" smtClean="0"/>
                        <a:t> brought to OBE that were exited</a:t>
                      </a:r>
                      <a:endParaRPr lang="en-GB" sz="1100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 smtClean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High</a:t>
                      </a:r>
                      <a:r>
                        <a:rPr lang="en-GB" sz="1100" baseline="0" dirty="0" smtClean="0"/>
                        <a:t> Risk Customer Relationships Exited by OBE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 ‘Refer’ and ‘High’ risk customers</a:t>
                      </a:r>
                      <a:r>
                        <a:rPr lang="en-GB" sz="1100" baseline="0" dirty="0" smtClean="0"/>
                        <a:t> brought to OBE that were exited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 smtClean="0"/>
                    </a:p>
                    <a:p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Transaction Monitoring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Age of oldest ERASE Alert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Age of oldest ERASE Alert</a:t>
                      </a:r>
                      <a:r>
                        <a:rPr lang="en-GB" sz="1100" baseline="0" dirty="0" smtClean="0"/>
                        <a:t> (30 day SLA)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30 days </a:t>
                      </a:r>
                      <a:r>
                        <a:rPr lang="en-GB" sz="1100" baseline="0" dirty="0" smtClean="0"/>
                        <a:t>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7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7563" cy="432470"/>
          </a:xfrm>
        </p:spPr>
        <p:txBody>
          <a:bodyPr/>
          <a:lstStyle/>
          <a:p>
            <a:r>
              <a:rPr lang="en-GB" sz="2000" dirty="0" smtClean="0"/>
              <a:t>Financial Crime KRIs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212"/>
              </p:ext>
            </p:extLst>
          </p:nvPr>
        </p:nvGraphicFramePr>
        <p:xfrm>
          <a:off x="250823" y="980728"/>
          <a:ext cx="843756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51"/>
                <a:gridCol w="2870275"/>
                <a:gridCol w="1018159"/>
                <a:gridCol w="2356867"/>
                <a:gridCol w="168751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KRI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Business 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Definition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Threshold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 rowSpan="12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Suspicious Activity Reports (SARs) &amp; Court Orders</a:t>
                      </a:r>
                      <a:endParaRPr lang="en-GB" sz="11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Age of oldest</a:t>
                      </a:r>
                      <a:r>
                        <a:rPr lang="en-GB" sz="1100" baseline="0" dirty="0" smtClean="0"/>
                        <a:t> SAR 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Retail</a:t>
                      </a:r>
                      <a:endParaRPr lang="en-GB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Age of oldest SAR (30 day SLA)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30 days </a:t>
                      </a:r>
                      <a:r>
                        <a:rPr lang="en-GB" sz="1100" baseline="0" dirty="0" smtClean="0"/>
                        <a:t>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SAR Customers exited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Number of customers exited</a:t>
                      </a:r>
                      <a:r>
                        <a:rPr lang="en-GB" sz="1100" baseline="0" dirty="0" smtClean="0"/>
                        <a:t> due to suspicious activity reports</a:t>
                      </a:r>
                      <a:endParaRPr lang="en-GB" sz="1100" dirty="0" smtClean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 smtClean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SGBM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vert="vert270"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Court Order Unit (COU)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cases over 30 days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Retail</a:t>
                      </a:r>
                      <a:endParaRPr lang="en-GB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GB" sz="1100" dirty="0" smtClean="0"/>
                        <a:t>Number of cases outstanding in COU over 30 days old</a:t>
                      </a:r>
                      <a:endParaRPr lang="en-GB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TBC(R</a:t>
                      </a:r>
                      <a:r>
                        <a:rPr lang="en-GB" sz="1100" baseline="0" dirty="0" smtClean="0"/>
                        <a:t>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Corporate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Wealth</a:t>
                      </a:r>
                      <a:endParaRPr lang="en-GB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SGBM</a:t>
                      </a:r>
                      <a:endParaRPr lang="en-GB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4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37563" cy="432470"/>
          </a:xfrm>
        </p:spPr>
        <p:txBody>
          <a:bodyPr/>
          <a:lstStyle/>
          <a:p>
            <a:r>
              <a:rPr lang="en-GB" sz="2000" dirty="0" smtClean="0"/>
              <a:t>Financial Crime KRIs</a:t>
            </a:r>
            <a:endParaRPr lang="en-GB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41378"/>
              </p:ext>
            </p:extLst>
          </p:nvPr>
        </p:nvGraphicFramePr>
        <p:xfrm>
          <a:off x="251520" y="908721"/>
          <a:ext cx="8437565" cy="468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51"/>
                <a:gridCol w="2870275"/>
                <a:gridCol w="1018159"/>
                <a:gridCol w="2356867"/>
                <a:gridCol w="1687513"/>
              </a:tblGrid>
              <a:tr h="44856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KRI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Business 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Definition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Threshold</a:t>
                      </a:r>
                      <a:endParaRPr lang="en-GB" sz="1200" dirty="0"/>
                    </a:p>
                  </a:txBody>
                  <a:tcPr/>
                </a:tc>
              </a:tr>
              <a:tr h="807624">
                <a:tc rowSpan="4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Training</a:t>
                      </a:r>
                      <a:endParaRPr lang="en-GB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Financial Crime Training</a:t>
                      </a:r>
                      <a:r>
                        <a:rPr lang="en-GB" sz="1100" baseline="0" dirty="0" smtClean="0"/>
                        <a:t> – New Joiner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San UK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Percentage of new joiners completing Financial Crime Training</a:t>
                      </a:r>
                      <a:r>
                        <a:rPr lang="en-GB" sz="1100" baseline="0" dirty="0" smtClean="0"/>
                        <a:t> within 30 days</a:t>
                      </a:r>
                      <a:endParaRPr lang="en-GB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 smtClean="0"/>
                    </a:p>
                  </a:txBody>
                  <a:tcPr anchor="ctr" anchorCtr="1"/>
                </a:tc>
              </a:tr>
              <a:tr h="1075197">
                <a:tc v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Financial Crime Training – Existing Staff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San UK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</a:t>
                      </a:r>
                      <a:r>
                        <a:rPr lang="en-GB" sz="1100" baseline="0" dirty="0" smtClean="0"/>
                        <a:t> existing staff completing Financial Crime Training by deadline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TBC(R</a:t>
                      </a:r>
                      <a:r>
                        <a:rPr lang="en-GB" sz="1100" baseline="0" dirty="0" smtClean="0"/>
                        <a:t>)</a:t>
                      </a:r>
                      <a:endParaRPr lang="en-GB" sz="1100" dirty="0"/>
                    </a:p>
                  </a:txBody>
                  <a:tcPr anchor="ctr" anchorCtr="1"/>
                </a:tc>
              </a:tr>
              <a:tr h="1130369">
                <a:tc v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Anti-Bribery &amp; Corruption (ABC) Training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baseline="0" dirty="0" smtClean="0"/>
                        <a:t>– New Joiner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San UK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Percentage of new joiners completing </a:t>
                      </a:r>
                      <a:r>
                        <a:rPr lang="en-GB" sz="1100" dirty="0" smtClean="0"/>
                        <a:t>ABC Training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baseline="0" dirty="0" smtClean="0"/>
                        <a:t>within 30 days</a:t>
                      </a:r>
                      <a:endParaRPr lang="en-GB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 (R)</a:t>
                      </a:r>
                      <a:endParaRPr lang="en-GB" sz="1100" dirty="0" smtClean="0"/>
                    </a:p>
                  </a:txBody>
                  <a:tcPr anchor="ctr" anchorCtr="1"/>
                </a:tc>
              </a:tr>
              <a:tr h="1218765">
                <a:tc v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ABC Training </a:t>
                      </a:r>
                      <a:r>
                        <a:rPr lang="en-GB" sz="1100" dirty="0" smtClean="0"/>
                        <a:t>– Existing Staff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San UK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Percentage of</a:t>
                      </a:r>
                      <a:r>
                        <a:rPr lang="en-GB" sz="1100" baseline="0" dirty="0" smtClean="0"/>
                        <a:t> existing staff completing </a:t>
                      </a:r>
                      <a:r>
                        <a:rPr lang="en-GB" sz="1100" baseline="0" dirty="0" err="1" smtClean="0"/>
                        <a:t>ABCTraining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baseline="0" dirty="0" smtClean="0"/>
                        <a:t>by deadline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100" baseline="0" dirty="0" smtClean="0"/>
                        <a:t>TBC (A)</a:t>
                      </a:r>
                    </a:p>
                    <a:p>
                      <a:r>
                        <a:rPr lang="en-GB" sz="1100" baseline="0" dirty="0" smtClean="0"/>
                        <a:t>TBC(R)</a:t>
                      </a:r>
                      <a:endParaRPr lang="en-GB" sz="11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5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6" descr="A-Santander-negativo_RGB [Convertido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34" y="2724856"/>
            <a:ext cx="377613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seño personalizado">
  <a:themeElements>
    <a:clrScheme name="2_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2_Diseño personalizad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Diseño personalizado">
  <a:themeElements>
    <a:clrScheme name="Diseño personalizad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C0C0"/>
      </a:hlink>
      <a:folHlink>
        <a:srgbClr val="DDDDDD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481</Words>
  <Application>Microsoft Office PowerPoint</Application>
  <PresentationFormat>On-screen Show (4:3)</PresentationFormat>
  <Paragraphs>133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Times</vt:lpstr>
      <vt:lpstr>Wingdings</vt:lpstr>
      <vt:lpstr>Diseño personalizado</vt:lpstr>
      <vt:lpstr>2_Diseño personalizado</vt:lpstr>
      <vt:lpstr>3_Diseño personalizado</vt:lpstr>
      <vt:lpstr>8_Diseño personalizado</vt:lpstr>
      <vt:lpstr>PowerPoint Presentation</vt:lpstr>
      <vt:lpstr>Financial Crime KRIs</vt:lpstr>
      <vt:lpstr>Financial Crime KRIs</vt:lpstr>
      <vt:lpstr>Financial Crime KRIs</vt:lpstr>
      <vt:lpstr>Financial Crime KRIs</vt:lpstr>
      <vt:lpstr>PowerPoint Presentation</vt:lpstr>
    </vt:vector>
  </TitlesOfParts>
  <Company>Santander (UK)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Fennell, Ross (Santander)</dc:creator>
  <cp:lastModifiedBy>Murphy, Helen (Santander)</cp:lastModifiedBy>
  <cp:revision>286</cp:revision>
  <cp:lastPrinted>2015-09-14T11:25:54Z</cp:lastPrinted>
  <dcterms:created xsi:type="dcterms:W3CDTF">2014-12-11T10:45:04Z</dcterms:created>
  <dcterms:modified xsi:type="dcterms:W3CDTF">2015-09-14T12:09:27Z</dcterms:modified>
</cp:coreProperties>
</file>